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6C3E1D-C784-4E36-B9FB-180FCCF3C0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BE646EF-A5F8-4405-99EF-E65E51536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BB2F8D-EC47-4507-9A44-CDD145A5B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C4BC-A64A-44B0-98C2-80536C9F79E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249C613-0373-4989-AE51-D88AD8D0F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355EF0-136A-455C-A8AE-0BA3A5137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279C-79F2-4AA4-9CE2-C6D0E90F4A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783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57B3F6-7455-4C1D-9D9B-9502C65FE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380949D-5EA5-4395-A4C0-57C23131D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93A955-690A-4266-A71D-03FC73943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C4BC-A64A-44B0-98C2-80536C9F79E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665CC15-26D2-463F-B418-FE0DBCEA1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DC8C0C-9ADF-49DE-B4C4-0CB3CC01D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279C-79F2-4AA4-9CE2-C6D0E90F4A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133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564016B-B93A-415A-A5D5-87BC52C36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882B355-1E95-4F79-BC8F-9DA9A6BCA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70C52F-7C33-47CA-99BA-ABA9641B2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C4BC-A64A-44B0-98C2-80536C9F79E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D34D34-1F8E-4836-B446-9ED98A7B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0A4FE8-DA4B-4565-A495-1E6CF2653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279C-79F2-4AA4-9CE2-C6D0E90F4A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22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3DABCD-E761-4292-ACB1-F5C03BAD8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528798-3D7C-4F24-A474-6C59A9715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9B0B91-341C-43A6-B06A-934A70825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C4BC-A64A-44B0-98C2-80536C9F79E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3D63B9-241A-4EDB-9208-779BC9397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8606CE-F8B0-46EC-B9AA-E1318B591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279C-79F2-4AA4-9CE2-C6D0E90F4A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818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418E0-5B66-4899-B419-37D85BBD5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0EE51EC-040A-4D50-8094-AA3B38A99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B96884-182A-41D4-A79E-5440127C7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C4BC-A64A-44B0-98C2-80536C9F79E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C559DA-E730-410E-96F9-7AC958263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8488702-D56D-4975-8B5F-0E67F76FC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279C-79F2-4AA4-9CE2-C6D0E90F4A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6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443B8E-8334-4D1E-A420-D371FF0B2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9B8928-8463-42D9-BCAA-E8CD0750FC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FE5E5D-0178-4BB7-80A9-F7CAC98CE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DEB37B3-B026-42C1-9276-DD7CE7102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C4BC-A64A-44B0-98C2-80536C9F79E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07DEC38-D02A-404C-AC75-27604C19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1B8E900-D4A8-48D7-83CB-49E18E4C8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279C-79F2-4AA4-9CE2-C6D0E90F4A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92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4097CE-0D2B-4FB3-BB0C-ACD81F2C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FF0C788-1D3D-4539-8DC0-D3ED93632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9DE2D7-5E0A-4527-BE2C-8CA65A71E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DB11946-F6DB-4C47-BF98-B007BEB84A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D6D5FA0-B4CE-47F2-8E91-59D80C3317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1590642-06CC-4CAA-AD51-0DE949EF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C4BC-A64A-44B0-98C2-80536C9F79E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721DAC9-D967-4781-8085-33BCF4834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B6EA361-97F2-48B6-9E3A-17A41DBD7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279C-79F2-4AA4-9CE2-C6D0E90F4A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637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FBF238-F7E6-4AF0-8BD7-5F1F56F5C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C7544C0-D332-473D-82C5-C0FA9CACC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C4BC-A64A-44B0-98C2-80536C9F79E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0612EDD-62B8-4C22-AC5A-83031AE4B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141A22C-654B-412C-BAC6-3E1050E50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279C-79F2-4AA4-9CE2-C6D0E90F4A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906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9CF4F0C-1883-4524-A28A-A95C1F8EB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C4BC-A64A-44B0-98C2-80536C9F79E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1779F42-37E1-4BCF-8752-CED57F45F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C3A3864-F486-4E23-8928-724F811CE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279C-79F2-4AA4-9CE2-C6D0E90F4A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225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2C155F-2DA0-4AE2-9FD3-C7384DE18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457BA8-9F97-4444-BCF0-FB10FFA2D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F21CF6D-5EEB-4029-BC0F-FF4E8D6C7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99B71A-6A81-459B-ACA6-5AB3AE52F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C4BC-A64A-44B0-98C2-80536C9F79E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96DB7F-754A-4FE3-A396-AF1E0D46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AE75B17-DF1C-485A-B1A6-1F637A1C9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279C-79F2-4AA4-9CE2-C6D0E90F4A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988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2B2F07-AEDB-4EF3-B0C1-5DE47BC3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48CDF48-9DC5-424A-9B59-919C02CF89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CCCC1B6-927E-4CE3-BF6C-4C709A0D7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F36FED8-5F2D-4EE2-A10D-5B94E2FC5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C4BC-A64A-44B0-98C2-80536C9F79E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9F6D112-0C47-4202-93C3-4FFFCB230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FD2FA1-D3B8-449F-B4C1-FEF4F2797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279C-79F2-4AA4-9CE2-C6D0E90F4A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776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073F728-D926-4389-A1EC-9C7FE3490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856250-ABAE-4E3E-8379-DC2EC8C33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698C72-6FE5-45F0-8AB7-0C5B805B0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DC4BC-A64A-44B0-98C2-80536C9F79E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25BF663-D26C-4450-B4F3-ECB857E8D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FA588A-D1CE-40C9-BB63-BEEF8830C8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F279C-79F2-4AA4-9CE2-C6D0E90F4A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37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615440" y="716931"/>
            <a:ext cx="9052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ATT AAC CCT CAC TAA AGG GAA CAA AAG CTG </a:t>
            </a:r>
            <a:r>
              <a:rPr lang="it-IT" b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GAG CTC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CA</a:t>
            </a:r>
            <a:r>
              <a:rPr lang="it-IT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CGC GG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T GGC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GGC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CGC TCT AGC CCG GGC </a:t>
            </a: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GGA TCC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CCC GGG </a:t>
            </a:r>
            <a:r>
              <a:rPr lang="it-IT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CTG CAG </a:t>
            </a:r>
            <a:r>
              <a:rPr lang="it-IT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GAA TTC </a:t>
            </a:r>
            <a:r>
              <a:rPr lang="it-IT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GAT ATC </a:t>
            </a:r>
            <a:r>
              <a:rPr lang="it-IT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AAG CTT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ATC GAT ACC GTC GAC</a:t>
            </a:r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CTC GAG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GAT TAC AAG GAT GAC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GAC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GAT AAG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TAG GGC CCG GTA CCT TAA TTA ATT AAG GTA CCA GGT AAG TGT ACC CAA TTC GCC CTA TAG TGA GTC GTA TTA </a:t>
            </a:r>
          </a:p>
        </p:txBody>
      </p:sp>
      <p:sp>
        <p:nvSpPr>
          <p:cNvPr id="5" name="Rettangolo 4"/>
          <p:cNvSpPr/>
          <p:nvPr/>
        </p:nvSpPr>
        <p:spPr>
          <a:xfrm>
            <a:off x="1524000" y="1123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T143Ao00"/>
              </a:rPr>
              <a:t>pCMV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T143Ao00"/>
              </a:rPr>
              <a:t>-Tag 4A </a:t>
            </a:r>
            <a:r>
              <a:rPr lang="en-US" dirty="0">
                <a:solidFill>
                  <a:srgbClr val="1F1A17"/>
                </a:solidFill>
                <a:latin typeface="TT143Ao00"/>
              </a:rPr>
              <a:t>Multiple Cloning Site Region</a:t>
            </a:r>
          </a:p>
          <a:p>
            <a:r>
              <a:rPr lang="it-IT" sz="1400" dirty="0">
                <a:solidFill>
                  <a:srgbClr val="1F1A17"/>
                </a:solidFill>
                <a:latin typeface="TT143Bo00"/>
              </a:rPr>
              <a:t>(</a:t>
            </a:r>
            <a:r>
              <a:rPr lang="it-IT" sz="1400" dirty="0" err="1">
                <a:solidFill>
                  <a:srgbClr val="1F1A17"/>
                </a:solidFill>
                <a:latin typeface="TT143Bo00"/>
              </a:rPr>
              <a:t>sequence</a:t>
            </a:r>
            <a:r>
              <a:rPr lang="it-IT" sz="1400" dirty="0">
                <a:solidFill>
                  <a:srgbClr val="1F1A17"/>
                </a:solidFill>
                <a:latin typeface="TT143Bo00"/>
              </a:rPr>
              <a:t> </a:t>
            </a:r>
            <a:r>
              <a:rPr lang="it-IT" sz="1400" dirty="0" err="1">
                <a:solidFill>
                  <a:srgbClr val="1F1A17"/>
                </a:solidFill>
                <a:latin typeface="TT143Bo00"/>
              </a:rPr>
              <a:t>shown</a:t>
            </a:r>
            <a:r>
              <a:rPr lang="it-IT" sz="1400" dirty="0">
                <a:solidFill>
                  <a:srgbClr val="1F1A17"/>
                </a:solidFill>
                <a:latin typeface="TT143Bo00"/>
              </a:rPr>
              <a:t> 620–839)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524001" y="2346966"/>
            <a:ext cx="52338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T143Ao00"/>
              </a:rPr>
              <a:t>pCMV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T143Ao00"/>
              </a:rPr>
              <a:t>-Tag 4B </a:t>
            </a:r>
            <a:r>
              <a:rPr lang="en-US" dirty="0">
                <a:solidFill>
                  <a:srgbClr val="1F1A17"/>
                </a:solidFill>
                <a:latin typeface="TT143Ao00"/>
              </a:rPr>
              <a:t>Multiple Cloning Site Region</a:t>
            </a:r>
          </a:p>
          <a:p>
            <a:r>
              <a:rPr lang="it-IT" sz="1400" dirty="0">
                <a:solidFill>
                  <a:srgbClr val="1F1A17"/>
                </a:solidFill>
                <a:latin typeface="TT143Bo00"/>
              </a:rPr>
              <a:t>(</a:t>
            </a:r>
            <a:r>
              <a:rPr lang="it-IT" sz="1400" dirty="0" err="1">
                <a:solidFill>
                  <a:srgbClr val="1F1A17"/>
                </a:solidFill>
                <a:latin typeface="TT143Bo00"/>
              </a:rPr>
              <a:t>sequence</a:t>
            </a:r>
            <a:r>
              <a:rPr lang="it-IT" sz="1400" dirty="0">
                <a:solidFill>
                  <a:srgbClr val="1F1A17"/>
                </a:solidFill>
                <a:latin typeface="TT143Bo00"/>
              </a:rPr>
              <a:t> </a:t>
            </a:r>
            <a:r>
              <a:rPr lang="it-IT" sz="1400" dirty="0" err="1">
                <a:solidFill>
                  <a:srgbClr val="1F1A17"/>
                </a:solidFill>
                <a:latin typeface="TT143Bo00"/>
              </a:rPr>
              <a:t>shown</a:t>
            </a:r>
            <a:r>
              <a:rPr lang="it-IT" sz="1400" dirty="0">
                <a:solidFill>
                  <a:srgbClr val="1F1A17"/>
                </a:solidFill>
                <a:latin typeface="TT143Bo00"/>
              </a:rPr>
              <a:t> 621–840)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615441" y="4682702"/>
            <a:ext cx="49987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T143Ao00"/>
              </a:rPr>
              <a:t>pCMV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T143Ao00"/>
              </a:rPr>
              <a:t>-Tag 4C </a:t>
            </a:r>
            <a:r>
              <a:rPr lang="en-US" dirty="0">
                <a:solidFill>
                  <a:srgbClr val="1F1A17"/>
                </a:solidFill>
                <a:latin typeface="TT143Ao00"/>
              </a:rPr>
              <a:t>Multiple Cloning Site Region</a:t>
            </a:r>
          </a:p>
          <a:p>
            <a:r>
              <a:rPr lang="it-IT" sz="1400" dirty="0">
                <a:solidFill>
                  <a:srgbClr val="1F1A17"/>
                </a:solidFill>
                <a:latin typeface="TT143Bo00"/>
              </a:rPr>
              <a:t>(</a:t>
            </a:r>
            <a:r>
              <a:rPr lang="it-IT" sz="1400" dirty="0" err="1">
                <a:solidFill>
                  <a:srgbClr val="1F1A17"/>
                </a:solidFill>
                <a:latin typeface="TT143Bo00"/>
              </a:rPr>
              <a:t>sequence</a:t>
            </a:r>
            <a:r>
              <a:rPr lang="it-IT" sz="1400" dirty="0">
                <a:solidFill>
                  <a:srgbClr val="1F1A17"/>
                </a:solidFill>
                <a:latin typeface="TT143Bo00"/>
              </a:rPr>
              <a:t> </a:t>
            </a:r>
            <a:r>
              <a:rPr lang="it-IT" sz="1400" dirty="0" err="1">
                <a:solidFill>
                  <a:srgbClr val="1F1A17"/>
                </a:solidFill>
                <a:latin typeface="TT143Bo00"/>
              </a:rPr>
              <a:t>shown</a:t>
            </a:r>
            <a:r>
              <a:rPr lang="it-IT" sz="1400">
                <a:solidFill>
                  <a:srgbClr val="1F1A17"/>
                </a:solidFill>
                <a:latin typeface="TT143Bo00"/>
              </a:rPr>
              <a:t> 622–841</a:t>
            </a:r>
            <a:r>
              <a:rPr lang="it-IT" sz="1400" dirty="0">
                <a:solidFill>
                  <a:srgbClr val="1F1A17"/>
                </a:solidFill>
                <a:latin typeface="TT143Bo00"/>
              </a:rPr>
              <a:t>)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1676399" y="3037768"/>
            <a:ext cx="9052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TTA ACC CTC ACT AAA GGG AAC AAA AGC TG</a:t>
            </a:r>
            <a:r>
              <a:rPr lang="it-IT" b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AGC TC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C A</a:t>
            </a:r>
            <a:r>
              <a:rPr lang="it-IT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CC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GCG G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TG GCG GCC GCT CTA GCC CGG GC</a:t>
            </a: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GAT CC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C CCG GG</a:t>
            </a:r>
            <a:r>
              <a:rPr lang="it-IT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 TGC AG</a:t>
            </a:r>
            <a:r>
              <a:rPr lang="it-IT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AAT TC</a:t>
            </a:r>
            <a:r>
              <a:rPr lang="it-IT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ATA TC</a:t>
            </a:r>
            <a:r>
              <a:rPr lang="it-IT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AGC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A TCG ATA CCG TCG AC</a:t>
            </a:r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CTC GAG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GAT TAC AAG GAT GAC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GAC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GAT AAG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TAG GGC CCG GTA CCT TAA TTA ATT AAG GTA CCA GGT AAG TGT ACC CAA TTC GCC CTA TAG TGA GTC GTA TTA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676399" y="5284586"/>
            <a:ext cx="9052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TAA CCC TCA CTA AAG GGA ACA AAA GCT G</a:t>
            </a:r>
            <a:r>
              <a:rPr lang="it-IT" b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GA GCT C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CA </a:t>
            </a:r>
            <a:r>
              <a:rPr lang="it-IT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CCG CGG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TGG CGG CCG CTC TAG CCC GGG C</a:t>
            </a: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GG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ATC C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CC CGG G</a:t>
            </a:r>
            <a:r>
              <a:rPr lang="it-IT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GCA G</a:t>
            </a:r>
            <a:r>
              <a:rPr lang="it-IT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 C</a:t>
            </a:r>
            <a:r>
              <a:rPr lang="it-IT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GA TAT C</a:t>
            </a:r>
            <a:r>
              <a:rPr lang="it-IT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AA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GCT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AT CGA TAC CGT CGA C</a:t>
            </a:r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AA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CTC GAG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GAT TAC AAG GAT GAC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GAC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GAT AAG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TAG GGC CCG GTA CCT TAA TTA ATT AAG GTA CCA GGT AAG TGT ACC CAA TTC GCC CTA TAG TGA GTC GTA TTA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7480664" y="1982752"/>
            <a:ext cx="251902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EcoRI</a:t>
            </a:r>
            <a:r>
              <a:rPr lang="it-IT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</a:t>
            </a:r>
            <a:r>
              <a:rPr lang="it-IT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PstI</a:t>
            </a:r>
            <a:r>
              <a:rPr lang="it-IT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SacII</a:t>
            </a:r>
            <a:endParaRPr lang="it-IT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 err="1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EcoRV</a:t>
            </a:r>
            <a:r>
              <a:rPr lang="it-IT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</a:t>
            </a:r>
            <a:r>
              <a:rPr lang="it-IT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BamHI</a:t>
            </a:r>
            <a:endParaRPr lang="it-IT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HindIII</a:t>
            </a:r>
            <a:r>
              <a:rPr lang="it-IT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	</a:t>
            </a:r>
            <a:r>
              <a:rPr lang="it-IT" b="1" dirty="0" err="1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SacI</a:t>
            </a:r>
            <a:r>
              <a:rPr lang="it-IT" b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b="1" dirty="0"/>
              <a:t>FLAG</a:t>
            </a:r>
          </a:p>
        </p:txBody>
      </p:sp>
    </p:spTree>
    <p:extLst>
      <p:ext uri="{BB962C8B-B14F-4D97-AF65-F5344CB8AC3E}">
        <p14:creationId xmlns:p14="http://schemas.microsoft.com/office/powerpoint/2010/main" val="2716722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TT143Ao00</vt:lpstr>
      <vt:lpstr>TT143Bo00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Giovanna</dc:creator>
  <cp:lastModifiedBy>Giovanna</cp:lastModifiedBy>
  <cp:revision>1</cp:revision>
  <dcterms:created xsi:type="dcterms:W3CDTF">2021-11-22T10:48:47Z</dcterms:created>
  <dcterms:modified xsi:type="dcterms:W3CDTF">2021-11-22T10:49:12Z</dcterms:modified>
</cp:coreProperties>
</file>