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7905-E26D-CF4D-A708-3BFF68289C9E}" type="datetimeFigureOut">
              <a:rPr lang="en-US" smtClean="0"/>
              <a:t>05/11/2014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C2E2-6522-8946-8B89-6347D039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07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7905-E26D-CF4D-A708-3BFF68289C9E}" type="datetimeFigureOut">
              <a:rPr lang="en-US" smtClean="0"/>
              <a:t>05/11/2014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C2E2-6522-8946-8B89-6347D039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4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7905-E26D-CF4D-A708-3BFF68289C9E}" type="datetimeFigureOut">
              <a:rPr lang="en-US" smtClean="0"/>
              <a:t>05/11/2014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C2E2-6522-8946-8B89-6347D039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7905-E26D-CF4D-A708-3BFF68289C9E}" type="datetimeFigureOut">
              <a:rPr lang="en-US" smtClean="0"/>
              <a:t>05/11/2014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C2E2-6522-8946-8B89-6347D039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87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7905-E26D-CF4D-A708-3BFF68289C9E}" type="datetimeFigureOut">
              <a:rPr lang="en-US" smtClean="0"/>
              <a:t>05/11/2014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C2E2-6522-8946-8B89-6347D039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1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7905-E26D-CF4D-A708-3BFF68289C9E}" type="datetimeFigureOut">
              <a:rPr lang="en-US" smtClean="0"/>
              <a:t>05/11/2014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C2E2-6522-8946-8B89-6347D039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69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7905-E26D-CF4D-A708-3BFF68289C9E}" type="datetimeFigureOut">
              <a:rPr lang="en-US" smtClean="0"/>
              <a:t>05/11/2014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C2E2-6522-8946-8B89-6347D039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2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7905-E26D-CF4D-A708-3BFF68289C9E}" type="datetimeFigureOut">
              <a:rPr lang="en-US" smtClean="0"/>
              <a:t>05/11/2014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C2E2-6522-8946-8B89-6347D039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14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7905-E26D-CF4D-A708-3BFF68289C9E}" type="datetimeFigureOut">
              <a:rPr lang="en-US" smtClean="0"/>
              <a:t>05/11/2014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C2E2-6522-8946-8B89-6347D039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7905-E26D-CF4D-A708-3BFF68289C9E}" type="datetimeFigureOut">
              <a:rPr lang="en-US" smtClean="0"/>
              <a:t>05/11/2014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C2E2-6522-8946-8B89-6347D039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01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7905-E26D-CF4D-A708-3BFF68289C9E}" type="datetimeFigureOut">
              <a:rPr lang="en-US" smtClean="0"/>
              <a:t>05/11/2014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C2E2-6522-8946-8B89-6347D039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8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97905-E26D-CF4D-A708-3BFF68289C9E}" type="datetimeFigureOut">
              <a:rPr lang="en-US" smtClean="0"/>
              <a:t>05/11/2014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0C2E2-6522-8946-8B89-6347D039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47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Relationship Id="rId3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gif"/><Relationship Id="rId3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gif"/><Relationship Id="rId3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4" Type="http://schemas.openxmlformats.org/officeDocument/2006/relationships/image" Target="../media/image7.gif"/><Relationship Id="rId5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gif"/><Relationship Id="rId3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Relationship Id="rId3" Type="http://schemas.openxmlformats.org/officeDocument/2006/relationships/image" Target="file://localhost/http/::www.isa.au.dk:SR:UV1:cds-apparatus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57200" y="228600"/>
            <a:ext cx="7391400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800" b="1">
                <a:latin typeface="Comic Sans MS" charset="0"/>
                <a:cs typeface="Arial" charset="0"/>
              </a:rPr>
              <a:t>La seguente animazione mostra</a:t>
            </a:r>
            <a:r>
              <a:rPr lang="it-IT" sz="1800" b="1">
                <a:latin typeface="Comic Sans MS" charset="0"/>
              </a:rPr>
              <a:t> </a:t>
            </a:r>
            <a:r>
              <a:rPr lang="it-IT" sz="1800" b="1">
                <a:latin typeface="Comic Sans MS" charset="0"/>
                <a:cs typeface="Times New Roman" charset="0"/>
              </a:rPr>
              <a:t>come in una luce linearmente polarizzata il vettore campo elettrico oscilla lunga una e una sola direzione (quella z, nella figura) e perpendicolare all</a:t>
            </a:r>
            <a:r>
              <a:rPr lang="ja-JP" altLang="it-IT" sz="1800" b="1">
                <a:latin typeface="Comic Sans MS" charset="0"/>
                <a:cs typeface="Times New Roman" charset="0"/>
              </a:rPr>
              <a:t>’</a:t>
            </a:r>
            <a:r>
              <a:rPr lang="it-IT" sz="1800" b="1">
                <a:latin typeface="Comic Sans MS" charset="0"/>
                <a:cs typeface="Times New Roman" charset="0"/>
              </a:rPr>
              <a:t>asse di propagazione (quello x).</a:t>
            </a:r>
          </a:p>
          <a:p>
            <a:pPr algn="just">
              <a:spcBef>
                <a:spcPct val="50000"/>
              </a:spcBef>
            </a:pPr>
            <a:endParaRPr lang="it-IT" sz="1800" b="1">
              <a:latin typeface="Comic Sans MS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4191000"/>
            <a:ext cx="51816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800" b="1">
                <a:latin typeface="Comic Sans MS" charset="0"/>
                <a:cs typeface="Times New Roman" charset="0"/>
              </a:rPr>
              <a:t>Un osservatore situato sull</a:t>
            </a:r>
            <a:r>
              <a:rPr lang="ja-JP" altLang="it-IT" sz="1800" b="1">
                <a:latin typeface="Comic Sans MS" charset="0"/>
                <a:cs typeface="Times New Roman" charset="0"/>
              </a:rPr>
              <a:t>’</a:t>
            </a:r>
            <a:r>
              <a:rPr lang="it-IT" sz="1800" b="1">
                <a:latin typeface="Comic Sans MS" charset="0"/>
                <a:cs typeface="Times New Roman" charset="0"/>
              </a:rPr>
              <a:t>asse x vedrà il vettore campo elettrico raggiungere un massimo e poi diminuire fino a passare per lo zero, cambiare verso, raggiungere un minimo e poi ricrescere di nuovo. L</a:t>
            </a:r>
            <a:r>
              <a:rPr lang="ja-JP" altLang="it-IT" sz="1800" b="1">
                <a:latin typeface="Comic Sans MS" charset="0"/>
                <a:cs typeface="Times New Roman" charset="0"/>
              </a:rPr>
              <a:t>’</a:t>
            </a:r>
            <a:r>
              <a:rPr lang="it-IT" sz="1800" b="1">
                <a:latin typeface="Comic Sans MS" charset="0"/>
                <a:cs typeface="Times New Roman" charset="0"/>
              </a:rPr>
              <a:t>onda sinusoidale rimane sempre confinata nel piano xz e l</a:t>
            </a:r>
            <a:r>
              <a:rPr lang="ja-JP" altLang="it-IT" sz="1800" b="1">
                <a:latin typeface="Comic Sans MS" charset="0"/>
                <a:cs typeface="Times New Roman" charset="0"/>
              </a:rPr>
              <a:t>’</a:t>
            </a:r>
            <a:r>
              <a:rPr lang="it-IT" sz="1800" b="1">
                <a:latin typeface="Comic Sans MS" charset="0"/>
                <a:cs typeface="Times New Roman" charset="0"/>
              </a:rPr>
              <a:t>osservatore vedrebbe un vettore oscillare lungo z.</a:t>
            </a:r>
          </a:p>
        </p:txBody>
      </p:sp>
      <p:pic>
        <p:nvPicPr>
          <p:cNvPr id="3078" name="Picture 6" descr="p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371600"/>
            <a:ext cx="36576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p1v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038600"/>
            <a:ext cx="25717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848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57200" y="533400"/>
            <a:ext cx="83058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800" b="1">
                <a:latin typeface="Comic Sans MS" charset="0"/>
                <a:cs typeface="Arial" charset="0"/>
              </a:rPr>
              <a:t>Quando due onde piano polarizzate sono presenti simultameamente in due piani perpendicalari, le proprietà dell</a:t>
            </a:r>
            <a:r>
              <a:rPr lang="ja-JP" altLang="it-IT" sz="1800" b="1">
                <a:latin typeface="Comic Sans MS" charset="0"/>
                <a:cs typeface="Arial" charset="0"/>
              </a:rPr>
              <a:t>’</a:t>
            </a:r>
            <a:r>
              <a:rPr lang="it-IT" sz="1800" b="1">
                <a:latin typeface="Comic Sans MS" charset="0"/>
                <a:cs typeface="Arial" charset="0"/>
              </a:rPr>
              <a:t>onda che ne risulta dipendono dall</a:t>
            </a:r>
            <a:r>
              <a:rPr lang="ja-JP" altLang="it-IT" sz="1800" b="1">
                <a:latin typeface="Comic Sans MS" charset="0"/>
                <a:cs typeface="Arial" charset="0"/>
              </a:rPr>
              <a:t>’</a:t>
            </a:r>
            <a:r>
              <a:rPr lang="it-IT" sz="1800" b="1">
                <a:latin typeface="Comic Sans MS" charset="0"/>
                <a:cs typeface="Arial" charset="0"/>
              </a:rPr>
              <a:t>intensità e dalle fasi delle due onde componenti. La seguente animazione mostra l</a:t>
            </a:r>
            <a:r>
              <a:rPr lang="ja-JP" altLang="it-IT" sz="1800" b="1">
                <a:latin typeface="Comic Sans MS" charset="0"/>
                <a:cs typeface="Arial" charset="0"/>
              </a:rPr>
              <a:t>’</a:t>
            </a:r>
            <a:r>
              <a:rPr lang="it-IT" sz="1800" b="1">
                <a:latin typeface="Comic Sans MS" charset="0"/>
                <a:cs typeface="Arial" charset="0"/>
              </a:rPr>
              <a:t>onda risultante dalla somma di due onde di stessa intensità, frequenza, lunghezza d</a:t>
            </a:r>
            <a:r>
              <a:rPr lang="ja-JP" altLang="it-IT" sz="1800" b="1">
                <a:latin typeface="Comic Sans MS" charset="0"/>
                <a:cs typeface="Arial" charset="0"/>
              </a:rPr>
              <a:t>’</a:t>
            </a:r>
            <a:r>
              <a:rPr lang="it-IT" sz="1800" b="1">
                <a:latin typeface="Comic Sans MS" charset="0"/>
                <a:cs typeface="Arial" charset="0"/>
              </a:rPr>
              <a:t>onda e in fase ma polarizzate secondo due piani perpendicalari (orizzontale per quella </a:t>
            </a:r>
            <a:r>
              <a:rPr lang="it-IT" sz="1800" b="1">
                <a:solidFill>
                  <a:srgbClr val="FF0066"/>
                </a:solidFill>
                <a:latin typeface="Comic Sans MS" charset="0"/>
                <a:cs typeface="Arial" charset="0"/>
              </a:rPr>
              <a:t>rossa</a:t>
            </a:r>
            <a:r>
              <a:rPr lang="it-IT" sz="1800" b="1">
                <a:latin typeface="Comic Sans MS" charset="0"/>
                <a:cs typeface="Arial" charset="0"/>
              </a:rPr>
              <a:t> e verticale per la </a:t>
            </a:r>
            <a:r>
              <a:rPr lang="it-IT" sz="1800" b="1">
                <a:solidFill>
                  <a:srgbClr val="33CC33"/>
                </a:solidFill>
                <a:latin typeface="Comic Sans MS" charset="0"/>
                <a:cs typeface="Arial" charset="0"/>
              </a:rPr>
              <a:t>verde</a:t>
            </a:r>
            <a:r>
              <a:rPr lang="it-IT" sz="1800" b="1">
                <a:latin typeface="Comic Sans MS" charset="0"/>
                <a:cs typeface="Arial" charset="0"/>
              </a:rPr>
              <a:t>)</a:t>
            </a:r>
            <a:endParaRPr lang="it-IT" sz="1800" b="1">
              <a:latin typeface="Comic Sans MS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352800" y="5257800"/>
            <a:ext cx="57912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800" b="1">
                <a:latin typeface="Comic Sans MS" charset="0"/>
                <a:cs typeface="Arial" charset="0"/>
              </a:rPr>
              <a:t>Il risultato della somma tra le due onde, è un</a:t>
            </a:r>
            <a:r>
              <a:rPr lang="ja-JP" altLang="it-IT" sz="1800" b="1">
                <a:latin typeface="Comic Sans MS" charset="0"/>
                <a:cs typeface="Arial" charset="0"/>
              </a:rPr>
              <a:t>’</a:t>
            </a:r>
            <a:r>
              <a:rPr lang="it-IT" sz="1800" b="1">
                <a:latin typeface="Comic Sans MS" charset="0"/>
                <a:cs typeface="Arial" charset="0"/>
              </a:rPr>
              <a:t>altra onda piano polarizzata (quella </a:t>
            </a:r>
            <a:r>
              <a:rPr lang="it-IT" sz="1800" b="1">
                <a:solidFill>
                  <a:srgbClr val="66FFFF"/>
                </a:solidFill>
                <a:latin typeface="Comic Sans MS" charset="0"/>
                <a:cs typeface="Arial" charset="0"/>
              </a:rPr>
              <a:t>azzurra</a:t>
            </a:r>
            <a:r>
              <a:rPr lang="it-IT" sz="1800" b="1">
                <a:latin typeface="Comic Sans MS" charset="0"/>
                <a:cs typeface="Arial" charset="0"/>
              </a:rPr>
              <a:t>) con il piano di polarizzazione spostato di 45° rispetto ai piani di polarizzazione delle due onde originarie</a:t>
            </a:r>
            <a:endParaRPr lang="it-IT" sz="1800" b="1">
              <a:latin typeface="Comic Sans MS" charset="0"/>
            </a:endParaRPr>
          </a:p>
        </p:txBody>
      </p:sp>
      <p:pic>
        <p:nvPicPr>
          <p:cNvPr id="4104" name="Picture 8" descr="p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438400"/>
            <a:ext cx="36576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 descr="p3v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29000"/>
            <a:ext cx="2971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9132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228600"/>
            <a:ext cx="86868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1800" b="1">
                <a:latin typeface="Comic Sans MS" charset="0"/>
                <a:cs typeface="Arial" charset="0"/>
              </a:rPr>
              <a:t>Se le due onde non sono in fase (c</a:t>
            </a:r>
            <a:r>
              <a:rPr lang="ja-JP" altLang="it-IT" sz="1800" b="1">
                <a:latin typeface="Comic Sans MS" charset="0"/>
                <a:cs typeface="Arial" charset="0"/>
              </a:rPr>
              <a:t>’</a:t>
            </a:r>
            <a:r>
              <a:rPr lang="it-IT" sz="1800" b="1">
                <a:latin typeface="Comic Sans MS" charset="0"/>
                <a:cs typeface="Arial" charset="0"/>
              </a:rPr>
              <a:t>è una differenza di 90° tra le loro fasi) l</a:t>
            </a:r>
            <a:r>
              <a:rPr lang="ja-JP" altLang="it-IT" sz="1800" b="1">
                <a:latin typeface="Comic Sans MS" charset="0"/>
                <a:cs typeface="Arial" charset="0"/>
              </a:rPr>
              <a:t>’</a:t>
            </a:r>
            <a:r>
              <a:rPr lang="it-IT" sz="1800" b="1">
                <a:latin typeface="Comic Sans MS" charset="0"/>
                <a:cs typeface="Arial" charset="0"/>
              </a:rPr>
              <a:t>onda elettromagnetica che ne risulta è circolarmente polarizzata. </a:t>
            </a:r>
            <a:r>
              <a:rPr lang="it-IT" sz="1800" b="1">
                <a:latin typeface="Comic Sans MS" charset="0"/>
                <a:cs typeface="Times New Roman" charset="0"/>
              </a:rPr>
              <a:t>In pratica il vettore campo elettrico </a:t>
            </a:r>
            <a:r>
              <a:rPr lang="it-IT" sz="1800" b="1" i="1">
                <a:latin typeface="Comic Sans MS" charset="0"/>
                <a:cs typeface="Times New Roman" charset="0"/>
              </a:rPr>
              <a:t>E</a:t>
            </a:r>
            <a:r>
              <a:rPr lang="it-IT" sz="1800" b="1">
                <a:latin typeface="Comic Sans MS" charset="0"/>
                <a:cs typeface="Times New Roman" charset="0"/>
              </a:rPr>
              <a:t> ruota con frequenza pari alla frequenza della radiazione: il risultato è che la punta del vettore percorre una traiettoria a spirale. L</a:t>
            </a:r>
            <a:r>
              <a:rPr lang="ja-JP" altLang="it-IT" sz="1800" b="1">
                <a:latin typeface="Comic Sans MS" charset="0"/>
                <a:cs typeface="Times New Roman" charset="0"/>
              </a:rPr>
              <a:t>’</a:t>
            </a:r>
            <a:r>
              <a:rPr lang="it-IT" sz="1800" b="1">
                <a:latin typeface="Comic Sans MS" charset="0"/>
                <a:cs typeface="Times New Roman" charset="0"/>
              </a:rPr>
              <a:t>onda si propaga quindi come una funzione che descrive una traiettoria a spirale e non più sinusoidale</a:t>
            </a:r>
            <a:endParaRPr lang="it-IT" sz="1800" b="1">
              <a:latin typeface="Comic Sans MS" charset="0"/>
              <a:cs typeface="Arial" charset="0"/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0" y="2455863"/>
            <a:ext cx="91440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/>
            <a:r>
              <a:rPr lang="it-IT" sz="1400">
                <a:cs typeface="Times New Roman" charset="0"/>
              </a:rPr>
              <a:t> </a:t>
            </a:r>
            <a:endParaRPr lang="it-IT" sz="1200">
              <a:cs typeface="Times New Roman" charset="0"/>
            </a:endParaRPr>
          </a:p>
          <a:p>
            <a:pPr eaLnBrk="0" hangingPunct="0"/>
            <a:endParaRPr lang="it-IT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429000" y="5181600"/>
            <a:ext cx="541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>
                <a:latin typeface="Comic Sans MS" charset="0"/>
                <a:cs typeface="Arial" charset="0"/>
              </a:rPr>
              <a:t>Se l</a:t>
            </a:r>
            <a:r>
              <a:rPr lang="ja-JP" altLang="it-IT" sz="1800" b="1">
                <a:latin typeface="Comic Sans MS" charset="0"/>
                <a:cs typeface="Arial" charset="0"/>
              </a:rPr>
              <a:t>’</a:t>
            </a:r>
            <a:r>
              <a:rPr lang="it-IT" sz="1800" b="1">
                <a:latin typeface="Comic Sans MS" charset="0"/>
                <a:cs typeface="Arial" charset="0"/>
              </a:rPr>
              <a:t>osservatore si pone lungo l</a:t>
            </a:r>
            <a:r>
              <a:rPr lang="ja-JP" altLang="it-IT" sz="1800" b="1">
                <a:latin typeface="Comic Sans MS" charset="0"/>
                <a:cs typeface="Arial" charset="0"/>
              </a:rPr>
              <a:t>’</a:t>
            </a:r>
            <a:r>
              <a:rPr lang="it-IT" sz="1800" b="1">
                <a:latin typeface="Comic Sans MS" charset="0"/>
                <a:cs typeface="Arial" charset="0"/>
              </a:rPr>
              <a:t>asse di propagazione.</a:t>
            </a:r>
            <a:endParaRPr lang="it-IT" sz="1800" b="1">
              <a:latin typeface="Comic Sans MS" charset="0"/>
              <a:cs typeface="Times New Roman" charset="0"/>
            </a:endParaRP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1660525" y="3089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endParaRPr lang="en-US"/>
          </a:p>
        </p:txBody>
      </p:sp>
      <p:pic>
        <p:nvPicPr>
          <p:cNvPr id="5128" name="Picture 8" descr="p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143125"/>
            <a:ext cx="36576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 descr="p4v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89040"/>
            <a:ext cx="25717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226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533400" y="457200"/>
            <a:ext cx="8077200" cy="6096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CCFF"/>
                    </a:gs>
                    <a:gs pos="100000">
                      <a:srgbClr val="FF99FF"/>
                    </a:gs>
                  </a:gsLst>
                  <a:path path="rect">
                    <a:fillToRect l="50000" t="50000" r="50000" b="50000"/>
                  </a:path>
                </a:gradFill>
                <a:latin typeface="Comic Sans MS"/>
                <a:ea typeface="Comic Sans MS"/>
                <a:cs typeface="Comic Sans MS"/>
              </a:rPr>
              <a:t>Luce circolamente polarizzata destra e sinistra</a:t>
            </a:r>
          </a:p>
        </p:txBody>
      </p:sp>
      <p:pic>
        <p:nvPicPr>
          <p:cNvPr id="6151" name="Picture 7" descr="p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36576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p4v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038600"/>
            <a:ext cx="25717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 descr="p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95400"/>
            <a:ext cx="36576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0" descr="p5v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962400"/>
            <a:ext cx="25717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7753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14300" y="0"/>
            <a:ext cx="89154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it-IT" sz="2000" b="1">
                <a:solidFill>
                  <a:srgbClr val="FF0066"/>
                </a:solidFill>
                <a:latin typeface="Comic Sans MS" charset="0"/>
                <a:cs typeface="Arial" charset="0"/>
              </a:rPr>
              <a:t>Cosa succede quando due onde circolarmente polarizzate sono sommate?</a:t>
            </a:r>
          </a:p>
          <a:p>
            <a:pPr algn="just">
              <a:spcBef>
                <a:spcPct val="50000"/>
              </a:spcBef>
            </a:pPr>
            <a:r>
              <a:rPr lang="it-IT" sz="1800" b="1">
                <a:latin typeface="Comic Sans MS" charset="0"/>
                <a:cs typeface="Arial" charset="0"/>
              </a:rPr>
              <a:t>Se le due onde hanno la stessa intensità, frequenza e lunghezza d</a:t>
            </a:r>
            <a:r>
              <a:rPr lang="ja-JP" altLang="it-IT" sz="1800" b="1">
                <a:latin typeface="Comic Sans MS" charset="0"/>
                <a:cs typeface="Arial" charset="0"/>
              </a:rPr>
              <a:t>’</a:t>
            </a:r>
            <a:r>
              <a:rPr lang="it-IT" sz="1800" b="1">
                <a:latin typeface="Comic Sans MS" charset="0"/>
                <a:cs typeface="Arial" charset="0"/>
              </a:rPr>
              <a:t>onda ma sono rispettivamente circolarmente polarizzate destra e sinistra la luce che ne risulterà sarà linearmente polarizzata.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657600" y="4953000"/>
            <a:ext cx="5105400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it-IT" sz="2000" b="1" i="1" u="sng">
                <a:latin typeface="Comic Sans MS" charset="0"/>
                <a:cs typeface="Times New Roman" charset="0"/>
              </a:rPr>
              <a:t>Una radiazione polarizzata linearmente va vista come la somma di due onde polarizzate circolarmente, una sinistrorsa e una destrorsa.</a:t>
            </a:r>
          </a:p>
          <a:p>
            <a:pPr eaLnBrk="0" hangingPunct="0"/>
            <a:endParaRPr lang="it-IT" sz="1800" b="1" i="1">
              <a:latin typeface="Comic Sans MS" charset="0"/>
            </a:endParaRPr>
          </a:p>
        </p:txBody>
      </p:sp>
      <p:pic>
        <p:nvPicPr>
          <p:cNvPr id="7175" name="Picture 7" descr="p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828800"/>
            <a:ext cx="36576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 descr="p6v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0"/>
            <a:ext cx="25717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3803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12725" y="936486"/>
            <a:ext cx="8477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it-IT" sz="2000" dirty="0">
                <a:latin typeface="Arial"/>
                <a:cs typeface="Arial"/>
              </a:rPr>
              <a:t>Cosa succede se la materia assorbe preferenzialmente una delle due componenti (destra o sinistra) della luce linearmente polarizzata?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12725" y="5257800"/>
            <a:ext cx="89312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it-IT" sz="2000">
                <a:latin typeface="Arial"/>
                <a:cs typeface="Arial"/>
              </a:rPr>
              <a:t>Nella figura la le due componenti circolarmente polarizzate della luce linearmente polarizzata sono assorbite differentemente: la circolarmente polarizzata destra (</a:t>
            </a:r>
            <a:r>
              <a:rPr lang="it-IT" sz="2000">
                <a:solidFill>
                  <a:srgbClr val="FF0066"/>
                </a:solidFill>
                <a:latin typeface="Arial"/>
                <a:cs typeface="Arial"/>
              </a:rPr>
              <a:t>rossa</a:t>
            </a:r>
            <a:r>
              <a:rPr lang="it-IT" sz="2000">
                <a:latin typeface="Arial"/>
                <a:cs typeface="Arial"/>
              </a:rPr>
              <a:t>) non è assorbita mentre la circolarmente polarizzata sinistra (</a:t>
            </a:r>
            <a:r>
              <a:rPr lang="it-IT" sz="2000">
                <a:solidFill>
                  <a:srgbClr val="33CC33"/>
                </a:solidFill>
                <a:latin typeface="Arial"/>
                <a:cs typeface="Arial"/>
              </a:rPr>
              <a:t>verde</a:t>
            </a:r>
            <a:r>
              <a:rPr lang="it-IT" sz="2000">
                <a:latin typeface="Arial"/>
                <a:cs typeface="Arial"/>
              </a:rPr>
              <a:t>) è assorbita</a:t>
            </a:r>
            <a:r>
              <a:rPr lang="it-IT">
                <a:latin typeface="Arial"/>
                <a:cs typeface="Arial"/>
              </a:rPr>
              <a:t>.</a:t>
            </a:r>
          </a:p>
        </p:txBody>
      </p:sp>
      <p:pic>
        <p:nvPicPr>
          <p:cNvPr id="11271" name="Picture 7" descr="p1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43125"/>
            <a:ext cx="73152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00250" y="206375"/>
            <a:ext cx="550862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Circular </a:t>
            </a:r>
            <a:r>
              <a:rPr lang="en-US" sz="3200" dirty="0" err="1" smtClean="0">
                <a:latin typeface="Arial"/>
                <a:cs typeface="Arial"/>
              </a:rPr>
              <a:t>dichroism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5571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572000" y="4648200"/>
            <a:ext cx="41910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it-IT" sz="1800" dirty="0">
                <a:latin typeface="Arial"/>
                <a:cs typeface="Arial"/>
              </a:rPr>
              <a:t>I vettori campo elettrico escono dal mezzo con intensità differenti e il vettore somma descrive una traiettoria ellittica. La luce è detta ellitticamente polarizzata.</a:t>
            </a:r>
          </a:p>
        </p:txBody>
      </p:sp>
      <p:pic>
        <p:nvPicPr>
          <p:cNvPr id="12294" name="Picture 6" descr="p11v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1219200"/>
            <a:ext cx="6362700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00250" y="206375"/>
            <a:ext cx="550862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Circular </a:t>
            </a:r>
            <a:r>
              <a:rPr lang="en-US" sz="3200" dirty="0" err="1" smtClean="0">
                <a:latin typeface="Arial"/>
                <a:cs typeface="Arial"/>
              </a:rPr>
              <a:t>dichroism</a:t>
            </a:r>
            <a:endParaRPr lang="en-US" sz="3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8163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9144000" cy="337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152352" bIns="76176">
            <a:spAutoFit/>
          </a:bodyPr>
          <a:lstStyle/>
          <a:p>
            <a:pPr algn="ctr"/>
            <a:r>
              <a:rPr lang="it-IT" sz="2800" dirty="0">
                <a:solidFill>
                  <a:srgbClr val="FF0066"/>
                </a:solidFill>
                <a:latin typeface="Arial"/>
                <a:cs typeface="Arial"/>
              </a:rPr>
              <a:t>Lo spettrofotometro CD</a:t>
            </a:r>
          </a:p>
          <a:p>
            <a:pPr algn="just"/>
            <a:r>
              <a:rPr lang="it-IT" sz="1600" dirty="0">
                <a:latin typeface="Arial"/>
                <a:cs typeface="Arial"/>
              </a:rPr>
              <a:t>Si usa invece una radiazione polarizzata linearmente prodotta da una lampada a Xeno (a), molto potente (150-450 </a:t>
            </a:r>
            <a:r>
              <a:rPr lang="it-IT" sz="1600" dirty="0" err="1">
                <a:latin typeface="Arial"/>
                <a:cs typeface="Arial"/>
              </a:rPr>
              <a:t>W</a:t>
            </a:r>
            <a:r>
              <a:rPr lang="it-IT" sz="1600" dirty="0">
                <a:latin typeface="Arial"/>
                <a:cs typeface="Arial"/>
              </a:rPr>
              <a:t>). La radiazione passa poi attraverso il monocromatore (b), che seleziona la lunghezza d'onda desiderata, e attraverso il filtro polarizzatore (c), che la polarizza linearmente. Il cuore dello </a:t>
            </a:r>
            <a:r>
              <a:rPr lang="it-IT" sz="1600" dirty="0" err="1">
                <a:latin typeface="Arial"/>
                <a:cs typeface="Arial"/>
              </a:rPr>
              <a:t>spettropolarimetro</a:t>
            </a:r>
            <a:r>
              <a:rPr lang="it-IT" sz="1600" dirty="0">
                <a:latin typeface="Arial"/>
                <a:cs typeface="Arial"/>
              </a:rPr>
              <a:t> CD è il cosiddetto modulatore elettro-ottico (d), costituito da un cristallo capace di far passare alternativamente la componente destra o sinistra della luce polarizzata linearmente a seconda del campo elettrico a cui è sottoposto. Il modulatore elettro-ottico è sottoposto ad un campo elettrico alternato, per cui il campione (e) è attraversato alternativamente dalle componenti destra e sinistra. Se le due componenti sono assorbite in maniera diversa, il rivelatore (</a:t>
            </a:r>
            <a:r>
              <a:rPr lang="it-IT" sz="1600" dirty="0" err="1">
                <a:latin typeface="Arial"/>
                <a:cs typeface="Arial"/>
              </a:rPr>
              <a:t>f</a:t>
            </a:r>
            <a:r>
              <a:rPr lang="it-IT" sz="1600" dirty="0">
                <a:latin typeface="Arial"/>
                <a:cs typeface="Arial"/>
              </a:rPr>
              <a:t>) origina un segnale di intensità oscillante. L'ampiezza di questa oscillazione permette di misurare il dicroismo circolare.</a:t>
            </a:r>
          </a:p>
          <a:p>
            <a:pPr eaLnBrk="0" hangingPunct="0"/>
            <a:endParaRPr lang="it-IT" sz="1600" dirty="0">
              <a:latin typeface="Arial"/>
              <a:cs typeface="Arial"/>
            </a:endParaRPr>
          </a:p>
        </p:txBody>
      </p:sp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0" y="18907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fr-FR"/>
          </a:p>
        </p:txBody>
      </p:sp>
      <p:pic>
        <p:nvPicPr>
          <p:cNvPr id="29700" name="Picture 4" descr="http://www.isa.au.dk/SR/UV1/cds-apparatus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3213100"/>
            <a:ext cx="5183187" cy="363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5121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601</Words>
  <Application>Microsoft Macintosh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Università di Torino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Giovanna Di Nardo</dc:creator>
  <cp:lastModifiedBy>Giovanna Di Nardo</cp:lastModifiedBy>
  <cp:revision>3</cp:revision>
  <dcterms:created xsi:type="dcterms:W3CDTF">2014-11-05T20:46:31Z</dcterms:created>
  <dcterms:modified xsi:type="dcterms:W3CDTF">2014-11-05T20:55:25Z</dcterms:modified>
</cp:coreProperties>
</file>