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CKJCemdMB1LQ5tavM8qXRYzlo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7"/>
    <p:restoredTop sz="94681"/>
  </p:normalViewPr>
  <p:slideViewPr>
    <p:cSldViewPr snapToGrid="0" snapToObjects="1">
      <p:cViewPr varScale="1">
        <p:scale>
          <a:sx n="101" d="100"/>
          <a:sy n="101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d9b30771b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d9b30771b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144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9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8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08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2761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5076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9584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2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33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580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9851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02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078522" y="614912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ES" sz="6000" dirty="0" err="1"/>
              <a:t>The</a:t>
            </a:r>
            <a:r>
              <a:rPr lang="es-ES" sz="6000" dirty="0"/>
              <a:t> role of mir-181c in </a:t>
            </a:r>
            <a:r>
              <a:rPr lang="es-ES" sz="6000" dirty="0" err="1"/>
              <a:t>blood-brain</a:t>
            </a:r>
            <a:r>
              <a:rPr lang="es-ES" sz="6000" dirty="0"/>
              <a:t> </a:t>
            </a:r>
            <a:r>
              <a:rPr lang="es-ES" sz="6000" dirty="0" err="1"/>
              <a:t>barrier</a:t>
            </a:r>
            <a:r>
              <a:rPr lang="es-ES" sz="6000" dirty="0"/>
              <a:t> </a:t>
            </a:r>
            <a:r>
              <a:rPr lang="es-ES" sz="6000" dirty="0" err="1"/>
              <a:t>destruction</a:t>
            </a:r>
            <a:r>
              <a:rPr lang="es-ES" sz="6000" dirty="0"/>
              <a:t> and </a:t>
            </a:r>
            <a:r>
              <a:rPr lang="es-ES" sz="6000" dirty="0" err="1"/>
              <a:t>brain</a:t>
            </a:r>
            <a:r>
              <a:rPr lang="es-ES" sz="6000" dirty="0"/>
              <a:t> </a:t>
            </a:r>
            <a:r>
              <a:rPr lang="es-ES" sz="6000" dirty="0" err="1"/>
              <a:t>metastasis</a:t>
            </a:r>
            <a:endParaRPr sz="6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5AC03C-2FDF-2B49-BB1A-E403AAA9977A}"/>
              </a:ext>
            </a:extLst>
          </p:cNvPr>
          <p:cNvSpPr txBox="1"/>
          <p:nvPr/>
        </p:nvSpPr>
        <p:spPr>
          <a:xfrm>
            <a:off x="3946879" y="5962389"/>
            <a:ext cx="458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Fabio SUÁREZ and Irene SANZ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idx="1"/>
          </p:nvPr>
        </p:nvSpPr>
        <p:spPr>
          <a:xfrm>
            <a:off x="1367292" y="1241706"/>
            <a:ext cx="4363595" cy="4239978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20000"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r>
              <a:rPr lang="es-ES" dirty="0" err="1"/>
              <a:t>Transfection</a:t>
            </a:r>
            <a:r>
              <a:rPr lang="es-ES" dirty="0"/>
              <a:t> of </a:t>
            </a:r>
            <a:r>
              <a:rPr lang="es-ES" dirty="0" err="1"/>
              <a:t>miRNA</a:t>
            </a:r>
            <a:r>
              <a:rPr lang="es-ES" dirty="0"/>
              <a:t> 181c and EV of </a:t>
            </a:r>
            <a:r>
              <a:rPr lang="es-ES" dirty="0" err="1"/>
              <a:t>cells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1a, 2a and 2b </a:t>
            </a:r>
            <a:r>
              <a:rPr lang="es-ES" dirty="0" err="1"/>
              <a:t>populations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to </a:t>
            </a:r>
            <a:r>
              <a:rPr lang="es-ES" dirty="0" err="1"/>
              <a:t>endothelial</a:t>
            </a:r>
            <a:r>
              <a:rPr lang="es-ES" dirty="0"/>
              <a:t> </a:t>
            </a:r>
            <a:r>
              <a:rPr lang="es-ES" dirty="0" err="1"/>
              <a:t>cells</a:t>
            </a:r>
            <a:r>
              <a:rPr lang="es-ES" dirty="0"/>
              <a:t>. 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endParaRPr lang="es-ES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endParaRPr lang="es-ES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observed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downregulation</a:t>
            </a:r>
            <a:r>
              <a:rPr lang="es-ES" dirty="0"/>
              <a:t> of PDPK1 in </a:t>
            </a:r>
            <a:r>
              <a:rPr lang="es-ES" dirty="0" err="1"/>
              <a:t>transfected</a:t>
            </a:r>
            <a:r>
              <a:rPr lang="es-ES" dirty="0"/>
              <a:t> </a:t>
            </a:r>
            <a:r>
              <a:rPr lang="es-ES" dirty="0" err="1"/>
              <a:t>cells</a:t>
            </a:r>
            <a:r>
              <a:rPr lang="es-ES" dirty="0"/>
              <a:t> of 2a and 2b.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endParaRPr lang="es-ES" dirty="0"/>
          </a:p>
          <a:p>
            <a:pPr marL="11430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endParaRPr lang="es-ES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endParaRPr lang="es-ES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r>
              <a:rPr lang="es-ES" dirty="0"/>
              <a:t>PDPK1 </a:t>
            </a:r>
            <a:r>
              <a:rPr lang="es-ES" dirty="0" err="1"/>
              <a:t>interacts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actin</a:t>
            </a:r>
            <a:r>
              <a:rPr lang="es-ES" dirty="0"/>
              <a:t> and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downregulation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involved</a:t>
            </a:r>
            <a:r>
              <a:rPr lang="es-ES" dirty="0"/>
              <a:t> in </a:t>
            </a:r>
            <a:r>
              <a:rPr lang="es-ES" dirty="0" err="1"/>
              <a:t>BBB’s</a:t>
            </a:r>
            <a:r>
              <a:rPr lang="es-ES" dirty="0"/>
              <a:t> </a:t>
            </a:r>
            <a:r>
              <a:rPr lang="es-ES" dirty="0" err="1"/>
              <a:t>destruction</a:t>
            </a:r>
            <a:r>
              <a:rPr lang="es-ES" dirty="0"/>
              <a:t>.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endParaRPr lang="es-ES" sz="1400" dirty="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-"/>
            </a:pPr>
            <a:endParaRPr lang="es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7E473C-B74E-0240-8796-7547ED1E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82" y="645105"/>
            <a:ext cx="2920566" cy="27165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C0813B-433B-6445-BF04-9658B30F8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23" y="3522563"/>
            <a:ext cx="4634883" cy="2716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Google Shape;145;p10"/>
          <p:cNvSpPr txBox="1">
            <a:spLocks noGrp="1"/>
          </p:cNvSpPr>
          <p:nvPr>
            <p:ph idx="1"/>
          </p:nvPr>
        </p:nvSpPr>
        <p:spPr>
          <a:xfrm>
            <a:off x="1278974" y="4496938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es-ES" sz="2000" dirty="0" err="1"/>
              <a:t>Years</a:t>
            </a:r>
            <a:r>
              <a:rPr lang="es-ES" sz="2000" dirty="0"/>
              <a:t> </a:t>
            </a:r>
            <a:r>
              <a:rPr lang="es-ES" sz="2000" dirty="0" err="1"/>
              <a:t>ago</a:t>
            </a:r>
            <a:r>
              <a:rPr lang="es-ES" sz="2000" dirty="0"/>
              <a:t>, </a:t>
            </a:r>
            <a:r>
              <a:rPr lang="es-ES" sz="2000" dirty="0" err="1"/>
              <a:t>Zhou</a:t>
            </a:r>
            <a:r>
              <a:rPr lang="es-ES" sz="2000" dirty="0"/>
              <a:t> et al </a:t>
            </a:r>
            <a:r>
              <a:rPr lang="es-ES" sz="2000" dirty="0" err="1"/>
              <a:t>published</a:t>
            </a:r>
            <a:r>
              <a:rPr lang="es-ES" sz="2000" dirty="0"/>
              <a:t> </a:t>
            </a:r>
            <a:r>
              <a:rPr lang="es-ES" sz="2000" dirty="0" err="1"/>
              <a:t>that</a:t>
            </a:r>
            <a:r>
              <a:rPr lang="es-ES" sz="2000" dirty="0"/>
              <a:t> </a:t>
            </a:r>
            <a:r>
              <a:rPr lang="es-ES" sz="2000" dirty="0" err="1"/>
              <a:t>another</a:t>
            </a:r>
            <a:r>
              <a:rPr lang="es-ES" sz="2000" dirty="0"/>
              <a:t> </a:t>
            </a:r>
            <a:r>
              <a:rPr lang="es-ES" sz="2000" dirty="0" err="1"/>
              <a:t>miRNA</a:t>
            </a:r>
            <a:r>
              <a:rPr lang="es-ES" sz="2000" dirty="0"/>
              <a:t>, miR-105, </a:t>
            </a:r>
            <a:r>
              <a:rPr lang="es-ES" sz="2000" dirty="0" err="1"/>
              <a:t>supressed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expression</a:t>
            </a:r>
            <a:r>
              <a:rPr lang="es-ES" sz="2000" dirty="0"/>
              <a:t> of ZO-1 </a:t>
            </a:r>
            <a:r>
              <a:rPr lang="es-ES" sz="2000" dirty="0" err="1"/>
              <a:t>protein</a:t>
            </a:r>
            <a:r>
              <a:rPr lang="es-ES" sz="2000" dirty="0"/>
              <a:t>, </a:t>
            </a:r>
            <a:r>
              <a:rPr lang="es-ES" sz="2000" dirty="0" err="1"/>
              <a:t>which</a:t>
            </a:r>
            <a:r>
              <a:rPr lang="es-ES" sz="2000" dirty="0"/>
              <a:t> </a:t>
            </a:r>
            <a:r>
              <a:rPr lang="es-ES" sz="2000" dirty="0" err="1"/>
              <a:t>takes</a:t>
            </a:r>
            <a:r>
              <a:rPr lang="es-ES" sz="2000" dirty="0"/>
              <a:t> </a:t>
            </a:r>
            <a:r>
              <a:rPr lang="es-ES" sz="2000" dirty="0" err="1"/>
              <a:t>part</a:t>
            </a:r>
            <a:r>
              <a:rPr lang="es-ES" sz="2000" dirty="0"/>
              <a:t> of </a:t>
            </a:r>
            <a:r>
              <a:rPr lang="es-ES" sz="2000" dirty="0" err="1"/>
              <a:t>tight</a:t>
            </a:r>
            <a:r>
              <a:rPr lang="es-ES" sz="2000" dirty="0"/>
              <a:t> </a:t>
            </a:r>
            <a:r>
              <a:rPr lang="es-ES" sz="2000" dirty="0" err="1"/>
              <a:t>junctions</a:t>
            </a:r>
            <a:r>
              <a:rPr lang="es-ES" sz="2000" dirty="0"/>
              <a:t> in BBB. </a:t>
            </a: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article</a:t>
            </a:r>
            <a:r>
              <a:rPr lang="es-ES" sz="2000" dirty="0"/>
              <a:t> </a:t>
            </a:r>
            <a:r>
              <a:rPr lang="es-ES" sz="2000" dirty="0" err="1"/>
              <a:t>support</a:t>
            </a:r>
            <a:r>
              <a:rPr lang="es-ES" sz="2000" dirty="0"/>
              <a:t> </a:t>
            </a:r>
            <a:r>
              <a:rPr lang="es-ES" sz="2000" dirty="0" err="1"/>
              <a:t>those</a:t>
            </a:r>
            <a:r>
              <a:rPr lang="es-ES" sz="2000" dirty="0"/>
              <a:t> </a:t>
            </a:r>
            <a:r>
              <a:rPr lang="es-ES" sz="2000" dirty="0" err="1"/>
              <a:t>conclutions</a:t>
            </a:r>
            <a:r>
              <a:rPr lang="es-ES" sz="2000" dirty="0"/>
              <a:t>. 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dirty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endParaRPr lang="es-ES" sz="2000" dirty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es-ES" sz="2000" dirty="0" err="1"/>
              <a:t>It’s</a:t>
            </a:r>
            <a:r>
              <a:rPr lang="es-ES" sz="2000" dirty="0"/>
              <a:t> </a:t>
            </a:r>
            <a:r>
              <a:rPr lang="es-ES" sz="2000" dirty="0" err="1"/>
              <a:t>logical</a:t>
            </a:r>
            <a:r>
              <a:rPr lang="es-ES" sz="2000" dirty="0"/>
              <a:t> to </a:t>
            </a:r>
            <a:r>
              <a:rPr lang="es-ES" sz="2000" dirty="0" err="1"/>
              <a:t>think</a:t>
            </a:r>
            <a:r>
              <a:rPr lang="es-ES" sz="2000" dirty="0"/>
              <a:t> </a:t>
            </a:r>
            <a:r>
              <a:rPr lang="es-ES" sz="2000" dirty="0" err="1"/>
              <a:t>that</a:t>
            </a:r>
            <a:r>
              <a:rPr lang="es-ES" sz="2000" dirty="0"/>
              <a:t> </a:t>
            </a:r>
            <a:r>
              <a:rPr lang="es-ES" sz="2000" dirty="0" err="1"/>
              <a:t>such</a:t>
            </a:r>
            <a:r>
              <a:rPr lang="es-ES" sz="2000" dirty="0"/>
              <a:t> a </a:t>
            </a:r>
            <a:r>
              <a:rPr lang="es-ES" sz="2000" dirty="0" err="1"/>
              <a:t>complex</a:t>
            </a:r>
            <a:r>
              <a:rPr lang="es-ES" sz="2000" dirty="0"/>
              <a:t> </a:t>
            </a:r>
            <a:r>
              <a:rPr lang="es-ES" sz="2000" dirty="0" err="1"/>
              <a:t>process</a:t>
            </a:r>
            <a:r>
              <a:rPr lang="es-ES" sz="2000" dirty="0"/>
              <a:t>, </a:t>
            </a:r>
            <a:r>
              <a:rPr lang="es-ES" sz="2000" dirty="0" err="1"/>
              <a:t>like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destruction</a:t>
            </a:r>
            <a:r>
              <a:rPr lang="es-ES" sz="2000" dirty="0"/>
              <a:t> of BBB,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not</a:t>
            </a:r>
            <a:r>
              <a:rPr lang="es-ES" sz="2000" dirty="0"/>
              <a:t> </a:t>
            </a:r>
            <a:r>
              <a:rPr lang="es-ES" sz="2000" dirty="0" err="1"/>
              <a:t>mediated</a:t>
            </a:r>
            <a:r>
              <a:rPr lang="es-ES" sz="2000" dirty="0"/>
              <a:t> </a:t>
            </a:r>
            <a:r>
              <a:rPr lang="es-ES" sz="2000" dirty="0" err="1"/>
              <a:t>just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dirty="0" err="1"/>
              <a:t>one</a:t>
            </a:r>
            <a:r>
              <a:rPr lang="es-ES" sz="2000" dirty="0"/>
              <a:t> </a:t>
            </a:r>
            <a:r>
              <a:rPr lang="es-ES" sz="2000" dirty="0" err="1"/>
              <a:t>type</a:t>
            </a:r>
            <a:r>
              <a:rPr lang="es-ES" sz="2000" dirty="0"/>
              <a:t> of </a:t>
            </a:r>
            <a:r>
              <a:rPr lang="es-ES" sz="2000" dirty="0" err="1"/>
              <a:t>miRNA</a:t>
            </a:r>
            <a:r>
              <a:rPr lang="es-ES" sz="2000" dirty="0"/>
              <a:t> </a:t>
            </a:r>
            <a:r>
              <a:rPr lang="es-ES" sz="2000" dirty="0" err="1"/>
              <a:t>but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dirty="0" err="1"/>
              <a:t>some</a:t>
            </a:r>
            <a:r>
              <a:rPr lang="es-ES" sz="2000" dirty="0"/>
              <a:t>. 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000" dirty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endParaRPr lang="es-ES" sz="2000" dirty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phenomenon</a:t>
            </a:r>
            <a:r>
              <a:rPr lang="es-ES" sz="2000" dirty="0"/>
              <a:t>,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incorporation</a:t>
            </a:r>
            <a:r>
              <a:rPr lang="es-ES" sz="2000" dirty="0"/>
              <a:t> of </a:t>
            </a:r>
            <a:r>
              <a:rPr lang="es-ES" sz="2000" dirty="0" err="1"/>
              <a:t>EVs</a:t>
            </a:r>
            <a:r>
              <a:rPr lang="es-ES" sz="2000" dirty="0"/>
              <a:t> to </a:t>
            </a:r>
            <a:r>
              <a:rPr lang="es-ES" sz="2000" dirty="0" err="1"/>
              <a:t>endothelial</a:t>
            </a:r>
            <a:r>
              <a:rPr lang="es-ES" sz="2000" dirty="0"/>
              <a:t> </a:t>
            </a:r>
            <a:r>
              <a:rPr lang="es-ES" sz="2000" dirty="0" err="1"/>
              <a:t>cells</a:t>
            </a:r>
            <a:r>
              <a:rPr lang="es-ES" sz="2000" dirty="0"/>
              <a:t> of </a:t>
            </a:r>
            <a:r>
              <a:rPr lang="es-ES" sz="2000" dirty="0" err="1"/>
              <a:t>brain</a:t>
            </a:r>
            <a:r>
              <a:rPr lang="es-ES" sz="2000" dirty="0"/>
              <a:t>, </a:t>
            </a:r>
            <a:r>
              <a:rPr lang="es-ES" sz="2000" dirty="0" err="1"/>
              <a:t>could</a:t>
            </a:r>
            <a:r>
              <a:rPr lang="es-ES" sz="2000" dirty="0"/>
              <a:t> be use to </a:t>
            </a:r>
            <a:r>
              <a:rPr lang="es-ES" sz="2000" dirty="0" err="1"/>
              <a:t>drug</a:t>
            </a:r>
            <a:r>
              <a:rPr lang="es-ES" sz="2000" dirty="0"/>
              <a:t> </a:t>
            </a:r>
            <a:r>
              <a:rPr lang="es-ES" sz="2000" dirty="0" err="1"/>
              <a:t>delivery</a:t>
            </a:r>
            <a:r>
              <a:rPr lang="es-ES" sz="2000" dirty="0"/>
              <a:t> in </a:t>
            </a:r>
            <a:r>
              <a:rPr lang="es-ES" sz="2000" dirty="0" err="1"/>
              <a:t>clinical</a:t>
            </a:r>
            <a:r>
              <a:rPr lang="es-ES" sz="2000" dirty="0"/>
              <a:t> </a:t>
            </a:r>
            <a:r>
              <a:rPr lang="es-ES" sz="2000" dirty="0" err="1"/>
              <a:t>treatments</a:t>
            </a:r>
            <a:r>
              <a:rPr lang="es-ES" sz="2000" dirty="0"/>
              <a:t>. 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FDDBB-10FB-3D42-BD28-01DE290E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182" y="3043698"/>
            <a:ext cx="10178322" cy="1492132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Open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C048D2-9977-0440-B973-432D10BDE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31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C0BFC-0C0F-2B41-B7DF-613C7AAE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999461"/>
            <a:ext cx="10178322" cy="1492132"/>
          </a:xfrm>
        </p:spPr>
        <p:txBody>
          <a:bodyPr/>
          <a:lstStyle/>
          <a:p>
            <a:pPr algn="ctr"/>
            <a:r>
              <a:rPr lang="es-ES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attention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54B9D1-8156-5B49-B071-CB9B120D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07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br>
              <a:rPr lang="es-ES" sz="3959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ES" sz="3959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ES" sz="3959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ES" sz="3959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ES" sz="3959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ES" sz="3959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ES" sz="3959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ES" sz="3959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sz="4770" dirty="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s-ES" sz="4770" dirty="0" err="1">
                <a:latin typeface="Times New Roman"/>
                <a:ea typeface="Times New Roman"/>
                <a:cs typeface="Times New Roman"/>
                <a:sym typeface="Times New Roman"/>
              </a:rPr>
              <a:t>State</a:t>
            </a:r>
            <a:r>
              <a:rPr lang="es-ES" sz="4770" dirty="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s-ES" sz="4770" dirty="0" err="1">
                <a:latin typeface="Times New Roman"/>
                <a:ea typeface="Times New Roman"/>
                <a:cs typeface="Times New Roman"/>
                <a:sym typeface="Times New Roman"/>
              </a:rPr>
              <a:t>arts</a:t>
            </a:r>
            <a:endParaRPr sz="477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idx="1"/>
          </p:nvPr>
        </p:nvSpPr>
        <p:spPr>
          <a:xfrm>
            <a:off x="838200" y="557213"/>
            <a:ext cx="561975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>
                <a:latin typeface="Times New Roman"/>
                <a:ea typeface="Times New Roman"/>
                <a:cs typeface="Times New Roman"/>
                <a:sym typeface="Times New Roman"/>
              </a:rPr>
              <a:t>-Brain metastatic cancer cells trigger the destruction of BBB (Blood-Brain Barrier).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>
                <a:latin typeface="Times New Roman"/>
                <a:ea typeface="Times New Roman"/>
                <a:cs typeface="Times New Roman"/>
                <a:sym typeface="Times New Roman"/>
              </a:rPr>
              <a:t>-Recognize and bind the endothelial cells, but the mechanisms of it are poorly known.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>
                <a:latin typeface="Times New Roman"/>
                <a:ea typeface="Times New Roman"/>
                <a:cs typeface="Times New Roman"/>
                <a:sym typeface="Times New Roman"/>
              </a:rPr>
              <a:t>-Humoral factors are proposed to be the mediators between metastatic cells and the destruction of BBB.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>
                <a:latin typeface="Times New Roman"/>
                <a:ea typeface="Times New Roman"/>
                <a:cs typeface="Times New Roman"/>
                <a:sym typeface="Times New Roman"/>
              </a:rPr>
              <a:t>-Extracellular vesicles are known as regulators of malignancy cells by secretory small molecules                🡪  miRNA -181c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>
                <a:latin typeface="Times New Roman"/>
                <a:ea typeface="Times New Roman"/>
                <a:cs typeface="Times New Roman"/>
                <a:sym typeface="Times New Roman"/>
              </a:rPr>
              <a:t>-Downregulates the PDKP1 activity resulting in the deregulation of actin fibres.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350" y="802250"/>
            <a:ext cx="5229225" cy="54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795337" y="26368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s-ES">
                <a:latin typeface="Times New Roman"/>
                <a:ea typeface="Times New Roman"/>
                <a:cs typeface="Times New Roman"/>
                <a:sym typeface="Times New Roman"/>
              </a:rPr>
              <a:t>2. Methods and results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idx="1"/>
          </p:nvPr>
        </p:nvSpPr>
        <p:spPr>
          <a:xfrm>
            <a:off x="894425" y="435650"/>
            <a:ext cx="5928900" cy="57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/>
              <a:t>-Isolation of breast cancer cells highly metastatic (1a) were injected in inmunodepressive mice</a:t>
            </a: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/>
              <a:t>- Metastatic brain tumors (2a) were developed, suspended in vitro and reinjected in another mice. Metastatic ratio </a:t>
            </a:r>
            <a:endParaRPr sz="20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/>
              <a:t>-From these metastatic cells (2b), extracellular vesicles were extracted.</a:t>
            </a:r>
            <a:endParaRPr sz="200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</p:txBody>
      </p:sp>
      <p:sp>
        <p:nvSpPr>
          <p:cNvPr id="107" name="Google Shape;107;p5"/>
          <p:cNvSpPr/>
          <p:nvPr/>
        </p:nvSpPr>
        <p:spPr>
          <a:xfrm>
            <a:off x="2952675" y="3325250"/>
            <a:ext cx="253500" cy="322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325" y="954325"/>
            <a:ext cx="5223825" cy="48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idx="1"/>
          </p:nvPr>
        </p:nvSpPr>
        <p:spPr>
          <a:xfrm>
            <a:off x="838200" y="365125"/>
            <a:ext cx="10854600" cy="5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/>
              <a:t>-In vitro BBB </a:t>
            </a:r>
            <a:r>
              <a:rPr lang="es-ES" sz="2000" dirty="0" err="1"/>
              <a:t>adding</a:t>
            </a:r>
            <a:r>
              <a:rPr lang="es-ES" sz="2000" dirty="0"/>
              <a:t> </a:t>
            </a:r>
            <a:r>
              <a:rPr lang="es-ES" sz="2000" dirty="0" err="1"/>
              <a:t>perycites</a:t>
            </a:r>
            <a:r>
              <a:rPr lang="es-ES" sz="2000" dirty="0"/>
              <a:t>, </a:t>
            </a:r>
            <a:r>
              <a:rPr lang="es-ES" sz="2000" dirty="0" err="1"/>
              <a:t>endothelium</a:t>
            </a:r>
            <a:r>
              <a:rPr lang="es-ES" sz="2000" dirty="0"/>
              <a:t> and </a:t>
            </a:r>
            <a:r>
              <a:rPr lang="es-ES" sz="2000" dirty="0" err="1"/>
              <a:t>astrocytes</a:t>
            </a:r>
            <a:r>
              <a:rPr lang="es-ES" sz="2000" dirty="0"/>
              <a:t> </a:t>
            </a:r>
            <a:r>
              <a:rPr lang="es-ES" sz="2000" dirty="0" err="1"/>
              <a:t>was</a:t>
            </a:r>
            <a:r>
              <a:rPr lang="es-ES" sz="2000" dirty="0"/>
              <a:t> </a:t>
            </a:r>
            <a:r>
              <a:rPr lang="es-ES" sz="2000" dirty="0" err="1"/>
              <a:t>created</a:t>
            </a:r>
            <a:r>
              <a:rPr lang="es-ES" sz="2000" dirty="0"/>
              <a:t>.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right</a:t>
            </a:r>
            <a:r>
              <a:rPr lang="es-ES" sz="2000" dirty="0"/>
              <a:t> </a:t>
            </a:r>
            <a:r>
              <a:rPr lang="es-ES" sz="2000" dirty="0" err="1"/>
              <a:t>function</a:t>
            </a:r>
            <a:r>
              <a:rPr lang="es-ES" sz="2000" dirty="0"/>
              <a:t> </a:t>
            </a:r>
            <a:r>
              <a:rPr lang="es-ES" sz="2000" dirty="0" err="1"/>
              <a:t>was</a:t>
            </a:r>
            <a:r>
              <a:rPr lang="es-ES" sz="2000" dirty="0"/>
              <a:t> </a:t>
            </a:r>
            <a:r>
              <a:rPr lang="es-ES" sz="2000" dirty="0" err="1"/>
              <a:t>tested</a:t>
            </a:r>
            <a:r>
              <a:rPr lang="es-ES" sz="2000" dirty="0"/>
              <a:t> </a:t>
            </a:r>
            <a:r>
              <a:rPr lang="es-ES" sz="2000" dirty="0" err="1"/>
              <a:t>through</a:t>
            </a:r>
            <a:r>
              <a:rPr lang="es-ES" sz="2000" dirty="0"/>
              <a:t> </a:t>
            </a:r>
            <a:r>
              <a:rPr lang="es-ES" sz="2000" dirty="0" err="1"/>
              <a:t>transendothelial</a:t>
            </a:r>
            <a:r>
              <a:rPr lang="es-ES" sz="2000" dirty="0"/>
              <a:t> </a:t>
            </a:r>
            <a:r>
              <a:rPr lang="es-ES" sz="2000" dirty="0" err="1"/>
              <a:t>electrical</a:t>
            </a:r>
            <a:r>
              <a:rPr lang="es-ES" sz="2000" dirty="0"/>
              <a:t> </a:t>
            </a:r>
            <a:r>
              <a:rPr lang="es-ES" sz="2000" dirty="0" err="1"/>
              <a:t>resistance</a:t>
            </a:r>
            <a:r>
              <a:rPr lang="es-ES" sz="2000" dirty="0"/>
              <a:t>. 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/>
              <a:t>-</a:t>
            </a:r>
            <a:r>
              <a:rPr lang="es-ES" sz="2000" dirty="0" err="1"/>
              <a:t>This</a:t>
            </a:r>
            <a:r>
              <a:rPr lang="es-ES" sz="2000" dirty="0"/>
              <a:t> BBB </a:t>
            </a:r>
            <a:r>
              <a:rPr lang="es-ES" sz="2000" dirty="0" err="1"/>
              <a:t>was</a:t>
            </a:r>
            <a:r>
              <a:rPr lang="es-ES" sz="2000" dirty="0"/>
              <a:t> </a:t>
            </a:r>
            <a:r>
              <a:rPr lang="es-ES" sz="2000" dirty="0" err="1"/>
              <a:t>mixed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EVs</a:t>
            </a:r>
            <a:r>
              <a:rPr lang="es-ES" sz="2000" dirty="0"/>
              <a:t> </a:t>
            </a:r>
            <a:r>
              <a:rPr lang="es-ES" sz="2000" dirty="0" err="1"/>
              <a:t>isolated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</a:t>
            </a:r>
            <a:r>
              <a:rPr lang="es-ES" sz="2000" dirty="0" err="1"/>
              <a:t>those</a:t>
            </a:r>
            <a:r>
              <a:rPr lang="es-ES" sz="2000" dirty="0"/>
              <a:t> </a:t>
            </a:r>
            <a:r>
              <a:rPr lang="es-ES" sz="2000" dirty="0" err="1"/>
              <a:t>highly</a:t>
            </a:r>
            <a:r>
              <a:rPr lang="es-ES" sz="2000" dirty="0"/>
              <a:t> </a:t>
            </a:r>
            <a:r>
              <a:rPr lang="es-ES" sz="2000" dirty="0" err="1"/>
              <a:t>metastatic</a:t>
            </a:r>
            <a:r>
              <a:rPr lang="es-ES" sz="2000" dirty="0"/>
              <a:t> </a:t>
            </a:r>
            <a:r>
              <a:rPr lang="es-ES" sz="2000" dirty="0" err="1"/>
              <a:t>brain</a:t>
            </a:r>
            <a:r>
              <a:rPr lang="es-ES" sz="2000" dirty="0"/>
              <a:t> </a:t>
            </a:r>
            <a:r>
              <a:rPr lang="es-ES" sz="2000" dirty="0" err="1"/>
              <a:t>cells</a:t>
            </a:r>
            <a:r>
              <a:rPr lang="es-ES" sz="2000" dirty="0"/>
              <a:t>.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/>
              <a:t>- </a:t>
            </a:r>
            <a:r>
              <a:rPr lang="es-ES" sz="2000" dirty="0" err="1"/>
              <a:t>EVs</a:t>
            </a:r>
            <a:r>
              <a:rPr lang="es-ES" sz="2000" dirty="0"/>
              <a:t> </a:t>
            </a:r>
            <a:r>
              <a:rPr lang="es-ES" sz="2000" dirty="0" err="1"/>
              <a:t>only</a:t>
            </a:r>
            <a:r>
              <a:rPr lang="es-ES" sz="2000" dirty="0"/>
              <a:t> </a:t>
            </a:r>
            <a:r>
              <a:rPr lang="es-ES" sz="2000" dirty="0" err="1"/>
              <a:t>affected</a:t>
            </a:r>
            <a:r>
              <a:rPr lang="es-ES" sz="2000" dirty="0"/>
              <a:t> </a:t>
            </a:r>
            <a:r>
              <a:rPr lang="es-ES" sz="2000" dirty="0" err="1"/>
              <a:t>endothelial</a:t>
            </a:r>
            <a:r>
              <a:rPr lang="es-ES" sz="2000" dirty="0"/>
              <a:t> </a:t>
            </a:r>
            <a:r>
              <a:rPr lang="es-ES" sz="2000" dirty="0" err="1"/>
              <a:t>cells</a:t>
            </a:r>
            <a:r>
              <a:rPr lang="es-ES" sz="2000" dirty="0"/>
              <a:t>, </a:t>
            </a:r>
            <a:r>
              <a:rPr lang="es-ES" sz="2000" dirty="0" err="1"/>
              <a:t>not</a:t>
            </a:r>
            <a:r>
              <a:rPr lang="es-ES" sz="2000" dirty="0"/>
              <a:t> </a:t>
            </a:r>
            <a:r>
              <a:rPr lang="es-ES" sz="2000" dirty="0" err="1"/>
              <a:t>pericytes</a:t>
            </a:r>
            <a:r>
              <a:rPr lang="es-ES" sz="2000" dirty="0"/>
              <a:t> </a:t>
            </a:r>
            <a:r>
              <a:rPr lang="es-ES" sz="2000" dirty="0" err="1"/>
              <a:t>or</a:t>
            </a:r>
            <a:r>
              <a:rPr lang="es-ES" sz="2000" dirty="0"/>
              <a:t> </a:t>
            </a:r>
            <a:r>
              <a:rPr lang="es-ES" sz="2000" dirty="0" err="1"/>
              <a:t>astrocytes</a:t>
            </a:r>
            <a:r>
              <a:rPr lang="es-ES" sz="2000" dirty="0"/>
              <a:t>. </a:t>
            </a: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known</a:t>
            </a:r>
            <a:r>
              <a:rPr lang="es-ES" sz="2000" dirty="0"/>
              <a:t> </a:t>
            </a:r>
            <a:r>
              <a:rPr lang="es-ES" sz="2000" dirty="0" err="1"/>
              <a:t>using</a:t>
            </a:r>
            <a:r>
              <a:rPr lang="es-ES" sz="2000" dirty="0"/>
              <a:t> </a:t>
            </a:r>
            <a:r>
              <a:rPr lang="es-ES" sz="2000" dirty="0" err="1"/>
              <a:t>EVs</a:t>
            </a:r>
            <a:r>
              <a:rPr lang="es-ES" sz="2000" dirty="0"/>
              <a:t>.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/>
              <a:t>-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permeability</a:t>
            </a:r>
            <a:r>
              <a:rPr lang="es-ES" sz="2000" dirty="0"/>
              <a:t> of BBB </a:t>
            </a:r>
            <a:r>
              <a:rPr lang="es-ES" sz="2000" dirty="0" err="1"/>
              <a:t>was</a:t>
            </a:r>
            <a:r>
              <a:rPr lang="es-ES" sz="2000" dirty="0"/>
              <a:t> </a:t>
            </a:r>
            <a:r>
              <a:rPr lang="es-ES" sz="2000" dirty="0" err="1"/>
              <a:t>tested</a:t>
            </a:r>
            <a:r>
              <a:rPr lang="es-ES" sz="2000" dirty="0"/>
              <a:t> </a:t>
            </a:r>
            <a:r>
              <a:rPr lang="es-ES" sz="2000" dirty="0" err="1"/>
              <a:t>using</a:t>
            </a:r>
            <a:r>
              <a:rPr lang="es-ES" sz="2000" dirty="0"/>
              <a:t> </a:t>
            </a:r>
            <a:r>
              <a:rPr lang="es-ES" sz="2000" dirty="0" err="1"/>
              <a:t>NaF</a:t>
            </a:r>
            <a:r>
              <a:rPr lang="es-ES" sz="2000" dirty="0"/>
              <a:t>. 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 err="1"/>
              <a:t>Cells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(1a), (2a) and (2b) </a:t>
            </a:r>
            <a:r>
              <a:rPr lang="es-ES" sz="2000" dirty="0" err="1"/>
              <a:t>populations</a:t>
            </a:r>
            <a:r>
              <a:rPr lang="es-ES" sz="2000" dirty="0"/>
              <a:t> </a:t>
            </a:r>
            <a:r>
              <a:rPr lang="es-ES" sz="2000" dirty="0" err="1"/>
              <a:t>were</a:t>
            </a:r>
            <a:r>
              <a:rPr lang="es-ES" sz="2000" dirty="0"/>
              <a:t> </a:t>
            </a:r>
            <a:r>
              <a:rPr lang="es-ES" sz="2000" dirty="0" err="1"/>
              <a:t>studied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/>
              <a:t> </a:t>
            </a:r>
            <a:r>
              <a:rPr lang="es-ES" sz="2000" dirty="0" err="1"/>
              <a:t>using</a:t>
            </a:r>
            <a:r>
              <a:rPr lang="es-ES" sz="2000" dirty="0"/>
              <a:t> </a:t>
            </a: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method</a:t>
            </a:r>
            <a:r>
              <a:rPr lang="es-ES" sz="2000" dirty="0"/>
              <a:t>. </a:t>
            </a:r>
            <a:r>
              <a:rPr lang="es-ES" sz="2000" dirty="0" err="1"/>
              <a:t>Cells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(2a) and (2b) </a:t>
            </a:r>
            <a:r>
              <a:rPr lang="es-ES" sz="2000" dirty="0" err="1"/>
              <a:t>showed</a:t>
            </a:r>
            <a:r>
              <a:rPr lang="es-ES" sz="2000" dirty="0"/>
              <a:t> </a:t>
            </a:r>
            <a:r>
              <a:rPr lang="es-ES" sz="2000" dirty="0" err="1"/>
              <a:t>an</a:t>
            </a:r>
            <a:r>
              <a:rPr lang="es-ES" sz="2000" dirty="0"/>
              <a:t> 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000" dirty="0" err="1"/>
              <a:t>increased</a:t>
            </a:r>
            <a:r>
              <a:rPr lang="es-ES" sz="2000" dirty="0"/>
              <a:t> </a:t>
            </a:r>
            <a:r>
              <a:rPr lang="es-ES" sz="2000" dirty="0" err="1"/>
              <a:t>permeability</a:t>
            </a:r>
            <a:r>
              <a:rPr lang="es-ES" sz="2000" dirty="0"/>
              <a:t> ratio. </a:t>
            </a:r>
            <a:endParaRPr sz="2000" dirty="0"/>
          </a:p>
        </p:txBody>
      </p:sp>
      <p:pic>
        <p:nvPicPr>
          <p:cNvPr id="114" name="Google Shape;11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8300" y="3701275"/>
            <a:ext cx="3329400" cy="28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idx="1"/>
          </p:nvPr>
        </p:nvSpPr>
        <p:spPr>
          <a:xfrm>
            <a:off x="5356400" y="461025"/>
            <a:ext cx="6227400" cy="5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sz="2000" dirty="0" err="1"/>
              <a:t>Extraction</a:t>
            </a:r>
            <a:r>
              <a:rPr lang="es-ES" sz="2000" dirty="0"/>
              <a:t> of </a:t>
            </a:r>
            <a:r>
              <a:rPr lang="es-ES" sz="2000" dirty="0" err="1"/>
              <a:t>cells</a:t>
            </a:r>
            <a:r>
              <a:rPr lang="es-ES" sz="2000" dirty="0"/>
              <a:t> 1a and 2a and </a:t>
            </a:r>
            <a:r>
              <a:rPr lang="es-ES" sz="2000" dirty="0" err="1"/>
              <a:t>they</a:t>
            </a:r>
            <a:r>
              <a:rPr lang="es-ES" sz="2000" dirty="0"/>
              <a:t> </a:t>
            </a:r>
            <a:r>
              <a:rPr lang="es-ES" sz="2000" dirty="0" err="1"/>
              <a:t>were</a:t>
            </a:r>
            <a:r>
              <a:rPr lang="es-ES" sz="2000" dirty="0"/>
              <a:t> </a:t>
            </a:r>
            <a:r>
              <a:rPr lang="es-ES" sz="2000" dirty="0" err="1"/>
              <a:t>marked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fluorescence</a:t>
            </a:r>
            <a:r>
              <a:rPr lang="es-ES" sz="2000" dirty="0"/>
              <a:t>. </a:t>
            </a: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sz="2000" dirty="0" err="1"/>
              <a:t>After</a:t>
            </a:r>
            <a:r>
              <a:rPr lang="es-ES" sz="2000" dirty="0"/>
              <a:t> </a:t>
            </a:r>
            <a:r>
              <a:rPr lang="es-ES" sz="2000" dirty="0" err="1"/>
              <a:t>six</a:t>
            </a:r>
            <a:r>
              <a:rPr lang="es-ES" sz="2000" dirty="0"/>
              <a:t> </a:t>
            </a:r>
            <a:r>
              <a:rPr lang="es-ES" sz="2000" dirty="0" err="1"/>
              <a:t>hours</a:t>
            </a:r>
            <a:r>
              <a:rPr lang="es-ES" sz="2000" dirty="0"/>
              <a:t> and </a:t>
            </a:r>
            <a:r>
              <a:rPr lang="es-ES" sz="2000" dirty="0" err="1"/>
              <a:t>using</a:t>
            </a:r>
            <a:r>
              <a:rPr lang="es-ES" sz="2000" dirty="0"/>
              <a:t> a </a:t>
            </a:r>
            <a:r>
              <a:rPr lang="es-ES" sz="2000" dirty="0" err="1"/>
              <a:t>fluorescent</a:t>
            </a:r>
            <a:r>
              <a:rPr lang="es-ES" sz="2000" dirty="0"/>
              <a:t> </a:t>
            </a:r>
            <a:r>
              <a:rPr lang="es-ES" sz="2000" dirty="0" err="1"/>
              <a:t>dye</a:t>
            </a:r>
            <a:r>
              <a:rPr lang="es-ES" sz="2000" dirty="0"/>
              <a:t> in mouse </a:t>
            </a:r>
            <a:r>
              <a:rPr lang="es-ES" sz="2000" dirty="0" err="1"/>
              <a:t>it</a:t>
            </a:r>
            <a:r>
              <a:rPr lang="es-ES" sz="2000" dirty="0"/>
              <a:t> </a:t>
            </a:r>
            <a:r>
              <a:rPr lang="es-ES" sz="2000" dirty="0" err="1"/>
              <a:t>was</a:t>
            </a:r>
            <a:r>
              <a:rPr lang="es-ES" sz="2000" dirty="0"/>
              <a:t> </a:t>
            </a:r>
            <a:r>
              <a:rPr lang="es-ES" sz="2000" dirty="0" err="1"/>
              <a:t>observed</a:t>
            </a:r>
            <a:r>
              <a:rPr lang="es-ES" sz="2000" dirty="0"/>
              <a:t> 2a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sz="2000" dirty="0" err="1"/>
              <a:t>Brain</a:t>
            </a:r>
            <a:r>
              <a:rPr lang="es-ES" sz="2000" dirty="0"/>
              <a:t> </a:t>
            </a:r>
            <a:r>
              <a:rPr lang="es-ES" sz="2000" dirty="0" err="1"/>
              <a:t>metastasis</a:t>
            </a:r>
            <a:r>
              <a:rPr lang="es-ES" sz="2000" dirty="0"/>
              <a:t> </a:t>
            </a:r>
            <a:r>
              <a:rPr lang="es-ES" sz="2000" dirty="0" err="1"/>
              <a:t>was</a:t>
            </a:r>
            <a:r>
              <a:rPr lang="es-ES" sz="2000" dirty="0"/>
              <a:t> </a:t>
            </a:r>
            <a:r>
              <a:rPr lang="es-ES" sz="2000" dirty="0" err="1"/>
              <a:t>confirmed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HE </a:t>
            </a:r>
            <a:r>
              <a:rPr lang="es-ES" sz="2000" dirty="0" err="1"/>
              <a:t>staining</a:t>
            </a:r>
            <a:r>
              <a:rPr lang="es-ES" sz="2000" dirty="0"/>
              <a:t> and </a:t>
            </a:r>
            <a:r>
              <a:rPr lang="es-ES" sz="2000" dirty="0" err="1"/>
              <a:t>immunofluorescence</a:t>
            </a:r>
            <a:r>
              <a:rPr lang="es-ES" sz="2000" dirty="0"/>
              <a:t> </a:t>
            </a:r>
            <a:r>
              <a:rPr lang="es-ES" sz="2000" dirty="0" err="1"/>
              <a:t>staining</a:t>
            </a:r>
            <a:r>
              <a:rPr lang="es-ES" sz="2000" dirty="0"/>
              <a:t> </a:t>
            </a:r>
            <a:r>
              <a:rPr lang="es-ES" sz="2000" dirty="0" err="1"/>
              <a:t>against</a:t>
            </a:r>
            <a:r>
              <a:rPr lang="es-ES" sz="2000" dirty="0"/>
              <a:t> human </a:t>
            </a:r>
            <a:r>
              <a:rPr lang="es-ES" sz="2000" dirty="0" err="1"/>
              <a:t>vimentin</a:t>
            </a:r>
            <a:r>
              <a:rPr lang="es-ES" sz="2000" dirty="0"/>
              <a:t>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sz="2000" dirty="0" err="1"/>
              <a:t>These</a:t>
            </a:r>
            <a:r>
              <a:rPr lang="es-ES" sz="2000" dirty="0"/>
              <a:t> </a:t>
            </a:r>
            <a:r>
              <a:rPr lang="es-ES" sz="2000" dirty="0" err="1"/>
              <a:t>results</a:t>
            </a:r>
            <a:r>
              <a:rPr lang="es-ES" sz="2000" dirty="0"/>
              <a:t> show </a:t>
            </a:r>
            <a:r>
              <a:rPr lang="es-ES" sz="2000" dirty="0" err="1"/>
              <a:t>that</a:t>
            </a:r>
            <a:r>
              <a:rPr lang="es-ES" sz="2000" dirty="0"/>
              <a:t> 2a </a:t>
            </a:r>
            <a:r>
              <a:rPr lang="es-ES" sz="2000" dirty="0" err="1"/>
              <a:t>cell-derived</a:t>
            </a:r>
            <a:r>
              <a:rPr lang="es-ES" sz="2000" dirty="0"/>
              <a:t> </a:t>
            </a:r>
            <a:r>
              <a:rPr lang="es-ES" sz="2000" dirty="0" err="1"/>
              <a:t>EVs</a:t>
            </a:r>
            <a:r>
              <a:rPr lang="es-ES" sz="2000" dirty="0"/>
              <a:t> </a:t>
            </a:r>
            <a:r>
              <a:rPr lang="es-ES" sz="2000" dirty="0" err="1"/>
              <a:t>promoted</a:t>
            </a:r>
            <a:r>
              <a:rPr lang="es-ES" sz="2000" dirty="0"/>
              <a:t> </a:t>
            </a:r>
            <a:r>
              <a:rPr lang="es-ES" sz="2000" dirty="0" err="1"/>
              <a:t>brain</a:t>
            </a:r>
            <a:r>
              <a:rPr lang="es-ES" sz="2000" dirty="0"/>
              <a:t> </a:t>
            </a:r>
            <a:r>
              <a:rPr lang="es-ES" sz="2000" dirty="0" err="1"/>
              <a:t>metastasis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dirty="0" err="1"/>
              <a:t>increasing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permeability</a:t>
            </a:r>
            <a:r>
              <a:rPr lang="es-ES" sz="2000" dirty="0"/>
              <a:t> of </a:t>
            </a:r>
            <a:r>
              <a:rPr lang="es-ES" sz="2000" dirty="0" err="1"/>
              <a:t>brain</a:t>
            </a:r>
            <a:r>
              <a:rPr lang="es-ES" sz="2000" dirty="0"/>
              <a:t> </a:t>
            </a:r>
            <a:r>
              <a:rPr lang="es-ES" sz="2000" dirty="0" err="1"/>
              <a:t>blood</a:t>
            </a:r>
            <a:r>
              <a:rPr lang="es-ES" sz="2000" dirty="0"/>
              <a:t> </a:t>
            </a:r>
            <a:r>
              <a:rPr lang="es-ES" sz="2000" dirty="0" err="1"/>
              <a:t>vessels</a:t>
            </a:r>
            <a:r>
              <a:rPr lang="es-ES" sz="2000" dirty="0"/>
              <a:t>, </a:t>
            </a:r>
            <a:r>
              <a:rPr lang="es-ES" sz="2000" dirty="0" err="1"/>
              <a:t>which</a:t>
            </a:r>
            <a:r>
              <a:rPr lang="es-ES" sz="2000" dirty="0"/>
              <a:t> </a:t>
            </a:r>
            <a:r>
              <a:rPr lang="es-ES" sz="2000" dirty="0" err="1"/>
              <a:t>resulted</a:t>
            </a:r>
            <a:r>
              <a:rPr lang="es-ES" sz="2000" dirty="0"/>
              <a:t> in BBB </a:t>
            </a:r>
            <a:r>
              <a:rPr lang="es-ES" sz="2000" dirty="0" err="1"/>
              <a:t>breakdown</a:t>
            </a:r>
            <a:r>
              <a:rPr lang="es-ES" sz="2000" dirty="0"/>
              <a:t>. So </a:t>
            </a:r>
            <a:r>
              <a:rPr lang="es-ES" sz="2000" dirty="0" err="1"/>
              <a:t>EVs</a:t>
            </a:r>
            <a:r>
              <a:rPr lang="es-ES" sz="2000" dirty="0"/>
              <a:t> </a:t>
            </a:r>
            <a:r>
              <a:rPr lang="es-ES" sz="2000" dirty="0" err="1"/>
              <a:t>affected</a:t>
            </a:r>
            <a:r>
              <a:rPr lang="es-ES" sz="2000" dirty="0"/>
              <a:t> in </a:t>
            </a:r>
            <a:r>
              <a:rPr lang="es-ES" sz="2000" dirty="0" err="1"/>
              <a:t>somehow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junctions</a:t>
            </a:r>
            <a:r>
              <a:rPr lang="es-ES" sz="2000" dirty="0"/>
              <a:t> of BBB </a:t>
            </a:r>
            <a:r>
              <a:rPr lang="es-ES" sz="2000" dirty="0" err="1"/>
              <a:t>cells</a:t>
            </a:r>
            <a:r>
              <a:rPr lang="es-ES" sz="2000" dirty="0"/>
              <a:t>. </a:t>
            </a:r>
            <a:endParaRPr sz="2000" dirty="0"/>
          </a:p>
        </p:txBody>
      </p:sp>
      <p:pic>
        <p:nvPicPr>
          <p:cNvPr id="120" name="Google Shape;12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25" y="1637400"/>
            <a:ext cx="4143300" cy="34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d9b30771b_2_2"/>
          <p:cNvSpPr txBox="1">
            <a:spLocks noGrp="1"/>
          </p:cNvSpPr>
          <p:nvPr>
            <p:ph idx="1"/>
          </p:nvPr>
        </p:nvSpPr>
        <p:spPr>
          <a:xfrm>
            <a:off x="965138" y="688375"/>
            <a:ext cx="10011300" cy="335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/>
              <a:t>-Tight junction proteins and N-cadherin regulate cell polarity through their intimate association with the actin cytoskeletal network.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/>
              <a:t>-It was observed by co-immunofluorescently  that thight junction, N cadherin and actin were in the cytoplasm of endothelial cells after adding the EV of 2a and 2b.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000"/>
              <a:t>-These proteins are involved in the breakdown of blood brain barrier.</a:t>
            </a:r>
            <a:endParaRPr sz="2000"/>
          </a:p>
        </p:txBody>
      </p:sp>
      <p:pic>
        <p:nvPicPr>
          <p:cNvPr id="126" name="Google Shape;126;g6d9b30771b_2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850" y="2864776"/>
            <a:ext cx="7977875" cy="3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idx="1"/>
          </p:nvPr>
        </p:nvSpPr>
        <p:spPr>
          <a:xfrm>
            <a:off x="838200" y="521200"/>
            <a:ext cx="7622100" cy="56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endParaRPr lang="es-ES"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endParaRPr lang="es-ES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endParaRPr lang="es-ES"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endParaRPr lang="es-ES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sz="2000" dirty="0" err="1"/>
              <a:t>Proteomic</a:t>
            </a:r>
            <a:r>
              <a:rPr lang="es-ES" sz="2000" dirty="0"/>
              <a:t> and </a:t>
            </a:r>
            <a:r>
              <a:rPr lang="es-ES" sz="2000" dirty="0" err="1"/>
              <a:t>miRNA</a:t>
            </a:r>
            <a:r>
              <a:rPr lang="es-ES" sz="2000" dirty="0"/>
              <a:t> </a:t>
            </a:r>
            <a:r>
              <a:rPr lang="es-ES" sz="2000" dirty="0" err="1"/>
              <a:t>microarray</a:t>
            </a:r>
            <a:r>
              <a:rPr lang="es-ES" sz="2000" dirty="0"/>
              <a:t> </a:t>
            </a:r>
            <a:r>
              <a:rPr lang="es-ES" sz="2000" dirty="0" err="1"/>
              <a:t>analysis</a:t>
            </a:r>
            <a:r>
              <a:rPr lang="es-ES" sz="2000" dirty="0"/>
              <a:t> of </a:t>
            </a:r>
            <a:r>
              <a:rPr lang="es-ES" sz="2000" dirty="0" err="1"/>
              <a:t>EVs</a:t>
            </a:r>
            <a:r>
              <a:rPr lang="es-ES" sz="2000" dirty="0"/>
              <a:t> </a:t>
            </a:r>
            <a:r>
              <a:rPr lang="es-ES" sz="2000" dirty="0" err="1"/>
              <a:t>isolated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2a, 2b and 1a </a:t>
            </a:r>
            <a:r>
              <a:rPr lang="es-ES" sz="2000" dirty="0" err="1"/>
              <a:t>cells</a:t>
            </a:r>
            <a:r>
              <a:rPr lang="es-ES" sz="2000" dirty="0"/>
              <a:t> </a:t>
            </a:r>
            <a:r>
              <a:rPr lang="es-ES" sz="2000" dirty="0" err="1"/>
              <a:t>were</a:t>
            </a:r>
            <a:r>
              <a:rPr lang="es-ES" sz="2000" dirty="0"/>
              <a:t> </a:t>
            </a:r>
            <a:r>
              <a:rPr lang="es-ES" sz="2000" dirty="0" err="1"/>
              <a:t>performed</a:t>
            </a:r>
            <a:r>
              <a:rPr lang="es-ES" sz="2000" dirty="0"/>
              <a:t>.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sz="2000" dirty="0"/>
              <a:t>miR-181c </a:t>
            </a:r>
            <a:r>
              <a:rPr lang="es-ES" sz="2000" dirty="0" err="1"/>
              <a:t>was</a:t>
            </a:r>
            <a:r>
              <a:rPr lang="es-ES" sz="2000" dirty="0"/>
              <a:t> </a:t>
            </a:r>
            <a:r>
              <a:rPr lang="es-ES" sz="2000" dirty="0" err="1"/>
              <a:t>significantly</a:t>
            </a:r>
            <a:r>
              <a:rPr lang="es-ES" sz="2000" dirty="0"/>
              <a:t> </a:t>
            </a:r>
            <a:r>
              <a:rPr lang="es-ES" sz="2000" dirty="0" err="1"/>
              <a:t>upregulated</a:t>
            </a:r>
            <a:endParaRPr lang="es-ES" sz="2000" dirty="0"/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sz="2000" dirty="0" err="1"/>
              <a:t>EVs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2a and 2b </a:t>
            </a:r>
            <a:r>
              <a:rPr lang="es-ES" sz="2000" dirty="0" err="1"/>
              <a:t>were</a:t>
            </a:r>
            <a:r>
              <a:rPr lang="es-ES" sz="2000" dirty="0"/>
              <a:t> </a:t>
            </a:r>
            <a:r>
              <a:rPr lang="es-ES" sz="2000" dirty="0" err="1"/>
              <a:t>transfunded</a:t>
            </a:r>
            <a:r>
              <a:rPr lang="es-ES" sz="2000" dirty="0"/>
              <a:t> to </a:t>
            </a:r>
            <a:r>
              <a:rPr lang="es-ES" sz="2000" dirty="0" err="1"/>
              <a:t>health</a:t>
            </a:r>
            <a:r>
              <a:rPr lang="es-ES" sz="2000" dirty="0"/>
              <a:t> </a:t>
            </a:r>
            <a:r>
              <a:rPr lang="es-ES" sz="2000" dirty="0" err="1"/>
              <a:t>endothelial</a:t>
            </a:r>
            <a:r>
              <a:rPr lang="es-ES" sz="2000" dirty="0"/>
              <a:t> </a:t>
            </a:r>
            <a:r>
              <a:rPr lang="es-ES" sz="2000" dirty="0" err="1"/>
              <a:t>cells</a:t>
            </a:r>
            <a:r>
              <a:rPr lang="es-ES" sz="2000" dirty="0"/>
              <a:t>. 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levels</a:t>
            </a:r>
            <a:r>
              <a:rPr lang="es-ES" sz="2000" dirty="0"/>
              <a:t> of miR-181c </a:t>
            </a:r>
            <a:r>
              <a:rPr lang="es-ES" sz="2000" dirty="0" err="1"/>
              <a:t>increased</a:t>
            </a:r>
            <a:r>
              <a:rPr lang="es-ES" sz="2000" dirty="0"/>
              <a:t>. </a:t>
            </a:r>
            <a:r>
              <a:rPr lang="es-ES" sz="2000" dirty="0" err="1"/>
              <a:t>This</a:t>
            </a:r>
            <a:r>
              <a:rPr lang="es-ES" sz="2000" dirty="0"/>
              <a:t> </a:t>
            </a:r>
            <a:r>
              <a:rPr lang="es-ES" sz="2000" dirty="0" err="1"/>
              <a:t>were</a:t>
            </a:r>
            <a:r>
              <a:rPr lang="es-ES" sz="2000" dirty="0"/>
              <a:t> </a:t>
            </a:r>
            <a:r>
              <a:rPr lang="es-ES" sz="2000" dirty="0" err="1"/>
              <a:t>also</a:t>
            </a:r>
            <a:r>
              <a:rPr lang="es-ES" sz="2000" dirty="0"/>
              <a:t> </a:t>
            </a:r>
            <a:r>
              <a:rPr lang="es-ES" sz="2000" dirty="0" err="1"/>
              <a:t>tested</a:t>
            </a:r>
            <a:r>
              <a:rPr lang="es-ES" sz="2000" dirty="0"/>
              <a:t> in BBB in vitro </a:t>
            </a:r>
            <a:r>
              <a:rPr lang="es-ES" sz="2000" dirty="0" err="1"/>
              <a:t>model</a:t>
            </a:r>
            <a:r>
              <a:rPr lang="es-ES" sz="2000" dirty="0"/>
              <a:t>. 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-ES" sz="2000" dirty="0" err="1"/>
              <a:t>Serum</a:t>
            </a:r>
            <a:r>
              <a:rPr lang="es-ES" sz="2000" dirty="0"/>
              <a:t> </a:t>
            </a:r>
            <a:r>
              <a:rPr lang="es-ES" sz="2000" dirty="0" err="1"/>
              <a:t>samples</a:t>
            </a:r>
            <a:r>
              <a:rPr lang="es-ES" sz="2000" dirty="0"/>
              <a:t> </a:t>
            </a:r>
            <a:r>
              <a:rPr lang="es-ES" sz="2000" dirty="0" err="1"/>
              <a:t>were</a:t>
            </a:r>
            <a:r>
              <a:rPr lang="es-ES" sz="2000" dirty="0"/>
              <a:t> </a:t>
            </a:r>
            <a:r>
              <a:rPr lang="es-ES" sz="2000" dirty="0" err="1"/>
              <a:t>extracted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</a:t>
            </a:r>
            <a:r>
              <a:rPr lang="es-ES" sz="2000" dirty="0" err="1"/>
              <a:t>patients</a:t>
            </a:r>
            <a:r>
              <a:rPr lang="es-ES" sz="2000" dirty="0"/>
              <a:t> </a:t>
            </a:r>
            <a:r>
              <a:rPr lang="es-ES" sz="2000" dirty="0" err="1"/>
              <a:t>with</a:t>
            </a:r>
            <a:r>
              <a:rPr lang="es-ES" sz="2000" dirty="0"/>
              <a:t> </a:t>
            </a:r>
            <a:r>
              <a:rPr lang="es-ES" sz="2000" dirty="0" err="1"/>
              <a:t>breast</a:t>
            </a:r>
            <a:r>
              <a:rPr lang="es-ES" sz="2000" dirty="0"/>
              <a:t> </a:t>
            </a:r>
            <a:r>
              <a:rPr lang="es-ES" sz="2000" dirty="0" err="1"/>
              <a:t>cancer</a:t>
            </a:r>
            <a:r>
              <a:rPr lang="es-ES" sz="2000" dirty="0"/>
              <a:t> and </a:t>
            </a:r>
            <a:r>
              <a:rPr lang="es-ES" sz="2000" dirty="0" err="1"/>
              <a:t>brain</a:t>
            </a:r>
            <a:r>
              <a:rPr lang="es-ES" sz="2000" dirty="0"/>
              <a:t> </a:t>
            </a:r>
            <a:r>
              <a:rPr lang="es-ES" sz="2000" dirty="0" err="1"/>
              <a:t>metastasis</a:t>
            </a:r>
            <a:r>
              <a:rPr lang="es-ES" sz="2000" dirty="0"/>
              <a:t> and </a:t>
            </a:r>
            <a:r>
              <a:rPr lang="es-ES" sz="2000" dirty="0" err="1"/>
              <a:t>they</a:t>
            </a:r>
            <a:r>
              <a:rPr lang="es-ES" sz="2000" dirty="0"/>
              <a:t> </a:t>
            </a:r>
            <a:r>
              <a:rPr lang="es-ES" sz="2000" dirty="0" err="1"/>
              <a:t>saw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leves of miR-181c </a:t>
            </a:r>
            <a:r>
              <a:rPr lang="es-ES" sz="2000" dirty="0" err="1"/>
              <a:t>were</a:t>
            </a:r>
            <a:r>
              <a:rPr lang="es-ES" sz="2000" dirty="0"/>
              <a:t> </a:t>
            </a:r>
            <a:r>
              <a:rPr lang="es-ES" sz="2000" dirty="0" err="1"/>
              <a:t>also</a:t>
            </a:r>
            <a:r>
              <a:rPr lang="es-ES" sz="2000" dirty="0"/>
              <a:t> </a:t>
            </a:r>
            <a:r>
              <a:rPr lang="es-ES" sz="2000" dirty="0" err="1"/>
              <a:t>increased</a:t>
            </a:r>
            <a:r>
              <a:rPr lang="es-ES" sz="2000" dirty="0"/>
              <a:t>. 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32" name="Google Shape;13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0325" y="382925"/>
            <a:ext cx="3426900" cy="288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2700" y="3486186"/>
            <a:ext cx="3426900" cy="307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{12F2B09D-44FB-8640-B59F-F90DDE5A6EDD}tf10001071</Template>
  <TotalTime>144</TotalTime>
  <Words>625</Words>
  <Application>Microsoft Macintosh PowerPoint</Application>
  <PresentationFormat>Panorámica</PresentationFormat>
  <Paragraphs>81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Times New Roman</vt:lpstr>
      <vt:lpstr>Distintivo</vt:lpstr>
      <vt:lpstr>The role of mir-181c in blood-brain barrier destruction and brain metastasis</vt:lpstr>
      <vt:lpstr>        1. State of arts</vt:lpstr>
      <vt:lpstr>Presentación de PowerPoint</vt:lpstr>
      <vt:lpstr>2. Methods and results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Discussion</vt:lpstr>
      <vt:lpstr>Presentación de PowerPoint</vt:lpstr>
      <vt:lpstr>4. Open question</vt:lpstr>
      <vt:lpstr>Thank you for your attention!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fabio.suarez.trujillo@alumnos.upm.es</dc:creator>
  <cp:lastModifiedBy>fabio.suarez.trujillo@alumnos.upm.es</cp:lastModifiedBy>
  <cp:revision>10</cp:revision>
  <dcterms:created xsi:type="dcterms:W3CDTF">2020-01-14T19:25:50Z</dcterms:created>
  <dcterms:modified xsi:type="dcterms:W3CDTF">2020-01-15T11:25:04Z</dcterms:modified>
</cp:coreProperties>
</file>