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9"/>
  </p:notesMasterIdLst>
  <p:sldIdLst>
    <p:sldId id="256" r:id="rId2"/>
    <p:sldId id="257" r:id="rId3"/>
    <p:sldId id="274" r:id="rId4"/>
    <p:sldId id="272" r:id="rId5"/>
    <p:sldId id="273" r:id="rId6"/>
    <p:sldId id="258" r:id="rId7"/>
    <p:sldId id="259" r:id="rId8"/>
    <p:sldId id="268" r:id="rId9"/>
    <p:sldId id="260" r:id="rId10"/>
    <p:sldId id="261" r:id="rId11"/>
    <p:sldId id="262" r:id="rId12"/>
    <p:sldId id="263" r:id="rId13"/>
    <p:sldId id="270" r:id="rId14"/>
    <p:sldId id="264" r:id="rId15"/>
    <p:sldId id="275" r:id="rId16"/>
    <p:sldId id="266" r:id="rId17"/>
    <p:sldId id="2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F35DCD97-A1D9-48A2-95BA-FD1B0CB2F018}">
          <p14:sldIdLst>
            <p14:sldId id="256"/>
            <p14:sldId id="257"/>
          </p14:sldIdLst>
        </p14:section>
        <p14:section name="INTRODUCTION" id="{B642D90B-A52C-4CA0-9457-992CCF09CA3D}">
          <p14:sldIdLst>
            <p14:sldId id="274"/>
          </p14:sldIdLst>
        </p14:section>
        <p14:section name="INTRODUCTION" id="{1D0EA8D6-5094-4B23-95F4-A60C7B8AF4C7}">
          <p14:sldIdLst>
            <p14:sldId id="272"/>
          </p14:sldIdLst>
        </p14:section>
        <p14:section name="INTRODUCTION" id="{AC08C59C-19A7-4FB9-87EF-A1F05F6D7C67}">
          <p14:sldIdLst>
            <p14:sldId id="273"/>
            <p14:sldId id="258"/>
            <p14:sldId id="259"/>
            <p14:sldId id="268"/>
            <p14:sldId id="260"/>
          </p14:sldIdLst>
        </p14:section>
        <p14:section name="Sezione di riepilogo" id="{32C04876-84E7-4748-9CE3-5271B6ED6471}">
          <p14:sldIdLst/>
        </p14:section>
        <p14:section name="Mass-spectrometry " id="{27EB63B3-9F04-4BC1-BF7F-C0F69887B6CC}">
          <p14:sldIdLst>
            <p14:sldId id="261"/>
          </p14:sldIdLst>
        </p14:section>
        <p14:section name="RNA-seq" id="{FB8F5C21-F9BF-49BF-9995-DC535830C3F2}">
          <p14:sldIdLst>
            <p14:sldId id="262"/>
          </p14:sldIdLst>
        </p14:section>
        <p14:section name="Ribo-seq and pSILAC" id="{DC3328AC-3E52-4B50-909C-60844BE508E3}">
          <p14:sldIdLst>
            <p14:sldId id="263"/>
          </p14:sldIdLst>
        </p14:section>
        <p14:section name="Puro-PLA" id="{18473979-AC47-4AE6-8D69-1AA554AFB5CD}">
          <p14:sldIdLst>
            <p14:sldId id="270"/>
          </p14:sldIdLst>
        </p14:section>
        <p14:section name="RBP" id="{6E314EC5-E313-4698-BEE5-C5A2B8749E4D}">
          <p14:sldIdLst>
            <p14:sldId id="264"/>
            <p14:sldId id="27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5578" autoAdjust="0"/>
  </p:normalViewPr>
  <p:slideViewPr>
    <p:cSldViewPr snapToGrid="0">
      <p:cViewPr varScale="1">
        <p:scale>
          <a:sx n="51" d="100"/>
          <a:sy n="51" d="100"/>
        </p:scale>
        <p:origin x="12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4E261-D34B-438F-8842-21B7216C5CA8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A6FA2-2F17-41A3-9A01-249D86F35B6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36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062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497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5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8512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01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43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7282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779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3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585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66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22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464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59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919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745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A6FA2-2F17-41A3-9A01-249D86F35B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50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1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32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346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2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7446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11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66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38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366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3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86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B0C712C-7931-4959-A400-AD3959F538EF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2BCB99C-42C5-4558-B620-7ADB269866CA}" type="slidenum">
              <a:rPr lang="en-US" smtClean="0"/>
              <a:t>‹N›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32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slide" Target="slide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slide" Target="slide13.xml"/><Relationship Id="rId5" Type="http://schemas.openxmlformats.org/officeDocument/2006/relationships/image" Target="../media/image16.png"/><Relationship Id="rId10" Type="http://schemas.openxmlformats.org/officeDocument/2006/relationships/slide" Target="slide12.xml"/><Relationship Id="rId4" Type="http://schemas.openxmlformats.org/officeDocument/2006/relationships/image" Target="../media/image15.png"/><Relationship Id="rId9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9971ECC5-51D9-4E70-89C1-3DCF3A372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4D140B6D-C1D0-4144-8325-B4D099105F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23" y="3766457"/>
            <a:ext cx="10909073" cy="1654629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2500" spc="300" dirty="0">
                <a:latin typeface="Arial" panose="020B0604020202020204" pitchFamily="34" charset="0"/>
                <a:cs typeface="Arial" panose="020B0604020202020204" pitchFamily="34" charset="0"/>
              </a:rPr>
              <a:t>Student seminar</a:t>
            </a:r>
            <a:br>
              <a:rPr lang="en-US" sz="2500" spc="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500" b="1" spc="300" dirty="0">
                <a:latin typeface="Arial" panose="020B0604020202020204" pitchFamily="34" charset="0"/>
                <a:cs typeface="Arial" panose="020B0604020202020204" pitchFamily="34" charset="0"/>
              </a:rPr>
              <a:t>Topic III - Neurons: neuronal diversity, subcellular structure, and function</a:t>
            </a:r>
          </a:p>
        </p:txBody>
      </p:sp>
      <p:sp>
        <p:nvSpPr>
          <p:cNvPr id="9" name="Sottotitolo 2">
            <a:extLst>
              <a:ext uri="{FF2B5EF4-FFF2-40B4-BE49-F238E27FC236}">
                <a16:creationId xmlns:a16="http://schemas.microsoft.com/office/drawing/2014/main" id="{C5F378A8-0FC4-4F3A-9123-F546E6FC73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1474" y="5496089"/>
            <a:ext cx="9622971" cy="77174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2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Emma </a:t>
            </a:r>
            <a:r>
              <a:rPr lang="it-IT" sz="2800" cap="none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MERLIN</a:t>
            </a:r>
            <a:r>
              <a:rPr lang="it-IT" sz="2800" cap="none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Federica OLOCCO</a:t>
            </a:r>
            <a:endParaRPr lang="en-US" sz="2800" cap="none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:a16="http://schemas.microsoft.com/office/drawing/2014/main" id="{6FD23A81-2450-4CAF-8953-98D8164E8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015" y="288807"/>
            <a:ext cx="7779887" cy="3889944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32529AB-8F99-47FB-91B5-93565E54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1F890-74C3-40C9-9A8B-A80E38704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7874070-078A-470B-9C8C-BD1BCB55A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Immagine 9" descr="Immagine che contiene segnale, disegnando&#10;&#10;Descrizione generata automaticamente">
            <a:extLst>
              <a:ext uri="{FF2B5EF4-FFF2-40B4-BE49-F238E27FC236}">
                <a16:creationId xmlns:a16="http://schemas.microsoft.com/office/drawing/2014/main" id="{587E2D94-14F2-4CE1-A17B-0B99C3C30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89" y="4272302"/>
            <a:ext cx="332298" cy="35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20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D3646B4-CEDF-42DE-9ECA-4F9A28DBF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72688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Mass-</a:t>
            </a:r>
            <a:r>
              <a:rPr lang="it-IT" sz="4500" spc="300" dirty="0" err="1">
                <a:latin typeface="Arial" panose="020B0604020202020204" pitchFamily="34" charset="0"/>
                <a:cs typeface="Arial" panose="020B0604020202020204" pitchFamily="34" charset="0"/>
              </a:rPr>
              <a:t>spectrometry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5E76A8E3-C125-432E-B2D4-EDD28F31D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8" y="1995282"/>
            <a:ext cx="4488041" cy="42010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0AA4CCB-E0E9-4490-8ED5-F70B440C66A1}"/>
              </a:ext>
            </a:extLst>
          </p:cNvPr>
          <p:cNvSpPr txBox="1"/>
          <p:nvPr/>
        </p:nvSpPr>
        <p:spPr>
          <a:xfrm>
            <a:off x="6248422" y="2108039"/>
            <a:ext cx="4907258" cy="174919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Neurites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Components of the cytoskeleton, vesicular trafficking, adhesion molecules, and other synaptic markers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5808E4-DB73-4A98-981A-D4B2A50C5766}"/>
              </a:ext>
            </a:extLst>
          </p:cNvPr>
          <p:cNvSpPr txBox="1"/>
          <p:nvPr/>
        </p:nvSpPr>
        <p:spPr>
          <a:xfrm>
            <a:off x="6278902" y="4400909"/>
            <a:ext cx="4846298" cy="918200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Soma</a:t>
            </a:r>
          </a:p>
          <a:p>
            <a:pPr algn="ctr"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Histones and nuclear pore component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ACF5B583-617C-4E7D-B234-E48576593453}"/>
              </a:ext>
            </a:extLst>
          </p:cNvPr>
          <p:cNvCxnSpPr>
            <a:cxnSpLocks/>
          </p:cNvCxnSpPr>
          <p:nvPr/>
        </p:nvCxnSpPr>
        <p:spPr>
          <a:xfrm>
            <a:off x="2038865" y="2206893"/>
            <a:ext cx="0" cy="6301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4505B7AB-7920-4269-850F-DFEDE6681C69}"/>
              </a:ext>
            </a:extLst>
          </p:cNvPr>
          <p:cNvCxnSpPr/>
          <p:nvPr/>
        </p:nvCxnSpPr>
        <p:spPr>
          <a:xfrm>
            <a:off x="2038865" y="5096687"/>
            <a:ext cx="0" cy="4448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BCD56AC-37CE-440E-BC33-04237030DCBF}"/>
              </a:ext>
            </a:extLst>
          </p:cNvPr>
          <p:cNvSpPr txBox="1"/>
          <p:nvPr/>
        </p:nvSpPr>
        <p:spPr>
          <a:xfrm>
            <a:off x="6278902" y="5862782"/>
            <a:ext cx="4907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a key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determinant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of neurite-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proteome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Zappulo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al., 2019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886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8E7F66-0761-4836-93B9-4271C200F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it-IT" sz="4500" spc="3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0F887F4-4407-450A-A371-888529054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913" y="2055762"/>
            <a:ext cx="4313245" cy="378898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02579F-6693-412B-8154-3D6B77D88B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100" y="1832051"/>
            <a:ext cx="4316987" cy="4236403"/>
          </a:xfrm>
          <a:prstGeom prst="rect">
            <a:avLst/>
          </a:prstGeom>
        </p:spPr>
      </p:pic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2008AEE4-EBFF-4DEE-BEA7-3EAC99A04CB6}"/>
              </a:ext>
            </a:extLst>
          </p:cNvPr>
          <p:cNvCxnSpPr/>
          <p:nvPr/>
        </p:nvCxnSpPr>
        <p:spPr>
          <a:xfrm>
            <a:off x="2001795" y="2273643"/>
            <a:ext cx="0" cy="6301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B9FECCD-CD30-470F-AD3A-3CB61DE53477}"/>
              </a:ext>
            </a:extLst>
          </p:cNvPr>
          <p:cNvCxnSpPr/>
          <p:nvPr/>
        </p:nvCxnSpPr>
        <p:spPr>
          <a:xfrm>
            <a:off x="7010400" y="2150076"/>
            <a:ext cx="0" cy="6301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35DD102-5F6D-43B1-A7C9-3B689823C1AE}"/>
              </a:ext>
            </a:extLst>
          </p:cNvPr>
          <p:cNvCxnSpPr/>
          <p:nvPr/>
        </p:nvCxnSpPr>
        <p:spPr>
          <a:xfrm>
            <a:off x="2001795" y="4819135"/>
            <a:ext cx="0" cy="4448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7BD400B3-4797-4818-9998-33A03FD64908}"/>
              </a:ext>
            </a:extLst>
          </p:cNvPr>
          <p:cNvCxnSpPr/>
          <p:nvPr/>
        </p:nvCxnSpPr>
        <p:spPr>
          <a:xfrm>
            <a:off x="7014519" y="4835610"/>
            <a:ext cx="0" cy="4448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A2798EC-E36F-4779-B096-E69A03FDE424}"/>
              </a:ext>
            </a:extLst>
          </p:cNvPr>
          <p:cNvSpPr txBox="1"/>
          <p:nvPr/>
        </p:nvSpPr>
        <p:spPr>
          <a:xfrm>
            <a:off x="2158244" y="5961746"/>
            <a:ext cx="787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a key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determinant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of neurite-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proteome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Zappulo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al., 2019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128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1CB6FB-31A8-4EA8-AE08-332870BFB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Ribo-</a:t>
            </a:r>
            <a:r>
              <a:rPr lang="it-IT" sz="4500" spc="300" dirty="0" err="1">
                <a:latin typeface="Arial" panose="020B0604020202020204" pitchFamily="34" charset="0"/>
                <a:cs typeface="Arial" panose="020B0604020202020204" pitchFamily="34" charset="0"/>
              </a:rPr>
              <a:t>seq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8DEACB0-F0D4-4D9E-8428-DD24AAD62F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59"/>
          <a:stretch/>
        </p:blipFill>
        <p:spPr>
          <a:xfrm>
            <a:off x="1406169" y="1842177"/>
            <a:ext cx="4253227" cy="410832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130B676-B449-4BD0-AF8F-8711BBFB6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2606" y="1962726"/>
            <a:ext cx="4258064" cy="3867227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B67B2FEB-7108-4AA1-B0C4-B4579A746F20}"/>
              </a:ext>
            </a:extLst>
          </p:cNvPr>
          <p:cNvCxnSpPr/>
          <p:nvPr/>
        </p:nvCxnSpPr>
        <p:spPr>
          <a:xfrm>
            <a:off x="2001795" y="2273643"/>
            <a:ext cx="0" cy="63019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7E334050-43BE-4418-8D9A-CEABF0F11959}"/>
              </a:ext>
            </a:extLst>
          </p:cNvPr>
          <p:cNvCxnSpPr/>
          <p:nvPr/>
        </p:nvCxnSpPr>
        <p:spPr>
          <a:xfrm>
            <a:off x="2001795" y="4819135"/>
            <a:ext cx="0" cy="44484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519CC53-4FF8-4A61-A60C-D5227625B175}"/>
              </a:ext>
            </a:extLst>
          </p:cNvPr>
          <p:cNvSpPr txBox="1"/>
          <p:nvPr/>
        </p:nvSpPr>
        <p:spPr>
          <a:xfrm>
            <a:off x="2181755" y="6055319"/>
            <a:ext cx="7828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a key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determinant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of neurite-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proteome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Zappulo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al., 2019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04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097D328-CDBE-44DF-B3A3-537F1E3B5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Puro-PLA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A85C44B-D5D5-48A7-8B9C-4E4BE0474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978167"/>
            <a:ext cx="9486730" cy="107181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6130339D-2298-4671-A820-C4DBE21F3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4074" y="3257388"/>
            <a:ext cx="9486729" cy="108452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F7957E8-2A82-4B8B-A871-588FDC3235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3125" y="4398395"/>
            <a:ext cx="2367091" cy="16875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0C1EA10-F15C-4093-8349-EB05CFD9716F}"/>
              </a:ext>
            </a:extLst>
          </p:cNvPr>
          <p:cNvSpPr txBox="1"/>
          <p:nvPr/>
        </p:nvSpPr>
        <p:spPr>
          <a:xfrm>
            <a:off x="542153" y="2328097"/>
            <a:ext cx="1600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Caldesmon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66C97B20-1D28-4AA2-A0F2-3BEA365ABC78}"/>
              </a:ext>
            </a:extLst>
          </p:cNvPr>
          <p:cNvSpPr txBox="1"/>
          <p:nvPr/>
        </p:nvSpPr>
        <p:spPr>
          <a:xfrm>
            <a:off x="616088" y="3632083"/>
            <a:ext cx="1348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Vinculin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973C965-6FA2-41BB-918B-5C341A6FF59E}"/>
              </a:ext>
            </a:extLst>
          </p:cNvPr>
          <p:cNvSpPr txBox="1"/>
          <p:nvPr/>
        </p:nvSpPr>
        <p:spPr>
          <a:xfrm>
            <a:off x="597230" y="5072889"/>
            <a:ext cx="14908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Btz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/CASC3 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807DB7A-BF18-4363-B0DE-DD7C1E0DED44}"/>
              </a:ext>
            </a:extLst>
          </p:cNvPr>
          <p:cNvSpPr txBox="1"/>
          <p:nvPr/>
        </p:nvSpPr>
        <p:spPr>
          <a:xfrm>
            <a:off x="2181755" y="6085938"/>
            <a:ext cx="7828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a key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determinant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of neurite-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proteome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Zappulo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al., 2019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34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25734A-62D7-42B9-B03C-5723C8A18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RNA-</a:t>
            </a:r>
            <a:r>
              <a:rPr lang="it-IT" sz="4500" spc="300" dirty="0" err="1">
                <a:latin typeface="Arial" panose="020B0604020202020204" pitchFamily="34" charset="0"/>
                <a:cs typeface="Arial" panose="020B0604020202020204" pitchFamily="34" charset="0"/>
              </a:rPr>
              <a:t>Binding</a:t>
            </a: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4500" spc="300" dirty="0" err="1">
                <a:latin typeface="Arial" panose="020B0604020202020204" pitchFamily="34" charset="0"/>
                <a:cs typeface="Arial" panose="020B0604020202020204" pitchFamily="34" charset="0"/>
              </a:rPr>
              <a:t>Protein</a:t>
            </a: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 (RBP)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8703F3F-4222-41C4-816D-34D54736A3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09"/>
          <a:stretch/>
        </p:blipFill>
        <p:spPr>
          <a:xfrm>
            <a:off x="2014721" y="1899214"/>
            <a:ext cx="3639761" cy="37165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1B64CA0-D559-4CFD-90AC-B0DC6E8289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7517" y="1864360"/>
            <a:ext cx="3639762" cy="374429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10DAE9-8380-4F07-9CAD-992698B35985}"/>
              </a:ext>
            </a:extLst>
          </p:cNvPr>
          <p:cNvSpPr txBox="1"/>
          <p:nvPr/>
        </p:nvSpPr>
        <p:spPr>
          <a:xfrm>
            <a:off x="2190595" y="6077129"/>
            <a:ext cx="78717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a key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determinant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of neurite-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proteome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Zappulo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al., 2019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93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D35E2-E11A-46ED-BDFB-3585CFD5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DISCUSSION and CONCLUSION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6C88-6D3C-4035-BA38-615B61168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81593"/>
            <a:ext cx="10058400" cy="4023360"/>
          </a:xfrm>
        </p:spPr>
        <p:txBody>
          <a:bodyPr>
            <a:normAutofit/>
          </a:bodyPr>
          <a:lstStyle/>
          <a:p>
            <a:pPr marL="201168" lvl="1" indent="0" algn="just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sublocalization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as key element for physiology and cell polarity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Proteome and transcriptome asymmetry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mRNA localization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Neurite-related function of proteins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RNA binding protein and non-coding RNA</a:t>
            </a:r>
          </a:p>
          <a:p>
            <a:pPr marL="201168" lvl="1" indent="0" algn="just">
              <a:lnSpc>
                <a:spcPct val="15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Determinant role of RNA establish cell polarity in developing neurons</a:t>
            </a:r>
          </a:p>
        </p:txBody>
      </p:sp>
    </p:spTree>
    <p:extLst>
      <p:ext uri="{BB962C8B-B14F-4D97-AF65-F5344CB8AC3E}">
        <p14:creationId xmlns:p14="http://schemas.microsoft.com/office/powerpoint/2010/main" val="43567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9D35E2-E11A-46ED-BDFB-3585CFD53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OPEN QUESTIONS and PROSPECTIVE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3076C88-6D3C-4035-BA38-615B61168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Specific relative contribution to neuronal polarity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RBPs and recurring motifs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Axon or dendrite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Map the brain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change in development also change in adult?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vivo model</a:t>
            </a:r>
          </a:p>
        </p:txBody>
      </p:sp>
    </p:spTree>
    <p:extLst>
      <p:ext uri="{BB962C8B-B14F-4D97-AF65-F5344CB8AC3E}">
        <p14:creationId xmlns:p14="http://schemas.microsoft.com/office/powerpoint/2010/main" val="82836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8C8235-7DD7-4A72-8C85-3CFF110D4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Thank for the </a:t>
            </a:r>
            <a:r>
              <a:rPr lang="it-IT" sz="4500" spc="300" dirty="0" err="1"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L'immagine può contenere: bicicletta">
            <a:extLst>
              <a:ext uri="{FF2B5EF4-FFF2-40B4-BE49-F238E27FC236}">
                <a16:creationId xmlns:a16="http://schemas.microsoft.com/office/drawing/2014/main" id="{DAAFCBB8-983A-4652-95B7-F7A56C491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13" t="2433" r="3271" b="25415"/>
          <a:stretch/>
        </p:blipFill>
        <p:spPr bwMode="auto">
          <a:xfrm>
            <a:off x="4051539" y="1865871"/>
            <a:ext cx="4088921" cy="416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F1671EA-DD6A-4D38-A82F-1421FE689DD6}"/>
              </a:ext>
            </a:extLst>
          </p:cNvPr>
          <p:cNvSpPr/>
          <p:nvPr/>
        </p:nvSpPr>
        <p:spPr>
          <a:xfrm>
            <a:off x="5033319" y="6159073"/>
            <a:ext cx="2125362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neuron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family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958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DAF71-73D9-46EB-8D81-7306260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6" name="Sommario delle anteprime 5">
                <a:extLst>
                  <a:ext uri="{FF2B5EF4-FFF2-40B4-BE49-F238E27FC236}">
                    <a16:creationId xmlns:a16="http://schemas.microsoft.com/office/drawing/2014/main" id="{DCE4B2A4-4565-472D-92D6-A1E48E75B34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90037575"/>
                  </p:ext>
                </p:extLst>
              </p:nvPr>
            </p:nvGraphicFramePr>
            <p:xfrm>
              <a:off x="0" y="1846263"/>
              <a:ext cx="12192000" cy="4022725"/>
            </p:xfrm>
            <a:graphic>
              <a:graphicData uri="http://schemas.microsoft.com/office/powerpoint/2016/summaryzoom">
                <psuz:summaryZm>
                  <psuz:summaryZmObj sectionId="{B642D90B-A52C-4CA0-9457-992CCF09CA3D}">
                    <psuz:zmPr id="{BBCAEF0B-4045-4207-9D84-25E8E5B02AEC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72440" y="982663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D0EA8D6-5094-4B23-95F4-A60C7B8AF4C7}">
                    <psuz:zmPr id="{6618FE8E-7038-4404-880E-3CF3F8A1CB64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267200" y="982663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AC08C59C-19A7-4FB9-87EF-A1F05F6D7C67}">
                    <psuz:zmPr id="{06BCB403-D485-4E95-92F5-6759DF888539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8061960" y="982663"/>
                          <a:ext cx="3657600" cy="205740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6" name="Sommario delle anteprime 5">
                <a:extLst>
                  <a:ext uri="{FF2B5EF4-FFF2-40B4-BE49-F238E27FC236}">
                    <a16:creationId xmlns:a16="http://schemas.microsoft.com/office/drawing/2014/main" id="{DCE4B2A4-4565-472D-92D6-A1E48E75B340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0" y="1846263"/>
                <a:ext cx="12192000" cy="4022725"/>
                <a:chOff x="0" y="1846263"/>
                <a:chExt cx="12192000" cy="4022725"/>
              </a:xfrm>
            </p:grpSpPr>
            <p:pic>
              <p:nvPicPr>
                <p:cNvPr id="3" name="Immagine 3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72440" y="2828926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magine 4">
                  <a:hlinkClick r:id="rId7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267200" y="2828926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Immagine 5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061960" y="2828926"/>
                  <a:ext cx="3657600" cy="205740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4284888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DAF71-73D9-46EB-8D81-7306260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95AD2B-F87E-4841-922F-FD867EE13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spc="300" dirty="0">
                <a:latin typeface="Arial" panose="020B0604020202020204" pitchFamily="34" charset="0"/>
                <a:cs typeface="Arial" panose="020B0604020202020204" pitchFamily="34" charset="0"/>
              </a:rPr>
              <a:t>NEURITES</a:t>
            </a:r>
            <a:endParaRPr lang="en-US" sz="36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2284CDC-8F2D-44A1-BE6B-6ABCFFABE7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7"/>
          <a:stretch/>
        </p:blipFill>
        <p:spPr>
          <a:xfrm>
            <a:off x="2016492" y="2398740"/>
            <a:ext cx="8219975" cy="291734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F475DE5-8B52-49DF-B3CF-8BB4EC2405C7}"/>
              </a:ext>
            </a:extLst>
          </p:cNvPr>
          <p:cNvSpPr/>
          <p:nvPr/>
        </p:nvSpPr>
        <p:spPr>
          <a:xfrm>
            <a:off x="2016492" y="6007098"/>
            <a:ext cx="82199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sz="1200" i="1" dirty="0">
                <a:solidFill>
                  <a:srgbClr val="40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role of the Rho GTPases in neuronal development, Gene and Development, </a:t>
            </a:r>
            <a:r>
              <a:rPr lang="en-US" sz="1200" i="1" dirty="0" err="1">
                <a:solidFill>
                  <a:srgbClr val="40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Govek</a:t>
            </a:r>
            <a:r>
              <a:rPr lang="en-US" sz="1200" i="1" dirty="0">
                <a:solidFill>
                  <a:srgbClr val="4038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al., 2015</a:t>
            </a:r>
            <a:endParaRPr lang="en-US" sz="1200" i="1" dirty="0">
              <a:solidFill>
                <a:srgbClr val="40383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2366F94-BC59-4265-9179-AF94828C1407}"/>
              </a:ext>
            </a:extLst>
          </p:cNvPr>
          <p:cNvSpPr txBox="1"/>
          <p:nvPr/>
        </p:nvSpPr>
        <p:spPr>
          <a:xfrm flipH="1">
            <a:off x="6254816" y="5008962"/>
            <a:ext cx="5550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AXON</a:t>
            </a:r>
          </a:p>
          <a:p>
            <a:pPr algn="ctr"/>
            <a:r>
              <a:rPr lang="it-IT" sz="1600" spc="300" dirty="0" err="1">
                <a:latin typeface="Arial" panose="020B0604020202020204" pitchFamily="34" charset="0"/>
                <a:cs typeface="Arial" panose="020B0604020202020204" pitchFamily="34" charset="0"/>
              </a:rPr>
              <a:t>apical</a:t>
            </a:r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</a:p>
          <a:p>
            <a:pPr algn="ctr"/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it-IT" sz="1600" spc="300" dirty="0" err="1">
                <a:latin typeface="Arial" panose="020B0604020202020204" pitchFamily="34" charset="0"/>
                <a:cs typeface="Arial" panose="020B0604020202020204" pitchFamily="34" charset="0"/>
              </a:rPr>
              <a:t>secretory</a:t>
            </a:r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spc="3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endParaRPr lang="en-US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79AC8C9-D20F-4B5F-B3EC-582A67EFB472}"/>
              </a:ext>
            </a:extLst>
          </p:cNvPr>
          <p:cNvSpPr txBox="1"/>
          <p:nvPr/>
        </p:nvSpPr>
        <p:spPr>
          <a:xfrm>
            <a:off x="8531192" y="1874867"/>
            <a:ext cx="4235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DENDRITES</a:t>
            </a:r>
          </a:p>
          <a:p>
            <a:pPr algn="ctr"/>
            <a:r>
              <a:rPr lang="it-IT" sz="1600" spc="300" dirty="0" err="1">
                <a:latin typeface="Arial" panose="020B0604020202020204" pitchFamily="34" charset="0"/>
                <a:cs typeface="Arial" panose="020B0604020202020204" pitchFamily="34" charset="0"/>
              </a:rPr>
              <a:t>basal</a:t>
            </a:r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 part </a:t>
            </a:r>
          </a:p>
          <a:p>
            <a:pPr algn="ctr"/>
            <a:r>
              <a:rPr lang="it-IT" sz="1600" spc="3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spc="300" dirty="0" err="1">
                <a:latin typeface="Arial" panose="020B0604020202020204" pitchFamily="34" charset="0"/>
                <a:cs typeface="Arial" panose="020B0604020202020204" pitchFamily="34" charset="0"/>
              </a:rPr>
              <a:t>recive</a:t>
            </a:r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spc="300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it-IT" sz="1600" spc="3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73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DAF71-73D9-46EB-8D81-7306260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95AD2B-F87E-4841-922F-FD867EE13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spc="300" dirty="0">
                <a:latin typeface="Arial" panose="020B0604020202020204" pitchFamily="34" charset="0"/>
                <a:cs typeface="Arial" panose="020B0604020202020204" pitchFamily="34" charset="0"/>
              </a:rPr>
              <a:t>PROTEIN and </a:t>
            </a:r>
            <a:r>
              <a:rPr lang="it-IT" sz="3600" b="1" spc="300" dirty="0" err="1">
                <a:latin typeface="Arial" panose="020B0604020202020204" pitchFamily="34" charset="0"/>
                <a:cs typeface="Arial" panose="020B0604020202020204" pitchFamily="34" charset="0"/>
              </a:rPr>
              <a:t>mRNA</a:t>
            </a:r>
            <a:r>
              <a:rPr lang="it-IT" sz="3600" b="1" spc="300" dirty="0">
                <a:latin typeface="Arial" panose="020B0604020202020204" pitchFamily="34" charset="0"/>
                <a:cs typeface="Arial" panose="020B0604020202020204" pitchFamily="34" charset="0"/>
              </a:rPr>
              <a:t> LOCALIZATION</a:t>
            </a:r>
            <a:endParaRPr lang="en-US" sz="36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Immagine 41">
            <a:extLst>
              <a:ext uri="{FF2B5EF4-FFF2-40B4-BE49-F238E27FC236}">
                <a16:creationId xmlns:a16="http://schemas.microsoft.com/office/drawing/2014/main" id="{9F90E82B-C918-4EF8-8E88-2ACBB62BD5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49" t="29573" r="64095" b="29187"/>
          <a:stretch/>
        </p:blipFill>
        <p:spPr>
          <a:xfrm>
            <a:off x="2399857" y="2663614"/>
            <a:ext cx="2233103" cy="2448560"/>
          </a:xfrm>
          <a:prstGeom prst="rect">
            <a:avLst/>
          </a:prstGeom>
        </p:spPr>
      </p:pic>
      <p:pic>
        <p:nvPicPr>
          <p:cNvPr id="43" name="Immagine 42">
            <a:extLst>
              <a:ext uri="{FF2B5EF4-FFF2-40B4-BE49-F238E27FC236}">
                <a16:creationId xmlns:a16="http://schemas.microsoft.com/office/drawing/2014/main" id="{56BEC72B-8E25-4EB2-8ECC-EE3B535C1F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166" t="29602" r="40041" b="28797"/>
          <a:stretch/>
        </p:blipFill>
        <p:spPr>
          <a:xfrm>
            <a:off x="4669279" y="2496821"/>
            <a:ext cx="2828801" cy="2782146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4BA73724-D516-42D8-B3BD-C63B71AA03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168" t="44632" r="16104" b="14025"/>
          <a:stretch/>
        </p:blipFill>
        <p:spPr>
          <a:xfrm>
            <a:off x="7522720" y="3568278"/>
            <a:ext cx="2708400" cy="26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9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0DAF71-73D9-46EB-8D81-730626096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495AD2B-F87E-4841-922F-FD867EE13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spc="300" dirty="0">
                <a:latin typeface="Arial" panose="020B0604020202020204" pitchFamily="34" charset="0"/>
                <a:cs typeface="Arial" panose="020B0604020202020204" pitchFamily="34" charset="0"/>
              </a:rPr>
              <a:t>POLARIZATION OF NEURONS</a:t>
            </a:r>
            <a:endParaRPr lang="en-US" sz="3600" b="1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2516C77-5CD4-4440-A9C7-2022645AEE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210" t="23212" r="4060" b="6489"/>
          <a:stretch/>
        </p:blipFill>
        <p:spPr>
          <a:xfrm>
            <a:off x="1723346" y="2848444"/>
            <a:ext cx="3343622" cy="2400648"/>
          </a:xfrm>
          <a:prstGeom prst="rect">
            <a:avLst/>
          </a:prstGeom>
        </p:spPr>
      </p:pic>
      <p:pic>
        <p:nvPicPr>
          <p:cNvPr id="6" name="Immagine 5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id="{4185469D-A138-43E3-8945-B9BBECA70D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007" y="2923927"/>
            <a:ext cx="4030647" cy="214128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392A001-E66D-4126-9685-052970036F78}"/>
              </a:ext>
            </a:extLst>
          </p:cNvPr>
          <p:cNvSpPr txBox="1"/>
          <p:nvPr/>
        </p:nvSpPr>
        <p:spPr>
          <a:xfrm flipH="1">
            <a:off x="7084919" y="2514084"/>
            <a:ext cx="27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Presynaptic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terminal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297049C-8E82-4300-AB9F-3AE76EFB1AD2}"/>
              </a:ext>
            </a:extLst>
          </p:cNvPr>
          <p:cNvSpPr txBox="1"/>
          <p:nvPr/>
        </p:nvSpPr>
        <p:spPr>
          <a:xfrm flipH="1">
            <a:off x="2026746" y="2437884"/>
            <a:ext cx="27368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cone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e 9">
            <a:extLst>
              <a:ext uri="{FF2B5EF4-FFF2-40B4-BE49-F238E27FC236}">
                <a16:creationId xmlns:a16="http://schemas.microsoft.com/office/drawing/2014/main" id="{B6A39AA4-6AE7-4261-A0BB-AEAE3FE8F807}"/>
              </a:ext>
            </a:extLst>
          </p:cNvPr>
          <p:cNvSpPr/>
          <p:nvPr/>
        </p:nvSpPr>
        <p:spPr>
          <a:xfrm>
            <a:off x="2605101" y="4205804"/>
            <a:ext cx="1201478" cy="104328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FD070FC2-5287-48EB-AC7A-E5D116AE2984}"/>
              </a:ext>
            </a:extLst>
          </p:cNvPr>
          <p:cNvSpPr/>
          <p:nvPr/>
        </p:nvSpPr>
        <p:spPr>
          <a:xfrm>
            <a:off x="1097280" y="5515151"/>
            <a:ext cx="1005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Both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temporal and spatial control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about the expression of mRNAs and proteins necessary at each specific site</a:t>
            </a:r>
          </a:p>
        </p:txBody>
      </p:sp>
    </p:spTree>
    <p:extLst>
      <p:ext uri="{BB962C8B-B14F-4D97-AF65-F5344CB8AC3E}">
        <p14:creationId xmlns:p14="http://schemas.microsoft.com/office/powerpoint/2010/main" val="42246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50BFEF-7C73-4087-9977-F2A34869A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SCIENTIFIC QUESTION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1E12C8B-5E68-4573-9F65-68647953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047332"/>
            <a:ext cx="10058400" cy="276333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and which mechanisms contribute to the 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asymmetry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on the formation of a 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polarity 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neurites?</a:t>
            </a:r>
          </a:p>
        </p:txBody>
      </p:sp>
      <p:pic>
        <p:nvPicPr>
          <p:cNvPr id="1028" name="Picture 4" descr="L'immagine può contenere: disegno">
            <a:extLst>
              <a:ext uri="{FF2B5EF4-FFF2-40B4-BE49-F238E27FC236}">
                <a16:creationId xmlns:a16="http://schemas.microsoft.com/office/drawing/2014/main" id="{D5922E35-311B-42F2-A6D3-02B02116B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723" y="324169"/>
            <a:ext cx="1717914" cy="19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L'immagine può contenere: disegno">
            <a:extLst>
              <a:ext uri="{FF2B5EF4-FFF2-40B4-BE49-F238E27FC236}">
                <a16:creationId xmlns:a16="http://schemas.microsoft.com/office/drawing/2014/main" id="{A5EF23AA-54B1-4216-8D76-7252DCE8E0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723" y="237671"/>
            <a:ext cx="1717914" cy="196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0A6B0F84-FB91-4DA4-934F-808239C3B613}"/>
              </a:ext>
            </a:extLst>
          </p:cNvPr>
          <p:cNvSpPr/>
          <p:nvPr/>
        </p:nvSpPr>
        <p:spPr>
          <a:xfrm>
            <a:off x="10092999" y="2155282"/>
            <a:ext cx="2125362" cy="457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neuron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family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107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207EBB-F1FA-460B-99EE-A96E3D977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MODEL IN VITRO</a:t>
            </a:r>
            <a:endParaRPr lang="en-US" sz="45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CB408B-F6C7-4E3D-8133-9563953B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iNeurons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Neurons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differentiated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from mouse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Embryonic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Stem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mESCs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) by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inducible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expression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ASCL1</a:t>
            </a: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Highly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In a large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846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F9C249-F3CF-4176-9A66-A432D1C068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it-IT" sz="4500" spc="300" dirty="0">
                <a:latin typeface="Arial" panose="020B0604020202020204" pitchFamily="34" charset="0"/>
                <a:cs typeface="Arial" panose="020B0604020202020204" pitchFamily="34" charset="0"/>
              </a:rPr>
              <a:t>MODEL IN VITRO</a:t>
            </a:r>
            <a:endParaRPr lang="en-US" sz="45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2E10B49-3CAD-4A4C-8279-AE6905E1D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iNeurons</a:t>
            </a:r>
            <a:r>
              <a:rPr lang="it-I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endParaRPr lang="it-I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Cultured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on a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microporous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membrane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it-IT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79EB0FB9-0E05-4773-B270-8FF7FA9CE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515" y="2955620"/>
            <a:ext cx="3038330" cy="301752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EFCD8E5-706A-49A7-AA35-9C885AFFCF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836"/>
          <a:stretch/>
        </p:blipFill>
        <p:spPr>
          <a:xfrm>
            <a:off x="1886155" y="3429000"/>
            <a:ext cx="3990770" cy="155077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FD64C642-7C59-4500-B757-AC64C95AF6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902"/>
          <a:stretch/>
        </p:blipFill>
        <p:spPr>
          <a:xfrm>
            <a:off x="5876925" y="3428999"/>
            <a:ext cx="925522" cy="1550773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5575785A-7A5C-424B-85BF-69A6B3EBD572}"/>
              </a:ext>
            </a:extLst>
          </p:cNvPr>
          <p:cNvSpPr txBox="1"/>
          <p:nvPr/>
        </p:nvSpPr>
        <p:spPr>
          <a:xfrm>
            <a:off x="2400830" y="5869094"/>
            <a:ext cx="78284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RNA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localization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a key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determinant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of neurite-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enriched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proteome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Nature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Zappulo</a:t>
            </a:r>
            <a:r>
              <a:rPr lang="it-IT" sz="1200" i="1" dirty="0">
                <a:latin typeface="Arial" panose="020B0604020202020204" pitchFamily="34" charset="0"/>
                <a:cs typeface="Arial" panose="020B0604020202020204" pitchFamily="34" charset="0"/>
              </a:rPr>
              <a:t> et al., 2019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784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00AF6E-CD85-49B2-AFE9-71C8AF7D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9928"/>
            <a:ext cx="12192000" cy="145075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it-IT" sz="5000" spc="300" dirty="0">
                <a:latin typeface="Arial" panose="020B0604020202020204" pitchFamily="34" charset="0"/>
                <a:cs typeface="Arial" panose="020B0604020202020204" pitchFamily="34" charset="0"/>
              </a:rPr>
              <a:t>EXPERIMENTAL DATA PRESENTATION</a:t>
            </a:r>
            <a:br>
              <a:rPr lang="it-IT" spc="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600" spc="300" dirty="0">
                <a:latin typeface="Arial" panose="020B0604020202020204" pitchFamily="34" charset="0"/>
                <a:cs typeface="Arial" panose="020B0604020202020204" pitchFamily="34" charset="0"/>
              </a:rPr>
              <a:t>METHODS and RESULTS</a:t>
            </a:r>
            <a:endParaRPr lang="en-US" sz="3600" spc="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8" name="Sommario delle anteprime 7">
                <a:extLst>
                  <a:ext uri="{FF2B5EF4-FFF2-40B4-BE49-F238E27FC236}">
                    <a16:creationId xmlns:a16="http://schemas.microsoft.com/office/drawing/2014/main" id="{DDA65EAD-8BCC-4677-B7D5-22A27C54DE3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28651413"/>
                  </p:ext>
                </p:extLst>
              </p:nvPr>
            </p:nvGraphicFramePr>
            <p:xfrm>
              <a:off x="0" y="1846263"/>
              <a:ext cx="12192000" cy="4022725"/>
            </p:xfrm>
            <a:graphic>
              <a:graphicData uri="http://schemas.microsoft.com/office/powerpoint/2016/summaryzoom">
                <psuz:summaryZm>
                  <psuz:summaryZmObj sectionId="{27EB63B3-9F04-4BC1-BF7F-C0F69887B6CC}">
                    <psuz:zmPr id="{CEA4B63C-2DC5-4C58-91E1-8BD4DFBF70D2}" returnToParent="0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1148050" y="140796"/>
                          <a:ext cx="3218179" cy="18102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FB8F5C21-F9BF-49BF-9995-DC535830C3F2}">
                    <psuz:zmPr id="{24E9553C-87BA-440C-A8CA-0DFD795339ED}" returnToParent="0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4486911" y="140796"/>
                          <a:ext cx="3218179" cy="18102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DC3328AC-3E52-4B50-909C-60844BE508E3}">
                    <psuz:zmPr id="{0E063539-629C-4B7B-9C64-1E4714F15A9A}" returnToParent="0" transitionDur="1000">
                      <p166:blipFill xmlns:p166="http://schemas.microsoft.com/office/powerpoint/2016/6/main">
                        <a:blip r:embed="rId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825772" y="140796"/>
                          <a:ext cx="3218179" cy="18102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18473979-AC47-4AE6-8D69-1AA554AFB5CD}" offsetFactorX="48935">
                    <psuz:zmPr id="{06916FCA-9E64-47C4-8E48-4C11E2EC2EBC}" returnToParent="0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2722866" y="2071704"/>
                          <a:ext cx="3218179" cy="18102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6E314EC5-E313-4698-BEE5-C5A2B8749E4D}" offsetFactorX="55249">
                    <psuz:zmPr id="{3956E3D1-A8E8-4191-8AC2-D8395ADA9A0B}" returnToParent="0" transitionDur="1000">
                      <p166:blipFill xmlns:p166="http://schemas.microsoft.com/office/powerpoint/2016/6/main">
                        <a:blip r:embed="rId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6264923" y="2071704"/>
                          <a:ext cx="3218179" cy="1810226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8" name="Sommario delle anteprime 7">
                <a:extLst>
                  <a:ext uri="{FF2B5EF4-FFF2-40B4-BE49-F238E27FC236}">
                    <a16:creationId xmlns:a16="http://schemas.microsoft.com/office/drawing/2014/main" id="{DDA65EAD-8BCC-4677-B7D5-22A27C54DE34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0" y="1846263"/>
                <a:ext cx="12192000" cy="4022725"/>
                <a:chOff x="0" y="1846263"/>
                <a:chExt cx="12192000" cy="4022725"/>
              </a:xfrm>
            </p:grpSpPr>
            <p:pic>
              <p:nvPicPr>
                <p:cNvPr id="3" name="Immagine 3">
                  <a:hlinkClick r:id="rId8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48050" y="1987059"/>
                  <a:ext cx="3218179" cy="181022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Immagine 4">
                  <a:hlinkClick r:id="rId9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86911" y="1987059"/>
                  <a:ext cx="3218179" cy="181022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5" name="Immagine 5">
                  <a:hlinkClick r:id="rId10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25772" y="1987059"/>
                  <a:ext cx="3218179" cy="181022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6" name="Immagine 6">
                  <a:hlinkClick r:id="rId11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22866" y="3917967"/>
                  <a:ext cx="3218179" cy="181022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7" name="Immagine 7">
                  <a:hlinkClick r:id="rId12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264923" y="3917967"/>
                  <a:ext cx="3218179" cy="1810226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276563661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ttivo">
  <a:themeElements>
    <a:clrScheme name="Retrospettivo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ttiv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ttiv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393</Words>
  <Application>Microsoft Office PowerPoint</Application>
  <PresentationFormat>Widescreen</PresentationFormat>
  <Paragraphs>82</Paragraphs>
  <Slides>17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Retrospettivo</vt:lpstr>
      <vt:lpstr>Student seminar Topic III - Neurons: neuronal diversity, subcellular structure, and function</vt:lpstr>
      <vt:lpstr>INTRODUCTION</vt:lpstr>
      <vt:lpstr>INTRODUCTION</vt:lpstr>
      <vt:lpstr>INTRODUCTION</vt:lpstr>
      <vt:lpstr>INTRODUCTION</vt:lpstr>
      <vt:lpstr>SCIENTIFIC QUESTION</vt:lpstr>
      <vt:lpstr>MODEL IN VITRO</vt:lpstr>
      <vt:lpstr>MODEL IN VITRO</vt:lpstr>
      <vt:lpstr>EXPERIMENTAL DATA PRESENTATION METHODS and RESULTS</vt:lpstr>
      <vt:lpstr>Mass-spectrometry</vt:lpstr>
      <vt:lpstr>RNA-seq</vt:lpstr>
      <vt:lpstr>Ribo-seq</vt:lpstr>
      <vt:lpstr>Puro-PLA</vt:lpstr>
      <vt:lpstr>RNA-Binding Protein (RBP)</vt:lpstr>
      <vt:lpstr>DISCUSSION and CONCLUSION</vt:lpstr>
      <vt:lpstr>OPEN QUESTIONS and PROSPECTIVE</vt:lpstr>
      <vt:lpstr>Thank for the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seminar Topic III - Neurons: neuronal diversity, subcellular structure, and function</dc:title>
  <dc:creator>Emma Merlin</dc:creator>
  <cp:lastModifiedBy>Emma Merlin</cp:lastModifiedBy>
  <cp:revision>41</cp:revision>
  <dcterms:created xsi:type="dcterms:W3CDTF">2020-01-13T08:51:57Z</dcterms:created>
  <dcterms:modified xsi:type="dcterms:W3CDTF">2020-01-17T14:09:28Z</dcterms:modified>
</cp:coreProperties>
</file>