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59" r:id="rId1"/>
  </p:sldMasterIdLst>
  <p:notesMasterIdLst>
    <p:notesMasterId r:id="rId15"/>
  </p:notesMasterIdLst>
  <p:sldIdLst>
    <p:sldId id="256" r:id="rId2"/>
    <p:sldId id="257" r:id="rId3"/>
    <p:sldId id="268" r:id="rId4"/>
    <p:sldId id="270" r:id="rId5"/>
    <p:sldId id="273" r:id="rId6"/>
    <p:sldId id="263" r:id="rId7"/>
    <p:sldId id="264" r:id="rId8"/>
    <p:sldId id="265" r:id="rId9"/>
    <p:sldId id="271" r:id="rId10"/>
    <p:sldId id="272" r:id="rId11"/>
    <p:sldId id="275" r:id="rId12"/>
    <p:sldId id="276" r:id="rId13"/>
    <p:sldId id="277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E4956A-AFA8-8ACF-0F7D-FA97EF0B5E16}" v="170" dt="2019-12-24T11:55:50.855"/>
    <p1510:client id="{2415705D-8E3A-8DBD-3A98-A897C2F81EE3}" v="367" dt="2019-12-23T11:53:44.581"/>
    <p1510:client id="{79B8944A-3B7A-AD3A-B638-1C433B8C89B2}" v="33" dt="2020-01-03T11:52:46.242"/>
    <p1510:client id="{A9860B28-4323-7648-55A2-A183B5C8968D}" v="376" dt="2019-12-23T14:42:10.534"/>
    <p1510:client id="{AB3F5B69-AF89-86CA-0DB4-2ADDC4752656}" v="617" dt="2019-12-23T15:50:20.1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73" autoAdjust="0"/>
    <p:restoredTop sz="93321" autoAdjust="0"/>
  </p:normalViewPr>
  <p:slideViewPr>
    <p:cSldViewPr snapToGrid="0">
      <p:cViewPr varScale="1">
        <p:scale>
          <a:sx n="67" d="100"/>
          <a:sy n="67" d="100"/>
        </p:scale>
        <p:origin x="14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DF8649-03D6-443B-ADB0-CA488E9340F9}" type="datetimeFigureOut">
              <a:rPr lang="it-IT" smtClean="0"/>
              <a:t>15/01/2020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082C1D-096F-49F2-B960-A8ADD5078F5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7872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it-IT" sz="1200" b="0" i="0" u="none" strike="noStrike" dirty="0">
                <a:latin typeface="+mn-lt"/>
              </a:rPr>
              <a:t>Neuroligin is </a:t>
            </a:r>
            <a:r>
              <a:rPr lang="it-IT" sz="1200" b="0" i="0" u="none" strike="noStrike" dirty="0" err="1">
                <a:latin typeface="+mn-lt"/>
              </a:rPr>
              <a:t>required</a:t>
            </a:r>
            <a:r>
              <a:rPr lang="it-IT" sz="1200" b="0" i="0" u="none" strike="noStrike" dirty="0">
                <a:latin typeface="+mn-lt"/>
              </a:rPr>
              <a:t> for the establishment of </a:t>
            </a:r>
            <a:r>
              <a:rPr lang="it-IT" sz="1200" b="0" i="0" u="none" strike="noStrike" dirty="0" err="1">
                <a:latin typeface="+mn-lt"/>
              </a:rPr>
              <a:t>neuronal</a:t>
            </a:r>
            <a:r>
              <a:rPr lang="it-IT" sz="1200" b="0" i="0" u="none" strike="noStrike" dirty="0">
                <a:latin typeface="+mn-lt"/>
              </a:rPr>
              <a:t> </a:t>
            </a:r>
            <a:r>
              <a:rPr lang="it-IT" sz="1200" b="0" i="0" u="none" strike="noStrike" dirty="0" err="1">
                <a:latin typeface="+mn-lt"/>
              </a:rPr>
              <a:t>contact-induced</a:t>
            </a:r>
            <a:r>
              <a:rPr lang="it-IT" sz="1200" b="0" i="0" u="none" strike="noStrike" dirty="0">
                <a:latin typeface="+mn-lt"/>
              </a:rPr>
              <a:t> </a:t>
            </a:r>
            <a:r>
              <a:rPr lang="it-IT" sz="1200" b="0" i="0" u="none" strike="noStrike" dirty="0" err="1">
                <a:latin typeface="+mn-lt"/>
              </a:rPr>
              <a:t>astrocyte</a:t>
            </a:r>
            <a:r>
              <a:rPr lang="it-IT" sz="1200" b="0" i="0" u="none" strike="noStrike" dirty="0">
                <a:latin typeface="+mn-lt"/>
              </a:rPr>
              <a:t> </a:t>
            </a:r>
            <a:r>
              <a:rPr lang="it-IT" sz="1200" b="0" i="0" u="none" strike="noStrike" dirty="0" err="1">
                <a:latin typeface="+mn-lt"/>
              </a:rPr>
              <a:t>morphogenesis</a:t>
            </a:r>
            <a:r>
              <a:rPr lang="it-IT" sz="1200" b="0" i="0" u="none" strike="noStrike" dirty="0">
                <a:latin typeface="+mn-lt"/>
              </a:rPr>
              <a:t> in vitro​</a:t>
            </a:r>
            <a:r>
              <a:rPr lang="en-US" sz="1200" b="0" i="0" dirty="0">
                <a:latin typeface="+mn-lt"/>
              </a:rPr>
              <a:t>​</a:t>
            </a:r>
            <a:endParaRPr lang="en-US" sz="1200" b="0" i="0" dirty="0">
              <a:latin typeface="+mn-lt"/>
              <a:cs typeface="Calibri"/>
            </a:endParaRPr>
          </a:p>
          <a:p>
            <a:pPr algn="l" rtl="0"/>
            <a:r>
              <a:rPr lang="it-IT" sz="1200" b="0" i="0" dirty="0">
                <a:latin typeface="+mn-lt"/>
              </a:rPr>
              <a:t>​</a:t>
            </a:r>
            <a:endParaRPr lang="it-IT" sz="1200" b="0" i="0" dirty="0">
              <a:latin typeface="+mn-lt"/>
              <a:cs typeface="Calibri"/>
            </a:endParaRPr>
          </a:p>
          <a:p>
            <a:pPr algn="l" rtl="0"/>
            <a:r>
              <a:rPr lang="it-IT" sz="1200" b="0" i="0" u="none" strike="noStrike" dirty="0" err="1">
                <a:latin typeface="+mn-lt"/>
              </a:rPr>
              <a:t>contacts</a:t>
            </a:r>
            <a:r>
              <a:rPr lang="it-IT" sz="1200" b="0" i="0" u="none" strike="noStrike" dirty="0">
                <a:latin typeface="+mn-lt"/>
              </a:rPr>
              <a:t> </a:t>
            </a:r>
            <a:r>
              <a:rPr lang="it-IT" sz="1200" b="0" i="0" u="none" strike="noStrike" dirty="0" err="1">
                <a:latin typeface="+mn-lt"/>
              </a:rPr>
              <a:t>mediated</a:t>
            </a:r>
            <a:r>
              <a:rPr lang="it-IT" sz="1200" b="0" i="0" u="none" strike="noStrike" dirty="0">
                <a:latin typeface="+mn-lt"/>
              </a:rPr>
              <a:t> by the </a:t>
            </a:r>
            <a:r>
              <a:rPr lang="it-IT" sz="1200" b="0" i="0" u="none" strike="noStrike" dirty="0" err="1">
                <a:latin typeface="+mn-lt"/>
              </a:rPr>
              <a:t>ChoE</a:t>
            </a:r>
            <a:r>
              <a:rPr lang="it-IT" sz="1200" b="0" i="0" u="none" strike="noStrike" dirty="0">
                <a:latin typeface="+mn-lt"/>
              </a:rPr>
              <a:t>-like domain of NL1 are </a:t>
            </a:r>
            <a:r>
              <a:rPr lang="it-IT" sz="1200" b="0" i="0" u="none" strike="noStrike" dirty="0" err="1">
                <a:latin typeface="+mn-lt"/>
              </a:rPr>
              <a:t>required</a:t>
            </a:r>
            <a:r>
              <a:rPr lang="it-IT" sz="1200" b="0" i="0" u="none" strike="noStrike" dirty="0">
                <a:latin typeface="+mn-lt"/>
              </a:rPr>
              <a:t> for </a:t>
            </a:r>
            <a:r>
              <a:rPr lang="it-IT" sz="1200" b="0" i="0" u="none" strike="noStrike" dirty="0" err="1">
                <a:latin typeface="+mn-lt"/>
              </a:rPr>
              <a:t>astrocyte</a:t>
            </a:r>
            <a:r>
              <a:rPr lang="it-IT" sz="1200" b="0" i="0" u="none" strike="noStrike" dirty="0">
                <a:latin typeface="+mn-lt"/>
              </a:rPr>
              <a:t> </a:t>
            </a:r>
            <a:r>
              <a:rPr lang="it-IT" sz="1200" b="0" i="0" u="none" strike="noStrike" dirty="0" err="1">
                <a:latin typeface="+mn-lt"/>
              </a:rPr>
              <a:t>morphogenesis</a:t>
            </a:r>
            <a:r>
              <a:rPr lang="it-IT" sz="1200" b="0" i="0" u="none" strike="noStrike" dirty="0">
                <a:latin typeface="+mn-lt"/>
              </a:rPr>
              <a:t> and </a:t>
            </a:r>
            <a:r>
              <a:rPr lang="it-IT" sz="1200" b="0" i="0" u="none" strike="noStrike" dirty="0" err="1">
                <a:latin typeface="+mn-lt"/>
              </a:rPr>
              <a:t>suggest</a:t>
            </a:r>
            <a:r>
              <a:rPr lang="it-IT" sz="1200" b="0" i="0" u="none" strike="noStrike" dirty="0">
                <a:latin typeface="+mn-lt"/>
              </a:rPr>
              <a:t> </a:t>
            </a:r>
            <a:r>
              <a:rPr lang="it-IT" sz="1200" b="0" i="0" u="none" strike="noStrike" dirty="0" err="1">
                <a:latin typeface="+mn-lt"/>
              </a:rPr>
              <a:t>that</a:t>
            </a:r>
            <a:r>
              <a:rPr lang="it-IT" sz="1200" b="0" i="0" u="none" strike="noStrike" dirty="0">
                <a:latin typeface="+mn-lt"/>
              </a:rPr>
              <a:t> interactions </a:t>
            </a:r>
            <a:r>
              <a:rPr lang="it-IT" sz="1200" b="0" i="0" u="none" strike="noStrike" dirty="0" err="1">
                <a:latin typeface="+mn-lt"/>
              </a:rPr>
              <a:t>between</a:t>
            </a:r>
            <a:r>
              <a:rPr lang="it-IT" sz="1200" b="0" i="0" u="none" strike="noStrike" dirty="0">
                <a:latin typeface="+mn-lt"/>
              </a:rPr>
              <a:t> </a:t>
            </a:r>
            <a:r>
              <a:rPr lang="it-IT" sz="1200" b="0" i="0" u="none" strike="noStrike" dirty="0" err="1">
                <a:latin typeface="+mn-lt"/>
              </a:rPr>
              <a:t>astrocytic</a:t>
            </a:r>
            <a:r>
              <a:rPr lang="it-IT" sz="1200" b="0" i="0" u="none" strike="noStrike" dirty="0">
                <a:latin typeface="+mn-lt"/>
              </a:rPr>
              <a:t> </a:t>
            </a:r>
            <a:r>
              <a:rPr lang="it-IT" sz="1200" b="0" i="0" u="none" strike="noStrike" dirty="0" err="1">
                <a:latin typeface="+mn-lt"/>
              </a:rPr>
              <a:t>neuroligins</a:t>
            </a:r>
            <a:r>
              <a:rPr lang="it-IT" sz="1200" b="0" i="0" u="none" strike="noStrike" dirty="0">
                <a:latin typeface="+mn-lt"/>
              </a:rPr>
              <a:t> and </a:t>
            </a:r>
            <a:r>
              <a:rPr lang="it-IT" sz="1200" b="0" i="0" u="none" strike="noStrike" dirty="0" err="1">
                <a:latin typeface="+mn-lt"/>
              </a:rPr>
              <a:t>neuronal</a:t>
            </a:r>
            <a:r>
              <a:rPr lang="it-IT" sz="1200" b="0" i="0" u="none" strike="noStrike" dirty="0">
                <a:latin typeface="+mn-lt"/>
              </a:rPr>
              <a:t> </a:t>
            </a:r>
            <a:r>
              <a:rPr lang="it-IT" sz="1200" b="0" i="0" u="none" strike="noStrike" dirty="0" err="1">
                <a:latin typeface="+mn-lt"/>
              </a:rPr>
              <a:t>neurexins</a:t>
            </a:r>
            <a:r>
              <a:rPr lang="it-IT" sz="1200" b="0" i="0" u="none" strike="noStrike" dirty="0">
                <a:latin typeface="+mn-lt"/>
              </a:rPr>
              <a:t> </a:t>
            </a:r>
            <a:r>
              <a:rPr lang="it-IT" sz="1200" b="0" i="0" u="none" strike="noStrike" dirty="0" err="1">
                <a:latin typeface="+mn-lt"/>
              </a:rPr>
              <a:t>regulate</a:t>
            </a:r>
            <a:r>
              <a:rPr lang="it-IT" sz="1200" b="0" i="0" u="none" strike="noStrike" dirty="0">
                <a:latin typeface="+mn-lt"/>
              </a:rPr>
              <a:t> </a:t>
            </a:r>
            <a:r>
              <a:rPr lang="it-IT" sz="1200" b="0" i="0" u="none" strike="noStrike" dirty="0" err="1">
                <a:latin typeface="+mn-lt"/>
              </a:rPr>
              <a:t>astrocyte</a:t>
            </a:r>
            <a:r>
              <a:rPr lang="it-IT" sz="1200" b="0" i="0" u="none" strike="noStrike" dirty="0">
                <a:latin typeface="+mn-lt"/>
              </a:rPr>
              <a:t> </a:t>
            </a:r>
            <a:r>
              <a:rPr lang="it-IT" sz="1200" b="0" i="0" u="none" strike="noStrike" dirty="0" err="1">
                <a:latin typeface="+mn-lt"/>
              </a:rPr>
              <a:t>development</a:t>
            </a:r>
            <a:r>
              <a:rPr lang="it-IT" sz="1200" b="0" i="0" dirty="0">
                <a:latin typeface="+mn-lt"/>
              </a:rPr>
              <a:t>​</a:t>
            </a:r>
            <a:endParaRPr lang="it-IT" sz="1200" baseline="30000" dirty="0">
              <a:cs typeface="Calibri"/>
            </a:endParaRP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082C1D-096F-49F2-B960-A8ADD5078F55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53228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it-IT" b="0" i="0" u="none" strike="noStrike" dirty="0">
                <a:latin typeface="+mn-lt"/>
              </a:rPr>
              <a:t>Neuroligin is </a:t>
            </a:r>
            <a:r>
              <a:rPr lang="it-IT" b="0" i="0" u="none" strike="noStrike" dirty="0" err="1">
                <a:latin typeface="+mn-lt"/>
              </a:rPr>
              <a:t>recuired</a:t>
            </a:r>
            <a:r>
              <a:rPr lang="it-IT" b="0" i="0" u="none" strike="noStrike" dirty="0">
                <a:latin typeface="+mn-lt"/>
              </a:rPr>
              <a:t> for the establishment of </a:t>
            </a:r>
            <a:r>
              <a:rPr lang="it-IT" b="0" i="0" u="none" strike="noStrike" dirty="0" err="1">
                <a:latin typeface="+mn-lt"/>
              </a:rPr>
              <a:t>neuronal</a:t>
            </a:r>
            <a:r>
              <a:rPr lang="it-IT" b="0" i="0" u="none" strike="noStrike" dirty="0">
                <a:latin typeface="+mn-lt"/>
              </a:rPr>
              <a:t> </a:t>
            </a:r>
            <a:r>
              <a:rPr lang="it-IT" b="0" i="0" u="none" strike="noStrike" dirty="0" err="1">
                <a:latin typeface="+mn-lt"/>
              </a:rPr>
              <a:t>contact-induced</a:t>
            </a:r>
            <a:r>
              <a:rPr lang="it-IT" b="0" i="0" u="none" strike="noStrike" dirty="0">
                <a:latin typeface="+mn-lt"/>
              </a:rPr>
              <a:t> </a:t>
            </a:r>
            <a:r>
              <a:rPr lang="it-IT" b="0" i="0" u="none" strike="noStrike" dirty="0" err="1">
                <a:latin typeface="+mn-lt"/>
              </a:rPr>
              <a:t>astrocyte</a:t>
            </a:r>
            <a:r>
              <a:rPr lang="it-IT" b="0" i="0" u="none" strike="noStrike" dirty="0">
                <a:latin typeface="+mn-lt"/>
              </a:rPr>
              <a:t> </a:t>
            </a:r>
            <a:r>
              <a:rPr lang="it-IT" b="0" i="0" u="none" strike="noStrike" dirty="0" err="1">
                <a:latin typeface="+mn-lt"/>
              </a:rPr>
              <a:t>morphogenesis</a:t>
            </a:r>
            <a:r>
              <a:rPr lang="it-IT" b="0" i="0" u="none" strike="noStrike" dirty="0">
                <a:latin typeface="+mn-lt"/>
              </a:rPr>
              <a:t> in vitro​</a:t>
            </a:r>
            <a:r>
              <a:rPr lang="en-US" b="0" i="0" dirty="0">
                <a:latin typeface="+mn-lt"/>
              </a:rPr>
              <a:t>​</a:t>
            </a:r>
            <a:endParaRPr lang="en-US" b="0" i="0" dirty="0">
              <a:latin typeface="+mn-lt"/>
              <a:cs typeface="Calibri"/>
            </a:endParaRPr>
          </a:p>
          <a:p>
            <a:pPr algn="l" rtl="0"/>
            <a:r>
              <a:rPr lang="it-IT" b="0" i="0" dirty="0">
                <a:latin typeface="+mn-lt"/>
              </a:rPr>
              <a:t>​</a:t>
            </a:r>
            <a:endParaRPr lang="it-IT" b="0" i="0" dirty="0">
              <a:latin typeface="+mn-lt"/>
              <a:cs typeface="Calibri"/>
            </a:endParaRPr>
          </a:p>
          <a:p>
            <a:pPr algn="l" rtl="0"/>
            <a:r>
              <a:rPr lang="it-IT" b="0" i="0" u="none" strike="noStrike" dirty="0" err="1">
                <a:latin typeface="+mn-lt"/>
              </a:rPr>
              <a:t>contacts</a:t>
            </a:r>
            <a:r>
              <a:rPr lang="it-IT" b="0" i="0" u="none" strike="noStrike" dirty="0">
                <a:latin typeface="+mn-lt"/>
              </a:rPr>
              <a:t> </a:t>
            </a:r>
            <a:r>
              <a:rPr lang="it-IT" b="0" i="0" u="none" strike="noStrike" dirty="0" err="1">
                <a:latin typeface="+mn-lt"/>
              </a:rPr>
              <a:t>mediated</a:t>
            </a:r>
            <a:r>
              <a:rPr lang="it-IT" b="0" i="0" u="none" strike="noStrike" dirty="0">
                <a:latin typeface="+mn-lt"/>
              </a:rPr>
              <a:t> by the </a:t>
            </a:r>
            <a:r>
              <a:rPr lang="it-IT" b="0" i="0" u="none" strike="noStrike" dirty="0" err="1">
                <a:latin typeface="+mn-lt"/>
              </a:rPr>
              <a:t>ChoE</a:t>
            </a:r>
            <a:r>
              <a:rPr lang="it-IT" b="0" i="0" u="none" strike="noStrike" dirty="0">
                <a:latin typeface="+mn-lt"/>
              </a:rPr>
              <a:t>-like domain of NL1 are </a:t>
            </a:r>
            <a:r>
              <a:rPr lang="it-IT" b="0" i="0" u="none" strike="noStrike" dirty="0" err="1">
                <a:latin typeface="+mn-lt"/>
              </a:rPr>
              <a:t>required</a:t>
            </a:r>
            <a:r>
              <a:rPr lang="it-IT" b="0" i="0" u="none" strike="noStrike" dirty="0">
                <a:latin typeface="+mn-lt"/>
              </a:rPr>
              <a:t> for </a:t>
            </a:r>
            <a:r>
              <a:rPr lang="it-IT" b="0" i="0" u="none" strike="noStrike" dirty="0" err="1">
                <a:latin typeface="+mn-lt"/>
              </a:rPr>
              <a:t>astrocyte</a:t>
            </a:r>
            <a:r>
              <a:rPr lang="it-IT" b="0" i="0" u="none" strike="noStrike" dirty="0">
                <a:latin typeface="+mn-lt"/>
              </a:rPr>
              <a:t> </a:t>
            </a:r>
            <a:r>
              <a:rPr lang="it-IT" b="0" i="0" u="none" strike="noStrike" dirty="0" err="1">
                <a:latin typeface="+mn-lt"/>
              </a:rPr>
              <a:t>morphogenesis</a:t>
            </a:r>
            <a:r>
              <a:rPr lang="it-IT" b="0" i="0" u="none" strike="noStrike" dirty="0">
                <a:latin typeface="+mn-lt"/>
              </a:rPr>
              <a:t> and </a:t>
            </a:r>
            <a:r>
              <a:rPr lang="it-IT" b="0" i="0" u="none" strike="noStrike" dirty="0" err="1">
                <a:latin typeface="+mn-lt"/>
              </a:rPr>
              <a:t>suggest</a:t>
            </a:r>
            <a:r>
              <a:rPr lang="it-IT" b="0" i="0" u="none" strike="noStrike" dirty="0">
                <a:latin typeface="+mn-lt"/>
              </a:rPr>
              <a:t> </a:t>
            </a:r>
            <a:r>
              <a:rPr lang="it-IT" b="0" i="0" u="none" strike="noStrike" dirty="0" err="1">
                <a:latin typeface="+mn-lt"/>
              </a:rPr>
              <a:t>that</a:t>
            </a:r>
            <a:r>
              <a:rPr lang="it-IT" b="0" i="0" u="none" strike="noStrike" dirty="0">
                <a:latin typeface="+mn-lt"/>
              </a:rPr>
              <a:t> interactions </a:t>
            </a:r>
            <a:r>
              <a:rPr lang="it-IT" b="0" i="0" u="none" strike="noStrike" dirty="0" err="1">
                <a:latin typeface="+mn-lt"/>
              </a:rPr>
              <a:t>between</a:t>
            </a:r>
            <a:r>
              <a:rPr lang="it-IT" b="0" i="0" u="none" strike="noStrike" dirty="0">
                <a:latin typeface="+mn-lt"/>
              </a:rPr>
              <a:t> </a:t>
            </a:r>
            <a:r>
              <a:rPr lang="it-IT" b="0" i="0" u="none" strike="noStrike" dirty="0" err="1">
                <a:latin typeface="+mn-lt"/>
              </a:rPr>
              <a:t>astrocytic</a:t>
            </a:r>
            <a:r>
              <a:rPr lang="it-IT" b="0" i="0" u="none" strike="noStrike" dirty="0">
                <a:latin typeface="+mn-lt"/>
              </a:rPr>
              <a:t> </a:t>
            </a:r>
            <a:r>
              <a:rPr lang="it-IT" b="0" i="0" u="none" strike="noStrike" dirty="0" err="1">
                <a:latin typeface="+mn-lt"/>
              </a:rPr>
              <a:t>neuroligins</a:t>
            </a:r>
            <a:r>
              <a:rPr lang="it-IT" b="0" i="0" u="none" strike="noStrike" dirty="0">
                <a:latin typeface="+mn-lt"/>
              </a:rPr>
              <a:t> and </a:t>
            </a:r>
            <a:r>
              <a:rPr lang="it-IT" b="0" i="0" u="none" strike="noStrike" dirty="0" err="1">
                <a:latin typeface="+mn-lt"/>
              </a:rPr>
              <a:t>neuronal</a:t>
            </a:r>
            <a:r>
              <a:rPr lang="it-IT" b="0" i="0" u="none" strike="noStrike" dirty="0">
                <a:latin typeface="+mn-lt"/>
              </a:rPr>
              <a:t> </a:t>
            </a:r>
            <a:r>
              <a:rPr lang="it-IT" b="0" i="0" u="none" strike="noStrike" dirty="0" err="1">
                <a:latin typeface="+mn-lt"/>
              </a:rPr>
              <a:t>neurexins</a:t>
            </a:r>
            <a:r>
              <a:rPr lang="it-IT" b="0" i="0" u="none" strike="noStrike" dirty="0">
                <a:latin typeface="+mn-lt"/>
              </a:rPr>
              <a:t> </a:t>
            </a:r>
            <a:r>
              <a:rPr lang="it-IT" b="0" i="0" u="none" strike="noStrike" dirty="0" err="1">
                <a:latin typeface="+mn-lt"/>
              </a:rPr>
              <a:t>regulate</a:t>
            </a:r>
            <a:r>
              <a:rPr lang="it-IT" b="0" i="0" u="none" strike="noStrike" dirty="0">
                <a:latin typeface="+mn-lt"/>
              </a:rPr>
              <a:t> </a:t>
            </a:r>
            <a:r>
              <a:rPr lang="it-IT" b="0" i="0" u="none" strike="noStrike" dirty="0" err="1">
                <a:latin typeface="+mn-lt"/>
              </a:rPr>
              <a:t>astrocyte</a:t>
            </a:r>
            <a:r>
              <a:rPr lang="it-IT" b="0" i="0" u="none" strike="noStrike" dirty="0">
                <a:latin typeface="+mn-lt"/>
              </a:rPr>
              <a:t> </a:t>
            </a:r>
            <a:r>
              <a:rPr lang="it-IT" b="0" i="0" u="none" strike="noStrike" dirty="0" err="1">
                <a:latin typeface="+mn-lt"/>
              </a:rPr>
              <a:t>development</a:t>
            </a:r>
            <a:endParaRPr lang="it-IT" b="0" i="0" u="none" strike="noStrike" dirty="0">
              <a:latin typeface="+mn-lt"/>
            </a:endParaRPr>
          </a:p>
          <a:p>
            <a:pPr algn="l" rtl="0"/>
            <a:endParaRPr lang="it-IT" b="0" i="0" u="none" strike="noStrike" dirty="0"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shNL1</a:t>
            </a:r>
          </a:p>
          <a:p>
            <a:pPr algn="l" rtl="0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082C1D-096F-49F2-B960-A8ADD5078F55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66154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NL1 KD-&gt; reduce NIV at P7 but it is restored at P21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NL2 KD -&gt; restricted NIV at both time point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NL3 KD-&gt; does not affect the astrocyte morphogenesis at P7, but arrests their grow at P21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cs typeface="Calibri" panose="020F0502020204030204"/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cs typeface="Calibri" panose="020F0502020204030204"/>
              </a:rPr>
              <a:t>Neuroligins have temporal role during development 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082C1D-096F-49F2-B960-A8ADD5078F55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06825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cs typeface="Calibri" panose="020F0502020204030204"/>
              </a:rPr>
              <a:t>Overexpression of NLs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082C1D-096F-49F2-B960-A8ADD5078F55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4659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>
                <a:ea typeface="+mn-lt"/>
                <a:cs typeface="+mn-lt"/>
              </a:rPr>
              <a:t>Nlgn2-floxed mice with </a:t>
            </a:r>
            <a:r>
              <a:rPr lang="it-IT" dirty="0" err="1">
                <a:ea typeface="+mn-lt"/>
                <a:cs typeface="+mn-lt"/>
              </a:rPr>
              <a:t>Gt</a:t>
            </a:r>
            <a:r>
              <a:rPr lang="it-IT" dirty="0">
                <a:ea typeface="+mn-lt"/>
                <a:cs typeface="+mn-lt"/>
              </a:rPr>
              <a:t>(ROSA)26Sor</a:t>
            </a:r>
            <a:r>
              <a:rPr lang="it-IT" baseline="30000" dirty="0">
                <a:ea typeface="+mn-lt"/>
                <a:cs typeface="+mn-lt"/>
              </a:rPr>
              <a:t>tm14(CAG-</a:t>
            </a:r>
            <a:r>
              <a:rPr lang="it-IT" baseline="30000" dirty="0" err="1">
                <a:ea typeface="+mn-lt"/>
                <a:cs typeface="+mn-lt"/>
              </a:rPr>
              <a:t>tdTomato</a:t>
            </a:r>
            <a:r>
              <a:rPr lang="it-IT" baseline="30000" dirty="0">
                <a:ea typeface="+mn-lt"/>
                <a:cs typeface="+mn-lt"/>
              </a:rPr>
              <a:t>)</a:t>
            </a:r>
            <a:r>
              <a:rPr lang="it-IT" baseline="30000" dirty="0" err="1">
                <a:ea typeface="+mn-lt"/>
                <a:cs typeface="+mn-lt"/>
              </a:rPr>
              <a:t>Hze</a:t>
            </a:r>
            <a:endParaRPr lang="it-IT" baseline="30000" dirty="0">
              <a:cs typeface="Calibri"/>
            </a:endParaRP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082C1D-096F-49F2-B960-A8ADD5078F55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60124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082C1D-096F-49F2-B960-A8ADD5078F55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8858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572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137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201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374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296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015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848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399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794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312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055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238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5130984" y="480315"/>
            <a:ext cx="3765977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i="1" dirty="0">
                <a:cs typeface="Arial" panose="020B0604020202020204" pitchFamily="34" charset="0"/>
              </a:rPr>
              <a:t>Astrocytic neuroligins control astrocyte morphogenesis and synaptogenesis</a:t>
            </a:r>
          </a:p>
          <a:p>
            <a:endParaRPr lang="en-US" sz="33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4625887" y="3849744"/>
            <a:ext cx="3483937" cy="1147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1700" dirty="0">
                <a:cs typeface="Arial" panose="020B0604020202020204" pitchFamily="34" charset="0"/>
              </a:rPr>
              <a:t>Jeff A. Stogsdill, Juan Ramirez, Di Liu, Yong Ho Kim, Katherine T. Baldwin, Eray Enustun, Tiffany Ejikeme, Ru-Rong Ji &amp; Cagla Eroglu</a:t>
            </a:r>
          </a:p>
        </p:txBody>
      </p:sp>
      <p:sp>
        <p:nvSpPr>
          <p:cNvPr id="28" name="Freeform: Shape 8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629586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Immagine che contiene luce, scuro, portatile, illuminato&#10;&#10;Descrizione generata con affidabilità molto elevata">
            <a:extLst>
              <a:ext uri="{FF2B5EF4-FFF2-40B4-BE49-F238E27FC236}">
                <a16:creationId xmlns:a16="http://schemas.microsoft.com/office/drawing/2014/main" id="{4BDB0FBC-DF59-4B53-A1F2-C5A4549B1E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653" r="25443" b="2"/>
          <a:stretch/>
        </p:blipFill>
        <p:spPr>
          <a:xfrm>
            <a:off x="20" y="10"/>
            <a:ext cx="4518095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B73537E5-88EC-4690-AFCD-9E689C1150F9}"/>
              </a:ext>
            </a:extLst>
          </p:cNvPr>
          <p:cNvSpPr txBox="1"/>
          <p:nvPr/>
        </p:nvSpPr>
        <p:spPr>
          <a:xfrm>
            <a:off x="4321710" y="6039131"/>
            <a:ext cx="26922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/>
              <a:t>Jacopo Pinto, Paolo Piovani</a:t>
            </a:r>
          </a:p>
        </p:txBody>
      </p:sp>
    </p:spTree>
    <p:extLst>
      <p:ext uri="{BB962C8B-B14F-4D97-AF65-F5344CB8AC3E}">
        <p14:creationId xmlns:p14="http://schemas.microsoft.com/office/powerpoint/2010/main" val="36226251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679EDF5-BB36-4718-8EB9-181253275767}"/>
              </a:ext>
            </a:extLst>
          </p:cNvPr>
          <p:cNvSpPr txBox="1">
            <a:spLocks/>
          </p:cNvSpPr>
          <p:nvPr/>
        </p:nvSpPr>
        <p:spPr>
          <a:xfrm>
            <a:off x="2908540" y="194046"/>
            <a:ext cx="3326920" cy="1639661"/>
          </a:xfrm>
          <a:prstGeom prst="rect">
            <a:avLst/>
          </a:prstGeom>
          <a:noFill/>
          <a:ln w="19050" cap="flat" cmpd="sng" algn="ctr">
            <a:solidFill>
              <a:schemeClr val="bg1"/>
            </a:solidFill>
            <a:prstDash val="solid"/>
            <a:miter lim="800000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solidFill>
                  <a:schemeClr val="bg1"/>
                </a:solidFill>
                <a:latin typeface="+mj-lt"/>
                <a:ea typeface="+mn-lt"/>
                <a:cs typeface="+mn-lt"/>
              </a:rPr>
              <a:t>Astrocytic NL2 controls synapse function </a:t>
            </a:r>
            <a:endParaRPr lang="it-IT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5" name="Immagine 24">
            <a:extLst>
              <a:ext uri="{FF2B5EF4-FFF2-40B4-BE49-F238E27FC236}">
                <a16:creationId xmlns:a16="http://schemas.microsoft.com/office/drawing/2014/main" id="{4003492C-D42F-44C1-8593-8463D885B0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085" y="2330619"/>
            <a:ext cx="2043589" cy="3649267"/>
          </a:xfrm>
          <a:prstGeom prst="rect">
            <a:avLst/>
          </a:prstGeom>
        </p:spPr>
      </p:pic>
      <p:grpSp>
        <p:nvGrpSpPr>
          <p:cNvPr id="27" name="Gruppo 26">
            <a:extLst>
              <a:ext uri="{FF2B5EF4-FFF2-40B4-BE49-F238E27FC236}">
                <a16:creationId xmlns:a16="http://schemas.microsoft.com/office/drawing/2014/main" id="{9E75404C-088A-4EA7-929B-8AE5EFD55E85}"/>
              </a:ext>
            </a:extLst>
          </p:cNvPr>
          <p:cNvGrpSpPr/>
          <p:nvPr/>
        </p:nvGrpSpPr>
        <p:grpSpPr>
          <a:xfrm>
            <a:off x="2610763" y="2042190"/>
            <a:ext cx="6414061" cy="4621764"/>
            <a:chOff x="2610763" y="2042190"/>
            <a:chExt cx="6414061" cy="4621764"/>
          </a:xfrm>
        </p:grpSpPr>
        <p:grpSp>
          <p:nvGrpSpPr>
            <p:cNvPr id="24" name="Gruppo 23">
              <a:extLst>
                <a:ext uri="{FF2B5EF4-FFF2-40B4-BE49-F238E27FC236}">
                  <a16:creationId xmlns:a16="http://schemas.microsoft.com/office/drawing/2014/main" id="{DAB3E78F-F5C9-4FDC-A9A1-934DEFD6BCA5}"/>
                </a:ext>
              </a:extLst>
            </p:cNvPr>
            <p:cNvGrpSpPr/>
            <p:nvPr/>
          </p:nvGrpSpPr>
          <p:grpSpPr>
            <a:xfrm>
              <a:off x="2702393" y="2042190"/>
              <a:ext cx="6322431" cy="4621764"/>
              <a:chOff x="1573340" y="2129275"/>
              <a:chExt cx="5997320" cy="4621764"/>
            </a:xfrm>
          </p:grpSpPr>
          <p:grpSp>
            <p:nvGrpSpPr>
              <p:cNvPr id="22" name="Gruppo 21">
                <a:extLst>
                  <a:ext uri="{FF2B5EF4-FFF2-40B4-BE49-F238E27FC236}">
                    <a16:creationId xmlns:a16="http://schemas.microsoft.com/office/drawing/2014/main" id="{7678C54E-BFEC-4702-BDAD-327C1CD24EA6}"/>
                  </a:ext>
                </a:extLst>
              </p:cNvPr>
              <p:cNvGrpSpPr/>
              <p:nvPr/>
            </p:nvGrpSpPr>
            <p:grpSpPr>
              <a:xfrm>
                <a:off x="1573340" y="2129275"/>
                <a:ext cx="5997320" cy="4621764"/>
                <a:chOff x="1573340" y="2161931"/>
                <a:chExt cx="5997320" cy="4621764"/>
              </a:xfrm>
            </p:grpSpPr>
            <p:grpSp>
              <p:nvGrpSpPr>
                <p:cNvPr id="17" name="Gruppo 16">
                  <a:extLst>
                    <a:ext uri="{FF2B5EF4-FFF2-40B4-BE49-F238E27FC236}">
                      <a16:creationId xmlns:a16="http://schemas.microsoft.com/office/drawing/2014/main" id="{9693179A-6B8A-422E-97FB-E433B212677F}"/>
                    </a:ext>
                  </a:extLst>
                </p:cNvPr>
                <p:cNvGrpSpPr/>
                <p:nvPr/>
              </p:nvGrpSpPr>
              <p:grpSpPr>
                <a:xfrm>
                  <a:off x="1573340" y="2161931"/>
                  <a:ext cx="5997320" cy="4621764"/>
                  <a:chOff x="1573340" y="2132903"/>
                  <a:chExt cx="5997320" cy="4621764"/>
                </a:xfrm>
              </p:grpSpPr>
              <p:grpSp>
                <p:nvGrpSpPr>
                  <p:cNvPr id="16" name="Gruppo 15">
                    <a:extLst>
                      <a:ext uri="{FF2B5EF4-FFF2-40B4-BE49-F238E27FC236}">
                        <a16:creationId xmlns:a16="http://schemas.microsoft.com/office/drawing/2014/main" id="{4DB85776-2A4F-47B5-88D7-523139D6374E}"/>
                      </a:ext>
                    </a:extLst>
                  </p:cNvPr>
                  <p:cNvGrpSpPr/>
                  <p:nvPr/>
                </p:nvGrpSpPr>
                <p:grpSpPr>
                  <a:xfrm>
                    <a:off x="1573340" y="2132903"/>
                    <a:ext cx="5997320" cy="4621764"/>
                    <a:chOff x="1578045" y="2109945"/>
                    <a:chExt cx="5997320" cy="4621764"/>
                  </a:xfrm>
                </p:grpSpPr>
                <p:grpSp>
                  <p:nvGrpSpPr>
                    <p:cNvPr id="8" name="Gruppo 7">
                      <a:extLst>
                        <a:ext uri="{FF2B5EF4-FFF2-40B4-BE49-F238E27FC236}">
                          <a16:creationId xmlns:a16="http://schemas.microsoft.com/office/drawing/2014/main" id="{3F3E52D1-B7BC-458C-9EBB-A382F2EEDF3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87454" y="2109945"/>
                      <a:ext cx="5987911" cy="4621764"/>
                      <a:chOff x="1370832" y="891164"/>
                      <a:chExt cx="6402336" cy="5037770"/>
                    </a:xfrm>
                  </p:grpSpPr>
                  <p:pic>
                    <p:nvPicPr>
                      <p:cNvPr id="6" name="Immagine 5">
                        <a:extLst>
                          <a:ext uri="{FF2B5EF4-FFF2-40B4-BE49-F238E27FC236}">
                            <a16:creationId xmlns:a16="http://schemas.microsoft.com/office/drawing/2014/main" id="{8F6BC6C1-1BF1-42E7-AA70-974A7B71D61D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370832" y="4303535"/>
                        <a:ext cx="6402336" cy="1625399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7" name="Immagine 6">
                        <a:extLst>
                          <a:ext uri="{FF2B5EF4-FFF2-40B4-BE49-F238E27FC236}">
                            <a16:creationId xmlns:a16="http://schemas.microsoft.com/office/drawing/2014/main" id="{2C9C632F-803A-4A17-8549-5BDDA70A7549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70832" y="891164"/>
                        <a:ext cx="6402336" cy="3484893"/>
                      </a:xfrm>
                      <a:prstGeom prst="rect">
                        <a:avLst/>
                      </a:prstGeom>
                    </p:spPr>
                  </p:pic>
                </p:grpSp>
                <p:sp>
                  <p:nvSpPr>
                    <p:cNvPr id="9" name="Rettangolo 8">
                      <a:extLst>
                        <a:ext uri="{FF2B5EF4-FFF2-40B4-BE49-F238E27FC236}">
                          <a16:creationId xmlns:a16="http://schemas.microsoft.com/office/drawing/2014/main" id="{FD44DDFC-8529-43E3-A1AA-E336899F68D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78045" y="2190431"/>
                      <a:ext cx="265270" cy="246743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t-IT"/>
                    </a:p>
                  </p:txBody>
                </p:sp>
                <p:sp>
                  <p:nvSpPr>
                    <p:cNvPr id="10" name="Rettangolo 9">
                      <a:extLst>
                        <a:ext uri="{FF2B5EF4-FFF2-40B4-BE49-F238E27FC236}">
                          <a16:creationId xmlns:a16="http://schemas.microsoft.com/office/drawing/2014/main" id="{F820D023-6B37-4640-A458-41429D03A4B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39365" y="2190430"/>
                      <a:ext cx="265270" cy="246743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t-IT"/>
                    </a:p>
                  </p:txBody>
                </p:sp>
                <p:sp>
                  <p:nvSpPr>
                    <p:cNvPr id="11" name="Rettangolo 10">
                      <a:extLst>
                        <a:ext uri="{FF2B5EF4-FFF2-40B4-BE49-F238E27FC236}">
                          <a16:creationId xmlns:a16="http://schemas.microsoft.com/office/drawing/2014/main" id="{72A0B14D-6C40-49CA-9E65-2128EDE1CC1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609225" y="3485728"/>
                      <a:ext cx="265270" cy="246743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t-IT" dirty="0"/>
                    </a:p>
                  </p:txBody>
                </p:sp>
              </p:grpSp>
              <p:sp>
                <p:nvSpPr>
                  <p:cNvPr id="12" name="Rettangolo 11">
                    <a:extLst>
                      <a:ext uri="{FF2B5EF4-FFF2-40B4-BE49-F238E27FC236}">
                        <a16:creationId xmlns:a16="http://schemas.microsoft.com/office/drawing/2014/main" id="{F98CB382-FD9D-46D5-BAE3-CA3ABF35041E}"/>
                      </a:ext>
                    </a:extLst>
                  </p:cNvPr>
                  <p:cNvSpPr/>
                  <p:nvPr/>
                </p:nvSpPr>
                <p:spPr>
                  <a:xfrm>
                    <a:off x="3002978" y="3508893"/>
                    <a:ext cx="265270" cy="24674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13" name="Rettangolo 12">
                    <a:extLst>
                      <a:ext uri="{FF2B5EF4-FFF2-40B4-BE49-F238E27FC236}">
                        <a16:creationId xmlns:a16="http://schemas.microsoft.com/office/drawing/2014/main" id="{BF10C48A-5D1D-4AE3-96A8-F9D70F96CF4E}"/>
                      </a:ext>
                    </a:extLst>
                  </p:cNvPr>
                  <p:cNvSpPr/>
                  <p:nvPr/>
                </p:nvSpPr>
                <p:spPr>
                  <a:xfrm>
                    <a:off x="4581410" y="3449986"/>
                    <a:ext cx="265270" cy="24674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14" name="Rettangolo 13">
                    <a:extLst>
                      <a:ext uri="{FF2B5EF4-FFF2-40B4-BE49-F238E27FC236}">
                        <a16:creationId xmlns:a16="http://schemas.microsoft.com/office/drawing/2014/main" id="{52CAAD88-03E0-467D-A954-1C8CF6AFBBBA}"/>
                      </a:ext>
                    </a:extLst>
                  </p:cNvPr>
                  <p:cNvSpPr/>
                  <p:nvPr/>
                </p:nvSpPr>
                <p:spPr>
                  <a:xfrm>
                    <a:off x="6029446" y="3484111"/>
                    <a:ext cx="265270" cy="24674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</p:grpSp>
            <p:sp>
              <p:nvSpPr>
                <p:cNvPr id="18" name="Rettangolo 17">
                  <a:extLst>
                    <a:ext uri="{FF2B5EF4-FFF2-40B4-BE49-F238E27FC236}">
                      <a16:creationId xmlns:a16="http://schemas.microsoft.com/office/drawing/2014/main" id="{7CE41522-8518-4E9E-8C52-43891386FC87}"/>
                    </a:ext>
                  </a:extLst>
                </p:cNvPr>
                <p:cNvSpPr/>
                <p:nvPr/>
              </p:nvSpPr>
              <p:spPr>
                <a:xfrm>
                  <a:off x="1592012" y="5288064"/>
                  <a:ext cx="145143" cy="33382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9" name="Rettangolo 18">
                  <a:extLst>
                    <a:ext uri="{FF2B5EF4-FFF2-40B4-BE49-F238E27FC236}">
                      <a16:creationId xmlns:a16="http://schemas.microsoft.com/office/drawing/2014/main" id="{AEA3B092-FB1D-47AF-A022-1E9EFD579CC3}"/>
                    </a:ext>
                  </a:extLst>
                </p:cNvPr>
                <p:cNvSpPr/>
                <p:nvPr/>
              </p:nvSpPr>
              <p:spPr>
                <a:xfrm>
                  <a:off x="2990470" y="5330023"/>
                  <a:ext cx="145143" cy="33382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0" name="Rettangolo 19">
                  <a:extLst>
                    <a:ext uri="{FF2B5EF4-FFF2-40B4-BE49-F238E27FC236}">
                      <a16:creationId xmlns:a16="http://schemas.microsoft.com/office/drawing/2014/main" id="{2CE672FD-EDCF-40A9-9850-ED14AE0EE0F0}"/>
                    </a:ext>
                  </a:extLst>
                </p:cNvPr>
                <p:cNvSpPr/>
                <p:nvPr/>
              </p:nvSpPr>
              <p:spPr>
                <a:xfrm>
                  <a:off x="4603925" y="5324208"/>
                  <a:ext cx="145143" cy="33382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1" name="Rettangolo 20">
                  <a:extLst>
                    <a:ext uri="{FF2B5EF4-FFF2-40B4-BE49-F238E27FC236}">
                      <a16:creationId xmlns:a16="http://schemas.microsoft.com/office/drawing/2014/main" id="{95712D8B-FD39-476B-8AE1-2ACDA291CB60}"/>
                    </a:ext>
                  </a:extLst>
                </p:cNvPr>
                <p:cNvSpPr/>
                <p:nvPr/>
              </p:nvSpPr>
              <p:spPr>
                <a:xfrm>
                  <a:off x="6072237" y="5336470"/>
                  <a:ext cx="145143" cy="33382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sp>
            <p:nvSpPr>
              <p:cNvPr id="23" name="Ovale 22">
                <a:extLst>
                  <a:ext uri="{FF2B5EF4-FFF2-40B4-BE49-F238E27FC236}">
                    <a16:creationId xmlns:a16="http://schemas.microsoft.com/office/drawing/2014/main" id="{1221A44C-F976-4E5D-90B0-E899D7F11040}"/>
                  </a:ext>
                </a:extLst>
              </p:cNvPr>
              <p:cNvSpPr/>
              <p:nvPr/>
            </p:nvSpPr>
            <p:spPr>
              <a:xfrm>
                <a:off x="2908540" y="5240892"/>
                <a:ext cx="139460" cy="2467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26" name="Rettangolo 25">
              <a:extLst>
                <a:ext uri="{FF2B5EF4-FFF2-40B4-BE49-F238E27FC236}">
                  <a16:creationId xmlns:a16="http://schemas.microsoft.com/office/drawing/2014/main" id="{F1B8B0C3-9EE8-4752-B253-92002DD74058}"/>
                </a:ext>
              </a:extLst>
            </p:cNvPr>
            <p:cNvSpPr/>
            <p:nvPr/>
          </p:nvSpPr>
          <p:spPr>
            <a:xfrm>
              <a:off x="2610763" y="2122675"/>
              <a:ext cx="101328" cy="31045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21845936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0AE27798-C9A8-4CD2-81C5-91C42FD46C87}"/>
              </a:ext>
            </a:extLst>
          </p:cNvPr>
          <p:cNvSpPr txBox="1"/>
          <p:nvPr/>
        </p:nvSpPr>
        <p:spPr>
          <a:xfrm>
            <a:off x="857250" y="485775"/>
            <a:ext cx="7300913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err="1">
                <a:solidFill>
                  <a:schemeClr val="bg1"/>
                </a:solidFill>
                <a:latin typeface="+mj-lt"/>
              </a:rPr>
              <a:t>Conclusions</a:t>
            </a:r>
            <a:r>
              <a:rPr lang="it-IT" sz="2400" b="1" dirty="0">
                <a:solidFill>
                  <a:schemeClr val="bg1"/>
                </a:solidFill>
                <a:latin typeface="+mj-lt"/>
              </a:rPr>
              <a:t>:</a:t>
            </a:r>
          </a:p>
          <a:p>
            <a:endParaRPr lang="it-IT" dirty="0">
              <a:solidFill>
                <a:schemeClr val="bg1"/>
              </a:solidFill>
            </a:endParaRPr>
          </a:p>
          <a:p>
            <a:endParaRPr lang="it-IT" dirty="0">
              <a:solidFill>
                <a:schemeClr val="bg1"/>
              </a:solidFill>
            </a:endParaRPr>
          </a:p>
          <a:p>
            <a:endParaRPr lang="it-IT" dirty="0">
              <a:solidFill>
                <a:schemeClr val="bg1"/>
              </a:solidFill>
            </a:endParaRPr>
          </a:p>
          <a:p>
            <a:endParaRPr lang="it-IT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>
                <a:solidFill>
                  <a:schemeClr val="bg1"/>
                </a:solidFill>
              </a:rPr>
              <a:t>Astrocyte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morphogenesis</a:t>
            </a:r>
            <a:r>
              <a:rPr lang="it-IT" dirty="0">
                <a:solidFill>
                  <a:schemeClr val="bg1"/>
                </a:solidFill>
              </a:rPr>
              <a:t> is </a:t>
            </a:r>
            <a:r>
              <a:rPr lang="it-IT" dirty="0" err="1">
                <a:solidFill>
                  <a:schemeClr val="bg1"/>
                </a:solidFill>
              </a:rPr>
              <a:t>triggered</a:t>
            </a:r>
            <a:r>
              <a:rPr lang="it-IT" dirty="0">
                <a:solidFill>
                  <a:schemeClr val="bg1"/>
                </a:solidFill>
              </a:rPr>
              <a:t> by </a:t>
            </a:r>
            <a:r>
              <a:rPr lang="it-IT" dirty="0" err="1">
                <a:solidFill>
                  <a:schemeClr val="bg1"/>
                </a:solidFill>
              </a:rPr>
              <a:t>direct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contact</a:t>
            </a:r>
            <a:r>
              <a:rPr lang="it-IT" dirty="0">
                <a:solidFill>
                  <a:schemeClr val="bg1"/>
                </a:solidFill>
              </a:rPr>
              <a:t> with </a:t>
            </a:r>
            <a:r>
              <a:rPr lang="it-IT" dirty="0" err="1">
                <a:solidFill>
                  <a:schemeClr val="bg1"/>
                </a:solidFill>
              </a:rPr>
              <a:t>neurons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i="1" dirty="0">
                <a:solidFill>
                  <a:schemeClr val="bg1"/>
                </a:solidFill>
              </a:rPr>
              <a:t>in vitro</a:t>
            </a:r>
            <a:endParaRPr lang="it-IT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bg1"/>
                </a:solidFill>
              </a:rPr>
              <a:t>Interactions with </a:t>
            </a:r>
            <a:r>
              <a:rPr lang="it-IT" dirty="0" err="1">
                <a:solidFill>
                  <a:schemeClr val="bg1"/>
                </a:solidFill>
              </a:rPr>
              <a:t>neuronal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neurexins</a:t>
            </a:r>
            <a:r>
              <a:rPr lang="it-IT" dirty="0">
                <a:solidFill>
                  <a:schemeClr val="bg1"/>
                </a:solidFill>
              </a:rPr>
              <a:t> are </a:t>
            </a:r>
            <a:r>
              <a:rPr lang="it-IT" dirty="0" err="1">
                <a:solidFill>
                  <a:schemeClr val="bg1"/>
                </a:solidFill>
              </a:rPr>
              <a:t>required</a:t>
            </a:r>
            <a:r>
              <a:rPr lang="it-IT" dirty="0">
                <a:solidFill>
                  <a:schemeClr val="bg1"/>
                </a:solidFill>
              </a:rPr>
              <a:t> and </a:t>
            </a:r>
            <a:r>
              <a:rPr lang="it-IT" dirty="0" err="1">
                <a:solidFill>
                  <a:schemeClr val="bg1"/>
                </a:solidFill>
              </a:rPr>
              <a:t>sufficient</a:t>
            </a:r>
            <a:r>
              <a:rPr lang="it-IT" dirty="0">
                <a:solidFill>
                  <a:schemeClr val="bg1"/>
                </a:solidFill>
              </a:rPr>
              <a:t> for </a:t>
            </a:r>
            <a:r>
              <a:rPr lang="it-IT" dirty="0" err="1">
                <a:solidFill>
                  <a:schemeClr val="bg1"/>
                </a:solidFill>
              </a:rPr>
              <a:t>contact-induced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astrocyte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morphogenesis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i="1" dirty="0">
                <a:solidFill>
                  <a:schemeClr val="bg1"/>
                </a:solidFill>
              </a:rPr>
              <a:t>in vitro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bg1"/>
                </a:solidFill>
              </a:rPr>
              <a:t>NL2 </a:t>
            </a:r>
            <a:r>
              <a:rPr lang="it-IT" dirty="0" err="1">
                <a:solidFill>
                  <a:schemeClr val="bg1"/>
                </a:solidFill>
              </a:rPr>
              <a:t>has</a:t>
            </a:r>
            <a:r>
              <a:rPr lang="it-IT" dirty="0">
                <a:solidFill>
                  <a:schemeClr val="bg1"/>
                </a:solidFill>
              </a:rPr>
              <a:t> an </a:t>
            </a:r>
            <a:r>
              <a:rPr lang="it-IT" dirty="0" err="1">
                <a:solidFill>
                  <a:schemeClr val="bg1"/>
                </a:solidFill>
              </a:rPr>
              <a:t>important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function</a:t>
            </a:r>
            <a:r>
              <a:rPr lang="it-IT" dirty="0">
                <a:solidFill>
                  <a:schemeClr val="bg1"/>
                </a:solidFill>
              </a:rPr>
              <a:t> in </a:t>
            </a:r>
            <a:r>
              <a:rPr lang="it-IT" dirty="0" err="1">
                <a:solidFill>
                  <a:schemeClr val="bg1"/>
                </a:solidFill>
              </a:rPr>
              <a:t>astrocyte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morphogenesis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i="1" dirty="0">
                <a:solidFill>
                  <a:schemeClr val="bg1"/>
                </a:solidFill>
              </a:rPr>
              <a:t>in vivo</a:t>
            </a:r>
            <a:endParaRPr lang="it-IT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bg1"/>
                </a:solidFill>
              </a:rPr>
              <a:t>NL2 is </a:t>
            </a:r>
            <a:r>
              <a:rPr lang="it-IT" dirty="0" err="1">
                <a:solidFill>
                  <a:schemeClr val="bg1"/>
                </a:solidFill>
              </a:rPr>
              <a:t>essential</a:t>
            </a:r>
            <a:r>
              <a:rPr lang="it-IT" dirty="0">
                <a:solidFill>
                  <a:schemeClr val="bg1"/>
                </a:solidFill>
              </a:rPr>
              <a:t> for </a:t>
            </a:r>
            <a:r>
              <a:rPr lang="it-IT" dirty="0" err="1">
                <a:solidFill>
                  <a:schemeClr val="bg1"/>
                </a:solidFill>
              </a:rPr>
              <a:t>local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regulation</a:t>
            </a:r>
            <a:r>
              <a:rPr lang="it-IT" dirty="0">
                <a:solidFill>
                  <a:schemeClr val="bg1"/>
                </a:solidFill>
              </a:rPr>
              <a:t> of </a:t>
            </a:r>
            <a:r>
              <a:rPr lang="it-IT" dirty="0" err="1">
                <a:solidFill>
                  <a:schemeClr val="bg1"/>
                </a:solidFill>
              </a:rPr>
              <a:t>synapse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development</a:t>
            </a:r>
            <a:r>
              <a:rPr lang="it-IT" dirty="0">
                <a:solidFill>
                  <a:schemeClr val="bg1"/>
                </a:solidFill>
              </a:rPr>
              <a:t> by </a:t>
            </a:r>
            <a:r>
              <a:rPr lang="it-IT" dirty="0" err="1">
                <a:solidFill>
                  <a:schemeClr val="bg1"/>
                </a:solidFill>
              </a:rPr>
              <a:t>controlling</a:t>
            </a:r>
            <a:r>
              <a:rPr lang="it-IT" dirty="0">
                <a:solidFill>
                  <a:schemeClr val="bg1"/>
                </a:solidFill>
              </a:rPr>
              <a:t> the </a:t>
            </a:r>
            <a:r>
              <a:rPr lang="it-IT" dirty="0" err="1">
                <a:solidFill>
                  <a:schemeClr val="bg1"/>
                </a:solidFill>
              </a:rPr>
              <a:t>formation</a:t>
            </a:r>
            <a:r>
              <a:rPr lang="it-IT" dirty="0">
                <a:solidFill>
                  <a:schemeClr val="bg1"/>
                </a:solidFill>
              </a:rPr>
              <a:t> and/or </a:t>
            </a:r>
            <a:r>
              <a:rPr lang="it-IT" dirty="0" err="1">
                <a:solidFill>
                  <a:schemeClr val="bg1"/>
                </a:solidFill>
              </a:rPr>
              <a:t>maintenance</a:t>
            </a:r>
            <a:r>
              <a:rPr lang="it-IT" dirty="0">
                <a:solidFill>
                  <a:schemeClr val="bg1"/>
                </a:solidFill>
              </a:rPr>
              <a:t> of </a:t>
            </a:r>
            <a:r>
              <a:rPr lang="it-IT" dirty="0" err="1">
                <a:solidFill>
                  <a:schemeClr val="bg1"/>
                </a:solidFill>
              </a:rPr>
              <a:t>excitatory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synapses</a:t>
            </a:r>
            <a:r>
              <a:rPr lang="it-IT" dirty="0">
                <a:solidFill>
                  <a:schemeClr val="bg1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bg1"/>
                </a:solidFill>
              </a:rPr>
              <a:t>NL2 </a:t>
            </a:r>
            <a:r>
              <a:rPr lang="it-IT" dirty="0" err="1">
                <a:solidFill>
                  <a:schemeClr val="bg1"/>
                </a:solidFill>
              </a:rPr>
              <a:t>has</a:t>
            </a:r>
            <a:r>
              <a:rPr lang="it-IT" dirty="0">
                <a:solidFill>
                  <a:schemeClr val="bg1"/>
                </a:solidFill>
              </a:rPr>
              <a:t> a critical and </a:t>
            </a:r>
            <a:r>
              <a:rPr lang="it-IT" dirty="0" err="1">
                <a:solidFill>
                  <a:schemeClr val="bg1"/>
                </a:solidFill>
              </a:rPr>
              <a:t>previously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unknown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role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as</a:t>
            </a:r>
            <a:r>
              <a:rPr lang="it-IT" dirty="0">
                <a:solidFill>
                  <a:schemeClr val="bg1"/>
                </a:solidFill>
              </a:rPr>
              <a:t> a </a:t>
            </a:r>
            <a:r>
              <a:rPr lang="it-IT" dirty="0" err="1">
                <a:solidFill>
                  <a:schemeClr val="bg1"/>
                </a:solidFill>
              </a:rPr>
              <a:t>governor</a:t>
            </a:r>
            <a:r>
              <a:rPr lang="it-IT" dirty="0">
                <a:solidFill>
                  <a:schemeClr val="bg1"/>
                </a:solidFill>
              </a:rPr>
              <a:t> of </a:t>
            </a:r>
            <a:r>
              <a:rPr lang="it-IT" dirty="0" err="1">
                <a:solidFill>
                  <a:schemeClr val="bg1"/>
                </a:solidFill>
              </a:rPr>
              <a:t>excitatory</a:t>
            </a:r>
            <a:r>
              <a:rPr lang="it-IT" dirty="0">
                <a:solidFill>
                  <a:schemeClr val="bg1"/>
                </a:solidFill>
              </a:rPr>
              <a:t> and </a:t>
            </a:r>
            <a:r>
              <a:rPr lang="it-IT" dirty="0" err="1">
                <a:solidFill>
                  <a:schemeClr val="bg1"/>
                </a:solidFill>
              </a:rPr>
              <a:t>inhibitory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synaptic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function</a:t>
            </a:r>
            <a:r>
              <a:rPr lang="it-IT" dirty="0">
                <a:solidFill>
                  <a:schemeClr val="bg1"/>
                </a:solidFill>
              </a:rPr>
              <a:t> in the </a:t>
            </a:r>
            <a:r>
              <a:rPr lang="it-IT" dirty="0" err="1">
                <a:solidFill>
                  <a:schemeClr val="bg1"/>
                </a:solidFill>
              </a:rPr>
              <a:t>cortex</a:t>
            </a:r>
            <a:r>
              <a:rPr lang="it-IT" dirty="0">
                <a:solidFill>
                  <a:schemeClr val="bg1"/>
                </a:solidFill>
              </a:rPr>
              <a:t> </a:t>
            </a:r>
          </a:p>
        </p:txBody>
      </p:sp>
      <p:cxnSp>
        <p:nvCxnSpPr>
          <p:cNvPr id="4" name="Connettore 2 3">
            <a:extLst>
              <a:ext uri="{FF2B5EF4-FFF2-40B4-BE49-F238E27FC236}">
                <a16:creationId xmlns:a16="http://schemas.microsoft.com/office/drawing/2014/main" id="{9CA05C40-287A-4CFB-8A53-C60CB7903BF2}"/>
              </a:ext>
            </a:extLst>
          </p:cNvPr>
          <p:cNvCxnSpPr/>
          <p:nvPr/>
        </p:nvCxnSpPr>
        <p:spPr>
          <a:xfrm>
            <a:off x="4243388" y="4557716"/>
            <a:ext cx="0" cy="91440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81276CB8-38AC-4C5E-A8C2-84033C7A9110}"/>
              </a:ext>
            </a:extLst>
          </p:cNvPr>
          <p:cNvSpPr txBox="1"/>
          <p:nvPr/>
        </p:nvSpPr>
        <p:spPr>
          <a:xfrm>
            <a:off x="1007270" y="5481406"/>
            <a:ext cx="73009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Gene </a:t>
            </a:r>
            <a:r>
              <a:rPr lang="it-IT" dirty="0" err="1">
                <a:solidFill>
                  <a:schemeClr val="bg1"/>
                </a:solidFill>
              </a:rPr>
              <a:t>mutations</a:t>
            </a:r>
            <a:r>
              <a:rPr lang="it-IT" dirty="0">
                <a:solidFill>
                  <a:schemeClr val="bg1"/>
                </a:solidFill>
              </a:rPr>
              <a:t> in </a:t>
            </a:r>
            <a:r>
              <a:rPr lang="it-IT" dirty="0" err="1">
                <a:solidFill>
                  <a:schemeClr val="bg1"/>
                </a:solidFill>
              </a:rPr>
              <a:t>neuroligins</a:t>
            </a:r>
            <a:r>
              <a:rPr lang="it-IT" dirty="0">
                <a:solidFill>
                  <a:schemeClr val="bg1"/>
                </a:solidFill>
              </a:rPr>
              <a:t> are </a:t>
            </a:r>
            <a:r>
              <a:rPr lang="it-IT" dirty="0" err="1">
                <a:solidFill>
                  <a:schemeClr val="bg1"/>
                </a:solidFill>
              </a:rPr>
              <a:t>associated</a:t>
            </a:r>
            <a:r>
              <a:rPr lang="it-IT" dirty="0">
                <a:solidFill>
                  <a:schemeClr val="bg1"/>
                </a:solidFill>
              </a:rPr>
              <a:t> with a </a:t>
            </a:r>
            <a:r>
              <a:rPr lang="it-IT" dirty="0" err="1">
                <a:solidFill>
                  <a:schemeClr val="bg1"/>
                </a:solidFill>
              </a:rPr>
              <a:t>number</a:t>
            </a:r>
            <a:r>
              <a:rPr lang="it-IT" dirty="0">
                <a:solidFill>
                  <a:schemeClr val="bg1"/>
                </a:solidFill>
              </a:rPr>
              <a:t> of </a:t>
            </a:r>
            <a:r>
              <a:rPr lang="it-IT" dirty="0" err="1">
                <a:solidFill>
                  <a:schemeClr val="bg1"/>
                </a:solidFill>
              </a:rPr>
              <a:t>neurological</a:t>
            </a:r>
            <a:r>
              <a:rPr lang="it-IT" dirty="0">
                <a:solidFill>
                  <a:schemeClr val="bg1"/>
                </a:solidFill>
              </a:rPr>
              <a:t> disorder </a:t>
            </a:r>
            <a:r>
              <a:rPr lang="it-IT" dirty="0" err="1">
                <a:solidFill>
                  <a:schemeClr val="bg1"/>
                </a:solidFill>
              </a:rPr>
              <a:t>such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as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autism</a:t>
            </a:r>
            <a:r>
              <a:rPr lang="it-IT" dirty="0">
                <a:solidFill>
                  <a:schemeClr val="bg1"/>
                </a:solidFill>
              </a:rPr>
              <a:t> and </a:t>
            </a:r>
            <a:r>
              <a:rPr lang="it-IT" dirty="0" err="1">
                <a:solidFill>
                  <a:schemeClr val="bg1"/>
                </a:solidFill>
              </a:rPr>
              <a:t>schizophrenia</a:t>
            </a: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6479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72BC55A6-47F5-4B88-8B9F-DE064BB135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524000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25962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2860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11D6E18-FF01-445D-95DE-9BB94F335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3145" y="-255033"/>
            <a:ext cx="2737709" cy="1259894"/>
          </a:xfrm>
        </p:spPr>
        <p:txBody>
          <a:bodyPr>
            <a:normAutofit/>
          </a:bodyPr>
          <a:lstStyle/>
          <a:p>
            <a:pPr algn="ctr"/>
            <a:r>
              <a:rPr lang="it-IT" sz="3200" b="1" dirty="0"/>
              <a:t>Neuroligin</a:t>
            </a:r>
            <a:endParaRPr lang="it-IT" sz="3100" b="1" dirty="0"/>
          </a:p>
        </p:txBody>
      </p:sp>
      <p:pic>
        <p:nvPicPr>
          <p:cNvPr id="6" name="Immagine 6" descr="Immagine che contiene testo, mappa&#10;&#10;Descrizione generata con affidabilità molto elevata">
            <a:extLst>
              <a:ext uri="{FF2B5EF4-FFF2-40B4-BE49-F238E27FC236}">
                <a16:creationId xmlns:a16="http://schemas.microsoft.com/office/drawing/2014/main" id="{8E836EEA-FCA4-4243-A67A-8A551A6D62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940904"/>
            <a:ext cx="4925155" cy="5943600"/>
          </a:xfr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44136602-DBF4-497F-A7EC-ECB578E62F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0513" y="2680181"/>
            <a:ext cx="3810276" cy="2465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189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E558FF6-12B1-4F66-9DDB-F089A8E5360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744935" y="260517"/>
            <a:ext cx="3654129" cy="1620619"/>
          </a:xfrm>
          <a:noFill/>
          <a:ln w="19050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it-IT" sz="2400" b="1" dirty="0">
                <a:solidFill>
                  <a:schemeClr val="tx1"/>
                </a:solidFill>
                <a:latin typeface="+mj-lt"/>
                <a:ea typeface="+mn-lt"/>
                <a:cs typeface="+mn-lt"/>
              </a:rPr>
              <a:t>Astrocytes require Neuroligin for complexity</a:t>
            </a:r>
            <a:endParaRPr lang="it-IT" sz="2400" dirty="0">
              <a:solidFill>
                <a:schemeClr val="tx1"/>
              </a:solidFill>
              <a:latin typeface="+mj-lt"/>
              <a:ea typeface="+mn-lt"/>
              <a:cs typeface="+mn-lt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0DC63C29-5081-48CB-904D-D0CBA45406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738" y="2110147"/>
            <a:ext cx="3528565" cy="1532547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C5393E99-0969-437E-852B-8BB25DBC7C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959" y="3871706"/>
            <a:ext cx="3731344" cy="3014869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E71DBF27-1FCA-4D93-8F19-6B142F5F78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5737983" y="1589452"/>
            <a:ext cx="2324100" cy="331470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4977EF7B-DFA6-4861-B698-1C9A2BFEED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86696" y="4607904"/>
            <a:ext cx="3026673" cy="2134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313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32D414A7-79B3-490D-B995-017FA2A5F2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5048" y="196082"/>
            <a:ext cx="1718651" cy="1977574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4DB9961A-8400-4021-BAF2-56B534ABEC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224" y="2420636"/>
            <a:ext cx="3692301" cy="1576669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B5B4D80B-1D07-43D0-9315-584AE3CF93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984" y="4325142"/>
            <a:ext cx="3942784" cy="2082031"/>
          </a:xfrm>
          <a:prstGeom prst="rect">
            <a:avLst/>
          </a:prstGeom>
        </p:spPr>
      </p:pic>
      <p:sp>
        <p:nvSpPr>
          <p:cNvPr id="15" name="Titolo 1">
            <a:extLst>
              <a:ext uri="{FF2B5EF4-FFF2-40B4-BE49-F238E27FC236}">
                <a16:creationId xmlns:a16="http://schemas.microsoft.com/office/drawing/2014/main" id="{8D783717-41CE-4DAD-A8B4-744947DEEB42}"/>
              </a:ext>
            </a:extLst>
          </p:cNvPr>
          <p:cNvSpPr txBox="1">
            <a:spLocks/>
          </p:cNvSpPr>
          <p:nvPr/>
        </p:nvSpPr>
        <p:spPr>
          <a:xfrm>
            <a:off x="5024280" y="169656"/>
            <a:ext cx="3654129" cy="1620619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miter lim="800000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2400" b="1" dirty="0">
                <a:solidFill>
                  <a:schemeClr val="tx1"/>
                </a:solidFill>
                <a:latin typeface="+mj-lt"/>
                <a:ea typeface="+mn-lt"/>
                <a:cs typeface="+mn-lt"/>
              </a:rPr>
              <a:t>Astrocytes require Neuroligin for complexity</a:t>
            </a:r>
            <a:endParaRPr lang="it-IT" sz="2400" dirty="0">
              <a:solidFill>
                <a:schemeClr val="tx1"/>
              </a:solidFill>
              <a:latin typeface="+mj-lt"/>
              <a:ea typeface="+mn-lt"/>
              <a:cs typeface="+mn-lt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340B4362-0740-4D4C-B9E8-E51E80DBA7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90228" y="4325142"/>
            <a:ext cx="3960788" cy="2082031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0C31330E-56DD-41AC-94D7-89EA95D8B00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90228" y="2420636"/>
            <a:ext cx="3695618" cy="1620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1790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o 4">
            <a:extLst>
              <a:ext uri="{FF2B5EF4-FFF2-40B4-BE49-F238E27FC236}">
                <a16:creationId xmlns:a16="http://schemas.microsoft.com/office/drawing/2014/main" id="{0567E6B8-00D2-4BC7-B8CC-F828B26D1A48}"/>
              </a:ext>
            </a:extLst>
          </p:cNvPr>
          <p:cNvGrpSpPr/>
          <p:nvPr/>
        </p:nvGrpSpPr>
        <p:grpSpPr>
          <a:xfrm>
            <a:off x="566058" y="2331011"/>
            <a:ext cx="8011884" cy="1759398"/>
            <a:chOff x="566058" y="2549301"/>
            <a:chExt cx="8011884" cy="1759398"/>
          </a:xfrm>
        </p:grpSpPr>
        <p:pic>
          <p:nvPicPr>
            <p:cNvPr id="3" name="Immagine 2">
              <a:extLst>
                <a:ext uri="{FF2B5EF4-FFF2-40B4-BE49-F238E27FC236}">
                  <a16:creationId xmlns:a16="http://schemas.microsoft.com/office/drawing/2014/main" id="{30823406-5123-44A6-9D44-7F4DA152EBA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6058" y="2549301"/>
              <a:ext cx="8011884" cy="1759398"/>
            </a:xfrm>
            <a:prstGeom prst="rect">
              <a:avLst/>
            </a:prstGeom>
          </p:spPr>
        </p:pic>
        <p:sp>
          <p:nvSpPr>
            <p:cNvPr id="4" name="Rettangolo 3">
              <a:extLst>
                <a:ext uri="{FF2B5EF4-FFF2-40B4-BE49-F238E27FC236}">
                  <a16:creationId xmlns:a16="http://schemas.microsoft.com/office/drawing/2014/main" id="{1C8204EF-E5F3-4F2C-8848-BAEA4CD1B262}"/>
                </a:ext>
              </a:extLst>
            </p:cNvPr>
            <p:cNvSpPr/>
            <p:nvPr/>
          </p:nvSpPr>
          <p:spPr>
            <a:xfrm>
              <a:off x="580571" y="2569029"/>
              <a:ext cx="174172" cy="203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8" name="Gruppo 7">
            <a:extLst>
              <a:ext uri="{FF2B5EF4-FFF2-40B4-BE49-F238E27FC236}">
                <a16:creationId xmlns:a16="http://schemas.microsoft.com/office/drawing/2014/main" id="{FA683C59-4C5C-4CE2-B81A-B318FA3C16DF}"/>
              </a:ext>
            </a:extLst>
          </p:cNvPr>
          <p:cNvGrpSpPr/>
          <p:nvPr/>
        </p:nvGrpSpPr>
        <p:grpSpPr>
          <a:xfrm>
            <a:off x="2809081" y="4488315"/>
            <a:ext cx="3525837" cy="1999570"/>
            <a:chOff x="2874961" y="4502830"/>
            <a:chExt cx="3190876" cy="1800225"/>
          </a:xfrm>
        </p:grpSpPr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402AEC00-325D-4A10-9892-6EE5AEAF7D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74962" y="4502830"/>
              <a:ext cx="3190875" cy="1800225"/>
            </a:xfrm>
            <a:prstGeom prst="rect">
              <a:avLst/>
            </a:prstGeom>
          </p:spPr>
        </p:pic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E1457ED2-9666-46F6-98AB-A7AD9FDAF45E}"/>
                </a:ext>
              </a:extLst>
            </p:cNvPr>
            <p:cNvSpPr/>
            <p:nvPr/>
          </p:nvSpPr>
          <p:spPr>
            <a:xfrm>
              <a:off x="2874961" y="4615543"/>
              <a:ext cx="245609" cy="3107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0" name="Titolo 1">
            <a:extLst>
              <a:ext uri="{FF2B5EF4-FFF2-40B4-BE49-F238E27FC236}">
                <a16:creationId xmlns:a16="http://schemas.microsoft.com/office/drawing/2014/main" id="{5D48893F-A4E2-46B7-B727-45464A676D3F}"/>
              </a:ext>
            </a:extLst>
          </p:cNvPr>
          <p:cNvSpPr txBox="1">
            <a:spLocks/>
          </p:cNvSpPr>
          <p:nvPr/>
        </p:nvSpPr>
        <p:spPr>
          <a:xfrm>
            <a:off x="2744935" y="312486"/>
            <a:ext cx="3654129" cy="1620619"/>
          </a:xfrm>
          <a:prstGeom prst="rect">
            <a:avLst/>
          </a:prstGeom>
          <a:noFill/>
          <a:ln w="19050" cap="flat" cmpd="sng" algn="ctr">
            <a:solidFill>
              <a:schemeClr val="bg1"/>
            </a:solidFill>
            <a:prstDash val="solid"/>
            <a:miter lim="800000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2400" b="1" dirty="0">
                <a:solidFill>
                  <a:schemeClr val="bg1"/>
                </a:solidFill>
                <a:latin typeface="+mj-lt"/>
                <a:ea typeface="+mn-lt"/>
                <a:cs typeface="+mn-lt"/>
              </a:rPr>
              <a:t>Astrocytes require Neuroligin for complexity</a:t>
            </a:r>
            <a:endParaRPr lang="it-IT" sz="2400" dirty="0">
              <a:solidFill>
                <a:schemeClr val="bg1"/>
              </a:solidFill>
              <a:latin typeface="+mj-lt"/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800521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E558FF6-12B1-4F66-9DDB-F089A8E5360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70123" y="303751"/>
            <a:ext cx="7003754" cy="654167"/>
          </a:xfrm>
          <a:noFill/>
          <a:ln w="19050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n-US" sz="2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Neuroligins control astrocyte morphology in vivo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9C1832F4-0C0F-4D6D-91A8-886B8975B0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6334" y="2573763"/>
            <a:ext cx="2505902" cy="1808994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589A5ABC-F321-4AE3-A144-023DCFA1D0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6334" y="4731775"/>
            <a:ext cx="2505902" cy="1822474"/>
          </a:xfrm>
          <a:prstGeom prst="rect">
            <a:avLst/>
          </a:prstGeom>
        </p:spPr>
      </p:pic>
      <p:grpSp>
        <p:nvGrpSpPr>
          <p:cNvPr id="15" name="Gruppo 14">
            <a:extLst>
              <a:ext uri="{FF2B5EF4-FFF2-40B4-BE49-F238E27FC236}">
                <a16:creationId xmlns:a16="http://schemas.microsoft.com/office/drawing/2014/main" id="{9976A63C-BB12-47F1-AAFC-A3FB50FA654A}"/>
              </a:ext>
            </a:extLst>
          </p:cNvPr>
          <p:cNvGrpSpPr/>
          <p:nvPr/>
        </p:nvGrpSpPr>
        <p:grpSpPr>
          <a:xfrm>
            <a:off x="141764" y="1503908"/>
            <a:ext cx="6134972" cy="5757697"/>
            <a:chOff x="150126" y="1231106"/>
            <a:chExt cx="5036264" cy="4787557"/>
          </a:xfrm>
        </p:grpSpPr>
        <p:grpSp>
          <p:nvGrpSpPr>
            <p:cNvPr id="4" name="Gruppo 3">
              <a:extLst>
                <a:ext uri="{FF2B5EF4-FFF2-40B4-BE49-F238E27FC236}">
                  <a16:creationId xmlns:a16="http://schemas.microsoft.com/office/drawing/2014/main" id="{D7BFA93E-65B9-471E-B85D-04206B34B232}"/>
                </a:ext>
              </a:extLst>
            </p:cNvPr>
            <p:cNvGrpSpPr/>
            <p:nvPr/>
          </p:nvGrpSpPr>
          <p:grpSpPr>
            <a:xfrm>
              <a:off x="150126" y="1231106"/>
              <a:ext cx="5036264" cy="4696275"/>
              <a:chOff x="4107736" y="449489"/>
              <a:chExt cx="5036264" cy="4696275"/>
            </a:xfrm>
          </p:grpSpPr>
          <p:pic>
            <p:nvPicPr>
              <p:cNvPr id="5" name="Immagine 5" descr="Immagine che contiene diverso, bianco&#10;&#10;Descrizione generata con affidabilità molto elevata">
                <a:extLst>
                  <a:ext uri="{FF2B5EF4-FFF2-40B4-BE49-F238E27FC236}">
                    <a16:creationId xmlns:a16="http://schemas.microsoft.com/office/drawing/2014/main" id="{E70995DC-4D8C-4887-9A7A-CDF2EBFD302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t="-1" b="27999"/>
              <a:stretch/>
            </p:blipFill>
            <p:spPr>
              <a:xfrm>
                <a:off x="4107736" y="449489"/>
                <a:ext cx="5036264" cy="4320173"/>
              </a:xfrm>
              <a:prstGeom prst="rect">
                <a:avLst/>
              </a:prstGeom>
            </p:spPr>
          </p:pic>
          <p:sp>
            <p:nvSpPr>
              <p:cNvPr id="3" name="Rettangolo 2">
                <a:extLst>
                  <a:ext uri="{FF2B5EF4-FFF2-40B4-BE49-F238E27FC236}">
                    <a16:creationId xmlns:a16="http://schemas.microsoft.com/office/drawing/2014/main" id="{4A9AFE65-BB87-4DE2-846C-30AF75B0CBB8}"/>
                  </a:ext>
                </a:extLst>
              </p:cNvPr>
              <p:cNvSpPr/>
              <p:nvPr/>
            </p:nvSpPr>
            <p:spPr>
              <a:xfrm>
                <a:off x="4281714" y="682171"/>
                <a:ext cx="290286" cy="23222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" name="Rettangolo 7">
                <a:extLst>
                  <a:ext uri="{FF2B5EF4-FFF2-40B4-BE49-F238E27FC236}">
                    <a16:creationId xmlns:a16="http://schemas.microsoft.com/office/drawing/2014/main" id="{FC49DCF5-1093-4029-A9B2-FD167F73A3C5}"/>
                  </a:ext>
                </a:extLst>
              </p:cNvPr>
              <p:cNvSpPr/>
              <p:nvPr/>
            </p:nvSpPr>
            <p:spPr>
              <a:xfrm>
                <a:off x="5529943" y="682170"/>
                <a:ext cx="290286" cy="23222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9" name="Rettangolo 8">
                <a:extLst>
                  <a:ext uri="{FF2B5EF4-FFF2-40B4-BE49-F238E27FC236}">
                    <a16:creationId xmlns:a16="http://schemas.microsoft.com/office/drawing/2014/main" id="{3BD88529-9078-4E34-9A79-37236F5473E9}"/>
                  </a:ext>
                </a:extLst>
              </p:cNvPr>
              <p:cNvSpPr/>
              <p:nvPr/>
            </p:nvSpPr>
            <p:spPr>
              <a:xfrm>
                <a:off x="6640383" y="682170"/>
                <a:ext cx="290286" cy="23222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Rettangolo 9">
                <a:extLst>
                  <a:ext uri="{FF2B5EF4-FFF2-40B4-BE49-F238E27FC236}">
                    <a16:creationId xmlns:a16="http://schemas.microsoft.com/office/drawing/2014/main" id="{7EFBB14F-EA96-4DFE-AAE5-07434ABD079B}"/>
                  </a:ext>
                </a:extLst>
              </p:cNvPr>
              <p:cNvSpPr/>
              <p:nvPr/>
            </p:nvSpPr>
            <p:spPr>
              <a:xfrm>
                <a:off x="7750823" y="653592"/>
                <a:ext cx="290286" cy="23222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F5703A59-D4EC-4EDD-8425-D1DD8F104465}"/>
                  </a:ext>
                </a:extLst>
              </p:cNvPr>
              <p:cNvSpPr/>
              <p:nvPr/>
            </p:nvSpPr>
            <p:spPr>
              <a:xfrm>
                <a:off x="4281714" y="4913535"/>
                <a:ext cx="290286" cy="23222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3" name="Rettangolo 12">
                <a:extLst>
                  <a:ext uri="{FF2B5EF4-FFF2-40B4-BE49-F238E27FC236}">
                    <a16:creationId xmlns:a16="http://schemas.microsoft.com/office/drawing/2014/main" id="{9F5BAB0C-9B37-4665-BB3E-5A1FE9234067}"/>
                  </a:ext>
                </a:extLst>
              </p:cNvPr>
              <p:cNvSpPr/>
              <p:nvPr/>
            </p:nvSpPr>
            <p:spPr>
              <a:xfrm>
                <a:off x="6712857" y="4913535"/>
                <a:ext cx="290286" cy="23222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14" name="Rettangolo 13">
              <a:extLst>
                <a:ext uri="{FF2B5EF4-FFF2-40B4-BE49-F238E27FC236}">
                  <a16:creationId xmlns:a16="http://schemas.microsoft.com/office/drawing/2014/main" id="{F9ED6975-C33A-4A85-8548-48BF99823B94}"/>
                </a:ext>
              </a:extLst>
            </p:cNvPr>
            <p:cNvSpPr/>
            <p:nvPr/>
          </p:nvSpPr>
          <p:spPr>
            <a:xfrm>
              <a:off x="245660" y="5636525"/>
              <a:ext cx="3687951" cy="3821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2906223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3" descr="Immagine che contiene colorato&#10;&#10;Descrizione generata con affidabilità molto elevata">
            <a:extLst>
              <a:ext uri="{FF2B5EF4-FFF2-40B4-BE49-F238E27FC236}">
                <a16:creationId xmlns:a16="http://schemas.microsoft.com/office/drawing/2014/main" id="{1A78C573-131E-4D11-A09A-5E1FB241AF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107" y="2569088"/>
            <a:ext cx="5661804" cy="3357348"/>
          </a:xfrm>
          <a:prstGeom prst="rect">
            <a:avLst/>
          </a:prstGeom>
        </p:spPr>
      </p:pic>
      <p:sp>
        <p:nvSpPr>
          <p:cNvPr id="8" name="Titolo 1">
            <a:extLst>
              <a:ext uri="{FF2B5EF4-FFF2-40B4-BE49-F238E27FC236}">
                <a16:creationId xmlns:a16="http://schemas.microsoft.com/office/drawing/2014/main" id="{A00BE4EB-82C6-4BD7-B3CD-03119494C28A}"/>
              </a:ext>
            </a:extLst>
          </p:cNvPr>
          <p:cNvSpPr txBox="1">
            <a:spLocks/>
          </p:cNvSpPr>
          <p:nvPr/>
        </p:nvSpPr>
        <p:spPr>
          <a:xfrm>
            <a:off x="2728024" y="263371"/>
            <a:ext cx="3687951" cy="1592263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miter lim="800000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Neuroligins control astrocyte morphology in vivo</a:t>
            </a:r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0C6A8F24-B2C8-44C5-8433-12AF03B16083}"/>
              </a:ext>
            </a:extLst>
          </p:cNvPr>
          <p:cNvGrpSpPr/>
          <p:nvPr/>
        </p:nvGrpSpPr>
        <p:grpSpPr>
          <a:xfrm>
            <a:off x="6150493" y="2569088"/>
            <a:ext cx="2819400" cy="3448050"/>
            <a:chOff x="6150493" y="2569088"/>
            <a:chExt cx="2819400" cy="3448050"/>
          </a:xfrm>
        </p:grpSpPr>
        <p:pic>
          <p:nvPicPr>
            <p:cNvPr id="4" name="Immagine 3">
              <a:extLst>
                <a:ext uri="{FF2B5EF4-FFF2-40B4-BE49-F238E27FC236}">
                  <a16:creationId xmlns:a16="http://schemas.microsoft.com/office/drawing/2014/main" id="{32BE4462-5843-4B32-A174-DF64441F61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50493" y="2569088"/>
              <a:ext cx="2819400" cy="3448050"/>
            </a:xfrm>
            <a:prstGeom prst="rect">
              <a:avLst/>
            </a:prstGeom>
          </p:spPr>
        </p:pic>
        <p:sp>
          <p:nvSpPr>
            <p:cNvPr id="2" name="Rettangolo 1">
              <a:extLst>
                <a:ext uri="{FF2B5EF4-FFF2-40B4-BE49-F238E27FC236}">
                  <a16:creationId xmlns:a16="http://schemas.microsoft.com/office/drawing/2014/main" id="{252982EF-FFB5-4B4F-B500-EC922F0D2D8E}"/>
                </a:ext>
              </a:extLst>
            </p:cNvPr>
            <p:cNvSpPr/>
            <p:nvPr/>
          </p:nvSpPr>
          <p:spPr>
            <a:xfrm>
              <a:off x="6150493" y="2569088"/>
              <a:ext cx="265482" cy="2866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0647F054-0628-4F78-9CEF-F44BE677C8A1}"/>
                </a:ext>
              </a:extLst>
            </p:cNvPr>
            <p:cNvSpPr/>
            <p:nvPr/>
          </p:nvSpPr>
          <p:spPr>
            <a:xfrm>
              <a:off x="6150493" y="4293113"/>
              <a:ext cx="265482" cy="2866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8680436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E558FF6-12B1-4F66-9DDB-F089A8E5360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898755" y="219814"/>
            <a:ext cx="3326920" cy="1639661"/>
          </a:xfrm>
          <a:noFill/>
          <a:ln w="19050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+mj-lt"/>
                <a:ea typeface="+mn-lt"/>
                <a:cs typeface="+mn-lt"/>
              </a:rPr>
              <a:t>Astrocytic NL2 controls synaptogenesis</a:t>
            </a:r>
            <a:endParaRPr lang="it-IT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85644133-27C0-4620-9B5F-63BDE594D007}"/>
              </a:ext>
            </a:extLst>
          </p:cNvPr>
          <p:cNvSpPr txBox="1"/>
          <p:nvPr/>
        </p:nvSpPr>
        <p:spPr>
          <a:xfrm>
            <a:off x="-6229" y="2638043"/>
            <a:ext cx="3500640" cy="3415623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>
              <a:cs typeface="Calibri" panose="020F0502020204030204"/>
            </a:endParaRPr>
          </a:p>
        </p:txBody>
      </p:sp>
      <p:pic>
        <p:nvPicPr>
          <p:cNvPr id="5" name="Immagine 5" descr="Immagine che contiene broccoli, verde&#10;&#10;Descrizione generata con affidabilità molto elevata">
            <a:extLst>
              <a:ext uri="{FF2B5EF4-FFF2-40B4-BE49-F238E27FC236}">
                <a16:creationId xmlns:a16="http://schemas.microsoft.com/office/drawing/2014/main" id="{0FBD2325-8FA8-4366-B672-711DBF8DE9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38" y="2075543"/>
            <a:ext cx="6235548" cy="4548128"/>
          </a:xfrm>
          <a:prstGeom prst="rect">
            <a:avLst/>
          </a:prstGeom>
        </p:spPr>
      </p:pic>
      <p:grpSp>
        <p:nvGrpSpPr>
          <p:cNvPr id="18" name="Gruppo 17">
            <a:extLst>
              <a:ext uri="{FF2B5EF4-FFF2-40B4-BE49-F238E27FC236}">
                <a16:creationId xmlns:a16="http://schemas.microsoft.com/office/drawing/2014/main" id="{61AC264B-C9B6-4503-B6F8-EC7E7AF377FD}"/>
              </a:ext>
            </a:extLst>
          </p:cNvPr>
          <p:cNvGrpSpPr/>
          <p:nvPr/>
        </p:nvGrpSpPr>
        <p:grpSpPr>
          <a:xfrm>
            <a:off x="6555046" y="4067662"/>
            <a:ext cx="2443717" cy="2542424"/>
            <a:chOff x="2933700" y="1538287"/>
            <a:chExt cx="3276600" cy="3781425"/>
          </a:xfrm>
        </p:grpSpPr>
        <p:pic>
          <p:nvPicPr>
            <p:cNvPr id="16" name="Immagine 15">
              <a:extLst>
                <a:ext uri="{FF2B5EF4-FFF2-40B4-BE49-F238E27FC236}">
                  <a16:creationId xmlns:a16="http://schemas.microsoft.com/office/drawing/2014/main" id="{5E04FFDB-D290-47E9-910B-4A53B0DB3F0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33700" y="1538287"/>
              <a:ext cx="3276600" cy="3781425"/>
            </a:xfrm>
            <a:prstGeom prst="rect">
              <a:avLst/>
            </a:prstGeom>
          </p:spPr>
        </p:pic>
        <p:sp>
          <p:nvSpPr>
            <p:cNvPr id="17" name="Rettangolo 16">
              <a:extLst>
                <a:ext uri="{FF2B5EF4-FFF2-40B4-BE49-F238E27FC236}">
                  <a16:creationId xmlns:a16="http://schemas.microsoft.com/office/drawing/2014/main" id="{8E796395-5789-43AA-9775-987182F07F42}"/>
                </a:ext>
              </a:extLst>
            </p:cNvPr>
            <p:cNvSpPr/>
            <p:nvPr/>
          </p:nvSpPr>
          <p:spPr>
            <a:xfrm>
              <a:off x="2933700" y="1579206"/>
              <a:ext cx="346529" cy="32488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6" name="Gruppo 5">
            <a:extLst>
              <a:ext uri="{FF2B5EF4-FFF2-40B4-BE49-F238E27FC236}">
                <a16:creationId xmlns:a16="http://schemas.microsoft.com/office/drawing/2014/main" id="{AF3A55FD-5C0E-47E5-AEDA-72B335BF3D92}"/>
              </a:ext>
            </a:extLst>
          </p:cNvPr>
          <p:cNvGrpSpPr/>
          <p:nvPr/>
        </p:nvGrpSpPr>
        <p:grpSpPr>
          <a:xfrm>
            <a:off x="6560321" y="1416887"/>
            <a:ext cx="2376013" cy="2746902"/>
            <a:chOff x="6588897" y="1416887"/>
            <a:chExt cx="2376013" cy="2746902"/>
          </a:xfrm>
        </p:grpSpPr>
        <p:pic>
          <p:nvPicPr>
            <p:cNvPr id="3" name="Immagine 2">
              <a:extLst>
                <a:ext uri="{FF2B5EF4-FFF2-40B4-BE49-F238E27FC236}">
                  <a16:creationId xmlns:a16="http://schemas.microsoft.com/office/drawing/2014/main" id="{594BF0E3-BC17-4B37-BEBF-58F2E518AEA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588897" y="1416887"/>
              <a:ext cx="2376013" cy="2746902"/>
            </a:xfrm>
            <a:prstGeom prst="rect">
              <a:avLst/>
            </a:prstGeom>
          </p:spPr>
        </p:pic>
        <p:sp>
          <p:nvSpPr>
            <p:cNvPr id="4" name="Rettangolo 3">
              <a:extLst>
                <a:ext uri="{FF2B5EF4-FFF2-40B4-BE49-F238E27FC236}">
                  <a16:creationId xmlns:a16="http://schemas.microsoft.com/office/drawing/2014/main" id="{10BF8ED6-E6E9-4725-AC4B-FA66751EE5FD}"/>
                </a:ext>
              </a:extLst>
            </p:cNvPr>
            <p:cNvSpPr/>
            <p:nvPr/>
          </p:nvSpPr>
          <p:spPr>
            <a:xfrm>
              <a:off x="6588897" y="1621365"/>
              <a:ext cx="95371" cy="23811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21486149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>
            <a:extLst>
              <a:ext uri="{FF2B5EF4-FFF2-40B4-BE49-F238E27FC236}">
                <a16:creationId xmlns:a16="http://schemas.microsoft.com/office/drawing/2014/main" id="{85644133-27C0-4620-9B5F-63BDE594D007}"/>
              </a:ext>
            </a:extLst>
          </p:cNvPr>
          <p:cNvSpPr txBox="1"/>
          <p:nvPr/>
        </p:nvSpPr>
        <p:spPr>
          <a:xfrm>
            <a:off x="-6229" y="2638043"/>
            <a:ext cx="3500640" cy="3415623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>
              <a:cs typeface="Calibri" panose="020F0502020204030204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690196D8-FB2F-4B37-9B5A-D39BBCFCAC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014" y="1956457"/>
            <a:ext cx="7463971" cy="4836850"/>
          </a:xfrm>
          <a:prstGeom prst="rect">
            <a:avLst/>
          </a:prstGeom>
        </p:spPr>
      </p:pic>
      <p:sp>
        <p:nvSpPr>
          <p:cNvPr id="4" name="Titolo 1">
            <a:extLst>
              <a:ext uri="{FF2B5EF4-FFF2-40B4-BE49-F238E27FC236}">
                <a16:creationId xmlns:a16="http://schemas.microsoft.com/office/drawing/2014/main" id="{6D22255B-D732-4FBE-BF7C-FC5BBF56C920}"/>
              </a:ext>
            </a:extLst>
          </p:cNvPr>
          <p:cNvSpPr txBox="1">
            <a:spLocks/>
          </p:cNvSpPr>
          <p:nvPr/>
        </p:nvSpPr>
        <p:spPr>
          <a:xfrm>
            <a:off x="2908540" y="208562"/>
            <a:ext cx="3326920" cy="1639661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miter lim="800000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solidFill>
                  <a:schemeClr val="tx1"/>
                </a:solidFill>
                <a:latin typeface="+mj-lt"/>
                <a:ea typeface="+mn-lt"/>
                <a:cs typeface="+mn-lt"/>
              </a:rPr>
              <a:t>Astrocytic NL2 controls synaptogenesis</a:t>
            </a:r>
            <a:endParaRPr lang="it-IT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760554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TM03457515[[fn=Visualizzazione]]</Template>
  <TotalTime>791</TotalTime>
  <Words>331</Words>
  <Application>Microsoft Office PowerPoint</Application>
  <PresentationFormat>Presentazione su schermo (4:3)</PresentationFormat>
  <Paragraphs>46</Paragraphs>
  <Slides>13</Slides>
  <Notes>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Astrocytic neuroligins control astrocyte morphogenesis and synaptogenesis </vt:lpstr>
      <vt:lpstr>Neuroligin</vt:lpstr>
      <vt:lpstr>Astrocytes require Neuroligin for complexity</vt:lpstr>
      <vt:lpstr>Presentazione standard di PowerPoint</vt:lpstr>
      <vt:lpstr>Presentazione standard di PowerPoint</vt:lpstr>
      <vt:lpstr>Neuroligins control astrocyte morphology in vivo</vt:lpstr>
      <vt:lpstr>Presentazione standard di PowerPoint</vt:lpstr>
      <vt:lpstr>Astrocytic NL2 controls synaptogenesis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Paolo Piovani</dc:creator>
  <cp:lastModifiedBy>Paolo Piovani</cp:lastModifiedBy>
  <cp:revision>655</cp:revision>
  <dcterms:created xsi:type="dcterms:W3CDTF">2019-12-23T11:19:31Z</dcterms:created>
  <dcterms:modified xsi:type="dcterms:W3CDTF">2020-01-15T12:47:02Z</dcterms:modified>
</cp:coreProperties>
</file>