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vvJgR/MpMrKCjpbDTMGxZqiBH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t="6928" b="8803"/>
          <a:stretch/>
        </p:blipFill>
        <p:spPr>
          <a:xfrm>
            <a:off x="-2" y="-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261257" y="3428999"/>
            <a:ext cx="10961667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 Unique Microglia Type Associated with Restricting Development of Alzheimer’s Disease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Keren-Shaul et al., Cell, 2017</a:t>
            </a:r>
            <a:endParaRPr sz="3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868228" y="6322099"/>
            <a:ext cx="406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Ciliberti Rossella, Pattaro Alessia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RESULTS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756126" y="404882"/>
            <a:ext cx="84564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 Are Phagocytic Cells Conserved in Human and Other Neurodegenerative Diseases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 t="37534" b="34386"/>
          <a:stretch/>
        </p:blipFill>
        <p:spPr>
          <a:xfrm>
            <a:off x="125268" y="800912"/>
            <a:ext cx="7141819" cy="26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l="31193" t="66080" r="28927" b="-5903"/>
          <a:stretch/>
        </p:blipFill>
        <p:spPr>
          <a:xfrm>
            <a:off x="4532196" y="3681791"/>
            <a:ext cx="3031958" cy="309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6552482" y="7045255"/>
            <a:ext cx="6096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(E) Scatterplot comparing z statistics (Mann-Whitney U test) for the differentially expressed genes in DAM versus homeostatic microglia in ALS (x axis) versus AD (y axis).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(F) Bar plots comparing the percentage of DAM out of CD45</a:t>
            </a:r>
            <a:r>
              <a:rPr lang="it-IT" sz="12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cells taken from the spinal cord of WT and ALS mice at ages 80 days and 135 days</a:t>
            </a:r>
            <a:r>
              <a:rPr lang="it-IT"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592904" y="6942843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(C) Representative image of postmortem AD human hippocampal section (n = 5) stained for LPL (green), microglia (IBA-1, red), and Thioflavin-S (ThioS) for Aβ (gray). Four out of five samples stained positive for microglia expressing Lpl labeled with Aβ particles. Scale bars, 10 μm.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6988343" y="1150624"/>
            <a:ext cx="44175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Lpl: DAM-specific gene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Thioflavin-S: extracellular and intracellular Aβ form label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3960198" y="3429000"/>
            <a:ext cx="4417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ALS: amyotrophic lateral sclerosis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87" y="3801789"/>
            <a:ext cx="2860159" cy="255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4">
            <a:alphaModFix/>
          </a:blip>
          <a:srcRect l="69426" t="66080" r="-2005" b="-1469"/>
          <a:stretch/>
        </p:blipFill>
        <p:spPr>
          <a:xfrm>
            <a:off x="7959217" y="3613666"/>
            <a:ext cx="2653564" cy="295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RESULTS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990599" y="475247"/>
            <a:ext cx="6709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 Activation Is Initiated by a Trem2-Independent Mechanism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 l="-1" r="61796" b="67407"/>
          <a:stretch/>
        </p:blipFill>
        <p:spPr>
          <a:xfrm>
            <a:off x="701842" y="1207200"/>
            <a:ext cx="2663113" cy="26953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/>
          <p:nvPr/>
        </p:nvSpPr>
        <p:spPr>
          <a:xfrm>
            <a:off x="701842" y="6968248"/>
            <a:ext cx="6096000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(A) Projection of microglia on a kNN graph plot displaying the transition from homeostatic microglia (yellow) to stage 1 DAM (orange) and stage 2 DAM (red). The microglia cells (3,864 cells) were extracted from whole brains of 6-month-old WT, 5XFAD, Trem2</a:t>
            </a:r>
            <a:r>
              <a:rPr lang="it-IT" sz="11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−/−</a:t>
            </a: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Trem2</a:t>
            </a:r>
            <a:r>
              <a:rPr lang="it-IT" sz="11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−/−</a:t>
            </a: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5XFAD mice (n = 4).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(B) Projection of the mice genotype on the model from (A). Cells enriched for CD11b (microglia; CD45</a:t>
            </a:r>
            <a:r>
              <a:rPr lang="it-IT" sz="11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</a:t>
            </a: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CD11b</a:t>
            </a:r>
            <a:r>
              <a:rPr lang="it-IT" sz="11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are marked in blue. Cells enriched for CD11c (DAM; CD45</a:t>
            </a:r>
            <a:r>
              <a:rPr lang="it-IT" sz="11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</a:t>
            </a: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CD11b</a:t>
            </a:r>
            <a:r>
              <a:rPr lang="it-IT" sz="11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CD11c</a:t>
            </a:r>
            <a:r>
              <a:rPr lang="it-IT" sz="11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it-IT" sz="11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are marked in green.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 l="38930" r="-467" b="67407"/>
          <a:stretch/>
        </p:blipFill>
        <p:spPr>
          <a:xfrm>
            <a:off x="4748714" y="1178616"/>
            <a:ext cx="4098256" cy="257514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/>
          <p:nvPr/>
        </p:nvSpPr>
        <p:spPr>
          <a:xfrm>
            <a:off x="3800035" y="2101064"/>
            <a:ext cx="653838" cy="3651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7182851" y="964594"/>
            <a:ext cx="842211" cy="527321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4574" y="2693908"/>
            <a:ext cx="7818500" cy="353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DISCUSSION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209221" y="153795"/>
            <a:ext cx="31277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209221" y="1077125"/>
            <a:ext cx="1119671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technical limitations, it was difficult to accurately define the immune cell types and states involved in brain homeostasis and disease.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In this paper, overcoming of these limitations was possible thanks to </a:t>
            </a:r>
            <a:r>
              <a:rPr lang="it-IT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single-cell RNA sequencing 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led to the discovery of a novel microglia subtype, </a:t>
            </a:r>
            <a:r>
              <a:rPr lang="it-IT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DAM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 associates with sites of AD pathology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878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it-IT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Trem-2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microglia-specific immunoreceptor whose genetic variants are asssociated  with increased risk of neurodegenerative diseases and homozygous Trem2 loss of function mutations cause dementia in humans.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Tyrobp induction in DAM.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step activation of DAM: Trem2-independent and Trem2-dependent.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microglia homeostatic factors downregulation           lipid metabolism and phagocytic pathway induction</a:t>
            </a:r>
            <a:endParaRPr sz="1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Beneficial and detrimental role of DAM: therapeutic (or preventive) approach.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78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12"/>
          <p:cNvCxnSpPr/>
          <p:nvPr/>
        </p:nvCxnSpPr>
        <p:spPr>
          <a:xfrm flipH="1">
            <a:off x="3801981" y="4693544"/>
            <a:ext cx="132345" cy="14569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2"/>
          <p:cNvCxnSpPr/>
          <p:nvPr/>
        </p:nvCxnSpPr>
        <p:spPr>
          <a:xfrm>
            <a:off x="6805864" y="4693544"/>
            <a:ext cx="196515" cy="14569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6936208" y="1876926"/>
            <a:ext cx="4645250" cy="2912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Therapeutic approach?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DAM be involved in other neurodegenerative diseases?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new Microglia subtypes?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 l="18343" r="2302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4" name="Google Shape;244;p13"/>
          <p:cNvSpPr txBox="1">
            <a:spLocks noGrp="1"/>
          </p:cNvSpPr>
          <p:nvPr>
            <p:ph type="ftr" idx="11"/>
          </p:nvPr>
        </p:nvSpPr>
        <p:spPr>
          <a:xfrm>
            <a:off x="5260728" y="6318637"/>
            <a:ext cx="16754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PERSPECTIVES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3"/>
          <p:cNvCxnSpPr/>
          <p:nvPr/>
        </p:nvCxnSpPr>
        <p:spPr>
          <a:xfrm>
            <a:off x="2622884" y="2971800"/>
            <a:ext cx="1415716" cy="457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3"/>
          <p:cNvCxnSpPr/>
          <p:nvPr/>
        </p:nvCxnSpPr>
        <p:spPr>
          <a:xfrm>
            <a:off x="3080084" y="4560924"/>
            <a:ext cx="1415716" cy="457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3"/>
          <p:cNvSpPr/>
          <p:nvPr/>
        </p:nvSpPr>
        <p:spPr>
          <a:xfrm>
            <a:off x="6936208" y="953596"/>
            <a:ext cx="39775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1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Perspectives</a:t>
            </a:r>
            <a:endParaRPr sz="5400" b="1" i="0" u="none" strike="noStrike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4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BIBLIOGRAPHY</a:t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248651" y="189890"/>
            <a:ext cx="36810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Bibliography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Unique Microglia Type Associated with Restricting Development of Alzheimer’s Disease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533399" y="1325161"/>
            <a:ext cx="10762957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Keren-</a:t>
            </a:r>
            <a:r>
              <a:rPr lang="it-IT" sz="15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Shaul</a:t>
            </a:r>
            <a:r>
              <a:rPr lang="it-IT" sz="15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al., 2017. </a:t>
            </a:r>
            <a:r>
              <a:rPr lang="it-IT" sz="15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it-IT" sz="15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</a:t>
            </a:r>
            <a:r>
              <a:rPr lang="it-IT" sz="15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Microglia </a:t>
            </a:r>
            <a:r>
              <a:rPr lang="it-IT" sz="15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it-IT" sz="15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Associated with </a:t>
            </a:r>
            <a:r>
              <a:rPr lang="it-IT" sz="15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Restricting</a:t>
            </a:r>
            <a:r>
              <a:rPr lang="it-IT" sz="15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Development of </a:t>
            </a:r>
            <a:r>
              <a:rPr lang="it-IT" sz="15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Alzheimer’s</a:t>
            </a:r>
            <a:r>
              <a:rPr lang="it-IT" sz="15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it-IT" sz="15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15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Cell. </a:t>
            </a:r>
            <a:r>
              <a:rPr lang="it-IT" sz="15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169(7):1276-1290.e17. </a:t>
            </a:r>
            <a:r>
              <a:rPr lang="it-IT" sz="15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</a:t>
            </a:r>
            <a:r>
              <a:rPr lang="it-IT" sz="15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10.1016/j.cell.2017.05.018</a:t>
            </a:r>
            <a:endParaRPr sz="15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Wang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al., 2015. TREM2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Lipid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Sensing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Sustains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Microglial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an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Alzheimer’s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Model </a:t>
            </a:r>
            <a:r>
              <a:rPr lang="it-IT" sz="15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Cell;160(6):1061-71. </a:t>
            </a:r>
            <a:r>
              <a:rPr lang="it-IT" sz="15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</a:t>
            </a:r>
            <a:r>
              <a:rPr lang="it-IT" sz="15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10.1016/j.cell.2015.01.049.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Chakrabarty</a:t>
            </a:r>
            <a:r>
              <a:rPr lang="it-IT" sz="15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al., 2015. 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IL-10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alters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immunoproteostasis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APP mice,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plaque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burden and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worsening</a:t>
            </a:r>
            <a:r>
              <a:rPr lang="it-IT" sz="15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cognitive </a:t>
            </a:r>
            <a:r>
              <a:rPr lang="it-IT" sz="150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it-IT" sz="15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15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Neuron</a:t>
            </a:r>
            <a:r>
              <a:rPr lang="it-IT" sz="15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85, 519–533.</a:t>
            </a:r>
            <a:endParaRPr sz="15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sz="1500" dirty="0" err="1">
                <a:latin typeface="Calibri"/>
                <a:ea typeface="Calibri"/>
                <a:cs typeface="Calibri"/>
                <a:sym typeface="Calibri"/>
              </a:rPr>
              <a:t>Manassero</a:t>
            </a:r>
            <a:r>
              <a:rPr lang="it-IT" sz="1500" dirty="0">
                <a:latin typeface="Calibri"/>
                <a:ea typeface="Calibri"/>
                <a:cs typeface="Calibri"/>
                <a:sym typeface="Calibri"/>
              </a:rPr>
              <a:t> et al., </a:t>
            </a:r>
            <a:r>
              <a:rPr lang="en-US" sz="1500" i="1" dirty="0">
                <a:latin typeface="Calibri" panose="020F0502020204030204" pitchFamily="34" charset="0"/>
              </a:rPr>
              <a:t>Beta-amyloid 1-42 monomers, but not oligomers, produce PHF-like conformation of Tau protein</a:t>
            </a:r>
            <a:r>
              <a:rPr lang="it-IT" sz="1500" i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Aging Cell 2016, 15, 914</a:t>
            </a:r>
            <a:endParaRPr sz="1500" i="1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INTRODUCTION</a:t>
            </a:r>
            <a:endParaRPr/>
          </a:p>
        </p:txBody>
      </p:sp>
      <p:pic>
        <p:nvPicPr>
          <p:cNvPr id="262" name="Google Shape;262;p15"/>
          <p:cNvPicPr preferRelativeResize="0"/>
          <p:nvPr/>
        </p:nvPicPr>
        <p:blipFill rotWithShape="1">
          <a:blip r:embed="rId3">
            <a:alphaModFix/>
          </a:blip>
          <a:srcRect t="6928" b="8803"/>
          <a:stretch/>
        </p:blipFill>
        <p:spPr>
          <a:xfrm>
            <a:off x="-1" y="21436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790647" y="2967335"/>
            <a:ext cx="109616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3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0"/>
          <p:cNvPicPr preferRelativeResize="0"/>
          <p:nvPr/>
        </p:nvPicPr>
        <p:blipFill rotWithShape="1">
          <a:blip r:embed="rId3">
            <a:alphaModFix/>
          </a:blip>
          <a:srcRect l="86016" t="3673" r="9484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INTRODUCTION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9" name="Google Shape;109;p30"/>
          <p:cNvSpPr/>
          <p:nvPr/>
        </p:nvSpPr>
        <p:spPr>
          <a:xfrm>
            <a:off x="119350" y="136525"/>
            <a:ext cx="4280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5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0" descr="Figure thumbnail fx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762" y="1586722"/>
            <a:ext cx="4700337" cy="476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4002" y="1498610"/>
            <a:ext cx="3105031" cy="232630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0"/>
          <p:cNvSpPr txBox="1"/>
          <p:nvPr/>
        </p:nvSpPr>
        <p:spPr>
          <a:xfrm>
            <a:off x="1425550" y="1049625"/>
            <a:ext cx="320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Disease-ass</a:t>
            </a:r>
            <a:r>
              <a:rPr lang="it-IT"/>
              <a:t>ociated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microglia (DAM)</a:t>
            </a:r>
            <a:endParaRPr/>
          </a:p>
        </p:txBody>
      </p:sp>
      <p:sp>
        <p:nvSpPr>
          <p:cNvPr id="113" name="Google Shape;113;p30"/>
          <p:cNvSpPr/>
          <p:nvPr/>
        </p:nvSpPr>
        <p:spPr>
          <a:xfrm>
            <a:off x="886762" y="4585252"/>
            <a:ext cx="506524" cy="18553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0"/>
          <p:cNvSpPr txBox="1"/>
          <p:nvPr/>
        </p:nvSpPr>
        <p:spPr>
          <a:xfrm>
            <a:off x="6803615" y="4767538"/>
            <a:ext cx="3385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Inhibitory pathways suppress unwanted inflammatory responses (CX3CR1)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746626" y="711506"/>
            <a:ext cx="4645250" cy="452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the role of this new subtype of Microglia in neurodegenerative diseases?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this subtype localization be assessed in brain?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the gene program activated in DAM?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l="18343" r="2302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260728" y="6318637"/>
            <a:ext cx="16754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</a:t>
            </a:r>
            <a:r>
              <a:rPr lang="it-IT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</p:txBody>
      </p:sp>
      <p:cxnSp>
        <p:nvCxnSpPr>
          <p:cNvPr id="123" name="Google Shape;123;p4"/>
          <p:cNvCxnSpPr/>
          <p:nvPr/>
        </p:nvCxnSpPr>
        <p:spPr>
          <a:xfrm>
            <a:off x="2622884" y="2971800"/>
            <a:ext cx="1415716" cy="457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4"/>
          <p:cNvCxnSpPr/>
          <p:nvPr/>
        </p:nvCxnSpPr>
        <p:spPr>
          <a:xfrm>
            <a:off x="3080084" y="4560924"/>
            <a:ext cx="1415716" cy="457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4"/>
          <p:cNvSpPr/>
          <p:nvPr/>
        </p:nvSpPr>
        <p:spPr>
          <a:xfrm>
            <a:off x="7980736" y="464767"/>
            <a:ext cx="18947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1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DAM</a:t>
            </a:r>
            <a:endParaRPr sz="5400" b="1" i="0" u="none" strike="noStrike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86016" t="3673" r="9484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4038600" y="636863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METHODS</a:t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404976" y="177850"/>
            <a:ext cx="319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 descr="Risultato immagini per 5xfad mice&quot;"/>
          <p:cNvPicPr preferRelativeResize="0"/>
          <p:nvPr/>
        </p:nvPicPr>
        <p:blipFill rotWithShape="1">
          <a:blip r:embed="rId4">
            <a:alphaModFix/>
          </a:blip>
          <a:srcRect l="2762" t="677" r="1988" b="51991"/>
          <a:stretch/>
        </p:blipFill>
        <p:spPr>
          <a:xfrm>
            <a:off x="304799" y="1744579"/>
            <a:ext cx="5157955" cy="270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792078" y="1370790"/>
            <a:ext cx="41833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Heterozygous 5XFAD transgenic mice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1166105" y="4724447"/>
            <a:ext cx="34353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Heterozygous mSOD1 G93A mice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8732" y="1740122"/>
            <a:ext cx="360045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7441613" y="1370790"/>
            <a:ext cx="2874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Trem2 experiments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3166650" y="5564325"/>
            <a:ext cx="585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brain tissues of postmortem AD and non-CNS-disease 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aged matched individuals were obtained from Oxford Brain Bank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3">
            <a:alphaModFix/>
          </a:blip>
          <a:srcRect l="86016" t="3673" r="9484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METHODS</a:t>
            </a:r>
            <a:endParaRPr/>
          </a:p>
        </p:txBody>
      </p:sp>
      <p:sp>
        <p:nvSpPr>
          <p:cNvPr id="145" name="Google Shape;145;p31"/>
          <p:cNvSpPr txBox="1"/>
          <p:nvPr/>
        </p:nvSpPr>
        <p:spPr>
          <a:xfrm>
            <a:off x="1610547" y="942660"/>
            <a:ext cx="897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cell Sorting and Massively Parallel Single-Cell RNA-seq Library preparation (MARS-seq)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801" y="1817775"/>
            <a:ext cx="10676851" cy="33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METHODS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 t="55873"/>
          <a:stretch/>
        </p:blipFill>
        <p:spPr>
          <a:xfrm>
            <a:off x="606614" y="2023067"/>
            <a:ext cx="5024094" cy="287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759117" y="1089334"/>
            <a:ext cx="44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Immunohistochemistry and histochemistry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7703815" y="1089304"/>
            <a:ext cx="418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iCHIP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Risultato immagini per chromatin immunoprecipitation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0916" y="1992687"/>
            <a:ext cx="5024094" cy="28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RESULTS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666484" y="1101188"/>
            <a:ext cx="85905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a Unique Microglia Type Associated with Alzheimer’s Disease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304799" y="177858"/>
            <a:ext cx="219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9955972" y="4256787"/>
            <a:ext cx="128737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Lpl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Apoe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Trem2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Ctsd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Tyrobp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9482940" y="4636732"/>
            <a:ext cx="310447" cy="3248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t="44576"/>
          <a:stretch/>
        </p:blipFill>
        <p:spPr>
          <a:xfrm>
            <a:off x="548997" y="3768264"/>
            <a:ext cx="8919221" cy="282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 b="55022"/>
          <a:stretch/>
        </p:blipFill>
        <p:spPr>
          <a:xfrm>
            <a:off x="1643417" y="1696430"/>
            <a:ext cx="8461841" cy="217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RESULTS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606326" y="306805"/>
            <a:ext cx="85905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Disease-Associated Microglia Dynamics during AD Progression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 descr="Figure thumbnail figs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 l="34008" b="82675"/>
          <a:stretch/>
        </p:blipFill>
        <p:spPr>
          <a:xfrm>
            <a:off x="194492" y="3402486"/>
            <a:ext cx="5997275" cy="1945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 descr="Figure thumbnail gr2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t="56666" r="55787"/>
          <a:stretch/>
        </p:blipFill>
        <p:spPr>
          <a:xfrm>
            <a:off x="6820279" y="938968"/>
            <a:ext cx="3638520" cy="491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5">
            <a:alphaModFix/>
          </a:blip>
          <a:srcRect l="55027"/>
          <a:stretch/>
        </p:blipFill>
        <p:spPr>
          <a:xfrm>
            <a:off x="388246" y="970031"/>
            <a:ext cx="2144767" cy="15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3058026" y="1074495"/>
            <a:ext cx="196114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 markers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Itgax (</a:t>
            </a:r>
            <a:r>
              <a:rPr lang="it-IT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CD11c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Clec7a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Cd63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8"/>
          <p:cNvCxnSpPr/>
          <p:nvPr/>
        </p:nvCxnSpPr>
        <p:spPr>
          <a:xfrm rot="10800000" flipH="1">
            <a:off x="2533013" y="1293211"/>
            <a:ext cx="354379" cy="4090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8"/>
          <p:cNvCxnSpPr/>
          <p:nvPr/>
        </p:nvCxnSpPr>
        <p:spPr>
          <a:xfrm>
            <a:off x="2533013" y="2018298"/>
            <a:ext cx="349901" cy="42411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l="86016" t="3673" r="9483" b="6733"/>
          <a:stretch/>
        </p:blipFill>
        <p:spPr>
          <a:xfrm>
            <a:off x="11405937" y="306805"/>
            <a:ext cx="481264" cy="624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b="1">
                <a:solidFill>
                  <a:schemeClr val="dk1"/>
                </a:solidFill>
              </a:rPr>
              <a:t>RESULTS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756126" y="404882"/>
            <a:ext cx="40006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 Are Localized Near the AD Plaques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 l="26596" t="55355" b="22693"/>
          <a:stretch/>
        </p:blipFill>
        <p:spPr>
          <a:xfrm>
            <a:off x="324591" y="4006624"/>
            <a:ext cx="5771409" cy="209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 t="78122" r="50000"/>
          <a:stretch/>
        </p:blipFill>
        <p:spPr>
          <a:xfrm>
            <a:off x="6143359" y="3788733"/>
            <a:ext cx="4607721" cy="24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756126" y="6951473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(C) Representative immunofluorescence images of CD11c (green) and microglia (IBA-1, red) in cortical sections of 6-month-old WT and Tg-AD (AD) mice. Cell nuclei are shown in blue (DAPI). Scale bar, 10 μm.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(D) Bar plot showing quantification of CD11c</a:t>
            </a:r>
            <a:r>
              <a:rPr lang="it-IT" sz="12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microglia out of total microglia based on overall 944 cells counted in the cortex of WT and AD mice. </a:t>
            </a:r>
            <a:r>
              <a:rPr lang="it-IT" sz="1200" b="0" i="0" u="none" strike="noStrike" cap="none" baseline="300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∗∗∗</a:t>
            </a: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&lt;0.001. Error bars represent SEM.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(E) Immunofluorescence imaging of CD11c-positive microglia together with Aβ plaques (gray). Scale bar, 10 μm.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7772401" y="7033342"/>
            <a:ext cx="4114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(F) smFISH of mRNA molecules for Cx3cr1 (green), a marker for homeostatic microglia, and Csf1 (red), a DAM marker, together with Aβ plaques immunostaining (gray) and DAPI staining (blue) in intact brain tissue taken from 6-month-old WT and AD mice. Imaging of AD mouse brains was performed in a region with low density of Aβ plaques (AD-Aβ distal; bottom left) and in a region with a high density of Aβ plaques (AD-Aβ proximal; right). Large yellow blobs are cytoplasmic auto-fluorescent objects. Scale bar, 5 μm.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</a:blip>
          <a:srcRect t="34851" b="45240"/>
          <a:stretch/>
        </p:blipFill>
        <p:spPr>
          <a:xfrm>
            <a:off x="417321" y="1316078"/>
            <a:ext cx="8220970" cy="198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6140394" y="3221921"/>
            <a:ext cx="30640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CD11c and IBA-1 co-expression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073315" y="5879735"/>
            <a:ext cx="11724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Plaque foci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8014467" y="6155067"/>
            <a:ext cx="30640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Csf1, Lpl: DAM-specific genes +  Aβ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753</Words>
  <Application>Microsoft Office PowerPoint</Application>
  <PresentationFormat>Widescreen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Calibri</vt:lpstr>
      <vt:lpstr>Helvetica Neue</vt:lpstr>
      <vt:lpstr>Arial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Agostina D</dc:creator>
  <cp:lastModifiedBy>Agostina D</cp:lastModifiedBy>
  <cp:revision>2</cp:revision>
  <dcterms:created xsi:type="dcterms:W3CDTF">2019-12-19T15:38:37Z</dcterms:created>
  <dcterms:modified xsi:type="dcterms:W3CDTF">2020-01-14T15:02:08Z</dcterms:modified>
</cp:coreProperties>
</file>