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iUU81mZubVnnsu+1/qLXM4UKaJ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d94a4483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" name="Google Shape;58;g6d94a448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c4ebb02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7c4ebb02c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65a874fd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g765a874fd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d746c975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6d746c975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666be788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7666be788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cb87f59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6cb87f59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bbfa314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7bbfa314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65af453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765af453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d94a4483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6d94a4483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d97794721_5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6d97794721_5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7c4ebb02c4_0_194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7c4ebb02c4_0_194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7c4ebb02c4_0_194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7c4ebb02c4_0_1977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g7c4ebb02c4_0_197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c4ebb02c4_0_1980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g7c4ebb02c4_0_1980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7c4ebb02c4_0_198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7c4ebb02c4_0_198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7c4ebb02c4_0_19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g7c4ebb02c4_0_19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g7c4ebb02c4_0_19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g7c4ebb02c4_0_19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g7c4ebb02c4_0_19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7c4ebb02c4_0_194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g7c4ebb02c4_0_194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7c4ebb02c4_0_195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7c4ebb02c4_0_195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g7c4ebb02c4_0_195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7c4ebb02c4_0_195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g7c4ebb02c4_0_195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g7c4ebb02c4_0_195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g7c4ebb02c4_0_195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7c4ebb02c4_0_196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7c4ebb02c4_0_196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7c4ebb02c4_0_1964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6" name="Google Shape;36;g7c4ebb02c4_0_196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g7c4ebb02c4_0_196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7c4ebb02c4_0_196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40" name="Google Shape;40;g7c4ebb02c4_0_196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7c4ebb02c4_0_197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g7c4ebb02c4_0_197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4" name="Google Shape;44;g7c4ebb02c4_0_197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" name="Google Shape;45;g7c4ebb02c4_0_197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g7c4ebb02c4_0_197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7c4ebb02c4_0_194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g7c4ebb02c4_0_194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g7c4ebb02c4_0_194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USR1Yrxd5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4000">
              <a:srgbClr val="000000"/>
            </a:gs>
            <a:gs pos="55000">
              <a:srgbClr val="000000"/>
            </a:gs>
            <a:gs pos="100000">
              <a:srgbClr val="D8D8D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g6d94a44832_0_0" descr="Risultati immagini per uni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836"/>
            <a:ext cx="2199376" cy="82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g6d94a44832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3145" y="3406123"/>
            <a:ext cx="6619500" cy="2836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2" name="Google Shape;62;g6d94a44832_0_0"/>
          <p:cNvSpPr txBox="1">
            <a:spLocks noGrp="1"/>
          </p:cNvSpPr>
          <p:nvPr>
            <p:ph type="ctrTitle"/>
          </p:nvPr>
        </p:nvSpPr>
        <p:spPr>
          <a:xfrm>
            <a:off x="2955812" y="981318"/>
            <a:ext cx="6076060" cy="1286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320"/>
              <a:buFont typeface="Times New Roman"/>
              <a:buNone/>
            </a:pPr>
            <a:r>
              <a:rPr lang="en-GB" sz="4320" b="1">
                <a:solidFill>
                  <a:srgbClr val="C00000"/>
                </a:solidFill>
              </a:rPr>
              <a:t>PARK2</a:t>
            </a:r>
            <a:r>
              <a:rPr lang="en-GB" sz="4320" b="1">
                <a:solidFill>
                  <a:srgbClr val="BF9000"/>
                </a:solidFill>
              </a:rPr>
              <a:t>,</a:t>
            </a:r>
            <a:r>
              <a:rPr lang="en-GB" sz="4320" b="1"/>
              <a:t> </a:t>
            </a:r>
            <a:r>
              <a:rPr lang="en-GB" sz="4320" b="1">
                <a:solidFill>
                  <a:srgbClr val="548135"/>
                </a:solidFill>
              </a:rPr>
              <a:t>PARKIN</a:t>
            </a:r>
            <a:r>
              <a:rPr lang="en-GB" sz="4320" b="1"/>
              <a:t> </a:t>
            </a:r>
            <a:r>
              <a:rPr lang="en-GB" sz="4320" b="1">
                <a:solidFill>
                  <a:srgbClr val="BF9000"/>
                </a:solidFill>
              </a:rPr>
              <a:t>and</a:t>
            </a:r>
            <a:r>
              <a:rPr lang="en-GB" sz="4320" b="1"/>
              <a:t> </a:t>
            </a:r>
            <a:r>
              <a:rPr lang="en-GB" sz="4320" b="1">
                <a:solidFill>
                  <a:srgbClr val="8DA9DB"/>
                </a:solidFill>
              </a:rPr>
              <a:t>PARKINSON</a:t>
            </a:r>
            <a:endParaRPr>
              <a:solidFill>
                <a:srgbClr val="8DA9DB"/>
              </a:solidFill>
            </a:endParaRPr>
          </a:p>
        </p:txBody>
      </p:sp>
      <p:pic>
        <p:nvPicPr>
          <p:cNvPr id="63" name="Google Shape;63;g6d94a44832_0_0"/>
          <p:cNvPicPr preferRelativeResize="0"/>
          <p:nvPr/>
        </p:nvPicPr>
        <p:blipFill rotWithShape="1">
          <a:blip r:embed="rId5">
            <a:alphaModFix/>
          </a:blip>
          <a:srcRect l="30431" t="10354" r="28312" b="18334"/>
          <a:stretch/>
        </p:blipFill>
        <p:spPr>
          <a:xfrm>
            <a:off x="8771142" y="469868"/>
            <a:ext cx="3014458" cy="3214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7c4ebb02c4_0_1"/>
          <p:cNvPicPr preferRelativeResize="0"/>
          <p:nvPr/>
        </p:nvPicPr>
        <p:blipFill rotWithShape="1">
          <a:blip r:embed="rId3">
            <a:alphaModFix/>
          </a:blip>
          <a:srcRect l="24578" t="33534" r="58491" b="44176"/>
          <a:stretch/>
        </p:blipFill>
        <p:spPr>
          <a:xfrm>
            <a:off x="542400" y="1412938"/>
            <a:ext cx="3000000" cy="222141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7c4ebb02c4_0_1"/>
          <p:cNvSpPr txBox="1"/>
          <p:nvPr/>
        </p:nvSpPr>
        <p:spPr>
          <a:xfrm>
            <a:off x="498600" y="3978775"/>
            <a:ext cx="3980400" cy="16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/>
              <a:t>L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ive cell data using shPARK2 and shSCR cells</a:t>
            </a:r>
            <a:r>
              <a:rPr lang="en-GB" sz="1800"/>
              <a:t>: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basal conditions (CONT) or after 2 hours of treatment with 1 mM paclitaxel (PTX).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7c4ebb02c4_0_1"/>
          <p:cNvSpPr txBox="1"/>
          <p:nvPr/>
        </p:nvSpPr>
        <p:spPr>
          <a:xfrm>
            <a:off x="2286938" y="835175"/>
            <a:ext cx="78252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Parkin absence significantly accelerates MT growth</a:t>
            </a:r>
            <a:r>
              <a:rPr lang="en-GB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g7c4ebb02c4_0_1"/>
          <p:cNvPicPr preferRelativeResize="0"/>
          <p:nvPr/>
        </p:nvPicPr>
        <p:blipFill rotWithShape="1">
          <a:blip r:embed="rId4">
            <a:alphaModFix/>
          </a:blip>
          <a:srcRect l="22618" t="14500"/>
          <a:stretch/>
        </p:blipFill>
        <p:spPr>
          <a:xfrm>
            <a:off x="8211650" y="1393038"/>
            <a:ext cx="3980350" cy="407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7c4ebb02c4_0_1"/>
          <p:cNvPicPr preferRelativeResize="0"/>
          <p:nvPr/>
        </p:nvPicPr>
        <p:blipFill rotWithShape="1">
          <a:blip r:embed="rId3">
            <a:alphaModFix/>
          </a:blip>
          <a:srcRect l="41612" t="33534" r="41458" b="44176"/>
          <a:stretch/>
        </p:blipFill>
        <p:spPr>
          <a:xfrm>
            <a:off x="4591850" y="3704850"/>
            <a:ext cx="3008294" cy="222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7c4ebb02c4_0_1"/>
          <p:cNvPicPr preferRelativeResize="0"/>
          <p:nvPr/>
        </p:nvPicPr>
        <p:blipFill rotWithShape="1">
          <a:blip r:embed="rId3">
            <a:alphaModFix/>
          </a:blip>
          <a:srcRect l="59421" t="33534" r="24858" b="44176"/>
          <a:stretch/>
        </p:blipFill>
        <p:spPr>
          <a:xfrm>
            <a:off x="4803075" y="1409875"/>
            <a:ext cx="2792918" cy="222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7c4ebb02c4_0_1" descr="Risultati immagini per unit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8084" y="6325050"/>
            <a:ext cx="1423916" cy="5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7c4ebb02c4_0_1"/>
          <p:cNvSpPr txBox="1"/>
          <p:nvPr/>
        </p:nvSpPr>
        <p:spPr>
          <a:xfrm>
            <a:off x="4596000" y="0"/>
            <a:ext cx="30000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r>
              <a:rPr lang="en-GB" sz="37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7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6" name="Google Shape;216;g7c4ebb02c4_0_1"/>
          <p:cNvCxnSpPr/>
          <p:nvPr/>
        </p:nvCxnSpPr>
        <p:spPr>
          <a:xfrm rot="10800000" flipH="1">
            <a:off x="7648275" y="2232750"/>
            <a:ext cx="779100" cy="5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17" name="Google Shape;217;g7c4ebb02c4_0_1"/>
          <p:cNvCxnSpPr/>
          <p:nvPr/>
        </p:nvCxnSpPr>
        <p:spPr>
          <a:xfrm rot="10800000" flipH="1">
            <a:off x="7713000" y="4535263"/>
            <a:ext cx="779100" cy="56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 descr="Risultati immagini per uni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8084" y="6325050"/>
            <a:ext cx="1423916" cy="5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3"/>
          <p:cNvSpPr txBox="1"/>
          <p:nvPr/>
        </p:nvSpPr>
        <p:spPr>
          <a:xfrm>
            <a:off x="696050" y="4600975"/>
            <a:ext cx="6651600" cy="17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Box plots of anterograde velocity (F) and retrograde velocity (G) of mitochondrial transport in shPARK2 and shSCR cells, in basal conditions (CONT) or after 2 hours of treatment with 1 mM paclitaxel (PTX).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33"/>
          <p:cNvPicPr preferRelativeResize="0"/>
          <p:nvPr/>
        </p:nvPicPr>
        <p:blipFill rotWithShape="1">
          <a:blip r:embed="rId4">
            <a:alphaModFix/>
          </a:blip>
          <a:srcRect l="28070" t="42969" r="42664" b="35769"/>
          <a:stretch/>
        </p:blipFill>
        <p:spPr>
          <a:xfrm>
            <a:off x="505299" y="1495138"/>
            <a:ext cx="7033099" cy="2873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3"/>
          <p:cNvSpPr txBox="1"/>
          <p:nvPr/>
        </p:nvSpPr>
        <p:spPr>
          <a:xfrm>
            <a:off x="7877700" y="4423425"/>
            <a:ext cx="3866400" cy="21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(H) Histogram showing the percentage of immobile mitochondria (stop, black), mitochondria forward (FWD, light gray) or backward (BWD, dark gray) moving</a:t>
            </a:r>
            <a:r>
              <a:rPr lang="en-GB" sz="1800"/>
              <a:t>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33"/>
          <p:cNvPicPr preferRelativeResize="0"/>
          <p:nvPr/>
        </p:nvPicPr>
        <p:blipFill rotWithShape="1">
          <a:blip r:embed="rId4">
            <a:alphaModFix/>
          </a:blip>
          <a:srcRect l="57225" t="42969" r="28375" b="35769"/>
          <a:stretch/>
        </p:blipFill>
        <p:spPr>
          <a:xfrm>
            <a:off x="7877700" y="1440713"/>
            <a:ext cx="3591600" cy="298271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3"/>
          <p:cNvSpPr txBox="1"/>
          <p:nvPr/>
        </p:nvSpPr>
        <p:spPr>
          <a:xfrm>
            <a:off x="886800" y="553700"/>
            <a:ext cx="105825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Absence of parkin causes a disorientated mitochondrial trafficking</a:t>
            </a:r>
            <a:endParaRPr sz="2400" b="1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3"/>
          <p:cNvSpPr txBox="1"/>
          <p:nvPr/>
        </p:nvSpPr>
        <p:spPr>
          <a:xfrm>
            <a:off x="4596000" y="0"/>
            <a:ext cx="30000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r>
              <a:rPr lang="en-GB" sz="3700" b="1" i="0" u="none" strike="noStrike" cap="none">
                <a:solidFill>
                  <a:srgbClr val="D27D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765a874fda_0_16"/>
          <p:cNvPicPr preferRelativeResize="0"/>
          <p:nvPr/>
        </p:nvPicPr>
        <p:blipFill rotWithShape="1">
          <a:blip r:embed="rId3">
            <a:alphaModFix/>
          </a:blip>
          <a:srcRect l="16306" t="37006" r="15005" b="18145"/>
          <a:stretch/>
        </p:blipFill>
        <p:spPr>
          <a:xfrm>
            <a:off x="1017962" y="1564114"/>
            <a:ext cx="10156075" cy="372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765a874fda_0_16"/>
          <p:cNvSpPr txBox="1"/>
          <p:nvPr/>
        </p:nvSpPr>
        <p:spPr>
          <a:xfrm>
            <a:off x="1470050" y="4638575"/>
            <a:ext cx="43305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(A) Double staining of Tyr Tub (red) and Ac tubulin (green) of a single axon.             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765a874fda_0_16"/>
          <p:cNvSpPr txBox="1"/>
          <p:nvPr/>
        </p:nvSpPr>
        <p:spPr>
          <a:xfrm>
            <a:off x="6244125" y="5198825"/>
            <a:ext cx="52752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(B) Histogram showing the percentage of neuronal processes with continuous (CONT, white) or gapped (GAP, black) Ac tubulin staining </a:t>
            </a: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parkin-silenced PC12 cells, in healthy control and in PD patient-derived neurons.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765a874fda_0_16"/>
          <p:cNvSpPr txBox="1"/>
          <p:nvPr/>
        </p:nvSpPr>
        <p:spPr>
          <a:xfrm>
            <a:off x="0" y="908800"/>
            <a:ext cx="121920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PARK2 deficiens cause discontinuity in the </a:t>
            </a:r>
            <a:r>
              <a:rPr lang="en-GB" sz="1800" b="1" u="sng">
                <a:latin typeface="Calibri"/>
                <a:ea typeface="Calibri"/>
                <a:cs typeface="Calibri"/>
                <a:sym typeface="Calibri"/>
              </a:rPr>
              <a:t>Ac</a:t>
            </a:r>
            <a:r>
              <a:rPr lang="en-GB" sz="18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MTs, suggesting the idea of a possible intrinsic weakness of MT cytoskeleton in PD patients neurons where functional parkin is missing</a:t>
            </a:r>
            <a:endParaRPr sz="1800" b="1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g765a874fda_0_16" descr="Risultati immagini per unit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8084" y="0"/>
            <a:ext cx="1423916" cy="5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765a874fda_0_16"/>
          <p:cNvSpPr txBox="1"/>
          <p:nvPr/>
        </p:nvSpPr>
        <p:spPr>
          <a:xfrm>
            <a:off x="4596000" y="0"/>
            <a:ext cx="30000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g6d746c9752_0_8"/>
          <p:cNvPicPr preferRelativeResize="0"/>
          <p:nvPr/>
        </p:nvPicPr>
        <p:blipFill rotWithShape="1">
          <a:blip r:embed="rId3">
            <a:alphaModFix/>
          </a:blip>
          <a:srcRect l="48780" r="31663"/>
          <a:stretch/>
        </p:blipFill>
        <p:spPr>
          <a:xfrm>
            <a:off x="11023700" y="0"/>
            <a:ext cx="11683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6d746c9752_0_8"/>
          <p:cNvSpPr txBox="1"/>
          <p:nvPr/>
        </p:nvSpPr>
        <p:spPr>
          <a:xfrm>
            <a:off x="848875" y="1682250"/>
            <a:ext cx="8217900" cy="3876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֍ PARK2 KO mouse model exhibits nigrorostral deficits.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֍ Parkin is involved in the regulation of the MT system dynamics.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֍ Its reduction in aging and neurodegenerative processes in mice lead to the impairment of mitochondrial transport in an MT dependent manner.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֍ Parkin deficiencies specifically affect Ac MTs, causing discontinuity in the structure.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֍ Mitochondrial transport impairment follows MT hyperacetylation in PARK2 KO mice.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6d746c9752_0_8"/>
          <p:cNvSpPr txBox="1"/>
          <p:nvPr/>
        </p:nvSpPr>
        <p:spPr>
          <a:xfrm>
            <a:off x="848875" y="508975"/>
            <a:ext cx="2879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Discussion</a:t>
            </a:r>
            <a:endParaRPr sz="3600" b="1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g6d746c9752_0_8" descr="Risultati immagini per unit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99784" y="6325050"/>
            <a:ext cx="1423916" cy="53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7666be7880_0_3"/>
          <p:cNvSpPr txBox="1">
            <a:spLocks noGrp="1"/>
          </p:cNvSpPr>
          <p:nvPr>
            <p:ph type="title"/>
          </p:nvPr>
        </p:nvSpPr>
        <p:spPr>
          <a:xfrm>
            <a:off x="838200" y="3785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b="1" u="sng"/>
              <a:t>Future forecast</a:t>
            </a:r>
            <a:endParaRPr b="1" u="sng"/>
          </a:p>
        </p:txBody>
      </p:sp>
      <p:sp>
        <p:nvSpPr>
          <p:cNvPr id="252" name="Google Shape;252;g7666be7880_0_3"/>
          <p:cNvSpPr txBox="1"/>
          <p:nvPr/>
        </p:nvSpPr>
        <p:spPr>
          <a:xfrm>
            <a:off x="1707150" y="3364875"/>
            <a:ext cx="8777700" cy="2159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֍ Could the modulation of enzymes that specifically acetylate or deacetylate MTs the base of “MTs rejuvenation”?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֍ Paclitaxel restored the physiological MTs growth rate and correcting the direction of mitochondria movement. Could be Paclitaxel a possible treatment for Parkinson disease?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g7666be7880_0_3" descr="Risultati immagini per uni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8084" y="6325050"/>
            <a:ext cx="1423916" cy="53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7666be7880_0_3"/>
          <p:cNvPicPr preferRelativeResize="0"/>
          <p:nvPr/>
        </p:nvPicPr>
        <p:blipFill rotWithShape="1">
          <a:blip r:embed="rId4">
            <a:alphaModFix/>
          </a:blip>
          <a:srcRect l="48780" r="31663"/>
          <a:stretch/>
        </p:blipFill>
        <p:spPr>
          <a:xfrm>
            <a:off x="0" y="0"/>
            <a:ext cx="11683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7666be7880_0_3"/>
          <p:cNvSpPr txBox="1"/>
          <p:nvPr/>
        </p:nvSpPr>
        <p:spPr>
          <a:xfrm>
            <a:off x="2131200" y="1593950"/>
            <a:ext cx="7929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parkin-mediated deregulation of tubulin acetylation in MTs would possibly induce the PD-associated degenerative process. Starting from this conclusion, we can make some predictions forecast: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6cb87f59f1_0_0"/>
          <p:cNvSpPr txBox="1"/>
          <p:nvPr/>
        </p:nvSpPr>
        <p:spPr>
          <a:xfrm>
            <a:off x="770025" y="529393"/>
            <a:ext cx="7908600" cy="59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Bibliography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0000" marR="0" lvl="0" indent="-2042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Toyama and Hetzer, Protein homeostasis: live long, won’t prosper. Nat. Rev. Mol. Cell Biol. 14, 2013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114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GB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https://www.youtube.com/watch?v=4USR1Yrxd5A</a:t>
            </a:r>
            <a:endParaRPr sz="1800" b="0" i="0" u="sng" strike="noStrike" cap="none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114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Cartelli D</a:t>
            </a:r>
            <a:r>
              <a:rPr lang="en-GB" sz="1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et al</a:t>
            </a: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., 2013. Microtubule alterations occur early in experimental parkinsonism and the microtubule stabilizer Epothilone D is neuroprotective. Sci. Rep. 3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114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GB" sz="1800" b="0" i="0" u="none" strike="noStrike" cap="none">
                <a:solidFill>
                  <a:srgbClr val="020202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The Role of the Microtubule Cytoskeleton in Neurodevelopmental Disorders - M. Lasser - Frontiers, 201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971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0202"/>
              </a:buClr>
              <a:buSzPts val="1800"/>
              <a:buFont typeface="Times New Roman"/>
              <a:buNone/>
            </a:pPr>
            <a:endParaRPr sz="1800" b="0" i="0" u="none" strike="noStrike" cap="none">
              <a:solidFill>
                <a:srgbClr val="02020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7bbfa31439_0_0"/>
          <p:cNvSpPr txBox="1">
            <a:spLocks noGrp="1"/>
          </p:cNvSpPr>
          <p:nvPr>
            <p:ph type="title"/>
          </p:nvPr>
        </p:nvSpPr>
        <p:spPr>
          <a:xfrm>
            <a:off x="4180750" y="1598425"/>
            <a:ext cx="70572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rgbClr val="3C78D8"/>
                </a:solidFill>
              </a:rPr>
              <a:t>Thank </a:t>
            </a:r>
            <a:r>
              <a:rPr lang="en-GB">
                <a:solidFill>
                  <a:srgbClr val="6AA84F"/>
                </a:solidFill>
              </a:rPr>
              <a:t>you</a:t>
            </a:r>
            <a:r>
              <a:rPr lang="en-GB">
                <a:solidFill>
                  <a:srgbClr val="3C78D8"/>
                </a:solidFill>
              </a:rPr>
              <a:t> </a:t>
            </a:r>
            <a:r>
              <a:rPr lang="en-GB">
                <a:solidFill>
                  <a:srgbClr val="A64D79"/>
                </a:solidFill>
              </a:rPr>
              <a:t>for</a:t>
            </a:r>
            <a:r>
              <a:rPr lang="en-GB">
                <a:solidFill>
                  <a:srgbClr val="3C78D8"/>
                </a:solidFill>
              </a:rPr>
              <a:t> </a:t>
            </a:r>
            <a:r>
              <a:rPr lang="en-GB">
                <a:solidFill>
                  <a:srgbClr val="FF0000"/>
                </a:solidFill>
              </a:rPr>
              <a:t>your</a:t>
            </a:r>
            <a:r>
              <a:rPr lang="en-GB">
                <a:solidFill>
                  <a:srgbClr val="3C78D8"/>
                </a:solidFill>
              </a:rPr>
              <a:t> </a:t>
            </a:r>
            <a:r>
              <a:rPr lang="en-GB">
                <a:solidFill>
                  <a:srgbClr val="F1C232"/>
                </a:solidFill>
              </a:rPr>
              <a:t>attention</a:t>
            </a:r>
            <a:r>
              <a:rPr lang="en-GB">
                <a:solidFill>
                  <a:srgbClr val="3C78D8"/>
                </a:solidFill>
              </a:rPr>
              <a:t>! </a:t>
            </a:r>
            <a:endParaRPr>
              <a:solidFill>
                <a:srgbClr val="3C78D8"/>
              </a:solidFill>
            </a:endParaRPr>
          </a:p>
        </p:txBody>
      </p:sp>
      <p:pic>
        <p:nvPicPr>
          <p:cNvPr id="266" name="Google Shape;266;g7bbfa3143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700" y="2224525"/>
            <a:ext cx="3218252" cy="353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7bbfa31439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4825" y="4050700"/>
            <a:ext cx="3446351" cy="229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7bbfa31439_0_0"/>
          <p:cNvSpPr txBox="1"/>
          <p:nvPr/>
        </p:nvSpPr>
        <p:spPr>
          <a:xfrm>
            <a:off x="7941450" y="3561550"/>
            <a:ext cx="2432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anyway...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65af453bc_0_0"/>
          <p:cNvSpPr txBox="1">
            <a:spLocks noGrp="1"/>
          </p:cNvSpPr>
          <p:nvPr>
            <p:ph type="title"/>
          </p:nvPr>
        </p:nvSpPr>
        <p:spPr>
          <a:xfrm>
            <a:off x="3696850" y="0"/>
            <a:ext cx="4933500" cy="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959"/>
              <a:buFont typeface="Times New Roman"/>
              <a:buNone/>
            </a:pPr>
            <a:r>
              <a:rPr lang="en-GB" sz="36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METHODS nutshell</a:t>
            </a:r>
            <a:endParaRPr sz="3600"/>
          </a:p>
        </p:txBody>
      </p:sp>
      <p:sp>
        <p:nvSpPr>
          <p:cNvPr id="274" name="Google Shape;274;g765af453bc_0_0"/>
          <p:cNvSpPr/>
          <p:nvPr/>
        </p:nvSpPr>
        <p:spPr>
          <a:xfrm>
            <a:off x="0" y="1072700"/>
            <a:ext cx="4647300" cy="1374600"/>
          </a:xfrm>
          <a:prstGeom prst="wedgeRoundRectCallout">
            <a:avLst>
              <a:gd name="adj1" fmla="val -41084"/>
              <a:gd name="adj2" fmla="val -70308"/>
              <a:gd name="adj3" fmla="val 0"/>
            </a:avLst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Western blot analysis</a:t>
            </a:r>
            <a:r>
              <a:rPr lang="en-GB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on proteins from PC12 cells or Mouse brain regions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5" name="Google Shape;275;g765af453bc_0_0"/>
          <p:cNvSpPr/>
          <p:nvPr/>
        </p:nvSpPr>
        <p:spPr>
          <a:xfrm>
            <a:off x="5779125" y="760800"/>
            <a:ext cx="6278400" cy="2631600"/>
          </a:xfrm>
          <a:prstGeom prst="wedgeRoundRectCallout">
            <a:avLst>
              <a:gd name="adj1" fmla="val 36058"/>
              <a:gd name="adj2" fmla="val -67821"/>
              <a:gd name="adj3" fmla="val 0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sng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Immunoelectron microscopy:</a:t>
            </a:r>
            <a:r>
              <a:rPr lang="en-GB" sz="2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thin section, 70 nm, were analysed, after previous immuno-enzymatic procedure with anti-TH ,  with Philips-CM10 transmission microscope, images, acquired by a digital camera, show quantitative analysis on: mitochondrial aggregation and axon dimension.</a:t>
            </a:r>
            <a:endParaRPr sz="2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g765af453bc_0_0"/>
          <p:cNvSpPr/>
          <p:nvPr/>
        </p:nvSpPr>
        <p:spPr>
          <a:xfrm>
            <a:off x="6207375" y="3570550"/>
            <a:ext cx="5850000" cy="2909400"/>
          </a:xfrm>
          <a:prstGeom prst="wedgeRoundRectCallout">
            <a:avLst>
              <a:gd name="adj1" fmla="val 52708"/>
              <a:gd name="adj2" fmla="val 62185"/>
              <a:gd name="adj3" fmla="val 0"/>
            </a:avLst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Live cell imaging: </a:t>
            </a:r>
            <a:r>
              <a:rPr lang="en-GB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PC12 cells  differentiated in cultures for 3 days, by using NGF, and after parkin silenced using </a:t>
            </a:r>
            <a:r>
              <a:rPr lang="en-GB" sz="2000" b="0" i="0" u="sng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Lipofectamine 2000</a:t>
            </a:r>
            <a:r>
              <a:rPr lang="en-GB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-GB" sz="2000" b="0" i="0" u="sng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shRNA</a:t>
            </a:r>
            <a:r>
              <a:rPr lang="en-GB"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with a GFP. They were transferred to a heated chamber with a inverted microscope. They recorded a 3’ movie with cooled camera every 6’’  for MT growth and  10 ‘’ for mitochondrial trafficking</a:t>
            </a:r>
            <a:endParaRPr sz="2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g765af453bc_0_0"/>
          <p:cNvSpPr/>
          <p:nvPr/>
        </p:nvSpPr>
        <p:spPr>
          <a:xfrm>
            <a:off x="90550" y="2586825"/>
            <a:ext cx="5244900" cy="3893100"/>
          </a:xfrm>
          <a:prstGeom prst="wedgeRoundRectCallout">
            <a:avLst>
              <a:gd name="adj1" fmla="val -42354"/>
              <a:gd name="adj2" fmla="val 58524"/>
              <a:gd name="adj3" fmla="val 0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 b="1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Confocal analysis</a:t>
            </a:r>
            <a:r>
              <a:rPr lang="en-GB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on sagittal sections stained with antibodies:</a:t>
            </a:r>
            <a:endParaRPr sz="2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9999" marR="0" lvl="0" indent="-3683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romanUcPeriod"/>
            </a:pPr>
            <a:r>
              <a:rPr lang="en-GB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Tyr tubulin rat IgG</a:t>
            </a:r>
            <a:endParaRPr sz="2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9999" marR="0" lvl="0" indent="-3683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romanUcPeriod"/>
            </a:pPr>
            <a:r>
              <a:rPr lang="en-GB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 tubulin mouse IgG</a:t>
            </a:r>
            <a:endParaRPr sz="2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09999" marR="0" lvl="0" indent="-3683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 New Roman"/>
              <a:buAutoNum type="romanUcPeriod"/>
            </a:pPr>
            <a:r>
              <a:rPr lang="en-GB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VDAC1/porin rabbit IgG</a:t>
            </a:r>
            <a:endParaRPr sz="2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</a:t>
            </a:r>
            <a:r>
              <a:rPr lang="en-GB" sz="2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dopaminergic neurons</a:t>
            </a:r>
            <a:r>
              <a:rPr lang="en-GB"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they use  TH antibody mice or rabbit. On different regions: </a:t>
            </a:r>
            <a:r>
              <a:rPr lang="en-GB" sz="22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corpus striatum, substantia nigra, nigrostriatal pathway</a:t>
            </a:r>
            <a:endParaRPr sz="2200" b="1" i="1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g6d94a44832_0_9"/>
          <p:cNvPicPr preferRelativeResize="0"/>
          <p:nvPr/>
        </p:nvPicPr>
        <p:blipFill rotWithShape="1">
          <a:blip r:embed="rId3">
            <a:alphaModFix/>
          </a:blip>
          <a:srcRect l="11802" t="13826" r="11853" b="44857"/>
          <a:stretch/>
        </p:blipFill>
        <p:spPr>
          <a:xfrm>
            <a:off x="403850" y="1335925"/>
            <a:ext cx="11384299" cy="346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4754" y="4138435"/>
            <a:ext cx="1257841" cy="115055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"/>
          <p:cNvSpPr txBox="1">
            <a:spLocks noGrp="1"/>
          </p:cNvSpPr>
          <p:nvPr>
            <p:ph type="title"/>
          </p:nvPr>
        </p:nvSpPr>
        <p:spPr>
          <a:xfrm>
            <a:off x="1773101" y="11620"/>
            <a:ext cx="35337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Times New Roman"/>
              <a:buNone/>
            </a:pPr>
            <a:r>
              <a:rPr lang="en-GB" sz="4320" b="1" u="sng">
                <a:solidFill>
                  <a:srgbClr val="2E75B5"/>
                </a:solidFill>
              </a:rPr>
              <a:t>PARK2 </a:t>
            </a:r>
            <a:r>
              <a:rPr lang="en-GB" sz="4320" b="1" u="sng">
                <a:solidFill>
                  <a:srgbClr val="C00000"/>
                </a:solidFill>
              </a:rPr>
              <a:t>gene</a:t>
            </a:r>
            <a:endParaRPr sz="3959"/>
          </a:p>
        </p:txBody>
      </p:sp>
      <p:sp>
        <p:nvSpPr>
          <p:cNvPr id="75" name="Google Shape;75;p2"/>
          <p:cNvSpPr txBox="1"/>
          <p:nvPr/>
        </p:nvSpPr>
        <p:spPr>
          <a:xfrm rot="5400000">
            <a:off x="510387" y="2154996"/>
            <a:ext cx="23122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CHROMOSOME 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2" descr="Genomic Location for PRKN Ge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1754809" y="3040188"/>
            <a:ext cx="5617811" cy="911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2"/>
          <p:cNvCxnSpPr/>
          <p:nvPr/>
        </p:nvCxnSpPr>
        <p:spPr>
          <a:xfrm rot="10800000" flipH="1">
            <a:off x="443345" y="5960812"/>
            <a:ext cx="280758" cy="181050"/>
          </a:xfrm>
          <a:prstGeom prst="straightConnector1">
            <a:avLst/>
          </a:prstGeom>
          <a:noFill/>
          <a:ln w="57150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78" name="Google Shape;78;p2" descr="https://scienceofpd.files.wordpress.com/2017/12/ubiquitin-proteasome-pathway.jpg?w=830&amp;h=6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3277" y="1931073"/>
            <a:ext cx="3898398" cy="28885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oogle Shape;79;p2"/>
          <p:cNvGrpSpPr/>
          <p:nvPr/>
        </p:nvGrpSpPr>
        <p:grpSpPr>
          <a:xfrm>
            <a:off x="849973" y="4819647"/>
            <a:ext cx="3638899" cy="1981689"/>
            <a:chOff x="848854" y="4981288"/>
            <a:chExt cx="3241638" cy="1762412"/>
          </a:xfrm>
        </p:grpSpPr>
        <p:pic>
          <p:nvPicPr>
            <p:cNvPr id="80" name="Google Shape;80;p2"/>
            <p:cNvPicPr preferRelativeResize="0"/>
            <p:nvPr/>
          </p:nvPicPr>
          <p:blipFill rotWithShape="1">
            <a:blip r:embed="rId6">
              <a:alphaModFix/>
            </a:blip>
            <a:srcRect t="16434" b="12079"/>
            <a:stretch/>
          </p:blipFill>
          <p:spPr>
            <a:xfrm>
              <a:off x="1930736" y="4981288"/>
              <a:ext cx="2159756" cy="1762412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pic>
        <p:cxnSp>
          <p:nvCxnSpPr>
            <p:cNvPr id="81" name="Google Shape;81;p2"/>
            <p:cNvCxnSpPr/>
            <p:nvPr/>
          </p:nvCxnSpPr>
          <p:spPr>
            <a:xfrm rot="10800000" flipH="1">
              <a:off x="848854" y="4981289"/>
              <a:ext cx="1081882" cy="998701"/>
            </a:xfrm>
            <a:prstGeom prst="straightConnector1">
              <a:avLst/>
            </a:prstGeom>
            <a:noFill/>
            <a:ln w="28575" cap="flat" cmpd="sng">
              <a:solidFill>
                <a:srgbClr val="0C0C0C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" name="Google Shape;82;p2"/>
            <p:cNvCxnSpPr/>
            <p:nvPr/>
          </p:nvCxnSpPr>
          <p:spPr>
            <a:xfrm>
              <a:off x="848854" y="5996181"/>
              <a:ext cx="1081882" cy="747519"/>
            </a:xfrm>
            <a:prstGeom prst="straightConnector1">
              <a:avLst/>
            </a:prstGeom>
            <a:noFill/>
            <a:ln w="28575" cap="flat" cmpd="sng">
              <a:solidFill>
                <a:srgbClr val="0C0C0C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83" name="Google Shape;8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34754" y="2044939"/>
            <a:ext cx="1981427" cy="15149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Google Shape;84;p2"/>
          <p:cNvCxnSpPr/>
          <p:nvPr/>
        </p:nvCxnSpPr>
        <p:spPr>
          <a:xfrm>
            <a:off x="5797253" y="4331834"/>
            <a:ext cx="427084" cy="243907"/>
          </a:xfrm>
          <a:prstGeom prst="straightConnector1">
            <a:avLst/>
          </a:prstGeom>
          <a:noFill/>
          <a:ln w="5715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5" name="Google Shape;85;p2"/>
          <p:cNvCxnSpPr/>
          <p:nvPr/>
        </p:nvCxnSpPr>
        <p:spPr>
          <a:xfrm rot="10800000" flipH="1">
            <a:off x="5362648" y="2802409"/>
            <a:ext cx="709608" cy="198103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86" name="Google Shape;86;p2" descr="Risultati immagini per unit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68084" y="-27639"/>
            <a:ext cx="1423916" cy="5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"/>
          <p:cNvSpPr txBox="1"/>
          <p:nvPr/>
        </p:nvSpPr>
        <p:spPr>
          <a:xfrm>
            <a:off x="8829388" y="3310700"/>
            <a:ext cx="301466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Deletion or mutations of PARK2 gene impacts on mitochondria function and MTs turnover and stability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6673516" y="906602"/>
            <a:ext cx="55184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MTs dysfunction may be a crucial point in pathogenesis of Parkinson’s disease?</a:t>
            </a:r>
            <a:endParaRPr sz="2000" b="1" i="0" u="none" strike="noStrike" cap="none">
              <a:solidFill>
                <a:srgbClr val="C55A1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8805196" y="5218532"/>
            <a:ext cx="281244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Failure of Parkin plays a major role in </a:t>
            </a:r>
            <a:r>
              <a:rPr lang="en-GB" sz="2000" b="1" i="0" u="none" strike="noStrike" cap="none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aging</a:t>
            </a: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age-related disease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8829388" y="1738926"/>
            <a:ext cx="343301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What is the potential effects of Parkin on MTs during aging?</a:t>
            </a:r>
            <a:endParaRPr sz="2000" b="1" i="0" u="none" strike="noStrike" cap="none">
              <a:solidFill>
                <a:srgbClr val="C55A1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>
            <a:spLocks noGrp="1"/>
          </p:cNvSpPr>
          <p:nvPr>
            <p:ph type="title"/>
          </p:nvPr>
        </p:nvSpPr>
        <p:spPr>
          <a:xfrm>
            <a:off x="4653873" y="148210"/>
            <a:ext cx="2912390" cy="760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959"/>
              <a:buFont typeface="Times New Roman"/>
              <a:buNone/>
            </a:pPr>
            <a:r>
              <a:rPr lang="en-GB" sz="3959" b="1">
                <a:solidFill>
                  <a:srgbClr val="C00000"/>
                </a:solidFill>
              </a:rPr>
              <a:t>METHODS</a:t>
            </a:r>
            <a:endParaRPr/>
          </a:p>
        </p:txBody>
      </p:sp>
      <p:pic>
        <p:nvPicPr>
          <p:cNvPr id="96" name="Google Shape;96;p3" descr="Immagine correlata"/>
          <p:cNvPicPr preferRelativeResize="0"/>
          <p:nvPr/>
        </p:nvPicPr>
        <p:blipFill rotWithShape="1">
          <a:blip r:embed="rId3">
            <a:alphaModFix/>
          </a:blip>
          <a:srcRect l="22581" t="15879" r="20756" b="4542"/>
          <a:stretch/>
        </p:blipFill>
        <p:spPr>
          <a:xfrm>
            <a:off x="729545" y="3066098"/>
            <a:ext cx="1556473" cy="1177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 descr="Immagine correlata"/>
          <p:cNvPicPr preferRelativeResize="0"/>
          <p:nvPr/>
        </p:nvPicPr>
        <p:blipFill rotWithShape="1">
          <a:blip r:embed="rId4">
            <a:alphaModFix/>
          </a:blip>
          <a:srcRect l="22581" t="15879" r="20756" b="4542"/>
          <a:stretch/>
        </p:blipFill>
        <p:spPr>
          <a:xfrm>
            <a:off x="637730" y="4480163"/>
            <a:ext cx="1556473" cy="117787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1106055" y="3228948"/>
            <a:ext cx="73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KO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 txBox="1"/>
          <p:nvPr/>
        </p:nvSpPr>
        <p:spPr>
          <a:xfrm>
            <a:off x="1048204" y="4740817"/>
            <a:ext cx="73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WT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" name="Google Shape;100;p3"/>
          <p:cNvCxnSpPr/>
          <p:nvPr/>
        </p:nvCxnSpPr>
        <p:spPr>
          <a:xfrm rot="10800000">
            <a:off x="3167226" y="1036575"/>
            <a:ext cx="10200" cy="52674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" name="Google Shape;101;p3"/>
          <p:cNvCxnSpPr/>
          <p:nvPr/>
        </p:nvCxnSpPr>
        <p:spPr>
          <a:xfrm rot="10800000">
            <a:off x="6515650" y="1029225"/>
            <a:ext cx="17700" cy="52821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2" name="Google Shape;102;p3"/>
          <p:cNvGrpSpPr/>
          <p:nvPr/>
        </p:nvGrpSpPr>
        <p:grpSpPr>
          <a:xfrm>
            <a:off x="6664738" y="1802072"/>
            <a:ext cx="5308426" cy="2183982"/>
            <a:chOff x="6814038" y="1935460"/>
            <a:chExt cx="5308426" cy="2183982"/>
          </a:xfrm>
        </p:grpSpPr>
        <p:pic>
          <p:nvPicPr>
            <p:cNvPr id="103" name="Google Shape;103;p3" descr="Risultati immagini per iPSC-cells"/>
            <p:cNvPicPr preferRelativeResize="0"/>
            <p:nvPr/>
          </p:nvPicPr>
          <p:blipFill rotWithShape="1">
            <a:blip r:embed="rId5">
              <a:alphaModFix/>
            </a:blip>
            <a:srcRect l="3094" t="45439" r="4913" b="1259"/>
            <a:stretch/>
          </p:blipFill>
          <p:spPr>
            <a:xfrm>
              <a:off x="6814038" y="2030127"/>
              <a:ext cx="5308426" cy="20264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3"/>
            <p:cNvSpPr/>
            <p:nvPr/>
          </p:nvSpPr>
          <p:spPr>
            <a:xfrm>
              <a:off x="8274725" y="1935460"/>
              <a:ext cx="775879" cy="437998"/>
            </a:xfrm>
            <a:prstGeom prst="ellipse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7053670" y="3681444"/>
              <a:ext cx="1641230" cy="437998"/>
            </a:xfrm>
            <a:prstGeom prst="ellipse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3"/>
          <p:cNvGrpSpPr/>
          <p:nvPr/>
        </p:nvGrpSpPr>
        <p:grpSpPr>
          <a:xfrm>
            <a:off x="3519020" y="3446835"/>
            <a:ext cx="1763634" cy="1382432"/>
            <a:chOff x="3384270" y="3446835"/>
            <a:chExt cx="1763634" cy="1382432"/>
          </a:xfrm>
        </p:grpSpPr>
        <p:pic>
          <p:nvPicPr>
            <p:cNvPr id="107" name="Google Shape;107;p3" descr="Risultati immagini per cultured ce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84270" y="3446835"/>
              <a:ext cx="1763634" cy="13824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3" descr="Risultati immagini per clipart cells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48486" y="3962653"/>
              <a:ext cx="260078" cy="260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3" descr="Risultati immagini per clipart cells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573328" y="3593303"/>
              <a:ext cx="369315" cy="369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" name="Google Shape;110;p3"/>
          <p:cNvSpPr txBox="1"/>
          <p:nvPr/>
        </p:nvSpPr>
        <p:spPr>
          <a:xfrm>
            <a:off x="5282648" y="5008825"/>
            <a:ext cx="99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sec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3381325" y="5024275"/>
            <a:ext cx="118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10/15 sec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64173" y="5268425"/>
            <a:ext cx="1183275" cy="1082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 descr="Immagine correlata"/>
          <p:cNvPicPr preferRelativeResize="0"/>
          <p:nvPr/>
        </p:nvPicPr>
        <p:blipFill rotWithShape="1">
          <a:blip r:embed="rId10">
            <a:alphaModFix/>
          </a:blip>
          <a:srcRect l="22144" t="33707" r="20976" b="31136"/>
          <a:stretch/>
        </p:blipFill>
        <p:spPr>
          <a:xfrm rot="5400000">
            <a:off x="4899928" y="5724396"/>
            <a:ext cx="1395350" cy="4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 descr="Risultati immagini per microscopio clipart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07898" y="1702522"/>
            <a:ext cx="1345970" cy="138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 txBox="1"/>
          <p:nvPr/>
        </p:nvSpPr>
        <p:spPr>
          <a:xfrm>
            <a:off x="255656" y="3954142"/>
            <a:ext cx="118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PARK2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8602190" y="4334487"/>
            <a:ext cx="346263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❑"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different sets iPS cells lines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❑"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different exon deletion mutations or a point mutation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3" descr="Risultati immagini per unito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68084" y="0"/>
            <a:ext cx="1423916" cy="5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 txBox="1"/>
          <p:nvPr/>
        </p:nvSpPr>
        <p:spPr>
          <a:xfrm>
            <a:off x="371425" y="924350"/>
            <a:ext cx="2574900" cy="16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9" marR="0" lvl="0" indent="-179999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Confocal analysis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999" marR="0" lvl="0" indent="-179999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Immunoelectron microscopy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999" marR="0" lvl="0" indent="-179999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Western blot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 rot="1730948">
            <a:off x="4304129" y="3366740"/>
            <a:ext cx="1316256" cy="576568"/>
          </a:xfrm>
          <a:prstGeom prst="downArrow">
            <a:avLst>
              <a:gd name="adj1" fmla="val 78107"/>
              <a:gd name="adj2" fmla="val 49046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shRNA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4150475" y="4515897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PC12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3620950" y="1268975"/>
            <a:ext cx="29124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998" marR="0" lvl="0" indent="-179998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GB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Live-cell imaging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>
            <a:spLocks noGrp="1"/>
          </p:cNvSpPr>
          <p:nvPr>
            <p:ph type="title"/>
          </p:nvPr>
        </p:nvSpPr>
        <p:spPr>
          <a:xfrm>
            <a:off x="4305912" y="-3365"/>
            <a:ext cx="21219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7D00"/>
              </a:buClr>
              <a:buSzPts val="4400"/>
              <a:buFont typeface="Times New Roman"/>
              <a:buNone/>
            </a:pPr>
            <a:r>
              <a:rPr lang="en-GB" b="1" u="sng">
                <a:solidFill>
                  <a:srgbClr val="D27D00"/>
                </a:solidFill>
              </a:rPr>
              <a:t>Results</a:t>
            </a:r>
            <a:r>
              <a:rPr lang="en-GB" b="1">
                <a:solidFill>
                  <a:srgbClr val="D27D00"/>
                </a:solidFill>
              </a:rPr>
              <a:t> </a:t>
            </a:r>
            <a:endParaRPr/>
          </a:p>
        </p:txBody>
      </p:sp>
      <p:pic>
        <p:nvPicPr>
          <p:cNvPr id="127" name="Google Shape;127;p4" descr="Gray741.png"/>
          <p:cNvPicPr preferRelativeResize="0"/>
          <p:nvPr/>
        </p:nvPicPr>
        <p:blipFill rotWithShape="1">
          <a:blip r:embed="rId3">
            <a:alphaModFix/>
          </a:blip>
          <a:srcRect t="53026"/>
          <a:stretch/>
        </p:blipFill>
        <p:spPr>
          <a:xfrm>
            <a:off x="6596737" y="991445"/>
            <a:ext cx="1874100" cy="1294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Google Shape;128;p4"/>
          <p:cNvGrpSpPr/>
          <p:nvPr/>
        </p:nvGrpSpPr>
        <p:grpSpPr>
          <a:xfrm>
            <a:off x="9163274" y="991443"/>
            <a:ext cx="2121799" cy="1437278"/>
            <a:chOff x="9051350" y="1470173"/>
            <a:chExt cx="2605352" cy="1775075"/>
          </a:xfrm>
        </p:grpSpPr>
        <p:pic>
          <p:nvPicPr>
            <p:cNvPr id="129" name="Google Shape;129;p4" descr="Immagine correlat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051350" y="1470173"/>
              <a:ext cx="2493900" cy="1775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Google Shape;130;p4"/>
            <p:cNvSpPr/>
            <p:nvPr/>
          </p:nvSpPr>
          <p:spPr>
            <a:xfrm>
              <a:off x="10985302" y="1979599"/>
              <a:ext cx="671400" cy="461700"/>
            </a:xfrm>
            <a:prstGeom prst="ellipse">
              <a:avLst/>
            </a:prstGeom>
            <a:noFill/>
            <a:ln w="38100" cap="flat" cmpd="sng">
              <a:solidFill>
                <a:srgbClr val="A8D0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 txBox="1"/>
          <p:nvPr/>
        </p:nvSpPr>
        <p:spPr>
          <a:xfrm>
            <a:off x="9051345" y="652087"/>
            <a:ext cx="260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Substantia nigra</a:t>
            </a:r>
            <a:endParaRPr sz="24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4" descr="Risultati immagini per unit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8084" y="-3365"/>
            <a:ext cx="1423916" cy="532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oogle Shape;133;p4"/>
          <p:cNvGrpSpPr/>
          <p:nvPr/>
        </p:nvGrpSpPr>
        <p:grpSpPr>
          <a:xfrm>
            <a:off x="269828" y="99107"/>
            <a:ext cx="3855128" cy="3870519"/>
            <a:chOff x="777084" y="720138"/>
            <a:chExt cx="4257928" cy="4459123"/>
          </a:xfrm>
        </p:grpSpPr>
        <p:pic>
          <p:nvPicPr>
            <p:cNvPr id="134" name="Google Shape;134;p4" descr="Clessidr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2158" y="1278346"/>
              <a:ext cx="898021" cy="779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4" descr="Indicatore di livello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02002" y="1260812"/>
              <a:ext cx="1028954" cy="898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4"/>
            <p:cNvSpPr txBox="1"/>
            <p:nvPr/>
          </p:nvSpPr>
          <p:spPr>
            <a:xfrm>
              <a:off x="916399" y="1974726"/>
              <a:ext cx="1109400" cy="3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AGING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4"/>
            <p:cNvSpPr txBox="1"/>
            <p:nvPr/>
          </p:nvSpPr>
          <p:spPr>
            <a:xfrm>
              <a:off x="3148480" y="1936828"/>
              <a:ext cx="1794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GB" sz="1800" b="0" i="0" u="none" strike="noStrike" cap="non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ACCELERATE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025685" y="1637873"/>
              <a:ext cx="942027" cy="347996"/>
            </a:xfrm>
            <a:prstGeom prst="rightArrow">
              <a:avLst>
                <a:gd name="adj1" fmla="val 68015"/>
                <a:gd name="adj2" fmla="val 64418"/>
              </a:avLst>
            </a:prstGeom>
            <a:solidFill>
              <a:srgbClr val="C00000"/>
            </a:solidFill>
            <a:ln w="12700" cap="flat" cmpd="sng">
              <a:solidFill>
                <a:srgbClr val="D27D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9" name="Google Shape;139;p4" descr="Avviso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4199300" y="1229625"/>
              <a:ext cx="346561" cy="3511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4"/>
            <p:cNvSpPr txBox="1"/>
            <p:nvPr/>
          </p:nvSpPr>
          <p:spPr>
            <a:xfrm>
              <a:off x="777084" y="2510489"/>
              <a:ext cx="425792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GB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Evaluate the stability of MTs</a:t>
              </a:r>
              <a:r>
                <a:rPr lang="en-GB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1" name="Google Shape;141;p4" descr="Immagine correlata"/>
            <p:cNvPicPr preferRelativeResize="0"/>
            <p:nvPr/>
          </p:nvPicPr>
          <p:blipFill rotWithShape="1">
            <a:blip r:embed="rId9">
              <a:alphaModFix/>
            </a:blip>
            <a:srcRect l="22144" t="33707" r="20976" b="31136"/>
            <a:stretch/>
          </p:blipFill>
          <p:spPr>
            <a:xfrm>
              <a:off x="1606617" y="720138"/>
              <a:ext cx="1874115" cy="6850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2" name="Google Shape;142;p4"/>
            <p:cNvCxnSpPr/>
            <p:nvPr/>
          </p:nvCxnSpPr>
          <p:spPr>
            <a:xfrm flipH="1">
              <a:off x="1896103" y="2979649"/>
              <a:ext cx="296400" cy="84210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3813501" y="3045295"/>
              <a:ext cx="402300" cy="72150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44" name="Google Shape;144;p4"/>
            <p:cNvSpPr/>
            <p:nvPr/>
          </p:nvSpPr>
          <p:spPr>
            <a:xfrm>
              <a:off x="1103086" y="3858817"/>
              <a:ext cx="1628507" cy="655093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GB" sz="1800" b="1" i="0" u="none" strike="noStrike" cap="none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2 months</a:t>
              </a:r>
              <a:endParaRPr sz="18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3148492" y="3787952"/>
              <a:ext cx="1649419" cy="655093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A8D0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GB" sz="1700" b="1" i="0" u="none" strike="noStrike" cap="none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24 months</a:t>
              </a:r>
              <a:endParaRPr sz="17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6" name="Google Shape;146;p4" descr="Immagine correlata"/>
            <p:cNvPicPr preferRelativeResize="0"/>
            <p:nvPr/>
          </p:nvPicPr>
          <p:blipFill rotWithShape="1">
            <a:blip r:embed="rId10">
              <a:alphaModFix/>
            </a:blip>
            <a:srcRect l="22581" t="15879" r="20756" b="4542"/>
            <a:stretch/>
          </p:blipFill>
          <p:spPr>
            <a:xfrm>
              <a:off x="1260662" y="4588233"/>
              <a:ext cx="691909" cy="591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4" descr="Immagine correlata"/>
            <p:cNvPicPr preferRelativeResize="0"/>
            <p:nvPr/>
          </p:nvPicPr>
          <p:blipFill rotWithShape="1">
            <a:blip r:embed="rId10">
              <a:alphaModFix/>
            </a:blip>
            <a:srcRect l="22581" t="15879" r="20756" b="4542"/>
            <a:stretch/>
          </p:blipFill>
          <p:spPr>
            <a:xfrm>
              <a:off x="3351167" y="4521278"/>
              <a:ext cx="691909" cy="591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4" descr="Immagine correlata"/>
            <p:cNvPicPr preferRelativeResize="0"/>
            <p:nvPr/>
          </p:nvPicPr>
          <p:blipFill rotWithShape="1">
            <a:blip r:embed="rId11">
              <a:alphaModFix/>
            </a:blip>
            <a:srcRect l="22581" t="15879" r="20756" b="4542"/>
            <a:stretch/>
          </p:blipFill>
          <p:spPr>
            <a:xfrm>
              <a:off x="4043076" y="4563814"/>
              <a:ext cx="754835" cy="548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4" descr="Immagine correlata"/>
            <p:cNvPicPr preferRelativeResize="0"/>
            <p:nvPr/>
          </p:nvPicPr>
          <p:blipFill rotWithShape="1">
            <a:blip r:embed="rId11">
              <a:alphaModFix/>
            </a:blip>
            <a:srcRect l="22581" t="15879" r="20756" b="4542"/>
            <a:stretch/>
          </p:blipFill>
          <p:spPr>
            <a:xfrm>
              <a:off x="1976758" y="4587324"/>
              <a:ext cx="754835" cy="5484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0" name="Google Shape;150;p4"/>
          <p:cNvPicPr preferRelativeResize="0"/>
          <p:nvPr/>
        </p:nvPicPr>
        <p:blipFill rotWithShape="1">
          <a:blip r:embed="rId12">
            <a:alphaModFix/>
          </a:blip>
          <a:srcRect l="10630" t="28144" r="74039" b="40103"/>
          <a:stretch/>
        </p:blipFill>
        <p:spPr>
          <a:xfrm>
            <a:off x="5940200" y="2998125"/>
            <a:ext cx="2966525" cy="345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13">
            <a:alphaModFix/>
          </a:blip>
          <a:srcRect l="11697" t="29080" r="72894" b="39910"/>
          <a:stretch/>
        </p:blipFill>
        <p:spPr>
          <a:xfrm>
            <a:off x="9051350" y="3111625"/>
            <a:ext cx="3052877" cy="34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"/>
          <p:cNvSpPr txBox="1"/>
          <p:nvPr/>
        </p:nvSpPr>
        <p:spPr>
          <a:xfrm>
            <a:off x="6436836" y="601365"/>
            <a:ext cx="260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Corpus striatum</a:t>
            </a:r>
            <a:endParaRPr sz="2400" b="1" i="0" u="none" strike="noStrike" cap="non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"/>
          <p:cNvSpPr txBox="1"/>
          <p:nvPr/>
        </p:nvSpPr>
        <p:spPr>
          <a:xfrm>
            <a:off x="6210650" y="2285500"/>
            <a:ext cx="54462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200" b="1" i="0" u="none" strike="noStrike" cap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Parkin absence leads to the MT hyperacetylation in mice </a:t>
            </a:r>
            <a:endParaRPr sz="2200" b="1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" y="4630584"/>
            <a:ext cx="5940200" cy="203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/>
          <p:cNvSpPr txBox="1">
            <a:spLocks noGrp="1"/>
          </p:cNvSpPr>
          <p:nvPr>
            <p:ph type="title"/>
          </p:nvPr>
        </p:nvSpPr>
        <p:spPr>
          <a:xfrm>
            <a:off x="5035012" y="0"/>
            <a:ext cx="2121976" cy="735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7D00"/>
              </a:buClr>
              <a:buSzPts val="4400"/>
              <a:buFont typeface="Times New Roman"/>
              <a:buNone/>
            </a:pPr>
            <a:r>
              <a:rPr lang="en-GB" b="1" u="sng">
                <a:solidFill>
                  <a:srgbClr val="D27D00"/>
                </a:solidFill>
              </a:rPr>
              <a:t>Results</a:t>
            </a:r>
            <a:r>
              <a:rPr lang="en-GB" b="1">
                <a:solidFill>
                  <a:srgbClr val="D27D00"/>
                </a:solidFill>
              </a:rPr>
              <a:t> </a:t>
            </a:r>
            <a:endParaRPr/>
          </a:p>
        </p:txBody>
      </p:sp>
      <p:pic>
        <p:nvPicPr>
          <p:cNvPr id="160" name="Google Shape;160;p5" descr="Risultati immagini per uni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8084" y="0"/>
            <a:ext cx="1423916" cy="5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5"/>
          <p:cNvSpPr/>
          <p:nvPr/>
        </p:nvSpPr>
        <p:spPr>
          <a:xfrm flipH="1">
            <a:off x="6446996" y="1151653"/>
            <a:ext cx="4792800" cy="1557000"/>
          </a:xfrm>
          <a:prstGeom prst="rightArrow">
            <a:avLst>
              <a:gd name="adj1" fmla="val 73992"/>
              <a:gd name="adj2" fmla="val 50000"/>
            </a:avLst>
          </a:prstGeom>
          <a:solidFill>
            <a:srgbClr val="FFF2CC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Parkin absence leads to the unbalance in tubulin PTMs in the substantia nigra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301000" y="4148400"/>
            <a:ext cx="4734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Confocal images of </a:t>
            </a:r>
            <a:r>
              <a:rPr lang="en-GB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substantia nigra</a:t>
            </a: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WT and PARK2 knockout mice of different ages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9675" y="4275950"/>
            <a:ext cx="7222326" cy="258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 rotWithShape="1">
          <a:blip r:embed="rId5">
            <a:alphaModFix/>
          </a:blip>
          <a:srcRect l="53038" t="28397" r="30881" b="41665"/>
          <a:stretch/>
        </p:blipFill>
        <p:spPr>
          <a:xfrm>
            <a:off x="0" y="735250"/>
            <a:ext cx="3159398" cy="3308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/>
          <p:cNvPicPr preferRelativeResize="0"/>
          <p:nvPr/>
        </p:nvPicPr>
        <p:blipFill rotWithShape="1">
          <a:blip r:embed="rId6">
            <a:alphaModFix/>
          </a:blip>
          <a:srcRect l="70137" t="28089" r="14646" b="41279"/>
          <a:stretch/>
        </p:blipFill>
        <p:spPr>
          <a:xfrm>
            <a:off x="3159400" y="680187"/>
            <a:ext cx="3019176" cy="3418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5035012" y="0"/>
            <a:ext cx="2121976" cy="735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7D00"/>
              </a:buClr>
              <a:buSzPts val="4400"/>
              <a:buFont typeface="Times New Roman"/>
              <a:buNone/>
            </a:pPr>
            <a:r>
              <a:rPr lang="en-GB" sz="4000" b="1" u="sng">
                <a:solidFill>
                  <a:srgbClr val="D27D00"/>
                </a:solidFill>
              </a:rPr>
              <a:t>Results</a:t>
            </a:r>
            <a:r>
              <a:rPr lang="en-GB" b="1">
                <a:solidFill>
                  <a:srgbClr val="D27D00"/>
                </a:solidFill>
              </a:rPr>
              <a:t> </a:t>
            </a:r>
            <a:endParaRPr/>
          </a:p>
        </p:txBody>
      </p:sp>
      <p:pic>
        <p:nvPicPr>
          <p:cNvPr id="171" name="Google Shape;171;p31" descr="Risultati immagini per uni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8084" y="0"/>
            <a:ext cx="1423916" cy="5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1"/>
          <p:cNvSpPr/>
          <p:nvPr/>
        </p:nvSpPr>
        <p:spPr>
          <a:xfrm>
            <a:off x="472545" y="645813"/>
            <a:ext cx="88969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PARKIN ABSENCE IMPACTS MITOCHONDRIAL TRANSPORT IN VIVO.</a:t>
            </a:r>
            <a:endParaRPr sz="2000" b="1" i="0" u="none" strike="noStrike" cap="none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31"/>
          <p:cNvPicPr preferRelativeResize="0"/>
          <p:nvPr/>
        </p:nvPicPr>
        <p:blipFill rotWithShape="1">
          <a:blip r:embed="rId4">
            <a:alphaModFix/>
          </a:blip>
          <a:srcRect l="32511" t="43013" r="52472" b="37309"/>
          <a:stretch/>
        </p:blipFill>
        <p:spPr>
          <a:xfrm>
            <a:off x="472545" y="3653657"/>
            <a:ext cx="3788375" cy="279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 rotWithShape="1">
          <a:blip r:embed="rId4">
            <a:alphaModFix/>
          </a:blip>
          <a:srcRect l="48313" t="41555" r="19458" b="17237"/>
          <a:stretch/>
        </p:blipFill>
        <p:spPr>
          <a:xfrm>
            <a:off x="8338996" y="1294233"/>
            <a:ext cx="3683162" cy="264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1"/>
          <p:cNvPicPr preferRelativeResize="0"/>
          <p:nvPr/>
        </p:nvPicPr>
        <p:blipFill rotWithShape="1">
          <a:blip r:embed="rId4">
            <a:alphaModFix/>
          </a:blip>
          <a:srcRect l="16417" t="62728" r="52054" b="4347"/>
          <a:stretch/>
        </p:blipFill>
        <p:spPr>
          <a:xfrm>
            <a:off x="7800950" y="4343400"/>
            <a:ext cx="4221202" cy="247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1"/>
          <p:cNvPicPr preferRelativeResize="0"/>
          <p:nvPr/>
        </p:nvPicPr>
        <p:blipFill rotWithShape="1">
          <a:blip r:embed="rId4">
            <a:alphaModFix/>
          </a:blip>
          <a:srcRect l="16417" t="42063" r="67593" b="37310"/>
          <a:stretch/>
        </p:blipFill>
        <p:spPr>
          <a:xfrm>
            <a:off x="472545" y="1291949"/>
            <a:ext cx="3255080" cy="236170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1"/>
          <p:cNvSpPr/>
          <p:nvPr/>
        </p:nvSpPr>
        <p:spPr>
          <a:xfrm flipH="1">
            <a:off x="4403876" y="4379266"/>
            <a:ext cx="3303354" cy="1792512"/>
          </a:xfrm>
          <a:prstGeom prst="rightArrow">
            <a:avLst>
              <a:gd name="adj1" fmla="val 73913"/>
              <a:gd name="adj2" fmla="val 17288"/>
            </a:avLst>
          </a:prstGeom>
          <a:noFill/>
          <a:ln w="25400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Confocal images showing the different </a:t>
            </a:r>
            <a:r>
              <a:rPr lang="en-GB" sz="2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distribution</a:t>
            </a:r>
            <a:r>
              <a:rPr lang="en-GB" sz="2000" b="0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 of mitochondria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1"/>
          <p:cNvSpPr/>
          <p:nvPr/>
        </p:nvSpPr>
        <p:spPr>
          <a:xfrm>
            <a:off x="4892685" y="1589317"/>
            <a:ext cx="3157031" cy="1324497"/>
          </a:xfrm>
          <a:prstGeom prst="rightArrow">
            <a:avLst>
              <a:gd name="adj1" fmla="val 77935"/>
              <a:gd name="adj2" fmla="val 30953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Electron micrographs of TH-positive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fibers</a:t>
            </a:r>
            <a:endParaRPr sz="1600" b="1" i="0" u="none" strike="noStrike" cap="none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1"/>
          <p:cNvSpPr txBox="1"/>
          <p:nvPr/>
        </p:nvSpPr>
        <p:spPr>
          <a:xfrm rot="-5400000">
            <a:off x="7694653" y="3086062"/>
            <a:ext cx="128868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mitochondria</a:t>
            </a:r>
            <a:endParaRPr sz="1400" b="0" i="0" u="none" strike="noStrike" cap="none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p31"/>
          <p:cNvSpPr/>
          <p:nvPr/>
        </p:nvSpPr>
        <p:spPr>
          <a:xfrm>
            <a:off x="8201074" y="2688116"/>
            <a:ext cx="3821084" cy="129998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1"/>
          <p:cNvSpPr/>
          <p:nvPr/>
        </p:nvSpPr>
        <p:spPr>
          <a:xfrm>
            <a:off x="378823" y="3617144"/>
            <a:ext cx="3931332" cy="296653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d97794721_5_2"/>
          <p:cNvSpPr txBox="1">
            <a:spLocks noGrp="1"/>
          </p:cNvSpPr>
          <p:nvPr>
            <p:ph type="body" idx="1"/>
          </p:nvPr>
        </p:nvSpPr>
        <p:spPr>
          <a:xfrm>
            <a:off x="656325" y="901400"/>
            <a:ext cx="5157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3000" b="1" u="sng">
                <a:solidFill>
                  <a:srgbClr val="000000"/>
                </a:solidFill>
              </a:rPr>
              <a:t>Unbalance of α-tubulin PTMs in PARK2 KO mice</a:t>
            </a:r>
            <a:r>
              <a:rPr lang="en-GB" b="1" u="sng">
                <a:solidFill>
                  <a:srgbClr val="000000"/>
                </a:solidFill>
              </a:rPr>
              <a:t>  </a:t>
            </a:r>
            <a:r>
              <a:rPr lang="en-GB">
                <a:solidFill>
                  <a:srgbClr val="000000"/>
                </a:solidFill>
              </a:rPr>
              <a:t>                                       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87" name="Google Shape;187;g6d97794721_5_2"/>
          <p:cNvSpPr txBox="1"/>
          <p:nvPr/>
        </p:nvSpPr>
        <p:spPr>
          <a:xfrm>
            <a:off x="6871475" y="3397550"/>
            <a:ext cx="51573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Mitochondria accumulation</a:t>
            </a:r>
            <a:endParaRPr sz="3000" b="1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6d97794721_5_2"/>
          <p:cNvSpPr txBox="1"/>
          <p:nvPr/>
        </p:nvSpPr>
        <p:spPr>
          <a:xfrm>
            <a:off x="656325" y="3871025"/>
            <a:ext cx="4768500" cy="18276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PARKIN DIRECTLY MODULATES MTs DYNAMICS?</a:t>
            </a:r>
            <a:endParaRPr sz="36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g6d97794721_5_2" descr="Risultati immagini per uni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8084" y="0"/>
            <a:ext cx="1423916" cy="532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g6d97794721_5_2"/>
          <p:cNvCxnSpPr/>
          <p:nvPr/>
        </p:nvCxnSpPr>
        <p:spPr>
          <a:xfrm>
            <a:off x="5424775" y="2089550"/>
            <a:ext cx="1393200" cy="13797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91" name="Google Shape;191;g6d97794721_5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1175" y="4175575"/>
            <a:ext cx="4017900" cy="225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6d97794721_5_2"/>
          <p:cNvPicPr preferRelativeResize="0"/>
          <p:nvPr/>
        </p:nvPicPr>
        <p:blipFill rotWithShape="1">
          <a:blip r:embed="rId5">
            <a:alphaModFix/>
          </a:blip>
          <a:srcRect l="37946"/>
          <a:stretch/>
        </p:blipFill>
        <p:spPr>
          <a:xfrm>
            <a:off x="7441175" y="610500"/>
            <a:ext cx="3391373" cy="24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2" descr="Risultati immagini per uni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8084" y="6325050"/>
            <a:ext cx="1423916" cy="53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2"/>
          <p:cNvPicPr preferRelativeResize="0"/>
          <p:nvPr/>
        </p:nvPicPr>
        <p:blipFill rotWithShape="1">
          <a:blip r:embed="rId4">
            <a:alphaModFix/>
          </a:blip>
          <a:srcRect l="28180" t="16686" r="30691" b="60916"/>
          <a:stretch/>
        </p:blipFill>
        <p:spPr>
          <a:xfrm>
            <a:off x="1047250" y="2021513"/>
            <a:ext cx="10097501" cy="30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 txBox="1"/>
          <p:nvPr/>
        </p:nvSpPr>
        <p:spPr>
          <a:xfrm>
            <a:off x="1385700" y="5239000"/>
            <a:ext cx="9420600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Western blot (A) and densitometric (B) analysis.                                                                                                               Acetylated Tubulin (Ac Tub) and Tyrosinated tubulin (Tyr Tub) comparison shSCR and Parkin silenced cells (shPARK2)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2"/>
          <p:cNvSpPr txBox="1"/>
          <p:nvPr/>
        </p:nvSpPr>
        <p:spPr>
          <a:xfrm>
            <a:off x="1385700" y="811200"/>
            <a:ext cx="57000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parkin silenced PC12 cells there is an increase of Tyr tubulin</a:t>
            </a:r>
            <a:r>
              <a:rPr lang="en-GB" sz="24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2"/>
          <p:cNvSpPr txBox="1"/>
          <p:nvPr/>
        </p:nvSpPr>
        <p:spPr>
          <a:xfrm>
            <a:off x="4596000" y="0"/>
            <a:ext cx="30000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 i="0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r>
              <a:rPr lang="en-GB" sz="3700" b="1" i="0" u="none" strike="noStrike" cap="none">
                <a:solidFill>
                  <a:srgbClr val="D27D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 rotWithShape="1">
          <a:blip r:embed="rId5">
            <a:alphaModFix/>
          </a:blip>
          <a:srcRect l="17314" t="20241" r="50055" b="27413"/>
          <a:stretch/>
        </p:blipFill>
        <p:spPr>
          <a:xfrm>
            <a:off x="9580786" y="811200"/>
            <a:ext cx="1841664" cy="166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 rotWithShape="1">
          <a:blip r:embed="rId6">
            <a:alphaModFix/>
          </a:blip>
          <a:srcRect l="36141" t="35546" r="36172" b="26556"/>
          <a:stretch/>
        </p:blipFill>
        <p:spPr>
          <a:xfrm>
            <a:off x="7455900" y="1122000"/>
            <a:ext cx="1754674" cy="135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842</Words>
  <Application>Microsoft Office PowerPoint</Application>
  <PresentationFormat>Widescreen</PresentationFormat>
  <Paragraphs>88</Paragraphs>
  <Slides>17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Noto Sans Symbols</vt:lpstr>
      <vt:lpstr>Times New Roman</vt:lpstr>
      <vt:lpstr>Simple Light</vt:lpstr>
      <vt:lpstr>PARK2, PARKIN and PARKINSON</vt:lpstr>
      <vt:lpstr>Presentazione standard di PowerPoint</vt:lpstr>
      <vt:lpstr>PARK2 gene</vt:lpstr>
      <vt:lpstr>METHODS</vt:lpstr>
      <vt:lpstr>Results </vt:lpstr>
      <vt:lpstr>Results </vt:lpstr>
      <vt:lpstr>Results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Future forecast</vt:lpstr>
      <vt:lpstr>Presentazione standard di PowerPoint</vt:lpstr>
      <vt:lpstr>Thank you for your attention! </vt:lpstr>
      <vt:lpstr>METHODS nutshell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PARK2, PARKIN and PARKINSON</dc:title>
  <dc:creator>admin</dc:creator>
  <cp:lastModifiedBy>patrizia bovolin</cp:lastModifiedBy>
  <cp:revision>1</cp:revision>
  <dcterms:created xsi:type="dcterms:W3CDTF">2019-12-17T21:35:52Z</dcterms:created>
  <dcterms:modified xsi:type="dcterms:W3CDTF">2020-01-14T21:38:01Z</dcterms:modified>
</cp:coreProperties>
</file>