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23"/>
  </p:notesMasterIdLst>
  <p:sldIdLst>
    <p:sldId id="257" r:id="rId5"/>
    <p:sldId id="271" r:id="rId6"/>
    <p:sldId id="272" r:id="rId7"/>
    <p:sldId id="270" r:id="rId8"/>
    <p:sldId id="273" r:id="rId9"/>
    <p:sldId id="258" r:id="rId10"/>
    <p:sldId id="260" r:id="rId11"/>
    <p:sldId id="262" r:id="rId12"/>
    <p:sldId id="285" r:id="rId13"/>
    <p:sldId id="286" r:id="rId14"/>
    <p:sldId id="283" r:id="rId15"/>
    <p:sldId id="287" r:id="rId16"/>
    <p:sldId id="284" r:id="rId17"/>
    <p:sldId id="280" r:id="rId18"/>
    <p:sldId id="274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7D4D2-7D66-4B55-B132-78997C5D59A3}" v="2" dt="2020-01-14T13:49:23.420"/>
    <p1510:client id="{3B2F7399-CB87-19BC-9B70-53129EFD5B1B}" v="6" dt="2020-01-14T13:50:44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067" autoAdjust="0"/>
  </p:normalViewPr>
  <p:slideViewPr>
    <p:cSldViewPr snapToGrid="0">
      <p:cViewPr varScale="1">
        <p:scale>
          <a:sx n="55" d="100"/>
          <a:sy n="55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DC834-0B28-4F9F-BC31-31844717DC9F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DAB90-1123-4F2C-8411-7A27FBBB0C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28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Considering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findings</a:t>
            </a:r>
            <a:r>
              <a:rPr lang="it-IT" dirty="0"/>
              <a:t>, the </a:t>
            </a:r>
            <a:r>
              <a:rPr lang="it-IT" dirty="0" err="1"/>
              <a:t>autors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by </a:t>
            </a:r>
            <a:r>
              <a:rPr lang="it-IT" dirty="0" err="1"/>
              <a:t>asking</a:t>
            </a:r>
            <a:r>
              <a:rPr lang="it-IT" dirty="0"/>
              <a:t> </a:t>
            </a:r>
            <a:r>
              <a:rPr lang="it-IT" dirty="0" err="1"/>
              <a:t>themselves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trascriptional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underlying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differen</a:t>
            </a:r>
            <a:r>
              <a:rPr lang="it-IT" dirty="0"/>
              <a:t> </a:t>
            </a:r>
            <a:r>
              <a:rPr lang="it-IT" dirty="0" err="1"/>
              <a:t>behaviuors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male and </a:t>
            </a:r>
            <a:r>
              <a:rPr lang="it-IT" dirty="0" err="1"/>
              <a:t>female</a:t>
            </a:r>
            <a:r>
              <a:rPr lang="it-IT" dirty="0"/>
              <a:t> microglia and, </a:t>
            </a:r>
            <a:r>
              <a:rPr lang="it-IT" dirty="0" err="1"/>
              <a:t>subsequently</a:t>
            </a:r>
            <a:r>
              <a:rPr lang="it-IT" dirty="0"/>
              <a:t>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kind</a:t>
            </a:r>
            <a:r>
              <a:rPr lang="it-IT" dirty="0"/>
              <a:t> of </a:t>
            </a:r>
            <a:r>
              <a:rPr lang="it-IT" dirty="0" err="1"/>
              <a:t>implication</a:t>
            </a:r>
            <a:r>
              <a:rPr lang="it-IT" dirty="0"/>
              <a:t> with </a:t>
            </a:r>
            <a:r>
              <a:rPr lang="it-IT" dirty="0" err="1"/>
              <a:t>physiological</a:t>
            </a:r>
            <a:r>
              <a:rPr lang="it-IT" dirty="0"/>
              <a:t> </a:t>
            </a:r>
            <a:r>
              <a:rPr lang="it-IT" dirty="0" err="1"/>
              <a:t>developmental</a:t>
            </a:r>
            <a:r>
              <a:rPr lang="it-IT" dirty="0"/>
              <a:t> </a:t>
            </a:r>
            <a:r>
              <a:rPr lang="it-IT" dirty="0" err="1"/>
              <a:t>programs</a:t>
            </a:r>
            <a:r>
              <a:rPr lang="it-IT" dirty="0"/>
              <a:t> and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link with </a:t>
            </a:r>
            <a:r>
              <a:rPr lang="it-IT" dirty="0" err="1"/>
              <a:t>neural</a:t>
            </a:r>
            <a:r>
              <a:rPr lang="it-IT" dirty="0"/>
              <a:t> </a:t>
            </a:r>
            <a:r>
              <a:rPr lang="it-IT" dirty="0" err="1"/>
              <a:t>pthology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03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So, the first </a:t>
            </a:r>
            <a:r>
              <a:rPr lang="it-IT" dirty="0" err="1"/>
              <a:t>thing</a:t>
            </a:r>
            <a:r>
              <a:rPr lang="it-IT" dirty="0"/>
              <a:t> to do </a:t>
            </a:r>
            <a:r>
              <a:rPr lang="it-IT" dirty="0" err="1"/>
              <a:t>was</a:t>
            </a:r>
            <a:r>
              <a:rPr lang="it-IT" dirty="0"/>
              <a:t> investigate in </a:t>
            </a:r>
            <a:r>
              <a:rPr lang="it-IT" dirty="0" err="1"/>
              <a:t>detail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trascriptomic</a:t>
            </a:r>
            <a:r>
              <a:rPr lang="it-IT" dirty="0"/>
              <a:t> </a:t>
            </a:r>
            <a:r>
              <a:rPr lang="it-IT" dirty="0" err="1"/>
              <a:t>details</a:t>
            </a:r>
            <a:r>
              <a:rPr lang="it-IT" dirty="0"/>
              <a:t> </a:t>
            </a:r>
            <a:r>
              <a:rPr lang="it-IT" dirty="0" err="1"/>
              <a:t>differentiating</a:t>
            </a:r>
            <a:r>
              <a:rPr lang="it-IT" dirty="0"/>
              <a:t> the </a:t>
            </a:r>
            <a:r>
              <a:rPr lang="it-IT" dirty="0" err="1"/>
              <a:t>migroglia</a:t>
            </a:r>
            <a:r>
              <a:rPr lang="it-IT" dirty="0"/>
              <a:t> in the </a:t>
            </a:r>
            <a:r>
              <a:rPr lang="it-IT" dirty="0" err="1"/>
              <a:t>two</a:t>
            </a:r>
            <a:r>
              <a:rPr lang="it-IT" dirty="0"/>
              <a:t> sexes.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51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Trascriptomic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and </a:t>
            </a:r>
            <a:r>
              <a:rPr lang="it-IT" dirty="0" err="1"/>
              <a:t>RNASeq</a:t>
            </a:r>
            <a:r>
              <a:rPr lang="it-IT" dirty="0"/>
              <a:t> </a:t>
            </a:r>
            <a:r>
              <a:rPr lang="it-IT" dirty="0" err="1"/>
              <a:t>highlited</a:t>
            </a:r>
            <a:r>
              <a:rPr lang="it-IT" dirty="0"/>
              <a:t> a list of </a:t>
            </a:r>
            <a:r>
              <a:rPr lang="it-IT" dirty="0" err="1"/>
              <a:t>differentially</a:t>
            </a:r>
            <a:r>
              <a:rPr lang="it-IT" dirty="0"/>
              <a:t> </a:t>
            </a:r>
            <a:r>
              <a:rPr lang="it-IT" dirty="0" err="1"/>
              <a:t>expressed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male and </a:t>
            </a:r>
            <a:r>
              <a:rPr lang="it-IT" dirty="0" err="1"/>
              <a:t>female</a:t>
            </a:r>
            <a:r>
              <a:rPr lang="it-IT" dirty="0"/>
              <a:t> microglia: the </a:t>
            </a:r>
            <a:r>
              <a:rPr lang="it-IT" dirty="0" err="1"/>
              <a:t>majority</a:t>
            </a:r>
            <a:r>
              <a:rPr lang="it-IT" dirty="0"/>
              <a:t> of the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expressed</a:t>
            </a:r>
            <a:r>
              <a:rPr lang="it-IT" dirty="0"/>
              <a:t> in male microglia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regulated</a:t>
            </a:r>
            <a:r>
              <a:rPr lang="it-IT" dirty="0"/>
              <a:t> by TF NFKB and RUNX1,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inflammatory</a:t>
            </a:r>
            <a:r>
              <a:rPr lang="it-IT" dirty="0"/>
              <a:t> activity and negative </a:t>
            </a:r>
            <a:r>
              <a:rPr lang="it-IT" dirty="0" err="1"/>
              <a:t>regulation</a:t>
            </a:r>
            <a:r>
              <a:rPr lang="it-IT" dirty="0"/>
              <a:t> of </a:t>
            </a:r>
            <a:r>
              <a:rPr lang="it-IT" dirty="0" err="1"/>
              <a:t>neurogenesis</a:t>
            </a:r>
            <a:r>
              <a:rPr lang="it-IT" dirty="0"/>
              <a:t>. In the </a:t>
            </a:r>
            <a:r>
              <a:rPr lang="it-IT" dirty="0" err="1"/>
              <a:t>female</a:t>
            </a:r>
            <a:r>
              <a:rPr lang="it-IT" dirty="0"/>
              <a:t>, </a:t>
            </a:r>
            <a:r>
              <a:rPr lang="it-IT" dirty="0" err="1"/>
              <a:t>instead</a:t>
            </a:r>
            <a:r>
              <a:rPr lang="it-IT" dirty="0"/>
              <a:t>, </a:t>
            </a:r>
            <a:r>
              <a:rPr lang="it-IT" dirty="0" err="1"/>
              <a:t>most</a:t>
            </a:r>
            <a:r>
              <a:rPr lang="it-IT" dirty="0"/>
              <a:t> of the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regulated</a:t>
            </a:r>
            <a:r>
              <a:rPr lang="it-IT" dirty="0"/>
              <a:t> by TF NANOG and TCF3, </a:t>
            </a:r>
            <a:r>
              <a:rPr lang="it-IT" dirty="0" err="1"/>
              <a:t>mostly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morphogenesis</a:t>
            </a:r>
            <a:r>
              <a:rPr lang="it-IT" dirty="0"/>
              <a:t>, </a:t>
            </a:r>
            <a:r>
              <a:rPr lang="it-IT" dirty="0" err="1"/>
              <a:t>inhibition</a:t>
            </a:r>
            <a:r>
              <a:rPr lang="it-IT" dirty="0"/>
              <a:t> of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and promotion of </a:t>
            </a:r>
            <a:r>
              <a:rPr lang="it-IT" dirty="0" err="1"/>
              <a:t>repairing</a:t>
            </a:r>
            <a:r>
              <a:rPr lang="it-IT" dirty="0"/>
              <a:t> </a:t>
            </a:r>
            <a:r>
              <a:rPr lang="it-IT" dirty="0" err="1"/>
              <a:t>mechanisms</a:t>
            </a:r>
            <a:r>
              <a:rPr lang="it-IT" dirty="0"/>
              <a:t>. </a:t>
            </a:r>
            <a:r>
              <a:rPr lang="it-IT" dirty="0" err="1"/>
              <a:t>All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assumption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confirmed</a:t>
            </a:r>
            <a:r>
              <a:rPr lang="it-IT" dirty="0"/>
              <a:t> by a </a:t>
            </a:r>
            <a:r>
              <a:rPr lang="it-IT" dirty="0" err="1"/>
              <a:t>luciferase</a:t>
            </a:r>
            <a:r>
              <a:rPr lang="it-IT" dirty="0"/>
              <a:t> </a:t>
            </a:r>
            <a:r>
              <a:rPr lang="it-IT" dirty="0" err="1"/>
              <a:t>assay</a:t>
            </a:r>
            <a:r>
              <a:rPr lang="it-IT" dirty="0"/>
              <a:t>, </a:t>
            </a:r>
            <a:r>
              <a:rPr lang="it-IT" dirty="0" err="1"/>
              <a:t>where</a:t>
            </a:r>
            <a:r>
              <a:rPr lang="it-IT" dirty="0"/>
              <a:t> the </a:t>
            </a:r>
            <a:r>
              <a:rPr lang="it-IT" dirty="0" err="1"/>
              <a:t>authors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a </a:t>
            </a:r>
            <a:r>
              <a:rPr lang="it-IT" dirty="0" err="1"/>
              <a:t>luciferase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regulated</a:t>
            </a:r>
            <a:r>
              <a:rPr lang="it-IT" dirty="0"/>
              <a:t> by a NFKB responsive promoter, </a:t>
            </a:r>
            <a:r>
              <a:rPr lang="it-IT" dirty="0" err="1"/>
              <a:t>active</a:t>
            </a:r>
            <a:r>
              <a:rPr lang="it-IT" dirty="0"/>
              <a:t> under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. </a:t>
            </a:r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saw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in the </a:t>
            </a:r>
            <a:r>
              <a:rPr lang="it-IT" dirty="0" err="1"/>
              <a:t>whole</a:t>
            </a:r>
            <a:r>
              <a:rPr lang="it-IT" dirty="0"/>
              <a:t> body the </a:t>
            </a:r>
            <a:r>
              <a:rPr lang="it-IT" dirty="0" err="1"/>
              <a:t>bioluminescence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males</a:t>
            </a:r>
            <a:r>
              <a:rPr lang="it-IT" dirty="0"/>
              <a:t> and </a:t>
            </a:r>
            <a:r>
              <a:rPr lang="it-IT" dirty="0" err="1"/>
              <a:t>female</a:t>
            </a:r>
            <a:r>
              <a:rPr lang="it-IT" dirty="0"/>
              <a:t> </a:t>
            </a:r>
            <a:r>
              <a:rPr lang="it-IT" dirty="0" err="1"/>
              <a:t>didn’t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, </a:t>
            </a:r>
            <a:r>
              <a:rPr lang="it-IT" dirty="0" err="1"/>
              <a:t>whilst</a:t>
            </a:r>
            <a:r>
              <a:rPr lang="it-IT" dirty="0"/>
              <a:t> </a:t>
            </a:r>
            <a:r>
              <a:rPr lang="it-IT" dirty="0" err="1"/>
              <a:t>specifically</a:t>
            </a:r>
            <a:r>
              <a:rPr lang="it-IT" dirty="0"/>
              <a:t> in the brain the </a:t>
            </a:r>
            <a:r>
              <a:rPr lang="it-IT" dirty="0" err="1"/>
              <a:t>luciferase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way more </a:t>
            </a:r>
            <a:r>
              <a:rPr lang="it-IT" dirty="0" err="1"/>
              <a:t>expressed</a:t>
            </a:r>
            <a:r>
              <a:rPr lang="it-IT" dirty="0"/>
              <a:t> in </a:t>
            </a:r>
            <a:r>
              <a:rPr lang="it-IT" dirty="0" err="1"/>
              <a:t>males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in </a:t>
            </a:r>
            <a:r>
              <a:rPr lang="it-IT" dirty="0" err="1"/>
              <a:t>females</a:t>
            </a:r>
            <a:r>
              <a:rPr lang="it-IT" dirty="0"/>
              <a:t>, </a:t>
            </a:r>
            <a:r>
              <a:rPr lang="it-IT" dirty="0" err="1"/>
              <a:t>highliting</a:t>
            </a:r>
            <a:r>
              <a:rPr lang="it-IT" dirty="0"/>
              <a:t> a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inflammation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41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After </a:t>
            </a:r>
            <a:r>
              <a:rPr lang="it-IT" dirty="0" err="1"/>
              <a:t>all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observation</a:t>
            </a:r>
            <a:r>
              <a:rPr lang="it-IT" dirty="0"/>
              <a:t>,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question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due to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circulatin</a:t>
            </a:r>
            <a:r>
              <a:rPr lang="it-IT" dirty="0"/>
              <a:t> </a:t>
            </a:r>
            <a:r>
              <a:rPr lang="it-IT" dirty="0" err="1"/>
              <a:t>estrogens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males</a:t>
            </a:r>
            <a:r>
              <a:rPr lang="it-IT" dirty="0"/>
              <a:t> and </a:t>
            </a:r>
            <a:r>
              <a:rPr lang="it-IT" dirty="0" err="1"/>
              <a:t>females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27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 </a:t>
            </a:r>
            <a:r>
              <a:rPr lang="it-IT" dirty="0" err="1"/>
              <a:t>answer</a:t>
            </a:r>
            <a:r>
              <a:rPr lang="it-IT" dirty="0"/>
              <a:t>, </a:t>
            </a:r>
            <a:r>
              <a:rPr lang="it-IT" dirty="0" err="1"/>
              <a:t>authors</a:t>
            </a:r>
            <a:r>
              <a:rPr lang="it-IT" dirty="0"/>
              <a:t> </a:t>
            </a:r>
            <a:r>
              <a:rPr lang="it-IT" dirty="0" err="1"/>
              <a:t>created</a:t>
            </a:r>
            <a:r>
              <a:rPr lang="it-IT" dirty="0"/>
              <a:t> a </a:t>
            </a:r>
            <a:r>
              <a:rPr lang="it-IT" dirty="0" err="1"/>
              <a:t>sort</a:t>
            </a:r>
            <a:r>
              <a:rPr lang="it-IT" dirty="0"/>
              <a:t> of a «</a:t>
            </a:r>
            <a:r>
              <a:rPr lang="it-IT" dirty="0" err="1"/>
              <a:t>breed</a:t>
            </a:r>
            <a:r>
              <a:rPr lang="it-IT" dirty="0"/>
              <a:t>» model, </a:t>
            </a:r>
            <a:r>
              <a:rPr lang="it-IT" dirty="0" err="1"/>
              <a:t>ovariectomized</a:t>
            </a:r>
            <a:r>
              <a:rPr lang="it-IT" dirty="0"/>
              <a:t> mice with or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estrogen</a:t>
            </a:r>
            <a:r>
              <a:rPr lang="it-IT" dirty="0"/>
              <a:t> </a:t>
            </a:r>
            <a:r>
              <a:rPr lang="it-IT" dirty="0" err="1"/>
              <a:t>replacement</a:t>
            </a:r>
            <a:r>
              <a:rPr lang="it-IT" dirty="0"/>
              <a:t> in 3h and 24h. After </a:t>
            </a:r>
            <a:r>
              <a:rPr lang="it-IT" dirty="0" err="1"/>
              <a:t>ovariectomy</a:t>
            </a:r>
            <a:r>
              <a:rPr lang="it-IT" dirty="0"/>
              <a:t> the </a:t>
            </a:r>
            <a:r>
              <a:rPr lang="it-IT" dirty="0" err="1"/>
              <a:t>diffences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female</a:t>
            </a:r>
            <a:r>
              <a:rPr lang="it-IT" dirty="0"/>
              <a:t> and male microglia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, </a:t>
            </a:r>
            <a:r>
              <a:rPr lang="it-IT" dirty="0" err="1"/>
              <a:t>suggesting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circulating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estrogen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fundamental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diffentiation</a:t>
            </a:r>
            <a:r>
              <a:rPr lang="it-IT" dirty="0"/>
              <a:t>. </a:t>
            </a:r>
            <a:r>
              <a:rPr lang="it-IT" dirty="0" err="1"/>
              <a:t>Moreover</a:t>
            </a:r>
            <a:r>
              <a:rPr lang="it-IT" dirty="0"/>
              <a:t>, </a:t>
            </a:r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/>
              <a:t>expressed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expression</a:t>
            </a:r>
            <a:r>
              <a:rPr lang="it-IT" dirty="0"/>
              <a:t> with </a:t>
            </a:r>
            <a:r>
              <a:rPr lang="it-IT" dirty="0" err="1"/>
              <a:t>respect</a:t>
            </a:r>
            <a:r>
              <a:rPr lang="it-IT" dirty="0"/>
              <a:t> of </a:t>
            </a:r>
            <a:r>
              <a:rPr lang="it-IT" dirty="0" err="1"/>
              <a:t>wt</a:t>
            </a:r>
            <a:r>
              <a:rPr lang="it-IT" dirty="0"/>
              <a:t> </a:t>
            </a:r>
            <a:r>
              <a:rPr lang="it-IT" dirty="0" err="1"/>
              <a:t>females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inferior</a:t>
            </a:r>
            <a:r>
              <a:rPr lang="it-IT" dirty="0"/>
              <a:t> to </a:t>
            </a:r>
            <a:r>
              <a:rPr lang="it-IT" dirty="0" err="1"/>
              <a:t>wt</a:t>
            </a:r>
            <a:r>
              <a:rPr lang="it-IT" dirty="0"/>
              <a:t> </a:t>
            </a:r>
            <a:r>
              <a:rPr lang="it-IT" dirty="0" err="1"/>
              <a:t>males</a:t>
            </a:r>
            <a:r>
              <a:rPr lang="it-IT" dirty="0"/>
              <a:t> </a:t>
            </a:r>
            <a:r>
              <a:rPr lang="it-IT" dirty="0" err="1"/>
              <a:t>ones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69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To </a:t>
            </a:r>
            <a:r>
              <a:rPr lang="it-IT" dirty="0" err="1"/>
              <a:t>demonstrate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microglia </a:t>
            </a:r>
            <a:r>
              <a:rPr lang="it-IT" dirty="0" err="1"/>
              <a:t>differentiation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indipendet</a:t>
            </a:r>
            <a:r>
              <a:rPr lang="it-IT" dirty="0"/>
              <a:t> from the in vivo </a:t>
            </a:r>
            <a:r>
              <a:rPr lang="it-IT" dirty="0" err="1"/>
              <a:t>hormonal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, </a:t>
            </a:r>
            <a:r>
              <a:rPr lang="it-IT" dirty="0" err="1"/>
              <a:t>authors</a:t>
            </a:r>
            <a:r>
              <a:rPr lang="it-IT" dirty="0"/>
              <a:t> </a:t>
            </a:r>
            <a:r>
              <a:rPr lang="it-IT" dirty="0" err="1"/>
              <a:t>transplanted</a:t>
            </a:r>
            <a:r>
              <a:rPr lang="it-IT" dirty="0"/>
              <a:t> </a:t>
            </a:r>
            <a:r>
              <a:rPr lang="it-IT" dirty="0" err="1"/>
              <a:t>female</a:t>
            </a:r>
            <a:r>
              <a:rPr lang="it-IT" dirty="0"/>
              <a:t> microglia </a:t>
            </a:r>
            <a:r>
              <a:rPr lang="it-IT" dirty="0" err="1"/>
              <a:t>identificable</a:t>
            </a:r>
            <a:r>
              <a:rPr lang="it-IT" dirty="0"/>
              <a:t> with </a:t>
            </a:r>
            <a:r>
              <a:rPr lang="it-IT" dirty="0" err="1"/>
              <a:t>luciferase</a:t>
            </a:r>
            <a:r>
              <a:rPr lang="it-IT" dirty="0"/>
              <a:t>, </a:t>
            </a:r>
            <a:r>
              <a:rPr lang="it-IT" dirty="0" err="1"/>
              <a:t>expressed</a:t>
            </a:r>
            <a:r>
              <a:rPr lang="it-IT" dirty="0"/>
              <a:t> </a:t>
            </a:r>
            <a:r>
              <a:rPr lang="it-IT" dirty="0" err="1"/>
              <a:t>costitutively</a:t>
            </a:r>
            <a:r>
              <a:rPr lang="it-IT" dirty="0"/>
              <a:t> and </a:t>
            </a:r>
            <a:r>
              <a:rPr lang="it-IT" dirty="0" err="1"/>
              <a:t>indipendently</a:t>
            </a:r>
            <a:r>
              <a:rPr lang="it-IT" dirty="0"/>
              <a:t> from the sex, in </a:t>
            </a:r>
            <a:r>
              <a:rPr lang="it-IT" dirty="0" err="1"/>
              <a:t>males</a:t>
            </a:r>
            <a:r>
              <a:rPr lang="it-IT" dirty="0"/>
              <a:t> mice via </a:t>
            </a:r>
            <a:r>
              <a:rPr lang="it-IT" dirty="0" err="1"/>
              <a:t>transnasal</a:t>
            </a:r>
            <a:r>
              <a:rPr lang="it-IT" dirty="0"/>
              <a:t> </a:t>
            </a:r>
            <a:r>
              <a:rPr lang="it-IT" dirty="0" err="1"/>
              <a:t>route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64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First of </a:t>
            </a:r>
            <a:r>
              <a:rPr lang="it-IT" dirty="0" err="1"/>
              <a:t>all</a:t>
            </a:r>
            <a:r>
              <a:rPr lang="it-IT" dirty="0"/>
              <a:t>, the </a:t>
            </a:r>
            <a:r>
              <a:rPr lang="it-IT" dirty="0" err="1"/>
              <a:t>authors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sure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transplantation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succesfully</a:t>
            </a:r>
            <a:r>
              <a:rPr lang="it-IT" dirty="0"/>
              <a:t> by </a:t>
            </a:r>
            <a:r>
              <a:rPr lang="it-IT" dirty="0" err="1"/>
              <a:t>measuring</a:t>
            </a:r>
            <a:r>
              <a:rPr lang="it-IT" dirty="0"/>
              <a:t> </a:t>
            </a:r>
            <a:r>
              <a:rPr lang="it-IT" dirty="0" err="1"/>
              <a:t>expressio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Xist</a:t>
            </a:r>
            <a:r>
              <a:rPr lang="it-IT" dirty="0"/>
              <a:t>, </a:t>
            </a:r>
            <a:r>
              <a:rPr lang="it-IT" dirty="0" err="1"/>
              <a:t>transcripted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in </a:t>
            </a:r>
            <a:r>
              <a:rPr lang="it-IT" dirty="0" err="1"/>
              <a:t>female</a:t>
            </a:r>
            <a:r>
              <a:rPr lang="it-IT" dirty="0"/>
              <a:t> microglia </a:t>
            </a:r>
            <a:r>
              <a:rPr lang="it-IT" dirty="0" err="1"/>
              <a:t>beacuse</a:t>
            </a:r>
            <a:r>
              <a:rPr lang="it-IT" dirty="0"/>
              <a:t> of the x </a:t>
            </a:r>
            <a:r>
              <a:rPr lang="it-IT" dirty="0" err="1"/>
              <a:t>chromosome</a:t>
            </a:r>
            <a:r>
              <a:rPr lang="it-IT" dirty="0"/>
              <a:t> </a:t>
            </a:r>
            <a:r>
              <a:rPr lang="it-IT" dirty="0" err="1"/>
              <a:t>redundancy</a:t>
            </a:r>
            <a:r>
              <a:rPr lang="it-IT" dirty="0"/>
              <a:t> </a:t>
            </a:r>
            <a:r>
              <a:rPr lang="it-IT" dirty="0" err="1"/>
              <a:t>absent</a:t>
            </a:r>
            <a:r>
              <a:rPr lang="it-IT" dirty="0"/>
              <a:t> in </a:t>
            </a:r>
            <a:r>
              <a:rPr lang="it-IT" dirty="0" err="1"/>
              <a:t>males</a:t>
            </a:r>
            <a:r>
              <a:rPr lang="it-IT" dirty="0"/>
              <a:t>. </a:t>
            </a:r>
            <a:r>
              <a:rPr lang="it-IT" dirty="0" err="1"/>
              <a:t>Increasing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3days and 5days after </a:t>
            </a:r>
            <a:r>
              <a:rPr lang="it-IT" dirty="0" err="1"/>
              <a:t>transplantation</a:t>
            </a:r>
            <a:r>
              <a:rPr lang="it-IT" dirty="0"/>
              <a:t> </a:t>
            </a:r>
            <a:r>
              <a:rPr lang="it-IT" dirty="0" err="1"/>
              <a:t>suggested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micrgolia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trascriptionally</a:t>
            </a:r>
            <a:r>
              <a:rPr lang="it-IT" dirty="0"/>
              <a:t> </a:t>
            </a:r>
            <a:r>
              <a:rPr lang="it-IT" dirty="0" err="1"/>
              <a:t>active</a:t>
            </a:r>
            <a:r>
              <a:rPr lang="it-IT" dirty="0"/>
              <a:t>. Second of </a:t>
            </a:r>
            <a:r>
              <a:rPr lang="it-IT" dirty="0" err="1"/>
              <a:t>all</a:t>
            </a:r>
            <a:r>
              <a:rPr lang="it-IT" dirty="0"/>
              <a:t>, </a:t>
            </a:r>
            <a:r>
              <a:rPr lang="it-IT" dirty="0" err="1"/>
              <a:t>authors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demonstrate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, </a:t>
            </a:r>
            <a:r>
              <a:rPr lang="it-IT" dirty="0" err="1"/>
              <a:t>investigated</a:t>
            </a:r>
            <a:r>
              <a:rPr lang="it-IT" dirty="0"/>
              <a:t> by </a:t>
            </a:r>
            <a:r>
              <a:rPr lang="it-IT" dirty="0" err="1"/>
              <a:t>measuring</a:t>
            </a:r>
            <a:r>
              <a:rPr lang="it-IT" dirty="0"/>
              <a:t> Ki67 </a:t>
            </a:r>
            <a:r>
              <a:rPr lang="it-IT" dirty="0" err="1"/>
              <a:t>mRNA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altered</a:t>
            </a:r>
            <a:r>
              <a:rPr lang="it-IT" dirty="0"/>
              <a:t> by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presidure</a:t>
            </a:r>
            <a:r>
              <a:rPr lang="it-IT" dirty="0"/>
              <a:t>. </a:t>
            </a:r>
            <a:r>
              <a:rPr lang="it-IT" dirty="0" err="1"/>
              <a:t>Moreover</a:t>
            </a:r>
            <a:r>
              <a:rPr lang="it-IT" dirty="0"/>
              <a:t>, sex </a:t>
            </a:r>
            <a:r>
              <a:rPr lang="it-IT" dirty="0" err="1"/>
              <a:t>dependent</a:t>
            </a:r>
            <a:r>
              <a:rPr lang="it-IT" dirty="0"/>
              <a:t> </a:t>
            </a:r>
            <a:r>
              <a:rPr lang="it-IT" dirty="0" err="1"/>
              <a:t>expressed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</a:t>
            </a:r>
            <a:r>
              <a:rPr lang="it-IT" dirty="0" err="1"/>
              <a:t>mantained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identities</a:t>
            </a:r>
            <a:r>
              <a:rPr lang="it-IT" dirty="0"/>
              <a:t> </a:t>
            </a:r>
            <a:r>
              <a:rPr lang="it-IT" dirty="0" err="1"/>
              <a:t>both</a:t>
            </a:r>
            <a:r>
              <a:rPr lang="it-IT" dirty="0"/>
              <a:t> in male and </a:t>
            </a:r>
            <a:r>
              <a:rPr lang="it-IT" dirty="0" err="1"/>
              <a:t>female</a:t>
            </a:r>
            <a:r>
              <a:rPr lang="it-IT" dirty="0"/>
              <a:t> microglia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demonstrated</a:t>
            </a:r>
            <a:r>
              <a:rPr lang="it-IT" dirty="0"/>
              <a:t> by the </a:t>
            </a:r>
            <a:r>
              <a:rPr lang="it-IT" dirty="0" err="1"/>
              <a:t>absence</a:t>
            </a:r>
            <a:r>
              <a:rPr lang="it-IT" dirty="0"/>
              <a:t> of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and after the treatment (male </a:t>
            </a:r>
            <a:r>
              <a:rPr lang="it-IT" dirty="0" err="1"/>
              <a:t>genes</a:t>
            </a:r>
            <a:r>
              <a:rPr lang="it-IT" dirty="0"/>
              <a:t> stay high in </a:t>
            </a:r>
            <a:r>
              <a:rPr lang="it-IT" dirty="0" err="1"/>
              <a:t>males</a:t>
            </a:r>
            <a:r>
              <a:rPr lang="it-IT" dirty="0"/>
              <a:t> and </a:t>
            </a:r>
            <a:r>
              <a:rPr lang="it-IT" dirty="0" err="1"/>
              <a:t>female</a:t>
            </a:r>
            <a:r>
              <a:rPr lang="it-IT" dirty="0"/>
              <a:t> </a:t>
            </a:r>
            <a:r>
              <a:rPr lang="it-IT" dirty="0" err="1"/>
              <a:t>genes</a:t>
            </a:r>
            <a:r>
              <a:rPr lang="it-IT" dirty="0"/>
              <a:t> low, and viceversa in </a:t>
            </a:r>
            <a:r>
              <a:rPr lang="it-IT" dirty="0" err="1"/>
              <a:t>females</a:t>
            </a:r>
            <a:r>
              <a:rPr lang="it-IT" dirty="0"/>
              <a:t>). So, </a:t>
            </a:r>
            <a:r>
              <a:rPr lang="it-IT" dirty="0" err="1"/>
              <a:t>given</a:t>
            </a:r>
            <a:r>
              <a:rPr lang="it-IT" dirty="0"/>
              <a:t> the </a:t>
            </a:r>
            <a:r>
              <a:rPr lang="it-IT" dirty="0" err="1"/>
              <a:t>fact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nor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 </a:t>
            </a:r>
            <a:r>
              <a:rPr lang="it-IT" dirty="0" err="1"/>
              <a:t>neither</a:t>
            </a:r>
            <a:r>
              <a:rPr lang="it-IT" dirty="0"/>
              <a:t> sex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identities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altered</a:t>
            </a:r>
            <a:r>
              <a:rPr lang="it-IT" dirty="0"/>
              <a:t> by the </a:t>
            </a:r>
            <a:r>
              <a:rPr lang="it-IT" dirty="0" err="1"/>
              <a:t>transplantation</a:t>
            </a:r>
            <a:r>
              <a:rPr lang="it-IT" dirty="0"/>
              <a:t> suggeste the </a:t>
            </a:r>
            <a:r>
              <a:rPr lang="it-IT" dirty="0" err="1"/>
              <a:t>authors</a:t>
            </a:r>
            <a:r>
              <a:rPr lang="it-IT" dirty="0"/>
              <a:t> </a:t>
            </a:r>
            <a:r>
              <a:rPr lang="it-IT" dirty="0" err="1"/>
              <a:t>thay</a:t>
            </a:r>
            <a:r>
              <a:rPr lang="it-IT" dirty="0"/>
              <a:t> a </a:t>
            </a:r>
            <a:r>
              <a:rPr lang="it-IT" dirty="0" err="1"/>
              <a:t>genomic</a:t>
            </a:r>
            <a:r>
              <a:rPr lang="it-IT" dirty="0"/>
              <a:t> or an </a:t>
            </a:r>
            <a:r>
              <a:rPr lang="it-IT" dirty="0" err="1"/>
              <a:t>epigenetic</a:t>
            </a:r>
            <a:r>
              <a:rPr lang="it-IT" dirty="0"/>
              <a:t> component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involved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differentiation</a:t>
            </a:r>
            <a:r>
              <a:rPr lang="it-IT" dirty="0"/>
              <a:t>. </a:t>
            </a:r>
            <a:r>
              <a:rPr lang="it-IT" dirty="0" err="1"/>
              <a:t>These</a:t>
            </a:r>
            <a:r>
              <a:rPr lang="it-IT" dirty="0"/>
              <a:t> component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in the </a:t>
            </a:r>
            <a:r>
              <a:rPr lang="it-IT" dirty="0" err="1"/>
              <a:t>perinatal</a:t>
            </a:r>
            <a:r>
              <a:rPr lang="it-IT" dirty="0"/>
              <a:t> </a:t>
            </a:r>
            <a:r>
              <a:rPr lang="it-IT" dirty="0" err="1"/>
              <a:t>aromatization</a:t>
            </a:r>
            <a:r>
              <a:rPr lang="it-IT" dirty="0"/>
              <a:t> of testosterone in </a:t>
            </a:r>
            <a:r>
              <a:rPr lang="it-IT" dirty="0" err="1"/>
              <a:t>estradiol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 in the </a:t>
            </a:r>
            <a:r>
              <a:rPr lang="it-IT" dirty="0" err="1"/>
              <a:t>process</a:t>
            </a:r>
            <a:r>
              <a:rPr lang="it-IT" dirty="0"/>
              <a:t> of brain </a:t>
            </a:r>
            <a:r>
              <a:rPr lang="it-IT" dirty="0" err="1"/>
              <a:t>masculinization</a:t>
            </a:r>
            <a:r>
              <a:rPr lang="it-IT" dirty="0"/>
              <a:t>, and </a:t>
            </a:r>
            <a:r>
              <a:rPr lang="it-IT" dirty="0" err="1"/>
              <a:t>confirmed</a:t>
            </a:r>
            <a:r>
              <a:rPr lang="it-IT" dirty="0"/>
              <a:t> by the </a:t>
            </a:r>
            <a:r>
              <a:rPr lang="it-IT" dirty="0" err="1"/>
              <a:t>fact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masculinazed</a:t>
            </a:r>
            <a:r>
              <a:rPr lang="it-IT" dirty="0"/>
              <a:t> </a:t>
            </a:r>
            <a:r>
              <a:rPr lang="it-IT" dirty="0" err="1"/>
              <a:t>females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an </a:t>
            </a:r>
            <a:r>
              <a:rPr lang="it-IT" dirty="0" err="1"/>
              <a:t>expression</a:t>
            </a:r>
            <a:r>
              <a:rPr lang="it-IT" dirty="0"/>
              <a:t> pattern more </a:t>
            </a:r>
            <a:r>
              <a:rPr lang="it-IT" dirty="0" err="1"/>
              <a:t>similar</a:t>
            </a:r>
            <a:r>
              <a:rPr lang="it-IT" dirty="0"/>
              <a:t> to </a:t>
            </a:r>
            <a:r>
              <a:rPr lang="it-IT" dirty="0" err="1"/>
              <a:t>males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to </a:t>
            </a:r>
            <a:r>
              <a:rPr lang="it-IT" dirty="0" err="1"/>
              <a:t>females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02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last step </a:t>
            </a:r>
            <a:r>
              <a:rPr lang="it-IT" dirty="0" err="1"/>
              <a:t>was</a:t>
            </a:r>
            <a:r>
              <a:rPr lang="it-IT" dirty="0"/>
              <a:t> the </a:t>
            </a:r>
            <a:r>
              <a:rPr lang="it-IT" dirty="0" err="1"/>
              <a:t>investigation</a:t>
            </a:r>
            <a:r>
              <a:rPr lang="it-IT" dirty="0"/>
              <a:t> of </a:t>
            </a:r>
            <a:r>
              <a:rPr lang="it-IT" dirty="0" err="1"/>
              <a:t>functional</a:t>
            </a:r>
            <a:r>
              <a:rPr lang="it-IT" dirty="0"/>
              <a:t> </a:t>
            </a:r>
            <a:r>
              <a:rPr lang="it-IT" dirty="0" err="1"/>
              <a:t>relevance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differentiation</a:t>
            </a:r>
            <a:r>
              <a:rPr lang="it-IT" dirty="0"/>
              <a:t>. 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reason</a:t>
            </a:r>
            <a:r>
              <a:rPr lang="it-IT" dirty="0"/>
              <a:t> </a:t>
            </a:r>
            <a:r>
              <a:rPr lang="it-IT" dirty="0" err="1"/>
              <a:t>authors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microglia </a:t>
            </a:r>
            <a:r>
              <a:rPr lang="it-IT" dirty="0" err="1"/>
              <a:t>behaviour</a:t>
            </a:r>
            <a:r>
              <a:rPr lang="it-IT" dirty="0"/>
              <a:t> in </a:t>
            </a:r>
            <a:r>
              <a:rPr lang="it-IT" dirty="0" err="1"/>
              <a:t>ischemic</a:t>
            </a:r>
            <a:r>
              <a:rPr lang="it-IT" dirty="0"/>
              <a:t> </a:t>
            </a:r>
            <a:r>
              <a:rPr lang="it-IT" dirty="0" err="1"/>
              <a:t>trasplanted</a:t>
            </a:r>
            <a:r>
              <a:rPr lang="it-IT" dirty="0"/>
              <a:t> mice with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permanent</a:t>
            </a:r>
            <a:r>
              <a:rPr lang="it-IT" dirty="0"/>
              <a:t> middle </a:t>
            </a:r>
            <a:r>
              <a:rPr lang="it-IT" dirty="0" err="1"/>
              <a:t>cerebral</a:t>
            </a:r>
            <a:r>
              <a:rPr lang="it-IT" dirty="0"/>
              <a:t> </a:t>
            </a:r>
            <a:r>
              <a:rPr lang="it-IT" dirty="0" err="1"/>
              <a:t>artery</a:t>
            </a:r>
            <a:r>
              <a:rPr lang="it-IT" dirty="0"/>
              <a:t> </a:t>
            </a:r>
            <a:r>
              <a:rPr lang="it-IT" dirty="0" err="1"/>
              <a:t>occlusion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largely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demostrated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young</a:t>
            </a:r>
            <a:r>
              <a:rPr lang="it-IT" dirty="0"/>
              <a:t> </a:t>
            </a:r>
            <a:r>
              <a:rPr lang="it-IT" dirty="0" err="1"/>
              <a:t>females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wide </a:t>
            </a:r>
            <a:r>
              <a:rPr lang="it-IT" dirty="0" err="1"/>
              <a:t>injuries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young</a:t>
            </a:r>
            <a:r>
              <a:rPr lang="it-IT" dirty="0"/>
              <a:t> male after an </a:t>
            </a:r>
            <a:r>
              <a:rPr lang="it-IT" dirty="0" err="1"/>
              <a:t>ischemic</a:t>
            </a:r>
            <a:r>
              <a:rPr lang="it-IT" dirty="0"/>
              <a:t> </a:t>
            </a:r>
            <a:r>
              <a:rPr lang="it-IT" dirty="0" err="1"/>
              <a:t>attack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4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first </a:t>
            </a:r>
            <a:r>
              <a:rPr lang="it-IT" dirty="0" err="1"/>
              <a:t>thing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noticed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observing</a:t>
            </a:r>
            <a:r>
              <a:rPr lang="it-IT" dirty="0"/>
              <a:t> with MRI </a:t>
            </a:r>
            <a:r>
              <a:rPr lang="it-IT" dirty="0" err="1"/>
              <a:t>trasplanted</a:t>
            </a:r>
            <a:r>
              <a:rPr lang="it-IT" dirty="0"/>
              <a:t> male mice </a:t>
            </a:r>
            <a:r>
              <a:rPr lang="it-IT" dirty="0" err="1"/>
              <a:t>presented</a:t>
            </a:r>
            <a:r>
              <a:rPr lang="it-IT" dirty="0"/>
              <a:t> a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extended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wt</a:t>
            </a:r>
            <a:r>
              <a:rPr lang="it-IT" dirty="0"/>
              <a:t> </a:t>
            </a:r>
            <a:r>
              <a:rPr lang="it-IT" dirty="0" err="1"/>
              <a:t>males</a:t>
            </a:r>
            <a:r>
              <a:rPr lang="it-IT" dirty="0"/>
              <a:t>, </a:t>
            </a:r>
            <a:r>
              <a:rPr lang="it-IT" dirty="0" err="1"/>
              <a:t>demonstrated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by </a:t>
            </a:r>
            <a:r>
              <a:rPr lang="it-IT" dirty="0" err="1"/>
              <a:t>diffusion</a:t>
            </a:r>
            <a:r>
              <a:rPr lang="it-IT" dirty="0"/>
              <a:t> </a:t>
            </a:r>
            <a:r>
              <a:rPr lang="it-IT" dirty="0" err="1"/>
              <a:t>weighted</a:t>
            </a:r>
            <a:r>
              <a:rPr lang="it-IT" dirty="0"/>
              <a:t> imaging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evaluates</a:t>
            </a:r>
            <a:r>
              <a:rPr lang="it-IT" dirty="0"/>
              <a:t> the </a:t>
            </a:r>
            <a:r>
              <a:rPr lang="it-IT" dirty="0" err="1"/>
              <a:t>content</a:t>
            </a:r>
            <a:r>
              <a:rPr lang="it-IT" dirty="0"/>
              <a:t> of water in the </a:t>
            </a:r>
            <a:r>
              <a:rPr lang="it-IT" dirty="0" err="1"/>
              <a:t>lesion</a:t>
            </a:r>
            <a:r>
              <a:rPr lang="it-IT" dirty="0"/>
              <a:t>, </a:t>
            </a:r>
            <a:r>
              <a:rPr lang="it-IT" dirty="0" err="1"/>
              <a:t>correlated</a:t>
            </a:r>
            <a:r>
              <a:rPr lang="it-IT" dirty="0"/>
              <a:t> with </a:t>
            </a:r>
            <a:r>
              <a:rPr lang="it-IT" dirty="0" err="1"/>
              <a:t>its</a:t>
            </a:r>
            <a:r>
              <a:rPr lang="it-IT" dirty="0"/>
              <a:t> extension.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see</a:t>
            </a:r>
            <a:r>
              <a:rPr lang="it-IT" dirty="0"/>
              <a:t> from the </a:t>
            </a:r>
            <a:r>
              <a:rPr lang="it-IT" dirty="0" err="1"/>
              <a:t>graph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inferior</a:t>
            </a:r>
            <a:r>
              <a:rPr lang="it-IT" dirty="0"/>
              <a:t> in </a:t>
            </a:r>
            <a:r>
              <a:rPr lang="it-IT" dirty="0" err="1"/>
              <a:t>trasplanted</a:t>
            </a:r>
            <a:r>
              <a:rPr lang="it-IT" dirty="0"/>
              <a:t> mice </a:t>
            </a:r>
            <a:r>
              <a:rPr lang="it-IT" dirty="0" err="1"/>
              <a:t>than</a:t>
            </a:r>
            <a:r>
              <a:rPr lang="it-IT" dirty="0"/>
              <a:t> in </a:t>
            </a:r>
            <a:r>
              <a:rPr lang="it-IT" dirty="0" err="1"/>
              <a:t>wt</a:t>
            </a:r>
            <a:r>
              <a:rPr lang="it-IT" dirty="0"/>
              <a:t>. </a:t>
            </a:r>
            <a:r>
              <a:rPr lang="it-IT" dirty="0" err="1"/>
              <a:t>Moreover</a:t>
            </a:r>
            <a:r>
              <a:rPr lang="it-IT" dirty="0"/>
              <a:t>, by </a:t>
            </a:r>
            <a:r>
              <a:rPr lang="it-IT" dirty="0" err="1"/>
              <a:t>immunostaining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observe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microglia, </a:t>
            </a:r>
            <a:r>
              <a:rPr lang="it-IT" dirty="0" err="1"/>
              <a:t>marked</a:t>
            </a:r>
            <a:r>
              <a:rPr lang="it-IT" dirty="0"/>
              <a:t> with Iba1m in </a:t>
            </a:r>
            <a:r>
              <a:rPr lang="it-IT" dirty="0" err="1"/>
              <a:t>wt</a:t>
            </a:r>
            <a:r>
              <a:rPr lang="it-IT" dirty="0"/>
              <a:t> </a:t>
            </a:r>
            <a:r>
              <a:rPr lang="it-IT" dirty="0" err="1"/>
              <a:t>males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CD16/32 marker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inflammation</a:t>
            </a:r>
            <a:r>
              <a:rPr lang="it-IT" dirty="0"/>
              <a:t>, and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appears</a:t>
            </a:r>
            <a:r>
              <a:rPr lang="it-IT" dirty="0"/>
              <a:t> </a:t>
            </a:r>
            <a:r>
              <a:rPr lang="it-IT" dirty="0" err="1"/>
              <a:t>greenish</a:t>
            </a:r>
            <a:r>
              <a:rPr lang="it-IT" dirty="0"/>
              <a:t>, </a:t>
            </a:r>
            <a:r>
              <a:rPr lang="it-IT" dirty="0" err="1"/>
              <a:t>whilst</a:t>
            </a:r>
            <a:r>
              <a:rPr lang="it-IT" dirty="0"/>
              <a:t> in </a:t>
            </a:r>
            <a:r>
              <a:rPr lang="it-IT" dirty="0" err="1"/>
              <a:t>trasplanted</a:t>
            </a:r>
            <a:r>
              <a:rPr lang="it-IT" dirty="0"/>
              <a:t> mice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see</a:t>
            </a:r>
            <a:r>
              <a:rPr lang="it-IT" dirty="0"/>
              <a:t> a </a:t>
            </a:r>
            <a:r>
              <a:rPr lang="it-IT" dirty="0" err="1"/>
              <a:t>redish</a:t>
            </a:r>
            <a:r>
              <a:rPr lang="it-IT" dirty="0"/>
              <a:t> </a:t>
            </a:r>
            <a:r>
              <a:rPr lang="it-IT" dirty="0" err="1"/>
              <a:t>shadow</a:t>
            </a:r>
            <a:r>
              <a:rPr lang="it-IT" dirty="0"/>
              <a:t> on the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by the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og</a:t>
            </a:r>
            <a:r>
              <a:rPr lang="it-IT" dirty="0"/>
              <a:t> Ym1, </a:t>
            </a:r>
            <a:r>
              <a:rPr lang="it-IT" dirty="0" err="1"/>
              <a:t>associated</a:t>
            </a:r>
            <a:r>
              <a:rPr lang="it-IT" dirty="0"/>
              <a:t> with anti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see</a:t>
            </a:r>
            <a:r>
              <a:rPr lang="it-IT" dirty="0"/>
              <a:t> from the </a:t>
            </a:r>
            <a:r>
              <a:rPr lang="it-IT" dirty="0" err="1"/>
              <a:t>graph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more </a:t>
            </a:r>
            <a:r>
              <a:rPr lang="it-IT" dirty="0" err="1"/>
              <a:t>expressed</a:t>
            </a:r>
            <a:r>
              <a:rPr lang="it-IT" dirty="0"/>
              <a:t> in </a:t>
            </a:r>
            <a:r>
              <a:rPr lang="it-IT" dirty="0" err="1"/>
              <a:t>trasplantated</a:t>
            </a:r>
            <a:r>
              <a:rPr lang="it-IT" dirty="0"/>
              <a:t> mice </a:t>
            </a:r>
            <a:r>
              <a:rPr lang="it-IT" dirty="0" err="1"/>
              <a:t>than</a:t>
            </a:r>
            <a:r>
              <a:rPr lang="it-IT" dirty="0"/>
              <a:t> in </a:t>
            </a:r>
            <a:r>
              <a:rPr lang="it-IT" dirty="0" err="1"/>
              <a:t>wt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DAB90-1123-4F2C-8411-7A27FBBB0CF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77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86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96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06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63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02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8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01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75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96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20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BD8C7B-172C-4DCE-9945-3108C7055EF2}" type="datetimeFigureOut">
              <a:rPr lang="it-IT" smtClean="0"/>
              <a:t>14/01/2020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258C0E2-12B2-48F2-AA1E-0670BFFFF8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33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34CB292-3F42-4301-B656-E42D2BDF2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499" y="1368286"/>
            <a:ext cx="7462083" cy="4121426"/>
          </a:xfrm>
        </p:spPr>
        <p:txBody>
          <a:bodyPr>
            <a:normAutofit/>
          </a:bodyPr>
          <a:lstStyle/>
          <a:p>
            <a:r>
              <a:rPr lang="it-IT" sz="7200" dirty="0">
                <a:solidFill>
                  <a:schemeClr val="tx2"/>
                </a:solidFill>
              </a:rPr>
              <a:t>SEX-SPECIFIC FEATURES OF MICROGLIA FROM ADULT MICE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ottotitolo 4">
            <a:extLst>
              <a:ext uri="{FF2B5EF4-FFF2-40B4-BE49-F238E27FC236}">
                <a16:creationId xmlns:a16="http://schemas.microsoft.com/office/drawing/2014/main" id="{EA957A2E-3782-4E0A-ABAE-3AA9947BB983}"/>
              </a:ext>
            </a:extLst>
          </p:cNvPr>
          <p:cNvSpPr txBox="1">
            <a:spLocks/>
          </p:cNvSpPr>
          <p:nvPr/>
        </p:nvSpPr>
        <p:spPr>
          <a:xfrm>
            <a:off x="1286934" y="5502229"/>
            <a:ext cx="2204894" cy="395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500" dirty="0">
                <a:solidFill>
                  <a:schemeClr val="tx2"/>
                </a:solidFill>
                <a:latin typeface="+mj-lt"/>
              </a:rPr>
              <a:t>Villa et al., 2018, </a:t>
            </a:r>
            <a:r>
              <a:rPr lang="fr-FR" sz="1500" dirty="0" err="1">
                <a:solidFill>
                  <a:schemeClr val="tx2"/>
                </a:solidFill>
                <a:latin typeface="+mj-lt"/>
              </a:rPr>
              <a:t>Cell</a:t>
            </a:r>
            <a:r>
              <a:rPr lang="fr-FR" sz="1500" dirty="0">
                <a:solidFill>
                  <a:schemeClr val="tx2"/>
                </a:solidFill>
                <a:latin typeface="+mj-lt"/>
              </a:rPr>
              <a:t>.</a:t>
            </a:r>
            <a:endParaRPr lang="it-IT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B1560B-312D-4BD0-B81C-FABD0D086BC4}"/>
              </a:ext>
            </a:extLst>
          </p:cNvPr>
          <p:cNvSpPr txBox="1"/>
          <p:nvPr/>
        </p:nvSpPr>
        <p:spPr>
          <a:xfrm>
            <a:off x="10323613" y="3098139"/>
            <a:ext cx="136127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1600" dirty="0">
                <a:solidFill>
                  <a:schemeClr val="tx2"/>
                </a:solidFill>
              </a:rPr>
              <a:t>Linda Petrucci</a:t>
            </a:r>
          </a:p>
          <a:p>
            <a:pPr algn="r">
              <a:spcAft>
                <a:spcPts val="600"/>
              </a:spcAft>
            </a:pPr>
            <a:r>
              <a:rPr lang="it-IT" sz="1600" dirty="0">
                <a:solidFill>
                  <a:schemeClr val="tx2"/>
                </a:solidFill>
              </a:rPr>
              <a:t>Isabella Tarulli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5340DE5-B813-4C6A-B5DF-0866201088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EFE95C8-26E9-46F4-8DBE-7CA5C84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7640534-4835-499B-BEE2-696CDE59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7" y="763389"/>
            <a:ext cx="1177580" cy="5334000"/>
          </a:xfrm>
        </p:spPr>
        <p:txBody>
          <a:bodyPr vert="wordArtVert">
            <a:normAutofit/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RESULTS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E2D8BF88-03EC-4041-84B8-5B5611D0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399" y="756174"/>
            <a:ext cx="806770" cy="5334001"/>
          </a:xfrm>
        </p:spPr>
        <p:txBody>
          <a:bodyPr vert="wordArtVert">
            <a:normAutofit/>
          </a:bodyPr>
          <a:lstStyle/>
          <a:p>
            <a:pPr marL="0" indent="0" algn="ctr">
              <a:buNone/>
            </a:pPr>
            <a:r>
              <a:rPr lang="it-IT" dirty="0"/>
              <a:t>ESTROGEN ROLE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6A11F88A-360E-4C66-9C98-A69CE60986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EA232359-AC6B-43FB-B0D7-F145A97F2E8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  <p:grpSp>
        <p:nvGrpSpPr>
          <p:cNvPr id="29" name="Gruppo 28">
            <a:extLst>
              <a:ext uri="{FF2B5EF4-FFF2-40B4-BE49-F238E27FC236}">
                <a16:creationId xmlns:a16="http://schemas.microsoft.com/office/drawing/2014/main" id="{B489D163-B52C-4645-825D-2EA85B7554FD}"/>
              </a:ext>
            </a:extLst>
          </p:cNvPr>
          <p:cNvGrpSpPr/>
          <p:nvPr/>
        </p:nvGrpSpPr>
        <p:grpSpPr>
          <a:xfrm>
            <a:off x="1741463" y="53008"/>
            <a:ext cx="1443635" cy="6754761"/>
            <a:chOff x="1440233" y="201560"/>
            <a:chExt cx="859227" cy="6486379"/>
          </a:xfrm>
        </p:grpSpPr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15392E3A-EF94-46A5-92A4-C65145A10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0326"/>
            <a:stretch/>
          </p:blipFill>
          <p:spPr>
            <a:xfrm>
              <a:off x="1440233" y="763389"/>
              <a:ext cx="859227" cy="5924550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220EBE8B-3251-495E-BE9A-3BD8C4582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304"/>
            <a:stretch/>
          </p:blipFill>
          <p:spPr>
            <a:xfrm>
              <a:off x="1623185" y="201560"/>
              <a:ext cx="676275" cy="561829"/>
            </a:xfrm>
            <a:prstGeom prst="rect">
              <a:avLst/>
            </a:prstGeom>
          </p:spPr>
        </p:pic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CF1762-C69D-4AA3-B5CF-B35D0222E265}"/>
              </a:ext>
            </a:extLst>
          </p:cNvPr>
          <p:cNvSpPr txBox="1"/>
          <p:nvPr/>
        </p:nvSpPr>
        <p:spPr>
          <a:xfrm>
            <a:off x="4282297" y="3017178"/>
            <a:ext cx="631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dirty="0" err="1"/>
              <a:t>Differences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OVX </a:t>
            </a:r>
            <a:r>
              <a:rPr lang="it-IT" sz="2000" dirty="0" err="1"/>
              <a:t>females</a:t>
            </a:r>
            <a:r>
              <a:rPr lang="it-IT" sz="2000" dirty="0"/>
              <a:t>/</a:t>
            </a:r>
            <a:r>
              <a:rPr lang="it-IT" sz="2000" dirty="0" err="1"/>
              <a:t>males</a:t>
            </a:r>
            <a:r>
              <a:rPr lang="it-IT" sz="2000" dirty="0"/>
              <a:t> and cycling </a:t>
            </a:r>
            <a:r>
              <a:rPr lang="it-IT" sz="2000" dirty="0" err="1"/>
              <a:t>females</a:t>
            </a:r>
            <a:r>
              <a:rPr lang="it-IT" sz="2000" dirty="0"/>
              <a:t>/</a:t>
            </a:r>
            <a:r>
              <a:rPr lang="it-IT" sz="2000" dirty="0" err="1"/>
              <a:t>males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significant</a:t>
            </a:r>
            <a:endParaRPr lang="it-IT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dirty="0" err="1"/>
              <a:t>DEGs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more </a:t>
            </a:r>
            <a:r>
              <a:rPr lang="it-IT" sz="2000" dirty="0" err="1"/>
              <a:t>expressed</a:t>
            </a:r>
            <a:r>
              <a:rPr lang="it-IT" sz="2000" dirty="0"/>
              <a:t> in OVX </a:t>
            </a:r>
            <a:r>
              <a:rPr lang="it-IT" sz="2000" dirty="0" err="1"/>
              <a:t>female</a:t>
            </a:r>
            <a:r>
              <a:rPr lang="it-IT" sz="2000" dirty="0"/>
              <a:t> </a:t>
            </a:r>
            <a:r>
              <a:rPr lang="it-IT" sz="2000" dirty="0" err="1"/>
              <a:t>rather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in </a:t>
            </a:r>
            <a:r>
              <a:rPr lang="it-IT" sz="2000" dirty="0" err="1"/>
              <a:t>wt</a:t>
            </a:r>
            <a:r>
              <a:rPr lang="it-IT" sz="2000" dirty="0"/>
              <a:t> </a:t>
            </a:r>
            <a:r>
              <a:rPr lang="it-IT" sz="2000" dirty="0" err="1"/>
              <a:t>females</a:t>
            </a:r>
            <a:r>
              <a:rPr lang="it-IT" sz="2000" dirty="0"/>
              <a:t>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still</a:t>
            </a:r>
            <a:r>
              <a:rPr lang="it-IT" sz="2000" dirty="0"/>
              <a:t> </a:t>
            </a:r>
            <a:r>
              <a:rPr lang="it-IT" sz="2000" dirty="0" err="1"/>
              <a:t>less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in </a:t>
            </a:r>
            <a:r>
              <a:rPr lang="it-IT" sz="2000" dirty="0" err="1"/>
              <a:t>wt</a:t>
            </a:r>
            <a:r>
              <a:rPr lang="it-IT" sz="2000" dirty="0"/>
              <a:t> </a:t>
            </a:r>
            <a:r>
              <a:rPr lang="it-IT" sz="2000" dirty="0" err="1"/>
              <a:t>males</a:t>
            </a:r>
            <a:endParaRPr lang="it-IT" sz="2000" dirty="0"/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E394F901-8857-4ED2-8B74-C636F29AA933}"/>
              </a:ext>
            </a:extLst>
          </p:cNvPr>
          <p:cNvSpPr/>
          <p:nvPr/>
        </p:nvSpPr>
        <p:spPr>
          <a:xfrm rot="5400000">
            <a:off x="7206475" y="4772181"/>
            <a:ext cx="464781" cy="238108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288CC9-7B2D-4CAA-BD84-71B4A664DEA5}"/>
              </a:ext>
            </a:extLst>
          </p:cNvPr>
          <p:cNvSpPr txBox="1"/>
          <p:nvPr/>
        </p:nvSpPr>
        <p:spPr>
          <a:xfrm>
            <a:off x="3862374" y="5401365"/>
            <a:ext cx="7146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Circulating</a:t>
            </a:r>
            <a:r>
              <a:rPr lang="it-IT" sz="2000" dirty="0"/>
              <a:t> </a:t>
            </a:r>
            <a:r>
              <a:rPr lang="it-IT" sz="2000" dirty="0" err="1"/>
              <a:t>level</a:t>
            </a:r>
            <a:r>
              <a:rPr lang="it-IT" sz="2000" dirty="0"/>
              <a:t> of sex-</a:t>
            </a:r>
            <a:r>
              <a:rPr lang="it-IT" sz="2000" dirty="0" err="1"/>
              <a:t>hormones</a:t>
            </a:r>
            <a:r>
              <a:rPr lang="it-IT" sz="2000" dirty="0"/>
              <a:t> are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implicated</a:t>
            </a:r>
            <a:r>
              <a:rPr lang="it-IT" sz="2000" dirty="0"/>
              <a:t> in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differentiation</a:t>
            </a:r>
            <a:endParaRPr lang="it-IT" sz="20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BBE759-0D9E-4745-91F0-2464814D4C6C}"/>
              </a:ext>
            </a:extLst>
          </p:cNvPr>
          <p:cNvGrpSpPr/>
          <p:nvPr/>
        </p:nvGrpSpPr>
        <p:grpSpPr>
          <a:xfrm>
            <a:off x="6599276" y="265689"/>
            <a:ext cx="1660018" cy="1415165"/>
            <a:chOff x="6599276" y="265689"/>
            <a:chExt cx="1660018" cy="141516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7BB1B53-3D7E-44EC-AFE8-C9A2BA9B7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276" y="265689"/>
              <a:ext cx="1660018" cy="1415165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F49B14A-9493-4452-B1A1-2EF01143D08B}"/>
                </a:ext>
              </a:extLst>
            </p:cNvPr>
            <p:cNvSpPr txBox="1"/>
            <p:nvPr/>
          </p:nvSpPr>
          <p:spPr>
            <a:xfrm>
              <a:off x="7025745" y="896719"/>
              <a:ext cx="807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OVX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1250F9F-C67D-4C78-8A7D-10F0B5ABA0C5}"/>
              </a:ext>
            </a:extLst>
          </p:cNvPr>
          <p:cNvSpPr txBox="1"/>
          <p:nvPr/>
        </p:nvSpPr>
        <p:spPr>
          <a:xfrm>
            <a:off x="4684313" y="1823221"/>
            <a:ext cx="5747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With/</a:t>
            </a:r>
            <a:r>
              <a:rPr lang="it-IT" sz="2000" dirty="0" err="1"/>
              <a:t>without</a:t>
            </a:r>
            <a:r>
              <a:rPr lang="it-IT" sz="2000" dirty="0"/>
              <a:t> </a:t>
            </a:r>
            <a:r>
              <a:rPr lang="it-IT" sz="2000" dirty="0" err="1"/>
              <a:t>estrogen</a:t>
            </a:r>
            <a:r>
              <a:rPr lang="it-IT" sz="2000" dirty="0"/>
              <a:t> </a:t>
            </a:r>
            <a:r>
              <a:rPr lang="it-IT" sz="2000" dirty="0" err="1"/>
              <a:t>replacement</a:t>
            </a:r>
            <a:r>
              <a:rPr lang="it-IT" sz="2000" dirty="0"/>
              <a:t> after 3h and 24h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181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49E5D-B60D-4316-8C25-B08A359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2762588"/>
            <a:ext cx="6394756" cy="132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TRANSPLANTATION FROM TRANSGENIC FEMALES COSTITUTIVELY EXPRESSING LUCIFERASE IN MALES MICE WAY VIA TSN ROUTE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6EB885-7242-4B58-8AB0-A9689508D9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B548457-E840-4DFF-995B-8DD0F7CFD9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7640534-4835-499B-BEE2-696CDE59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7" y="763389"/>
            <a:ext cx="1177580" cy="5334000"/>
          </a:xfrm>
        </p:spPr>
        <p:txBody>
          <a:bodyPr vert="wordArtVert"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E2D8BF88-03EC-4041-84B8-5B5611D0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399" y="756174"/>
            <a:ext cx="806770" cy="5334001"/>
          </a:xfrm>
        </p:spPr>
        <p:txBody>
          <a:bodyPr vert="wordArtVert">
            <a:normAutofit/>
          </a:bodyPr>
          <a:lstStyle/>
          <a:p>
            <a:pPr marL="0" indent="0" algn="ctr">
              <a:buNone/>
            </a:pPr>
            <a:r>
              <a:rPr lang="it-IT" sz="1800" dirty="0"/>
              <a:t>TRANSPLANTATION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2AD08DA-5CA7-4260-94EE-1B132DEC1D7C}"/>
              </a:ext>
            </a:extLst>
          </p:cNvPr>
          <p:cNvGrpSpPr/>
          <p:nvPr/>
        </p:nvGrpSpPr>
        <p:grpSpPr>
          <a:xfrm>
            <a:off x="2275396" y="467839"/>
            <a:ext cx="7662008" cy="1605897"/>
            <a:chOff x="1458876" y="114342"/>
            <a:chExt cx="7662008" cy="1605897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440E799-29E6-4B5C-9253-614E59191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086" r="44924" b="14428"/>
            <a:stretch/>
          </p:blipFill>
          <p:spPr>
            <a:xfrm>
              <a:off x="1458876" y="114342"/>
              <a:ext cx="2875762" cy="1605897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9D426D2-3041-428B-AEAC-CF59FC0DFE82}"/>
                </a:ext>
              </a:extLst>
            </p:cNvPr>
            <p:cNvSpPr txBox="1"/>
            <p:nvPr/>
          </p:nvSpPr>
          <p:spPr>
            <a:xfrm>
              <a:off x="4463282" y="732624"/>
              <a:ext cx="4657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Xist</a:t>
              </a:r>
              <a:r>
                <a:rPr lang="it-IT" dirty="0"/>
                <a:t> </a:t>
              </a:r>
              <a:r>
                <a:rPr lang="it-IT" dirty="0" err="1"/>
                <a:t>mRNA</a:t>
              </a:r>
              <a:r>
                <a:rPr lang="it-IT" dirty="0"/>
                <a:t> in </a:t>
              </a:r>
              <a:r>
                <a:rPr lang="it-IT" dirty="0" err="1"/>
                <a:t>males</a:t>
              </a:r>
              <a:r>
                <a:rPr lang="it-IT" dirty="0"/>
                <a:t> </a:t>
              </a:r>
              <a:r>
                <a:rPr lang="it-IT" dirty="0">
                  <a:sym typeface="Wingdings" panose="05000000000000000000" pitchFamily="2" charset="2"/>
                </a:rPr>
                <a:t> </a:t>
              </a:r>
              <a:r>
                <a:rPr lang="it-IT" dirty="0" err="1">
                  <a:sym typeface="Wingdings" panose="05000000000000000000" pitchFamily="2" charset="2"/>
                </a:rPr>
                <a:t>succesful</a:t>
              </a:r>
              <a:r>
                <a:rPr lang="it-IT" dirty="0">
                  <a:sym typeface="Wingdings" panose="05000000000000000000" pitchFamily="2" charset="2"/>
                </a:rPr>
                <a:t> </a:t>
              </a:r>
              <a:r>
                <a:rPr lang="it-IT" dirty="0" err="1">
                  <a:sym typeface="Wingdings" panose="05000000000000000000" pitchFamily="2" charset="2"/>
                </a:rPr>
                <a:t>transplantation</a:t>
              </a:r>
              <a:endParaRPr lang="it-IT" dirty="0"/>
            </a:p>
          </p:txBody>
        </p:sp>
      </p:grpSp>
      <p:pic>
        <p:nvPicPr>
          <p:cNvPr id="24" name="Immagine 23">
            <a:extLst>
              <a:ext uri="{FF2B5EF4-FFF2-40B4-BE49-F238E27FC236}">
                <a16:creationId xmlns:a16="http://schemas.microsoft.com/office/drawing/2014/main" id="{93D2F1AD-18AA-4903-974E-DC80A03E1A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672EC2C-E088-4BDA-ACE8-26FA09EBBB8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0F2CC0F-7218-4ABE-9D73-1E547E1B5B5E}"/>
              </a:ext>
            </a:extLst>
          </p:cNvPr>
          <p:cNvGrpSpPr/>
          <p:nvPr/>
        </p:nvGrpSpPr>
        <p:grpSpPr>
          <a:xfrm>
            <a:off x="2023837" y="4809198"/>
            <a:ext cx="8144326" cy="1750678"/>
            <a:chOff x="1793036" y="4890199"/>
            <a:chExt cx="8144326" cy="1750678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404C1F94-B639-4873-8450-B4B48D5D3039}"/>
                </a:ext>
              </a:extLst>
            </p:cNvPr>
            <p:cNvGrpSpPr/>
            <p:nvPr/>
          </p:nvGrpSpPr>
          <p:grpSpPr>
            <a:xfrm>
              <a:off x="1793036" y="5611650"/>
              <a:ext cx="3819682" cy="581991"/>
              <a:chOff x="690819" y="679510"/>
              <a:chExt cx="3819682" cy="581991"/>
            </a:xfrm>
          </p:grpSpPr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438FD35E-8889-482C-87E9-E60038D8F6E8}"/>
                  </a:ext>
                </a:extLst>
              </p:cNvPr>
              <p:cNvSpPr txBox="1"/>
              <p:nvPr/>
            </p:nvSpPr>
            <p:spPr>
              <a:xfrm>
                <a:off x="690819" y="861391"/>
                <a:ext cx="38196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Testosterone                        </a:t>
                </a:r>
                <a:r>
                  <a:rPr lang="it-IT" sz="2000" dirty="0" err="1"/>
                  <a:t>Estradiol</a:t>
                </a:r>
                <a:r>
                  <a:rPr lang="it-IT" sz="2000" dirty="0"/>
                  <a:t> </a:t>
                </a:r>
              </a:p>
            </p:txBody>
          </p:sp>
          <p:sp>
            <p:nvSpPr>
              <p:cNvPr id="39" name="Freccia a destra 38">
                <a:extLst>
                  <a:ext uri="{FF2B5EF4-FFF2-40B4-BE49-F238E27FC236}">
                    <a16:creationId xmlns:a16="http://schemas.microsoft.com/office/drawing/2014/main" id="{99D205FE-4A66-463D-BAB3-B0EEFB0C1333}"/>
                  </a:ext>
                </a:extLst>
              </p:cNvPr>
              <p:cNvSpPr/>
              <p:nvPr/>
            </p:nvSpPr>
            <p:spPr>
              <a:xfrm>
                <a:off x="2322175" y="949546"/>
                <a:ext cx="879023" cy="223799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ABB8653-2332-49E3-BB93-13B9F219601B}"/>
                  </a:ext>
                </a:extLst>
              </p:cNvPr>
              <p:cNvSpPr txBox="1"/>
              <p:nvPr/>
            </p:nvSpPr>
            <p:spPr>
              <a:xfrm>
                <a:off x="2266346" y="679510"/>
                <a:ext cx="9585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err="1"/>
                  <a:t>aromatase</a:t>
                </a:r>
                <a:endParaRPr lang="it-IT" sz="1400" dirty="0"/>
              </a:p>
            </p:txBody>
          </p:sp>
        </p:grp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59BCE958-AE59-46BD-B0E3-82FB5B9D5235}"/>
                </a:ext>
              </a:extLst>
            </p:cNvPr>
            <p:cNvSpPr txBox="1"/>
            <p:nvPr/>
          </p:nvSpPr>
          <p:spPr>
            <a:xfrm>
              <a:off x="2612106" y="5185957"/>
              <a:ext cx="2471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Brain </a:t>
              </a:r>
              <a:r>
                <a:rPr lang="it-IT" sz="2000" dirty="0" err="1"/>
                <a:t>masculinization</a:t>
              </a:r>
              <a:r>
                <a:rPr lang="it-IT" sz="2000" dirty="0"/>
                <a:t>:</a:t>
              </a: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FDBF679-4EEE-4E6C-8FD9-C2A5AE29B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2686" y="4890199"/>
              <a:ext cx="4034676" cy="1750678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16849DD8-7637-4881-9586-7F4A299B34E5}"/>
              </a:ext>
            </a:extLst>
          </p:cNvPr>
          <p:cNvGrpSpPr/>
          <p:nvPr/>
        </p:nvGrpSpPr>
        <p:grpSpPr>
          <a:xfrm>
            <a:off x="1419024" y="2368071"/>
            <a:ext cx="2015857" cy="2121859"/>
            <a:chOff x="1419024" y="2368071"/>
            <a:chExt cx="2015857" cy="212185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796FF0B-A542-47B8-B35F-6B2FA99AF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0369"/>
            <a:stretch/>
          </p:blipFill>
          <p:spPr>
            <a:xfrm>
              <a:off x="1419024" y="2368071"/>
              <a:ext cx="2015857" cy="1756697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2E38625-3395-4090-832B-CC8A44B9D1A1}"/>
                </a:ext>
              </a:extLst>
            </p:cNvPr>
            <p:cNvSpPr txBox="1"/>
            <p:nvPr/>
          </p:nvSpPr>
          <p:spPr>
            <a:xfrm>
              <a:off x="1738034" y="4120598"/>
              <a:ext cx="139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Proliferation</a:t>
              </a:r>
              <a:r>
                <a:rPr lang="it-IT" dirty="0"/>
                <a:t> </a:t>
              </a: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FC6D34D-145A-4FCC-BCE6-117A7C4158B2}"/>
              </a:ext>
            </a:extLst>
          </p:cNvPr>
          <p:cNvGrpSpPr/>
          <p:nvPr/>
        </p:nvGrpSpPr>
        <p:grpSpPr>
          <a:xfrm>
            <a:off x="3586954" y="2368071"/>
            <a:ext cx="3983481" cy="2120330"/>
            <a:chOff x="3586954" y="2368071"/>
            <a:chExt cx="3983481" cy="2120330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FFCAC4E1-579E-47C9-AEDB-801B35C5752E}"/>
                </a:ext>
              </a:extLst>
            </p:cNvPr>
            <p:cNvSpPr txBox="1"/>
            <p:nvPr/>
          </p:nvSpPr>
          <p:spPr>
            <a:xfrm>
              <a:off x="4559021" y="4119069"/>
              <a:ext cx="2234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Sex-</a:t>
              </a:r>
              <a:r>
                <a:rPr lang="it-IT" dirty="0" err="1"/>
                <a:t>specific</a:t>
              </a:r>
              <a:r>
                <a:rPr lang="it-IT" dirty="0"/>
                <a:t> </a:t>
              </a:r>
              <a:r>
                <a:rPr lang="it-IT" dirty="0" err="1"/>
                <a:t>identities</a:t>
              </a:r>
              <a:r>
                <a:rPr lang="it-IT" dirty="0"/>
                <a:t> </a:t>
              </a:r>
            </a:p>
          </p:txBody>
        </p: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37D5E9C9-8250-4EF8-8E59-A52172AB1E50}"/>
                </a:ext>
              </a:extLst>
            </p:cNvPr>
            <p:cNvGrpSpPr/>
            <p:nvPr/>
          </p:nvGrpSpPr>
          <p:grpSpPr>
            <a:xfrm>
              <a:off x="3586954" y="2368071"/>
              <a:ext cx="1944135" cy="1756697"/>
              <a:chOff x="3584260" y="2861808"/>
              <a:chExt cx="1944135" cy="1756697"/>
            </a:xfrm>
          </p:grpSpPr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EBEE1252-6DFC-4A5B-B430-70D34C268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49568"/>
              <a:stretch/>
            </p:blipFill>
            <p:spPr>
              <a:xfrm>
                <a:off x="3584260" y="2861808"/>
                <a:ext cx="1944135" cy="175669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" name="Immagine 30">
                <a:extLst>
                  <a:ext uri="{FF2B5EF4-FFF2-40B4-BE49-F238E27FC236}">
                    <a16:creationId xmlns:a16="http://schemas.microsoft.com/office/drawing/2014/main" id="{0A1EFE61-593B-4E87-A5E0-BACE3AEC1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67104" y="2880740"/>
                <a:ext cx="342900" cy="3429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C225F5D5-8720-439E-83D2-EBD6CDDE703F}"/>
                </a:ext>
              </a:extLst>
            </p:cNvPr>
            <p:cNvGrpSpPr/>
            <p:nvPr/>
          </p:nvGrpSpPr>
          <p:grpSpPr>
            <a:xfrm>
              <a:off x="5630780" y="2370983"/>
              <a:ext cx="1939655" cy="1750871"/>
              <a:chOff x="5630780" y="2867634"/>
              <a:chExt cx="1939655" cy="1750871"/>
            </a:xfrm>
          </p:grpSpPr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C5955A98-E0F5-48F1-94F7-19350F377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50185"/>
              <a:stretch/>
            </p:blipFill>
            <p:spPr>
              <a:xfrm>
                <a:off x="5630780" y="2867634"/>
                <a:ext cx="1931871" cy="17508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4" name="Immagine 33">
                <a:extLst>
                  <a:ext uri="{FF2B5EF4-FFF2-40B4-BE49-F238E27FC236}">
                    <a16:creationId xmlns:a16="http://schemas.microsoft.com/office/drawing/2014/main" id="{5A72777B-0992-48EB-9C01-18F7F2A7A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6110" y="2883654"/>
                <a:ext cx="314325" cy="3429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47317B5-6AD0-41CE-BC2F-C87A103F8676}"/>
              </a:ext>
            </a:extLst>
          </p:cNvPr>
          <p:cNvGrpSpPr/>
          <p:nvPr/>
        </p:nvGrpSpPr>
        <p:grpSpPr>
          <a:xfrm>
            <a:off x="7976230" y="2669168"/>
            <a:ext cx="3704673" cy="1323439"/>
            <a:chOff x="7976230" y="2669168"/>
            <a:chExt cx="3704673" cy="1323439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5FD90C2-7373-422D-8748-5B78904D6AC8}"/>
                </a:ext>
              </a:extLst>
            </p:cNvPr>
            <p:cNvSpPr txBox="1"/>
            <p:nvPr/>
          </p:nvSpPr>
          <p:spPr>
            <a:xfrm>
              <a:off x="8118790" y="2669168"/>
              <a:ext cx="35621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/>
                <a:t>Not</a:t>
              </a:r>
              <a:r>
                <a:rPr lang="it-IT" sz="2000" dirty="0"/>
                <a:t> </a:t>
              </a:r>
              <a:r>
                <a:rPr lang="it-IT" sz="2000" dirty="0" err="1"/>
                <a:t>altered</a:t>
              </a:r>
              <a:r>
                <a:rPr lang="it-IT" sz="2000" dirty="0"/>
                <a:t> by the </a:t>
              </a:r>
              <a:r>
                <a:rPr lang="it-IT" sz="2000" dirty="0" err="1"/>
                <a:t>transplantation</a:t>
              </a:r>
              <a:r>
                <a:rPr lang="it-IT" sz="2000" dirty="0"/>
                <a:t> = </a:t>
              </a:r>
              <a:r>
                <a:rPr lang="it-IT" sz="2000" dirty="0" err="1"/>
                <a:t>genomic</a:t>
              </a:r>
              <a:r>
                <a:rPr lang="it-IT" sz="2000" dirty="0"/>
                <a:t>/</a:t>
              </a:r>
              <a:r>
                <a:rPr lang="it-IT" sz="2000" dirty="0" err="1"/>
                <a:t>epigenetic</a:t>
              </a:r>
              <a:r>
                <a:rPr lang="it-IT" sz="2000" dirty="0"/>
                <a:t> component?</a:t>
              </a:r>
            </a:p>
          </p:txBody>
        </p:sp>
        <p:sp>
          <p:nvSpPr>
            <p:cNvPr id="41" name="Freccia a destra 40">
              <a:extLst>
                <a:ext uri="{FF2B5EF4-FFF2-40B4-BE49-F238E27FC236}">
                  <a16:creationId xmlns:a16="http://schemas.microsoft.com/office/drawing/2014/main" id="{B6D5CDDF-FF45-4E7D-93C1-D164122ACE23}"/>
                </a:ext>
              </a:extLst>
            </p:cNvPr>
            <p:cNvSpPr/>
            <p:nvPr/>
          </p:nvSpPr>
          <p:spPr>
            <a:xfrm>
              <a:off x="7976230" y="3246418"/>
              <a:ext cx="464781" cy="23810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5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49E5D-B60D-4316-8C25-B08A359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2762588"/>
            <a:ext cx="6394756" cy="132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FUNCTIONAL RELEVANCE IN ISCHEMIC MICE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78F4B67-F0AE-4EB6-9057-B8F8C8DFAD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8720EC8-3AE6-40B5-89D9-A69E654375E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3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7640534-4835-499B-BEE2-696CDE59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7" y="763389"/>
            <a:ext cx="1177580" cy="5334000"/>
          </a:xfrm>
        </p:spPr>
        <p:txBody>
          <a:bodyPr vert="wordArtVert"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79A85BB-EF5E-4433-8EB9-2D42C9D5D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407" y="763388"/>
            <a:ext cx="508013" cy="5334001"/>
          </a:xfrm>
        </p:spPr>
        <p:txBody>
          <a:bodyPr vert="wordArtVert"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FUNCTIONAL RELEVANCE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A54124-272D-4A4D-A2D7-C605E2686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106" b="8410"/>
          <a:stretch/>
        </p:blipFill>
        <p:spPr>
          <a:xfrm>
            <a:off x="1415578" y="760607"/>
            <a:ext cx="4021337" cy="23377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971B913-BF69-47AF-9A33-D99AC3614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40"/>
          <a:stretch/>
        </p:blipFill>
        <p:spPr>
          <a:xfrm>
            <a:off x="6007363" y="810998"/>
            <a:ext cx="2563808" cy="223700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1F6E6B6-4FEF-4A49-821A-324C444BC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01" t="11889" b="3797"/>
          <a:stretch/>
        </p:blipFill>
        <p:spPr>
          <a:xfrm>
            <a:off x="7110421" y="3858993"/>
            <a:ext cx="1615059" cy="22370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B20A90-E4BB-4D3F-B216-3F620EDCF1C1}"/>
              </a:ext>
            </a:extLst>
          </p:cNvPr>
          <p:cNvSpPr txBox="1"/>
          <p:nvPr/>
        </p:nvSpPr>
        <p:spPr>
          <a:xfrm>
            <a:off x="8908114" y="1329336"/>
            <a:ext cx="2334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F/M </a:t>
            </a:r>
            <a:r>
              <a:rPr lang="it-IT" sz="2400" dirty="0" err="1"/>
              <a:t>present</a:t>
            </a:r>
            <a:r>
              <a:rPr lang="it-IT" sz="2400" dirty="0"/>
              <a:t> a </a:t>
            </a:r>
            <a:r>
              <a:rPr lang="it-IT" sz="2400" dirty="0" err="1"/>
              <a:t>less</a:t>
            </a:r>
            <a:r>
              <a:rPr lang="it-IT" sz="2400" dirty="0"/>
              <a:t> </a:t>
            </a:r>
            <a:r>
              <a:rPr lang="it-IT" sz="2400" dirty="0" err="1"/>
              <a:t>extended</a:t>
            </a:r>
            <a:r>
              <a:rPr lang="it-IT" sz="2400" dirty="0"/>
              <a:t> </a:t>
            </a:r>
            <a:r>
              <a:rPr lang="it-IT" sz="2400" dirty="0" err="1"/>
              <a:t>lesion</a:t>
            </a:r>
            <a:endParaRPr lang="it-IT" sz="24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3FF691E-10DA-4CBE-A4F4-08AE2BC555F5}"/>
              </a:ext>
            </a:extLst>
          </p:cNvPr>
          <p:cNvSpPr txBox="1"/>
          <p:nvPr/>
        </p:nvSpPr>
        <p:spPr>
          <a:xfrm>
            <a:off x="8908114" y="4192665"/>
            <a:ext cx="2334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F/M </a:t>
            </a:r>
            <a:r>
              <a:rPr lang="it-IT" sz="2400" dirty="0" err="1"/>
              <a:t>present</a:t>
            </a:r>
            <a:r>
              <a:rPr lang="it-IT" sz="2400" dirty="0"/>
              <a:t> a </a:t>
            </a:r>
            <a:r>
              <a:rPr lang="it-IT" sz="2400" dirty="0" err="1"/>
              <a:t>higher</a:t>
            </a:r>
            <a:r>
              <a:rPr lang="it-IT" sz="2400" dirty="0"/>
              <a:t> anti-</a:t>
            </a:r>
            <a:r>
              <a:rPr lang="it-IT" sz="2400" dirty="0" err="1"/>
              <a:t>inflammatory</a:t>
            </a:r>
            <a:r>
              <a:rPr lang="it-IT" sz="2400" dirty="0"/>
              <a:t> </a:t>
            </a:r>
            <a:r>
              <a:rPr lang="it-IT" sz="2400" dirty="0" err="1"/>
              <a:t>phenotype</a:t>
            </a:r>
            <a:endParaRPr lang="it-IT" sz="24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650A867-33CE-42BA-A027-52EF53868639}"/>
              </a:ext>
            </a:extLst>
          </p:cNvPr>
          <p:cNvGrpSpPr/>
          <p:nvPr/>
        </p:nvGrpSpPr>
        <p:grpSpPr>
          <a:xfrm>
            <a:off x="1375822" y="3858994"/>
            <a:ext cx="5317410" cy="2237004"/>
            <a:chOff x="1375822" y="3858994"/>
            <a:chExt cx="5317410" cy="223700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59E76C2-F28F-4B3D-90AD-D4E94BA93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2992" b="3797"/>
            <a:stretch/>
          </p:blipFill>
          <p:spPr>
            <a:xfrm>
              <a:off x="1375822" y="3858994"/>
              <a:ext cx="5317410" cy="2237004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8148F61-8217-4B87-9B70-0E490B2D450B}"/>
                </a:ext>
              </a:extLst>
            </p:cNvPr>
            <p:cNvSpPr/>
            <p:nvPr/>
          </p:nvSpPr>
          <p:spPr>
            <a:xfrm>
              <a:off x="1828800" y="4041913"/>
              <a:ext cx="318052" cy="1507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F1BEE3E6-7BF3-43EE-8515-FB0A728A6068}"/>
                </a:ext>
              </a:extLst>
            </p:cNvPr>
            <p:cNvSpPr/>
            <p:nvPr/>
          </p:nvSpPr>
          <p:spPr>
            <a:xfrm>
              <a:off x="4577500" y="4055165"/>
              <a:ext cx="318052" cy="1507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6655F589-97C3-49E9-8D34-266C039254B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647D4C9-0BE6-4314-B82F-A99E2B972D8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585" y="2915131"/>
            <a:ext cx="3073914" cy="1027736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B27F1EF-CFF6-44DD-8528-CE3812B6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843" y="363302"/>
            <a:ext cx="6549373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4245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Transcriptome sequencing indicates sexual differentiation in adult murine microglia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Female microglia show a neuroprotective phenotype, independent from hormonal environment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Female microglia phenotype is retained after transfer into male brains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The presence of female microglia protects male brains from ischemic stroke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C5F63C-979B-4529-8566-8849137672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FEA66B-3F8A-4F61-9233-2E0287A5AC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1E4D303-EB1F-4D25-9E2A-6E43DCCFA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246" y="2727529"/>
            <a:ext cx="4800626" cy="39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 PERSPECTIVES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23165D2-3635-433A-98F6-10194838E105}"/>
              </a:ext>
            </a:extLst>
          </p:cNvPr>
          <p:cNvSpPr/>
          <p:nvPr/>
        </p:nvSpPr>
        <p:spPr>
          <a:xfrm>
            <a:off x="5360709" y="2277749"/>
            <a:ext cx="6323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E2E2E"/>
                </a:solidFill>
                <a:effectLst/>
              </a:rPr>
              <a:t>The mechanism involved in microglia sexual differentiation remains to be determined</a:t>
            </a:r>
          </a:p>
          <a:p>
            <a:endParaRPr lang="en-US" dirty="0">
              <a:solidFill>
                <a:srgbClr val="2E2E2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2E2E"/>
                </a:solidFill>
              </a:rPr>
              <a:t>Role of estrogen</a:t>
            </a:r>
          </a:p>
          <a:p>
            <a:endParaRPr lang="en-US" dirty="0">
              <a:solidFill>
                <a:srgbClr val="2E2E2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b="0" i="0" strike="noStrike" dirty="0">
                <a:effectLst/>
              </a:rPr>
              <a:t>etter understanding of the relationships among the endocrine, immune, and nervous systems in young and adult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2E2E"/>
                </a:solidFill>
              </a:rPr>
              <a:t>Sex-related approach therapy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B8B24D6-92FD-4932-B359-C65BC710363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78" y="4109797"/>
            <a:ext cx="1888589" cy="15410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8F7630-6EA3-4C3B-B630-F91A5D7CD6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2FD3E9E-ED2E-49DF-8853-2155C225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BIBLIOGRAPHY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F2D7BC-6D47-4FD4-8BDE-C704A66A69F5}"/>
              </a:ext>
            </a:extLst>
          </p:cNvPr>
          <p:cNvSpPr txBox="1"/>
          <p:nvPr/>
        </p:nvSpPr>
        <p:spPr>
          <a:xfrm>
            <a:off x="5004137" y="1539085"/>
            <a:ext cx="66748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Suzanne Hickman, </a:t>
            </a:r>
            <a:r>
              <a:rPr lang="en-US" sz="1600" dirty="0" err="1"/>
              <a:t>Saef</a:t>
            </a:r>
            <a:r>
              <a:rPr lang="en-US" sz="1600" dirty="0"/>
              <a:t> Izzy, </a:t>
            </a:r>
            <a:r>
              <a:rPr lang="en-US" sz="1600" dirty="0" err="1"/>
              <a:t>Pritha</a:t>
            </a:r>
            <a:r>
              <a:rPr lang="en-US" sz="1600" dirty="0"/>
              <a:t> Sen, Liza </a:t>
            </a:r>
            <a:r>
              <a:rPr lang="en-US" sz="1600" dirty="0" err="1"/>
              <a:t>Morsett</a:t>
            </a:r>
            <a:r>
              <a:rPr lang="en-US" sz="1600" dirty="0"/>
              <a:t> &amp; Joseph El </a:t>
            </a:r>
            <a:r>
              <a:rPr lang="en-US" sz="1600" dirty="0" err="1"/>
              <a:t>Khoury</a:t>
            </a:r>
            <a:r>
              <a:rPr lang="en-US" sz="1600" dirty="0"/>
              <a:t>, 2018. Microglia in neurodegeneration. </a:t>
            </a:r>
            <a:r>
              <a:rPr lang="en-US" sz="1600" i="1" dirty="0"/>
              <a:t>Nature Neuroscience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Michael W Salter &amp; Beth Stevens, 2017. Microglia emerge as central players in brain disease. </a:t>
            </a:r>
            <a:r>
              <a:rPr lang="en-US" sz="1600" i="1" dirty="0"/>
              <a:t>Nature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Wilbur M. Song &amp; Marco Colonna, 2018. The identity and function of microglia in neurodegeneration. </a:t>
            </a:r>
            <a:r>
              <a:rPr lang="en-US" sz="1600" i="1" dirty="0"/>
              <a:t>Nature Immunology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Margaret M. McCarthy, Bridget </a:t>
            </a:r>
            <a:r>
              <a:rPr lang="en-US" sz="1600" dirty="0" err="1"/>
              <a:t>M.Nugent</a:t>
            </a:r>
            <a:r>
              <a:rPr lang="en-US" sz="1600" dirty="0"/>
              <a:t> &amp; Kathryn </a:t>
            </a:r>
            <a:r>
              <a:rPr lang="en-US" sz="1600" dirty="0" err="1"/>
              <a:t>M.Lenz</a:t>
            </a:r>
            <a:r>
              <a:rPr lang="en-US" sz="1600" dirty="0"/>
              <a:t>, 2017. </a:t>
            </a:r>
            <a:r>
              <a:rPr lang="en-US" sz="1600" dirty="0" err="1"/>
              <a:t>Neuroimmunology</a:t>
            </a:r>
            <a:r>
              <a:rPr lang="en-US" sz="1600" dirty="0"/>
              <a:t> and </a:t>
            </a:r>
            <a:r>
              <a:rPr lang="en-US" sz="1600" dirty="0" err="1"/>
              <a:t>neuroepigenetics</a:t>
            </a:r>
            <a:r>
              <a:rPr lang="en-US" sz="1600" dirty="0"/>
              <a:t> in the establishment of sex differences in the brain. </a:t>
            </a:r>
            <a:r>
              <a:rPr lang="en-US" sz="1600" i="1" dirty="0"/>
              <a:t>Nature Reviews Neuroscience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Alessandro Villa, Sara Della Torre, Adriana Maggi, 2019. Sexual diﬀerentiation of microglia. </a:t>
            </a:r>
            <a:r>
              <a:rPr lang="en-US" sz="1600" i="1" dirty="0"/>
              <a:t>Frontiers of Neuroendocrinology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Alessandro Villa et al., 2018. Sex-Specific Features of Microglia from Adult Mice. </a:t>
            </a:r>
            <a:r>
              <a:rPr lang="en-US" sz="1600" i="1" dirty="0"/>
              <a:t>Cell Reports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Kerr N, Dietrich DW, </a:t>
            </a:r>
            <a:r>
              <a:rPr lang="de-DE" sz="1600" dirty="0" err="1"/>
              <a:t>Bramlett</a:t>
            </a:r>
            <a:r>
              <a:rPr lang="de-DE" sz="1600" dirty="0"/>
              <a:t> HM, </a:t>
            </a:r>
            <a:r>
              <a:rPr lang="de-DE" sz="1600" dirty="0" err="1"/>
              <a:t>Raval</a:t>
            </a:r>
            <a:r>
              <a:rPr lang="de-DE" sz="1600" dirty="0"/>
              <a:t> AP, 2019. </a:t>
            </a:r>
            <a:r>
              <a:rPr lang="en-US" sz="1600" dirty="0"/>
              <a:t>Sexually dimorphic microglia and ischemic stroke. </a:t>
            </a:r>
            <a:r>
              <a:rPr lang="en-US" sz="1600" i="1" dirty="0"/>
              <a:t>CNS neuroscience and therapeutics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AD5FF9D-8715-4061-AC2E-EDFCF35032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D7F86CC-8879-4F81-BFEE-1B84C0F558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8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34CB292-3F42-4301-B656-E42D2BDF2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958" y="2398643"/>
            <a:ext cx="7462083" cy="20607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7200" dirty="0">
                <a:solidFill>
                  <a:schemeClr val="tx2"/>
                </a:solidFill>
              </a:rPr>
              <a:t>THANK YOU FOR YOUR ATTENTION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5340DE5-B813-4C6A-B5DF-0866201088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797278" cy="762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EFE95C8-26E9-46F4-8DBE-7CA5C84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5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49E5D-B60D-4316-8C25-B08A359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MICROGLIA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704A8A-A102-4991-BBF0-E5DDF30E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13B350C-65AF-401C-AB15-079FBE8606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7640534-4835-499B-BEE2-696CDE59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7" y="763389"/>
            <a:ext cx="1177580" cy="5334000"/>
          </a:xfrm>
        </p:spPr>
        <p:txBody>
          <a:bodyPr vert="wordArtVert">
            <a:no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E2D8BF88-03EC-4041-84B8-5B5611D0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399" y="756174"/>
            <a:ext cx="806770" cy="5334001"/>
          </a:xfrm>
        </p:spPr>
        <p:txBody>
          <a:bodyPr vert="wordArtVert"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MICROGLIA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5AB9157-8CA1-4AC1-8080-5B8D8F14308A}"/>
              </a:ext>
            </a:extLst>
          </p:cNvPr>
          <p:cNvSpPr txBox="1"/>
          <p:nvPr/>
        </p:nvSpPr>
        <p:spPr>
          <a:xfrm>
            <a:off x="494270" y="358346"/>
            <a:ext cx="3435179" cy="72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CC92CEC-D17C-4D01-AE55-C733538314D1}"/>
              </a:ext>
            </a:extLst>
          </p:cNvPr>
          <p:cNvSpPr txBox="1"/>
          <p:nvPr/>
        </p:nvSpPr>
        <p:spPr>
          <a:xfrm>
            <a:off x="1983529" y="752988"/>
            <a:ext cx="840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1918: </a:t>
            </a:r>
            <a:r>
              <a:rPr lang="en-US" sz="2000" dirty="0" err="1"/>
              <a:t>Pio</a:t>
            </a:r>
            <a:r>
              <a:rPr lang="en-US" sz="2000" dirty="0"/>
              <a:t> del Rio </a:t>
            </a:r>
            <a:r>
              <a:rPr lang="en-US" sz="2000" dirty="0" err="1"/>
              <a:t>Hortega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“the third element of CNS”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Principal resident immune cells of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Involved in CNS health and disease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5C6FFB93-030F-4F3A-9BD2-F4DAEE268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3" r="29836"/>
          <a:stretch/>
        </p:blipFill>
        <p:spPr>
          <a:xfrm>
            <a:off x="1989163" y="1884485"/>
            <a:ext cx="4011111" cy="4212904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8A82BF9-7A47-47F1-932D-C8DA98405547}"/>
              </a:ext>
            </a:extLst>
          </p:cNvPr>
          <p:cNvSpPr txBox="1"/>
          <p:nvPr/>
        </p:nvSpPr>
        <p:spPr>
          <a:xfrm>
            <a:off x="8029763" y="2195357"/>
            <a:ext cx="129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1. Nurturer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D47FD694-13EE-4524-9DBC-B18209BEBEC5}"/>
              </a:ext>
            </a:extLst>
          </p:cNvPr>
          <p:cNvSpPr txBox="1"/>
          <p:nvPr/>
        </p:nvSpPr>
        <p:spPr>
          <a:xfrm>
            <a:off x="6758654" y="4699437"/>
            <a:ext cx="253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2. Sentinel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0C6ED57-63CC-4A8B-91C5-FBDACAECA84B}"/>
              </a:ext>
            </a:extLst>
          </p:cNvPr>
          <p:cNvSpPr txBox="1"/>
          <p:nvPr/>
        </p:nvSpPr>
        <p:spPr>
          <a:xfrm>
            <a:off x="6744577" y="5163645"/>
            <a:ext cx="253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3. Warrior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190AED6-CFF3-478A-B020-D3BC4537BBEE}"/>
              </a:ext>
            </a:extLst>
          </p:cNvPr>
          <p:cNvSpPr txBox="1"/>
          <p:nvPr/>
        </p:nvSpPr>
        <p:spPr>
          <a:xfrm>
            <a:off x="8241572" y="2550011"/>
            <a:ext cx="2536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Homeostasis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Synaptic remodeling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Synaptic pruning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Phagocytosis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Synthesis of repair factors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8EEC635-CD7A-4AA7-9A03-69902CB825A5}"/>
              </a:ext>
            </a:extLst>
          </p:cNvPr>
          <p:cNvSpPr txBox="1"/>
          <p:nvPr/>
        </p:nvSpPr>
        <p:spPr>
          <a:xfrm>
            <a:off x="8241572" y="5443845"/>
            <a:ext cx="253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Defense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Neuroprotection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18CA3DE8-9FCA-4038-8BBF-775FD992B40D}"/>
              </a:ext>
            </a:extLst>
          </p:cNvPr>
          <p:cNvSpPr/>
          <p:nvPr/>
        </p:nvSpPr>
        <p:spPr>
          <a:xfrm>
            <a:off x="9102472" y="5780599"/>
            <a:ext cx="1630450" cy="2751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9162AC3-A282-4D51-921B-9FB36270A1B0}"/>
              </a:ext>
            </a:extLst>
          </p:cNvPr>
          <p:cNvSpPr txBox="1"/>
          <p:nvPr/>
        </p:nvSpPr>
        <p:spPr>
          <a:xfrm>
            <a:off x="8235360" y="1759640"/>
            <a:ext cx="254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sng" dirty="0"/>
              <a:t>Physiological functions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28D4DDE-04D3-42B7-9812-AFB6CAA83B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D6AE861-F178-4CB9-BBD5-08B4AA7362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7640534-4835-499B-BEE2-696CDE59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7" y="763389"/>
            <a:ext cx="1177580" cy="5334000"/>
          </a:xfrm>
        </p:spPr>
        <p:txBody>
          <a:bodyPr vert="wordArtVert">
            <a:no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E2D8BF88-03EC-4041-84B8-5B5611D0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399" y="756174"/>
            <a:ext cx="806770" cy="5334001"/>
          </a:xfrm>
        </p:spPr>
        <p:txBody>
          <a:bodyPr vert="wordArtVert"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MICROGLIA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AB39A5-75CE-4AAF-B50D-6F6835DF2658}"/>
              </a:ext>
            </a:extLst>
          </p:cNvPr>
          <p:cNvSpPr txBox="1"/>
          <p:nvPr/>
        </p:nvSpPr>
        <p:spPr>
          <a:xfrm>
            <a:off x="1436313" y="756174"/>
            <a:ext cx="977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Reactive </a:t>
            </a:r>
            <a:r>
              <a:rPr lang="en-US" sz="2000" dirty="0" err="1">
                <a:sym typeface="Wingdings" panose="05000000000000000000" pitchFamily="2" charset="2"/>
              </a:rPr>
              <a:t>microgliosis</a:t>
            </a:r>
            <a:r>
              <a:rPr lang="en-US" sz="2000" dirty="0">
                <a:sym typeface="Wingdings" panose="05000000000000000000" pitchFamily="2" charset="2"/>
              </a:rPr>
              <a:t>   damage associated molecular pathways (DAMPs)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Microglia activation after ischemic injury and others CNS diseases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FBE4252-8256-4277-B36A-05FEE958E8EA}"/>
              </a:ext>
            </a:extLst>
          </p:cNvPr>
          <p:cNvGrpSpPr/>
          <p:nvPr/>
        </p:nvGrpSpPr>
        <p:grpSpPr>
          <a:xfrm>
            <a:off x="1341541" y="2470033"/>
            <a:ext cx="10657767" cy="3440065"/>
            <a:chOff x="1341541" y="2470033"/>
            <a:chExt cx="10657767" cy="3440065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53908957-31C3-4E95-AA22-3DEE12888AC4}"/>
                </a:ext>
              </a:extLst>
            </p:cNvPr>
            <p:cNvGrpSpPr/>
            <p:nvPr/>
          </p:nvGrpSpPr>
          <p:grpSpPr>
            <a:xfrm>
              <a:off x="1341541" y="2470033"/>
              <a:ext cx="6033827" cy="3440065"/>
              <a:chOff x="780663" y="247906"/>
              <a:chExt cx="8080032" cy="5114925"/>
            </a:xfrm>
          </p:grpSpPr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7EA370E9-8505-45FA-B11E-5CC0C83802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2002" r="77314" b="18957"/>
              <a:stretch/>
            </p:blipFill>
            <p:spPr>
              <a:xfrm>
                <a:off x="2769072" y="1828801"/>
                <a:ext cx="1994458" cy="2508421"/>
              </a:xfrm>
              <a:prstGeom prst="rect">
                <a:avLst/>
              </a:prstGeom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B79C1F8E-8E0D-4AE9-8711-E37232B155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5013"/>
              <a:stretch/>
            </p:blipFill>
            <p:spPr>
              <a:xfrm>
                <a:off x="4905632" y="247906"/>
                <a:ext cx="3955063" cy="5114925"/>
              </a:xfrm>
              <a:prstGeom prst="rect">
                <a:avLst/>
              </a:prstGeom>
            </p:spPr>
          </p:pic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35B2AE81-821E-4A3B-AA41-BE1254FBF8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3889" b="90787"/>
              <a:stretch/>
            </p:blipFill>
            <p:spPr>
              <a:xfrm>
                <a:off x="780663" y="248677"/>
                <a:ext cx="4053918" cy="471231"/>
              </a:xfrm>
              <a:prstGeom prst="rect">
                <a:avLst/>
              </a:prstGeom>
            </p:spPr>
          </p:pic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4408463C-6F3C-4695-B646-BF625E12CEA6}"/>
                  </a:ext>
                </a:extLst>
              </p:cNvPr>
              <p:cNvSpPr txBox="1"/>
              <p:nvPr/>
            </p:nvSpPr>
            <p:spPr>
              <a:xfrm>
                <a:off x="3977239" y="2023914"/>
                <a:ext cx="124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STROKE</a:t>
                </a:r>
              </a:p>
            </p:txBody>
          </p:sp>
          <p:sp>
            <p:nvSpPr>
              <p:cNvPr id="26" name="Saetta 25">
                <a:extLst>
                  <a:ext uri="{FF2B5EF4-FFF2-40B4-BE49-F238E27FC236}">
                    <a16:creationId xmlns:a16="http://schemas.microsoft.com/office/drawing/2014/main" id="{9CE100AA-6464-46E2-95F4-DFD2266C325B}"/>
                  </a:ext>
                </a:extLst>
              </p:cNvPr>
              <p:cNvSpPr/>
              <p:nvPr/>
            </p:nvSpPr>
            <p:spPr>
              <a:xfrm>
                <a:off x="4263081" y="2548920"/>
                <a:ext cx="358347" cy="370703"/>
              </a:xfrm>
              <a:prstGeom prst="lightningBolt">
                <a:avLst/>
              </a:prstGeom>
              <a:solidFill>
                <a:schemeClr val="accent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370E7C3-FECD-4D6D-A8C0-FD2EF0DDDEDC}"/>
                </a:ext>
              </a:extLst>
            </p:cNvPr>
            <p:cNvSpPr txBox="1"/>
            <p:nvPr/>
          </p:nvSpPr>
          <p:spPr>
            <a:xfrm>
              <a:off x="8227741" y="3245723"/>
              <a:ext cx="3366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PRO-INFLAMMATORY SIGNALING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39FBD1C-2B7B-4E0E-AF35-F642FA693473}"/>
                </a:ext>
              </a:extLst>
            </p:cNvPr>
            <p:cNvSpPr txBox="1"/>
            <p:nvPr/>
          </p:nvSpPr>
          <p:spPr>
            <a:xfrm>
              <a:off x="8228884" y="5162993"/>
              <a:ext cx="377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ANTI-INFLAMMATORY SIGNALING</a:t>
              </a:r>
            </a:p>
          </p:txBody>
        </p:sp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92240D70-83D9-45C3-AE32-08B41D4BDCFC}"/>
                </a:ext>
              </a:extLst>
            </p:cNvPr>
            <p:cNvSpPr/>
            <p:nvPr/>
          </p:nvSpPr>
          <p:spPr>
            <a:xfrm>
              <a:off x="7634316" y="3295163"/>
              <a:ext cx="464781" cy="23810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21D38A94-9E04-49B6-907B-52FA2DEB0D3A}"/>
                </a:ext>
              </a:extLst>
            </p:cNvPr>
            <p:cNvSpPr/>
            <p:nvPr/>
          </p:nvSpPr>
          <p:spPr>
            <a:xfrm>
              <a:off x="7635459" y="5228605"/>
              <a:ext cx="464781" cy="238108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Immagine 27">
            <a:extLst>
              <a:ext uri="{FF2B5EF4-FFF2-40B4-BE49-F238E27FC236}">
                <a16:creationId xmlns:a16="http://schemas.microsoft.com/office/drawing/2014/main" id="{8AAF8607-2DB2-4E0E-880D-523A836250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456B320A-E5BE-4ECB-9E83-E9BC91C21B8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2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7640534-4835-499B-BEE2-696CDE59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7" y="763389"/>
            <a:ext cx="1177580" cy="5334000"/>
          </a:xfrm>
        </p:spPr>
        <p:txBody>
          <a:bodyPr vert="wordArtVert">
            <a:no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E2D8BF88-03EC-4041-84B8-5B5611D0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399" y="756174"/>
            <a:ext cx="806770" cy="5334001"/>
          </a:xfrm>
        </p:spPr>
        <p:txBody>
          <a:bodyPr vert="wordArtVert"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2800" dirty="0"/>
              <a:t>SEX INFLUENCE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9D38AC0D-A042-478E-B4EB-F1342BC1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78" y="756174"/>
            <a:ext cx="2676726" cy="1695467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AE54159-6C2D-4ACA-A0FB-1BB87C820B7B}"/>
              </a:ext>
            </a:extLst>
          </p:cNvPr>
          <p:cNvSpPr txBox="1"/>
          <p:nvPr/>
        </p:nvSpPr>
        <p:spPr>
          <a:xfrm>
            <a:off x="1346075" y="2920076"/>
            <a:ext cx="44330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E2E2E"/>
                </a:solidFill>
                <a:effectLst/>
              </a:rPr>
              <a:t>Sex has a role in the incidence and outcome of neurological </a:t>
            </a:r>
            <a:r>
              <a:rPr lang="en-US" sz="2000" dirty="0">
                <a:solidFill>
                  <a:srgbClr val="2E2E2E"/>
                </a:solidFill>
              </a:rPr>
              <a:t>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E2E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E2E2E"/>
                </a:solidFill>
                <a:effectLst/>
              </a:rPr>
              <a:t>Sexual dimorphism of microglia after CNS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2E2E2E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E2E2E"/>
                </a:solidFill>
              </a:rPr>
              <a:t>Microglia are responsive to estrogens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E2E2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E2E2E"/>
                </a:solidFill>
              </a:rPr>
              <a:t>Estrogens have anti-inflammatory and neuroprotection activities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AECE44D-E09B-4A44-A168-0EB3A3AE5E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5C1D0EC-5821-4EA2-9A94-19692B11430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D1D009C-AF0C-4ED1-AE99-1D97BCE08E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2" t="8244" r="8998"/>
          <a:stretch/>
        </p:blipFill>
        <p:spPr>
          <a:xfrm>
            <a:off x="6104427" y="1872629"/>
            <a:ext cx="5332708" cy="35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SCIENTIFIC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571C50-7245-423C-A7DD-02D1444B48A6}"/>
              </a:ext>
            </a:extLst>
          </p:cNvPr>
          <p:cNvSpPr txBox="1"/>
          <p:nvPr/>
        </p:nvSpPr>
        <p:spPr>
          <a:xfrm>
            <a:off x="5289230" y="2693247"/>
            <a:ext cx="5279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Identification</a:t>
            </a:r>
            <a:r>
              <a:rPr lang="it-IT" dirty="0"/>
              <a:t> of </a:t>
            </a:r>
            <a:r>
              <a:rPr lang="it-IT" dirty="0" err="1"/>
              <a:t>trascriptional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in male and </a:t>
            </a:r>
            <a:r>
              <a:rPr lang="it-IT" dirty="0" err="1"/>
              <a:t>female</a:t>
            </a:r>
            <a:r>
              <a:rPr lang="it-IT" dirty="0"/>
              <a:t> microglia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sex-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in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developmental</a:t>
            </a:r>
            <a:r>
              <a:rPr lang="it-IT" dirty="0"/>
              <a:t> </a:t>
            </a:r>
            <a:r>
              <a:rPr lang="it-IT" dirty="0" err="1"/>
              <a:t>programs</a:t>
            </a:r>
            <a:r>
              <a:rPr lang="it-IT" dirty="0"/>
              <a:t> and </a:t>
            </a:r>
            <a:r>
              <a:rPr lang="it-IT" dirty="0" err="1"/>
              <a:t>neural</a:t>
            </a:r>
            <a:r>
              <a:rPr lang="it-IT" dirty="0"/>
              <a:t> </a:t>
            </a:r>
            <a:r>
              <a:rPr lang="it-IT" dirty="0" err="1"/>
              <a:t>pathology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15CAFB5-EF2A-49DA-92C5-FC88725F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5A0D761-36F5-49EB-B793-5F193DD183E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4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49E5D-B60D-4316-8C25-B08A359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MICROGLIA TRANSCRIPTOME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B5B2A1-B601-486E-8949-DF3F16A450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9F57B3E-1525-42E5-A88D-92B3EA5BEB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9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7640534-4835-499B-BEE2-696CDE591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7" y="763389"/>
            <a:ext cx="1177580" cy="5334000"/>
          </a:xfrm>
        </p:spPr>
        <p:txBody>
          <a:bodyPr vert="wordArtVert">
            <a:normAutofit/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RESULTS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E2D8BF88-03EC-4041-84B8-5B5611D0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6399" y="756174"/>
            <a:ext cx="806770" cy="5334001"/>
          </a:xfrm>
        </p:spPr>
        <p:txBody>
          <a:bodyPr vert="wordArtVert">
            <a:normAutofit/>
          </a:bodyPr>
          <a:lstStyle/>
          <a:p>
            <a:pPr marL="0" indent="0" algn="ctr">
              <a:buNone/>
            </a:pPr>
            <a:r>
              <a:rPr lang="it-IT" sz="1200" dirty="0"/>
              <a:t>MICROGLIA TRANSCRIPTOME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E809958-6E16-4552-92F0-4751D6A6C9B2}"/>
              </a:ext>
            </a:extLst>
          </p:cNvPr>
          <p:cNvGrpSpPr/>
          <p:nvPr/>
        </p:nvGrpSpPr>
        <p:grpSpPr>
          <a:xfrm>
            <a:off x="2063090" y="3597757"/>
            <a:ext cx="3828062" cy="2553914"/>
            <a:chOff x="2891157" y="3530509"/>
            <a:chExt cx="3828062" cy="2553914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8D35D53-9B22-43D4-A60C-4A24C0CD8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94"/>
            <a:stretch/>
          </p:blipFill>
          <p:spPr>
            <a:xfrm>
              <a:off x="4685059" y="3531028"/>
              <a:ext cx="2034160" cy="2553395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CE9C3414-0364-42EC-B745-0C0C79F69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1157" y="3530509"/>
              <a:ext cx="1665258" cy="2553395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E01672-66A3-48E6-8A83-EE209A1AF3BE}"/>
              </a:ext>
            </a:extLst>
          </p:cNvPr>
          <p:cNvSpPr txBox="1"/>
          <p:nvPr/>
        </p:nvSpPr>
        <p:spPr>
          <a:xfrm>
            <a:off x="1347681" y="839681"/>
            <a:ext cx="513410" cy="239354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it-IT" dirty="0"/>
              <a:t>RNA-</a:t>
            </a:r>
            <a:r>
              <a:rPr lang="it-IT" dirty="0" err="1"/>
              <a:t>Seq</a:t>
            </a:r>
            <a:endParaRPr lang="it-IT" dirty="0"/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008BE5C8-656C-40D1-B744-5C87D8781DE0}"/>
              </a:ext>
            </a:extLst>
          </p:cNvPr>
          <p:cNvSpPr/>
          <p:nvPr/>
        </p:nvSpPr>
        <p:spPr>
          <a:xfrm>
            <a:off x="5900378" y="703646"/>
            <a:ext cx="195622" cy="1179572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DC19A6-3BF1-4434-B13A-738ED96F76FE}"/>
              </a:ext>
            </a:extLst>
          </p:cNvPr>
          <p:cNvSpPr txBox="1"/>
          <p:nvPr/>
        </p:nvSpPr>
        <p:spPr>
          <a:xfrm>
            <a:off x="6156793" y="969193"/>
            <a:ext cx="540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Associated with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processes</a:t>
            </a:r>
            <a:endParaRPr lang="it-IT" dirty="0"/>
          </a:p>
          <a:p>
            <a:pPr algn="ctr"/>
            <a:r>
              <a:rPr lang="it-IT" dirty="0"/>
              <a:t>Negative </a:t>
            </a:r>
            <a:r>
              <a:rPr lang="it-IT" dirty="0" err="1"/>
              <a:t>regulation</a:t>
            </a:r>
            <a:r>
              <a:rPr lang="it-IT" dirty="0"/>
              <a:t> of </a:t>
            </a:r>
            <a:r>
              <a:rPr lang="it-IT" dirty="0" err="1"/>
              <a:t>neurogenesis</a:t>
            </a:r>
            <a:endParaRPr lang="it-IT" dirty="0"/>
          </a:p>
        </p:txBody>
      </p:sp>
      <p:sp>
        <p:nvSpPr>
          <p:cNvPr id="22" name="Parentesi graffa chiusa 21">
            <a:extLst>
              <a:ext uri="{FF2B5EF4-FFF2-40B4-BE49-F238E27FC236}">
                <a16:creationId xmlns:a16="http://schemas.microsoft.com/office/drawing/2014/main" id="{8298A937-47F9-498A-BDD0-355B5E039530}"/>
              </a:ext>
            </a:extLst>
          </p:cNvPr>
          <p:cNvSpPr/>
          <p:nvPr/>
        </p:nvSpPr>
        <p:spPr>
          <a:xfrm>
            <a:off x="5891152" y="1957797"/>
            <a:ext cx="204847" cy="130192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31238C-81F5-4869-91BC-C3DE93C93255}"/>
              </a:ext>
            </a:extLst>
          </p:cNvPr>
          <p:cNvSpPr txBox="1"/>
          <p:nvPr/>
        </p:nvSpPr>
        <p:spPr>
          <a:xfrm>
            <a:off x="6365044" y="2285595"/>
            <a:ext cx="497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Associated with </a:t>
            </a:r>
            <a:r>
              <a:rPr lang="it-IT" dirty="0" err="1"/>
              <a:t>morphogenesis</a:t>
            </a:r>
            <a:endParaRPr lang="it-IT" dirty="0"/>
          </a:p>
          <a:p>
            <a:pPr algn="ctr"/>
            <a:r>
              <a:rPr lang="it-IT" dirty="0" err="1"/>
              <a:t>Repairing</a:t>
            </a:r>
            <a:r>
              <a:rPr lang="it-IT" dirty="0"/>
              <a:t> </a:t>
            </a:r>
            <a:r>
              <a:rPr lang="it-IT" dirty="0" err="1"/>
              <a:t>mechanisms</a:t>
            </a:r>
            <a:endParaRPr lang="it-IT" dirty="0"/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E22871D-7159-4FD2-9FBF-BF48E1DE3EC0}"/>
              </a:ext>
            </a:extLst>
          </p:cNvPr>
          <p:cNvGrpSpPr/>
          <p:nvPr/>
        </p:nvGrpSpPr>
        <p:grpSpPr>
          <a:xfrm>
            <a:off x="1903449" y="703646"/>
            <a:ext cx="3936136" cy="2665611"/>
            <a:chOff x="1903449" y="703646"/>
            <a:chExt cx="3936136" cy="2665611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9E7C1A8C-3ED6-4ADC-834D-812A4FDD0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3449" y="703646"/>
              <a:ext cx="3936136" cy="2665611"/>
            </a:xfrm>
            <a:prstGeom prst="rect">
              <a:avLst/>
            </a:prstGeom>
          </p:spPr>
        </p:pic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7DF4099A-0EEB-4D20-BC01-2F5AB0F8E757}"/>
                </a:ext>
              </a:extLst>
            </p:cNvPr>
            <p:cNvSpPr/>
            <p:nvPr/>
          </p:nvSpPr>
          <p:spPr>
            <a:xfrm>
              <a:off x="4691270" y="970266"/>
              <a:ext cx="513410" cy="3176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5272636A-7E4B-4E77-87D3-55A488391FD5}"/>
                </a:ext>
              </a:extLst>
            </p:cNvPr>
            <p:cNvSpPr/>
            <p:nvPr/>
          </p:nvSpPr>
          <p:spPr>
            <a:xfrm>
              <a:off x="4691270" y="1925833"/>
              <a:ext cx="513410" cy="3176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C6D2C87-495C-435D-BA1D-6A470E8B344F}"/>
              </a:ext>
            </a:extLst>
          </p:cNvPr>
          <p:cNvSpPr txBox="1"/>
          <p:nvPr/>
        </p:nvSpPr>
        <p:spPr>
          <a:xfrm>
            <a:off x="1346624" y="3457941"/>
            <a:ext cx="695960" cy="289630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it-IT" sz="1400" dirty="0" err="1"/>
              <a:t>Luciferase</a:t>
            </a:r>
            <a:r>
              <a:rPr lang="it-IT" sz="1400" dirty="0"/>
              <a:t> </a:t>
            </a:r>
          </a:p>
          <a:p>
            <a:pPr algn="ctr"/>
            <a:r>
              <a:rPr lang="it-IT" sz="1400" dirty="0" err="1"/>
              <a:t>assay</a:t>
            </a:r>
            <a:endParaRPr lang="it-IT" sz="1400" dirty="0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52325B3-4C06-4102-A8EE-8FD5D271E70B}"/>
              </a:ext>
            </a:extLst>
          </p:cNvPr>
          <p:cNvSpPr txBox="1"/>
          <p:nvPr/>
        </p:nvSpPr>
        <p:spPr>
          <a:xfrm>
            <a:off x="6522206" y="3624261"/>
            <a:ext cx="465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Luciferase</a:t>
            </a:r>
            <a:r>
              <a:rPr lang="it-IT" dirty="0"/>
              <a:t>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under control of a </a:t>
            </a:r>
          </a:p>
          <a:p>
            <a:pPr algn="ctr"/>
            <a:r>
              <a:rPr lang="it-IT" dirty="0"/>
              <a:t>NF-KB responsive </a:t>
            </a:r>
            <a:r>
              <a:rPr lang="it-IT" dirty="0" err="1"/>
              <a:t>synthetic</a:t>
            </a:r>
            <a:r>
              <a:rPr lang="it-IT" dirty="0"/>
              <a:t> promoter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4F72B43D-810F-4FCE-B2B5-3642C7015627}"/>
              </a:ext>
            </a:extLst>
          </p:cNvPr>
          <p:cNvSpPr txBox="1"/>
          <p:nvPr/>
        </p:nvSpPr>
        <p:spPr>
          <a:xfrm>
            <a:off x="6522206" y="5241403"/>
            <a:ext cx="465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Male microglia </a:t>
            </a:r>
            <a:r>
              <a:rPr lang="it-IT" dirty="0" err="1"/>
              <a:t>is</a:t>
            </a:r>
            <a:r>
              <a:rPr lang="it-IT" dirty="0"/>
              <a:t> more </a:t>
            </a:r>
            <a:r>
              <a:rPr lang="it-IT" dirty="0" err="1"/>
              <a:t>poised</a:t>
            </a:r>
            <a:r>
              <a:rPr lang="it-IT" dirty="0"/>
              <a:t> to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female</a:t>
            </a:r>
            <a:r>
              <a:rPr lang="it-IT" dirty="0"/>
              <a:t> microglia</a:t>
            </a:r>
          </a:p>
        </p:txBody>
      </p:sp>
      <p:sp>
        <p:nvSpPr>
          <p:cNvPr id="60" name="Freccia a destra 59">
            <a:extLst>
              <a:ext uri="{FF2B5EF4-FFF2-40B4-BE49-F238E27FC236}">
                <a16:creationId xmlns:a16="http://schemas.microsoft.com/office/drawing/2014/main" id="{B5AD6B1D-6B5F-4A7E-B6D0-7C31530CBC6A}"/>
              </a:ext>
            </a:extLst>
          </p:cNvPr>
          <p:cNvSpPr/>
          <p:nvPr/>
        </p:nvSpPr>
        <p:spPr>
          <a:xfrm rot="5400000">
            <a:off x="8621990" y="4636671"/>
            <a:ext cx="464781" cy="238108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6A11F88A-360E-4C66-9C98-A69CE60986C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EA232359-AC6B-43FB-B0D7-F145A97F2E8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A3669-3738-4ED9-8BE4-4909546C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49E5D-B60D-4316-8C25-B08A359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ESTROGEN ROLE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B5B2A1-B601-486E-8949-DF3F16A450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3252"/>
            <a:ext cx="797278" cy="762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9F57B3E-1525-42E5-A88D-92B3EA5BEB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1415523" y="946"/>
            <a:ext cx="776477" cy="7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5451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7A8EAB6309F84B864DF0A18960B4E1" ma:contentTypeVersion="7" ma:contentTypeDescription="Creare un nuovo documento." ma:contentTypeScope="" ma:versionID="31d55884b79170cf3856bbb7b0187a96">
  <xsd:schema xmlns:xsd="http://www.w3.org/2001/XMLSchema" xmlns:xs="http://www.w3.org/2001/XMLSchema" xmlns:p="http://schemas.microsoft.com/office/2006/metadata/properties" xmlns:ns3="56d26a7e-4537-4220-924c-5fc4429eec59" targetNamespace="http://schemas.microsoft.com/office/2006/metadata/properties" ma:root="true" ma:fieldsID="57b558e55598d24979c6ed217351df72" ns3:_="">
    <xsd:import namespace="56d26a7e-4537-4220-924c-5fc4429eec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26a7e-4537-4220-924c-5fc4429eec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21937-E5F6-4EBB-9B93-E95848B1E8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4BC04A-B4DB-4C67-BC69-C4A78A66BDB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5587B08-84B8-48AE-9FF0-C1053A393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26a7e-4537-4220-924c-5fc4429ee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3862</TotalTime>
  <Words>1347</Words>
  <Application>Microsoft Office PowerPoint</Application>
  <PresentationFormat>Widescreen</PresentationFormat>
  <Paragraphs>123</Paragraphs>
  <Slides>18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2</vt:lpstr>
      <vt:lpstr>Cornice</vt:lpstr>
      <vt:lpstr>SEX-SPECIFIC FEATURES OF MICROGLIA FROM ADULT MICE</vt:lpstr>
      <vt:lpstr>INTRODUCTION</vt:lpstr>
      <vt:lpstr>INTRODUCTION</vt:lpstr>
      <vt:lpstr>INTRODUCTION</vt:lpstr>
      <vt:lpstr>INTRODUCTION</vt:lpstr>
      <vt:lpstr>SCIENTIFIC QUESTIONS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FUTURE PERSPECTIVES</vt:lpstr>
      <vt:lpstr>BIBLIOGRAPHY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SEX-SPECIFIC FEATURES OF MICROGLIA FROM ADULT MICE</dc:title>
  <dc:creator>Linda Petrucci</dc:creator>
  <cp:lastModifiedBy>Linda Petrucci</cp:lastModifiedBy>
  <cp:revision>49</cp:revision>
  <dcterms:created xsi:type="dcterms:W3CDTF">2020-01-09T16:56:37Z</dcterms:created>
  <dcterms:modified xsi:type="dcterms:W3CDTF">2020-01-14T16:11:46Z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0x010100047A8EAB6309F84B864DF0A18960B4E1</vt:lpwstr>
  </property>
</Properties>
</file>