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187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522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969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263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535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1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557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816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322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864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635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AC8FD-D9A2-4225-8C0B-2A704566937C}" type="datetimeFigureOut">
              <a:rPr lang="he-IL" smtClean="0"/>
              <a:t>י'/חשון/תש"פ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CF1B-334E-4321-A77D-DAB9F13EDF4A}" type="slidenum">
              <a:rPr lang="he-IL" smtClean="0"/>
              <a:t>‹N›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468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8050"/>
            <a:ext cx="554513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7" name="AutoShape 2" descr="http://www.nature.com/nrd/journal/v1/n4/images/nrd770-f1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457200" rtl="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defTabSz="457200" rtl="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defTabSz="457200" rtl="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defTabSz="457200" rtl="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defTabSz="457200" rtl="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23200" y="6280150"/>
            <a:ext cx="565150" cy="4619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Fat</a:t>
            </a:r>
            <a:endParaRPr lang="he-IL" sz="24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850" y="4437063"/>
            <a:ext cx="1584325" cy="101600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prstClr val="black"/>
                </a:solidFill>
                <a:latin typeface="Calibri"/>
                <a:cs typeface="+mn-cs"/>
              </a:rPr>
              <a:t>Adipocyte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Energy stores</a:t>
            </a:r>
          </a:p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229225"/>
            <a:ext cx="13271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3851275" y="5949950"/>
            <a:ext cx="3457575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059113" y="5805488"/>
            <a:ext cx="504825" cy="503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413" y="6280150"/>
            <a:ext cx="1368425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Leptin</a:t>
            </a:r>
            <a:endParaRPr lang="he-IL" sz="24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27313" y="188913"/>
            <a:ext cx="3538537" cy="58420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cs typeface="+mn-cs"/>
              </a:rPr>
              <a:t>Energy Homeostasis</a:t>
            </a:r>
            <a:endParaRPr lang="he-IL" sz="32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563938" y="4797425"/>
            <a:ext cx="576262" cy="8636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2555875" y="4724400"/>
            <a:ext cx="647700" cy="9366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339975" y="4581525"/>
            <a:ext cx="360363" cy="2159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11188" y="5084763"/>
            <a:ext cx="1728787" cy="36988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Hypothalamus</a:t>
            </a:r>
            <a:endParaRPr lang="he-IL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61" name="Right Brace 60"/>
          <p:cNvSpPr/>
          <p:nvPr/>
        </p:nvSpPr>
        <p:spPr>
          <a:xfrm>
            <a:off x="5076825" y="3573463"/>
            <a:ext cx="287338" cy="115093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62" name="Right Brace 61"/>
          <p:cNvSpPr/>
          <p:nvPr/>
        </p:nvSpPr>
        <p:spPr>
          <a:xfrm>
            <a:off x="5076825" y="1196975"/>
            <a:ext cx="287338" cy="115252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92725" y="3860800"/>
            <a:ext cx="1223963" cy="6461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First order </a:t>
            </a:r>
          </a:p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neurons</a:t>
            </a:r>
            <a:endParaRPr lang="he-IL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35600" y="1311275"/>
            <a:ext cx="1512888" cy="9239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Second order </a:t>
            </a:r>
          </a:p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Neurons</a:t>
            </a:r>
          </a:p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prstClr val="black"/>
                </a:solidFill>
                <a:latin typeface="Calibri"/>
                <a:cs typeface="+mn-cs"/>
              </a:rPr>
              <a:t>(TRH, HCRT…)</a:t>
            </a:r>
            <a:endParaRPr lang="he-IL" dirty="0">
              <a:solidFill>
                <a:prstClr val="black"/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403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57"/>
          <a:stretch>
            <a:fillRect/>
          </a:stretch>
        </p:blipFill>
        <p:spPr bwMode="auto">
          <a:xfrm>
            <a:off x="468313" y="620713"/>
            <a:ext cx="5829300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1" name="AutoShape 2" descr="http://www.nature.com/nrd/journal/v1/n4/images/nrd770-f1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457200" rtl="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defTabSz="457200" rtl="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defTabSz="457200" rtl="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defTabSz="457200" rtl="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defTabSz="457200" rtl="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5113" y="6396038"/>
            <a:ext cx="563562" cy="46196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Fat</a:t>
            </a:r>
            <a:endParaRPr lang="he-IL" sz="24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140200" y="5949950"/>
            <a:ext cx="3168650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132138" y="5732463"/>
            <a:ext cx="503237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413" y="6280150"/>
            <a:ext cx="1368425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Leptin</a:t>
            </a:r>
            <a:endParaRPr lang="he-IL" sz="24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78150" y="0"/>
            <a:ext cx="3538538" cy="58420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cs typeface="+mn-cs"/>
              </a:rPr>
              <a:t>Energy Homeostasis</a:t>
            </a:r>
            <a:endParaRPr lang="he-IL" sz="32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563938" y="4797425"/>
            <a:ext cx="576262" cy="8636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2555875" y="4724400"/>
            <a:ext cx="647700" cy="9366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339975" y="4581525"/>
            <a:ext cx="360363" cy="2159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03688" y="3213100"/>
            <a:ext cx="936625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prstClr val="black"/>
                </a:solidFill>
                <a:latin typeface="Calibri"/>
                <a:cs typeface="+mn-cs"/>
              </a:rPr>
              <a:t>α</a:t>
            </a:r>
            <a:r>
              <a:rPr lang="en-US" sz="2000" b="1" dirty="0">
                <a:solidFill>
                  <a:prstClr val="black"/>
                </a:solidFill>
                <a:latin typeface="Calibri"/>
                <a:cs typeface="+mn-cs"/>
              </a:rPr>
              <a:t>-MSH</a:t>
            </a:r>
            <a:endParaRPr lang="he-IL" sz="20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3850" y="5157788"/>
            <a:ext cx="1727200" cy="3683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Hypothalamus</a:t>
            </a:r>
            <a:endParaRPr lang="he-IL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pic>
        <p:nvPicPr>
          <p:cNvPr id="14030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4797425"/>
            <a:ext cx="1871662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val 22"/>
          <p:cNvSpPr/>
          <p:nvPr/>
        </p:nvSpPr>
        <p:spPr>
          <a:xfrm>
            <a:off x="2555875" y="5876925"/>
            <a:ext cx="503238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35375" y="5949950"/>
            <a:ext cx="504825" cy="503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white"/>
              </a:solidFill>
            </a:endParaRP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2339975" y="2997200"/>
            <a:ext cx="360363" cy="431800"/>
            <a:chOff x="6444208" y="1988840"/>
            <a:chExt cx="512440" cy="72008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444208" y="1988840"/>
              <a:ext cx="503410" cy="72008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444208" y="1988840"/>
              <a:ext cx="512440" cy="7121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H="1" flipV="1">
            <a:off x="4067175" y="2133600"/>
            <a:ext cx="504825" cy="10795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140200" y="1196975"/>
            <a:ext cx="2592388" cy="287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23050" y="692150"/>
            <a:ext cx="2520950" cy="9239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Reduced food intake,</a:t>
            </a:r>
          </a:p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 Increased energy expenditure</a:t>
            </a:r>
            <a:endParaRPr lang="he-IL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885113" y="1773238"/>
            <a:ext cx="0" cy="504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2" descr="http://adhdmanagement.com/wp-content/uploads/2012/01/john-kane-i-had-an-epiphany-new-yorker-carto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6948"/>
          <a:stretch>
            <a:fillRect/>
          </a:stretch>
        </p:blipFill>
        <p:spPr bwMode="auto">
          <a:xfrm>
            <a:off x="7308850" y="2349500"/>
            <a:ext cx="1439863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Arrow Connector 53"/>
          <p:cNvCxnSpPr/>
          <p:nvPr/>
        </p:nvCxnSpPr>
        <p:spPr>
          <a:xfrm>
            <a:off x="7956550" y="4005263"/>
            <a:ext cx="0" cy="5032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0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57" grpId="0"/>
      <p:bldP spid="23" grpId="0" animBg="1"/>
      <p:bldP spid="24" grpId="0" animBg="1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http://adhdmanagement.com/wp-content/uploads/2012/01/john-kane-i-had-an-epiphany-new-yorker-carto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91" b="14818"/>
          <a:stretch>
            <a:fillRect/>
          </a:stretch>
        </p:blipFill>
        <p:spPr bwMode="auto">
          <a:xfrm>
            <a:off x="7235825" y="2216150"/>
            <a:ext cx="14033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57"/>
          <a:stretch>
            <a:fillRect/>
          </a:stretch>
        </p:blipFill>
        <p:spPr bwMode="auto">
          <a:xfrm>
            <a:off x="468313" y="620713"/>
            <a:ext cx="5829300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6" name="AutoShape 2" descr="http://www.nature.com/nrd/journal/v1/n4/images/nrd770-f1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457200" rtl="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defTabSz="457200" rtl="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defTabSz="457200" rtl="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defTabSz="457200" rtl="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defTabSz="457200" rtl="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5113" y="6396038"/>
            <a:ext cx="563562" cy="46196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Fat</a:t>
            </a:r>
            <a:endParaRPr lang="he-IL" sz="24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pic>
        <p:nvPicPr>
          <p:cNvPr id="1413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589588"/>
            <a:ext cx="811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4140200" y="5949950"/>
            <a:ext cx="3168650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132138" y="5732463"/>
            <a:ext cx="503237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413" y="6280150"/>
            <a:ext cx="1368425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Leptin</a:t>
            </a:r>
            <a:endParaRPr lang="he-IL" sz="24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78150" y="0"/>
            <a:ext cx="3538538" cy="58420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cs typeface="+mn-cs"/>
              </a:rPr>
              <a:t>Energy Homeostasis</a:t>
            </a:r>
            <a:endParaRPr lang="he-IL" sz="32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563938" y="4797425"/>
            <a:ext cx="576262" cy="8636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2555875" y="4724400"/>
            <a:ext cx="647700" cy="9366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339975" y="4581525"/>
            <a:ext cx="360363" cy="2159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03688" y="3213100"/>
            <a:ext cx="936625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prstClr val="black"/>
                </a:solidFill>
                <a:latin typeface="Calibri"/>
                <a:cs typeface="+mn-cs"/>
              </a:rPr>
              <a:t>α</a:t>
            </a:r>
            <a:r>
              <a:rPr lang="en-US" sz="2000" b="1" dirty="0">
                <a:solidFill>
                  <a:prstClr val="black"/>
                </a:solidFill>
                <a:latin typeface="Calibri"/>
                <a:cs typeface="+mn-cs"/>
              </a:rPr>
              <a:t>-MSH</a:t>
            </a:r>
            <a:endParaRPr lang="he-IL" sz="20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3850" y="5157788"/>
            <a:ext cx="1727200" cy="3683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Hypothalamus</a:t>
            </a:r>
            <a:endParaRPr lang="he-IL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555875" y="5876925"/>
            <a:ext cx="503238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35375" y="5949950"/>
            <a:ext cx="504825" cy="503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prstClr val="white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339975" y="2997200"/>
            <a:ext cx="360363" cy="431800"/>
            <a:chOff x="6444208" y="1988840"/>
            <a:chExt cx="512440" cy="72008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444208" y="1988840"/>
              <a:ext cx="503410" cy="72008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444208" y="1988840"/>
              <a:ext cx="512440" cy="7121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H="1" flipV="1">
            <a:off x="4067175" y="2133600"/>
            <a:ext cx="504825" cy="10795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140200" y="1196975"/>
            <a:ext cx="2592388" cy="287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23050" y="692150"/>
            <a:ext cx="2520950" cy="9239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Reduced food intake,</a:t>
            </a:r>
          </a:p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 Increased energy expenditure</a:t>
            </a:r>
            <a:endParaRPr lang="he-IL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885113" y="1773238"/>
            <a:ext cx="0" cy="504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2" descr="http://adhdmanagement.com/wp-content/uploads/2012/01/john-kane-i-had-an-epiphany-new-yorker-carto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6948"/>
          <a:stretch>
            <a:fillRect/>
          </a:stretch>
        </p:blipFill>
        <p:spPr bwMode="auto">
          <a:xfrm>
            <a:off x="7308850" y="2349500"/>
            <a:ext cx="1439863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Arrow Connector 53"/>
          <p:cNvCxnSpPr/>
          <p:nvPr/>
        </p:nvCxnSpPr>
        <p:spPr>
          <a:xfrm>
            <a:off x="7956550" y="4005263"/>
            <a:ext cx="0" cy="5032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08175" y="2997200"/>
            <a:ext cx="935038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  <a:cs typeface="+mn-cs"/>
              </a:rPr>
              <a:t>AgRP</a:t>
            </a:r>
            <a:endParaRPr lang="he-IL" sz="20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 rot="3422595">
            <a:off x="2625725" y="2135188"/>
            <a:ext cx="404813" cy="731837"/>
            <a:chOff x="1619672" y="4733528"/>
            <a:chExt cx="864096" cy="1079698"/>
          </a:xfrm>
        </p:grpSpPr>
        <p:cxnSp>
          <p:nvCxnSpPr>
            <p:cNvPr id="30" name="Straight Connector 29"/>
            <p:cNvCxnSpPr/>
            <p:nvPr/>
          </p:nvCxnSpPr>
          <p:spPr>
            <a:xfrm flipH="1" flipV="1">
              <a:off x="1835545" y="4871248"/>
              <a:ext cx="647225" cy="9368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1611627" y="4726523"/>
              <a:ext cx="359192" cy="21547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6516688" y="704850"/>
            <a:ext cx="2735262" cy="9239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Increased food intake</a:t>
            </a:r>
          </a:p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Decreased energy expenditure</a:t>
            </a:r>
            <a:endParaRPr lang="he-IL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4797425"/>
            <a:ext cx="1871662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7" grpId="0"/>
      <p:bldP spid="23" grpId="0" animBg="1"/>
      <p:bldP spid="24" grpId="0" animBg="1"/>
      <p:bldP spid="44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Presentazione su schermo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Company>Tel 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YoavGnb2</dc:creator>
  <cp:lastModifiedBy>Patrizia Bovolin</cp:lastModifiedBy>
  <cp:revision>1</cp:revision>
  <dcterms:created xsi:type="dcterms:W3CDTF">2019-01-14T09:39:51Z</dcterms:created>
  <dcterms:modified xsi:type="dcterms:W3CDTF">2019-11-08T14:49:08Z</dcterms:modified>
</cp:coreProperties>
</file>