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34" r:id="rId2"/>
    <p:sldId id="617" r:id="rId3"/>
    <p:sldId id="618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31" r:id="rId17"/>
    <p:sldId id="869" r:id="rId18"/>
    <p:sldId id="870" r:id="rId19"/>
    <p:sldId id="8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a Coscujuela" initials="L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423" autoAdjust="0"/>
  </p:normalViewPr>
  <p:slideViewPr>
    <p:cSldViewPr>
      <p:cViewPr varScale="1">
        <p:scale>
          <a:sx n="111" d="100"/>
          <a:sy n="111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4019-F7FA-4221-AAD9-B51DD9C823A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BD61F-7A1D-4E1C-B2AE-37DBDF5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4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2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7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1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1738-7C11-4E1A-82F2-73858C2F6E7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C56E-8C02-430C-8939-F80FAAD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0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Ch4 – Lesson </a:t>
            </a:r>
            <a:r>
              <a:rPr lang="it-IT" dirty="0" smtClean="0"/>
              <a:t>3.1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further RNA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322263" y="5734050"/>
            <a:ext cx="8497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Schematic </a:t>
            </a:r>
            <a:r>
              <a:rPr lang="it-IT" dirty="0">
                <a:latin typeface="Calibri" pitchFamily="34" charset="0"/>
              </a:rPr>
              <a:t>view of the nuclear side of eukaryotic gene expression, from transcription to nuclear export. NPC Nuclear pore complex, CTD C-terminal domain of Rpb1, RNAPII RNA polymerase II.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102660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Nucleo-cytoplasmatic transport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dedicated </a:t>
            </a:r>
            <a:r>
              <a:rPr lang="it-IT" b="1" dirty="0" smtClean="0"/>
              <a:t>exportins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accompanying proteins are loaded co-transcriptionally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some accompanying proteins kept, other exchanged during transport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1026602"/>
            <a:ext cx="4824536" cy="4562638"/>
            <a:chOff x="899592" y="1262890"/>
            <a:chExt cx="4225372" cy="4182334"/>
          </a:xfrm>
        </p:grpSpPr>
        <p:pic>
          <p:nvPicPr>
            <p:cNvPr id="4403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14000" contrast="26000"/>
            </a:blip>
            <a:srcRect/>
            <a:stretch>
              <a:fillRect/>
            </a:stretch>
          </p:blipFill>
          <p:spPr bwMode="auto">
            <a:xfrm>
              <a:off x="899592" y="1262890"/>
              <a:ext cx="4225372" cy="418233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2195736" y="3050679"/>
              <a:ext cx="216024" cy="216024"/>
              <a:chOff x="179512" y="2852936"/>
              <a:chExt cx="216024" cy="216024"/>
            </a:xfrm>
            <a:solidFill>
              <a:srgbClr val="002060"/>
            </a:solidFill>
          </p:grpSpPr>
          <p:sp>
            <p:nvSpPr>
              <p:cNvPr id="2" name="Oval 1"/>
              <p:cNvSpPr/>
              <p:nvPr/>
            </p:nvSpPr>
            <p:spPr>
              <a:xfrm>
                <a:off x="179512" y="2924944"/>
                <a:ext cx="142751" cy="14401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250887" y="2852936"/>
                <a:ext cx="144649" cy="14401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79512" y="2852936"/>
                <a:ext cx="142751" cy="14401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31840" y="3311091"/>
              <a:ext cx="216024" cy="216024"/>
              <a:chOff x="179512" y="2852936"/>
              <a:chExt cx="216024" cy="216024"/>
            </a:xfrm>
            <a:solidFill>
              <a:srgbClr val="002060"/>
            </a:solidFill>
          </p:grpSpPr>
          <p:sp>
            <p:nvSpPr>
              <p:cNvPr id="11" name="Oval 10"/>
              <p:cNvSpPr/>
              <p:nvPr/>
            </p:nvSpPr>
            <p:spPr>
              <a:xfrm>
                <a:off x="179512" y="2924944"/>
                <a:ext cx="142751" cy="14401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0887" y="2852936"/>
                <a:ext cx="144649" cy="14401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79512" y="2852936"/>
                <a:ext cx="142751" cy="14401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039419" y="3274098"/>
            <a:ext cx="216024" cy="216024"/>
            <a:chOff x="179512" y="2852936"/>
            <a:chExt cx="216024" cy="216024"/>
          </a:xfrm>
          <a:solidFill>
            <a:srgbClr val="002060"/>
          </a:solidFill>
        </p:grpSpPr>
        <p:sp>
          <p:nvSpPr>
            <p:cNvPr id="15" name="Oval 14"/>
            <p:cNvSpPr/>
            <p:nvPr/>
          </p:nvSpPr>
          <p:spPr>
            <a:xfrm>
              <a:off x="179512" y="2924944"/>
              <a:ext cx="142751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50887" y="2852936"/>
              <a:ext cx="144649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79512" y="2852936"/>
              <a:ext cx="142751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92080" y="3188583"/>
            <a:ext cx="3770033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exon junction complex (EJC)</a:t>
            </a:r>
          </a:p>
          <a:p>
            <a:endParaRPr lang="it-IT" sz="600" dirty="0" smtClean="0"/>
          </a:p>
          <a:p>
            <a:r>
              <a:rPr lang="en-GB" sz="1600" dirty="0"/>
              <a:t>During the second step of </a:t>
            </a:r>
            <a:r>
              <a:rPr lang="en-GB" sz="1600" dirty="0" smtClean="0"/>
              <a:t>splicing, </a:t>
            </a:r>
            <a:r>
              <a:rPr lang="en-GB" sz="1600" dirty="0"/>
              <a:t>the EJC is deposited approximately 20-24 </a:t>
            </a:r>
            <a:r>
              <a:rPr lang="en-GB" sz="1600" dirty="0" err="1" smtClean="0"/>
              <a:t>nt</a:t>
            </a:r>
            <a:r>
              <a:rPr lang="en-GB" sz="1600" dirty="0" smtClean="0"/>
              <a:t> from </a:t>
            </a:r>
            <a:r>
              <a:rPr lang="en-GB" sz="1600" dirty="0"/>
              <a:t>the 5’ end upstream of the splice </a:t>
            </a:r>
            <a:r>
              <a:rPr lang="en-GB" sz="1600" dirty="0" smtClean="0"/>
              <a:t>junction. </a:t>
            </a:r>
          </a:p>
          <a:p>
            <a:r>
              <a:rPr lang="en-GB" sz="1600" dirty="0" smtClean="0"/>
              <a:t>The </a:t>
            </a:r>
            <a:r>
              <a:rPr lang="en-GB" sz="1600" dirty="0"/>
              <a:t>EJC is made up of several key </a:t>
            </a:r>
            <a:r>
              <a:rPr lang="en-GB" sz="1600" dirty="0" smtClean="0"/>
              <a:t>proteins: RNPS1, </a:t>
            </a:r>
            <a:r>
              <a:rPr lang="en-GB" sz="1600" dirty="0"/>
              <a:t>Y14, </a:t>
            </a:r>
            <a:r>
              <a:rPr lang="en-GB" sz="1600" dirty="0" smtClean="0"/>
              <a:t>SRm160, </a:t>
            </a:r>
            <a:r>
              <a:rPr lang="en-GB" sz="1600" dirty="0" err="1"/>
              <a:t>Aly</a:t>
            </a:r>
            <a:r>
              <a:rPr lang="en-GB" sz="1600" dirty="0"/>
              <a:t>/REF and </a:t>
            </a:r>
            <a:r>
              <a:rPr lang="en-GB" sz="1600" dirty="0" err="1"/>
              <a:t>Magoh</a:t>
            </a:r>
            <a:r>
              <a:rPr lang="en-GB" sz="1600" dirty="0"/>
              <a:t>, among </a:t>
            </a:r>
            <a:r>
              <a:rPr lang="en-GB" sz="1600" dirty="0" smtClean="0"/>
              <a:t>others. These proteins have functions in </a:t>
            </a:r>
            <a:r>
              <a:rPr lang="en-GB" sz="1600" b="1" dirty="0" smtClean="0"/>
              <a:t>splicing</a:t>
            </a:r>
            <a:r>
              <a:rPr lang="en-GB" sz="1600" dirty="0" smtClean="0"/>
              <a:t> and </a:t>
            </a:r>
            <a:r>
              <a:rPr lang="en-GB" sz="1600" b="1" dirty="0" smtClean="0"/>
              <a:t>transport</a:t>
            </a:r>
            <a:r>
              <a:rPr lang="en-GB" sz="1600" dirty="0" smtClean="0"/>
              <a:t>. </a:t>
            </a:r>
          </a:p>
          <a:p>
            <a:r>
              <a:rPr lang="it-IT" sz="1600" dirty="0" smtClean="0"/>
              <a:t>Important function in </a:t>
            </a:r>
            <a:r>
              <a:rPr lang="it-IT" sz="1600" b="1" dirty="0" smtClean="0"/>
              <a:t>NMD</a:t>
            </a:r>
            <a:r>
              <a:rPr lang="it-IT" sz="1600" dirty="0" smtClean="0"/>
              <a:t>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299229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/>
              <a:t>Transport to the cytoplasm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03848" y="341811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16205" y="1703710"/>
            <a:ext cx="281583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/>
              <a:t>mRNP, rather than mRNA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6" y="836712"/>
            <a:ext cx="8282190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48" y="5666045"/>
            <a:ext cx="8941486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500" b="1" dirty="0" smtClean="0"/>
              <a:t>Different </a:t>
            </a:r>
            <a:r>
              <a:rPr lang="en-US" sz="1500" b="1" dirty="0"/>
              <a:t>RNA export pathways. </a:t>
            </a:r>
            <a:r>
              <a:rPr lang="en-US" sz="1500" b="1" dirty="0" smtClean="0">
                <a:solidFill>
                  <a:srgbClr val="0070C0"/>
                </a:solidFill>
              </a:rPr>
              <a:t>export adaptors</a:t>
            </a:r>
            <a:r>
              <a:rPr lang="en-US" sz="1500" dirty="0" smtClean="0"/>
              <a:t> and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export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receptors </a:t>
            </a:r>
            <a:endParaRPr lang="en-US" sz="1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500" dirty="0" smtClean="0"/>
              <a:t>The names of </a:t>
            </a:r>
            <a:r>
              <a:rPr lang="en-US" sz="1500" dirty="0"/>
              <a:t>both metazoan and yeast proteins are </a:t>
            </a:r>
            <a:r>
              <a:rPr lang="en-US" sz="1500" dirty="0" smtClean="0"/>
              <a:t>indicated.</a:t>
            </a:r>
          </a:p>
          <a:p>
            <a:r>
              <a:rPr lang="en-US" sz="1500" dirty="0" smtClean="0"/>
              <a:t> </a:t>
            </a:r>
            <a:r>
              <a:rPr lang="en-US" sz="1500" dirty="0"/>
              <a:t>CBC, cap-binding complex; </a:t>
            </a:r>
            <a:r>
              <a:rPr lang="en-US" sz="1500" dirty="0" err="1"/>
              <a:t>Exp</a:t>
            </a:r>
            <a:r>
              <a:rPr lang="en-US" sz="1500" dirty="0"/>
              <a:t>, </a:t>
            </a:r>
            <a:r>
              <a:rPr lang="en-US" sz="1500" dirty="0" err="1"/>
              <a:t>exportin</a:t>
            </a:r>
            <a:r>
              <a:rPr lang="en-US" sz="1500" dirty="0" smtClean="0"/>
              <a:t>. 			</a:t>
            </a:r>
          </a:p>
          <a:p>
            <a:r>
              <a:rPr lang="en-US" sz="1500" dirty="0" smtClean="0"/>
              <a:t>(</a:t>
            </a:r>
            <a:r>
              <a:rPr lang="en-US" sz="1500" i="1" dirty="0" smtClean="0"/>
              <a:t>From  Kohler &amp; Hurt, Nat Rev </a:t>
            </a:r>
            <a:r>
              <a:rPr lang="en-US" sz="1500" i="1" dirty="0" err="1" smtClean="0"/>
              <a:t>Mol</a:t>
            </a:r>
            <a:r>
              <a:rPr lang="en-US" sz="1500" i="1" dirty="0" smtClean="0"/>
              <a:t> Cell </a:t>
            </a:r>
            <a:r>
              <a:rPr lang="en-US" sz="1500" i="1" dirty="0" err="1" smtClean="0"/>
              <a:t>Biol</a:t>
            </a:r>
            <a:r>
              <a:rPr lang="en-US" sz="1500" i="1" dirty="0" smtClean="0"/>
              <a:t>, 8:761, 2007</a:t>
            </a:r>
            <a:r>
              <a:rPr lang="en-US" sz="1500" dirty="0" smtClean="0"/>
              <a:t>).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157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5503"/>
            <a:ext cx="4752527" cy="66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92389" y="260648"/>
            <a:ext cx="9060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nucleus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5610826" y="2636912"/>
            <a:ext cx="72537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04248" y="2708012"/>
            <a:ext cx="116461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cytoplasm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4810" y="6300028"/>
            <a:ext cx="326967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Modified from: Pérez-Ortin 2015</a:t>
            </a:r>
            <a:endParaRPr lang="en-US" dirty="0"/>
          </a:p>
        </p:txBody>
      </p:sp>
      <p:sp>
        <p:nvSpPr>
          <p:cNvPr id="33" name="Arc 32"/>
          <p:cNvSpPr/>
          <p:nvPr/>
        </p:nvSpPr>
        <p:spPr>
          <a:xfrm rot="13141249">
            <a:off x="1381910" y="544908"/>
            <a:ext cx="3658012" cy="1655879"/>
          </a:xfrm>
          <a:prstGeom prst="arc">
            <a:avLst>
              <a:gd name="adj1" fmla="val 16200000"/>
              <a:gd name="adj2" fmla="val 20874122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251267">
            <a:off x="4787811" y="-63441"/>
            <a:ext cx="3658012" cy="342716"/>
          </a:xfrm>
          <a:prstGeom prst="arc">
            <a:avLst>
              <a:gd name="adj1" fmla="val 16200000"/>
              <a:gd name="adj2" fmla="val 251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10826" y="445314"/>
            <a:ext cx="617358" cy="10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4757" y="3913311"/>
            <a:ext cx="100893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dirty="0" smtClean="0"/>
              <a:t>localization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07704" y="407707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19505" y="4005064"/>
            <a:ext cx="1172775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3877017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RISC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40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5503"/>
            <a:ext cx="4752527" cy="66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4" idx="1"/>
          </p:cNvCxnSpPr>
          <p:nvPr/>
        </p:nvCxnSpPr>
        <p:spPr>
          <a:xfrm flipH="1">
            <a:off x="5580113" y="1726650"/>
            <a:ext cx="1656184" cy="32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6297" y="1403484"/>
            <a:ext cx="1800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RNPs remodeling in part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16016" y="1889103"/>
            <a:ext cx="2515223" cy="1035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96137" y="2051556"/>
            <a:ext cx="1440160" cy="159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92389" y="260648"/>
            <a:ext cx="9060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nucleus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5610826" y="2636912"/>
            <a:ext cx="72537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04248" y="2708012"/>
            <a:ext cx="116461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cytoplasm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3744" y="6259354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From: Pérez-Ortin 2015</a:t>
            </a:r>
            <a:endParaRPr lang="en-US" dirty="0"/>
          </a:p>
        </p:txBody>
      </p:sp>
      <p:sp>
        <p:nvSpPr>
          <p:cNvPr id="33" name="Arc 32"/>
          <p:cNvSpPr/>
          <p:nvPr/>
        </p:nvSpPr>
        <p:spPr>
          <a:xfrm rot="13141249">
            <a:off x="1381910" y="544908"/>
            <a:ext cx="3658012" cy="1655879"/>
          </a:xfrm>
          <a:prstGeom prst="arc">
            <a:avLst>
              <a:gd name="adj1" fmla="val 16200000"/>
              <a:gd name="adj2" fmla="val 20874122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251267">
            <a:off x="4787811" y="-63441"/>
            <a:ext cx="3658012" cy="342716"/>
          </a:xfrm>
          <a:prstGeom prst="arc">
            <a:avLst>
              <a:gd name="adj1" fmla="val 16200000"/>
              <a:gd name="adj2" fmla="val 251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10826" y="445314"/>
            <a:ext cx="617358" cy="10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4757" y="3913311"/>
            <a:ext cx="100893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dirty="0" smtClean="0"/>
              <a:t>localization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07704" y="407707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5503"/>
            <a:ext cx="4752527" cy="66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1763688" y="1196752"/>
            <a:ext cx="3168352" cy="17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63688" y="3077344"/>
            <a:ext cx="1008112" cy="207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5756" y="2780928"/>
            <a:ext cx="15779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Quality control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92389" y="260648"/>
            <a:ext cx="9060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nucleus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5610826" y="2636912"/>
            <a:ext cx="72537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04248" y="2708012"/>
            <a:ext cx="116461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cytoplasm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3744" y="6259354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From: Pérez-Ortin 2015</a:t>
            </a:r>
            <a:endParaRPr lang="en-US" dirty="0"/>
          </a:p>
        </p:txBody>
      </p:sp>
      <p:sp>
        <p:nvSpPr>
          <p:cNvPr id="33" name="Arc 32"/>
          <p:cNvSpPr/>
          <p:nvPr/>
        </p:nvSpPr>
        <p:spPr>
          <a:xfrm rot="13141249">
            <a:off x="1381910" y="544908"/>
            <a:ext cx="3658012" cy="1655879"/>
          </a:xfrm>
          <a:prstGeom prst="arc">
            <a:avLst>
              <a:gd name="adj1" fmla="val 16200000"/>
              <a:gd name="adj2" fmla="val 20874122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251267">
            <a:off x="4787811" y="-63441"/>
            <a:ext cx="3658012" cy="342716"/>
          </a:xfrm>
          <a:prstGeom prst="arc">
            <a:avLst>
              <a:gd name="adj1" fmla="val 16200000"/>
              <a:gd name="adj2" fmla="val 251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10826" y="445314"/>
            <a:ext cx="617358" cy="10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757" y="3913311"/>
            <a:ext cx="100893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dirty="0" smtClean="0"/>
              <a:t>localization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07704" y="407707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919505" y="4005064"/>
            <a:ext cx="1172775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92280" y="3877017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RISC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645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241885"/>
            <a:ext cx="5627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 regulatory role for RNA Quality </a:t>
            </a:r>
            <a:r>
              <a:rPr lang="it-IT" sz="2000" dirty="0"/>
              <a:t>C</a:t>
            </a:r>
            <a:r>
              <a:rPr lang="it-IT" sz="2000" dirty="0" smtClean="0"/>
              <a:t>ontrol pathways 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14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8893" y="1558533"/>
            <a:ext cx="3033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Nonsense Mediated Decay</a:t>
            </a:r>
          </a:p>
          <a:p>
            <a:r>
              <a:rPr lang="it-IT" dirty="0" smtClean="0"/>
              <a:t>Premature termination codon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8575" y="3070701"/>
            <a:ext cx="3023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2. Non Stop Decay</a:t>
            </a:r>
          </a:p>
          <a:p>
            <a:r>
              <a:rPr lang="it-IT" dirty="0" smtClean="0"/>
              <a:t>Absence of termination codon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0365" y="4582869"/>
            <a:ext cx="304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 Non-Go Decay</a:t>
            </a:r>
          </a:p>
          <a:p>
            <a:r>
              <a:rPr lang="it-IT" dirty="0" smtClean="0"/>
              <a:t>Pausing by structure before TC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069316"/>
            <a:ext cx="5500171" cy="4519924"/>
            <a:chOff x="251520" y="1069316"/>
            <a:chExt cx="5500171" cy="4159885"/>
          </a:xfrm>
        </p:grpSpPr>
        <p:pic>
          <p:nvPicPr>
            <p:cNvPr id="17409" name="Immagine 1" descr="Ch22_Fig13.BMP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71999"/>
              <a:ext cx="5500171" cy="415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267744" y="1069316"/>
              <a:ext cx="15545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200" dirty="0" smtClean="0"/>
                <a:t>Terminating ribosome</a:t>
              </a:r>
              <a:endParaRPr lang="en-US" sz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1045320"/>
            <a:ext cx="73930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NMD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2564904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2668850"/>
            <a:ext cx="636713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NSD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77" y="4181018"/>
            <a:ext cx="67839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NGD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618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" y="877441"/>
            <a:ext cx="90678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167045"/>
            <a:ext cx="34787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From: Maquat 2004, Nat Rev Mol Cell Biol 5:89-99.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71296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 | </a:t>
            </a:r>
            <a:r>
              <a:rPr lang="en-US" b="1" dirty="0"/>
              <a:t>NMD and the ‘position-of-an-exon–exon-junction’ rule. </a:t>
            </a:r>
            <a:r>
              <a:rPr lang="en-US" dirty="0"/>
              <a:t>Only the 3′-most</a:t>
            </a:r>
          </a:p>
          <a:p>
            <a:r>
              <a:rPr lang="en-US" dirty="0"/>
              <a:t>exon–exon junction within a generic mammalian mRNA is shown. Mammalian mRNAs </a:t>
            </a:r>
            <a:r>
              <a:rPr lang="en-US" dirty="0" smtClean="0"/>
              <a:t>generally have </a:t>
            </a:r>
            <a:r>
              <a:rPr lang="en-US" dirty="0"/>
              <a:t>an average of 7–8 splicing-generated exon–exon </a:t>
            </a:r>
            <a:r>
              <a:rPr lang="en-US" dirty="0" smtClean="0"/>
              <a:t>junctions. </a:t>
            </a:r>
            <a:r>
              <a:rPr lang="en-US" dirty="0"/>
              <a:t>A premature </a:t>
            </a:r>
            <a:r>
              <a:rPr lang="en-US" dirty="0" smtClean="0"/>
              <a:t>termination codon </a:t>
            </a:r>
            <a:r>
              <a:rPr lang="en-US" dirty="0"/>
              <a:t>(PTC) that is located in the region indicated in blue, which is followed by an </a:t>
            </a:r>
            <a:r>
              <a:rPr lang="en-US" dirty="0" smtClean="0"/>
              <a:t>exon–exon junction </a:t>
            </a:r>
            <a:r>
              <a:rPr lang="en-US" dirty="0"/>
              <a:t>more than 50–55 nucleotides (</a:t>
            </a:r>
            <a:r>
              <a:rPr lang="en-US" dirty="0" err="1"/>
              <a:t>nt</a:t>
            </a:r>
            <a:r>
              <a:rPr lang="en-US" dirty="0"/>
              <a:t>) downstream, elicits nonsense-mediated mRNA </a:t>
            </a:r>
            <a:r>
              <a:rPr lang="en-US" dirty="0" smtClean="0"/>
              <a:t>decay (</a:t>
            </a:r>
            <a:r>
              <a:rPr lang="en-US" dirty="0"/>
              <a:t>NMD), whereas a PTC that is located in the region indicated in green fails to elicit NMD. </a:t>
            </a:r>
            <a:r>
              <a:rPr lang="en-US" dirty="0" smtClean="0"/>
              <a:t>The normal </a:t>
            </a:r>
            <a:r>
              <a:rPr lang="en-US" dirty="0"/>
              <a:t>termination codon (</a:t>
            </a:r>
            <a:r>
              <a:rPr lang="en-US" dirty="0" err="1"/>
              <a:t>Ter</a:t>
            </a:r>
            <a:r>
              <a:rPr lang="en-US" dirty="0"/>
              <a:t>) </a:t>
            </a:r>
            <a:r>
              <a:rPr lang="en-US" dirty="0" smtClean="0"/>
              <a:t>usually (but not always) </a:t>
            </a:r>
            <a:r>
              <a:rPr lang="en-US" dirty="0"/>
              <a:t>resides within the 3′-most </a:t>
            </a:r>
            <a:r>
              <a:rPr lang="en-US" dirty="0" smtClean="0"/>
              <a:t>exon.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507" y="116632"/>
            <a:ext cx="319914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/>
              <a:t>1</a:t>
            </a:r>
            <a:r>
              <a:rPr lang="it-IT" sz="2000" dirty="0" smtClean="0"/>
              <a:t>. Nonsense-mediated decay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87744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stop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24328" y="1246773"/>
            <a:ext cx="216024" cy="31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5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6735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NMD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29831" y="1342509"/>
            <a:ext cx="7858593" cy="4529777"/>
            <a:chOff x="529831" y="1342509"/>
            <a:chExt cx="7858593" cy="4529777"/>
          </a:xfrm>
        </p:grpSpPr>
        <p:pic>
          <p:nvPicPr>
            <p:cNvPr id="18433" name="Immagine 1" descr="Ch22_Fig14.BMP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31" y="1519426"/>
              <a:ext cx="7858593" cy="435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491880" y="1342509"/>
              <a:ext cx="20882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PTC recognition by downstream EJC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3848" y="3430741"/>
              <a:ext cx="25286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PTC recognition by excessively long 3’-UTR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36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874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Mammals, a number of Alternative Splicing events introduce a premature termination codon into the processed mRNA, not followed immediately by pA.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3131676"/>
            <a:ext cx="74888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3568" y="2987660"/>
            <a:ext cx="936104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5776" y="2987660"/>
            <a:ext cx="360040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9912" y="2987660"/>
            <a:ext cx="216024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6016" y="2987660"/>
            <a:ext cx="504056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2160" y="2987660"/>
            <a:ext cx="2160240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846" y="2166015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Primary transcript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</p:cNvCxnSpPr>
          <p:nvPr/>
        </p:nvCxnSpPr>
        <p:spPr>
          <a:xfrm flipV="1">
            <a:off x="1619672" y="2699628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1"/>
          </p:cNvCxnSpPr>
          <p:nvPr/>
        </p:nvCxnSpPr>
        <p:spPr>
          <a:xfrm flipH="1" flipV="1">
            <a:off x="2123728" y="2699628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 flipV="1">
            <a:off x="2915816" y="2699628"/>
            <a:ext cx="86409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" idx="1"/>
          </p:cNvCxnSpPr>
          <p:nvPr/>
        </p:nvCxnSpPr>
        <p:spPr>
          <a:xfrm>
            <a:off x="3779912" y="2699628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3"/>
          </p:cNvCxnSpPr>
          <p:nvPr/>
        </p:nvCxnSpPr>
        <p:spPr>
          <a:xfrm flipV="1">
            <a:off x="5220072" y="269962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9" idx="1"/>
          </p:cNvCxnSpPr>
          <p:nvPr/>
        </p:nvCxnSpPr>
        <p:spPr>
          <a:xfrm>
            <a:off x="5580112" y="2699628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3"/>
          </p:cNvCxnSpPr>
          <p:nvPr/>
        </p:nvCxnSpPr>
        <p:spPr>
          <a:xfrm>
            <a:off x="2915816" y="3059668"/>
            <a:ext cx="5040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1"/>
          </p:cNvCxnSpPr>
          <p:nvPr/>
        </p:nvCxnSpPr>
        <p:spPr>
          <a:xfrm flipV="1">
            <a:off x="3419872" y="3059668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3"/>
          </p:cNvCxnSpPr>
          <p:nvPr/>
        </p:nvCxnSpPr>
        <p:spPr>
          <a:xfrm>
            <a:off x="3995936" y="3059668"/>
            <a:ext cx="43204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1"/>
          </p:cNvCxnSpPr>
          <p:nvPr/>
        </p:nvCxnSpPr>
        <p:spPr>
          <a:xfrm flipV="1">
            <a:off x="4427984" y="3059668"/>
            <a:ext cx="2880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87924" y="2987660"/>
            <a:ext cx="45719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86521" y="2987660"/>
            <a:ext cx="45719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31640" y="2987660"/>
            <a:ext cx="45719" cy="1440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0141" y="4045714"/>
            <a:ext cx="45719" cy="1440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3568" y="4405754"/>
            <a:ext cx="45719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10324" y="3933056"/>
            <a:ext cx="172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AUG start codon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46328" y="4324454"/>
            <a:ext cx="13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STOP codon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3" idx="1"/>
          </p:cNvCxnSpPr>
          <p:nvPr/>
        </p:nvCxnSpPr>
        <p:spPr>
          <a:xfrm flipH="1" flipV="1">
            <a:off x="3995936" y="3347700"/>
            <a:ext cx="576064" cy="134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0" y="4509120"/>
            <a:ext cx="234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Premature STOP codon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13000" y="5733256"/>
            <a:ext cx="619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This induces NMD. It should be considered a silencing AS event.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766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What is the function of NMD ? Protection ? Regulatory ?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28384" y="298766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28384" y="3212976"/>
            <a:ext cx="0" cy="13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2360" y="328498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3691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Post-transcriptional regulation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639266"/>
            <a:ext cx="53765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 smtClean="0"/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editing </a:t>
            </a:r>
            <a:r>
              <a:rPr lang="it-IT" sz="2000" dirty="0" smtClean="0"/>
              <a:t>– </a:t>
            </a:r>
            <a:r>
              <a:rPr lang="it-IT" sz="2000" dirty="0" smtClean="0"/>
              <a:t>methylation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Transport to cytoplasm (for a fraction of RNAs)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Quality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Localization to cellular subcompartments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Regulated translation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Regulated degradation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RNA interference</a:t>
            </a: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9552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/>
              <a:t>Co-transcriptional processes</a:t>
            </a:r>
            <a:r>
              <a:rPr lang="it-IT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5’-capping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Exon splicing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3’-polyadenylation</a:t>
            </a:r>
          </a:p>
        </p:txBody>
      </p:sp>
    </p:spTree>
    <p:extLst>
      <p:ext uri="{BB962C8B-B14F-4D97-AF65-F5344CB8AC3E}">
        <p14:creationId xmlns:p14="http://schemas.microsoft.com/office/powerpoint/2010/main" val="265306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06" y="1052736"/>
            <a:ext cx="879106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u="sng" dirty="0" smtClean="0"/>
              <a:t>Other post-transcriptional modifications to RNAs</a:t>
            </a:r>
          </a:p>
          <a:p>
            <a:endParaRPr lang="it-IT" sz="2000" u="sng" dirty="0" smtClean="0"/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N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-methyladenosine (m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A)   (the most studied today – the most frequent)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N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-methyladenosine </a:t>
            </a:r>
            <a:r>
              <a:rPr lang="it-IT" sz="2000" dirty="0"/>
              <a:t>(</a:t>
            </a:r>
            <a:r>
              <a:rPr lang="it-IT" sz="2000" dirty="0" smtClean="0"/>
              <a:t>m</a:t>
            </a:r>
            <a:r>
              <a:rPr lang="it-IT" sz="2000" baseline="30000" dirty="0" smtClean="0"/>
              <a:t>1</a:t>
            </a:r>
            <a:r>
              <a:rPr lang="it-IT" sz="2000" dirty="0" smtClean="0"/>
              <a:t>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5-methylcytosine </a:t>
            </a:r>
            <a:r>
              <a:rPr lang="it-IT" sz="2000" dirty="0"/>
              <a:t>(</a:t>
            </a:r>
            <a:r>
              <a:rPr lang="it-IT" sz="2000" dirty="0" smtClean="0"/>
              <a:t>m</a:t>
            </a:r>
            <a:r>
              <a:rPr lang="it-IT" sz="2000" baseline="30000" dirty="0" smtClean="0"/>
              <a:t>5</a:t>
            </a:r>
            <a:r>
              <a:rPr lang="it-IT" sz="2000" dirty="0"/>
              <a:t>C</a:t>
            </a:r>
            <a:r>
              <a:rPr lang="it-IT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Pseudo-uridine (most abundant, mostly in rRNA and tRNA, but several mRNAs)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2’-O-methylnucleosides (methylation of 2’-OH of ribose)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220073" y="5877271"/>
            <a:ext cx="3528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Mainly in the nucleus, methylation is frequently co-transcriptional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2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187881" cy="450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0640" y="692696"/>
            <a:ext cx="3059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YT521‑B homology (YTH) domain family of proteins (YTHDF1, YTHDF2, YTHDF3 and YTHDC1) are direct readers of m</a:t>
            </a:r>
            <a:r>
              <a:rPr lang="en-US" baseline="30000" dirty="0"/>
              <a:t>6</a:t>
            </a:r>
            <a:r>
              <a:rPr lang="en-US" dirty="0"/>
              <a:t>A and have a conserved m</a:t>
            </a:r>
            <a:r>
              <a:rPr lang="en-US" baseline="30000" dirty="0"/>
              <a:t>6</a:t>
            </a:r>
            <a:r>
              <a:rPr lang="en-US" dirty="0"/>
              <a:t>A-binding </a:t>
            </a:r>
            <a:r>
              <a:rPr lang="en-US" dirty="0" smtClean="0"/>
              <a:t>pocket.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heterogeneous nuclear ribonucleoprotein (HNRNP) proteins HNRNPA2B1 and HNRNPC selectively bind m6A-containing </a:t>
            </a:r>
            <a:r>
              <a:rPr lang="en-US" dirty="0" smtClean="0"/>
              <a:t>mRNAs. 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5367393" y="692696"/>
            <a:ext cx="393247" cy="3416320"/>
          </a:xfrm>
          <a:prstGeom prst="leftBrace">
            <a:avLst>
              <a:gd name="adj1" fmla="val 8333"/>
              <a:gd name="adj2" fmla="val 41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5661248"/>
            <a:ext cx="37538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Localized primarily in nuclear speckles</a:t>
            </a:r>
            <a:endParaRPr lang="en-US" dirty="0"/>
          </a:p>
        </p:txBody>
      </p:sp>
      <p:cxnSp>
        <p:nvCxnSpPr>
          <p:cNvPr id="6" name="Straight Connector 5"/>
          <p:cNvCxnSpPr>
            <a:endCxn id="2050" idx="2"/>
          </p:cNvCxnSpPr>
          <p:nvPr/>
        </p:nvCxnSpPr>
        <p:spPr>
          <a:xfrm>
            <a:off x="1547664" y="5414359"/>
            <a:ext cx="1225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60558" y="5414359"/>
            <a:ext cx="107186" cy="246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4168" y="5085184"/>
            <a:ext cx="247375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/>
              <a:t>Consensus sequence: </a:t>
            </a:r>
          </a:p>
          <a:p>
            <a:r>
              <a:rPr lang="it-IT" sz="2000" dirty="0" smtClean="0"/>
              <a:t>         «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RRACH</a:t>
            </a:r>
            <a:r>
              <a:rPr lang="it-IT" sz="2000" dirty="0" smtClean="0"/>
              <a:t> »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14356" y="5793070"/>
            <a:ext cx="0" cy="588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88640"/>
            <a:ext cx="285642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/>
              <a:t>RNA adenine methylation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214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methyl group at the </a:t>
            </a:r>
            <a:r>
              <a:rPr lang="en-US" i="1" dirty="0"/>
              <a:t>N</a:t>
            </a:r>
            <a:r>
              <a:rPr lang="en-US" dirty="0"/>
              <a:t>6 position of m</a:t>
            </a:r>
            <a:r>
              <a:rPr lang="en-US" baseline="30000" dirty="0"/>
              <a:t>6</a:t>
            </a:r>
            <a:r>
              <a:rPr lang="en-US" dirty="0"/>
              <a:t>A does not change Watson–Crick A•U </a:t>
            </a:r>
            <a:r>
              <a:rPr lang="en-US" dirty="0" smtClean="0"/>
              <a:t> base </a:t>
            </a:r>
            <a:r>
              <a:rPr lang="en-US" dirty="0"/>
              <a:t>pairing but weakens duplex RNA by up to 1.4 kcal per 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 smtClean="0"/>
              <a:t>Consequence: “indirect” or “direct” effects on protein binding. 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08712" cy="4769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650503">
            <a:off x="615581" y="2248763"/>
            <a:ext cx="9014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indirect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856459">
            <a:off x="5414331" y="2441066"/>
            <a:ext cx="7266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direct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6326066"/>
            <a:ext cx="503778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Apparently opposing effects of YTHDF1 and YTHDF2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75" y="1196752"/>
            <a:ext cx="6475945" cy="46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376" y="508030"/>
            <a:ext cx="640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 steps of RNA metabolism were found to be accelerated by m</a:t>
            </a:r>
            <a:r>
              <a:rPr lang="it-IT" baseline="30000" dirty="0" smtClean="0"/>
              <a:t>6</a:t>
            </a:r>
            <a:r>
              <a:rPr lang="it-IT" dirty="0" smtClean="0"/>
              <a:t>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618" y="6165304"/>
            <a:ext cx="664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 general effect therefore is «sharpening» the window of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0" y="630210"/>
            <a:ext cx="6886466" cy="438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301208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METTL3 is </a:t>
            </a:r>
            <a:r>
              <a:rPr lang="en-US" dirty="0"/>
              <a:t>required for the transition of mouse </a:t>
            </a:r>
            <a:r>
              <a:rPr lang="en-US" dirty="0" smtClean="0"/>
              <a:t>ES cells </a:t>
            </a:r>
            <a:r>
              <a:rPr lang="en-US" b="1" dirty="0"/>
              <a:t>from a naive to the </a:t>
            </a:r>
            <a:r>
              <a:rPr lang="en-US" b="1" dirty="0" smtClean="0"/>
              <a:t>primed </a:t>
            </a:r>
            <a:r>
              <a:rPr lang="en-US" b="1" dirty="0"/>
              <a:t>state</a:t>
            </a:r>
            <a:r>
              <a:rPr lang="en-US" dirty="0"/>
              <a:t>. During this process, the key pluripotency factor </a:t>
            </a:r>
            <a:r>
              <a:rPr lang="en-US" i="1" dirty="0" smtClean="0"/>
              <a:t>Pou5f1</a:t>
            </a:r>
            <a:r>
              <a:rPr lang="en-US" dirty="0" smtClean="0"/>
              <a:t>, </a:t>
            </a:r>
            <a:r>
              <a:rPr lang="en-US" i="1" dirty="0" smtClean="0"/>
              <a:t>Klf4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Sox2 </a:t>
            </a:r>
            <a:r>
              <a:rPr lang="en-US" dirty="0"/>
              <a:t>must be cleared.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mouse ES cells lacking </a:t>
            </a:r>
            <a:r>
              <a:rPr lang="en-US" i="1" dirty="0"/>
              <a:t>Mettl3</a:t>
            </a:r>
            <a:r>
              <a:rPr lang="en-US" dirty="0"/>
              <a:t>, this clearance is defective because non-methylated mRNAs are less subjected to decay, which </a:t>
            </a:r>
            <a:r>
              <a:rPr lang="en-US" dirty="0" smtClean="0"/>
              <a:t>prevents or delays </a:t>
            </a:r>
            <a:r>
              <a:rPr lang="en-US" dirty="0"/>
              <a:t>the establishment of a differentiated transcriptome required to achieve a primed mouse ES cell state. </a:t>
            </a:r>
            <a:r>
              <a:rPr lang="en-US" dirty="0" smtClean="0"/>
              <a:t> </a:t>
            </a:r>
            <a:r>
              <a:rPr lang="en-US" sz="1600" i="1" dirty="0" smtClean="0"/>
              <a:t>(from Zhao et al., 2017, mod.)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668344" y="1660158"/>
            <a:ext cx="10716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Mettl3-/-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3861048"/>
            <a:ext cx="11614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Mettl3+/+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220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6" y="1479230"/>
            <a:ext cx="7745269" cy="418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1333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5" y="6381328"/>
            <a:ext cx="8685675" cy="3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52743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For those of you who are interested in knowing more: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3379"/>
            <a:ext cx="5099961" cy="3563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362" y="3033379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r>
              <a:rPr lang="en-US" dirty="0" smtClean="0"/>
              <a:t>Adenosine-to-inosine </a:t>
            </a:r>
            <a:r>
              <a:rPr lang="en-US" dirty="0"/>
              <a:t>(A-to-I) editing is carried out by adenosine deaminases acting on RNA (</a:t>
            </a:r>
            <a:r>
              <a:rPr lang="en-US" b="1" dirty="0"/>
              <a:t>ADAR</a:t>
            </a:r>
            <a:r>
              <a:rPr lang="en-US" dirty="0"/>
              <a:t>), which </a:t>
            </a:r>
            <a:r>
              <a:rPr lang="en-US" dirty="0" err="1"/>
              <a:t>deaminate</a:t>
            </a:r>
            <a:r>
              <a:rPr lang="en-US" dirty="0"/>
              <a:t> adenosines into inosines.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folded </a:t>
            </a:r>
            <a:r>
              <a:rPr lang="en-US" i="1" dirty="0"/>
              <a:t>GLUR‑2 </a:t>
            </a:r>
            <a:r>
              <a:rPr lang="en-US" dirty="0"/>
              <a:t>pre-mRNA substrate is shown with the exon in blue and intron in grey.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177190"/>
            <a:ext cx="145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Bentley, 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38601" y="2132856"/>
            <a:ext cx="403244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Inosine behaves as a «</a:t>
            </a:r>
            <a:r>
              <a:rPr lang="it-IT" sz="2000" b="1" dirty="0" smtClean="0"/>
              <a:t>G</a:t>
            </a:r>
            <a:r>
              <a:rPr lang="it-IT" sz="2000" dirty="0" smtClean="0"/>
              <a:t>» in translation and secondary structures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144244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RNA Editing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543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786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Ch4 – Lesson 3.1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MDB</dc:creator>
  <cp:lastModifiedBy>MDB</cp:lastModifiedBy>
  <cp:revision>127</cp:revision>
  <dcterms:created xsi:type="dcterms:W3CDTF">2017-03-27T17:06:42Z</dcterms:created>
  <dcterms:modified xsi:type="dcterms:W3CDTF">2020-04-07T16:05:31Z</dcterms:modified>
</cp:coreProperties>
</file>