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5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62" r:id="rId10"/>
    <p:sldId id="268" r:id="rId11"/>
    <p:sldId id="267" r:id="rId12"/>
    <p:sldId id="265" r:id="rId13"/>
    <p:sldId id="266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toria" initials="V" lastIdx="1" clrIdx="0">
    <p:extLst>
      <p:ext uri="{19B8F6BF-5375-455C-9EA6-DF929625EA0E}">
        <p15:presenceInfo xmlns:p15="http://schemas.microsoft.com/office/powerpoint/2012/main" userId="Vittor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5" autoAdjust="0"/>
  </p:normalViewPr>
  <p:slideViewPr>
    <p:cSldViewPr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8C60A-674D-4032-AC89-D2C00B779EC4}" type="datetimeFigureOut">
              <a:rPr lang="it-IT" smtClean="0"/>
              <a:t>16/01/2019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569ED-4088-4599-A203-FD83E79AB8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391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569ED-4088-4599-A203-FD83E79AB83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137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569ED-4088-4599-A203-FD83E79AB83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696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569ED-4088-4599-A203-FD83E79AB83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3972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957096-8885-43A7-97FA-87BB4070E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FC5CC6D-71BD-4902-85FB-30E255F6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BFF88A-9A9E-474E-BE79-DEF36D3D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750F-1709-435C-B21A-4BAD7D6B2529}" type="datetimeFigureOut">
              <a:rPr lang="it-IT" smtClean="0"/>
              <a:t>16/01/2019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96B1DE-4BFE-463C-B935-548D0933A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6BC767-D9E6-4F94-963E-403A8DDC9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7EDC-61B7-4385-8B2E-3DC3514B5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57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4EDADB-A93F-47DA-8C83-3494D8144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9C7F99F-CE9C-4856-9688-4BEBE3B34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07EC6E-BCA4-440A-A4E9-E698D4234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750F-1709-435C-B21A-4BAD7D6B2529}" type="datetimeFigureOut">
              <a:rPr lang="it-IT" smtClean="0"/>
              <a:t>16/01/2019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914A1B-9F83-452A-BBD8-074DF3B0A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90E048-E8DC-46C8-B99C-3DA897FE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7EDC-61B7-4385-8B2E-3DC3514B5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672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6665B50-A2BB-45C2-84B5-AC20F362B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D2A7A9D-F428-4E52-B95E-6CE7FBBEB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0DFE18-9799-446A-BAE0-29486BFB0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750F-1709-435C-B21A-4BAD7D6B2529}" type="datetimeFigureOut">
              <a:rPr lang="it-IT" smtClean="0"/>
              <a:t>16/01/2019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81A4B5-7571-4F40-A740-FD719A62D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B4379C-5DB1-4386-AA1D-B94745549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7EDC-61B7-4385-8B2E-3DC3514B5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13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437F02-BBB3-48EE-BF91-7D12F4306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5017EF-C43D-4E1D-849D-7E42EDED1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BE274A-24F4-4BED-8B75-5B60E9767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750F-1709-435C-B21A-4BAD7D6B2529}" type="datetimeFigureOut">
              <a:rPr lang="it-IT" smtClean="0"/>
              <a:t>16/01/2019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7706DE-C83E-4811-B12C-7A4A75D56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958D57-62F7-4C44-80B8-8E8697BE2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7EDC-61B7-4385-8B2E-3DC3514B5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67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6D17DA-DADB-4BBE-966B-210BD873C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3768F3-A9A1-4348-9264-8A70B9E3A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E2DE24-CD8E-47B8-87BF-346E1D7EC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750F-1709-435C-B21A-4BAD7D6B2529}" type="datetimeFigureOut">
              <a:rPr lang="it-IT" smtClean="0"/>
              <a:t>16/01/2019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CA3A1B-5423-48D0-A0EF-9CEAD194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5DF223-56CE-4A15-A836-EA6F2C2AF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7EDC-61B7-4385-8B2E-3DC3514B5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194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E108E0-00A1-4082-9E92-2A9CD38A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7A2B87-DE49-4159-9DBC-8A1519B4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62832FD-9FAF-4045-96C2-9A0E3A5CF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53F725-5EDC-46D9-9560-6A0996C6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750F-1709-435C-B21A-4BAD7D6B2529}" type="datetimeFigureOut">
              <a:rPr lang="it-IT" smtClean="0"/>
              <a:t>16/01/2019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487A281-A50B-4BC3-884E-F59D76475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5661D0C-3F82-4A6A-BF25-9F1ABC48F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7EDC-61B7-4385-8B2E-3DC3514B5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324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F753E8-84AC-4E7C-AE12-D858D8A67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E5B4C7D-A309-4AB0-943A-4A6091542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9D5802-9CBA-4B0E-81E1-09F5810A2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1D3895B-FF3A-4E59-8AB9-88A69A3607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AB9B923-5C58-4D06-A835-F49439F982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C76B94D-1394-47D5-BB93-59D4277C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750F-1709-435C-B21A-4BAD7D6B2529}" type="datetimeFigureOut">
              <a:rPr lang="it-IT" smtClean="0"/>
              <a:t>16/01/2019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2D4BBAE-F7D1-42C3-9BC2-A09D1A7D1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3F01D04-DF51-4074-AE22-7EA5BEBF5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7EDC-61B7-4385-8B2E-3DC3514B5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8329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E0C1EC-EF42-4AC2-ABCD-37CE79651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D0A1F78-D9E3-4F47-AF9E-510636FA7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750F-1709-435C-B21A-4BAD7D6B2529}" type="datetimeFigureOut">
              <a:rPr lang="it-IT" smtClean="0"/>
              <a:t>16/01/2019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EB554AD-222F-4EB3-B17E-885FB3553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59C69CC-12CB-4C57-A0B2-32344669C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7EDC-61B7-4385-8B2E-3DC3514B5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096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323C239-F3B8-4CE9-A8E6-C243547E5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750F-1709-435C-B21A-4BAD7D6B2529}" type="datetimeFigureOut">
              <a:rPr lang="it-IT" smtClean="0"/>
              <a:t>16/01/2019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1274AB3-C66C-4AEC-B53A-D394BBB95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763177A-1E8C-41A7-A2C8-8ED9163D3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7EDC-61B7-4385-8B2E-3DC3514B5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71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C2D180-B3D8-4E32-8F22-4666F431C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EE5562-F175-470E-A08D-7CC046B51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0117D08-F1D3-4E12-8CCF-9CFFC6D31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AA833A6-299B-4324-B518-6318408D7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750F-1709-435C-B21A-4BAD7D6B2529}" type="datetimeFigureOut">
              <a:rPr lang="it-IT" smtClean="0"/>
              <a:t>16/01/2019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34F72FE-25B1-49D3-8624-2718EEBD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05178B1-0B1E-4396-8071-4410BD70F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7EDC-61B7-4385-8B2E-3DC3514B5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386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85D827-4D54-4C2D-A1EB-04D87D66B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DEA3709-BF4D-4656-88B9-FC35CC367B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98DC126-35E4-472D-8A94-6594F3D78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906C6D4-7032-426B-A784-003D834EC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750F-1709-435C-B21A-4BAD7D6B2529}" type="datetimeFigureOut">
              <a:rPr lang="it-IT" smtClean="0"/>
              <a:t>16/01/2019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5B0572-306C-41E7-B2F5-88B2F8257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54F0955-8A4C-4BE3-A4FA-13AF49864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7EDC-61B7-4385-8B2E-3DC3514B5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486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945B3C4-1C16-4DA1-AE4C-BCEBDEF47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F2B3977-955F-4B72-90BB-2A2CA2752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C08F72-2BDC-4D68-986F-1DD5A69ACA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E750F-1709-435C-B21A-4BAD7D6B2529}" type="datetimeFigureOut">
              <a:rPr lang="it-IT" smtClean="0"/>
              <a:t>16/01/2019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018A14-F6BB-4DE7-9ACA-91B8D9C50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1F25ED-23D1-437F-932A-D22F39E87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97EDC-61B7-4385-8B2E-3DC3514B5E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00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097099" y="5150266"/>
            <a:ext cx="3327099" cy="943030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chemeClr val="tx1"/>
                </a:solidFill>
              </a:rPr>
              <a:t>Vittoria Berutto</a:t>
            </a:r>
          </a:p>
          <a:p>
            <a:r>
              <a:rPr lang="it-IT" sz="2400" b="1" dirty="0">
                <a:solidFill>
                  <a:schemeClr val="tx1"/>
                </a:solidFill>
              </a:rPr>
              <a:t>Arianna Rizzo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1" t="28742" r="15345" b="14853"/>
          <a:stretch/>
        </p:blipFill>
        <p:spPr bwMode="auto">
          <a:xfrm>
            <a:off x="262945" y="537024"/>
            <a:ext cx="8618109" cy="388843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EC9E4E2-1581-44BF-9D6E-00A7E0AEA22E}"/>
              </a:ext>
            </a:extLst>
          </p:cNvPr>
          <p:cNvSpPr txBox="1"/>
          <p:nvPr/>
        </p:nvSpPr>
        <p:spPr>
          <a:xfrm>
            <a:off x="1043608" y="4941168"/>
            <a:ext cx="3003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CMB Master </a:t>
            </a:r>
            <a:r>
              <a:rPr lang="it-IT" sz="2400" b="1" dirty="0" err="1"/>
              <a:t>Degree</a:t>
            </a:r>
            <a:r>
              <a:rPr lang="it-IT" sz="2400" b="1" dirty="0"/>
              <a:t> </a:t>
            </a:r>
          </a:p>
          <a:p>
            <a:pPr algn="ctr"/>
            <a:r>
              <a:rPr lang="it-IT" sz="2400" b="1" dirty="0" err="1"/>
              <a:t>Neurobiological</a:t>
            </a:r>
            <a:r>
              <a:rPr lang="it-IT" sz="2400" b="1" dirty="0"/>
              <a:t> track </a:t>
            </a:r>
          </a:p>
          <a:p>
            <a:pPr algn="ctr"/>
            <a:r>
              <a:rPr lang="it-IT" sz="2400" b="1" dirty="0"/>
              <a:t>2018/2019</a:t>
            </a:r>
          </a:p>
          <a:p>
            <a:pPr algn="ctr"/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323706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4116DD-40BA-4C93-AE38-5FD73EBF7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52536" y="639272"/>
            <a:ext cx="9649072" cy="352839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2600" dirty="0"/>
              <a:t>	</a:t>
            </a:r>
            <a:r>
              <a:rPr lang="en-GB" sz="2800" b="1" dirty="0"/>
              <a:t>Different states of microglial activation</a:t>
            </a:r>
            <a:endParaRPr lang="en-GB" sz="2800" b="1" dirty="0">
              <a:sym typeface="Wingdings" panose="05000000000000000000" pitchFamily="2" charset="2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GB" sz="2800" b="1" dirty="0">
              <a:sym typeface="Wingdings" panose="05000000000000000000" pitchFamily="2" charset="2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GB" sz="2800" b="1" dirty="0">
              <a:sym typeface="Wingdings" panose="05000000000000000000" pitchFamily="2" charset="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2800" b="1" dirty="0">
                <a:sym typeface="Wingdings" panose="05000000000000000000" pitchFamily="2" charset="2"/>
              </a:rPr>
              <a:t>neuronal consequences:</a:t>
            </a:r>
          </a:p>
          <a:p>
            <a:pPr marL="2400300" lvl="4" indent="-571500">
              <a:lnSpc>
                <a:spcPct val="200000"/>
              </a:lnSpc>
              <a:buFont typeface="+mj-lt"/>
              <a:buAutoNum type="romanUcPeriod"/>
            </a:pPr>
            <a:r>
              <a:rPr lang="en-GB" sz="2200" dirty="0">
                <a:sym typeface="Wingdings" panose="05000000000000000000" pitchFamily="2" charset="2"/>
              </a:rPr>
              <a:t>Endothelial-activated microglia are neurotoxic </a:t>
            </a:r>
          </a:p>
          <a:p>
            <a:pPr marL="2400300" lvl="4" indent="-571500">
              <a:lnSpc>
                <a:spcPct val="100000"/>
              </a:lnSpc>
              <a:buFont typeface="+mj-lt"/>
              <a:buAutoNum type="romanUcPeriod"/>
            </a:pPr>
            <a:r>
              <a:rPr lang="en-GB" sz="2200" dirty="0">
                <a:sym typeface="Wingdings" panose="05000000000000000000" pitchFamily="2" charset="2"/>
              </a:rPr>
              <a:t>Astrocytes-activated microglia promote neuroplasticity</a:t>
            </a:r>
            <a:endParaRPr lang="en-GB" sz="2200" b="1" dirty="0">
              <a:sym typeface="Wingdings" panose="05000000000000000000" pitchFamily="2" charset="2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GB" sz="2800" dirty="0"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800" dirty="0">
              <a:sym typeface="Wingdings" panose="05000000000000000000" pitchFamily="2" charset="2"/>
            </a:endParaRPr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2106B316-2842-4935-B52E-006A0C0FD995}"/>
              </a:ext>
            </a:extLst>
          </p:cNvPr>
          <p:cNvSpPr/>
          <p:nvPr/>
        </p:nvSpPr>
        <p:spPr>
          <a:xfrm>
            <a:off x="4277232" y="1304764"/>
            <a:ext cx="504056" cy="720080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8E386EE-EF21-4A55-BB50-36DC920D994F}"/>
              </a:ext>
            </a:extLst>
          </p:cNvPr>
          <p:cNvSpPr/>
          <p:nvPr/>
        </p:nvSpPr>
        <p:spPr>
          <a:xfrm>
            <a:off x="1538663" y="4604324"/>
            <a:ext cx="6066674" cy="147732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i="1" u="sng" dirty="0"/>
              <a:t>HYPOTHESIS OF A GLIOVASCULAR MECHANISM FOR REGULATING THE MICROGLIAL SWITCH</a:t>
            </a:r>
          </a:p>
          <a:p>
            <a:pPr algn="ctr"/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776951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CCE5187-8E7D-4429-946C-0DC2AE594B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23387" r="35825" b="6579"/>
          <a:stretch/>
        </p:blipFill>
        <p:spPr>
          <a:xfrm>
            <a:off x="2267744" y="1290870"/>
            <a:ext cx="4608512" cy="548632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3BB4EC9-C6D6-4165-B82B-9A80B2CA9527}"/>
              </a:ext>
            </a:extLst>
          </p:cNvPr>
          <p:cNvSpPr txBox="1"/>
          <p:nvPr/>
        </p:nvSpPr>
        <p:spPr>
          <a:xfrm>
            <a:off x="1214336" y="213652"/>
            <a:ext cx="6715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/>
              <a:t>Microglial</a:t>
            </a:r>
            <a:r>
              <a:rPr lang="it-IT" sz="3200" b="1" i="1" dirty="0"/>
              <a:t> switch: </a:t>
            </a:r>
          </a:p>
          <a:p>
            <a:pPr algn="ctr"/>
            <a:r>
              <a:rPr lang="it-IT" sz="3200" b="1" i="1" dirty="0"/>
              <a:t>a model for in vivo </a:t>
            </a:r>
            <a:r>
              <a:rPr lang="en-GB" sz="3200" b="1" i="1" dirty="0"/>
              <a:t>studies</a:t>
            </a:r>
            <a:r>
              <a:rPr lang="it-IT" sz="32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9556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765BC7-4455-4BF9-AF25-FB878251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420571"/>
            <a:ext cx="7471742" cy="1009652"/>
          </a:xfrm>
        </p:spPr>
        <p:txBody>
          <a:bodyPr>
            <a:normAutofit/>
          </a:bodyPr>
          <a:lstStyle/>
          <a:p>
            <a:pPr algn="ctr"/>
            <a:r>
              <a:rPr lang="en-GB" sz="3600" b="1" i="1" dirty="0">
                <a:latin typeface="+mn-lt"/>
              </a:rPr>
              <a:t>Future perspectives</a:t>
            </a:r>
            <a:r>
              <a:rPr lang="it-IT" sz="3600" b="1" i="1" dirty="0">
                <a:latin typeface="+mn-lt"/>
              </a:rPr>
              <a:t>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2C1F78-3D85-4BEE-84E8-B3EE6DC1C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37" y="1844824"/>
            <a:ext cx="8766722" cy="3600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To understand how microglia become activated and how they mediate neuroinflammation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Beneficial and detrimental effects of microglial functions in brain ischemia and trauma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Modulation of microglial behaviors is clearly an important topic of  investigation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Huge potential for the development of new therapeutic strategies in acute brain injury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281863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75FF58-E54F-47DC-9ED3-2CCBBF974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09" y="404664"/>
            <a:ext cx="7886700" cy="925985"/>
          </a:xfrm>
        </p:spPr>
        <p:txBody>
          <a:bodyPr/>
          <a:lstStyle/>
          <a:p>
            <a:pPr algn="ctr"/>
            <a:r>
              <a:rPr lang="en-GB" b="1" i="1" dirty="0">
                <a:latin typeface="+mn-lt"/>
              </a:rPr>
              <a:t>Bibliography</a:t>
            </a:r>
            <a:r>
              <a:rPr lang="it-IT" b="1" i="1" dirty="0">
                <a:latin typeface="+mn-lt"/>
              </a:rPr>
              <a:t>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EC17FC-FB26-4583-89AC-B6C7C0C3B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03" y="1330649"/>
            <a:ext cx="7886700" cy="34590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r>
              <a:rPr lang="it-IT" sz="1800" dirty="0" err="1"/>
              <a:t>Xing</a:t>
            </a:r>
            <a:r>
              <a:rPr lang="it-IT" sz="1800" dirty="0"/>
              <a:t>, C., Li, W., Deng, W., </a:t>
            </a:r>
            <a:r>
              <a:rPr lang="it-IT" sz="1800" dirty="0" err="1"/>
              <a:t>Ning</a:t>
            </a:r>
            <a:r>
              <a:rPr lang="it-IT" sz="1800" dirty="0"/>
              <a:t>, M., &amp; Lo, E. H. (2018). A </a:t>
            </a:r>
            <a:r>
              <a:rPr lang="it-IT" sz="1800" dirty="0" err="1"/>
              <a:t>potential</a:t>
            </a:r>
            <a:r>
              <a:rPr lang="it-IT" sz="1800" dirty="0"/>
              <a:t> </a:t>
            </a:r>
            <a:r>
              <a:rPr lang="it-IT" sz="1800" dirty="0" err="1"/>
              <a:t>gliovascular</a:t>
            </a:r>
            <a:r>
              <a:rPr lang="it-IT" sz="1800" dirty="0"/>
              <a:t> </a:t>
            </a:r>
            <a:r>
              <a:rPr lang="it-IT" sz="1800" dirty="0" err="1"/>
              <a:t>mechanism</a:t>
            </a:r>
            <a:r>
              <a:rPr lang="it-IT" sz="1800" dirty="0"/>
              <a:t> for </a:t>
            </a:r>
            <a:r>
              <a:rPr lang="it-IT" sz="1800" dirty="0" err="1"/>
              <a:t>microglial</a:t>
            </a:r>
            <a:r>
              <a:rPr lang="it-IT" sz="1800" dirty="0"/>
              <a:t> </a:t>
            </a:r>
            <a:r>
              <a:rPr lang="it-IT" sz="1800" dirty="0" err="1"/>
              <a:t>activation</a:t>
            </a:r>
            <a:r>
              <a:rPr lang="it-IT" sz="1800" dirty="0"/>
              <a:t>: </a:t>
            </a:r>
            <a:r>
              <a:rPr lang="it-IT" sz="1800" dirty="0" err="1"/>
              <a:t>differential</a:t>
            </a:r>
            <a:r>
              <a:rPr lang="it-IT" sz="1800" dirty="0"/>
              <a:t> </a:t>
            </a:r>
            <a:r>
              <a:rPr lang="it-IT" sz="1800" dirty="0" err="1"/>
              <a:t>phenotypic</a:t>
            </a:r>
            <a:r>
              <a:rPr lang="it-IT" sz="1800" dirty="0"/>
              <a:t> </a:t>
            </a:r>
            <a:r>
              <a:rPr lang="it-IT" sz="1800" dirty="0" err="1"/>
              <a:t>switching</a:t>
            </a:r>
            <a:r>
              <a:rPr lang="it-IT" sz="1800" dirty="0"/>
              <a:t> of </a:t>
            </a:r>
            <a:r>
              <a:rPr lang="it-IT" sz="1800" dirty="0" err="1"/>
              <a:t>microglia</a:t>
            </a:r>
            <a:r>
              <a:rPr lang="it-IT" sz="1800" dirty="0"/>
              <a:t> by </a:t>
            </a:r>
            <a:r>
              <a:rPr lang="it-IT" sz="1800" dirty="0" err="1"/>
              <a:t>endothelium</a:t>
            </a:r>
            <a:r>
              <a:rPr lang="it-IT" sz="1800" dirty="0"/>
              <a:t> versus </a:t>
            </a:r>
            <a:r>
              <a:rPr lang="it-IT" sz="1800" dirty="0" err="1"/>
              <a:t>astrocytes</a:t>
            </a:r>
            <a:r>
              <a:rPr lang="it-IT" sz="1800" dirty="0"/>
              <a:t>. </a:t>
            </a:r>
            <a:r>
              <a:rPr lang="it-IT" sz="1800" i="1" dirty="0"/>
              <a:t>Journal of </a:t>
            </a:r>
            <a:r>
              <a:rPr lang="it-IT" sz="1800" i="1" dirty="0" err="1"/>
              <a:t>neuroinflammation</a:t>
            </a:r>
            <a:r>
              <a:rPr lang="it-IT" sz="1800" dirty="0"/>
              <a:t>, </a:t>
            </a:r>
            <a:r>
              <a:rPr lang="it-IT" sz="1800" i="1" dirty="0"/>
              <a:t>15</a:t>
            </a:r>
            <a:r>
              <a:rPr lang="it-IT" sz="1800" dirty="0"/>
              <a:t>(1), 143.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Kim, J. Y., Kim, N., &amp; </a:t>
            </a:r>
            <a:r>
              <a:rPr lang="en-US" sz="1800" dirty="0" err="1"/>
              <a:t>Yenari</a:t>
            </a:r>
            <a:r>
              <a:rPr lang="en-US" sz="1800" dirty="0"/>
              <a:t>, M. A. (2015). Mechanisms and potential therapeutic applications of microglial activation after brain injury. </a:t>
            </a:r>
            <a:r>
              <a:rPr lang="en-US" sz="1800" i="1" dirty="0"/>
              <a:t>CNS neuroscience &amp; therapeutics</a:t>
            </a:r>
            <a:r>
              <a:rPr lang="en-US" sz="1800" dirty="0"/>
              <a:t>, </a:t>
            </a:r>
            <a:r>
              <a:rPr lang="en-US" sz="1800" i="1" dirty="0"/>
              <a:t>21</a:t>
            </a:r>
            <a:r>
              <a:rPr lang="en-US" sz="1800" dirty="0"/>
              <a:t>(4), 309-319.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Loane</a:t>
            </a:r>
            <a:r>
              <a:rPr lang="en-US" sz="1800" dirty="0"/>
              <a:t>, D. J., &amp; Byrnes, K. R. (2010). Role of microglia in neurotrauma. </a:t>
            </a:r>
            <a:r>
              <a:rPr lang="en-US" sz="1800" i="1" dirty="0"/>
              <a:t>Neurotherapeutics</a:t>
            </a:r>
            <a:r>
              <a:rPr lang="en-US" sz="1800" dirty="0"/>
              <a:t>, </a:t>
            </a:r>
            <a:r>
              <a:rPr lang="en-US" sz="1800" i="1" dirty="0"/>
              <a:t>7</a:t>
            </a:r>
            <a:r>
              <a:rPr lang="en-US" sz="1800" dirty="0"/>
              <a:t>(4), 366-377.</a:t>
            </a:r>
            <a:endParaRPr lang="en-US" sz="1400" dirty="0"/>
          </a:p>
        </p:txBody>
      </p:sp>
      <p:sp>
        <p:nvSpPr>
          <p:cNvPr id="6" name="AutoShape 4" descr="Immagine correlata">
            <a:extLst>
              <a:ext uri="{FF2B5EF4-FFF2-40B4-BE49-F238E27FC236}">
                <a16:creationId xmlns:a16="http://schemas.microsoft.com/office/drawing/2014/main" id="{0F2BE666-3AF7-49CD-97C4-5DDCAA6482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0" name="Picture 6" descr="Immagine correlata">
            <a:extLst>
              <a:ext uri="{FF2B5EF4-FFF2-40B4-BE49-F238E27FC236}">
                <a16:creationId xmlns:a16="http://schemas.microsoft.com/office/drawing/2014/main" id="{E137C671-A572-4EEB-AC12-5A722F051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34440"/>
            <a:ext cx="3928295" cy="220966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611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i="1" dirty="0">
                <a:latin typeface="+mn-lt"/>
              </a:rPr>
              <a:t>Introduction: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35698" y="1988840"/>
            <a:ext cx="7886700" cy="4351338"/>
          </a:xfrm>
        </p:spPr>
        <p:txBody>
          <a:bodyPr>
            <a:normAutofit/>
          </a:bodyPr>
          <a:lstStyle/>
          <a:p>
            <a:pPr algn="ctr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2400" dirty="0"/>
              <a:t> What are microglia?</a:t>
            </a:r>
          </a:p>
          <a:p>
            <a:pPr algn="ctr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2400" dirty="0"/>
              <a:t> Neurovascular concept </a:t>
            </a:r>
          </a:p>
          <a:p>
            <a:pPr algn="ctr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2400" dirty="0"/>
              <a:t> Regulation of microglial switch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FB09228-DF03-492A-980E-9E1E2E8C47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71" y="2204864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8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/>
          <a:lstStyle/>
          <a:p>
            <a:pPr algn="ctr"/>
            <a:r>
              <a:rPr lang="en-GB" b="1" i="1" dirty="0">
                <a:latin typeface="+mn-lt"/>
              </a:rPr>
              <a:t>Scientific questions: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8356" y="2357197"/>
            <a:ext cx="8507288" cy="3705275"/>
          </a:xfr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t="100000"/>
            </a:path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2400" dirty="0"/>
          </a:p>
          <a:p>
            <a:pPr algn="ctr">
              <a:buFont typeface="Wingdings" pitchFamily="2" charset="2"/>
              <a:buChar char="q"/>
            </a:pPr>
            <a:r>
              <a:rPr lang="en-GB" sz="2400" dirty="0"/>
              <a:t>  May astrocytes and endothelium cells contribute to a gliovascular switch for microglial activation?</a:t>
            </a:r>
          </a:p>
          <a:p>
            <a:pPr marL="0" indent="0" algn="ctr">
              <a:buNone/>
            </a:pPr>
            <a:endParaRPr lang="en-GB" sz="2400" dirty="0"/>
          </a:p>
          <a:p>
            <a:pPr algn="ctr">
              <a:buFont typeface="Wingdings" pitchFamily="2" charset="2"/>
              <a:buChar char="q"/>
            </a:pPr>
            <a:r>
              <a:rPr lang="en-GB" sz="2400" dirty="0"/>
              <a:t> Are these differentially activated microglia toxic or beneficial towards neurons?</a:t>
            </a:r>
          </a:p>
        </p:txBody>
      </p:sp>
    </p:spTree>
    <p:extLst>
      <p:ext uri="{BB962C8B-B14F-4D97-AF65-F5344CB8AC3E}">
        <p14:creationId xmlns:p14="http://schemas.microsoft.com/office/powerpoint/2010/main" val="2066978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D84452-A346-40BA-8BEF-72ACEE0F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614" y="836712"/>
            <a:ext cx="6430772" cy="1287016"/>
          </a:xfrm>
        </p:spPr>
        <p:txBody>
          <a:bodyPr>
            <a:normAutofit/>
          </a:bodyPr>
          <a:lstStyle/>
          <a:p>
            <a:r>
              <a:rPr lang="en-GB" b="1" i="1" dirty="0">
                <a:latin typeface="+mn-lt"/>
              </a:rPr>
              <a:t>What kind of cell types are studied?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4542A1-4904-41CB-8056-15DD1E7D6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52536" y="3048056"/>
            <a:ext cx="7211144" cy="3085803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en-GB" sz="2400" dirty="0"/>
              <a:t> Microglia</a:t>
            </a:r>
          </a:p>
          <a:p>
            <a:pPr marL="0" indent="0" algn="ctr">
              <a:buNone/>
            </a:pPr>
            <a:endParaRPr lang="en-GB" sz="2400" dirty="0"/>
          </a:p>
          <a:p>
            <a:pPr algn="ctr">
              <a:buFont typeface="Wingdings" panose="05000000000000000000" pitchFamily="2" charset="2"/>
              <a:buChar char="§"/>
            </a:pPr>
            <a:r>
              <a:rPr lang="en-GB" sz="2400" dirty="0"/>
              <a:t> Astrocytes </a:t>
            </a:r>
          </a:p>
          <a:p>
            <a:pPr marL="0" indent="0" algn="ctr">
              <a:buNone/>
            </a:pPr>
            <a:endParaRPr lang="en-GB" sz="2400" dirty="0"/>
          </a:p>
          <a:p>
            <a:pPr algn="ctr">
              <a:buFont typeface="Wingdings" panose="05000000000000000000" pitchFamily="2" charset="2"/>
              <a:buChar char="§"/>
            </a:pPr>
            <a:r>
              <a:rPr lang="en-GB" sz="2400" dirty="0"/>
              <a:t> Cerebral endothelial cells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76CEB6E-C193-4727-BD3B-D3C05DCCD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185639"/>
            <a:ext cx="3177834" cy="385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3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2" t="23476" r="26834" b="27188"/>
          <a:stretch/>
        </p:blipFill>
        <p:spPr bwMode="auto">
          <a:xfrm>
            <a:off x="323528" y="2234350"/>
            <a:ext cx="6513967" cy="3752262"/>
          </a:xfrm>
          <a:prstGeom prst="rect">
            <a:avLst/>
          </a:prstGeom>
          <a:ln w="63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5E2059F-37DA-4044-A992-0177BEFEE397}"/>
              </a:ext>
            </a:extLst>
          </p:cNvPr>
          <p:cNvSpPr txBox="1"/>
          <p:nvPr/>
        </p:nvSpPr>
        <p:spPr>
          <a:xfrm>
            <a:off x="665820" y="844033"/>
            <a:ext cx="781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Different effects of oxygen-glucose-deprived endothelium versus astrocytes on microglial activation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69710" y="2778333"/>
            <a:ext cx="2306506" cy="266429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GB" sz="2000" b="1" dirty="0"/>
              <a:t>Microglial morphology</a:t>
            </a:r>
          </a:p>
          <a:p>
            <a:pPr marL="514350" indent="-514350">
              <a:buFont typeface="+mj-lt"/>
              <a:buAutoNum type="alphaLcPeriod"/>
            </a:pPr>
            <a:endParaRPr lang="en-GB" sz="2000" b="1" dirty="0"/>
          </a:p>
          <a:p>
            <a:pPr marL="514350" indent="-514350">
              <a:buFont typeface="+mj-lt"/>
              <a:buAutoNum type="alphaLcPeriod"/>
            </a:pPr>
            <a:endParaRPr lang="en-GB" sz="2000" b="1" dirty="0"/>
          </a:p>
          <a:p>
            <a:pPr marL="514350" indent="-514350">
              <a:buFont typeface="+mj-lt"/>
              <a:buAutoNum type="alphaLcPeriod"/>
            </a:pPr>
            <a:r>
              <a:rPr lang="en-GB" sz="2000" b="1" dirty="0"/>
              <a:t>Quantification of cytokines and growth factors </a:t>
            </a:r>
          </a:p>
          <a:p>
            <a:pPr marL="514350" indent="-514350">
              <a:buFont typeface="+mj-lt"/>
              <a:buAutoNum type="alphaLcPeriod"/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198847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>
            <a:extLst>
              <a:ext uri="{FF2B5EF4-FFF2-40B4-BE49-F238E27FC236}">
                <a16:creationId xmlns:a16="http://schemas.microsoft.com/office/drawing/2014/main" id="{018CD0F7-EEED-4FE7-B609-04533ED8E362}"/>
              </a:ext>
            </a:extLst>
          </p:cNvPr>
          <p:cNvSpPr/>
          <p:nvPr/>
        </p:nvSpPr>
        <p:spPr>
          <a:xfrm>
            <a:off x="0" y="3168214"/>
            <a:ext cx="500158" cy="3327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d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35475E96-8B9F-4809-8B9E-F2ED7955B7C0}"/>
              </a:ext>
            </a:extLst>
          </p:cNvPr>
          <p:cNvSpPr/>
          <p:nvPr/>
        </p:nvSpPr>
        <p:spPr>
          <a:xfrm>
            <a:off x="39394" y="908720"/>
            <a:ext cx="500158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C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89F20BC-19B1-4AD6-9862-9947566AE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4" t="33366" r="28479" b="43234"/>
          <a:stretch/>
        </p:blipFill>
        <p:spPr>
          <a:xfrm>
            <a:off x="419221" y="908720"/>
            <a:ext cx="7992888" cy="2195464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48E1F57-5F26-4456-89F4-9EFD543EFC23}"/>
              </a:ext>
            </a:extLst>
          </p:cNvPr>
          <p:cNvSpPr txBox="1"/>
          <p:nvPr/>
        </p:nvSpPr>
        <p:spPr>
          <a:xfrm>
            <a:off x="4613542" y="3437402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 startAt="3"/>
            </a:pPr>
            <a:r>
              <a:rPr lang="it-IT" b="1" dirty="0"/>
              <a:t> </a:t>
            </a:r>
            <a:r>
              <a:rPr lang="it-IT" b="1" dirty="0" err="1"/>
              <a:t>Expression</a:t>
            </a:r>
            <a:r>
              <a:rPr lang="it-IT" b="1" dirty="0"/>
              <a:t> </a:t>
            </a:r>
            <a:r>
              <a:rPr lang="it-IT" b="1" dirty="0" err="1"/>
              <a:t>levels</a:t>
            </a:r>
            <a:r>
              <a:rPr lang="it-IT" b="1" dirty="0"/>
              <a:t> of CD11b, CD45, CD86 and MHC II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F3D69CD-EC46-4581-B8A7-F6F205B9A9B2}"/>
              </a:ext>
            </a:extLst>
          </p:cNvPr>
          <p:cNvSpPr txBox="1"/>
          <p:nvPr/>
        </p:nvSpPr>
        <p:spPr>
          <a:xfrm>
            <a:off x="4613542" y="494116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 startAt="4"/>
            </a:pPr>
            <a:r>
              <a:rPr lang="it-IT" b="1" dirty="0"/>
              <a:t> </a:t>
            </a:r>
            <a:r>
              <a:rPr lang="it-IT" b="1" dirty="0" err="1"/>
              <a:t>Expression</a:t>
            </a:r>
            <a:r>
              <a:rPr lang="it-IT" b="1" dirty="0"/>
              <a:t> </a:t>
            </a:r>
            <a:r>
              <a:rPr lang="it-IT" b="1" dirty="0" err="1"/>
              <a:t>levels</a:t>
            </a:r>
            <a:r>
              <a:rPr lang="it-IT" b="1" dirty="0"/>
              <a:t> of NOS2, CD86, CD206 and Arg1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786483A-5C8E-4F38-97A5-56819AD56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50" t="56801" r="50486" b="11758"/>
          <a:stretch/>
        </p:blipFill>
        <p:spPr>
          <a:xfrm>
            <a:off x="419221" y="3131430"/>
            <a:ext cx="4032448" cy="2949809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3576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692696"/>
            <a:ext cx="7920880" cy="117362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2800" b="1" dirty="0"/>
              <a:t>Alteration of microglial functions </a:t>
            </a:r>
          </a:p>
          <a:p>
            <a:pPr marL="0" indent="0" algn="ctr">
              <a:buNone/>
            </a:pPr>
            <a:r>
              <a:rPr lang="en-GB" sz="2800" b="1" dirty="0"/>
              <a:t>after treatment with conditioned media</a:t>
            </a:r>
          </a:p>
          <a:p>
            <a:pPr marL="0" indent="0" algn="ctr">
              <a:buNone/>
            </a:pPr>
            <a:r>
              <a:rPr lang="en-GB" sz="2800" b="1" dirty="0"/>
              <a:t> from endothelial cells or astrocytes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9E4125-F016-4FED-A498-A1AD0B1396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75" t="30390" r="54326" b="38795"/>
          <a:stretch/>
        </p:blipFill>
        <p:spPr>
          <a:xfrm>
            <a:off x="1295636" y="2276872"/>
            <a:ext cx="6696744" cy="3683212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8847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E5C37D0-0749-4C20-9E08-03139D711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9" t="24208" r="53186" b="48480"/>
          <a:stretch/>
        </p:blipFill>
        <p:spPr>
          <a:xfrm>
            <a:off x="779646" y="1581027"/>
            <a:ext cx="3060340" cy="2905359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2DA2EB2-F7AF-4641-AFAE-003F5AD84066}"/>
              </a:ext>
            </a:extLst>
          </p:cNvPr>
          <p:cNvSpPr txBox="1"/>
          <p:nvPr/>
        </p:nvSpPr>
        <p:spPr>
          <a:xfrm>
            <a:off x="791580" y="476672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Different effects of endothelial-activated versus astrocytes-activated microglia on neurons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16FFDC5-0DC0-47F7-9F78-F7DF73B2680F}"/>
              </a:ext>
            </a:extLst>
          </p:cNvPr>
          <p:cNvSpPr txBox="1"/>
          <p:nvPr/>
        </p:nvSpPr>
        <p:spPr>
          <a:xfrm>
            <a:off x="4139952" y="2060848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GB" sz="2000" b="1" dirty="0"/>
              <a:t>Neuronal cell viability </a:t>
            </a:r>
          </a:p>
          <a:p>
            <a:pPr marL="457200" indent="-457200">
              <a:buFont typeface="+mj-lt"/>
              <a:buAutoNum type="alphaLcPeriod"/>
            </a:pPr>
            <a:endParaRPr lang="en-GB" sz="2000" b="1" dirty="0"/>
          </a:p>
          <a:p>
            <a:pPr marL="457200" indent="-457200">
              <a:buFont typeface="+mj-lt"/>
              <a:buAutoNum type="alphaLcPeriod"/>
            </a:pPr>
            <a:endParaRPr lang="en-GB" sz="2000" b="1" dirty="0"/>
          </a:p>
          <a:p>
            <a:pPr marL="457200" indent="-457200">
              <a:buFont typeface="+mj-lt"/>
              <a:buAutoNum type="alphaLcPeriod"/>
            </a:pPr>
            <a:endParaRPr lang="en-GB" sz="2000" b="1" dirty="0"/>
          </a:p>
          <a:p>
            <a:pPr marL="457200" indent="-457200">
              <a:buFont typeface="+mj-lt"/>
              <a:buAutoNum type="alphaLcPeriod"/>
            </a:pPr>
            <a:r>
              <a:rPr lang="en-GB" sz="2000" b="1" dirty="0"/>
              <a:t>Representative hippocampal neurons transfected with pEGF-C1 vector </a:t>
            </a:r>
          </a:p>
        </p:txBody>
      </p:sp>
      <p:pic>
        <p:nvPicPr>
          <p:cNvPr id="6" name="Segnaposto contenuto 3">
            <a:extLst>
              <a:ext uri="{FF2B5EF4-FFF2-40B4-BE49-F238E27FC236}">
                <a16:creationId xmlns:a16="http://schemas.microsoft.com/office/drawing/2014/main" id="{31DC1490-CEAB-47C6-85C4-07D4E6E6BD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8" t="53485" r="33283" b="27381"/>
          <a:stretch/>
        </p:blipFill>
        <p:spPr>
          <a:xfrm>
            <a:off x="779646" y="4571529"/>
            <a:ext cx="7200800" cy="203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68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5554960" cy="796950"/>
          </a:xfrm>
        </p:spPr>
        <p:txBody>
          <a:bodyPr/>
          <a:lstStyle/>
          <a:p>
            <a:pPr algn="ctr"/>
            <a:r>
              <a:rPr lang="en-GB" b="1" i="1" dirty="0">
                <a:latin typeface="+mn-lt"/>
              </a:rPr>
              <a:t>Discussion and </a:t>
            </a:r>
            <a:r>
              <a:rPr lang="en-GB" sz="3200" b="1" i="1" dirty="0">
                <a:latin typeface="+mn-lt"/>
              </a:rPr>
              <a:t>Conclusions</a:t>
            </a:r>
            <a:r>
              <a:rPr lang="en-GB" b="1" i="1" dirty="0">
                <a:latin typeface="+mn-lt"/>
              </a:rPr>
              <a:t>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247836"/>
            <a:ext cx="8229600" cy="33409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it-IT" sz="2400" dirty="0"/>
              <a:t> </a:t>
            </a:r>
            <a:r>
              <a:rPr lang="en-GB" sz="2800" dirty="0"/>
              <a:t>Endo</a:t>
            </a:r>
            <a:r>
              <a:rPr lang="it-IT" sz="2800" dirty="0"/>
              <a:t>-CM-</a:t>
            </a:r>
            <a:r>
              <a:rPr lang="en-GB" sz="2800" dirty="0"/>
              <a:t>treated</a:t>
            </a:r>
            <a:r>
              <a:rPr lang="it-IT" sz="2800" dirty="0"/>
              <a:t> </a:t>
            </a:r>
            <a:r>
              <a:rPr lang="en-GB" sz="2800" dirty="0"/>
              <a:t>microglia</a:t>
            </a:r>
            <a:r>
              <a:rPr lang="it-IT" sz="2800" dirty="0"/>
              <a:t>:</a:t>
            </a:r>
          </a:p>
          <a:p>
            <a:pPr marL="2800350" lvl="5" indent="-514350">
              <a:lnSpc>
                <a:spcPct val="100000"/>
              </a:lnSpc>
              <a:buFont typeface="+mj-lt"/>
              <a:buAutoNum type="romanUcPeriod"/>
            </a:pPr>
            <a:r>
              <a:rPr lang="it-IT" sz="2400" dirty="0"/>
              <a:t>release of large </a:t>
            </a:r>
            <a:r>
              <a:rPr lang="en-GB" sz="2400" dirty="0"/>
              <a:t>amounts</a:t>
            </a:r>
            <a:r>
              <a:rPr lang="it-IT" sz="2400" dirty="0"/>
              <a:t> of TNF</a:t>
            </a:r>
            <a:r>
              <a:rPr lang="el-GR" sz="2400" dirty="0"/>
              <a:t>α</a:t>
            </a:r>
            <a:r>
              <a:rPr lang="it-IT" sz="2400" dirty="0"/>
              <a:t> and IL-1</a:t>
            </a:r>
            <a:r>
              <a:rPr lang="el-GR" sz="2400" dirty="0"/>
              <a:t>β</a:t>
            </a:r>
            <a:endParaRPr lang="it-IT" sz="2400" dirty="0"/>
          </a:p>
          <a:p>
            <a:pPr marL="2800350" lvl="5" indent="-514350">
              <a:lnSpc>
                <a:spcPct val="100000"/>
              </a:lnSpc>
              <a:buFont typeface="+mj-lt"/>
              <a:buAutoNum type="romanUcPeriod"/>
            </a:pPr>
            <a:r>
              <a:rPr lang="en-GB" sz="2400" dirty="0"/>
              <a:t>upregulation</a:t>
            </a:r>
            <a:r>
              <a:rPr lang="it-IT" sz="2400" dirty="0"/>
              <a:t> of </a:t>
            </a:r>
            <a:r>
              <a:rPr lang="en-GB" sz="2400" dirty="0"/>
              <a:t>CD45, CD86, MHCII and NOS expression</a:t>
            </a:r>
          </a:p>
          <a:p>
            <a:pPr marL="2800350" lvl="5" indent="-514350">
              <a:lnSpc>
                <a:spcPct val="100000"/>
              </a:lnSpc>
              <a:buFont typeface="+mj-lt"/>
              <a:buAutoNum type="romanUcPeriod"/>
            </a:pPr>
            <a:r>
              <a:rPr lang="en-GB" sz="2400" dirty="0"/>
              <a:t>Inhibition</a:t>
            </a:r>
            <a:r>
              <a:rPr lang="it-IT" sz="2400" dirty="0"/>
              <a:t> of </a:t>
            </a:r>
            <a:r>
              <a:rPr lang="en-GB" sz="2400" dirty="0"/>
              <a:t>microglial</a:t>
            </a:r>
            <a:r>
              <a:rPr lang="it-IT" sz="2400" dirty="0"/>
              <a:t> </a:t>
            </a:r>
            <a:r>
              <a:rPr lang="en-GB" sz="2400" dirty="0"/>
              <a:t>migration</a:t>
            </a:r>
            <a:r>
              <a:rPr lang="it-IT" sz="2400" dirty="0"/>
              <a:t> and </a:t>
            </a:r>
            <a:r>
              <a:rPr lang="en-GB" sz="2400" dirty="0"/>
              <a:t>phagocytosis </a:t>
            </a:r>
          </a:p>
          <a:p>
            <a:pPr marL="2286000" lvl="5" indent="0">
              <a:buNone/>
            </a:pPr>
            <a:endParaRPr lang="en-GB" sz="2400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12552813-0BD0-4364-808B-2C22ECF91B4E}"/>
              </a:ext>
            </a:extLst>
          </p:cNvPr>
          <p:cNvSpPr txBox="1">
            <a:spLocks/>
          </p:cNvSpPr>
          <p:nvPr/>
        </p:nvSpPr>
        <p:spPr>
          <a:xfrm>
            <a:off x="179512" y="4581128"/>
            <a:ext cx="7365504" cy="2518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it-IT" sz="2400" dirty="0"/>
              <a:t> </a:t>
            </a:r>
            <a:r>
              <a:rPr lang="en-GB" sz="2800" dirty="0"/>
              <a:t>Astro</a:t>
            </a:r>
            <a:r>
              <a:rPr lang="it-IT" sz="2800" dirty="0"/>
              <a:t>-CM-</a:t>
            </a:r>
            <a:r>
              <a:rPr lang="en-GB" sz="2800" dirty="0"/>
              <a:t>treated</a:t>
            </a:r>
            <a:r>
              <a:rPr lang="it-IT" sz="2800" dirty="0"/>
              <a:t> </a:t>
            </a:r>
            <a:r>
              <a:rPr lang="en-GB" sz="2800" dirty="0"/>
              <a:t>microglia</a:t>
            </a:r>
            <a:r>
              <a:rPr lang="it-IT" sz="2800" dirty="0"/>
              <a:t>:</a:t>
            </a:r>
          </a:p>
          <a:p>
            <a:pPr marL="2800350" lvl="5" indent="-514350">
              <a:buFont typeface="+mj-lt"/>
              <a:buAutoNum type="romanUcPeriod"/>
            </a:pPr>
            <a:r>
              <a:rPr lang="en-GB" sz="2400" noProof="1"/>
              <a:t>Increase</a:t>
            </a:r>
            <a:r>
              <a:rPr lang="it-IT" sz="2400" dirty="0"/>
              <a:t> in the production of IGF-1</a:t>
            </a:r>
          </a:p>
          <a:p>
            <a:pPr marL="2800350" lvl="5" indent="-514350">
              <a:buFont typeface="+mj-lt"/>
              <a:buAutoNum type="romanUcPeriod"/>
            </a:pPr>
            <a:r>
              <a:rPr lang="en-GB" sz="2400" dirty="0"/>
              <a:t>upregulation</a:t>
            </a:r>
            <a:r>
              <a:rPr lang="it-IT" sz="2400" dirty="0"/>
              <a:t> of </a:t>
            </a:r>
            <a:r>
              <a:rPr lang="en-GB" sz="2400" dirty="0"/>
              <a:t>CD206 expression</a:t>
            </a:r>
          </a:p>
          <a:p>
            <a:pPr marL="2800350" lvl="5" indent="-514350">
              <a:buFont typeface="+mj-lt"/>
              <a:buAutoNum type="romanUcPeriod"/>
            </a:pPr>
            <a:r>
              <a:rPr lang="en-GB" sz="2400" dirty="0"/>
              <a:t>Enhancement</a:t>
            </a:r>
            <a:r>
              <a:rPr lang="it-IT" sz="2400" dirty="0"/>
              <a:t> of </a:t>
            </a:r>
            <a:r>
              <a:rPr lang="en-GB" sz="2400" dirty="0"/>
              <a:t>phagocytosis </a:t>
            </a:r>
          </a:p>
          <a:p>
            <a:pPr marL="2286000" lvl="5" indent="0">
              <a:buFont typeface="Arial" pitchFamily="34" charset="0"/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835760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</TotalTime>
  <Words>321</Words>
  <Application>Microsoft Office PowerPoint</Application>
  <PresentationFormat>Presentazione su schermo (4:3)</PresentationFormat>
  <Paragraphs>74</Paragraphs>
  <Slides>13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Introduction:</vt:lpstr>
      <vt:lpstr>Scientific questions:</vt:lpstr>
      <vt:lpstr>What kind of cell types are studied?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Discussion and Conclusions:</vt:lpstr>
      <vt:lpstr>Presentazione standard di PowerPoint</vt:lpstr>
      <vt:lpstr>Presentazione standard di PowerPoint</vt:lpstr>
      <vt:lpstr>Future perspectives:</vt:lpstr>
      <vt:lpstr>Bibliography: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Vittoria</dc:creator>
  <cp:lastModifiedBy>Vittoria</cp:lastModifiedBy>
  <cp:revision>47</cp:revision>
  <dcterms:created xsi:type="dcterms:W3CDTF">2018-12-11T22:34:55Z</dcterms:created>
  <dcterms:modified xsi:type="dcterms:W3CDTF">2019-01-15T23:08:47Z</dcterms:modified>
</cp:coreProperties>
</file>