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/>
    <p:restoredTop sz="94580"/>
  </p:normalViewPr>
  <p:slideViewPr>
    <p:cSldViewPr snapToGrid="0" snapToObjects="1">
      <p:cViewPr>
        <p:scale>
          <a:sx n="89" d="100"/>
          <a:sy n="89" d="100"/>
        </p:scale>
        <p:origin x="240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E09C4-D090-4E42-8153-C9A69FFEC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89934F-79B0-864E-A1EA-CB0F7D29C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792E6-06F2-3F40-93BE-39C33A57D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F24F-0818-BE41-AC2D-77F5282ED370}" type="datetimeFigureOut">
              <a:rPr lang="it-IT" smtClean="0"/>
              <a:t>18/12/18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947C5-6D92-3643-81BD-DD622348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284F-B074-5B47-9C65-74C9290F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6775-5971-0E43-83FA-3D216124C62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299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407C-0782-8145-8AC9-3D70A101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4533E-2626-2142-9C01-1B48CDEC8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6334D-FF56-0D43-BD87-624675BC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F24F-0818-BE41-AC2D-77F5282ED370}" type="datetimeFigureOut">
              <a:rPr lang="it-IT" smtClean="0"/>
              <a:t>18/12/18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0AEF2-9CE3-CD49-8359-D0A45C5E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3A85E-94A8-CE43-AF7B-8E5C6DB2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6775-5971-0E43-83FA-3D216124C62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956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EFB9C-CEED-7D4F-8476-E877347546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9FCE0B-43B0-D54A-AFE0-3AC167086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0EE-070A-2A46-8BAF-1FC8D05A7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F24F-0818-BE41-AC2D-77F5282ED370}" type="datetimeFigureOut">
              <a:rPr lang="it-IT" smtClean="0"/>
              <a:t>18/12/18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A481D-22FC-024C-9E0F-7E77CB9C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650F4-BC40-5B4D-B9B0-A18D787A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6775-5971-0E43-83FA-3D216124C62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501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AF40B-A0A8-4743-A143-3667C68EB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C7808-21BB-424F-9F85-BC3A6103F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79920-A4B5-2A42-8F65-E35E9B5D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F24F-0818-BE41-AC2D-77F5282ED370}" type="datetimeFigureOut">
              <a:rPr lang="it-IT" smtClean="0"/>
              <a:t>18/12/18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3F745-4480-7A43-AF49-B665AC3B2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AEACF-ECDE-4543-ABAF-A1EFF7AA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6775-5971-0E43-83FA-3D216124C62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07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6FFA-F1F5-944B-A3D6-CB0D7CD2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9CCDA-2873-7C44-89C5-550CC0BA3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5B226-09A1-B04C-AEBF-D8F28E606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F24F-0818-BE41-AC2D-77F5282ED370}" type="datetimeFigureOut">
              <a:rPr lang="it-IT" smtClean="0"/>
              <a:t>18/12/18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AE704-9BB8-A242-9D81-DF18FEC75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77698-AD61-7546-97E6-EE7B0828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6775-5971-0E43-83FA-3D216124C62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7552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60F98-93FF-444C-B520-8AA6C035E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A34D2-15D8-7441-9F01-7021FBBBD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5BBDA7-AF1F-4A49-B576-ED0C2D3A0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89C6A-F6FD-574F-8757-E20912D46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F24F-0818-BE41-AC2D-77F5282ED370}" type="datetimeFigureOut">
              <a:rPr lang="it-IT" smtClean="0"/>
              <a:t>18/12/18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C0185-4E03-4D41-A4A3-07F0E249D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F547C-5EC8-1948-9FC9-3F25CE0F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6775-5971-0E43-83FA-3D216124C62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4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00408-8394-4F4C-9C36-60E2CF941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CA80D-A4A5-5744-91C5-7C6B52683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61B02-D1C7-DA42-B373-CEE4DD45D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F6B7D2-A223-2B4E-9A85-5EC8DDF114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F99F09-6CF0-4F44-AD73-4422FCE69B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DDF5A4-0EC3-5C40-9C1C-FBF685DD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F24F-0818-BE41-AC2D-77F5282ED370}" type="datetimeFigureOut">
              <a:rPr lang="it-IT" smtClean="0"/>
              <a:t>18/12/18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1430D0-E7FF-0345-A07C-E54DE4BB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99866F-F844-7B4D-8375-FB219134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6775-5971-0E43-83FA-3D216124C62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659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FFDB3-0C02-E141-AFE8-7D87AB98B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DA4D4-F13B-7048-958D-30C33B383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F24F-0818-BE41-AC2D-77F5282ED370}" type="datetimeFigureOut">
              <a:rPr lang="it-IT" smtClean="0"/>
              <a:t>18/12/18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4F8636-CA11-6943-97DB-1ECC73CC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4724B-257E-8641-A7FB-16985AF62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6775-5971-0E43-83FA-3D216124C62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03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90C8F4-E8E3-5645-8EE2-ACC3CF20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F24F-0818-BE41-AC2D-77F5282ED370}" type="datetimeFigureOut">
              <a:rPr lang="it-IT" smtClean="0"/>
              <a:t>18/12/18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7FD798-3BD4-6E47-A23E-1FF588EC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10250-9FDD-B843-8D15-55C1028A1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6775-5971-0E43-83FA-3D216124C62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53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02550-FA68-E047-97C7-2D44B8EA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79C94-A467-814C-AE91-8B4D16FF4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8E94D-E82E-DC48-BB61-A417DD560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5D28F-C5E8-4A43-AADA-40469CF0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F24F-0818-BE41-AC2D-77F5282ED370}" type="datetimeFigureOut">
              <a:rPr lang="it-IT" smtClean="0"/>
              <a:t>18/12/18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7FABE-215A-5041-9F43-A6F9DD81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9C72F-917A-BC41-83A2-A6D554D20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6775-5971-0E43-83FA-3D216124C62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235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E7D1-47A2-744B-B32B-E35FA01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AC81B6-9A9B-EB4B-914B-FB7EEA73D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5C6AB-80C4-DA41-BD56-0E786E943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5D74F-CD26-9447-8430-5E0DDE760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F24F-0818-BE41-AC2D-77F5282ED370}" type="datetimeFigureOut">
              <a:rPr lang="it-IT" smtClean="0"/>
              <a:t>18/12/18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034F5-4A8F-984C-ABE0-3E6CE294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E1F75-EA89-1943-8FB2-EA6C39E3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16775-5971-0E43-83FA-3D216124C62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66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666DE8-7859-A840-B48D-9E8E84507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373AC-04F6-1F48-985B-9675D7D5B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F48F7-C600-8E49-9B62-CD701E0A0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3F24F-0818-BE41-AC2D-77F5282ED370}" type="datetimeFigureOut">
              <a:rPr lang="it-IT" smtClean="0"/>
              <a:t>18/12/18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CB5A8-A2BD-434E-90FF-95E390919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9919D-E64A-EF42-BF14-798BDBB4F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16775-5971-0E43-83FA-3D216124C62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19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FFD1E-6051-C941-B3F6-8CBF265AA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4" y="534420"/>
            <a:ext cx="11474245" cy="3907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FEB82E-41EE-5A43-B0B1-46C948EC4025}"/>
              </a:ext>
            </a:extLst>
          </p:cNvPr>
          <p:cNvSpPr txBox="1"/>
          <p:nvPr/>
        </p:nvSpPr>
        <p:spPr>
          <a:xfrm>
            <a:off x="7581715" y="4890976"/>
            <a:ext cx="3274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Ubuntu" panose="020B0504030602030204" pitchFamily="34" charset="0"/>
              </a:rPr>
              <a:t>Group component:</a:t>
            </a:r>
          </a:p>
          <a:p>
            <a:pPr algn="ctr"/>
            <a:r>
              <a:rPr lang="en-GB" i="1" dirty="0">
                <a:latin typeface="Ubuntu" panose="020B0504030602030204" pitchFamily="34" charset="0"/>
              </a:rPr>
              <a:t>Ferro </a:t>
            </a:r>
            <a:r>
              <a:rPr lang="en-GB" i="1" dirty="0" err="1">
                <a:latin typeface="Ubuntu" panose="020B0504030602030204" pitchFamily="34" charset="0"/>
              </a:rPr>
              <a:t>Erminda</a:t>
            </a:r>
            <a:endParaRPr lang="en-GB" i="1" dirty="0">
              <a:latin typeface="Ubuntu" panose="020B0504030602030204" pitchFamily="34" charset="0"/>
            </a:endParaRPr>
          </a:p>
          <a:p>
            <a:pPr algn="ctr"/>
            <a:r>
              <a:rPr lang="en-GB" i="1" dirty="0">
                <a:latin typeface="Ubuntu" panose="020B0504030602030204" pitchFamily="34" charset="0"/>
              </a:rPr>
              <a:t>&amp;</a:t>
            </a:r>
          </a:p>
          <a:p>
            <a:pPr algn="ctr"/>
            <a:r>
              <a:rPr lang="en-GB" i="1" dirty="0" err="1">
                <a:latin typeface="Ubuntu" panose="020B0504030602030204" pitchFamily="34" charset="0"/>
              </a:rPr>
              <a:t>Giacosa</a:t>
            </a:r>
            <a:r>
              <a:rPr lang="en-GB" i="1" dirty="0">
                <a:latin typeface="Ubuntu" panose="020B0504030602030204" pitchFamily="34" charset="0"/>
              </a:rPr>
              <a:t> Daniele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32E23-DA08-6D44-9BD5-A667F05CE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04" y="5091085"/>
            <a:ext cx="4206875" cy="80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0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9A30E4-2A59-C249-A220-5C5288D29416}"/>
              </a:ext>
            </a:extLst>
          </p:cNvPr>
          <p:cNvSpPr txBox="1"/>
          <p:nvPr/>
        </p:nvSpPr>
        <p:spPr>
          <a:xfrm>
            <a:off x="4789957" y="526345"/>
            <a:ext cx="250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DISCUSSION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0333F-FF97-E848-A910-073A17AC1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999" y="1697074"/>
            <a:ext cx="4997737" cy="4087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7B83E2-FD76-DA43-BD45-EA18B8E0B320}"/>
              </a:ext>
            </a:extLst>
          </p:cNvPr>
          <p:cNvSpPr txBox="1"/>
          <p:nvPr/>
        </p:nvSpPr>
        <p:spPr>
          <a:xfrm>
            <a:off x="7187609" y="1967023"/>
            <a:ext cx="3476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Mfsd2a transport DHA into the epithelial cell;</a:t>
            </a:r>
          </a:p>
          <a:p>
            <a:pPr marL="285750" indent="-285750">
              <a:buFontTx/>
              <a:buChar char="-"/>
            </a:pPr>
            <a:r>
              <a:rPr lang="en-GB" dirty="0"/>
              <a:t>DHA impair caveolae vesicle formation.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DB7F5-BAF5-B34A-9AE8-2657C824A86A}"/>
              </a:ext>
            </a:extLst>
          </p:cNvPr>
          <p:cNvSpPr/>
          <p:nvPr/>
        </p:nvSpPr>
        <p:spPr>
          <a:xfrm rot="2455969">
            <a:off x="7467862" y="4636824"/>
            <a:ext cx="2672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HOW???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7DDC6-91F7-2E46-BE3A-FE9888F5A2A7}"/>
              </a:ext>
            </a:extLst>
          </p:cNvPr>
          <p:cNvSpPr txBox="1"/>
          <p:nvPr/>
        </p:nvSpPr>
        <p:spPr>
          <a:xfrm>
            <a:off x="7297375" y="2521021"/>
            <a:ext cx="4391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presence of DHA renders the membrane fluid and displaces Cav-1 and </a:t>
            </a:r>
            <a:r>
              <a:rPr lang="en-GB" dirty="0" err="1"/>
              <a:t>Choleserol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480FEC-79EB-2648-88A9-39EA540C11BA}"/>
              </a:ext>
            </a:extLst>
          </p:cNvPr>
          <p:cNvCxnSpPr/>
          <p:nvPr/>
        </p:nvCxnSpPr>
        <p:spPr>
          <a:xfrm>
            <a:off x="1260000" y="1260000"/>
            <a:ext cx="956733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9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F55E27-0EAE-4240-8A77-A342485BA05B}"/>
              </a:ext>
            </a:extLst>
          </p:cNvPr>
          <p:cNvSpPr txBox="1"/>
          <p:nvPr/>
        </p:nvSpPr>
        <p:spPr>
          <a:xfrm>
            <a:off x="4100666" y="560939"/>
            <a:ext cx="3886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Future perspectives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59D79-23D5-4542-8E9F-85CDE85D6056}"/>
              </a:ext>
            </a:extLst>
          </p:cNvPr>
          <p:cNvSpPr txBox="1"/>
          <p:nvPr/>
        </p:nvSpPr>
        <p:spPr>
          <a:xfrm>
            <a:off x="1038542" y="1702117"/>
            <a:ext cx="58812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Biochemical function of the lipid composition in impairing the vesicle formation;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Tissue specific activation of Mfsd2a;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Understanding mechanism that regulates transcytosis in BBB can be a tool to introduce drugs in the brain.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897F7F-4C62-1443-A9FB-CBA18D2623C6}"/>
              </a:ext>
            </a:extLst>
          </p:cNvPr>
          <p:cNvCxnSpPr/>
          <p:nvPr/>
        </p:nvCxnSpPr>
        <p:spPr>
          <a:xfrm>
            <a:off x="1260000" y="1260000"/>
            <a:ext cx="956733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38619C4-F059-9947-A0D3-94CDAA043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784" y="3853880"/>
            <a:ext cx="4364749" cy="244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73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8D9AC6-0FB6-CA4C-9DCE-BD2331108A9A}"/>
              </a:ext>
            </a:extLst>
          </p:cNvPr>
          <p:cNvCxnSpPr/>
          <p:nvPr/>
        </p:nvCxnSpPr>
        <p:spPr>
          <a:xfrm>
            <a:off x="1260000" y="1260000"/>
            <a:ext cx="956733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4906106-C34B-D443-9AEC-3A3700E283B9}"/>
              </a:ext>
            </a:extLst>
          </p:cNvPr>
          <p:cNvSpPr txBox="1"/>
          <p:nvPr/>
        </p:nvSpPr>
        <p:spPr>
          <a:xfrm>
            <a:off x="5016844" y="568411"/>
            <a:ext cx="2544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Bibliography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A6625-8704-7340-97FD-51FC15F7B50D}"/>
              </a:ext>
            </a:extLst>
          </p:cNvPr>
          <p:cNvSpPr txBox="1"/>
          <p:nvPr/>
        </p:nvSpPr>
        <p:spPr>
          <a:xfrm>
            <a:off x="1830935" y="2236574"/>
            <a:ext cx="84254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it-IT" dirty="0" err="1"/>
              <a:t>Andreone</a:t>
            </a:r>
            <a:r>
              <a:rPr lang="it-IT" dirty="0"/>
              <a:t>, Benjamin </a:t>
            </a:r>
            <a:r>
              <a:rPr lang="it-IT" dirty="0" err="1"/>
              <a:t>J</a:t>
            </a:r>
            <a:r>
              <a:rPr lang="it-IT" dirty="0"/>
              <a:t>., et al. "Blood-brain </a:t>
            </a:r>
            <a:r>
              <a:rPr lang="it-IT" dirty="0" err="1"/>
              <a:t>barrier</a:t>
            </a:r>
            <a:r>
              <a:rPr lang="it-IT" dirty="0"/>
              <a:t> </a:t>
            </a:r>
            <a:r>
              <a:rPr lang="it-IT" dirty="0" err="1"/>
              <a:t>permeability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regulated</a:t>
            </a:r>
            <a:r>
              <a:rPr lang="it-IT" dirty="0"/>
              <a:t> by </a:t>
            </a:r>
            <a:r>
              <a:rPr lang="it-IT" dirty="0" err="1"/>
              <a:t>lipid</a:t>
            </a:r>
            <a:r>
              <a:rPr lang="it-IT" dirty="0"/>
              <a:t> </a:t>
            </a:r>
            <a:r>
              <a:rPr lang="it-IT" dirty="0" err="1"/>
              <a:t>transport-dependent</a:t>
            </a:r>
            <a:r>
              <a:rPr lang="it-IT" dirty="0"/>
              <a:t> </a:t>
            </a:r>
            <a:r>
              <a:rPr lang="it-IT" dirty="0" err="1"/>
              <a:t>suppression</a:t>
            </a:r>
            <a:r>
              <a:rPr lang="it-IT" dirty="0"/>
              <a:t> of </a:t>
            </a:r>
            <a:r>
              <a:rPr lang="it-IT" dirty="0" err="1"/>
              <a:t>caveolae-mediated</a:t>
            </a:r>
            <a:r>
              <a:rPr lang="it-IT" dirty="0"/>
              <a:t> </a:t>
            </a:r>
            <a:r>
              <a:rPr lang="it-IT" dirty="0" err="1"/>
              <a:t>transcytosis</a:t>
            </a:r>
            <a:r>
              <a:rPr lang="it-IT" dirty="0"/>
              <a:t>." </a:t>
            </a:r>
            <a:r>
              <a:rPr lang="it-IT" i="1" dirty="0" err="1"/>
              <a:t>Neuron</a:t>
            </a:r>
            <a:r>
              <a:rPr lang="it-IT" dirty="0"/>
              <a:t> 94.3 (2017): 581-594.</a:t>
            </a:r>
          </a:p>
          <a:p>
            <a:pPr marL="342900" indent="-342900">
              <a:buFontTx/>
              <a:buAutoNum type="arabicParenR"/>
            </a:pPr>
            <a:r>
              <a:rPr lang="it-IT" dirty="0" err="1"/>
              <a:t>Nguyen</a:t>
            </a:r>
            <a:r>
              <a:rPr lang="it-IT" dirty="0"/>
              <a:t>, Long N., et al. "Mfsd2a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transporter</a:t>
            </a:r>
            <a:r>
              <a:rPr lang="it-IT" dirty="0"/>
              <a:t> for the </a:t>
            </a:r>
            <a:r>
              <a:rPr lang="it-IT" dirty="0" err="1"/>
              <a:t>essential</a:t>
            </a:r>
            <a:r>
              <a:rPr lang="it-IT" dirty="0"/>
              <a:t> omega-3 </a:t>
            </a:r>
            <a:r>
              <a:rPr lang="it-IT" dirty="0" err="1"/>
              <a:t>fatty</a:t>
            </a:r>
            <a:r>
              <a:rPr lang="it-IT" dirty="0"/>
              <a:t> acid </a:t>
            </a:r>
            <a:r>
              <a:rPr lang="it-IT" dirty="0" err="1"/>
              <a:t>docosahexaenoic</a:t>
            </a:r>
            <a:r>
              <a:rPr lang="it-IT" dirty="0"/>
              <a:t> acid." </a:t>
            </a:r>
            <a:r>
              <a:rPr lang="it-IT" i="1" dirty="0"/>
              <a:t>Nature</a:t>
            </a:r>
            <a:r>
              <a:rPr lang="it-IT" dirty="0"/>
              <a:t> 509.7501 (2014): 503.</a:t>
            </a:r>
          </a:p>
          <a:p>
            <a:pPr marL="342900" indent="-342900">
              <a:buFontTx/>
              <a:buAutoNum type="arabicParenR"/>
            </a:pPr>
            <a:r>
              <a:rPr lang="it-IT" dirty="0"/>
              <a:t>Ben-</a:t>
            </a:r>
            <a:r>
              <a:rPr lang="it-IT" dirty="0" err="1"/>
              <a:t>Zvi</a:t>
            </a:r>
            <a:r>
              <a:rPr lang="it-IT" dirty="0"/>
              <a:t>, </a:t>
            </a:r>
            <a:r>
              <a:rPr lang="it-IT" dirty="0" err="1"/>
              <a:t>Ayal</a:t>
            </a:r>
            <a:r>
              <a:rPr lang="it-IT" dirty="0"/>
              <a:t>, et al. "Mfsd2a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critical</a:t>
            </a:r>
            <a:r>
              <a:rPr lang="it-IT" dirty="0"/>
              <a:t> for the </a:t>
            </a:r>
            <a:r>
              <a:rPr lang="it-IT" dirty="0" err="1"/>
              <a:t>formation</a:t>
            </a:r>
            <a:r>
              <a:rPr lang="it-IT" dirty="0"/>
              <a:t> and </a:t>
            </a:r>
            <a:r>
              <a:rPr lang="it-IT" dirty="0" err="1"/>
              <a:t>function</a:t>
            </a:r>
            <a:r>
              <a:rPr lang="it-IT" dirty="0"/>
              <a:t> of the </a:t>
            </a:r>
            <a:r>
              <a:rPr lang="it-IT" dirty="0" err="1"/>
              <a:t>blood</a:t>
            </a:r>
            <a:r>
              <a:rPr lang="it-IT" dirty="0"/>
              <a:t>–brain </a:t>
            </a:r>
            <a:r>
              <a:rPr lang="it-IT" dirty="0" err="1"/>
              <a:t>barrier</a:t>
            </a:r>
            <a:r>
              <a:rPr lang="it-IT" dirty="0"/>
              <a:t>." </a:t>
            </a:r>
            <a:r>
              <a:rPr lang="it-IT" i="1" dirty="0"/>
              <a:t>Nature</a:t>
            </a:r>
            <a:r>
              <a:rPr lang="it-IT" dirty="0"/>
              <a:t> 509.7501 (2014): 507.</a:t>
            </a:r>
          </a:p>
          <a:p>
            <a:pPr marL="342900" indent="-342900">
              <a:buFontTx/>
              <a:buAutoNum type="arabicParenR"/>
            </a:pPr>
            <a:r>
              <a:rPr lang="it-IT" dirty="0" err="1"/>
              <a:t>Parton</a:t>
            </a:r>
            <a:r>
              <a:rPr lang="it-IT" dirty="0"/>
              <a:t>, Robert G., and Miguel A. Del </a:t>
            </a:r>
            <a:r>
              <a:rPr lang="it-IT" dirty="0" err="1"/>
              <a:t>Pozo</a:t>
            </a:r>
            <a:r>
              <a:rPr lang="it-IT" dirty="0"/>
              <a:t>. "</a:t>
            </a:r>
            <a:r>
              <a:rPr lang="it-IT" dirty="0" err="1"/>
              <a:t>Caveolae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plasma membrane </a:t>
            </a:r>
            <a:r>
              <a:rPr lang="it-IT" dirty="0" err="1"/>
              <a:t>sensors</a:t>
            </a:r>
            <a:r>
              <a:rPr lang="it-IT" dirty="0"/>
              <a:t>, </a:t>
            </a:r>
            <a:r>
              <a:rPr lang="it-IT" dirty="0" err="1"/>
              <a:t>protectors</a:t>
            </a:r>
            <a:r>
              <a:rPr lang="it-IT" dirty="0"/>
              <a:t> and </a:t>
            </a:r>
            <a:r>
              <a:rPr lang="it-IT" dirty="0" err="1"/>
              <a:t>organizers</a:t>
            </a:r>
            <a:r>
              <a:rPr lang="it-IT" dirty="0"/>
              <a:t>." </a:t>
            </a:r>
            <a:r>
              <a:rPr lang="it-IT" i="1" dirty="0"/>
              <a:t>Nature </a:t>
            </a:r>
            <a:r>
              <a:rPr lang="it-IT" i="1" dirty="0" err="1"/>
              <a:t>reviews</a:t>
            </a:r>
            <a:r>
              <a:rPr lang="it-IT" i="1" dirty="0"/>
              <a:t> </a:t>
            </a:r>
            <a:r>
              <a:rPr lang="it-IT" i="1" dirty="0" err="1"/>
              <a:t>Molecular</a:t>
            </a:r>
            <a:r>
              <a:rPr lang="it-IT" i="1" dirty="0"/>
              <a:t> </a:t>
            </a:r>
            <a:r>
              <a:rPr lang="it-IT" i="1" dirty="0" err="1"/>
              <a:t>cell</a:t>
            </a:r>
            <a:r>
              <a:rPr lang="it-IT" i="1" dirty="0"/>
              <a:t> </a:t>
            </a:r>
            <a:r>
              <a:rPr lang="it-IT" i="1" dirty="0" err="1"/>
              <a:t>biology</a:t>
            </a:r>
            <a:r>
              <a:rPr lang="it-IT" dirty="0"/>
              <a:t> 14.2 (2013): 98.</a:t>
            </a:r>
          </a:p>
          <a:p>
            <a:pPr marL="342900" indent="-342900">
              <a:buAutoNum type="arabicParenR"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C1DC8D-8E19-A344-A55B-797BA912DD8D}"/>
              </a:ext>
            </a:extLst>
          </p:cNvPr>
          <p:cNvSpPr/>
          <p:nvPr/>
        </p:nvSpPr>
        <p:spPr>
          <a:xfrm>
            <a:off x="1830935" y="1026739"/>
            <a:ext cx="8284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i="1" cap="none" spc="0" dirty="0">
                <a:ln/>
                <a:solidFill>
                  <a:schemeClr val="accent4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Thank you for the attention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1A3A5-487C-1D4C-9330-802FB4FAB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428" y="2653613"/>
            <a:ext cx="4562475" cy="34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1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C60230-A096-1143-B5E5-32D894C16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89" y="1757211"/>
            <a:ext cx="5574138" cy="4112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6BACDF-154F-344E-91DA-CE7EFB964E66}"/>
              </a:ext>
            </a:extLst>
          </p:cNvPr>
          <p:cNvSpPr txBox="1"/>
          <p:nvPr/>
        </p:nvSpPr>
        <p:spPr>
          <a:xfrm>
            <a:off x="7252420" y="1985030"/>
            <a:ext cx="2975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Ubuntu" panose="020B0504030602030204" pitchFamily="34" charset="0"/>
              </a:rPr>
              <a:t>Double </a:t>
            </a:r>
            <a:r>
              <a:rPr lang="it-IT" dirty="0" err="1">
                <a:latin typeface="Ubuntu" panose="020B0504030602030204" pitchFamily="34" charset="0"/>
              </a:rPr>
              <a:t>selection</a:t>
            </a:r>
            <a:r>
              <a:rPr lang="it-IT" dirty="0">
                <a:latin typeface="Ubuntu" panose="020B0504030602030204" pitchFamily="34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it-IT" dirty="0">
                <a:latin typeface="Ubuntu" panose="020B0504030602030204" pitchFamily="34" charset="0"/>
              </a:rPr>
              <a:t>By the </a:t>
            </a:r>
            <a:r>
              <a:rPr lang="it-IT" dirty="0" err="1">
                <a:latin typeface="Ubuntu" panose="020B0504030602030204" pitchFamily="34" charset="0"/>
              </a:rPr>
              <a:t>endothelial</a:t>
            </a:r>
            <a:r>
              <a:rPr lang="it-IT" dirty="0">
                <a:latin typeface="Ubuntu" panose="020B0504030602030204" pitchFamily="34" charset="0"/>
              </a:rPr>
              <a:t> </a:t>
            </a:r>
            <a:r>
              <a:rPr lang="it-IT" dirty="0" err="1">
                <a:latin typeface="Ubuntu" panose="020B0504030602030204" pitchFamily="34" charset="0"/>
              </a:rPr>
              <a:t>cells</a:t>
            </a:r>
            <a:endParaRPr lang="it-IT" dirty="0">
              <a:latin typeface="Ubuntu" panose="020B05040306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Ubuntu" panose="020B0504030602030204" pitchFamily="34" charset="0"/>
              </a:rPr>
              <a:t>By the </a:t>
            </a:r>
            <a:r>
              <a:rPr lang="it-IT" dirty="0" err="1">
                <a:latin typeface="Ubuntu" panose="020B0504030602030204" pitchFamily="34" charset="0"/>
              </a:rPr>
              <a:t>astrocyte</a:t>
            </a:r>
            <a:endParaRPr lang="it-IT" dirty="0">
              <a:latin typeface="Ubuntu" panose="020B0504030602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49FCB0-FF7E-E443-80F6-4D926E8EA517}"/>
              </a:ext>
            </a:extLst>
          </p:cNvPr>
          <p:cNvCxnSpPr/>
          <p:nvPr/>
        </p:nvCxnSpPr>
        <p:spPr>
          <a:xfrm>
            <a:off x="1260000" y="1260000"/>
            <a:ext cx="956733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4C32A4B-7F32-E549-9400-D266286EF8D2}"/>
              </a:ext>
            </a:extLst>
          </p:cNvPr>
          <p:cNvSpPr txBox="1"/>
          <p:nvPr/>
        </p:nvSpPr>
        <p:spPr>
          <a:xfrm>
            <a:off x="2302898" y="551758"/>
            <a:ext cx="7481535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it-IT" sz="3200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Organization of the Blood Brain </a:t>
            </a:r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Barrier</a:t>
            </a:r>
            <a:endParaRPr lang="it-IT" sz="3200" dirty="0">
              <a:solidFill>
                <a:schemeClr val="accent2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A86FC9-EE35-7C48-B1E3-C8AC920EB74C}"/>
              </a:ext>
            </a:extLst>
          </p:cNvPr>
          <p:cNvSpPr txBox="1"/>
          <p:nvPr/>
        </p:nvSpPr>
        <p:spPr>
          <a:xfrm>
            <a:off x="7169733" y="4371976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Ubuntu" panose="020B0504030602030204" pitchFamily="34" charset="0"/>
              </a:rPr>
              <a:t>BBB protect brain from outside molecules</a:t>
            </a:r>
          </a:p>
        </p:txBody>
      </p:sp>
    </p:spTree>
    <p:extLst>
      <p:ext uri="{BB962C8B-B14F-4D97-AF65-F5344CB8AC3E}">
        <p14:creationId xmlns:p14="http://schemas.microsoft.com/office/powerpoint/2010/main" val="2202874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955F4B-1C55-CE4C-BA82-DCA588F10AD1}"/>
              </a:ext>
            </a:extLst>
          </p:cNvPr>
          <p:cNvSpPr txBox="1"/>
          <p:nvPr/>
        </p:nvSpPr>
        <p:spPr>
          <a:xfrm>
            <a:off x="3429734" y="505248"/>
            <a:ext cx="5227863" cy="584775"/>
          </a:xfrm>
          <a:prstGeom prst="rect">
            <a:avLst/>
          </a:prstGeom>
          <a:noFill/>
        </p:spPr>
        <p:txBody>
          <a:bodyPr wrap="none" lIns="90000" rtlCol="0" anchor="ctr" anchorCtr="0">
            <a:spAutoFit/>
          </a:bodyPr>
          <a:lstStyle/>
          <a:p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Transport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through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 the BBB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AA7738-3441-8C47-B07D-301C9A233770}"/>
              </a:ext>
            </a:extLst>
          </p:cNvPr>
          <p:cNvCxnSpPr/>
          <p:nvPr/>
        </p:nvCxnSpPr>
        <p:spPr>
          <a:xfrm>
            <a:off x="1260000" y="1260000"/>
            <a:ext cx="956733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86173AE-171D-0B47-BFD1-CEE5F8F76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396" y="1429978"/>
            <a:ext cx="2311400" cy="480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D54D9-4C0E-7C40-9FCA-751A389F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796" y="1429978"/>
            <a:ext cx="2362200" cy="480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55116-46ED-9444-9200-799A38A5E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996" y="1429978"/>
            <a:ext cx="3708400" cy="4800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7A4834-BBFD-664F-AB86-E33A873D9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766" y="1614298"/>
            <a:ext cx="4116567" cy="46828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EADFF0-0958-4C40-94F2-44E652AC46D3}"/>
              </a:ext>
            </a:extLst>
          </p:cNvPr>
          <p:cNvSpPr txBox="1"/>
          <p:nvPr/>
        </p:nvSpPr>
        <p:spPr>
          <a:xfrm>
            <a:off x="2166622" y="3032401"/>
            <a:ext cx="4074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Ubuntu" panose="020B0504030602030204" pitchFamily="34" charset="0"/>
              </a:rPr>
              <a:t>Caveolae transcytosis is receptor independent. It requires: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Ubuntu" panose="020B0504030602030204" pitchFamily="34" charset="0"/>
              </a:rPr>
              <a:t>Specific lipid composition;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Ubuntu" panose="020B0504030602030204" pitchFamily="34" charset="0"/>
              </a:rPr>
              <a:t>The presence of Cav-1</a:t>
            </a:r>
          </a:p>
        </p:txBody>
      </p:sp>
    </p:spTree>
    <p:extLst>
      <p:ext uri="{BB962C8B-B14F-4D97-AF65-F5344CB8AC3E}">
        <p14:creationId xmlns:p14="http://schemas.microsoft.com/office/powerpoint/2010/main" val="39533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8F3C13-2362-274D-9377-73A53217FCF7}"/>
              </a:ext>
            </a:extLst>
          </p:cNvPr>
          <p:cNvSpPr txBox="1"/>
          <p:nvPr/>
        </p:nvSpPr>
        <p:spPr>
          <a:xfrm>
            <a:off x="2638726" y="601992"/>
            <a:ext cx="6809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Mfsd2a: an </a:t>
            </a:r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essntial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 gene in the BBB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A09988-C393-1D48-89EF-31E8979B5CFD}"/>
              </a:ext>
            </a:extLst>
          </p:cNvPr>
          <p:cNvCxnSpPr/>
          <p:nvPr/>
        </p:nvCxnSpPr>
        <p:spPr>
          <a:xfrm>
            <a:off x="1260000" y="1260000"/>
            <a:ext cx="956733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8B7DFD1-B344-1945-B3F5-CD3F64235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968" y="1662364"/>
            <a:ext cx="4153214" cy="26654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50D674-E7C4-6D48-9510-5BEFFC4AC1CC}"/>
              </a:ext>
            </a:extLst>
          </p:cNvPr>
          <p:cNvSpPr txBox="1"/>
          <p:nvPr/>
        </p:nvSpPr>
        <p:spPr>
          <a:xfrm>
            <a:off x="672056" y="2296534"/>
            <a:ext cx="29911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BBB of Mfsd2a-/- mice:</a:t>
            </a:r>
          </a:p>
          <a:p>
            <a:endParaRPr lang="en-GB" dirty="0"/>
          </a:p>
          <a:p>
            <a:r>
              <a:rPr lang="en-GB" dirty="0">
                <a:solidFill>
                  <a:schemeClr val="accent6"/>
                </a:solidFill>
              </a:rPr>
              <a:t>✓</a:t>
            </a:r>
            <a:r>
              <a:rPr lang="en-GB" dirty="0"/>
              <a:t> tight junction</a:t>
            </a:r>
          </a:p>
          <a:p>
            <a:endParaRPr lang="en-GB" dirty="0"/>
          </a:p>
          <a:p>
            <a:r>
              <a:rPr lang="en-GB" dirty="0"/>
              <a:t>💦 leaky (permeable)</a:t>
            </a:r>
          </a:p>
          <a:p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≫</a:t>
            </a:r>
            <a:r>
              <a:rPr lang="en-GB" dirty="0"/>
              <a:t> vesicle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FBEBEE-F93F-0E43-95D3-9632086D2166}"/>
              </a:ext>
            </a:extLst>
          </p:cNvPr>
          <p:cNvSpPr txBox="1"/>
          <p:nvPr/>
        </p:nvSpPr>
        <p:spPr>
          <a:xfrm>
            <a:off x="1462369" y="5435854"/>
            <a:ext cx="2076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Mfsd2a </a:t>
            </a:r>
            <a:r>
              <a:rPr lang="en-GB" b="1" dirty="0"/>
              <a:t>NECESSARY</a:t>
            </a:r>
            <a:r>
              <a:rPr lang="en-GB" dirty="0"/>
              <a:t> to suppress end. </a:t>
            </a:r>
            <a:r>
              <a:rPr lang="en-GB" dirty="0" err="1"/>
              <a:t>transcyt</a:t>
            </a:r>
            <a:r>
              <a:rPr lang="en-GB" dirty="0"/>
              <a:t>.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8F7724A-636F-A646-A607-6B739A3278C9}"/>
              </a:ext>
            </a:extLst>
          </p:cNvPr>
          <p:cNvSpPr/>
          <p:nvPr/>
        </p:nvSpPr>
        <p:spPr>
          <a:xfrm rot="5400000">
            <a:off x="2048550" y="4642094"/>
            <a:ext cx="904411" cy="275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8CE7B5-E6D8-4947-9A65-B67A59E567A5}"/>
              </a:ext>
            </a:extLst>
          </p:cNvPr>
          <p:cNvSpPr txBox="1"/>
          <p:nvPr/>
        </p:nvSpPr>
        <p:spPr>
          <a:xfrm>
            <a:off x="8243043" y="2835846"/>
            <a:ext cx="3482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in Omega-3 fatty acids depletion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64D8502-06E7-9D43-9CCF-2CE63CD63752}"/>
              </a:ext>
            </a:extLst>
          </p:cNvPr>
          <p:cNvSpPr/>
          <p:nvPr/>
        </p:nvSpPr>
        <p:spPr>
          <a:xfrm rot="6515764">
            <a:off x="8952869" y="4402302"/>
            <a:ext cx="1495493" cy="445580"/>
          </a:xfrm>
          <a:prstGeom prst="rightArrow">
            <a:avLst>
              <a:gd name="adj1" fmla="val 38233"/>
              <a:gd name="adj2" fmla="val 614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1ED15C-0945-074F-A73C-31D57088C343}"/>
              </a:ext>
            </a:extLst>
          </p:cNvPr>
          <p:cNvSpPr/>
          <p:nvPr/>
        </p:nvSpPr>
        <p:spPr>
          <a:xfrm>
            <a:off x="8680145" y="5387566"/>
            <a:ext cx="1443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DHA</a:t>
            </a:r>
            <a:endParaRPr lang="en-US" sz="28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FAB6FB-240D-E143-BD00-97906D2D6ADD}"/>
              </a:ext>
            </a:extLst>
          </p:cNvPr>
          <p:cNvSpPr txBox="1"/>
          <p:nvPr/>
        </p:nvSpPr>
        <p:spPr>
          <a:xfrm>
            <a:off x="8007963" y="2171213"/>
            <a:ext cx="3921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Behavioural and cognitive impairments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B97EA0-0DFC-0540-A944-5199876CCC8D}"/>
              </a:ext>
            </a:extLst>
          </p:cNvPr>
          <p:cNvSpPr txBox="1"/>
          <p:nvPr/>
        </p:nvSpPr>
        <p:spPr>
          <a:xfrm>
            <a:off x="9048368" y="3479096"/>
            <a:ext cx="18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Lipidomic analysis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84282787-E6AB-1448-9B7E-68C18E8EF25A}"/>
              </a:ext>
            </a:extLst>
          </p:cNvPr>
          <p:cNvSpPr/>
          <p:nvPr/>
        </p:nvSpPr>
        <p:spPr>
          <a:xfrm flipH="1">
            <a:off x="9845687" y="2540545"/>
            <a:ext cx="277481" cy="270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A0C1CA16-C50F-D344-BF3A-1A2E5169D15D}"/>
              </a:ext>
            </a:extLst>
          </p:cNvPr>
          <p:cNvSpPr/>
          <p:nvPr/>
        </p:nvSpPr>
        <p:spPr>
          <a:xfrm>
            <a:off x="9847978" y="3205178"/>
            <a:ext cx="275190" cy="273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19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12" grpId="0" animBg="1"/>
      <p:bldP spid="13" grpId="0"/>
      <p:bldP spid="15" grpId="0"/>
      <p:bldP spid="21" grpId="0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F81287-4CF6-BB4E-A7D2-D782C80A280D}"/>
              </a:ext>
            </a:extLst>
          </p:cNvPr>
          <p:cNvSpPr txBox="1"/>
          <p:nvPr/>
        </p:nvSpPr>
        <p:spPr>
          <a:xfrm>
            <a:off x="4196846" y="567597"/>
            <a:ext cx="3693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Scientific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 </a:t>
            </a:r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Question</a:t>
            </a:r>
            <a:endParaRPr lang="it-IT" sz="3200" dirty="0">
              <a:solidFill>
                <a:schemeClr val="accent2">
                  <a:lumMod val="75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09C49-DEEB-3544-92A8-773DC99732BA}"/>
              </a:ext>
            </a:extLst>
          </p:cNvPr>
          <p:cNvSpPr txBox="1"/>
          <p:nvPr/>
        </p:nvSpPr>
        <p:spPr>
          <a:xfrm>
            <a:off x="1531849" y="1981293"/>
            <a:ext cx="78963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What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mechanism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by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which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Msfd2a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inhibit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transcytosis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Can the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regulation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of CNS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endothelial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cell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lipid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composition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inhibits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transcytosis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What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type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of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transcytosis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regulated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by the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lipid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composition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endParaRPr lang="en-GB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758DE6-D4FE-6640-8CC4-7F516625D3D5}"/>
              </a:ext>
            </a:extLst>
          </p:cNvPr>
          <p:cNvCxnSpPr/>
          <p:nvPr/>
        </p:nvCxnSpPr>
        <p:spPr>
          <a:xfrm>
            <a:off x="1260000" y="1260000"/>
            <a:ext cx="956733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021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F39BFA-21E1-B446-9BD0-394440A7978C}"/>
              </a:ext>
            </a:extLst>
          </p:cNvPr>
          <p:cNvSpPr txBox="1"/>
          <p:nvPr/>
        </p:nvSpPr>
        <p:spPr>
          <a:xfrm>
            <a:off x="3871947" y="481716"/>
            <a:ext cx="4283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Mfsd2a is necessary…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4F3529-34A9-D141-8473-6457C69D35D0}"/>
              </a:ext>
            </a:extLst>
          </p:cNvPr>
          <p:cNvGrpSpPr>
            <a:grpSpLocks noChangeAspect="1"/>
          </p:cNvGrpSpPr>
          <p:nvPr/>
        </p:nvGrpSpPr>
        <p:grpSpPr>
          <a:xfrm>
            <a:off x="2064907" y="1774100"/>
            <a:ext cx="6238031" cy="2890306"/>
            <a:chOff x="1260000" y="2323980"/>
            <a:chExt cx="4248534" cy="1968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21E819-8703-BE41-936E-346EC9D56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0000" y="2323980"/>
              <a:ext cx="1130300" cy="1968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0ADF06-2487-5D47-90A4-1950A957A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0300" y="2416115"/>
              <a:ext cx="3118234" cy="178423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025218-73BF-2D41-BBB3-0BF520DEF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003" y="1886118"/>
            <a:ext cx="1955624" cy="2801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6B9C17-6435-9242-AA35-D66F4C3DC4BC}"/>
              </a:ext>
            </a:extLst>
          </p:cNvPr>
          <p:cNvSpPr txBox="1"/>
          <p:nvPr/>
        </p:nvSpPr>
        <p:spPr>
          <a:xfrm>
            <a:off x="2365189" y="5526084"/>
            <a:ext cx="84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…and sufficient to repress the transcytosis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5436D9-4EE1-844E-99BD-770C7AC1FF58}"/>
              </a:ext>
            </a:extLst>
          </p:cNvPr>
          <p:cNvCxnSpPr/>
          <p:nvPr/>
        </p:nvCxnSpPr>
        <p:spPr>
          <a:xfrm>
            <a:off x="1260000" y="1260000"/>
            <a:ext cx="956733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09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F38AA3-B432-9948-B242-72360C3295AF}"/>
              </a:ext>
            </a:extLst>
          </p:cNvPr>
          <p:cNvSpPr txBox="1"/>
          <p:nvPr/>
        </p:nvSpPr>
        <p:spPr>
          <a:xfrm>
            <a:off x="658633" y="462771"/>
            <a:ext cx="10855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Msfd2a impairs transcytosis by its lipid transport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CAF8A-84CC-9846-9DF1-89402B023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951" y="1835079"/>
            <a:ext cx="5385636" cy="2661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F54A4-B503-A14B-AB79-31E96938F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644" y="2021325"/>
            <a:ext cx="2961805" cy="2939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BF0ACD-3380-0948-BAB3-FF9346C23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460" y="2021325"/>
            <a:ext cx="1733090" cy="41864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AD509A-C70D-B142-BFEB-C0B9DDA40A5C}"/>
              </a:ext>
            </a:extLst>
          </p:cNvPr>
          <p:cNvSpPr txBox="1"/>
          <p:nvPr/>
        </p:nvSpPr>
        <p:spPr>
          <a:xfrm>
            <a:off x="5739090" y="2905516"/>
            <a:ext cx="5427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Ubuntu" panose="020B0504030602030204" pitchFamily="34" charset="0"/>
              </a:rPr>
              <a:t>The lipid composition in Msfd2a-/- and Msfd2aD96A is almost the same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E30247-CE13-8C46-A869-39FC7F67284B}"/>
              </a:ext>
            </a:extLst>
          </p:cNvPr>
          <p:cNvSpPr txBox="1"/>
          <p:nvPr/>
        </p:nvSpPr>
        <p:spPr>
          <a:xfrm>
            <a:off x="1889769" y="5382029"/>
            <a:ext cx="6086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Ubuntu" panose="020B0504030602030204" pitchFamily="34" charset="0"/>
              </a:rPr>
              <a:t>The number of vesicle in the Msfd2aD96A is higher than the WT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0840DB-8F33-9648-AE89-69EEE0BFF96D}"/>
              </a:ext>
            </a:extLst>
          </p:cNvPr>
          <p:cNvCxnSpPr/>
          <p:nvPr/>
        </p:nvCxnSpPr>
        <p:spPr>
          <a:xfrm>
            <a:off x="1260000" y="1260000"/>
            <a:ext cx="956733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2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2CD322-5E3A-A648-9EEF-D53DBEB9D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000" y="1809146"/>
            <a:ext cx="6625156" cy="41162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835B278-A3E7-ED42-9C17-0554A488B61D}"/>
              </a:ext>
            </a:extLst>
          </p:cNvPr>
          <p:cNvGrpSpPr/>
          <p:nvPr/>
        </p:nvGrpSpPr>
        <p:grpSpPr>
          <a:xfrm>
            <a:off x="8907844" y="1809146"/>
            <a:ext cx="1628398" cy="2862788"/>
            <a:chOff x="7546599" y="1316194"/>
            <a:chExt cx="2910667" cy="51148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138257-DB23-A646-9D0B-0C98DA7E0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41066" y="2384694"/>
              <a:ext cx="2616200" cy="3111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47885A-B092-8743-AD2C-C72898794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65052" y="1316194"/>
              <a:ext cx="2136999" cy="21369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B36A8D-A237-034A-A114-CC1C26473AA4}"/>
                </a:ext>
              </a:extLst>
            </p:cNvPr>
            <p:cNvSpPr txBox="1"/>
            <p:nvPr/>
          </p:nvSpPr>
          <p:spPr>
            <a:xfrm>
              <a:off x="7546599" y="5496193"/>
              <a:ext cx="1795267" cy="934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Cav-1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3A98ABD-D70F-5249-AEA3-EA8EF7DA000D}"/>
              </a:ext>
            </a:extLst>
          </p:cNvPr>
          <p:cNvSpPr txBox="1"/>
          <p:nvPr/>
        </p:nvSpPr>
        <p:spPr>
          <a:xfrm>
            <a:off x="1551090" y="465338"/>
            <a:ext cx="8985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Msfd2a impairs caveolae-mediated transcytosis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88DDCA-296E-6044-BA6E-6EA47DAC7F0F}"/>
              </a:ext>
            </a:extLst>
          </p:cNvPr>
          <p:cNvCxnSpPr/>
          <p:nvPr/>
        </p:nvCxnSpPr>
        <p:spPr>
          <a:xfrm>
            <a:off x="1260000" y="1260000"/>
            <a:ext cx="956733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22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19DC27-3E19-264C-950E-D5D7EC1242AC}"/>
              </a:ext>
            </a:extLst>
          </p:cNvPr>
          <p:cNvSpPr txBox="1"/>
          <p:nvPr/>
        </p:nvSpPr>
        <p:spPr>
          <a:xfrm>
            <a:off x="479778" y="568899"/>
            <a:ext cx="11299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Msfd2a impairs 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specifically</a:t>
            </a:r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 caveolae-mediated transcytosis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B2BC133-C780-D04B-B0BA-B2768986D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390314"/>
              </p:ext>
            </p:extLst>
          </p:nvPr>
        </p:nvGraphicFramePr>
        <p:xfrm>
          <a:off x="4492702" y="1865787"/>
          <a:ext cx="3274040" cy="249122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37020">
                  <a:extLst>
                    <a:ext uri="{9D8B030D-6E8A-4147-A177-3AD203B41FA5}">
                      <a16:colId xmlns:a16="http://schemas.microsoft.com/office/drawing/2014/main" val="1139780929"/>
                    </a:ext>
                  </a:extLst>
                </a:gridCol>
                <a:gridCol w="1637020">
                  <a:extLst>
                    <a:ext uri="{9D8B030D-6E8A-4147-A177-3AD203B41FA5}">
                      <a16:colId xmlns:a16="http://schemas.microsoft.com/office/drawing/2014/main" val="1044114129"/>
                    </a:ext>
                  </a:extLst>
                </a:gridCol>
              </a:tblGrid>
              <a:tr h="630669">
                <a:tc>
                  <a:txBody>
                    <a:bodyPr/>
                    <a:lstStyle/>
                    <a:p>
                      <a:r>
                        <a:rPr lang="en-GB" b="0" dirty="0"/>
                        <a:t>Msfd2a</a:t>
                      </a:r>
                      <a:r>
                        <a:rPr lang="en-GB" b="0" baseline="30000" dirty="0"/>
                        <a:t>+/+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Cav-1</a:t>
                      </a:r>
                      <a:r>
                        <a:rPr lang="en-GB" b="0" baseline="30000" dirty="0"/>
                        <a:t>+/+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2257107"/>
                  </a:ext>
                </a:extLst>
              </a:tr>
              <a:tr h="620184">
                <a:tc>
                  <a:txBody>
                    <a:bodyPr/>
                    <a:lstStyle/>
                    <a:p>
                      <a:r>
                        <a:rPr lang="en-GB" dirty="0"/>
                        <a:t>Msfd2a</a:t>
                      </a:r>
                      <a:r>
                        <a:rPr lang="en-GB" baseline="30000" dirty="0"/>
                        <a:t>-/-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Cav-1</a:t>
                      </a:r>
                      <a:r>
                        <a:rPr lang="en-GB" baseline="30000" dirty="0"/>
                        <a:t>+/+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5184674"/>
                  </a:ext>
                </a:extLst>
              </a:tr>
              <a:tr h="620184">
                <a:tc>
                  <a:txBody>
                    <a:bodyPr/>
                    <a:lstStyle/>
                    <a:p>
                      <a:r>
                        <a:rPr lang="en-GB" dirty="0"/>
                        <a:t>Msfd2a</a:t>
                      </a:r>
                      <a:r>
                        <a:rPr lang="en-GB" baseline="30000" dirty="0"/>
                        <a:t>+/+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Cav-1</a:t>
                      </a:r>
                      <a:r>
                        <a:rPr lang="en-GB" baseline="30000" dirty="0"/>
                        <a:t>-/-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5271143"/>
                  </a:ext>
                </a:extLst>
              </a:tr>
              <a:tr h="620184">
                <a:tc>
                  <a:txBody>
                    <a:bodyPr/>
                    <a:lstStyle/>
                    <a:p>
                      <a:r>
                        <a:rPr lang="en-GB" dirty="0"/>
                        <a:t>Msfd2a</a:t>
                      </a:r>
                      <a:r>
                        <a:rPr lang="en-GB" baseline="30000" dirty="0"/>
                        <a:t>-/-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Cav-1</a:t>
                      </a:r>
                      <a:r>
                        <a:rPr lang="en-GB" baseline="30000" dirty="0"/>
                        <a:t>-/-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3761013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E08A5B32-E9BB-944C-9CEF-9D4D585D4A53}"/>
              </a:ext>
            </a:extLst>
          </p:cNvPr>
          <p:cNvSpPr/>
          <p:nvPr/>
        </p:nvSpPr>
        <p:spPr>
          <a:xfrm>
            <a:off x="8123679" y="1943562"/>
            <a:ext cx="425302" cy="41466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2A309F-EEDA-5544-AE33-E4879D4026EF}"/>
              </a:ext>
            </a:extLst>
          </p:cNvPr>
          <p:cNvSpPr/>
          <p:nvPr/>
        </p:nvSpPr>
        <p:spPr>
          <a:xfrm>
            <a:off x="8693267" y="1943561"/>
            <a:ext cx="425302" cy="41466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C56971-A90F-0445-8C9F-1B4F18DDA783}"/>
              </a:ext>
            </a:extLst>
          </p:cNvPr>
          <p:cNvSpPr/>
          <p:nvPr/>
        </p:nvSpPr>
        <p:spPr>
          <a:xfrm>
            <a:off x="8123679" y="2570882"/>
            <a:ext cx="425302" cy="41466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A3EC0D-8D00-174F-80F4-71017F8D5AF2}"/>
              </a:ext>
            </a:extLst>
          </p:cNvPr>
          <p:cNvSpPr/>
          <p:nvPr/>
        </p:nvSpPr>
        <p:spPr>
          <a:xfrm>
            <a:off x="8693267" y="2570881"/>
            <a:ext cx="425302" cy="41466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705691-C165-5842-BD7E-A9BE81FF1DBA}"/>
              </a:ext>
            </a:extLst>
          </p:cNvPr>
          <p:cNvSpPr/>
          <p:nvPr/>
        </p:nvSpPr>
        <p:spPr>
          <a:xfrm>
            <a:off x="9262855" y="2570881"/>
            <a:ext cx="425302" cy="41466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ADE455-620C-AF48-8305-1BA0FBEBFA59}"/>
              </a:ext>
            </a:extLst>
          </p:cNvPr>
          <p:cNvSpPr/>
          <p:nvPr/>
        </p:nvSpPr>
        <p:spPr>
          <a:xfrm>
            <a:off x="9832443" y="2570880"/>
            <a:ext cx="425302" cy="41466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7D1BF4-24A5-2045-AA8A-DEECAFDBD36D}"/>
              </a:ext>
            </a:extLst>
          </p:cNvPr>
          <p:cNvSpPr/>
          <p:nvPr/>
        </p:nvSpPr>
        <p:spPr>
          <a:xfrm>
            <a:off x="10402031" y="2570880"/>
            <a:ext cx="425302" cy="41466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747DB9-32AD-6746-8880-7CB35CB17CE8}"/>
              </a:ext>
            </a:extLst>
          </p:cNvPr>
          <p:cNvSpPr/>
          <p:nvPr/>
        </p:nvSpPr>
        <p:spPr>
          <a:xfrm>
            <a:off x="8123679" y="3224781"/>
            <a:ext cx="425302" cy="41466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859936-A9CF-B346-8743-957BDECB8A62}"/>
              </a:ext>
            </a:extLst>
          </p:cNvPr>
          <p:cNvSpPr/>
          <p:nvPr/>
        </p:nvSpPr>
        <p:spPr>
          <a:xfrm>
            <a:off x="8123679" y="3878680"/>
            <a:ext cx="425302" cy="41466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65CCD94B-3D7C-8947-AC94-CAE7CE9F2CDE}"/>
              </a:ext>
            </a:extLst>
          </p:cNvPr>
          <p:cNvSpPr/>
          <p:nvPr/>
        </p:nvSpPr>
        <p:spPr>
          <a:xfrm>
            <a:off x="3646667" y="3132731"/>
            <a:ext cx="648886" cy="1213792"/>
          </a:xfrm>
          <a:prstGeom prst="leftBrace">
            <a:avLst>
              <a:gd name="adj1" fmla="val 26282"/>
              <a:gd name="adj2" fmla="val 50876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AE783E-E101-EC4E-9E66-2131D812A6DA}"/>
              </a:ext>
            </a:extLst>
          </p:cNvPr>
          <p:cNvSpPr txBox="1"/>
          <p:nvPr/>
        </p:nvSpPr>
        <p:spPr>
          <a:xfrm>
            <a:off x="2007760" y="3416461"/>
            <a:ext cx="1637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Cav-1 as a </a:t>
            </a:r>
            <a:r>
              <a:rPr lang="en-GB" dirty="0" err="1"/>
              <a:t>limitant</a:t>
            </a:r>
            <a:r>
              <a:rPr lang="en-GB" dirty="0"/>
              <a:t> factor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B8AD65-28C4-4F42-BBEF-47207360FA2F}"/>
              </a:ext>
            </a:extLst>
          </p:cNvPr>
          <p:cNvSpPr txBox="1"/>
          <p:nvPr/>
        </p:nvSpPr>
        <p:spPr>
          <a:xfrm>
            <a:off x="2906131" y="4990615"/>
            <a:ext cx="5999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Mfsd2a </a:t>
            </a:r>
            <a:r>
              <a:rPr lang="it-IT" sz="2000" dirty="0" err="1"/>
              <a:t>acts</a:t>
            </a:r>
            <a:r>
              <a:rPr lang="it-IT" sz="2000" dirty="0"/>
              <a:t> </a:t>
            </a:r>
            <a:r>
              <a:rPr lang="it-IT" sz="2000" dirty="0" err="1"/>
              <a:t>upstream</a:t>
            </a:r>
            <a:r>
              <a:rPr lang="it-IT" sz="2000" dirty="0"/>
              <a:t> of Cav-1 </a:t>
            </a:r>
            <a:r>
              <a:rPr lang="it-IT" sz="2000" dirty="0" err="1"/>
              <a:t>specifically</a:t>
            </a:r>
            <a:r>
              <a:rPr lang="it-IT" sz="2000" dirty="0"/>
              <a:t> to </a:t>
            </a:r>
            <a:r>
              <a:rPr lang="it-IT" sz="2000" dirty="0" err="1"/>
              <a:t>suppress</a:t>
            </a:r>
            <a:r>
              <a:rPr lang="it-IT" sz="2000" dirty="0"/>
              <a:t> the </a:t>
            </a:r>
            <a:r>
              <a:rPr lang="it-IT" sz="2000" dirty="0" err="1"/>
              <a:t>caveolae</a:t>
            </a:r>
            <a:r>
              <a:rPr lang="it-IT" sz="2000" dirty="0"/>
              <a:t> </a:t>
            </a:r>
            <a:r>
              <a:rPr lang="it-IT" sz="2000" dirty="0" err="1"/>
              <a:t>vesicle</a:t>
            </a:r>
            <a:r>
              <a:rPr lang="it-IT" sz="2000" dirty="0"/>
              <a:t> </a:t>
            </a:r>
            <a:r>
              <a:rPr lang="it-IT" sz="2000" dirty="0" err="1"/>
              <a:t>trafficking</a:t>
            </a:r>
            <a:r>
              <a:rPr lang="it-IT" sz="2000" dirty="0"/>
              <a:t> </a:t>
            </a:r>
            <a:r>
              <a:rPr lang="it-IT" sz="2000" dirty="0" err="1"/>
              <a:t>pathway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the BBB. </a:t>
            </a:r>
          </a:p>
          <a:p>
            <a:endParaRPr lang="en-GB" sz="20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631042-A0C2-6F4E-8C3B-9DBA5A39293F}"/>
              </a:ext>
            </a:extLst>
          </p:cNvPr>
          <p:cNvCxnSpPr/>
          <p:nvPr/>
        </p:nvCxnSpPr>
        <p:spPr>
          <a:xfrm>
            <a:off x="1260000" y="1260000"/>
            <a:ext cx="956733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FD25606-EB28-3543-9D9D-0EE8EF7F880A}"/>
              </a:ext>
            </a:extLst>
          </p:cNvPr>
          <p:cNvGrpSpPr>
            <a:grpSpLocks noChangeAspect="1"/>
          </p:cNvGrpSpPr>
          <p:nvPr/>
        </p:nvGrpSpPr>
        <p:grpSpPr>
          <a:xfrm>
            <a:off x="2826317" y="2081497"/>
            <a:ext cx="7541080" cy="3101629"/>
            <a:chOff x="1243693" y="1971834"/>
            <a:chExt cx="3249009" cy="13363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1C6D3C-2DAA-904A-B529-1F6C340FD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3693" y="2010540"/>
              <a:ext cx="1689100" cy="11176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8A9879E-2DA2-6E44-A5AB-4E74A752B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3602" y="1971834"/>
              <a:ext cx="1689100" cy="10668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9AFA8A9-DC77-164C-8585-DF08858B0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6416" y="3016044"/>
              <a:ext cx="1689100" cy="292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06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421</Words>
  <Application>Microsoft Macintosh PowerPoint</Application>
  <PresentationFormat>Widescreen</PresentationFormat>
  <Paragraphs>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Apple Chancery</vt:lpstr>
      <vt:lpstr>Arial</vt:lpstr>
      <vt:lpstr>Calibri</vt:lpstr>
      <vt:lpstr>Calibri Light</vt:lpstr>
      <vt:lpstr>Ubuntu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Daniele Giacosa</dc:creator>
  <cp:lastModifiedBy>Daniele Giacosa</cp:lastModifiedBy>
  <cp:revision>41</cp:revision>
  <dcterms:created xsi:type="dcterms:W3CDTF">2018-12-17T18:35:40Z</dcterms:created>
  <dcterms:modified xsi:type="dcterms:W3CDTF">2018-12-19T09:06:28Z</dcterms:modified>
</cp:coreProperties>
</file>