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9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89720AC-CC11-4898-B2D1-4911E44169AA}" type="datetimeFigureOut">
              <a:rPr lang="it-IT" smtClean="0"/>
              <a:t>22/12/2018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6FD6DDD-6CEF-44B4-80AA-423A53C47CCA}" type="slidenum">
              <a:rPr lang="it-IT" smtClean="0"/>
              <a:t>‹N›</a:t>
            </a:fld>
            <a:endParaRPr lang="it-IT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743820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720AC-CC11-4898-B2D1-4911E44169AA}" type="datetimeFigureOut">
              <a:rPr lang="it-IT" smtClean="0"/>
              <a:t>22/12/2018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D6DDD-6CEF-44B4-80AA-423A53C47C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9668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720AC-CC11-4898-B2D1-4911E44169AA}" type="datetimeFigureOut">
              <a:rPr lang="it-IT" smtClean="0"/>
              <a:t>22/12/2018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D6DDD-6CEF-44B4-80AA-423A53C47C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246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720AC-CC11-4898-B2D1-4911E44169AA}" type="datetimeFigureOut">
              <a:rPr lang="it-IT" smtClean="0"/>
              <a:t>22/12/2018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D6DDD-6CEF-44B4-80AA-423A53C47C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7895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9720AC-CC11-4898-B2D1-4911E44169AA}" type="datetimeFigureOut">
              <a:rPr lang="it-IT" smtClean="0"/>
              <a:t>22/12/2018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FD6DDD-6CEF-44B4-80AA-423A53C47CCA}" type="slidenum">
              <a:rPr lang="it-IT" smtClean="0"/>
              <a:t>‹N›</a:t>
            </a:fld>
            <a:endParaRPr lang="it-IT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8606733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720AC-CC11-4898-B2D1-4911E44169AA}" type="datetimeFigureOut">
              <a:rPr lang="it-IT" smtClean="0"/>
              <a:t>22/12/2018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D6DDD-6CEF-44B4-80AA-423A53C47C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5482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720AC-CC11-4898-B2D1-4911E44169AA}" type="datetimeFigureOut">
              <a:rPr lang="it-IT" smtClean="0"/>
              <a:t>22/12/2018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D6DDD-6CEF-44B4-80AA-423A53C47C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2975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720AC-CC11-4898-B2D1-4911E44169AA}" type="datetimeFigureOut">
              <a:rPr lang="it-IT" smtClean="0"/>
              <a:t>22/12/2018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D6DDD-6CEF-44B4-80AA-423A53C47C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2270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720AC-CC11-4898-B2D1-4911E44169AA}" type="datetimeFigureOut">
              <a:rPr lang="it-IT" smtClean="0"/>
              <a:t>22/12/2018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D6DDD-6CEF-44B4-80AA-423A53C47C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5449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9720AC-CC11-4898-B2D1-4911E44169AA}" type="datetimeFigureOut">
              <a:rPr lang="it-IT" smtClean="0"/>
              <a:t>22/12/2018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FD6DDD-6CEF-44B4-80AA-423A53C47CCA}" type="slidenum">
              <a:rPr lang="it-IT" smtClean="0"/>
              <a:t>‹N›</a:t>
            </a:fld>
            <a:endParaRPr lang="it-IT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43339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9720AC-CC11-4898-B2D1-4911E44169AA}" type="datetimeFigureOut">
              <a:rPr lang="it-IT" smtClean="0"/>
              <a:t>22/12/2018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FD6DDD-6CEF-44B4-80AA-423A53C47CCA}" type="slidenum">
              <a:rPr lang="it-IT" smtClean="0"/>
              <a:t>‹N›</a:t>
            </a:fld>
            <a:endParaRPr lang="it-IT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73137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89720AC-CC11-4898-B2D1-4911E44169AA}" type="datetimeFigureOut">
              <a:rPr lang="it-IT" smtClean="0"/>
              <a:t>22/12/2018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6FD6DDD-6CEF-44B4-80AA-423A53C47CCA}" type="slidenum">
              <a:rPr lang="it-IT" smtClean="0"/>
              <a:t>‹N›</a:t>
            </a:fld>
            <a:endParaRPr lang="it-IT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43822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A6CE2F3-88C3-4D47-93A1-E5A88E2E2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61" y="363894"/>
            <a:ext cx="11952678" cy="517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90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BB220599-7DCB-4CC8-9F90-615C419C0563}"/>
              </a:ext>
            </a:extLst>
          </p:cNvPr>
          <p:cNvSpPr/>
          <p:nvPr/>
        </p:nvSpPr>
        <p:spPr>
          <a:xfrm>
            <a:off x="821094" y="268791"/>
            <a:ext cx="11370906" cy="724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REDUCED SCAR FORMATION AND IMPROVED NEUROPROTECTION IN THE INJURED GM OF CCR2</a:t>
            </a:r>
            <a:r>
              <a:rPr lang="en-US" sz="2000" b="1" baseline="30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-/-</a:t>
            </a:r>
            <a:r>
              <a:rPr 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MICE</a:t>
            </a:r>
            <a:endParaRPr lang="it-IT" sz="2000" b="1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F7AC3233-CF69-4544-862E-E4D9DAA8717A}"/>
              </a:ext>
            </a:extLst>
          </p:cNvPr>
          <p:cNvSpPr/>
          <p:nvPr/>
        </p:nvSpPr>
        <p:spPr>
          <a:xfrm>
            <a:off x="926499" y="1115752"/>
            <a:ext cx="4386072" cy="4001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Long-term consequences of CCR2</a:t>
            </a:r>
            <a:r>
              <a:rPr lang="en-US" baseline="30000" dirty="0"/>
              <a:t>-/- 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mice</a:t>
            </a:r>
            <a:endParaRPr lang="it-IT" sz="20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8E3A1F5-6BE7-40D0-A57A-5639E027FB68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8841" y="1564353"/>
            <a:ext cx="8612155" cy="502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9626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0D65DC6-66CE-42AA-970A-2123DBB08D88}"/>
              </a:ext>
            </a:extLst>
          </p:cNvPr>
          <p:cNvSpPr txBox="1"/>
          <p:nvPr/>
        </p:nvSpPr>
        <p:spPr>
          <a:xfrm>
            <a:off x="787504" y="501134"/>
            <a:ext cx="408307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Analysis of neurons in the </a:t>
            </a:r>
            <a:r>
              <a:rPr lang="it-IT" dirty="0" err="1"/>
              <a:t>lesion</a:t>
            </a:r>
            <a:r>
              <a:rPr lang="it-IT" dirty="0"/>
              <a:t> site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C76E9B4-66E7-4377-BF49-AA434C5335EB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504" y="1412494"/>
            <a:ext cx="6975162" cy="4279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C3E74A6E-A628-4A78-B3E4-0B5DEB2055F9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2319" y="1029224"/>
            <a:ext cx="3575756" cy="228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33B6C0E-3FFB-4AF1-9B65-431F715C9AF1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6253" y="3881535"/>
            <a:ext cx="3351822" cy="253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4684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84903925-7811-4634-BB8D-9E5C3A61446E}"/>
              </a:ext>
            </a:extLst>
          </p:cNvPr>
          <p:cNvSpPr/>
          <p:nvPr/>
        </p:nvSpPr>
        <p:spPr>
          <a:xfrm>
            <a:off x="1179005" y="144729"/>
            <a:ext cx="10055051" cy="4001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  <a:ea typeface="Calibri" panose="020F0502020204030204" pitchFamily="34" charset="0"/>
                <a:cs typeface="AdvSlimb-BK"/>
              </a:rPr>
              <a:t>components of the extracellular matrix as further indicators of the scar formation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B011DAB1-011B-4BB1-8B17-1EA7A57A600E}"/>
              </a:ext>
            </a:extLst>
          </p:cNvPr>
          <p:cNvGrpSpPr/>
          <p:nvPr/>
        </p:nvGrpSpPr>
        <p:grpSpPr>
          <a:xfrm>
            <a:off x="934520" y="3772959"/>
            <a:ext cx="4939694" cy="2940312"/>
            <a:chOff x="846466" y="875713"/>
            <a:chExt cx="4839686" cy="2553287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6F1D49CB-8501-4C35-951E-7D23DA4C6D14}"/>
                </a:ext>
              </a:extLst>
            </p:cNvPr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46466" y="875713"/>
              <a:ext cx="2540355" cy="2553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D94E2EB4-F33F-42BF-8632-6E495D2B64F2}"/>
                </a:ext>
              </a:extLst>
            </p:cNvPr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34702" y="875713"/>
              <a:ext cx="2351450" cy="2553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uppo 9">
            <a:extLst>
              <a:ext uri="{FF2B5EF4-FFF2-40B4-BE49-F238E27FC236}">
                <a16:creationId xmlns:a16="http://schemas.microsoft.com/office/drawing/2014/main" id="{C8C1B51E-0FC0-418E-94AB-94E581751060}"/>
              </a:ext>
            </a:extLst>
          </p:cNvPr>
          <p:cNvGrpSpPr/>
          <p:nvPr/>
        </p:nvGrpSpPr>
        <p:grpSpPr>
          <a:xfrm>
            <a:off x="928510" y="652294"/>
            <a:ext cx="4945704" cy="3070620"/>
            <a:chOff x="958435" y="3712464"/>
            <a:chExt cx="4766185" cy="2908925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57D3D4A1-F89D-4F52-8EF6-210DA8BE24DD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958435" y="3712464"/>
              <a:ext cx="2428386" cy="2908925"/>
            </a:xfrm>
            <a:prstGeom prst="rect">
              <a:avLst/>
            </a:prstGeom>
          </p:spPr>
        </p:pic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DA5DFA32-9927-447E-A5EC-D3DF0738252A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3296234" y="3759874"/>
              <a:ext cx="2428386" cy="2861515"/>
            </a:xfrm>
            <a:prstGeom prst="rect">
              <a:avLst/>
            </a:prstGeom>
          </p:spPr>
        </p:pic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31FDC2DC-CF91-4090-BF1A-D12EEEF690DF}"/>
                </a:ext>
              </a:extLst>
            </p:cNvPr>
            <p:cNvSpPr txBox="1"/>
            <p:nvPr/>
          </p:nvSpPr>
          <p:spPr>
            <a:xfrm>
              <a:off x="2578608" y="4005072"/>
              <a:ext cx="676656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endParaRPr lang="it-IT" dirty="0"/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671E8CBA-2984-4409-B95D-EF9A5DEB47A6}"/>
                </a:ext>
              </a:extLst>
            </p:cNvPr>
            <p:cNvSpPr txBox="1"/>
            <p:nvPr/>
          </p:nvSpPr>
          <p:spPr>
            <a:xfrm>
              <a:off x="4875437" y="3990356"/>
              <a:ext cx="676656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endParaRPr lang="it-IT" dirty="0"/>
            </a:p>
          </p:txBody>
        </p:sp>
      </p:grpSp>
      <p:pic>
        <p:nvPicPr>
          <p:cNvPr id="1026" name="Immagine 6">
            <a:extLst>
              <a:ext uri="{FF2B5EF4-FFF2-40B4-BE49-F238E27FC236}">
                <a16:creationId xmlns:a16="http://schemas.microsoft.com/office/drawing/2014/main" id="{C394FDE9-7D24-4D44-88DA-ACD1DEBB6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8" r="50089" b="50751"/>
          <a:stretch>
            <a:fillRect/>
          </a:stretch>
        </p:blipFill>
        <p:spPr bwMode="auto">
          <a:xfrm>
            <a:off x="6317787" y="3722913"/>
            <a:ext cx="2816881" cy="299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2D26B3F9-68C7-44B6-8C7C-F718F116A9CC}"/>
              </a:ext>
            </a:extLst>
          </p:cNvPr>
          <p:cNvPicPr/>
          <p:nvPr/>
        </p:nvPicPr>
        <p:blipFill rotWithShape="1">
          <a:blip r:embed="rId6"/>
          <a:srcRect l="50102" b="51137"/>
          <a:stretch/>
        </p:blipFill>
        <p:spPr bwMode="auto">
          <a:xfrm>
            <a:off x="6317788" y="702339"/>
            <a:ext cx="2816881" cy="30205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7CF2999D-392B-4E6E-AE99-4F9CF338593B}"/>
              </a:ext>
            </a:extLst>
          </p:cNvPr>
          <p:cNvPicPr/>
          <p:nvPr/>
        </p:nvPicPr>
        <p:blipFill rotWithShape="1">
          <a:blip r:embed="rId6"/>
          <a:srcRect l="50346" t="49378"/>
          <a:stretch/>
        </p:blipFill>
        <p:spPr bwMode="auto">
          <a:xfrm>
            <a:off x="9167702" y="672649"/>
            <a:ext cx="2757383" cy="31003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50E9E0A-084D-4BF1-865B-4E2374257C6B}"/>
              </a:ext>
            </a:extLst>
          </p:cNvPr>
          <p:cNvPicPr/>
          <p:nvPr/>
        </p:nvPicPr>
        <p:blipFill rotWithShape="1">
          <a:blip r:embed="rId6"/>
          <a:srcRect t="48863" r="50143"/>
          <a:stretch/>
        </p:blipFill>
        <p:spPr bwMode="auto">
          <a:xfrm>
            <a:off x="9167703" y="3648269"/>
            <a:ext cx="2816881" cy="31003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23727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94A06AD-F1B2-4C17-9594-153FA5DD8420}"/>
              </a:ext>
            </a:extLst>
          </p:cNvPr>
          <p:cNvSpPr txBox="1"/>
          <p:nvPr/>
        </p:nvSpPr>
        <p:spPr>
          <a:xfrm>
            <a:off x="2780235" y="485745"/>
            <a:ext cx="6783642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Improvements of the cortex persisted into later stages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646C7A0-2E13-478B-A153-5A5B15B5A3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85900" y="1093877"/>
            <a:ext cx="9573208" cy="543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19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D8B259C-07DD-4909-B6AF-7A801C53A375}"/>
              </a:ext>
            </a:extLst>
          </p:cNvPr>
          <p:cNvSpPr txBox="1"/>
          <p:nvPr/>
        </p:nvSpPr>
        <p:spPr>
          <a:xfrm>
            <a:off x="1378634" y="554813"/>
            <a:ext cx="3611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CONCLUSION: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AD12C0D-4304-4CF5-9071-B61B64E98EB2}"/>
              </a:ext>
            </a:extLst>
          </p:cNvPr>
          <p:cNvSpPr txBox="1"/>
          <p:nvPr/>
        </p:nvSpPr>
        <p:spPr>
          <a:xfrm>
            <a:off x="2206745" y="1984801"/>
            <a:ext cx="2783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Astrocytes proliferation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48BFC7E-A010-4895-9571-B1F0545A8BEC}"/>
              </a:ext>
            </a:extLst>
          </p:cNvPr>
          <p:cNvSpPr txBox="1"/>
          <p:nvPr/>
        </p:nvSpPr>
        <p:spPr>
          <a:xfrm>
            <a:off x="5785763" y="2178051"/>
            <a:ext cx="187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monocytes</a:t>
            </a:r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556B54CA-16AB-4484-8AD5-0E95EA3E48DF}"/>
              </a:ext>
            </a:extLst>
          </p:cNvPr>
          <p:cNvSpPr/>
          <p:nvPr/>
        </p:nvSpPr>
        <p:spPr>
          <a:xfrm rot="5400000">
            <a:off x="1651386" y="2210280"/>
            <a:ext cx="295422" cy="4684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00F766B8-68AE-45C5-8C0E-997176EC7069}"/>
              </a:ext>
            </a:extLst>
          </p:cNvPr>
          <p:cNvSpPr/>
          <p:nvPr/>
        </p:nvSpPr>
        <p:spPr>
          <a:xfrm rot="16200000">
            <a:off x="5076808" y="2210279"/>
            <a:ext cx="295422" cy="4684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12D0E02-1C4B-4215-9B7C-2C08C97C65C3}"/>
              </a:ext>
            </a:extLst>
          </p:cNvPr>
          <p:cNvSpPr txBox="1"/>
          <p:nvPr/>
        </p:nvSpPr>
        <p:spPr>
          <a:xfrm>
            <a:off x="2202559" y="3930240"/>
            <a:ext cx="3583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Juxtavascular astrocyte proliferation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0855A8D-EC56-4AFC-8C72-ACBAFB75F7DA}"/>
              </a:ext>
            </a:extLst>
          </p:cNvPr>
          <p:cNvSpPr txBox="1"/>
          <p:nvPr/>
        </p:nvSpPr>
        <p:spPr>
          <a:xfrm>
            <a:off x="6531966" y="3930240"/>
            <a:ext cx="1873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Monocyte invasion</a:t>
            </a:r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79F81B70-7FDC-4FAC-AD11-9C4449642290}"/>
              </a:ext>
            </a:extLst>
          </p:cNvPr>
          <p:cNvSpPr/>
          <p:nvPr/>
        </p:nvSpPr>
        <p:spPr>
          <a:xfrm rot="16200000">
            <a:off x="1651387" y="4086138"/>
            <a:ext cx="295422" cy="4684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Freccia a destra 14">
            <a:extLst>
              <a:ext uri="{FF2B5EF4-FFF2-40B4-BE49-F238E27FC236}">
                <a16:creationId xmlns:a16="http://schemas.microsoft.com/office/drawing/2014/main" id="{092AA3B6-2585-42A9-8F01-6B885915F463}"/>
              </a:ext>
            </a:extLst>
          </p:cNvPr>
          <p:cNvSpPr/>
          <p:nvPr/>
        </p:nvSpPr>
        <p:spPr>
          <a:xfrm rot="5400000">
            <a:off x="5948288" y="4086139"/>
            <a:ext cx="295422" cy="4684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9C023D8-F05B-4D84-9461-4A3A7D58B080}"/>
              </a:ext>
            </a:extLst>
          </p:cNvPr>
          <p:cNvSpPr txBox="1"/>
          <p:nvPr/>
        </p:nvSpPr>
        <p:spPr>
          <a:xfrm>
            <a:off x="7771210" y="5590096"/>
            <a:ext cx="3941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Reduced scar formation</a:t>
            </a:r>
          </a:p>
        </p:txBody>
      </p:sp>
      <p:sp>
        <p:nvSpPr>
          <p:cNvPr id="4" name="Freccia curva 3">
            <a:extLst>
              <a:ext uri="{FF2B5EF4-FFF2-40B4-BE49-F238E27FC236}">
                <a16:creationId xmlns:a16="http://schemas.microsoft.com/office/drawing/2014/main" id="{48E70D13-C7E4-4990-A6D7-D6BA0D51E0B5}"/>
              </a:ext>
            </a:extLst>
          </p:cNvPr>
          <p:cNvSpPr/>
          <p:nvPr/>
        </p:nvSpPr>
        <p:spPr>
          <a:xfrm rot="5400000">
            <a:off x="8949901" y="4345738"/>
            <a:ext cx="925166" cy="83099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44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2A962FA-0DDB-4E24-ADC4-9E53F023EE8F}"/>
              </a:ext>
            </a:extLst>
          </p:cNvPr>
          <p:cNvSpPr txBox="1"/>
          <p:nvPr/>
        </p:nvSpPr>
        <p:spPr>
          <a:xfrm>
            <a:off x="1371600" y="644771"/>
            <a:ext cx="4534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Future prospects: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AC893198-C0ED-4120-85B6-132E0A159C26}"/>
              </a:ext>
            </a:extLst>
          </p:cNvPr>
          <p:cNvSpPr/>
          <p:nvPr/>
        </p:nvSpPr>
        <p:spPr>
          <a:xfrm>
            <a:off x="1753773" y="2303397"/>
            <a:ext cx="9750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genome-wide expression differences between juxta- and non-juxtavascular astrocytes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EBC703B9-4967-4627-9743-8763E744755F}"/>
              </a:ext>
            </a:extLst>
          </p:cNvPr>
          <p:cNvSpPr/>
          <p:nvPr/>
        </p:nvSpPr>
        <p:spPr>
          <a:xfrm>
            <a:off x="1753773" y="3846717"/>
            <a:ext cx="93309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the </a:t>
            </a:r>
            <a:r>
              <a:rPr lang="en-US" sz="2000" dirty="0" err="1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secretome</a:t>
            </a:r>
            <a:r>
              <a:rPr lang="en-US" sz="2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surface proteome of invading monocytes 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8897B9E7-A3D0-47F4-922F-85EADCA53997}"/>
              </a:ext>
            </a:extLst>
          </p:cNvPr>
          <p:cNvSpPr/>
          <p:nvPr/>
        </p:nvSpPr>
        <p:spPr>
          <a:xfrm>
            <a:off x="1753773" y="5159514"/>
            <a:ext cx="93309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determine whether the different effects obtained by blocking CCR2+ cell recruitment are due to differential effects on glial cell proliferation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6" name="Connettore 5">
            <a:extLst>
              <a:ext uri="{FF2B5EF4-FFF2-40B4-BE49-F238E27FC236}">
                <a16:creationId xmlns:a16="http://schemas.microsoft.com/office/drawing/2014/main" id="{F93CD2F1-B416-43D0-AD7E-D0083D9C03DB}"/>
              </a:ext>
            </a:extLst>
          </p:cNvPr>
          <p:cNvSpPr/>
          <p:nvPr/>
        </p:nvSpPr>
        <p:spPr>
          <a:xfrm>
            <a:off x="1371600" y="2528597"/>
            <a:ext cx="114300" cy="12129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----</a:t>
            </a:r>
          </a:p>
        </p:txBody>
      </p:sp>
      <p:sp>
        <p:nvSpPr>
          <p:cNvPr id="7" name="Connettore 6">
            <a:extLst>
              <a:ext uri="{FF2B5EF4-FFF2-40B4-BE49-F238E27FC236}">
                <a16:creationId xmlns:a16="http://schemas.microsoft.com/office/drawing/2014/main" id="{68E07F59-121F-43FE-A7EC-23238A5A9A59}"/>
              </a:ext>
            </a:extLst>
          </p:cNvPr>
          <p:cNvSpPr/>
          <p:nvPr/>
        </p:nvSpPr>
        <p:spPr>
          <a:xfrm>
            <a:off x="1371600" y="3990702"/>
            <a:ext cx="114300" cy="12129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----</a:t>
            </a:r>
          </a:p>
        </p:txBody>
      </p:sp>
      <p:sp>
        <p:nvSpPr>
          <p:cNvPr id="8" name="Connettore 7">
            <a:extLst>
              <a:ext uri="{FF2B5EF4-FFF2-40B4-BE49-F238E27FC236}">
                <a16:creationId xmlns:a16="http://schemas.microsoft.com/office/drawing/2014/main" id="{03BB749C-0F50-41FF-92DD-A781CC4E8990}"/>
              </a:ext>
            </a:extLst>
          </p:cNvPr>
          <p:cNvSpPr/>
          <p:nvPr/>
        </p:nvSpPr>
        <p:spPr>
          <a:xfrm>
            <a:off x="1371600" y="5452808"/>
            <a:ext cx="114300" cy="12129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----</a:t>
            </a:r>
          </a:p>
        </p:txBody>
      </p:sp>
    </p:spTree>
    <p:extLst>
      <p:ext uri="{BB962C8B-B14F-4D97-AF65-F5344CB8AC3E}">
        <p14:creationId xmlns:p14="http://schemas.microsoft.com/office/powerpoint/2010/main" val="3409677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2A962FA-0DDB-4E24-ADC4-9E53F023EE8F}"/>
              </a:ext>
            </a:extLst>
          </p:cNvPr>
          <p:cNvSpPr txBox="1"/>
          <p:nvPr/>
        </p:nvSpPr>
        <p:spPr>
          <a:xfrm>
            <a:off x="1371600" y="644771"/>
            <a:ext cx="4534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Bibliography: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AC893198-C0ED-4120-85B6-132E0A159C26}"/>
              </a:ext>
            </a:extLst>
          </p:cNvPr>
          <p:cNvSpPr/>
          <p:nvPr/>
        </p:nvSpPr>
        <p:spPr>
          <a:xfrm>
            <a:off x="1753775" y="1819068"/>
            <a:ext cx="9750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Burda</a:t>
            </a:r>
            <a:r>
              <a:rPr lang="en-US" sz="1600" dirty="0">
                <a:latin typeface="Century Gothic" panose="020B0502020202020204" pitchFamily="34" charset="0"/>
              </a:rPr>
              <a:t> J, Bernstein A, </a:t>
            </a:r>
            <a:r>
              <a:rPr lang="en-US" sz="1600" dirty="0" err="1">
                <a:latin typeface="Century Gothic" panose="020B0502020202020204" pitchFamily="34" charset="0"/>
              </a:rPr>
              <a:t>Sofroniew</a:t>
            </a:r>
            <a:r>
              <a:rPr lang="en-US" sz="1600" dirty="0">
                <a:latin typeface="Century Gothic" panose="020B0502020202020204" pitchFamily="34" charset="0"/>
              </a:rPr>
              <a:t> M.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1600" i="1" dirty="0">
                <a:latin typeface="Century Gothic" panose="020B0502020202020204" pitchFamily="34" charset="0"/>
              </a:rPr>
              <a:t>Astrocyte roles in traumatic brain injury</a:t>
            </a:r>
            <a:r>
              <a:rPr lang="en-US" sz="2000" i="1" dirty="0">
                <a:latin typeface="Century Gothic" panose="020B0502020202020204" pitchFamily="34" charset="0"/>
              </a:rPr>
              <a:t>. </a:t>
            </a:r>
            <a:r>
              <a:rPr lang="nl-NL" sz="1600" dirty="0">
                <a:latin typeface="Century Gothic" panose="020B0502020202020204" pitchFamily="34" charset="0"/>
              </a:rPr>
              <a:t>Exp Neurol. 2016 Jan;275 Pt 3:305-315.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EBC703B9-4967-4627-9743-8763E744755F}"/>
              </a:ext>
            </a:extLst>
          </p:cNvPr>
          <p:cNvSpPr/>
          <p:nvPr/>
        </p:nvSpPr>
        <p:spPr>
          <a:xfrm>
            <a:off x="1753774" y="2967335"/>
            <a:ext cx="93309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McGraw J, Hiebert GW, </a:t>
            </a:r>
            <a:r>
              <a:rPr lang="en-US" sz="1600" dirty="0" err="1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Steeves</a:t>
            </a:r>
            <a:r>
              <a:rPr lang="en-US" sz="16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JD. </a:t>
            </a:r>
            <a:r>
              <a:rPr lang="en-US" sz="1600" i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Modulating astrogliosis after neurotrauma</a:t>
            </a:r>
            <a:r>
              <a:rPr lang="en-US" sz="2000" i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en-US" sz="1600" dirty="0" err="1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Neurosci</a:t>
            </a:r>
            <a:r>
              <a:rPr lang="en-US" sz="16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Res. 2001 Jan 15;63(2):109-15.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8897B9E7-A3D0-47F4-922F-85EADCA53997}"/>
              </a:ext>
            </a:extLst>
          </p:cNvPr>
          <p:cNvSpPr/>
          <p:nvPr/>
        </p:nvSpPr>
        <p:spPr>
          <a:xfrm>
            <a:off x="1753773" y="4115602"/>
            <a:ext cx="959225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Anderson MA, </a:t>
            </a:r>
            <a:r>
              <a:rPr lang="en-US" sz="1600" dirty="0" err="1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Burda</a:t>
            </a:r>
            <a:r>
              <a:rPr lang="en-US" sz="16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JE, Ren Y, </a:t>
            </a:r>
            <a:r>
              <a:rPr lang="en-US" sz="1600" dirty="0" err="1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16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Y, O'Shea TM, Kawaguchi R, Coppola G, </a:t>
            </a:r>
            <a:r>
              <a:rPr lang="en-US" sz="1600" dirty="0" err="1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Khakh</a:t>
            </a:r>
            <a:r>
              <a:rPr lang="en-US" sz="16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BS, Deming TJ, </a:t>
            </a:r>
            <a:r>
              <a:rPr lang="en-US" sz="1600" dirty="0" err="1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Sofroniew</a:t>
            </a:r>
            <a:r>
              <a:rPr lang="en-US" sz="16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MV. </a:t>
            </a:r>
            <a:r>
              <a:rPr lang="en-US" sz="1600" i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Astrocyte scar formation aids central nervous system axon regeneration</a:t>
            </a:r>
            <a:r>
              <a:rPr lang="en-US" sz="2000" i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16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Nature. 2016 </a:t>
            </a:r>
            <a:r>
              <a:rPr lang="fr-FR" sz="1600" dirty="0" err="1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Apr</a:t>
            </a:r>
            <a:r>
              <a:rPr lang="fr-FR" sz="16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14;532(7598):195-200.</a:t>
            </a:r>
            <a:endParaRPr lang="en-US" sz="160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nettore 5">
            <a:extLst>
              <a:ext uri="{FF2B5EF4-FFF2-40B4-BE49-F238E27FC236}">
                <a16:creationId xmlns:a16="http://schemas.microsoft.com/office/drawing/2014/main" id="{F93CD2F1-B416-43D0-AD7E-D0083D9C03DB}"/>
              </a:ext>
            </a:extLst>
          </p:cNvPr>
          <p:cNvSpPr/>
          <p:nvPr/>
        </p:nvSpPr>
        <p:spPr>
          <a:xfrm>
            <a:off x="1371602" y="2085523"/>
            <a:ext cx="114300" cy="12129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----</a:t>
            </a:r>
          </a:p>
        </p:txBody>
      </p:sp>
      <p:sp>
        <p:nvSpPr>
          <p:cNvPr id="7" name="Connettore 6">
            <a:extLst>
              <a:ext uri="{FF2B5EF4-FFF2-40B4-BE49-F238E27FC236}">
                <a16:creationId xmlns:a16="http://schemas.microsoft.com/office/drawing/2014/main" id="{68E07F59-121F-43FE-A7EC-23238A5A9A59}"/>
              </a:ext>
            </a:extLst>
          </p:cNvPr>
          <p:cNvSpPr/>
          <p:nvPr/>
        </p:nvSpPr>
        <p:spPr>
          <a:xfrm>
            <a:off x="1371602" y="3229851"/>
            <a:ext cx="114300" cy="12129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----</a:t>
            </a:r>
          </a:p>
        </p:txBody>
      </p:sp>
      <p:sp>
        <p:nvSpPr>
          <p:cNvPr id="8" name="Connettore 7">
            <a:extLst>
              <a:ext uri="{FF2B5EF4-FFF2-40B4-BE49-F238E27FC236}">
                <a16:creationId xmlns:a16="http://schemas.microsoft.com/office/drawing/2014/main" id="{03BB749C-0F50-41FF-92DD-A781CC4E8990}"/>
              </a:ext>
            </a:extLst>
          </p:cNvPr>
          <p:cNvSpPr/>
          <p:nvPr/>
        </p:nvSpPr>
        <p:spPr>
          <a:xfrm>
            <a:off x="1371600" y="4408896"/>
            <a:ext cx="114300" cy="12129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----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070A120F-31AB-4715-9565-F2F5108FDB23}"/>
              </a:ext>
            </a:extLst>
          </p:cNvPr>
          <p:cNvSpPr/>
          <p:nvPr/>
        </p:nvSpPr>
        <p:spPr>
          <a:xfrm>
            <a:off x="1753775" y="5575012"/>
            <a:ext cx="93309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Ransohoff</a:t>
            </a:r>
            <a:r>
              <a:rPr lang="en-US" sz="16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RM, Schafer D, Vincent A, </a:t>
            </a:r>
            <a:r>
              <a:rPr lang="en-US" sz="1600" dirty="0" err="1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Blachère</a:t>
            </a:r>
            <a:r>
              <a:rPr lang="en-US" sz="16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NE, Bar-Or A. </a:t>
            </a:r>
            <a:r>
              <a:rPr lang="en-US" sz="1600" i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Neuroinflammation: Ways in Which the Immune System Affects the Brain. </a:t>
            </a:r>
            <a:r>
              <a:rPr lang="en-US" sz="16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Neurotherapeutics. 2015 Oct;12(4):896-909.</a:t>
            </a:r>
          </a:p>
        </p:txBody>
      </p:sp>
      <p:sp>
        <p:nvSpPr>
          <p:cNvPr id="10" name="Connettore 9">
            <a:extLst>
              <a:ext uri="{FF2B5EF4-FFF2-40B4-BE49-F238E27FC236}">
                <a16:creationId xmlns:a16="http://schemas.microsoft.com/office/drawing/2014/main" id="{B6270C20-CED7-4053-ACAC-5BC68A8DCCB9}"/>
              </a:ext>
            </a:extLst>
          </p:cNvPr>
          <p:cNvSpPr/>
          <p:nvPr/>
        </p:nvSpPr>
        <p:spPr>
          <a:xfrm>
            <a:off x="1371602" y="5868306"/>
            <a:ext cx="114300" cy="12129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----</a:t>
            </a:r>
          </a:p>
        </p:txBody>
      </p:sp>
    </p:spTree>
    <p:extLst>
      <p:ext uri="{BB962C8B-B14F-4D97-AF65-F5344CB8AC3E}">
        <p14:creationId xmlns:p14="http://schemas.microsoft.com/office/powerpoint/2010/main" val="3741064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8D82F77-F2FA-42E8-BF6C-846AFC0FB80C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4420" y="156425"/>
            <a:ext cx="8394465" cy="654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160B40B-25A6-4BF7-98E5-FBB729C272BB}"/>
              </a:ext>
            </a:extLst>
          </p:cNvPr>
          <p:cNvSpPr txBox="1"/>
          <p:nvPr/>
        </p:nvSpPr>
        <p:spPr>
          <a:xfrm>
            <a:off x="1371600" y="685800"/>
            <a:ext cx="3820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chemeClr val="accent1"/>
                </a:solidFill>
              </a:rPr>
              <a:t>INTRODUCTION: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A12BD40-FC05-4ABF-A456-AC6BE0928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214" y="4957964"/>
            <a:ext cx="2236903" cy="44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583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DCF8870-E42F-49E1-9B7A-2AE7B1FA1982}"/>
              </a:ext>
            </a:extLst>
          </p:cNvPr>
          <p:cNvSpPr txBox="1"/>
          <p:nvPr/>
        </p:nvSpPr>
        <p:spPr>
          <a:xfrm>
            <a:off x="1156996" y="531845"/>
            <a:ext cx="5784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chemeClr val="accent1"/>
                </a:solidFill>
              </a:rPr>
              <a:t>SCIENTIFIC QUESTIONS:</a:t>
            </a:r>
          </a:p>
        </p:txBody>
      </p:sp>
      <p:sp>
        <p:nvSpPr>
          <p:cNvPr id="3" name="Connettore 2">
            <a:extLst>
              <a:ext uri="{FF2B5EF4-FFF2-40B4-BE49-F238E27FC236}">
                <a16:creationId xmlns:a16="http://schemas.microsoft.com/office/drawing/2014/main" id="{229BA273-1D24-4C58-B098-4489DB02ED50}"/>
              </a:ext>
            </a:extLst>
          </p:cNvPr>
          <p:cNvSpPr/>
          <p:nvPr/>
        </p:nvSpPr>
        <p:spPr>
          <a:xfrm>
            <a:off x="1371600" y="2662955"/>
            <a:ext cx="114300" cy="12129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----</a:t>
            </a:r>
          </a:p>
        </p:txBody>
      </p:sp>
      <p:sp>
        <p:nvSpPr>
          <p:cNvPr id="4" name="Connettore 3">
            <a:extLst>
              <a:ext uri="{FF2B5EF4-FFF2-40B4-BE49-F238E27FC236}">
                <a16:creationId xmlns:a16="http://schemas.microsoft.com/office/drawing/2014/main" id="{92FAAD08-0DCA-4CCA-820F-D5C56E637246}"/>
              </a:ext>
            </a:extLst>
          </p:cNvPr>
          <p:cNvSpPr/>
          <p:nvPr/>
        </p:nvSpPr>
        <p:spPr>
          <a:xfrm>
            <a:off x="1371600" y="4382898"/>
            <a:ext cx="114300" cy="12129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----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21FD188-1DFF-4E80-90F9-AB918D91500F}"/>
              </a:ext>
            </a:extLst>
          </p:cNvPr>
          <p:cNvSpPr/>
          <p:nvPr/>
        </p:nvSpPr>
        <p:spPr>
          <a:xfrm>
            <a:off x="1592424" y="2523549"/>
            <a:ext cx="9380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How </a:t>
            </a:r>
            <a:r>
              <a:rPr lang="it-IT" sz="2400" dirty="0" err="1"/>
              <a:t>does</a:t>
            </a:r>
            <a:r>
              <a:rPr lang="it-IT" sz="2400" dirty="0"/>
              <a:t> </a:t>
            </a:r>
            <a:r>
              <a:rPr lang="it-IT" sz="2400" dirty="0" err="1"/>
              <a:t>astrocyte</a:t>
            </a:r>
            <a:r>
              <a:rPr lang="it-IT" sz="2400" dirty="0"/>
              <a:t> </a:t>
            </a:r>
            <a:r>
              <a:rPr lang="it-IT" sz="2400" dirty="0" err="1"/>
              <a:t>proliferation</a:t>
            </a:r>
            <a:r>
              <a:rPr lang="it-IT" sz="2400" dirty="0"/>
              <a:t> </a:t>
            </a:r>
            <a:r>
              <a:rPr lang="it-IT" sz="2400" dirty="0" err="1"/>
              <a:t>affect</a:t>
            </a:r>
            <a:r>
              <a:rPr lang="it-IT" sz="2400" dirty="0"/>
              <a:t> monocyte </a:t>
            </a:r>
            <a:r>
              <a:rPr lang="it-IT" sz="2400" dirty="0" err="1"/>
              <a:t>invasion</a:t>
            </a:r>
            <a:r>
              <a:rPr lang="it-IT" sz="2400" dirty="0"/>
              <a:t>?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F579299D-92F3-4685-82E2-E7963F6DF48B}"/>
              </a:ext>
            </a:extLst>
          </p:cNvPr>
          <p:cNvSpPr/>
          <p:nvPr/>
        </p:nvSpPr>
        <p:spPr>
          <a:xfrm>
            <a:off x="1592424" y="4212714"/>
            <a:ext cx="74703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err="1"/>
              <a:t>Which</a:t>
            </a:r>
            <a:r>
              <a:rPr lang="it-IT" sz="2400" dirty="0"/>
              <a:t> are the </a:t>
            </a:r>
            <a:r>
              <a:rPr lang="it-IT" sz="2400" dirty="0" err="1"/>
              <a:t>consequences</a:t>
            </a:r>
            <a:r>
              <a:rPr lang="it-IT" sz="2400" dirty="0"/>
              <a:t> on </a:t>
            </a:r>
            <a:r>
              <a:rPr lang="it-IT" sz="2400" dirty="0" err="1"/>
              <a:t>scar</a:t>
            </a:r>
            <a:r>
              <a:rPr lang="it-IT" sz="2400" dirty="0"/>
              <a:t> </a:t>
            </a:r>
            <a:r>
              <a:rPr lang="it-IT" sz="2400" dirty="0" err="1"/>
              <a:t>formation</a:t>
            </a:r>
            <a:r>
              <a:rPr lang="it-IT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13428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7D69AF4-38E2-43FA-B374-D2B2AC3DC5F5}"/>
              </a:ext>
            </a:extLst>
          </p:cNvPr>
          <p:cNvSpPr txBox="1"/>
          <p:nvPr/>
        </p:nvSpPr>
        <p:spPr>
          <a:xfrm>
            <a:off x="755492" y="754638"/>
            <a:ext cx="11523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DYNAMICS OF ASTROCYTES PROLIFERATION AND IMMUNE CELL INFILTRATION </a:t>
            </a:r>
            <a:r>
              <a:rPr lang="en-US" sz="2000" b="1"/>
              <a:t>AFTER CORTEX </a:t>
            </a:r>
            <a:r>
              <a:rPr lang="en-US" sz="2000" b="1" dirty="0"/>
              <a:t>TRAUMATIC INJURY</a:t>
            </a:r>
            <a:endParaRPr lang="it-IT" sz="2000" b="1" dirty="0"/>
          </a:p>
          <a:p>
            <a:endParaRPr lang="it-IT" sz="2000" b="1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D84FC7A-48C8-4438-B78F-F74D5CB9DDEE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0767" y="4376868"/>
            <a:ext cx="3742257" cy="222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52CA7999-E8E3-4715-8BFD-D1EE3DD2F1D4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0767" y="2305956"/>
            <a:ext cx="3521753" cy="207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E8C5820-4E7A-4005-8A84-128C098956C2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480" y="2058607"/>
            <a:ext cx="6195321" cy="4656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090ED5D-2660-409F-A671-7FEDF613F0DB}"/>
              </a:ext>
            </a:extLst>
          </p:cNvPr>
          <p:cNvSpPr txBox="1"/>
          <p:nvPr/>
        </p:nvSpPr>
        <p:spPr>
          <a:xfrm>
            <a:off x="755493" y="1623607"/>
            <a:ext cx="2883446" cy="40011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/>
              <a:t>Astrocyte</a:t>
            </a:r>
            <a:r>
              <a:rPr lang="it-IT" sz="2000" dirty="0"/>
              <a:t> </a:t>
            </a:r>
            <a:r>
              <a:rPr lang="it-IT" sz="2000" dirty="0" err="1"/>
              <a:t>localization</a:t>
            </a:r>
            <a:endParaRPr lang="it-IT" sz="20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191C72A-022E-42B5-BB66-00B50B922E09}"/>
              </a:ext>
            </a:extLst>
          </p:cNvPr>
          <p:cNvSpPr txBox="1"/>
          <p:nvPr/>
        </p:nvSpPr>
        <p:spPr>
          <a:xfrm>
            <a:off x="755492" y="39469"/>
            <a:ext cx="5225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chemeClr val="accent1"/>
                </a:solidFill>
              </a:rPr>
              <a:t>EXPERIMENTAL DATA:</a:t>
            </a:r>
          </a:p>
        </p:txBody>
      </p:sp>
    </p:spTree>
    <p:extLst>
      <p:ext uri="{BB962C8B-B14F-4D97-AF65-F5344CB8AC3E}">
        <p14:creationId xmlns:p14="http://schemas.microsoft.com/office/powerpoint/2010/main" val="370644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E79ABD70-B9BB-41C6-8B57-4EC61ABD3893}"/>
              </a:ext>
            </a:extLst>
          </p:cNvPr>
          <p:cNvSpPr/>
          <p:nvPr/>
        </p:nvSpPr>
        <p:spPr>
          <a:xfrm>
            <a:off x="781096" y="222156"/>
            <a:ext cx="11295735" cy="4001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temporal relation between juxtavascular astrocyte proliferation and immune cell invasion</a:t>
            </a:r>
            <a:endParaRPr lang="it-IT" sz="2000" dirty="0">
              <a:latin typeface="Century Gothic" panose="020B0502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C4828F4-B646-44BF-849A-FEB10E07545D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7372" y="844422"/>
            <a:ext cx="4436836" cy="3692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A69CEC26-83C6-4B46-AAC3-78C39D74DC3A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1945" y="844422"/>
            <a:ext cx="4436835" cy="3779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11E7185-1EE5-4F59-9EB5-5B3FC8A735EC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6197" y="4759169"/>
            <a:ext cx="5725532" cy="187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9692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9CE8CC4-5FA3-4B5C-B43B-EA8401C08A70}"/>
              </a:ext>
            </a:extLst>
          </p:cNvPr>
          <p:cNvSpPr txBox="1"/>
          <p:nvPr/>
        </p:nvSpPr>
        <p:spPr>
          <a:xfrm>
            <a:off x="1662954" y="685800"/>
            <a:ext cx="8866092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Identification the nature of the invading CD45+ cells after injury</a:t>
            </a:r>
            <a:endParaRPr lang="it-IT" sz="20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A94C6E3-0B81-4421-9EFA-63239CF3C4A9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2539" y="1943100"/>
            <a:ext cx="8266922" cy="401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4708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4EA00C8-5668-483B-B6A8-456E084F8091}"/>
              </a:ext>
            </a:extLst>
          </p:cNvPr>
          <p:cNvSpPr txBox="1"/>
          <p:nvPr/>
        </p:nvSpPr>
        <p:spPr>
          <a:xfrm>
            <a:off x="732573" y="454760"/>
            <a:ext cx="114594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LOSS OF FUNCTION: INCREASED NUMBER OF CD45</a:t>
            </a:r>
            <a:r>
              <a:rPr lang="en-US" sz="2000" b="1" baseline="30000" dirty="0"/>
              <a:t>+</a:t>
            </a:r>
            <a:r>
              <a:rPr lang="en-US" sz="2000" b="1" dirty="0"/>
              <a:t>/Iba1</a:t>
            </a:r>
            <a:r>
              <a:rPr lang="en-US" sz="2000" b="1" baseline="30000" dirty="0"/>
              <a:t>-</a:t>
            </a:r>
            <a:r>
              <a:rPr lang="en-US" sz="2000" b="1" dirty="0"/>
              <a:t> CELLS IN CEREBRAL CORTEX AFTER STAB WOUND INJURY IN MICE WITH REDUCED PROLIFERATION OF ASTROCYTES.</a:t>
            </a:r>
            <a:endParaRPr lang="it-IT" sz="2000" b="1" dirty="0"/>
          </a:p>
          <a:p>
            <a:endParaRPr lang="it-IT" sz="2000" b="1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CB1B5E3-64BA-433A-A11E-E41BFC9FA270}"/>
              </a:ext>
            </a:extLst>
          </p:cNvPr>
          <p:cNvSpPr txBox="1"/>
          <p:nvPr/>
        </p:nvSpPr>
        <p:spPr>
          <a:xfrm>
            <a:off x="800997" y="1366001"/>
            <a:ext cx="644888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Astrocyte</a:t>
            </a:r>
            <a:r>
              <a:rPr lang="it-IT" dirty="0"/>
              <a:t> </a:t>
            </a:r>
            <a:r>
              <a:rPr lang="it-IT" dirty="0" err="1"/>
              <a:t>proliferation</a:t>
            </a:r>
            <a:r>
              <a:rPr lang="it-IT" dirty="0"/>
              <a:t> </a:t>
            </a:r>
            <a:r>
              <a:rPr lang="it-IT" dirty="0" err="1"/>
              <a:t>influence</a:t>
            </a:r>
            <a:r>
              <a:rPr lang="it-IT" dirty="0"/>
              <a:t> on </a:t>
            </a:r>
            <a:r>
              <a:rPr lang="it-IT" dirty="0" err="1"/>
              <a:t>invading</a:t>
            </a:r>
            <a:r>
              <a:rPr lang="it-IT" dirty="0"/>
              <a:t> </a:t>
            </a:r>
            <a:r>
              <a:rPr lang="it-IT" dirty="0" err="1"/>
              <a:t>monocytes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09FDE0F-C109-4005-9787-1EC60512C9F6}"/>
              </a:ext>
            </a:extLst>
          </p:cNvPr>
          <p:cNvPicPr/>
          <p:nvPr/>
        </p:nvPicPr>
        <p:blipFill rotWithShape="1">
          <a:blip r:embed="rId2" cstate="print"/>
          <a:srcRect t="1" b="1593"/>
          <a:stretch/>
        </p:blipFill>
        <p:spPr bwMode="auto">
          <a:xfrm>
            <a:off x="800997" y="1882451"/>
            <a:ext cx="11084766" cy="461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1034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8A6DA53-80F9-4E56-AD8B-4E9578616126}"/>
              </a:ext>
            </a:extLst>
          </p:cNvPr>
          <p:cNvSpPr txBox="1"/>
          <p:nvPr/>
        </p:nvSpPr>
        <p:spPr>
          <a:xfrm>
            <a:off x="709099" y="444490"/>
            <a:ext cx="10879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REDUCED INFILTRATION OF CCR2</a:t>
            </a:r>
            <a:r>
              <a:rPr lang="en-US" sz="2000" b="1" baseline="30000" dirty="0"/>
              <a:t>+</a:t>
            </a:r>
            <a:r>
              <a:rPr lang="en-US" sz="2000" b="1" dirty="0"/>
              <a:t> MONOCYTES INCREASES ASTROCYTE PROLIFERATION</a:t>
            </a:r>
            <a:endParaRPr lang="it-IT" sz="2000" b="1" dirty="0"/>
          </a:p>
          <a:p>
            <a:endParaRPr lang="it-IT" sz="2000" b="1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2407E77-FBF8-4CC7-8088-906E0B4598A0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1068" y="3657598"/>
            <a:ext cx="2523139" cy="3009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7B7413B1-5F2F-4BCB-9E7F-910425199957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83339" y="3657599"/>
            <a:ext cx="2523139" cy="3009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46C8D14-E4F9-4102-816C-7F9F285ED346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8964" y="4028575"/>
            <a:ext cx="2406948" cy="2384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F0B36A4-7373-4E79-8C5C-5B59C4C6FFD1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52108" y="4047748"/>
            <a:ext cx="2262764" cy="2464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8F00E3A-E3FE-43A9-83F6-2CAF7961843C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712489" y="972818"/>
            <a:ext cx="7321168" cy="275009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3916757-4460-4877-88BA-50E8285EF139}"/>
              </a:ext>
            </a:extLst>
          </p:cNvPr>
          <p:cNvSpPr txBox="1"/>
          <p:nvPr/>
        </p:nvSpPr>
        <p:spPr>
          <a:xfrm>
            <a:off x="8948058" y="1758655"/>
            <a:ext cx="232332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err="1"/>
              <a:t>Decrease</a:t>
            </a:r>
            <a:r>
              <a:rPr lang="it-IT" dirty="0"/>
              <a:t> of monocyte </a:t>
            </a:r>
            <a:r>
              <a:rPr lang="it-IT" dirty="0" err="1"/>
              <a:t>invasion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29380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E6E9635-5981-4F2B-9327-E143BA692547}"/>
              </a:ext>
            </a:extLst>
          </p:cNvPr>
          <p:cNvSpPr txBox="1"/>
          <p:nvPr/>
        </p:nvSpPr>
        <p:spPr>
          <a:xfrm>
            <a:off x="839755" y="285690"/>
            <a:ext cx="9612254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Juxtavascular astrocyte proliferation contribute to restrict monocyte invasion </a:t>
            </a:r>
            <a:endParaRPr lang="it-IT" sz="20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D526DDB-3123-4B38-8FCA-2290E71E06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9755" y="1007707"/>
            <a:ext cx="7109925" cy="457997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DAB8D76-3AAF-4948-9040-E07B6EB8715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080310" y="3429000"/>
            <a:ext cx="3786635" cy="323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395138"/>
      </p:ext>
    </p:extLst>
  </p:cSld>
  <p:clrMapOvr>
    <a:masterClrMapping/>
  </p:clrMapOvr>
</p:sld>
</file>

<file path=ppt/theme/theme1.xml><?xml version="1.0" encoding="utf-8"?>
<a:theme xmlns:a="http://schemas.openxmlformats.org/drawingml/2006/main" name="Ritaglio">
  <a:themeElements>
    <a:clrScheme name="Personalizzato 3">
      <a:dk1>
        <a:sysClr val="windowText" lastClr="000000"/>
      </a:dk1>
      <a:lt1>
        <a:sysClr val="window" lastClr="FFFFFF"/>
      </a:lt1>
      <a:dk2>
        <a:srgbClr val="8AB833"/>
      </a:dk2>
      <a:lt2>
        <a:srgbClr val="FFFFFF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TM10001105[[fn=Ritaglio]]</Template>
  <TotalTime>353</TotalTime>
  <Words>359</Words>
  <Application>Microsoft Office PowerPoint</Application>
  <PresentationFormat>Widescreen</PresentationFormat>
  <Paragraphs>43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2" baseType="lpstr">
      <vt:lpstr>AdvSlimb-BK</vt:lpstr>
      <vt:lpstr>Calibri</vt:lpstr>
      <vt:lpstr>Century Gothic</vt:lpstr>
      <vt:lpstr>Franklin Gothic Book</vt:lpstr>
      <vt:lpstr>Times New Roman</vt:lpstr>
      <vt:lpstr>Ritaglio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Benedetta Arlorio</dc:creator>
  <cp:lastModifiedBy>Benedetta Arlorio</cp:lastModifiedBy>
  <cp:revision>22</cp:revision>
  <dcterms:created xsi:type="dcterms:W3CDTF">2018-12-11T14:46:08Z</dcterms:created>
  <dcterms:modified xsi:type="dcterms:W3CDTF">2018-12-22T17:00:35Z</dcterms:modified>
</cp:coreProperties>
</file>