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7" r:id="rId3"/>
    <p:sldId id="267" r:id="rId4"/>
    <p:sldId id="269" r:id="rId5"/>
    <p:sldId id="288" r:id="rId6"/>
    <p:sldId id="257" r:id="rId7"/>
    <p:sldId id="289" r:id="rId8"/>
    <p:sldId id="272" r:id="rId9"/>
    <p:sldId id="273" r:id="rId10"/>
    <p:sldId id="290" r:id="rId11"/>
    <p:sldId id="274" r:id="rId12"/>
    <p:sldId id="276" r:id="rId13"/>
    <p:sldId id="277" r:id="rId14"/>
    <p:sldId id="291" r:id="rId15"/>
    <p:sldId id="279" r:id="rId16"/>
    <p:sldId id="280" r:id="rId17"/>
    <p:sldId id="281" r:id="rId18"/>
    <p:sldId id="259" r:id="rId19"/>
    <p:sldId id="264" r:id="rId20"/>
    <p:sldId id="282" r:id="rId21"/>
    <p:sldId id="285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5B5"/>
    <a:srgbClr val="006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4A6DA-3778-4CF5-A0AA-065CD66C9E5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DA50D4A-EDBC-4371-A30C-94635CDB3DF8}" type="pres">
      <dgm:prSet presAssocID="{7794A6DA-3778-4CF5-A0AA-065CD66C9E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5CE76AE-81F9-4CDC-86B2-5BA413DF3FF0}" type="presOf" srcId="{7794A6DA-3778-4CF5-A0AA-065CD66C9E59}" destId="{BDA50D4A-EDBC-4371-A30C-94635CDB3DF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637BD2-DA50-4E30-A3EC-502CB47CD74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971E80D-8694-4CB7-B868-016B4E610555}">
      <dgm:prSet phldrT="[Testo]" custT="1"/>
      <dgm:spPr/>
      <dgm:t>
        <a:bodyPr/>
        <a:lstStyle/>
        <a:p>
          <a:r>
            <a:rPr lang="en-A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rPr>
            <a:t>Neural Stem cell </a:t>
          </a:r>
          <a:endParaRPr lang="en-GB" sz="2000" b="1" dirty="0">
            <a:solidFill>
              <a:schemeClr val="bg1"/>
            </a:solidFill>
            <a:latin typeface="Goudy Old Style" panose="02020502050305020303" pitchFamily="18" charset="0"/>
          </a:endParaRPr>
        </a:p>
      </dgm:t>
    </dgm:pt>
    <dgm:pt modelId="{C6C53AEA-F8B2-47A5-9FC2-8F20D8A953C9}" type="parTrans" cxnId="{D88EDDCB-5DA4-4FFA-952D-4BACDA88927D}">
      <dgm:prSet/>
      <dgm:spPr/>
      <dgm:t>
        <a:bodyPr/>
        <a:lstStyle/>
        <a:p>
          <a:endParaRPr lang="en-GB"/>
        </a:p>
      </dgm:t>
    </dgm:pt>
    <dgm:pt modelId="{16DEB07B-137B-43A1-AADC-E957D0E36B74}" type="sibTrans" cxnId="{D88EDDCB-5DA4-4FFA-952D-4BACDA88927D}">
      <dgm:prSet/>
      <dgm:spPr/>
      <dgm:t>
        <a:bodyPr/>
        <a:lstStyle/>
        <a:p>
          <a:endParaRPr lang="en-GB"/>
        </a:p>
      </dgm:t>
    </dgm:pt>
    <dgm:pt modelId="{76189338-1D8B-4A92-B60A-AD171B4C60F9}">
      <dgm:prSet phldrT="[Testo]" custT="1"/>
      <dgm:spPr/>
      <dgm:t>
        <a:bodyPr/>
        <a:lstStyle/>
        <a:p>
          <a:r>
            <a:rPr lang="it-IT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rPr>
            <a:t>Glial</a:t>
          </a:r>
          <a:r>
            <a: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rPr>
            <a:t> Precursor Cell</a:t>
          </a:r>
          <a:endParaRPr lang="en-GB" sz="2000" b="1" dirty="0">
            <a:solidFill>
              <a:schemeClr val="bg1"/>
            </a:solidFill>
            <a:latin typeface="Goudy Old Style" panose="02020502050305020303" pitchFamily="18" charset="0"/>
          </a:endParaRPr>
        </a:p>
      </dgm:t>
    </dgm:pt>
    <dgm:pt modelId="{562FE95F-F2AB-4423-A0AB-EDA4B4183381}" type="parTrans" cxnId="{F4D15461-E683-45F1-AFBD-982CFE290ADE}">
      <dgm:prSet/>
      <dgm:spPr/>
      <dgm:t>
        <a:bodyPr/>
        <a:lstStyle/>
        <a:p>
          <a:endParaRPr lang="en-GB"/>
        </a:p>
      </dgm:t>
    </dgm:pt>
    <dgm:pt modelId="{71FC2048-A9C2-43D1-A96A-343A171F9247}" type="sibTrans" cxnId="{F4D15461-E683-45F1-AFBD-982CFE290ADE}">
      <dgm:prSet/>
      <dgm:spPr/>
      <dgm:t>
        <a:bodyPr/>
        <a:lstStyle/>
        <a:p>
          <a:endParaRPr lang="en-GB"/>
        </a:p>
      </dgm:t>
    </dgm:pt>
    <dgm:pt modelId="{1FE202B5-5F95-4FAC-829F-29CD71A4C760}">
      <dgm:prSet phldrT="[Testo]" custT="1"/>
      <dgm:spPr/>
      <dgm:t>
        <a:bodyPr/>
        <a:lstStyle/>
        <a:p>
          <a:r>
            <a: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rPr>
            <a:t>Oligodendrocyte Precursor Cell </a:t>
          </a:r>
        </a:p>
      </dgm:t>
    </dgm:pt>
    <dgm:pt modelId="{A3DAE058-B4C0-4D76-9DE2-D128F0DD3D7C}" type="parTrans" cxnId="{DE09418E-3DAD-423A-A06F-0DADCD608ADE}">
      <dgm:prSet/>
      <dgm:spPr/>
      <dgm:t>
        <a:bodyPr/>
        <a:lstStyle/>
        <a:p>
          <a:endParaRPr lang="en-GB"/>
        </a:p>
      </dgm:t>
    </dgm:pt>
    <dgm:pt modelId="{6D7189EB-BD85-409F-ACCE-393A6DF39B3F}" type="sibTrans" cxnId="{DE09418E-3DAD-423A-A06F-0DADCD608ADE}">
      <dgm:prSet/>
      <dgm:spPr/>
      <dgm:t>
        <a:bodyPr/>
        <a:lstStyle/>
        <a:p>
          <a:endParaRPr lang="en-GB"/>
        </a:p>
      </dgm:t>
    </dgm:pt>
    <dgm:pt modelId="{B28D8B44-2E99-41ED-8BE3-4579A52D165B}" type="pres">
      <dgm:prSet presAssocID="{94637BD2-DA50-4E30-A3EC-502CB47CD740}" presName="Name0" presStyleCnt="0">
        <dgm:presLayoutVars>
          <dgm:dir/>
          <dgm:animLvl val="lvl"/>
          <dgm:resizeHandles val="exact"/>
        </dgm:presLayoutVars>
      </dgm:prSet>
      <dgm:spPr/>
    </dgm:pt>
    <dgm:pt modelId="{CEDD109F-628A-4765-BC75-3014061C1F7D}" type="pres">
      <dgm:prSet presAssocID="{8971E80D-8694-4CB7-B868-016B4E610555}" presName="parTxOnly" presStyleLbl="node1" presStyleIdx="0" presStyleCnt="3" custScaleX="128526" custScaleY="132004" custLinFactNeighborX="5635" custLinFactNeighborY="411">
        <dgm:presLayoutVars>
          <dgm:chMax val="0"/>
          <dgm:chPref val="0"/>
          <dgm:bulletEnabled val="1"/>
        </dgm:presLayoutVars>
      </dgm:prSet>
      <dgm:spPr/>
    </dgm:pt>
    <dgm:pt modelId="{E012A04E-B44C-4F6B-8B17-82FFFF8034C0}" type="pres">
      <dgm:prSet presAssocID="{16DEB07B-137B-43A1-AADC-E957D0E36B74}" presName="parTxOnlySpace" presStyleCnt="0"/>
      <dgm:spPr/>
    </dgm:pt>
    <dgm:pt modelId="{6257C660-E9B7-476F-A860-13528DCD602A}" type="pres">
      <dgm:prSet presAssocID="{76189338-1D8B-4A92-B60A-AD171B4C60F9}" presName="parTxOnly" presStyleLbl="node1" presStyleIdx="1" presStyleCnt="3" custScaleX="125618" custScaleY="129997" custLinFactNeighborX="-23290" custLinFactNeighborY="-1922">
        <dgm:presLayoutVars>
          <dgm:chMax val="0"/>
          <dgm:chPref val="0"/>
          <dgm:bulletEnabled val="1"/>
        </dgm:presLayoutVars>
      </dgm:prSet>
      <dgm:spPr/>
    </dgm:pt>
    <dgm:pt modelId="{C0489BEA-48C5-4E41-BB7C-2F772289EDCB}" type="pres">
      <dgm:prSet presAssocID="{71FC2048-A9C2-43D1-A96A-343A171F9247}" presName="parTxOnlySpace" presStyleCnt="0"/>
      <dgm:spPr/>
    </dgm:pt>
    <dgm:pt modelId="{C8074FEE-44F5-444E-9D14-9048E64395E4}" type="pres">
      <dgm:prSet presAssocID="{1FE202B5-5F95-4FAC-829F-29CD71A4C760}" presName="parTxOnly" presStyleLbl="node1" presStyleIdx="2" presStyleCnt="3" custScaleX="170490" custScaleY="133112" custLinFactNeighborX="-83448" custLinFactNeighborY="-1922">
        <dgm:presLayoutVars>
          <dgm:chMax val="0"/>
          <dgm:chPref val="0"/>
          <dgm:bulletEnabled val="1"/>
        </dgm:presLayoutVars>
      </dgm:prSet>
      <dgm:spPr/>
    </dgm:pt>
  </dgm:ptLst>
  <dgm:cxnLst>
    <dgm:cxn modelId="{F4D15461-E683-45F1-AFBD-982CFE290ADE}" srcId="{94637BD2-DA50-4E30-A3EC-502CB47CD740}" destId="{76189338-1D8B-4A92-B60A-AD171B4C60F9}" srcOrd="1" destOrd="0" parTransId="{562FE95F-F2AB-4423-A0AB-EDA4B4183381}" sibTransId="{71FC2048-A9C2-43D1-A96A-343A171F9247}"/>
    <dgm:cxn modelId="{ED392A67-638B-474D-8F14-465D8126FBFA}" type="presOf" srcId="{8971E80D-8694-4CB7-B868-016B4E610555}" destId="{CEDD109F-628A-4765-BC75-3014061C1F7D}" srcOrd="0" destOrd="0" presId="urn:microsoft.com/office/officeart/2005/8/layout/chevron1"/>
    <dgm:cxn modelId="{DE09418E-3DAD-423A-A06F-0DADCD608ADE}" srcId="{94637BD2-DA50-4E30-A3EC-502CB47CD740}" destId="{1FE202B5-5F95-4FAC-829F-29CD71A4C760}" srcOrd="2" destOrd="0" parTransId="{A3DAE058-B4C0-4D76-9DE2-D128F0DD3D7C}" sibTransId="{6D7189EB-BD85-409F-ACCE-393A6DF39B3F}"/>
    <dgm:cxn modelId="{331D13A7-61A8-48F0-9CB3-6E1AF4045052}" type="presOf" srcId="{1FE202B5-5F95-4FAC-829F-29CD71A4C760}" destId="{C8074FEE-44F5-444E-9D14-9048E64395E4}" srcOrd="0" destOrd="0" presId="urn:microsoft.com/office/officeart/2005/8/layout/chevron1"/>
    <dgm:cxn modelId="{D88EDDCB-5DA4-4FFA-952D-4BACDA88927D}" srcId="{94637BD2-DA50-4E30-A3EC-502CB47CD740}" destId="{8971E80D-8694-4CB7-B868-016B4E610555}" srcOrd="0" destOrd="0" parTransId="{C6C53AEA-F8B2-47A5-9FC2-8F20D8A953C9}" sibTransId="{16DEB07B-137B-43A1-AADC-E957D0E36B74}"/>
    <dgm:cxn modelId="{A533C9E7-A9AC-49CD-BE27-E622847244FB}" type="presOf" srcId="{94637BD2-DA50-4E30-A3EC-502CB47CD740}" destId="{B28D8B44-2E99-41ED-8BE3-4579A52D165B}" srcOrd="0" destOrd="0" presId="urn:microsoft.com/office/officeart/2005/8/layout/chevron1"/>
    <dgm:cxn modelId="{D938B3EB-6580-493A-B3AF-BECD318EFC76}" type="presOf" srcId="{76189338-1D8B-4A92-B60A-AD171B4C60F9}" destId="{6257C660-E9B7-476F-A860-13528DCD602A}" srcOrd="0" destOrd="0" presId="urn:microsoft.com/office/officeart/2005/8/layout/chevron1"/>
    <dgm:cxn modelId="{07C9DB5F-4E16-4F4E-9D91-DE6FC895F7B8}" type="presParOf" srcId="{B28D8B44-2E99-41ED-8BE3-4579A52D165B}" destId="{CEDD109F-628A-4765-BC75-3014061C1F7D}" srcOrd="0" destOrd="0" presId="urn:microsoft.com/office/officeart/2005/8/layout/chevron1"/>
    <dgm:cxn modelId="{E246612B-A68F-4C3A-81A0-6120A2977CF3}" type="presParOf" srcId="{B28D8B44-2E99-41ED-8BE3-4579A52D165B}" destId="{E012A04E-B44C-4F6B-8B17-82FFFF8034C0}" srcOrd="1" destOrd="0" presId="urn:microsoft.com/office/officeart/2005/8/layout/chevron1"/>
    <dgm:cxn modelId="{44BF6E53-2D49-4722-AA8D-D6011AA25069}" type="presParOf" srcId="{B28D8B44-2E99-41ED-8BE3-4579A52D165B}" destId="{6257C660-E9B7-476F-A860-13528DCD602A}" srcOrd="2" destOrd="0" presId="urn:microsoft.com/office/officeart/2005/8/layout/chevron1"/>
    <dgm:cxn modelId="{47EA7101-1B53-4F8D-AD8B-50A8509B0806}" type="presParOf" srcId="{B28D8B44-2E99-41ED-8BE3-4579A52D165B}" destId="{C0489BEA-48C5-4E41-BB7C-2F772289EDCB}" srcOrd="3" destOrd="0" presId="urn:microsoft.com/office/officeart/2005/8/layout/chevron1"/>
    <dgm:cxn modelId="{9B5A1A7E-35D4-439F-A25A-E735EADD820F}" type="presParOf" srcId="{B28D8B44-2E99-41ED-8BE3-4579A52D165B}" destId="{C8074FEE-44F5-444E-9D14-9048E64395E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0CD342-8353-47ED-9C84-41ACF11E4D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4AEC749-CE96-4DF3-8009-C8ED52BE186C}">
      <dgm:prSet phldrT="[Testo]" custT="1"/>
      <dgm:spPr/>
      <dgm:t>
        <a:bodyPr/>
        <a:lstStyle/>
        <a:p>
          <a:r>
            <a: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rPr>
            <a:t>Pre-Oligodendrocyte</a:t>
          </a:r>
          <a:endParaRPr lang="en-GB" sz="2000" b="1" dirty="0">
            <a:solidFill>
              <a:schemeClr val="bg1"/>
            </a:solidFill>
            <a:latin typeface="Goudy Old Style" panose="02020502050305020303" pitchFamily="18" charset="0"/>
          </a:endParaRPr>
        </a:p>
      </dgm:t>
    </dgm:pt>
    <dgm:pt modelId="{EBFCD9D3-195A-4AE5-A5A3-5ED8310A9309}" type="parTrans" cxnId="{85F34CAC-612F-43F6-ADE3-885C3D22E276}">
      <dgm:prSet/>
      <dgm:spPr/>
      <dgm:t>
        <a:bodyPr/>
        <a:lstStyle/>
        <a:p>
          <a:endParaRPr lang="en-GB"/>
        </a:p>
      </dgm:t>
    </dgm:pt>
    <dgm:pt modelId="{BB6AE29D-C4A2-478E-99CB-1E51AD4BFA2E}" type="sibTrans" cxnId="{85F34CAC-612F-43F6-ADE3-885C3D22E276}">
      <dgm:prSet/>
      <dgm:spPr/>
      <dgm:t>
        <a:bodyPr/>
        <a:lstStyle/>
        <a:p>
          <a:endParaRPr lang="en-GB"/>
        </a:p>
      </dgm:t>
    </dgm:pt>
    <dgm:pt modelId="{96C010FF-03CA-46C1-B604-5D343CE0CA3D}">
      <dgm:prSet phldrT="[Testo]" custT="1"/>
      <dgm:spPr/>
      <dgm:t>
        <a:bodyPr/>
        <a:lstStyle/>
        <a:p>
          <a:r>
            <a:rPr lang="en-GB" sz="19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rPr>
            <a:t>Myelinating Oligodendrocyte</a:t>
          </a:r>
          <a:endParaRPr lang="en-GB" sz="1900" b="1" u="none" dirty="0">
            <a:solidFill>
              <a:schemeClr val="bg1"/>
            </a:solidFill>
            <a:latin typeface="Goudy Old Style" panose="02020502050305020303" pitchFamily="18" charset="0"/>
          </a:endParaRPr>
        </a:p>
      </dgm:t>
    </dgm:pt>
    <dgm:pt modelId="{098FFC9C-571D-44A6-87E2-81992EC72F13}" type="parTrans" cxnId="{082945C8-32E9-4618-8411-60681BF4816D}">
      <dgm:prSet/>
      <dgm:spPr/>
      <dgm:t>
        <a:bodyPr/>
        <a:lstStyle/>
        <a:p>
          <a:endParaRPr lang="en-GB"/>
        </a:p>
      </dgm:t>
    </dgm:pt>
    <dgm:pt modelId="{7F528A7C-D792-4480-B9AB-D563EB911915}" type="sibTrans" cxnId="{082945C8-32E9-4618-8411-60681BF4816D}">
      <dgm:prSet/>
      <dgm:spPr/>
      <dgm:t>
        <a:bodyPr/>
        <a:lstStyle/>
        <a:p>
          <a:endParaRPr lang="en-GB"/>
        </a:p>
      </dgm:t>
    </dgm:pt>
    <dgm:pt modelId="{A74A5B98-25BD-442B-AC3F-5AA0A29EF711}" type="pres">
      <dgm:prSet presAssocID="{DC0CD342-8353-47ED-9C84-41ACF11E4D09}" presName="Name0" presStyleCnt="0">
        <dgm:presLayoutVars>
          <dgm:dir/>
          <dgm:animLvl val="lvl"/>
          <dgm:resizeHandles val="exact"/>
        </dgm:presLayoutVars>
      </dgm:prSet>
      <dgm:spPr/>
    </dgm:pt>
    <dgm:pt modelId="{C26EDDED-6646-4B96-B164-8AF8D7B187F7}" type="pres">
      <dgm:prSet presAssocID="{E4AEC749-CE96-4DF3-8009-C8ED52BE186C}" presName="parTxOnly" presStyleLbl="node1" presStyleIdx="0" presStyleCnt="2" custScaleX="166472" custScaleY="119453">
        <dgm:presLayoutVars>
          <dgm:chMax val="0"/>
          <dgm:chPref val="0"/>
          <dgm:bulletEnabled val="1"/>
        </dgm:presLayoutVars>
      </dgm:prSet>
      <dgm:spPr/>
    </dgm:pt>
    <dgm:pt modelId="{12FB4FC3-2D67-4DAB-AB33-81D51A7D27E5}" type="pres">
      <dgm:prSet presAssocID="{BB6AE29D-C4A2-478E-99CB-1E51AD4BFA2E}" presName="parTxOnlySpace" presStyleCnt="0"/>
      <dgm:spPr/>
    </dgm:pt>
    <dgm:pt modelId="{D76DFA81-9896-4012-8EDB-DE5061A3F791}" type="pres">
      <dgm:prSet presAssocID="{96C010FF-03CA-46C1-B604-5D343CE0CA3D}" presName="parTxOnly" presStyleLbl="node1" presStyleIdx="1" presStyleCnt="2" custScaleX="169084" custScaleY="135309">
        <dgm:presLayoutVars>
          <dgm:chMax val="0"/>
          <dgm:chPref val="0"/>
          <dgm:bulletEnabled val="1"/>
        </dgm:presLayoutVars>
      </dgm:prSet>
      <dgm:spPr/>
    </dgm:pt>
  </dgm:ptLst>
  <dgm:cxnLst>
    <dgm:cxn modelId="{6CE30941-7E48-4071-A1C9-93CECCC712BB}" type="presOf" srcId="{96C010FF-03CA-46C1-B604-5D343CE0CA3D}" destId="{D76DFA81-9896-4012-8EDB-DE5061A3F791}" srcOrd="0" destOrd="0" presId="urn:microsoft.com/office/officeart/2005/8/layout/chevron1"/>
    <dgm:cxn modelId="{5BABEE6D-4826-4659-9E39-224C924CF60F}" type="presOf" srcId="{DC0CD342-8353-47ED-9C84-41ACF11E4D09}" destId="{A74A5B98-25BD-442B-AC3F-5AA0A29EF711}" srcOrd="0" destOrd="0" presId="urn:microsoft.com/office/officeart/2005/8/layout/chevron1"/>
    <dgm:cxn modelId="{85F34CAC-612F-43F6-ADE3-885C3D22E276}" srcId="{DC0CD342-8353-47ED-9C84-41ACF11E4D09}" destId="{E4AEC749-CE96-4DF3-8009-C8ED52BE186C}" srcOrd="0" destOrd="0" parTransId="{EBFCD9D3-195A-4AE5-A5A3-5ED8310A9309}" sibTransId="{BB6AE29D-C4A2-478E-99CB-1E51AD4BFA2E}"/>
    <dgm:cxn modelId="{C3B4CCB4-DE0E-41B7-9898-71008947AB23}" type="presOf" srcId="{E4AEC749-CE96-4DF3-8009-C8ED52BE186C}" destId="{C26EDDED-6646-4B96-B164-8AF8D7B187F7}" srcOrd="0" destOrd="0" presId="urn:microsoft.com/office/officeart/2005/8/layout/chevron1"/>
    <dgm:cxn modelId="{082945C8-32E9-4618-8411-60681BF4816D}" srcId="{DC0CD342-8353-47ED-9C84-41ACF11E4D09}" destId="{96C010FF-03CA-46C1-B604-5D343CE0CA3D}" srcOrd="1" destOrd="0" parTransId="{098FFC9C-571D-44A6-87E2-81992EC72F13}" sibTransId="{7F528A7C-D792-4480-B9AB-D563EB911915}"/>
    <dgm:cxn modelId="{F6DD3D4E-7942-40BA-9930-80C98A936997}" type="presParOf" srcId="{A74A5B98-25BD-442B-AC3F-5AA0A29EF711}" destId="{C26EDDED-6646-4B96-B164-8AF8D7B187F7}" srcOrd="0" destOrd="0" presId="urn:microsoft.com/office/officeart/2005/8/layout/chevron1"/>
    <dgm:cxn modelId="{1E300BBB-ADCC-4D2A-9200-0E900CEA5BB6}" type="presParOf" srcId="{A74A5B98-25BD-442B-AC3F-5AA0A29EF711}" destId="{12FB4FC3-2D67-4DAB-AB33-81D51A7D27E5}" srcOrd="1" destOrd="0" presId="urn:microsoft.com/office/officeart/2005/8/layout/chevron1"/>
    <dgm:cxn modelId="{395C9C9E-E790-447E-8C35-7D15B5EED9F2}" type="presParOf" srcId="{A74A5B98-25BD-442B-AC3F-5AA0A29EF711}" destId="{D76DFA81-9896-4012-8EDB-DE5061A3F79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D109F-628A-4765-BC75-3014061C1F7D}">
      <dsp:nvSpPr>
        <dsp:cNvPr id="0" name=""/>
        <dsp:cNvSpPr/>
      </dsp:nvSpPr>
      <dsp:spPr>
        <a:xfrm>
          <a:off x="10694" y="2074838"/>
          <a:ext cx="2224040" cy="9136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rPr>
            <a:t>Neural Stem cell </a:t>
          </a:r>
          <a:endParaRPr lang="en-GB" sz="2000" b="1" kern="1200" dirty="0">
            <a:solidFill>
              <a:schemeClr val="bg1"/>
            </a:solidFill>
            <a:latin typeface="Goudy Old Style" panose="02020502050305020303" pitchFamily="18" charset="0"/>
          </a:endParaRPr>
        </a:p>
      </dsp:txBody>
      <dsp:txXfrm>
        <a:off x="467539" y="2074838"/>
        <a:ext cx="1310351" cy="913689"/>
      </dsp:txXfrm>
    </dsp:sp>
    <dsp:sp modelId="{6257C660-E9B7-476F-A860-13528DCD602A}">
      <dsp:nvSpPr>
        <dsp:cNvPr id="0" name=""/>
        <dsp:cNvSpPr/>
      </dsp:nvSpPr>
      <dsp:spPr>
        <a:xfrm>
          <a:off x="2011640" y="2065636"/>
          <a:ext cx="2173720" cy="8997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rPr>
            <a:t>Glial</a:t>
          </a:r>
          <a:r>
            <a:rPr lang="it-IT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rPr>
            <a:t> Precursor Cell</a:t>
          </a:r>
          <a:endParaRPr lang="en-GB" sz="2000" b="1" kern="1200" dirty="0">
            <a:solidFill>
              <a:schemeClr val="bg1"/>
            </a:solidFill>
            <a:latin typeface="Goudy Old Style" panose="02020502050305020303" pitchFamily="18" charset="0"/>
          </a:endParaRPr>
        </a:p>
      </dsp:txBody>
      <dsp:txXfrm>
        <a:off x="2461539" y="2065636"/>
        <a:ext cx="1273922" cy="899798"/>
      </dsp:txXfrm>
    </dsp:sp>
    <dsp:sp modelId="{C8074FEE-44F5-444E-9D14-9048E64395E4}">
      <dsp:nvSpPr>
        <dsp:cNvPr id="0" name=""/>
        <dsp:cNvSpPr/>
      </dsp:nvSpPr>
      <dsp:spPr>
        <a:xfrm>
          <a:off x="3908220" y="2054855"/>
          <a:ext cx="2950194" cy="921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rPr>
            <a:t>Oligodendrocyte Precursor Cell </a:t>
          </a:r>
        </a:p>
      </dsp:txBody>
      <dsp:txXfrm>
        <a:off x="4368900" y="2054855"/>
        <a:ext cx="2028835" cy="921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EDDED-6646-4B96-B164-8AF8D7B187F7}">
      <dsp:nvSpPr>
        <dsp:cNvPr id="0" name=""/>
        <dsp:cNvSpPr/>
      </dsp:nvSpPr>
      <dsp:spPr>
        <a:xfrm>
          <a:off x="313" y="1218767"/>
          <a:ext cx="2594850" cy="7447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rPr>
            <a:t>Pre-Oligodendrocyte</a:t>
          </a:r>
          <a:endParaRPr lang="en-GB" sz="2000" b="1" kern="1200" dirty="0">
            <a:solidFill>
              <a:schemeClr val="bg1"/>
            </a:solidFill>
            <a:latin typeface="Goudy Old Style" panose="02020502050305020303" pitchFamily="18" charset="0"/>
          </a:endParaRPr>
        </a:p>
      </dsp:txBody>
      <dsp:txXfrm>
        <a:off x="372703" y="1218767"/>
        <a:ext cx="1850070" cy="744780"/>
      </dsp:txXfrm>
    </dsp:sp>
    <dsp:sp modelId="{D76DFA81-9896-4012-8EDB-DE5061A3F791}">
      <dsp:nvSpPr>
        <dsp:cNvPr id="0" name=""/>
        <dsp:cNvSpPr/>
      </dsp:nvSpPr>
      <dsp:spPr>
        <a:xfrm>
          <a:off x="2439290" y="1169336"/>
          <a:ext cx="2635564" cy="8436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rPr>
            <a:t>Myelinating Oligodendrocyte</a:t>
          </a:r>
          <a:endParaRPr lang="en-GB" sz="1900" b="1" u="none" kern="1200" dirty="0">
            <a:solidFill>
              <a:schemeClr val="bg1"/>
            </a:solidFill>
            <a:latin typeface="Goudy Old Style" panose="02020502050305020303" pitchFamily="18" charset="0"/>
          </a:endParaRPr>
        </a:p>
      </dsp:txBody>
      <dsp:txXfrm>
        <a:off x="2861111" y="1169336"/>
        <a:ext cx="1791923" cy="843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7F7C9-948C-45E5-AFD9-15F001AD4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0D7BBE-5AAD-49A9-A56D-F42DAA605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2FC6F5-5727-4E59-A469-59153756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0554-C537-45D3-954A-2C9A2149FC8E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590C22-C222-4211-82C8-F196804A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99C65A-E852-494D-987C-2FA52AEA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AC4E-3635-4452-8684-D1B4E72C8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26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D350A9-01F7-41DF-9FD4-0E9DD86B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30AC20-BA89-4BDE-BA67-53D00848F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42F35B-1CC5-4BC7-8CEB-48A460FF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0554-C537-45D3-954A-2C9A2149FC8E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6CC31E-4B56-4F92-B887-F44AB869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69AF1D-89AF-433D-8167-C2C3AA5F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AC4E-3635-4452-8684-D1B4E72C8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6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515B9F-D8FF-4E97-B1D4-B17B87243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3A0E90-4796-41FD-A0E2-394107925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71EC5-BD69-4E0C-9773-9279D97D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0554-C537-45D3-954A-2C9A2149FC8E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5713E2-A48C-461B-B4C3-F5225144B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9B98A8-9F90-4897-A87B-E4AE65A8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AC4E-3635-4452-8684-D1B4E72C8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75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3F528-A399-4533-BB25-1979FCB8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D40D64-C977-42FE-8B7B-33DAF04F6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E45612-DE55-4F7E-8F7D-88A30D36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0554-C537-45D3-954A-2C9A2149FC8E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B9E856-B4C0-4653-BEDC-58A8C82C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FF09C1-4536-4AE8-90E6-5A54DDFF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AC4E-3635-4452-8684-D1B4E72C8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06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6C21A-0A3A-4D99-8C49-DD5728D7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0D13B1-180B-454B-AD32-60D8B21CB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784737-867F-462D-9479-D6E4650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0554-C537-45D3-954A-2C9A2149FC8E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52A5B7-83EF-4EA0-9F78-6A949D7E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A82766-238F-4B63-BE8C-2D25BDA3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AC4E-3635-4452-8684-D1B4E72C8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1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33F8E-CE9A-4A8F-B97A-3AF131CB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D2475A-76E5-451F-BC10-A25BE6426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9ADAD3-21C6-4DE3-A2ED-D02846D54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226664-A9FC-498B-A598-72452963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0554-C537-45D3-954A-2C9A2149FC8E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76162E-A7E8-4BC3-8814-FF5CA416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1E3355-5191-415B-9238-03F420D6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AC4E-3635-4452-8684-D1B4E72C8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28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76765-8763-492A-A032-19282832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70799A-70A2-455F-AB9D-13A37E8A8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804E72-5A3F-4693-A14A-78348FE6B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D4D6A5-E0A4-4300-9DF3-6DD00FC81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DB9FD18-AE71-4A50-857F-A1EC3B7E6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4456A36-843E-4E64-AF57-5877486D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0554-C537-45D3-954A-2C9A2149FC8E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E974B0-3BDA-4702-A715-C15F7EFF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3ECA3E-F0EB-4F37-B4C8-6FF54A43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AC4E-3635-4452-8684-D1B4E72C8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94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28D3A8-68ED-48C2-A65A-F9BE22A9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E20D358-F389-45D2-9BF0-4767555C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0554-C537-45D3-954A-2C9A2149FC8E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642625-4465-46A4-9520-B78EAF05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E96681-DF7C-4DA5-B59E-87E7D334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AC4E-3635-4452-8684-D1B4E72C8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80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0CC6FA-B33E-4F8E-BE1B-0EF48D32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0554-C537-45D3-954A-2C9A2149FC8E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C366A9C-E9D4-4FF4-8FC4-B01EAA65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7C2A38-1854-4BA2-AF34-8EF7FECA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AC4E-3635-4452-8684-D1B4E72C8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64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C0A831-536C-44BA-B6F9-A7F4F600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4F0D38-6445-46AE-B68A-8FCD3489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AA236C-892F-471A-8A70-99FC421EF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79DC65-5435-4825-8917-2B775041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0554-C537-45D3-954A-2C9A2149FC8E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66D0AA-587A-4709-9E58-8F7F1AF4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783BB6-F459-45D2-B869-2A5A212D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AC4E-3635-4452-8684-D1B4E72C8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94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47AAC-E09E-4907-92C0-A7143795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AE2C38-3C90-4B1D-BAEB-8177D6B26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69A9CA-CC45-4B3D-80C2-EEC6BDE1E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107915-28AB-491C-BC16-CD30E962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0554-C537-45D3-954A-2C9A2149FC8E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2F6673-345D-4B55-8A6C-9A7AEAD6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A63305-5DA4-4C4D-9DEB-E4D1CC94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AC4E-3635-4452-8684-D1B4E72C8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96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DDA50B-6C42-4F26-A8A1-F49E7AC3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6A036C-D35E-4F7C-8DFD-D909AA147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898154-83EB-42EB-A169-CA1F02A51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0554-C537-45D3-954A-2C9A2149FC8E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C7029B-3D92-43A2-B54D-F15F0DE39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84EC9B-9999-4F60-931D-0AB9B2CDF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AC4E-3635-4452-8684-D1B4E72C8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32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diagramData" Target="../diagrams/data1.xml"/><Relationship Id="rId18" Type="http://schemas.openxmlformats.org/officeDocument/2006/relationships/diagramData" Target="../diagrams/data2.xml"/><Relationship Id="rId26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21" Type="http://schemas.openxmlformats.org/officeDocument/2006/relationships/diagramColors" Target="../diagrams/colors2.xml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microsoft.com/office/2007/relationships/diagramDrawing" Target="../diagrams/drawing1.xml"/><Relationship Id="rId25" Type="http://schemas.openxmlformats.org/officeDocument/2006/relationships/diagramQuickStyle" Target="../diagrams/quickStyle3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1.xml"/><Relationship Id="rId20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24" Type="http://schemas.openxmlformats.org/officeDocument/2006/relationships/diagramLayout" Target="../diagrams/layout3.xml"/><Relationship Id="rId5" Type="http://schemas.openxmlformats.org/officeDocument/2006/relationships/image" Target="../media/image7.png"/><Relationship Id="rId15" Type="http://schemas.openxmlformats.org/officeDocument/2006/relationships/diagramQuickStyle" Target="../diagrams/quickStyle1.xml"/><Relationship Id="rId23" Type="http://schemas.openxmlformats.org/officeDocument/2006/relationships/diagramData" Target="../diagrams/data3.xml"/><Relationship Id="rId10" Type="http://schemas.microsoft.com/office/2007/relationships/hdphoto" Target="../media/hdphoto4.wdp"/><Relationship Id="rId19" Type="http://schemas.openxmlformats.org/officeDocument/2006/relationships/diagramLayout" Target="../diagrams/layout2.xml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diagramLayout" Target="../diagrams/layout1.xml"/><Relationship Id="rId22" Type="http://schemas.microsoft.com/office/2007/relationships/diagramDrawing" Target="../diagrams/drawing2.xml"/><Relationship Id="rId27" Type="http://schemas.microsoft.com/office/2007/relationships/diagramDrawing" Target="../diagrams/drawin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01E8C17-09BA-45F2-84DA-6E89F3FFA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endParaRPr lang="it-IT" sz="4400">
              <a:solidFill>
                <a:srgbClr val="00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749E454-7AF2-403F-A2AF-E347D5932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endParaRPr lang="it-IT" sz="1800">
              <a:solidFill>
                <a:srgbClr val="000000"/>
              </a:solidFill>
            </a:endParaRPr>
          </a:p>
        </p:txBody>
      </p:sp>
      <p:sp>
        <p:nvSpPr>
          <p:cNvPr id="8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2B8759D-195C-4EBC-8AF6-529D32713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2099"/>
            <a:ext cx="10060458" cy="357146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3B1D28-6FBB-4EE5-AD87-E406947A97B5}"/>
              </a:ext>
            </a:extLst>
          </p:cNvPr>
          <p:cNvSpPr txBox="1"/>
          <p:nvPr/>
        </p:nvSpPr>
        <p:spPr>
          <a:xfrm>
            <a:off x="9043426" y="5861342"/>
            <a:ext cx="421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6B9B"/>
                </a:solidFill>
                <a:latin typeface="Goudy Old Style" panose="02020502050305020303" pitchFamily="18" charset="0"/>
              </a:rPr>
              <a:t>Dallorto Eleonora</a:t>
            </a:r>
          </a:p>
          <a:p>
            <a:r>
              <a:rPr lang="it-IT" sz="2400" b="1" dirty="0">
                <a:solidFill>
                  <a:srgbClr val="006B9B"/>
                </a:solidFill>
                <a:latin typeface="Goudy Old Style" panose="02020502050305020303" pitchFamily="18" charset="0"/>
              </a:rPr>
              <a:t>Pirro Giulia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727AA0-226E-458D-9AB4-EB6F37691BE7}"/>
              </a:ext>
            </a:extLst>
          </p:cNvPr>
          <p:cNvSpPr txBox="1"/>
          <p:nvPr/>
        </p:nvSpPr>
        <p:spPr>
          <a:xfrm>
            <a:off x="234036" y="1162489"/>
            <a:ext cx="5057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6B9B"/>
                </a:solidFill>
                <a:latin typeface="Goudy Old Style" panose="02020502050305020303" pitchFamily="18" charset="0"/>
              </a:rPr>
              <a:t>Cellular Neurobiology Course</a:t>
            </a:r>
          </a:p>
          <a:p>
            <a:r>
              <a:rPr lang="it-IT" sz="2400" b="1" dirty="0" err="1">
                <a:solidFill>
                  <a:srgbClr val="006B9B"/>
                </a:solidFill>
                <a:latin typeface="Goudy Old Style" panose="02020502050305020303" pitchFamily="18" charset="0"/>
              </a:rPr>
              <a:t>Student’s</a:t>
            </a:r>
            <a:r>
              <a:rPr lang="it-IT" sz="2400" b="1" dirty="0">
                <a:solidFill>
                  <a:srgbClr val="006B9B"/>
                </a:solidFill>
                <a:latin typeface="Goudy Old Style" panose="02020502050305020303" pitchFamily="18" charset="0"/>
              </a:rPr>
              <a:t> </a:t>
            </a:r>
            <a:r>
              <a:rPr lang="it-IT" sz="2400" b="1" dirty="0" err="1">
                <a:solidFill>
                  <a:srgbClr val="006B9B"/>
                </a:solidFill>
                <a:latin typeface="Goudy Old Style" panose="02020502050305020303" pitchFamily="18" charset="0"/>
              </a:rPr>
              <a:t>Seminars</a:t>
            </a:r>
            <a:r>
              <a:rPr lang="it-IT" sz="2400" b="1" dirty="0">
                <a:solidFill>
                  <a:srgbClr val="006B9B"/>
                </a:solidFill>
                <a:latin typeface="Goudy Old Style" panose="02020502050305020303" pitchFamily="18" charset="0"/>
              </a:rPr>
              <a:t> 2018/2019</a:t>
            </a:r>
            <a:endParaRPr lang="it-IT" sz="2000" b="1" dirty="0">
              <a:solidFill>
                <a:srgbClr val="006B9B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B246D6E-A040-4CC0-B8EC-664325AC2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48" y="3309150"/>
            <a:ext cx="3048000" cy="7143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E67D2FA-20AE-4F86-BC5C-07654DE5B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" y="70204"/>
            <a:ext cx="4346754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6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461E64E-83A0-498E-B514-3515D8E9B8A8}"/>
              </a:ext>
            </a:extLst>
          </p:cNvPr>
          <p:cNvSpPr txBox="1"/>
          <p:nvPr/>
        </p:nvSpPr>
        <p:spPr>
          <a:xfrm>
            <a:off x="447719" y="2408709"/>
            <a:ext cx="7530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5"/>
                </a:solidFill>
                <a:latin typeface="Goudy Old Style" panose="02020502050305020303" pitchFamily="18" charset="0"/>
              </a:rPr>
              <a:t>Is the OLs differentiation process dependent from the neuronal signal?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Is the myelination associated to the axon caliber? 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4140D1EA-E2C4-486B-BC21-A9ED1CF0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36" y="392356"/>
            <a:ext cx="6705600" cy="1244708"/>
          </a:xfrm>
          <a:noFill/>
          <a:ln>
            <a:noFill/>
            <a:prstDash val="sysDot"/>
          </a:ln>
        </p:spPr>
        <p:txBody>
          <a:bodyPr>
            <a:normAutofit fontScale="90000"/>
          </a:bodyPr>
          <a:lstStyle/>
          <a:p>
            <a:r>
              <a:rPr lang="it-IT" sz="3700" dirty="0">
                <a:solidFill>
                  <a:schemeClr val="bg1"/>
                </a:solidFill>
                <a:latin typeface="Goudy Old Style" panose="02020502050305020303" pitchFamily="18" charset="0"/>
              </a:rPr>
              <a:t>2.0 </a:t>
            </a:r>
            <a:r>
              <a:rPr lang="it-IT" sz="50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Scientific</a:t>
            </a:r>
            <a:r>
              <a:rPr lang="it-IT" sz="50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it-IT" sz="50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Questions</a:t>
            </a:r>
            <a:r>
              <a:rPr lang="it-IT" sz="5000" dirty="0">
                <a:solidFill>
                  <a:schemeClr val="bg1"/>
                </a:solidFill>
                <a:latin typeface="Goudy Old Style" panose="02020502050305020303" pitchFamily="18" charset="0"/>
              </a:rPr>
              <a:t> ..??</a:t>
            </a:r>
          </a:p>
        </p:txBody>
      </p:sp>
      <p:pic>
        <p:nvPicPr>
          <p:cNvPr id="14" name="Picture 2" descr="Risultati immagini per questions">
            <a:extLst>
              <a:ext uri="{FF2B5EF4-FFF2-40B4-BE49-F238E27FC236}">
                <a16:creationId xmlns:a16="http://schemas.microsoft.com/office/drawing/2014/main" id="{397A9915-D15A-447A-9B8C-0BA73FDD8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8" y="1579109"/>
            <a:ext cx="3020489" cy="28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9E6E311-F83A-4837-B22F-CC622AE3BCB1}"/>
              </a:ext>
            </a:extLst>
          </p:cNvPr>
          <p:cNvSpPr/>
          <p:nvPr/>
        </p:nvSpPr>
        <p:spPr>
          <a:xfrm>
            <a:off x="327021" y="5018240"/>
            <a:ext cx="7159029" cy="1582934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75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3204C43-3BE0-458F-B699-E4A161183D8A}"/>
              </a:ext>
            </a:extLst>
          </p:cNvPr>
          <p:cNvCxnSpPr/>
          <p:nvPr/>
        </p:nvCxnSpPr>
        <p:spPr>
          <a:xfrm>
            <a:off x="-781878" y="108667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90B81D-9768-47BC-A55F-1DD4E6D33C75}"/>
              </a:ext>
            </a:extLst>
          </p:cNvPr>
          <p:cNvSpPr txBox="1"/>
          <p:nvPr/>
        </p:nvSpPr>
        <p:spPr>
          <a:xfrm>
            <a:off x="192138" y="1767007"/>
            <a:ext cx="4616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2.3 Enucleation Results in Subthreshold Axon Calibers and Disrupted Myelination</a:t>
            </a:r>
            <a:endParaRPr lang="it-IT" dirty="0">
              <a:latin typeface="Goudy Old Style" panose="02020502050305020303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A6F549A-C926-4B99-8ECC-39CA0ED12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979" y="3689675"/>
            <a:ext cx="8221197" cy="279252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B658DFB-43A8-44B5-96D2-F5372756C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149" y="672709"/>
            <a:ext cx="4206462" cy="27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3204C43-3BE0-458F-B699-E4A161183D8A}"/>
              </a:ext>
            </a:extLst>
          </p:cNvPr>
          <p:cNvCxnSpPr/>
          <p:nvPr/>
        </p:nvCxnSpPr>
        <p:spPr>
          <a:xfrm>
            <a:off x="-781878" y="108667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90B81D-9768-47BC-A55F-1DD4E6D33C75}"/>
              </a:ext>
            </a:extLst>
          </p:cNvPr>
          <p:cNvSpPr txBox="1"/>
          <p:nvPr/>
        </p:nvSpPr>
        <p:spPr>
          <a:xfrm>
            <a:off x="192138" y="1767007"/>
            <a:ext cx="4616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2.3 Enucleation Results in Subthreshold Axon Calibers and Disrupted Myelination</a:t>
            </a:r>
            <a:endParaRPr lang="it-IT" dirty="0">
              <a:latin typeface="Goudy Old Style" panose="02020502050305020303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A6F549A-C926-4B99-8ECC-39CA0ED12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979" y="3689675"/>
            <a:ext cx="8221197" cy="279252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B658DFB-43A8-44B5-96D2-F5372756C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149" y="672709"/>
            <a:ext cx="4206462" cy="2792525"/>
          </a:xfrm>
          <a:prstGeom prst="rect">
            <a:avLst/>
          </a:prstGeom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BB2A703F-664C-448E-A492-F3902462860A}"/>
              </a:ext>
            </a:extLst>
          </p:cNvPr>
          <p:cNvCxnSpPr/>
          <p:nvPr/>
        </p:nvCxnSpPr>
        <p:spPr>
          <a:xfrm flipH="1">
            <a:off x="10614991" y="4426226"/>
            <a:ext cx="291548" cy="80838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e 4">
            <a:extLst>
              <a:ext uri="{FF2B5EF4-FFF2-40B4-BE49-F238E27FC236}">
                <a16:creationId xmlns:a16="http://schemas.microsoft.com/office/drawing/2014/main" id="{DEEA81CD-AFDA-499E-AB4B-112F7101A083}"/>
              </a:ext>
            </a:extLst>
          </p:cNvPr>
          <p:cNvSpPr/>
          <p:nvPr/>
        </p:nvSpPr>
        <p:spPr>
          <a:xfrm>
            <a:off x="6668599" y="3966415"/>
            <a:ext cx="1080267" cy="8083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9991052-7E31-4650-B2F2-3EC67772DBCD}"/>
              </a:ext>
            </a:extLst>
          </p:cNvPr>
          <p:cNvSpPr/>
          <p:nvPr/>
        </p:nvSpPr>
        <p:spPr>
          <a:xfrm>
            <a:off x="8070574" y="738619"/>
            <a:ext cx="397565" cy="22961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36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3204C43-3BE0-458F-B699-E4A161183D8A}"/>
              </a:ext>
            </a:extLst>
          </p:cNvPr>
          <p:cNvCxnSpPr/>
          <p:nvPr/>
        </p:nvCxnSpPr>
        <p:spPr>
          <a:xfrm>
            <a:off x="-781878" y="108667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90B81D-9768-47BC-A55F-1DD4E6D33C75}"/>
              </a:ext>
            </a:extLst>
          </p:cNvPr>
          <p:cNvSpPr txBox="1"/>
          <p:nvPr/>
        </p:nvSpPr>
        <p:spPr>
          <a:xfrm>
            <a:off x="192138" y="1767007"/>
            <a:ext cx="4616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2.3 Enucleation Results in Subthreshold Axon Calibers and Disrupted Myelination</a:t>
            </a:r>
            <a:endParaRPr lang="it-IT" dirty="0">
              <a:latin typeface="Goudy Old Style" panose="02020502050305020303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B658DFB-43A8-44B5-96D2-F5372756C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149" y="672709"/>
            <a:ext cx="4206462" cy="27925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1DF675-321F-463F-99D3-28E3D346F48D}"/>
              </a:ext>
            </a:extLst>
          </p:cNvPr>
          <p:cNvSpPr txBox="1"/>
          <p:nvPr/>
        </p:nvSpPr>
        <p:spPr>
          <a:xfrm>
            <a:off x="258366" y="3967059"/>
            <a:ext cx="474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Goudy Old Style" panose="02020502050305020303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Enucleation may disrupt a normally permissive environment for myelination</a:t>
            </a:r>
            <a:endParaRPr lang="it-IT" sz="2400" b="1" dirty="0">
              <a:solidFill>
                <a:srgbClr val="C00000"/>
              </a:solidFill>
              <a:latin typeface="Goudy Old Style" panose="02020502050305020303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DD7E16D-05D1-4DE5-8144-2CDD323FD1D8}"/>
              </a:ext>
            </a:extLst>
          </p:cNvPr>
          <p:cNvSpPr/>
          <p:nvPr/>
        </p:nvSpPr>
        <p:spPr>
          <a:xfrm>
            <a:off x="8070574" y="738619"/>
            <a:ext cx="397565" cy="22961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CDFBA98-0C28-4CB9-B3B4-749EDDA8D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123" y="3615316"/>
            <a:ext cx="6384031" cy="23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8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3204C43-3BE0-458F-B699-E4A161183D8A}"/>
              </a:ext>
            </a:extLst>
          </p:cNvPr>
          <p:cNvCxnSpPr/>
          <p:nvPr/>
        </p:nvCxnSpPr>
        <p:spPr>
          <a:xfrm>
            <a:off x="-781878" y="108667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90B81D-9768-47BC-A55F-1DD4E6D33C75}"/>
              </a:ext>
            </a:extLst>
          </p:cNvPr>
          <p:cNvSpPr txBox="1"/>
          <p:nvPr/>
        </p:nvSpPr>
        <p:spPr>
          <a:xfrm>
            <a:off x="192138" y="1767007"/>
            <a:ext cx="4616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2.3 Enucleation Results in Subthreshold Axon Calibers and Disrupted Myelination</a:t>
            </a:r>
            <a:endParaRPr lang="it-IT" dirty="0">
              <a:latin typeface="Goudy Old Style" panose="02020502050305020303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B658DFB-43A8-44B5-96D2-F5372756C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149" y="672709"/>
            <a:ext cx="4206462" cy="27925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1DF675-321F-463F-99D3-28E3D346F48D}"/>
              </a:ext>
            </a:extLst>
          </p:cNvPr>
          <p:cNvSpPr txBox="1"/>
          <p:nvPr/>
        </p:nvSpPr>
        <p:spPr>
          <a:xfrm>
            <a:off x="258366" y="3967059"/>
            <a:ext cx="474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Goudy Old Style" panose="02020502050305020303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Enucleation may disrupt a normally permissive environment for myelination</a:t>
            </a:r>
            <a:endParaRPr lang="it-IT" sz="2400" b="1" dirty="0">
              <a:solidFill>
                <a:srgbClr val="C00000"/>
              </a:solidFill>
              <a:latin typeface="Goudy Old Style" panose="02020502050305020303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DD7E16D-05D1-4DE5-8144-2CDD323FD1D8}"/>
              </a:ext>
            </a:extLst>
          </p:cNvPr>
          <p:cNvSpPr/>
          <p:nvPr/>
        </p:nvSpPr>
        <p:spPr>
          <a:xfrm>
            <a:off x="8070574" y="738619"/>
            <a:ext cx="397565" cy="22961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DB20E78-8CF5-41E0-822A-CD102DF3A14C}"/>
              </a:ext>
            </a:extLst>
          </p:cNvPr>
          <p:cNvSpPr/>
          <p:nvPr/>
        </p:nvSpPr>
        <p:spPr>
          <a:xfrm>
            <a:off x="6313740" y="5065997"/>
            <a:ext cx="2659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 err="1">
                <a:solidFill>
                  <a:srgbClr val="C00000"/>
                </a:solidFill>
                <a:latin typeface="Goudy Old Style" panose="02020502050305020303" pitchFamily="18" charset="0"/>
              </a:rPr>
              <a:t>Hypertrophy</a:t>
            </a:r>
            <a:r>
              <a:rPr lang="it-IT" sz="3200" b="1" i="1" dirty="0">
                <a:solidFill>
                  <a:srgbClr val="C00000"/>
                </a:solidFill>
                <a:latin typeface="Goudy Old Style" panose="02020502050305020303" pitchFamily="18" charset="0"/>
              </a:rPr>
              <a:t>  ?</a:t>
            </a:r>
          </a:p>
        </p:txBody>
      </p:sp>
      <p:pic>
        <p:nvPicPr>
          <p:cNvPr id="13" name="Picture 2" descr="Immagine correlata">
            <a:extLst>
              <a:ext uri="{FF2B5EF4-FFF2-40B4-BE49-F238E27FC236}">
                <a16:creationId xmlns:a16="http://schemas.microsoft.com/office/drawing/2014/main" id="{9F917D34-3EC8-46D2-8C79-068E28FF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380" y="4718527"/>
            <a:ext cx="3025912" cy="18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A6AF383B-53DB-4015-AF81-CD39C283A759}"/>
              </a:ext>
            </a:extLst>
          </p:cNvPr>
          <p:cNvSpPr/>
          <p:nvPr/>
        </p:nvSpPr>
        <p:spPr>
          <a:xfrm>
            <a:off x="6340243" y="4718527"/>
            <a:ext cx="2729949" cy="14008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2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3204C43-3BE0-458F-B699-E4A161183D8A}"/>
              </a:ext>
            </a:extLst>
          </p:cNvPr>
          <p:cNvCxnSpPr/>
          <p:nvPr/>
        </p:nvCxnSpPr>
        <p:spPr>
          <a:xfrm>
            <a:off x="-781878" y="108667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90B81D-9768-47BC-A55F-1DD4E6D33C75}"/>
              </a:ext>
            </a:extLst>
          </p:cNvPr>
          <p:cNvSpPr txBox="1"/>
          <p:nvPr/>
        </p:nvSpPr>
        <p:spPr>
          <a:xfrm>
            <a:off x="192138" y="2114060"/>
            <a:ext cx="4616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2.4. Increasing Axon Calibers by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Cre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/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loxP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 strategy </a:t>
            </a:r>
            <a:endParaRPr lang="it-IT" dirty="0">
              <a:latin typeface="Goudy Old Style" panose="02020502050305020303" pitchFamily="18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38E1A25-92F4-44CC-9959-116115D98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841"/>
          <a:stretch/>
        </p:blipFill>
        <p:spPr>
          <a:xfrm>
            <a:off x="6666062" y="3899738"/>
            <a:ext cx="3946615" cy="28568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96D8B26-0DD9-4507-B45E-FC5BB3D26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454" y="429844"/>
            <a:ext cx="6434977" cy="336843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29E5F9-25AC-4610-BC3B-31B3D0926721}"/>
              </a:ext>
            </a:extLst>
          </p:cNvPr>
          <p:cNvSpPr txBox="1"/>
          <p:nvPr/>
        </p:nvSpPr>
        <p:spPr>
          <a:xfrm>
            <a:off x="351602" y="3810385"/>
            <a:ext cx="429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PTEN : negative regulator of PI3K/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Akt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 pathway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RGC-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specific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Pten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conditional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 knockout (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cKO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) mice</a:t>
            </a:r>
          </a:p>
        </p:txBody>
      </p:sp>
    </p:spTree>
    <p:extLst>
      <p:ext uri="{BB962C8B-B14F-4D97-AF65-F5344CB8AC3E}">
        <p14:creationId xmlns:p14="http://schemas.microsoft.com/office/powerpoint/2010/main" val="183895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3204C43-3BE0-458F-B699-E4A161183D8A}"/>
              </a:ext>
            </a:extLst>
          </p:cNvPr>
          <p:cNvCxnSpPr/>
          <p:nvPr/>
        </p:nvCxnSpPr>
        <p:spPr>
          <a:xfrm>
            <a:off x="-781878" y="108667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90B81D-9768-47BC-A55F-1DD4E6D33C75}"/>
              </a:ext>
            </a:extLst>
          </p:cNvPr>
          <p:cNvSpPr txBox="1"/>
          <p:nvPr/>
        </p:nvSpPr>
        <p:spPr>
          <a:xfrm>
            <a:off x="192138" y="1767007"/>
            <a:ext cx="4616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2.5 Increasing Axon Calibers Rescues Myelination Defect and Reveals Hypermyelination</a:t>
            </a:r>
            <a:endParaRPr lang="it-IT" dirty="0">
              <a:latin typeface="Goudy Old Style" panose="02020502050305020303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3E443E1-1873-4932-8682-D19D2B1F2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79" y="738619"/>
            <a:ext cx="6582083" cy="430649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CFC4433-5936-4413-AA4D-A160B03079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159"/>
          <a:stretch/>
        </p:blipFill>
        <p:spPr>
          <a:xfrm>
            <a:off x="3362411" y="3854716"/>
            <a:ext cx="2266182" cy="28568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9EED4B8-0937-4BCE-B222-8141805B8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50738"/>
            <a:ext cx="3237952" cy="2664755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775E08F4-A7F7-419B-B2EF-D9DAB6836D7C}"/>
              </a:ext>
            </a:extLst>
          </p:cNvPr>
          <p:cNvSpPr/>
          <p:nvPr/>
        </p:nvSpPr>
        <p:spPr>
          <a:xfrm>
            <a:off x="2614710" y="5875325"/>
            <a:ext cx="685471" cy="6234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58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3204C43-3BE0-458F-B699-E4A161183D8A}"/>
              </a:ext>
            </a:extLst>
          </p:cNvPr>
          <p:cNvCxnSpPr/>
          <p:nvPr/>
        </p:nvCxnSpPr>
        <p:spPr>
          <a:xfrm>
            <a:off x="-781878" y="108667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90B81D-9768-47BC-A55F-1DD4E6D33C75}"/>
              </a:ext>
            </a:extLst>
          </p:cNvPr>
          <p:cNvSpPr txBox="1"/>
          <p:nvPr/>
        </p:nvSpPr>
        <p:spPr>
          <a:xfrm>
            <a:off x="192138" y="1767007"/>
            <a:ext cx="4616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2.5 Increasing Axon Calibers Rescues Myelination Defect and Reveals Hypermyelination</a:t>
            </a:r>
            <a:endParaRPr lang="it-IT" dirty="0">
              <a:latin typeface="Goudy Old Style" panose="02020502050305020303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42DDDC2-9D42-4622-9522-AC69C8303C67}"/>
              </a:ext>
            </a:extLst>
          </p:cNvPr>
          <p:cNvSpPr txBox="1"/>
          <p:nvPr/>
        </p:nvSpPr>
        <p:spPr>
          <a:xfrm>
            <a:off x="273483" y="3786954"/>
            <a:ext cx="445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Goudy Old Style" panose="02020502050305020303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Mechanism that limits the number of wraps of myelin dependent on dynamic neuronal signaling </a:t>
            </a:r>
            <a:endParaRPr lang="it-IT" sz="2400" b="1" dirty="0">
              <a:solidFill>
                <a:srgbClr val="C0000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67A16E-F84E-4FA3-AEE0-AF9482834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920" y="1779912"/>
            <a:ext cx="6783615" cy="36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99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2B8B643-6807-4DB1-9948-9436468F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latin typeface="Goudy Old Style" panose="02020502050305020303" pitchFamily="18" charset="0"/>
              </a:rPr>
              <a:t>3.0</a:t>
            </a:r>
            <a:r>
              <a:rPr lang="it-IT" sz="5400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  <a:r>
              <a:rPr lang="it-IT" sz="5400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Discussion</a:t>
            </a:r>
            <a:r>
              <a:rPr lang="it-IT" sz="5400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07833E-1610-4B1C-BBB0-59A34362A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78" y="3117882"/>
            <a:ext cx="7390035" cy="329616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Goudy Old Style" panose="02020502050305020303" pitchFamily="18" charset="0"/>
              </a:rPr>
              <a:t>Oligodendrocyte differentiation is not dependent on dynamic neuronal signals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Goudy Old Style" panose="02020502050305020303" pitchFamily="18" charset="0"/>
              </a:rPr>
              <a:t>Supra-threshold axon caliber is necessary for myelination in vivo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Goudy Old Style" panose="02020502050305020303" pitchFamily="18" charset="0"/>
              </a:rPr>
              <a:t>Dynamic neuronal signaling in not necessary for oligodendrocyte myelination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Goudy Old Style" panose="02020502050305020303" pitchFamily="18" charset="0"/>
              </a:rPr>
              <a:t>Neuronal signaling may be required for limiting myelin wraps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B8A56F-928C-4D1B-A07F-34631F87FC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2" y="2936523"/>
            <a:ext cx="12192000" cy="3961664"/>
          </a:xfrm>
          <a:prstGeom prst="rect">
            <a:avLst/>
          </a:prstGeom>
        </p:spPr>
      </p:pic>
      <p:pic>
        <p:nvPicPr>
          <p:cNvPr id="6146" name="Picture 2" descr="Risultati immagini per domande futurama">
            <a:extLst>
              <a:ext uri="{FF2B5EF4-FFF2-40B4-BE49-F238E27FC236}">
                <a16:creationId xmlns:a16="http://schemas.microsoft.com/office/drawing/2014/main" id="{48550CC6-32EB-4E75-89A9-23A21DDB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6" y="4464871"/>
            <a:ext cx="3750161" cy="210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2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87407D0-6651-4B1C-8A9D-F1A7F59D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  <a:latin typeface="Goudy Old Style" panose="02020502050305020303" pitchFamily="18" charset="0"/>
              </a:rPr>
              <a:t>4.0</a:t>
            </a:r>
            <a:r>
              <a:rPr lang="it-IT" dirty="0">
                <a:solidFill>
                  <a:srgbClr val="FFFFFF"/>
                </a:solidFill>
                <a:latin typeface="Goudy Old Style" panose="02020502050305020303" pitchFamily="18" charset="0"/>
              </a:rPr>
              <a:t> Future </a:t>
            </a:r>
            <a:r>
              <a:rPr lang="it-IT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Perspectives</a:t>
            </a:r>
            <a:r>
              <a:rPr lang="it-IT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CEF574-F921-4A65-A818-0981229C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548" y="656092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Goudy Old Style" panose="02020502050305020303" pitchFamily="18" charset="0"/>
              </a:rPr>
              <a:t>Which are the biophysical properties that allow axonal myelination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Goudy Old Style" panose="02020502050305020303" pitchFamily="18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Goudy Old Style" panose="02020502050305020303" pitchFamily="18" charset="0"/>
              </a:rPr>
              <a:t>Which factors control OL differentiation in both white and grey matter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Goudy Old Style" panose="02020502050305020303" pitchFamily="18" charset="0"/>
              </a:rPr>
              <a:t>Specific factor which controls membrane wrapping in other areas in CNS</a:t>
            </a:r>
            <a:endParaRPr lang="en-US" sz="2000" dirty="0">
              <a:solidFill>
                <a:schemeClr val="tx2"/>
              </a:solidFill>
              <a:latin typeface="Goudy Old Style" panose="02020502050305020303" pitchFamily="18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11266" name="Picture 2" descr="Immagine correlata">
            <a:extLst>
              <a:ext uri="{FF2B5EF4-FFF2-40B4-BE49-F238E27FC236}">
                <a16:creationId xmlns:a16="http://schemas.microsoft.com/office/drawing/2014/main" id="{997AED00-6BF2-4D37-82E8-FBD68DBE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1" y="4104861"/>
            <a:ext cx="5134898" cy="296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860AC42A-994B-4B07-BD68-8FBD4F499441}"/>
              </a:ext>
            </a:extLst>
          </p:cNvPr>
          <p:cNvSpPr/>
          <p:nvPr/>
        </p:nvSpPr>
        <p:spPr>
          <a:xfrm>
            <a:off x="9488557" y="5367130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D298042-EA85-43C7-8177-AF6473771908}"/>
              </a:ext>
            </a:extLst>
          </p:cNvPr>
          <p:cNvSpPr/>
          <p:nvPr/>
        </p:nvSpPr>
        <p:spPr>
          <a:xfrm>
            <a:off x="9806609" y="5367130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66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844B63-85B3-4533-9AE4-7B5D44051ED7}"/>
              </a:ext>
            </a:extLst>
          </p:cNvPr>
          <p:cNvSpPr txBox="1"/>
          <p:nvPr/>
        </p:nvSpPr>
        <p:spPr>
          <a:xfrm>
            <a:off x="129237" y="249262"/>
            <a:ext cx="4569374" cy="70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1.0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Introduction</a:t>
            </a:r>
            <a:endParaRPr lang="en-US" sz="5400" kern="1200" dirty="0">
              <a:solidFill>
                <a:srgbClr val="FFFFFF"/>
              </a:solidFill>
              <a:latin typeface="Goudy Old Style" panose="02020502050305020303" pitchFamily="18" charset="0"/>
              <a:ea typeface="+mj-ea"/>
              <a:cs typeface="+mj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B63685-AD9B-4E10-9778-E9F21C315ACB}"/>
              </a:ext>
            </a:extLst>
          </p:cNvPr>
          <p:cNvSpPr txBox="1"/>
          <p:nvPr/>
        </p:nvSpPr>
        <p:spPr>
          <a:xfrm>
            <a:off x="-41158" y="9889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OLs</a:t>
            </a:r>
            <a:r>
              <a:rPr lang="it-IT" sz="3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Goudy Old Style" panose="02020502050305020303" pitchFamily="18" charset="0"/>
              </a:rPr>
              <a:t>Differentiation</a:t>
            </a:r>
            <a:r>
              <a:rPr lang="it-IT" sz="3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process</a:t>
            </a:r>
            <a:r>
              <a:rPr lang="it-IT" sz="3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277BF59-FC5A-491D-AAAD-B28F678D9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135" y="2873186"/>
            <a:ext cx="1171575" cy="120015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1C2D398-80D5-4ABB-B283-30C0127E8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0096" y="2452461"/>
            <a:ext cx="2426805" cy="179874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7F4B113-8FEF-4788-A534-C588F29CA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4252" y="2353595"/>
            <a:ext cx="1997973" cy="264509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DF775FD-8BAF-4569-A693-80E6CDC9AB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27" b="96820" l="9492" r="95932">
                        <a14:foregroundMark x1="93549" y1="8396" x2="93693" y2="8358"/>
                        <a14:foregroundMark x1="89152" y1="9541" x2="93449" y2="8422"/>
                        <a14:foregroundMark x1="87797" y1="9894" x2="89152" y2="9541"/>
                        <a14:foregroundMark x1="61017" y1="9894" x2="61017" y2="6714"/>
                        <a14:foregroundMark x1="26024" y1="3180" x2="26102" y2="2827"/>
                        <a14:foregroundMark x1="25085" y1="7420" x2="25554" y2="5300"/>
                        <a14:foregroundMark x1="9492" y1="35336" x2="10847" y2="33569"/>
                        <a14:foregroundMark x1="54237" y1="89399" x2="58694" y2="91966"/>
                        <a14:foregroundMark x1="56271" y1="90459" x2="56610" y2="90459"/>
                        <a14:backgroundMark x1="60339" y1="91519" x2="62712" y2="93993"/>
                        <a14:backgroundMark x1="63051" y1="95406" x2="68814" y2="97173"/>
                        <a14:backgroundMark x1="26780" y1="3180" x2="26780" y2="5300"/>
                        <a14:backgroundMark x1="97627" y1="7774" x2="97627" y2="7774"/>
                        <a14:backgroundMark x1="93898" y1="10954" x2="95593" y2="9187"/>
                        <a14:backgroundMark x1="96610" y1="7067" x2="97627" y2="7067"/>
                        <a14:backgroundMark x1="92881" y1="10954" x2="93898" y2="9894"/>
                        <a14:backgroundMark x1="94237" y1="9894" x2="94237" y2="9894"/>
                        <a14:backgroundMark x1="26441" y1="3534" x2="26441" y2="3534"/>
                        <a14:backgroundMark x1="25763" y1="3534" x2="25763" y2="3534"/>
                        <a14:backgroundMark x1="25763" y1="3180" x2="25763" y2="3180"/>
                        <a14:backgroundMark x1="9492" y1="36042" x2="9492" y2="36042"/>
                        <a14:backgroundMark x1="94576" y1="9541" x2="94576" y2="9541"/>
                        <a14:backgroundMark x1="93898" y1="9894" x2="93898" y2="9894"/>
                        <a14:backgroundMark x1="94237" y1="9541" x2="94237" y2="9541"/>
                        <a14:backgroundMark x1="93898" y1="9894" x2="93898" y2="9894"/>
                        <a14:backgroundMark x1="92881" y1="9894" x2="94237" y2="9541"/>
                        <a14:backgroundMark x1="93898" y1="9894" x2="93898" y2="9541"/>
                        <a14:backgroundMark x1="94576" y1="9187" x2="94237" y2="9187"/>
                        <a14:backgroundMark x1="60339" y1="92226" x2="60339" y2="92226"/>
                        <a14:backgroundMark x1="60000" y1="92226" x2="62034" y2="93286"/>
                        <a14:backgroundMark x1="62712" y1="93993" x2="65085" y2="95053"/>
                        <a14:backgroundMark x1="60000" y1="91166" x2="60678" y2="922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3870" y="1981653"/>
            <a:ext cx="2809875" cy="269557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97FA9FE-04E3-4711-B892-05910757E2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6" b="94203" l="7538" r="91960">
                        <a14:foregroundMark x1="36683" y1="17391" x2="61307" y2="8696"/>
                        <a14:foregroundMark x1="61307" y1="8696" x2="49246" y2="15942"/>
                        <a14:foregroundMark x1="68217" y1="88238" x2="81813" y2="82954"/>
                        <a14:foregroundMark x1="62814" y1="90338" x2="67122" y2="88664"/>
                        <a14:foregroundMark x1="80988" y1="84299" x2="66480" y2="92668"/>
                        <a14:foregroundMark x1="85151" y1="83583" x2="91960" y2="80193"/>
                        <a14:foregroundMark x1="66273" y1="92981" x2="79790" y2="86252"/>
                        <a14:foregroundMark x1="7538" y1="38647" x2="13568" y2="38164"/>
                        <a14:backgroundMark x1="63819" y1="96135" x2="63819" y2="96135"/>
                        <a14:backgroundMark x1="62814" y1="95169" x2="64824" y2="95169"/>
                        <a14:backgroundMark x1="82915" y1="81159" x2="86935" y2="80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5390" y="2174290"/>
            <a:ext cx="1895475" cy="1971675"/>
          </a:xfrm>
          <a:prstGeom prst="rect">
            <a:avLst/>
          </a:prstGeom>
        </p:spPr>
      </p:pic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270A165-5988-449B-8EB0-8267C4E5F01A}"/>
              </a:ext>
            </a:extLst>
          </p:cNvPr>
          <p:cNvCxnSpPr/>
          <p:nvPr/>
        </p:nvCxnSpPr>
        <p:spPr>
          <a:xfrm>
            <a:off x="1870096" y="3473261"/>
            <a:ext cx="54382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FC062D3B-09C8-4A96-9987-9208BDDA2201}"/>
              </a:ext>
            </a:extLst>
          </p:cNvPr>
          <p:cNvCxnSpPr/>
          <p:nvPr/>
        </p:nvCxnSpPr>
        <p:spPr>
          <a:xfrm>
            <a:off x="4040023" y="3473261"/>
            <a:ext cx="54382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C1D68D8B-554C-4854-9ACF-49731B75CEA2}"/>
              </a:ext>
            </a:extLst>
          </p:cNvPr>
          <p:cNvCxnSpPr/>
          <p:nvPr/>
        </p:nvCxnSpPr>
        <p:spPr>
          <a:xfrm>
            <a:off x="9271831" y="3473261"/>
            <a:ext cx="54382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817A096D-3E93-43CF-B3F0-E25B1C0C4B82}"/>
              </a:ext>
            </a:extLst>
          </p:cNvPr>
          <p:cNvCxnSpPr/>
          <p:nvPr/>
        </p:nvCxnSpPr>
        <p:spPr>
          <a:xfrm>
            <a:off x="6436797" y="3429000"/>
            <a:ext cx="54382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AB020CC1-5026-4958-BD7F-29325C792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527211"/>
              </p:ext>
            </p:extLst>
          </p:nvPr>
        </p:nvGraphicFramePr>
        <p:xfrm>
          <a:off x="6526396" y="3095196"/>
          <a:ext cx="5529398" cy="264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5724AE6D-1D06-4478-B1C6-20CF623FA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824237"/>
              </p:ext>
            </p:extLst>
          </p:nvPr>
        </p:nvGraphicFramePr>
        <p:xfrm>
          <a:off x="402865" y="3257968"/>
          <a:ext cx="7003759" cy="505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0C6A58F2-AE8B-4570-9021-691373D8CF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651177"/>
              </p:ext>
            </p:extLst>
          </p:nvPr>
        </p:nvGraphicFramePr>
        <p:xfrm>
          <a:off x="6997860" y="4186742"/>
          <a:ext cx="5075169" cy="318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377878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6316B3-19C3-46A2-8BA4-B093E630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it-IT" sz="3600" dirty="0">
                <a:solidFill>
                  <a:schemeClr val="accent1"/>
                </a:solidFill>
              </a:rPr>
              <a:t>4.0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  <a:latin typeface="Goudy Old Style" panose="02020502050305020303" pitchFamily="18" charset="0"/>
              </a:rPr>
              <a:t>Bibliography</a:t>
            </a:r>
            <a:r>
              <a:rPr lang="it-IT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913255-7BEE-475A-9EA8-8E802B75F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it-IT" sz="1600" dirty="0" err="1">
                <a:solidFill>
                  <a:schemeClr val="tx2"/>
                </a:solidFill>
              </a:rPr>
              <a:t>Mayoral</a:t>
            </a:r>
            <a:r>
              <a:rPr lang="it-IT" sz="1600" dirty="0">
                <a:solidFill>
                  <a:schemeClr val="tx2"/>
                </a:solidFill>
              </a:rPr>
              <a:t>, S. R., </a:t>
            </a:r>
            <a:r>
              <a:rPr lang="it-IT" sz="1600" dirty="0" err="1">
                <a:solidFill>
                  <a:schemeClr val="tx2"/>
                </a:solidFill>
              </a:rPr>
              <a:t>Etxeberria</a:t>
            </a:r>
            <a:r>
              <a:rPr lang="it-IT" sz="1600" dirty="0">
                <a:solidFill>
                  <a:schemeClr val="tx2"/>
                </a:solidFill>
              </a:rPr>
              <a:t>, A., </a:t>
            </a:r>
            <a:r>
              <a:rPr lang="it-IT" sz="1600" dirty="0" err="1">
                <a:solidFill>
                  <a:schemeClr val="tx2"/>
                </a:solidFill>
              </a:rPr>
              <a:t>Shen</a:t>
            </a:r>
            <a:r>
              <a:rPr lang="it-IT" sz="1600" dirty="0">
                <a:solidFill>
                  <a:schemeClr val="tx2"/>
                </a:solidFill>
              </a:rPr>
              <a:t>, Y. A., Chan, J. R., </a:t>
            </a:r>
            <a:r>
              <a:rPr lang="it-IT" sz="1600" dirty="0" err="1">
                <a:solidFill>
                  <a:schemeClr val="tx2"/>
                </a:solidFill>
              </a:rPr>
              <a:t>Mayoral</a:t>
            </a:r>
            <a:r>
              <a:rPr lang="it-IT" sz="1600" dirty="0">
                <a:solidFill>
                  <a:schemeClr val="tx2"/>
                </a:solidFill>
              </a:rPr>
              <a:t>, S. R., </a:t>
            </a:r>
            <a:r>
              <a:rPr lang="it-IT" sz="1600" dirty="0" err="1">
                <a:solidFill>
                  <a:schemeClr val="tx2"/>
                </a:solidFill>
              </a:rPr>
              <a:t>Etxeberria</a:t>
            </a:r>
            <a:r>
              <a:rPr lang="it-IT" sz="1600" dirty="0">
                <a:solidFill>
                  <a:schemeClr val="tx2"/>
                </a:solidFill>
              </a:rPr>
              <a:t>, A., … Chan, J. R. (2018). </a:t>
            </a:r>
            <a:r>
              <a:rPr lang="it-IT" sz="1600" dirty="0" err="1">
                <a:solidFill>
                  <a:schemeClr val="tx2"/>
                </a:solidFill>
              </a:rPr>
              <a:t>Initiation</a:t>
            </a:r>
            <a:r>
              <a:rPr lang="it-IT" sz="1600" dirty="0">
                <a:solidFill>
                  <a:schemeClr val="tx2"/>
                </a:solidFill>
              </a:rPr>
              <a:t> of CNS </a:t>
            </a:r>
            <a:r>
              <a:rPr lang="it-IT" sz="1600" dirty="0" err="1">
                <a:solidFill>
                  <a:schemeClr val="tx2"/>
                </a:solidFill>
              </a:rPr>
              <a:t>Myelination</a:t>
            </a:r>
            <a:r>
              <a:rPr lang="it-IT" sz="1600" dirty="0">
                <a:solidFill>
                  <a:schemeClr val="tx2"/>
                </a:solidFill>
              </a:rPr>
              <a:t> in the </a:t>
            </a:r>
            <a:r>
              <a:rPr lang="it-IT" sz="1600" dirty="0" err="1">
                <a:solidFill>
                  <a:schemeClr val="tx2"/>
                </a:solidFill>
              </a:rPr>
              <a:t>Optic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Nerve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Is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Dependent</a:t>
            </a:r>
            <a:r>
              <a:rPr lang="it-IT" sz="1600" dirty="0">
                <a:solidFill>
                  <a:schemeClr val="tx2"/>
                </a:solidFill>
              </a:rPr>
              <a:t> on </a:t>
            </a:r>
            <a:r>
              <a:rPr lang="it-IT" sz="1600" dirty="0" err="1">
                <a:solidFill>
                  <a:schemeClr val="tx2"/>
                </a:solidFill>
              </a:rPr>
              <a:t>Axon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Caliber</a:t>
            </a:r>
            <a:r>
              <a:rPr lang="it-IT" sz="1600" dirty="0">
                <a:solidFill>
                  <a:schemeClr val="tx2"/>
                </a:solidFill>
              </a:rPr>
              <a:t> Report </a:t>
            </a:r>
            <a:r>
              <a:rPr lang="it-IT" sz="1600" dirty="0" err="1">
                <a:solidFill>
                  <a:schemeClr val="tx2"/>
                </a:solidFill>
              </a:rPr>
              <a:t>Initiation</a:t>
            </a:r>
            <a:r>
              <a:rPr lang="it-IT" sz="1600" dirty="0">
                <a:solidFill>
                  <a:schemeClr val="tx2"/>
                </a:solidFill>
              </a:rPr>
              <a:t> of CNS </a:t>
            </a:r>
            <a:r>
              <a:rPr lang="it-IT" sz="1600" dirty="0" err="1">
                <a:solidFill>
                  <a:schemeClr val="tx2"/>
                </a:solidFill>
              </a:rPr>
              <a:t>Myelination</a:t>
            </a:r>
            <a:r>
              <a:rPr lang="it-IT" sz="1600" dirty="0">
                <a:solidFill>
                  <a:schemeClr val="tx2"/>
                </a:solidFill>
              </a:rPr>
              <a:t> in the </a:t>
            </a:r>
            <a:r>
              <a:rPr lang="it-IT" sz="1600" dirty="0" err="1">
                <a:solidFill>
                  <a:schemeClr val="tx2"/>
                </a:solidFill>
              </a:rPr>
              <a:t>Optic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Nerve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Is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Dependent</a:t>
            </a:r>
            <a:r>
              <a:rPr lang="it-IT" sz="1600" dirty="0">
                <a:solidFill>
                  <a:schemeClr val="tx2"/>
                </a:solidFill>
              </a:rPr>
              <a:t> on </a:t>
            </a:r>
            <a:r>
              <a:rPr lang="it-IT" sz="1600" dirty="0" err="1">
                <a:solidFill>
                  <a:schemeClr val="tx2"/>
                </a:solidFill>
              </a:rPr>
              <a:t>Axon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Caliber</a:t>
            </a:r>
            <a:r>
              <a:rPr lang="it-IT" sz="1600" dirty="0">
                <a:solidFill>
                  <a:schemeClr val="tx2"/>
                </a:solidFill>
              </a:rPr>
              <a:t>. </a:t>
            </a:r>
            <a:r>
              <a:rPr lang="it-IT" sz="1600" i="1" dirty="0" err="1">
                <a:solidFill>
                  <a:schemeClr val="tx2"/>
                </a:solidFill>
              </a:rPr>
              <a:t>CellReports</a:t>
            </a:r>
            <a:r>
              <a:rPr lang="it-IT" sz="1600" dirty="0">
                <a:solidFill>
                  <a:schemeClr val="tx2"/>
                </a:solidFill>
              </a:rPr>
              <a:t>, </a:t>
            </a:r>
            <a:r>
              <a:rPr lang="it-IT" sz="1600" i="1" dirty="0">
                <a:solidFill>
                  <a:schemeClr val="tx2"/>
                </a:solidFill>
              </a:rPr>
              <a:t>25</a:t>
            </a:r>
            <a:r>
              <a:rPr lang="it-IT" sz="1600" dirty="0">
                <a:solidFill>
                  <a:schemeClr val="tx2"/>
                </a:solidFill>
              </a:rPr>
              <a:t>(3), 544–550.e3. </a:t>
            </a:r>
          </a:p>
          <a:p>
            <a:r>
              <a:rPr lang="it-IT" sz="1600" dirty="0" err="1">
                <a:solidFill>
                  <a:schemeClr val="tx2"/>
                </a:solidFill>
              </a:rPr>
              <a:t>Klingseisen</a:t>
            </a:r>
            <a:r>
              <a:rPr lang="it-IT" sz="1600" dirty="0">
                <a:solidFill>
                  <a:schemeClr val="tx2"/>
                </a:solidFill>
              </a:rPr>
              <a:t>, A., and Lyons, D.A. (2018). </a:t>
            </a:r>
            <a:r>
              <a:rPr lang="it-IT" sz="1600" dirty="0" err="1">
                <a:solidFill>
                  <a:schemeClr val="tx2"/>
                </a:solidFill>
              </a:rPr>
              <a:t>Axonal</a:t>
            </a:r>
            <a:r>
              <a:rPr lang="it-IT" sz="1600" dirty="0">
                <a:solidFill>
                  <a:schemeClr val="tx2"/>
                </a:solidFill>
              </a:rPr>
              <a:t> regulation of </a:t>
            </a:r>
            <a:r>
              <a:rPr lang="it-IT" sz="1600" dirty="0" err="1">
                <a:solidFill>
                  <a:schemeClr val="tx2"/>
                </a:solidFill>
              </a:rPr>
              <a:t>central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nervous</a:t>
            </a:r>
            <a:r>
              <a:rPr lang="it-IT" sz="1600" dirty="0">
                <a:solidFill>
                  <a:schemeClr val="tx2"/>
                </a:solidFill>
              </a:rPr>
              <a:t> system </a:t>
            </a:r>
            <a:r>
              <a:rPr lang="it-IT" sz="1600" dirty="0" err="1">
                <a:solidFill>
                  <a:schemeClr val="tx2"/>
                </a:solidFill>
              </a:rPr>
              <a:t>myelination</a:t>
            </a:r>
            <a:r>
              <a:rPr lang="it-IT" sz="1600" dirty="0">
                <a:solidFill>
                  <a:schemeClr val="tx2"/>
                </a:solidFill>
              </a:rPr>
              <a:t>: </a:t>
            </a:r>
            <a:r>
              <a:rPr lang="it-IT" sz="1600" dirty="0" err="1">
                <a:solidFill>
                  <a:schemeClr val="tx2"/>
                </a:solidFill>
              </a:rPr>
              <a:t>structure</a:t>
            </a:r>
            <a:r>
              <a:rPr lang="it-IT" sz="1600" dirty="0">
                <a:solidFill>
                  <a:schemeClr val="tx2"/>
                </a:solidFill>
              </a:rPr>
              <a:t> and </a:t>
            </a:r>
            <a:r>
              <a:rPr lang="it-IT" sz="1600" dirty="0" err="1">
                <a:solidFill>
                  <a:schemeClr val="tx2"/>
                </a:solidFill>
              </a:rPr>
              <a:t>function</a:t>
            </a:r>
            <a:r>
              <a:rPr lang="it-IT" sz="1600" dirty="0">
                <a:solidFill>
                  <a:schemeClr val="tx2"/>
                </a:solidFill>
              </a:rPr>
              <a:t>. </a:t>
            </a:r>
            <a:r>
              <a:rPr lang="it-IT" sz="1600" dirty="0" err="1">
                <a:solidFill>
                  <a:schemeClr val="tx2"/>
                </a:solidFill>
              </a:rPr>
              <a:t>Neuroscientist</a:t>
            </a:r>
            <a:r>
              <a:rPr lang="it-IT" sz="1600" dirty="0">
                <a:solidFill>
                  <a:schemeClr val="tx2"/>
                </a:solidFill>
              </a:rPr>
              <a:t> 24, 7–21.</a:t>
            </a:r>
          </a:p>
          <a:p>
            <a:r>
              <a:rPr lang="it-IT" sz="1600" dirty="0" err="1">
                <a:solidFill>
                  <a:schemeClr val="tx2"/>
                </a:solidFill>
              </a:rPr>
              <a:t>Miron</a:t>
            </a:r>
            <a:r>
              <a:rPr lang="it-IT" sz="1600" dirty="0">
                <a:solidFill>
                  <a:schemeClr val="tx2"/>
                </a:solidFill>
              </a:rPr>
              <a:t>, V.E., </a:t>
            </a:r>
            <a:r>
              <a:rPr lang="it-IT" sz="1600" dirty="0" err="1">
                <a:solidFill>
                  <a:schemeClr val="tx2"/>
                </a:solidFill>
              </a:rPr>
              <a:t>Boyd</a:t>
            </a:r>
            <a:r>
              <a:rPr lang="it-IT" sz="1600" dirty="0">
                <a:solidFill>
                  <a:schemeClr val="tx2"/>
                </a:solidFill>
              </a:rPr>
              <a:t>, A., Zhao, J.W., </a:t>
            </a:r>
            <a:r>
              <a:rPr lang="it-IT" sz="1600" dirty="0" err="1">
                <a:solidFill>
                  <a:schemeClr val="tx2"/>
                </a:solidFill>
              </a:rPr>
              <a:t>Yuen</a:t>
            </a:r>
            <a:r>
              <a:rPr lang="it-IT" sz="1600" dirty="0">
                <a:solidFill>
                  <a:schemeClr val="tx2"/>
                </a:solidFill>
              </a:rPr>
              <a:t>, T.J., </a:t>
            </a:r>
            <a:r>
              <a:rPr lang="it-IT" sz="1600" dirty="0" err="1">
                <a:solidFill>
                  <a:schemeClr val="tx2"/>
                </a:solidFill>
              </a:rPr>
              <a:t>Ruckh</a:t>
            </a:r>
            <a:r>
              <a:rPr lang="it-IT" sz="1600" dirty="0">
                <a:solidFill>
                  <a:schemeClr val="tx2"/>
                </a:solidFill>
              </a:rPr>
              <a:t>, J.M., </a:t>
            </a:r>
            <a:r>
              <a:rPr lang="it-IT" sz="1600" dirty="0" err="1">
                <a:solidFill>
                  <a:schemeClr val="tx2"/>
                </a:solidFill>
              </a:rPr>
              <a:t>Shadrach</a:t>
            </a:r>
            <a:r>
              <a:rPr lang="it-IT" sz="1600" dirty="0">
                <a:solidFill>
                  <a:schemeClr val="tx2"/>
                </a:solidFill>
              </a:rPr>
              <a:t>, J.L., van </a:t>
            </a:r>
            <a:r>
              <a:rPr lang="it-IT" sz="1600" dirty="0" err="1">
                <a:solidFill>
                  <a:schemeClr val="tx2"/>
                </a:solidFill>
              </a:rPr>
              <a:t>Wijngaarden</a:t>
            </a:r>
            <a:r>
              <a:rPr lang="it-IT" sz="1600" dirty="0">
                <a:solidFill>
                  <a:schemeClr val="tx2"/>
                </a:solidFill>
              </a:rPr>
              <a:t>, P., </a:t>
            </a:r>
            <a:r>
              <a:rPr lang="it-IT" sz="1600" dirty="0" err="1">
                <a:solidFill>
                  <a:schemeClr val="tx2"/>
                </a:solidFill>
              </a:rPr>
              <a:t>Wagers</a:t>
            </a:r>
            <a:r>
              <a:rPr lang="it-IT" sz="1600" dirty="0">
                <a:solidFill>
                  <a:schemeClr val="tx2"/>
                </a:solidFill>
              </a:rPr>
              <a:t>, A.J., Williams, A., Franklin, R.J.M., and </a:t>
            </a:r>
            <a:r>
              <a:rPr lang="it-IT" sz="1600" dirty="0" err="1">
                <a:solidFill>
                  <a:schemeClr val="tx2"/>
                </a:solidFill>
              </a:rPr>
              <a:t>Ffrench</a:t>
            </a:r>
            <a:r>
              <a:rPr lang="it-IT" sz="1600" dirty="0">
                <a:solidFill>
                  <a:schemeClr val="tx2"/>
                </a:solidFill>
              </a:rPr>
              <a:t>- Constant, C. (2013). M2 microglia and </a:t>
            </a:r>
            <a:r>
              <a:rPr lang="it-IT" sz="1600" dirty="0" err="1">
                <a:solidFill>
                  <a:schemeClr val="tx2"/>
                </a:solidFill>
              </a:rPr>
              <a:t>macrophages</a:t>
            </a:r>
            <a:r>
              <a:rPr lang="it-IT" sz="1600" dirty="0">
                <a:solidFill>
                  <a:schemeClr val="tx2"/>
                </a:solidFill>
              </a:rPr>
              <a:t> drive </a:t>
            </a:r>
            <a:r>
              <a:rPr lang="it-IT" sz="1600" dirty="0" err="1">
                <a:solidFill>
                  <a:schemeClr val="tx2"/>
                </a:solidFill>
              </a:rPr>
              <a:t>oligodendrocyte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differentiation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during</a:t>
            </a:r>
            <a:r>
              <a:rPr lang="it-IT" sz="1600" dirty="0">
                <a:solidFill>
                  <a:schemeClr val="tx2"/>
                </a:solidFill>
              </a:rPr>
              <a:t> CNS </a:t>
            </a:r>
            <a:r>
              <a:rPr lang="it-IT" sz="1600" dirty="0" err="1">
                <a:solidFill>
                  <a:schemeClr val="tx2"/>
                </a:solidFill>
              </a:rPr>
              <a:t>remyelination</a:t>
            </a:r>
            <a:r>
              <a:rPr lang="it-IT" sz="1600" dirty="0">
                <a:solidFill>
                  <a:schemeClr val="tx2"/>
                </a:solidFill>
              </a:rPr>
              <a:t>. </a:t>
            </a:r>
            <a:r>
              <a:rPr lang="it-IT" sz="1600" dirty="0" err="1">
                <a:solidFill>
                  <a:schemeClr val="tx2"/>
                </a:solidFill>
              </a:rPr>
              <a:t>Nat</a:t>
            </a:r>
            <a:r>
              <a:rPr lang="it-IT" sz="1600" dirty="0">
                <a:solidFill>
                  <a:schemeClr val="tx2"/>
                </a:solidFill>
              </a:rPr>
              <a:t>. </a:t>
            </a:r>
            <a:r>
              <a:rPr lang="it-IT" sz="1600" dirty="0" err="1">
                <a:solidFill>
                  <a:schemeClr val="tx2"/>
                </a:solidFill>
              </a:rPr>
              <a:t>Neurosci</a:t>
            </a:r>
            <a:r>
              <a:rPr lang="it-IT" sz="1600" dirty="0">
                <a:solidFill>
                  <a:schemeClr val="tx2"/>
                </a:solidFill>
              </a:rPr>
              <a:t>. 16, 1211–1218.</a:t>
            </a:r>
          </a:p>
          <a:p>
            <a:r>
              <a:rPr lang="it-IT" sz="1600" dirty="0" err="1">
                <a:solidFill>
                  <a:schemeClr val="tx2"/>
                </a:solidFill>
              </a:rPr>
              <a:t>Lesche</a:t>
            </a:r>
            <a:r>
              <a:rPr lang="it-IT" sz="1600" dirty="0">
                <a:solidFill>
                  <a:schemeClr val="tx2"/>
                </a:solidFill>
              </a:rPr>
              <a:t>, R., </a:t>
            </a:r>
            <a:r>
              <a:rPr lang="it-IT" sz="1600" dirty="0" err="1">
                <a:solidFill>
                  <a:schemeClr val="tx2"/>
                </a:solidFill>
              </a:rPr>
              <a:t>Groszer</a:t>
            </a:r>
            <a:r>
              <a:rPr lang="it-IT" sz="1600" dirty="0">
                <a:solidFill>
                  <a:schemeClr val="tx2"/>
                </a:solidFill>
              </a:rPr>
              <a:t>, M., Gao, J., </a:t>
            </a:r>
            <a:r>
              <a:rPr lang="it-IT" sz="1600" dirty="0" err="1">
                <a:solidFill>
                  <a:schemeClr val="tx2"/>
                </a:solidFill>
              </a:rPr>
              <a:t>Wang</a:t>
            </a:r>
            <a:r>
              <a:rPr lang="it-IT" sz="1600" dirty="0">
                <a:solidFill>
                  <a:schemeClr val="tx2"/>
                </a:solidFill>
              </a:rPr>
              <a:t>, Y., </a:t>
            </a:r>
            <a:r>
              <a:rPr lang="it-IT" sz="1600" dirty="0" err="1">
                <a:solidFill>
                  <a:schemeClr val="tx2"/>
                </a:solidFill>
              </a:rPr>
              <a:t>Messing</a:t>
            </a:r>
            <a:r>
              <a:rPr lang="it-IT" sz="1600" dirty="0">
                <a:solidFill>
                  <a:schemeClr val="tx2"/>
                </a:solidFill>
              </a:rPr>
              <a:t>, A., </a:t>
            </a:r>
            <a:r>
              <a:rPr lang="it-IT" sz="1600" dirty="0" err="1">
                <a:solidFill>
                  <a:schemeClr val="tx2"/>
                </a:solidFill>
              </a:rPr>
              <a:t>Sun</a:t>
            </a:r>
            <a:r>
              <a:rPr lang="it-IT" sz="1600" dirty="0">
                <a:solidFill>
                  <a:schemeClr val="tx2"/>
                </a:solidFill>
              </a:rPr>
              <a:t>, H., </a:t>
            </a:r>
            <a:r>
              <a:rPr lang="it-IT" sz="1600" dirty="0" err="1">
                <a:solidFill>
                  <a:schemeClr val="tx2"/>
                </a:solidFill>
              </a:rPr>
              <a:t>Liu</a:t>
            </a:r>
            <a:r>
              <a:rPr lang="it-IT" sz="1600" dirty="0">
                <a:solidFill>
                  <a:schemeClr val="tx2"/>
                </a:solidFill>
              </a:rPr>
              <a:t>, X., and </a:t>
            </a:r>
            <a:r>
              <a:rPr lang="it-IT" sz="1600" dirty="0" err="1">
                <a:solidFill>
                  <a:schemeClr val="tx2"/>
                </a:solidFill>
              </a:rPr>
              <a:t>Wu</a:t>
            </a:r>
            <a:r>
              <a:rPr lang="it-IT" sz="1600" dirty="0">
                <a:solidFill>
                  <a:schemeClr val="tx2"/>
                </a:solidFill>
              </a:rPr>
              <a:t>, H. (2002). </a:t>
            </a:r>
            <a:r>
              <a:rPr lang="it-IT" sz="1600" dirty="0" err="1">
                <a:solidFill>
                  <a:schemeClr val="tx2"/>
                </a:solidFill>
              </a:rPr>
              <a:t>Cre</a:t>
            </a:r>
            <a:r>
              <a:rPr lang="it-IT" sz="1600" dirty="0">
                <a:solidFill>
                  <a:schemeClr val="tx2"/>
                </a:solidFill>
              </a:rPr>
              <a:t>/</a:t>
            </a:r>
            <a:r>
              <a:rPr lang="it-IT" sz="1600" dirty="0" err="1">
                <a:solidFill>
                  <a:schemeClr val="tx2"/>
                </a:solidFill>
              </a:rPr>
              <a:t>loxP-mediated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inactivation</a:t>
            </a:r>
            <a:r>
              <a:rPr lang="it-IT" sz="1600" dirty="0">
                <a:solidFill>
                  <a:schemeClr val="tx2"/>
                </a:solidFill>
              </a:rPr>
              <a:t> of the murine </a:t>
            </a:r>
            <a:r>
              <a:rPr lang="it-IT" sz="1600" dirty="0" err="1">
                <a:solidFill>
                  <a:schemeClr val="tx2"/>
                </a:solidFill>
              </a:rPr>
              <a:t>Pten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tumor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sup</a:t>
            </a:r>
            <a:r>
              <a:rPr lang="it-IT" sz="1600" dirty="0">
                <a:solidFill>
                  <a:schemeClr val="tx2"/>
                </a:solidFill>
              </a:rPr>
              <a:t>- </a:t>
            </a:r>
            <a:r>
              <a:rPr lang="it-IT" sz="1600" dirty="0" err="1">
                <a:solidFill>
                  <a:schemeClr val="tx2"/>
                </a:solidFill>
              </a:rPr>
              <a:t>pressor</a:t>
            </a:r>
            <a:r>
              <a:rPr lang="it-IT" sz="1600" dirty="0">
                <a:solidFill>
                  <a:schemeClr val="tx2"/>
                </a:solidFill>
              </a:rPr>
              <a:t> gene. </a:t>
            </a:r>
            <a:r>
              <a:rPr lang="it-IT" sz="1600" dirty="0" err="1">
                <a:solidFill>
                  <a:schemeClr val="tx2"/>
                </a:solidFill>
              </a:rPr>
              <a:t>Genesis</a:t>
            </a:r>
            <a:r>
              <a:rPr lang="it-IT" sz="1600" dirty="0">
                <a:solidFill>
                  <a:schemeClr val="tx2"/>
                </a:solidFill>
              </a:rPr>
              <a:t> 32, 148–149.</a:t>
            </a:r>
          </a:p>
          <a:p>
            <a:endParaRPr lang="it-IT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07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DC04948-57CE-41AE-AACD-206D9B81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oudy Old Style" panose="02020502050305020303" pitchFamily="18" charset="0"/>
              </a:rPr>
              <a:t>Thank you for your attention! </a:t>
            </a:r>
          </a:p>
        </p:txBody>
      </p:sp>
      <p:sp>
        <p:nvSpPr>
          <p:cNvPr id="8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magine 8" descr="Immagine che contiene testo&#10;&#10;Descrizione generata con affidabilità elevata">
            <a:extLst>
              <a:ext uri="{FF2B5EF4-FFF2-40B4-BE49-F238E27FC236}">
                <a16:creationId xmlns:a16="http://schemas.microsoft.com/office/drawing/2014/main" id="{E3DBBE62-3964-4E8D-A25F-EAC7390DF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r="25855" b="-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5871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844B63-85B3-4533-9AE4-7B5D44051ED7}"/>
              </a:ext>
            </a:extLst>
          </p:cNvPr>
          <p:cNvSpPr txBox="1"/>
          <p:nvPr/>
        </p:nvSpPr>
        <p:spPr>
          <a:xfrm>
            <a:off x="129237" y="249262"/>
            <a:ext cx="4569374" cy="70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1.0</a:t>
            </a:r>
            <a:r>
              <a:rPr lang="en-US" sz="5400" kern="1200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Introduction</a:t>
            </a:r>
            <a:endParaRPr lang="en-US" sz="5400" kern="1200" dirty="0">
              <a:solidFill>
                <a:srgbClr val="FFFFFF"/>
              </a:solidFill>
              <a:latin typeface="Goudy Old Style" panose="02020502050305020303" pitchFamily="18" charset="0"/>
              <a:ea typeface="+mj-ea"/>
              <a:cs typeface="+mj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B63685-AD9B-4E10-9778-E9F21C315ACB}"/>
              </a:ext>
            </a:extLst>
          </p:cNvPr>
          <p:cNvSpPr txBox="1"/>
          <p:nvPr/>
        </p:nvSpPr>
        <p:spPr>
          <a:xfrm>
            <a:off x="0" y="84603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OLs</a:t>
            </a:r>
            <a:r>
              <a:rPr lang="it-IT" sz="3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Differentiation</a:t>
            </a:r>
            <a:r>
              <a:rPr lang="it-IT" sz="3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process</a:t>
            </a:r>
            <a:r>
              <a:rPr lang="it-IT" sz="3600" dirty="0">
                <a:solidFill>
                  <a:schemeClr val="bg1"/>
                </a:solidFill>
                <a:latin typeface="Goudy Old Style" panose="02020502050305020303" pitchFamily="18" charset="0"/>
              </a:rPr>
              <a:t> in the </a:t>
            </a:r>
            <a:r>
              <a:rPr lang="it-IT" sz="3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Optic</a:t>
            </a:r>
            <a:r>
              <a:rPr lang="it-IT" sz="3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Nerve</a:t>
            </a:r>
            <a:endParaRPr lang="it-IT" sz="3600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9E614AF-7F72-4877-98AA-6D56B7E23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305" y="1533736"/>
            <a:ext cx="4394142" cy="236913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4AB1274-CC06-461A-A5FF-6287346EC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37" y="4046690"/>
            <a:ext cx="8548278" cy="2573296"/>
          </a:xfrm>
          <a:prstGeom prst="rect">
            <a:avLst/>
          </a:prstGeom>
        </p:spPr>
      </p:pic>
      <p:pic>
        <p:nvPicPr>
          <p:cNvPr id="11" name="Segnaposto contenuto 5">
            <a:extLst>
              <a:ext uri="{FF2B5EF4-FFF2-40B4-BE49-F238E27FC236}">
                <a16:creationId xmlns:a16="http://schemas.microsoft.com/office/drawing/2014/main" id="{B9C144D0-61BF-4FB2-A75F-AB88AF26E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089279" y="1559953"/>
            <a:ext cx="2870117" cy="293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4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461E64E-83A0-498E-B514-3515D8E9B8A8}"/>
              </a:ext>
            </a:extLst>
          </p:cNvPr>
          <p:cNvSpPr txBox="1"/>
          <p:nvPr/>
        </p:nvSpPr>
        <p:spPr>
          <a:xfrm>
            <a:off x="447719" y="2408709"/>
            <a:ext cx="7530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Goudy Old Style" panose="02020502050305020303" pitchFamily="18" charset="0"/>
              </a:rPr>
              <a:t>Is the OLs differentiation process dependent from the neuronal signal?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Is the myelination associated to the axon caliber? 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4140D1EA-E2C4-486B-BC21-A9ED1CF0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36" y="392356"/>
            <a:ext cx="6705600" cy="1244708"/>
          </a:xfrm>
          <a:noFill/>
          <a:ln>
            <a:noFill/>
            <a:prstDash val="sysDot"/>
          </a:ln>
        </p:spPr>
        <p:txBody>
          <a:bodyPr>
            <a:normAutofit fontScale="90000"/>
          </a:bodyPr>
          <a:lstStyle/>
          <a:p>
            <a:r>
              <a:rPr lang="it-IT" sz="3700" dirty="0">
                <a:solidFill>
                  <a:schemeClr val="bg1"/>
                </a:solidFill>
                <a:latin typeface="Goudy Old Style" panose="02020502050305020303" pitchFamily="18" charset="0"/>
              </a:rPr>
              <a:t>2.0 </a:t>
            </a:r>
            <a:r>
              <a:rPr lang="it-IT" sz="50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Scientific</a:t>
            </a:r>
            <a:r>
              <a:rPr lang="it-IT" sz="50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it-IT" sz="50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Questions</a:t>
            </a:r>
            <a:r>
              <a:rPr lang="it-IT" sz="5000" dirty="0">
                <a:solidFill>
                  <a:schemeClr val="bg1"/>
                </a:solidFill>
                <a:latin typeface="Goudy Old Style" panose="02020502050305020303" pitchFamily="18" charset="0"/>
              </a:rPr>
              <a:t> ..??</a:t>
            </a:r>
          </a:p>
        </p:txBody>
      </p:sp>
      <p:pic>
        <p:nvPicPr>
          <p:cNvPr id="14" name="Picture 2" descr="Risultati immagini per questions">
            <a:extLst>
              <a:ext uri="{FF2B5EF4-FFF2-40B4-BE49-F238E27FC236}">
                <a16:creationId xmlns:a16="http://schemas.microsoft.com/office/drawing/2014/main" id="{397A9915-D15A-447A-9B8C-0BA73FDD8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8" y="1579109"/>
            <a:ext cx="3020489" cy="28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461E64E-83A0-498E-B514-3515D8E9B8A8}"/>
              </a:ext>
            </a:extLst>
          </p:cNvPr>
          <p:cNvSpPr txBox="1"/>
          <p:nvPr/>
        </p:nvSpPr>
        <p:spPr>
          <a:xfrm>
            <a:off x="447719" y="2408709"/>
            <a:ext cx="7530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Goudy Old Style" panose="02020502050305020303" pitchFamily="18" charset="0"/>
              </a:rPr>
              <a:t>Is the OLs differentiation process dependent from the neuronal signal?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Goudy Old Style" panose="02020502050305020303" pitchFamily="18" charset="0"/>
              </a:rPr>
              <a:t>Is the myelination associated to the axon caliber? 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4140D1EA-E2C4-486B-BC21-A9ED1CF0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36" y="392356"/>
            <a:ext cx="6705600" cy="1244708"/>
          </a:xfrm>
          <a:noFill/>
          <a:ln>
            <a:noFill/>
            <a:prstDash val="sysDot"/>
          </a:ln>
        </p:spPr>
        <p:txBody>
          <a:bodyPr>
            <a:normAutofit fontScale="90000"/>
          </a:bodyPr>
          <a:lstStyle/>
          <a:p>
            <a:r>
              <a:rPr lang="it-IT" sz="3700" dirty="0">
                <a:solidFill>
                  <a:schemeClr val="bg1"/>
                </a:solidFill>
                <a:latin typeface="Goudy Old Style" panose="02020502050305020303" pitchFamily="18" charset="0"/>
              </a:rPr>
              <a:t>2.0 </a:t>
            </a:r>
            <a:r>
              <a:rPr lang="it-IT" sz="50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Scientific</a:t>
            </a:r>
            <a:r>
              <a:rPr lang="it-IT" sz="50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it-IT" sz="50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Questions</a:t>
            </a:r>
            <a:r>
              <a:rPr lang="it-IT" sz="5000" dirty="0">
                <a:solidFill>
                  <a:schemeClr val="bg1"/>
                </a:solidFill>
                <a:latin typeface="Goudy Old Style" panose="02020502050305020303" pitchFamily="18" charset="0"/>
              </a:rPr>
              <a:t> ..??</a:t>
            </a:r>
          </a:p>
        </p:txBody>
      </p:sp>
      <p:pic>
        <p:nvPicPr>
          <p:cNvPr id="14" name="Picture 2" descr="Risultati immagini per questions">
            <a:extLst>
              <a:ext uri="{FF2B5EF4-FFF2-40B4-BE49-F238E27FC236}">
                <a16:creationId xmlns:a16="http://schemas.microsoft.com/office/drawing/2014/main" id="{397A9915-D15A-447A-9B8C-0BA73FDD8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8" y="1579109"/>
            <a:ext cx="3020489" cy="28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9E6E311-F83A-4837-B22F-CC622AE3BCB1}"/>
              </a:ext>
            </a:extLst>
          </p:cNvPr>
          <p:cNvSpPr/>
          <p:nvPr/>
        </p:nvSpPr>
        <p:spPr>
          <a:xfrm>
            <a:off x="447719" y="2225743"/>
            <a:ext cx="7159029" cy="1582934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B28B2D-218F-4A6D-863D-C0F8FAFC6154}"/>
              </a:ext>
            </a:extLst>
          </p:cNvPr>
          <p:cNvSpPr txBox="1"/>
          <p:nvPr/>
        </p:nvSpPr>
        <p:spPr>
          <a:xfrm>
            <a:off x="159608" y="1844612"/>
            <a:ext cx="4602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2.1 Enucleation of Postnatal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Wlds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 Optic Nerve Disrupts Neuronal Activity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pic>
        <p:nvPicPr>
          <p:cNvPr id="13" name="Segnaposto contenuto 5">
            <a:extLst>
              <a:ext uri="{FF2B5EF4-FFF2-40B4-BE49-F238E27FC236}">
                <a16:creationId xmlns:a16="http://schemas.microsoft.com/office/drawing/2014/main" id="{08B29659-377B-417D-9575-D0C910577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22585" y="136444"/>
            <a:ext cx="3027814" cy="3093163"/>
          </a:xfrm>
          <a:prstGeom prst="rect">
            <a:avLst/>
          </a:prstGeom>
        </p:spPr>
      </p:pic>
      <p:pic>
        <p:nvPicPr>
          <p:cNvPr id="15" name="Segnaposto contenuto 4">
            <a:extLst>
              <a:ext uri="{FF2B5EF4-FFF2-40B4-BE49-F238E27FC236}">
                <a16:creationId xmlns:a16="http://schemas.microsoft.com/office/drawing/2014/main" id="{871E3E24-E562-41F3-8C63-A48B237B2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97" r="-3" b="-3"/>
          <a:stretch/>
        </p:blipFill>
        <p:spPr>
          <a:xfrm>
            <a:off x="5851108" y="2987672"/>
            <a:ext cx="5446919" cy="4022789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0B2FDC-B010-41C1-810E-E630705B8752}"/>
              </a:ext>
            </a:extLst>
          </p:cNvPr>
          <p:cNvSpPr txBox="1"/>
          <p:nvPr/>
        </p:nvSpPr>
        <p:spPr>
          <a:xfrm>
            <a:off x="422513" y="3798737"/>
            <a:ext cx="4623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Wallerian degeneration slow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Wlds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) homozygous mouse mutants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8051406-5514-4765-9753-60255AC0CDB9}"/>
              </a:ext>
            </a:extLst>
          </p:cNvPr>
          <p:cNvSpPr/>
          <p:nvPr/>
        </p:nvSpPr>
        <p:spPr>
          <a:xfrm>
            <a:off x="6096000" y="3429000"/>
            <a:ext cx="662609" cy="3478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1F8F821C-331C-4DF0-8F4A-846F44DAC790}"/>
              </a:ext>
            </a:extLst>
          </p:cNvPr>
          <p:cNvSpPr/>
          <p:nvPr/>
        </p:nvSpPr>
        <p:spPr>
          <a:xfrm>
            <a:off x="7719156" y="3406130"/>
            <a:ext cx="569843" cy="3478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60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B28B2D-218F-4A6D-863D-C0F8FAFC6154}"/>
              </a:ext>
            </a:extLst>
          </p:cNvPr>
          <p:cNvSpPr txBox="1"/>
          <p:nvPr/>
        </p:nvSpPr>
        <p:spPr>
          <a:xfrm>
            <a:off x="159608" y="1844612"/>
            <a:ext cx="4602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2.1 Enucleation of Postnatal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Wlds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 Optic Nerve Disrupts Neuronal Activity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pic>
        <p:nvPicPr>
          <p:cNvPr id="13" name="Segnaposto contenuto 5">
            <a:extLst>
              <a:ext uri="{FF2B5EF4-FFF2-40B4-BE49-F238E27FC236}">
                <a16:creationId xmlns:a16="http://schemas.microsoft.com/office/drawing/2014/main" id="{08B29659-377B-417D-9575-D0C910577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22585" y="136444"/>
            <a:ext cx="3027814" cy="3093163"/>
          </a:xfrm>
          <a:prstGeom prst="rect">
            <a:avLst/>
          </a:prstGeom>
        </p:spPr>
      </p:pic>
      <p:pic>
        <p:nvPicPr>
          <p:cNvPr id="15" name="Segnaposto contenuto 4">
            <a:extLst>
              <a:ext uri="{FF2B5EF4-FFF2-40B4-BE49-F238E27FC236}">
                <a16:creationId xmlns:a16="http://schemas.microsoft.com/office/drawing/2014/main" id="{871E3E24-E562-41F3-8C63-A48B237B2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97" r="-3" b="-3"/>
          <a:stretch/>
        </p:blipFill>
        <p:spPr>
          <a:xfrm>
            <a:off x="5851108" y="2987672"/>
            <a:ext cx="5446919" cy="4022789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0B2FDC-B010-41C1-810E-E630705B8752}"/>
              </a:ext>
            </a:extLst>
          </p:cNvPr>
          <p:cNvSpPr txBox="1"/>
          <p:nvPr/>
        </p:nvSpPr>
        <p:spPr>
          <a:xfrm>
            <a:off x="422513" y="3798737"/>
            <a:ext cx="4623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Goudy Old Style" panose="02020502050305020303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>
                <a:solidFill>
                  <a:srgbClr val="C00000"/>
                </a:solidFill>
                <a:latin typeface="Goudy Old Style" panose="02020502050305020303" pitchFamily="18" charset="0"/>
              </a:rPr>
              <a:t>Enucleation avoid neuronal activity in the optic nerve</a:t>
            </a:r>
            <a:endParaRPr lang="it-IT" sz="2400" b="1" i="1" dirty="0">
              <a:solidFill>
                <a:srgbClr val="C00000"/>
              </a:solidFill>
              <a:latin typeface="Goudy Old Style" panose="02020502050305020303" pitchFamily="18" charset="0"/>
            </a:endParaRPr>
          </a:p>
          <a:p>
            <a:endParaRPr lang="it-IT" sz="2400" dirty="0">
              <a:solidFill>
                <a:schemeClr val="accent1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8051406-5514-4765-9753-60255AC0CDB9}"/>
              </a:ext>
            </a:extLst>
          </p:cNvPr>
          <p:cNvSpPr/>
          <p:nvPr/>
        </p:nvSpPr>
        <p:spPr>
          <a:xfrm>
            <a:off x="6096000" y="3429000"/>
            <a:ext cx="662609" cy="3478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1F8F821C-331C-4DF0-8F4A-846F44DAC790}"/>
              </a:ext>
            </a:extLst>
          </p:cNvPr>
          <p:cNvSpPr/>
          <p:nvPr/>
        </p:nvSpPr>
        <p:spPr>
          <a:xfrm>
            <a:off x="7719156" y="3406130"/>
            <a:ext cx="569843" cy="3478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89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3204C43-3BE0-458F-B699-E4A161183D8A}"/>
              </a:ext>
            </a:extLst>
          </p:cNvPr>
          <p:cNvCxnSpPr/>
          <p:nvPr/>
        </p:nvCxnSpPr>
        <p:spPr>
          <a:xfrm>
            <a:off x="-781878" y="108667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90B81D-9768-47BC-A55F-1DD4E6D33C75}"/>
              </a:ext>
            </a:extLst>
          </p:cNvPr>
          <p:cNvSpPr txBox="1"/>
          <p:nvPr/>
        </p:nvSpPr>
        <p:spPr>
          <a:xfrm>
            <a:off x="192138" y="1767007"/>
            <a:ext cx="46161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2.2 Elimination of Dynamic Neuronal Signaling Does Not Disrupt OL Differentiation</a:t>
            </a:r>
            <a:endParaRPr lang="it-IT" sz="2800" b="1" i="1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  <a:p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3196ACA-ADC0-4242-B914-27C484D0E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602" y="3551583"/>
            <a:ext cx="9913336" cy="294720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10BFC48-25C2-43A8-9566-35435E76B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38619"/>
            <a:ext cx="4621760" cy="17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1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3204C43-3BE0-458F-B699-E4A161183D8A}"/>
              </a:ext>
            </a:extLst>
          </p:cNvPr>
          <p:cNvCxnSpPr/>
          <p:nvPr/>
        </p:nvCxnSpPr>
        <p:spPr>
          <a:xfrm>
            <a:off x="-781878" y="108667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90B81D-9768-47BC-A55F-1DD4E6D33C75}"/>
              </a:ext>
            </a:extLst>
          </p:cNvPr>
          <p:cNvSpPr txBox="1"/>
          <p:nvPr/>
        </p:nvSpPr>
        <p:spPr>
          <a:xfrm>
            <a:off x="192138" y="1767007"/>
            <a:ext cx="46161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2.2 Elimination of Dynamic Neuronal Signaling Does Not Disrupt OL Differentiation</a:t>
            </a:r>
            <a:endParaRPr lang="it-IT" sz="2800" b="1" i="1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  <a:p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3196ACA-ADC0-4242-B914-27C484D0E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602" y="3551583"/>
            <a:ext cx="9913336" cy="294720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27E85D-3C75-42A3-80AD-CD4F7426ABB6}"/>
              </a:ext>
            </a:extLst>
          </p:cNvPr>
          <p:cNvSpPr txBox="1"/>
          <p:nvPr/>
        </p:nvSpPr>
        <p:spPr>
          <a:xfrm>
            <a:off x="5989983" y="1020417"/>
            <a:ext cx="570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Goudy Old Style" panose="02020502050305020303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Dynamic neuronal signaling is not necessary for OL differentiation in the developing optic nerve</a:t>
            </a:r>
            <a:endParaRPr lang="it-IT" sz="2400" b="1" dirty="0">
              <a:solidFill>
                <a:srgbClr val="C0000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91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636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Goudy Old Style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2.0 Scientific Questions ..??</vt:lpstr>
      <vt:lpstr>2.0 Scientific Questions ..??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2.0 Scientific Questions ..??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3.0 Discussion </vt:lpstr>
      <vt:lpstr>4.0 Future Perspectives </vt:lpstr>
      <vt:lpstr>4.0 Bibliography </vt:lpstr>
      <vt:lpstr>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Eleonora Dallorto</dc:creator>
  <cp:lastModifiedBy>Eleonora Dallorto</cp:lastModifiedBy>
  <cp:revision>22</cp:revision>
  <dcterms:created xsi:type="dcterms:W3CDTF">2018-12-17T13:47:37Z</dcterms:created>
  <dcterms:modified xsi:type="dcterms:W3CDTF">2018-12-20T19:00:51Z</dcterms:modified>
</cp:coreProperties>
</file>