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70CB-6854-4E25-80FE-D34C86120895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1A749F0-D6DB-4770-9BE2-28F432CC6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49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70CB-6854-4E25-80FE-D34C86120895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A749F0-D6DB-4770-9BE2-28F432CC6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82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70CB-6854-4E25-80FE-D34C86120895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A749F0-D6DB-4770-9BE2-28F432CC6D33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410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70CB-6854-4E25-80FE-D34C86120895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A749F0-D6DB-4770-9BE2-28F432CC6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774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70CB-6854-4E25-80FE-D34C86120895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A749F0-D6DB-4770-9BE2-28F432CC6D33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615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70CB-6854-4E25-80FE-D34C86120895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A749F0-D6DB-4770-9BE2-28F432CC6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890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70CB-6854-4E25-80FE-D34C86120895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49F0-D6DB-4770-9BE2-28F432CC6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608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70CB-6854-4E25-80FE-D34C86120895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49F0-D6DB-4770-9BE2-28F432CC6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17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70CB-6854-4E25-80FE-D34C86120895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49F0-D6DB-4770-9BE2-28F432CC6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84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70CB-6854-4E25-80FE-D34C86120895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A749F0-D6DB-4770-9BE2-28F432CC6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92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70CB-6854-4E25-80FE-D34C86120895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A749F0-D6DB-4770-9BE2-28F432CC6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8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70CB-6854-4E25-80FE-D34C86120895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A749F0-D6DB-4770-9BE2-28F432CC6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32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70CB-6854-4E25-80FE-D34C86120895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49F0-D6DB-4770-9BE2-28F432CC6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06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70CB-6854-4E25-80FE-D34C86120895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49F0-D6DB-4770-9BE2-28F432CC6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24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70CB-6854-4E25-80FE-D34C86120895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49F0-D6DB-4770-9BE2-28F432CC6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308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70CB-6854-4E25-80FE-D34C86120895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A749F0-D6DB-4770-9BE2-28F432CC6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18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770CB-6854-4E25-80FE-D34C86120895}" type="datetimeFigureOut">
              <a:rPr lang="it-IT" smtClean="0"/>
              <a:t>17/12/2018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A749F0-D6DB-4770-9BE2-28F432CC6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75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0B4F5806-AD29-4F22-A95E-DF91AE0709F3}"/>
              </a:ext>
            </a:extLst>
          </p:cNvPr>
          <p:cNvSpPr txBox="1"/>
          <p:nvPr/>
        </p:nvSpPr>
        <p:spPr>
          <a:xfrm>
            <a:off x="1069146" y="1018873"/>
            <a:ext cx="10297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Transferrin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Functionalized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Liposomes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Loading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Dopamine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Development and Permeability Studies across an In Vitro Model of Human 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Blood–Brain </a:t>
            </a:r>
            <a:r>
              <a:rPr lang="it-I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547AB0-15CC-4C45-8986-4B1F9D99ABDF}"/>
              </a:ext>
            </a:extLst>
          </p:cNvPr>
          <p:cNvSpPr txBox="1"/>
          <p:nvPr/>
        </p:nvSpPr>
        <p:spPr>
          <a:xfrm>
            <a:off x="7807569" y="5781822"/>
            <a:ext cx="4023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</a:rPr>
              <a:t>Sara Barsanti e Stefania Lunetta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86088AE-F61A-4DD6-B355-EFD37F5D43F4}"/>
              </a:ext>
            </a:extLst>
          </p:cNvPr>
          <p:cNvSpPr txBox="1"/>
          <p:nvPr/>
        </p:nvSpPr>
        <p:spPr>
          <a:xfrm>
            <a:off x="1174653" y="2914299"/>
            <a:ext cx="1008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Antonio </a:t>
            </a:r>
            <a:r>
              <a:rPr lang="it-IT" b="1" dirty="0" err="1"/>
              <a:t>Lopalco</a:t>
            </a:r>
            <a:r>
              <a:rPr lang="it-IT" b="1" dirty="0"/>
              <a:t> 1, Annalisa </a:t>
            </a:r>
            <a:r>
              <a:rPr lang="it-IT" b="1" dirty="0" err="1"/>
              <a:t>Cutrignelli</a:t>
            </a:r>
            <a:r>
              <a:rPr lang="it-IT" b="1" dirty="0"/>
              <a:t> 1,*, Nunzio </a:t>
            </a:r>
            <a:r>
              <a:rPr lang="it-IT" b="1" dirty="0" err="1"/>
              <a:t>Denora</a:t>
            </a:r>
            <a:r>
              <a:rPr lang="it-IT" b="1" dirty="0"/>
              <a:t> 1,2, Angela </a:t>
            </a:r>
            <a:r>
              <a:rPr lang="it-IT" b="1" dirty="0" err="1"/>
              <a:t>Lopedota</a:t>
            </a:r>
            <a:r>
              <a:rPr lang="it-IT" b="1" dirty="0"/>
              <a:t> 1,</a:t>
            </a:r>
          </a:p>
          <a:p>
            <a:r>
              <a:rPr lang="it-IT" b="1" dirty="0"/>
              <a:t>Massimo Franco 1 and Valentino </a:t>
            </a:r>
            <a:r>
              <a:rPr lang="it-IT" b="1" dirty="0" err="1"/>
              <a:t>Laquintana</a:t>
            </a:r>
            <a:r>
              <a:rPr lang="it-IT" b="1" dirty="0"/>
              <a:t> 1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871F84-E918-43A6-ADB1-EC0E91FE946E}"/>
              </a:ext>
            </a:extLst>
          </p:cNvPr>
          <p:cNvSpPr txBox="1"/>
          <p:nvPr/>
        </p:nvSpPr>
        <p:spPr>
          <a:xfrm>
            <a:off x="1174653" y="3956092"/>
            <a:ext cx="759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Nanomaterials: 20 March 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833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8E84270-D9B7-4ABA-B6F5-2229DA42580C}"/>
              </a:ext>
            </a:extLst>
          </p:cNvPr>
          <p:cNvSpPr txBox="1"/>
          <p:nvPr/>
        </p:nvSpPr>
        <p:spPr>
          <a:xfrm>
            <a:off x="323557" y="0"/>
            <a:ext cx="5359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FUTURE PERSPECTIVES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DD2809-7434-4FA7-9669-A678E8CD2B6E}"/>
              </a:ext>
            </a:extLst>
          </p:cNvPr>
          <p:cNvSpPr txBox="1"/>
          <p:nvPr/>
        </p:nvSpPr>
        <p:spPr>
          <a:xfrm>
            <a:off x="2332894" y="1024596"/>
            <a:ext cx="5359791" cy="3731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Co-culture in vitro</a:t>
            </a:r>
          </a:p>
          <a:p>
            <a:pPr marL="457200" indent="-4572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it-IT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Vivo </a:t>
            </a:r>
            <a:r>
              <a:rPr lang="it-IT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it-I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</a:p>
          <a:p>
            <a:pPr marL="457200" indent="-4572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it-I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trials </a:t>
            </a:r>
            <a:r>
              <a:rPr lang="it-IT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Vivo </a:t>
            </a:r>
            <a:r>
              <a:rPr lang="it-I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Humans</a:t>
            </a:r>
            <a:endParaRPr lang="it-IT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906C5C6-2706-40D9-9C12-D328270CD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3" y="698853"/>
            <a:ext cx="4867152" cy="174498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8350E03-F0EF-4CD3-A94C-80C9F940B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709" y="2643187"/>
            <a:ext cx="2095500" cy="15716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AC0DE5E-7662-4293-8004-ED4412EC0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709" y="455507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5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D37D92F-ADBB-4D7F-BA01-58400B79ED86}"/>
              </a:ext>
            </a:extLst>
          </p:cNvPr>
          <p:cNvSpPr txBox="1"/>
          <p:nvPr/>
        </p:nvSpPr>
        <p:spPr>
          <a:xfrm>
            <a:off x="323557" y="0"/>
            <a:ext cx="5359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BIBLIOGRAPHY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E7DC77-B3C2-4AFF-8285-5CAFC9273BBE}"/>
              </a:ext>
            </a:extLst>
          </p:cNvPr>
          <p:cNvSpPr txBox="1"/>
          <p:nvPr/>
        </p:nvSpPr>
        <p:spPr>
          <a:xfrm>
            <a:off x="1362221" y="1413063"/>
            <a:ext cx="99059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Lopalco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it-IT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Transferrin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Functionalized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Liposomes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Loading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Dopamine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Development and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Permeability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In Vitro Model of Human Blood-Brain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Nanomater</a:t>
            </a:r>
            <a:r>
              <a:rPr lang="it-IT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Basel </a:t>
            </a:r>
            <a:r>
              <a:rPr lang="it-IT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Switz</a:t>
            </a:r>
            <a:r>
              <a:rPr lang="it-IT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(2018).</a:t>
            </a:r>
          </a:p>
          <a:p>
            <a:endParaRPr lang="it-IT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Vieira, D. B. &amp;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Gamarra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L. F.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brain: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liposome-based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delivery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-brain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it-IT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J. </a:t>
            </a:r>
            <a:r>
              <a:rPr lang="it-IT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Nanomedicine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5381–5414 (2016).</a:t>
            </a:r>
          </a:p>
          <a:p>
            <a:endParaRPr lang="it-IT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3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7D69068-5746-42AF-A997-5831F1C0C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59" y="992359"/>
            <a:ext cx="5865641" cy="5865641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F88008EA-EAF1-4830-BF87-568BD5D52AA9}"/>
              </a:ext>
            </a:extLst>
          </p:cNvPr>
          <p:cNvSpPr/>
          <p:nvPr/>
        </p:nvSpPr>
        <p:spPr>
          <a:xfrm rot="21040087">
            <a:off x="639062" y="532143"/>
            <a:ext cx="672171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</a:t>
            </a:r>
            <a:r>
              <a:rPr lang="it-IT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you</a:t>
            </a:r>
            <a:endParaRPr lang="it-IT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it-IT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for </a:t>
            </a:r>
            <a:r>
              <a:rPr lang="it-IT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your</a:t>
            </a:r>
            <a:r>
              <a:rPr lang="it-IT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attention</a:t>
            </a:r>
            <a:r>
              <a:rPr lang="it-IT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8382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D584FB3-1296-4A2C-BFFE-8E4382E58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83" y="101507"/>
            <a:ext cx="5171005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F768B4-04B4-4B82-A3CC-4B46F6B1B100}"/>
              </a:ext>
            </a:extLst>
          </p:cNvPr>
          <p:cNvSpPr txBox="1"/>
          <p:nvPr/>
        </p:nvSpPr>
        <p:spPr>
          <a:xfrm>
            <a:off x="365760" y="101507"/>
            <a:ext cx="4276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it-IT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DA29929-AFF3-4E27-A4E7-C81C2058B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9" y="3854547"/>
            <a:ext cx="4803224" cy="256035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2159D9B-8054-4EE3-AC55-62B7A3A98094}"/>
              </a:ext>
            </a:extLst>
          </p:cNvPr>
          <p:cNvSpPr txBox="1"/>
          <p:nvPr/>
        </p:nvSpPr>
        <p:spPr>
          <a:xfrm>
            <a:off x="1216573" y="1372237"/>
            <a:ext cx="42765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Parkinson’s</a:t>
            </a:r>
            <a:r>
              <a:rPr lang="it-IT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it-IT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progressive neurodegenerative </a:t>
            </a:r>
            <a:r>
              <a:rPr lang="it-IT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it-I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CNS </a:t>
            </a:r>
            <a:r>
              <a:rPr lang="it-IT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mainly</a:t>
            </a:r>
            <a:r>
              <a:rPr lang="it-I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affects</a:t>
            </a:r>
            <a:r>
              <a:rPr lang="it-I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  <a:r>
              <a:rPr lang="it-I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system.</a:t>
            </a:r>
            <a:endParaRPr lang="it-IT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71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B1CF8A-B690-44F2-979A-036E8DFD79CD}"/>
              </a:ext>
            </a:extLst>
          </p:cNvPr>
          <p:cNvSpPr txBox="1"/>
          <p:nvPr/>
        </p:nvSpPr>
        <p:spPr>
          <a:xfrm>
            <a:off x="2055172" y="187198"/>
            <a:ext cx="758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Dopamine can NOT cross the Blood-Brain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3F29A01-83AC-4283-A5DD-32D0D46C6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78" y="2508367"/>
            <a:ext cx="4024660" cy="434963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C7A7D1F-002C-416A-839E-C585DDA65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9" y="1427871"/>
            <a:ext cx="5210722" cy="463530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827F29E-B73B-4AB9-819B-3C6EA6566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64698"/>
            <a:ext cx="5663416" cy="34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7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EB83CAB-BA8C-4942-9E64-9868834E5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45" y="786948"/>
            <a:ext cx="6427421" cy="5830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F1E4D9-A549-4476-93EF-5A00909B37C4}"/>
              </a:ext>
            </a:extLst>
          </p:cNvPr>
          <p:cNvSpPr txBox="1"/>
          <p:nvPr/>
        </p:nvSpPr>
        <p:spPr>
          <a:xfrm>
            <a:off x="1828800" y="365760"/>
            <a:ext cx="3812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Liposomes</a:t>
            </a:r>
            <a:endParaRPr lang="it-IT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218AD2-FF7A-430A-82AE-9B663CF138F4}"/>
              </a:ext>
            </a:extLst>
          </p:cNvPr>
          <p:cNvSpPr txBox="1"/>
          <p:nvPr/>
        </p:nvSpPr>
        <p:spPr>
          <a:xfrm>
            <a:off x="1828800" y="1420837"/>
            <a:ext cx="38123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bilayer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acqueus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compartment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endParaRPr lang="it-IT" sz="2400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Biocompatibility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invasive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toxicity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side </a:t>
            </a: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delivery: FUNCTIONALIZATION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589BACC4-1E02-4BA9-817B-E750F5F3601B}"/>
              </a:ext>
            </a:extLst>
          </p:cNvPr>
          <p:cNvSpPr/>
          <p:nvPr/>
        </p:nvSpPr>
        <p:spPr>
          <a:xfrm>
            <a:off x="10733650" y="3536035"/>
            <a:ext cx="436098" cy="35169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FCE277B7-5C24-4159-8E6C-5373A7C38971}"/>
              </a:ext>
            </a:extLst>
          </p:cNvPr>
          <p:cNvSpPr/>
          <p:nvPr/>
        </p:nvSpPr>
        <p:spPr>
          <a:xfrm>
            <a:off x="10789921" y="2605223"/>
            <a:ext cx="1069144" cy="35169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93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8F96481-F436-45B1-980F-29990A1E43A8}"/>
              </a:ext>
            </a:extLst>
          </p:cNvPr>
          <p:cNvSpPr txBox="1"/>
          <p:nvPr/>
        </p:nvSpPr>
        <p:spPr>
          <a:xfrm>
            <a:off x="314179" y="42203"/>
            <a:ext cx="4975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SCIENTIFIC QUESTION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6167537-9F70-41A5-B3A8-13A69E20C9E0}"/>
              </a:ext>
            </a:extLst>
          </p:cNvPr>
          <p:cNvSpPr txBox="1"/>
          <p:nvPr/>
        </p:nvSpPr>
        <p:spPr>
          <a:xfrm>
            <a:off x="2676377" y="2114117"/>
            <a:ext cx="6839246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Transferrin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Functionalizated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Liposomes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permeability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it-IT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Vitro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of Blood-Brain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4719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2F041A-B281-4873-A0F0-858387424065}"/>
              </a:ext>
            </a:extLst>
          </p:cNvPr>
          <p:cNvSpPr txBox="1"/>
          <p:nvPr/>
        </p:nvSpPr>
        <p:spPr>
          <a:xfrm>
            <a:off x="323557" y="98474"/>
            <a:ext cx="876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EXPERIMENTAL DATA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F720529-F92E-4289-A61A-37985BAFECEB}"/>
              </a:ext>
            </a:extLst>
          </p:cNvPr>
          <p:cNvSpPr txBox="1"/>
          <p:nvPr/>
        </p:nvSpPr>
        <p:spPr>
          <a:xfrm>
            <a:off x="1645920" y="683249"/>
            <a:ext cx="81873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funcrionalized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unfunctionalized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LPs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Phisicochemical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Polidispersity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Index (PDI)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</a:t>
            </a: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Encapsulation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Freeze-fracture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microscopy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1F7AFF3-77EA-4B4F-81BF-9ADCCDAC2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981868"/>
            <a:ext cx="9340235" cy="12351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F7FB64B-AB38-4761-97E0-2AB6CDF7C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833" y="4281194"/>
            <a:ext cx="3997692" cy="25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2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F025D73-C2A8-4B65-B42B-41E302527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6" y="1316702"/>
            <a:ext cx="8364000" cy="526697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8DB1BC-E585-4682-AC02-221549D3E435}"/>
              </a:ext>
            </a:extLst>
          </p:cNvPr>
          <p:cNvSpPr txBox="1"/>
          <p:nvPr/>
        </p:nvSpPr>
        <p:spPr>
          <a:xfrm>
            <a:off x="2053883" y="124767"/>
            <a:ext cx="6710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Vitro 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endParaRPr lang="it-IT" sz="32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83135F2-05C4-4E13-A351-1ACFC4DF1917}"/>
              </a:ext>
            </a:extLst>
          </p:cNvPr>
          <p:cNvSpPr txBox="1"/>
          <p:nvPr/>
        </p:nvSpPr>
        <p:spPr>
          <a:xfrm>
            <a:off x="7774744" y="2253587"/>
            <a:ext cx="4417256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functionalized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LPs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a LOWER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DA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unfunctionalized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LPs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81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78BC225-0B88-4DF8-8782-8F3829396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44" y="889318"/>
            <a:ext cx="9078592" cy="446784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82C15E-1F11-4D64-BE14-AF102A32294C}"/>
              </a:ext>
            </a:extLst>
          </p:cNvPr>
          <p:cNvSpPr txBox="1"/>
          <p:nvPr/>
        </p:nvSpPr>
        <p:spPr>
          <a:xfrm>
            <a:off x="1678744" y="124767"/>
            <a:ext cx="8834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Vitro </a:t>
            </a:r>
            <a:r>
              <a:rPr lang="it-IT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lang="it-IT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Analysis </a:t>
            </a:r>
            <a:r>
              <a:rPr lang="it-IT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lang="it-IT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BBB Model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F2CB249-44AC-4D88-883D-B429AC67F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94" y="5412177"/>
            <a:ext cx="5535224" cy="1321056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7EB10F71-A2C6-49C6-817A-45EF08E796B2}"/>
              </a:ext>
            </a:extLst>
          </p:cNvPr>
          <p:cNvSpPr/>
          <p:nvPr/>
        </p:nvSpPr>
        <p:spPr>
          <a:xfrm>
            <a:off x="7061981" y="6086773"/>
            <a:ext cx="450166" cy="2672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3473B404-ED86-4DE4-AC5F-1A46AE196D29}"/>
              </a:ext>
            </a:extLst>
          </p:cNvPr>
          <p:cNvCxnSpPr/>
          <p:nvPr/>
        </p:nvCxnSpPr>
        <p:spPr>
          <a:xfrm>
            <a:off x="8848578" y="6220416"/>
            <a:ext cx="95660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60FCF25-53B2-4AA7-9BD7-6A4796F1BEAF}"/>
              </a:ext>
            </a:extLst>
          </p:cNvPr>
          <p:cNvSpPr txBox="1"/>
          <p:nvPr/>
        </p:nvSpPr>
        <p:spPr>
          <a:xfrm>
            <a:off x="9839285" y="5968682"/>
            <a:ext cx="651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</a:p>
        </p:txBody>
      </p:sp>
    </p:spTree>
    <p:extLst>
      <p:ext uri="{BB962C8B-B14F-4D97-AF65-F5344CB8AC3E}">
        <p14:creationId xmlns:p14="http://schemas.microsoft.com/office/powerpoint/2010/main" val="89008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ABCF7C-BDC8-4C50-8E63-00EA1FEB14C3}"/>
              </a:ext>
            </a:extLst>
          </p:cNvPr>
          <p:cNvSpPr txBox="1"/>
          <p:nvPr/>
        </p:nvSpPr>
        <p:spPr>
          <a:xfrm>
            <a:off x="323557" y="0"/>
            <a:ext cx="4276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CONCLUSIONS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EDBAFAA-446E-47FD-8422-83592D8515AE}"/>
              </a:ext>
            </a:extLst>
          </p:cNvPr>
          <p:cNvSpPr txBox="1"/>
          <p:nvPr/>
        </p:nvSpPr>
        <p:spPr>
          <a:xfrm>
            <a:off x="1727980" y="1103647"/>
            <a:ext cx="9835661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employment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Liposomes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decorated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Transferrin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seems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be a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promising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brain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delivery,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</a:t>
            </a:r>
            <a:endParaRPr lang="it-IT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Absense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citotoxicity</a:t>
            </a:r>
            <a:endParaRPr lang="it-IT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benefits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Decreasing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it-IT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it-IT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46AA55-EBB2-42E9-A460-787D3572F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24" y="4262511"/>
            <a:ext cx="2683971" cy="25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74778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Bl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601</TotalTime>
  <Words>239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Lunetta</dc:creator>
  <cp:lastModifiedBy>Stefania Lunetta</cp:lastModifiedBy>
  <cp:revision>33</cp:revision>
  <dcterms:created xsi:type="dcterms:W3CDTF">2018-12-15T10:17:17Z</dcterms:created>
  <dcterms:modified xsi:type="dcterms:W3CDTF">2018-12-17T17:00:47Z</dcterms:modified>
</cp:coreProperties>
</file>