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5" r:id="rId7"/>
    <p:sldId id="266" r:id="rId8"/>
    <p:sldId id="267"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0" d="100"/>
          <a:sy n="100" d="100"/>
        </p:scale>
        <p:origin x="-125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it-IT"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Click to edit Master subtitle style</a:t>
            </a:r>
            <a:endParaRPr lang="en-US"/>
          </a:p>
        </p:txBody>
      </p:sp>
      <p:sp>
        <p:nvSpPr>
          <p:cNvPr id="4" name="Date Placeholder 3"/>
          <p:cNvSpPr>
            <a:spLocks noGrp="1"/>
          </p:cNvSpPr>
          <p:nvPr>
            <p:ph type="dt" sz="half" idx="10"/>
          </p:nvPr>
        </p:nvSpPr>
        <p:spPr/>
        <p:txBody>
          <a:bodyPr/>
          <a:lstStyle/>
          <a:p>
            <a:fld id="{85B97905-E26D-CF4D-A708-3BFF68289C9E}" type="datetimeFigureOut">
              <a:rPr lang="en-US" smtClean="0"/>
              <a:t>03/12/2018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30C2E2-6522-8946-8B89-6347D039C6A6}" type="slidenum">
              <a:rPr lang="en-US" smtClean="0"/>
              <a:t>‹#›</a:t>
            </a:fld>
            <a:endParaRPr lang="en-US"/>
          </a:p>
        </p:txBody>
      </p:sp>
    </p:spTree>
    <p:extLst>
      <p:ext uri="{BB962C8B-B14F-4D97-AF65-F5344CB8AC3E}">
        <p14:creationId xmlns:p14="http://schemas.microsoft.com/office/powerpoint/2010/main" val="2451078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10"/>
          </p:nvPr>
        </p:nvSpPr>
        <p:spPr/>
        <p:txBody>
          <a:bodyPr/>
          <a:lstStyle/>
          <a:p>
            <a:fld id="{85B97905-E26D-CF4D-A708-3BFF68289C9E}" type="datetimeFigureOut">
              <a:rPr lang="en-US" smtClean="0"/>
              <a:t>03/12/2018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30C2E2-6522-8946-8B89-6347D039C6A6}" type="slidenum">
              <a:rPr lang="en-US" smtClean="0"/>
              <a:t>‹#›</a:t>
            </a:fld>
            <a:endParaRPr lang="en-US"/>
          </a:p>
        </p:txBody>
      </p:sp>
    </p:spTree>
    <p:extLst>
      <p:ext uri="{BB962C8B-B14F-4D97-AF65-F5344CB8AC3E}">
        <p14:creationId xmlns:p14="http://schemas.microsoft.com/office/powerpoint/2010/main" val="991645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t-IT"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10"/>
          </p:nvPr>
        </p:nvSpPr>
        <p:spPr/>
        <p:txBody>
          <a:bodyPr/>
          <a:lstStyle/>
          <a:p>
            <a:fld id="{85B97905-E26D-CF4D-A708-3BFF68289C9E}" type="datetimeFigureOut">
              <a:rPr lang="en-US" smtClean="0"/>
              <a:t>03/12/2018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30C2E2-6522-8946-8B89-6347D039C6A6}" type="slidenum">
              <a:rPr lang="en-US" smtClean="0"/>
              <a:t>‹#›</a:t>
            </a:fld>
            <a:endParaRPr lang="en-US"/>
          </a:p>
        </p:txBody>
      </p:sp>
    </p:spTree>
    <p:extLst>
      <p:ext uri="{BB962C8B-B14F-4D97-AF65-F5344CB8AC3E}">
        <p14:creationId xmlns:p14="http://schemas.microsoft.com/office/powerpoint/2010/main" val="363829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Content Placeholder 2"/>
          <p:cNvSpPr>
            <a:spLocks noGrp="1"/>
          </p:cNvSpPr>
          <p:nvPr>
            <p:ph idx="1"/>
          </p:nvPr>
        </p:nvSpPr>
        <p:spPr/>
        <p:txBody>
          <a:body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10"/>
          </p:nvPr>
        </p:nvSpPr>
        <p:spPr/>
        <p:txBody>
          <a:bodyPr/>
          <a:lstStyle/>
          <a:p>
            <a:fld id="{85B97905-E26D-CF4D-A708-3BFF68289C9E}" type="datetimeFigureOut">
              <a:rPr lang="en-US" smtClean="0"/>
              <a:t>03/12/2018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30C2E2-6522-8946-8B89-6347D039C6A6}" type="slidenum">
              <a:rPr lang="en-US" smtClean="0"/>
              <a:t>‹#›</a:t>
            </a:fld>
            <a:endParaRPr lang="en-US"/>
          </a:p>
        </p:txBody>
      </p:sp>
    </p:spTree>
    <p:extLst>
      <p:ext uri="{BB962C8B-B14F-4D97-AF65-F5344CB8AC3E}">
        <p14:creationId xmlns:p14="http://schemas.microsoft.com/office/powerpoint/2010/main" val="1353876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it-IT"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Click to edit Master text styles</a:t>
            </a:r>
          </a:p>
        </p:txBody>
      </p:sp>
      <p:sp>
        <p:nvSpPr>
          <p:cNvPr id="4" name="Date Placeholder 3"/>
          <p:cNvSpPr>
            <a:spLocks noGrp="1"/>
          </p:cNvSpPr>
          <p:nvPr>
            <p:ph type="dt" sz="half" idx="10"/>
          </p:nvPr>
        </p:nvSpPr>
        <p:spPr/>
        <p:txBody>
          <a:bodyPr/>
          <a:lstStyle/>
          <a:p>
            <a:fld id="{85B97905-E26D-CF4D-A708-3BFF68289C9E}" type="datetimeFigureOut">
              <a:rPr lang="en-US" smtClean="0"/>
              <a:t>03/12/2018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30C2E2-6522-8946-8B89-6347D039C6A6}" type="slidenum">
              <a:rPr lang="en-US" smtClean="0"/>
              <a:t>‹#›</a:t>
            </a:fld>
            <a:endParaRPr lang="en-US"/>
          </a:p>
        </p:txBody>
      </p:sp>
    </p:spTree>
    <p:extLst>
      <p:ext uri="{BB962C8B-B14F-4D97-AF65-F5344CB8AC3E}">
        <p14:creationId xmlns:p14="http://schemas.microsoft.com/office/powerpoint/2010/main" val="4255819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5" name="Date Placeholder 4"/>
          <p:cNvSpPr>
            <a:spLocks noGrp="1"/>
          </p:cNvSpPr>
          <p:nvPr>
            <p:ph type="dt" sz="half" idx="10"/>
          </p:nvPr>
        </p:nvSpPr>
        <p:spPr/>
        <p:txBody>
          <a:bodyPr/>
          <a:lstStyle/>
          <a:p>
            <a:fld id="{85B97905-E26D-CF4D-A708-3BFF68289C9E}" type="datetimeFigureOut">
              <a:rPr lang="en-US" smtClean="0"/>
              <a:t>03/12/2018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30C2E2-6522-8946-8B89-6347D039C6A6}" type="slidenum">
              <a:rPr lang="en-US" smtClean="0"/>
              <a:t>‹#›</a:t>
            </a:fld>
            <a:endParaRPr lang="en-US"/>
          </a:p>
        </p:txBody>
      </p:sp>
    </p:spTree>
    <p:extLst>
      <p:ext uri="{BB962C8B-B14F-4D97-AF65-F5344CB8AC3E}">
        <p14:creationId xmlns:p14="http://schemas.microsoft.com/office/powerpoint/2010/main" val="2359369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7" name="Date Placeholder 6"/>
          <p:cNvSpPr>
            <a:spLocks noGrp="1"/>
          </p:cNvSpPr>
          <p:nvPr>
            <p:ph type="dt" sz="half" idx="10"/>
          </p:nvPr>
        </p:nvSpPr>
        <p:spPr/>
        <p:txBody>
          <a:bodyPr/>
          <a:lstStyle/>
          <a:p>
            <a:fld id="{85B97905-E26D-CF4D-A708-3BFF68289C9E}" type="datetimeFigureOut">
              <a:rPr lang="en-US" smtClean="0"/>
              <a:t>03/12/2018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30C2E2-6522-8946-8B89-6347D039C6A6}" type="slidenum">
              <a:rPr lang="en-US" smtClean="0"/>
              <a:t>‹#›</a:t>
            </a:fld>
            <a:endParaRPr lang="en-US"/>
          </a:p>
        </p:txBody>
      </p:sp>
    </p:spTree>
    <p:extLst>
      <p:ext uri="{BB962C8B-B14F-4D97-AF65-F5344CB8AC3E}">
        <p14:creationId xmlns:p14="http://schemas.microsoft.com/office/powerpoint/2010/main" val="3074122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Date Placeholder 2"/>
          <p:cNvSpPr>
            <a:spLocks noGrp="1"/>
          </p:cNvSpPr>
          <p:nvPr>
            <p:ph type="dt" sz="half" idx="10"/>
          </p:nvPr>
        </p:nvSpPr>
        <p:spPr/>
        <p:txBody>
          <a:bodyPr/>
          <a:lstStyle/>
          <a:p>
            <a:fld id="{85B97905-E26D-CF4D-A708-3BFF68289C9E}" type="datetimeFigureOut">
              <a:rPr lang="en-US" smtClean="0"/>
              <a:t>03/12/2018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30C2E2-6522-8946-8B89-6347D039C6A6}" type="slidenum">
              <a:rPr lang="en-US" smtClean="0"/>
              <a:t>‹#›</a:t>
            </a:fld>
            <a:endParaRPr lang="en-US"/>
          </a:p>
        </p:txBody>
      </p:sp>
    </p:spTree>
    <p:extLst>
      <p:ext uri="{BB962C8B-B14F-4D97-AF65-F5344CB8AC3E}">
        <p14:creationId xmlns:p14="http://schemas.microsoft.com/office/powerpoint/2010/main" val="2574614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B97905-E26D-CF4D-A708-3BFF68289C9E}" type="datetimeFigureOut">
              <a:rPr lang="en-US" smtClean="0"/>
              <a:t>03/12/2018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30C2E2-6522-8946-8B89-6347D039C6A6}" type="slidenum">
              <a:rPr lang="en-US" smtClean="0"/>
              <a:t>‹#›</a:t>
            </a:fld>
            <a:endParaRPr lang="en-US"/>
          </a:p>
        </p:txBody>
      </p:sp>
    </p:spTree>
    <p:extLst>
      <p:ext uri="{BB962C8B-B14F-4D97-AF65-F5344CB8AC3E}">
        <p14:creationId xmlns:p14="http://schemas.microsoft.com/office/powerpoint/2010/main" val="207100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it-IT"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Click to edit Master text styles</a:t>
            </a:r>
          </a:p>
        </p:txBody>
      </p:sp>
      <p:sp>
        <p:nvSpPr>
          <p:cNvPr id="5" name="Date Placeholder 4"/>
          <p:cNvSpPr>
            <a:spLocks noGrp="1"/>
          </p:cNvSpPr>
          <p:nvPr>
            <p:ph type="dt" sz="half" idx="10"/>
          </p:nvPr>
        </p:nvSpPr>
        <p:spPr/>
        <p:txBody>
          <a:bodyPr/>
          <a:lstStyle/>
          <a:p>
            <a:fld id="{85B97905-E26D-CF4D-A708-3BFF68289C9E}" type="datetimeFigureOut">
              <a:rPr lang="en-US" smtClean="0"/>
              <a:t>03/12/2018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30C2E2-6522-8946-8B89-6347D039C6A6}" type="slidenum">
              <a:rPr lang="en-US" smtClean="0"/>
              <a:t>‹#›</a:t>
            </a:fld>
            <a:endParaRPr lang="en-US"/>
          </a:p>
        </p:txBody>
      </p:sp>
    </p:spTree>
    <p:extLst>
      <p:ext uri="{BB962C8B-B14F-4D97-AF65-F5344CB8AC3E}">
        <p14:creationId xmlns:p14="http://schemas.microsoft.com/office/powerpoint/2010/main" val="1548401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it-IT"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Click to edit Master text styles</a:t>
            </a:r>
          </a:p>
        </p:txBody>
      </p:sp>
      <p:sp>
        <p:nvSpPr>
          <p:cNvPr id="5" name="Date Placeholder 4"/>
          <p:cNvSpPr>
            <a:spLocks noGrp="1"/>
          </p:cNvSpPr>
          <p:nvPr>
            <p:ph type="dt" sz="half" idx="10"/>
          </p:nvPr>
        </p:nvSpPr>
        <p:spPr/>
        <p:txBody>
          <a:bodyPr/>
          <a:lstStyle/>
          <a:p>
            <a:fld id="{85B97905-E26D-CF4D-A708-3BFF68289C9E}" type="datetimeFigureOut">
              <a:rPr lang="en-US" smtClean="0"/>
              <a:t>03/12/2018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30C2E2-6522-8946-8B89-6347D039C6A6}" type="slidenum">
              <a:rPr lang="en-US" smtClean="0"/>
              <a:t>‹#›</a:t>
            </a:fld>
            <a:endParaRPr lang="en-US"/>
          </a:p>
        </p:txBody>
      </p:sp>
    </p:spTree>
    <p:extLst>
      <p:ext uri="{BB962C8B-B14F-4D97-AF65-F5344CB8AC3E}">
        <p14:creationId xmlns:p14="http://schemas.microsoft.com/office/powerpoint/2010/main" val="232208599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B97905-E26D-CF4D-A708-3BFF68289C9E}" type="datetimeFigureOut">
              <a:rPr lang="en-US" smtClean="0"/>
              <a:t>03/12/2018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30C2E2-6522-8946-8B89-6347D039C6A6}" type="slidenum">
              <a:rPr lang="en-US" smtClean="0"/>
              <a:t>‹#›</a:t>
            </a:fld>
            <a:endParaRPr lang="en-US"/>
          </a:p>
        </p:txBody>
      </p:sp>
    </p:spTree>
    <p:extLst>
      <p:ext uri="{BB962C8B-B14F-4D97-AF65-F5344CB8AC3E}">
        <p14:creationId xmlns:p14="http://schemas.microsoft.com/office/powerpoint/2010/main" val="2705471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gif"/><Relationship Id="rId3" Type="http://schemas.openxmlformats.org/officeDocument/2006/relationships/image" Target="../media/image2.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gif"/><Relationship Id="rId3" Type="http://schemas.openxmlformats.org/officeDocument/2006/relationships/image" Target="../media/image4.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gif"/><Relationship Id="rId3" Type="http://schemas.openxmlformats.org/officeDocument/2006/relationships/image" Target="../media/image6.gif"/></Relationships>
</file>

<file path=ppt/slides/_rels/slide4.xml.rels><?xml version="1.0" encoding="UTF-8" standalone="yes"?>
<Relationships xmlns="http://schemas.openxmlformats.org/package/2006/relationships"><Relationship Id="rId3" Type="http://schemas.openxmlformats.org/officeDocument/2006/relationships/image" Target="../media/image6.gif"/><Relationship Id="rId4" Type="http://schemas.openxmlformats.org/officeDocument/2006/relationships/image" Target="../media/image7.gif"/><Relationship Id="rId5" Type="http://schemas.openxmlformats.org/officeDocument/2006/relationships/image" Target="../media/image8.gif"/><Relationship Id="rId1" Type="http://schemas.openxmlformats.org/officeDocument/2006/relationships/slideLayout" Target="../slideLayouts/slideLayout7.xml"/><Relationship Id="rId2" Type="http://schemas.openxmlformats.org/officeDocument/2006/relationships/image" Target="../media/image5.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9.gif"/><Relationship Id="rId3" Type="http://schemas.openxmlformats.org/officeDocument/2006/relationships/image" Target="../media/image10.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1.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2.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3.png"/><Relationship Id="rId3" Type="http://schemas.openxmlformats.org/officeDocument/2006/relationships/image" Target="file://localhost/http/::www.isa.au.dk:SR:UV1:cds-apparatus.gi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ChangeArrowheads="1"/>
          </p:cNvSpPr>
          <p:nvPr/>
        </p:nvSpPr>
        <p:spPr bwMode="auto">
          <a:xfrm>
            <a:off x="457200" y="228600"/>
            <a:ext cx="73914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spcBef>
                <a:spcPct val="50000"/>
              </a:spcBef>
            </a:pPr>
            <a:r>
              <a:rPr lang="en-US" dirty="0"/>
              <a:t>The following animation shows how in a linearly polarized light the electric field vector oscillates along one and only one direction </a:t>
            </a:r>
            <a:r>
              <a:rPr lang="en-US" dirty="0" smtClean="0"/>
              <a:t>(z</a:t>
            </a:r>
            <a:r>
              <a:rPr lang="en-US" dirty="0"/>
              <a:t>, in the figure) and perpendicular to the propagation axis </a:t>
            </a:r>
            <a:r>
              <a:rPr lang="en-US" dirty="0" smtClean="0"/>
              <a:t>(x</a:t>
            </a:r>
            <a:r>
              <a:rPr lang="en-US" dirty="0"/>
              <a:t>).</a:t>
            </a:r>
            <a:endParaRPr lang="it-IT" sz="1800" b="1" dirty="0">
              <a:latin typeface="Comic Sans MS" charset="0"/>
            </a:endParaRPr>
          </a:p>
        </p:txBody>
      </p:sp>
      <p:sp>
        <p:nvSpPr>
          <p:cNvPr id="3077" name="Rectangle 5"/>
          <p:cNvSpPr>
            <a:spLocks noChangeArrowheads="1"/>
          </p:cNvSpPr>
          <p:nvPr/>
        </p:nvSpPr>
        <p:spPr bwMode="auto">
          <a:xfrm>
            <a:off x="228600" y="4343400"/>
            <a:ext cx="51816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spcBef>
                <a:spcPct val="50000"/>
              </a:spcBef>
            </a:pPr>
            <a:r>
              <a:rPr lang="en-US" dirty="0"/>
              <a:t>An observer located on the x axis will see the electric field vector </a:t>
            </a:r>
            <a:r>
              <a:rPr lang="en-US" dirty="0" smtClean="0"/>
              <a:t>that reaches </a:t>
            </a:r>
            <a:r>
              <a:rPr lang="en-US" dirty="0"/>
              <a:t>a maximum and then </a:t>
            </a:r>
            <a:r>
              <a:rPr lang="en-US" dirty="0" smtClean="0"/>
              <a:t>decreases </a:t>
            </a:r>
            <a:r>
              <a:rPr lang="en-US" dirty="0"/>
              <a:t>until it passes through zero, </a:t>
            </a:r>
            <a:r>
              <a:rPr lang="en-US" dirty="0" smtClean="0"/>
              <a:t>changes its </a:t>
            </a:r>
            <a:r>
              <a:rPr lang="en-US" dirty="0" err="1" smtClean="0"/>
              <a:t>sensus</a:t>
            </a:r>
            <a:r>
              <a:rPr lang="en-US" dirty="0"/>
              <a:t> </a:t>
            </a:r>
            <a:r>
              <a:rPr lang="en-US" dirty="0" smtClean="0"/>
              <a:t>and then it reaches </a:t>
            </a:r>
            <a:r>
              <a:rPr lang="en-US" dirty="0"/>
              <a:t>a minimum and then </a:t>
            </a:r>
            <a:r>
              <a:rPr lang="en-US" dirty="0" smtClean="0"/>
              <a:t>regrows </a:t>
            </a:r>
            <a:r>
              <a:rPr lang="en-US" dirty="0"/>
              <a:t>again. The sine wave always remains confined in the </a:t>
            </a:r>
            <a:r>
              <a:rPr lang="en-US" dirty="0" err="1"/>
              <a:t>xz</a:t>
            </a:r>
            <a:r>
              <a:rPr lang="en-US" dirty="0"/>
              <a:t> plane and the observer would see a vector oscillating along z.</a:t>
            </a:r>
            <a:endParaRPr lang="it-IT" sz="1800" b="1" dirty="0">
              <a:latin typeface="Comic Sans MS" charset="0"/>
              <a:cs typeface="Times New Roman" charset="0"/>
            </a:endParaRPr>
          </a:p>
        </p:txBody>
      </p:sp>
      <p:pic>
        <p:nvPicPr>
          <p:cNvPr id="3078" name="Picture 6" descr="p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1371600"/>
            <a:ext cx="365760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7" descr="p1v"/>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4038600"/>
            <a:ext cx="257175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5184899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ChangeArrowheads="1"/>
          </p:cNvSpPr>
          <p:nvPr/>
        </p:nvSpPr>
        <p:spPr bwMode="auto">
          <a:xfrm>
            <a:off x="457200" y="419100"/>
            <a:ext cx="83058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spcBef>
                <a:spcPct val="50000"/>
              </a:spcBef>
            </a:pPr>
            <a:r>
              <a:rPr lang="en-US" dirty="0"/>
              <a:t>When two polarized </a:t>
            </a:r>
            <a:r>
              <a:rPr lang="en-US" dirty="0" smtClean="0"/>
              <a:t>waves </a:t>
            </a:r>
            <a:r>
              <a:rPr lang="en-US" dirty="0"/>
              <a:t>are present simultaneously in two perpendicular planes, the resulting wave properties depend on the intensity and phases of the two component waves. The following animation shows the wave resulting from the sum of two waves of the same intensity, frequency, wavelength and in phase but polarized according to two perpendicular planes </a:t>
            </a:r>
            <a:r>
              <a:rPr lang="en-US" dirty="0" smtClean="0"/>
              <a:t>(horizontal for </a:t>
            </a:r>
            <a:r>
              <a:rPr lang="en-US" dirty="0" smtClean="0">
                <a:solidFill>
                  <a:srgbClr val="FF0000"/>
                </a:solidFill>
              </a:rPr>
              <a:t>red</a:t>
            </a:r>
            <a:r>
              <a:rPr lang="en-US" dirty="0" smtClean="0"/>
              <a:t> and </a:t>
            </a:r>
            <a:r>
              <a:rPr lang="en-US" dirty="0"/>
              <a:t>vertical for </a:t>
            </a:r>
            <a:r>
              <a:rPr lang="en-US" dirty="0">
                <a:solidFill>
                  <a:srgbClr val="008000"/>
                </a:solidFill>
              </a:rPr>
              <a:t>green</a:t>
            </a:r>
            <a:r>
              <a:rPr lang="en-US" dirty="0"/>
              <a:t>)</a:t>
            </a:r>
            <a:endParaRPr lang="it-IT" sz="1800" b="1" dirty="0">
              <a:latin typeface="Comic Sans MS" charset="0"/>
            </a:endParaRPr>
          </a:p>
        </p:txBody>
      </p:sp>
      <p:sp>
        <p:nvSpPr>
          <p:cNvPr id="4103" name="Rectangle 7"/>
          <p:cNvSpPr>
            <a:spLocks noChangeArrowheads="1"/>
          </p:cNvSpPr>
          <p:nvPr/>
        </p:nvSpPr>
        <p:spPr bwMode="auto">
          <a:xfrm>
            <a:off x="3352800" y="5257800"/>
            <a:ext cx="57912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spcBef>
                <a:spcPct val="50000"/>
              </a:spcBef>
            </a:pPr>
            <a:r>
              <a:rPr lang="en-US" dirty="0"/>
              <a:t>The result of the sum between the two waves, is another polarized plane wave (the </a:t>
            </a:r>
            <a:r>
              <a:rPr lang="en-US" dirty="0">
                <a:solidFill>
                  <a:schemeClr val="accent5">
                    <a:lumMod val="75000"/>
                  </a:schemeClr>
                </a:solidFill>
              </a:rPr>
              <a:t>blue</a:t>
            </a:r>
            <a:r>
              <a:rPr lang="en-US" dirty="0"/>
              <a:t> one) with the polarization plane shifted by 45 ° with respect to the polarization planes of the two original waves</a:t>
            </a:r>
            <a:endParaRPr lang="it-IT" sz="1800" b="1" dirty="0">
              <a:latin typeface="Comic Sans MS" charset="0"/>
            </a:endParaRPr>
          </a:p>
        </p:txBody>
      </p:sp>
      <p:pic>
        <p:nvPicPr>
          <p:cNvPr id="4104" name="Picture 8" descr="p3"/>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2438400"/>
            <a:ext cx="365760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5" name="Picture 9" descr="p3v"/>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04800" y="3429000"/>
            <a:ext cx="29718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8913283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228600" y="228600"/>
            <a:ext cx="86868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spcBef>
                <a:spcPct val="50000"/>
              </a:spcBef>
            </a:pPr>
            <a:r>
              <a:rPr lang="en-US" dirty="0"/>
              <a:t>If the two waves are not in phase (there is a difference of 90 ° between their phases) the resulting electromagnetic wave is circularly polarized. In practice, the electric field vector E rotates with a frequency equal to the frequency of the radiation: the result is that the tip of the vector runs along a spiral trajectory. The wave then propagates as a function that describes a spiral trajectory and no longer a sinusoidal one</a:t>
            </a:r>
            <a:endParaRPr lang="it-IT" sz="1800" b="1" dirty="0">
              <a:latin typeface="Comic Sans MS" charset="0"/>
              <a:cs typeface="Arial" charset="0"/>
            </a:endParaRPr>
          </a:p>
        </p:txBody>
      </p:sp>
      <p:sp>
        <p:nvSpPr>
          <p:cNvPr id="17411" name="Rectangle 5"/>
          <p:cNvSpPr>
            <a:spLocks noChangeArrowheads="1"/>
          </p:cNvSpPr>
          <p:nvPr/>
        </p:nvSpPr>
        <p:spPr bwMode="auto">
          <a:xfrm>
            <a:off x="0" y="2455863"/>
            <a:ext cx="9144000"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eaLnBrk="0" hangingPunct="0"/>
            <a:r>
              <a:rPr lang="it-IT" sz="1400">
                <a:cs typeface="Times New Roman" charset="0"/>
              </a:rPr>
              <a:t> </a:t>
            </a:r>
            <a:endParaRPr lang="it-IT" sz="1200">
              <a:cs typeface="Times New Roman" charset="0"/>
            </a:endParaRPr>
          </a:p>
          <a:p>
            <a:pPr eaLnBrk="0" hangingPunct="0"/>
            <a:endParaRPr lang="it-IT"/>
          </a:p>
        </p:txBody>
      </p:sp>
      <p:sp>
        <p:nvSpPr>
          <p:cNvPr id="5126" name="Rectangle 6"/>
          <p:cNvSpPr>
            <a:spLocks noChangeArrowheads="1"/>
          </p:cNvSpPr>
          <p:nvPr/>
        </p:nvSpPr>
        <p:spPr bwMode="auto">
          <a:xfrm>
            <a:off x="3429000" y="5181600"/>
            <a:ext cx="5410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dirty="0"/>
              <a:t>An observer located on the x axis will see the electric field vector </a:t>
            </a:r>
            <a:r>
              <a:rPr lang="en-US" dirty="0" smtClean="0"/>
              <a:t>rotating.</a:t>
            </a:r>
            <a:endParaRPr lang="en-US" dirty="0"/>
          </a:p>
        </p:txBody>
      </p:sp>
      <p:sp>
        <p:nvSpPr>
          <p:cNvPr id="17413" name="Text Box 7"/>
          <p:cNvSpPr txBox="1">
            <a:spLocks noChangeArrowheads="1"/>
          </p:cNvSpPr>
          <p:nvPr/>
        </p:nvSpPr>
        <p:spPr bwMode="auto">
          <a:xfrm>
            <a:off x="1660525" y="30892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endParaRPr lang="en-US"/>
          </a:p>
        </p:txBody>
      </p:sp>
      <p:pic>
        <p:nvPicPr>
          <p:cNvPr id="5128" name="Picture 8" descr="p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2143125"/>
            <a:ext cx="365760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9" name="Picture 9" descr="p4v"/>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789040"/>
            <a:ext cx="257175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22608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51" name="Picture 7" descr="p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295400"/>
            <a:ext cx="365760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2" name="Picture 8" descr="p4v"/>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990600" y="4038600"/>
            <a:ext cx="257175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3" name="Picture 9" descr="p5"/>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953000" y="1295400"/>
            <a:ext cx="365760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4" name="Picture 10" descr="p5v"/>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5562600" y="3962400"/>
            <a:ext cx="257175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533400" y="241300"/>
            <a:ext cx="8077200" cy="369332"/>
          </a:xfrm>
          <a:prstGeom prst="rect">
            <a:avLst/>
          </a:prstGeom>
          <a:noFill/>
        </p:spPr>
        <p:txBody>
          <a:bodyPr wrap="square" rtlCol="0">
            <a:spAutoFit/>
          </a:bodyPr>
          <a:lstStyle/>
          <a:p>
            <a:pPr algn="ctr"/>
            <a:r>
              <a:rPr lang="en-US" dirty="0" smtClean="0"/>
              <a:t>Right- and left-hand circularly polarized light.</a:t>
            </a:r>
            <a:endParaRPr lang="en-US" dirty="0"/>
          </a:p>
        </p:txBody>
      </p:sp>
    </p:spTree>
    <p:extLst>
      <p:ext uri="{BB962C8B-B14F-4D97-AF65-F5344CB8AC3E}">
        <p14:creationId xmlns:p14="http://schemas.microsoft.com/office/powerpoint/2010/main" val="50775304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114300" y="51951"/>
            <a:ext cx="89154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Bef>
                <a:spcPct val="50000"/>
              </a:spcBef>
            </a:pPr>
            <a:r>
              <a:rPr lang="en-US" sz="2000" dirty="0">
                <a:solidFill>
                  <a:srgbClr val="FF0000"/>
                </a:solidFill>
              </a:rPr>
              <a:t>What happens when two circularly polarized waves are added together? </a:t>
            </a:r>
            <a:endParaRPr lang="en-US" sz="2000" dirty="0" smtClean="0">
              <a:solidFill>
                <a:srgbClr val="FF0000"/>
              </a:solidFill>
            </a:endParaRPr>
          </a:p>
          <a:p>
            <a:pPr algn="just">
              <a:spcBef>
                <a:spcPct val="50000"/>
              </a:spcBef>
            </a:pPr>
            <a:r>
              <a:rPr lang="en-US" sz="2000" dirty="0" smtClean="0"/>
              <a:t>If </a:t>
            </a:r>
            <a:r>
              <a:rPr lang="en-US" sz="2000" dirty="0"/>
              <a:t>the two waves have the same intensity, frequency and wavelength but are left and right polarized respectively, the resulting light will be linearly polarized.</a:t>
            </a:r>
            <a:endParaRPr lang="it-IT" sz="1800" b="1" dirty="0">
              <a:latin typeface="Comic Sans MS" charset="0"/>
              <a:cs typeface="Arial" charset="0"/>
            </a:endParaRPr>
          </a:p>
        </p:txBody>
      </p:sp>
      <p:sp>
        <p:nvSpPr>
          <p:cNvPr id="7172" name="Rectangle 4"/>
          <p:cNvSpPr>
            <a:spLocks noChangeArrowheads="1"/>
          </p:cNvSpPr>
          <p:nvPr/>
        </p:nvSpPr>
        <p:spPr bwMode="auto">
          <a:xfrm>
            <a:off x="3657600" y="4953000"/>
            <a:ext cx="51054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US" sz="2000" dirty="0"/>
              <a:t>A linearly polarized </a:t>
            </a:r>
            <a:r>
              <a:rPr lang="en-US" sz="2000" dirty="0" smtClean="0"/>
              <a:t>light can be </a:t>
            </a:r>
            <a:r>
              <a:rPr lang="en-US" sz="2000" dirty="0"/>
              <a:t>seen as the sum of two circularly polarized waves, a left hand and a right hand one.</a:t>
            </a:r>
            <a:endParaRPr lang="it-IT" sz="1800" b="1" i="1" dirty="0">
              <a:latin typeface="Comic Sans MS" charset="0"/>
            </a:endParaRPr>
          </a:p>
        </p:txBody>
      </p:sp>
      <p:pic>
        <p:nvPicPr>
          <p:cNvPr id="7175" name="Picture 7" descr="p6"/>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1828800"/>
            <a:ext cx="365760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6" name="Picture 8" descr="p6v"/>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62000" y="3810000"/>
            <a:ext cx="257175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6380323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212725" y="936486"/>
            <a:ext cx="847725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US" sz="2000" dirty="0"/>
              <a:t>What happens if the material preferentially absorbs one of the two components (left or right) of linearly polarized light?</a:t>
            </a:r>
            <a:endParaRPr lang="it-IT" sz="2000" dirty="0">
              <a:latin typeface="Arial"/>
              <a:cs typeface="Arial"/>
            </a:endParaRPr>
          </a:p>
        </p:txBody>
      </p:sp>
      <p:sp>
        <p:nvSpPr>
          <p:cNvPr id="11269" name="Text Box 5"/>
          <p:cNvSpPr txBox="1">
            <a:spLocks noChangeArrowheads="1"/>
          </p:cNvSpPr>
          <p:nvPr/>
        </p:nvSpPr>
        <p:spPr bwMode="auto">
          <a:xfrm>
            <a:off x="212725" y="5257800"/>
            <a:ext cx="893127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dirty="0">
                <a:latin typeface="+mn-lt"/>
                <a:ea typeface="+mn-ea"/>
              </a:rPr>
              <a:t>In the figure the two circularly polarized components of the linearly polarized light are absorbed differently: the circularly polarized right (red) is not absorbed while the circularly polarized left (green) is absorbed.</a:t>
            </a:r>
          </a:p>
        </p:txBody>
      </p:sp>
      <p:pic>
        <p:nvPicPr>
          <p:cNvPr id="11271" name="Picture 7" descr="p1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2143125"/>
            <a:ext cx="731520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2000250" y="206375"/>
            <a:ext cx="5508625" cy="584776"/>
          </a:xfrm>
          <a:prstGeom prst="rect">
            <a:avLst/>
          </a:prstGeom>
          <a:noFill/>
        </p:spPr>
        <p:txBody>
          <a:bodyPr wrap="square" rtlCol="0">
            <a:spAutoFit/>
          </a:bodyPr>
          <a:lstStyle/>
          <a:p>
            <a:pPr algn="ctr"/>
            <a:r>
              <a:rPr lang="en-US" sz="3200" dirty="0" smtClean="0">
                <a:latin typeface="Arial"/>
                <a:cs typeface="Arial"/>
              </a:rPr>
              <a:t>Circular </a:t>
            </a:r>
            <a:r>
              <a:rPr lang="en-US" sz="3200" dirty="0" err="1" smtClean="0">
                <a:latin typeface="Arial"/>
                <a:cs typeface="Arial"/>
              </a:rPr>
              <a:t>dichroism</a:t>
            </a:r>
            <a:endParaRPr lang="en-US" sz="3200" dirty="0">
              <a:latin typeface="Arial"/>
              <a:cs typeface="Arial"/>
            </a:endParaRPr>
          </a:p>
        </p:txBody>
      </p:sp>
    </p:spTree>
    <p:extLst>
      <p:ext uri="{BB962C8B-B14F-4D97-AF65-F5344CB8AC3E}">
        <p14:creationId xmlns:p14="http://schemas.microsoft.com/office/powerpoint/2010/main" val="402557140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 Box 4"/>
          <p:cNvSpPr txBox="1">
            <a:spLocks noChangeArrowheads="1"/>
          </p:cNvSpPr>
          <p:nvPr/>
        </p:nvSpPr>
        <p:spPr bwMode="auto">
          <a:xfrm>
            <a:off x="927100" y="4648200"/>
            <a:ext cx="7835900"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1800" dirty="0"/>
          </a:p>
          <a:p>
            <a:r>
              <a:rPr lang="en-US" sz="2000" dirty="0">
                <a:latin typeface="+mn-lt"/>
                <a:ea typeface="+mn-ea"/>
              </a:rPr>
              <a:t>The electric field vectors exit the medium with different intensities and the sum vector describes an elliptical trajectory. The light is called elliptically polarized.</a:t>
            </a:r>
          </a:p>
        </p:txBody>
      </p:sp>
      <p:pic>
        <p:nvPicPr>
          <p:cNvPr id="12294" name="Picture 6" descr="p11v"/>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390650" y="1219200"/>
            <a:ext cx="6362700" cy="286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000250" y="206375"/>
            <a:ext cx="5508625" cy="584776"/>
          </a:xfrm>
          <a:prstGeom prst="rect">
            <a:avLst/>
          </a:prstGeom>
          <a:noFill/>
        </p:spPr>
        <p:txBody>
          <a:bodyPr wrap="square" rtlCol="0">
            <a:spAutoFit/>
          </a:bodyPr>
          <a:lstStyle/>
          <a:p>
            <a:pPr algn="ctr"/>
            <a:r>
              <a:rPr lang="en-US" sz="3200" dirty="0" smtClean="0">
                <a:latin typeface="Arial"/>
                <a:cs typeface="Arial"/>
              </a:rPr>
              <a:t>Circular </a:t>
            </a:r>
            <a:r>
              <a:rPr lang="en-US" sz="3200" dirty="0" err="1" smtClean="0">
                <a:latin typeface="Arial"/>
                <a:cs typeface="Arial"/>
              </a:rPr>
              <a:t>dichroism</a:t>
            </a:r>
            <a:endParaRPr lang="en-US" sz="3200" dirty="0">
              <a:latin typeface="Arial"/>
              <a:cs typeface="Arial"/>
            </a:endParaRPr>
          </a:p>
        </p:txBody>
      </p:sp>
    </p:spTree>
    <p:extLst>
      <p:ext uri="{BB962C8B-B14F-4D97-AF65-F5344CB8AC3E}">
        <p14:creationId xmlns:p14="http://schemas.microsoft.com/office/powerpoint/2010/main" val="356816305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ChangeArrowheads="1"/>
          </p:cNvSpPr>
          <p:nvPr/>
        </p:nvSpPr>
        <p:spPr bwMode="auto">
          <a:xfrm>
            <a:off x="50800" y="0"/>
            <a:ext cx="9004300" cy="1954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152352" bIns="76176">
            <a:spAutoFit/>
          </a:bodyPr>
          <a:lstStyle/>
          <a:p>
            <a:pPr algn="ctr"/>
            <a:r>
              <a:rPr lang="en-US" sz="1400" dirty="0">
                <a:solidFill>
                  <a:srgbClr val="FF0000"/>
                </a:solidFill>
              </a:rPr>
              <a:t>The CD spectrophotometer </a:t>
            </a:r>
            <a:endParaRPr lang="en-US" sz="1400" dirty="0" smtClean="0">
              <a:solidFill>
                <a:srgbClr val="FF0000"/>
              </a:solidFill>
            </a:endParaRPr>
          </a:p>
          <a:p>
            <a:pPr algn="just"/>
            <a:r>
              <a:rPr lang="en-US" sz="1400" dirty="0" smtClean="0"/>
              <a:t>A linearly </a:t>
            </a:r>
            <a:r>
              <a:rPr lang="en-US" sz="1400" dirty="0"/>
              <a:t>polarized radiation produced by a Xenon lamp (a), very powerful (150-450 W) is used. The radiation then passes through the </a:t>
            </a:r>
            <a:r>
              <a:rPr lang="en-US" sz="1400" dirty="0" err="1"/>
              <a:t>monochromator</a:t>
            </a:r>
            <a:r>
              <a:rPr lang="en-US" sz="1400" dirty="0"/>
              <a:t> (b), which selects the desired wavelength, and through the polarizing filter (c), which polarizes it linearly. The heart of the CD </a:t>
            </a:r>
            <a:r>
              <a:rPr lang="en-US" sz="1400" dirty="0" err="1"/>
              <a:t>spectropolarimeter</a:t>
            </a:r>
            <a:r>
              <a:rPr lang="en-US" sz="1400" dirty="0"/>
              <a:t> is the so-called electro-optic modulator (d), consisting of a crystal able to alternatively pass the left or right component of the linearly polarized light according to the electric field to which it is subjected. The electro-optical modulator is subjected to an alternating electric field, whereby the sample (e) is alternately crossed by the left and right components. If the two components are absorbed differently, the detector (f) originates an oscillating intensity signal. The amplitude of this oscillation makes it possible to measure circular </a:t>
            </a:r>
            <a:r>
              <a:rPr lang="en-US" sz="1400" dirty="0" err="1"/>
              <a:t>dichroism</a:t>
            </a:r>
            <a:r>
              <a:rPr lang="en-US" sz="1400" dirty="0"/>
              <a:t>.</a:t>
            </a:r>
            <a:endParaRPr lang="it-IT" sz="1400" dirty="0">
              <a:latin typeface="Arial"/>
              <a:cs typeface="Arial"/>
            </a:endParaRPr>
          </a:p>
        </p:txBody>
      </p:sp>
      <p:sp>
        <p:nvSpPr>
          <p:cNvPr id="29699" name="Rectangle 5"/>
          <p:cNvSpPr>
            <a:spLocks noChangeArrowheads="1"/>
          </p:cNvSpPr>
          <p:nvPr/>
        </p:nvSpPr>
        <p:spPr bwMode="auto">
          <a:xfrm>
            <a:off x="0" y="18907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r-FR"/>
          </a:p>
        </p:txBody>
      </p:sp>
      <p:pic>
        <p:nvPicPr>
          <p:cNvPr id="29700" name="Picture 4" descr="http://www.isa.au.dk/SR/UV1/cds-apparatus.gif"/>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484438" y="3213100"/>
            <a:ext cx="5183187" cy="3630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4512189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204</TotalTime>
  <Words>633</Words>
  <Application>Microsoft Macintosh PowerPoint</Application>
  <PresentationFormat>On-screen Show (4:3)</PresentationFormat>
  <Paragraphs>19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Università di Torino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Giovanna Di Nardo</dc:creator>
  <cp:lastModifiedBy>Giovanna Di Nardo</cp:lastModifiedBy>
  <cp:revision>6</cp:revision>
  <dcterms:created xsi:type="dcterms:W3CDTF">2014-11-05T20:46:31Z</dcterms:created>
  <dcterms:modified xsi:type="dcterms:W3CDTF">2018-12-03T12:14:46Z</dcterms:modified>
</cp:coreProperties>
</file>