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0" r:id="rId4"/>
    <p:sldId id="257" r:id="rId5"/>
    <p:sldId id="262" r:id="rId6"/>
    <p:sldId id="258" r:id="rId7"/>
    <p:sldId id="264" r:id="rId8"/>
    <p:sldId id="277" r:id="rId9"/>
    <p:sldId id="268" r:id="rId10"/>
    <p:sldId id="266" r:id="rId11"/>
    <p:sldId id="267" r:id="rId12"/>
    <p:sldId id="261" r:id="rId13"/>
    <p:sldId id="274" r:id="rId14"/>
    <p:sldId id="272" r:id="rId15"/>
    <p:sldId id="275" r:id="rId16"/>
    <p:sldId id="276" r:id="rId1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4" autoAdjust="0"/>
    <p:restoredTop sz="93011" autoAdjust="0"/>
  </p:normalViewPr>
  <p:slideViewPr>
    <p:cSldViewPr>
      <p:cViewPr varScale="1">
        <p:scale>
          <a:sx n="98" d="100"/>
          <a:sy n="98" d="100"/>
        </p:scale>
        <p:origin x="-55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AF19-360B-4A51-94D2-48D60416F21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5B24D-9803-4345-92A7-F75E7B54577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B24D-9803-4345-92A7-F75E7B54577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2394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B24D-9803-4345-92A7-F75E7B54577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B24D-9803-4345-92A7-F75E7B54577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9025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B24D-9803-4345-92A7-F75E7B54577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0672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np.eu/" TargetMode="External"/><Relationship Id="rId2" Type="http://schemas.openxmlformats.org/officeDocument/2006/relationships/hyperlink" Target="https://doi.org/10.1016/j.psyneuen.2018.03.02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7694"/>
            <a:ext cx="9144000" cy="2016223"/>
          </a:xfrm>
        </p:spPr>
        <p:txBody>
          <a:bodyPr>
            <a:noAutofit/>
          </a:bodyPr>
          <a:lstStyle/>
          <a:p>
            <a:pPr hangingPunct="0"/>
            <a:r>
              <a:rPr lang="en-GB" sz="3400" b="1" dirty="0"/>
              <a:t>Prevention of Metabolic Syndrome onset in Schizophrenia by </a:t>
            </a:r>
            <a:r>
              <a:rPr lang="en-GB" sz="3400" b="1" dirty="0" err="1"/>
              <a:t>Akt</a:t>
            </a:r>
            <a:r>
              <a:rPr lang="en-GB" sz="3400" b="1" dirty="0"/>
              <a:t> suppression in downstream </a:t>
            </a:r>
            <a:r>
              <a:rPr lang="en-GB" sz="3400" b="1" dirty="0" err="1"/>
              <a:t>signaling</a:t>
            </a:r>
            <a:r>
              <a:rPr lang="en-GB" sz="3400" b="1" dirty="0"/>
              <a:t> pathway activated by </a:t>
            </a:r>
            <a:r>
              <a:rPr lang="it-IT" sz="3400" b="1" dirty="0"/>
              <a:t> </a:t>
            </a:r>
            <a:r>
              <a:rPr lang="it-IT" sz="3400" b="1" dirty="0" err="1"/>
              <a:t>SGAs</a:t>
            </a:r>
            <a:r>
              <a:rPr lang="en-GB" sz="3400" b="1" dirty="0"/>
              <a:t> </a:t>
            </a:r>
            <a:r>
              <a:rPr lang="it-IT" sz="3400" dirty="0"/>
              <a:t/>
            </a:r>
            <a:br>
              <a:rPr lang="it-IT" sz="3400" dirty="0"/>
            </a:br>
            <a:endParaRPr lang="it-IT" sz="3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2195" y="4725244"/>
            <a:ext cx="3848472" cy="4182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Elisa Damo, Marta Forcella	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F3D9158-1A8A-4EEC-9B49-C5A00CA3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125" t="37361" r="19844" b="27824"/>
          <a:stretch/>
        </p:blipFill>
        <p:spPr>
          <a:xfrm>
            <a:off x="2267744" y="123478"/>
            <a:ext cx="4539046" cy="143298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7A63A90E-C0F2-4FEE-86BE-E43CE54DBA58}"/>
              </a:ext>
            </a:extLst>
          </p:cNvPr>
          <p:cNvSpPr/>
          <p:nvPr/>
        </p:nvSpPr>
        <p:spPr>
          <a:xfrm>
            <a:off x="7215266" y="4731990"/>
            <a:ext cx="1821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Turin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29.05.2018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8"/>
          </a:xfrm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600" dirty="0" err="1"/>
              <a:t>How</a:t>
            </a:r>
            <a:r>
              <a:rPr lang="it-IT" sz="3600" dirty="0"/>
              <a:t> </a:t>
            </a:r>
            <a:r>
              <a:rPr lang="it-IT" sz="3600" dirty="0" err="1"/>
              <a:t>to</a:t>
            </a:r>
            <a:r>
              <a:rPr lang="it-IT" sz="3600" dirty="0"/>
              <a:t> </a:t>
            </a:r>
            <a:r>
              <a:rPr lang="it-IT" sz="3600" dirty="0" err="1"/>
              <a:t>detect</a:t>
            </a:r>
            <a:r>
              <a:rPr lang="it-IT" sz="3600" dirty="0"/>
              <a:t> the </a:t>
            </a:r>
            <a:r>
              <a:rPr lang="en-GB" sz="3600" dirty="0"/>
              <a:t>decrease </a:t>
            </a:r>
            <a:br>
              <a:rPr lang="en-GB" sz="3600" dirty="0"/>
            </a:br>
            <a:r>
              <a:rPr lang="en-GB" sz="3600" dirty="0"/>
              <a:t>of the inflammatory state?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899592" y="154098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Blood analyses of: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Cytokines (</a:t>
            </a:r>
            <a:r>
              <a:rPr lang="en-US" sz="2400" dirty="0"/>
              <a:t>IL-12, IFN-</a:t>
            </a:r>
            <a:r>
              <a:rPr lang="it-IT" sz="2400" dirty="0"/>
              <a:t>ϒ</a:t>
            </a:r>
            <a:r>
              <a:rPr lang="en-US" sz="2400" dirty="0"/>
              <a:t>, TNF-</a:t>
            </a:r>
            <a:r>
              <a:rPr lang="it-IT" sz="2400" dirty="0"/>
              <a:t>α</a:t>
            </a:r>
            <a:r>
              <a:rPr lang="en-US" sz="2400" dirty="0"/>
              <a:t>, and sIL-2R)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Leptin</a:t>
            </a:r>
            <a:r>
              <a:rPr lang="en-GB" sz="2400" dirty="0"/>
              <a:t>/</a:t>
            </a:r>
            <a:r>
              <a:rPr lang="en-GB" sz="2400" dirty="0" err="1"/>
              <a:t>Adiponectin</a:t>
            </a:r>
            <a:r>
              <a:rPr lang="en-GB" sz="2400" dirty="0"/>
              <a:t> ratio (Metabolic Syndrome marker)</a:t>
            </a:r>
          </a:p>
          <a:p>
            <a:endParaRPr lang="en-GB" sz="2400" dirty="0"/>
          </a:p>
          <a:p>
            <a:r>
              <a:rPr lang="en-GB" sz="2400" b="1" dirty="0"/>
              <a:t>Molecular analyses of: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miR-7, PTEN</a:t>
            </a:r>
            <a:r>
              <a:rPr lang="en-GB" sz="2400" dirty="0"/>
              <a:t>, AKT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b="1" dirty="0"/>
              <a:t>Behavioural tests</a:t>
            </a:r>
          </a:p>
        </p:txBody>
      </p:sp>
      <p:pic>
        <p:nvPicPr>
          <p:cNvPr id="4" name="Immagine 3" descr="27515870-.jpg"/>
          <p:cNvPicPr>
            <a:picLocks noChangeAspect="1"/>
          </p:cNvPicPr>
          <p:nvPr/>
        </p:nvPicPr>
        <p:blipFill>
          <a:blip r:embed="rId2" cstate="print"/>
          <a:srcRect r="38212"/>
          <a:stretch>
            <a:fillRect/>
          </a:stretch>
        </p:blipFill>
        <p:spPr>
          <a:xfrm>
            <a:off x="6075801" y="2931790"/>
            <a:ext cx="3104711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800px_COLOURBOX7631794.jpg"/>
          <p:cNvPicPr>
            <a:picLocks noChangeAspect="1"/>
          </p:cNvPicPr>
          <p:nvPr/>
        </p:nvPicPr>
        <p:blipFill>
          <a:blip r:embed="rId2" cstate="print"/>
          <a:srcRect b="11610"/>
          <a:stretch>
            <a:fillRect/>
          </a:stretch>
        </p:blipFill>
        <p:spPr>
          <a:xfrm>
            <a:off x="5796136" y="1059582"/>
            <a:ext cx="2438400" cy="21553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4000" dirty="0" err="1"/>
              <a:t>Who</a:t>
            </a:r>
            <a:r>
              <a:rPr lang="it-IT" sz="4000" dirty="0"/>
              <a:t> </a:t>
            </a:r>
            <a:r>
              <a:rPr lang="it-IT" sz="4000" dirty="0" err="1"/>
              <a:t>will</a:t>
            </a:r>
            <a:r>
              <a:rPr lang="it-IT" sz="4000" dirty="0"/>
              <a:t> </a:t>
            </a:r>
            <a:r>
              <a:rPr lang="it-IT" sz="4000" dirty="0" err="1"/>
              <a:t>support</a:t>
            </a:r>
            <a:r>
              <a:rPr lang="it-IT" sz="4000" dirty="0"/>
              <a:t> </a:t>
            </a:r>
            <a:r>
              <a:rPr lang="it-IT" sz="4000" dirty="0" err="1"/>
              <a:t>us</a:t>
            </a:r>
            <a:r>
              <a:rPr lang="it-IT" sz="4000" dirty="0"/>
              <a:t>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314" t="12395" r="55792" b="71078"/>
          <a:stretch>
            <a:fillRect/>
          </a:stretch>
        </p:blipFill>
        <p:spPr bwMode="auto">
          <a:xfrm>
            <a:off x="467544" y="1203605"/>
            <a:ext cx="4896544" cy="13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67544" y="2643758"/>
            <a:ext cx="64087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err="1" smtClean="0"/>
              <a:t>Facilitates</a:t>
            </a:r>
            <a:r>
              <a:rPr lang="it-IT" sz="2000" dirty="0" smtClean="0"/>
              <a:t> </a:t>
            </a:r>
            <a:r>
              <a:rPr lang="it-IT" sz="2000" dirty="0"/>
              <a:t>the </a:t>
            </a:r>
            <a:r>
              <a:rPr lang="it-IT" sz="2000" dirty="0" err="1"/>
              <a:t>communication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ideas</a:t>
            </a:r>
            <a:endParaRPr lang="it-IT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err="1" smtClean="0"/>
              <a:t>Helps</a:t>
            </a:r>
            <a:r>
              <a:rPr lang="it-IT" sz="2000" dirty="0" smtClean="0"/>
              <a:t> </a:t>
            </a:r>
            <a:r>
              <a:rPr lang="it-IT" sz="2000" dirty="0"/>
              <a:t>the </a:t>
            </a:r>
            <a:r>
              <a:rPr lang="it-IT" sz="2000" dirty="0" err="1"/>
              <a:t>dialogue</a:t>
            </a:r>
            <a:r>
              <a:rPr lang="it-IT" sz="2000" dirty="0"/>
              <a:t> </a:t>
            </a:r>
            <a:r>
              <a:rPr lang="nl-NL" sz="2000" dirty="0" smtClean="0"/>
              <a:t>with: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 government </a:t>
            </a:r>
            <a:r>
              <a:rPr lang="nl-NL" sz="2000" dirty="0"/>
              <a:t>bodies, </a:t>
            </a:r>
            <a:endParaRPr lang="nl-NL" sz="2000" dirty="0" smtClean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international agencies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pharmaceutical </a:t>
            </a:r>
            <a:r>
              <a:rPr lang="nl-NL" sz="2000" dirty="0"/>
              <a:t>industry. </a:t>
            </a:r>
            <a:endParaRPr lang="it-IT" sz="2000" dirty="0"/>
          </a:p>
        </p:txBody>
      </p:sp>
      <p:sp>
        <p:nvSpPr>
          <p:cNvPr id="7" name="Freccia circolare in giù 6"/>
          <p:cNvSpPr/>
          <p:nvPr/>
        </p:nvSpPr>
        <p:spPr>
          <a:xfrm>
            <a:off x="5220072" y="1131590"/>
            <a:ext cx="136815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74" name="Picture 2" descr="C:\Users\Elisa\Desktop\Magistrale\2 semestre 1 anno\DN\GRANT\NEW\ACTUALLY REALLY\140528_MedEx_AmazonMAIN.jpg.CROP.promovar-mediumlarge.jpg"/>
          <p:cNvPicPr>
            <a:picLocks noChangeAspect="1" noChangeArrowheads="1"/>
          </p:cNvPicPr>
          <p:nvPr/>
        </p:nvPicPr>
        <p:blipFill>
          <a:blip r:embed="rId4" cstate="print"/>
          <a:srcRect l="681" t="11243" r="657" b="9746"/>
          <a:stretch>
            <a:fillRect/>
          </a:stretch>
        </p:blipFill>
        <p:spPr bwMode="auto">
          <a:xfrm>
            <a:off x="5436096" y="3219822"/>
            <a:ext cx="3168352" cy="181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0B8A301-E6C6-4C9C-8968-660ABB91D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125" t="37361" r="19844" b="27824"/>
          <a:stretch/>
        </p:blipFill>
        <p:spPr>
          <a:xfrm>
            <a:off x="3275856" y="3788570"/>
            <a:ext cx="2304069" cy="727396"/>
          </a:xfrm>
          <a:prstGeom prst="rect">
            <a:avLst/>
          </a:prstGeom>
        </p:spPr>
      </p:pic>
      <p:sp>
        <p:nvSpPr>
          <p:cNvPr id="12" name="Rettangolo arrotondato 9">
            <a:extLst>
              <a:ext uri="{FF2B5EF4-FFF2-40B4-BE49-F238E27FC236}">
                <a16:creationId xmlns="" xmlns:a16="http://schemas.microsoft.com/office/drawing/2014/main" id="{7BDADDDF-EB2B-46C3-92B1-7EFE44977F29}"/>
              </a:ext>
            </a:extLst>
          </p:cNvPr>
          <p:cNvSpPr/>
          <p:nvPr/>
        </p:nvSpPr>
        <p:spPr>
          <a:xfrm>
            <a:off x="1331640" y="987574"/>
            <a:ext cx="2592101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collaboration</a:t>
            </a:r>
            <a:r>
              <a:rPr lang="it-IT" dirty="0"/>
              <a:t>?</a:t>
            </a:r>
          </a:p>
        </p:txBody>
      </p:sp>
      <p:sp>
        <p:nvSpPr>
          <p:cNvPr id="15" name="Rettangolo arrotondato 9">
            <a:extLst>
              <a:ext uri="{FF2B5EF4-FFF2-40B4-BE49-F238E27FC236}">
                <a16:creationId xmlns="" xmlns:a16="http://schemas.microsoft.com/office/drawing/2014/main" id="{7BDADDDF-EB2B-46C3-92B1-7EFE44977F29}"/>
              </a:ext>
            </a:extLst>
          </p:cNvPr>
          <p:cNvSpPr/>
          <p:nvPr/>
        </p:nvSpPr>
        <p:spPr>
          <a:xfrm>
            <a:off x="5220072" y="987574"/>
            <a:ext cx="2664109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CC2C8EF7-6003-4E2E-8E0D-D5FB900B3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688" t="14954" r="74861" b="73840"/>
          <a:stretch/>
        </p:blipFill>
        <p:spPr>
          <a:xfrm>
            <a:off x="1115616" y="4155926"/>
            <a:ext cx="2319822" cy="79208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69F83448-3CB9-4C99-98B2-E9361F31E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38" t="34593" r="38188" b="23388"/>
          <a:stretch/>
        </p:blipFill>
        <p:spPr>
          <a:xfrm>
            <a:off x="5580112" y="4155926"/>
            <a:ext cx="2131252" cy="771550"/>
          </a:xfrm>
          <a:prstGeom prst="rect">
            <a:avLst/>
          </a:prstGeom>
        </p:spPr>
      </p:pic>
      <p:pic>
        <p:nvPicPr>
          <p:cNvPr id="1026" name="Picture 2" descr="C:\Users\Elisa\Desktop\Magistrale\2 semestre 1 anno\DN\GRANT\NEW\ACTUALLY REALLY\18403120_459938641008999_6198701607824057635_n.jpg"/>
          <p:cNvPicPr>
            <a:picLocks noChangeAspect="1" noChangeArrowheads="1"/>
          </p:cNvPicPr>
          <p:nvPr/>
        </p:nvPicPr>
        <p:blipFill>
          <a:blip r:embed="rId5" cstate="print"/>
          <a:srcRect l="29537" t="30316" r="23214" b="22434"/>
          <a:stretch>
            <a:fillRect/>
          </a:stretch>
        </p:blipFill>
        <p:spPr bwMode="auto">
          <a:xfrm>
            <a:off x="5580112" y="1131590"/>
            <a:ext cx="1944216" cy="2592288"/>
          </a:xfrm>
          <a:prstGeom prst="rect">
            <a:avLst/>
          </a:prstGeom>
          <a:noFill/>
        </p:spPr>
      </p:pic>
      <p:pic>
        <p:nvPicPr>
          <p:cNvPr id="1027" name="Picture 3" descr="C:\Users\Elisa\Desktop\Magistrale\2 semestre 1 anno\DN\GRANT\NEW\ACTUALLY REALLY\20046856_10212235609157905_8995996564599618531_n.jpg"/>
          <p:cNvPicPr>
            <a:picLocks noChangeAspect="1" noChangeArrowheads="1"/>
          </p:cNvPicPr>
          <p:nvPr/>
        </p:nvPicPr>
        <p:blipFill>
          <a:blip r:embed="rId6" cstate="print"/>
          <a:srcRect l="7087" t="22191" r="35033" b="24975"/>
          <a:stretch>
            <a:fillRect/>
          </a:stretch>
        </p:blipFill>
        <p:spPr bwMode="auto">
          <a:xfrm>
            <a:off x="1619672" y="1131590"/>
            <a:ext cx="1911043" cy="261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251520" y="1203598"/>
            <a:ext cx="4968552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24128" y="1203598"/>
            <a:ext cx="302433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We</a:t>
            </a:r>
            <a:r>
              <a:rPr lang="it-IT" sz="2400" dirty="0"/>
              <a:t> are </a:t>
            </a:r>
            <a:r>
              <a:rPr lang="it-IT" sz="2400" dirty="0" err="1"/>
              <a:t>looking</a:t>
            </a:r>
            <a:r>
              <a:rPr lang="it-IT" sz="2400" dirty="0"/>
              <a:t> </a:t>
            </a:r>
            <a:r>
              <a:rPr lang="it-IT" sz="2400" dirty="0" err="1"/>
              <a:t>for</a:t>
            </a:r>
            <a:r>
              <a:rPr lang="it-IT" sz="2400" dirty="0"/>
              <a:t> </a:t>
            </a:r>
            <a:r>
              <a:rPr lang="it-IT" sz="2400" dirty="0" err="1"/>
              <a:t>PhD</a:t>
            </a:r>
            <a:r>
              <a:rPr lang="it-IT" sz="2400" dirty="0"/>
              <a:t> </a:t>
            </a:r>
            <a:r>
              <a:rPr lang="it-IT" sz="2400" dirty="0" err="1"/>
              <a:t>students</a:t>
            </a:r>
            <a:endParaRPr lang="it-IT" sz="2400" dirty="0"/>
          </a:p>
          <a:p>
            <a:pPr algn="ctr"/>
            <a:r>
              <a:rPr lang="it-IT" sz="2400" dirty="0"/>
              <a:t>and </a:t>
            </a:r>
            <a:r>
              <a:rPr lang="it-IT" sz="2400" dirty="0" err="1"/>
              <a:t>money</a:t>
            </a:r>
            <a:endParaRPr lang="it-IT" sz="2400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err="1"/>
              <a:t>Thanks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68144" y="242773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Thanks</a:t>
            </a:r>
            <a:r>
              <a:rPr lang="it-IT" sz="2400" dirty="0"/>
              <a:t> </a:t>
            </a:r>
            <a:r>
              <a:rPr lang="it-IT" sz="2400" dirty="0" err="1"/>
              <a:t>to</a:t>
            </a:r>
            <a:r>
              <a:rPr lang="it-IT" sz="24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ECNP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D.J. </a:t>
            </a:r>
            <a:r>
              <a:rPr lang="it-IT" sz="2400" dirty="0" err="1"/>
              <a:t>Porteous</a:t>
            </a:r>
            <a:r>
              <a:rPr lang="it-IT" sz="2400" dirty="0"/>
              <a:t>’s team</a:t>
            </a:r>
          </a:p>
          <a:p>
            <a:endParaRPr lang="it-IT" sz="2400" dirty="0"/>
          </a:p>
        </p:txBody>
      </p:sp>
      <p:pic>
        <p:nvPicPr>
          <p:cNvPr id="6" name="Immagine 5" descr="logo-universita-degli-studi-di-tori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795886"/>
            <a:ext cx="3086870" cy="1199802"/>
          </a:xfrm>
          <a:prstGeom prst="rect">
            <a:avLst/>
          </a:prstGeom>
        </p:spPr>
      </p:pic>
      <p:pic>
        <p:nvPicPr>
          <p:cNvPr id="12" name="Immagine 11" descr="IMG_7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7614"/>
            <a:ext cx="3403410" cy="3446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5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4"/>
          <p:cNvSpPr>
            <a:spLocks noGrp="1"/>
          </p:cNvSpPr>
          <p:nvPr>
            <p:ph type="title"/>
          </p:nvPr>
        </p:nvSpPr>
        <p:spPr>
          <a:xfrm>
            <a:off x="2627784" y="123478"/>
            <a:ext cx="3888432" cy="857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/>
              <a:t>References</a:t>
            </a:r>
            <a:endParaRPr lang="it-I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13410"/>
            <a:ext cx="8640960" cy="38625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2" spcCol="10800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Helvetica"/>
              </a:rPr>
              <a:t> Chen, Vincent Chin-Hung et al.</a:t>
            </a:r>
            <a:endParaRPr kumimoji="0" lang="nl-NL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Leptin/Adiponectin ratio as a potential biomarker for metabolic syndrome in patients with schizophrenia</a:t>
            </a:r>
            <a:endParaRPr kumimoji="0" lang="nl-NL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Helvetica"/>
              </a:rPr>
              <a:t>Psychoneuroendocrinology , Volume 92 , 34 – 40.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Helvetica"/>
              </a:rPr>
              <a:t>doi: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  <a:hlinkClick r:id="rId2"/>
              </a:rPr>
              <a:t>10.1016/j.psyneuen.2018.03.021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Johnstone M, Thomson PA, Hall J, McIntosh AM, Lawrie SM, Porteous DJ.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DISC1 in Schizophrenia: Genetic Mouse Models and Human Genomic Imaging. 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Schizophrenia Bulletin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2011;37(1):14-20. doi:10.1093/schbul/sbq135.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Prata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J, Santos SG,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Almeida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MI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, Coelho R, Barbosa MA. 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Bridging Autism Spectrum Disorders and Schizophrenia through inflammation and biomarkers - pre-clinical and clinical investigations.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Journal of </a:t>
            </a:r>
            <a:r>
              <a:rPr kumimoji="0" lang="en-GB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Neuroinflammation</a:t>
            </a: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. 2017;14:179. doi:10.1186/s12974-017-0938-y.</a:t>
            </a: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00" dirty="0" err="1">
                <a:latin typeface="Verdana" pitchFamily="34" charset="0"/>
                <a:ea typeface="Verdana" pitchFamily="34" charset="0"/>
              </a:rPr>
              <a:t>Hinal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 Patel1 and V. H. Patel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ea typeface="Verdana" pitchFamily="34" charset="0"/>
              </a:rPr>
              <a:t>Inflammation and Metabolic Syndrome: An Overview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Verdana" pitchFamily="34" charset="0"/>
                <a:ea typeface="Verdana" pitchFamily="34" charset="0"/>
              </a:rPr>
              <a:t>Current Research in Nutrition and Food Science Vol. 3(3), 263-268 (2015)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err="1">
                <a:latin typeface="Verdana" pitchFamily="34" charset="0"/>
                <a:ea typeface="Verdana" pitchFamily="34" charset="0"/>
              </a:rPr>
              <a:t>Doi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:10.12944/CRNFSJ.3.3.10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1000" dirty="0"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Oda Y, Kanahara N, Iyo M.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Alterations of Dopamine D2 Receptors and Related Receptor-Interacting Proteins in Schizophrenia: The Pivotal Position of Dopamine Supersensitivity Psychosis in Treatment-Resistant Schizophrenia.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Hashimoto K, Prokai-Tatrai K, eds. </a:t>
            </a:r>
            <a:r>
              <a:rPr kumimoji="0" lang="nl-N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International Journal of Molecular Sciences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2015;16(12):30144-30163. doi:10.3390/ijms161226228.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1000" dirty="0"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Papanastasiou E.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The prevalence </a:t>
            </a:r>
            <a:r>
              <a:rPr kumimoji="0" lang="nl-N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and mechanisms of metabolic syndrome in schizophrenia: a review. </a:t>
            </a:r>
            <a:endParaRPr kumimoji="0" 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Therapeutic Advances in Psychopharmacology</a:t>
            </a: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. 2013;3(1):33-51. doi:10.1177/2045125312464385.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0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000" dirty="0" err="1">
                <a:latin typeface="Verdana" pitchFamily="34" charset="0"/>
                <a:ea typeface="Verdana" pitchFamily="34" charset="0"/>
              </a:rPr>
              <a:t>Nidhi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000" dirty="0" err="1">
                <a:latin typeface="Verdana" pitchFamily="34" charset="0"/>
                <a:ea typeface="Verdana" pitchFamily="34" charset="0"/>
              </a:rPr>
              <a:t>Malhotra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, </a:t>
            </a:r>
            <a:r>
              <a:rPr lang="it-IT" sz="1000" dirty="0" err="1">
                <a:latin typeface="Verdana" pitchFamily="34" charset="0"/>
                <a:ea typeface="Verdana" pitchFamily="34" charset="0"/>
              </a:rPr>
              <a:t>Sandeep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000" dirty="0" err="1">
                <a:latin typeface="Verdana" pitchFamily="34" charset="0"/>
                <a:ea typeface="Verdana" pitchFamily="34" charset="0"/>
              </a:rPr>
              <a:t>Grover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000" dirty="0" err="1">
                <a:latin typeface="Verdana" pitchFamily="34" charset="0"/>
                <a:ea typeface="Verdana" pitchFamily="34" charset="0"/>
              </a:rPr>
              <a:t>et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 al.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b="1" dirty="0" err="1">
                <a:latin typeface="Verdana" pitchFamily="34" charset="0"/>
                <a:ea typeface="Verdana" pitchFamily="34" charset="0"/>
              </a:rPr>
              <a:t>Metabolic</a:t>
            </a:r>
            <a:r>
              <a:rPr lang="it-IT" sz="10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000" b="1" dirty="0" err="1">
                <a:latin typeface="Verdana" pitchFamily="34" charset="0"/>
                <a:ea typeface="Verdana" pitchFamily="34" charset="0"/>
              </a:rPr>
              <a:t>syndrome</a:t>
            </a:r>
            <a:r>
              <a:rPr lang="it-IT" sz="1000" b="1" dirty="0">
                <a:latin typeface="Verdana" pitchFamily="34" charset="0"/>
                <a:ea typeface="Verdana" pitchFamily="34" charset="0"/>
              </a:rPr>
              <a:t> in </a:t>
            </a:r>
            <a:r>
              <a:rPr lang="it-IT" sz="1000" b="1" dirty="0" err="1">
                <a:latin typeface="Verdana" pitchFamily="34" charset="0"/>
                <a:ea typeface="Verdana" pitchFamily="34" charset="0"/>
              </a:rPr>
              <a:t>schizophrenia</a:t>
            </a:r>
            <a:endParaRPr lang="it-IT" sz="1000" b="1" dirty="0">
              <a:latin typeface="Verdana" pitchFamily="34" charset="0"/>
              <a:ea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i="1" dirty="0" err="1">
                <a:latin typeface="Verdana" pitchFamily="34" charset="0"/>
                <a:ea typeface="Verdana" pitchFamily="34" charset="0"/>
              </a:rPr>
              <a:t>Indian</a:t>
            </a:r>
            <a:r>
              <a:rPr lang="it-IT" sz="1000" i="1" dirty="0">
                <a:latin typeface="Verdana" pitchFamily="34" charset="0"/>
                <a:ea typeface="Verdana" pitchFamily="34" charset="0"/>
              </a:rPr>
              <a:t> Journal </a:t>
            </a:r>
            <a:r>
              <a:rPr lang="it-IT" sz="1000" i="1" dirty="0" err="1">
                <a:latin typeface="Verdana" pitchFamily="34" charset="0"/>
                <a:ea typeface="Verdana" pitchFamily="34" charset="0"/>
              </a:rPr>
              <a:t>of</a:t>
            </a:r>
            <a:r>
              <a:rPr lang="it-IT" sz="1000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000" i="1" dirty="0" err="1">
                <a:latin typeface="Verdana" pitchFamily="34" charset="0"/>
                <a:ea typeface="Verdana" pitchFamily="34" charset="0"/>
              </a:rPr>
              <a:t>Psychological</a:t>
            </a:r>
            <a:r>
              <a:rPr lang="it-IT" sz="1000" i="1" dirty="0">
                <a:latin typeface="Verdana" pitchFamily="34" charset="0"/>
                <a:ea typeface="Verdana" pitchFamily="34" charset="0"/>
              </a:rPr>
              <a:t> Medicine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. 2013;35(3):227-240. </a:t>
            </a:r>
            <a:r>
              <a:rPr lang="it-IT" sz="1000" dirty="0" err="1">
                <a:latin typeface="Verdana" pitchFamily="34" charset="0"/>
                <a:ea typeface="Verdana" pitchFamily="34" charset="0"/>
              </a:rPr>
              <a:t>doi</a:t>
            </a:r>
            <a:r>
              <a:rPr lang="it-IT" sz="1000" dirty="0">
                <a:latin typeface="Verdana" pitchFamily="34" charset="0"/>
                <a:ea typeface="Verdana" pitchFamily="34" charset="0"/>
              </a:rPr>
              <a:t>:10.4103/0253-7176.119471.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000" dirty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000" b="1" dirty="0">
                <a:latin typeface="Verdana" pitchFamily="34" charset="0"/>
                <a:ea typeface="Verdana" pitchFamily="34" charset="0"/>
                <a:cs typeface="Arial" pitchFamily="34" charset="0"/>
              </a:rPr>
              <a:t>ECNP </a:t>
            </a:r>
            <a:r>
              <a:rPr lang="it-IT" sz="1000" dirty="0">
                <a:latin typeface="Verdana" pitchFamily="34" charset="0"/>
                <a:ea typeface="Verdana" pitchFamily="34" charset="0"/>
                <a:cs typeface="Arial" pitchFamily="34" charset="0"/>
                <a:hlinkClick r:id="rId3"/>
              </a:rPr>
              <a:t>https://www.ecnp.eu/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516216" y="271576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D2R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350785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AARB2 + PP2A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46856" y="123478"/>
            <a:ext cx="8229600" cy="85725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decrease the inflammatory state?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44008" y="1635646"/>
            <a:ext cx="4176464" cy="3363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971600" y="3003798"/>
            <a:ext cx="25452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↑ </a:t>
            </a:r>
            <a:r>
              <a:rPr lang="it-IT" sz="2800" dirty="0" err="1"/>
              <a:t>inflammation</a:t>
            </a:r>
            <a:endParaRPr lang="it-IT" sz="28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516216" y="4371950"/>
            <a:ext cx="53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Akt</a:t>
            </a:r>
            <a:endParaRPr lang="it-IT" sz="2000" dirty="0"/>
          </a:p>
        </p:txBody>
      </p:sp>
      <p:cxnSp>
        <p:nvCxnSpPr>
          <p:cNvPr id="34" name="Connettore 2 33"/>
          <p:cNvCxnSpPr/>
          <p:nvPr/>
        </p:nvCxnSpPr>
        <p:spPr>
          <a:xfrm>
            <a:off x="6804248" y="307580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" name="Gruppo 34"/>
          <p:cNvGrpSpPr/>
          <p:nvPr/>
        </p:nvGrpSpPr>
        <p:grpSpPr>
          <a:xfrm>
            <a:off x="6660232" y="2139702"/>
            <a:ext cx="288032" cy="504056"/>
            <a:chOff x="3275856" y="1851670"/>
            <a:chExt cx="288032" cy="504056"/>
          </a:xfrm>
        </p:grpSpPr>
        <p:cxnSp>
          <p:nvCxnSpPr>
            <p:cNvPr id="36" name="Connettore 1 35"/>
            <p:cNvCxnSpPr/>
            <p:nvPr/>
          </p:nvCxnSpPr>
          <p:spPr>
            <a:xfrm>
              <a:off x="3419872" y="1851670"/>
              <a:ext cx="0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3275856" y="2355726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ttangolo 37"/>
          <p:cNvSpPr/>
          <p:nvPr/>
        </p:nvSpPr>
        <p:spPr>
          <a:xfrm>
            <a:off x="6228184" y="1779662"/>
            <a:ext cx="1188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Clozapine</a:t>
            </a:r>
            <a:endParaRPr lang="it-IT" sz="2000" dirty="0"/>
          </a:p>
        </p:txBody>
      </p:sp>
      <p:grpSp>
        <p:nvGrpSpPr>
          <p:cNvPr id="39" name="Gruppo 38"/>
          <p:cNvGrpSpPr/>
          <p:nvPr/>
        </p:nvGrpSpPr>
        <p:grpSpPr>
          <a:xfrm>
            <a:off x="6660232" y="3867894"/>
            <a:ext cx="288032" cy="504056"/>
            <a:chOff x="3275856" y="1851670"/>
            <a:chExt cx="288032" cy="504056"/>
          </a:xfrm>
        </p:grpSpPr>
        <p:cxnSp>
          <p:nvCxnSpPr>
            <p:cNvPr id="40" name="Connettore 1 39"/>
            <p:cNvCxnSpPr/>
            <p:nvPr/>
          </p:nvCxnSpPr>
          <p:spPr>
            <a:xfrm>
              <a:off x="3419872" y="1851670"/>
              <a:ext cx="0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3275856" y="2355726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ttore 1 41"/>
          <p:cNvCxnSpPr/>
          <p:nvPr/>
        </p:nvCxnSpPr>
        <p:spPr>
          <a:xfrm flipH="1">
            <a:off x="6588224" y="3219822"/>
            <a:ext cx="432048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6588224" y="4083918"/>
            <a:ext cx="432048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64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508104" y="3147814"/>
            <a:ext cx="235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D2R + AARB2 + PP2A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7544" y="123478"/>
            <a:ext cx="8229600" cy="85725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decrease the inflammatory state?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44008" y="1635646"/>
            <a:ext cx="4176464" cy="3363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115616" y="3075806"/>
            <a:ext cx="25452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↓ </a:t>
            </a:r>
            <a:r>
              <a:rPr lang="it-IT" sz="2800" dirty="0" err="1"/>
              <a:t>inflammation</a:t>
            </a:r>
            <a:endParaRPr lang="it-IT" sz="28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516216" y="4155926"/>
            <a:ext cx="53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Akt</a:t>
            </a:r>
            <a:endParaRPr lang="it-IT" sz="2000" dirty="0"/>
          </a:p>
        </p:txBody>
      </p:sp>
      <p:grpSp>
        <p:nvGrpSpPr>
          <p:cNvPr id="12" name="Gruppo 34"/>
          <p:cNvGrpSpPr/>
          <p:nvPr/>
        </p:nvGrpSpPr>
        <p:grpSpPr>
          <a:xfrm>
            <a:off x="6660232" y="2571750"/>
            <a:ext cx="288032" cy="504056"/>
            <a:chOff x="3275856" y="1851670"/>
            <a:chExt cx="288032" cy="504056"/>
          </a:xfrm>
        </p:grpSpPr>
        <p:cxnSp>
          <p:nvCxnSpPr>
            <p:cNvPr id="36" name="Connettore 1 35"/>
            <p:cNvCxnSpPr/>
            <p:nvPr/>
          </p:nvCxnSpPr>
          <p:spPr>
            <a:xfrm>
              <a:off x="3419872" y="1851670"/>
              <a:ext cx="0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3275856" y="2355726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ttangolo 37"/>
          <p:cNvSpPr/>
          <p:nvPr/>
        </p:nvSpPr>
        <p:spPr>
          <a:xfrm>
            <a:off x="6228184" y="2211710"/>
            <a:ext cx="1188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Clozapine</a:t>
            </a:r>
            <a:endParaRPr lang="it-IT" sz="2000" dirty="0"/>
          </a:p>
        </p:txBody>
      </p:sp>
      <p:grpSp>
        <p:nvGrpSpPr>
          <p:cNvPr id="13" name="Gruppo 38"/>
          <p:cNvGrpSpPr/>
          <p:nvPr/>
        </p:nvGrpSpPr>
        <p:grpSpPr>
          <a:xfrm>
            <a:off x="6660232" y="3579862"/>
            <a:ext cx="288032" cy="504056"/>
            <a:chOff x="3275856" y="1851670"/>
            <a:chExt cx="288032" cy="504056"/>
          </a:xfrm>
        </p:grpSpPr>
        <p:cxnSp>
          <p:nvCxnSpPr>
            <p:cNvPr id="40" name="Connettore 1 39"/>
            <p:cNvCxnSpPr/>
            <p:nvPr/>
          </p:nvCxnSpPr>
          <p:spPr>
            <a:xfrm>
              <a:off x="3419872" y="1851670"/>
              <a:ext cx="0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3275856" y="2355726"/>
              <a:ext cx="2880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Immagine 38" descr="mouse_brown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flipH="1">
            <a:off x="0" y="4057650"/>
            <a:ext cx="3567112" cy="1085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5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74EE97DC-6399-42A0-8B31-333540058CF1}"/>
              </a:ext>
            </a:extLst>
          </p:cNvPr>
          <p:cNvSpPr txBox="1">
            <a:spLocks/>
          </p:cNvSpPr>
          <p:nvPr/>
        </p:nvSpPr>
        <p:spPr>
          <a:xfrm>
            <a:off x="2915816" y="195486"/>
            <a:ext cx="3312368" cy="105958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Schizophrenia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135B7414-B53C-48C3-B9CA-454FF172E46B}"/>
              </a:ext>
            </a:extLst>
          </p:cNvPr>
          <p:cNvSpPr txBox="1"/>
          <p:nvPr/>
        </p:nvSpPr>
        <p:spPr>
          <a:xfrm>
            <a:off x="539552" y="2283718"/>
            <a:ext cx="4056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Abnormal</a:t>
            </a:r>
            <a:r>
              <a:rPr lang="it-IT" sz="2400" dirty="0"/>
              <a:t> social </a:t>
            </a:r>
            <a:r>
              <a:rPr lang="it-IT" sz="2400" dirty="0" err="1"/>
              <a:t>behavior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Failure</a:t>
            </a:r>
            <a:r>
              <a:rPr lang="it-IT" sz="2400" dirty="0"/>
              <a:t> to </a:t>
            </a:r>
            <a:r>
              <a:rPr lang="it-IT" sz="2400" dirty="0" err="1"/>
              <a:t>understand</a:t>
            </a:r>
            <a:r>
              <a:rPr lang="it-IT" sz="2400" dirty="0"/>
              <a:t> reality</a:t>
            </a:r>
          </a:p>
        </p:txBody>
      </p:sp>
      <p:pic>
        <p:nvPicPr>
          <p:cNvPr id="4098" name="Picture 2" descr="C:\Users\Elisa\Desktop\Magistrale\2 semestre 1 anno\DN\GRANT\NEW\ACTUALLY REALLY\4719cb237e650ed2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5148064" y="1347614"/>
            <a:ext cx="3605616" cy="3579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23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5828" y="171894"/>
            <a:ext cx="3312368" cy="10595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err="1"/>
              <a:t>Schizophrenia</a:t>
            </a:r>
            <a:endParaRPr lang="it-IT" dirty="0"/>
          </a:p>
        </p:txBody>
      </p:sp>
      <p:pic>
        <p:nvPicPr>
          <p:cNvPr id="6" name="Immagine 5" descr="schizophrenia1.png"/>
          <p:cNvPicPr>
            <a:picLocks noChangeAspect="1"/>
          </p:cNvPicPr>
          <p:nvPr/>
        </p:nvPicPr>
        <p:blipFill rotWithShape="1">
          <a:blip r:embed="rId2" cstate="print">
            <a:lum contrast="10000"/>
          </a:blip>
          <a:srcRect l="734" t="53259" r="53206" b="36000"/>
          <a:stretch/>
        </p:blipFill>
        <p:spPr>
          <a:xfrm>
            <a:off x="179512" y="2126704"/>
            <a:ext cx="2555776" cy="1165126"/>
          </a:xfrm>
          <a:prstGeom prst="rect">
            <a:avLst/>
          </a:prstGeom>
        </p:spPr>
      </p:pic>
      <p:pic>
        <p:nvPicPr>
          <p:cNvPr id="8" name="Immagine 7" descr="schizophrenia1.png">
            <a:extLst>
              <a:ext uri="{FF2B5EF4-FFF2-40B4-BE49-F238E27FC236}">
                <a16:creationId xmlns="" xmlns:a16="http://schemas.microsoft.com/office/drawing/2014/main" id="{0DB88520-3340-43A1-A342-C2A524E37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10000" contrast="10000"/>
          </a:blip>
          <a:srcRect l="57954" t="36152" r="474" b="57485"/>
          <a:stretch/>
        </p:blipFill>
        <p:spPr>
          <a:xfrm>
            <a:off x="1763688" y="1347614"/>
            <a:ext cx="2255838" cy="674964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5829618" y="1347613"/>
            <a:ext cx="2943944" cy="3672409"/>
            <a:chOff x="5829618" y="1347613"/>
            <a:chExt cx="2943944" cy="3672409"/>
          </a:xfrm>
        </p:grpSpPr>
        <p:pic>
          <p:nvPicPr>
            <p:cNvPr id="9" name="Immagine 8" descr="schizophrenia1.png">
              <a:extLst>
                <a:ext uri="{FF2B5EF4-FFF2-40B4-BE49-F238E27FC236}">
                  <a16:creationId xmlns="" xmlns:a16="http://schemas.microsoft.com/office/drawing/2014/main" id="{8E8E68EE-4659-4E77-89DE-10D9A6006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-10000" contrast="10000"/>
            </a:blip>
            <a:srcRect t="18098" r="45747" b="75539"/>
            <a:stretch/>
          </p:blipFill>
          <p:spPr>
            <a:xfrm>
              <a:off x="5829618" y="1347613"/>
              <a:ext cx="2943944" cy="674965"/>
            </a:xfrm>
            <a:prstGeom prst="rect">
              <a:avLst/>
            </a:prstGeom>
          </p:spPr>
        </p:pic>
        <p:grpSp>
          <p:nvGrpSpPr>
            <p:cNvPr id="13" name="Gruppo 12"/>
            <p:cNvGrpSpPr/>
            <p:nvPr/>
          </p:nvGrpSpPr>
          <p:grpSpPr>
            <a:xfrm>
              <a:off x="5940152" y="2139702"/>
              <a:ext cx="2736304" cy="2880320"/>
              <a:chOff x="5940152" y="1995686"/>
              <a:chExt cx="2736304" cy="2880320"/>
            </a:xfrm>
          </p:grpSpPr>
          <p:pic>
            <p:nvPicPr>
              <p:cNvPr id="7" name="Immagine 6" descr="schizophrenia1.png"/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-10000" contrast="10000"/>
              </a:blip>
              <a:srcRect t="33292" r="49573" b="58563"/>
              <a:stretch/>
            </p:blipFill>
            <p:spPr>
              <a:xfrm>
                <a:off x="5940152" y="4011910"/>
                <a:ext cx="2736304" cy="864096"/>
              </a:xfrm>
              <a:prstGeom prst="rect">
                <a:avLst/>
              </a:prstGeom>
            </p:spPr>
          </p:pic>
          <p:pic>
            <p:nvPicPr>
              <p:cNvPr id="5" name="Immagine 4" descr="schizophrenia1.png">
                <a:extLst>
                  <a:ext uri="{FF2B5EF4-FFF2-40B4-BE49-F238E27FC236}">
                    <a16:creationId xmlns="" xmlns:a16="http://schemas.microsoft.com/office/drawing/2014/main" id="{12B17C2A-9D38-4DD1-88E3-E7AC00F377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-10000" contrast="10000"/>
              </a:blip>
              <a:srcRect l="2" t="23709" r="52225" b="66302"/>
              <a:stretch/>
            </p:blipFill>
            <p:spPr>
              <a:xfrm>
                <a:off x="5940152" y="1995686"/>
                <a:ext cx="2736304" cy="1118448"/>
              </a:xfrm>
              <a:prstGeom prst="rect">
                <a:avLst/>
              </a:prstGeom>
            </p:spPr>
          </p:pic>
          <p:pic>
            <p:nvPicPr>
              <p:cNvPr id="10" name="Immagine 9" descr="schizophrenia1.png">
                <a:extLst>
                  <a:ext uri="{FF2B5EF4-FFF2-40B4-BE49-F238E27FC236}">
                    <a16:creationId xmlns="" xmlns:a16="http://schemas.microsoft.com/office/drawing/2014/main" id="{0DF3F669-3CE8-4E1A-931B-20CCD41B0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-10000" contrast="10000"/>
              </a:blip>
              <a:srcRect l="46214" t="23709" r="1955" b="66302"/>
              <a:stretch/>
            </p:blipFill>
            <p:spPr>
              <a:xfrm>
                <a:off x="5940152" y="3003798"/>
                <a:ext cx="2736304" cy="1030874"/>
              </a:xfrm>
              <a:prstGeom prst="rect">
                <a:avLst/>
              </a:prstGeom>
            </p:spPr>
          </p:pic>
        </p:grpSp>
      </p:grpSp>
      <p:pic>
        <p:nvPicPr>
          <p:cNvPr id="11" name="Immagine 10" descr="schizophrenia1.png">
            <a:extLst>
              <a:ext uri="{FF2B5EF4-FFF2-40B4-BE49-F238E27FC236}">
                <a16:creationId xmlns="" xmlns:a16="http://schemas.microsoft.com/office/drawing/2014/main" id="{E6159CB1-6172-48CA-BA2A-E9F8E9B17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10000"/>
          </a:blip>
          <a:srcRect l="735" t="43422" r="50613" b="46810"/>
          <a:stretch/>
        </p:blipFill>
        <p:spPr>
          <a:xfrm>
            <a:off x="1475656" y="3723878"/>
            <a:ext cx="2699654" cy="1059582"/>
          </a:xfrm>
          <a:prstGeom prst="rect">
            <a:avLst/>
          </a:prstGeom>
        </p:spPr>
      </p:pic>
      <p:pic>
        <p:nvPicPr>
          <p:cNvPr id="12" name="Immagine 11" descr="schizophrenia1.png">
            <a:extLst>
              <a:ext uri="{FF2B5EF4-FFF2-40B4-BE49-F238E27FC236}">
                <a16:creationId xmlns="" xmlns:a16="http://schemas.microsoft.com/office/drawing/2014/main" id="{8B16EA18-4A79-4D5B-A51F-1D7F04B37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10000"/>
          </a:blip>
          <a:srcRect l="48331" t="43422" r="4952" b="45837"/>
          <a:stretch/>
        </p:blipFill>
        <p:spPr>
          <a:xfrm>
            <a:off x="2771800" y="2139702"/>
            <a:ext cx="2592288" cy="1165126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>
            <a:off x="2123728" y="336383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131840" y="336383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izophrenia1.png"/>
          <p:cNvPicPr>
            <a:picLocks noChangeAspect="1"/>
          </p:cNvPicPr>
          <p:nvPr/>
        </p:nvPicPr>
        <p:blipFill>
          <a:blip r:embed="rId2" cstate="print"/>
          <a:srcRect t="81332" r="49953" b="8001"/>
          <a:stretch>
            <a:fillRect/>
          </a:stretch>
        </p:blipFill>
        <p:spPr>
          <a:xfrm>
            <a:off x="3131840" y="3435846"/>
            <a:ext cx="3456384" cy="1440160"/>
          </a:xfrm>
          <a:prstGeom prst="rect">
            <a:avLst/>
          </a:prstGeom>
        </p:spPr>
      </p:pic>
      <p:pic>
        <p:nvPicPr>
          <p:cNvPr id="3" name="Immagine 2" descr="schizophrenia1.png"/>
          <p:cNvPicPr>
            <a:picLocks noChangeAspect="1"/>
          </p:cNvPicPr>
          <p:nvPr/>
        </p:nvPicPr>
        <p:blipFill>
          <a:blip r:embed="rId2" cstate="print"/>
          <a:srcRect l="47841" t="71138" r="3155" b="19263"/>
          <a:stretch>
            <a:fillRect/>
          </a:stretch>
        </p:blipFill>
        <p:spPr>
          <a:xfrm>
            <a:off x="5076056" y="1995686"/>
            <a:ext cx="3384376" cy="1296144"/>
          </a:xfrm>
          <a:prstGeom prst="rect">
            <a:avLst/>
          </a:prstGeom>
        </p:spPr>
      </p:pic>
      <p:pic>
        <p:nvPicPr>
          <p:cNvPr id="4" name="Immagine 3" descr="schizophrenia1.png"/>
          <p:cNvPicPr>
            <a:picLocks noChangeAspect="1"/>
          </p:cNvPicPr>
          <p:nvPr/>
        </p:nvPicPr>
        <p:blipFill>
          <a:blip r:embed="rId2" cstate="print"/>
          <a:srcRect t="70133" r="55409" b="19325"/>
          <a:stretch>
            <a:fillRect/>
          </a:stretch>
        </p:blipFill>
        <p:spPr>
          <a:xfrm>
            <a:off x="998242" y="1548249"/>
            <a:ext cx="3079576" cy="142339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15816" y="205979"/>
            <a:ext cx="3456384" cy="857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/>
              <a:t>Treatments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899592" y="1359576"/>
            <a:ext cx="3240360" cy="19442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178EF47-1A58-4DF3-ABF8-122BAE6D0842}"/>
              </a:ext>
            </a:extLst>
          </p:cNvPr>
          <p:cNvSpPr txBox="1"/>
          <p:nvPr/>
        </p:nvSpPr>
        <p:spPr>
          <a:xfrm>
            <a:off x="4572000" y="1798280"/>
            <a:ext cx="4499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Second Generation </a:t>
            </a:r>
            <a:r>
              <a:rPr lang="it-IT" sz="2400" b="1" dirty="0" err="1"/>
              <a:t>Antipsychotics</a:t>
            </a:r>
            <a:endParaRPr lang="it-IT" sz="2400" b="1" dirty="0"/>
          </a:p>
          <a:p>
            <a:pPr algn="ctr"/>
            <a:r>
              <a:rPr lang="it-IT" sz="2400" b="1" dirty="0"/>
              <a:t>(</a:t>
            </a:r>
            <a:r>
              <a:rPr lang="it-IT" sz="2400" b="1" dirty="0" err="1"/>
              <a:t>SGAs</a:t>
            </a:r>
            <a:r>
              <a:rPr lang="it-IT" sz="2400" b="1" dirty="0"/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1E59A638-AD56-4CE4-B2C4-235D3377DD39}"/>
              </a:ext>
            </a:extLst>
          </p:cNvPr>
          <p:cNvSpPr txBox="1"/>
          <p:nvPr/>
        </p:nvSpPr>
        <p:spPr>
          <a:xfrm>
            <a:off x="5076056" y="129543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First Generation </a:t>
            </a:r>
            <a:r>
              <a:rPr lang="it-IT" sz="2000" b="1" dirty="0" err="1"/>
              <a:t>Antipsychotics</a:t>
            </a:r>
            <a:endParaRPr lang="it-IT" sz="2000" b="1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2F8034B7-09DF-4439-AC3F-CA678927D79E}"/>
              </a:ext>
            </a:extLst>
          </p:cNvPr>
          <p:cNvSpPr/>
          <p:nvPr/>
        </p:nvSpPr>
        <p:spPr>
          <a:xfrm>
            <a:off x="4572000" y="1707653"/>
            <a:ext cx="4499990" cy="92162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AA505A06-C290-4A5F-8EE7-15DA6D3BC8E6}"/>
              </a:ext>
            </a:extLst>
          </p:cNvPr>
          <p:cNvSpPr txBox="1"/>
          <p:nvPr/>
        </p:nvSpPr>
        <p:spPr>
          <a:xfrm>
            <a:off x="5004048" y="300379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attenuation of positive and negative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few adverse side effects</a:t>
            </a:r>
            <a:endParaRPr lang="it-IT" sz="2400" dirty="0"/>
          </a:p>
          <a:p>
            <a:r>
              <a:rPr lang="nl-NL" sz="2400" dirty="0"/>
              <a:t> </a:t>
            </a:r>
            <a:endParaRPr lang="it-IT" sz="2400" dirty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9" grpId="1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11560" y="130324"/>
            <a:ext cx="7920880" cy="78524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4000" dirty="0" err="1"/>
              <a:t>Second</a:t>
            </a:r>
            <a:r>
              <a:rPr lang="it-IT" sz="4000" dirty="0"/>
              <a:t> Generation </a:t>
            </a:r>
            <a:r>
              <a:rPr lang="it-IT" sz="4000" dirty="0" err="1"/>
              <a:t>Antipsychotics</a:t>
            </a:r>
            <a:endParaRPr lang="it-IT" sz="4000" dirty="0"/>
          </a:p>
        </p:txBody>
      </p:sp>
      <p:pic>
        <p:nvPicPr>
          <p:cNvPr id="11" name="Immagine 10" descr="The-Metabolic-Syndrome.jpg"/>
          <p:cNvPicPr>
            <a:picLocks noChangeAspect="1"/>
          </p:cNvPicPr>
          <p:nvPr/>
        </p:nvPicPr>
        <p:blipFill>
          <a:blip r:embed="rId2" cstate="print"/>
          <a:srcRect l="4160" t="4682" b="7349"/>
          <a:stretch>
            <a:fillRect/>
          </a:stretch>
        </p:blipFill>
        <p:spPr>
          <a:xfrm>
            <a:off x="827584" y="987573"/>
            <a:ext cx="7416824" cy="4032449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2555776" y="1707654"/>
            <a:ext cx="5472608" cy="14401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The-Metabolic-Syndrome.jpg"/>
          <p:cNvPicPr>
            <a:picLocks noChangeAspect="1"/>
          </p:cNvPicPr>
          <p:nvPr/>
        </p:nvPicPr>
        <p:blipFill>
          <a:blip r:embed="rId2" cstate="print"/>
          <a:srcRect l="26383" t="23350" r="4761" b="48374"/>
          <a:stretch>
            <a:fillRect/>
          </a:stretch>
        </p:blipFill>
        <p:spPr>
          <a:xfrm>
            <a:off x="2627784" y="1779662"/>
            <a:ext cx="5328592" cy="129614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483768" y="3046189"/>
            <a:ext cx="44339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/>
              <a:t>Cardiovascular</a:t>
            </a:r>
            <a:r>
              <a:rPr lang="it-IT" sz="2400" dirty="0"/>
              <a:t> </a:t>
            </a:r>
            <a:r>
              <a:rPr lang="it-IT" sz="2400" dirty="0" err="1"/>
              <a:t>disease</a:t>
            </a:r>
            <a:r>
              <a:rPr lang="it-IT" sz="2400" dirty="0"/>
              <a:t> </a:t>
            </a:r>
            <a:r>
              <a:rPr lang="it-IT" sz="2400" dirty="0" err="1"/>
              <a:t>risk</a:t>
            </a:r>
            <a:r>
              <a:rPr lang="it-IT" sz="2400" dirty="0"/>
              <a:t> </a:t>
            </a:r>
            <a:r>
              <a:rPr lang="it-IT" sz="2400" dirty="0" err="1"/>
              <a:t>factors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701 L -0.05504 -0.1121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457200" y="49401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</a:t>
            </a: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283968" y="1419622"/>
            <a:ext cx="50405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3363838"/>
            <a:ext cx="450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Metabolic</a:t>
            </a:r>
            <a:r>
              <a:rPr lang="it-IT" sz="4000" dirty="0"/>
              <a:t> </a:t>
            </a:r>
            <a:r>
              <a:rPr lang="it-IT" sz="4000" dirty="0" err="1"/>
              <a:t>Syndrome</a:t>
            </a:r>
            <a:endParaRPr lang="it-IT" sz="4000" dirty="0"/>
          </a:p>
        </p:txBody>
      </p:sp>
      <p:sp>
        <p:nvSpPr>
          <p:cNvPr id="15" name="Per 14"/>
          <p:cNvSpPr/>
          <p:nvPr/>
        </p:nvSpPr>
        <p:spPr>
          <a:xfrm>
            <a:off x="3131840" y="2643758"/>
            <a:ext cx="2880320" cy="2304256"/>
          </a:xfrm>
          <a:prstGeom prst="mathMultiply">
            <a:avLst>
              <a:gd name="adj1" fmla="val 32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067944" y="2067694"/>
            <a:ext cx="9252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/>
              <a:t>SGAs</a:t>
            </a:r>
            <a:endParaRPr lang="it-IT" sz="2800" dirty="0"/>
          </a:p>
        </p:txBody>
      </p:sp>
      <p:grpSp>
        <p:nvGrpSpPr>
          <p:cNvPr id="17" name="Gruppo 16"/>
          <p:cNvGrpSpPr/>
          <p:nvPr/>
        </p:nvGrpSpPr>
        <p:grpSpPr>
          <a:xfrm>
            <a:off x="5084154" y="1563638"/>
            <a:ext cx="2584190" cy="677307"/>
            <a:chOff x="5084154" y="1563638"/>
            <a:chExt cx="2584190" cy="677307"/>
          </a:xfrm>
        </p:grpSpPr>
        <p:sp>
          <p:nvSpPr>
            <p:cNvPr id="7" name="Freccia a destra 6"/>
            <p:cNvSpPr/>
            <p:nvPr/>
          </p:nvSpPr>
          <p:spPr>
            <a:xfrm rot="9360072">
              <a:off x="5084154" y="1918738"/>
              <a:ext cx="938573" cy="32220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084168" y="1563638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err="1" smtClean="0"/>
                <a:t>improving</a:t>
              </a:r>
              <a:endParaRPr lang="it-IT" sz="20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1907704" y="1563638"/>
            <a:ext cx="2046817" cy="707867"/>
            <a:chOff x="1907704" y="1563638"/>
            <a:chExt cx="2046817" cy="707867"/>
          </a:xfrm>
        </p:grpSpPr>
        <p:sp>
          <p:nvSpPr>
            <p:cNvPr id="11" name="Freccia a destra 10"/>
            <p:cNvSpPr/>
            <p:nvPr/>
          </p:nvSpPr>
          <p:spPr>
            <a:xfrm rot="1467440">
              <a:off x="3009638" y="1961345"/>
              <a:ext cx="944883" cy="31016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907704" y="156363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err="1" smtClean="0"/>
                <a:t>replacing</a:t>
              </a:r>
              <a:endParaRPr lang="it-I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95936" y="4299942"/>
            <a:ext cx="450039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4000" dirty="0" err="1"/>
              <a:t>Metabolic</a:t>
            </a:r>
            <a:r>
              <a:rPr lang="it-IT" sz="4000" dirty="0"/>
              <a:t> </a:t>
            </a:r>
            <a:r>
              <a:rPr lang="it-IT" sz="4000" dirty="0" err="1"/>
              <a:t>Syndrome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2283718"/>
            <a:ext cx="324036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err="1"/>
              <a:t>Inflammation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203598"/>
            <a:ext cx="308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 err="1"/>
              <a:t>Schizophrenia</a:t>
            </a:r>
            <a:endParaRPr lang="it-IT" sz="4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2355726"/>
            <a:ext cx="12410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4000" dirty="0" err="1"/>
              <a:t>SGAs</a:t>
            </a:r>
            <a:endParaRPr lang="it-IT" sz="4000" dirty="0"/>
          </a:p>
        </p:txBody>
      </p:sp>
      <p:sp>
        <p:nvSpPr>
          <p:cNvPr id="16" name="Freccia in su 15"/>
          <p:cNvSpPr/>
          <p:nvPr/>
        </p:nvSpPr>
        <p:spPr>
          <a:xfrm rot="5400000">
            <a:off x="3500902" y="2058672"/>
            <a:ext cx="432048" cy="131418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/>
          <p:cNvSpPr/>
          <p:nvPr/>
        </p:nvSpPr>
        <p:spPr>
          <a:xfrm rot="10800000">
            <a:off x="5940152" y="3075806"/>
            <a:ext cx="504056" cy="115212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499992" y="1707654"/>
            <a:ext cx="3312368" cy="187220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circolare in su 8"/>
          <p:cNvSpPr/>
          <p:nvPr/>
        </p:nvSpPr>
        <p:spPr>
          <a:xfrm rot="11914950" flipH="1">
            <a:off x="3521007" y="207007"/>
            <a:ext cx="3507460" cy="1660477"/>
          </a:xfrm>
          <a:prstGeom prst="curvedUpArrow">
            <a:avLst>
              <a:gd name="adj1" fmla="val 8689"/>
              <a:gd name="adj2" fmla="val 4907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6" grpId="0" animBg="1"/>
      <p:bldP spid="19" grpId="0" animBg="1"/>
      <p:bldP spid="2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6327398F-9785-4518-A29E-BB98173E43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370" t="45890" r="59638" b="33192"/>
          <a:stretch/>
        </p:blipFill>
        <p:spPr>
          <a:xfrm>
            <a:off x="7740352" y="2508776"/>
            <a:ext cx="1462351" cy="107541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810AD4DE-1F53-43AD-988A-CB00986466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013" t="33191" r="59136" b="20801"/>
          <a:stretch/>
        </p:blipFill>
        <p:spPr>
          <a:xfrm>
            <a:off x="6876256" y="3512050"/>
            <a:ext cx="1006999" cy="1545702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763688" y="123478"/>
            <a:ext cx="5616624" cy="85725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err="1" smtClean="0">
                <a:latin typeface="+mj-lt"/>
                <a:ea typeface="+mj-ea"/>
                <a:cs typeface="+mj-cs"/>
              </a:rPr>
              <a:t>Experimental</a:t>
            </a:r>
            <a:r>
              <a:rPr lang="it-IT" sz="36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3600" dirty="0" err="1" smtClean="0">
                <a:latin typeface="+mj-lt"/>
                <a:ea typeface="+mj-ea"/>
                <a:cs typeface="+mj-cs"/>
              </a:rPr>
              <a:t>tools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4199" y="1707654"/>
            <a:ext cx="5036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Schizophrenia</a:t>
            </a:r>
            <a:r>
              <a:rPr lang="it-IT" sz="2400" dirty="0"/>
              <a:t> model </a:t>
            </a:r>
          </a:p>
          <a:p>
            <a:endParaRPr lang="it-IT" sz="2400" dirty="0"/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Second Generation </a:t>
            </a:r>
            <a:r>
              <a:rPr lang="it-IT" sz="2400" dirty="0" err="1"/>
              <a:t>Antipsychotics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Anti-</a:t>
            </a:r>
            <a:r>
              <a:rPr lang="it-IT" sz="2400" dirty="0" err="1"/>
              <a:t>inflammatory</a:t>
            </a:r>
            <a:r>
              <a:rPr lang="it-IT" sz="2400" dirty="0"/>
              <a:t> </a:t>
            </a:r>
            <a:r>
              <a:rPr lang="it-IT" sz="2400" dirty="0" err="1"/>
              <a:t>Drugs</a:t>
            </a:r>
            <a:endParaRPr lang="it-IT" sz="2400" dirty="0"/>
          </a:p>
        </p:txBody>
      </p:sp>
      <p:pic>
        <p:nvPicPr>
          <p:cNvPr id="36" name="Immagine 35" descr="mouse_brown.png">
            <a:extLst>
              <a:ext uri="{FF2B5EF4-FFF2-40B4-BE49-F238E27FC236}">
                <a16:creationId xmlns="" xmlns:a16="http://schemas.microsoft.com/office/drawing/2014/main" id="{4D58B17A-F45E-4A22-9707-71DA4F10F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40152" y="1418600"/>
            <a:ext cx="3094007" cy="9418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C351091-8750-448D-8AE9-80399BC88E76}"/>
              </a:ext>
            </a:extLst>
          </p:cNvPr>
          <p:cNvSpPr txBox="1"/>
          <p:nvPr/>
        </p:nvSpPr>
        <p:spPr>
          <a:xfrm>
            <a:off x="6709887" y="168231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DISC1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503B3DC5-9929-42A8-A64B-290BE3E90365}"/>
              </a:ext>
            </a:extLst>
          </p:cNvPr>
          <p:cNvSpPr/>
          <p:nvPr/>
        </p:nvSpPr>
        <p:spPr>
          <a:xfrm>
            <a:off x="6370173" y="2773717"/>
            <a:ext cx="15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/>
              <a:t>Clozapine</a:t>
            </a:r>
            <a:endParaRPr lang="it-IT" sz="280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23300309-EFBA-4A2D-A66D-84CEAF785DD0}"/>
              </a:ext>
            </a:extLst>
          </p:cNvPr>
          <p:cNvSpPr/>
          <p:nvPr/>
        </p:nvSpPr>
        <p:spPr>
          <a:xfrm>
            <a:off x="5401682" y="3885336"/>
            <a:ext cx="1617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/>
              <a:t>Ibuprofen</a:t>
            </a:r>
            <a:endParaRPr lang="it-IT" sz="28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6337CF87-6110-4636-9F74-DBA4C2F4614B}"/>
              </a:ext>
            </a:extLst>
          </p:cNvPr>
          <p:cNvCxnSpPr/>
          <p:nvPr/>
        </p:nvCxnSpPr>
        <p:spPr>
          <a:xfrm>
            <a:off x="3700081" y="1952344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="" xmlns:a16="http://schemas.microsoft.com/office/drawing/2014/main" id="{C60F2CAD-3584-44A7-9E3C-4428D5DE2867}"/>
              </a:ext>
            </a:extLst>
          </p:cNvPr>
          <p:cNvCxnSpPr>
            <a:cxnSpLocks/>
          </p:cNvCxnSpPr>
          <p:nvPr/>
        </p:nvCxnSpPr>
        <p:spPr>
          <a:xfrm>
            <a:off x="4932040" y="3046482"/>
            <a:ext cx="1424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="" xmlns:a16="http://schemas.microsoft.com/office/drawing/2014/main" id="{D0F6AF78-C7DF-41C9-BD09-7A35FA291ADD}"/>
              </a:ext>
            </a:extLst>
          </p:cNvPr>
          <p:cNvCxnSpPr>
            <a:cxnSpLocks/>
          </p:cNvCxnSpPr>
          <p:nvPr/>
        </p:nvCxnSpPr>
        <p:spPr>
          <a:xfrm>
            <a:off x="3826444" y="4157909"/>
            <a:ext cx="1470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25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446856" y="123478"/>
            <a:ext cx="8229600" cy="85725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decrease the inflammatory state?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1635646"/>
            <a:ext cx="4176464" cy="33638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644008" y="1635646"/>
            <a:ext cx="4176464" cy="3363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C5B62B2A-784C-4557-A6F9-BC4B72A11289}"/>
              </a:ext>
            </a:extLst>
          </p:cNvPr>
          <p:cNvGrpSpPr/>
          <p:nvPr/>
        </p:nvGrpSpPr>
        <p:grpSpPr>
          <a:xfrm>
            <a:off x="1907704" y="1923678"/>
            <a:ext cx="1152128" cy="2592288"/>
            <a:chOff x="1884800" y="1779662"/>
            <a:chExt cx="968893" cy="2416334"/>
          </a:xfrm>
        </p:grpSpPr>
        <p:sp>
          <p:nvSpPr>
            <p:cNvPr id="3" name="CasellaDiTesto 2"/>
            <p:cNvSpPr txBox="1"/>
            <p:nvPr/>
          </p:nvSpPr>
          <p:spPr>
            <a:xfrm>
              <a:off x="1884800" y="1779662"/>
              <a:ext cx="968893" cy="37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↑</a:t>
              </a:r>
              <a:r>
                <a:rPr lang="it-IT" sz="2000" dirty="0"/>
                <a:t>miR-7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="" xmlns:a16="http://schemas.microsoft.com/office/drawing/2014/main" id="{07DE8424-5C8F-46E8-80AE-63D02CCEBBDA}"/>
                </a:ext>
              </a:extLst>
            </p:cNvPr>
            <p:cNvGrpSpPr/>
            <p:nvPr/>
          </p:nvGrpSpPr>
          <p:grpSpPr>
            <a:xfrm>
              <a:off x="1907704" y="2139702"/>
              <a:ext cx="826188" cy="2056294"/>
              <a:chOff x="1907704" y="2139702"/>
              <a:chExt cx="826188" cy="2056294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1979712" y="2715766"/>
                <a:ext cx="7317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PTEN</a:t>
                </a:r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1907704" y="3795886"/>
                <a:ext cx="82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↑ </a:t>
                </a:r>
                <a:r>
                  <a:rPr lang="it-IT" sz="2000" dirty="0" err="1"/>
                  <a:t>Akt</a:t>
                </a:r>
                <a:endParaRPr lang="it-IT" sz="2000" dirty="0"/>
              </a:p>
            </p:txBody>
          </p:sp>
          <p:grpSp>
            <p:nvGrpSpPr>
              <p:cNvPr id="18" name="Gruppo 17"/>
              <p:cNvGrpSpPr/>
              <p:nvPr/>
            </p:nvGrpSpPr>
            <p:grpSpPr>
              <a:xfrm>
                <a:off x="2195736" y="2139702"/>
                <a:ext cx="288032" cy="504056"/>
                <a:chOff x="3275856" y="1851670"/>
                <a:chExt cx="288032" cy="504056"/>
              </a:xfrm>
            </p:grpSpPr>
            <p:cxnSp>
              <p:nvCxnSpPr>
                <p:cNvPr id="15" name="Connettore 1 14"/>
                <p:cNvCxnSpPr/>
                <p:nvPr/>
              </p:nvCxnSpPr>
              <p:spPr>
                <a:xfrm>
                  <a:off x="3419872" y="1851670"/>
                  <a:ext cx="0" cy="5040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ttore 1 16"/>
                <p:cNvCxnSpPr/>
                <p:nvPr/>
              </p:nvCxnSpPr>
              <p:spPr>
                <a:xfrm>
                  <a:off x="3275856" y="2355726"/>
                  <a:ext cx="28803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uppo 18"/>
              <p:cNvGrpSpPr/>
              <p:nvPr/>
            </p:nvGrpSpPr>
            <p:grpSpPr>
              <a:xfrm>
                <a:off x="2195736" y="3147814"/>
                <a:ext cx="288032" cy="504056"/>
                <a:chOff x="3275856" y="1851670"/>
                <a:chExt cx="288032" cy="504056"/>
              </a:xfrm>
            </p:grpSpPr>
            <p:cxnSp>
              <p:nvCxnSpPr>
                <p:cNvPr id="20" name="Connettore 1 19"/>
                <p:cNvCxnSpPr/>
                <p:nvPr/>
              </p:nvCxnSpPr>
              <p:spPr>
                <a:xfrm>
                  <a:off x="3419872" y="1851670"/>
                  <a:ext cx="0" cy="5040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ttore 1 20"/>
                <p:cNvCxnSpPr/>
                <p:nvPr/>
              </p:nvCxnSpPr>
              <p:spPr>
                <a:xfrm>
                  <a:off x="3275856" y="2355726"/>
                  <a:ext cx="28803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nettore 1 23"/>
              <p:cNvCxnSpPr/>
              <p:nvPr/>
            </p:nvCxnSpPr>
            <p:spPr>
              <a:xfrm flipH="1">
                <a:off x="2123728" y="3363838"/>
                <a:ext cx="432048" cy="2880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CasellaDiTesto 25"/>
          <p:cNvSpPr txBox="1"/>
          <p:nvPr/>
        </p:nvSpPr>
        <p:spPr>
          <a:xfrm>
            <a:off x="5148064" y="2931790"/>
            <a:ext cx="32201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↑ </a:t>
            </a:r>
            <a:r>
              <a:rPr lang="it-IT" sz="3600" dirty="0" err="1"/>
              <a:t>inflammation</a:t>
            </a:r>
            <a:endParaRPr lang="it-IT" sz="3600" dirty="0"/>
          </a:p>
        </p:txBody>
      </p:sp>
      <p:grpSp>
        <p:nvGrpSpPr>
          <p:cNvPr id="31" name="Gruppo 30">
            <a:extLst>
              <a:ext uri="{FF2B5EF4-FFF2-40B4-BE49-F238E27FC236}">
                <a16:creationId xmlns="" xmlns:a16="http://schemas.microsoft.com/office/drawing/2014/main" id="{D0ECADC5-C25A-4D62-BBB2-189A5667101E}"/>
              </a:ext>
            </a:extLst>
          </p:cNvPr>
          <p:cNvGrpSpPr/>
          <p:nvPr/>
        </p:nvGrpSpPr>
        <p:grpSpPr>
          <a:xfrm>
            <a:off x="5817621" y="1739592"/>
            <a:ext cx="1976310" cy="3136414"/>
            <a:chOff x="1475656" y="1779662"/>
            <a:chExt cx="1976310" cy="3136414"/>
          </a:xfrm>
        </p:grpSpPr>
        <p:sp>
          <p:nvSpPr>
            <p:cNvPr id="44" name="CasellaDiTesto 43">
              <a:extLst>
                <a:ext uri="{FF2B5EF4-FFF2-40B4-BE49-F238E27FC236}">
                  <a16:creationId xmlns="" xmlns:a16="http://schemas.microsoft.com/office/drawing/2014/main" id="{693CC4CF-245A-400E-BA1A-1E6783877C3A}"/>
                </a:ext>
              </a:extLst>
            </p:cNvPr>
            <p:cNvSpPr txBox="1"/>
            <p:nvPr/>
          </p:nvSpPr>
          <p:spPr>
            <a:xfrm>
              <a:off x="1907704" y="2643758"/>
              <a:ext cx="797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miR-7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="" xmlns:a16="http://schemas.microsoft.com/office/drawing/2014/main" id="{230C983F-4246-49A1-BB22-9F491B2DE56C}"/>
                </a:ext>
              </a:extLst>
            </p:cNvPr>
            <p:cNvSpPr txBox="1"/>
            <p:nvPr/>
          </p:nvSpPr>
          <p:spPr>
            <a:xfrm>
              <a:off x="1979712" y="3579862"/>
              <a:ext cx="731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PTEN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="" xmlns:a16="http://schemas.microsoft.com/office/drawing/2014/main" id="{A1E0D221-FD92-4A59-BF22-509C0FA9EAF8}"/>
                </a:ext>
              </a:extLst>
            </p:cNvPr>
            <p:cNvSpPr txBox="1"/>
            <p:nvPr/>
          </p:nvSpPr>
          <p:spPr>
            <a:xfrm>
              <a:off x="2051720" y="4515966"/>
              <a:ext cx="5360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/>
                <a:t>Akt</a:t>
              </a:r>
              <a:endParaRPr lang="it-IT" sz="2000" dirty="0"/>
            </a:p>
          </p:txBody>
        </p:sp>
        <p:grpSp>
          <p:nvGrpSpPr>
            <p:cNvPr id="47" name="Gruppo 17">
              <a:extLst>
                <a:ext uri="{FF2B5EF4-FFF2-40B4-BE49-F238E27FC236}">
                  <a16:creationId xmlns="" xmlns:a16="http://schemas.microsoft.com/office/drawing/2014/main" id="{8E861E96-F080-4572-A4BE-2B12781721DF}"/>
                </a:ext>
              </a:extLst>
            </p:cNvPr>
            <p:cNvGrpSpPr/>
            <p:nvPr/>
          </p:nvGrpSpPr>
          <p:grpSpPr>
            <a:xfrm>
              <a:off x="2195736" y="2139702"/>
              <a:ext cx="288032" cy="504056"/>
              <a:chOff x="3275856" y="1851670"/>
              <a:chExt cx="288032" cy="504056"/>
            </a:xfrm>
          </p:grpSpPr>
          <p:cxnSp>
            <p:nvCxnSpPr>
              <p:cNvPr id="56" name="Connettore 1 14">
                <a:extLst>
                  <a:ext uri="{FF2B5EF4-FFF2-40B4-BE49-F238E27FC236}">
                    <a16:creationId xmlns="" xmlns:a16="http://schemas.microsoft.com/office/drawing/2014/main" id="{D6794968-6AF9-428C-BD58-26F2F849DF12}"/>
                  </a:ext>
                </a:extLst>
              </p:cNvPr>
              <p:cNvCxnSpPr/>
              <p:nvPr/>
            </p:nvCxnSpPr>
            <p:spPr>
              <a:xfrm>
                <a:off x="3419872" y="1851670"/>
                <a:ext cx="0" cy="5040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16">
                <a:extLst>
                  <a:ext uri="{FF2B5EF4-FFF2-40B4-BE49-F238E27FC236}">
                    <a16:creationId xmlns="" xmlns:a16="http://schemas.microsoft.com/office/drawing/2014/main" id="{5150744F-DB02-41B4-BFC9-E9618DD5E067}"/>
                  </a:ext>
                </a:extLst>
              </p:cNvPr>
              <p:cNvCxnSpPr/>
              <p:nvPr/>
            </p:nvCxnSpPr>
            <p:spPr>
              <a:xfrm>
                <a:off x="3275856" y="2355726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po 18">
              <a:extLst>
                <a:ext uri="{FF2B5EF4-FFF2-40B4-BE49-F238E27FC236}">
                  <a16:creationId xmlns="" xmlns:a16="http://schemas.microsoft.com/office/drawing/2014/main" id="{209871DF-E6B0-41A4-9143-A962AC116256}"/>
                </a:ext>
              </a:extLst>
            </p:cNvPr>
            <p:cNvGrpSpPr/>
            <p:nvPr/>
          </p:nvGrpSpPr>
          <p:grpSpPr>
            <a:xfrm>
              <a:off x="2195736" y="4011910"/>
              <a:ext cx="288032" cy="504056"/>
              <a:chOff x="3275856" y="1851670"/>
              <a:chExt cx="288032" cy="504056"/>
            </a:xfrm>
          </p:grpSpPr>
          <p:cxnSp>
            <p:nvCxnSpPr>
              <p:cNvPr id="54" name="Connettore 1 19">
                <a:extLst>
                  <a:ext uri="{FF2B5EF4-FFF2-40B4-BE49-F238E27FC236}">
                    <a16:creationId xmlns="" xmlns:a16="http://schemas.microsoft.com/office/drawing/2014/main" id="{1CC365BF-B1F4-4AAF-8FE0-3AE1C8532397}"/>
                  </a:ext>
                </a:extLst>
              </p:cNvPr>
              <p:cNvCxnSpPr/>
              <p:nvPr/>
            </p:nvCxnSpPr>
            <p:spPr>
              <a:xfrm>
                <a:off x="3419872" y="1851670"/>
                <a:ext cx="0" cy="5040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20">
                <a:extLst>
                  <a:ext uri="{FF2B5EF4-FFF2-40B4-BE49-F238E27FC236}">
                    <a16:creationId xmlns="" xmlns:a16="http://schemas.microsoft.com/office/drawing/2014/main" id="{14A1D027-FDB4-4B4C-B034-A624C2260D69}"/>
                  </a:ext>
                </a:extLst>
              </p:cNvPr>
              <p:cNvCxnSpPr/>
              <p:nvPr/>
            </p:nvCxnSpPr>
            <p:spPr>
              <a:xfrm>
                <a:off x="3275856" y="2355726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ttore 1 23">
              <a:extLst>
                <a:ext uri="{FF2B5EF4-FFF2-40B4-BE49-F238E27FC236}">
                  <a16:creationId xmlns="" xmlns:a16="http://schemas.microsoft.com/office/drawing/2014/main" id="{6D482896-B1F3-412B-8093-D1F08E92A180}"/>
                </a:ext>
              </a:extLst>
            </p:cNvPr>
            <p:cNvCxnSpPr/>
            <p:nvPr/>
          </p:nvCxnSpPr>
          <p:spPr>
            <a:xfrm flipH="1">
              <a:off x="2123728" y="3219822"/>
              <a:ext cx="432048" cy="2880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CasellaDiTesto 49">
              <a:extLst>
                <a:ext uri="{FF2B5EF4-FFF2-40B4-BE49-F238E27FC236}">
                  <a16:creationId xmlns="" xmlns:a16="http://schemas.microsoft.com/office/drawing/2014/main" id="{ACDAE379-8D23-4A90-9BD2-CF53EA86C07C}"/>
                </a:ext>
              </a:extLst>
            </p:cNvPr>
            <p:cNvSpPr txBox="1"/>
            <p:nvPr/>
          </p:nvSpPr>
          <p:spPr>
            <a:xfrm>
              <a:off x="1475656" y="1779662"/>
              <a:ext cx="1976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RNA </a:t>
              </a:r>
              <a:r>
                <a:rPr lang="it-IT" sz="2000" dirty="0" err="1"/>
                <a:t>interference</a:t>
              </a:r>
              <a:endParaRPr lang="it-IT" sz="2000" dirty="0"/>
            </a:p>
          </p:txBody>
        </p:sp>
        <p:grpSp>
          <p:nvGrpSpPr>
            <p:cNvPr id="51" name="Gruppo 17">
              <a:extLst>
                <a:ext uri="{FF2B5EF4-FFF2-40B4-BE49-F238E27FC236}">
                  <a16:creationId xmlns="" xmlns:a16="http://schemas.microsoft.com/office/drawing/2014/main" id="{55AAA086-8E7C-4459-8F71-3E6C634905FA}"/>
                </a:ext>
              </a:extLst>
            </p:cNvPr>
            <p:cNvGrpSpPr/>
            <p:nvPr/>
          </p:nvGrpSpPr>
          <p:grpSpPr>
            <a:xfrm>
              <a:off x="2195736" y="3075806"/>
              <a:ext cx="288032" cy="504056"/>
              <a:chOff x="3275856" y="1851670"/>
              <a:chExt cx="288032" cy="504056"/>
            </a:xfrm>
          </p:grpSpPr>
          <p:cxnSp>
            <p:nvCxnSpPr>
              <p:cNvPr id="52" name="Connettore 1 32">
                <a:extLst>
                  <a:ext uri="{FF2B5EF4-FFF2-40B4-BE49-F238E27FC236}">
                    <a16:creationId xmlns="" xmlns:a16="http://schemas.microsoft.com/office/drawing/2014/main" id="{66408FEA-F188-4FF2-A083-42BD9EB38873}"/>
                  </a:ext>
                </a:extLst>
              </p:cNvPr>
              <p:cNvCxnSpPr/>
              <p:nvPr/>
            </p:nvCxnSpPr>
            <p:spPr>
              <a:xfrm>
                <a:off x="3419872" y="1851670"/>
                <a:ext cx="0" cy="5040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34">
                <a:extLst>
                  <a:ext uri="{FF2B5EF4-FFF2-40B4-BE49-F238E27FC236}">
                    <a16:creationId xmlns="" xmlns:a16="http://schemas.microsoft.com/office/drawing/2014/main" id="{D1096A14-4F09-4C94-B2DC-5F2330AC6689}"/>
                  </a:ext>
                </a:extLst>
              </p:cNvPr>
              <p:cNvCxnSpPr/>
              <p:nvPr/>
            </p:nvCxnSpPr>
            <p:spPr>
              <a:xfrm>
                <a:off x="3275856" y="2355726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CasellaDiTesto 57">
            <a:extLst>
              <a:ext uri="{FF2B5EF4-FFF2-40B4-BE49-F238E27FC236}">
                <a16:creationId xmlns="" xmlns:a16="http://schemas.microsoft.com/office/drawing/2014/main" id="{5E0955EA-18DC-462A-8985-228780E0CDAB}"/>
              </a:ext>
            </a:extLst>
          </p:cNvPr>
          <p:cNvSpPr txBox="1"/>
          <p:nvPr/>
        </p:nvSpPr>
        <p:spPr>
          <a:xfrm>
            <a:off x="827584" y="2931790"/>
            <a:ext cx="32201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↓ </a:t>
            </a:r>
            <a:r>
              <a:rPr lang="it-IT" sz="3600" dirty="0" err="1"/>
              <a:t>inflammation</a:t>
            </a:r>
            <a:endParaRPr lang="it-IT" sz="3600" dirty="0"/>
          </a:p>
        </p:txBody>
      </p:sp>
      <p:grpSp>
        <p:nvGrpSpPr>
          <p:cNvPr id="42" name="Gruppo 41"/>
          <p:cNvGrpSpPr/>
          <p:nvPr/>
        </p:nvGrpSpPr>
        <p:grpSpPr>
          <a:xfrm>
            <a:off x="6049993" y="771550"/>
            <a:ext cx="3094007" cy="941834"/>
            <a:chOff x="6049993" y="771550"/>
            <a:chExt cx="3094007" cy="941834"/>
          </a:xfrm>
        </p:grpSpPr>
        <p:pic>
          <p:nvPicPr>
            <p:cNvPr id="36" name="Immagine 35" descr="mouse_brown.png">
              <a:extLst>
                <a:ext uri="{FF2B5EF4-FFF2-40B4-BE49-F238E27FC236}">
                  <a16:creationId xmlns="" xmlns:a16="http://schemas.microsoft.com/office/drawing/2014/main" id="{4D58B17A-F45E-4A22-9707-71DA4F10F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6049993" y="771550"/>
              <a:ext cx="3094007" cy="941834"/>
            </a:xfrm>
            <a:prstGeom prst="rect">
              <a:avLst/>
            </a:prstGeom>
          </p:spPr>
        </p:pic>
        <p:sp>
          <p:nvSpPr>
            <p:cNvPr id="39" name="CasellaDiTesto 38"/>
            <p:cNvSpPr txBox="1"/>
            <p:nvPr/>
          </p:nvSpPr>
          <p:spPr>
            <a:xfrm>
              <a:off x="6876256" y="1059582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DISC1</a:t>
              </a:r>
              <a:endParaRPr lang="it-IT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0" y="771550"/>
            <a:ext cx="3131840" cy="941834"/>
            <a:chOff x="0" y="771550"/>
            <a:chExt cx="3131840" cy="941834"/>
          </a:xfrm>
        </p:grpSpPr>
        <p:pic>
          <p:nvPicPr>
            <p:cNvPr id="38" name="Immagine 37" descr="mouse_brown.png">
              <a:extLst>
                <a:ext uri="{FF2B5EF4-FFF2-40B4-BE49-F238E27FC236}">
                  <a16:creationId xmlns="" xmlns:a16="http://schemas.microsoft.com/office/drawing/2014/main" id="{4D58B17A-F45E-4A22-9707-71DA4F10F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 flipH="1">
              <a:off x="0" y="771550"/>
              <a:ext cx="3131840" cy="941834"/>
            </a:xfrm>
            <a:prstGeom prst="rect">
              <a:avLst/>
            </a:prstGeom>
          </p:spPr>
        </p:pic>
        <p:sp>
          <p:nvSpPr>
            <p:cNvPr id="41" name="CasellaDiTesto 40"/>
            <p:cNvSpPr txBox="1"/>
            <p:nvPr/>
          </p:nvSpPr>
          <p:spPr>
            <a:xfrm>
              <a:off x="1475656" y="1059582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DISC1</a:t>
              </a:r>
              <a:endParaRPr lang="it-IT" dirty="0"/>
            </a:p>
          </p:txBody>
        </p:sp>
      </p:grpSp>
      <p:pic>
        <p:nvPicPr>
          <p:cNvPr id="2050" name="Picture 2" descr="C:\Users\Elisa\Desktop\Magistrale\2 semestre 1 anno\DN\GRANT\NEW\ACTUALLY REALLY\B-Cells-T-Cell.jpg"/>
          <p:cNvPicPr>
            <a:picLocks noChangeAspect="1" noChangeArrowheads="1"/>
          </p:cNvPicPr>
          <p:nvPr/>
        </p:nvPicPr>
        <p:blipFill>
          <a:blip r:embed="rId4" cstate="print"/>
          <a:srcRect l="2008" t="38087" r="68483" b="2748"/>
          <a:stretch>
            <a:fillRect/>
          </a:stretch>
        </p:blipFill>
        <p:spPr bwMode="auto">
          <a:xfrm>
            <a:off x="7884368" y="1707654"/>
            <a:ext cx="864095" cy="1110979"/>
          </a:xfrm>
          <a:prstGeom prst="rect">
            <a:avLst/>
          </a:prstGeom>
          <a:noFill/>
        </p:spPr>
      </p:pic>
      <p:pic>
        <p:nvPicPr>
          <p:cNvPr id="60" name="Picture 2" descr="C:\Users\Elisa\Desktop\Magistrale\2 semestre 1 anno\DN\GRANT\NEW\ACTUALLY REALLY\B-Cells-T-Cell.jpg"/>
          <p:cNvPicPr>
            <a:picLocks noChangeAspect="1" noChangeArrowheads="1"/>
          </p:cNvPicPr>
          <p:nvPr/>
        </p:nvPicPr>
        <p:blipFill>
          <a:blip r:embed="rId4" cstate="print"/>
          <a:srcRect l="2008" t="38087" r="68483" b="2748"/>
          <a:stretch>
            <a:fillRect/>
          </a:stretch>
        </p:blipFill>
        <p:spPr bwMode="auto">
          <a:xfrm>
            <a:off x="395536" y="3795886"/>
            <a:ext cx="864095" cy="1110979"/>
          </a:xfrm>
          <a:prstGeom prst="rect">
            <a:avLst/>
          </a:prstGeom>
          <a:noFill/>
        </p:spPr>
      </p:pic>
      <p:grpSp>
        <p:nvGrpSpPr>
          <p:cNvPr id="62" name="Gruppo 61"/>
          <p:cNvGrpSpPr/>
          <p:nvPr/>
        </p:nvGrpSpPr>
        <p:grpSpPr>
          <a:xfrm>
            <a:off x="2163571" y="1747751"/>
            <a:ext cx="2012527" cy="894266"/>
            <a:chOff x="2163571" y="1747751"/>
            <a:chExt cx="2012527" cy="894266"/>
          </a:xfrm>
        </p:grpSpPr>
        <p:pic>
          <p:nvPicPr>
            <p:cNvPr id="2052" name="Picture 4" descr="C:\Users\Elisa\Desktop\Magistrale\2 semestre 1 anno\DN\GRANT\NEW\ACTUALLY REALLY\black-syringe-icon-isolated-simple-vaccine-sign-injection-symbol-eps-90896156.jpg"/>
            <p:cNvPicPr>
              <a:picLocks noChangeAspect="1" noChangeArrowheads="1"/>
            </p:cNvPicPr>
            <p:nvPr/>
          </p:nvPicPr>
          <p:blipFill>
            <a:blip r:embed="rId5" cstate="print"/>
            <a:srcRect l="13203" t="5120" r="13020" b="3743"/>
            <a:stretch>
              <a:fillRect/>
            </a:stretch>
          </p:blipFill>
          <p:spPr bwMode="auto">
            <a:xfrm rot="5764987">
              <a:off x="2238882" y="1672440"/>
              <a:ext cx="640140" cy="790761"/>
            </a:xfrm>
            <a:prstGeom prst="rect">
              <a:avLst/>
            </a:prstGeom>
            <a:noFill/>
          </p:spPr>
        </p:pic>
        <p:sp>
          <p:nvSpPr>
            <p:cNvPr id="61" name="CasellaDiTesto 60"/>
            <p:cNvSpPr txBox="1"/>
            <p:nvPr/>
          </p:nvSpPr>
          <p:spPr>
            <a:xfrm>
              <a:off x="2987824" y="1995686"/>
              <a:ext cx="1188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dirty="0" err="1" smtClean="0"/>
                <a:t>Clozapine</a:t>
              </a:r>
              <a:endParaRPr lang="it-IT" dirty="0" smtClean="0"/>
            </a:p>
            <a:p>
              <a:pPr>
                <a:buFont typeface="Arial" pitchFamily="34" charset="0"/>
                <a:buChar char="•"/>
              </a:pPr>
              <a:r>
                <a:rPr lang="it-IT" dirty="0" err="1" smtClean="0"/>
                <a:t>Ibuprofen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304</Words>
  <Application>Microsoft Office PowerPoint</Application>
  <PresentationFormat>Presentazione su schermo (16:9)</PresentationFormat>
  <Paragraphs>120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Prevention of Metabolic Syndrome onset in Schizophrenia by Akt suppression in downstream signaling pathway activated by  SGAs  </vt:lpstr>
      <vt:lpstr>Diapositiva 2</vt:lpstr>
      <vt:lpstr>Schizophrenia</vt:lpstr>
      <vt:lpstr>Treatments</vt:lpstr>
      <vt:lpstr>Second Generation Antipsychotics</vt:lpstr>
      <vt:lpstr>Diapositiva 6</vt:lpstr>
      <vt:lpstr>Diapositiva 7</vt:lpstr>
      <vt:lpstr>Diapositiva 8</vt:lpstr>
      <vt:lpstr>Diapositiva 9</vt:lpstr>
      <vt:lpstr>How to detect the decrease  of the inflammatory state?</vt:lpstr>
      <vt:lpstr>Who will support us?</vt:lpstr>
      <vt:lpstr>Why our collaboration?</vt:lpstr>
      <vt:lpstr>Thanks for your attention!</vt:lpstr>
      <vt:lpstr>References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Metabolic Syndrome onset in Schizophrenia by Akt suppression in downstream signaling pathway activated by  SGAs</dc:title>
  <dc:creator>Elisa Damo</dc:creator>
  <cp:lastModifiedBy>Elisa Damo</cp:lastModifiedBy>
  <cp:revision>22</cp:revision>
  <dcterms:created xsi:type="dcterms:W3CDTF">2018-05-20T08:34:42Z</dcterms:created>
  <dcterms:modified xsi:type="dcterms:W3CDTF">2018-05-29T06:17:22Z</dcterms:modified>
</cp:coreProperties>
</file>