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7" r:id="rId2"/>
    <p:sldId id="328" r:id="rId3"/>
    <p:sldId id="308" r:id="rId4"/>
    <p:sldId id="323" r:id="rId5"/>
    <p:sldId id="313" r:id="rId6"/>
    <p:sldId id="340" r:id="rId7"/>
    <p:sldId id="324" r:id="rId8"/>
    <p:sldId id="325" r:id="rId9"/>
    <p:sldId id="338" r:id="rId10"/>
    <p:sldId id="339" r:id="rId11"/>
    <p:sldId id="326" r:id="rId12"/>
    <p:sldId id="329" r:id="rId13"/>
    <p:sldId id="330"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8FC8"/>
    <a:srgbClr val="2EB8E9"/>
    <a:srgbClr val="00B6AD"/>
    <a:srgbClr val="68C3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81883" autoAdjust="0"/>
  </p:normalViewPr>
  <p:slideViewPr>
    <p:cSldViewPr snapToGrid="0">
      <p:cViewPr varScale="1">
        <p:scale>
          <a:sx n="55" d="100"/>
          <a:sy n="55" d="100"/>
        </p:scale>
        <p:origin x="115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F7ADA-FD94-41EE-8BB7-15009345D02C}" type="datetimeFigureOut">
              <a:rPr lang="en-GB" smtClean="0"/>
              <a:t>29/05/2018</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7E60F-0896-427D-BAC1-D2A9C7E7EFEA}" type="slidenum">
              <a:rPr lang="en-GB" smtClean="0"/>
              <a:t>‹N›</a:t>
            </a:fld>
            <a:endParaRPr lang="en-GB"/>
          </a:p>
        </p:txBody>
      </p:sp>
    </p:spTree>
    <p:extLst>
      <p:ext uri="{BB962C8B-B14F-4D97-AF65-F5344CB8AC3E}">
        <p14:creationId xmlns:p14="http://schemas.microsoft.com/office/powerpoint/2010/main" val="3016649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Autism is a neurodevelopmental disorder affecting 1 in 50 kids in the USA characterized by (read fig).</a:t>
            </a:r>
          </a:p>
          <a:p>
            <a:r>
              <a:rPr lang="en-US" dirty="0"/>
              <a:t>Autism is complex pathology  caused by a combination of genetic and environmental factors, </a:t>
            </a:r>
          </a:p>
          <a:p>
            <a:r>
              <a:rPr lang="en-US" dirty="0"/>
              <a:t>That is not only not also a highly invalidating pathology, but it</a:t>
            </a:r>
            <a:r>
              <a:rPr lang="en-US" baseline="0" dirty="0"/>
              <a:t> also has a huge economical weight</a:t>
            </a:r>
            <a:r>
              <a:rPr lang="en-US" dirty="0"/>
              <a:t>, in fact (read fig)</a:t>
            </a:r>
          </a:p>
          <a:p>
            <a:r>
              <a:rPr lang="en-US" dirty="0"/>
              <a:t>Nowadays, the therapeutic approach are symptoms targeted, and in particular are combined by (read fig)</a:t>
            </a:r>
            <a:endParaRPr lang="en-GB" dirty="0"/>
          </a:p>
        </p:txBody>
      </p:sp>
      <p:sp>
        <p:nvSpPr>
          <p:cNvPr id="4" name="Segnaposto numero diapositiva 3"/>
          <p:cNvSpPr>
            <a:spLocks noGrp="1"/>
          </p:cNvSpPr>
          <p:nvPr>
            <p:ph type="sldNum" sz="quarter" idx="10"/>
          </p:nvPr>
        </p:nvSpPr>
        <p:spPr/>
        <p:txBody>
          <a:bodyPr/>
          <a:lstStyle/>
          <a:p>
            <a:fld id="{87D7E60F-0896-427D-BAC1-D2A9C7E7EFEA}" type="slidenum">
              <a:rPr lang="en-GB" smtClean="0"/>
              <a:t>3</a:t>
            </a:fld>
            <a:endParaRPr lang="en-GB"/>
          </a:p>
        </p:txBody>
      </p:sp>
    </p:spTree>
    <p:extLst>
      <p:ext uri="{BB962C8B-B14F-4D97-AF65-F5344CB8AC3E}">
        <p14:creationId xmlns:p14="http://schemas.microsoft.com/office/powerpoint/2010/main" val="164713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miRNAs are doubled processed both in the nucleus and in the cytoplasm, where they act by recognizing mRNA and thus causing mRNA degradation </a:t>
            </a:r>
            <a:r>
              <a:rPr lang="en-GB" dirty="0" err="1"/>
              <a:t>aand</a:t>
            </a:r>
            <a:r>
              <a:rPr lang="en-GB" dirty="0"/>
              <a:t> translational repression</a:t>
            </a:r>
          </a:p>
          <a:p>
            <a:r>
              <a:rPr lang="en-GB" dirty="0"/>
              <a:t>The reason why we decided to use this approach is to test the huge amount of unresolved case of autism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interesting point of view of our project is to use the conservation among human and mice as a filter in the miRNAs selection (</a:t>
            </a:r>
            <a:r>
              <a:rPr lang="nl-NL" sz="1200" dirty="0" err="1">
                <a:latin typeface="Arial" panose="020B0604020202020204" pitchFamily="34" charset="0"/>
                <a:cs typeface="Arial" panose="020B0604020202020204" pitchFamily="34" charset="0"/>
              </a:rPr>
              <a:t>Greater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biological</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meaning</a:t>
            </a:r>
            <a:r>
              <a:rPr lang="nl-NL" sz="1200" dirty="0">
                <a:latin typeface="Arial" panose="020B0604020202020204" pitchFamily="34" charset="0"/>
                <a:cs typeface="Arial" panose="020B0604020202020204" pitchFamily="34" charset="0"/>
              </a:rPr>
              <a:t> of </a:t>
            </a:r>
            <a:r>
              <a:rPr lang="nl-NL" sz="1200" dirty="0" err="1">
                <a:latin typeface="Arial" panose="020B0604020202020204" pitchFamily="34" charset="0"/>
                <a:cs typeface="Arial" panose="020B0604020202020204" pitchFamily="34" charset="0"/>
              </a:rPr>
              <a:t>all</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those</a:t>
            </a:r>
            <a:r>
              <a:rPr lang="nl-NL" sz="1200" dirty="0">
                <a:latin typeface="Arial" panose="020B0604020202020204" pitchFamily="34" charset="0"/>
                <a:cs typeface="Arial" panose="020B0604020202020204" pitchFamily="34" charset="0"/>
              </a:rPr>
              <a:t> conserved </a:t>
            </a:r>
            <a:r>
              <a:rPr lang="nl-NL" sz="1200" dirty="0" err="1">
                <a:latin typeface="Arial" panose="020B0604020202020204" pitchFamily="34" charset="0"/>
                <a:cs typeface="Arial" panose="020B0604020202020204" pitchFamily="34" charset="0"/>
              </a:rPr>
              <a:t>miRNAs</a:t>
            </a:r>
            <a:r>
              <a:rPr lang="nl-NL" sz="1200" dirty="0">
                <a:latin typeface="Arial" panose="020B0604020202020204" pitchFamily="34" charset="0"/>
                <a:cs typeface="Arial" panose="020B0604020202020204" pitchFamily="34" charset="0"/>
              </a:rPr>
              <a:t> respect </a:t>
            </a:r>
            <a:r>
              <a:rPr lang="nl-NL" sz="1200" dirty="0" err="1">
                <a:latin typeface="Arial" panose="020B0604020202020204" pitchFamily="34" charset="0"/>
                <a:cs typeface="Arial" panose="020B0604020202020204" pitchFamily="34" charset="0"/>
              </a:rPr>
              <a:t>to</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the</a:t>
            </a:r>
            <a:r>
              <a:rPr lang="nl-NL" sz="1200" dirty="0">
                <a:latin typeface="Arial" panose="020B0604020202020204" pitchFamily="34" charset="0"/>
                <a:cs typeface="Arial" panose="020B0604020202020204" pitchFamily="34" charset="0"/>
              </a:rPr>
              <a:t> non-conserved </a:t>
            </a:r>
            <a:r>
              <a:rPr lang="nl-NL" sz="1200" dirty="0" err="1">
                <a:latin typeface="Arial" panose="020B0604020202020204" pitchFamily="34" charset="0"/>
                <a:cs typeface="Arial" panose="020B0604020202020204" pitchFamily="34" charset="0"/>
              </a:rPr>
              <a:t>ones</a:t>
            </a:r>
            <a:r>
              <a:rPr lang="en-GB" dirty="0"/>
              <a:t>)</a:t>
            </a:r>
          </a:p>
        </p:txBody>
      </p:sp>
      <p:sp>
        <p:nvSpPr>
          <p:cNvPr id="4" name="Segnaposto numero diapositiva 3"/>
          <p:cNvSpPr>
            <a:spLocks noGrp="1"/>
          </p:cNvSpPr>
          <p:nvPr>
            <p:ph type="sldNum" sz="quarter" idx="10"/>
          </p:nvPr>
        </p:nvSpPr>
        <p:spPr/>
        <p:txBody>
          <a:bodyPr/>
          <a:lstStyle/>
          <a:p>
            <a:fld id="{87D7E60F-0896-427D-BAC1-D2A9C7E7EFEA}" type="slidenum">
              <a:rPr lang="en-GB" smtClean="0"/>
              <a:t>4</a:t>
            </a:fld>
            <a:endParaRPr lang="en-GB"/>
          </a:p>
        </p:txBody>
      </p:sp>
    </p:spTree>
    <p:extLst>
      <p:ext uri="{BB962C8B-B14F-4D97-AF65-F5344CB8AC3E}">
        <p14:creationId xmlns:p14="http://schemas.microsoft.com/office/powerpoint/2010/main" val="3545036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Our experimental plan, about 20 months long, will be divided into an in silico approach (composed by the miRNAome creation in both human and mice and their comparison) and an experimental part (composed by in vitro test on neurons and in vivo works on embryos and adult mice), the goals of project</a:t>
            </a:r>
            <a:r>
              <a:rPr lang="en-GB" baseline="0" dirty="0"/>
              <a:t> would be the characterization of our </a:t>
            </a:r>
            <a:r>
              <a:rPr lang="en-GB" baseline="0" dirty="0" err="1"/>
              <a:t>miRNAs</a:t>
            </a:r>
            <a:r>
              <a:rPr lang="en-GB" baseline="0" dirty="0"/>
              <a:t> model and the discovery of new therapies diseases-targeted </a:t>
            </a:r>
            <a:endParaRPr lang="en-GB" dirty="0"/>
          </a:p>
        </p:txBody>
      </p:sp>
      <p:sp>
        <p:nvSpPr>
          <p:cNvPr id="4" name="Segnaposto numero diapositiva 3"/>
          <p:cNvSpPr>
            <a:spLocks noGrp="1"/>
          </p:cNvSpPr>
          <p:nvPr>
            <p:ph type="sldNum" sz="quarter" idx="10"/>
          </p:nvPr>
        </p:nvSpPr>
        <p:spPr/>
        <p:txBody>
          <a:bodyPr/>
          <a:lstStyle/>
          <a:p>
            <a:fld id="{87D7E60F-0896-427D-BAC1-D2A9C7E7EFEA}" type="slidenum">
              <a:rPr lang="en-GB" smtClean="0"/>
              <a:t>5</a:t>
            </a:fld>
            <a:endParaRPr lang="en-GB"/>
          </a:p>
        </p:txBody>
      </p:sp>
    </p:spTree>
    <p:extLst>
      <p:ext uri="{BB962C8B-B14F-4D97-AF65-F5344CB8AC3E}">
        <p14:creationId xmlns:p14="http://schemas.microsoft.com/office/powerpoint/2010/main" val="101888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In-</a:t>
            </a:r>
            <a:r>
              <a:rPr lang="en-GB" baseline="0" dirty="0"/>
              <a:t>silico approach is first composed by the creation of two miRNAs libraries of the most affected regions in the brain (such as), one of about 20 patients and 20 healthy controls, and one of about 15 mice affected by ASD (Cntnap2-/-)</a:t>
            </a:r>
          </a:p>
          <a:p>
            <a:r>
              <a:rPr lang="en-GB" baseline="0" dirty="0"/>
              <a:t>This step will be followed by the comparison of these two libraries by bioinformatic analysis to select the conserved </a:t>
            </a:r>
            <a:r>
              <a:rPr lang="en-GB" baseline="0" dirty="0" err="1"/>
              <a:t>miRNas</a:t>
            </a:r>
            <a:r>
              <a:rPr lang="en-GB" baseline="0" dirty="0"/>
              <a:t> among the most expressed in human and mice.  </a:t>
            </a:r>
            <a:endParaRPr lang="en-GB" dirty="0"/>
          </a:p>
        </p:txBody>
      </p:sp>
      <p:sp>
        <p:nvSpPr>
          <p:cNvPr id="4" name="Segnaposto numero diapositiva 3"/>
          <p:cNvSpPr>
            <a:spLocks noGrp="1"/>
          </p:cNvSpPr>
          <p:nvPr>
            <p:ph type="sldNum" sz="quarter" idx="10"/>
          </p:nvPr>
        </p:nvSpPr>
        <p:spPr/>
        <p:txBody>
          <a:bodyPr/>
          <a:lstStyle/>
          <a:p>
            <a:fld id="{87D7E60F-0896-427D-BAC1-D2A9C7E7EFEA}" type="slidenum">
              <a:rPr lang="en-GB" smtClean="0"/>
              <a:t>6</a:t>
            </a:fld>
            <a:endParaRPr lang="en-GB"/>
          </a:p>
        </p:txBody>
      </p:sp>
    </p:spTree>
    <p:extLst>
      <p:ext uri="{BB962C8B-B14F-4D97-AF65-F5344CB8AC3E}">
        <p14:creationId xmlns:p14="http://schemas.microsoft.com/office/powerpoint/2010/main" val="352061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selected miRNAs will be further investigated in in-vitro culture of cortical neurons, and in particular we would like to test the dendritic spines formation, found impaired in ASD, by IF and WB analysis of the marker Pak3 and 1, responsible for dendritic spines formation an stabilization, and the synaptic pruning activity performed by the microglia via the IF analysis of the PSD95 protein in lysosomal vesicles found in microglia cells after engulfment of synapses.</a:t>
            </a:r>
          </a:p>
        </p:txBody>
      </p:sp>
      <p:sp>
        <p:nvSpPr>
          <p:cNvPr id="4" name="Segnaposto numero diapositiva 3"/>
          <p:cNvSpPr>
            <a:spLocks noGrp="1"/>
          </p:cNvSpPr>
          <p:nvPr>
            <p:ph type="sldNum" sz="quarter" idx="10"/>
          </p:nvPr>
        </p:nvSpPr>
        <p:spPr/>
        <p:txBody>
          <a:bodyPr/>
          <a:lstStyle/>
          <a:p>
            <a:fld id="{87D7E60F-0896-427D-BAC1-D2A9C7E7EFEA}" type="slidenum">
              <a:rPr lang="en-GB" smtClean="0"/>
              <a:t>7</a:t>
            </a:fld>
            <a:endParaRPr lang="en-GB"/>
          </a:p>
        </p:txBody>
      </p:sp>
    </p:spTree>
    <p:extLst>
      <p:ext uri="{BB962C8B-B14F-4D97-AF65-F5344CB8AC3E}">
        <p14:creationId xmlns:p14="http://schemas.microsoft.com/office/powerpoint/2010/main" val="202843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These miRNAs will be further investigated in vivo by in utero electroporation overexpression. This technique consist in the miRNAs injection in brain embryos followed by the electroporation, allowing a migration of the miRNAs to the opposite pole of the brain.</a:t>
            </a:r>
          </a:p>
          <a:p>
            <a:r>
              <a:rPr lang="en-GB" dirty="0"/>
              <a:t>After the in utero electroporation, the mice will be sacrificed and on the brain embryo will be tested the circuit activity modulation via WB analysis of the oxytocin level, a </a:t>
            </a:r>
            <a:r>
              <a:rPr lang="en-GB" dirty="0" err="1"/>
              <a:t>neuromodulatory</a:t>
            </a:r>
            <a:r>
              <a:rPr lang="en-GB" dirty="0"/>
              <a:t> hormones involved in pro-social behaviour and bounding, impaired in ASD, and the neuroinflammation via WB of </a:t>
            </a:r>
            <a:r>
              <a:rPr lang="en-GB" dirty="0" err="1"/>
              <a:t>NFkB</a:t>
            </a:r>
            <a:r>
              <a:rPr lang="en-GB" dirty="0"/>
              <a:t>, found increased in ASD</a:t>
            </a:r>
          </a:p>
        </p:txBody>
      </p:sp>
      <p:sp>
        <p:nvSpPr>
          <p:cNvPr id="4" name="Segnaposto numero diapositiva 3"/>
          <p:cNvSpPr>
            <a:spLocks noGrp="1"/>
          </p:cNvSpPr>
          <p:nvPr>
            <p:ph type="sldNum" sz="quarter" idx="10"/>
          </p:nvPr>
        </p:nvSpPr>
        <p:spPr/>
        <p:txBody>
          <a:bodyPr/>
          <a:lstStyle/>
          <a:p>
            <a:fld id="{87D7E60F-0896-427D-BAC1-D2A9C7E7EFEA}" type="slidenum">
              <a:rPr lang="en-GB" smtClean="0"/>
              <a:t>8</a:t>
            </a:fld>
            <a:endParaRPr lang="en-GB"/>
          </a:p>
        </p:txBody>
      </p:sp>
    </p:spTree>
    <p:extLst>
      <p:ext uri="{BB962C8B-B14F-4D97-AF65-F5344CB8AC3E}">
        <p14:creationId xmlns:p14="http://schemas.microsoft.com/office/powerpoint/2010/main" val="327716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Following the pregnancy, in the adult mice will be investigated the head circumference, that has been found increased in ASD. This will also be assessed by comparison of the MRI of affected mice and controls, to see changes in the outer radiate white matter that has been found increased in ASD and characterized by an increased connectivity </a:t>
            </a:r>
            <a:r>
              <a:rPr lang="en-GB" dirty="0" err="1"/>
              <a:t>intrahemispherical</a:t>
            </a:r>
            <a:endParaRPr lang="en-GB" dirty="0"/>
          </a:p>
          <a:p>
            <a:r>
              <a:rPr lang="en-GB" dirty="0"/>
              <a:t>Among the morphological features, we will also assess the number of the </a:t>
            </a:r>
            <a:r>
              <a:rPr lang="en-GB" dirty="0" err="1"/>
              <a:t>purkinje</a:t>
            </a:r>
            <a:r>
              <a:rPr lang="en-GB" dirty="0"/>
              <a:t> cells and its connectivity, that has been found decreased in ASD </a:t>
            </a:r>
          </a:p>
        </p:txBody>
      </p:sp>
      <p:sp>
        <p:nvSpPr>
          <p:cNvPr id="4" name="Segnaposto numero diapositiva 3"/>
          <p:cNvSpPr>
            <a:spLocks noGrp="1"/>
          </p:cNvSpPr>
          <p:nvPr>
            <p:ph type="sldNum" sz="quarter" idx="10"/>
          </p:nvPr>
        </p:nvSpPr>
        <p:spPr/>
        <p:txBody>
          <a:bodyPr/>
          <a:lstStyle/>
          <a:p>
            <a:fld id="{87D7E60F-0896-427D-BAC1-D2A9C7E7EFEA}" type="slidenum">
              <a:rPr lang="en-GB" smtClean="0"/>
              <a:t>9</a:t>
            </a:fld>
            <a:endParaRPr lang="en-GB"/>
          </a:p>
        </p:txBody>
      </p:sp>
    </p:spTree>
    <p:extLst>
      <p:ext uri="{BB962C8B-B14F-4D97-AF65-F5344CB8AC3E}">
        <p14:creationId xmlns:p14="http://schemas.microsoft.com/office/powerpoint/2010/main" val="408887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Following the pregnancy, in the adult mice will be then performed behavioural analysis, to test the presence or not of the stereotyped behaviour such as abnormal social interactions, investigated by the three chamber apparatus, deficits in communication measuring the response to several inputs and repetitive behaviours by scoring of jumping grooming and others.</a:t>
            </a:r>
          </a:p>
          <a:p>
            <a:r>
              <a:rPr lang="en-GB" dirty="0"/>
              <a:t>Finally, we will try to rescue the descripted phenotype by anti-miRNAs sub ministration</a:t>
            </a:r>
          </a:p>
        </p:txBody>
      </p:sp>
      <p:sp>
        <p:nvSpPr>
          <p:cNvPr id="4" name="Segnaposto numero diapositiva 3"/>
          <p:cNvSpPr>
            <a:spLocks noGrp="1"/>
          </p:cNvSpPr>
          <p:nvPr>
            <p:ph type="sldNum" sz="quarter" idx="10"/>
          </p:nvPr>
        </p:nvSpPr>
        <p:spPr/>
        <p:txBody>
          <a:bodyPr/>
          <a:lstStyle/>
          <a:p>
            <a:fld id="{87D7E60F-0896-427D-BAC1-D2A9C7E7EFEA}" type="slidenum">
              <a:rPr lang="en-GB" smtClean="0"/>
              <a:t>10</a:t>
            </a:fld>
            <a:endParaRPr lang="en-GB"/>
          </a:p>
        </p:txBody>
      </p:sp>
    </p:spTree>
    <p:extLst>
      <p:ext uri="{BB962C8B-B14F-4D97-AF65-F5344CB8AC3E}">
        <p14:creationId xmlns:p14="http://schemas.microsoft.com/office/powerpoint/2010/main" val="156046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BCFB61-F8CE-4772-BC2C-65BF805B675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42D837D7-DC82-4134-B0B7-FB591B5D48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D8177A54-9F22-46B5-AE8A-1D6DEBCD1853}"/>
              </a:ext>
            </a:extLst>
          </p:cNvPr>
          <p:cNvSpPr>
            <a:spLocks noGrp="1"/>
          </p:cNvSpPr>
          <p:nvPr>
            <p:ph type="dt" sz="half" idx="10"/>
          </p:nvPr>
        </p:nvSpPr>
        <p:spPr/>
        <p:txBody>
          <a:bodyPr/>
          <a:lstStyle/>
          <a:p>
            <a:fld id="{62F51C39-3AF0-44B1-8D3F-324362FB309B}" type="datetimeFigureOut">
              <a:rPr lang="en-GB" smtClean="0"/>
              <a:t>29/05/2018</a:t>
            </a:fld>
            <a:endParaRPr lang="en-GB"/>
          </a:p>
        </p:txBody>
      </p:sp>
      <p:sp>
        <p:nvSpPr>
          <p:cNvPr id="5" name="Segnaposto piè di pagina 4">
            <a:extLst>
              <a:ext uri="{FF2B5EF4-FFF2-40B4-BE49-F238E27FC236}">
                <a16:creationId xmlns:a16="http://schemas.microsoft.com/office/drawing/2014/main" id="{8DF313D0-28AB-4CFE-BB35-0F7BB8C1AA2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EBA1706-615A-423C-B4D4-11475ABACBC2}"/>
              </a:ext>
            </a:extLst>
          </p:cNvPr>
          <p:cNvSpPr>
            <a:spLocks noGrp="1"/>
          </p:cNvSpPr>
          <p:nvPr>
            <p:ph type="sldNum" sz="quarter" idx="12"/>
          </p:nvPr>
        </p:nvSpPr>
        <p:spPr/>
        <p:txBody>
          <a:bodyPr/>
          <a:lstStyle/>
          <a:p>
            <a:fld id="{DF184245-B577-4EC6-A2F6-7984837AB919}" type="slidenum">
              <a:rPr lang="en-GB" smtClean="0"/>
              <a:t>‹N›</a:t>
            </a:fld>
            <a:endParaRPr lang="en-GB"/>
          </a:p>
        </p:txBody>
      </p:sp>
    </p:spTree>
    <p:extLst>
      <p:ext uri="{BB962C8B-B14F-4D97-AF65-F5344CB8AC3E}">
        <p14:creationId xmlns:p14="http://schemas.microsoft.com/office/powerpoint/2010/main" val="4163993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B21A0-AD18-4CE2-B850-25EFA55309CE}"/>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8C463E8B-AB3A-485B-8DF8-B0B2A2DE7496}"/>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628AEAFA-F225-43FC-94B5-23FA705A4C34}"/>
              </a:ext>
            </a:extLst>
          </p:cNvPr>
          <p:cNvSpPr>
            <a:spLocks noGrp="1"/>
          </p:cNvSpPr>
          <p:nvPr>
            <p:ph type="dt" sz="half" idx="10"/>
          </p:nvPr>
        </p:nvSpPr>
        <p:spPr/>
        <p:txBody>
          <a:bodyPr/>
          <a:lstStyle/>
          <a:p>
            <a:fld id="{62F51C39-3AF0-44B1-8D3F-324362FB309B}" type="datetimeFigureOut">
              <a:rPr lang="en-GB" smtClean="0"/>
              <a:t>29/05/2018</a:t>
            </a:fld>
            <a:endParaRPr lang="en-GB"/>
          </a:p>
        </p:txBody>
      </p:sp>
      <p:sp>
        <p:nvSpPr>
          <p:cNvPr id="5" name="Segnaposto piè di pagina 4">
            <a:extLst>
              <a:ext uri="{FF2B5EF4-FFF2-40B4-BE49-F238E27FC236}">
                <a16:creationId xmlns:a16="http://schemas.microsoft.com/office/drawing/2014/main" id="{39EDA705-6B0D-4E5D-B090-77A724614A0C}"/>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C05C4CE6-5AFD-4064-9A4A-8A201F30011F}"/>
              </a:ext>
            </a:extLst>
          </p:cNvPr>
          <p:cNvSpPr>
            <a:spLocks noGrp="1"/>
          </p:cNvSpPr>
          <p:nvPr>
            <p:ph type="sldNum" sz="quarter" idx="12"/>
          </p:nvPr>
        </p:nvSpPr>
        <p:spPr/>
        <p:txBody>
          <a:bodyPr/>
          <a:lstStyle/>
          <a:p>
            <a:fld id="{DF184245-B577-4EC6-A2F6-7984837AB919}" type="slidenum">
              <a:rPr lang="en-GB" smtClean="0"/>
              <a:t>‹N›</a:t>
            </a:fld>
            <a:endParaRPr lang="en-GB"/>
          </a:p>
        </p:txBody>
      </p:sp>
    </p:spTree>
    <p:extLst>
      <p:ext uri="{BB962C8B-B14F-4D97-AF65-F5344CB8AC3E}">
        <p14:creationId xmlns:p14="http://schemas.microsoft.com/office/powerpoint/2010/main" val="224445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FE75FC6-44F3-49B7-B1E1-EE77040BD20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5982567D-24B2-4BD0-8A55-414FFA5071DA}"/>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1BFD13C-27D8-471B-B7A5-FAFBF221E726}"/>
              </a:ext>
            </a:extLst>
          </p:cNvPr>
          <p:cNvSpPr>
            <a:spLocks noGrp="1"/>
          </p:cNvSpPr>
          <p:nvPr>
            <p:ph type="dt" sz="half" idx="10"/>
          </p:nvPr>
        </p:nvSpPr>
        <p:spPr/>
        <p:txBody>
          <a:bodyPr/>
          <a:lstStyle/>
          <a:p>
            <a:fld id="{62F51C39-3AF0-44B1-8D3F-324362FB309B}" type="datetimeFigureOut">
              <a:rPr lang="en-GB" smtClean="0"/>
              <a:t>29/05/2018</a:t>
            </a:fld>
            <a:endParaRPr lang="en-GB"/>
          </a:p>
        </p:txBody>
      </p:sp>
      <p:sp>
        <p:nvSpPr>
          <p:cNvPr id="5" name="Segnaposto piè di pagina 4">
            <a:extLst>
              <a:ext uri="{FF2B5EF4-FFF2-40B4-BE49-F238E27FC236}">
                <a16:creationId xmlns:a16="http://schemas.microsoft.com/office/drawing/2014/main" id="{870F93BA-6B5C-44D2-B982-CB6282736805}"/>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099AB34E-0E2C-4CDF-9802-E9F36E949A3F}"/>
              </a:ext>
            </a:extLst>
          </p:cNvPr>
          <p:cNvSpPr>
            <a:spLocks noGrp="1"/>
          </p:cNvSpPr>
          <p:nvPr>
            <p:ph type="sldNum" sz="quarter" idx="12"/>
          </p:nvPr>
        </p:nvSpPr>
        <p:spPr/>
        <p:txBody>
          <a:bodyPr/>
          <a:lstStyle/>
          <a:p>
            <a:fld id="{DF184245-B577-4EC6-A2F6-7984837AB919}" type="slidenum">
              <a:rPr lang="en-GB" smtClean="0"/>
              <a:t>‹N›</a:t>
            </a:fld>
            <a:endParaRPr lang="en-GB"/>
          </a:p>
        </p:txBody>
      </p:sp>
    </p:spTree>
    <p:extLst>
      <p:ext uri="{BB962C8B-B14F-4D97-AF65-F5344CB8AC3E}">
        <p14:creationId xmlns:p14="http://schemas.microsoft.com/office/powerpoint/2010/main" val="216695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3D6C05-84A5-4042-A2C1-AC6AEDC4DC8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91271E42-0B2A-4D2F-8CF2-FDDDDE862EF7}"/>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797337A6-7CED-4A4B-950A-B95EE191ACDE}"/>
              </a:ext>
            </a:extLst>
          </p:cNvPr>
          <p:cNvSpPr>
            <a:spLocks noGrp="1"/>
          </p:cNvSpPr>
          <p:nvPr>
            <p:ph type="dt" sz="half" idx="10"/>
          </p:nvPr>
        </p:nvSpPr>
        <p:spPr/>
        <p:txBody>
          <a:bodyPr/>
          <a:lstStyle/>
          <a:p>
            <a:fld id="{62F51C39-3AF0-44B1-8D3F-324362FB309B}" type="datetimeFigureOut">
              <a:rPr lang="en-GB" smtClean="0"/>
              <a:t>29/05/2018</a:t>
            </a:fld>
            <a:endParaRPr lang="en-GB"/>
          </a:p>
        </p:txBody>
      </p:sp>
      <p:sp>
        <p:nvSpPr>
          <p:cNvPr id="5" name="Segnaposto piè di pagina 4">
            <a:extLst>
              <a:ext uri="{FF2B5EF4-FFF2-40B4-BE49-F238E27FC236}">
                <a16:creationId xmlns:a16="http://schemas.microsoft.com/office/drawing/2014/main" id="{922E43D7-FB12-4072-A1B6-AD9785FCB6E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FE1E9DE-8D6A-46D9-A3B6-2C68120DE412}"/>
              </a:ext>
            </a:extLst>
          </p:cNvPr>
          <p:cNvSpPr>
            <a:spLocks noGrp="1"/>
          </p:cNvSpPr>
          <p:nvPr>
            <p:ph type="sldNum" sz="quarter" idx="12"/>
          </p:nvPr>
        </p:nvSpPr>
        <p:spPr/>
        <p:txBody>
          <a:bodyPr/>
          <a:lstStyle/>
          <a:p>
            <a:fld id="{DF184245-B577-4EC6-A2F6-7984837AB919}" type="slidenum">
              <a:rPr lang="en-GB" smtClean="0"/>
              <a:t>‹N›</a:t>
            </a:fld>
            <a:endParaRPr lang="en-GB"/>
          </a:p>
        </p:txBody>
      </p:sp>
    </p:spTree>
    <p:extLst>
      <p:ext uri="{BB962C8B-B14F-4D97-AF65-F5344CB8AC3E}">
        <p14:creationId xmlns:p14="http://schemas.microsoft.com/office/powerpoint/2010/main" val="140884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ABF2E8-8304-46A9-9D30-6D43B7CFCE2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DDCD747E-3051-417F-B393-FFE7F61294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9A349FDD-5776-4073-97C0-BF7ACEBC0685}"/>
              </a:ext>
            </a:extLst>
          </p:cNvPr>
          <p:cNvSpPr>
            <a:spLocks noGrp="1"/>
          </p:cNvSpPr>
          <p:nvPr>
            <p:ph type="dt" sz="half" idx="10"/>
          </p:nvPr>
        </p:nvSpPr>
        <p:spPr/>
        <p:txBody>
          <a:bodyPr/>
          <a:lstStyle/>
          <a:p>
            <a:fld id="{62F51C39-3AF0-44B1-8D3F-324362FB309B}" type="datetimeFigureOut">
              <a:rPr lang="en-GB" smtClean="0"/>
              <a:t>29/05/2018</a:t>
            </a:fld>
            <a:endParaRPr lang="en-GB"/>
          </a:p>
        </p:txBody>
      </p:sp>
      <p:sp>
        <p:nvSpPr>
          <p:cNvPr id="5" name="Segnaposto piè di pagina 4">
            <a:extLst>
              <a:ext uri="{FF2B5EF4-FFF2-40B4-BE49-F238E27FC236}">
                <a16:creationId xmlns:a16="http://schemas.microsoft.com/office/drawing/2014/main" id="{04FCB4F7-70FC-42C3-AE45-C91935F90933}"/>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3960B5C5-CAF0-4E74-90BF-A721844190CF}"/>
              </a:ext>
            </a:extLst>
          </p:cNvPr>
          <p:cNvSpPr>
            <a:spLocks noGrp="1"/>
          </p:cNvSpPr>
          <p:nvPr>
            <p:ph type="sldNum" sz="quarter" idx="12"/>
          </p:nvPr>
        </p:nvSpPr>
        <p:spPr/>
        <p:txBody>
          <a:bodyPr/>
          <a:lstStyle/>
          <a:p>
            <a:fld id="{DF184245-B577-4EC6-A2F6-7984837AB919}" type="slidenum">
              <a:rPr lang="en-GB" smtClean="0"/>
              <a:t>‹N›</a:t>
            </a:fld>
            <a:endParaRPr lang="en-GB"/>
          </a:p>
        </p:txBody>
      </p:sp>
    </p:spTree>
    <p:extLst>
      <p:ext uri="{BB962C8B-B14F-4D97-AF65-F5344CB8AC3E}">
        <p14:creationId xmlns:p14="http://schemas.microsoft.com/office/powerpoint/2010/main" val="300232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E91C02-BF32-4655-80D0-EF887545455E}"/>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D5056715-DA5D-4F1A-B88C-7E5C68BF98D5}"/>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6BF5DB1C-5C3E-4AB7-BF25-5E732D042EFD}"/>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AAFFCB76-99DD-4A14-B9B5-8F8B4DDDC7DA}"/>
              </a:ext>
            </a:extLst>
          </p:cNvPr>
          <p:cNvSpPr>
            <a:spLocks noGrp="1"/>
          </p:cNvSpPr>
          <p:nvPr>
            <p:ph type="dt" sz="half" idx="10"/>
          </p:nvPr>
        </p:nvSpPr>
        <p:spPr/>
        <p:txBody>
          <a:bodyPr/>
          <a:lstStyle/>
          <a:p>
            <a:fld id="{62F51C39-3AF0-44B1-8D3F-324362FB309B}" type="datetimeFigureOut">
              <a:rPr lang="en-GB" smtClean="0"/>
              <a:t>29/05/2018</a:t>
            </a:fld>
            <a:endParaRPr lang="en-GB"/>
          </a:p>
        </p:txBody>
      </p:sp>
      <p:sp>
        <p:nvSpPr>
          <p:cNvPr id="6" name="Segnaposto piè di pagina 5">
            <a:extLst>
              <a:ext uri="{FF2B5EF4-FFF2-40B4-BE49-F238E27FC236}">
                <a16:creationId xmlns:a16="http://schemas.microsoft.com/office/drawing/2014/main" id="{EBB2BF52-7C41-426F-A0DA-A033C7BFEC72}"/>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478A24F6-5FC4-4970-9BF7-371B6AC5B84E}"/>
              </a:ext>
            </a:extLst>
          </p:cNvPr>
          <p:cNvSpPr>
            <a:spLocks noGrp="1"/>
          </p:cNvSpPr>
          <p:nvPr>
            <p:ph type="sldNum" sz="quarter" idx="12"/>
          </p:nvPr>
        </p:nvSpPr>
        <p:spPr/>
        <p:txBody>
          <a:bodyPr/>
          <a:lstStyle/>
          <a:p>
            <a:fld id="{DF184245-B577-4EC6-A2F6-7984837AB919}" type="slidenum">
              <a:rPr lang="en-GB" smtClean="0"/>
              <a:t>‹N›</a:t>
            </a:fld>
            <a:endParaRPr lang="en-GB"/>
          </a:p>
        </p:txBody>
      </p:sp>
    </p:spTree>
    <p:extLst>
      <p:ext uri="{BB962C8B-B14F-4D97-AF65-F5344CB8AC3E}">
        <p14:creationId xmlns:p14="http://schemas.microsoft.com/office/powerpoint/2010/main" val="64889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2A96-B787-4EB8-A02F-6DB89BCA27B2}"/>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551568A6-144E-4589-82B5-8DC258688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75E8A1B2-EC52-4B90-A3D2-AE849A7FBFE9}"/>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AFF6A163-55CD-4835-9FA1-45C509DE3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468181BB-1FF0-4798-ADE8-E575D05CF2CE}"/>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057192D3-0A06-4215-B1DF-1B62EFC19C97}"/>
              </a:ext>
            </a:extLst>
          </p:cNvPr>
          <p:cNvSpPr>
            <a:spLocks noGrp="1"/>
          </p:cNvSpPr>
          <p:nvPr>
            <p:ph type="dt" sz="half" idx="10"/>
          </p:nvPr>
        </p:nvSpPr>
        <p:spPr/>
        <p:txBody>
          <a:bodyPr/>
          <a:lstStyle/>
          <a:p>
            <a:fld id="{62F51C39-3AF0-44B1-8D3F-324362FB309B}" type="datetimeFigureOut">
              <a:rPr lang="en-GB" smtClean="0"/>
              <a:t>29/05/2018</a:t>
            </a:fld>
            <a:endParaRPr lang="en-GB"/>
          </a:p>
        </p:txBody>
      </p:sp>
      <p:sp>
        <p:nvSpPr>
          <p:cNvPr id="8" name="Segnaposto piè di pagina 7">
            <a:extLst>
              <a:ext uri="{FF2B5EF4-FFF2-40B4-BE49-F238E27FC236}">
                <a16:creationId xmlns:a16="http://schemas.microsoft.com/office/drawing/2014/main" id="{A77DDA3B-E161-44E0-8690-D5126DB0BAFD}"/>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4D8544F1-36D1-4A52-AE56-1B0B934DDDA1}"/>
              </a:ext>
            </a:extLst>
          </p:cNvPr>
          <p:cNvSpPr>
            <a:spLocks noGrp="1"/>
          </p:cNvSpPr>
          <p:nvPr>
            <p:ph type="sldNum" sz="quarter" idx="12"/>
          </p:nvPr>
        </p:nvSpPr>
        <p:spPr/>
        <p:txBody>
          <a:bodyPr/>
          <a:lstStyle/>
          <a:p>
            <a:fld id="{DF184245-B577-4EC6-A2F6-7984837AB919}" type="slidenum">
              <a:rPr lang="en-GB" smtClean="0"/>
              <a:t>‹N›</a:t>
            </a:fld>
            <a:endParaRPr lang="en-GB"/>
          </a:p>
        </p:txBody>
      </p:sp>
    </p:spTree>
    <p:extLst>
      <p:ext uri="{BB962C8B-B14F-4D97-AF65-F5344CB8AC3E}">
        <p14:creationId xmlns:p14="http://schemas.microsoft.com/office/powerpoint/2010/main" val="167872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D61D24-691A-403F-AA67-E5F6442D8032}"/>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985B6017-290C-4FBD-9B57-8B203A489011}"/>
              </a:ext>
            </a:extLst>
          </p:cNvPr>
          <p:cNvSpPr>
            <a:spLocks noGrp="1"/>
          </p:cNvSpPr>
          <p:nvPr>
            <p:ph type="dt" sz="half" idx="10"/>
          </p:nvPr>
        </p:nvSpPr>
        <p:spPr/>
        <p:txBody>
          <a:bodyPr/>
          <a:lstStyle/>
          <a:p>
            <a:fld id="{62F51C39-3AF0-44B1-8D3F-324362FB309B}" type="datetimeFigureOut">
              <a:rPr lang="en-GB" smtClean="0"/>
              <a:t>29/05/2018</a:t>
            </a:fld>
            <a:endParaRPr lang="en-GB"/>
          </a:p>
        </p:txBody>
      </p:sp>
      <p:sp>
        <p:nvSpPr>
          <p:cNvPr id="4" name="Segnaposto piè di pagina 3">
            <a:extLst>
              <a:ext uri="{FF2B5EF4-FFF2-40B4-BE49-F238E27FC236}">
                <a16:creationId xmlns:a16="http://schemas.microsoft.com/office/drawing/2014/main" id="{E7A31A1A-7030-46AA-89AC-5557D85E1E85}"/>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805A73FC-F803-4347-9DC9-4B83DD874494}"/>
              </a:ext>
            </a:extLst>
          </p:cNvPr>
          <p:cNvSpPr>
            <a:spLocks noGrp="1"/>
          </p:cNvSpPr>
          <p:nvPr>
            <p:ph type="sldNum" sz="quarter" idx="12"/>
          </p:nvPr>
        </p:nvSpPr>
        <p:spPr/>
        <p:txBody>
          <a:bodyPr/>
          <a:lstStyle/>
          <a:p>
            <a:fld id="{DF184245-B577-4EC6-A2F6-7984837AB919}" type="slidenum">
              <a:rPr lang="en-GB" smtClean="0"/>
              <a:t>‹N›</a:t>
            </a:fld>
            <a:endParaRPr lang="en-GB"/>
          </a:p>
        </p:txBody>
      </p:sp>
    </p:spTree>
    <p:extLst>
      <p:ext uri="{BB962C8B-B14F-4D97-AF65-F5344CB8AC3E}">
        <p14:creationId xmlns:p14="http://schemas.microsoft.com/office/powerpoint/2010/main" val="299051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6FD71F7-DA7F-4BCB-B4F5-573EF00E5839}"/>
              </a:ext>
            </a:extLst>
          </p:cNvPr>
          <p:cNvSpPr>
            <a:spLocks noGrp="1"/>
          </p:cNvSpPr>
          <p:nvPr>
            <p:ph type="dt" sz="half" idx="10"/>
          </p:nvPr>
        </p:nvSpPr>
        <p:spPr/>
        <p:txBody>
          <a:bodyPr/>
          <a:lstStyle/>
          <a:p>
            <a:fld id="{62F51C39-3AF0-44B1-8D3F-324362FB309B}" type="datetimeFigureOut">
              <a:rPr lang="en-GB" smtClean="0"/>
              <a:t>29/05/2018</a:t>
            </a:fld>
            <a:endParaRPr lang="en-GB"/>
          </a:p>
        </p:txBody>
      </p:sp>
      <p:sp>
        <p:nvSpPr>
          <p:cNvPr id="3" name="Segnaposto piè di pagina 2">
            <a:extLst>
              <a:ext uri="{FF2B5EF4-FFF2-40B4-BE49-F238E27FC236}">
                <a16:creationId xmlns:a16="http://schemas.microsoft.com/office/drawing/2014/main" id="{BF1B9885-C9F9-4B5C-A3CE-C486B2A599C1}"/>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4D0DAC65-125C-424E-B5D7-0AD6ECB44EAF}"/>
              </a:ext>
            </a:extLst>
          </p:cNvPr>
          <p:cNvSpPr>
            <a:spLocks noGrp="1"/>
          </p:cNvSpPr>
          <p:nvPr>
            <p:ph type="sldNum" sz="quarter" idx="12"/>
          </p:nvPr>
        </p:nvSpPr>
        <p:spPr/>
        <p:txBody>
          <a:bodyPr/>
          <a:lstStyle/>
          <a:p>
            <a:fld id="{DF184245-B577-4EC6-A2F6-7984837AB919}" type="slidenum">
              <a:rPr lang="en-GB" smtClean="0"/>
              <a:t>‹N›</a:t>
            </a:fld>
            <a:endParaRPr lang="en-GB"/>
          </a:p>
        </p:txBody>
      </p:sp>
    </p:spTree>
    <p:extLst>
      <p:ext uri="{BB962C8B-B14F-4D97-AF65-F5344CB8AC3E}">
        <p14:creationId xmlns:p14="http://schemas.microsoft.com/office/powerpoint/2010/main" val="426612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944CA0-56FB-4EED-918C-7A358A47675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9771DA32-FCEF-4EA1-A9DF-E3B3D3EC3D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197D4332-6727-4030-A232-70A9A672D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6CD786C-ACB1-42BD-B86A-70DC5D9EDBC9}"/>
              </a:ext>
            </a:extLst>
          </p:cNvPr>
          <p:cNvSpPr>
            <a:spLocks noGrp="1"/>
          </p:cNvSpPr>
          <p:nvPr>
            <p:ph type="dt" sz="half" idx="10"/>
          </p:nvPr>
        </p:nvSpPr>
        <p:spPr/>
        <p:txBody>
          <a:bodyPr/>
          <a:lstStyle/>
          <a:p>
            <a:fld id="{62F51C39-3AF0-44B1-8D3F-324362FB309B}" type="datetimeFigureOut">
              <a:rPr lang="en-GB" smtClean="0"/>
              <a:t>29/05/2018</a:t>
            </a:fld>
            <a:endParaRPr lang="en-GB"/>
          </a:p>
        </p:txBody>
      </p:sp>
      <p:sp>
        <p:nvSpPr>
          <p:cNvPr id="6" name="Segnaposto piè di pagina 5">
            <a:extLst>
              <a:ext uri="{FF2B5EF4-FFF2-40B4-BE49-F238E27FC236}">
                <a16:creationId xmlns:a16="http://schemas.microsoft.com/office/drawing/2014/main" id="{50390C24-9D4F-461F-B580-0CB78569D4ED}"/>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0E7F0D86-F0EF-4C71-8DA6-68331B3809CA}"/>
              </a:ext>
            </a:extLst>
          </p:cNvPr>
          <p:cNvSpPr>
            <a:spLocks noGrp="1"/>
          </p:cNvSpPr>
          <p:nvPr>
            <p:ph type="sldNum" sz="quarter" idx="12"/>
          </p:nvPr>
        </p:nvSpPr>
        <p:spPr/>
        <p:txBody>
          <a:bodyPr/>
          <a:lstStyle/>
          <a:p>
            <a:fld id="{DF184245-B577-4EC6-A2F6-7984837AB919}" type="slidenum">
              <a:rPr lang="en-GB" smtClean="0"/>
              <a:t>‹N›</a:t>
            </a:fld>
            <a:endParaRPr lang="en-GB"/>
          </a:p>
        </p:txBody>
      </p:sp>
    </p:spTree>
    <p:extLst>
      <p:ext uri="{BB962C8B-B14F-4D97-AF65-F5344CB8AC3E}">
        <p14:creationId xmlns:p14="http://schemas.microsoft.com/office/powerpoint/2010/main" val="35228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600A05-3604-4E1D-96F4-2C43ABD7249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2806EA44-179D-4205-9457-1F7323D53C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E7DBF734-5A87-4175-AE18-A81CE0CA7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3C826ED-19CC-457B-90E5-CAA8ADA84D62}"/>
              </a:ext>
            </a:extLst>
          </p:cNvPr>
          <p:cNvSpPr>
            <a:spLocks noGrp="1"/>
          </p:cNvSpPr>
          <p:nvPr>
            <p:ph type="dt" sz="half" idx="10"/>
          </p:nvPr>
        </p:nvSpPr>
        <p:spPr/>
        <p:txBody>
          <a:bodyPr/>
          <a:lstStyle/>
          <a:p>
            <a:fld id="{62F51C39-3AF0-44B1-8D3F-324362FB309B}" type="datetimeFigureOut">
              <a:rPr lang="en-GB" smtClean="0"/>
              <a:t>29/05/2018</a:t>
            </a:fld>
            <a:endParaRPr lang="en-GB"/>
          </a:p>
        </p:txBody>
      </p:sp>
      <p:sp>
        <p:nvSpPr>
          <p:cNvPr id="6" name="Segnaposto piè di pagina 5">
            <a:extLst>
              <a:ext uri="{FF2B5EF4-FFF2-40B4-BE49-F238E27FC236}">
                <a16:creationId xmlns:a16="http://schemas.microsoft.com/office/drawing/2014/main" id="{1D005F50-1936-48EE-9084-E96201A38404}"/>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F10D20B1-5CF7-4830-B75E-ACEBB70947BF}"/>
              </a:ext>
            </a:extLst>
          </p:cNvPr>
          <p:cNvSpPr>
            <a:spLocks noGrp="1"/>
          </p:cNvSpPr>
          <p:nvPr>
            <p:ph type="sldNum" sz="quarter" idx="12"/>
          </p:nvPr>
        </p:nvSpPr>
        <p:spPr/>
        <p:txBody>
          <a:bodyPr/>
          <a:lstStyle/>
          <a:p>
            <a:fld id="{DF184245-B577-4EC6-A2F6-7984837AB919}" type="slidenum">
              <a:rPr lang="en-GB" smtClean="0"/>
              <a:t>‹N›</a:t>
            </a:fld>
            <a:endParaRPr lang="en-GB"/>
          </a:p>
        </p:txBody>
      </p:sp>
    </p:spTree>
    <p:extLst>
      <p:ext uri="{BB962C8B-B14F-4D97-AF65-F5344CB8AC3E}">
        <p14:creationId xmlns:p14="http://schemas.microsoft.com/office/powerpoint/2010/main" val="1317374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Cutout trans="33000"/>
                    </a14:imgEffect>
                    <a14:imgEffect>
                      <a14:saturation sat="1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2858DC1-87EA-4C19-BE21-18A94F240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AAE7BCD2-DE2F-42F2-8A22-DD2A88AFA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FFCD9BD2-F2E0-4BC9-B7AB-B6D384F035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51C39-3AF0-44B1-8D3F-324362FB309B}" type="datetimeFigureOut">
              <a:rPr lang="en-GB" smtClean="0"/>
              <a:t>29/05/2018</a:t>
            </a:fld>
            <a:endParaRPr lang="en-GB"/>
          </a:p>
        </p:txBody>
      </p:sp>
      <p:sp>
        <p:nvSpPr>
          <p:cNvPr id="5" name="Segnaposto piè di pagina 4">
            <a:extLst>
              <a:ext uri="{FF2B5EF4-FFF2-40B4-BE49-F238E27FC236}">
                <a16:creationId xmlns:a16="http://schemas.microsoft.com/office/drawing/2014/main" id="{E41280DB-74CC-49E9-A9F2-20D560D72C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D53847B0-C766-4B77-9E72-7D99B58B4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84245-B577-4EC6-A2F6-7984837AB919}" type="slidenum">
              <a:rPr lang="en-GB" smtClean="0"/>
              <a:t>‹N›</a:t>
            </a:fld>
            <a:endParaRPr lang="en-GB"/>
          </a:p>
        </p:txBody>
      </p:sp>
    </p:spTree>
    <p:extLst>
      <p:ext uri="{BB962C8B-B14F-4D97-AF65-F5344CB8AC3E}">
        <p14:creationId xmlns:p14="http://schemas.microsoft.com/office/powerpoint/2010/main" val="119096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0.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D72715A-1042-4741-8001-D7075711F3B1}"/>
              </a:ext>
            </a:extLst>
          </p:cNvPr>
          <p:cNvPicPr>
            <a:picLocks noChangeAspect="1"/>
          </p:cNvPicPr>
          <p:nvPr/>
        </p:nvPicPr>
        <p:blipFill rotWithShape="1">
          <a:blip r:embed="rId2">
            <a:extLst>
              <a:ext uri="{28A0092B-C50C-407E-A947-70E740481C1C}">
                <a14:useLocalDpi xmlns:a14="http://schemas.microsoft.com/office/drawing/2010/main" val="0"/>
              </a:ext>
            </a:extLst>
          </a:blip>
          <a:srcRect b="11007"/>
          <a:stretch/>
        </p:blipFill>
        <p:spPr>
          <a:xfrm>
            <a:off x="156167" y="4964471"/>
            <a:ext cx="5099652" cy="1730896"/>
          </a:xfrm>
          <a:prstGeom prst="rect">
            <a:avLst/>
          </a:prstGeom>
        </p:spPr>
      </p:pic>
      <p:sp>
        <p:nvSpPr>
          <p:cNvPr id="4" name="Title 1">
            <a:extLst>
              <a:ext uri="{FF2B5EF4-FFF2-40B4-BE49-F238E27FC236}">
                <a16:creationId xmlns:a16="http://schemas.microsoft.com/office/drawing/2014/main" id="{AB30AD59-510F-4220-8824-EEB55D74E992}"/>
              </a:ext>
            </a:extLst>
          </p:cNvPr>
          <p:cNvSpPr txBox="1">
            <a:spLocks/>
          </p:cNvSpPr>
          <p:nvPr/>
        </p:nvSpPr>
        <p:spPr>
          <a:xfrm>
            <a:off x="2705993" y="3104925"/>
            <a:ext cx="6780010" cy="1844709"/>
          </a:xfrm>
          <a:prstGeom prst="rect">
            <a:avLst/>
          </a:prstGeom>
          <a:solidFill>
            <a:srgbClr val="078FC8"/>
          </a:solidFill>
          <a:ln>
            <a:solidFill>
              <a:srgbClr val="078FC8"/>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1800" dirty="0">
                <a:solidFill>
                  <a:schemeClr val="bg1"/>
                </a:solidFill>
                <a:latin typeface="Helvetica" panose="020B0604020202020204" pitchFamily="34" charset="0"/>
                <a:cs typeface="Helvetica" panose="020B0604020202020204" pitchFamily="34" charset="0"/>
              </a:rPr>
              <a:t>Cristina Basile, Laura Tasca</a:t>
            </a:r>
          </a:p>
          <a:p>
            <a:pPr>
              <a:spcAft>
                <a:spcPts val="600"/>
              </a:spcAft>
            </a:pPr>
            <a:endParaRPr lang="en-US" sz="1200" dirty="0">
              <a:solidFill>
                <a:schemeClr val="bg1"/>
              </a:solidFill>
              <a:latin typeface="Helvetica" panose="020B0604020202020204" pitchFamily="34" charset="0"/>
              <a:cs typeface="Helvetica" panose="020B0604020202020204" pitchFamily="34" charset="0"/>
            </a:endParaRPr>
          </a:p>
          <a:p>
            <a:pPr>
              <a:spcAft>
                <a:spcPts val="600"/>
              </a:spcAft>
            </a:pPr>
            <a:r>
              <a:rPr lang="en-US" sz="1800" dirty="0">
                <a:solidFill>
                  <a:schemeClr val="bg1"/>
                </a:solidFill>
                <a:latin typeface="Helvetica" panose="020B0604020202020204" pitchFamily="34" charset="0"/>
                <a:cs typeface="Helvetica" panose="020B0604020202020204" pitchFamily="34" charset="0"/>
              </a:rPr>
              <a:t>Developmental Neurobiology, </a:t>
            </a:r>
          </a:p>
          <a:p>
            <a:pPr>
              <a:spcAft>
                <a:spcPts val="600"/>
              </a:spcAft>
            </a:pPr>
            <a:r>
              <a:rPr lang="en-US" sz="1800" dirty="0">
                <a:solidFill>
                  <a:schemeClr val="bg1"/>
                </a:solidFill>
                <a:latin typeface="Helvetica" panose="020B0604020202020204" pitchFamily="34" charset="0"/>
                <a:cs typeface="Helvetica" panose="020B0604020202020204" pitchFamily="34" charset="0"/>
              </a:rPr>
              <a:t>Prof. Jeroen </a:t>
            </a:r>
            <a:r>
              <a:rPr lang="en-US" sz="1800" dirty="0" err="1">
                <a:solidFill>
                  <a:schemeClr val="bg1"/>
                </a:solidFill>
                <a:latin typeface="Helvetica" panose="020B0604020202020204" pitchFamily="34" charset="0"/>
                <a:cs typeface="Helvetica" panose="020B0604020202020204" pitchFamily="34" charset="0"/>
              </a:rPr>
              <a:t>Pasterkamp</a:t>
            </a:r>
            <a:r>
              <a:rPr lang="en-US" sz="1800" dirty="0">
                <a:solidFill>
                  <a:schemeClr val="bg1"/>
                </a:solidFill>
                <a:latin typeface="Helvetica" panose="020B0604020202020204" pitchFamily="34" charset="0"/>
                <a:cs typeface="Helvetica" panose="020B0604020202020204" pitchFamily="34" charset="0"/>
              </a:rPr>
              <a:t>,</a:t>
            </a:r>
          </a:p>
          <a:p>
            <a:pPr>
              <a:spcAft>
                <a:spcPts val="600"/>
              </a:spcAft>
            </a:pPr>
            <a:r>
              <a:rPr lang="en-US" sz="1800" dirty="0">
                <a:solidFill>
                  <a:schemeClr val="bg1"/>
                </a:solidFill>
                <a:latin typeface="Helvetica" panose="020B0604020202020204" pitchFamily="34" charset="0"/>
                <a:cs typeface="Helvetica" panose="020B0604020202020204" pitchFamily="34" charset="0"/>
              </a:rPr>
              <a:t>Prof.sa Silvia De </a:t>
            </a:r>
            <a:r>
              <a:rPr lang="en-US" sz="1800" dirty="0" err="1">
                <a:solidFill>
                  <a:schemeClr val="bg1"/>
                </a:solidFill>
                <a:latin typeface="Helvetica" panose="020B0604020202020204" pitchFamily="34" charset="0"/>
                <a:cs typeface="Helvetica" panose="020B0604020202020204" pitchFamily="34" charset="0"/>
              </a:rPr>
              <a:t>Marchis</a:t>
            </a:r>
            <a:endParaRPr lang="en-US" sz="1800" dirty="0">
              <a:solidFill>
                <a:schemeClr val="bg1"/>
              </a:solidFill>
              <a:latin typeface="Helvetica" panose="020B0604020202020204" pitchFamily="34" charset="0"/>
              <a:cs typeface="Helvetica" panose="020B0604020202020204" pitchFamily="34" charset="0"/>
            </a:endParaRPr>
          </a:p>
        </p:txBody>
      </p:sp>
      <p:sp>
        <p:nvSpPr>
          <p:cNvPr id="5" name="CasellaDiTesto 4">
            <a:extLst>
              <a:ext uri="{FF2B5EF4-FFF2-40B4-BE49-F238E27FC236}">
                <a16:creationId xmlns:a16="http://schemas.microsoft.com/office/drawing/2014/main" id="{EF533BFF-F3F8-4319-8A4C-2CD4ABC70389}"/>
              </a:ext>
            </a:extLst>
          </p:cNvPr>
          <p:cNvSpPr txBox="1"/>
          <p:nvPr/>
        </p:nvSpPr>
        <p:spPr>
          <a:xfrm>
            <a:off x="4985836" y="6434309"/>
            <a:ext cx="2324559" cy="246221"/>
          </a:xfrm>
          <a:prstGeom prst="rect">
            <a:avLst/>
          </a:prstGeom>
          <a:noFill/>
        </p:spPr>
        <p:txBody>
          <a:bodyPr wrap="square" rtlCol="0">
            <a:spAutoFit/>
          </a:bodyPr>
          <a:lstStyle/>
          <a:p>
            <a:pPr algn="ctr"/>
            <a:r>
              <a:rPr lang="en-US" sz="1000" dirty="0">
                <a:latin typeface="Helvetica" panose="020B0604020202020204" pitchFamily="34" charset="0"/>
                <a:cs typeface="Helvetica" panose="020B0604020202020204" pitchFamily="34" charset="0"/>
              </a:rPr>
              <a:t>Tuesday, 28</a:t>
            </a:r>
            <a:r>
              <a:rPr lang="en-US" sz="1000" baseline="30000" dirty="0">
                <a:latin typeface="Helvetica" panose="020B0604020202020204" pitchFamily="34" charset="0"/>
                <a:cs typeface="Helvetica" panose="020B0604020202020204" pitchFamily="34" charset="0"/>
              </a:rPr>
              <a:t>th</a:t>
            </a:r>
            <a:r>
              <a:rPr lang="en-US" sz="1000" dirty="0">
                <a:latin typeface="Helvetica" panose="020B0604020202020204" pitchFamily="34" charset="0"/>
                <a:cs typeface="Helvetica" panose="020B0604020202020204" pitchFamily="34" charset="0"/>
              </a:rPr>
              <a:t> May 2018</a:t>
            </a:r>
          </a:p>
        </p:txBody>
      </p:sp>
      <p:pic>
        <p:nvPicPr>
          <p:cNvPr id="6" name="Immagine 5" descr="https://upload.wikimedia.org/wikipedia/it/thumb/4/47/Unito-logo.svg/570px-Unito-logo.svg.png">
            <a:extLst>
              <a:ext uri="{FF2B5EF4-FFF2-40B4-BE49-F238E27FC236}">
                <a16:creationId xmlns:a16="http://schemas.microsoft.com/office/drawing/2014/main" id="{58CE51EC-E9EE-4A00-ADA8-F8256DDFBF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1158" y="4351547"/>
            <a:ext cx="2324559" cy="2205872"/>
          </a:xfrm>
          <a:prstGeom prst="rect">
            <a:avLst/>
          </a:prstGeom>
          <a:noFill/>
          <a:ln>
            <a:noFill/>
          </a:ln>
        </p:spPr>
      </p:pic>
      <p:sp>
        <p:nvSpPr>
          <p:cNvPr id="7" name="Title 1">
            <a:extLst>
              <a:ext uri="{FF2B5EF4-FFF2-40B4-BE49-F238E27FC236}">
                <a16:creationId xmlns:a16="http://schemas.microsoft.com/office/drawing/2014/main" id="{00C886A4-AFBA-438F-9054-E51489387957}"/>
              </a:ext>
            </a:extLst>
          </p:cNvPr>
          <p:cNvSpPr txBox="1">
            <a:spLocks/>
          </p:cNvSpPr>
          <p:nvPr/>
        </p:nvSpPr>
        <p:spPr>
          <a:xfrm>
            <a:off x="393841" y="310071"/>
            <a:ext cx="11404315" cy="2123442"/>
          </a:xfrm>
          <a:prstGeom prst="rect">
            <a:avLst/>
          </a:prstGeom>
          <a:solidFill>
            <a:srgbClr val="078FC8"/>
          </a:solidFill>
          <a:ln w="19050">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hangingPunct="0"/>
            <a:r>
              <a:rPr lang="en-GB" sz="4000" dirty="0">
                <a:solidFill>
                  <a:schemeClr val="bg1"/>
                </a:solidFill>
                <a:latin typeface="Arial" panose="020B0604020202020204" pitchFamily="34" charset="0"/>
                <a:cs typeface="Arial" panose="020B0604020202020204" pitchFamily="34" charset="0"/>
              </a:rPr>
              <a:t>A novel approach in ASD studies via the analysis of the conserved miRNAome expression between human and mice</a:t>
            </a:r>
            <a:endParaRPr lang="it-IT" sz="4000" dirty="0">
              <a:solidFill>
                <a:schemeClr val="bg1"/>
              </a:solidFill>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38BEE6E8-F604-44DB-B078-B3E856B81C17}"/>
              </a:ext>
            </a:extLst>
          </p:cNvPr>
          <p:cNvSpPr txBox="1"/>
          <p:nvPr/>
        </p:nvSpPr>
        <p:spPr>
          <a:xfrm>
            <a:off x="3535364" y="2446117"/>
            <a:ext cx="5121268" cy="630942"/>
          </a:xfrm>
          <a:prstGeom prst="rect">
            <a:avLst/>
          </a:prstGeom>
          <a:noFill/>
        </p:spPr>
        <p:txBody>
          <a:bodyPr wrap="square" rtlCol="0">
            <a:spAutoFit/>
          </a:bodyPr>
          <a:lstStyle/>
          <a:p>
            <a:pPr algn="ctr"/>
            <a:r>
              <a:rPr lang="en-GB" sz="3500" dirty="0">
                <a:solidFill>
                  <a:srgbClr val="078FC8"/>
                </a:solidFill>
                <a:latin typeface="Arial" panose="020B0604020202020204" pitchFamily="34" charset="0"/>
                <a:cs typeface="Arial" panose="020B0604020202020204" pitchFamily="34" charset="0"/>
              </a:rPr>
              <a:t>GRANT PROPOSAL</a:t>
            </a:r>
          </a:p>
        </p:txBody>
      </p:sp>
    </p:spTree>
    <p:extLst>
      <p:ext uri="{BB962C8B-B14F-4D97-AF65-F5344CB8AC3E}">
        <p14:creationId xmlns:p14="http://schemas.microsoft.com/office/powerpoint/2010/main" val="28405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4098C9-E5D2-4CB9-9C44-85D7099E3236}"/>
              </a:ext>
            </a:extLst>
          </p:cNvPr>
          <p:cNvSpPr txBox="1">
            <a:spLocks/>
          </p:cNvSpPr>
          <p:nvPr/>
        </p:nvSpPr>
        <p:spPr>
          <a:xfrm>
            <a:off x="393842" y="316170"/>
            <a:ext cx="11404315" cy="703161"/>
          </a:xfrm>
          <a:prstGeom prst="rect">
            <a:avLst/>
          </a:prstGeom>
          <a:solidFill>
            <a:srgbClr val="078FC8"/>
          </a:solidFill>
          <a:ln w="19050">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a:p>
            <a:pPr>
              <a:spcAft>
                <a:spcPts val="600"/>
              </a:spcAft>
            </a:pPr>
            <a:r>
              <a:rPr lang="en-GB" sz="4000" dirty="0">
                <a:solidFill>
                  <a:schemeClr val="bg1"/>
                </a:solidFill>
                <a:latin typeface="Arial" panose="020B0604020202020204" pitchFamily="34" charset="0"/>
                <a:cs typeface="Arial" panose="020B0604020202020204" pitchFamily="34" charset="0"/>
              </a:rPr>
              <a:t>In vivo pups/adults</a:t>
            </a:r>
            <a:endParaRPr lang="it-IT" sz="4000" dirty="0">
              <a:solidFill>
                <a:schemeClr val="bg1"/>
              </a:solidFill>
              <a:latin typeface="Arial" panose="020B0604020202020204" pitchFamily="34" charset="0"/>
              <a:cs typeface="Arial" panose="020B0604020202020204" pitchFamily="34" charset="0"/>
            </a:endParaRPr>
          </a:p>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p:txBody>
      </p:sp>
      <p:sp>
        <p:nvSpPr>
          <p:cNvPr id="11" name="Rettangolo 10">
            <a:extLst>
              <a:ext uri="{FF2B5EF4-FFF2-40B4-BE49-F238E27FC236}">
                <a16:creationId xmlns:a16="http://schemas.microsoft.com/office/drawing/2014/main" id="{0743CDE7-38FE-4676-B3E2-4C934E33B965}"/>
              </a:ext>
            </a:extLst>
          </p:cNvPr>
          <p:cNvSpPr/>
          <p:nvPr/>
        </p:nvSpPr>
        <p:spPr>
          <a:xfrm>
            <a:off x="8830751" y="3940927"/>
            <a:ext cx="2849722" cy="553998"/>
          </a:xfrm>
          <a:prstGeom prst="rect">
            <a:avLst/>
          </a:prstGeom>
        </p:spPr>
        <p:txBody>
          <a:bodyPr wrap="square">
            <a:spAutoFit/>
          </a:bodyPr>
          <a:lstStyle/>
          <a:p>
            <a:r>
              <a:rPr lang="nl-NL" sz="1500" dirty="0" err="1">
                <a:latin typeface="Arial" panose="020B0604020202020204" pitchFamily="34" charset="0"/>
                <a:ea typeface="Times New Roman" panose="02020603050405020304" pitchFamily="18" charset="0"/>
                <a:cs typeface="Arial" panose="020B0604020202020204" pitchFamily="34" charset="0"/>
              </a:rPr>
              <a:t>Repetitive</a:t>
            </a:r>
            <a:r>
              <a:rPr lang="nl-NL" sz="1500" dirty="0">
                <a:latin typeface="Arial" panose="020B0604020202020204" pitchFamily="34" charset="0"/>
                <a:ea typeface="Times New Roman" panose="02020603050405020304" pitchFamily="18" charset="0"/>
                <a:cs typeface="Arial" panose="020B0604020202020204" pitchFamily="34" charset="0"/>
              </a:rPr>
              <a:t> </a:t>
            </a:r>
            <a:r>
              <a:rPr lang="nl-NL" sz="1500" dirty="0" err="1">
                <a:latin typeface="Arial" panose="020B0604020202020204" pitchFamily="34" charset="0"/>
                <a:ea typeface="Times New Roman" panose="02020603050405020304" pitchFamily="18" charset="0"/>
                <a:cs typeface="Arial" panose="020B0604020202020204" pitchFamily="34" charset="0"/>
              </a:rPr>
              <a:t>behaviours</a:t>
            </a:r>
            <a:r>
              <a:rPr lang="nl-NL" sz="1500" dirty="0">
                <a:latin typeface="Arial" panose="020B0604020202020204" pitchFamily="34" charset="0"/>
                <a:ea typeface="Times New Roman" panose="02020603050405020304" pitchFamily="18" charset="0"/>
                <a:cs typeface="Arial" panose="020B0604020202020204" pitchFamily="34" charset="0"/>
              </a:rPr>
              <a:t> (scoring of different </a:t>
            </a:r>
            <a:r>
              <a:rPr lang="nl-NL" sz="1500" dirty="0" err="1">
                <a:latin typeface="Arial" panose="020B0604020202020204" pitchFamily="34" charset="0"/>
                <a:ea typeface="Times New Roman" panose="02020603050405020304" pitchFamily="18" charset="0"/>
                <a:cs typeface="Arial" panose="020B0604020202020204" pitchFamily="34" charset="0"/>
              </a:rPr>
              <a:t>behaviours</a:t>
            </a:r>
            <a:r>
              <a:rPr lang="nl-NL" sz="1500" dirty="0">
                <a:latin typeface="Arial" panose="020B0604020202020204" pitchFamily="34" charset="0"/>
                <a:ea typeface="Times New Roman" panose="02020603050405020304" pitchFamily="18"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CF090945-ACB0-4808-9402-75CD2432275B}"/>
              </a:ext>
            </a:extLst>
          </p:cNvPr>
          <p:cNvSpPr/>
          <p:nvPr/>
        </p:nvSpPr>
        <p:spPr>
          <a:xfrm>
            <a:off x="6297466" y="3178920"/>
            <a:ext cx="1799337" cy="343877"/>
          </a:xfrm>
          <a:prstGeom prst="rect">
            <a:avLst/>
          </a:prstGeom>
        </p:spPr>
        <p:txBody>
          <a:bodyPr wrap="square">
            <a:spAutoFit/>
          </a:bodyPr>
          <a:lstStyle/>
          <a:p>
            <a:pPr hangingPunct="0">
              <a:lnSpc>
                <a:spcPct val="120000"/>
              </a:lnSpc>
              <a:spcBef>
                <a:spcPts val="800"/>
              </a:spcBef>
              <a:spcAft>
                <a:spcPts val="0"/>
              </a:spcAft>
            </a:pPr>
            <a:r>
              <a:rPr lang="en-GB" sz="1500" dirty="0">
                <a:latin typeface="Arial" panose="020B0604020202020204" pitchFamily="34" charset="0"/>
                <a:cs typeface="Arial" panose="020B0604020202020204" pitchFamily="34" charset="0"/>
              </a:rPr>
              <a:t>Behavioural tests</a:t>
            </a:r>
            <a:endParaRPr lang="it-IT" sz="1500" dirty="0">
              <a:latin typeface="Arial" panose="020B0604020202020204" pitchFamily="34" charset="0"/>
              <a:ea typeface="Times New Roman" panose="02020603050405020304" pitchFamily="18" charset="0"/>
              <a:cs typeface="Arial" panose="020B0604020202020204" pitchFamily="34" charset="0"/>
            </a:endParaRPr>
          </a:p>
        </p:txBody>
      </p:sp>
      <p:sp>
        <p:nvSpPr>
          <p:cNvPr id="18" name="Freccia a pentagono 17">
            <a:extLst>
              <a:ext uri="{FF2B5EF4-FFF2-40B4-BE49-F238E27FC236}">
                <a16:creationId xmlns:a16="http://schemas.microsoft.com/office/drawing/2014/main" id="{85333B42-07AD-43DF-A9BB-BF3E888D948E}"/>
              </a:ext>
            </a:extLst>
          </p:cNvPr>
          <p:cNvSpPr/>
          <p:nvPr/>
        </p:nvSpPr>
        <p:spPr>
          <a:xfrm rot="10800000">
            <a:off x="5794407" y="2283816"/>
            <a:ext cx="5979779" cy="2317999"/>
          </a:xfrm>
          <a:prstGeom prst="homePlate">
            <a:avLst>
              <a:gd name="adj" fmla="val 22358"/>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latin typeface="Arial" panose="020B0604020202020204" pitchFamily="34" charset="0"/>
              <a:cs typeface="Arial" panose="020B0604020202020204" pitchFamily="34" charset="0"/>
            </a:endParaRPr>
          </a:p>
        </p:txBody>
      </p:sp>
      <p:cxnSp>
        <p:nvCxnSpPr>
          <p:cNvPr id="19" name="Connettore 2 18">
            <a:extLst>
              <a:ext uri="{FF2B5EF4-FFF2-40B4-BE49-F238E27FC236}">
                <a16:creationId xmlns:a16="http://schemas.microsoft.com/office/drawing/2014/main" id="{B45AEE54-F5B5-4FC3-9857-A5E0DAEEA87B}"/>
              </a:ext>
            </a:extLst>
          </p:cNvPr>
          <p:cNvCxnSpPr/>
          <p:nvPr/>
        </p:nvCxnSpPr>
        <p:spPr>
          <a:xfrm>
            <a:off x="8283714" y="2744304"/>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16663941-FB0F-458E-94F3-B8677A6B9EA9}"/>
              </a:ext>
            </a:extLst>
          </p:cNvPr>
          <p:cNvCxnSpPr/>
          <p:nvPr/>
        </p:nvCxnSpPr>
        <p:spPr>
          <a:xfrm>
            <a:off x="8274295" y="3419408"/>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E27FAF10-4DF4-493F-9B6C-057ED29C5316}"/>
              </a:ext>
            </a:extLst>
          </p:cNvPr>
          <p:cNvCxnSpPr/>
          <p:nvPr/>
        </p:nvCxnSpPr>
        <p:spPr>
          <a:xfrm>
            <a:off x="8274295" y="4122607"/>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6D671016-DC37-4ED9-A576-381B472A209B}"/>
              </a:ext>
            </a:extLst>
          </p:cNvPr>
          <p:cNvSpPr/>
          <p:nvPr/>
        </p:nvSpPr>
        <p:spPr>
          <a:xfrm>
            <a:off x="8821332" y="2549963"/>
            <a:ext cx="2840303" cy="553998"/>
          </a:xfrm>
          <a:prstGeom prst="rect">
            <a:avLst/>
          </a:prstGeom>
        </p:spPr>
        <p:txBody>
          <a:bodyPr wrap="square">
            <a:spAutoFit/>
          </a:bodyPr>
          <a:lstStyle/>
          <a:p>
            <a:r>
              <a:rPr lang="nl-NL" sz="1500" dirty="0" err="1">
                <a:latin typeface="Arial" panose="020B0604020202020204" pitchFamily="34" charset="0"/>
                <a:ea typeface="Times New Roman" panose="02020603050405020304" pitchFamily="18" charset="0"/>
                <a:cs typeface="Arial" panose="020B0604020202020204" pitchFamily="34" charset="0"/>
              </a:rPr>
              <a:t>Abnormal</a:t>
            </a:r>
            <a:r>
              <a:rPr lang="nl-NL" sz="1500" dirty="0">
                <a:latin typeface="Arial" panose="020B0604020202020204" pitchFamily="34" charset="0"/>
                <a:ea typeface="Times New Roman" panose="02020603050405020304" pitchFamily="18" charset="0"/>
                <a:cs typeface="Arial" panose="020B0604020202020204" pitchFamily="34" charset="0"/>
              </a:rPr>
              <a:t> </a:t>
            </a:r>
            <a:r>
              <a:rPr lang="nl-NL" sz="1500" dirty="0" err="1">
                <a:latin typeface="Arial" panose="020B0604020202020204" pitchFamily="34" charset="0"/>
                <a:ea typeface="Times New Roman" panose="02020603050405020304" pitchFamily="18" charset="0"/>
                <a:cs typeface="Arial" panose="020B0604020202020204" pitchFamily="34" charset="0"/>
              </a:rPr>
              <a:t>social</a:t>
            </a:r>
            <a:r>
              <a:rPr lang="nl-NL" sz="1500" dirty="0">
                <a:latin typeface="Arial" panose="020B0604020202020204" pitchFamily="34" charset="0"/>
                <a:ea typeface="Times New Roman" panose="02020603050405020304" pitchFamily="18" charset="0"/>
                <a:cs typeface="Arial" panose="020B0604020202020204" pitchFamily="34" charset="0"/>
              </a:rPr>
              <a:t> </a:t>
            </a:r>
            <a:r>
              <a:rPr lang="nl-NL" sz="1500" dirty="0" err="1">
                <a:latin typeface="Arial" panose="020B0604020202020204" pitchFamily="34" charset="0"/>
                <a:ea typeface="Times New Roman" panose="02020603050405020304" pitchFamily="18" charset="0"/>
                <a:cs typeface="Arial" panose="020B0604020202020204" pitchFamily="34" charset="0"/>
              </a:rPr>
              <a:t>interactions</a:t>
            </a:r>
            <a:r>
              <a:rPr lang="nl-NL" sz="1500" dirty="0">
                <a:latin typeface="Arial" panose="020B0604020202020204" pitchFamily="34" charset="0"/>
                <a:ea typeface="Times New Roman" panose="02020603050405020304" pitchFamily="18" charset="0"/>
                <a:cs typeface="Arial" panose="020B0604020202020204" pitchFamily="34" charset="0"/>
              </a:rPr>
              <a:t> (</a:t>
            </a:r>
            <a:r>
              <a:rPr lang="nl-NL" sz="1500" dirty="0" err="1">
                <a:latin typeface="Arial" panose="020B0604020202020204" pitchFamily="34" charset="0"/>
                <a:ea typeface="Times New Roman" panose="02020603050405020304" pitchFamily="18" charset="0"/>
                <a:cs typeface="Arial" panose="020B0604020202020204" pitchFamily="34" charset="0"/>
              </a:rPr>
              <a:t>three</a:t>
            </a:r>
            <a:r>
              <a:rPr lang="nl-NL" sz="1500" dirty="0">
                <a:latin typeface="Arial" panose="020B0604020202020204" pitchFamily="34" charset="0"/>
                <a:ea typeface="Times New Roman" panose="02020603050405020304" pitchFamily="18" charset="0"/>
                <a:cs typeface="Arial" panose="020B0604020202020204" pitchFamily="34" charset="0"/>
              </a:rPr>
              <a:t> </a:t>
            </a:r>
            <a:r>
              <a:rPr lang="nl-NL" sz="1500" dirty="0" err="1">
                <a:latin typeface="Arial" panose="020B0604020202020204" pitchFamily="34" charset="0"/>
                <a:ea typeface="Times New Roman" panose="02020603050405020304" pitchFamily="18" charset="0"/>
                <a:cs typeface="Arial" panose="020B0604020202020204" pitchFamily="34" charset="0"/>
              </a:rPr>
              <a:t>chambers</a:t>
            </a:r>
            <a:r>
              <a:rPr lang="nl-NL" sz="1500" dirty="0">
                <a:latin typeface="Arial" panose="020B0604020202020204" pitchFamily="34" charset="0"/>
                <a:ea typeface="Times New Roman" panose="02020603050405020304" pitchFamily="18" charset="0"/>
                <a:cs typeface="Arial" panose="020B0604020202020204" pitchFamily="34" charset="0"/>
              </a:rPr>
              <a:t> </a:t>
            </a:r>
            <a:r>
              <a:rPr lang="nl-NL" sz="1500" dirty="0" err="1">
                <a:latin typeface="Arial" panose="020B0604020202020204" pitchFamily="34" charset="0"/>
                <a:ea typeface="Times New Roman" panose="02020603050405020304" pitchFamily="18" charset="0"/>
                <a:cs typeface="Arial" panose="020B0604020202020204" pitchFamily="34" charset="0"/>
              </a:rPr>
              <a:t>apparatus</a:t>
            </a:r>
            <a:r>
              <a:rPr lang="nl-NL" sz="1500" dirty="0">
                <a:latin typeface="Arial" panose="020B0604020202020204" pitchFamily="34" charset="0"/>
                <a:ea typeface="Times New Roman" panose="02020603050405020304" pitchFamily="18" charset="0"/>
                <a:cs typeface="Arial" panose="020B0604020202020204" pitchFamily="34" charset="0"/>
              </a:rPr>
              <a:t>)</a:t>
            </a:r>
            <a:endParaRPr lang="en-GB" sz="1500" dirty="0"/>
          </a:p>
        </p:txBody>
      </p:sp>
      <p:sp>
        <p:nvSpPr>
          <p:cNvPr id="4" name="Rettangolo 3">
            <a:extLst>
              <a:ext uri="{FF2B5EF4-FFF2-40B4-BE49-F238E27FC236}">
                <a16:creationId xmlns:a16="http://schemas.microsoft.com/office/drawing/2014/main" id="{1EF76F49-6BD7-402E-AB04-B1063F6D6DA1}"/>
              </a:ext>
            </a:extLst>
          </p:cNvPr>
          <p:cNvSpPr/>
          <p:nvPr/>
        </p:nvSpPr>
        <p:spPr>
          <a:xfrm>
            <a:off x="8821333" y="3245798"/>
            <a:ext cx="2849722" cy="553998"/>
          </a:xfrm>
          <a:prstGeom prst="rect">
            <a:avLst/>
          </a:prstGeom>
        </p:spPr>
        <p:txBody>
          <a:bodyPr wrap="square">
            <a:spAutoFit/>
          </a:bodyPr>
          <a:lstStyle/>
          <a:p>
            <a:r>
              <a:rPr lang="nl-NL" sz="1500" dirty="0">
                <a:latin typeface="Arial" panose="020B0604020202020204" pitchFamily="34" charset="0"/>
                <a:ea typeface="Times New Roman" panose="02020603050405020304" pitchFamily="18" charset="0"/>
                <a:cs typeface="Arial" panose="020B0604020202020204" pitchFamily="34" charset="0"/>
              </a:rPr>
              <a:t>Deficits in </a:t>
            </a:r>
            <a:r>
              <a:rPr lang="nl-NL" sz="1500" dirty="0" err="1">
                <a:latin typeface="Arial" panose="020B0604020202020204" pitchFamily="34" charset="0"/>
                <a:ea typeface="Times New Roman" panose="02020603050405020304" pitchFamily="18" charset="0"/>
                <a:cs typeface="Arial" panose="020B0604020202020204" pitchFamily="34" charset="0"/>
              </a:rPr>
              <a:t>communication</a:t>
            </a:r>
            <a:r>
              <a:rPr lang="nl-NL" sz="1500" dirty="0">
                <a:latin typeface="Arial" panose="020B0604020202020204" pitchFamily="34" charset="0"/>
                <a:ea typeface="Times New Roman" panose="02020603050405020304" pitchFamily="18" charset="0"/>
                <a:cs typeface="Arial" panose="020B0604020202020204" pitchFamily="34" charset="0"/>
              </a:rPr>
              <a:t> (response </a:t>
            </a:r>
            <a:r>
              <a:rPr lang="nl-NL" sz="1500" dirty="0" err="1">
                <a:latin typeface="Arial" panose="020B0604020202020204" pitchFamily="34" charset="0"/>
                <a:ea typeface="Times New Roman" panose="02020603050405020304" pitchFamily="18" charset="0"/>
                <a:cs typeface="Arial" panose="020B0604020202020204" pitchFamily="34" charset="0"/>
              </a:rPr>
              <a:t>to</a:t>
            </a:r>
            <a:r>
              <a:rPr lang="nl-NL" sz="1500" dirty="0">
                <a:latin typeface="Arial" panose="020B0604020202020204" pitchFamily="34" charset="0"/>
                <a:ea typeface="Times New Roman" panose="02020603050405020304" pitchFamily="18" charset="0"/>
                <a:cs typeface="Arial" panose="020B0604020202020204" pitchFamily="34" charset="0"/>
              </a:rPr>
              <a:t> </a:t>
            </a:r>
            <a:r>
              <a:rPr lang="nl-NL" sz="1500" dirty="0" err="1">
                <a:latin typeface="Arial" panose="020B0604020202020204" pitchFamily="34" charset="0"/>
                <a:ea typeface="Times New Roman" panose="02020603050405020304" pitchFamily="18" charset="0"/>
                <a:cs typeface="Arial" panose="020B0604020202020204" pitchFamily="34" charset="0"/>
              </a:rPr>
              <a:t>several</a:t>
            </a:r>
            <a:r>
              <a:rPr lang="nl-NL" sz="1500" dirty="0">
                <a:latin typeface="Arial" panose="020B0604020202020204" pitchFamily="34" charset="0"/>
                <a:ea typeface="Times New Roman" panose="02020603050405020304" pitchFamily="18" charset="0"/>
                <a:cs typeface="Arial" panose="020B0604020202020204" pitchFamily="34" charset="0"/>
              </a:rPr>
              <a:t> </a:t>
            </a:r>
            <a:r>
              <a:rPr lang="nl-NL" sz="1500" dirty="0" err="1">
                <a:latin typeface="Arial" panose="020B0604020202020204" pitchFamily="34" charset="0"/>
                <a:ea typeface="Times New Roman" panose="02020603050405020304" pitchFamily="18" charset="0"/>
                <a:cs typeface="Arial" panose="020B0604020202020204" pitchFamily="34" charset="0"/>
              </a:rPr>
              <a:t>inputs</a:t>
            </a:r>
            <a:r>
              <a:rPr lang="nl-NL" sz="1500" dirty="0">
                <a:latin typeface="Arial" panose="020B0604020202020204" pitchFamily="34" charset="0"/>
                <a:ea typeface="Times New Roman" panose="02020603050405020304" pitchFamily="18" charset="0"/>
                <a:cs typeface="Arial" panose="020B0604020202020204" pitchFamily="34" charset="0"/>
              </a:rPr>
              <a:t>)</a:t>
            </a:r>
            <a:endParaRPr lang="en-GB" sz="1500" dirty="0"/>
          </a:p>
        </p:txBody>
      </p:sp>
      <p:sp>
        <p:nvSpPr>
          <p:cNvPr id="22" name="Rettangolo 21">
            <a:extLst>
              <a:ext uri="{FF2B5EF4-FFF2-40B4-BE49-F238E27FC236}">
                <a16:creationId xmlns:a16="http://schemas.microsoft.com/office/drawing/2014/main" id="{617F6BF2-51EA-48FD-AB96-DFC79048AE6B}"/>
              </a:ext>
            </a:extLst>
          </p:cNvPr>
          <p:cNvSpPr/>
          <p:nvPr/>
        </p:nvSpPr>
        <p:spPr>
          <a:xfrm>
            <a:off x="8821332" y="5298444"/>
            <a:ext cx="3626273" cy="343877"/>
          </a:xfrm>
          <a:prstGeom prst="rect">
            <a:avLst/>
          </a:prstGeom>
        </p:spPr>
        <p:txBody>
          <a:bodyPr wrap="square">
            <a:spAutoFit/>
          </a:bodyPr>
          <a:lstStyle/>
          <a:p>
            <a:pPr hangingPunct="0">
              <a:lnSpc>
                <a:spcPct val="120000"/>
              </a:lnSpc>
              <a:spcBef>
                <a:spcPts val="800"/>
              </a:spcBef>
            </a:pPr>
            <a:r>
              <a:rPr lang="en-GB" sz="1500" dirty="0">
                <a:latin typeface="Arial" panose="020B0604020202020204" pitchFamily="34" charset="0"/>
                <a:cs typeface="Arial" panose="020B0604020202020204" pitchFamily="34" charset="0"/>
              </a:rPr>
              <a:t>Anti-miRNAs sub ministration</a:t>
            </a:r>
            <a:endParaRPr lang="it-IT" sz="1500" dirty="0">
              <a:latin typeface="Arial" panose="020B0604020202020204" pitchFamily="34" charset="0"/>
              <a:ea typeface="Times New Roman" panose="02020603050405020304" pitchFamily="18" charset="0"/>
              <a:cs typeface="Arial" panose="020B0604020202020204" pitchFamily="34" charset="0"/>
            </a:endParaRPr>
          </a:p>
        </p:txBody>
      </p:sp>
      <p:sp>
        <p:nvSpPr>
          <p:cNvPr id="23" name="Freccia a pentagono 22">
            <a:extLst>
              <a:ext uri="{FF2B5EF4-FFF2-40B4-BE49-F238E27FC236}">
                <a16:creationId xmlns:a16="http://schemas.microsoft.com/office/drawing/2014/main" id="{CC268B0D-FA8E-4A1D-A06F-F44E99D60E69}"/>
              </a:ext>
            </a:extLst>
          </p:cNvPr>
          <p:cNvSpPr/>
          <p:nvPr/>
        </p:nvSpPr>
        <p:spPr>
          <a:xfrm rot="10800000">
            <a:off x="5890660" y="5099713"/>
            <a:ext cx="5907496" cy="745222"/>
          </a:xfrm>
          <a:prstGeom prst="homePlate">
            <a:avLst>
              <a:gd name="adj" fmla="val 55995"/>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4" name="Rettangolo 23">
            <a:extLst>
              <a:ext uri="{FF2B5EF4-FFF2-40B4-BE49-F238E27FC236}">
                <a16:creationId xmlns:a16="http://schemas.microsoft.com/office/drawing/2014/main" id="{7CBAF627-EFFE-4582-805B-8C0CFF89FEF8}"/>
              </a:ext>
            </a:extLst>
          </p:cNvPr>
          <p:cNvSpPr/>
          <p:nvPr/>
        </p:nvSpPr>
        <p:spPr>
          <a:xfrm>
            <a:off x="6947162" y="5298444"/>
            <a:ext cx="918460" cy="343877"/>
          </a:xfrm>
          <a:prstGeom prst="rect">
            <a:avLst/>
          </a:prstGeom>
        </p:spPr>
        <p:txBody>
          <a:bodyPr wrap="square">
            <a:spAutoFit/>
          </a:bodyPr>
          <a:lstStyle/>
          <a:p>
            <a:pPr algn="just" hangingPunct="0">
              <a:lnSpc>
                <a:spcPct val="120000"/>
              </a:lnSpc>
              <a:spcBef>
                <a:spcPts val="800"/>
              </a:spcBef>
              <a:spcAft>
                <a:spcPts val="0"/>
              </a:spcAft>
            </a:pPr>
            <a:r>
              <a:rPr lang="en-GB" sz="1500" dirty="0">
                <a:solidFill>
                  <a:srgbClr val="000000"/>
                </a:solidFill>
                <a:latin typeface="Arial" panose="020B0604020202020204" pitchFamily="34" charset="0"/>
                <a:ea typeface="Times New Roman" panose="02020603050405020304" pitchFamily="18" charset="0"/>
                <a:cs typeface="Calibri" panose="020F0502020204030204" pitchFamily="34" charset="0"/>
              </a:rPr>
              <a:t>Rescue</a:t>
            </a:r>
          </a:p>
        </p:txBody>
      </p:sp>
      <p:cxnSp>
        <p:nvCxnSpPr>
          <p:cNvPr id="25" name="Connettore 2 24">
            <a:extLst>
              <a:ext uri="{FF2B5EF4-FFF2-40B4-BE49-F238E27FC236}">
                <a16:creationId xmlns:a16="http://schemas.microsoft.com/office/drawing/2014/main" id="{256EDA2B-9138-48CB-B0F7-F6340320BA02}"/>
              </a:ext>
            </a:extLst>
          </p:cNvPr>
          <p:cNvCxnSpPr/>
          <p:nvPr/>
        </p:nvCxnSpPr>
        <p:spPr>
          <a:xfrm>
            <a:off x="8135701" y="5473326"/>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sp>
        <p:nvSpPr>
          <p:cNvPr id="2" name="Freccia angolare in su 1">
            <a:extLst>
              <a:ext uri="{FF2B5EF4-FFF2-40B4-BE49-F238E27FC236}">
                <a16:creationId xmlns:a16="http://schemas.microsoft.com/office/drawing/2014/main" id="{366E0D15-2ED1-4891-BFAE-748F26C5357D}"/>
              </a:ext>
            </a:extLst>
          </p:cNvPr>
          <p:cNvSpPr/>
          <p:nvPr/>
        </p:nvSpPr>
        <p:spPr>
          <a:xfrm rot="5400000">
            <a:off x="8840734" y="6033892"/>
            <a:ext cx="606612" cy="626166"/>
          </a:xfrm>
          <a:prstGeom prst="bentUpArrow">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ttangolo 28">
            <a:extLst>
              <a:ext uri="{FF2B5EF4-FFF2-40B4-BE49-F238E27FC236}">
                <a16:creationId xmlns:a16="http://schemas.microsoft.com/office/drawing/2014/main" id="{10CC13A9-6253-4440-B82D-483064140C2E}"/>
              </a:ext>
            </a:extLst>
          </p:cNvPr>
          <p:cNvSpPr/>
          <p:nvPr/>
        </p:nvSpPr>
        <p:spPr>
          <a:xfrm>
            <a:off x="9579896" y="6268336"/>
            <a:ext cx="3626273" cy="343877"/>
          </a:xfrm>
          <a:prstGeom prst="rect">
            <a:avLst/>
          </a:prstGeom>
        </p:spPr>
        <p:txBody>
          <a:bodyPr wrap="square">
            <a:spAutoFit/>
          </a:bodyPr>
          <a:lstStyle/>
          <a:p>
            <a:pPr hangingPunct="0">
              <a:lnSpc>
                <a:spcPct val="120000"/>
              </a:lnSpc>
              <a:spcBef>
                <a:spcPts val="800"/>
              </a:spcBef>
            </a:pPr>
            <a:r>
              <a:rPr lang="en-GB" sz="1500" dirty="0">
                <a:latin typeface="Arial" panose="020B0604020202020204" pitchFamily="34" charset="0"/>
                <a:cs typeface="Arial" panose="020B0604020202020204" pitchFamily="34" charset="0"/>
              </a:rPr>
              <a:t>Possible therapies</a:t>
            </a:r>
            <a:endParaRPr lang="it-IT" sz="1500" dirty="0">
              <a:latin typeface="Arial" panose="020B0604020202020204" pitchFamily="34" charset="0"/>
              <a:ea typeface="Times New Roman" panose="02020603050405020304" pitchFamily="18" charset="0"/>
              <a:cs typeface="Arial" panose="020B0604020202020204" pitchFamily="34" charset="0"/>
            </a:endParaRPr>
          </a:p>
        </p:txBody>
      </p:sp>
      <p:pic>
        <p:nvPicPr>
          <p:cNvPr id="33" name="Immagine 32">
            <a:extLst>
              <a:ext uri="{FF2B5EF4-FFF2-40B4-BE49-F238E27FC236}">
                <a16:creationId xmlns:a16="http://schemas.microsoft.com/office/drawing/2014/main" id="{1A919734-75ED-4B37-9797-04C92D44B5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054" t="9548" r="10939" b="10021"/>
          <a:stretch/>
        </p:blipFill>
        <p:spPr>
          <a:xfrm>
            <a:off x="2870836" y="5143417"/>
            <a:ext cx="1364106" cy="1274164"/>
          </a:xfrm>
          <a:prstGeom prst="rect">
            <a:avLst/>
          </a:prstGeom>
        </p:spPr>
      </p:pic>
      <p:sp>
        <p:nvSpPr>
          <p:cNvPr id="34" name="Rettangolo 33">
            <a:extLst>
              <a:ext uri="{FF2B5EF4-FFF2-40B4-BE49-F238E27FC236}">
                <a16:creationId xmlns:a16="http://schemas.microsoft.com/office/drawing/2014/main" id="{84EAA05E-5493-4346-9C5A-992961891A93}"/>
              </a:ext>
            </a:extLst>
          </p:cNvPr>
          <p:cNvSpPr/>
          <p:nvPr/>
        </p:nvSpPr>
        <p:spPr>
          <a:xfrm>
            <a:off x="1142267" y="1646704"/>
            <a:ext cx="4843866" cy="707886"/>
          </a:xfrm>
          <a:prstGeom prst="rect">
            <a:avLst/>
          </a:prstGeom>
          <a:noFill/>
        </p:spPr>
        <p:txBody>
          <a:bodyPr wrap="square" lIns="91440" tIns="45720" rIns="91440" bIns="45720">
            <a:spAutoFit/>
          </a:bodyPr>
          <a:lstStyle/>
          <a:p>
            <a:pPr algn="ctr"/>
            <a:r>
              <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In utero electroporation </a:t>
            </a:r>
            <a:r>
              <a:rPr lang="it-IT" sz="2000" b="1" cap="none" spc="0" dirty="0" err="1">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overexpression</a:t>
            </a:r>
            <a:r>
              <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of </a:t>
            </a:r>
            <a:r>
              <a:rPr lang="it-IT" sz="2000" b="1" cap="none" spc="0" dirty="0" err="1">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miRNAs</a:t>
            </a:r>
            <a:endPar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35" name="Freccia a destra 34">
            <a:extLst>
              <a:ext uri="{FF2B5EF4-FFF2-40B4-BE49-F238E27FC236}">
                <a16:creationId xmlns:a16="http://schemas.microsoft.com/office/drawing/2014/main" id="{AB094AE1-C9EF-44A4-82D7-6B1C827085B7}"/>
              </a:ext>
            </a:extLst>
          </p:cNvPr>
          <p:cNvSpPr/>
          <p:nvPr/>
        </p:nvSpPr>
        <p:spPr>
          <a:xfrm>
            <a:off x="234320" y="3226078"/>
            <a:ext cx="990895" cy="703161"/>
          </a:xfrm>
          <a:prstGeom prst="rightArrow">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Immagine 35">
            <a:extLst>
              <a:ext uri="{FF2B5EF4-FFF2-40B4-BE49-F238E27FC236}">
                <a16:creationId xmlns:a16="http://schemas.microsoft.com/office/drawing/2014/main" id="{F59CD0F8-871E-4B17-8137-A4F36CF0A5C3}"/>
              </a:ext>
            </a:extLst>
          </p:cNvPr>
          <p:cNvPicPr>
            <a:picLocks noChangeAspect="1"/>
          </p:cNvPicPr>
          <p:nvPr/>
        </p:nvPicPr>
        <p:blipFill rotWithShape="1">
          <a:blip r:embed="rId4">
            <a:extLst>
              <a:ext uri="{28A0092B-C50C-407E-A947-70E740481C1C}">
                <a14:useLocalDpi xmlns:a14="http://schemas.microsoft.com/office/drawing/2010/main" val="0"/>
              </a:ext>
            </a:extLst>
          </a:blip>
          <a:srcRect t="8439" b="32554"/>
          <a:stretch/>
        </p:blipFill>
        <p:spPr>
          <a:xfrm>
            <a:off x="1414161" y="2424047"/>
            <a:ext cx="4277456" cy="2468699"/>
          </a:xfrm>
          <a:prstGeom prst="rect">
            <a:avLst/>
          </a:prstGeom>
        </p:spPr>
      </p:pic>
    </p:spTree>
    <p:extLst>
      <p:ext uri="{BB962C8B-B14F-4D97-AF65-F5344CB8AC3E}">
        <p14:creationId xmlns:p14="http://schemas.microsoft.com/office/powerpoint/2010/main" val="354131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4" grpId="0"/>
      <p:bldP spid="22" grpId="0"/>
      <p:bldP spid="2"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3E7D-3CDB-4600-BAB0-F7F5D645155B}"/>
              </a:ext>
            </a:extLst>
          </p:cNvPr>
          <p:cNvSpPr txBox="1">
            <a:spLocks/>
          </p:cNvSpPr>
          <p:nvPr/>
        </p:nvSpPr>
        <p:spPr>
          <a:xfrm>
            <a:off x="393842" y="404386"/>
            <a:ext cx="11404315" cy="704886"/>
          </a:xfrm>
          <a:prstGeom prst="rect">
            <a:avLst/>
          </a:prstGeom>
          <a:solidFill>
            <a:srgbClr val="078FC8"/>
          </a:solidFill>
          <a:ln w="19050">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nl-NL" sz="4000" dirty="0" err="1">
                <a:solidFill>
                  <a:schemeClr val="bg1"/>
                </a:solidFill>
                <a:latin typeface="Arial" panose="020B0604020202020204" pitchFamily="34" charset="0"/>
                <a:cs typeface="Arial" panose="020B0604020202020204" pitchFamily="34" charset="0"/>
              </a:rPr>
              <a:t>Why</a:t>
            </a:r>
            <a:r>
              <a:rPr lang="nl-NL" sz="4000" dirty="0">
                <a:solidFill>
                  <a:schemeClr val="bg1"/>
                </a:solidFill>
                <a:latin typeface="Arial" panose="020B0604020202020204" pitchFamily="34" charset="0"/>
                <a:cs typeface="Arial" panose="020B0604020202020204" pitchFamily="34" charset="0"/>
              </a:rPr>
              <a:t> </a:t>
            </a:r>
            <a:r>
              <a:rPr lang="nl-NL" sz="4000" dirty="0" err="1">
                <a:solidFill>
                  <a:schemeClr val="bg1"/>
                </a:solidFill>
                <a:latin typeface="Arial" panose="020B0604020202020204" pitchFamily="34" charset="0"/>
                <a:cs typeface="Arial" panose="020B0604020202020204" pitchFamily="34" charset="0"/>
              </a:rPr>
              <a:t>this</a:t>
            </a:r>
            <a:r>
              <a:rPr lang="nl-NL" sz="4000" dirty="0">
                <a:solidFill>
                  <a:schemeClr val="bg1"/>
                </a:solidFill>
                <a:latin typeface="Arial" panose="020B0604020202020204" pitchFamily="34" charset="0"/>
                <a:cs typeface="Arial" panose="020B0604020202020204" pitchFamily="34" charset="0"/>
              </a:rPr>
              <a:t> project</a:t>
            </a:r>
          </a:p>
        </p:txBody>
      </p:sp>
      <p:sp>
        <p:nvSpPr>
          <p:cNvPr id="5" name="Rettangolo 4">
            <a:extLst>
              <a:ext uri="{FF2B5EF4-FFF2-40B4-BE49-F238E27FC236}">
                <a16:creationId xmlns:a16="http://schemas.microsoft.com/office/drawing/2014/main" id="{81C3D15C-140A-4C1C-9778-C7ED2A58B654}"/>
              </a:ext>
            </a:extLst>
          </p:cNvPr>
          <p:cNvSpPr/>
          <p:nvPr/>
        </p:nvSpPr>
        <p:spPr>
          <a:xfrm>
            <a:off x="7332655" y="1797817"/>
            <a:ext cx="2432945" cy="323165"/>
          </a:xfrm>
          <a:prstGeom prst="rect">
            <a:avLst/>
          </a:prstGeom>
        </p:spPr>
        <p:txBody>
          <a:bodyPr wrap="square">
            <a:spAutoFit/>
          </a:bodyPr>
          <a:lstStyle/>
          <a:p>
            <a:r>
              <a:rPr lang="nl-NL" sz="1500" dirty="0">
                <a:latin typeface="Arial" panose="020B0604020202020204" pitchFamily="34" charset="0"/>
                <a:cs typeface="Arial" panose="020B0604020202020204" pitchFamily="34" charset="0"/>
              </a:rPr>
              <a:t>New ASD </a:t>
            </a:r>
            <a:r>
              <a:rPr lang="nl-NL" sz="1500" dirty="0" err="1">
                <a:latin typeface="Arial" panose="020B0604020202020204" pitchFamily="34" charset="0"/>
                <a:cs typeface="Arial" panose="020B0604020202020204" pitchFamily="34" charset="0"/>
              </a:rPr>
              <a:t>therapies</a:t>
            </a:r>
            <a:endParaRPr lang="en-GB" sz="1500" dirty="0"/>
          </a:p>
        </p:txBody>
      </p:sp>
      <p:sp>
        <p:nvSpPr>
          <p:cNvPr id="6" name="Freccia a pentagono 5">
            <a:extLst>
              <a:ext uri="{FF2B5EF4-FFF2-40B4-BE49-F238E27FC236}">
                <a16:creationId xmlns:a16="http://schemas.microsoft.com/office/drawing/2014/main" id="{C29FF0DE-4AE5-4AA3-975E-B9F09533066B}"/>
              </a:ext>
            </a:extLst>
          </p:cNvPr>
          <p:cNvSpPr/>
          <p:nvPr/>
        </p:nvSpPr>
        <p:spPr>
          <a:xfrm rot="10800000">
            <a:off x="4158113" y="1417330"/>
            <a:ext cx="7640042" cy="2332446"/>
          </a:xfrm>
          <a:prstGeom prst="homePlate">
            <a:avLst>
              <a:gd name="adj" fmla="val 44769"/>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latin typeface="Arial" panose="020B0604020202020204" pitchFamily="34" charset="0"/>
              <a:cs typeface="Arial" panose="020B0604020202020204" pitchFamily="34" charset="0"/>
            </a:endParaRPr>
          </a:p>
        </p:txBody>
      </p:sp>
      <p:sp>
        <p:nvSpPr>
          <p:cNvPr id="7" name="Freccia a pentagono 6">
            <a:extLst>
              <a:ext uri="{FF2B5EF4-FFF2-40B4-BE49-F238E27FC236}">
                <a16:creationId xmlns:a16="http://schemas.microsoft.com/office/drawing/2014/main" id="{7FAFDBF0-53B2-4545-A7E9-4CB1E6922F65}"/>
              </a:ext>
            </a:extLst>
          </p:cNvPr>
          <p:cNvSpPr/>
          <p:nvPr/>
        </p:nvSpPr>
        <p:spPr>
          <a:xfrm>
            <a:off x="393842" y="4082666"/>
            <a:ext cx="7768381" cy="2332447"/>
          </a:xfrm>
          <a:prstGeom prst="homePlate">
            <a:avLst>
              <a:gd name="adj" fmla="val 44769"/>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F5CD407C-E08E-4E43-879E-493EF83E4EB9}"/>
              </a:ext>
            </a:extLst>
          </p:cNvPr>
          <p:cNvSpPr/>
          <p:nvPr/>
        </p:nvSpPr>
        <p:spPr>
          <a:xfrm>
            <a:off x="4532058" y="2421656"/>
            <a:ext cx="1925050" cy="323165"/>
          </a:xfrm>
          <a:prstGeom prst="rect">
            <a:avLst/>
          </a:prstGeom>
        </p:spPr>
        <p:txBody>
          <a:bodyPr wrap="square">
            <a:spAutoFit/>
          </a:bodyPr>
          <a:lstStyle/>
          <a:p>
            <a:r>
              <a:rPr lang="nl-NL" sz="1500" dirty="0" err="1">
                <a:latin typeface="Arial" panose="020B0604020202020204" pitchFamily="34" charset="0"/>
                <a:ea typeface="Times New Roman" panose="02020603050405020304" pitchFamily="18" charset="0"/>
                <a:cs typeface="Arial" panose="020B0604020202020204" pitchFamily="34" charset="0"/>
              </a:rPr>
              <a:t>Scientific</a:t>
            </a:r>
            <a:r>
              <a:rPr lang="nl-NL" sz="1500" dirty="0">
                <a:latin typeface="Arial" panose="020B0604020202020204" pitchFamily="34" charset="0"/>
                <a:ea typeface="Times New Roman" panose="02020603050405020304" pitchFamily="18" charset="0"/>
                <a:cs typeface="Arial" panose="020B0604020202020204" pitchFamily="34" charset="0"/>
              </a:rPr>
              <a:t> </a:t>
            </a:r>
            <a:r>
              <a:rPr lang="nl-NL" sz="1500" dirty="0" err="1">
                <a:latin typeface="Arial" panose="020B0604020202020204" pitchFamily="34" charset="0"/>
                <a:ea typeface="Times New Roman" panose="02020603050405020304" pitchFamily="18" charset="0"/>
                <a:cs typeface="Arial" panose="020B0604020202020204" pitchFamily="34" charset="0"/>
              </a:rPr>
              <a:t>purposes</a:t>
            </a:r>
            <a:endParaRPr lang="en-GB" sz="1500" dirty="0"/>
          </a:p>
        </p:txBody>
      </p:sp>
      <p:sp>
        <p:nvSpPr>
          <p:cNvPr id="9" name="Rettangolo 8">
            <a:extLst>
              <a:ext uri="{FF2B5EF4-FFF2-40B4-BE49-F238E27FC236}">
                <a16:creationId xmlns:a16="http://schemas.microsoft.com/office/drawing/2014/main" id="{2C28B6D6-3798-4219-8E27-F1A3C56979B2}"/>
              </a:ext>
            </a:extLst>
          </p:cNvPr>
          <p:cNvSpPr/>
          <p:nvPr/>
        </p:nvSpPr>
        <p:spPr>
          <a:xfrm>
            <a:off x="5468916" y="5092207"/>
            <a:ext cx="1970934" cy="323165"/>
          </a:xfrm>
          <a:prstGeom prst="rect">
            <a:avLst/>
          </a:prstGeom>
        </p:spPr>
        <p:txBody>
          <a:bodyPr wrap="square">
            <a:spAutoFit/>
          </a:bodyPr>
          <a:lstStyle/>
          <a:p>
            <a:r>
              <a:rPr lang="nl-NL" sz="1500" dirty="0">
                <a:latin typeface="Arial" panose="020B0604020202020204" pitchFamily="34" charset="0"/>
                <a:ea typeface="Times New Roman" panose="02020603050405020304" pitchFamily="18" charset="0"/>
                <a:cs typeface="Arial" panose="020B0604020202020204" pitchFamily="34" charset="0"/>
              </a:rPr>
              <a:t>Human </a:t>
            </a:r>
            <a:r>
              <a:rPr lang="nl-NL" sz="1500" dirty="0" err="1">
                <a:latin typeface="Arial" panose="020B0604020202020204" pitchFamily="34" charset="0"/>
                <a:ea typeface="Times New Roman" panose="02020603050405020304" pitchFamily="18" charset="0"/>
                <a:cs typeface="Arial" panose="020B0604020202020204" pitchFamily="34" charset="0"/>
              </a:rPr>
              <a:t>perspective</a:t>
            </a:r>
            <a:endParaRPr lang="en-GB" sz="1500" dirty="0"/>
          </a:p>
        </p:txBody>
      </p:sp>
      <p:pic>
        <p:nvPicPr>
          <p:cNvPr id="14" name="Immagine 13">
            <a:extLst>
              <a:ext uri="{FF2B5EF4-FFF2-40B4-BE49-F238E27FC236}">
                <a16:creationId xmlns:a16="http://schemas.microsoft.com/office/drawing/2014/main" id="{BD0F0D8D-F93D-46A8-B112-9D5254A12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08" y="1603989"/>
            <a:ext cx="2682013" cy="1959127"/>
          </a:xfrm>
          <a:prstGeom prst="rect">
            <a:avLst/>
          </a:prstGeom>
        </p:spPr>
      </p:pic>
      <p:pic>
        <p:nvPicPr>
          <p:cNvPr id="15" name="Immagine 14">
            <a:extLst>
              <a:ext uri="{FF2B5EF4-FFF2-40B4-BE49-F238E27FC236}">
                <a16:creationId xmlns:a16="http://schemas.microsoft.com/office/drawing/2014/main" id="{7DB933A5-82FC-4F0E-9372-C66F6B48FA28}"/>
              </a:ext>
            </a:extLst>
          </p:cNvPr>
          <p:cNvPicPr>
            <a:picLocks noChangeAspect="1"/>
          </p:cNvPicPr>
          <p:nvPr/>
        </p:nvPicPr>
        <p:blipFill>
          <a:blip r:embed="rId3"/>
          <a:stretch>
            <a:fillRect/>
          </a:stretch>
        </p:blipFill>
        <p:spPr>
          <a:xfrm>
            <a:off x="8295177" y="4250177"/>
            <a:ext cx="3207171" cy="1821531"/>
          </a:xfrm>
          <a:prstGeom prst="rect">
            <a:avLst/>
          </a:prstGeom>
        </p:spPr>
      </p:pic>
      <p:sp>
        <p:nvSpPr>
          <p:cNvPr id="16" name="Rettangolo 15">
            <a:extLst>
              <a:ext uri="{FF2B5EF4-FFF2-40B4-BE49-F238E27FC236}">
                <a16:creationId xmlns:a16="http://schemas.microsoft.com/office/drawing/2014/main" id="{FD7A4EBF-85F8-46BA-A5AF-FF1D9A5DF32D}"/>
              </a:ext>
            </a:extLst>
          </p:cNvPr>
          <p:cNvSpPr/>
          <p:nvPr/>
        </p:nvSpPr>
        <p:spPr>
          <a:xfrm>
            <a:off x="7332655" y="2432129"/>
            <a:ext cx="2432945" cy="553998"/>
          </a:xfrm>
          <a:prstGeom prst="rect">
            <a:avLst/>
          </a:prstGeom>
        </p:spPr>
        <p:txBody>
          <a:bodyPr wrap="square">
            <a:spAutoFit/>
          </a:bodyPr>
          <a:lstStyle/>
          <a:p>
            <a:r>
              <a:rPr lang="nl-NL" sz="1500" dirty="0" err="1">
                <a:latin typeface="Arial" panose="020B0604020202020204" pitchFamily="34" charset="0"/>
                <a:cs typeface="Arial" panose="020B0604020202020204" pitchFamily="34" charset="0"/>
              </a:rPr>
              <a:t>Insight</a:t>
            </a:r>
            <a:r>
              <a:rPr lang="nl-NL" sz="1500" dirty="0">
                <a:latin typeface="Arial" panose="020B0604020202020204" pitchFamily="34" charset="0"/>
                <a:cs typeface="Arial" panose="020B0604020202020204" pitchFamily="34" charset="0"/>
              </a:rPr>
              <a:t> </a:t>
            </a:r>
            <a:r>
              <a:rPr lang="nl-NL" sz="1500" dirty="0" err="1">
                <a:latin typeface="Arial" panose="020B0604020202020204" pitchFamily="34" charset="0"/>
                <a:cs typeface="Arial" panose="020B0604020202020204" pitchFamily="34" charset="0"/>
              </a:rPr>
              <a:t>into</a:t>
            </a:r>
            <a:r>
              <a:rPr lang="nl-NL" sz="1500" dirty="0">
                <a:latin typeface="Arial" panose="020B0604020202020204" pitchFamily="34" charset="0"/>
                <a:cs typeface="Arial" panose="020B0604020202020204" pitchFamily="34" charset="0"/>
              </a:rPr>
              <a:t> </a:t>
            </a:r>
            <a:r>
              <a:rPr lang="nl-NL" sz="1500" dirty="0" err="1">
                <a:latin typeface="Arial" panose="020B0604020202020204" pitchFamily="34" charset="0"/>
                <a:cs typeface="Arial" panose="020B0604020202020204" pitchFamily="34" charset="0"/>
              </a:rPr>
              <a:t>related</a:t>
            </a:r>
            <a:r>
              <a:rPr lang="nl-NL" sz="1500" dirty="0">
                <a:latin typeface="Arial" panose="020B0604020202020204" pitchFamily="34" charset="0"/>
                <a:cs typeface="Arial" panose="020B0604020202020204" pitchFamily="34" charset="0"/>
              </a:rPr>
              <a:t> </a:t>
            </a:r>
            <a:r>
              <a:rPr lang="nl-NL" sz="1500" dirty="0" err="1">
                <a:latin typeface="Arial" panose="020B0604020202020204" pitchFamily="34" charset="0"/>
                <a:cs typeface="Arial" panose="020B0604020202020204" pitchFamily="34" charset="0"/>
              </a:rPr>
              <a:t>pathologies</a:t>
            </a:r>
            <a:r>
              <a:rPr lang="nl-NL" sz="1500" dirty="0">
                <a:latin typeface="Arial" panose="020B0604020202020204" pitchFamily="34" charset="0"/>
                <a:cs typeface="Arial" panose="020B0604020202020204" pitchFamily="34" charset="0"/>
              </a:rPr>
              <a:t> </a:t>
            </a:r>
            <a:r>
              <a:rPr lang="nl-NL" sz="1500" dirty="0" err="1">
                <a:latin typeface="Arial" panose="020B0604020202020204" pitchFamily="34" charset="0"/>
                <a:cs typeface="Arial" panose="020B0604020202020204" pitchFamily="34" charset="0"/>
              </a:rPr>
              <a:t>such</a:t>
            </a:r>
            <a:r>
              <a:rPr lang="nl-NL" sz="1500" dirty="0">
                <a:latin typeface="Arial" panose="020B0604020202020204" pitchFamily="34" charset="0"/>
                <a:cs typeface="Arial" panose="020B0604020202020204" pitchFamily="34" charset="0"/>
              </a:rPr>
              <a:t> as </a:t>
            </a:r>
            <a:endParaRPr lang="en-GB" sz="1500" dirty="0"/>
          </a:p>
        </p:txBody>
      </p:sp>
      <p:sp>
        <p:nvSpPr>
          <p:cNvPr id="17" name="Rettangolo 16">
            <a:extLst>
              <a:ext uri="{FF2B5EF4-FFF2-40B4-BE49-F238E27FC236}">
                <a16:creationId xmlns:a16="http://schemas.microsoft.com/office/drawing/2014/main" id="{6F71B91C-60A8-4192-B0FD-0B172E1CE1BE}"/>
              </a:ext>
            </a:extLst>
          </p:cNvPr>
          <p:cNvSpPr/>
          <p:nvPr/>
        </p:nvSpPr>
        <p:spPr>
          <a:xfrm>
            <a:off x="9278411" y="2637588"/>
            <a:ext cx="2432945" cy="323165"/>
          </a:xfrm>
          <a:prstGeom prst="rect">
            <a:avLst/>
          </a:prstGeom>
        </p:spPr>
        <p:txBody>
          <a:bodyPr wrap="square">
            <a:spAutoFit/>
          </a:bodyPr>
          <a:lstStyle/>
          <a:p>
            <a:r>
              <a:rPr lang="nl-NL" sz="1500" dirty="0" err="1">
                <a:latin typeface="Arial" panose="020B0604020202020204" pitchFamily="34" charset="0"/>
                <a:cs typeface="Arial" panose="020B0604020202020204" pitchFamily="34" charset="0"/>
              </a:rPr>
              <a:t>Depression</a:t>
            </a:r>
            <a:endParaRPr lang="en-GB" sz="1500" dirty="0"/>
          </a:p>
        </p:txBody>
      </p:sp>
      <p:sp>
        <p:nvSpPr>
          <p:cNvPr id="18" name="Rettangolo 17">
            <a:extLst>
              <a:ext uri="{FF2B5EF4-FFF2-40B4-BE49-F238E27FC236}">
                <a16:creationId xmlns:a16="http://schemas.microsoft.com/office/drawing/2014/main" id="{98969B5A-A682-4BE1-B313-3CBC7D6528E4}"/>
              </a:ext>
            </a:extLst>
          </p:cNvPr>
          <p:cNvSpPr/>
          <p:nvPr/>
        </p:nvSpPr>
        <p:spPr>
          <a:xfrm>
            <a:off x="9278411" y="3140155"/>
            <a:ext cx="2432945" cy="323165"/>
          </a:xfrm>
          <a:prstGeom prst="rect">
            <a:avLst/>
          </a:prstGeom>
        </p:spPr>
        <p:txBody>
          <a:bodyPr wrap="square">
            <a:spAutoFit/>
          </a:bodyPr>
          <a:lstStyle/>
          <a:p>
            <a:r>
              <a:rPr lang="nl-NL" sz="1500" dirty="0" err="1">
                <a:latin typeface="Arial" panose="020B0604020202020204" pitchFamily="34" charset="0"/>
                <a:cs typeface="Arial" panose="020B0604020202020204" pitchFamily="34" charset="0"/>
              </a:rPr>
              <a:t>Mitochondrial</a:t>
            </a:r>
            <a:r>
              <a:rPr lang="nl-NL" sz="1500" dirty="0">
                <a:latin typeface="Arial" panose="020B0604020202020204" pitchFamily="34" charset="0"/>
                <a:cs typeface="Arial" panose="020B0604020202020204" pitchFamily="34" charset="0"/>
              </a:rPr>
              <a:t> </a:t>
            </a:r>
            <a:r>
              <a:rPr lang="nl-NL" sz="1500" dirty="0" err="1">
                <a:latin typeface="Arial" panose="020B0604020202020204" pitchFamily="34" charset="0"/>
                <a:cs typeface="Arial" panose="020B0604020202020204" pitchFamily="34" charset="0"/>
              </a:rPr>
              <a:t>pathologies</a:t>
            </a:r>
            <a:endParaRPr lang="en-GB" sz="1500" dirty="0"/>
          </a:p>
        </p:txBody>
      </p:sp>
      <p:sp>
        <p:nvSpPr>
          <p:cNvPr id="24" name="Rettangolo 23">
            <a:extLst>
              <a:ext uri="{FF2B5EF4-FFF2-40B4-BE49-F238E27FC236}">
                <a16:creationId xmlns:a16="http://schemas.microsoft.com/office/drawing/2014/main" id="{9BBACD7C-54AE-4C1E-96BA-05A4B905271C}"/>
              </a:ext>
            </a:extLst>
          </p:cNvPr>
          <p:cNvSpPr/>
          <p:nvPr/>
        </p:nvSpPr>
        <p:spPr>
          <a:xfrm>
            <a:off x="879676" y="4856474"/>
            <a:ext cx="4300986" cy="784830"/>
          </a:xfrm>
          <a:prstGeom prst="rect">
            <a:avLst/>
          </a:prstGeom>
        </p:spPr>
        <p:txBody>
          <a:bodyPr wrap="square">
            <a:spAutoFit/>
          </a:bodyPr>
          <a:lstStyle/>
          <a:p>
            <a:pPr algn="r"/>
            <a:r>
              <a:rPr lang="en-GB" sz="1500" dirty="0">
                <a:latin typeface="Arial" panose="020B0604020202020204" pitchFamily="34" charset="0"/>
                <a:cs typeface="Arial" panose="020B0604020202020204" pitchFamily="34" charset="0"/>
              </a:rPr>
              <a:t>Closer collaboration with associations to help spread economical awareness and sensitization of the people closer to the interested parties </a:t>
            </a:r>
            <a:endParaRPr lang="en-GB" sz="1500" dirty="0"/>
          </a:p>
        </p:txBody>
      </p:sp>
      <p:cxnSp>
        <p:nvCxnSpPr>
          <p:cNvPr id="25" name="Connettore 2 24">
            <a:extLst>
              <a:ext uri="{FF2B5EF4-FFF2-40B4-BE49-F238E27FC236}">
                <a16:creationId xmlns:a16="http://schemas.microsoft.com/office/drawing/2014/main" id="{F0FB1134-4726-4B47-9BC7-056961F3DD36}"/>
              </a:ext>
            </a:extLst>
          </p:cNvPr>
          <p:cNvCxnSpPr/>
          <p:nvPr/>
        </p:nvCxnSpPr>
        <p:spPr>
          <a:xfrm>
            <a:off x="6778529" y="1959399"/>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69582D58-0462-4982-9821-9A2544E727FD}"/>
              </a:ext>
            </a:extLst>
          </p:cNvPr>
          <p:cNvCxnSpPr/>
          <p:nvPr/>
        </p:nvCxnSpPr>
        <p:spPr>
          <a:xfrm>
            <a:off x="6778529" y="2630506"/>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70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3E7D-3CDB-4600-BAB0-F7F5D645155B}"/>
              </a:ext>
            </a:extLst>
          </p:cNvPr>
          <p:cNvSpPr txBox="1">
            <a:spLocks/>
          </p:cNvSpPr>
          <p:nvPr/>
        </p:nvSpPr>
        <p:spPr>
          <a:xfrm>
            <a:off x="393842" y="404386"/>
            <a:ext cx="11404315" cy="704886"/>
          </a:xfrm>
          <a:prstGeom prst="rect">
            <a:avLst/>
          </a:prstGeom>
          <a:solidFill>
            <a:srgbClr val="078FC8"/>
          </a:solidFill>
          <a:ln w="19050">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nl-NL" sz="4000" dirty="0" err="1">
                <a:solidFill>
                  <a:schemeClr val="bg1"/>
                </a:solidFill>
                <a:latin typeface="Arial" panose="020B0604020202020204" pitchFamily="34" charset="0"/>
                <a:cs typeface="Arial" panose="020B0604020202020204" pitchFamily="34" charset="0"/>
              </a:rPr>
              <a:t>Collaboration</a:t>
            </a:r>
            <a:endParaRPr lang="nl-NL" sz="4000" dirty="0">
              <a:solidFill>
                <a:schemeClr val="bg1"/>
              </a:solidFill>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ADEC8867-618D-404D-A368-776C40A45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868" y="4017832"/>
            <a:ext cx="3362192" cy="1874422"/>
          </a:xfrm>
          <a:prstGeom prst="rect">
            <a:avLst/>
          </a:prstGeom>
        </p:spPr>
      </p:pic>
      <p:pic>
        <p:nvPicPr>
          <p:cNvPr id="6" name="Immagine 5">
            <a:extLst>
              <a:ext uri="{FF2B5EF4-FFF2-40B4-BE49-F238E27FC236}">
                <a16:creationId xmlns:a16="http://schemas.microsoft.com/office/drawing/2014/main" id="{1BDC928A-47B9-4E7D-ADF7-278DB413E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527" y="1888239"/>
            <a:ext cx="6134100" cy="1019175"/>
          </a:xfrm>
          <a:prstGeom prst="rect">
            <a:avLst/>
          </a:prstGeom>
        </p:spPr>
      </p:pic>
      <p:pic>
        <p:nvPicPr>
          <p:cNvPr id="7" name="Immagine 6">
            <a:extLst>
              <a:ext uri="{FF2B5EF4-FFF2-40B4-BE49-F238E27FC236}">
                <a16:creationId xmlns:a16="http://schemas.microsoft.com/office/drawing/2014/main" id="{2172CDF3-DDCE-4A8C-BF6D-45702C9FD2FA}"/>
              </a:ext>
            </a:extLst>
          </p:cNvPr>
          <p:cNvPicPr>
            <a:picLocks noChangeAspect="1"/>
          </p:cNvPicPr>
          <p:nvPr/>
        </p:nvPicPr>
        <p:blipFill rotWithShape="1">
          <a:blip r:embed="rId4">
            <a:extLst>
              <a:ext uri="{28A0092B-C50C-407E-A947-70E740481C1C}">
                <a14:useLocalDpi xmlns:a14="http://schemas.microsoft.com/office/drawing/2010/main" val="0"/>
              </a:ext>
            </a:extLst>
          </a:blip>
          <a:srcRect b="11007"/>
          <a:stretch/>
        </p:blipFill>
        <p:spPr>
          <a:xfrm>
            <a:off x="393842" y="1698104"/>
            <a:ext cx="5099652" cy="1730896"/>
          </a:xfrm>
          <a:prstGeom prst="rect">
            <a:avLst/>
          </a:prstGeom>
        </p:spPr>
      </p:pic>
      <p:pic>
        <p:nvPicPr>
          <p:cNvPr id="8" name="Immagine 7" descr="https://upload.wikimedia.org/wikipedia/it/thumb/4/47/Unito-logo.svg/570px-Unito-logo.svg.png">
            <a:extLst>
              <a:ext uri="{FF2B5EF4-FFF2-40B4-BE49-F238E27FC236}">
                <a16:creationId xmlns:a16="http://schemas.microsoft.com/office/drawing/2014/main" id="{CEFF54DE-0E1A-4AC7-891F-BCE53746D26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7339" y="3686381"/>
            <a:ext cx="2324559" cy="2205872"/>
          </a:xfrm>
          <a:prstGeom prst="rect">
            <a:avLst/>
          </a:prstGeom>
          <a:noFill/>
          <a:ln>
            <a:noFill/>
          </a:ln>
        </p:spPr>
      </p:pic>
      <p:pic>
        <p:nvPicPr>
          <p:cNvPr id="9" name="Immagine 8">
            <a:extLst>
              <a:ext uri="{FF2B5EF4-FFF2-40B4-BE49-F238E27FC236}">
                <a16:creationId xmlns:a16="http://schemas.microsoft.com/office/drawing/2014/main" id="{C0759F46-64C1-4014-A7EE-042D85489F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7850" y="4553753"/>
            <a:ext cx="1605301" cy="988746"/>
          </a:xfrm>
          <a:prstGeom prst="rect">
            <a:avLst/>
          </a:prstGeom>
        </p:spPr>
      </p:pic>
    </p:spTree>
    <p:extLst>
      <p:ext uri="{BB962C8B-B14F-4D97-AF65-F5344CB8AC3E}">
        <p14:creationId xmlns:p14="http://schemas.microsoft.com/office/powerpoint/2010/main" val="168475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3E7D-3CDB-4600-BAB0-F7F5D645155B}"/>
              </a:ext>
            </a:extLst>
          </p:cNvPr>
          <p:cNvSpPr txBox="1">
            <a:spLocks/>
          </p:cNvSpPr>
          <p:nvPr/>
        </p:nvSpPr>
        <p:spPr>
          <a:xfrm>
            <a:off x="393842" y="404386"/>
            <a:ext cx="11404315" cy="704886"/>
          </a:xfrm>
          <a:prstGeom prst="rect">
            <a:avLst/>
          </a:prstGeom>
          <a:solidFill>
            <a:srgbClr val="078FC8"/>
          </a:solidFill>
          <a:ln w="19050">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nl-NL" sz="4000" dirty="0">
                <a:solidFill>
                  <a:schemeClr val="bg1"/>
                </a:solidFill>
                <a:latin typeface="Arial" panose="020B0604020202020204" pitchFamily="34" charset="0"/>
                <a:cs typeface="Arial" panose="020B0604020202020204" pitchFamily="34" charset="0"/>
              </a:rPr>
              <a:t>Images </a:t>
            </a:r>
            <a:r>
              <a:rPr lang="nl-NL" sz="4000" dirty="0" err="1">
                <a:solidFill>
                  <a:schemeClr val="bg1"/>
                </a:solidFill>
                <a:latin typeface="Arial" panose="020B0604020202020204" pitchFamily="34" charset="0"/>
                <a:cs typeface="Arial" panose="020B0604020202020204" pitchFamily="34" charset="0"/>
              </a:rPr>
              <a:t>References</a:t>
            </a:r>
            <a:endParaRPr lang="nl-NL" sz="4000" dirty="0">
              <a:solidFill>
                <a:schemeClr val="bg1"/>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0C4995C8-D790-4830-95BE-5B1DA16BA92F}"/>
              </a:ext>
            </a:extLst>
          </p:cNvPr>
          <p:cNvSpPr/>
          <p:nvPr/>
        </p:nvSpPr>
        <p:spPr>
          <a:xfrm>
            <a:off x="1341747" y="2565456"/>
            <a:ext cx="9508504" cy="2169825"/>
          </a:xfrm>
          <a:prstGeom prst="rect">
            <a:avLst/>
          </a:prstGeom>
        </p:spPr>
        <p:txBody>
          <a:bodyPr wrap="square">
            <a:spAutoFit/>
          </a:bodyPr>
          <a:lstStyle/>
          <a:p>
            <a:pPr marL="285750" indent="-285750">
              <a:buFontTx/>
              <a:buChar char="-"/>
            </a:pPr>
            <a:r>
              <a:rPr lang="en-GB" sz="1500" b="1" dirty="0">
                <a:latin typeface="Arial" panose="020B0604020202020204" pitchFamily="34" charset="0"/>
                <a:cs typeface="Arial" panose="020B0604020202020204" pitchFamily="34" charset="0"/>
              </a:rPr>
              <a:t>Direct evidence that ventral forebrain cells migrate to the cortex and contribute to the generation of cortical myelinating oligodendrocytes</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Eiko</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Nakahira</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Tetsushi</a:t>
            </a:r>
            <a:r>
              <a:rPr lang="en-GB" sz="1500" dirty="0">
                <a:latin typeface="Arial" panose="020B0604020202020204" pitchFamily="34" charset="0"/>
                <a:cs typeface="Arial" panose="020B0604020202020204" pitchFamily="34" charset="0"/>
              </a:rPr>
              <a:t> Kagawa, Takeshi Shimizu, Martyn D. Goulding, Kazuhiro </a:t>
            </a:r>
            <a:r>
              <a:rPr lang="en-GB" sz="1500" dirty="0" err="1">
                <a:latin typeface="Arial" panose="020B0604020202020204" pitchFamily="34" charset="0"/>
                <a:cs typeface="Arial" panose="020B0604020202020204" pitchFamily="34" charset="0"/>
              </a:rPr>
              <a:t>Ikenaka</a:t>
            </a:r>
            <a:r>
              <a:rPr lang="en-GB" sz="1500" dirty="0">
                <a:latin typeface="Arial" panose="020B0604020202020204" pitchFamily="34" charset="0"/>
                <a:cs typeface="Arial" panose="020B0604020202020204" pitchFamily="34" charset="0"/>
              </a:rPr>
              <a:t>; </a:t>
            </a:r>
            <a:r>
              <a:rPr lang="en-GB" sz="1500" i="1" dirty="0">
                <a:latin typeface="Arial" panose="020B0604020202020204" pitchFamily="34" charset="0"/>
                <a:cs typeface="Arial" panose="020B0604020202020204" pitchFamily="34" charset="0"/>
              </a:rPr>
              <a:t>Developmental Biology 291 (2006) 123–131</a:t>
            </a:r>
          </a:p>
          <a:p>
            <a:endParaRPr lang="en-GB" sz="1500" dirty="0">
              <a:latin typeface="Arial" panose="020B0604020202020204" pitchFamily="34" charset="0"/>
              <a:cs typeface="Arial" panose="020B0604020202020204" pitchFamily="34" charset="0"/>
            </a:endParaRPr>
          </a:p>
          <a:p>
            <a:pPr marL="285750" indent="-285750">
              <a:buFontTx/>
              <a:buChar char="-"/>
            </a:pPr>
            <a:r>
              <a:rPr lang="en-GB" sz="1500" b="1" dirty="0">
                <a:latin typeface="Arial" panose="020B0604020202020204" pitchFamily="34" charset="0"/>
                <a:cs typeface="Arial" panose="020B0604020202020204" pitchFamily="34" charset="0"/>
              </a:rPr>
              <a:t>How do microRNAs regulate gene expression?</a:t>
            </a:r>
            <a:r>
              <a:rPr lang="en-GB" sz="1500" dirty="0">
                <a:latin typeface="Arial" panose="020B0604020202020204" pitchFamily="34" charset="0"/>
                <a:cs typeface="Arial" panose="020B0604020202020204" pitchFamily="34" charset="0"/>
              </a:rPr>
              <a:t>; Ian G. Cannell1, Yi Wen Kong 1 and Martin Bushell, </a:t>
            </a:r>
            <a:r>
              <a:rPr lang="en-GB" sz="1500" i="1" dirty="0">
                <a:latin typeface="Arial" panose="020B0604020202020204" pitchFamily="34" charset="0"/>
                <a:cs typeface="Arial" panose="020B0604020202020204" pitchFamily="34" charset="0"/>
              </a:rPr>
              <a:t>Biochemical Society transactions (2008) 36:6</a:t>
            </a:r>
          </a:p>
          <a:p>
            <a:pPr marL="285750" indent="-285750">
              <a:buFontTx/>
              <a:buChar char="-"/>
            </a:pPr>
            <a:endParaRPr lang="en-GB" sz="1500" dirty="0">
              <a:latin typeface="Arial" panose="020B0604020202020204" pitchFamily="34" charset="0"/>
              <a:cs typeface="Arial" panose="020B0604020202020204" pitchFamily="34" charset="0"/>
            </a:endParaRPr>
          </a:p>
          <a:p>
            <a:pPr marL="285750" indent="-285750">
              <a:buFontTx/>
              <a:buChar char="-"/>
            </a:pPr>
            <a:r>
              <a:rPr lang="en-GB" sz="1500" b="1" dirty="0">
                <a:latin typeface="Arial" panose="020B0604020202020204" pitchFamily="34" charset="0"/>
                <a:cs typeface="Arial" panose="020B0604020202020204" pitchFamily="34" charset="0"/>
              </a:rPr>
              <a:t>An Emerging Role of micro-RNA in the Effect of the Endocrine Disruptors</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Derghal</a:t>
            </a:r>
            <a:r>
              <a:rPr lang="en-GB" sz="1500" dirty="0">
                <a:latin typeface="Arial" panose="020B0604020202020204" pitchFamily="34" charset="0"/>
                <a:cs typeface="Arial" panose="020B0604020202020204" pitchFamily="34" charset="0"/>
              </a:rPr>
              <a:t> A, </a:t>
            </a:r>
            <a:r>
              <a:rPr lang="en-GB" sz="1500" dirty="0" err="1">
                <a:latin typeface="Arial" panose="020B0604020202020204" pitchFamily="34" charset="0"/>
                <a:cs typeface="Arial" panose="020B0604020202020204" pitchFamily="34" charset="0"/>
              </a:rPr>
              <a:t>Djelloul</a:t>
            </a:r>
            <a:r>
              <a:rPr lang="en-GB" sz="1500" dirty="0">
                <a:latin typeface="Arial" panose="020B0604020202020204" pitchFamily="34" charset="0"/>
                <a:cs typeface="Arial" panose="020B0604020202020204" pitchFamily="34" charset="0"/>
              </a:rPr>
              <a:t> M, </a:t>
            </a:r>
            <a:r>
              <a:rPr lang="en-GB" sz="1500" dirty="0" err="1">
                <a:latin typeface="Arial" panose="020B0604020202020204" pitchFamily="34" charset="0"/>
                <a:cs typeface="Arial" panose="020B0604020202020204" pitchFamily="34" charset="0"/>
              </a:rPr>
              <a:t>Trouslard</a:t>
            </a:r>
            <a:r>
              <a:rPr lang="en-GB" sz="1500" dirty="0">
                <a:latin typeface="Arial" panose="020B0604020202020204" pitchFamily="34" charset="0"/>
                <a:cs typeface="Arial" panose="020B0604020202020204" pitchFamily="34" charset="0"/>
              </a:rPr>
              <a:t> J, </a:t>
            </a:r>
            <a:r>
              <a:rPr lang="en-GB" sz="1500" dirty="0" err="1">
                <a:latin typeface="Arial" panose="020B0604020202020204" pitchFamily="34" charset="0"/>
                <a:cs typeface="Arial" panose="020B0604020202020204" pitchFamily="34" charset="0"/>
              </a:rPr>
              <a:t>Mounien</a:t>
            </a:r>
            <a:r>
              <a:rPr lang="en-GB" sz="1500" dirty="0">
                <a:latin typeface="Arial" panose="020B0604020202020204" pitchFamily="34" charset="0"/>
                <a:cs typeface="Arial" panose="020B0604020202020204" pitchFamily="34" charset="0"/>
              </a:rPr>
              <a:t> L; </a:t>
            </a:r>
            <a:r>
              <a:rPr lang="en-GB" sz="1500" i="1" dirty="0">
                <a:latin typeface="Arial" panose="020B0604020202020204" pitchFamily="34" charset="0"/>
                <a:cs typeface="Arial" panose="020B0604020202020204" pitchFamily="34" charset="0"/>
              </a:rPr>
              <a:t>Front </a:t>
            </a:r>
            <a:r>
              <a:rPr lang="en-GB" sz="1500" i="1" dirty="0" err="1">
                <a:latin typeface="Arial" panose="020B0604020202020204" pitchFamily="34" charset="0"/>
                <a:cs typeface="Arial" panose="020B0604020202020204" pitchFamily="34" charset="0"/>
              </a:rPr>
              <a:t>Neurosci</a:t>
            </a:r>
            <a:r>
              <a:rPr lang="en-GB" sz="1500" i="1" dirty="0">
                <a:latin typeface="Arial" panose="020B0604020202020204" pitchFamily="34" charset="0"/>
                <a:cs typeface="Arial" panose="020B0604020202020204" pitchFamily="34" charset="0"/>
              </a:rPr>
              <a:t>. 2016 Jun 30;10:318</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33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3E7D-3CDB-4600-BAB0-F7F5D645155B}"/>
              </a:ext>
            </a:extLst>
          </p:cNvPr>
          <p:cNvSpPr txBox="1">
            <a:spLocks/>
          </p:cNvSpPr>
          <p:nvPr/>
        </p:nvSpPr>
        <p:spPr>
          <a:xfrm>
            <a:off x="393842" y="404386"/>
            <a:ext cx="11404315" cy="704886"/>
          </a:xfrm>
          <a:prstGeom prst="rect">
            <a:avLst/>
          </a:prstGeom>
          <a:solidFill>
            <a:srgbClr val="078FC8"/>
          </a:solidFill>
          <a:ln w="19050">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nl-NL" sz="4000" dirty="0">
                <a:solidFill>
                  <a:schemeClr val="bg1"/>
                </a:solidFill>
                <a:latin typeface="Arial" panose="020B0604020202020204" pitchFamily="34" charset="0"/>
                <a:cs typeface="Arial" panose="020B0604020202020204" pitchFamily="34" charset="0"/>
              </a:rPr>
              <a:t>About us</a:t>
            </a:r>
          </a:p>
        </p:txBody>
      </p:sp>
      <p:pic>
        <p:nvPicPr>
          <p:cNvPr id="6" name="Immagine 5">
            <a:extLst>
              <a:ext uri="{FF2B5EF4-FFF2-40B4-BE49-F238E27FC236}">
                <a16:creationId xmlns:a16="http://schemas.microsoft.com/office/drawing/2014/main" id="{B16D5EC1-AE9C-4D27-ABAF-C0A106126C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5" t="8862" r="-345"/>
          <a:stretch/>
        </p:blipFill>
        <p:spPr>
          <a:xfrm>
            <a:off x="8470718" y="1513498"/>
            <a:ext cx="3327439" cy="4940116"/>
          </a:xfrm>
          <a:prstGeom prst="rect">
            <a:avLst/>
          </a:prstGeom>
        </p:spPr>
      </p:pic>
      <p:sp>
        <p:nvSpPr>
          <p:cNvPr id="7" name="Freccia a pentagono 6">
            <a:extLst>
              <a:ext uri="{FF2B5EF4-FFF2-40B4-BE49-F238E27FC236}">
                <a16:creationId xmlns:a16="http://schemas.microsoft.com/office/drawing/2014/main" id="{9CFC5943-0B37-46C2-87EF-F3E1AEE99019}"/>
              </a:ext>
            </a:extLst>
          </p:cNvPr>
          <p:cNvSpPr/>
          <p:nvPr/>
        </p:nvSpPr>
        <p:spPr>
          <a:xfrm>
            <a:off x="4100614" y="1878463"/>
            <a:ext cx="4225482" cy="2143612"/>
          </a:xfrm>
          <a:prstGeom prst="homePlate">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latin typeface="Arial" panose="020B0604020202020204" pitchFamily="34" charset="0"/>
              <a:cs typeface="Arial" panose="020B0604020202020204" pitchFamily="34" charset="0"/>
            </a:endParaRPr>
          </a:p>
        </p:txBody>
      </p:sp>
      <p:sp>
        <p:nvSpPr>
          <p:cNvPr id="8" name="Freccia a pentagono 7">
            <a:extLst>
              <a:ext uri="{FF2B5EF4-FFF2-40B4-BE49-F238E27FC236}">
                <a16:creationId xmlns:a16="http://schemas.microsoft.com/office/drawing/2014/main" id="{2A041B75-330A-47E5-85C6-ACC1F6724B42}"/>
              </a:ext>
            </a:extLst>
          </p:cNvPr>
          <p:cNvSpPr/>
          <p:nvPr/>
        </p:nvSpPr>
        <p:spPr>
          <a:xfrm rot="10800000">
            <a:off x="3955992" y="4146374"/>
            <a:ext cx="4225482" cy="2143612"/>
          </a:xfrm>
          <a:prstGeom prst="homePlate">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60273CE4-4B69-4DDA-9C21-3CD031CAA762}"/>
              </a:ext>
            </a:extLst>
          </p:cNvPr>
          <p:cNvSpPr/>
          <p:nvPr/>
        </p:nvSpPr>
        <p:spPr>
          <a:xfrm>
            <a:off x="4405012" y="1230594"/>
            <a:ext cx="3327439" cy="553998"/>
          </a:xfrm>
          <a:prstGeom prst="rect">
            <a:avLst/>
          </a:prstGeom>
        </p:spPr>
        <p:txBody>
          <a:bodyPr wrap="square">
            <a:spAutoFit/>
          </a:bodyPr>
          <a:lstStyle/>
          <a:p>
            <a:pPr algn="ctr"/>
            <a:r>
              <a:rPr lang="en-GB" sz="1500" dirty="0">
                <a:latin typeface="Arial" panose="020B0604020202020204" pitchFamily="34" charset="0"/>
                <a:cs typeface="Arial" panose="020B0604020202020204" pitchFamily="34" charset="0"/>
              </a:rPr>
              <a:t>We are young, but we have a strong passion and: </a:t>
            </a:r>
          </a:p>
        </p:txBody>
      </p:sp>
      <p:sp>
        <p:nvSpPr>
          <p:cNvPr id="10" name="Rettangolo 9">
            <a:extLst>
              <a:ext uri="{FF2B5EF4-FFF2-40B4-BE49-F238E27FC236}">
                <a16:creationId xmlns:a16="http://schemas.microsoft.com/office/drawing/2014/main" id="{930945A2-D974-4295-BF3F-9F9BAB8B9E8B}"/>
              </a:ext>
            </a:extLst>
          </p:cNvPr>
          <p:cNvSpPr/>
          <p:nvPr/>
        </p:nvSpPr>
        <p:spPr>
          <a:xfrm>
            <a:off x="5028567" y="4710348"/>
            <a:ext cx="3152907" cy="1015663"/>
          </a:xfrm>
          <a:prstGeom prst="rect">
            <a:avLst/>
          </a:prstGeom>
        </p:spPr>
        <p:txBody>
          <a:bodyPr wrap="square">
            <a:spAutoFit/>
          </a:bodyPr>
          <a:lstStyle/>
          <a:p>
            <a:pPr algn="r"/>
            <a:r>
              <a:rPr lang="en-GB" sz="1500" dirty="0">
                <a:latin typeface="Arial" panose="020B0604020202020204" pitchFamily="34" charset="0"/>
                <a:cs typeface="Arial" panose="020B0604020202020204" pitchFamily="34" charset="0"/>
              </a:rPr>
              <a:t>An experience into the neuroscience field, thanks to two years spent working in lab, and the co-authorship of a published work </a:t>
            </a:r>
          </a:p>
        </p:txBody>
      </p:sp>
      <p:sp>
        <p:nvSpPr>
          <p:cNvPr id="12" name="Rettangolo 11">
            <a:extLst>
              <a:ext uri="{FF2B5EF4-FFF2-40B4-BE49-F238E27FC236}">
                <a16:creationId xmlns:a16="http://schemas.microsoft.com/office/drawing/2014/main" id="{3C5BC73C-E5E1-4FBC-AFB4-530C664175F7}"/>
              </a:ext>
            </a:extLst>
          </p:cNvPr>
          <p:cNvSpPr/>
          <p:nvPr/>
        </p:nvSpPr>
        <p:spPr>
          <a:xfrm>
            <a:off x="4093651" y="3661682"/>
            <a:ext cx="934916" cy="323165"/>
          </a:xfrm>
          <a:prstGeom prst="rect">
            <a:avLst/>
          </a:prstGeom>
        </p:spPr>
        <p:txBody>
          <a:bodyPr wrap="square">
            <a:spAutoFit/>
          </a:bodyPr>
          <a:lstStyle/>
          <a:p>
            <a:pPr algn="ctr"/>
            <a:r>
              <a:rPr lang="en-GB" sz="1500" i="1" dirty="0">
                <a:latin typeface="Arial" panose="020B0604020202020204" pitchFamily="34" charset="0"/>
                <a:cs typeface="Arial" panose="020B0604020202020204" pitchFamily="34" charset="0"/>
              </a:rPr>
              <a:t>Cristina</a:t>
            </a:r>
          </a:p>
        </p:txBody>
      </p:sp>
      <p:sp>
        <p:nvSpPr>
          <p:cNvPr id="13" name="Rettangolo 12">
            <a:extLst>
              <a:ext uri="{FF2B5EF4-FFF2-40B4-BE49-F238E27FC236}">
                <a16:creationId xmlns:a16="http://schemas.microsoft.com/office/drawing/2014/main" id="{7E677E92-E414-4833-8E77-705F923AC34B}"/>
              </a:ext>
            </a:extLst>
          </p:cNvPr>
          <p:cNvSpPr/>
          <p:nvPr/>
        </p:nvSpPr>
        <p:spPr>
          <a:xfrm>
            <a:off x="4100614" y="2364032"/>
            <a:ext cx="3177222" cy="1015663"/>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A clinical eye, thanks to the working experience in a hospital, combined with a great interest in neurodegenerative disorders </a:t>
            </a:r>
          </a:p>
        </p:txBody>
      </p:sp>
      <p:sp>
        <p:nvSpPr>
          <p:cNvPr id="14" name="Rettangolo 13">
            <a:extLst>
              <a:ext uri="{FF2B5EF4-FFF2-40B4-BE49-F238E27FC236}">
                <a16:creationId xmlns:a16="http://schemas.microsoft.com/office/drawing/2014/main" id="{51177797-3149-4AAF-85E2-E7C461249236}"/>
              </a:ext>
            </a:extLst>
          </p:cNvPr>
          <p:cNvSpPr/>
          <p:nvPr/>
        </p:nvSpPr>
        <p:spPr>
          <a:xfrm>
            <a:off x="7379707" y="5931405"/>
            <a:ext cx="934916" cy="323165"/>
          </a:xfrm>
          <a:prstGeom prst="rect">
            <a:avLst/>
          </a:prstGeom>
        </p:spPr>
        <p:txBody>
          <a:bodyPr wrap="square">
            <a:spAutoFit/>
          </a:bodyPr>
          <a:lstStyle/>
          <a:p>
            <a:pPr algn="ctr"/>
            <a:r>
              <a:rPr lang="en-GB" sz="1500" i="1" dirty="0">
                <a:latin typeface="Arial" panose="020B0604020202020204" pitchFamily="34" charset="0"/>
                <a:cs typeface="Arial" panose="020B0604020202020204" pitchFamily="34" charset="0"/>
              </a:rPr>
              <a:t>Laura</a:t>
            </a:r>
          </a:p>
        </p:txBody>
      </p:sp>
      <p:pic>
        <p:nvPicPr>
          <p:cNvPr id="4" name="Immagine 3">
            <a:extLst>
              <a:ext uri="{FF2B5EF4-FFF2-40B4-BE49-F238E27FC236}">
                <a16:creationId xmlns:a16="http://schemas.microsoft.com/office/drawing/2014/main" id="{40DF1DF2-A72F-4237-9269-9E77D530B7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089" t="11884" r="24689"/>
          <a:stretch/>
        </p:blipFill>
        <p:spPr>
          <a:xfrm>
            <a:off x="393160" y="1452889"/>
            <a:ext cx="3485503" cy="4957696"/>
          </a:xfrm>
          <a:prstGeom prst="rect">
            <a:avLst/>
          </a:prstGeom>
        </p:spPr>
      </p:pic>
    </p:spTree>
    <p:extLst>
      <p:ext uri="{BB962C8B-B14F-4D97-AF65-F5344CB8AC3E}">
        <p14:creationId xmlns:p14="http://schemas.microsoft.com/office/powerpoint/2010/main" val="241596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22AA35B-CD41-4CA3-98FA-48A112F22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345" y="884584"/>
            <a:ext cx="3573170" cy="5867506"/>
          </a:xfrm>
          <a:prstGeom prst="rect">
            <a:avLst/>
          </a:prstGeom>
        </p:spPr>
      </p:pic>
      <p:sp>
        <p:nvSpPr>
          <p:cNvPr id="6" name="Title 1">
            <a:extLst>
              <a:ext uri="{FF2B5EF4-FFF2-40B4-BE49-F238E27FC236}">
                <a16:creationId xmlns:a16="http://schemas.microsoft.com/office/drawing/2014/main" id="{6D434A4B-FABE-407C-AD41-C4A9D8820563}"/>
              </a:ext>
            </a:extLst>
          </p:cNvPr>
          <p:cNvSpPr txBox="1">
            <a:spLocks/>
          </p:cNvSpPr>
          <p:nvPr/>
        </p:nvSpPr>
        <p:spPr>
          <a:xfrm>
            <a:off x="393842" y="316170"/>
            <a:ext cx="11404315" cy="703161"/>
          </a:xfrm>
          <a:prstGeom prst="rect">
            <a:avLst/>
          </a:prstGeom>
          <a:solidFill>
            <a:srgbClr val="078FC8"/>
          </a:solidFill>
          <a:ln w="19050">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a:p>
            <a:pPr>
              <a:spcAft>
                <a:spcPts val="600"/>
              </a:spcAft>
            </a:pPr>
            <a:r>
              <a:rPr lang="en-GB" sz="4000" dirty="0">
                <a:solidFill>
                  <a:schemeClr val="bg1"/>
                </a:solidFill>
                <a:latin typeface="Arial" panose="020B0604020202020204" pitchFamily="34" charset="0"/>
                <a:cs typeface="Arial" panose="020B0604020202020204" pitchFamily="34" charset="0"/>
              </a:rPr>
              <a:t>Autism Spectrum Disorder (ASD)</a:t>
            </a:r>
            <a:endParaRPr lang="it-IT" sz="4000" dirty="0">
              <a:solidFill>
                <a:schemeClr val="bg1"/>
              </a:solidFill>
              <a:latin typeface="Arial" panose="020B0604020202020204" pitchFamily="34" charset="0"/>
              <a:cs typeface="Arial" panose="020B0604020202020204" pitchFamily="34" charset="0"/>
            </a:endParaRPr>
          </a:p>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p:txBody>
      </p:sp>
      <p:sp>
        <p:nvSpPr>
          <p:cNvPr id="9" name="Rettangolo 8">
            <a:extLst>
              <a:ext uri="{FF2B5EF4-FFF2-40B4-BE49-F238E27FC236}">
                <a16:creationId xmlns:a16="http://schemas.microsoft.com/office/drawing/2014/main" id="{2655C903-5EDB-4688-BD2D-0D9373982AD5}"/>
              </a:ext>
            </a:extLst>
          </p:cNvPr>
          <p:cNvSpPr/>
          <p:nvPr/>
        </p:nvSpPr>
        <p:spPr>
          <a:xfrm>
            <a:off x="4972134" y="2913358"/>
            <a:ext cx="1477595" cy="343171"/>
          </a:xfrm>
          <a:prstGeom prst="rect">
            <a:avLst/>
          </a:prstGeom>
        </p:spPr>
        <p:txBody>
          <a:bodyPr wrap="square">
            <a:spAutoFit/>
          </a:bodyPr>
          <a:lstStyle/>
          <a:p>
            <a:pPr algn="just" hangingPunct="0">
              <a:lnSpc>
                <a:spcPct val="120000"/>
              </a:lnSpc>
              <a:spcBef>
                <a:spcPts val="800"/>
              </a:spcBef>
              <a:spcAft>
                <a:spcPts val="0"/>
              </a:spcAft>
            </a:pPr>
            <a:r>
              <a:rPr lang="en-GB" sz="1500" dirty="0">
                <a:solidFill>
                  <a:srgbClr val="000000"/>
                </a:solidFill>
                <a:latin typeface="Arial" panose="020B0604020202020204" pitchFamily="34" charset="0"/>
                <a:ea typeface="Times New Roman" panose="02020603050405020304" pitchFamily="18" charset="0"/>
                <a:cs typeface="Calibri" panose="020F0502020204030204" pitchFamily="34" charset="0"/>
              </a:rPr>
              <a:t>Economical</a:t>
            </a:r>
            <a:endParaRPr lang="it-IT" sz="1500" dirty="0">
              <a:solidFill>
                <a:srgbClr val="000000"/>
              </a:solidFill>
              <a:latin typeface="Verdana" panose="020B0604030504040204" pitchFamily="34" charset="0"/>
              <a:ea typeface="Times New Roman" panose="02020603050405020304" pitchFamily="18" charset="0"/>
              <a:cs typeface="Calibri" panose="020F0502020204030204" pitchFamily="34" charset="0"/>
            </a:endParaRPr>
          </a:p>
        </p:txBody>
      </p:sp>
      <p:sp>
        <p:nvSpPr>
          <p:cNvPr id="12" name="Rettangolo 11">
            <a:extLst>
              <a:ext uri="{FF2B5EF4-FFF2-40B4-BE49-F238E27FC236}">
                <a16:creationId xmlns:a16="http://schemas.microsoft.com/office/drawing/2014/main" id="{DBF33670-967E-471F-9B6D-D7695A7DE1CA}"/>
              </a:ext>
            </a:extLst>
          </p:cNvPr>
          <p:cNvSpPr/>
          <p:nvPr/>
        </p:nvSpPr>
        <p:spPr>
          <a:xfrm>
            <a:off x="6174210" y="2797952"/>
            <a:ext cx="1395690" cy="553998"/>
          </a:xfrm>
          <a:prstGeom prst="rect">
            <a:avLst/>
          </a:prstGeom>
        </p:spPr>
        <p:txBody>
          <a:bodyPr wrap="square">
            <a:spAutoFit/>
          </a:bodyPr>
          <a:lstStyle/>
          <a:p>
            <a:r>
              <a:rPr lang="nl-NL" sz="1500" dirty="0" err="1">
                <a:latin typeface="Arial" panose="020B0604020202020204" pitchFamily="34" charset="0"/>
                <a:ea typeface="Times New Roman" panose="02020603050405020304" pitchFamily="18" charset="0"/>
              </a:rPr>
              <a:t>Average</a:t>
            </a:r>
            <a:r>
              <a:rPr lang="nl-NL" sz="1500" dirty="0">
                <a:latin typeface="Arial" panose="020B0604020202020204" pitchFamily="34" charset="0"/>
                <a:ea typeface="Times New Roman" panose="02020603050405020304" pitchFamily="18" charset="0"/>
              </a:rPr>
              <a:t> </a:t>
            </a:r>
            <a:r>
              <a:rPr lang="nl-NL" sz="1500" dirty="0" err="1">
                <a:latin typeface="Arial" panose="020B0604020202020204" pitchFamily="34" charset="0"/>
                <a:ea typeface="Times New Roman" panose="02020603050405020304" pitchFamily="18" charset="0"/>
              </a:rPr>
              <a:t>autism’s</a:t>
            </a:r>
            <a:r>
              <a:rPr lang="nl-NL" sz="1500" dirty="0">
                <a:latin typeface="Arial" panose="020B0604020202020204" pitchFamily="34" charset="0"/>
                <a:ea typeface="Times New Roman" panose="02020603050405020304" pitchFamily="18" charset="0"/>
              </a:rPr>
              <a:t> </a:t>
            </a:r>
            <a:r>
              <a:rPr lang="nl-NL" sz="1500" dirty="0" err="1">
                <a:latin typeface="Arial" panose="020B0604020202020204" pitchFamily="34" charset="0"/>
                <a:ea typeface="Times New Roman" panose="02020603050405020304" pitchFamily="18" charset="0"/>
              </a:rPr>
              <a:t>cost</a:t>
            </a:r>
            <a:endParaRPr lang="nl-NL" sz="1500" dirty="0">
              <a:latin typeface="Arial" panose="020B0604020202020204" pitchFamily="34" charset="0"/>
              <a:ea typeface="Times New Roman" panose="02020603050405020304" pitchFamily="18" charset="0"/>
            </a:endParaRPr>
          </a:p>
        </p:txBody>
      </p:sp>
      <p:sp>
        <p:nvSpPr>
          <p:cNvPr id="17" name="Rettangolo 16">
            <a:extLst>
              <a:ext uri="{FF2B5EF4-FFF2-40B4-BE49-F238E27FC236}">
                <a16:creationId xmlns:a16="http://schemas.microsoft.com/office/drawing/2014/main" id="{ADAB1EF7-9248-470C-AA85-D6BA48FE32E5}"/>
              </a:ext>
            </a:extLst>
          </p:cNvPr>
          <p:cNvSpPr/>
          <p:nvPr/>
        </p:nvSpPr>
        <p:spPr>
          <a:xfrm>
            <a:off x="4681503" y="4314260"/>
            <a:ext cx="1567717" cy="629417"/>
          </a:xfrm>
          <a:prstGeom prst="rect">
            <a:avLst/>
          </a:prstGeom>
        </p:spPr>
        <p:txBody>
          <a:bodyPr wrap="square">
            <a:spAutoFit/>
          </a:bodyPr>
          <a:lstStyle/>
          <a:p>
            <a:pPr algn="ctr" hangingPunct="0">
              <a:lnSpc>
                <a:spcPct val="120000"/>
              </a:lnSpc>
              <a:spcBef>
                <a:spcPts val="800"/>
              </a:spcBef>
            </a:pPr>
            <a:r>
              <a:rPr lang="en-GB" sz="1500" dirty="0">
                <a:solidFill>
                  <a:srgbClr val="000000"/>
                </a:solidFill>
                <a:latin typeface="Arial" panose="020B0604020202020204" pitchFamily="34" charset="0"/>
                <a:ea typeface="Times New Roman" panose="02020603050405020304" pitchFamily="18" charset="0"/>
                <a:cs typeface="Calibri" panose="020F0502020204030204" pitchFamily="34" charset="0"/>
              </a:rPr>
              <a:t>Therapeutic approach</a:t>
            </a:r>
            <a:endParaRPr lang="it-IT" sz="1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3" name="Rettangolo 22">
            <a:extLst>
              <a:ext uri="{FF2B5EF4-FFF2-40B4-BE49-F238E27FC236}">
                <a16:creationId xmlns:a16="http://schemas.microsoft.com/office/drawing/2014/main" id="{B44A0C22-1996-48EE-8497-3982F1400687}"/>
              </a:ext>
            </a:extLst>
          </p:cNvPr>
          <p:cNvSpPr/>
          <p:nvPr/>
        </p:nvSpPr>
        <p:spPr>
          <a:xfrm>
            <a:off x="6135072" y="4670705"/>
            <a:ext cx="2211428" cy="553998"/>
          </a:xfrm>
          <a:prstGeom prst="rect">
            <a:avLst/>
          </a:prstGeom>
        </p:spPr>
        <p:txBody>
          <a:bodyPr wrap="square">
            <a:spAutoFit/>
          </a:bodyPr>
          <a:lstStyle/>
          <a:p>
            <a:r>
              <a:rPr lang="it-IT" sz="1500" dirty="0" err="1">
                <a:latin typeface="Arial" panose="020B0604020202020204" pitchFamily="34" charset="0"/>
                <a:cs typeface="Arial" panose="020B0604020202020204" pitchFamily="34" charset="0"/>
                <a:sym typeface="Wingdings" pitchFamily="2" charset="2"/>
              </a:rPr>
              <a:t>Pharmacological</a:t>
            </a:r>
            <a:r>
              <a:rPr lang="it-IT" sz="1500" dirty="0">
                <a:latin typeface="Arial" panose="020B0604020202020204" pitchFamily="34" charset="0"/>
                <a:cs typeface="Arial" panose="020B0604020202020204" pitchFamily="34" charset="0"/>
                <a:sym typeface="Wingdings" pitchFamily="2" charset="2"/>
              </a:rPr>
              <a:t> </a:t>
            </a:r>
            <a:r>
              <a:rPr lang="it-IT" sz="1500" dirty="0" err="1">
                <a:latin typeface="Arial" panose="020B0604020202020204" pitchFamily="34" charset="0"/>
                <a:cs typeface="Arial" panose="020B0604020202020204" pitchFamily="34" charset="0"/>
                <a:sym typeface="Wingdings" pitchFamily="2" charset="2"/>
              </a:rPr>
              <a:t>therapies</a:t>
            </a:r>
            <a:endParaRPr lang="it-IT" sz="1500" dirty="0">
              <a:latin typeface="Arial" panose="020B0604020202020204" pitchFamily="34" charset="0"/>
              <a:cs typeface="Arial" panose="020B0604020202020204" pitchFamily="34" charset="0"/>
              <a:sym typeface="Wingdings" pitchFamily="2" charset="2"/>
            </a:endParaRPr>
          </a:p>
        </p:txBody>
      </p:sp>
      <p:sp>
        <p:nvSpPr>
          <p:cNvPr id="21" name="Freccia a pentagono 20">
            <a:extLst>
              <a:ext uri="{FF2B5EF4-FFF2-40B4-BE49-F238E27FC236}">
                <a16:creationId xmlns:a16="http://schemas.microsoft.com/office/drawing/2014/main" id="{DD3F7D6F-F52E-4EB1-B272-6B3AB90B85E0}"/>
              </a:ext>
            </a:extLst>
          </p:cNvPr>
          <p:cNvSpPr/>
          <p:nvPr/>
        </p:nvSpPr>
        <p:spPr>
          <a:xfrm rot="10800000">
            <a:off x="4618768" y="2626241"/>
            <a:ext cx="6838529" cy="1030665"/>
          </a:xfrm>
          <a:prstGeom prst="homePlate">
            <a:avLst>
              <a:gd name="adj" fmla="val 64463"/>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2" name="Freccia a pentagono 21">
            <a:extLst>
              <a:ext uri="{FF2B5EF4-FFF2-40B4-BE49-F238E27FC236}">
                <a16:creationId xmlns:a16="http://schemas.microsoft.com/office/drawing/2014/main" id="{FB8A207A-0C62-442F-B209-0A83AFB98108}"/>
              </a:ext>
            </a:extLst>
          </p:cNvPr>
          <p:cNvSpPr/>
          <p:nvPr/>
        </p:nvSpPr>
        <p:spPr>
          <a:xfrm rot="10800000">
            <a:off x="4618769" y="3842311"/>
            <a:ext cx="6838529" cy="1567530"/>
          </a:xfrm>
          <a:prstGeom prst="homePlate">
            <a:avLst>
              <a:gd name="adj" fmla="val 44893"/>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5" name="Rettangolo 4">
            <a:extLst>
              <a:ext uri="{FF2B5EF4-FFF2-40B4-BE49-F238E27FC236}">
                <a16:creationId xmlns:a16="http://schemas.microsoft.com/office/drawing/2014/main" id="{3AFEB432-2D08-43E2-8C67-C4A9C9BC90E2}"/>
              </a:ext>
            </a:extLst>
          </p:cNvPr>
          <p:cNvSpPr/>
          <p:nvPr/>
        </p:nvSpPr>
        <p:spPr>
          <a:xfrm>
            <a:off x="6137706" y="4008970"/>
            <a:ext cx="2194280" cy="553998"/>
          </a:xfrm>
          <a:prstGeom prst="rect">
            <a:avLst/>
          </a:prstGeom>
        </p:spPr>
        <p:txBody>
          <a:bodyPr wrap="square">
            <a:spAutoFit/>
          </a:bodyPr>
          <a:lstStyle/>
          <a:p>
            <a:r>
              <a:rPr lang="it-IT" sz="1500" dirty="0" err="1">
                <a:latin typeface="Arial" panose="020B0604020202020204" pitchFamily="34" charset="0"/>
                <a:cs typeface="Arial" panose="020B0604020202020204" pitchFamily="34" charset="0"/>
              </a:rPr>
              <a:t>Psychosocial</a:t>
            </a:r>
            <a:r>
              <a:rPr lang="it-IT" sz="1500" dirty="0">
                <a:latin typeface="Arial" panose="020B0604020202020204" pitchFamily="34" charset="0"/>
                <a:cs typeface="Arial" panose="020B0604020202020204" pitchFamily="34" charset="0"/>
              </a:rPr>
              <a:t> </a:t>
            </a:r>
            <a:r>
              <a:rPr lang="it-IT" sz="1500" dirty="0" err="1">
                <a:latin typeface="Arial" panose="020B0604020202020204" pitchFamily="34" charset="0"/>
                <a:cs typeface="Arial" panose="020B0604020202020204" pitchFamily="34" charset="0"/>
              </a:rPr>
              <a:t>interventions</a:t>
            </a:r>
            <a:endParaRPr lang="it-IT" sz="1500" dirty="0">
              <a:latin typeface="Arial" panose="020B0604020202020204" pitchFamily="34" charset="0"/>
              <a:cs typeface="Arial" panose="020B0604020202020204" pitchFamily="34" charset="0"/>
            </a:endParaRPr>
          </a:p>
        </p:txBody>
      </p:sp>
      <p:grpSp>
        <p:nvGrpSpPr>
          <p:cNvPr id="19" name="Gruppo 18">
            <a:extLst>
              <a:ext uri="{FF2B5EF4-FFF2-40B4-BE49-F238E27FC236}">
                <a16:creationId xmlns:a16="http://schemas.microsoft.com/office/drawing/2014/main" id="{AF76E291-1B45-4675-BAD5-E2DF75377CE1}"/>
              </a:ext>
            </a:extLst>
          </p:cNvPr>
          <p:cNvGrpSpPr/>
          <p:nvPr/>
        </p:nvGrpSpPr>
        <p:grpSpPr>
          <a:xfrm>
            <a:off x="7797418" y="2739549"/>
            <a:ext cx="3450383" cy="784830"/>
            <a:chOff x="7382838" y="2958021"/>
            <a:chExt cx="3862114" cy="784830"/>
          </a:xfrm>
        </p:grpSpPr>
        <p:sp>
          <p:nvSpPr>
            <p:cNvPr id="18" name="Rettangolo 17">
              <a:extLst>
                <a:ext uri="{FF2B5EF4-FFF2-40B4-BE49-F238E27FC236}">
                  <a16:creationId xmlns:a16="http://schemas.microsoft.com/office/drawing/2014/main" id="{598D4503-C524-45D6-8E76-D3643B70B41C}"/>
                </a:ext>
              </a:extLst>
            </p:cNvPr>
            <p:cNvSpPr/>
            <p:nvPr/>
          </p:nvSpPr>
          <p:spPr>
            <a:xfrm>
              <a:off x="7997443" y="2958021"/>
              <a:ext cx="3247509" cy="784830"/>
            </a:xfrm>
            <a:prstGeom prst="rect">
              <a:avLst/>
            </a:prstGeom>
          </p:spPr>
          <p:txBody>
            <a:bodyPr wrap="square">
              <a:spAutoFit/>
            </a:bodyPr>
            <a:lstStyle/>
            <a:p>
              <a:r>
                <a:rPr lang="nl-NL" sz="1500" dirty="0">
                  <a:solidFill>
                    <a:srgbClr val="010101"/>
                  </a:solidFill>
                  <a:latin typeface="Arial" panose="020B0604020202020204" pitchFamily="34" charset="0"/>
                  <a:ea typeface="Times New Roman" panose="02020603050405020304" pitchFamily="18" charset="0"/>
                </a:rPr>
                <a:t>$</a:t>
              </a:r>
              <a:r>
                <a:rPr lang="nl-NL" sz="1500" dirty="0">
                  <a:latin typeface="Arial" panose="020B0604020202020204" pitchFamily="34" charset="0"/>
                  <a:ea typeface="Times New Roman" panose="02020603050405020304" pitchFamily="18" charset="0"/>
                </a:rPr>
                <a:t>2.4 </a:t>
              </a:r>
              <a:r>
                <a:rPr lang="nl-NL" sz="1500" dirty="0" err="1">
                  <a:latin typeface="Arial" panose="020B0604020202020204" pitchFamily="34" charset="0"/>
                  <a:ea typeface="Times New Roman" panose="02020603050405020304" pitchFamily="18" charset="0"/>
                </a:rPr>
                <a:t>million</a:t>
              </a:r>
              <a:r>
                <a:rPr lang="nl-NL" sz="1500" dirty="0">
                  <a:latin typeface="Arial" panose="020B0604020202020204" pitchFamily="34" charset="0"/>
                  <a:ea typeface="Times New Roman" panose="02020603050405020304" pitchFamily="18" charset="0"/>
                </a:rPr>
                <a:t> </a:t>
              </a:r>
              <a:r>
                <a:rPr lang="nl-NL" sz="1500" dirty="0" err="1">
                  <a:latin typeface="Arial" panose="020B0604020202020204" pitchFamily="34" charset="0"/>
                  <a:ea typeface="Times New Roman" panose="02020603050405020304" pitchFamily="18" charset="0"/>
                </a:rPr>
                <a:t>for</a:t>
              </a:r>
              <a:r>
                <a:rPr lang="nl-NL" sz="1500" dirty="0">
                  <a:latin typeface="Arial" panose="020B0604020202020204" pitchFamily="34" charset="0"/>
                  <a:ea typeface="Times New Roman" panose="02020603050405020304" pitchFamily="18" charset="0"/>
                </a:rPr>
                <a:t> </a:t>
              </a:r>
              <a:r>
                <a:rPr lang="nl-NL" sz="1500" dirty="0" err="1">
                  <a:latin typeface="Arial" panose="020B0604020202020204" pitchFamily="34" charset="0"/>
                  <a:ea typeface="Times New Roman" panose="02020603050405020304" pitchFamily="18" charset="0"/>
                </a:rPr>
                <a:t>an</a:t>
              </a:r>
              <a:r>
                <a:rPr lang="nl-NL" sz="1500" dirty="0">
                  <a:latin typeface="Arial" panose="020B0604020202020204" pitchFamily="34" charset="0"/>
                  <a:ea typeface="Times New Roman" panose="02020603050405020304" pitchFamily="18" charset="0"/>
                </a:rPr>
                <a:t> </a:t>
              </a:r>
              <a:r>
                <a:rPr lang="nl-NL" sz="1500" dirty="0" err="1">
                  <a:latin typeface="Arial" panose="020B0604020202020204" pitchFamily="34" charset="0"/>
                  <a:ea typeface="Times New Roman" panose="02020603050405020304" pitchFamily="18" charset="0"/>
                </a:rPr>
                <a:t>autistic</a:t>
              </a:r>
              <a:r>
                <a:rPr lang="nl-NL" sz="1500" dirty="0">
                  <a:latin typeface="Arial" panose="020B0604020202020204" pitchFamily="34" charset="0"/>
                  <a:ea typeface="Times New Roman" panose="02020603050405020304" pitchFamily="18" charset="0"/>
                </a:rPr>
                <a:t> </a:t>
              </a:r>
              <a:r>
                <a:rPr lang="nl-NL" sz="1500" dirty="0" err="1">
                  <a:latin typeface="Arial" panose="020B0604020202020204" pitchFamily="34" charset="0"/>
                  <a:ea typeface="Times New Roman" panose="02020603050405020304" pitchFamily="18" charset="0"/>
                </a:rPr>
                <a:t>individual</a:t>
              </a:r>
              <a:r>
                <a:rPr lang="nl-NL" sz="1500" dirty="0">
                  <a:latin typeface="Arial" panose="020B0604020202020204" pitchFamily="34" charset="0"/>
                  <a:ea typeface="Times New Roman" panose="02020603050405020304" pitchFamily="18" charset="0"/>
                </a:rPr>
                <a:t> </a:t>
              </a:r>
              <a:r>
                <a:rPr lang="nl-NL" sz="1500" dirty="0" err="1">
                  <a:latin typeface="Arial" panose="020B0604020202020204" pitchFamily="34" charset="0"/>
                  <a:ea typeface="Times New Roman" panose="02020603050405020304" pitchFamily="18" charset="0"/>
                </a:rPr>
                <a:t>with</a:t>
              </a:r>
              <a:r>
                <a:rPr lang="nl-NL" sz="1500" dirty="0">
                  <a:latin typeface="Arial" panose="020B0604020202020204" pitchFamily="34" charset="0"/>
                  <a:ea typeface="Times New Roman" panose="02020603050405020304" pitchFamily="18" charset="0"/>
                </a:rPr>
                <a:t> </a:t>
              </a:r>
              <a:r>
                <a:rPr lang="nl-NL" sz="1500" dirty="0" err="1">
                  <a:latin typeface="Arial" panose="020B0604020202020204" pitchFamily="34" charset="0"/>
                  <a:ea typeface="Times New Roman" panose="02020603050405020304" pitchFamily="18" charset="0"/>
                </a:rPr>
                <a:t>intellectual</a:t>
              </a:r>
              <a:r>
                <a:rPr lang="nl-NL" sz="1500" dirty="0">
                  <a:latin typeface="Arial" panose="020B0604020202020204" pitchFamily="34" charset="0"/>
                  <a:ea typeface="Times New Roman" panose="02020603050405020304" pitchFamily="18" charset="0"/>
                </a:rPr>
                <a:t> </a:t>
              </a:r>
              <a:r>
                <a:rPr lang="nl-NL" sz="1500" dirty="0" err="1">
                  <a:latin typeface="Arial" panose="020B0604020202020204" pitchFamily="34" charset="0"/>
                  <a:ea typeface="Times New Roman" panose="02020603050405020304" pitchFamily="18" charset="0"/>
                </a:rPr>
                <a:t>disability</a:t>
              </a:r>
              <a:endParaRPr lang="en-GB" sz="1500" dirty="0"/>
            </a:p>
          </p:txBody>
        </p:sp>
        <p:cxnSp>
          <p:nvCxnSpPr>
            <p:cNvPr id="27" name="Connettore 2 26">
              <a:extLst>
                <a:ext uri="{FF2B5EF4-FFF2-40B4-BE49-F238E27FC236}">
                  <a16:creationId xmlns:a16="http://schemas.microsoft.com/office/drawing/2014/main" id="{9A02F7B1-C8AB-41ED-80A4-EDC84294EDCA}"/>
                </a:ext>
              </a:extLst>
            </p:cNvPr>
            <p:cNvCxnSpPr/>
            <p:nvPr/>
          </p:nvCxnSpPr>
          <p:spPr>
            <a:xfrm>
              <a:off x="7382838" y="3235020"/>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o 32">
            <a:extLst>
              <a:ext uri="{FF2B5EF4-FFF2-40B4-BE49-F238E27FC236}">
                <a16:creationId xmlns:a16="http://schemas.microsoft.com/office/drawing/2014/main" id="{FB4A5FD3-0732-4469-8062-F42117C6D7AD}"/>
              </a:ext>
            </a:extLst>
          </p:cNvPr>
          <p:cNvGrpSpPr/>
          <p:nvPr/>
        </p:nvGrpSpPr>
        <p:grpSpPr>
          <a:xfrm>
            <a:off x="7797417" y="4004193"/>
            <a:ext cx="3631040" cy="553998"/>
            <a:chOff x="8369340" y="5365256"/>
            <a:chExt cx="3560792" cy="553998"/>
          </a:xfrm>
        </p:grpSpPr>
        <p:sp>
          <p:nvSpPr>
            <p:cNvPr id="24" name="Rettangolo 23">
              <a:extLst>
                <a:ext uri="{FF2B5EF4-FFF2-40B4-BE49-F238E27FC236}">
                  <a16:creationId xmlns:a16="http://schemas.microsoft.com/office/drawing/2014/main" id="{6EA8DF6B-3893-43ED-8FAD-3EE15C5602CF}"/>
                </a:ext>
              </a:extLst>
            </p:cNvPr>
            <p:cNvSpPr/>
            <p:nvPr/>
          </p:nvSpPr>
          <p:spPr>
            <a:xfrm>
              <a:off x="8849200" y="5365256"/>
              <a:ext cx="3080932" cy="553998"/>
            </a:xfrm>
            <a:prstGeom prst="rect">
              <a:avLst/>
            </a:prstGeom>
          </p:spPr>
          <p:txBody>
            <a:bodyPr wrap="square">
              <a:spAutoFit/>
            </a:bodyPr>
            <a:lstStyle/>
            <a:p>
              <a:r>
                <a:rPr lang="it-IT" sz="1500" dirty="0" err="1">
                  <a:latin typeface="Arial" panose="020B0604020202020204" pitchFamily="34" charset="0"/>
                  <a:cs typeface="Arial" panose="020B0604020202020204" pitchFamily="34" charset="0"/>
                  <a:sym typeface="Wingdings" pitchFamily="2" charset="2"/>
                </a:rPr>
                <a:t>Behavioral</a:t>
              </a:r>
              <a:r>
                <a:rPr lang="it-IT" sz="1500" dirty="0">
                  <a:latin typeface="Arial" panose="020B0604020202020204" pitchFamily="34" charset="0"/>
                  <a:cs typeface="Arial" panose="020B0604020202020204" pitchFamily="34" charset="0"/>
                  <a:sym typeface="Wingdings" pitchFamily="2" charset="2"/>
                </a:rPr>
                <a:t> </a:t>
              </a:r>
              <a:r>
                <a:rPr lang="it-IT" sz="1500" dirty="0" err="1">
                  <a:latin typeface="Arial" panose="020B0604020202020204" pitchFamily="34" charset="0"/>
                  <a:cs typeface="Arial" panose="020B0604020202020204" pitchFamily="34" charset="0"/>
                  <a:sym typeface="Wingdings" pitchFamily="2" charset="2"/>
                </a:rPr>
                <a:t>therapies</a:t>
              </a:r>
              <a:r>
                <a:rPr lang="it-IT" sz="1500" dirty="0">
                  <a:latin typeface="Arial" panose="020B0604020202020204" pitchFamily="34" charset="0"/>
                  <a:cs typeface="Arial" panose="020B0604020202020204" pitchFamily="34" charset="0"/>
                  <a:sym typeface="Wingdings" pitchFamily="2" charset="2"/>
                </a:rPr>
                <a:t> to </a:t>
              </a:r>
              <a:r>
                <a:rPr lang="it-IT" sz="1500" dirty="0" err="1">
                  <a:latin typeface="Arial" panose="020B0604020202020204" pitchFamily="34" charset="0"/>
                  <a:cs typeface="Arial" panose="020B0604020202020204" pitchFamily="34" charset="0"/>
                  <a:sym typeface="Wingdings" pitchFamily="2" charset="2"/>
                </a:rPr>
                <a:t>acquire</a:t>
              </a:r>
              <a:r>
                <a:rPr lang="it-IT" sz="1500" dirty="0">
                  <a:latin typeface="Arial" panose="020B0604020202020204" pitchFamily="34" charset="0"/>
                  <a:cs typeface="Arial" panose="020B0604020202020204" pitchFamily="34" charset="0"/>
                  <a:sym typeface="Wingdings" pitchFamily="2" charset="2"/>
                </a:rPr>
                <a:t> self-care, social and job skills</a:t>
              </a:r>
              <a:endParaRPr lang="en-GB" sz="1500" dirty="0"/>
            </a:p>
          </p:txBody>
        </p:sp>
        <p:cxnSp>
          <p:nvCxnSpPr>
            <p:cNvPr id="30" name="Connettore 2 29">
              <a:extLst>
                <a:ext uri="{FF2B5EF4-FFF2-40B4-BE49-F238E27FC236}">
                  <a16:creationId xmlns:a16="http://schemas.microsoft.com/office/drawing/2014/main" id="{57C78C0B-0A79-4AEA-B699-C92D7440F8F5}"/>
                </a:ext>
              </a:extLst>
            </p:cNvPr>
            <p:cNvCxnSpPr/>
            <p:nvPr/>
          </p:nvCxnSpPr>
          <p:spPr>
            <a:xfrm>
              <a:off x="8369340" y="5604547"/>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o 33">
            <a:extLst>
              <a:ext uri="{FF2B5EF4-FFF2-40B4-BE49-F238E27FC236}">
                <a16:creationId xmlns:a16="http://schemas.microsoft.com/office/drawing/2014/main" id="{0D0F67FE-2095-4334-BBDA-BF8943F5B421}"/>
              </a:ext>
            </a:extLst>
          </p:cNvPr>
          <p:cNvGrpSpPr/>
          <p:nvPr/>
        </p:nvGrpSpPr>
        <p:grpSpPr>
          <a:xfrm>
            <a:off x="7777974" y="4665928"/>
            <a:ext cx="3521987" cy="553998"/>
            <a:chOff x="8369340" y="6045539"/>
            <a:chExt cx="3451875" cy="553998"/>
          </a:xfrm>
        </p:grpSpPr>
        <p:sp>
          <p:nvSpPr>
            <p:cNvPr id="25" name="Rettangolo 24">
              <a:extLst>
                <a:ext uri="{FF2B5EF4-FFF2-40B4-BE49-F238E27FC236}">
                  <a16:creationId xmlns:a16="http://schemas.microsoft.com/office/drawing/2014/main" id="{BD86D8EE-F2C6-449E-AD56-ECEDA47E484E}"/>
                </a:ext>
              </a:extLst>
            </p:cNvPr>
            <p:cNvSpPr/>
            <p:nvPr/>
          </p:nvSpPr>
          <p:spPr>
            <a:xfrm>
              <a:off x="8830347" y="6045539"/>
              <a:ext cx="2990868" cy="553998"/>
            </a:xfrm>
            <a:prstGeom prst="rect">
              <a:avLst/>
            </a:prstGeom>
          </p:spPr>
          <p:txBody>
            <a:bodyPr wrap="square">
              <a:spAutoFit/>
            </a:bodyPr>
            <a:lstStyle/>
            <a:p>
              <a:r>
                <a:rPr lang="it-IT" sz="1500" dirty="0" err="1">
                  <a:latin typeface="Arial" panose="020B0604020202020204" pitchFamily="34" charset="0"/>
                  <a:cs typeface="Arial" panose="020B0604020202020204" pitchFamily="34" charset="0"/>
                  <a:sym typeface="Wingdings" pitchFamily="2" charset="2"/>
                </a:rPr>
                <a:t>Antidepressants</a:t>
              </a:r>
              <a:r>
                <a:rPr lang="it-IT" sz="1500" dirty="0">
                  <a:latin typeface="Arial" panose="020B0604020202020204" pitchFamily="34" charset="0"/>
                  <a:cs typeface="Arial" panose="020B0604020202020204" pitchFamily="34" charset="0"/>
                  <a:sym typeface="Wingdings" pitchFamily="2" charset="2"/>
                </a:rPr>
                <a:t>, </a:t>
              </a:r>
              <a:r>
                <a:rPr lang="it-IT" sz="1500" dirty="0" err="1">
                  <a:latin typeface="Arial" panose="020B0604020202020204" pitchFamily="34" charset="0"/>
                  <a:cs typeface="Arial" panose="020B0604020202020204" pitchFamily="34" charset="0"/>
                  <a:sym typeface="Wingdings" pitchFamily="2" charset="2"/>
                </a:rPr>
                <a:t>antipsychotics</a:t>
              </a:r>
              <a:r>
                <a:rPr lang="it-IT" sz="1500" dirty="0">
                  <a:latin typeface="Arial" panose="020B0604020202020204" pitchFamily="34" charset="0"/>
                  <a:cs typeface="Arial" panose="020B0604020202020204" pitchFamily="34" charset="0"/>
                  <a:sym typeface="Wingdings" pitchFamily="2" charset="2"/>
                </a:rPr>
                <a:t>, </a:t>
              </a:r>
              <a:r>
                <a:rPr lang="it-IT" sz="1500" dirty="0" err="1">
                  <a:latin typeface="Arial" panose="020B0604020202020204" pitchFamily="34" charset="0"/>
                  <a:cs typeface="Arial" panose="020B0604020202020204" pitchFamily="34" charset="0"/>
                  <a:sym typeface="Wingdings" pitchFamily="2" charset="2"/>
                </a:rPr>
                <a:t>anticonvulsants</a:t>
              </a:r>
              <a:endParaRPr lang="en-GB" sz="1500" dirty="0"/>
            </a:p>
          </p:txBody>
        </p:sp>
        <p:cxnSp>
          <p:nvCxnSpPr>
            <p:cNvPr id="31" name="Connettore 2 30">
              <a:extLst>
                <a:ext uri="{FF2B5EF4-FFF2-40B4-BE49-F238E27FC236}">
                  <a16:creationId xmlns:a16="http://schemas.microsoft.com/office/drawing/2014/main" id="{70A85DBF-0596-4D51-A1D7-983A349B4D59}"/>
                </a:ext>
              </a:extLst>
            </p:cNvPr>
            <p:cNvCxnSpPr/>
            <p:nvPr/>
          </p:nvCxnSpPr>
          <p:spPr>
            <a:xfrm>
              <a:off x="8369340" y="6207121"/>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301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4098C9-E5D2-4CB9-9C44-85D7099E3236}"/>
              </a:ext>
            </a:extLst>
          </p:cNvPr>
          <p:cNvSpPr txBox="1">
            <a:spLocks/>
          </p:cNvSpPr>
          <p:nvPr/>
        </p:nvSpPr>
        <p:spPr>
          <a:xfrm>
            <a:off x="393842" y="316170"/>
            <a:ext cx="11404315" cy="703161"/>
          </a:xfrm>
          <a:prstGeom prst="rect">
            <a:avLst/>
          </a:prstGeom>
          <a:solidFill>
            <a:srgbClr val="078FC8"/>
          </a:solidFill>
          <a:ln w="19050">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a:p>
            <a:pPr>
              <a:spcAft>
                <a:spcPts val="600"/>
              </a:spcAft>
            </a:pPr>
            <a:r>
              <a:rPr lang="it-IT" sz="4000" dirty="0" err="1">
                <a:solidFill>
                  <a:schemeClr val="bg1"/>
                </a:solidFill>
                <a:latin typeface="Arial" panose="020B0604020202020204" pitchFamily="34" charset="0"/>
                <a:cs typeface="Arial" panose="020B0604020202020204" pitchFamily="34" charset="0"/>
              </a:rPr>
              <a:t>miRNAs</a:t>
            </a:r>
            <a:endParaRPr lang="it-IT" sz="4000" dirty="0">
              <a:solidFill>
                <a:schemeClr val="bg1"/>
              </a:solidFill>
              <a:latin typeface="Arial" panose="020B0604020202020204" pitchFamily="34" charset="0"/>
              <a:cs typeface="Arial" panose="020B0604020202020204" pitchFamily="34" charset="0"/>
            </a:endParaRPr>
          </a:p>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p:txBody>
      </p:sp>
      <p:pic>
        <p:nvPicPr>
          <p:cNvPr id="18" name="Immagine 17">
            <a:extLst>
              <a:ext uri="{FF2B5EF4-FFF2-40B4-BE49-F238E27FC236}">
                <a16:creationId xmlns:a16="http://schemas.microsoft.com/office/drawing/2014/main" id="{2E1118EF-6566-4BC2-8916-DA1F7DF0152E}"/>
              </a:ext>
            </a:extLst>
          </p:cNvPr>
          <p:cNvPicPr>
            <a:picLocks noChangeAspect="1"/>
          </p:cNvPicPr>
          <p:nvPr/>
        </p:nvPicPr>
        <p:blipFill rotWithShape="1">
          <a:blip r:embed="rId3">
            <a:extLst>
              <a:ext uri="{28A0092B-C50C-407E-A947-70E740481C1C}">
                <a14:useLocalDpi xmlns:a14="http://schemas.microsoft.com/office/drawing/2010/main" val="0"/>
              </a:ext>
            </a:extLst>
          </a:blip>
          <a:srcRect l="10725" t="54713" r="10978" b="1312"/>
          <a:stretch/>
        </p:blipFill>
        <p:spPr>
          <a:xfrm>
            <a:off x="6235107" y="1919277"/>
            <a:ext cx="5528759" cy="3722606"/>
          </a:xfrm>
          <a:prstGeom prst="rect">
            <a:avLst/>
          </a:prstGeom>
        </p:spPr>
      </p:pic>
      <p:sp>
        <p:nvSpPr>
          <p:cNvPr id="24" name="Rettangolo 23">
            <a:extLst>
              <a:ext uri="{FF2B5EF4-FFF2-40B4-BE49-F238E27FC236}">
                <a16:creationId xmlns:a16="http://schemas.microsoft.com/office/drawing/2014/main" id="{3D37AB5E-22B3-42F5-AE4C-386A56035B8D}"/>
              </a:ext>
            </a:extLst>
          </p:cNvPr>
          <p:cNvSpPr/>
          <p:nvPr/>
        </p:nvSpPr>
        <p:spPr>
          <a:xfrm>
            <a:off x="9858003" y="6541830"/>
            <a:ext cx="2209259" cy="246221"/>
          </a:xfrm>
          <a:prstGeom prst="rect">
            <a:avLst/>
          </a:prstGeom>
        </p:spPr>
        <p:txBody>
          <a:bodyPr wrap="none">
            <a:spAutoFit/>
          </a:bodyPr>
          <a:lstStyle/>
          <a:p>
            <a:r>
              <a:rPr lang="en-GB" sz="1000" dirty="0" err="1">
                <a:latin typeface="Arial" panose="020B0604020202020204" pitchFamily="34" charset="0"/>
                <a:cs typeface="Arial" panose="020B0604020202020204" pitchFamily="34" charset="0"/>
              </a:rPr>
              <a:t>Derghan</a:t>
            </a:r>
            <a:r>
              <a:rPr lang="en-GB" sz="1000" dirty="0">
                <a:latin typeface="Arial" panose="020B0604020202020204" pitchFamily="34" charset="0"/>
                <a:cs typeface="Arial" panose="020B0604020202020204" pitchFamily="34" charset="0"/>
              </a:rPr>
              <a:t> A. et al., Front. Neur. 2016</a:t>
            </a:r>
          </a:p>
        </p:txBody>
      </p:sp>
      <p:sp>
        <p:nvSpPr>
          <p:cNvPr id="9" name="Freccia a pentagono 8">
            <a:extLst>
              <a:ext uri="{FF2B5EF4-FFF2-40B4-BE49-F238E27FC236}">
                <a16:creationId xmlns:a16="http://schemas.microsoft.com/office/drawing/2014/main" id="{51DCFC0A-626C-48E3-9C12-34C308305569}"/>
              </a:ext>
            </a:extLst>
          </p:cNvPr>
          <p:cNvSpPr/>
          <p:nvPr/>
        </p:nvSpPr>
        <p:spPr>
          <a:xfrm>
            <a:off x="428133" y="2394955"/>
            <a:ext cx="5667867" cy="1385625"/>
          </a:xfrm>
          <a:prstGeom prst="homePlate">
            <a:avLst>
              <a:gd name="adj" fmla="val 40289"/>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0" name="Freccia a pentagono 9">
            <a:extLst>
              <a:ext uri="{FF2B5EF4-FFF2-40B4-BE49-F238E27FC236}">
                <a16:creationId xmlns:a16="http://schemas.microsoft.com/office/drawing/2014/main" id="{8726B49F-4B99-4A8F-97F1-553F5FF7AEA1}"/>
              </a:ext>
            </a:extLst>
          </p:cNvPr>
          <p:cNvSpPr/>
          <p:nvPr/>
        </p:nvSpPr>
        <p:spPr>
          <a:xfrm>
            <a:off x="428133" y="4520812"/>
            <a:ext cx="5667868" cy="628650"/>
          </a:xfrm>
          <a:prstGeom prst="homePlate">
            <a:avLst>
              <a:gd name="adj" fmla="val 78320"/>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 name="Rettangolo 1">
            <a:extLst>
              <a:ext uri="{FF2B5EF4-FFF2-40B4-BE49-F238E27FC236}">
                <a16:creationId xmlns:a16="http://schemas.microsoft.com/office/drawing/2014/main" id="{CA327EED-D36B-421A-8C64-FA14E3A0716B}"/>
              </a:ext>
            </a:extLst>
          </p:cNvPr>
          <p:cNvSpPr/>
          <p:nvPr/>
        </p:nvSpPr>
        <p:spPr>
          <a:xfrm>
            <a:off x="567241" y="2569025"/>
            <a:ext cx="5306999" cy="1015663"/>
          </a:xfrm>
          <a:prstGeom prst="rect">
            <a:avLst/>
          </a:prstGeom>
        </p:spPr>
        <p:txBody>
          <a:bodyPr wrap="square">
            <a:spAutoFit/>
          </a:bodyPr>
          <a:lstStyle/>
          <a:p>
            <a:pPr hangingPunct="0"/>
            <a:r>
              <a:rPr lang="en-GB" sz="1500" dirty="0">
                <a:latin typeface="Arial" panose="020B0604020202020204" pitchFamily="34" charset="0"/>
                <a:cs typeface="Arial" panose="020B0604020202020204" pitchFamily="34" charset="0"/>
              </a:rPr>
              <a:t>20% CGH array - 30% whole – exome sequencing </a:t>
            </a:r>
          </a:p>
          <a:p>
            <a:pPr hangingPunct="0"/>
            <a:r>
              <a:rPr lang="en-GB" sz="1500" dirty="0">
                <a:latin typeface="Arial" panose="020B0604020202020204" pitchFamily="34" charset="0"/>
                <a:cs typeface="Arial" panose="020B0604020202020204" pitchFamily="34" charset="0"/>
              </a:rPr>
              <a:t> </a:t>
            </a:r>
          </a:p>
          <a:p>
            <a:pPr hangingPunct="0"/>
            <a:r>
              <a:rPr lang="en-GB" sz="1500" dirty="0">
                <a:latin typeface="Arial" panose="020B0604020202020204" pitchFamily="34" charset="0"/>
                <a:cs typeface="Arial" panose="020B0604020202020204" pitchFamily="34" charset="0"/>
              </a:rPr>
              <a:t>Leading role of miRNAs in temporal/spatial regulation of gene expression</a:t>
            </a:r>
          </a:p>
        </p:txBody>
      </p:sp>
      <p:sp>
        <p:nvSpPr>
          <p:cNvPr id="4" name="Rettangolo 3">
            <a:extLst>
              <a:ext uri="{FF2B5EF4-FFF2-40B4-BE49-F238E27FC236}">
                <a16:creationId xmlns:a16="http://schemas.microsoft.com/office/drawing/2014/main" id="{7657F43B-F955-4237-AD87-5EA396BD5775}"/>
              </a:ext>
            </a:extLst>
          </p:cNvPr>
          <p:cNvSpPr/>
          <p:nvPr/>
        </p:nvSpPr>
        <p:spPr>
          <a:xfrm>
            <a:off x="567240" y="4628007"/>
            <a:ext cx="5410424" cy="323165"/>
          </a:xfrm>
          <a:prstGeom prst="rect">
            <a:avLst/>
          </a:prstGeom>
        </p:spPr>
        <p:txBody>
          <a:bodyPr wrap="square">
            <a:spAutoFit/>
          </a:bodyPr>
          <a:lstStyle/>
          <a:p>
            <a:r>
              <a:rPr lang="nl-NL" sz="1500" dirty="0">
                <a:latin typeface="Arial" panose="020B0604020202020204" pitchFamily="34" charset="0"/>
                <a:cs typeface="Arial" panose="020B0604020202020204" pitchFamily="34" charset="0"/>
              </a:rPr>
              <a:t>Human-</a:t>
            </a:r>
            <a:r>
              <a:rPr lang="nl-NL" sz="1500" dirty="0" err="1">
                <a:latin typeface="Arial" panose="020B0604020202020204" pitchFamily="34" charset="0"/>
                <a:cs typeface="Arial" panose="020B0604020202020204" pitchFamily="34" charset="0"/>
              </a:rPr>
              <a:t>mice</a:t>
            </a:r>
            <a:r>
              <a:rPr lang="nl-NL" sz="1500" dirty="0">
                <a:latin typeface="Arial" panose="020B0604020202020204" pitchFamily="34" charset="0"/>
                <a:cs typeface="Arial" panose="020B0604020202020204" pitchFamily="34" charset="0"/>
              </a:rPr>
              <a:t> </a:t>
            </a:r>
            <a:r>
              <a:rPr lang="nl-NL" sz="1500" dirty="0" err="1">
                <a:latin typeface="Arial" panose="020B0604020202020204" pitchFamily="34" charset="0"/>
                <a:cs typeface="Arial" panose="020B0604020202020204" pitchFamily="34" charset="0"/>
              </a:rPr>
              <a:t>conservation</a:t>
            </a:r>
            <a:r>
              <a:rPr lang="nl-NL" sz="1500" dirty="0">
                <a:latin typeface="Arial" panose="020B0604020202020204" pitchFamily="34" charset="0"/>
                <a:cs typeface="Arial" panose="020B0604020202020204" pitchFamily="34" charset="0"/>
              </a:rPr>
              <a:t> as a filter </a:t>
            </a:r>
            <a:r>
              <a:rPr lang="nl-NL" sz="1500" dirty="0" err="1">
                <a:latin typeface="Arial" panose="020B0604020202020204" pitchFamily="34" charset="0"/>
                <a:cs typeface="Arial" panose="020B0604020202020204" pitchFamily="34" charset="0"/>
              </a:rPr>
              <a:t>for</a:t>
            </a:r>
            <a:r>
              <a:rPr lang="nl-NL" sz="1500" dirty="0">
                <a:latin typeface="Arial" panose="020B0604020202020204" pitchFamily="34" charset="0"/>
                <a:cs typeface="Arial" panose="020B0604020202020204" pitchFamily="34" charset="0"/>
              </a:rPr>
              <a:t> </a:t>
            </a:r>
            <a:r>
              <a:rPr lang="nl-NL" sz="1500" dirty="0" err="1">
                <a:latin typeface="Arial" panose="020B0604020202020204" pitchFamily="34" charset="0"/>
                <a:cs typeface="Arial" panose="020B0604020202020204" pitchFamily="34" charset="0"/>
              </a:rPr>
              <a:t>miRNAs</a:t>
            </a:r>
            <a:r>
              <a:rPr lang="nl-NL" sz="1500" dirty="0">
                <a:latin typeface="Arial" panose="020B0604020202020204" pitchFamily="34" charset="0"/>
                <a:cs typeface="Arial" panose="020B0604020202020204" pitchFamily="34" charset="0"/>
              </a:rPr>
              <a:t> </a:t>
            </a:r>
            <a:r>
              <a:rPr lang="nl-NL" sz="1500" dirty="0" err="1">
                <a:latin typeface="Arial" panose="020B0604020202020204" pitchFamily="34" charset="0"/>
                <a:cs typeface="Arial" panose="020B0604020202020204" pitchFamily="34" charset="0"/>
              </a:rPr>
              <a:t>selection</a:t>
            </a:r>
            <a:endParaRPr lang="nl-NL"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5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4098C9-E5D2-4CB9-9C44-85D7099E3236}"/>
              </a:ext>
            </a:extLst>
          </p:cNvPr>
          <p:cNvSpPr txBox="1">
            <a:spLocks/>
          </p:cNvSpPr>
          <p:nvPr/>
        </p:nvSpPr>
        <p:spPr>
          <a:xfrm>
            <a:off x="393842" y="316170"/>
            <a:ext cx="11404315" cy="703161"/>
          </a:xfrm>
          <a:prstGeom prst="rect">
            <a:avLst/>
          </a:prstGeom>
          <a:solidFill>
            <a:srgbClr val="078FC8"/>
          </a:solidFill>
          <a:ln w="19050">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a:p>
            <a:pPr>
              <a:spcAft>
                <a:spcPts val="600"/>
              </a:spcAft>
            </a:pPr>
            <a:r>
              <a:rPr lang="en-GB" sz="4000" dirty="0">
                <a:solidFill>
                  <a:schemeClr val="bg1"/>
                </a:solidFill>
                <a:latin typeface="Arial" panose="020B0604020202020204" pitchFamily="34" charset="0"/>
                <a:cs typeface="Arial" panose="020B0604020202020204" pitchFamily="34" charset="0"/>
              </a:rPr>
              <a:t>Experimental plan</a:t>
            </a:r>
            <a:endParaRPr lang="it-IT" sz="4000" dirty="0">
              <a:solidFill>
                <a:schemeClr val="bg1"/>
              </a:solidFill>
              <a:latin typeface="Arial" panose="020B0604020202020204" pitchFamily="34" charset="0"/>
              <a:cs typeface="Arial" panose="020B0604020202020204" pitchFamily="34" charset="0"/>
            </a:endParaRPr>
          </a:p>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p:txBody>
      </p:sp>
      <p:sp>
        <p:nvSpPr>
          <p:cNvPr id="18" name="Freccia a destra 17">
            <a:extLst>
              <a:ext uri="{FF2B5EF4-FFF2-40B4-BE49-F238E27FC236}">
                <a16:creationId xmlns:a16="http://schemas.microsoft.com/office/drawing/2014/main" id="{91BF2124-1BAA-41F8-9F35-94A07786D8AE}"/>
              </a:ext>
            </a:extLst>
          </p:cNvPr>
          <p:cNvSpPr/>
          <p:nvPr/>
        </p:nvSpPr>
        <p:spPr>
          <a:xfrm>
            <a:off x="5538327" y="3320737"/>
            <a:ext cx="749260" cy="476679"/>
          </a:xfrm>
          <a:prstGeom prst="rightArrow">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Immagine 19">
            <a:extLst>
              <a:ext uri="{FF2B5EF4-FFF2-40B4-BE49-F238E27FC236}">
                <a16:creationId xmlns:a16="http://schemas.microsoft.com/office/drawing/2014/main" id="{C3B456FE-0279-44EB-A1E2-F5C3DCF7DA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054" t="9548" r="10939" b="10021"/>
          <a:stretch/>
        </p:blipFill>
        <p:spPr>
          <a:xfrm>
            <a:off x="9846092" y="2148797"/>
            <a:ext cx="1364106" cy="1274164"/>
          </a:xfrm>
          <a:prstGeom prst="rect">
            <a:avLst/>
          </a:prstGeom>
        </p:spPr>
      </p:pic>
      <p:pic>
        <p:nvPicPr>
          <p:cNvPr id="21" name="Immagine 20">
            <a:extLst>
              <a:ext uri="{FF2B5EF4-FFF2-40B4-BE49-F238E27FC236}">
                <a16:creationId xmlns:a16="http://schemas.microsoft.com/office/drawing/2014/main" id="{76829A98-612B-455B-B2A2-A5D57A3DDF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610" b="14963"/>
          <a:stretch/>
        </p:blipFill>
        <p:spPr>
          <a:xfrm rot="5400000">
            <a:off x="3859761" y="2723743"/>
            <a:ext cx="1598841" cy="1173222"/>
          </a:xfrm>
          <a:prstGeom prst="rect">
            <a:avLst/>
          </a:prstGeom>
        </p:spPr>
      </p:pic>
      <p:sp>
        <p:nvSpPr>
          <p:cNvPr id="26" name="Parentesi quadra aperta 25">
            <a:extLst>
              <a:ext uri="{FF2B5EF4-FFF2-40B4-BE49-F238E27FC236}">
                <a16:creationId xmlns:a16="http://schemas.microsoft.com/office/drawing/2014/main" id="{E88C12B4-58E1-49CB-B496-A0A0A418C378}"/>
              </a:ext>
            </a:extLst>
          </p:cNvPr>
          <p:cNvSpPr/>
          <p:nvPr/>
        </p:nvSpPr>
        <p:spPr>
          <a:xfrm rot="5400000">
            <a:off x="1526294" y="335132"/>
            <a:ext cx="540765" cy="2807443"/>
          </a:xfrm>
          <a:prstGeom prst="leftBracket">
            <a:avLst>
              <a:gd name="adj" fmla="val 0"/>
            </a:avLst>
          </a:prstGeom>
          <a:ln w="19050">
            <a:solidFill>
              <a:srgbClr val="078F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Parentesi quadra aperta 35">
            <a:extLst>
              <a:ext uri="{FF2B5EF4-FFF2-40B4-BE49-F238E27FC236}">
                <a16:creationId xmlns:a16="http://schemas.microsoft.com/office/drawing/2014/main" id="{463340D9-BC40-4099-80FC-D440DBE22918}"/>
              </a:ext>
            </a:extLst>
          </p:cNvPr>
          <p:cNvSpPr/>
          <p:nvPr/>
        </p:nvSpPr>
        <p:spPr>
          <a:xfrm rot="5400000">
            <a:off x="7605726" y="-2228950"/>
            <a:ext cx="480112" cy="7904750"/>
          </a:xfrm>
          <a:prstGeom prst="leftBracket">
            <a:avLst>
              <a:gd name="adj" fmla="val 0"/>
            </a:avLst>
          </a:prstGeom>
          <a:ln w="19050">
            <a:solidFill>
              <a:srgbClr val="078F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Rettangolo 36">
            <a:extLst>
              <a:ext uri="{FF2B5EF4-FFF2-40B4-BE49-F238E27FC236}">
                <a16:creationId xmlns:a16="http://schemas.microsoft.com/office/drawing/2014/main" id="{40B24250-BC0E-4E28-9519-277A62F22DA9}"/>
              </a:ext>
            </a:extLst>
          </p:cNvPr>
          <p:cNvSpPr/>
          <p:nvPr/>
        </p:nvSpPr>
        <p:spPr>
          <a:xfrm>
            <a:off x="810688" y="1036581"/>
            <a:ext cx="1997435" cy="393313"/>
          </a:xfrm>
          <a:prstGeom prst="rect">
            <a:avLst/>
          </a:prstGeom>
        </p:spPr>
        <p:txBody>
          <a:bodyPr wrap="square">
            <a:spAutoFit/>
          </a:bodyPr>
          <a:lstStyle/>
          <a:p>
            <a:pPr algn="just" hangingPunct="0">
              <a:lnSpc>
                <a:spcPct val="120000"/>
              </a:lnSpc>
              <a:spcBef>
                <a:spcPts val="800"/>
              </a:spcBef>
              <a:spcAft>
                <a:spcPts val="0"/>
              </a:spcAft>
            </a:pPr>
            <a:r>
              <a:rPr lang="en-GB" dirty="0">
                <a:solidFill>
                  <a:srgbClr val="000000"/>
                </a:solidFill>
                <a:latin typeface="Arial" panose="020B0604020202020204" pitchFamily="34" charset="0"/>
                <a:ea typeface="Times New Roman" panose="02020603050405020304" pitchFamily="18" charset="0"/>
                <a:cs typeface="Calibri" panose="020F0502020204030204" pitchFamily="34" charset="0"/>
              </a:rPr>
              <a:t>In-silico approach </a:t>
            </a:r>
            <a:endParaRPr lang="it-IT" dirty="0">
              <a:solidFill>
                <a:srgbClr val="000000"/>
              </a:solidFill>
              <a:latin typeface="Verdana" panose="020B0604030504040204" pitchFamily="34" charset="0"/>
              <a:ea typeface="Times New Roman" panose="02020603050405020304" pitchFamily="18" charset="0"/>
              <a:cs typeface="Calibri" panose="020F0502020204030204" pitchFamily="34" charset="0"/>
            </a:endParaRPr>
          </a:p>
        </p:txBody>
      </p:sp>
      <p:sp>
        <p:nvSpPr>
          <p:cNvPr id="38" name="Rettangolo 37">
            <a:extLst>
              <a:ext uri="{FF2B5EF4-FFF2-40B4-BE49-F238E27FC236}">
                <a16:creationId xmlns:a16="http://schemas.microsoft.com/office/drawing/2014/main" id="{8A47FC4B-619B-44A1-AD7A-D5C86C94FC7E}"/>
              </a:ext>
            </a:extLst>
          </p:cNvPr>
          <p:cNvSpPr/>
          <p:nvPr/>
        </p:nvSpPr>
        <p:spPr>
          <a:xfrm>
            <a:off x="6999154" y="1044838"/>
            <a:ext cx="2654659" cy="424732"/>
          </a:xfrm>
          <a:prstGeom prst="rect">
            <a:avLst/>
          </a:prstGeom>
        </p:spPr>
        <p:txBody>
          <a:bodyPr wrap="square">
            <a:spAutoFit/>
          </a:bodyPr>
          <a:lstStyle/>
          <a:p>
            <a:pPr algn="just" hangingPunct="0">
              <a:lnSpc>
                <a:spcPct val="120000"/>
              </a:lnSpc>
              <a:spcBef>
                <a:spcPts val="800"/>
              </a:spcBef>
              <a:spcAft>
                <a:spcPts val="0"/>
              </a:spcAft>
            </a:pPr>
            <a:r>
              <a:rPr lang="en-GB" dirty="0">
                <a:solidFill>
                  <a:srgbClr val="000000"/>
                </a:solidFill>
                <a:latin typeface="Arial" panose="020B0604020202020204" pitchFamily="34" charset="0"/>
                <a:ea typeface="Times New Roman" panose="02020603050405020304" pitchFamily="18" charset="0"/>
                <a:cs typeface="Calibri" panose="020F0502020204030204" pitchFamily="34" charset="0"/>
              </a:rPr>
              <a:t>Experimental part </a:t>
            </a:r>
            <a:endParaRPr lang="it-IT" dirty="0">
              <a:solidFill>
                <a:srgbClr val="000000"/>
              </a:solidFill>
              <a:latin typeface="Verdana" panose="020B0604030504040204" pitchFamily="34" charset="0"/>
              <a:ea typeface="Times New Roman" panose="02020603050405020304" pitchFamily="18" charset="0"/>
              <a:cs typeface="Calibri" panose="020F0502020204030204" pitchFamily="34" charset="0"/>
            </a:endParaRPr>
          </a:p>
        </p:txBody>
      </p:sp>
      <p:grpSp>
        <p:nvGrpSpPr>
          <p:cNvPr id="3" name="Gruppo 2">
            <a:extLst>
              <a:ext uri="{FF2B5EF4-FFF2-40B4-BE49-F238E27FC236}">
                <a16:creationId xmlns:a16="http://schemas.microsoft.com/office/drawing/2014/main" id="{29A5F275-A4AA-4DC1-B3E8-5510DB10F2BA}"/>
              </a:ext>
            </a:extLst>
          </p:cNvPr>
          <p:cNvGrpSpPr/>
          <p:nvPr/>
        </p:nvGrpSpPr>
        <p:grpSpPr>
          <a:xfrm>
            <a:off x="508756" y="1982371"/>
            <a:ext cx="1619605" cy="3266503"/>
            <a:chOff x="307902" y="1980288"/>
            <a:chExt cx="1619605" cy="3266503"/>
          </a:xfrm>
        </p:grpSpPr>
        <p:pic>
          <p:nvPicPr>
            <p:cNvPr id="14" name="Immagine 13">
              <a:extLst>
                <a:ext uri="{FF2B5EF4-FFF2-40B4-BE49-F238E27FC236}">
                  <a16:creationId xmlns:a16="http://schemas.microsoft.com/office/drawing/2014/main" id="{0F35BAFA-500A-4145-8D7B-4848A6CABA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054" t="9548" r="10939" b="10021"/>
            <a:stretch/>
          </p:blipFill>
          <p:spPr>
            <a:xfrm>
              <a:off x="620052" y="3868851"/>
              <a:ext cx="1046854" cy="977830"/>
            </a:xfrm>
            <a:prstGeom prst="rect">
              <a:avLst/>
            </a:prstGeom>
          </p:spPr>
        </p:pic>
        <p:pic>
          <p:nvPicPr>
            <p:cNvPr id="15" name="Immagine 14">
              <a:extLst>
                <a:ext uri="{FF2B5EF4-FFF2-40B4-BE49-F238E27FC236}">
                  <a16:creationId xmlns:a16="http://schemas.microsoft.com/office/drawing/2014/main" id="{49204133-0621-4A41-972B-2007EFB2E77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712" r="29818"/>
            <a:stretch/>
          </p:blipFill>
          <p:spPr>
            <a:xfrm>
              <a:off x="859141" y="1980288"/>
              <a:ext cx="519210" cy="1349652"/>
            </a:xfrm>
            <a:prstGeom prst="rect">
              <a:avLst/>
            </a:prstGeom>
          </p:spPr>
        </p:pic>
        <p:sp>
          <p:nvSpPr>
            <p:cNvPr id="19" name="Rettangolo 18">
              <a:extLst>
                <a:ext uri="{FF2B5EF4-FFF2-40B4-BE49-F238E27FC236}">
                  <a16:creationId xmlns:a16="http://schemas.microsoft.com/office/drawing/2014/main" id="{67F7484E-8CBC-4A55-86E4-E3E0F3050FEC}"/>
                </a:ext>
              </a:extLst>
            </p:cNvPr>
            <p:cNvSpPr/>
            <p:nvPr/>
          </p:nvSpPr>
          <p:spPr>
            <a:xfrm>
              <a:off x="307902" y="3315616"/>
              <a:ext cx="1568057" cy="400110"/>
            </a:xfrm>
            <a:prstGeom prst="rect">
              <a:avLst/>
            </a:prstGeom>
            <a:noFill/>
          </p:spPr>
          <p:txBody>
            <a:bodyPr wrap="none" lIns="91440" tIns="45720" rIns="91440" bIns="45720">
              <a:spAutoFit/>
            </a:bodyPr>
            <a:lstStyle/>
            <a:p>
              <a:pPr algn="ctr"/>
              <a:r>
                <a:rPr lang="it-IT" sz="2000" b="1"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miRNAome</a:t>
              </a:r>
              <a:endPar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39" name="Rettangolo 38">
              <a:extLst>
                <a:ext uri="{FF2B5EF4-FFF2-40B4-BE49-F238E27FC236}">
                  <a16:creationId xmlns:a16="http://schemas.microsoft.com/office/drawing/2014/main" id="{245184B6-00F5-4DAC-8742-99D908D59B60}"/>
                </a:ext>
              </a:extLst>
            </p:cNvPr>
            <p:cNvSpPr/>
            <p:nvPr/>
          </p:nvSpPr>
          <p:spPr>
            <a:xfrm>
              <a:off x="359450" y="4846681"/>
              <a:ext cx="1568057" cy="400110"/>
            </a:xfrm>
            <a:prstGeom prst="rect">
              <a:avLst/>
            </a:prstGeom>
            <a:noFill/>
          </p:spPr>
          <p:txBody>
            <a:bodyPr wrap="none" lIns="91440" tIns="45720" rIns="91440" bIns="45720">
              <a:spAutoFit/>
            </a:bodyPr>
            <a:lstStyle/>
            <a:p>
              <a:pPr algn="ctr"/>
              <a:r>
                <a:rPr lang="it-IT" sz="2000" b="1"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miRNAome</a:t>
              </a:r>
              <a:endPar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grpSp>
      <p:sp>
        <p:nvSpPr>
          <p:cNvPr id="41" name="Freccia a destra 40">
            <a:extLst>
              <a:ext uri="{FF2B5EF4-FFF2-40B4-BE49-F238E27FC236}">
                <a16:creationId xmlns:a16="http://schemas.microsoft.com/office/drawing/2014/main" id="{7755A280-0ED7-4186-BA55-B65FB887CE2E}"/>
              </a:ext>
            </a:extLst>
          </p:cNvPr>
          <p:cNvSpPr/>
          <p:nvPr/>
        </p:nvSpPr>
        <p:spPr>
          <a:xfrm>
            <a:off x="2268142" y="3558979"/>
            <a:ext cx="909647" cy="448141"/>
          </a:xfrm>
          <a:prstGeom prst="rightArrow">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ccia a destra 49">
            <a:extLst>
              <a:ext uri="{FF2B5EF4-FFF2-40B4-BE49-F238E27FC236}">
                <a16:creationId xmlns:a16="http://schemas.microsoft.com/office/drawing/2014/main" id="{214863ED-1E03-4123-9E32-0D20F0BF5A98}"/>
              </a:ext>
            </a:extLst>
          </p:cNvPr>
          <p:cNvSpPr/>
          <p:nvPr/>
        </p:nvSpPr>
        <p:spPr>
          <a:xfrm>
            <a:off x="399623" y="5977637"/>
            <a:ext cx="11576180" cy="615064"/>
          </a:xfrm>
          <a:prstGeom prst="rightArrow">
            <a:avLst>
              <a:gd name="adj1" fmla="val 62290"/>
              <a:gd name="adj2" fmla="val 56145"/>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500" dirty="0">
                <a:solidFill>
                  <a:schemeClr val="tx1"/>
                </a:solidFill>
                <a:latin typeface="Arial" panose="020B0604020202020204" pitchFamily="34" charset="0"/>
                <a:cs typeface="Arial" panose="020B0604020202020204" pitchFamily="34" charset="0"/>
              </a:rPr>
              <a:t>	5-6 </a:t>
            </a:r>
            <a:r>
              <a:rPr lang="nl-NL" sz="1500" dirty="0" err="1">
                <a:solidFill>
                  <a:schemeClr val="tx1"/>
                </a:solidFill>
                <a:latin typeface="Arial" panose="020B0604020202020204" pitchFamily="34" charset="0"/>
                <a:cs typeface="Arial" panose="020B0604020202020204" pitchFamily="34" charset="0"/>
              </a:rPr>
              <a:t>months</a:t>
            </a:r>
            <a:r>
              <a:rPr lang="nl-NL" sz="1500" dirty="0">
                <a:solidFill>
                  <a:schemeClr val="tx1"/>
                </a:solidFill>
                <a:latin typeface="Arial" panose="020B0604020202020204" pitchFamily="34" charset="0"/>
                <a:cs typeface="Arial" panose="020B0604020202020204" pitchFamily="34" charset="0"/>
              </a:rPr>
              <a:t> 		          	</a:t>
            </a:r>
            <a:endParaRPr lang="en-GB" sz="1500" dirty="0">
              <a:solidFill>
                <a:schemeClr val="tx1"/>
              </a:solidFill>
              <a:latin typeface="Arial" panose="020B0604020202020204" pitchFamily="34" charset="0"/>
              <a:cs typeface="Arial" panose="020B0604020202020204" pitchFamily="34" charset="0"/>
            </a:endParaRPr>
          </a:p>
        </p:txBody>
      </p:sp>
      <p:pic>
        <p:nvPicPr>
          <p:cNvPr id="27" name="Immagine 26">
            <a:extLst>
              <a:ext uri="{FF2B5EF4-FFF2-40B4-BE49-F238E27FC236}">
                <a16:creationId xmlns:a16="http://schemas.microsoft.com/office/drawing/2014/main" id="{76EF732E-8780-467E-B437-3FBA2B19ACAB}"/>
              </a:ext>
            </a:extLst>
          </p:cNvPr>
          <p:cNvPicPr>
            <a:picLocks noChangeAspect="1"/>
          </p:cNvPicPr>
          <p:nvPr/>
        </p:nvPicPr>
        <p:blipFill rotWithShape="1">
          <a:blip r:embed="rId7">
            <a:extLst>
              <a:ext uri="{28A0092B-C50C-407E-A947-70E740481C1C}">
                <a14:useLocalDpi xmlns:a14="http://schemas.microsoft.com/office/drawing/2010/main" val="0"/>
              </a:ext>
            </a:extLst>
          </a:blip>
          <a:srcRect t="10733" b="31359"/>
          <a:stretch/>
        </p:blipFill>
        <p:spPr>
          <a:xfrm>
            <a:off x="6510288" y="2901563"/>
            <a:ext cx="2012507" cy="1139845"/>
          </a:xfrm>
          <a:prstGeom prst="rect">
            <a:avLst/>
          </a:prstGeom>
        </p:spPr>
      </p:pic>
      <p:sp>
        <p:nvSpPr>
          <p:cNvPr id="28" name="Freccia a destra 27">
            <a:extLst>
              <a:ext uri="{FF2B5EF4-FFF2-40B4-BE49-F238E27FC236}">
                <a16:creationId xmlns:a16="http://schemas.microsoft.com/office/drawing/2014/main" id="{F5A40D86-162E-4016-A113-5FF2E5C45F77}"/>
              </a:ext>
            </a:extLst>
          </p:cNvPr>
          <p:cNvSpPr/>
          <p:nvPr/>
        </p:nvSpPr>
        <p:spPr>
          <a:xfrm>
            <a:off x="8745496" y="3376133"/>
            <a:ext cx="749260" cy="476679"/>
          </a:xfrm>
          <a:prstGeom prst="rightArrow">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id="{85F5B672-B5FD-4025-BDC5-2C49189BCA80}"/>
              </a:ext>
            </a:extLst>
          </p:cNvPr>
          <p:cNvSpPr/>
          <p:nvPr/>
        </p:nvSpPr>
        <p:spPr>
          <a:xfrm>
            <a:off x="9420087" y="6535854"/>
            <a:ext cx="2771913" cy="246221"/>
          </a:xfrm>
          <a:prstGeom prst="rect">
            <a:avLst/>
          </a:prstGeom>
        </p:spPr>
        <p:txBody>
          <a:bodyPr wrap="none">
            <a:spAutoFit/>
          </a:bodyPr>
          <a:lstStyle/>
          <a:p>
            <a:r>
              <a:rPr lang="en-GB" sz="1000" dirty="0" err="1">
                <a:latin typeface="Arial" panose="020B0604020202020204" pitchFamily="34" charset="0"/>
                <a:cs typeface="Arial" panose="020B0604020202020204" pitchFamily="34" charset="0"/>
              </a:rPr>
              <a:t>Nakahira</a:t>
            </a:r>
            <a:r>
              <a:rPr lang="en-GB" sz="1000" dirty="0">
                <a:latin typeface="Arial" panose="020B0604020202020204" pitchFamily="34" charset="0"/>
                <a:cs typeface="Arial" panose="020B0604020202020204" pitchFamily="34" charset="0"/>
              </a:rPr>
              <a:t> et al., Developmental biology (2006)</a:t>
            </a:r>
          </a:p>
        </p:txBody>
      </p:sp>
      <p:sp>
        <p:nvSpPr>
          <p:cNvPr id="4" name="Rettangolo 3">
            <a:extLst>
              <a:ext uri="{FF2B5EF4-FFF2-40B4-BE49-F238E27FC236}">
                <a16:creationId xmlns:a16="http://schemas.microsoft.com/office/drawing/2014/main" id="{0BCE3381-76DD-4B81-B088-7BD884277465}"/>
              </a:ext>
            </a:extLst>
          </p:cNvPr>
          <p:cNvSpPr/>
          <p:nvPr/>
        </p:nvSpPr>
        <p:spPr>
          <a:xfrm>
            <a:off x="4895029" y="6123586"/>
            <a:ext cx="1200970" cy="323165"/>
          </a:xfrm>
          <a:prstGeom prst="rect">
            <a:avLst/>
          </a:prstGeom>
        </p:spPr>
        <p:txBody>
          <a:bodyPr wrap="none">
            <a:spAutoFit/>
          </a:bodyPr>
          <a:lstStyle/>
          <a:p>
            <a:r>
              <a:rPr lang="nl-NL" sz="1500" dirty="0">
                <a:latin typeface="Arial" panose="020B0604020202020204" pitchFamily="34" charset="0"/>
                <a:cs typeface="Arial" panose="020B0604020202020204" pitchFamily="34" charset="0"/>
              </a:rPr>
              <a:t>2-3 </a:t>
            </a:r>
            <a:r>
              <a:rPr lang="nl-NL" sz="1500" dirty="0" err="1">
                <a:latin typeface="Arial" panose="020B0604020202020204" pitchFamily="34" charset="0"/>
                <a:cs typeface="Arial" panose="020B0604020202020204" pitchFamily="34" charset="0"/>
              </a:rPr>
              <a:t>months</a:t>
            </a:r>
            <a:r>
              <a:rPr lang="nl-NL" sz="1500" dirty="0">
                <a:latin typeface="Arial" panose="020B0604020202020204" pitchFamily="34" charset="0"/>
                <a:cs typeface="Arial" panose="020B0604020202020204" pitchFamily="34" charset="0"/>
              </a:rPr>
              <a:t> </a:t>
            </a:r>
            <a:endParaRPr lang="en-GB" sz="1500" dirty="0"/>
          </a:p>
        </p:txBody>
      </p:sp>
      <p:sp>
        <p:nvSpPr>
          <p:cNvPr id="5" name="Rettangolo 4">
            <a:extLst>
              <a:ext uri="{FF2B5EF4-FFF2-40B4-BE49-F238E27FC236}">
                <a16:creationId xmlns:a16="http://schemas.microsoft.com/office/drawing/2014/main" id="{F2FA7645-C836-4B3E-AA6D-88411883B362}"/>
              </a:ext>
            </a:extLst>
          </p:cNvPr>
          <p:cNvSpPr/>
          <p:nvPr/>
        </p:nvSpPr>
        <p:spPr>
          <a:xfrm>
            <a:off x="8187224" y="6123586"/>
            <a:ext cx="1255472" cy="323165"/>
          </a:xfrm>
          <a:prstGeom prst="rect">
            <a:avLst/>
          </a:prstGeom>
        </p:spPr>
        <p:txBody>
          <a:bodyPr wrap="none">
            <a:spAutoFit/>
          </a:bodyPr>
          <a:lstStyle/>
          <a:p>
            <a:r>
              <a:rPr lang="nl-NL" sz="1500" dirty="0">
                <a:latin typeface="Arial" panose="020B0604020202020204" pitchFamily="34" charset="0"/>
                <a:cs typeface="Arial" panose="020B0604020202020204" pitchFamily="34" charset="0"/>
              </a:rPr>
              <a:t>9-10 </a:t>
            </a:r>
            <a:r>
              <a:rPr lang="nl-NL" sz="1500" dirty="0" err="1">
                <a:latin typeface="Arial" panose="020B0604020202020204" pitchFamily="34" charset="0"/>
                <a:cs typeface="Arial" panose="020B0604020202020204" pitchFamily="34" charset="0"/>
              </a:rPr>
              <a:t>months</a:t>
            </a:r>
            <a:endParaRPr lang="en-GB" sz="1500" dirty="0"/>
          </a:p>
        </p:txBody>
      </p:sp>
      <p:pic>
        <p:nvPicPr>
          <p:cNvPr id="49" name="Immagine 48">
            <a:extLst>
              <a:ext uri="{FF2B5EF4-FFF2-40B4-BE49-F238E27FC236}">
                <a16:creationId xmlns:a16="http://schemas.microsoft.com/office/drawing/2014/main" id="{A65D9E20-599B-4335-82C0-43980ECFB3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313" t="24398" r="10399" b="15746"/>
          <a:stretch/>
        </p:blipFill>
        <p:spPr>
          <a:xfrm>
            <a:off x="9812753" y="4788647"/>
            <a:ext cx="1705649" cy="651607"/>
          </a:xfrm>
          <a:prstGeom prst="rect">
            <a:avLst/>
          </a:prstGeom>
        </p:spPr>
      </p:pic>
      <p:sp>
        <p:nvSpPr>
          <p:cNvPr id="51" name="Rettangolo 50">
            <a:extLst>
              <a:ext uri="{FF2B5EF4-FFF2-40B4-BE49-F238E27FC236}">
                <a16:creationId xmlns:a16="http://schemas.microsoft.com/office/drawing/2014/main" id="{A8E7CAD9-BEFC-4A97-BB39-5D0117979A64}"/>
              </a:ext>
            </a:extLst>
          </p:cNvPr>
          <p:cNvSpPr/>
          <p:nvPr/>
        </p:nvSpPr>
        <p:spPr>
          <a:xfrm>
            <a:off x="3467417" y="4208705"/>
            <a:ext cx="2659748" cy="707886"/>
          </a:xfrm>
          <a:prstGeom prst="rect">
            <a:avLst/>
          </a:prstGeom>
          <a:noFill/>
        </p:spPr>
        <p:txBody>
          <a:bodyPr wrap="square" lIns="91440" tIns="45720" rIns="91440" bIns="45720">
            <a:spAutoFit/>
          </a:bodyPr>
          <a:lstStyle/>
          <a:p>
            <a:pPr algn="ctr"/>
            <a:r>
              <a:rPr lang="it-IT" sz="2000" b="1"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In-vitro </a:t>
            </a:r>
            <a:r>
              <a:rPr lang="it-IT" sz="2000" b="1" dirty="0" err="1">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neurons</a:t>
            </a:r>
            <a:r>
              <a:rPr lang="it-IT" sz="2000" b="1"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t>
            </a:r>
            <a:r>
              <a:rPr lang="it-IT" sz="2000" b="1" dirty="0" err="1">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cultures</a:t>
            </a:r>
            <a:endPar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52" name="Rettangolo 51">
            <a:extLst>
              <a:ext uri="{FF2B5EF4-FFF2-40B4-BE49-F238E27FC236}">
                <a16:creationId xmlns:a16="http://schemas.microsoft.com/office/drawing/2014/main" id="{B0919E6B-6E3E-4935-81CF-FEF59796038B}"/>
              </a:ext>
            </a:extLst>
          </p:cNvPr>
          <p:cNvSpPr/>
          <p:nvPr/>
        </p:nvSpPr>
        <p:spPr>
          <a:xfrm>
            <a:off x="6406084" y="2128089"/>
            <a:ext cx="2116711" cy="707886"/>
          </a:xfrm>
          <a:prstGeom prst="rect">
            <a:avLst/>
          </a:prstGeom>
          <a:noFill/>
        </p:spPr>
        <p:txBody>
          <a:bodyPr wrap="square" lIns="91440" tIns="45720" rIns="91440" bIns="45720">
            <a:spAutoFit/>
          </a:bodyPr>
          <a:lstStyle/>
          <a:p>
            <a:pPr algn="ctr"/>
            <a:r>
              <a:rPr lang="it-IT" sz="2000" b="1"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In-vivo in utero electroporation</a:t>
            </a:r>
            <a:endPar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53" name="Rettangolo 52">
            <a:extLst>
              <a:ext uri="{FF2B5EF4-FFF2-40B4-BE49-F238E27FC236}">
                <a16:creationId xmlns:a16="http://schemas.microsoft.com/office/drawing/2014/main" id="{54A861C5-BF42-40FD-A337-CE62FA068B99}"/>
              </a:ext>
            </a:extLst>
          </p:cNvPr>
          <p:cNvSpPr/>
          <p:nvPr/>
        </p:nvSpPr>
        <p:spPr>
          <a:xfrm>
            <a:off x="9540981" y="5372510"/>
            <a:ext cx="2116711" cy="400110"/>
          </a:xfrm>
          <a:prstGeom prst="rect">
            <a:avLst/>
          </a:prstGeom>
          <a:noFill/>
        </p:spPr>
        <p:txBody>
          <a:bodyPr wrap="square" lIns="91440" tIns="45720" rIns="91440" bIns="45720">
            <a:spAutoFit/>
          </a:bodyPr>
          <a:lstStyle/>
          <a:p>
            <a:pPr algn="ctr"/>
            <a:r>
              <a:rPr lang="it-IT" sz="2000" b="1" dirty="0" err="1">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Therapies</a:t>
            </a:r>
            <a:endPar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54" name="Rettangolo 53">
            <a:extLst>
              <a:ext uri="{FF2B5EF4-FFF2-40B4-BE49-F238E27FC236}">
                <a16:creationId xmlns:a16="http://schemas.microsoft.com/office/drawing/2014/main" id="{F3C6000B-19BD-4AD0-B4E8-C75317EE4453}"/>
              </a:ext>
            </a:extLst>
          </p:cNvPr>
          <p:cNvSpPr/>
          <p:nvPr/>
        </p:nvSpPr>
        <p:spPr>
          <a:xfrm>
            <a:off x="9540981" y="3376133"/>
            <a:ext cx="2142263" cy="707886"/>
          </a:xfrm>
          <a:prstGeom prst="rect">
            <a:avLst/>
          </a:prstGeom>
          <a:noFill/>
        </p:spPr>
        <p:txBody>
          <a:bodyPr wrap="square" lIns="91440" tIns="45720" rIns="91440" bIns="45720">
            <a:spAutoFit/>
          </a:bodyPr>
          <a:lstStyle/>
          <a:p>
            <a:pPr algn="ctr"/>
            <a:r>
              <a:rPr lang="it-IT" sz="2000" b="1"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miRNA </a:t>
            </a:r>
            <a:r>
              <a:rPr lang="it-IT" sz="2000" b="1" dirty="0" err="1">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disease</a:t>
            </a:r>
            <a:r>
              <a:rPr lang="it-IT" sz="2000" b="1"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model </a:t>
            </a:r>
            <a:endPar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55" name="Freccia a destra 54">
            <a:extLst>
              <a:ext uri="{FF2B5EF4-FFF2-40B4-BE49-F238E27FC236}">
                <a16:creationId xmlns:a16="http://schemas.microsoft.com/office/drawing/2014/main" id="{CD8B7DCB-80B6-4E3B-BB52-5679BCC1F560}"/>
              </a:ext>
            </a:extLst>
          </p:cNvPr>
          <p:cNvSpPr/>
          <p:nvPr/>
        </p:nvSpPr>
        <p:spPr>
          <a:xfrm rot="5400000">
            <a:off x="10351317" y="4217399"/>
            <a:ext cx="521588" cy="476679"/>
          </a:xfrm>
          <a:prstGeom prst="rightArrow">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60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4" grpId="0"/>
      <p:bldP spid="51" grpId="0"/>
      <p:bldP spid="52" grpId="0"/>
      <p:bldP spid="53" grpId="0"/>
      <p:bldP spid="54" grpId="0"/>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4098C9-E5D2-4CB9-9C44-85D7099E3236}"/>
              </a:ext>
            </a:extLst>
          </p:cNvPr>
          <p:cNvSpPr txBox="1">
            <a:spLocks/>
          </p:cNvSpPr>
          <p:nvPr/>
        </p:nvSpPr>
        <p:spPr>
          <a:xfrm>
            <a:off x="393842" y="306231"/>
            <a:ext cx="11404315" cy="703161"/>
          </a:xfrm>
          <a:prstGeom prst="rect">
            <a:avLst/>
          </a:prstGeom>
          <a:solidFill>
            <a:srgbClr val="078FC8"/>
          </a:solidFill>
          <a:ln w="19050">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a:p>
            <a:pPr>
              <a:spcAft>
                <a:spcPts val="600"/>
              </a:spcAft>
            </a:pPr>
            <a:r>
              <a:rPr lang="it-IT" sz="4000" dirty="0">
                <a:solidFill>
                  <a:schemeClr val="bg1"/>
                </a:solidFill>
                <a:latin typeface="Arial" panose="020B0604020202020204" pitchFamily="34" charset="0"/>
                <a:cs typeface="Arial" panose="020B0604020202020204" pitchFamily="34" charset="0"/>
              </a:rPr>
              <a:t>miRNAome</a:t>
            </a:r>
          </a:p>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p:txBody>
      </p:sp>
      <p:pic>
        <p:nvPicPr>
          <p:cNvPr id="14" name="Immagine 13">
            <a:extLst>
              <a:ext uri="{FF2B5EF4-FFF2-40B4-BE49-F238E27FC236}">
                <a16:creationId xmlns:a16="http://schemas.microsoft.com/office/drawing/2014/main" id="{0F35BAFA-500A-4145-8D7B-4848A6CABA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054" t="9548" r="10939" b="10021"/>
          <a:stretch/>
        </p:blipFill>
        <p:spPr>
          <a:xfrm>
            <a:off x="1071319" y="4320779"/>
            <a:ext cx="1046854" cy="977830"/>
          </a:xfrm>
          <a:prstGeom prst="rect">
            <a:avLst/>
          </a:prstGeom>
        </p:spPr>
      </p:pic>
      <p:sp>
        <p:nvSpPr>
          <p:cNvPr id="16" name="CasellaDiTesto 15">
            <a:extLst>
              <a:ext uri="{FF2B5EF4-FFF2-40B4-BE49-F238E27FC236}">
                <a16:creationId xmlns:a16="http://schemas.microsoft.com/office/drawing/2014/main" id="{73B23CC9-BB40-45A4-BF55-7E9DB8633EBF}"/>
              </a:ext>
            </a:extLst>
          </p:cNvPr>
          <p:cNvSpPr txBox="1"/>
          <p:nvPr/>
        </p:nvSpPr>
        <p:spPr>
          <a:xfrm>
            <a:off x="1000092" y="3031911"/>
            <a:ext cx="473976" cy="323165"/>
          </a:xfrm>
          <a:prstGeom prst="rect">
            <a:avLst/>
          </a:prstGeom>
          <a:noFill/>
        </p:spPr>
        <p:txBody>
          <a:bodyPr wrap="square" rtlCol="0">
            <a:spAutoFit/>
          </a:bodyPr>
          <a:lstStyle/>
          <a:p>
            <a:r>
              <a:rPr lang="en-GB" sz="1500" dirty="0">
                <a:latin typeface="Arial" panose="020B0604020202020204" pitchFamily="34" charset="0"/>
                <a:cs typeface="Arial" panose="020B0604020202020204" pitchFamily="34" charset="0"/>
              </a:rPr>
              <a:t>20</a:t>
            </a:r>
          </a:p>
        </p:txBody>
      </p:sp>
      <p:sp>
        <p:nvSpPr>
          <p:cNvPr id="17" name="CasellaDiTesto 16">
            <a:extLst>
              <a:ext uri="{FF2B5EF4-FFF2-40B4-BE49-F238E27FC236}">
                <a16:creationId xmlns:a16="http://schemas.microsoft.com/office/drawing/2014/main" id="{9749B9EC-BDEE-4D0A-9B4A-B12D4EBCC56C}"/>
              </a:ext>
            </a:extLst>
          </p:cNvPr>
          <p:cNvSpPr txBox="1"/>
          <p:nvPr/>
        </p:nvSpPr>
        <p:spPr>
          <a:xfrm>
            <a:off x="1337726" y="4010294"/>
            <a:ext cx="502309" cy="323165"/>
          </a:xfrm>
          <a:prstGeom prst="rect">
            <a:avLst/>
          </a:prstGeom>
          <a:noFill/>
        </p:spPr>
        <p:txBody>
          <a:bodyPr wrap="square" rtlCol="0">
            <a:spAutoFit/>
          </a:bodyPr>
          <a:lstStyle/>
          <a:p>
            <a:r>
              <a:rPr lang="en-GB" sz="1500" dirty="0">
                <a:latin typeface="Arial" panose="020B0604020202020204" pitchFamily="34" charset="0"/>
                <a:cs typeface="Arial" panose="020B0604020202020204" pitchFamily="34" charset="0"/>
              </a:rPr>
              <a:t>15</a:t>
            </a:r>
          </a:p>
        </p:txBody>
      </p:sp>
      <p:sp>
        <p:nvSpPr>
          <p:cNvPr id="19" name="Rettangolo 18">
            <a:extLst>
              <a:ext uri="{FF2B5EF4-FFF2-40B4-BE49-F238E27FC236}">
                <a16:creationId xmlns:a16="http://schemas.microsoft.com/office/drawing/2014/main" id="{67F7484E-8CBC-4A55-86E4-E3E0F3050FEC}"/>
              </a:ext>
            </a:extLst>
          </p:cNvPr>
          <p:cNvSpPr/>
          <p:nvPr/>
        </p:nvSpPr>
        <p:spPr>
          <a:xfrm>
            <a:off x="562060" y="3466104"/>
            <a:ext cx="2082183" cy="477054"/>
          </a:xfrm>
          <a:prstGeom prst="rect">
            <a:avLst/>
          </a:prstGeom>
          <a:noFill/>
        </p:spPr>
        <p:txBody>
          <a:bodyPr wrap="square" lIns="91440" tIns="45720" rIns="91440" bIns="45720">
            <a:spAutoFit/>
          </a:bodyPr>
          <a:lstStyle/>
          <a:p>
            <a:pPr algn="ctr"/>
            <a:r>
              <a:rPr lang="it-IT" sz="2500" b="1"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miRNAome</a:t>
            </a:r>
            <a:endParaRPr lang="it-IT" sz="25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47" name="Rettangolo 46">
            <a:extLst>
              <a:ext uri="{FF2B5EF4-FFF2-40B4-BE49-F238E27FC236}">
                <a16:creationId xmlns:a16="http://schemas.microsoft.com/office/drawing/2014/main" id="{E369002A-3A4A-4E3F-881A-BFA761A85E5F}"/>
              </a:ext>
            </a:extLst>
          </p:cNvPr>
          <p:cNvSpPr/>
          <p:nvPr/>
        </p:nvSpPr>
        <p:spPr>
          <a:xfrm>
            <a:off x="9894874" y="3619070"/>
            <a:ext cx="1813094" cy="343171"/>
          </a:xfrm>
          <a:prstGeom prst="rect">
            <a:avLst/>
          </a:prstGeom>
        </p:spPr>
        <p:txBody>
          <a:bodyPr wrap="square">
            <a:spAutoFit/>
          </a:bodyPr>
          <a:lstStyle/>
          <a:p>
            <a:pPr algn="ctr" hangingPunct="0">
              <a:lnSpc>
                <a:spcPct val="120000"/>
              </a:lnSpc>
              <a:spcBef>
                <a:spcPts val="800"/>
              </a:spcBef>
              <a:spcAft>
                <a:spcPts val="0"/>
              </a:spcAft>
            </a:pPr>
            <a:r>
              <a:rPr lang="en-GB" sz="1500" dirty="0">
                <a:solidFill>
                  <a:srgbClr val="000000"/>
                </a:solidFill>
                <a:latin typeface="Arial" panose="020B0604020202020204" pitchFamily="34" charset="0"/>
                <a:ea typeface="Times New Roman" panose="02020603050405020304" pitchFamily="18" charset="0"/>
                <a:cs typeface="Calibri" panose="020F0502020204030204" pitchFamily="34" charset="0"/>
              </a:rPr>
              <a:t>5 - 10 miRNAs</a:t>
            </a:r>
            <a:endParaRPr lang="it-IT" sz="1500" dirty="0">
              <a:solidFill>
                <a:srgbClr val="000000"/>
              </a:solidFill>
              <a:latin typeface="Verdana" panose="020B0604030504040204" pitchFamily="34" charset="0"/>
              <a:ea typeface="Times New Roman" panose="02020603050405020304" pitchFamily="18" charset="0"/>
              <a:cs typeface="Calibri" panose="020F0502020204030204" pitchFamily="34" charset="0"/>
            </a:endParaRPr>
          </a:p>
        </p:txBody>
      </p:sp>
      <p:sp>
        <p:nvSpPr>
          <p:cNvPr id="18" name="Freccia a destra 17">
            <a:extLst>
              <a:ext uri="{FF2B5EF4-FFF2-40B4-BE49-F238E27FC236}">
                <a16:creationId xmlns:a16="http://schemas.microsoft.com/office/drawing/2014/main" id="{1D22F651-D707-4282-A207-ED096504D45B}"/>
              </a:ext>
            </a:extLst>
          </p:cNvPr>
          <p:cNvSpPr/>
          <p:nvPr/>
        </p:nvSpPr>
        <p:spPr>
          <a:xfrm>
            <a:off x="9986398" y="3450254"/>
            <a:ext cx="1811759" cy="703161"/>
          </a:xfrm>
          <a:prstGeom prst="rightArrow">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id="{BCFFDA91-0F34-41DE-9448-CBE8CB9B1B38}"/>
              </a:ext>
            </a:extLst>
          </p:cNvPr>
          <p:cNvSpPr/>
          <p:nvPr/>
        </p:nvSpPr>
        <p:spPr>
          <a:xfrm>
            <a:off x="784667" y="5316700"/>
            <a:ext cx="1608425" cy="323165"/>
          </a:xfrm>
          <a:prstGeom prst="rect">
            <a:avLst/>
          </a:prstGeom>
        </p:spPr>
        <p:txBody>
          <a:bodyPr wrap="square">
            <a:spAutoFit/>
          </a:bodyPr>
          <a:lstStyle/>
          <a:p>
            <a:r>
              <a:rPr lang="nl-NL" sz="1500" dirty="0">
                <a:latin typeface="Arial" panose="020B0604020202020204" pitchFamily="34" charset="0"/>
                <a:ea typeface="Times New Roman" panose="02020603050405020304" pitchFamily="18" charset="0"/>
                <a:cs typeface="Arial" panose="020B0604020202020204" pitchFamily="34" charset="0"/>
              </a:rPr>
              <a:t>Cntnap2-/- </a:t>
            </a:r>
            <a:r>
              <a:rPr lang="nl-NL" sz="1500" dirty="0" err="1">
                <a:latin typeface="Arial" panose="020B0604020202020204" pitchFamily="34" charset="0"/>
                <a:ea typeface="Times New Roman" panose="02020603050405020304" pitchFamily="18" charset="0"/>
                <a:cs typeface="Arial" panose="020B0604020202020204" pitchFamily="34" charset="0"/>
              </a:rPr>
              <a:t>mice</a:t>
            </a:r>
            <a:endParaRPr lang="en-GB" sz="1500" dirty="0">
              <a:latin typeface="Arial" panose="020B0604020202020204" pitchFamily="34" charset="0"/>
              <a:cs typeface="Arial" panose="020B0604020202020204" pitchFamily="34" charset="0"/>
            </a:endParaRPr>
          </a:p>
        </p:txBody>
      </p:sp>
      <p:sp>
        <p:nvSpPr>
          <p:cNvPr id="21" name="Rettangolo 20">
            <a:extLst>
              <a:ext uri="{FF2B5EF4-FFF2-40B4-BE49-F238E27FC236}">
                <a16:creationId xmlns:a16="http://schemas.microsoft.com/office/drawing/2014/main" id="{1204CD21-680D-4AF2-B9F5-ADC58F25D5D5}"/>
              </a:ext>
            </a:extLst>
          </p:cNvPr>
          <p:cNvSpPr/>
          <p:nvPr/>
        </p:nvSpPr>
        <p:spPr>
          <a:xfrm>
            <a:off x="7009935" y="4486033"/>
            <a:ext cx="2637569" cy="861774"/>
          </a:xfrm>
          <a:prstGeom prst="rect">
            <a:avLst/>
          </a:prstGeom>
          <a:noFill/>
        </p:spPr>
        <p:txBody>
          <a:bodyPr wrap="square" lIns="91440" tIns="45720" rIns="91440" bIns="45720">
            <a:spAutoFit/>
          </a:bodyPr>
          <a:lstStyle/>
          <a:p>
            <a:pPr algn="ctr"/>
            <a:r>
              <a:rPr lang="it-IT" sz="2500" b="1" dirty="0" err="1">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Bioinformatic</a:t>
            </a:r>
            <a:r>
              <a:rPr lang="it-IT" sz="2500" b="1"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t>
            </a:r>
            <a:r>
              <a:rPr lang="it-IT" sz="2500" b="1" dirty="0" err="1">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analysis</a:t>
            </a:r>
            <a:endParaRPr lang="it-IT" sz="25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pic>
        <p:nvPicPr>
          <p:cNvPr id="9" name="Immagine 8">
            <a:extLst>
              <a:ext uri="{FF2B5EF4-FFF2-40B4-BE49-F238E27FC236}">
                <a16:creationId xmlns:a16="http://schemas.microsoft.com/office/drawing/2014/main" id="{CD0A5F13-0B34-445C-A1D8-4C591D16D4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9935" y="1848464"/>
            <a:ext cx="2637569" cy="2637569"/>
          </a:xfrm>
          <a:prstGeom prst="rect">
            <a:avLst/>
          </a:prstGeom>
        </p:spPr>
      </p:pic>
      <p:sp>
        <p:nvSpPr>
          <p:cNvPr id="24" name="Freccia a destra 23">
            <a:extLst>
              <a:ext uri="{FF2B5EF4-FFF2-40B4-BE49-F238E27FC236}">
                <a16:creationId xmlns:a16="http://schemas.microsoft.com/office/drawing/2014/main" id="{F1FAE97A-211B-43C4-A2AE-1B852B42F43F}"/>
              </a:ext>
            </a:extLst>
          </p:cNvPr>
          <p:cNvSpPr/>
          <p:nvPr/>
        </p:nvSpPr>
        <p:spPr>
          <a:xfrm>
            <a:off x="5180106" y="3451654"/>
            <a:ext cx="1490935" cy="703161"/>
          </a:xfrm>
          <a:prstGeom prst="rightArrow">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Elemento grafico 5" descr="Uomo">
            <a:extLst>
              <a:ext uri="{FF2B5EF4-FFF2-40B4-BE49-F238E27FC236}">
                <a16:creationId xmlns:a16="http://schemas.microsoft.com/office/drawing/2014/main" id="{A9FF10B9-9823-46D1-8BE0-39F201AF4A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737" y="1848464"/>
            <a:ext cx="1214081" cy="1214081"/>
          </a:xfrm>
          <a:prstGeom prst="rect">
            <a:avLst/>
          </a:prstGeom>
        </p:spPr>
      </p:pic>
      <p:pic>
        <p:nvPicPr>
          <p:cNvPr id="23" name="Elemento grafico 22" descr="Uomo">
            <a:extLst>
              <a:ext uri="{FF2B5EF4-FFF2-40B4-BE49-F238E27FC236}">
                <a16:creationId xmlns:a16="http://schemas.microsoft.com/office/drawing/2014/main" id="{B18C2AF9-D10D-4866-BCB1-8857FBF4B4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3691" y="1837832"/>
            <a:ext cx="1232006" cy="1232006"/>
          </a:xfrm>
          <a:prstGeom prst="rect">
            <a:avLst/>
          </a:prstGeom>
        </p:spPr>
      </p:pic>
      <p:pic>
        <p:nvPicPr>
          <p:cNvPr id="4" name="Immagine 3">
            <a:extLst>
              <a:ext uri="{FF2B5EF4-FFF2-40B4-BE49-F238E27FC236}">
                <a16:creationId xmlns:a16="http://schemas.microsoft.com/office/drawing/2014/main" id="{A8D5B812-7463-414D-AB44-B8EC52B9B00E}"/>
              </a:ext>
            </a:extLst>
          </p:cNvPr>
          <p:cNvPicPr>
            <a:picLocks noChangeAspect="1"/>
          </p:cNvPicPr>
          <p:nvPr/>
        </p:nvPicPr>
        <p:blipFill rotWithShape="1">
          <a:blip r:embed="rId9">
            <a:extLst>
              <a:ext uri="{28A0092B-C50C-407E-A947-70E740481C1C}">
                <a14:useLocalDpi xmlns:a14="http://schemas.microsoft.com/office/drawing/2010/main" val="0"/>
              </a:ext>
            </a:extLst>
          </a:blip>
          <a:srcRect l="8629" r="9714" b="10032"/>
          <a:stretch/>
        </p:blipFill>
        <p:spPr>
          <a:xfrm>
            <a:off x="3025105" y="2091394"/>
            <a:ext cx="1775835" cy="1467429"/>
          </a:xfrm>
          <a:prstGeom prst="rect">
            <a:avLst/>
          </a:prstGeom>
        </p:spPr>
      </p:pic>
      <p:sp>
        <p:nvSpPr>
          <p:cNvPr id="25" name="Rettangolo 24">
            <a:extLst>
              <a:ext uri="{FF2B5EF4-FFF2-40B4-BE49-F238E27FC236}">
                <a16:creationId xmlns:a16="http://schemas.microsoft.com/office/drawing/2014/main" id="{1B19B89D-4E9F-4FF5-B418-27E68E5E0558}"/>
              </a:ext>
            </a:extLst>
          </p:cNvPr>
          <p:cNvSpPr/>
          <p:nvPr/>
        </p:nvSpPr>
        <p:spPr>
          <a:xfrm>
            <a:off x="3197345" y="3693178"/>
            <a:ext cx="1406907" cy="1384995"/>
          </a:xfrm>
          <a:prstGeom prst="rect">
            <a:avLst/>
          </a:prstGeom>
        </p:spPr>
        <p:txBody>
          <a:bodyPr wrap="square">
            <a:spAutoFit/>
          </a:bodyPr>
          <a:lstStyle/>
          <a:p>
            <a:r>
              <a:rPr lang="nl-NL" sz="1200" dirty="0" err="1">
                <a:latin typeface="Arial" panose="020B0604020202020204" pitchFamily="34" charset="0"/>
                <a:cs typeface="Arial" panose="020B0604020202020204" pitchFamily="34" charset="0"/>
              </a:rPr>
              <a:t>Cerebral</a:t>
            </a:r>
            <a:r>
              <a:rPr lang="nl-NL" sz="1200" dirty="0">
                <a:latin typeface="Arial" panose="020B0604020202020204" pitchFamily="34" charset="0"/>
                <a:cs typeface="Arial" panose="020B0604020202020204" pitchFamily="34" charset="0"/>
              </a:rPr>
              <a:t> cortex</a:t>
            </a:r>
          </a:p>
          <a:p>
            <a:r>
              <a:rPr lang="nl-NL" sz="1200" dirty="0">
                <a:latin typeface="Arial" panose="020B0604020202020204" pitchFamily="34" charset="0"/>
                <a:cs typeface="Arial" panose="020B0604020202020204" pitchFamily="34" charset="0"/>
              </a:rPr>
              <a:t>Basal </a:t>
            </a:r>
            <a:r>
              <a:rPr lang="nl-NL" sz="1200" dirty="0" err="1">
                <a:latin typeface="Arial" panose="020B0604020202020204" pitchFamily="34" charset="0"/>
                <a:cs typeface="Arial" panose="020B0604020202020204" pitchFamily="34" charset="0"/>
              </a:rPr>
              <a:t>ganglia</a:t>
            </a:r>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Corpus </a:t>
            </a:r>
            <a:r>
              <a:rPr lang="nl-NL" sz="1200" dirty="0" err="1">
                <a:latin typeface="Arial" panose="020B0604020202020204" pitchFamily="34" charset="0"/>
                <a:cs typeface="Arial" panose="020B0604020202020204" pitchFamily="34" charset="0"/>
              </a:rPr>
              <a:t>callosum</a:t>
            </a:r>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Cerebellum</a:t>
            </a:r>
          </a:p>
          <a:p>
            <a:r>
              <a:rPr lang="nl-NL" sz="1200" dirty="0">
                <a:latin typeface="Arial" panose="020B0604020202020204" pitchFamily="34" charset="0"/>
                <a:cs typeface="Arial" panose="020B0604020202020204" pitchFamily="34" charset="0"/>
              </a:rPr>
              <a:t>Brain stem</a:t>
            </a:r>
          </a:p>
          <a:p>
            <a:r>
              <a:rPr lang="nl-NL" sz="1200" dirty="0">
                <a:latin typeface="Arial" panose="020B0604020202020204" pitchFamily="34" charset="0"/>
                <a:cs typeface="Arial" panose="020B0604020202020204" pitchFamily="34" charset="0"/>
              </a:rPr>
              <a:t>Hippocampus</a:t>
            </a:r>
          </a:p>
          <a:p>
            <a:r>
              <a:rPr lang="nl-NL" sz="1200" dirty="0">
                <a:latin typeface="Arial" panose="020B0604020202020204" pitchFamily="34" charset="0"/>
                <a:cs typeface="Arial" panose="020B0604020202020204" pitchFamily="34" charset="0"/>
              </a:rPr>
              <a:t>Amygdala</a:t>
            </a:r>
            <a:endParaRPr lang="en-GB" sz="1200" dirty="0">
              <a:latin typeface="Arial" panose="020B0604020202020204" pitchFamily="34" charset="0"/>
              <a:cs typeface="Arial" panose="020B0604020202020204" pitchFamily="34" charset="0"/>
            </a:endParaRPr>
          </a:p>
        </p:txBody>
      </p:sp>
      <p:cxnSp>
        <p:nvCxnSpPr>
          <p:cNvPr id="13" name="Connettore a gomito 12">
            <a:extLst>
              <a:ext uri="{FF2B5EF4-FFF2-40B4-BE49-F238E27FC236}">
                <a16:creationId xmlns:a16="http://schemas.microsoft.com/office/drawing/2014/main" id="{6C9EEF8C-F081-4B23-9E0E-E14EAA30E478}"/>
              </a:ext>
            </a:extLst>
          </p:cNvPr>
          <p:cNvCxnSpPr>
            <a:cxnSpLocks/>
            <a:stCxn id="4" idx="1"/>
            <a:endCxn id="25" idx="1"/>
          </p:cNvCxnSpPr>
          <p:nvPr/>
        </p:nvCxnSpPr>
        <p:spPr>
          <a:xfrm rot="10800000" flipH="1" flipV="1">
            <a:off x="3025105" y="2825108"/>
            <a:ext cx="172240" cy="1560567"/>
          </a:xfrm>
          <a:prstGeom prst="bentConnector3">
            <a:avLst>
              <a:gd name="adj1" fmla="val -132722"/>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sp>
        <p:nvSpPr>
          <p:cNvPr id="43" name="CasellaDiTesto 42">
            <a:extLst>
              <a:ext uri="{FF2B5EF4-FFF2-40B4-BE49-F238E27FC236}">
                <a16:creationId xmlns:a16="http://schemas.microsoft.com/office/drawing/2014/main" id="{F5BBE995-3256-4442-80A6-4C65C37FA4A9}"/>
              </a:ext>
            </a:extLst>
          </p:cNvPr>
          <p:cNvSpPr txBox="1"/>
          <p:nvPr/>
        </p:nvSpPr>
        <p:spPr>
          <a:xfrm>
            <a:off x="1686515" y="3051912"/>
            <a:ext cx="473976" cy="323165"/>
          </a:xfrm>
          <a:prstGeom prst="rect">
            <a:avLst/>
          </a:prstGeom>
          <a:noFill/>
        </p:spPr>
        <p:txBody>
          <a:bodyPr wrap="square" rtlCol="0">
            <a:spAutoFit/>
          </a:bodyPr>
          <a:lstStyle/>
          <a:p>
            <a:r>
              <a:rPr lang="en-GB" sz="1500" dirty="0">
                <a:latin typeface="Arial" panose="020B0604020202020204" pitchFamily="34" charset="0"/>
                <a:cs typeface="Arial" panose="020B0604020202020204" pitchFamily="34" charset="0"/>
              </a:rPr>
              <a:t>20</a:t>
            </a:r>
          </a:p>
        </p:txBody>
      </p:sp>
    </p:spTree>
    <p:extLst>
      <p:ext uri="{BB962C8B-B14F-4D97-AF65-F5344CB8AC3E}">
        <p14:creationId xmlns:p14="http://schemas.microsoft.com/office/powerpoint/2010/main" val="316363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8"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4098C9-E5D2-4CB9-9C44-85D7099E3236}"/>
              </a:ext>
            </a:extLst>
          </p:cNvPr>
          <p:cNvSpPr txBox="1">
            <a:spLocks/>
          </p:cNvSpPr>
          <p:nvPr/>
        </p:nvSpPr>
        <p:spPr>
          <a:xfrm>
            <a:off x="393842" y="316170"/>
            <a:ext cx="11404315" cy="703161"/>
          </a:xfrm>
          <a:prstGeom prst="rect">
            <a:avLst/>
          </a:prstGeom>
          <a:solidFill>
            <a:srgbClr val="078FC8"/>
          </a:solidFill>
          <a:ln w="19050">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a:p>
            <a:pPr>
              <a:spcAft>
                <a:spcPts val="600"/>
              </a:spcAft>
            </a:pPr>
            <a:r>
              <a:rPr lang="it-IT" sz="4000" dirty="0">
                <a:solidFill>
                  <a:schemeClr val="bg1"/>
                </a:solidFill>
                <a:latin typeface="Arial" panose="020B0604020202020204" pitchFamily="34" charset="0"/>
                <a:cs typeface="Arial" panose="020B0604020202020204" pitchFamily="34" charset="0"/>
              </a:rPr>
              <a:t>In-vitro </a:t>
            </a:r>
            <a:r>
              <a:rPr lang="it-IT" sz="4000" dirty="0" err="1">
                <a:solidFill>
                  <a:schemeClr val="bg1"/>
                </a:solidFill>
                <a:latin typeface="Arial" panose="020B0604020202020204" pitchFamily="34" charset="0"/>
                <a:cs typeface="Arial" panose="020B0604020202020204" pitchFamily="34" charset="0"/>
              </a:rPr>
              <a:t>cortical</a:t>
            </a:r>
            <a:r>
              <a:rPr lang="it-IT" sz="4000" dirty="0">
                <a:solidFill>
                  <a:schemeClr val="bg1"/>
                </a:solidFill>
                <a:latin typeface="Arial" panose="020B0604020202020204" pitchFamily="34" charset="0"/>
                <a:cs typeface="Arial" panose="020B0604020202020204" pitchFamily="34" charset="0"/>
              </a:rPr>
              <a:t> </a:t>
            </a:r>
            <a:r>
              <a:rPr lang="it-IT" sz="4000" dirty="0" err="1">
                <a:solidFill>
                  <a:schemeClr val="bg1"/>
                </a:solidFill>
                <a:latin typeface="Arial" panose="020B0604020202020204" pitchFamily="34" charset="0"/>
                <a:cs typeface="Arial" panose="020B0604020202020204" pitchFamily="34" charset="0"/>
              </a:rPr>
              <a:t>neurons</a:t>
            </a:r>
            <a:endParaRPr lang="it-IT" sz="4000" dirty="0">
              <a:solidFill>
                <a:schemeClr val="bg1"/>
              </a:solidFill>
              <a:latin typeface="Arial" panose="020B0604020202020204" pitchFamily="34" charset="0"/>
              <a:cs typeface="Arial" panose="020B0604020202020204" pitchFamily="34" charset="0"/>
            </a:endParaRPr>
          </a:p>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p:txBody>
      </p:sp>
      <p:pic>
        <p:nvPicPr>
          <p:cNvPr id="21" name="Immagine 20">
            <a:extLst>
              <a:ext uri="{FF2B5EF4-FFF2-40B4-BE49-F238E27FC236}">
                <a16:creationId xmlns:a16="http://schemas.microsoft.com/office/drawing/2014/main" id="{76829A98-612B-455B-B2A2-A5D57A3DDF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10" b="14963"/>
          <a:stretch/>
        </p:blipFill>
        <p:spPr>
          <a:xfrm rot="5400000">
            <a:off x="1865443" y="2276126"/>
            <a:ext cx="3683292" cy="2702782"/>
          </a:xfrm>
          <a:prstGeom prst="rect">
            <a:avLst/>
          </a:prstGeom>
        </p:spPr>
      </p:pic>
      <p:sp>
        <p:nvSpPr>
          <p:cNvPr id="10" name="Rettangolo 9">
            <a:extLst>
              <a:ext uri="{FF2B5EF4-FFF2-40B4-BE49-F238E27FC236}">
                <a16:creationId xmlns:a16="http://schemas.microsoft.com/office/drawing/2014/main" id="{27081EE3-3B44-4A20-A56B-6B47D8BFEE32}"/>
              </a:ext>
            </a:extLst>
          </p:cNvPr>
          <p:cNvSpPr/>
          <p:nvPr/>
        </p:nvSpPr>
        <p:spPr>
          <a:xfrm>
            <a:off x="7222774" y="4490964"/>
            <a:ext cx="2102730" cy="620434"/>
          </a:xfrm>
          <a:prstGeom prst="rect">
            <a:avLst/>
          </a:prstGeom>
        </p:spPr>
        <p:txBody>
          <a:bodyPr wrap="square">
            <a:spAutoFit/>
          </a:bodyPr>
          <a:lstStyle/>
          <a:p>
            <a:pPr hangingPunct="0">
              <a:lnSpc>
                <a:spcPct val="120000"/>
              </a:lnSpc>
              <a:spcBef>
                <a:spcPts val="800"/>
              </a:spcBef>
              <a:spcAft>
                <a:spcPts val="0"/>
              </a:spcAft>
            </a:pPr>
            <a:r>
              <a:rPr lang="en-GB" sz="1500" dirty="0">
                <a:latin typeface="Arial" panose="020B0604020202020204" pitchFamily="34" charset="0"/>
                <a:cs typeface="Arial" panose="020B0604020202020204" pitchFamily="34" charset="0"/>
              </a:rPr>
              <a:t>"in situ" detection of miRNA by LNA</a:t>
            </a:r>
            <a:endParaRPr lang="en-GB" sz="1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Rettangolo 1">
            <a:extLst>
              <a:ext uri="{FF2B5EF4-FFF2-40B4-BE49-F238E27FC236}">
                <a16:creationId xmlns:a16="http://schemas.microsoft.com/office/drawing/2014/main" id="{2B3D5C4B-9A2A-46FB-803C-A4F707ACDFCE}"/>
              </a:ext>
            </a:extLst>
          </p:cNvPr>
          <p:cNvSpPr/>
          <p:nvPr/>
        </p:nvSpPr>
        <p:spPr>
          <a:xfrm>
            <a:off x="7477956" y="3099321"/>
            <a:ext cx="2304149" cy="784830"/>
          </a:xfrm>
          <a:prstGeom prst="rect">
            <a:avLst/>
          </a:prstGeom>
        </p:spPr>
        <p:txBody>
          <a:bodyPr wrap="square">
            <a:spAutoFit/>
          </a:bodyPr>
          <a:lstStyle/>
          <a:p>
            <a:r>
              <a:rPr lang="en-GB" sz="1500" dirty="0">
                <a:solidFill>
                  <a:srgbClr val="000000"/>
                </a:solidFill>
                <a:latin typeface="Arial" panose="020B0604020202020204" pitchFamily="34" charset="0"/>
                <a:ea typeface="Times New Roman" panose="02020603050405020304" pitchFamily="18" charset="0"/>
                <a:cs typeface="Calibri" panose="020F0502020204030204" pitchFamily="34" charset="0"/>
              </a:rPr>
              <a:t>Synaptic pruning</a:t>
            </a:r>
          </a:p>
          <a:p>
            <a:r>
              <a:rPr lang="en-GB" sz="1500" dirty="0">
                <a:solidFill>
                  <a:srgbClr val="000000"/>
                </a:solidFill>
                <a:latin typeface="Arial" panose="020B0604020202020204" pitchFamily="34" charset="0"/>
                <a:cs typeface="Calibri" panose="020F0502020204030204" pitchFamily="34" charset="0"/>
              </a:rPr>
              <a:t>(via LTD measurements by electrodes)</a:t>
            </a:r>
            <a:endParaRPr lang="en-GB" sz="1500" dirty="0">
              <a:latin typeface="Arial" panose="020B0604020202020204" pitchFamily="34" charset="0"/>
              <a:cs typeface="Arial" panose="020B0604020202020204" pitchFamily="34" charset="0"/>
            </a:endParaRPr>
          </a:p>
        </p:txBody>
      </p:sp>
      <p:sp>
        <p:nvSpPr>
          <p:cNvPr id="12" name="Freccia a pentagono 11">
            <a:extLst>
              <a:ext uri="{FF2B5EF4-FFF2-40B4-BE49-F238E27FC236}">
                <a16:creationId xmlns:a16="http://schemas.microsoft.com/office/drawing/2014/main" id="{C5147489-1C50-4B0A-B6A1-48F59CA80F3B}"/>
              </a:ext>
            </a:extLst>
          </p:cNvPr>
          <p:cNvSpPr/>
          <p:nvPr/>
        </p:nvSpPr>
        <p:spPr>
          <a:xfrm rot="10800000">
            <a:off x="5383828" y="1855728"/>
            <a:ext cx="4277217" cy="2231150"/>
          </a:xfrm>
          <a:prstGeom prst="homePlate">
            <a:avLst>
              <a:gd name="adj" fmla="val 22877"/>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3" name="Freccia a pentagono 12">
            <a:extLst>
              <a:ext uri="{FF2B5EF4-FFF2-40B4-BE49-F238E27FC236}">
                <a16:creationId xmlns:a16="http://schemas.microsoft.com/office/drawing/2014/main" id="{AB490CF8-790B-48CD-8C44-96882EB39700}"/>
              </a:ext>
            </a:extLst>
          </p:cNvPr>
          <p:cNvSpPr/>
          <p:nvPr/>
        </p:nvSpPr>
        <p:spPr>
          <a:xfrm rot="10800000">
            <a:off x="5383830" y="4326464"/>
            <a:ext cx="4277217" cy="891910"/>
          </a:xfrm>
          <a:prstGeom prst="homePlate">
            <a:avLst>
              <a:gd name="adj" fmla="val 60615"/>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5" name="Rettangolo 14">
            <a:extLst>
              <a:ext uri="{FF2B5EF4-FFF2-40B4-BE49-F238E27FC236}">
                <a16:creationId xmlns:a16="http://schemas.microsoft.com/office/drawing/2014/main" id="{DDCF9284-0412-4C63-9BC6-2EF6778F14C9}"/>
              </a:ext>
            </a:extLst>
          </p:cNvPr>
          <p:cNvSpPr/>
          <p:nvPr/>
        </p:nvSpPr>
        <p:spPr>
          <a:xfrm>
            <a:off x="3833466" y="2835660"/>
            <a:ext cx="1225014" cy="707886"/>
          </a:xfrm>
          <a:prstGeom prst="rect">
            <a:avLst/>
          </a:prstGeom>
          <a:noFill/>
        </p:spPr>
        <p:txBody>
          <a:bodyPr wrap="none" lIns="91440" tIns="45720" rIns="91440" bIns="45720">
            <a:spAutoFit/>
          </a:bodyPr>
          <a:lstStyle/>
          <a:p>
            <a:pPr algn="ctr"/>
            <a:r>
              <a:rPr lang="en-GB" sz="2000" b="1"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Neurons</a:t>
            </a:r>
          </a:p>
          <a:p>
            <a:pPr algn="ctr"/>
            <a:r>
              <a:rPr lang="en-GB" sz="2000" b="1"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Cultures</a:t>
            </a:r>
            <a:endParaRPr lang="en-GB"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17" name="Rettangolo 16">
            <a:extLst>
              <a:ext uri="{FF2B5EF4-FFF2-40B4-BE49-F238E27FC236}">
                <a16:creationId xmlns:a16="http://schemas.microsoft.com/office/drawing/2014/main" id="{DB91E85D-A74E-48B0-9FCA-DD18EC3076B8}"/>
              </a:ext>
            </a:extLst>
          </p:cNvPr>
          <p:cNvSpPr/>
          <p:nvPr/>
        </p:nvSpPr>
        <p:spPr>
          <a:xfrm>
            <a:off x="9819285" y="3399181"/>
            <a:ext cx="1813094" cy="343171"/>
          </a:xfrm>
          <a:prstGeom prst="rect">
            <a:avLst/>
          </a:prstGeom>
        </p:spPr>
        <p:txBody>
          <a:bodyPr wrap="square">
            <a:spAutoFit/>
          </a:bodyPr>
          <a:lstStyle/>
          <a:p>
            <a:pPr algn="ctr" hangingPunct="0">
              <a:lnSpc>
                <a:spcPct val="120000"/>
              </a:lnSpc>
              <a:spcBef>
                <a:spcPts val="800"/>
              </a:spcBef>
              <a:spcAft>
                <a:spcPts val="0"/>
              </a:spcAft>
            </a:pPr>
            <a:r>
              <a:rPr lang="en-GB" sz="1500" dirty="0">
                <a:solidFill>
                  <a:srgbClr val="000000"/>
                </a:solidFill>
                <a:latin typeface="Arial" panose="020B0604020202020204" pitchFamily="34" charset="0"/>
                <a:ea typeface="Times New Roman" panose="02020603050405020304" pitchFamily="18" charset="0"/>
                <a:cs typeface="Calibri" panose="020F0502020204030204" pitchFamily="34" charset="0"/>
              </a:rPr>
              <a:t>2 miRNAs</a:t>
            </a:r>
            <a:endParaRPr lang="it-IT" sz="1500" dirty="0">
              <a:solidFill>
                <a:srgbClr val="000000"/>
              </a:solidFill>
              <a:latin typeface="Verdana" panose="020B0604030504040204" pitchFamily="34" charset="0"/>
              <a:ea typeface="Times New Roman" panose="02020603050405020304" pitchFamily="18" charset="0"/>
              <a:cs typeface="Calibri" panose="020F0502020204030204" pitchFamily="34" charset="0"/>
            </a:endParaRPr>
          </a:p>
        </p:txBody>
      </p:sp>
      <p:sp>
        <p:nvSpPr>
          <p:cNvPr id="3" name="Rettangolo 2">
            <a:extLst>
              <a:ext uri="{FF2B5EF4-FFF2-40B4-BE49-F238E27FC236}">
                <a16:creationId xmlns:a16="http://schemas.microsoft.com/office/drawing/2014/main" id="{5F10442F-B90D-4DF3-A840-19DAB0855E17}"/>
              </a:ext>
            </a:extLst>
          </p:cNvPr>
          <p:cNvSpPr/>
          <p:nvPr/>
        </p:nvSpPr>
        <p:spPr>
          <a:xfrm>
            <a:off x="7477956" y="2067532"/>
            <a:ext cx="2058016" cy="1015663"/>
          </a:xfrm>
          <a:prstGeom prst="rect">
            <a:avLst/>
          </a:prstGeom>
        </p:spPr>
        <p:txBody>
          <a:bodyPr wrap="square">
            <a:spAutoFit/>
          </a:bodyPr>
          <a:lstStyle/>
          <a:p>
            <a:r>
              <a:rPr lang="en-GB" sz="1500" dirty="0">
                <a:solidFill>
                  <a:srgbClr val="000000"/>
                </a:solidFill>
                <a:latin typeface="Arial" panose="020B0604020202020204" pitchFamily="34" charset="0"/>
                <a:ea typeface="Times New Roman" panose="02020603050405020304" pitchFamily="18" charset="0"/>
                <a:cs typeface="Calibri" panose="020F0502020204030204" pitchFamily="34" charset="0"/>
              </a:rPr>
              <a:t>Dendritic spines stabilization and formation (via IF/WB of Pak3/1)</a:t>
            </a:r>
          </a:p>
        </p:txBody>
      </p:sp>
      <p:cxnSp>
        <p:nvCxnSpPr>
          <p:cNvPr id="19" name="Connettore 2 18">
            <a:extLst>
              <a:ext uri="{FF2B5EF4-FFF2-40B4-BE49-F238E27FC236}">
                <a16:creationId xmlns:a16="http://schemas.microsoft.com/office/drawing/2014/main" id="{618F63A5-70C4-4577-998E-4EB2DDD1C52A}"/>
              </a:ext>
            </a:extLst>
          </p:cNvPr>
          <p:cNvCxnSpPr/>
          <p:nvPr/>
        </p:nvCxnSpPr>
        <p:spPr>
          <a:xfrm>
            <a:off x="6894982" y="3302804"/>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sp>
        <p:nvSpPr>
          <p:cNvPr id="20" name="Rettangolo 19">
            <a:extLst>
              <a:ext uri="{FF2B5EF4-FFF2-40B4-BE49-F238E27FC236}">
                <a16:creationId xmlns:a16="http://schemas.microsoft.com/office/drawing/2014/main" id="{7040E4AE-6AE0-4662-944E-8488BD23C2EF}"/>
              </a:ext>
            </a:extLst>
          </p:cNvPr>
          <p:cNvSpPr/>
          <p:nvPr/>
        </p:nvSpPr>
        <p:spPr>
          <a:xfrm>
            <a:off x="5769740" y="4623572"/>
            <a:ext cx="918460" cy="355218"/>
          </a:xfrm>
          <a:prstGeom prst="rect">
            <a:avLst/>
          </a:prstGeom>
        </p:spPr>
        <p:txBody>
          <a:bodyPr wrap="square">
            <a:spAutoFit/>
          </a:bodyPr>
          <a:lstStyle/>
          <a:p>
            <a:pPr algn="just" hangingPunct="0">
              <a:lnSpc>
                <a:spcPct val="120000"/>
              </a:lnSpc>
              <a:spcBef>
                <a:spcPts val="800"/>
              </a:spcBef>
              <a:spcAft>
                <a:spcPts val="0"/>
              </a:spcAft>
            </a:pPr>
            <a:r>
              <a:rPr lang="en-GB" sz="1500" dirty="0">
                <a:solidFill>
                  <a:srgbClr val="000000"/>
                </a:solidFill>
                <a:latin typeface="Arial" panose="020B0604020202020204" pitchFamily="34" charset="0"/>
                <a:ea typeface="Times New Roman" panose="02020603050405020304" pitchFamily="18" charset="0"/>
                <a:cs typeface="Calibri" panose="020F0502020204030204" pitchFamily="34" charset="0"/>
              </a:rPr>
              <a:t>Control</a:t>
            </a:r>
          </a:p>
        </p:txBody>
      </p:sp>
      <p:cxnSp>
        <p:nvCxnSpPr>
          <p:cNvPr id="22" name="Connettore 2 21">
            <a:extLst>
              <a:ext uri="{FF2B5EF4-FFF2-40B4-BE49-F238E27FC236}">
                <a16:creationId xmlns:a16="http://schemas.microsoft.com/office/drawing/2014/main" id="{FBBA8410-666D-47B1-ADCB-F297C2FACC4B}"/>
              </a:ext>
            </a:extLst>
          </p:cNvPr>
          <p:cNvCxnSpPr/>
          <p:nvPr/>
        </p:nvCxnSpPr>
        <p:spPr>
          <a:xfrm>
            <a:off x="6620752" y="4790402"/>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sp>
        <p:nvSpPr>
          <p:cNvPr id="4" name="Rettangolo 3">
            <a:extLst>
              <a:ext uri="{FF2B5EF4-FFF2-40B4-BE49-F238E27FC236}">
                <a16:creationId xmlns:a16="http://schemas.microsoft.com/office/drawing/2014/main" id="{31DA0CDD-B326-42D0-8A5D-1B1052383635}"/>
              </a:ext>
            </a:extLst>
          </p:cNvPr>
          <p:cNvSpPr/>
          <p:nvPr/>
        </p:nvSpPr>
        <p:spPr>
          <a:xfrm>
            <a:off x="5571574" y="2587442"/>
            <a:ext cx="1033181" cy="553986"/>
          </a:xfrm>
          <a:prstGeom prst="rect">
            <a:avLst/>
          </a:prstGeom>
        </p:spPr>
        <p:txBody>
          <a:bodyPr wrap="square">
            <a:spAutoFit/>
          </a:bodyPr>
          <a:lstStyle/>
          <a:p>
            <a:pPr algn="ctr"/>
            <a:r>
              <a:rPr lang="en-GB" sz="1500" dirty="0">
                <a:latin typeface="Arial" panose="020B0604020202020204" pitchFamily="34" charset="0"/>
                <a:cs typeface="Arial" panose="020B0604020202020204" pitchFamily="34" charset="0"/>
              </a:rPr>
              <a:t>Cellular features</a:t>
            </a:r>
          </a:p>
        </p:txBody>
      </p:sp>
      <p:cxnSp>
        <p:nvCxnSpPr>
          <p:cNvPr id="24" name="Connettore 2 23">
            <a:extLst>
              <a:ext uri="{FF2B5EF4-FFF2-40B4-BE49-F238E27FC236}">
                <a16:creationId xmlns:a16="http://schemas.microsoft.com/office/drawing/2014/main" id="{A6643FFD-0227-4282-8976-6C890A9641E5}"/>
              </a:ext>
            </a:extLst>
          </p:cNvPr>
          <p:cNvCxnSpPr/>
          <p:nvPr/>
        </p:nvCxnSpPr>
        <p:spPr>
          <a:xfrm>
            <a:off x="6875653" y="2261846"/>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sp>
        <p:nvSpPr>
          <p:cNvPr id="5" name="Ovale 4">
            <a:extLst>
              <a:ext uri="{FF2B5EF4-FFF2-40B4-BE49-F238E27FC236}">
                <a16:creationId xmlns:a16="http://schemas.microsoft.com/office/drawing/2014/main" id="{09D5B260-2B19-43D1-BAA4-B5BDD5F88969}"/>
              </a:ext>
            </a:extLst>
          </p:cNvPr>
          <p:cNvSpPr/>
          <p:nvPr/>
        </p:nvSpPr>
        <p:spPr>
          <a:xfrm>
            <a:off x="2394666" y="1785871"/>
            <a:ext cx="741939" cy="739420"/>
          </a:xfrm>
          <a:prstGeom prst="ellipse">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e 22">
            <a:extLst>
              <a:ext uri="{FF2B5EF4-FFF2-40B4-BE49-F238E27FC236}">
                <a16:creationId xmlns:a16="http://schemas.microsoft.com/office/drawing/2014/main" id="{9C131660-0CC4-4CED-AB56-235B900A0D69}"/>
              </a:ext>
            </a:extLst>
          </p:cNvPr>
          <p:cNvSpPr/>
          <p:nvPr/>
        </p:nvSpPr>
        <p:spPr>
          <a:xfrm>
            <a:off x="4232461" y="4568311"/>
            <a:ext cx="965675" cy="978556"/>
          </a:xfrm>
          <a:prstGeom prst="ellipse">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ccia a destra 26">
            <a:extLst>
              <a:ext uri="{FF2B5EF4-FFF2-40B4-BE49-F238E27FC236}">
                <a16:creationId xmlns:a16="http://schemas.microsoft.com/office/drawing/2014/main" id="{E41487E4-752F-4518-A7F8-DC64DD6FE34B}"/>
              </a:ext>
            </a:extLst>
          </p:cNvPr>
          <p:cNvSpPr/>
          <p:nvPr/>
        </p:nvSpPr>
        <p:spPr>
          <a:xfrm>
            <a:off x="9986398" y="3229899"/>
            <a:ext cx="1811759" cy="703161"/>
          </a:xfrm>
          <a:prstGeom prst="rightArrow">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ccia a destra 27">
            <a:extLst>
              <a:ext uri="{FF2B5EF4-FFF2-40B4-BE49-F238E27FC236}">
                <a16:creationId xmlns:a16="http://schemas.microsoft.com/office/drawing/2014/main" id="{38D19949-1660-48BE-BD2B-B2901C43B613}"/>
              </a:ext>
            </a:extLst>
          </p:cNvPr>
          <p:cNvSpPr/>
          <p:nvPr/>
        </p:nvSpPr>
        <p:spPr>
          <a:xfrm>
            <a:off x="456622" y="3229898"/>
            <a:ext cx="1811759" cy="703161"/>
          </a:xfrm>
          <a:prstGeom prst="rightArrow">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302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5"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4098C9-E5D2-4CB9-9C44-85D7099E3236}"/>
              </a:ext>
            </a:extLst>
          </p:cNvPr>
          <p:cNvSpPr txBox="1">
            <a:spLocks/>
          </p:cNvSpPr>
          <p:nvPr/>
        </p:nvSpPr>
        <p:spPr>
          <a:xfrm>
            <a:off x="393842" y="316170"/>
            <a:ext cx="11404315" cy="703161"/>
          </a:xfrm>
          <a:prstGeom prst="rect">
            <a:avLst/>
          </a:prstGeom>
          <a:solidFill>
            <a:srgbClr val="078FC8"/>
          </a:solidFill>
          <a:ln w="19050">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a:p>
            <a:pPr>
              <a:spcAft>
                <a:spcPts val="600"/>
              </a:spcAft>
            </a:pPr>
            <a:r>
              <a:rPr lang="en-GB" sz="4000" dirty="0">
                <a:solidFill>
                  <a:schemeClr val="bg1"/>
                </a:solidFill>
                <a:latin typeface="Arial" panose="020B0604020202020204" pitchFamily="34" charset="0"/>
                <a:cs typeface="Arial" panose="020B0604020202020204" pitchFamily="34" charset="0"/>
              </a:rPr>
              <a:t>In-vivo mice embryo </a:t>
            </a:r>
            <a:endParaRPr lang="it-IT" sz="4000" dirty="0">
              <a:solidFill>
                <a:schemeClr val="bg1"/>
              </a:solidFill>
              <a:latin typeface="Arial" panose="020B0604020202020204" pitchFamily="34" charset="0"/>
              <a:cs typeface="Arial" panose="020B0604020202020204" pitchFamily="34" charset="0"/>
            </a:endParaRPr>
          </a:p>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p:txBody>
      </p:sp>
      <p:sp>
        <p:nvSpPr>
          <p:cNvPr id="12" name="Freccia a pentagono 11">
            <a:extLst>
              <a:ext uri="{FF2B5EF4-FFF2-40B4-BE49-F238E27FC236}">
                <a16:creationId xmlns:a16="http://schemas.microsoft.com/office/drawing/2014/main" id="{6DFC5B9F-131C-4CE9-85B5-2812CDC87E01}"/>
              </a:ext>
            </a:extLst>
          </p:cNvPr>
          <p:cNvSpPr/>
          <p:nvPr/>
        </p:nvSpPr>
        <p:spPr>
          <a:xfrm rot="10800000">
            <a:off x="6760316" y="2769052"/>
            <a:ext cx="4890449" cy="1714481"/>
          </a:xfrm>
          <a:prstGeom prst="homePlate">
            <a:avLst>
              <a:gd name="adj" fmla="val 38276"/>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3" name="Rettangolo 12">
            <a:extLst>
              <a:ext uri="{FF2B5EF4-FFF2-40B4-BE49-F238E27FC236}">
                <a16:creationId xmlns:a16="http://schemas.microsoft.com/office/drawing/2014/main" id="{57D13E8D-6690-4F01-A067-C819EC111BA5}"/>
              </a:ext>
            </a:extLst>
          </p:cNvPr>
          <p:cNvSpPr/>
          <p:nvPr/>
        </p:nvSpPr>
        <p:spPr>
          <a:xfrm>
            <a:off x="1718621" y="1849906"/>
            <a:ext cx="4843866" cy="707886"/>
          </a:xfrm>
          <a:prstGeom prst="rect">
            <a:avLst/>
          </a:prstGeom>
          <a:noFill/>
        </p:spPr>
        <p:txBody>
          <a:bodyPr wrap="square" lIns="91440" tIns="45720" rIns="91440" bIns="45720">
            <a:spAutoFit/>
          </a:bodyPr>
          <a:lstStyle/>
          <a:p>
            <a:pPr algn="ctr"/>
            <a:r>
              <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In utero electroporation </a:t>
            </a:r>
            <a:r>
              <a:rPr lang="it-IT" sz="2000" b="1" cap="none" spc="0" dirty="0" err="1">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overexpression</a:t>
            </a:r>
            <a:r>
              <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of </a:t>
            </a:r>
            <a:r>
              <a:rPr lang="it-IT" sz="2000" b="1" cap="none" spc="0" dirty="0" err="1">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miRNAs</a:t>
            </a:r>
            <a:endPar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D9BCF3D1-D0D3-429F-8E57-17E4F3386730}"/>
              </a:ext>
            </a:extLst>
          </p:cNvPr>
          <p:cNvSpPr/>
          <p:nvPr/>
        </p:nvSpPr>
        <p:spPr>
          <a:xfrm>
            <a:off x="9160869" y="2991480"/>
            <a:ext cx="2489896" cy="646331"/>
          </a:xfrm>
          <a:prstGeom prst="rect">
            <a:avLst/>
          </a:prstGeom>
        </p:spPr>
        <p:txBody>
          <a:bodyPr wrap="square">
            <a:spAutoFit/>
          </a:bodyPr>
          <a:lstStyle/>
          <a:p>
            <a:pPr hangingPunct="0">
              <a:lnSpc>
                <a:spcPct val="120000"/>
              </a:lnSpc>
              <a:spcBef>
                <a:spcPts val="800"/>
              </a:spcBef>
            </a:pPr>
            <a:r>
              <a:rPr lang="en-GB" sz="1500" dirty="0">
                <a:latin typeface="Arial" panose="020B0604020202020204" pitchFamily="34" charset="0"/>
                <a:cs typeface="Arial" panose="020B0604020202020204" pitchFamily="34" charset="0"/>
              </a:rPr>
              <a:t>Circuit activity modulation (via WB of oxytocin)</a:t>
            </a:r>
            <a:endParaRPr lang="it-IT" sz="1500" dirty="0">
              <a:latin typeface="Arial" panose="020B0604020202020204" pitchFamily="34" charset="0"/>
              <a:ea typeface="Times New Roman" panose="02020603050405020304" pitchFamily="18" charset="0"/>
              <a:cs typeface="Arial" panose="020B0604020202020204" pitchFamily="34" charset="0"/>
            </a:endParaRPr>
          </a:p>
        </p:txBody>
      </p:sp>
      <p:cxnSp>
        <p:nvCxnSpPr>
          <p:cNvPr id="30" name="Connettore 2 29">
            <a:extLst>
              <a:ext uri="{FF2B5EF4-FFF2-40B4-BE49-F238E27FC236}">
                <a16:creationId xmlns:a16="http://schemas.microsoft.com/office/drawing/2014/main" id="{70A741ED-A1E7-4298-ADC7-A2285F6881E4}"/>
              </a:ext>
            </a:extLst>
          </p:cNvPr>
          <p:cNvCxnSpPr/>
          <p:nvPr/>
        </p:nvCxnSpPr>
        <p:spPr>
          <a:xfrm>
            <a:off x="8535004" y="3194712"/>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sp>
        <p:nvSpPr>
          <p:cNvPr id="10" name="Rettangolo 9">
            <a:extLst>
              <a:ext uri="{FF2B5EF4-FFF2-40B4-BE49-F238E27FC236}">
                <a16:creationId xmlns:a16="http://schemas.microsoft.com/office/drawing/2014/main" id="{5946B096-54F5-44CC-A97A-AC7B28A66226}"/>
              </a:ext>
            </a:extLst>
          </p:cNvPr>
          <p:cNvSpPr/>
          <p:nvPr/>
        </p:nvSpPr>
        <p:spPr>
          <a:xfrm>
            <a:off x="9160869" y="3766349"/>
            <a:ext cx="1998576" cy="553998"/>
          </a:xfrm>
          <a:prstGeom prst="rect">
            <a:avLst/>
          </a:prstGeom>
        </p:spPr>
        <p:txBody>
          <a:bodyPr wrap="square">
            <a:spAutoFit/>
          </a:bodyPr>
          <a:lstStyle/>
          <a:p>
            <a:r>
              <a:rPr lang="en-GB" sz="1500" dirty="0" err="1">
                <a:latin typeface="Arial" panose="020B0604020202020204" pitchFamily="34" charset="0"/>
                <a:cs typeface="Arial" panose="020B0604020202020204" pitchFamily="34" charset="0"/>
              </a:rPr>
              <a:t>Neuroinflammation</a:t>
            </a:r>
            <a:r>
              <a:rPr lang="en-GB" sz="1500" dirty="0">
                <a:latin typeface="Arial" panose="020B0604020202020204" pitchFamily="34" charset="0"/>
                <a:cs typeface="Arial" panose="020B0604020202020204" pitchFamily="34" charset="0"/>
              </a:rPr>
              <a:t> (via WB of </a:t>
            </a:r>
            <a:r>
              <a:rPr lang="en-GB" sz="1500" dirty="0" err="1">
                <a:latin typeface="Arial" panose="020B0604020202020204" pitchFamily="34" charset="0"/>
                <a:cs typeface="Arial" panose="020B0604020202020204" pitchFamily="34" charset="0"/>
              </a:rPr>
              <a:t>NFkB</a:t>
            </a:r>
            <a:r>
              <a:rPr lang="en-GB" sz="1500" dirty="0">
                <a:latin typeface="Arial" panose="020B0604020202020204" pitchFamily="34" charset="0"/>
                <a:cs typeface="Arial" panose="020B0604020202020204" pitchFamily="34" charset="0"/>
              </a:rPr>
              <a:t>)</a:t>
            </a:r>
            <a:endParaRPr lang="en-GB" sz="1500" dirty="0"/>
          </a:p>
        </p:txBody>
      </p:sp>
      <p:cxnSp>
        <p:nvCxnSpPr>
          <p:cNvPr id="35" name="Connettore 2 34">
            <a:extLst>
              <a:ext uri="{FF2B5EF4-FFF2-40B4-BE49-F238E27FC236}">
                <a16:creationId xmlns:a16="http://schemas.microsoft.com/office/drawing/2014/main" id="{0CF96233-DC63-457F-A0F7-99528EC4D28F}"/>
              </a:ext>
            </a:extLst>
          </p:cNvPr>
          <p:cNvCxnSpPr/>
          <p:nvPr/>
        </p:nvCxnSpPr>
        <p:spPr>
          <a:xfrm>
            <a:off x="8535003" y="3913672"/>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537A3EE9-3725-4B19-992A-5B97D83C3DEB}"/>
              </a:ext>
            </a:extLst>
          </p:cNvPr>
          <p:cNvSpPr/>
          <p:nvPr/>
        </p:nvSpPr>
        <p:spPr>
          <a:xfrm>
            <a:off x="7082844" y="3330129"/>
            <a:ext cx="1313428" cy="553998"/>
          </a:xfrm>
          <a:prstGeom prst="rect">
            <a:avLst/>
          </a:prstGeom>
        </p:spPr>
        <p:txBody>
          <a:bodyPr wrap="square">
            <a:spAutoFit/>
          </a:bodyPr>
          <a:lstStyle/>
          <a:p>
            <a:pPr algn="ctr"/>
            <a:r>
              <a:rPr lang="en-GB" sz="1500" dirty="0">
                <a:latin typeface="Arial" panose="020B0604020202020204" pitchFamily="34" charset="0"/>
                <a:cs typeface="Arial" panose="020B0604020202020204" pitchFamily="34" charset="0"/>
              </a:rPr>
              <a:t>Cellular features</a:t>
            </a:r>
          </a:p>
        </p:txBody>
      </p:sp>
      <p:sp>
        <p:nvSpPr>
          <p:cNvPr id="29" name="Freccia a destra 28">
            <a:extLst>
              <a:ext uri="{FF2B5EF4-FFF2-40B4-BE49-F238E27FC236}">
                <a16:creationId xmlns:a16="http://schemas.microsoft.com/office/drawing/2014/main" id="{4C62C7F1-9897-4BAB-9565-9692489B98A1}"/>
              </a:ext>
            </a:extLst>
          </p:cNvPr>
          <p:cNvSpPr/>
          <p:nvPr/>
        </p:nvSpPr>
        <p:spPr>
          <a:xfrm>
            <a:off x="376699" y="3228479"/>
            <a:ext cx="1144093" cy="703161"/>
          </a:xfrm>
          <a:prstGeom prst="rightArrow">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Immagine 30">
            <a:extLst>
              <a:ext uri="{FF2B5EF4-FFF2-40B4-BE49-F238E27FC236}">
                <a16:creationId xmlns:a16="http://schemas.microsoft.com/office/drawing/2014/main" id="{27296169-9EE8-44AB-9715-27FD666A2D22}"/>
              </a:ext>
            </a:extLst>
          </p:cNvPr>
          <p:cNvPicPr>
            <a:picLocks noChangeAspect="1"/>
          </p:cNvPicPr>
          <p:nvPr/>
        </p:nvPicPr>
        <p:blipFill rotWithShape="1">
          <a:blip r:embed="rId3">
            <a:extLst>
              <a:ext uri="{28A0092B-C50C-407E-A947-70E740481C1C}">
                <a14:useLocalDpi xmlns:a14="http://schemas.microsoft.com/office/drawing/2010/main" val="0"/>
              </a:ext>
            </a:extLst>
          </a:blip>
          <a:srcRect t="8439" b="32554"/>
          <a:stretch/>
        </p:blipFill>
        <p:spPr>
          <a:xfrm>
            <a:off x="2001826" y="2697290"/>
            <a:ext cx="4277456" cy="2468699"/>
          </a:xfrm>
          <a:prstGeom prst="rect">
            <a:avLst/>
          </a:prstGeom>
        </p:spPr>
      </p:pic>
    </p:spTree>
    <p:extLst>
      <p:ext uri="{BB962C8B-B14F-4D97-AF65-F5344CB8AC3E}">
        <p14:creationId xmlns:p14="http://schemas.microsoft.com/office/powerpoint/2010/main" val="20358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4098C9-E5D2-4CB9-9C44-85D7099E3236}"/>
              </a:ext>
            </a:extLst>
          </p:cNvPr>
          <p:cNvSpPr txBox="1">
            <a:spLocks/>
          </p:cNvSpPr>
          <p:nvPr/>
        </p:nvSpPr>
        <p:spPr>
          <a:xfrm>
            <a:off x="393842" y="316170"/>
            <a:ext cx="11404315" cy="703161"/>
          </a:xfrm>
          <a:prstGeom prst="rect">
            <a:avLst/>
          </a:prstGeom>
          <a:solidFill>
            <a:srgbClr val="078FC8"/>
          </a:solidFill>
          <a:ln w="19050">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a:p>
            <a:pPr>
              <a:spcAft>
                <a:spcPts val="600"/>
              </a:spcAft>
            </a:pPr>
            <a:r>
              <a:rPr lang="en-GB" sz="4000" dirty="0">
                <a:solidFill>
                  <a:schemeClr val="bg1"/>
                </a:solidFill>
                <a:latin typeface="Arial" panose="020B0604020202020204" pitchFamily="34" charset="0"/>
                <a:cs typeface="Arial" panose="020B0604020202020204" pitchFamily="34" charset="0"/>
              </a:rPr>
              <a:t>In-vivo pups/adults</a:t>
            </a:r>
            <a:endParaRPr lang="it-IT" sz="4000" dirty="0">
              <a:solidFill>
                <a:schemeClr val="bg1"/>
              </a:solidFill>
              <a:latin typeface="Arial" panose="020B0604020202020204" pitchFamily="34" charset="0"/>
              <a:cs typeface="Arial" panose="020B0604020202020204" pitchFamily="34" charset="0"/>
            </a:endParaRPr>
          </a:p>
          <a:p>
            <a:pPr>
              <a:spcAft>
                <a:spcPts val="600"/>
              </a:spcAft>
            </a:pPr>
            <a:endParaRPr lang="en-US" sz="1800" dirty="0">
              <a:solidFill>
                <a:schemeClr val="bg1"/>
              </a:solidFill>
              <a:latin typeface="Helvetica" panose="020B0604020202020204" pitchFamily="34" charset="0"/>
              <a:cs typeface="Helvetica" panose="020B0604020202020204" pitchFamily="34" charset="0"/>
            </a:endParaRPr>
          </a:p>
        </p:txBody>
      </p:sp>
      <p:sp>
        <p:nvSpPr>
          <p:cNvPr id="3" name="Rettangolo 2">
            <a:extLst>
              <a:ext uri="{FF2B5EF4-FFF2-40B4-BE49-F238E27FC236}">
                <a16:creationId xmlns:a16="http://schemas.microsoft.com/office/drawing/2014/main" id="{05FACD0F-4C7C-4924-A42E-5A46906B64A1}"/>
              </a:ext>
            </a:extLst>
          </p:cNvPr>
          <p:cNvSpPr/>
          <p:nvPr/>
        </p:nvSpPr>
        <p:spPr>
          <a:xfrm>
            <a:off x="6834094" y="2302468"/>
            <a:ext cx="1413823" cy="620876"/>
          </a:xfrm>
          <a:prstGeom prst="rect">
            <a:avLst/>
          </a:prstGeom>
        </p:spPr>
        <p:txBody>
          <a:bodyPr wrap="square">
            <a:spAutoFit/>
          </a:bodyPr>
          <a:lstStyle/>
          <a:p>
            <a:pPr hangingPunct="0">
              <a:lnSpc>
                <a:spcPct val="120000"/>
              </a:lnSpc>
              <a:spcBef>
                <a:spcPts val="800"/>
              </a:spcBef>
              <a:spcAft>
                <a:spcPts val="0"/>
              </a:spcAft>
            </a:pPr>
            <a:r>
              <a:rPr lang="en-GB" sz="1500" dirty="0">
                <a:latin typeface="Arial" panose="020B0604020202020204" pitchFamily="34" charset="0"/>
                <a:cs typeface="Arial" panose="020B0604020202020204" pitchFamily="34" charset="0"/>
              </a:rPr>
              <a:t>Anatomical features</a:t>
            </a:r>
            <a:endParaRPr lang="it-IT" sz="15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Rettangolo 3">
            <a:extLst>
              <a:ext uri="{FF2B5EF4-FFF2-40B4-BE49-F238E27FC236}">
                <a16:creationId xmlns:a16="http://schemas.microsoft.com/office/drawing/2014/main" id="{FFF6FD7B-053C-4E80-8DF0-3D51698A6E81}"/>
              </a:ext>
            </a:extLst>
          </p:cNvPr>
          <p:cNvSpPr/>
          <p:nvPr/>
        </p:nvSpPr>
        <p:spPr>
          <a:xfrm>
            <a:off x="9116484" y="2353930"/>
            <a:ext cx="2421989" cy="620876"/>
          </a:xfrm>
          <a:prstGeom prst="rect">
            <a:avLst/>
          </a:prstGeom>
        </p:spPr>
        <p:txBody>
          <a:bodyPr wrap="square">
            <a:spAutoFit/>
          </a:bodyPr>
          <a:lstStyle/>
          <a:p>
            <a:pPr hangingPunct="0">
              <a:lnSpc>
                <a:spcPct val="120000"/>
              </a:lnSpc>
              <a:spcBef>
                <a:spcPts val="800"/>
              </a:spcBef>
              <a:spcAft>
                <a:spcPts val="0"/>
              </a:spcAft>
            </a:pPr>
            <a:r>
              <a:rPr lang="en-GB" sz="1500" dirty="0">
                <a:latin typeface="Arial" panose="020B0604020202020204" pitchFamily="34" charset="0"/>
                <a:cs typeface="Arial" panose="020B0604020202020204" pitchFamily="34" charset="0"/>
              </a:rPr>
              <a:t>Head circumference measurements </a:t>
            </a:r>
            <a:endParaRPr lang="it-IT" sz="1500" dirty="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A2EFF4B1-D828-47B2-B427-26141D01EC72}"/>
              </a:ext>
            </a:extLst>
          </p:cNvPr>
          <p:cNvSpPr/>
          <p:nvPr/>
        </p:nvSpPr>
        <p:spPr>
          <a:xfrm>
            <a:off x="6770614" y="4010848"/>
            <a:ext cx="1464555" cy="620876"/>
          </a:xfrm>
          <a:prstGeom prst="rect">
            <a:avLst/>
          </a:prstGeom>
        </p:spPr>
        <p:txBody>
          <a:bodyPr wrap="square">
            <a:spAutoFit/>
          </a:bodyPr>
          <a:lstStyle/>
          <a:p>
            <a:pPr hangingPunct="0">
              <a:lnSpc>
                <a:spcPct val="120000"/>
              </a:lnSpc>
              <a:spcBef>
                <a:spcPts val="800"/>
              </a:spcBef>
              <a:spcAft>
                <a:spcPts val="0"/>
              </a:spcAft>
            </a:pPr>
            <a:r>
              <a:rPr lang="en-GB" sz="1500" dirty="0">
                <a:latin typeface="Arial" panose="020B0604020202020204" pitchFamily="34" charset="0"/>
                <a:cs typeface="Arial" panose="020B0604020202020204" pitchFamily="34" charset="0"/>
              </a:rPr>
              <a:t>Morphological features</a:t>
            </a:r>
            <a:endParaRPr lang="it-IT" sz="1500" dirty="0">
              <a:latin typeface="Arial" panose="020B0604020202020204" pitchFamily="34" charset="0"/>
              <a:ea typeface="Times New Roman" panose="02020603050405020304" pitchFamily="18" charset="0"/>
              <a:cs typeface="Arial" panose="020B0604020202020204" pitchFamily="34" charset="0"/>
            </a:endParaRPr>
          </a:p>
        </p:txBody>
      </p:sp>
      <p:sp>
        <p:nvSpPr>
          <p:cNvPr id="16" name="Rettangolo 15">
            <a:extLst>
              <a:ext uri="{FF2B5EF4-FFF2-40B4-BE49-F238E27FC236}">
                <a16:creationId xmlns:a16="http://schemas.microsoft.com/office/drawing/2014/main" id="{90F72E17-F9B5-4A46-A825-AB37674C76CA}"/>
              </a:ext>
            </a:extLst>
          </p:cNvPr>
          <p:cNvSpPr/>
          <p:nvPr/>
        </p:nvSpPr>
        <p:spPr>
          <a:xfrm>
            <a:off x="9116484" y="3840908"/>
            <a:ext cx="3266970" cy="620876"/>
          </a:xfrm>
          <a:prstGeom prst="rect">
            <a:avLst/>
          </a:prstGeom>
        </p:spPr>
        <p:txBody>
          <a:bodyPr wrap="square">
            <a:spAutoFit/>
          </a:bodyPr>
          <a:lstStyle/>
          <a:p>
            <a:pPr hangingPunct="0">
              <a:lnSpc>
                <a:spcPct val="120000"/>
              </a:lnSpc>
              <a:spcBef>
                <a:spcPts val="800"/>
              </a:spcBef>
            </a:pPr>
            <a:r>
              <a:rPr lang="en-GB" sz="1500" dirty="0">
                <a:solidFill>
                  <a:schemeClr val="dk1"/>
                </a:solidFill>
                <a:latin typeface="Arial" panose="020B0604020202020204" pitchFamily="34" charset="0"/>
                <a:cs typeface="Arial" panose="020B0604020202020204" pitchFamily="34" charset="0"/>
              </a:rPr>
              <a:t>Comparison of the MRI to see c</a:t>
            </a:r>
            <a:r>
              <a:rPr lang="en-GB" sz="1500" dirty="0">
                <a:latin typeface="Arial" panose="020B0604020202020204" pitchFamily="34" charset="0"/>
                <a:cs typeface="Arial" panose="020B0604020202020204" pitchFamily="34" charset="0"/>
              </a:rPr>
              <a:t>hanges in the white matter</a:t>
            </a:r>
            <a:endParaRPr lang="it-IT" sz="1500" dirty="0">
              <a:latin typeface="Arial" panose="020B0604020202020204" pitchFamily="34" charset="0"/>
              <a:ea typeface="Times New Roman" panose="02020603050405020304" pitchFamily="18" charset="0"/>
              <a:cs typeface="Arial" panose="020B0604020202020204" pitchFamily="34" charset="0"/>
            </a:endParaRPr>
          </a:p>
        </p:txBody>
      </p:sp>
      <p:sp>
        <p:nvSpPr>
          <p:cNvPr id="18" name="Rettangolo 17">
            <a:extLst>
              <a:ext uri="{FF2B5EF4-FFF2-40B4-BE49-F238E27FC236}">
                <a16:creationId xmlns:a16="http://schemas.microsoft.com/office/drawing/2014/main" id="{A256479E-BBFF-487B-B97A-1603500A253F}"/>
              </a:ext>
            </a:extLst>
          </p:cNvPr>
          <p:cNvSpPr/>
          <p:nvPr/>
        </p:nvSpPr>
        <p:spPr>
          <a:xfrm>
            <a:off x="9116484" y="4587276"/>
            <a:ext cx="2289453" cy="897875"/>
          </a:xfrm>
          <a:prstGeom prst="rect">
            <a:avLst/>
          </a:prstGeom>
        </p:spPr>
        <p:txBody>
          <a:bodyPr wrap="square">
            <a:spAutoFit/>
          </a:bodyPr>
          <a:lstStyle/>
          <a:p>
            <a:pPr hangingPunct="0">
              <a:lnSpc>
                <a:spcPct val="120000"/>
              </a:lnSpc>
              <a:spcBef>
                <a:spcPts val="800"/>
              </a:spcBef>
              <a:spcAft>
                <a:spcPts val="0"/>
              </a:spcAft>
            </a:pPr>
            <a:r>
              <a:rPr lang="en-GB" sz="1500" dirty="0">
                <a:latin typeface="Arial" panose="020B0604020202020204" pitchFamily="34" charset="0"/>
                <a:cs typeface="Arial" panose="020B0604020202020204" pitchFamily="34" charset="0"/>
              </a:rPr>
              <a:t>Purkinje cells numbers and connectivity (via IF/electrodes)</a:t>
            </a:r>
            <a:endParaRPr lang="it-IT" sz="1500" dirty="0">
              <a:latin typeface="Arial" panose="020B0604020202020204" pitchFamily="34" charset="0"/>
              <a:ea typeface="Times New Roman" panose="02020603050405020304" pitchFamily="18" charset="0"/>
              <a:cs typeface="Arial" panose="020B0604020202020204" pitchFamily="34" charset="0"/>
            </a:endParaRPr>
          </a:p>
        </p:txBody>
      </p:sp>
      <p:sp>
        <p:nvSpPr>
          <p:cNvPr id="19" name="Freccia a pentagono 18">
            <a:extLst>
              <a:ext uri="{FF2B5EF4-FFF2-40B4-BE49-F238E27FC236}">
                <a16:creationId xmlns:a16="http://schemas.microsoft.com/office/drawing/2014/main" id="{D593DF02-3978-4553-9ABA-6A81742D0E59}"/>
              </a:ext>
            </a:extLst>
          </p:cNvPr>
          <p:cNvSpPr/>
          <p:nvPr/>
        </p:nvSpPr>
        <p:spPr>
          <a:xfrm rot="10800000">
            <a:off x="6095998" y="2131840"/>
            <a:ext cx="5702157" cy="962132"/>
          </a:xfrm>
          <a:prstGeom prst="homePlate">
            <a:avLst>
              <a:gd name="adj" fmla="val 46817"/>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latin typeface="Arial" panose="020B0604020202020204" pitchFamily="34" charset="0"/>
              <a:cs typeface="Arial" panose="020B0604020202020204" pitchFamily="34" charset="0"/>
            </a:endParaRPr>
          </a:p>
        </p:txBody>
      </p:sp>
      <p:sp>
        <p:nvSpPr>
          <p:cNvPr id="21" name="Freccia a pentagono 20">
            <a:extLst>
              <a:ext uri="{FF2B5EF4-FFF2-40B4-BE49-F238E27FC236}">
                <a16:creationId xmlns:a16="http://schemas.microsoft.com/office/drawing/2014/main" id="{2E63A6A5-30E3-4333-9D42-AAEE536C2768}"/>
              </a:ext>
            </a:extLst>
          </p:cNvPr>
          <p:cNvSpPr/>
          <p:nvPr/>
        </p:nvSpPr>
        <p:spPr>
          <a:xfrm rot="10800000">
            <a:off x="6095998" y="3651146"/>
            <a:ext cx="5702152" cy="2006505"/>
          </a:xfrm>
          <a:prstGeom prst="homePlate">
            <a:avLst>
              <a:gd name="adj" fmla="val 19999"/>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latin typeface="Arial" panose="020B0604020202020204" pitchFamily="34" charset="0"/>
              <a:cs typeface="Arial" panose="020B0604020202020204" pitchFamily="34" charset="0"/>
            </a:endParaRPr>
          </a:p>
        </p:txBody>
      </p:sp>
      <p:cxnSp>
        <p:nvCxnSpPr>
          <p:cNvPr id="23" name="Connettore 2 22">
            <a:extLst>
              <a:ext uri="{FF2B5EF4-FFF2-40B4-BE49-F238E27FC236}">
                <a16:creationId xmlns:a16="http://schemas.microsoft.com/office/drawing/2014/main" id="{91CB7F70-72FA-4794-BE84-6E8A24BE7BAB}"/>
              </a:ext>
            </a:extLst>
          </p:cNvPr>
          <p:cNvCxnSpPr/>
          <p:nvPr/>
        </p:nvCxnSpPr>
        <p:spPr>
          <a:xfrm>
            <a:off x="8534655" y="2643615"/>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11525D02-8143-4B6C-9959-17F403079DF8}"/>
              </a:ext>
            </a:extLst>
          </p:cNvPr>
          <p:cNvCxnSpPr/>
          <p:nvPr/>
        </p:nvCxnSpPr>
        <p:spPr>
          <a:xfrm>
            <a:off x="8534655" y="4043133"/>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6A1A08B5-0DBD-40B1-AB8F-A56C03F5C355}"/>
              </a:ext>
            </a:extLst>
          </p:cNvPr>
          <p:cNvCxnSpPr/>
          <p:nvPr/>
        </p:nvCxnSpPr>
        <p:spPr>
          <a:xfrm>
            <a:off x="8534655" y="4770137"/>
            <a:ext cx="461914" cy="0"/>
          </a:xfrm>
          <a:prstGeom prst="straightConnector1">
            <a:avLst/>
          </a:prstGeom>
          <a:ln w="19050">
            <a:solidFill>
              <a:srgbClr val="078FC8"/>
            </a:solidFill>
            <a:tailEnd type="triangle"/>
          </a:ln>
        </p:spPr>
        <p:style>
          <a:lnRef idx="1">
            <a:schemeClr val="accent1"/>
          </a:lnRef>
          <a:fillRef idx="0">
            <a:schemeClr val="accent1"/>
          </a:fillRef>
          <a:effectRef idx="0">
            <a:schemeClr val="accent1"/>
          </a:effectRef>
          <a:fontRef idx="minor">
            <a:schemeClr val="tx1"/>
          </a:fontRef>
        </p:style>
      </p:cxnSp>
      <p:pic>
        <p:nvPicPr>
          <p:cNvPr id="31" name="Immagine 30">
            <a:extLst>
              <a:ext uri="{FF2B5EF4-FFF2-40B4-BE49-F238E27FC236}">
                <a16:creationId xmlns:a16="http://schemas.microsoft.com/office/drawing/2014/main" id="{16B91A97-0415-459C-885B-B37648BEC7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054" t="9548" r="10939" b="10021"/>
          <a:stretch/>
        </p:blipFill>
        <p:spPr>
          <a:xfrm>
            <a:off x="2899678" y="5189716"/>
            <a:ext cx="1364106" cy="1274164"/>
          </a:xfrm>
          <a:prstGeom prst="rect">
            <a:avLst/>
          </a:prstGeom>
        </p:spPr>
      </p:pic>
      <p:sp>
        <p:nvSpPr>
          <p:cNvPr id="20" name="Rettangolo 19">
            <a:extLst>
              <a:ext uri="{FF2B5EF4-FFF2-40B4-BE49-F238E27FC236}">
                <a16:creationId xmlns:a16="http://schemas.microsoft.com/office/drawing/2014/main" id="{3B05EC77-6EB3-4FF2-BB70-CBFAE7702F1B}"/>
              </a:ext>
            </a:extLst>
          </p:cNvPr>
          <p:cNvSpPr/>
          <p:nvPr/>
        </p:nvSpPr>
        <p:spPr>
          <a:xfrm>
            <a:off x="1252132" y="1668284"/>
            <a:ext cx="4843866" cy="707886"/>
          </a:xfrm>
          <a:prstGeom prst="rect">
            <a:avLst/>
          </a:prstGeom>
          <a:noFill/>
        </p:spPr>
        <p:txBody>
          <a:bodyPr wrap="square" lIns="91440" tIns="45720" rIns="91440" bIns="45720">
            <a:spAutoFit/>
          </a:bodyPr>
          <a:lstStyle/>
          <a:p>
            <a:pPr algn="ctr"/>
            <a:r>
              <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In utero electroporation </a:t>
            </a:r>
            <a:r>
              <a:rPr lang="it-IT" sz="2000" b="1" cap="none" spc="0" dirty="0" err="1">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overexpression</a:t>
            </a:r>
            <a:r>
              <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of </a:t>
            </a:r>
            <a:r>
              <a:rPr lang="it-IT" sz="2000" b="1" cap="none" spc="0" dirty="0" err="1">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miRNAs</a:t>
            </a:r>
            <a:endParaRPr lang="it-IT" sz="2000" b="1" cap="none" spc="0" dirty="0">
              <a:ln w="9525">
                <a:solidFill>
                  <a:srgbClr val="078FC8"/>
                </a:solidFill>
                <a:prstDash val="solid"/>
              </a:ln>
              <a:solidFill>
                <a:srgbClr val="2EB8E9"/>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2" name="Freccia a destra 21">
            <a:extLst>
              <a:ext uri="{FF2B5EF4-FFF2-40B4-BE49-F238E27FC236}">
                <a16:creationId xmlns:a16="http://schemas.microsoft.com/office/drawing/2014/main" id="{6BC3829F-24CE-4DE5-B4DA-26574062BD6D}"/>
              </a:ext>
            </a:extLst>
          </p:cNvPr>
          <p:cNvSpPr/>
          <p:nvPr/>
        </p:nvSpPr>
        <p:spPr>
          <a:xfrm>
            <a:off x="263162" y="3272377"/>
            <a:ext cx="990895" cy="703161"/>
          </a:xfrm>
          <a:prstGeom prst="rightArrow">
            <a:avLst/>
          </a:prstGeom>
          <a:noFill/>
          <a:ln w="19050">
            <a:solidFill>
              <a:srgbClr val="07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Immagine 24">
            <a:extLst>
              <a:ext uri="{FF2B5EF4-FFF2-40B4-BE49-F238E27FC236}">
                <a16:creationId xmlns:a16="http://schemas.microsoft.com/office/drawing/2014/main" id="{31A7DD41-AF1A-44D0-98F0-5CD1C07FDD76}"/>
              </a:ext>
            </a:extLst>
          </p:cNvPr>
          <p:cNvPicPr>
            <a:picLocks noChangeAspect="1"/>
          </p:cNvPicPr>
          <p:nvPr/>
        </p:nvPicPr>
        <p:blipFill rotWithShape="1">
          <a:blip r:embed="rId4">
            <a:extLst>
              <a:ext uri="{28A0092B-C50C-407E-A947-70E740481C1C}">
                <a14:useLocalDpi xmlns:a14="http://schemas.microsoft.com/office/drawing/2010/main" val="0"/>
              </a:ext>
            </a:extLst>
          </a:blip>
          <a:srcRect t="8439" b="32554"/>
          <a:stretch/>
        </p:blipFill>
        <p:spPr>
          <a:xfrm>
            <a:off x="1443003" y="2470346"/>
            <a:ext cx="4277456" cy="2468699"/>
          </a:xfrm>
          <a:prstGeom prst="rect">
            <a:avLst/>
          </a:prstGeom>
        </p:spPr>
      </p:pic>
    </p:spTree>
    <p:extLst>
      <p:ext uri="{BB962C8B-B14F-4D97-AF65-F5344CB8AC3E}">
        <p14:creationId xmlns:p14="http://schemas.microsoft.com/office/powerpoint/2010/main" val="240878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8"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1201</Words>
  <Application>Microsoft Office PowerPoint</Application>
  <PresentationFormat>Widescreen</PresentationFormat>
  <Paragraphs>136</Paragraphs>
  <Slides>13</Slides>
  <Notes>8</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Arial</vt:lpstr>
      <vt:lpstr>Calibri</vt:lpstr>
      <vt:lpstr>Calibri Light</vt:lpstr>
      <vt:lpstr>Helvetica</vt:lpstr>
      <vt:lpstr>Times New Roman</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Proposal</dc:title>
  <dc:creator>Laura Tasca</dc:creator>
  <cp:lastModifiedBy>Laura Tasca</cp:lastModifiedBy>
  <cp:revision>131</cp:revision>
  <dcterms:created xsi:type="dcterms:W3CDTF">2018-05-17T12:02:57Z</dcterms:created>
  <dcterms:modified xsi:type="dcterms:W3CDTF">2018-05-29T09:09:11Z</dcterms:modified>
</cp:coreProperties>
</file>