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7"/>
  </p:notesMasterIdLst>
  <p:sldIdLst>
    <p:sldId id="424" r:id="rId2"/>
    <p:sldId id="425" r:id="rId3"/>
    <p:sldId id="427" r:id="rId4"/>
    <p:sldId id="432" r:id="rId5"/>
    <p:sldId id="433" r:id="rId6"/>
  </p:sldIdLst>
  <p:sldSz cx="9144000" cy="6858000" type="screen4x3"/>
  <p:notesSz cx="6858000" cy="9144000"/>
  <p:defaultTextStyle>
    <a:defPPr>
      <a:defRPr lang="en-US"/>
    </a:defPPr>
    <a:lvl1pPr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1pPr>
    <a:lvl2pPr marL="4572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2pPr>
    <a:lvl3pPr marL="9144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3pPr>
    <a:lvl4pPr marL="13716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4pPr>
    <a:lvl5pPr marL="18288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5pPr>
    <a:lvl6pPr marL="22860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6pPr>
    <a:lvl7pPr marL="27432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7pPr>
    <a:lvl8pPr marL="32004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8pPr>
    <a:lvl9pPr marL="36576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23"/>
    <p:restoredTop sz="98598" autoAdjust="0"/>
  </p:normalViewPr>
  <p:slideViewPr>
    <p:cSldViewPr>
      <p:cViewPr varScale="1">
        <p:scale>
          <a:sx n="60" d="100"/>
          <a:sy n="60" d="100"/>
        </p:scale>
        <p:origin x="-14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venir" charset="0"/>
              </a:rPr>
              <a:t>Click to edit Master text styles</a:t>
            </a:r>
          </a:p>
          <a:p>
            <a:pPr lvl="1"/>
            <a:r>
              <a:rPr lang="en-US" noProof="0">
                <a:sym typeface="Avenir" charset="0"/>
              </a:rPr>
              <a:t>Second level</a:t>
            </a:r>
          </a:p>
          <a:p>
            <a:pPr lvl="2"/>
            <a:r>
              <a:rPr lang="en-US" noProof="0">
                <a:sym typeface="Avenir" charset="0"/>
              </a:rPr>
              <a:t>Third level</a:t>
            </a:r>
          </a:p>
          <a:p>
            <a:pPr lvl="3"/>
            <a:r>
              <a:rPr lang="en-US" noProof="0">
                <a:sym typeface="Avenir" charset="0"/>
              </a:rPr>
              <a:t>Fourth level</a:t>
            </a:r>
          </a:p>
          <a:p>
            <a:pPr lvl="4"/>
            <a:r>
              <a:rPr lang="en-US" noProof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764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ＭＳ Ｐゴシック" charset="0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12DE8-5964-1B4D-878D-33F8792B171D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6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17F06-DA36-AA49-8DC4-5428C2045C95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7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7818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7818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EC105-ECBC-314A-817B-5957A339C5E3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3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BE9F6-1627-2A49-B6DD-020AF8BA9FEE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89218-F904-414C-AEE6-C6C85CA7BD88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8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5373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5373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8D4D1-E7BD-F44F-893A-9241712F9DD7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5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7B319-9EED-3D46-B6DA-6D2F55ED546A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6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AA5E9-5740-4A40-ACC3-89C866FE148C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8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57B86-8E45-F646-B786-2E301084A3D0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0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BD6E4-1ECE-D144-AAEA-88E7BE49DDB6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F987-6C65-4C44-B66C-A1879F72131F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2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image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9175"/>
            <a:ext cx="91440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 descr="imag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6308725"/>
            <a:ext cx="1052512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 bwMode="auto">
          <a:xfrm>
            <a:off x="457200" y="1484313"/>
            <a:ext cx="822960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029" name="Rectangle 5"/>
          <p:cNvSpPr>
            <a:spLocks noGrp="1"/>
          </p:cNvSpPr>
          <p:nvPr>
            <p:ph type="sldNum" sz="quarter" idx="2"/>
          </p:nvPr>
        </p:nvSpPr>
        <p:spPr bwMode="auto">
          <a:xfrm>
            <a:off x="1133475" y="6489700"/>
            <a:ext cx="83026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8C8E834-6DBB-BA49-AA36-A8DFC603058D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5pPr>
      <a:lvl6pPr marL="457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6pPr>
      <a:lvl7pPr marL="9144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7pPr>
      <a:lvl8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8pPr>
      <a:lvl9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MOSSY FIBERS SYNAPSE ON PYRAMIDAL NEURON CELL BODIES IN MICAL-1 KNOCKOUT MICE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215008" y="1412776"/>
            <a:ext cx="2916832" cy="3048003"/>
            <a:chOff x="765615" y="2095500"/>
            <a:chExt cx="3978742" cy="4157668"/>
          </a:xfrm>
        </p:grpSpPr>
        <p:sp>
          <p:nvSpPr>
            <p:cNvPr id="7" name="Rectangle 6"/>
            <p:cNvSpPr/>
            <p:nvPr/>
          </p:nvSpPr>
          <p:spPr>
            <a:xfrm>
              <a:off x="765615" y="2231571"/>
              <a:ext cx="3978742" cy="4021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Content Placeholder 3" descr="HC+tekstA3.ai"/>
            <p:cNvPicPr>
              <a:picLocks noChangeAspect="1"/>
            </p:cNvPicPr>
            <p:nvPr/>
          </p:nvPicPr>
          <p:blipFill>
            <a:blip r:embed="rId2"/>
            <a:srcRect l="7382" t="8152" r="54977" b="59028"/>
            <a:stretch>
              <a:fillRect/>
            </a:stretch>
          </p:blipFill>
          <p:spPr>
            <a:xfrm>
              <a:off x="765615" y="2095500"/>
              <a:ext cx="3576028" cy="2204358"/>
            </a:xfrm>
            <a:prstGeom prst="rect">
              <a:avLst/>
            </a:prstGeom>
          </p:spPr>
        </p:pic>
      </p:grpSp>
      <p:pic>
        <p:nvPicPr>
          <p:cNvPr id="2" name="Picture 1" descr="Figure3new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4" r="10436" b="9326"/>
          <a:stretch/>
        </p:blipFill>
        <p:spPr>
          <a:xfrm>
            <a:off x="2565368" y="1700808"/>
            <a:ext cx="618309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61774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LCM-PROTEOMICS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864562" y="1371600"/>
            <a:ext cx="3978742" cy="4157668"/>
            <a:chOff x="765615" y="2095500"/>
            <a:chExt cx="3978742" cy="4157668"/>
          </a:xfrm>
        </p:grpSpPr>
        <p:sp>
          <p:nvSpPr>
            <p:cNvPr id="6" name="Rectangle 5"/>
            <p:cNvSpPr/>
            <p:nvPr/>
          </p:nvSpPr>
          <p:spPr>
            <a:xfrm>
              <a:off x="765615" y="2231571"/>
              <a:ext cx="3978742" cy="4021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Content Placeholder 3" descr="HC+tekstA3.ai"/>
            <p:cNvPicPr>
              <a:picLocks noChangeAspect="1"/>
            </p:cNvPicPr>
            <p:nvPr/>
          </p:nvPicPr>
          <p:blipFill>
            <a:blip r:embed="rId2"/>
            <a:srcRect l="7382" t="8152" r="54977" b="59028"/>
            <a:stretch>
              <a:fillRect/>
            </a:stretch>
          </p:blipFill>
          <p:spPr>
            <a:xfrm>
              <a:off x="765615" y="2095500"/>
              <a:ext cx="3576028" cy="2204358"/>
            </a:xfrm>
            <a:prstGeom prst="rect">
              <a:avLst/>
            </a:prstGeom>
          </p:spPr>
        </p:pic>
      </p:grpSp>
      <p:pic>
        <p:nvPicPr>
          <p:cNvPr id="9" name="Content Placeholder 3" descr="HC+tekstA3.ai"/>
          <p:cNvPicPr>
            <a:picLocks noChangeAspect="1"/>
          </p:cNvPicPr>
          <p:nvPr/>
        </p:nvPicPr>
        <p:blipFill>
          <a:blip r:embed="rId2"/>
          <a:srcRect l="44671" t="12541" r="5636" b="61983"/>
          <a:stretch>
            <a:fillRect/>
          </a:stretch>
        </p:blipFill>
        <p:spPr>
          <a:xfrm>
            <a:off x="4229539" y="1743634"/>
            <a:ext cx="4304861" cy="1560261"/>
          </a:xfrm>
          <a:prstGeom prst="rect">
            <a:avLst/>
          </a:prstGeom>
          <a:effectLst/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64562" y="3777550"/>
          <a:ext cx="7533216" cy="1985345"/>
        </p:xfrm>
        <a:graphic>
          <a:graphicData uri="http://schemas.openxmlformats.org/drawingml/2006/table">
            <a:tbl>
              <a:tblPr firstRow="1" bandRow="1">
                <a:effectLst/>
                <a:tableStyleId>{B301B821-A1FF-4177-AEE7-76D212191A09}</a:tableStyleId>
              </a:tblPr>
              <a:tblGrid>
                <a:gridCol w="25110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1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11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2406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/>
                          <a:cs typeface="Helvetica Light"/>
                        </a:rPr>
                        <a:t>Protein transport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/>
                          <a:cs typeface="Helvetica Light"/>
                        </a:rPr>
                        <a:t>Cell adhesion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/>
                          <a:cs typeface="Helvetica Light"/>
                        </a:rPr>
                        <a:t>Axon development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2939"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Helvetica Light"/>
                          <a:cs typeface="Helvetica Light"/>
                        </a:rPr>
                        <a:t>Amph</a:t>
                      </a:r>
                      <a:r>
                        <a:rPr lang="en-US" b="0" i="0" dirty="0">
                          <a:latin typeface="Helvetica Light"/>
                          <a:cs typeface="Helvetica Light"/>
                        </a:rPr>
                        <a:t>, </a:t>
                      </a:r>
                      <a:r>
                        <a:rPr lang="en-US" b="0" i="0" dirty="0" err="1">
                          <a:latin typeface="Helvetica Light"/>
                          <a:cs typeface="Helvetica Light"/>
                        </a:rPr>
                        <a:t>Arf</a:t>
                      </a:r>
                      <a:r>
                        <a:rPr lang="en-US" b="0" i="0" dirty="0">
                          <a:latin typeface="Helvetica Light"/>
                          <a:cs typeface="Helvetica Light"/>
                        </a:rPr>
                        <a:t>, </a:t>
                      </a:r>
                      <a:r>
                        <a:rPr lang="en-US" b="1" i="0" dirty="0">
                          <a:solidFill>
                            <a:srgbClr val="008000"/>
                          </a:solidFill>
                          <a:latin typeface="Helvetica Light"/>
                          <a:cs typeface="Helvetica Light"/>
                        </a:rPr>
                        <a:t>GDi1</a:t>
                      </a:r>
                      <a:r>
                        <a:rPr lang="en-US" b="0" i="0" dirty="0">
                          <a:latin typeface="Helvetica Light"/>
                          <a:cs typeface="Helvetica Light"/>
                        </a:rPr>
                        <a:t>,</a:t>
                      </a:r>
                      <a:r>
                        <a:rPr lang="en-US" b="0" i="0" baseline="0" dirty="0">
                          <a:latin typeface="Helvetica Light"/>
                          <a:cs typeface="Helvetica Light"/>
                        </a:rPr>
                        <a:t> MDi1, Stx1b, </a:t>
                      </a:r>
                      <a:r>
                        <a:rPr lang="en-US" b="1" i="0" baseline="0" dirty="0">
                          <a:solidFill>
                            <a:srgbClr val="FF0000"/>
                          </a:solidFill>
                          <a:latin typeface="Helvetica Light"/>
                          <a:cs typeface="Helvetica Light"/>
                        </a:rPr>
                        <a:t>Rab1a</a:t>
                      </a:r>
                      <a:r>
                        <a:rPr lang="en-US" b="0" i="0" baseline="0" dirty="0">
                          <a:latin typeface="Helvetica Light"/>
                          <a:cs typeface="Helvetica Light"/>
                        </a:rPr>
                        <a:t>, 1b, 2a, 3a, 5a, 5b, 5c, 7, </a:t>
                      </a:r>
                      <a:r>
                        <a:rPr lang="en-US" b="1" i="0" baseline="0" dirty="0">
                          <a:solidFill>
                            <a:srgbClr val="FF0000"/>
                          </a:solidFill>
                          <a:latin typeface="Helvetica Light"/>
                          <a:cs typeface="Helvetica Light"/>
                        </a:rPr>
                        <a:t>8a</a:t>
                      </a:r>
                      <a:r>
                        <a:rPr lang="en-US" b="0" i="0" baseline="0" dirty="0">
                          <a:latin typeface="Helvetica Light"/>
                          <a:cs typeface="Helvetica Light"/>
                        </a:rPr>
                        <a:t>, 8b, </a:t>
                      </a:r>
                      <a:r>
                        <a:rPr lang="en-US" b="1" i="0" baseline="0" dirty="0">
                          <a:solidFill>
                            <a:srgbClr val="FF0000"/>
                          </a:solidFill>
                          <a:latin typeface="Helvetica Light"/>
                          <a:cs typeface="Helvetica Light"/>
                        </a:rPr>
                        <a:t>10</a:t>
                      </a:r>
                      <a:r>
                        <a:rPr lang="en-US" b="0" i="0" baseline="0" dirty="0">
                          <a:latin typeface="Helvetica Light"/>
                          <a:cs typeface="Helvetica Light"/>
                        </a:rPr>
                        <a:t>, 11a, 11b, 14, </a:t>
                      </a:r>
                      <a:r>
                        <a:rPr lang="en-US" b="1" i="0" baseline="0" dirty="0">
                          <a:solidFill>
                            <a:srgbClr val="FF0000"/>
                          </a:solidFill>
                          <a:latin typeface="Helvetica Light"/>
                          <a:cs typeface="Helvetica Light"/>
                        </a:rPr>
                        <a:t>15</a:t>
                      </a:r>
                      <a:r>
                        <a:rPr lang="en-US" b="0" i="0" baseline="0" dirty="0">
                          <a:latin typeface="Helvetica Light"/>
                          <a:cs typeface="Helvetica Light"/>
                        </a:rPr>
                        <a:t>, </a:t>
                      </a:r>
                      <a:r>
                        <a:rPr lang="en-US" b="1" i="0" baseline="0" dirty="0">
                          <a:solidFill>
                            <a:srgbClr val="FF0000"/>
                          </a:solidFill>
                          <a:latin typeface="Helvetica Light"/>
                          <a:cs typeface="Helvetica Light"/>
                        </a:rPr>
                        <a:t>35</a:t>
                      </a:r>
                      <a:endParaRPr lang="en-US" b="1" i="0" dirty="0">
                        <a:solidFill>
                          <a:srgbClr val="FF0000"/>
                        </a:solidFill>
                        <a:latin typeface="Helvetica Light"/>
                        <a:cs typeface="Helvetica Light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/>
                          <a:cs typeface="Helvetica Light"/>
                        </a:rPr>
                        <a:t>Cntn1, L1Cam,</a:t>
                      </a:r>
                      <a:r>
                        <a:rPr lang="en-US" b="0" i="0" baseline="0" dirty="0">
                          <a:latin typeface="Helvetica Light"/>
                          <a:cs typeface="Helvetica Light"/>
                        </a:rPr>
                        <a:t> </a:t>
                      </a:r>
                      <a:r>
                        <a:rPr lang="en-US" b="1" i="0" baseline="0" dirty="0">
                          <a:solidFill>
                            <a:srgbClr val="008000"/>
                          </a:solidFill>
                          <a:latin typeface="Helvetica Light"/>
                          <a:cs typeface="Helvetica Light"/>
                        </a:rPr>
                        <a:t>Ncam1</a:t>
                      </a:r>
                      <a:r>
                        <a:rPr lang="en-US" b="0" i="0" baseline="0" dirty="0">
                          <a:latin typeface="Helvetica Light"/>
                          <a:cs typeface="Helvetica Light"/>
                        </a:rPr>
                        <a:t>, Rac1, Thy1, Tln1</a:t>
                      </a:r>
                      <a:endParaRPr lang="en-US" b="0" i="0" dirty="0">
                        <a:latin typeface="Helvetica Light"/>
                        <a:cs typeface="Helvetica Ligh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/>
                          <a:cs typeface="Helvetica Light"/>
                        </a:rPr>
                        <a:t>Dbn1,</a:t>
                      </a:r>
                      <a:r>
                        <a:rPr lang="en-US" b="0" i="0" baseline="0" dirty="0">
                          <a:latin typeface="Helvetica Light"/>
                          <a:cs typeface="Helvetica Light"/>
                        </a:rPr>
                        <a:t> </a:t>
                      </a:r>
                      <a:r>
                        <a:rPr lang="en-US" b="0" i="0" baseline="0" dirty="0" err="1">
                          <a:latin typeface="Helvetica Light"/>
                          <a:cs typeface="Helvetica Light"/>
                        </a:rPr>
                        <a:t>Dcx</a:t>
                      </a:r>
                      <a:r>
                        <a:rPr lang="en-US" b="0" i="0" baseline="0" dirty="0">
                          <a:latin typeface="Helvetica Light"/>
                          <a:cs typeface="Helvetica Light"/>
                        </a:rPr>
                        <a:t>, Gap43, GFAP, </a:t>
                      </a:r>
                      <a:r>
                        <a:rPr lang="en-US" b="0" i="0" baseline="0" dirty="0" err="1">
                          <a:latin typeface="Helvetica Light"/>
                          <a:cs typeface="Helvetica Light"/>
                        </a:rPr>
                        <a:t>Mapt</a:t>
                      </a:r>
                      <a:r>
                        <a:rPr lang="en-US" b="0" i="0" baseline="0" dirty="0">
                          <a:latin typeface="Helvetica Light"/>
                          <a:cs typeface="Helvetica Light"/>
                        </a:rPr>
                        <a:t> </a:t>
                      </a:r>
                      <a:r>
                        <a:rPr lang="en-US" b="0" i="0" baseline="0" dirty="0" err="1">
                          <a:latin typeface="Helvetica Light"/>
                          <a:cs typeface="Helvetica Light"/>
                        </a:rPr>
                        <a:t>Nptn</a:t>
                      </a:r>
                      <a:r>
                        <a:rPr lang="en-US" b="0" i="0" baseline="0" dirty="0">
                          <a:latin typeface="Helvetica Light"/>
                          <a:cs typeface="Helvetica Light"/>
                        </a:rPr>
                        <a:t>, Stmn1, Tubb3, </a:t>
                      </a:r>
                      <a:r>
                        <a:rPr lang="en-US" b="0" i="0" baseline="0" dirty="0">
                          <a:solidFill>
                            <a:srgbClr val="FF0000"/>
                          </a:solidFill>
                          <a:latin typeface="Helvetica Light"/>
                          <a:cs typeface="Helvetica Light"/>
                        </a:rPr>
                        <a:t>Vim</a:t>
                      </a:r>
                      <a:endParaRPr lang="en-US" b="0" i="0" dirty="0">
                        <a:solidFill>
                          <a:srgbClr val="FF0000"/>
                        </a:solidFill>
                        <a:latin typeface="Helvetica Light"/>
                        <a:cs typeface="Helvetica Ligh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012160" y="980728"/>
            <a:ext cx="2592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 dirty="0">
                <a:latin typeface="Helvetica" charset="0"/>
              </a:rPr>
              <a:t>Schmidt et al., 2014 Neuron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7701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REDUCED IGCAM CELL SURFACE EXPRESSION</a:t>
            </a:r>
            <a:b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IN MICAL-1 KO MICE</a:t>
            </a:r>
            <a:endParaRPr lang="en-US" sz="2400" dirty="0"/>
          </a:p>
        </p:txBody>
      </p:sp>
      <p:pic>
        <p:nvPicPr>
          <p:cNvPr id="5" name="Picture 4" descr="Figure7-1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5" b="59309"/>
          <a:stretch/>
        </p:blipFill>
        <p:spPr>
          <a:xfrm>
            <a:off x="1264933" y="1484744"/>
            <a:ext cx="8347627" cy="40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54896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GENETIC INTERACTION BETWEEN MICAL-1 AND CHL1 OR NCAM</a:t>
            </a:r>
            <a:endParaRPr lang="en-US" sz="2400" dirty="0"/>
          </a:p>
        </p:txBody>
      </p:sp>
      <p:pic>
        <p:nvPicPr>
          <p:cNvPr id="5" name="Picture 4" descr="Figure7-1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70" b="24878"/>
          <a:stretch/>
        </p:blipFill>
        <p:spPr>
          <a:xfrm>
            <a:off x="1242435" y="1412776"/>
            <a:ext cx="829811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88951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REDUCED PSA-NCAM CELL SURFACE LEVELS IN MICAL-1 KO GROWTH CONES</a:t>
            </a:r>
            <a:endParaRPr lang="en-US" sz="2400" dirty="0"/>
          </a:p>
        </p:txBody>
      </p:sp>
      <p:pic>
        <p:nvPicPr>
          <p:cNvPr id="2" name="Picture 1" descr="Figure4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8" r="18494" b="73651"/>
          <a:stretch/>
        </p:blipFill>
        <p:spPr>
          <a:xfrm>
            <a:off x="323528" y="2289272"/>
            <a:ext cx="8140608" cy="279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14216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80C6"/>
      </a:accent1>
      <a:accent2>
        <a:srgbClr val="132C71"/>
      </a:accent2>
      <a:accent3>
        <a:srgbClr val="FFFFFF"/>
      </a:accent3>
      <a:accent4>
        <a:srgbClr val="000000"/>
      </a:accent4>
      <a:accent5>
        <a:srgbClr val="AAC0DF"/>
      </a:accent5>
      <a:accent6>
        <a:srgbClr val="10276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ＭＳ Ｐゴシック"/>
        <a:cs typeface="Helvetica"/>
      </a:majorFont>
      <a:minorFont>
        <a:latin typeface="Helvetica"/>
        <a:ea typeface="ＭＳ Ｐゴシック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180C6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180C6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  <a:sym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80C6"/>
      </a:accent1>
      <a:accent2>
        <a:srgbClr val="132C71"/>
      </a:accent2>
      <a:accent3>
        <a:srgbClr val="FFFFFF"/>
      </a:accent3>
      <a:accent4>
        <a:srgbClr val="000000"/>
      </a:accent4>
      <a:accent5>
        <a:srgbClr val="AAC0DF"/>
      </a:accent5>
      <a:accent6>
        <a:srgbClr val="10276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127</Words>
  <Application>Microsoft Macintosh PowerPoint</Application>
  <PresentationFormat>Presentazione su schermo (4:3)</PresentationFormat>
  <Paragraphs>12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Office Theme</vt:lpstr>
      <vt:lpstr>MOSSY FIBERS SYNAPSE ON PYRAMIDAL NEURON CELL BODIES IN MICAL-1 KNOCKOUT MICE</vt:lpstr>
      <vt:lpstr>LCM-PROTEOMICS</vt:lpstr>
      <vt:lpstr>REDUCED IGCAM CELL SURFACE EXPRESSION IN MICAL-1 KO MICE</vt:lpstr>
      <vt:lpstr>GENETIC INTERACTION BETWEEN MICAL-1 AND CHL1 OR NCAM</vt:lpstr>
      <vt:lpstr>REDUCED PSA-NCAM CELL SURFACE LEVELS IN MICAL-1 KO GROWTH CONES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Voorstellen Online Module Toetsen en ICT 2014</dc:title>
  <dc:subject/>
  <dc:creator/>
  <cp:keywords/>
  <dc:description/>
  <cp:lastModifiedBy>Ginevra</cp:lastModifiedBy>
  <cp:revision>113</cp:revision>
  <dcterms:modified xsi:type="dcterms:W3CDTF">2018-05-21T21:23:27Z</dcterms:modified>
  <cp:category/>
</cp:coreProperties>
</file>