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418" r:id="rId2"/>
    <p:sldId id="414" r:id="rId3"/>
    <p:sldId id="419" r:id="rId4"/>
    <p:sldId id="423" r:id="rId5"/>
    <p:sldId id="415" r:id="rId6"/>
    <p:sldId id="416" r:id="rId7"/>
    <p:sldId id="424" r:id="rId8"/>
  </p:sldIdLst>
  <p:sldSz cx="9144000" cy="6858000" type="screen4x3"/>
  <p:notesSz cx="6858000" cy="9144000"/>
  <p:defaultTextStyle>
    <a:defPPr>
      <a:defRPr lang="en-US"/>
    </a:defPPr>
    <a:lvl1pPr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1pPr>
    <a:lvl2pPr marL="4572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2pPr>
    <a:lvl3pPr marL="9144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3pPr>
    <a:lvl4pPr marL="13716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4pPr>
    <a:lvl5pPr marL="18288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5pPr>
    <a:lvl6pPr marL="22860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6pPr>
    <a:lvl7pPr marL="27432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7pPr>
    <a:lvl8pPr marL="32004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8pPr>
    <a:lvl9pPr marL="36576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23"/>
    <p:restoredTop sz="98598" autoAdjust="0"/>
  </p:normalViewPr>
  <p:slideViewPr>
    <p:cSldViewPr>
      <p:cViewPr varScale="1">
        <p:scale>
          <a:sx n="101" d="100"/>
          <a:sy n="101" d="100"/>
        </p:scale>
        <p:origin x="-13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Avenir" charset="0"/>
              </a:rPr>
              <a:t>Click to edit Master text styles</a:t>
            </a:r>
          </a:p>
          <a:p>
            <a:pPr lvl="1"/>
            <a:r>
              <a:rPr lang="en-US" noProof="0">
                <a:sym typeface="Avenir" charset="0"/>
              </a:rPr>
              <a:t>Second level</a:t>
            </a:r>
          </a:p>
          <a:p>
            <a:pPr lvl="2"/>
            <a:r>
              <a:rPr lang="en-US" noProof="0">
                <a:sym typeface="Avenir" charset="0"/>
              </a:rPr>
              <a:t>Third level</a:t>
            </a:r>
          </a:p>
          <a:p>
            <a:pPr lvl="3"/>
            <a:r>
              <a:rPr lang="en-US" noProof="0">
                <a:sym typeface="Avenir" charset="0"/>
              </a:rPr>
              <a:t>Fourth level</a:t>
            </a:r>
          </a:p>
          <a:p>
            <a:pPr lvl="4"/>
            <a:r>
              <a:rPr lang="en-US" noProof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764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ＭＳ Ｐゴシック" charset="0"/>
        <a:cs typeface="Avenir" charset="0"/>
        <a:sym typeface="Avenir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12DE8-5964-1B4D-878D-33F8792B171D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6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17F06-DA36-AA49-8DC4-5428C2045C95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7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7818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7818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EC105-ECBC-314A-817B-5957A339C5E3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3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BE9F6-1627-2A49-B6DD-020AF8BA9FEE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89218-F904-414C-AEE6-C6C85CA7BD88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8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5373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5373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8D4D1-E7BD-F44F-893A-9241712F9DD7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5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7B319-9EED-3D46-B6DA-6D2F55ED546A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6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AA5E9-5740-4A40-ACC3-89C866FE148C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8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57B86-8E45-F646-B786-2E301084A3D0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0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BD6E4-1ECE-D144-AAEA-88E7BE49DDB6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F987-6C65-4C44-B66C-A1879F72131F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2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image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9175"/>
            <a:ext cx="91440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 descr="image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6308725"/>
            <a:ext cx="1052512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 bwMode="auto">
          <a:xfrm>
            <a:off x="457200" y="1484313"/>
            <a:ext cx="822960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029" name="Rectangle 5"/>
          <p:cNvSpPr>
            <a:spLocks noGrp="1"/>
          </p:cNvSpPr>
          <p:nvPr>
            <p:ph type="sldNum" sz="quarter" idx="2"/>
          </p:nvPr>
        </p:nvSpPr>
        <p:spPr bwMode="auto">
          <a:xfrm>
            <a:off x="1133475" y="6489700"/>
            <a:ext cx="83026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8C8E834-6DBB-BA49-AA36-A8DFC603058D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5pPr>
      <a:lvl6pPr marL="457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6pPr>
      <a:lvl7pPr marL="9144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7pPr>
      <a:lvl8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8pPr>
      <a:lvl9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1pPr>
      <a:lvl2pPr marL="228600" indent="2286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2pPr>
      <a:lvl3pPr marL="457200" indent="4572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3pPr>
      <a:lvl4pPr marL="685800" indent="6858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4pPr>
      <a:lvl5pPr marL="914400" indent="9144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MO ACTIVITY IS REQUIRED FOR AXON GUIDANCE</a:t>
            </a:r>
            <a:endParaRPr lang="en-US" sz="2400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180654" y="2196877"/>
            <a:ext cx="1462088" cy="92075"/>
            <a:chOff x="809" y="3072"/>
            <a:chExt cx="728" cy="58"/>
          </a:xfrm>
        </p:grpSpPr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V="1">
              <a:off x="809" y="3101"/>
              <a:ext cx="727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809" y="3072"/>
              <a:ext cx="0" cy="58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1537" y="3072"/>
              <a:ext cx="0" cy="48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Text Box 7"/>
          <p:cNvSpPr txBox="1">
            <a:spLocks noChangeAspect="1" noChangeArrowheads="1"/>
          </p:cNvSpPr>
          <p:nvPr/>
        </p:nvSpPr>
        <p:spPr bwMode="auto">
          <a:xfrm>
            <a:off x="1087264" y="2276872"/>
            <a:ext cx="2260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err="1">
                <a:latin typeface="Helvetica" charset="0"/>
              </a:rPr>
              <a:t>Monooxygenase</a:t>
            </a:r>
            <a:r>
              <a:rPr lang="en-US" sz="1200" dirty="0">
                <a:latin typeface="Helvetica" charset="0"/>
              </a:rPr>
              <a:t> Domain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129854" y="3025552"/>
            <a:ext cx="1600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">
                <a:latin typeface="Helvetica" charset="0"/>
              </a:rPr>
              <a:t>GXGXXG               DG                 GD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145729" y="2703290"/>
            <a:ext cx="6934200" cy="2984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8070404" y="2703290"/>
            <a:ext cx="495300" cy="298450"/>
          </a:xfrm>
          <a:prstGeom prst="rect">
            <a:avLst/>
          </a:prstGeom>
          <a:solidFill>
            <a:srgbClr val="DFD7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3839717" y="2703290"/>
            <a:ext cx="103187" cy="298450"/>
          </a:xfrm>
          <a:prstGeom prst="rect">
            <a:avLst/>
          </a:prstGeom>
          <a:solidFill>
            <a:srgbClr val="71BD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1177479" y="2703290"/>
            <a:ext cx="1393825" cy="298450"/>
          </a:xfrm>
          <a:prstGeom prst="rect">
            <a:avLst/>
          </a:prstGeom>
          <a:solidFill>
            <a:srgbClr val="8238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7905304" y="2703290"/>
            <a:ext cx="133350" cy="2984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347342" y="2703290"/>
            <a:ext cx="69850" cy="2984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2725292" y="2703290"/>
            <a:ext cx="217487" cy="298450"/>
          </a:xfrm>
          <a:prstGeom prst="rect">
            <a:avLst/>
          </a:prstGeom>
          <a:solidFill>
            <a:srgbClr val="48A5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16"/>
          <p:cNvSpPr>
            <a:spLocks noChangeAspect="1" noChangeArrowheads="1"/>
          </p:cNvSpPr>
          <p:nvPr/>
        </p:nvSpPr>
        <p:spPr bwMode="auto">
          <a:xfrm>
            <a:off x="8125967" y="2703290"/>
            <a:ext cx="385762" cy="298450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1177479" y="2703290"/>
            <a:ext cx="169863" cy="298450"/>
          </a:xfrm>
          <a:prstGeom prst="rect">
            <a:avLst/>
          </a:prstGeom>
          <a:solidFill>
            <a:srgbClr val="8238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2571304" y="2701702"/>
            <a:ext cx="73025" cy="298450"/>
          </a:xfrm>
          <a:prstGeom prst="rect">
            <a:avLst/>
          </a:prstGeom>
          <a:solidFill>
            <a:srgbClr val="8238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9"/>
          <p:cNvSpPr>
            <a:spLocks noChangeAspect="1" noChangeShapeType="1"/>
          </p:cNvSpPr>
          <p:nvPr/>
        </p:nvSpPr>
        <p:spPr bwMode="auto">
          <a:xfrm>
            <a:off x="1425129" y="279695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1869629" y="2701702"/>
            <a:ext cx="36513" cy="2984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2298254" y="2703290"/>
            <a:ext cx="69850" cy="2984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2"/>
          <p:cNvSpPr>
            <a:spLocks noChangeAspect="1" noChangeShapeType="1"/>
          </p:cNvSpPr>
          <p:nvPr/>
        </p:nvSpPr>
        <p:spPr bwMode="auto">
          <a:xfrm rot="19911505">
            <a:off x="1328292" y="2457227"/>
            <a:ext cx="0" cy="1968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23"/>
          <p:cNvSpPr>
            <a:spLocks noChangeAspect="1" noChangeShapeType="1"/>
          </p:cNvSpPr>
          <p:nvPr/>
        </p:nvSpPr>
        <p:spPr bwMode="auto">
          <a:xfrm rot="17240358">
            <a:off x="1570386" y="2259583"/>
            <a:ext cx="0" cy="5984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24"/>
          <p:cNvSpPr>
            <a:spLocks noChangeAspect="1" noChangeShapeType="1"/>
          </p:cNvSpPr>
          <p:nvPr/>
        </p:nvSpPr>
        <p:spPr bwMode="auto">
          <a:xfrm rot="16804739">
            <a:off x="1787873" y="2043683"/>
            <a:ext cx="0" cy="10302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>
            <a:off x="7903717" y="3025552"/>
            <a:ext cx="0" cy="920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1174304" y="4168552"/>
            <a:ext cx="2438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>
                <a:solidFill>
                  <a:srgbClr val="FF0000"/>
                </a:solidFill>
                <a:latin typeface="Helvetica" charset="0"/>
              </a:rPr>
              <a:t>W</a:t>
            </a:r>
            <a:r>
              <a:rPr lang="en-US" sz="900">
                <a:latin typeface="Helvetica" charset="0"/>
              </a:rPr>
              <a:t>X</a:t>
            </a:r>
            <a:r>
              <a:rPr lang="en-US" sz="900">
                <a:solidFill>
                  <a:srgbClr val="FF0000"/>
                </a:solidFill>
                <a:latin typeface="Helvetica" charset="0"/>
              </a:rPr>
              <a:t>W</a:t>
            </a:r>
            <a:r>
              <a:rPr lang="en-US" sz="900">
                <a:latin typeface="Helvetica" charset="0"/>
              </a:rPr>
              <a:t>XX</a:t>
            </a:r>
            <a:r>
              <a:rPr lang="en-US" sz="900">
                <a:solidFill>
                  <a:srgbClr val="FF0000"/>
                </a:solidFill>
                <a:latin typeface="Helvetica" charset="0"/>
              </a:rPr>
              <a:t>W</a:t>
            </a:r>
            <a:r>
              <a:rPr lang="en-US" sz="900">
                <a:latin typeface="Helvetica" charset="0"/>
              </a:rPr>
              <a:t>               DG                 GD</a:t>
            </a:r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>
            <a:off x="1860104" y="3330352"/>
            <a:ext cx="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29"/>
          <p:cNvSpPr txBox="1">
            <a:spLocks noChangeAspect="1" noChangeArrowheads="1"/>
          </p:cNvSpPr>
          <p:nvPr/>
        </p:nvSpPr>
        <p:spPr bwMode="auto">
          <a:xfrm>
            <a:off x="2088704" y="3482752"/>
            <a:ext cx="2438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200" dirty="0">
                <a:latin typeface="Helvetica" charset="0"/>
              </a:rPr>
              <a:t>Site-directed mutagenesis (no FAD binding)</a:t>
            </a:r>
          </a:p>
        </p:txBody>
      </p:sp>
      <p:grpSp>
        <p:nvGrpSpPr>
          <p:cNvPr id="34" name="Group 30"/>
          <p:cNvGrpSpPr>
            <a:grpSpLocks/>
          </p:cNvGrpSpPr>
          <p:nvPr/>
        </p:nvGrpSpPr>
        <p:grpSpPr bwMode="auto">
          <a:xfrm>
            <a:off x="2469704" y="1196752"/>
            <a:ext cx="6450013" cy="4699000"/>
            <a:chOff x="1584" y="1200"/>
            <a:chExt cx="4063" cy="2960"/>
          </a:xfrm>
        </p:grpSpPr>
        <p:sp>
          <p:nvSpPr>
            <p:cNvPr id="35" name="Text Box 31"/>
            <p:cNvSpPr txBox="1">
              <a:spLocks noChangeAspect="1" noChangeArrowheads="1"/>
            </p:cNvSpPr>
            <p:nvPr/>
          </p:nvSpPr>
          <p:spPr bwMode="auto">
            <a:xfrm>
              <a:off x="1584" y="3504"/>
              <a:ext cx="115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400" dirty="0">
                  <a:latin typeface="Helvetica" charset="0"/>
                </a:rPr>
                <a:t>MICAL LOF fly</a:t>
              </a:r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2448" y="3592"/>
              <a:ext cx="432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 flipV="1">
              <a:off x="2448" y="3264"/>
              <a:ext cx="480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Text Box 34"/>
            <p:cNvSpPr txBox="1">
              <a:spLocks noChangeAspect="1" noChangeArrowheads="1"/>
            </p:cNvSpPr>
            <p:nvPr/>
          </p:nvSpPr>
          <p:spPr bwMode="auto">
            <a:xfrm>
              <a:off x="2976" y="3216"/>
              <a:ext cx="115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400">
                  <a:latin typeface="Helvetica" charset="0"/>
                </a:rPr>
                <a:t>MICAL transgenic fly</a:t>
              </a:r>
            </a:p>
          </p:txBody>
        </p:sp>
        <p:sp>
          <p:nvSpPr>
            <p:cNvPr id="39" name="Text Box 35"/>
            <p:cNvSpPr txBox="1">
              <a:spLocks noChangeAspect="1" noChangeArrowheads="1"/>
            </p:cNvSpPr>
            <p:nvPr/>
          </p:nvSpPr>
          <p:spPr bwMode="auto">
            <a:xfrm>
              <a:off x="2928" y="3888"/>
              <a:ext cx="11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400">
                  <a:latin typeface="Helvetica" charset="0"/>
                </a:rPr>
                <a:t>MICAL</a:t>
              </a:r>
              <a:r>
                <a:rPr lang="en-US" sz="1400" baseline="30000">
                  <a:latin typeface="Helvetica" charset="0"/>
                </a:rPr>
                <a:t>GW</a:t>
              </a:r>
              <a:r>
                <a:rPr lang="en-US" sz="1400">
                  <a:latin typeface="Helvetica" charset="0"/>
                </a:rPr>
                <a:t> transgenic fly</a:t>
              </a:r>
            </a:p>
          </p:txBody>
        </p:sp>
        <p:sp>
          <p:nvSpPr>
            <p:cNvPr id="40" name="Text Box 36"/>
            <p:cNvSpPr txBox="1">
              <a:spLocks noChangeAspect="1" noChangeArrowheads="1"/>
            </p:cNvSpPr>
            <p:nvPr/>
          </p:nvSpPr>
          <p:spPr bwMode="auto">
            <a:xfrm>
              <a:off x="4128" y="3216"/>
              <a:ext cx="115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400">
                  <a:latin typeface="Helvetica" charset="0"/>
                </a:rPr>
                <a:t>RESCUE</a:t>
              </a:r>
            </a:p>
          </p:txBody>
        </p:sp>
        <p:sp>
          <p:nvSpPr>
            <p:cNvPr id="41" name="Text Box 37"/>
            <p:cNvSpPr txBox="1">
              <a:spLocks noChangeAspect="1" noChangeArrowheads="1"/>
            </p:cNvSpPr>
            <p:nvPr/>
          </p:nvSpPr>
          <p:spPr bwMode="auto">
            <a:xfrm>
              <a:off x="4128" y="3867"/>
              <a:ext cx="115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400">
                  <a:latin typeface="Helvetica" charset="0"/>
                </a:rPr>
                <a:t>NO RESCUE</a:t>
              </a:r>
            </a:p>
          </p:txBody>
        </p:sp>
        <p:grpSp>
          <p:nvGrpSpPr>
            <p:cNvPr id="42" name="Group 38"/>
            <p:cNvGrpSpPr>
              <a:grpSpLocks/>
            </p:cNvGrpSpPr>
            <p:nvPr/>
          </p:nvGrpSpPr>
          <p:grpSpPr bwMode="auto">
            <a:xfrm>
              <a:off x="3168" y="1200"/>
              <a:ext cx="2479" cy="1438"/>
              <a:chOff x="2371" y="2400"/>
              <a:chExt cx="2479" cy="1438"/>
            </a:xfrm>
          </p:grpSpPr>
          <p:pic>
            <p:nvPicPr>
              <p:cNvPr id="43" name="Picture 39" descr="2/2b.psd                                                       0017927AKolodkin Lab G3                ABA78158: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1" y="2400"/>
                <a:ext cx="1871" cy="1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2444" y="3698"/>
                <a:ext cx="171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 i="1">
                    <a:latin typeface="Helvetica" charset="0"/>
                  </a:rPr>
                  <a:t>Df(3R)swp2</a:t>
                </a:r>
                <a:r>
                  <a:rPr lang="en-US" sz="1400" b="1" i="1" baseline="30000">
                    <a:latin typeface="Helvetica" charset="0"/>
                  </a:rPr>
                  <a:t>MICAL</a:t>
                </a:r>
                <a:r>
                  <a:rPr lang="en-US" sz="1400" b="1" i="1">
                    <a:latin typeface="Helvetica" charset="0"/>
                  </a:rPr>
                  <a:t>/Df(3R)swp2</a:t>
                </a:r>
                <a:r>
                  <a:rPr lang="en-US" sz="1400" b="1" i="1" baseline="30000">
                    <a:latin typeface="Helvetica" charset="0"/>
                  </a:rPr>
                  <a:t>MICAL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146" y="3215"/>
                <a:ext cx="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latin typeface="Helvetica" charset="0"/>
                  </a:rPr>
                  <a:t>6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146" y="3435"/>
                <a:ext cx="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latin typeface="Helvetica" charset="0"/>
                  </a:rPr>
                  <a:t>7</a:t>
                </a:r>
                <a:endParaRPr lang="en-US" b="1">
                  <a:latin typeface="Helvetica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024" y="3101"/>
                <a:ext cx="10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latin typeface="Helvetica" charset="0"/>
                  </a:rPr>
                  <a:t>13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024" y="2910"/>
                <a:ext cx="10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latin typeface="Helvetica" charset="0"/>
                  </a:rPr>
                  <a:t>12</a:t>
                </a:r>
                <a:endParaRPr lang="en-US">
                  <a:latin typeface="Helvetica" charset="0"/>
                </a:endParaRPr>
              </a:p>
            </p:txBody>
          </p:sp>
          <p:grpSp>
            <p:nvGrpSpPr>
              <p:cNvPr id="49" name="Group 45"/>
              <p:cNvGrpSpPr>
                <a:grpSpLocks noChangeAspect="1"/>
              </p:cNvGrpSpPr>
              <p:nvPr/>
            </p:nvGrpSpPr>
            <p:grpSpPr bwMode="auto">
              <a:xfrm>
                <a:off x="3158" y="3342"/>
                <a:ext cx="196" cy="89"/>
                <a:chOff x="1068" y="3244"/>
                <a:chExt cx="240" cy="109"/>
              </a:xfrm>
            </p:grpSpPr>
            <p:sp>
              <p:nvSpPr>
                <p:cNvPr id="62" name="Rectangle 46"/>
                <p:cNvSpPr>
                  <a:spLocks noChangeAspect="1" noChangeArrowheads="1"/>
                </p:cNvSpPr>
                <p:nvPr/>
              </p:nvSpPr>
              <p:spPr bwMode="auto">
                <a:xfrm>
                  <a:off x="1199" y="3288"/>
                  <a:ext cx="109" cy="2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Freeform 47"/>
                <p:cNvSpPr>
                  <a:spLocks noChangeAspect="1"/>
                </p:cNvSpPr>
                <p:nvPr/>
              </p:nvSpPr>
              <p:spPr bwMode="auto">
                <a:xfrm>
                  <a:off x="1068" y="3244"/>
                  <a:ext cx="153" cy="109"/>
                </a:xfrm>
                <a:custGeom>
                  <a:avLst/>
                  <a:gdLst>
                    <a:gd name="T0" fmla="*/ 0 w 153"/>
                    <a:gd name="T1" fmla="*/ 55 h 109"/>
                    <a:gd name="T2" fmla="*/ 153 w 153"/>
                    <a:gd name="T3" fmla="*/ 109 h 109"/>
                    <a:gd name="T4" fmla="*/ 153 w 153"/>
                    <a:gd name="T5" fmla="*/ 0 h 109"/>
                    <a:gd name="T6" fmla="*/ 0 w 153"/>
                    <a:gd name="T7" fmla="*/ 55 h 10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3"/>
                    <a:gd name="T13" fmla="*/ 0 h 109"/>
                    <a:gd name="T14" fmla="*/ 153 w 153"/>
                    <a:gd name="T15" fmla="*/ 109 h 10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3" h="109">
                      <a:moveTo>
                        <a:pt x="0" y="55"/>
                      </a:moveTo>
                      <a:lnTo>
                        <a:pt x="153" y="109"/>
                      </a:lnTo>
                      <a:lnTo>
                        <a:pt x="153" y="0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0" name="Group 48"/>
              <p:cNvGrpSpPr>
                <a:grpSpLocks noChangeAspect="1"/>
              </p:cNvGrpSpPr>
              <p:nvPr/>
            </p:nvGrpSpPr>
            <p:grpSpPr bwMode="auto">
              <a:xfrm>
                <a:off x="4006" y="3312"/>
                <a:ext cx="196" cy="89"/>
                <a:chOff x="1869" y="3211"/>
                <a:chExt cx="240" cy="109"/>
              </a:xfrm>
            </p:grpSpPr>
            <p:sp>
              <p:nvSpPr>
                <p:cNvPr id="60" name="Rectangle 49"/>
                <p:cNvSpPr>
                  <a:spLocks noChangeAspect="1" noChangeArrowheads="1"/>
                </p:cNvSpPr>
                <p:nvPr/>
              </p:nvSpPr>
              <p:spPr bwMode="auto">
                <a:xfrm>
                  <a:off x="2000" y="3255"/>
                  <a:ext cx="109" cy="2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50"/>
                <p:cNvSpPr>
                  <a:spLocks noChangeAspect="1"/>
                </p:cNvSpPr>
                <p:nvPr/>
              </p:nvSpPr>
              <p:spPr bwMode="auto">
                <a:xfrm>
                  <a:off x="1869" y="3211"/>
                  <a:ext cx="153" cy="109"/>
                </a:xfrm>
                <a:custGeom>
                  <a:avLst/>
                  <a:gdLst>
                    <a:gd name="T0" fmla="*/ 0 w 153"/>
                    <a:gd name="T1" fmla="*/ 55 h 109"/>
                    <a:gd name="T2" fmla="*/ 153 w 153"/>
                    <a:gd name="T3" fmla="*/ 109 h 109"/>
                    <a:gd name="T4" fmla="*/ 153 w 153"/>
                    <a:gd name="T5" fmla="*/ 0 h 109"/>
                    <a:gd name="T6" fmla="*/ 0 w 153"/>
                    <a:gd name="T7" fmla="*/ 55 h 10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3"/>
                    <a:gd name="T13" fmla="*/ 0 h 109"/>
                    <a:gd name="T14" fmla="*/ 153 w 153"/>
                    <a:gd name="T15" fmla="*/ 109 h 10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3" h="109">
                      <a:moveTo>
                        <a:pt x="0" y="55"/>
                      </a:moveTo>
                      <a:lnTo>
                        <a:pt x="153" y="109"/>
                      </a:lnTo>
                      <a:lnTo>
                        <a:pt x="153" y="0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1" name="Group 51"/>
              <p:cNvGrpSpPr>
                <a:grpSpLocks noChangeAspect="1"/>
              </p:cNvGrpSpPr>
              <p:nvPr/>
            </p:nvGrpSpPr>
            <p:grpSpPr bwMode="auto">
              <a:xfrm>
                <a:off x="3910" y="2954"/>
                <a:ext cx="196" cy="89"/>
                <a:chOff x="1644" y="2792"/>
                <a:chExt cx="240" cy="109"/>
              </a:xfrm>
            </p:grpSpPr>
            <p:sp>
              <p:nvSpPr>
                <p:cNvPr id="58" name="Rectangle 52"/>
                <p:cNvSpPr>
                  <a:spLocks noChangeAspect="1" noChangeArrowheads="1"/>
                </p:cNvSpPr>
                <p:nvPr/>
              </p:nvSpPr>
              <p:spPr bwMode="auto">
                <a:xfrm>
                  <a:off x="1775" y="2836"/>
                  <a:ext cx="109" cy="2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Freeform 53"/>
                <p:cNvSpPr>
                  <a:spLocks noChangeAspect="1"/>
                </p:cNvSpPr>
                <p:nvPr/>
              </p:nvSpPr>
              <p:spPr bwMode="auto">
                <a:xfrm>
                  <a:off x="1644" y="2792"/>
                  <a:ext cx="153" cy="109"/>
                </a:xfrm>
                <a:custGeom>
                  <a:avLst/>
                  <a:gdLst>
                    <a:gd name="T0" fmla="*/ 0 w 153"/>
                    <a:gd name="T1" fmla="*/ 55 h 109"/>
                    <a:gd name="T2" fmla="*/ 153 w 153"/>
                    <a:gd name="T3" fmla="*/ 109 h 109"/>
                    <a:gd name="T4" fmla="*/ 153 w 153"/>
                    <a:gd name="T5" fmla="*/ 0 h 109"/>
                    <a:gd name="T6" fmla="*/ 0 w 153"/>
                    <a:gd name="T7" fmla="*/ 55 h 10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3"/>
                    <a:gd name="T13" fmla="*/ 0 h 109"/>
                    <a:gd name="T14" fmla="*/ 153 w 153"/>
                    <a:gd name="T15" fmla="*/ 109 h 10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3" h="109">
                      <a:moveTo>
                        <a:pt x="0" y="55"/>
                      </a:moveTo>
                      <a:lnTo>
                        <a:pt x="153" y="109"/>
                      </a:lnTo>
                      <a:lnTo>
                        <a:pt x="153" y="0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2" name="Group 54"/>
              <p:cNvGrpSpPr>
                <a:grpSpLocks noChangeAspect="1"/>
              </p:cNvGrpSpPr>
              <p:nvPr/>
            </p:nvGrpSpPr>
            <p:grpSpPr bwMode="auto">
              <a:xfrm>
                <a:off x="3050" y="2991"/>
                <a:ext cx="196" cy="89"/>
                <a:chOff x="919" y="2838"/>
                <a:chExt cx="240" cy="109"/>
              </a:xfrm>
            </p:grpSpPr>
            <p:sp>
              <p:nvSpPr>
                <p:cNvPr id="56" name="Rectangle 55"/>
                <p:cNvSpPr>
                  <a:spLocks noChangeAspect="1" noChangeArrowheads="1"/>
                </p:cNvSpPr>
                <p:nvPr/>
              </p:nvSpPr>
              <p:spPr bwMode="auto">
                <a:xfrm>
                  <a:off x="1050" y="2882"/>
                  <a:ext cx="109" cy="2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56"/>
                <p:cNvSpPr>
                  <a:spLocks noChangeAspect="1"/>
                </p:cNvSpPr>
                <p:nvPr/>
              </p:nvSpPr>
              <p:spPr bwMode="auto">
                <a:xfrm>
                  <a:off x="919" y="2838"/>
                  <a:ext cx="153" cy="109"/>
                </a:xfrm>
                <a:custGeom>
                  <a:avLst/>
                  <a:gdLst>
                    <a:gd name="T0" fmla="*/ 0 w 153"/>
                    <a:gd name="T1" fmla="*/ 55 h 109"/>
                    <a:gd name="T2" fmla="*/ 153 w 153"/>
                    <a:gd name="T3" fmla="*/ 109 h 109"/>
                    <a:gd name="T4" fmla="*/ 153 w 153"/>
                    <a:gd name="T5" fmla="*/ 0 h 109"/>
                    <a:gd name="T6" fmla="*/ 0 w 153"/>
                    <a:gd name="T7" fmla="*/ 55 h 10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3"/>
                    <a:gd name="T13" fmla="*/ 0 h 109"/>
                    <a:gd name="T14" fmla="*/ 153 w 153"/>
                    <a:gd name="T15" fmla="*/ 109 h 10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3" h="109">
                      <a:moveTo>
                        <a:pt x="0" y="55"/>
                      </a:moveTo>
                      <a:lnTo>
                        <a:pt x="153" y="109"/>
                      </a:lnTo>
                      <a:lnTo>
                        <a:pt x="153" y="0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3" name="Text Box 57"/>
              <p:cNvSpPr txBox="1">
                <a:spLocks noChangeArrowheads="1"/>
              </p:cNvSpPr>
              <p:nvPr/>
            </p:nvSpPr>
            <p:spPr bwMode="auto">
              <a:xfrm>
                <a:off x="2670" y="2474"/>
                <a:ext cx="4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Geneva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>
                    <a:latin typeface="Helvetica" charset="0"/>
                  </a:rPr>
                  <a:t>ISN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54" name="Text Box 58"/>
              <p:cNvSpPr txBox="1">
                <a:spLocks noChangeArrowheads="1"/>
              </p:cNvSpPr>
              <p:nvPr/>
            </p:nvSpPr>
            <p:spPr bwMode="auto">
              <a:xfrm>
                <a:off x="3562" y="2478"/>
                <a:ext cx="4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Geneva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>
                    <a:latin typeface="Helvetica" charset="0"/>
                  </a:rPr>
                  <a:t>ISN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55" name="Text Box 59"/>
              <p:cNvSpPr txBox="1">
                <a:spLocks noChangeArrowheads="1"/>
              </p:cNvSpPr>
              <p:nvPr/>
            </p:nvSpPr>
            <p:spPr bwMode="auto">
              <a:xfrm>
                <a:off x="4734" y="2947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Geneva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9pPr>
              </a:lstStyle>
              <a:p>
                <a:pPr algn="ctr"/>
                <a:endParaRPr lang="en-US" sz="1800">
                  <a:latin typeface="Helvetic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00746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MICAL CAUSES F-ACTIN DEPOLYMERIZATION</a:t>
            </a:r>
            <a:endParaRPr lang="en-US" sz="2400" dirty="0"/>
          </a:p>
        </p:txBody>
      </p:sp>
      <p:pic>
        <p:nvPicPr>
          <p:cNvPr id="3" name="Picture 2" descr="Figure3NRN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r="48107" b="27323"/>
          <a:stretch/>
        </p:blipFill>
        <p:spPr>
          <a:xfrm>
            <a:off x="2123728" y="836712"/>
            <a:ext cx="4248472" cy="53350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123728" y="1124744"/>
            <a:ext cx="504056" cy="50405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7" name="Text Box 29"/>
          <p:cNvSpPr txBox="1">
            <a:spLocks noChangeAspect="1" noChangeArrowheads="1"/>
          </p:cNvSpPr>
          <p:nvPr/>
        </p:nvSpPr>
        <p:spPr bwMode="auto">
          <a:xfrm>
            <a:off x="6444208" y="5589240"/>
            <a:ext cx="24384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200" dirty="0">
                <a:latin typeface="Helvetica" charset="0"/>
              </a:rPr>
              <a:t>Hung et al., 2010, 2011</a:t>
            </a:r>
          </a:p>
        </p:txBody>
      </p:sp>
      <p:sp>
        <p:nvSpPr>
          <p:cNvPr id="9" name="Text Box 29"/>
          <p:cNvSpPr txBox="1">
            <a:spLocks noChangeAspect="1" noChangeArrowheads="1"/>
          </p:cNvSpPr>
          <p:nvPr/>
        </p:nvSpPr>
        <p:spPr bwMode="auto">
          <a:xfrm>
            <a:off x="6228184" y="4797152"/>
            <a:ext cx="2438400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200" dirty="0" err="1">
                <a:latin typeface="Helvetica" charset="0"/>
              </a:rPr>
              <a:t>Methioinine</a:t>
            </a:r>
            <a:r>
              <a:rPr lang="en-US" sz="1200" dirty="0">
                <a:latin typeface="Helvetica" charset="0"/>
              </a:rPr>
              <a:t> 44 – pointed end actin subunit</a:t>
            </a:r>
          </a:p>
        </p:txBody>
      </p:sp>
      <p:sp>
        <p:nvSpPr>
          <p:cNvPr id="10" name="Text Box 29"/>
          <p:cNvSpPr txBox="1">
            <a:spLocks noChangeAspect="1" noChangeArrowheads="1"/>
          </p:cNvSpPr>
          <p:nvPr/>
        </p:nvSpPr>
        <p:spPr bwMode="auto">
          <a:xfrm>
            <a:off x="4860032" y="4221088"/>
            <a:ext cx="24384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200" dirty="0">
                <a:latin typeface="Helvetica" charset="0"/>
              </a:rPr>
              <a:t>Actin severing and disassembly</a:t>
            </a:r>
          </a:p>
        </p:txBody>
      </p:sp>
    </p:spTree>
    <p:extLst>
      <p:ext uri="{BB962C8B-B14F-4D97-AF65-F5344CB8AC3E}">
        <p14:creationId xmlns:p14="http://schemas.microsoft.com/office/powerpoint/2010/main" val="1836368998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4548435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MICAL-1 REGULATES MICROTUBULE DYNAMICS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2483768" y="188640"/>
            <a:ext cx="6444207" cy="5981751"/>
            <a:chOff x="2699792" y="670364"/>
            <a:chExt cx="6444207" cy="5981751"/>
          </a:xfrm>
        </p:grpSpPr>
        <p:pic>
          <p:nvPicPr>
            <p:cNvPr id="6" name="Picture 5" descr="Figure3NRN.ai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18" t="7426"/>
            <a:stretch/>
          </p:blipFill>
          <p:spPr>
            <a:xfrm>
              <a:off x="3439748" y="670364"/>
              <a:ext cx="5704251" cy="598175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2699792" y="3140968"/>
              <a:ext cx="2088232" cy="18002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</a:bodyPr>
            <a:lstStyle/>
            <a:p>
              <a:pPr marL="45720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</p:grpSp>
      <p:sp>
        <p:nvSpPr>
          <p:cNvPr id="10" name="Text Box 29"/>
          <p:cNvSpPr txBox="1">
            <a:spLocks noChangeAspect="1" noChangeArrowheads="1"/>
          </p:cNvSpPr>
          <p:nvPr/>
        </p:nvSpPr>
        <p:spPr bwMode="auto">
          <a:xfrm>
            <a:off x="683568" y="5733256"/>
            <a:ext cx="24384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200" dirty="0" err="1">
                <a:latin typeface="Helvetica" charset="0"/>
              </a:rPr>
              <a:t>Morinaka</a:t>
            </a:r>
            <a:r>
              <a:rPr lang="en-US" sz="1200" dirty="0">
                <a:latin typeface="Helvetica" charset="0"/>
              </a:rPr>
              <a:t> et al., 2011</a:t>
            </a:r>
          </a:p>
        </p:txBody>
      </p:sp>
    </p:spTree>
    <p:extLst>
      <p:ext uri="{BB962C8B-B14F-4D97-AF65-F5344CB8AC3E}">
        <p14:creationId xmlns:p14="http://schemas.microsoft.com/office/powerpoint/2010/main" val="1870495976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0843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ROLE FOR MICALS IN VERTEBRATE PLEXIN-A SIGNALING?</a:t>
            </a:r>
            <a:endParaRPr lang="en-US" sz="2400" dirty="0"/>
          </a:p>
        </p:txBody>
      </p:sp>
      <p:sp>
        <p:nvSpPr>
          <p:cNvPr id="10" name="Text Box 63"/>
          <p:cNvSpPr txBox="1">
            <a:spLocks noChangeArrowheads="1"/>
          </p:cNvSpPr>
          <p:nvPr/>
        </p:nvSpPr>
        <p:spPr bwMode="auto">
          <a:xfrm>
            <a:off x="467545" y="1988840"/>
            <a:ext cx="763284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sz="1800" dirty="0">
                <a:latin typeface="Helvetica" charset="0"/>
              </a:rPr>
              <a:t>MICAL-1-3 bind </a:t>
            </a:r>
            <a:r>
              <a:rPr lang="en-US" sz="1800" dirty="0" err="1">
                <a:latin typeface="Helvetica" charset="0"/>
              </a:rPr>
              <a:t>plexinAs</a:t>
            </a:r>
            <a:r>
              <a:rPr lang="en-US" sz="1800" dirty="0">
                <a:latin typeface="Helvetica" charset="0"/>
              </a:rPr>
              <a:t> (A1-A4)</a:t>
            </a:r>
          </a:p>
          <a:p>
            <a:pPr marL="285750" indent="-285750">
              <a:buFontTx/>
              <a:buChar char="-"/>
            </a:pPr>
            <a:endParaRPr lang="en-US" sz="1800" dirty="0">
              <a:latin typeface="Helvetica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>
                <a:latin typeface="Helvetica" charset="0"/>
              </a:rPr>
              <a:t>Neuronal expression MICAL1-3 and </a:t>
            </a:r>
            <a:r>
              <a:rPr lang="en-US" sz="1800" dirty="0" err="1">
                <a:latin typeface="Helvetica" charset="0"/>
              </a:rPr>
              <a:t>plexinAs</a:t>
            </a:r>
            <a:r>
              <a:rPr lang="en-US" sz="1800" dirty="0">
                <a:latin typeface="Helvetica" charset="0"/>
              </a:rPr>
              <a:t> overlaps</a:t>
            </a:r>
          </a:p>
          <a:p>
            <a:pPr marL="285750" indent="-285750">
              <a:buFontTx/>
              <a:buChar char="-"/>
            </a:pPr>
            <a:endParaRPr lang="en-US" sz="1800" dirty="0">
              <a:latin typeface="Helvetica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>
                <a:latin typeface="Helvetica" charset="0"/>
              </a:rPr>
              <a:t>Knockdown of MICAL-1 or MICAL-3 blocks growth cone collapse by Sema3A in culture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6643088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MICAL-1 AND MICAL-3 KNOCKOUT MICE</a:t>
            </a:r>
            <a:endParaRPr lang="en-US" sz="2400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676151" y="2252191"/>
            <a:ext cx="685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5751" y="209979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34939" y="1833091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S</a:t>
            </a:r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074739" y="2137891"/>
            <a:ext cx="762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760539" y="2137891"/>
            <a:ext cx="762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989139" y="2137891"/>
            <a:ext cx="762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5484564" y="211249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3751" y="1845791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S</a:t>
            </a:r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971551" y="2328391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1</a:t>
            </a:r>
            <a:endParaRPr lang="en-US"/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885951" y="2328391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3</a:t>
            </a:r>
            <a:endParaRPr lang="en-US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657351" y="2328391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2</a:t>
            </a:r>
            <a:endParaRPr 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742701" y="1617191"/>
            <a:ext cx="1493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600">
                <a:latin typeface="Helvetica" charset="0"/>
              </a:rPr>
              <a:t>Wildtype locus</a:t>
            </a:r>
            <a:endParaRPr lang="en-US" sz="1600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3795464" y="197279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3555751" y="1706091"/>
            <a:ext cx="54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ATG</a:t>
            </a:r>
            <a:endParaRPr lang="en-US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1218951" y="3191991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1445964" y="303959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1295151" y="2772891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S</a:t>
            </a:r>
            <a:endParaRPr lang="en-US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3684339" y="3077691"/>
            <a:ext cx="762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4370139" y="3077691"/>
            <a:ext cx="762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4598739" y="3077691"/>
            <a:ext cx="762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>
            <a:off x="5636964" y="305229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5486151" y="2785591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S</a:t>
            </a:r>
            <a:endParaRPr lang="en-US"/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3581151" y="3268191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1</a:t>
            </a:r>
            <a:endParaRPr lang="en-US"/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4495551" y="3268191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3</a:t>
            </a:r>
            <a:endParaRPr lang="en-US"/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4266951" y="3268191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2</a:t>
            </a:r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>
            <a:off x="4405064" y="291259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4165351" y="2645891"/>
            <a:ext cx="54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ATG</a:t>
            </a:r>
            <a:endParaRPr lang="en-US"/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 flipH="1">
            <a:off x="1720601" y="2252191"/>
            <a:ext cx="793750" cy="93662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32"/>
          <p:cNvSpPr>
            <a:spLocks noChangeShapeType="1"/>
          </p:cNvSpPr>
          <p:nvPr/>
        </p:nvSpPr>
        <p:spPr bwMode="auto">
          <a:xfrm flipH="1">
            <a:off x="2090489" y="2252191"/>
            <a:ext cx="881062" cy="947738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33"/>
          <p:cNvSpPr>
            <a:spLocks noChangeShapeType="1"/>
          </p:cNvSpPr>
          <p:nvPr/>
        </p:nvSpPr>
        <p:spPr bwMode="auto">
          <a:xfrm>
            <a:off x="2101601" y="3179291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34"/>
          <p:cNvSpPr>
            <a:spLocks noChangeShapeType="1"/>
          </p:cNvSpPr>
          <p:nvPr/>
        </p:nvSpPr>
        <p:spPr bwMode="auto">
          <a:xfrm>
            <a:off x="4724151" y="3179291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Rectangle 35"/>
          <p:cNvSpPr>
            <a:spLocks noChangeArrowheads="1"/>
          </p:cNvSpPr>
          <p:nvPr/>
        </p:nvSpPr>
        <p:spPr bwMode="auto">
          <a:xfrm>
            <a:off x="2590551" y="3115791"/>
            <a:ext cx="7620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Rectangle 36"/>
          <p:cNvSpPr>
            <a:spLocks noChangeArrowheads="1"/>
          </p:cNvSpPr>
          <p:nvPr/>
        </p:nvSpPr>
        <p:spPr bwMode="auto">
          <a:xfrm>
            <a:off x="3352551" y="3153891"/>
            <a:ext cx="76200" cy="76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Rectangle 37"/>
          <p:cNvSpPr>
            <a:spLocks noChangeArrowheads="1"/>
          </p:cNvSpPr>
          <p:nvPr/>
        </p:nvSpPr>
        <p:spPr bwMode="auto">
          <a:xfrm>
            <a:off x="2514351" y="3147541"/>
            <a:ext cx="76200" cy="76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2679451" y="3072929"/>
            <a:ext cx="7127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000">
                <a:latin typeface="Helvetica" charset="0"/>
              </a:rPr>
              <a:t>pGK-Neo</a:t>
            </a:r>
            <a:endParaRPr lang="en-US" sz="1000"/>
          </a:p>
        </p:txBody>
      </p:sp>
      <p:sp>
        <p:nvSpPr>
          <p:cNvPr id="42" name="Text Box 39"/>
          <p:cNvSpPr txBox="1">
            <a:spLocks noChangeArrowheads="1"/>
          </p:cNvSpPr>
          <p:nvPr/>
        </p:nvSpPr>
        <p:spPr bwMode="auto">
          <a:xfrm>
            <a:off x="2031751" y="3282479"/>
            <a:ext cx="560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 b="1">
                <a:latin typeface="Helvetica" charset="0"/>
              </a:rPr>
              <a:t>loxP</a:t>
            </a:r>
            <a:endParaRPr lang="en-US" sz="1400" b="1"/>
          </a:p>
        </p:txBody>
      </p:sp>
      <p:sp>
        <p:nvSpPr>
          <p:cNvPr id="43" name="Text Box 40"/>
          <p:cNvSpPr txBox="1">
            <a:spLocks noChangeArrowheads="1"/>
          </p:cNvSpPr>
          <p:nvPr/>
        </p:nvSpPr>
        <p:spPr bwMode="auto">
          <a:xfrm>
            <a:off x="3277939" y="3250729"/>
            <a:ext cx="371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 b="1">
                <a:latin typeface="Helvetica" charset="0"/>
              </a:rPr>
              <a:t>frt</a:t>
            </a:r>
            <a:endParaRPr lang="en-US" sz="1400" b="1"/>
          </a:p>
        </p:txBody>
      </p:sp>
      <p:sp>
        <p:nvSpPr>
          <p:cNvPr id="44" name="Line 41"/>
          <p:cNvSpPr>
            <a:spLocks noChangeShapeType="1"/>
          </p:cNvSpPr>
          <p:nvPr/>
        </p:nvSpPr>
        <p:spPr bwMode="auto">
          <a:xfrm>
            <a:off x="4190751" y="2252191"/>
            <a:ext cx="838200" cy="9144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42"/>
          <p:cNvSpPr>
            <a:spLocks noChangeShapeType="1"/>
          </p:cNvSpPr>
          <p:nvPr/>
        </p:nvSpPr>
        <p:spPr bwMode="auto">
          <a:xfrm>
            <a:off x="6171951" y="2252191"/>
            <a:ext cx="838200" cy="9144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43"/>
          <p:cNvSpPr txBox="1">
            <a:spLocks noChangeArrowheads="1"/>
          </p:cNvSpPr>
          <p:nvPr/>
        </p:nvSpPr>
        <p:spPr bwMode="auto">
          <a:xfrm>
            <a:off x="490289" y="2480791"/>
            <a:ext cx="15287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600">
                <a:latin typeface="Helvetica" charset="0"/>
              </a:rPr>
              <a:t>Targeted locus</a:t>
            </a:r>
            <a:endParaRPr lang="en-US" sz="1600"/>
          </a:p>
        </p:txBody>
      </p:sp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6170364" y="209979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45"/>
          <p:cNvSpPr txBox="1">
            <a:spLocks noChangeArrowheads="1"/>
          </p:cNvSpPr>
          <p:nvPr/>
        </p:nvSpPr>
        <p:spPr bwMode="auto">
          <a:xfrm>
            <a:off x="5917951" y="1833091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SacI</a:t>
            </a:r>
            <a:endParaRPr lang="en-US"/>
          </a:p>
        </p:txBody>
      </p:sp>
      <p:sp>
        <p:nvSpPr>
          <p:cNvPr id="49" name="Line 46"/>
          <p:cNvSpPr>
            <a:spLocks noChangeShapeType="1"/>
          </p:cNvSpPr>
          <p:nvPr/>
        </p:nvSpPr>
        <p:spPr bwMode="auto">
          <a:xfrm>
            <a:off x="7008564" y="302689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 Box 47"/>
          <p:cNvSpPr txBox="1">
            <a:spLocks noChangeArrowheads="1"/>
          </p:cNvSpPr>
          <p:nvPr/>
        </p:nvSpPr>
        <p:spPr bwMode="auto">
          <a:xfrm>
            <a:off x="6730751" y="2760191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SacI</a:t>
            </a:r>
            <a:endParaRPr lang="en-US"/>
          </a:p>
        </p:txBody>
      </p:sp>
      <p:sp>
        <p:nvSpPr>
          <p:cNvPr id="51" name="Line 48"/>
          <p:cNvSpPr>
            <a:spLocks noChangeShapeType="1"/>
          </p:cNvSpPr>
          <p:nvPr/>
        </p:nvSpPr>
        <p:spPr bwMode="auto">
          <a:xfrm>
            <a:off x="4201864" y="209979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 Box 49"/>
          <p:cNvSpPr txBox="1">
            <a:spLocks noChangeArrowheads="1"/>
          </p:cNvSpPr>
          <p:nvPr/>
        </p:nvSpPr>
        <p:spPr bwMode="auto">
          <a:xfrm>
            <a:off x="3949451" y="1845791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SacI</a:t>
            </a:r>
            <a:endParaRPr lang="en-US"/>
          </a:p>
        </p:txBody>
      </p:sp>
      <p:sp>
        <p:nvSpPr>
          <p:cNvPr id="53" name="Line 50"/>
          <p:cNvSpPr>
            <a:spLocks noChangeShapeType="1"/>
          </p:cNvSpPr>
          <p:nvPr/>
        </p:nvSpPr>
        <p:spPr bwMode="auto">
          <a:xfrm>
            <a:off x="5046414" y="302689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 Box 51"/>
          <p:cNvSpPr txBox="1">
            <a:spLocks noChangeArrowheads="1"/>
          </p:cNvSpPr>
          <p:nvPr/>
        </p:nvSpPr>
        <p:spPr bwMode="auto">
          <a:xfrm>
            <a:off x="4794001" y="2760191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SacI</a:t>
            </a:r>
            <a:endParaRPr lang="en-US"/>
          </a:p>
        </p:txBody>
      </p:sp>
      <p:sp>
        <p:nvSpPr>
          <p:cNvPr id="55" name="Line 52"/>
          <p:cNvSpPr>
            <a:spLocks noChangeShapeType="1"/>
          </p:cNvSpPr>
          <p:nvPr/>
        </p:nvSpPr>
        <p:spPr bwMode="auto">
          <a:xfrm>
            <a:off x="2665164" y="300149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53"/>
          <p:cNvSpPr txBox="1">
            <a:spLocks noChangeArrowheads="1"/>
          </p:cNvSpPr>
          <p:nvPr/>
        </p:nvSpPr>
        <p:spPr bwMode="auto">
          <a:xfrm>
            <a:off x="2514351" y="2734791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S</a:t>
            </a:r>
            <a:endParaRPr lang="en-US"/>
          </a:p>
        </p:txBody>
      </p:sp>
      <p:sp>
        <p:nvSpPr>
          <p:cNvPr id="57" name="Line 54"/>
          <p:cNvSpPr>
            <a:spLocks noChangeShapeType="1"/>
          </p:cNvSpPr>
          <p:nvPr/>
        </p:nvSpPr>
        <p:spPr bwMode="auto">
          <a:xfrm>
            <a:off x="3198564" y="300149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Text Box 55"/>
          <p:cNvSpPr txBox="1">
            <a:spLocks noChangeArrowheads="1"/>
          </p:cNvSpPr>
          <p:nvPr/>
        </p:nvSpPr>
        <p:spPr bwMode="auto">
          <a:xfrm>
            <a:off x="3047751" y="2734791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S</a:t>
            </a:r>
            <a:endParaRPr lang="en-US"/>
          </a:p>
        </p:txBody>
      </p:sp>
      <p:sp>
        <p:nvSpPr>
          <p:cNvPr id="59" name="Line 56"/>
          <p:cNvSpPr>
            <a:spLocks noChangeShapeType="1"/>
          </p:cNvSpPr>
          <p:nvPr/>
        </p:nvSpPr>
        <p:spPr bwMode="auto">
          <a:xfrm>
            <a:off x="1942851" y="4854104"/>
            <a:ext cx="335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57"/>
          <p:cNvSpPr>
            <a:spLocks noChangeShapeType="1"/>
          </p:cNvSpPr>
          <p:nvPr/>
        </p:nvSpPr>
        <p:spPr bwMode="auto">
          <a:xfrm>
            <a:off x="2169864" y="4701704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58"/>
          <p:cNvSpPr txBox="1">
            <a:spLocks noChangeArrowheads="1"/>
          </p:cNvSpPr>
          <p:nvPr/>
        </p:nvSpPr>
        <p:spPr bwMode="auto">
          <a:xfrm>
            <a:off x="2019051" y="4435004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S</a:t>
            </a:r>
            <a:endParaRPr lang="en-US"/>
          </a:p>
        </p:txBody>
      </p:sp>
      <p:sp>
        <p:nvSpPr>
          <p:cNvPr id="62" name="Line 59"/>
          <p:cNvSpPr>
            <a:spLocks noChangeShapeType="1"/>
          </p:cNvSpPr>
          <p:nvPr/>
        </p:nvSpPr>
        <p:spPr bwMode="auto">
          <a:xfrm>
            <a:off x="3700214" y="4714404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60"/>
          <p:cNvSpPr txBox="1">
            <a:spLocks noChangeArrowheads="1"/>
          </p:cNvSpPr>
          <p:nvPr/>
        </p:nvSpPr>
        <p:spPr bwMode="auto">
          <a:xfrm>
            <a:off x="3549401" y="4447704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S</a:t>
            </a:r>
            <a:endParaRPr lang="en-US"/>
          </a:p>
        </p:txBody>
      </p:sp>
      <p:sp>
        <p:nvSpPr>
          <p:cNvPr id="64" name="Line 61"/>
          <p:cNvSpPr>
            <a:spLocks noChangeShapeType="1"/>
          </p:cNvSpPr>
          <p:nvPr/>
        </p:nvSpPr>
        <p:spPr bwMode="auto">
          <a:xfrm>
            <a:off x="2825501" y="4841404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Text Box 62"/>
          <p:cNvSpPr txBox="1">
            <a:spLocks noChangeArrowheads="1"/>
          </p:cNvSpPr>
          <p:nvPr/>
        </p:nvSpPr>
        <p:spPr bwMode="auto">
          <a:xfrm>
            <a:off x="2715964" y="4995391"/>
            <a:ext cx="560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 b="1">
                <a:latin typeface="Helvetica" charset="0"/>
              </a:rPr>
              <a:t>loxP</a:t>
            </a:r>
            <a:endParaRPr lang="en-US" sz="1400" b="1"/>
          </a:p>
        </p:txBody>
      </p:sp>
      <p:sp>
        <p:nvSpPr>
          <p:cNvPr id="66" name="Text Box 63"/>
          <p:cNvSpPr txBox="1">
            <a:spLocks noChangeArrowheads="1"/>
          </p:cNvSpPr>
          <p:nvPr/>
        </p:nvSpPr>
        <p:spPr bwMode="auto">
          <a:xfrm>
            <a:off x="380751" y="4690591"/>
            <a:ext cx="1562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600" dirty="0">
                <a:latin typeface="Helvetica" charset="0"/>
              </a:rPr>
              <a:t>Knockout locus</a:t>
            </a:r>
            <a:endParaRPr lang="en-US" sz="1600" dirty="0"/>
          </a:p>
        </p:txBody>
      </p:sp>
      <p:sp>
        <p:nvSpPr>
          <p:cNvPr id="67" name="Line 64"/>
          <p:cNvSpPr>
            <a:spLocks noChangeShapeType="1"/>
          </p:cNvSpPr>
          <p:nvPr/>
        </p:nvSpPr>
        <p:spPr bwMode="auto">
          <a:xfrm>
            <a:off x="5071814" y="4689004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Text Box 65"/>
          <p:cNvSpPr txBox="1">
            <a:spLocks noChangeArrowheads="1"/>
          </p:cNvSpPr>
          <p:nvPr/>
        </p:nvSpPr>
        <p:spPr bwMode="auto">
          <a:xfrm>
            <a:off x="4794001" y="4422304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SacI</a:t>
            </a:r>
            <a:endParaRPr lang="en-US"/>
          </a:p>
        </p:txBody>
      </p:sp>
      <p:sp>
        <p:nvSpPr>
          <p:cNvPr id="69" name="Line 66"/>
          <p:cNvSpPr>
            <a:spLocks noChangeShapeType="1"/>
          </p:cNvSpPr>
          <p:nvPr/>
        </p:nvSpPr>
        <p:spPr bwMode="auto">
          <a:xfrm>
            <a:off x="3109664" y="4689004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Text Box 67"/>
          <p:cNvSpPr txBox="1">
            <a:spLocks noChangeArrowheads="1"/>
          </p:cNvSpPr>
          <p:nvPr/>
        </p:nvSpPr>
        <p:spPr bwMode="auto">
          <a:xfrm>
            <a:off x="2857251" y="4422304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>
                <a:latin typeface="Helvetica" charset="0"/>
              </a:rPr>
              <a:t>SacI</a:t>
            </a:r>
            <a:endParaRPr lang="en-US"/>
          </a:p>
        </p:txBody>
      </p:sp>
      <p:sp>
        <p:nvSpPr>
          <p:cNvPr id="71" name="Line 68"/>
          <p:cNvSpPr>
            <a:spLocks noChangeShapeType="1"/>
          </p:cNvSpPr>
          <p:nvPr/>
        </p:nvSpPr>
        <p:spPr bwMode="auto">
          <a:xfrm>
            <a:off x="3047751" y="3572991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Text Box 69"/>
          <p:cNvSpPr txBox="1">
            <a:spLocks noChangeArrowheads="1"/>
          </p:cNvSpPr>
          <p:nvPr/>
        </p:nvSpPr>
        <p:spPr bwMode="auto">
          <a:xfrm>
            <a:off x="3108076" y="3744441"/>
            <a:ext cx="18959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600" dirty="0">
                <a:latin typeface="Helvetica" charset="0"/>
              </a:rPr>
              <a:t>X  </a:t>
            </a:r>
            <a:r>
              <a:rPr lang="en-US" sz="1600" dirty="0" err="1">
                <a:latin typeface="Helvetica" charset="0"/>
              </a:rPr>
              <a:t>Cre</a:t>
            </a:r>
            <a:r>
              <a:rPr lang="en-US" sz="1600" dirty="0">
                <a:latin typeface="Helvetica" charset="0"/>
              </a:rPr>
              <a:t> mice</a:t>
            </a:r>
            <a:endParaRPr lang="en-US" dirty="0"/>
          </a:p>
        </p:txBody>
      </p:sp>
      <p:sp>
        <p:nvSpPr>
          <p:cNvPr id="73" name="Text Box 71"/>
          <p:cNvSpPr txBox="1">
            <a:spLocks noChangeArrowheads="1"/>
          </p:cNvSpPr>
          <p:nvPr/>
        </p:nvSpPr>
        <p:spPr bwMode="auto">
          <a:xfrm>
            <a:off x="7086351" y="1671166"/>
            <a:ext cx="108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800" i="1">
                <a:latin typeface="Helvetica" charset="0"/>
              </a:rPr>
              <a:t>MICAL-1</a:t>
            </a:r>
            <a:endParaRPr lang="en-US" sz="1800" i="1"/>
          </a:p>
        </p:txBody>
      </p:sp>
      <p:pic>
        <p:nvPicPr>
          <p:cNvPr id="74" name="Picture 73" descr="4f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51" y="3547591"/>
            <a:ext cx="173831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610517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NO SEMAPHORIN/PLEXIN PHENOTYPES IN MICAL-1/3 KNOCKOUT MICE</a:t>
            </a:r>
            <a:endParaRPr lang="en-US" sz="2400" dirty="0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588224" y="4797152"/>
            <a:ext cx="23762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 dirty="0">
                <a:latin typeface="Helvetica" charset="0"/>
              </a:rPr>
              <a:t>Growth cone collapse induced by different </a:t>
            </a:r>
            <a:r>
              <a:rPr lang="en-US" sz="1400" dirty="0" err="1">
                <a:latin typeface="Helvetica" charset="0"/>
              </a:rPr>
              <a:t>semaphorins</a:t>
            </a:r>
            <a:r>
              <a:rPr lang="en-US" sz="1400" dirty="0">
                <a:latin typeface="Helvetica" charset="0"/>
              </a:rPr>
              <a:t> intact in MICAL-1/3 knockout mice</a:t>
            </a:r>
            <a:endParaRPr 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99592" y="5425479"/>
            <a:ext cx="23762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400" dirty="0">
                <a:latin typeface="Helvetica" charset="0"/>
              </a:rPr>
              <a:t>Whole-mount </a:t>
            </a:r>
            <a:r>
              <a:rPr lang="en-US" sz="1400" dirty="0" err="1">
                <a:latin typeface="Helvetica" charset="0"/>
              </a:rPr>
              <a:t>neurofilament</a:t>
            </a:r>
            <a:endParaRPr lang="en-US" dirty="0"/>
          </a:p>
        </p:txBody>
      </p:sp>
      <p:pic>
        <p:nvPicPr>
          <p:cNvPr id="3" name="Picture 2" descr="SupplFig5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7" t="5446" r="21611" b="65963"/>
          <a:stretch/>
        </p:blipFill>
        <p:spPr>
          <a:xfrm>
            <a:off x="4603643" y="1412776"/>
            <a:ext cx="3496749" cy="3327190"/>
          </a:xfrm>
          <a:prstGeom prst="rect">
            <a:avLst/>
          </a:prstGeom>
        </p:spPr>
      </p:pic>
      <p:pic>
        <p:nvPicPr>
          <p:cNvPr id="17" name="Picture 16" descr="SupplFig5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5" t="32087" r="9087" b="30064"/>
          <a:stretch/>
        </p:blipFill>
        <p:spPr>
          <a:xfrm>
            <a:off x="467544" y="1268760"/>
            <a:ext cx="4032448" cy="4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20691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76200"/>
            <a:ext cx="8291264" cy="1408113"/>
          </a:xfrm>
        </p:spPr>
        <p:txBody>
          <a:bodyPr/>
          <a:lstStyle/>
          <a:p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DEFECTS IN HIPPOCAMPAL LAMINATION IN MICAL-1/3 KNOCKOUT MICE</a:t>
            </a:r>
            <a:endParaRPr lang="it-IT" sz="2400" dirty="0"/>
          </a:p>
        </p:txBody>
      </p:sp>
      <p:pic>
        <p:nvPicPr>
          <p:cNvPr id="4" name="Immagine 3" descr="Schermata 2018-05-21 alle 23.44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381500" cy="15621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7332" y="5733256"/>
            <a:ext cx="408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charset="0"/>
              </a:rPr>
              <a:t>Van </a:t>
            </a:r>
            <a:r>
              <a:rPr lang="en-US" dirty="0" err="1">
                <a:latin typeface="Helvetica" charset="0"/>
              </a:rPr>
              <a:t>Battum</a:t>
            </a:r>
            <a:r>
              <a:rPr lang="en-US" dirty="0">
                <a:latin typeface="Helvetica" charset="0"/>
              </a:rPr>
              <a:t> et al., 2014 Nature </a:t>
            </a:r>
            <a:r>
              <a:rPr lang="en-US" dirty="0" err="1">
                <a:latin typeface="Helvetica" charset="0"/>
              </a:rPr>
              <a:t>Comm</a:t>
            </a:r>
            <a:endParaRPr lang="en-US" dirty="0"/>
          </a:p>
        </p:txBody>
      </p:sp>
      <p:pic>
        <p:nvPicPr>
          <p:cNvPr id="6" name="Immagine 5" descr="Schermata 2018-05-21 alle 23.44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82" y="1009174"/>
            <a:ext cx="2946400" cy="1905000"/>
          </a:xfrm>
          <a:prstGeom prst="rect">
            <a:avLst/>
          </a:prstGeom>
        </p:spPr>
      </p:pic>
      <p:pic>
        <p:nvPicPr>
          <p:cNvPr id="7" name="Immagine 6" descr="Schermata 2018-05-21 alle 23.44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996952"/>
            <a:ext cx="63119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65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80C6"/>
      </a:accent1>
      <a:accent2>
        <a:srgbClr val="132C71"/>
      </a:accent2>
      <a:accent3>
        <a:srgbClr val="FFFFFF"/>
      </a:accent3>
      <a:accent4>
        <a:srgbClr val="000000"/>
      </a:accent4>
      <a:accent5>
        <a:srgbClr val="AAC0DF"/>
      </a:accent5>
      <a:accent6>
        <a:srgbClr val="10276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ＭＳ Ｐゴシック"/>
        <a:cs typeface="Helvetica"/>
      </a:majorFont>
      <a:minorFont>
        <a:latin typeface="Helvetica"/>
        <a:ea typeface="ＭＳ Ｐゴシック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180C6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180C6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  <a:sym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80C6"/>
      </a:accent1>
      <a:accent2>
        <a:srgbClr val="132C71"/>
      </a:accent2>
      <a:accent3>
        <a:srgbClr val="FFFFFF"/>
      </a:accent3>
      <a:accent4>
        <a:srgbClr val="000000"/>
      </a:accent4>
      <a:accent5>
        <a:srgbClr val="AAC0DF"/>
      </a:accent5>
      <a:accent6>
        <a:srgbClr val="10276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240</Words>
  <Application>Microsoft Macintosh PowerPoint</Application>
  <PresentationFormat>Presentazione su schermo (4:3)</PresentationFormat>
  <Paragraphs>66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Office Theme</vt:lpstr>
      <vt:lpstr>MO ACTIVITY IS REQUIRED FOR AXON GUIDANCE</vt:lpstr>
      <vt:lpstr>MICAL CAUSES F-ACTIN DEPOLYMERIZATION</vt:lpstr>
      <vt:lpstr>MICAL-1 REGULATES MICROTUBULE DYNAMICS</vt:lpstr>
      <vt:lpstr>ROLE FOR MICALS IN VERTEBRATE PLEXIN-A SIGNALING?</vt:lpstr>
      <vt:lpstr>MICAL-1 AND MICAL-3 KNOCKOUT MICE</vt:lpstr>
      <vt:lpstr>NO SEMAPHORIN/PLEXIN PHENOTYPES IN MICAL-1/3 KNOCKOUT MICE</vt:lpstr>
      <vt:lpstr>DEFECTS IN HIPPOCAMPAL LAMINATION IN MICAL-1/3 KNOCKOUT MICE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Voorstellen Online Module Toetsen en ICT 2014</dc:title>
  <dc:subject/>
  <dc:creator/>
  <cp:keywords/>
  <dc:description/>
  <cp:lastModifiedBy>Ginevra</cp:lastModifiedBy>
  <cp:revision>115</cp:revision>
  <dcterms:modified xsi:type="dcterms:W3CDTF">2018-05-21T21:45:52Z</dcterms:modified>
  <cp:category/>
</cp:coreProperties>
</file>