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50" r:id="rId2"/>
  </p:sldMasterIdLst>
  <p:notesMasterIdLst>
    <p:notesMasterId r:id="rId13"/>
  </p:notesMasterIdLst>
  <p:sldIdLst>
    <p:sldId id="256" r:id="rId3"/>
    <p:sldId id="331" r:id="rId4"/>
    <p:sldId id="407" r:id="rId5"/>
    <p:sldId id="406" r:id="rId6"/>
    <p:sldId id="404" r:id="rId7"/>
    <p:sldId id="405" r:id="rId8"/>
    <p:sldId id="409" r:id="rId9"/>
    <p:sldId id="411" r:id="rId10"/>
    <p:sldId id="412" r:id="rId11"/>
    <p:sldId id="413" r:id="rId12"/>
  </p:sldIdLst>
  <p:sldSz cx="9144000" cy="6858000" type="screen4x3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371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1828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kern="1200">
        <a:solidFill>
          <a:srgbClr val="000000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23"/>
    <p:restoredTop sz="98598" autoAdjust="0"/>
  </p:normalViewPr>
  <p:slideViewPr>
    <p:cSldViewPr>
      <p:cViewPr varScale="1">
        <p:scale>
          <a:sx n="102" d="100"/>
          <a:sy n="102" d="100"/>
        </p:scale>
        <p:origin x="-2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7647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12DE8-5964-1B4D-878D-33F8792B171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6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17F06-DA36-AA49-8DC4-5428C2045C95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7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781800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781800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C105-ECBC-314A-817B-5957A339C5E3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32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87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1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65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3106738"/>
            <a:ext cx="3538537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9250" y="3106738"/>
            <a:ext cx="3540125" cy="2324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87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42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8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47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82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BE9F6-1627-2A49-B6DD-020AF8BA9FEE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75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4437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42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92800" y="1771650"/>
            <a:ext cx="1806575" cy="3659188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771650"/>
            <a:ext cx="5272087" cy="3659188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89218-F904-414C-AEE6-C6C85CA7BD88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8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3"/>
            <a:ext cx="4038600" cy="5373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8D4D1-E7BD-F44F-893A-9241712F9DD7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5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7B319-9EED-3D46-B6DA-6D2F55ED546A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AA5E9-5740-4A40-ACC3-89C866FE148C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8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57B86-8E45-F646-B786-2E301084A3D0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0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BD6E4-1ECE-D144-AAEA-88E7BE49DDB6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F987-6C65-4C44-B66C-A1879F72131F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imag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175"/>
            <a:ext cx="9144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6" name="Picture 2" descr="imag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6308725"/>
            <a:ext cx="10525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 bwMode="auto">
          <a:xfrm>
            <a:off x="457200" y="1484313"/>
            <a:ext cx="82296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029" name="Rectangle 5"/>
          <p:cNvSpPr>
            <a:spLocks noGrp="1"/>
          </p:cNvSpPr>
          <p:nvPr>
            <p:ph type="sldNum" sz="quarter" idx="2"/>
          </p:nvPr>
        </p:nvSpPr>
        <p:spPr bwMode="auto">
          <a:xfrm>
            <a:off x="1133475" y="6489700"/>
            <a:ext cx="830263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C8E834-6DBB-BA49-AA36-A8DFC603058D}" type="slidenum">
              <a:rPr lang="en-US"/>
              <a:pPr>
                <a:defRPr/>
              </a:pPr>
              <a:t>‹n.›</a:t>
            </a:fld>
            <a:endParaRPr lang="en-US" sz="10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5B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image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9175"/>
            <a:ext cx="9144000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 descr="imag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6308725"/>
            <a:ext cx="10525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5" name="AutoShape 3"/>
          <p:cNvSpPr>
            <a:spLocks/>
          </p:cNvSpPr>
          <p:nvPr/>
        </p:nvSpPr>
        <p:spPr bwMode="auto">
          <a:xfrm>
            <a:off x="0" y="6164263"/>
            <a:ext cx="9144000" cy="692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076" name="Picture 4" descr="image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6200"/>
            <a:ext cx="9144000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7" name="AutoShape 5"/>
          <p:cNvSpPr>
            <a:spLocks/>
          </p:cNvSpPr>
          <p:nvPr/>
        </p:nvSpPr>
        <p:spPr bwMode="auto">
          <a:xfrm>
            <a:off x="0" y="0"/>
            <a:ext cx="9144000" cy="5156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5B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78" name="Rectangle 6"/>
          <p:cNvSpPr>
            <a:spLocks noGrp="1"/>
          </p:cNvSpPr>
          <p:nvPr>
            <p:ph type="title"/>
          </p:nvPr>
        </p:nvSpPr>
        <p:spPr bwMode="auto">
          <a:xfrm>
            <a:off x="468313" y="1771650"/>
            <a:ext cx="7199312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3079" name="Rectangle 7"/>
          <p:cNvSpPr>
            <a:spLocks noGrp="1"/>
          </p:cNvSpPr>
          <p:nvPr>
            <p:ph type="body" idx="1"/>
          </p:nvPr>
        </p:nvSpPr>
        <p:spPr bwMode="auto">
          <a:xfrm>
            <a:off x="468313" y="3106738"/>
            <a:ext cx="7231062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pic>
        <p:nvPicPr>
          <p:cNvPr id="3080" name="Picture 8" descr="image4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6380163"/>
            <a:ext cx="184943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1" name="Picture 9" descr="image5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7688"/>
            <a:ext cx="27368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ＭＳ Ｐゴシック" charset="0"/>
          <a:cs typeface="Helvetica" charset="0"/>
          <a:sym typeface="Helvetica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charset="0"/>
        </a:defRPr>
      </a:lvl1pPr>
      <a:lvl2pPr marL="228600" indent="2286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2pPr>
      <a:lvl3pPr marL="457200" indent="4572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3pPr>
      <a:lvl4pPr marL="685800" indent="6858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4pPr>
      <a:lvl5pPr marL="914400" indent="914400" algn="l" defTabSz="457200" rtl="0" eaLnBrk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Helvetica" charset="0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135_Chl1TH_20X_071011_E_C003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-5558" y="0"/>
            <a:ext cx="9149558" cy="6896896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755576" y="1595264"/>
            <a:ext cx="7775575" cy="1223963"/>
          </a:xfrm>
        </p:spPr>
        <p:txBody>
          <a:bodyPr/>
          <a:lstStyle/>
          <a:p>
            <a:pPr defTabSz="914400" eaLnBrk="1">
              <a:defRPr/>
            </a:pPr>
            <a:r>
              <a:rPr lang="en-US" sz="3600" b="1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Paper discussion I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d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ECECE"/>
              </a:clrFrom>
              <a:clrTo>
                <a:srgbClr val="CECE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019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 rot="12421295">
            <a:off x="4995863" y="2732088"/>
            <a:ext cx="496887" cy="414337"/>
          </a:xfrm>
          <a:custGeom>
            <a:avLst/>
            <a:gdLst>
              <a:gd name="T0" fmla="*/ 197208837 w 21600"/>
              <a:gd name="T1" fmla="*/ 0 h 21600"/>
              <a:gd name="T2" fmla="*/ 0 w 21600"/>
              <a:gd name="T3" fmla="*/ 76229779 h 21600"/>
              <a:gd name="T4" fmla="*/ 197208837 w 21600"/>
              <a:gd name="T5" fmla="*/ 152459212 h 21600"/>
              <a:gd name="T6" fmla="*/ 262945285 w 21600"/>
              <a:gd name="T7" fmla="*/ 76229779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86400" y="2743200"/>
            <a:ext cx="12430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sz="1800">
                <a:latin typeface="Helvetica" charset="0"/>
              </a:rPr>
              <a:t>Entrance of the active site</a:t>
            </a:r>
            <a:endParaRPr lang="en-US" sz="1800">
              <a:latin typeface="Helvetica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51113" y="5035550"/>
            <a:ext cx="388778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F03900"/>
                </a:solidFill>
                <a:latin typeface="Helvetica" charset="0"/>
              </a:rPr>
              <a:t>red</a:t>
            </a:r>
            <a:r>
              <a:rPr lang="en-GB" sz="1600">
                <a:latin typeface="Helvetica" charset="0"/>
              </a:rPr>
              <a:t>: p-hydroxybenzoate hydroxylase</a:t>
            </a:r>
          </a:p>
          <a:p>
            <a:pPr eaLnBrk="1" hangingPunct="1"/>
            <a:r>
              <a:rPr lang="en-GB" sz="1600">
                <a:solidFill>
                  <a:srgbClr val="FFFF00"/>
                </a:solidFill>
                <a:latin typeface="Helvetica" charset="0"/>
              </a:rPr>
              <a:t>yellow</a:t>
            </a:r>
            <a:r>
              <a:rPr lang="en-GB" sz="1600">
                <a:latin typeface="Helvetica" charset="0"/>
              </a:rPr>
              <a:t>: </a:t>
            </a:r>
            <a:r>
              <a:rPr lang="en-US" sz="1600">
                <a:latin typeface="Helvetica" charset="0"/>
              </a:rPr>
              <a:t>Sarcosine Oxidase</a:t>
            </a:r>
          </a:p>
          <a:p>
            <a:pPr eaLnBrk="1" hangingPunct="1"/>
            <a:r>
              <a:rPr lang="en-US" sz="1600">
                <a:solidFill>
                  <a:schemeClr val="accent2"/>
                </a:solidFill>
                <a:latin typeface="Helvetica" charset="0"/>
              </a:rPr>
              <a:t>blue</a:t>
            </a:r>
            <a:r>
              <a:rPr lang="en-US" sz="1600">
                <a:latin typeface="Helvetica" charset="0"/>
              </a:rPr>
              <a:t>: </a:t>
            </a:r>
            <a:r>
              <a:rPr lang="en-GB" sz="1600">
                <a:latin typeface="Helvetica" charset="0"/>
              </a:rPr>
              <a:t>D-amino acid oxidase</a:t>
            </a:r>
          </a:p>
          <a:p>
            <a:pPr eaLnBrk="1" hangingPunct="1"/>
            <a:r>
              <a:rPr lang="en-GB" sz="1600">
                <a:solidFill>
                  <a:srgbClr val="66FF33"/>
                </a:solidFill>
                <a:latin typeface="Helvetica" charset="0"/>
              </a:rPr>
              <a:t>green</a:t>
            </a:r>
            <a:r>
              <a:rPr lang="en-GB" sz="1600">
                <a:latin typeface="Helvetica" charset="0"/>
              </a:rPr>
              <a:t>: MICAL-1 </a:t>
            </a:r>
            <a:endParaRPr lang="en-US" sz="1600">
              <a:latin typeface="Helvetica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MICAL-1 CRYSTAL STRUCTURE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2081719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AXON GUIDANCE</a:t>
            </a:r>
            <a:endParaRPr lang="en-US" sz="2400" dirty="0"/>
          </a:p>
        </p:txBody>
      </p:sp>
      <p:pic>
        <p:nvPicPr>
          <p:cNvPr id="22532" name="Picture 1" descr="Figur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398" y="908720"/>
            <a:ext cx="3371850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2555776" y="5527451"/>
            <a:ext cx="45365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200" dirty="0">
                <a:latin typeface="Helvetica" charset="0"/>
              </a:rPr>
              <a:t>Van </a:t>
            </a:r>
            <a:r>
              <a:rPr lang="en-US" sz="1200" dirty="0" err="1">
                <a:latin typeface="Helvetica" charset="0"/>
              </a:rPr>
              <a:t>Battum</a:t>
            </a:r>
            <a:r>
              <a:rPr lang="en-US" sz="1200" dirty="0">
                <a:latin typeface="Helvetica" charset="0"/>
              </a:rPr>
              <a:t>, </a:t>
            </a:r>
            <a:r>
              <a:rPr lang="en-US" sz="1200" dirty="0" err="1">
                <a:latin typeface="Helvetica" charset="0"/>
              </a:rPr>
              <a:t>Brignani</a:t>
            </a:r>
            <a:r>
              <a:rPr lang="en-US" sz="1200" dirty="0">
                <a:latin typeface="Helvetica" charset="0"/>
              </a:rPr>
              <a:t> &amp; Pasterkamp, Lancet Neurology, 2015</a:t>
            </a:r>
          </a:p>
          <a:p>
            <a:pPr eaLnBrk="1"/>
            <a:endParaRPr lang="en-US" sz="12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51943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SEMAPHORIN SIGNALING</a:t>
            </a:r>
            <a:endParaRPr lang="en-US" sz="2400" dirty="0"/>
          </a:p>
        </p:txBody>
      </p:sp>
      <p:sp>
        <p:nvSpPr>
          <p:cNvPr id="91" name="AutoShape 20"/>
          <p:cNvSpPr>
            <a:spLocks noChangeArrowheads="1"/>
          </p:cNvSpPr>
          <p:nvPr/>
        </p:nvSpPr>
        <p:spPr bwMode="auto">
          <a:xfrm rot="5400000">
            <a:off x="5295900" y="4154313"/>
            <a:ext cx="2971800" cy="2286000"/>
          </a:xfrm>
          <a:prstGeom prst="flowChartDelay">
            <a:avLst/>
          </a:prstGeom>
          <a:solidFill>
            <a:srgbClr val="00FF00"/>
          </a:solidFill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" name="AutoShape 21"/>
          <p:cNvSpPr>
            <a:spLocks noChangeArrowheads="1"/>
          </p:cNvSpPr>
          <p:nvPr/>
        </p:nvSpPr>
        <p:spPr bwMode="auto">
          <a:xfrm rot="16200000">
            <a:off x="4914900" y="801513"/>
            <a:ext cx="3733800" cy="2286000"/>
          </a:xfrm>
          <a:prstGeom prst="flowChartDelay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Freeform 22"/>
          <p:cNvSpPr>
            <a:spLocks/>
          </p:cNvSpPr>
          <p:nvPr/>
        </p:nvSpPr>
        <p:spPr bwMode="auto">
          <a:xfrm>
            <a:off x="2286000" y="2911301"/>
            <a:ext cx="3109913" cy="1905000"/>
          </a:xfrm>
          <a:custGeom>
            <a:avLst/>
            <a:gdLst>
              <a:gd name="T0" fmla="*/ 2147483647 w 1959"/>
              <a:gd name="T1" fmla="*/ 2147483647 h 1200"/>
              <a:gd name="T2" fmla="*/ 2147483647 w 1959"/>
              <a:gd name="T3" fmla="*/ 2147483647 h 1200"/>
              <a:gd name="T4" fmla="*/ 2147483647 w 1959"/>
              <a:gd name="T5" fmla="*/ 2147483647 h 1200"/>
              <a:gd name="T6" fmla="*/ 2147483647 w 1959"/>
              <a:gd name="T7" fmla="*/ 2147483647 h 1200"/>
              <a:gd name="T8" fmla="*/ 2147483647 w 1959"/>
              <a:gd name="T9" fmla="*/ 2147483647 h 1200"/>
              <a:gd name="T10" fmla="*/ 2147483647 w 1959"/>
              <a:gd name="T11" fmla="*/ 2147483647 h 1200"/>
              <a:gd name="T12" fmla="*/ 2147483647 w 1959"/>
              <a:gd name="T13" fmla="*/ 2147483647 h 1200"/>
              <a:gd name="T14" fmla="*/ 2147483647 w 1959"/>
              <a:gd name="T15" fmla="*/ 2147483647 h 1200"/>
              <a:gd name="T16" fmla="*/ 2147483647 w 1959"/>
              <a:gd name="T17" fmla="*/ 2147483647 h 1200"/>
              <a:gd name="T18" fmla="*/ 2147483647 w 1959"/>
              <a:gd name="T19" fmla="*/ 2147483647 h 1200"/>
              <a:gd name="T20" fmla="*/ 2147483647 w 1959"/>
              <a:gd name="T21" fmla="*/ 2147483647 h 1200"/>
              <a:gd name="T22" fmla="*/ 2147483647 w 1959"/>
              <a:gd name="T23" fmla="*/ 2147483647 h 1200"/>
              <a:gd name="T24" fmla="*/ 2147483647 w 1959"/>
              <a:gd name="T25" fmla="*/ 2147483647 h 1200"/>
              <a:gd name="T26" fmla="*/ 2147483647 w 1959"/>
              <a:gd name="T27" fmla="*/ 2147483647 h 1200"/>
              <a:gd name="T28" fmla="*/ 2147483647 w 1959"/>
              <a:gd name="T29" fmla="*/ 2147483647 h 1200"/>
              <a:gd name="T30" fmla="*/ 2147483647 w 1959"/>
              <a:gd name="T31" fmla="*/ 2147483647 h 1200"/>
              <a:gd name="T32" fmla="*/ 2147483647 w 1959"/>
              <a:gd name="T33" fmla="*/ 2147483647 h 1200"/>
              <a:gd name="T34" fmla="*/ 2147483647 w 1959"/>
              <a:gd name="T35" fmla="*/ 2147483647 h 1200"/>
              <a:gd name="T36" fmla="*/ 2147483647 w 1959"/>
              <a:gd name="T37" fmla="*/ 2147483647 h 1200"/>
              <a:gd name="T38" fmla="*/ 2147483647 w 1959"/>
              <a:gd name="T39" fmla="*/ 2147483647 h 1200"/>
              <a:gd name="T40" fmla="*/ 2147483647 w 1959"/>
              <a:gd name="T41" fmla="*/ 2147483647 h 1200"/>
              <a:gd name="T42" fmla="*/ 2147483647 w 1959"/>
              <a:gd name="T43" fmla="*/ 2147483647 h 1200"/>
              <a:gd name="T44" fmla="*/ 2147483647 w 1959"/>
              <a:gd name="T45" fmla="*/ 2147483647 h 1200"/>
              <a:gd name="T46" fmla="*/ 2147483647 w 1959"/>
              <a:gd name="T47" fmla="*/ 2147483647 h 1200"/>
              <a:gd name="T48" fmla="*/ 2147483647 w 1959"/>
              <a:gd name="T49" fmla="*/ 2147483647 h 1200"/>
              <a:gd name="T50" fmla="*/ 2147483647 w 1959"/>
              <a:gd name="T51" fmla="*/ 2147483647 h 1200"/>
              <a:gd name="T52" fmla="*/ 2147483647 w 1959"/>
              <a:gd name="T53" fmla="*/ 2147483647 h 1200"/>
              <a:gd name="T54" fmla="*/ 2147483647 w 1959"/>
              <a:gd name="T55" fmla="*/ 2147483647 h 1200"/>
              <a:gd name="T56" fmla="*/ 2147483647 w 1959"/>
              <a:gd name="T57" fmla="*/ 2147483647 h 12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959"/>
              <a:gd name="T88" fmla="*/ 0 h 1200"/>
              <a:gd name="T89" fmla="*/ 1959 w 1959"/>
              <a:gd name="T90" fmla="*/ 1200 h 120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959" h="1200">
                <a:moveTo>
                  <a:pt x="31" y="580"/>
                </a:moveTo>
                <a:cubicBezTo>
                  <a:pt x="627" y="573"/>
                  <a:pt x="758" y="606"/>
                  <a:pt x="1231" y="470"/>
                </a:cubicBezTo>
                <a:cubicBezTo>
                  <a:pt x="1349" y="381"/>
                  <a:pt x="1369" y="371"/>
                  <a:pt x="1506" y="211"/>
                </a:cubicBezTo>
                <a:cubicBezTo>
                  <a:pt x="1546" y="163"/>
                  <a:pt x="1639" y="0"/>
                  <a:pt x="1608" y="54"/>
                </a:cubicBezTo>
                <a:cubicBezTo>
                  <a:pt x="1537" y="175"/>
                  <a:pt x="1459" y="260"/>
                  <a:pt x="1419" y="400"/>
                </a:cubicBezTo>
                <a:cubicBezTo>
                  <a:pt x="1404" y="450"/>
                  <a:pt x="1388" y="556"/>
                  <a:pt x="1388" y="556"/>
                </a:cubicBezTo>
                <a:cubicBezTo>
                  <a:pt x="1453" y="575"/>
                  <a:pt x="1487" y="560"/>
                  <a:pt x="1553" y="541"/>
                </a:cubicBezTo>
                <a:cubicBezTo>
                  <a:pt x="1701" y="496"/>
                  <a:pt x="1803" y="454"/>
                  <a:pt x="1945" y="400"/>
                </a:cubicBezTo>
                <a:cubicBezTo>
                  <a:pt x="1959" y="394"/>
                  <a:pt x="1919" y="417"/>
                  <a:pt x="1906" y="423"/>
                </a:cubicBezTo>
                <a:cubicBezTo>
                  <a:pt x="1862" y="440"/>
                  <a:pt x="1817" y="457"/>
                  <a:pt x="1772" y="470"/>
                </a:cubicBezTo>
                <a:cubicBezTo>
                  <a:pt x="1719" y="484"/>
                  <a:pt x="1662" y="489"/>
                  <a:pt x="1616" y="517"/>
                </a:cubicBezTo>
                <a:cubicBezTo>
                  <a:pt x="1521" y="573"/>
                  <a:pt x="1468" y="632"/>
                  <a:pt x="1396" y="705"/>
                </a:cubicBezTo>
                <a:cubicBezTo>
                  <a:pt x="1393" y="713"/>
                  <a:pt x="1381" y="723"/>
                  <a:pt x="1388" y="729"/>
                </a:cubicBezTo>
                <a:cubicBezTo>
                  <a:pt x="1400" y="739"/>
                  <a:pt x="1419" y="732"/>
                  <a:pt x="1435" y="737"/>
                </a:cubicBezTo>
                <a:cubicBezTo>
                  <a:pt x="1497" y="754"/>
                  <a:pt x="1451" y="750"/>
                  <a:pt x="1498" y="760"/>
                </a:cubicBezTo>
                <a:cubicBezTo>
                  <a:pt x="1640" y="790"/>
                  <a:pt x="1774" y="845"/>
                  <a:pt x="1921" y="862"/>
                </a:cubicBezTo>
                <a:cubicBezTo>
                  <a:pt x="1801" y="886"/>
                  <a:pt x="1715" y="847"/>
                  <a:pt x="1592" y="839"/>
                </a:cubicBezTo>
                <a:cubicBezTo>
                  <a:pt x="1516" y="845"/>
                  <a:pt x="1461" y="863"/>
                  <a:pt x="1388" y="878"/>
                </a:cubicBezTo>
                <a:cubicBezTo>
                  <a:pt x="1483" y="1020"/>
                  <a:pt x="1529" y="1074"/>
                  <a:pt x="1647" y="1192"/>
                </a:cubicBezTo>
                <a:cubicBezTo>
                  <a:pt x="1655" y="1200"/>
                  <a:pt x="1631" y="1176"/>
                  <a:pt x="1623" y="1168"/>
                </a:cubicBezTo>
                <a:cubicBezTo>
                  <a:pt x="1607" y="1152"/>
                  <a:pt x="1593" y="1134"/>
                  <a:pt x="1576" y="1121"/>
                </a:cubicBezTo>
                <a:cubicBezTo>
                  <a:pt x="1517" y="1077"/>
                  <a:pt x="1478" y="1014"/>
                  <a:pt x="1419" y="972"/>
                </a:cubicBezTo>
                <a:cubicBezTo>
                  <a:pt x="1379" y="943"/>
                  <a:pt x="1345" y="907"/>
                  <a:pt x="1302" y="886"/>
                </a:cubicBezTo>
                <a:cubicBezTo>
                  <a:pt x="1265" y="867"/>
                  <a:pt x="1223" y="865"/>
                  <a:pt x="1184" y="855"/>
                </a:cubicBezTo>
                <a:cubicBezTo>
                  <a:pt x="1077" y="825"/>
                  <a:pt x="969" y="787"/>
                  <a:pt x="863" y="753"/>
                </a:cubicBezTo>
                <a:cubicBezTo>
                  <a:pt x="606" y="764"/>
                  <a:pt x="348" y="747"/>
                  <a:pt x="94" y="776"/>
                </a:cubicBezTo>
                <a:cubicBezTo>
                  <a:pt x="67" y="770"/>
                  <a:pt x="32" y="780"/>
                  <a:pt x="15" y="760"/>
                </a:cubicBezTo>
                <a:cubicBezTo>
                  <a:pt x="0" y="741"/>
                  <a:pt x="19" y="713"/>
                  <a:pt x="23" y="690"/>
                </a:cubicBezTo>
                <a:cubicBezTo>
                  <a:pt x="35" y="603"/>
                  <a:pt x="31" y="708"/>
                  <a:pt x="31" y="580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Line 23"/>
          <p:cNvSpPr>
            <a:spLocks noChangeShapeType="1"/>
          </p:cNvSpPr>
          <p:nvPr/>
        </p:nvSpPr>
        <p:spPr bwMode="auto">
          <a:xfrm>
            <a:off x="2819400" y="3901901"/>
            <a:ext cx="304800" cy="5476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" name="Text Box 24"/>
          <p:cNvSpPr txBox="1">
            <a:spLocks noChangeArrowheads="1"/>
          </p:cNvSpPr>
          <p:nvPr/>
        </p:nvSpPr>
        <p:spPr bwMode="auto">
          <a:xfrm>
            <a:off x="2819400" y="4373388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>
                <a:latin typeface="Helvetica" charset="0"/>
              </a:rPr>
              <a:t>axon</a:t>
            </a:r>
            <a:endParaRPr lang="en-US" b="1">
              <a:latin typeface="Helvetica" charset="0"/>
            </a:endParaRPr>
          </a:p>
        </p:txBody>
      </p:sp>
      <p:sp>
        <p:nvSpPr>
          <p:cNvPr id="96" name="Line 25"/>
          <p:cNvSpPr>
            <a:spLocks noChangeShapeType="1"/>
          </p:cNvSpPr>
          <p:nvPr/>
        </p:nvSpPr>
        <p:spPr bwMode="auto">
          <a:xfrm>
            <a:off x="3276600" y="3978101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26"/>
          <p:cNvSpPr>
            <a:spLocks noChangeShapeType="1"/>
          </p:cNvSpPr>
          <p:nvPr/>
        </p:nvSpPr>
        <p:spPr bwMode="auto">
          <a:xfrm>
            <a:off x="3657600" y="3901901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Line 27"/>
          <p:cNvSpPr>
            <a:spLocks noChangeShapeType="1"/>
          </p:cNvSpPr>
          <p:nvPr/>
        </p:nvSpPr>
        <p:spPr bwMode="auto">
          <a:xfrm>
            <a:off x="3886200" y="4130501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Line 28"/>
          <p:cNvSpPr>
            <a:spLocks noChangeShapeType="1"/>
          </p:cNvSpPr>
          <p:nvPr/>
        </p:nvSpPr>
        <p:spPr bwMode="auto">
          <a:xfrm>
            <a:off x="4038600" y="4054301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Line 29"/>
          <p:cNvSpPr>
            <a:spLocks noChangeShapeType="1"/>
          </p:cNvSpPr>
          <p:nvPr/>
        </p:nvSpPr>
        <p:spPr bwMode="auto">
          <a:xfrm flipV="1">
            <a:off x="4038600" y="3597101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Line 30"/>
          <p:cNvSpPr>
            <a:spLocks noChangeShapeType="1"/>
          </p:cNvSpPr>
          <p:nvPr/>
        </p:nvSpPr>
        <p:spPr bwMode="auto">
          <a:xfrm flipV="1">
            <a:off x="3886200" y="3749501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31"/>
          <p:cNvSpPr>
            <a:spLocks noChangeShapeType="1"/>
          </p:cNvSpPr>
          <p:nvPr/>
        </p:nvSpPr>
        <p:spPr bwMode="auto">
          <a:xfrm flipV="1">
            <a:off x="4267200" y="3901901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32"/>
          <p:cNvSpPr>
            <a:spLocks noChangeShapeType="1"/>
          </p:cNvSpPr>
          <p:nvPr/>
        </p:nvSpPr>
        <p:spPr bwMode="auto">
          <a:xfrm>
            <a:off x="4267200" y="4206701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33"/>
          <p:cNvSpPr>
            <a:spLocks noChangeShapeType="1"/>
          </p:cNvSpPr>
          <p:nvPr/>
        </p:nvSpPr>
        <p:spPr bwMode="auto">
          <a:xfrm>
            <a:off x="4343400" y="4054301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34"/>
          <p:cNvSpPr>
            <a:spLocks noChangeShapeType="1"/>
          </p:cNvSpPr>
          <p:nvPr/>
        </p:nvSpPr>
        <p:spPr bwMode="auto">
          <a:xfrm>
            <a:off x="3352800" y="4054301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" name="Line 35"/>
          <p:cNvSpPr>
            <a:spLocks noChangeShapeType="1"/>
          </p:cNvSpPr>
          <p:nvPr/>
        </p:nvSpPr>
        <p:spPr bwMode="auto">
          <a:xfrm>
            <a:off x="3886200" y="3825701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Line 36"/>
          <p:cNvSpPr>
            <a:spLocks noChangeShapeType="1"/>
          </p:cNvSpPr>
          <p:nvPr/>
        </p:nvSpPr>
        <p:spPr bwMode="auto">
          <a:xfrm flipH="1" flipV="1">
            <a:off x="3810000" y="3368501"/>
            <a:ext cx="3048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2743200" y="3049413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>
                <a:latin typeface="Helvetica" charset="0"/>
              </a:rPr>
              <a:t>growth cone</a:t>
            </a:r>
            <a:endParaRPr lang="en-US" b="1">
              <a:latin typeface="Helvetica" charset="0"/>
            </a:endParaRPr>
          </a:p>
        </p:txBody>
      </p:sp>
      <p:sp>
        <p:nvSpPr>
          <p:cNvPr id="109" name="Line 38"/>
          <p:cNvSpPr>
            <a:spLocks noChangeShapeType="1"/>
          </p:cNvSpPr>
          <p:nvPr/>
        </p:nvSpPr>
        <p:spPr bwMode="auto">
          <a:xfrm flipH="1">
            <a:off x="3962400" y="4130501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Line 39"/>
          <p:cNvSpPr>
            <a:spLocks noChangeShapeType="1"/>
          </p:cNvSpPr>
          <p:nvPr/>
        </p:nvSpPr>
        <p:spPr bwMode="auto">
          <a:xfrm>
            <a:off x="3581400" y="3978101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Text Box 40"/>
          <p:cNvSpPr txBox="1">
            <a:spLocks noChangeArrowheads="1"/>
          </p:cNvSpPr>
          <p:nvPr/>
        </p:nvSpPr>
        <p:spPr bwMode="auto">
          <a:xfrm>
            <a:off x="3273425" y="4595638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>
                <a:latin typeface="Helvetica" charset="0"/>
              </a:rPr>
              <a:t>cytoskeleton</a:t>
            </a:r>
            <a:endParaRPr lang="en-US" b="1">
              <a:latin typeface="Helvetica" charset="0"/>
            </a:endParaRPr>
          </a:p>
        </p:txBody>
      </p:sp>
      <p:sp>
        <p:nvSpPr>
          <p:cNvPr id="112" name="Text Box 41"/>
          <p:cNvSpPr txBox="1">
            <a:spLocks noChangeArrowheads="1"/>
          </p:cNvSpPr>
          <p:nvPr/>
        </p:nvSpPr>
        <p:spPr bwMode="auto">
          <a:xfrm>
            <a:off x="3995936" y="5589240"/>
            <a:ext cx="158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 dirty="0">
                <a:latin typeface="Helvetica" charset="0"/>
              </a:rPr>
              <a:t>cytoskeleton</a:t>
            </a:r>
            <a:endParaRPr lang="en-US" b="1" dirty="0">
              <a:latin typeface="Helvetica" charset="0"/>
            </a:endParaRPr>
          </a:p>
        </p:txBody>
      </p:sp>
      <p:sp>
        <p:nvSpPr>
          <p:cNvPr id="113" name="Text Box 42"/>
          <p:cNvSpPr txBox="1">
            <a:spLocks noChangeArrowheads="1"/>
          </p:cNvSpPr>
          <p:nvPr/>
        </p:nvSpPr>
        <p:spPr bwMode="auto">
          <a:xfrm>
            <a:off x="2286000" y="1996901"/>
            <a:ext cx="224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800" b="1">
                <a:latin typeface="Helvetica" charset="0"/>
              </a:rPr>
              <a:t>axon guidance cue</a:t>
            </a:r>
            <a:endParaRPr lang="en-US" b="1">
              <a:latin typeface="Helvetica" charset="0"/>
            </a:endParaRPr>
          </a:p>
        </p:txBody>
      </p:sp>
      <p:sp>
        <p:nvSpPr>
          <p:cNvPr id="114" name="Line 43"/>
          <p:cNvSpPr>
            <a:spLocks noChangeShapeType="1"/>
          </p:cNvSpPr>
          <p:nvPr/>
        </p:nvSpPr>
        <p:spPr bwMode="auto">
          <a:xfrm flipV="1">
            <a:off x="4572000" y="1525413"/>
            <a:ext cx="1143000" cy="1752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Line 44"/>
          <p:cNvSpPr>
            <a:spLocks noChangeShapeType="1"/>
          </p:cNvSpPr>
          <p:nvPr/>
        </p:nvSpPr>
        <p:spPr bwMode="auto">
          <a:xfrm>
            <a:off x="4554538" y="3574876"/>
            <a:ext cx="1084262" cy="16843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" name="Line 45"/>
          <p:cNvSpPr>
            <a:spLocks noChangeShapeType="1"/>
          </p:cNvSpPr>
          <p:nvPr/>
        </p:nvSpPr>
        <p:spPr bwMode="auto">
          <a:xfrm flipH="1" flipV="1">
            <a:off x="5580112" y="5805264"/>
            <a:ext cx="1277888" cy="2921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Oval 46"/>
          <p:cNvSpPr>
            <a:spLocks noChangeArrowheads="1"/>
          </p:cNvSpPr>
          <p:nvPr/>
        </p:nvSpPr>
        <p:spPr bwMode="auto">
          <a:xfrm>
            <a:off x="4495800" y="3278013"/>
            <a:ext cx="152400" cy="304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18" name="AutoShape 47"/>
          <p:cNvCxnSpPr>
            <a:cxnSpLocks noChangeShapeType="1"/>
          </p:cNvCxnSpPr>
          <p:nvPr/>
        </p:nvCxnSpPr>
        <p:spPr bwMode="auto">
          <a:xfrm>
            <a:off x="4876800" y="4340051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9" name="Rectangle 66"/>
          <p:cNvSpPr>
            <a:spLocks noChangeArrowheads="1"/>
          </p:cNvSpPr>
          <p:nvPr/>
        </p:nvSpPr>
        <p:spPr bwMode="auto">
          <a:xfrm rot="10800000">
            <a:off x="6359525" y="1144413"/>
            <a:ext cx="95250" cy="8699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Rectangle 67"/>
          <p:cNvSpPr>
            <a:spLocks noChangeArrowheads="1"/>
          </p:cNvSpPr>
          <p:nvPr/>
        </p:nvSpPr>
        <p:spPr bwMode="auto">
          <a:xfrm rot="10800000">
            <a:off x="6359525" y="1252363"/>
            <a:ext cx="95250" cy="608013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Rectangle 68"/>
          <p:cNvSpPr>
            <a:spLocks noChangeArrowheads="1"/>
          </p:cNvSpPr>
          <p:nvPr/>
        </p:nvSpPr>
        <p:spPr bwMode="auto">
          <a:xfrm rot="10800000">
            <a:off x="6359525" y="1931813"/>
            <a:ext cx="95250" cy="8255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Oval 69"/>
          <p:cNvSpPr>
            <a:spLocks noChangeArrowheads="1"/>
          </p:cNvSpPr>
          <p:nvPr/>
        </p:nvSpPr>
        <p:spPr bwMode="auto">
          <a:xfrm rot="10800000">
            <a:off x="6321425" y="893588"/>
            <a:ext cx="228600" cy="2286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Line 70"/>
          <p:cNvSpPr>
            <a:spLocks noChangeShapeType="1"/>
          </p:cNvSpPr>
          <p:nvPr/>
        </p:nvSpPr>
        <p:spPr bwMode="auto">
          <a:xfrm rot="10800000" flipH="1" flipV="1">
            <a:off x="6357938" y="928513"/>
            <a:ext cx="79375" cy="79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" name="Line 71"/>
          <p:cNvSpPr>
            <a:spLocks noChangeShapeType="1"/>
          </p:cNvSpPr>
          <p:nvPr/>
        </p:nvSpPr>
        <p:spPr bwMode="auto">
          <a:xfrm rot="10800000" flipH="1">
            <a:off x="6357938" y="998363"/>
            <a:ext cx="80962" cy="88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" name="Line 72"/>
          <p:cNvSpPr>
            <a:spLocks noChangeShapeType="1"/>
          </p:cNvSpPr>
          <p:nvPr/>
        </p:nvSpPr>
        <p:spPr bwMode="auto">
          <a:xfrm rot="10800000" flipH="1">
            <a:off x="6359525" y="1093613"/>
            <a:ext cx="3175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Line 73"/>
          <p:cNvSpPr>
            <a:spLocks noChangeShapeType="1"/>
          </p:cNvSpPr>
          <p:nvPr/>
        </p:nvSpPr>
        <p:spPr bwMode="auto">
          <a:xfrm rot="10800000">
            <a:off x="6357938" y="858663"/>
            <a:ext cx="0" cy="69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Rectangle 74"/>
          <p:cNvSpPr>
            <a:spLocks noChangeArrowheads="1"/>
          </p:cNvSpPr>
          <p:nvPr/>
        </p:nvSpPr>
        <p:spPr bwMode="auto">
          <a:xfrm rot="10800000">
            <a:off x="6357938" y="788813"/>
            <a:ext cx="95250" cy="825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8" name="Rectangle 75"/>
          <p:cNvSpPr>
            <a:spLocks noChangeArrowheads="1"/>
          </p:cNvSpPr>
          <p:nvPr/>
        </p:nvSpPr>
        <p:spPr bwMode="auto">
          <a:xfrm rot="10800000">
            <a:off x="6357938" y="712613"/>
            <a:ext cx="95250" cy="8255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" name="Rectangle 76"/>
          <p:cNvSpPr>
            <a:spLocks noChangeArrowheads="1"/>
          </p:cNvSpPr>
          <p:nvPr/>
        </p:nvSpPr>
        <p:spPr bwMode="auto">
          <a:xfrm>
            <a:off x="6858000" y="2039763"/>
            <a:ext cx="95250" cy="27828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Rectangle 77"/>
          <p:cNvSpPr>
            <a:spLocks noChangeArrowheads="1"/>
          </p:cNvSpPr>
          <p:nvPr/>
        </p:nvSpPr>
        <p:spPr bwMode="auto">
          <a:xfrm>
            <a:off x="6858000" y="2204863"/>
            <a:ext cx="95250" cy="608013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Rectangle 78"/>
          <p:cNvSpPr>
            <a:spLocks noChangeArrowheads="1"/>
          </p:cNvSpPr>
          <p:nvPr/>
        </p:nvSpPr>
        <p:spPr bwMode="auto">
          <a:xfrm>
            <a:off x="6858000" y="2042938"/>
            <a:ext cx="95250" cy="82550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Rectangle 79"/>
          <p:cNvSpPr>
            <a:spLocks noChangeArrowheads="1"/>
          </p:cNvSpPr>
          <p:nvPr/>
        </p:nvSpPr>
        <p:spPr bwMode="auto">
          <a:xfrm>
            <a:off x="6858000" y="3957463"/>
            <a:ext cx="95250" cy="28575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Rectangle 80"/>
          <p:cNvSpPr>
            <a:spLocks noChangeArrowheads="1"/>
          </p:cNvSpPr>
          <p:nvPr/>
        </p:nvSpPr>
        <p:spPr bwMode="auto">
          <a:xfrm>
            <a:off x="6858000" y="4363863"/>
            <a:ext cx="95250" cy="28575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Rectangle 81"/>
          <p:cNvSpPr>
            <a:spLocks noChangeArrowheads="1"/>
          </p:cNvSpPr>
          <p:nvPr/>
        </p:nvSpPr>
        <p:spPr bwMode="auto">
          <a:xfrm>
            <a:off x="6858000" y="2890663"/>
            <a:ext cx="95250" cy="82550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Rectangle 82"/>
          <p:cNvSpPr>
            <a:spLocks noChangeArrowheads="1"/>
          </p:cNvSpPr>
          <p:nvPr/>
        </p:nvSpPr>
        <p:spPr bwMode="auto">
          <a:xfrm>
            <a:off x="6858000" y="3068463"/>
            <a:ext cx="95250" cy="82550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" name="Rectangle 83"/>
          <p:cNvSpPr>
            <a:spLocks noChangeArrowheads="1"/>
          </p:cNvSpPr>
          <p:nvPr/>
        </p:nvSpPr>
        <p:spPr bwMode="auto">
          <a:xfrm>
            <a:off x="6858000" y="3258963"/>
            <a:ext cx="95250" cy="82550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" name="Rectangle 84"/>
          <p:cNvSpPr>
            <a:spLocks noChangeArrowheads="1"/>
          </p:cNvSpPr>
          <p:nvPr/>
        </p:nvSpPr>
        <p:spPr bwMode="auto">
          <a:xfrm>
            <a:off x="6858000" y="3424063"/>
            <a:ext cx="95250" cy="365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8" name="Rectangle 85"/>
          <p:cNvSpPr>
            <a:spLocks noChangeArrowheads="1"/>
          </p:cNvSpPr>
          <p:nvPr/>
        </p:nvSpPr>
        <p:spPr bwMode="auto">
          <a:xfrm>
            <a:off x="6858000" y="3551063"/>
            <a:ext cx="95250" cy="365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" name="Rectangle 86"/>
          <p:cNvSpPr>
            <a:spLocks noChangeArrowheads="1"/>
          </p:cNvSpPr>
          <p:nvPr/>
        </p:nvSpPr>
        <p:spPr bwMode="auto">
          <a:xfrm>
            <a:off x="6858000" y="3678063"/>
            <a:ext cx="95250" cy="365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Line 87"/>
          <p:cNvSpPr>
            <a:spLocks noChangeShapeType="1"/>
          </p:cNvSpPr>
          <p:nvPr/>
        </p:nvSpPr>
        <p:spPr bwMode="auto">
          <a:xfrm>
            <a:off x="6397625" y="2135013"/>
            <a:ext cx="384175" cy="485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Text Box 96"/>
          <p:cNvSpPr txBox="1">
            <a:spLocks noChangeArrowheads="1"/>
          </p:cNvSpPr>
          <p:nvPr/>
        </p:nvSpPr>
        <p:spPr bwMode="auto">
          <a:xfrm>
            <a:off x="6637338" y="763413"/>
            <a:ext cx="15192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>
                <a:latin typeface="Helvetica" charset="0"/>
              </a:rPr>
              <a:t>Semaphorin</a:t>
            </a:r>
            <a:endParaRPr lang="en-US" b="1">
              <a:latin typeface="Helvetica" charset="0"/>
            </a:endParaRPr>
          </a:p>
        </p:txBody>
      </p:sp>
      <p:sp>
        <p:nvSpPr>
          <p:cNvPr id="142" name="Line 97"/>
          <p:cNvSpPr>
            <a:spLocks noChangeShapeType="1"/>
          </p:cNvSpPr>
          <p:nvPr/>
        </p:nvSpPr>
        <p:spPr bwMode="auto">
          <a:xfrm flipH="1" flipV="1">
            <a:off x="6784975" y="5411613"/>
            <a:ext cx="7938" cy="4079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Line 98"/>
          <p:cNvSpPr>
            <a:spLocks noChangeShapeType="1"/>
          </p:cNvSpPr>
          <p:nvPr/>
        </p:nvSpPr>
        <p:spPr bwMode="auto">
          <a:xfrm flipV="1">
            <a:off x="6400800" y="1068213"/>
            <a:ext cx="465138" cy="44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Line 99"/>
          <p:cNvSpPr>
            <a:spLocks noChangeShapeType="1"/>
          </p:cNvSpPr>
          <p:nvPr/>
        </p:nvSpPr>
        <p:spPr bwMode="auto">
          <a:xfrm flipV="1">
            <a:off x="6891338" y="1754013"/>
            <a:ext cx="347662" cy="320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Text Box 100"/>
          <p:cNvSpPr txBox="1">
            <a:spLocks noChangeArrowheads="1"/>
          </p:cNvSpPr>
          <p:nvPr/>
        </p:nvSpPr>
        <p:spPr bwMode="auto">
          <a:xfrm>
            <a:off x="5568950" y="3863801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>
                <a:latin typeface="Helvetica" charset="0"/>
              </a:rPr>
              <a:t>cytosol</a:t>
            </a:r>
            <a:endParaRPr lang="en-US" b="1">
              <a:latin typeface="Helvetica" charset="0"/>
            </a:endParaRPr>
          </a:p>
        </p:txBody>
      </p:sp>
      <p:sp>
        <p:nvSpPr>
          <p:cNvPr id="146" name="Text Box 101"/>
          <p:cNvSpPr txBox="1">
            <a:spLocks noChangeArrowheads="1"/>
          </p:cNvSpPr>
          <p:nvPr/>
        </p:nvSpPr>
        <p:spPr bwMode="auto">
          <a:xfrm>
            <a:off x="5575300" y="3473276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>
                <a:latin typeface="Helvetica" charset="0"/>
              </a:rPr>
              <a:t>ECM</a:t>
            </a:r>
            <a:endParaRPr lang="en-US" b="1">
              <a:latin typeface="Helvetica" charset="0"/>
            </a:endParaRPr>
          </a:p>
        </p:txBody>
      </p:sp>
      <p:sp>
        <p:nvSpPr>
          <p:cNvPr id="147" name="Line 102"/>
          <p:cNvSpPr>
            <a:spLocks noChangeShapeType="1"/>
          </p:cNvSpPr>
          <p:nvPr/>
        </p:nvSpPr>
        <p:spPr bwMode="auto">
          <a:xfrm>
            <a:off x="6324600" y="5868813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Line 103"/>
          <p:cNvSpPr>
            <a:spLocks noChangeShapeType="1"/>
          </p:cNvSpPr>
          <p:nvPr/>
        </p:nvSpPr>
        <p:spPr bwMode="auto">
          <a:xfrm>
            <a:off x="6400800" y="5792613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Line 104"/>
          <p:cNvSpPr>
            <a:spLocks noChangeShapeType="1"/>
          </p:cNvSpPr>
          <p:nvPr/>
        </p:nvSpPr>
        <p:spPr bwMode="auto">
          <a:xfrm>
            <a:off x="6200775" y="5897388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Line 105"/>
          <p:cNvSpPr>
            <a:spLocks noChangeShapeType="1"/>
          </p:cNvSpPr>
          <p:nvPr/>
        </p:nvSpPr>
        <p:spPr bwMode="auto">
          <a:xfrm>
            <a:off x="6096000" y="5973588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Line 106"/>
          <p:cNvSpPr>
            <a:spLocks noChangeShapeType="1"/>
          </p:cNvSpPr>
          <p:nvPr/>
        </p:nvSpPr>
        <p:spPr bwMode="auto">
          <a:xfrm flipV="1">
            <a:off x="6324600" y="5868813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Line 107"/>
          <p:cNvSpPr>
            <a:spLocks noChangeShapeType="1"/>
          </p:cNvSpPr>
          <p:nvPr/>
        </p:nvSpPr>
        <p:spPr bwMode="auto">
          <a:xfrm flipV="1">
            <a:off x="6629400" y="5945013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Line 108"/>
          <p:cNvSpPr>
            <a:spLocks noChangeShapeType="1"/>
          </p:cNvSpPr>
          <p:nvPr/>
        </p:nvSpPr>
        <p:spPr bwMode="auto">
          <a:xfrm flipV="1">
            <a:off x="6477000" y="5945013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Oval 120"/>
          <p:cNvSpPr>
            <a:spLocks noChangeArrowheads="1"/>
          </p:cNvSpPr>
          <p:nvPr/>
        </p:nvSpPr>
        <p:spPr bwMode="auto">
          <a:xfrm>
            <a:off x="6827838" y="4544838"/>
            <a:ext cx="715962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Oval 121"/>
          <p:cNvSpPr>
            <a:spLocks noChangeArrowheads="1"/>
          </p:cNvSpPr>
          <p:nvPr/>
        </p:nvSpPr>
        <p:spPr bwMode="auto">
          <a:xfrm>
            <a:off x="6858000" y="4849638"/>
            <a:ext cx="5334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Oval 122"/>
          <p:cNvSpPr>
            <a:spLocks noChangeArrowheads="1"/>
          </p:cNvSpPr>
          <p:nvPr/>
        </p:nvSpPr>
        <p:spPr bwMode="auto">
          <a:xfrm>
            <a:off x="6934200" y="5259213"/>
            <a:ext cx="533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Oval 123"/>
          <p:cNvSpPr>
            <a:spLocks noChangeArrowheads="1"/>
          </p:cNvSpPr>
          <p:nvPr/>
        </p:nvSpPr>
        <p:spPr bwMode="auto">
          <a:xfrm>
            <a:off x="6553200" y="5030613"/>
            <a:ext cx="533400" cy="3048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Oval 124"/>
          <p:cNvSpPr>
            <a:spLocks noChangeArrowheads="1"/>
          </p:cNvSpPr>
          <p:nvPr/>
        </p:nvSpPr>
        <p:spPr bwMode="auto">
          <a:xfrm>
            <a:off x="6324600" y="4802013"/>
            <a:ext cx="5334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9" name="Text Box 125"/>
          <p:cNvSpPr txBox="1">
            <a:spLocks noChangeArrowheads="1"/>
          </p:cNvSpPr>
          <p:nvPr/>
        </p:nvSpPr>
        <p:spPr bwMode="auto">
          <a:xfrm>
            <a:off x="6400800" y="4840113"/>
            <a:ext cx="369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200" b="1">
                <a:latin typeface="Helvetica" charset="0"/>
              </a:rPr>
              <a:t>??</a:t>
            </a:r>
            <a:endParaRPr lang="en-US" b="1">
              <a:latin typeface="Helvetica" charset="0"/>
            </a:endParaRPr>
          </a:p>
        </p:txBody>
      </p:sp>
      <p:sp>
        <p:nvSpPr>
          <p:cNvPr id="160" name="Text Box 126"/>
          <p:cNvSpPr txBox="1">
            <a:spLocks noChangeArrowheads="1"/>
          </p:cNvSpPr>
          <p:nvPr/>
        </p:nvSpPr>
        <p:spPr bwMode="auto">
          <a:xfrm>
            <a:off x="7010400" y="5278263"/>
            <a:ext cx="369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200" b="1">
                <a:latin typeface="Helvetica" charset="0"/>
              </a:rPr>
              <a:t>??</a:t>
            </a:r>
            <a:endParaRPr lang="en-US" b="1">
              <a:latin typeface="Helvetica" charset="0"/>
            </a:endParaRPr>
          </a:p>
        </p:txBody>
      </p:sp>
      <p:sp>
        <p:nvSpPr>
          <p:cNvPr id="161" name="Text Box 127"/>
          <p:cNvSpPr txBox="1">
            <a:spLocks noChangeArrowheads="1"/>
          </p:cNvSpPr>
          <p:nvPr/>
        </p:nvSpPr>
        <p:spPr bwMode="auto">
          <a:xfrm>
            <a:off x="6858000" y="1249188"/>
            <a:ext cx="1519238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r>
              <a:rPr lang="en-US" sz="1800" b="1">
                <a:latin typeface="Helvetica" charset="0"/>
              </a:rPr>
              <a:t>Semaphorin</a:t>
            </a:r>
          </a:p>
          <a:p>
            <a:r>
              <a:rPr lang="en-US" sz="1800" b="1">
                <a:latin typeface="Helvetica" charset="0"/>
              </a:rPr>
              <a:t>receptor</a:t>
            </a:r>
            <a:endParaRPr lang="en-US" b="1">
              <a:latin typeface="Helvetica" charset="0"/>
            </a:endParaRPr>
          </a:p>
        </p:txBody>
      </p:sp>
      <p:sp>
        <p:nvSpPr>
          <p:cNvPr id="162" name="Oval 131"/>
          <p:cNvSpPr>
            <a:spLocks noChangeArrowheads="1"/>
          </p:cNvSpPr>
          <p:nvPr/>
        </p:nvSpPr>
        <p:spPr bwMode="auto">
          <a:xfrm>
            <a:off x="4876800" y="31256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3" name="Oval 132"/>
          <p:cNvSpPr>
            <a:spLocks noChangeArrowheads="1"/>
          </p:cNvSpPr>
          <p:nvPr/>
        </p:nvSpPr>
        <p:spPr bwMode="auto">
          <a:xfrm>
            <a:off x="4648200" y="27446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4" name="Oval 133"/>
          <p:cNvSpPr>
            <a:spLocks noChangeArrowheads="1"/>
          </p:cNvSpPr>
          <p:nvPr/>
        </p:nvSpPr>
        <p:spPr bwMode="auto">
          <a:xfrm>
            <a:off x="4343400" y="29732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5" name="Oval 134"/>
          <p:cNvSpPr>
            <a:spLocks noChangeArrowheads="1"/>
          </p:cNvSpPr>
          <p:nvPr/>
        </p:nvSpPr>
        <p:spPr bwMode="auto">
          <a:xfrm>
            <a:off x="4572000" y="29732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6" name="Oval 135"/>
          <p:cNvSpPr>
            <a:spLocks noChangeArrowheads="1"/>
          </p:cNvSpPr>
          <p:nvPr/>
        </p:nvSpPr>
        <p:spPr bwMode="auto">
          <a:xfrm>
            <a:off x="4343400" y="32018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7" name="Oval 136"/>
          <p:cNvSpPr>
            <a:spLocks noChangeArrowheads="1"/>
          </p:cNvSpPr>
          <p:nvPr/>
        </p:nvSpPr>
        <p:spPr bwMode="auto">
          <a:xfrm>
            <a:off x="4724400" y="32780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8" name="Oval 137"/>
          <p:cNvSpPr>
            <a:spLocks noChangeArrowheads="1"/>
          </p:cNvSpPr>
          <p:nvPr/>
        </p:nvSpPr>
        <p:spPr bwMode="auto">
          <a:xfrm>
            <a:off x="4876800" y="28970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69" name="Line 138"/>
          <p:cNvSpPr>
            <a:spLocks noChangeShapeType="1"/>
          </p:cNvSpPr>
          <p:nvPr/>
        </p:nvSpPr>
        <p:spPr bwMode="auto">
          <a:xfrm>
            <a:off x="3581400" y="2363613"/>
            <a:ext cx="1103313" cy="422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Line 139"/>
          <p:cNvSpPr>
            <a:spLocks noChangeShapeType="1"/>
          </p:cNvSpPr>
          <p:nvPr/>
        </p:nvSpPr>
        <p:spPr bwMode="auto">
          <a:xfrm>
            <a:off x="3595688" y="2374726"/>
            <a:ext cx="1022350" cy="646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Oval 140"/>
          <p:cNvSpPr>
            <a:spLocks noChangeArrowheads="1"/>
          </p:cNvSpPr>
          <p:nvPr/>
        </p:nvSpPr>
        <p:spPr bwMode="auto">
          <a:xfrm>
            <a:off x="6507163" y="3971751"/>
            <a:ext cx="533400" cy="3048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Rectangle 141"/>
          <p:cNvSpPr>
            <a:spLocks noChangeArrowheads="1"/>
          </p:cNvSpPr>
          <p:nvPr/>
        </p:nvSpPr>
        <p:spPr bwMode="auto">
          <a:xfrm>
            <a:off x="5638800" y="3795538"/>
            <a:ext cx="22860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63645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u="sng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</a:t>
            </a: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olecule </a:t>
            </a:r>
            <a:r>
              <a:rPr lang="en-US" sz="2400" b="1" u="sng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i</a:t>
            </a: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nteracting with </a:t>
            </a:r>
            <a:r>
              <a:rPr lang="en-US" sz="2400" b="1" u="sng" dirty="0" err="1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Ca</a:t>
            </a:r>
            <a:r>
              <a:rPr lang="en-US" sz="2400" b="1" dirty="0" err="1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s</a:t>
            </a:r>
            <a:r>
              <a:rPr lang="en-US" sz="2400" b="1" u="sng" dirty="0" err="1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L</a:t>
            </a:r>
            <a:endParaRPr lang="en-US" sz="2400" u="sng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453831" y="548680"/>
            <a:ext cx="2819400" cy="2260600"/>
            <a:chOff x="480" y="1488"/>
            <a:chExt cx="1776" cy="1424"/>
          </a:xfrm>
        </p:grpSpPr>
        <p:pic>
          <p:nvPicPr>
            <p:cNvPr id="6" name="Picture 3" descr="40.151abmerge.psd                                              00179276Kolodkin Lab G3                ABA78158:"/>
            <p:cNvPicPr>
              <a:picLocks noChangeAspect="1" noChangeArrowheads="1"/>
            </p:cNvPicPr>
            <p:nvPr/>
          </p:nvPicPr>
          <p:blipFill>
            <a:blip r:embed="rId2">
              <a:lum bright="12000"/>
            </a:blip>
            <a:srcRect/>
            <a:stretch>
              <a:fillRect/>
            </a:stretch>
          </p:blipFill>
          <p:spPr bwMode="auto">
            <a:xfrm>
              <a:off x="528" y="1728"/>
              <a:ext cx="1557" cy="1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80" y="1488"/>
              <a:ext cx="17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latin typeface="Helvetica" pitchFamily="-107" charset="0"/>
                </a:rPr>
                <a:t>IHC with </a:t>
              </a:r>
              <a:r>
                <a:rPr lang="en-US" sz="1600">
                  <a:latin typeface="Helvetica" pitchFamily="-107" charset="0"/>
                  <a:sym typeface="Symbol" pitchFamily="-107" charset="2"/>
                </a:rPr>
                <a:t></a:t>
              </a:r>
              <a:r>
                <a:rPr lang="en-US" sz="1600">
                  <a:latin typeface="Helvetica" pitchFamily="-107" charset="0"/>
                </a:rPr>
                <a:t>-MICAL antibody</a:t>
              </a:r>
              <a:endParaRPr lang="en-US">
                <a:latin typeface="Helvetica" pitchFamily="-107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28" y="2184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latin typeface="Helvetica" pitchFamily="-107" charset="0"/>
                </a:rPr>
                <a:t>midline</a:t>
              </a:r>
              <a:endParaRPr lang="en-US">
                <a:latin typeface="Helvetica" pitchFamily="-107" charset="0"/>
              </a:endParaRPr>
            </a:p>
          </p:txBody>
        </p:sp>
      </p:grp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4463231" y="5044480"/>
            <a:ext cx="78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Helvetica" pitchFamily="-107" charset="0"/>
              </a:rPr>
              <a:t>Blot:</a:t>
            </a:r>
            <a:endParaRPr lang="en-US">
              <a:latin typeface="Helvetica" pitchFamily="-107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5225231" y="5098455"/>
            <a:ext cx="1143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1800">
                <a:latin typeface="Helvetica" pitchFamily="-107" charset="0"/>
              </a:rPr>
              <a:t>Anti-HA (PlexA)</a:t>
            </a:r>
            <a:endParaRPr lang="en-US">
              <a:latin typeface="Helvetica" pitchFamily="-107" charset="0"/>
            </a:endParaRP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6965131" y="515878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Helvetica" pitchFamily="-107" charset="0"/>
              </a:rPr>
              <a:t>Anti-MICAL</a:t>
            </a:r>
            <a:endParaRPr lang="en-US">
              <a:latin typeface="Helvetica" pitchFamily="-107" charset="0"/>
            </a:endParaRPr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5174431" y="5073055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7066731" y="5082580"/>
            <a:ext cx="121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37" descr=" HA-HA.psd                                                      00179276Kolodkin Lab G3                ABA78158: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5161731" y="3901480"/>
            <a:ext cx="12319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38"/>
          <p:cNvSpPr>
            <a:spLocks noChangeShapeType="1"/>
          </p:cNvSpPr>
          <p:nvPr/>
        </p:nvSpPr>
        <p:spPr bwMode="auto">
          <a:xfrm>
            <a:off x="6419031" y="4041180"/>
            <a:ext cx="1825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5149031" y="357128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Helvetica" pitchFamily="-107" charset="0"/>
              </a:rPr>
              <a:t>Input</a:t>
            </a:r>
            <a:endParaRPr lang="en-US">
              <a:latin typeface="Helvetica" pitchFamily="-107" charset="0"/>
            </a:endParaRPr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5911031" y="357128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Helvetica" pitchFamily="-107" charset="0"/>
              </a:rPr>
              <a:t>IP</a:t>
            </a:r>
            <a:endParaRPr lang="en-US">
              <a:latin typeface="Helvetica" pitchFamily="-107" charset="0"/>
            </a:endParaRPr>
          </a:p>
        </p:txBody>
      </p:sp>
      <p:grpSp>
        <p:nvGrpSpPr>
          <p:cNvPr id="20" name="Group 42"/>
          <p:cNvGrpSpPr>
            <a:grpSpLocks/>
          </p:cNvGrpSpPr>
          <p:nvPr/>
        </p:nvGrpSpPr>
        <p:grpSpPr bwMode="auto">
          <a:xfrm>
            <a:off x="8295456" y="4007843"/>
            <a:ext cx="381000" cy="173037"/>
            <a:chOff x="4560" y="2784"/>
            <a:chExt cx="240" cy="109"/>
          </a:xfrm>
        </p:grpSpPr>
        <p:sp>
          <p:nvSpPr>
            <p:cNvPr id="21" name="Rectangle 43"/>
            <p:cNvSpPr>
              <a:spLocks noChangeArrowheads="1"/>
            </p:cNvSpPr>
            <p:nvPr/>
          </p:nvSpPr>
          <p:spPr bwMode="auto">
            <a:xfrm>
              <a:off x="4691" y="2828"/>
              <a:ext cx="109" cy="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4"/>
            <p:cNvSpPr>
              <a:spLocks/>
            </p:cNvSpPr>
            <p:nvPr/>
          </p:nvSpPr>
          <p:spPr bwMode="auto">
            <a:xfrm>
              <a:off x="4560" y="2784"/>
              <a:ext cx="153" cy="109"/>
            </a:xfrm>
            <a:custGeom>
              <a:avLst/>
              <a:gdLst>
                <a:gd name="T0" fmla="*/ 0 w 153"/>
                <a:gd name="T1" fmla="*/ 55 h 109"/>
                <a:gd name="T2" fmla="*/ 153 w 153"/>
                <a:gd name="T3" fmla="*/ 109 h 109"/>
                <a:gd name="T4" fmla="*/ 153 w 153"/>
                <a:gd name="T5" fmla="*/ 0 h 109"/>
                <a:gd name="T6" fmla="*/ 0 w 153"/>
                <a:gd name="T7" fmla="*/ 55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109"/>
                <a:gd name="T14" fmla="*/ 153 w 153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109">
                  <a:moveTo>
                    <a:pt x="0" y="55"/>
                  </a:moveTo>
                  <a:lnTo>
                    <a:pt x="153" y="109"/>
                  </a:lnTo>
                  <a:lnTo>
                    <a:pt x="153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48" descr="&#10;HA-151.psd                                                     00179276Kolodkin Lab G3                ABA78158:"/>
          <p:cNvPicPr>
            <a:picLocks noChangeAspect="1" noChangeArrowheads="1"/>
          </p:cNvPicPr>
          <p:nvPr/>
        </p:nvPicPr>
        <p:blipFill>
          <a:blip r:embed="rId4">
            <a:lum bright="12000"/>
          </a:blip>
          <a:srcRect/>
          <a:stretch>
            <a:fillRect/>
          </a:stretch>
        </p:blipFill>
        <p:spPr bwMode="auto">
          <a:xfrm>
            <a:off x="7066731" y="3837980"/>
            <a:ext cx="12319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49"/>
          <p:cNvSpPr>
            <a:spLocks noChangeShapeType="1"/>
          </p:cNvSpPr>
          <p:nvPr/>
        </p:nvSpPr>
        <p:spPr bwMode="auto">
          <a:xfrm>
            <a:off x="8311331" y="4715868"/>
            <a:ext cx="1825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50"/>
          <p:cNvSpPr txBox="1">
            <a:spLocks noChangeArrowheads="1"/>
          </p:cNvSpPr>
          <p:nvPr/>
        </p:nvSpPr>
        <p:spPr bwMode="auto">
          <a:xfrm>
            <a:off x="7079431" y="3520480"/>
            <a:ext cx="73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Helvetica" pitchFamily="-107" charset="0"/>
              </a:rPr>
              <a:t>Input</a:t>
            </a:r>
            <a:endParaRPr lang="en-US">
              <a:latin typeface="Helvetica" pitchFamily="-107" charset="0"/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7841431" y="352048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Helvetica" pitchFamily="-107" charset="0"/>
              </a:rPr>
              <a:t>IP</a:t>
            </a:r>
            <a:endParaRPr lang="en-US">
              <a:latin typeface="Helvetica" pitchFamily="-107" charset="0"/>
            </a:endParaRP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5390331" y="3139480"/>
            <a:ext cx="2819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Helvetica" pitchFamily="-107" charset="0"/>
              </a:rPr>
              <a:t>Co-IP MICAL &amp; PlexA</a:t>
            </a:r>
            <a:endParaRPr lang="en-US">
              <a:latin typeface="Helvetica" pitchFamily="-107" charset="0"/>
            </a:endParaRPr>
          </a:p>
        </p:txBody>
      </p:sp>
      <p:grpSp>
        <p:nvGrpSpPr>
          <p:cNvPr id="28" name="Group 55"/>
          <p:cNvGrpSpPr>
            <a:grpSpLocks/>
          </p:cNvGrpSpPr>
          <p:nvPr/>
        </p:nvGrpSpPr>
        <p:grpSpPr bwMode="auto">
          <a:xfrm>
            <a:off x="1093788" y="2590328"/>
            <a:ext cx="95250" cy="2782888"/>
            <a:chOff x="1176" y="2536"/>
            <a:chExt cx="60" cy="1753"/>
          </a:xfrm>
        </p:grpSpPr>
        <p:sp>
          <p:nvSpPr>
            <p:cNvPr id="29" name="Rectangle 56"/>
            <p:cNvSpPr>
              <a:spLocks noChangeArrowheads="1"/>
            </p:cNvSpPr>
            <p:nvPr/>
          </p:nvSpPr>
          <p:spPr bwMode="auto">
            <a:xfrm>
              <a:off x="1176" y="2536"/>
              <a:ext cx="60" cy="17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57"/>
            <p:cNvSpPr>
              <a:spLocks noChangeArrowheads="1"/>
            </p:cNvSpPr>
            <p:nvPr/>
          </p:nvSpPr>
          <p:spPr bwMode="auto">
            <a:xfrm>
              <a:off x="1176" y="2640"/>
              <a:ext cx="60" cy="38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58"/>
            <p:cNvSpPr>
              <a:spLocks noChangeArrowheads="1"/>
            </p:cNvSpPr>
            <p:nvPr/>
          </p:nvSpPr>
          <p:spPr bwMode="auto">
            <a:xfrm>
              <a:off x="1176" y="2536"/>
              <a:ext cx="60" cy="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59"/>
            <p:cNvSpPr>
              <a:spLocks noChangeArrowheads="1"/>
            </p:cNvSpPr>
            <p:nvPr/>
          </p:nvSpPr>
          <p:spPr bwMode="auto">
            <a:xfrm>
              <a:off x="1176" y="3744"/>
              <a:ext cx="60" cy="1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60"/>
            <p:cNvSpPr>
              <a:spLocks noChangeArrowheads="1"/>
            </p:cNvSpPr>
            <p:nvPr/>
          </p:nvSpPr>
          <p:spPr bwMode="auto">
            <a:xfrm>
              <a:off x="1176" y="4000"/>
              <a:ext cx="60" cy="1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61"/>
            <p:cNvSpPr>
              <a:spLocks noChangeArrowheads="1"/>
            </p:cNvSpPr>
            <p:nvPr/>
          </p:nvSpPr>
          <p:spPr bwMode="auto">
            <a:xfrm>
              <a:off x="1176" y="3072"/>
              <a:ext cx="60" cy="5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2"/>
            <p:cNvSpPr>
              <a:spLocks noChangeArrowheads="1"/>
            </p:cNvSpPr>
            <p:nvPr/>
          </p:nvSpPr>
          <p:spPr bwMode="auto">
            <a:xfrm>
              <a:off x="1176" y="3184"/>
              <a:ext cx="60" cy="5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3"/>
            <p:cNvSpPr>
              <a:spLocks noChangeArrowheads="1"/>
            </p:cNvSpPr>
            <p:nvPr/>
          </p:nvSpPr>
          <p:spPr bwMode="auto">
            <a:xfrm>
              <a:off x="1176" y="3304"/>
              <a:ext cx="60" cy="5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64"/>
            <p:cNvSpPr>
              <a:spLocks noChangeArrowheads="1"/>
            </p:cNvSpPr>
            <p:nvPr/>
          </p:nvSpPr>
          <p:spPr bwMode="auto">
            <a:xfrm>
              <a:off x="1176" y="3408"/>
              <a:ext cx="60" cy="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65"/>
            <p:cNvSpPr>
              <a:spLocks noChangeArrowheads="1"/>
            </p:cNvSpPr>
            <p:nvPr/>
          </p:nvSpPr>
          <p:spPr bwMode="auto">
            <a:xfrm>
              <a:off x="1176" y="3488"/>
              <a:ext cx="60" cy="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66"/>
            <p:cNvSpPr>
              <a:spLocks noChangeArrowheads="1"/>
            </p:cNvSpPr>
            <p:nvPr/>
          </p:nvSpPr>
          <p:spPr bwMode="auto">
            <a:xfrm>
              <a:off x="1176" y="3568"/>
              <a:ext cx="60" cy="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angle 67"/>
          <p:cNvSpPr>
            <a:spLocks noChangeArrowheads="1"/>
          </p:cNvSpPr>
          <p:nvPr/>
        </p:nvSpPr>
        <p:spPr bwMode="auto">
          <a:xfrm rot="10800000">
            <a:off x="1128713" y="1029816"/>
            <a:ext cx="95250" cy="113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68"/>
          <p:cNvSpPr>
            <a:spLocks noChangeArrowheads="1"/>
          </p:cNvSpPr>
          <p:nvPr/>
        </p:nvSpPr>
        <p:spPr bwMode="auto">
          <a:xfrm rot="10800000">
            <a:off x="1128713" y="1399703"/>
            <a:ext cx="95250" cy="6080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69"/>
          <p:cNvSpPr>
            <a:spLocks noChangeArrowheads="1"/>
          </p:cNvSpPr>
          <p:nvPr/>
        </p:nvSpPr>
        <p:spPr bwMode="auto">
          <a:xfrm rot="10800000">
            <a:off x="1128713" y="2079153"/>
            <a:ext cx="95250" cy="825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70"/>
          <p:cNvSpPr>
            <a:spLocks noChangeArrowheads="1"/>
          </p:cNvSpPr>
          <p:nvPr/>
        </p:nvSpPr>
        <p:spPr bwMode="auto">
          <a:xfrm>
            <a:off x="444500" y="1258416"/>
            <a:ext cx="1295400" cy="746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71"/>
          <p:cNvSpPr>
            <a:spLocks noChangeShapeType="1"/>
          </p:cNvSpPr>
          <p:nvPr/>
        </p:nvSpPr>
        <p:spPr bwMode="auto">
          <a:xfrm flipH="1">
            <a:off x="1139825" y="2241078"/>
            <a:ext cx="33338" cy="25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72"/>
          <p:cNvSpPr txBox="1">
            <a:spLocks noChangeArrowheads="1"/>
          </p:cNvSpPr>
          <p:nvPr/>
        </p:nvSpPr>
        <p:spPr bwMode="auto">
          <a:xfrm>
            <a:off x="179512" y="1560041"/>
            <a:ext cx="915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Sema-1a</a:t>
            </a:r>
            <a:endParaRPr lang="en-US">
              <a:latin typeface="Helvetica" pitchFamily="-107" charset="0"/>
            </a:endParaRPr>
          </a:p>
        </p:txBody>
      </p:sp>
      <p:sp>
        <p:nvSpPr>
          <p:cNvPr id="46" name="Text Box 73"/>
          <p:cNvSpPr txBox="1">
            <a:spLocks noChangeArrowheads="1"/>
          </p:cNvSpPr>
          <p:nvPr/>
        </p:nvSpPr>
        <p:spPr bwMode="auto">
          <a:xfrm>
            <a:off x="441325" y="3020541"/>
            <a:ext cx="677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PlexA</a:t>
            </a:r>
            <a:endParaRPr lang="en-US">
              <a:latin typeface="Helvetica" pitchFamily="-107" charset="0"/>
            </a:endParaRPr>
          </a:p>
        </p:txBody>
      </p:sp>
      <p:sp>
        <p:nvSpPr>
          <p:cNvPr id="47" name="Rectangle 74"/>
          <p:cNvSpPr>
            <a:spLocks noChangeArrowheads="1"/>
          </p:cNvSpPr>
          <p:nvPr/>
        </p:nvSpPr>
        <p:spPr bwMode="auto">
          <a:xfrm>
            <a:off x="482600" y="4342928"/>
            <a:ext cx="1295400" cy="746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Text Box 76"/>
          <p:cNvSpPr txBox="1">
            <a:spLocks noChangeArrowheads="1"/>
          </p:cNvSpPr>
          <p:nvPr/>
        </p:nvSpPr>
        <p:spPr bwMode="auto">
          <a:xfrm>
            <a:off x="1828800" y="4924400"/>
            <a:ext cx="1419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 pitchFamily="-107" charset="0"/>
              </a:rPr>
              <a:t>Yeast-2-hybrid</a:t>
            </a:r>
            <a:endParaRPr lang="en-US" dirty="0">
              <a:latin typeface="Helvetica" pitchFamily="-107" charset="0"/>
            </a:endParaRPr>
          </a:p>
        </p:txBody>
      </p:sp>
      <p:sp>
        <p:nvSpPr>
          <p:cNvPr id="49" name="Line 77"/>
          <p:cNvSpPr>
            <a:spLocks noChangeShapeType="1"/>
          </p:cNvSpPr>
          <p:nvPr/>
        </p:nvSpPr>
        <p:spPr bwMode="auto">
          <a:xfrm flipV="1">
            <a:off x="838200" y="555248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78"/>
          <p:cNvSpPr>
            <a:spLocks noChangeShapeType="1"/>
          </p:cNvSpPr>
          <p:nvPr/>
        </p:nvSpPr>
        <p:spPr bwMode="auto">
          <a:xfrm>
            <a:off x="838200" y="555248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79"/>
          <p:cNvSpPr>
            <a:spLocks noChangeShapeType="1"/>
          </p:cNvSpPr>
          <p:nvPr/>
        </p:nvSpPr>
        <p:spPr bwMode="auto">
          <a:xfrm>
            <a:off x="990600" y="555248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80"/>
          <p:cNvSpPr>
            <a:spLocks noChangeShapeType="1"/>
          </p:cNvSpPr>
          <p:nvPr/>
        </p:nvSpPr>
        <p:spPr bwMode="auto">
          <a:xfrm>
            <a:off x="1155700" y="555248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81"/>
          <p:cNvSpPr>
            <a:spLocks noChangeShapeType="1"/>
          </p:cNvSpPr>
          <p:nvPr/>
        </p:nvSpPr>
        <p:spPr bwMode="auto">
          <a:xfrm flipV="1">
            <a:off x="990600" y="570488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Line 82"/>
          <p:cNvSpPr>
            <a:spLocks noChangeShapeType="1"/>
          </p:cNvSpPr>
          <p:nvPr/>
        </p:nvSpPr>
        <p:spPr bwMode="auto">
          <a:xfrm flipV="1">
            <a:off x="914400" y="562868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Line 83"/>
          <p:cNvSpPr>
            <a:spLocks noChangeShapeType="1"/>
          </p:cNvSpPr>
          <p:nvPr/>
        </p:nvSpPr>
        <p:spPr bwMode="auto">
          <a:xfrm>
            <a:off x="1143000" y="524768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84"/>
          <p:cNvSpPr>
            <a:spLocks noChangeShapeType="1"/>
          </p:cNvSpPr>
          <p:nvPr/>
        </p:nvSpPr>
        <p:spPr bwMode="auto">
          <a:xfrm>
            <a:off x="1295400" y="5104928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85"/>
          <p:cNvSpPr txBox="1">
            <a:spLocks noChangeArrowheads="1"/>
          </p:cNvSpPr>
          <p:nvPr/>
        </p:nvSpPr>
        <p:spPr bwMode="auto">
          <a:xfrm>
            <a:off x="5257800" y="5704880"/>
            <a:ext cx="373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Helvetica" pitchFamily="-107" charset="0"/>
              </a:rPr>
              <a:t>Terman, Mao, Pasterkamp et al, Cell, 2002</a:t>
            </a:r>
            <a:endParaRPr lang="en-US" sz="1600">
              <a:latin typeface="Helvetica" pitchFamily="-107" charset="0"/>
            </a:endParaRPr>
          </a:p>
        </p:txBody>
      </p:sp>
      <p:pic>
        <p:nvPicPr>
          <p:cNvPr id="58" name="Picture 109" descr="220906_fly.jpg                                                 00036C7DMacintosh HD                   BE12278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676152"/>
            <a:ext cx="17002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02422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 ACTS DOWNSTREAM OF SEMA-1a/</a:t>
            </a:r>
            <a:r>
              <a:rPr lang="en-US" sz="2400" b="1" dirty="0" err="1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PlexA</a:t>
            </a:r>
            <a:endParaRPr lang="en-US" sz="2400" dirty="0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2946400" y="3736975"/>
            <a:ext cx="1295400" cy="746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194050" y="3921125"/>
            <a:ext cx="4111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C1</a:t>
            </a:r>
            <a:endParaRPr lang="en-US">
              <a:latin typeface="Helvetica" pitchFamily="-107" charset="0"/>
            </a:endParaRP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3201988" y="4302125"/>
            <a:ext cx="411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C2</a:t>
            </a:r>
            <a:endParaRPr lang="en-US">
              <a:latin typeface="Helvetica" pitchFamily="-107" charset="0"/>
            </a:endParaRP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3659188" y="4343400"/>
            <a:ext cx="8382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3735388" y="4318000"/>
            <a:ext cx="677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PlexA</a:t>
            </a:r>
            <a:endParaRPr lang="en-US">
              <a:latin typeface="Helvetica" pitchFamily="-107" charset="0"/>
            </a:endParaRPr>
          </a:p>
        </p:txBody>
      </p:sp>
      <p:pic>
        <p:nvPicPr>
          <p:cNvPr id="31" name="Picture 51" descr="&#10;w1118b.psd                                                     0017927AKolodkin Lab G3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9988" y="31242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52"/>
          <p:cNvSpPr>
            <a:spLocks noChangeArrowheads="1"/>
          </p:cNvSpPr>
          <p:nvPr/>
        </p:nvSpPr>
        <p:spPr bwMode="auto">
          <a:xfrm>
            <a:off x="2668588" y="4083050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6</a:t>
            </a:r>
            <a:endParaRPr lang="en-US">
              <a:latin typeface="Helvetica" pitchFamily="-107" charset="0"/>
            </a:endParaRPr>
          </a:p>
        </p:txBody>
      </p:sp>
      <p:sp>
        <p:nvSpPr>
          <p:cNvPr id="33" name="Rectangle 53"/>
          <p:cNvSpPr>
            <a:spLocks noChangeArrowheads="1"/>
          </p:cNvSpPr>
          <p:nvPr/>
        </p:nvSpPr>
        <p:spPr bwMode="auto">
          <a:xfrm>
            <a:off x="2668588" y="4351338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7</a:t>
            </a:r>
            <a:endParaRPr lang="en-US">
              <a:latin typeface="Helvetica" pitchFamily="-107" charset="0"/>
            </a:endParaRPr>
          </a:p>
        </p:txBody>
      </p:sp>
      <p:sp>
        <p:nvSpPr>
          <p:cNvPr id="34" name="Rectangle 54"/>
          <p:cNvSpPr>
            <a:spLocks noChangeArrowheads="1"/>
          </p:cNvSpPr>
          <p:nvPr/>
        </p:nvSpPr>
        <p:spPr bwMode="auto">
          <a:xfrm>
            <a:off x="2643188" y="3863975"/>
            <a:ext cx="1698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13</a:t>
            </a:r>
            <a:endParaRPr lang="en-US">
              <a:latin typeface="Helvetica" pitchFamily="-107" charset="0"/>
            </a:endParaRPr>
          </a:p>
        </p:txBody>
      </p:sp>
      <p:sp>
        <p:nvSpPr>
          <p:cNvPr id="35" name="Rectangle 55"/>
          <p:cNvSpPr>
            <a:spLocks noChangeArrowheads="1"/>
          </p:cNvSpPr>
          <p:nvPr/>
        </p:nvSpPr>
        <p:spPr bwMode="auto">
          <a:xfrm>
            <a:off x="2649538" y="3581400"/>
            <a:ext cx="1698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12</a:t>
            </a:r>
            <a:endParaRPr lang="en-US">
              <a:latin typeface="Helvetica" pitchFamily="-107" charset="0"/>
            </a:endParaRPr>
          </a:p>
        </p:txBody>
      </p:sp>
      <p:sp>
        <p:nvSpPr>
          <p:cNvPr id="36" name="Rectangle 56"/>
          <p:cNvSpPr>
            <a:spLocks noChangeArrowheads="1"/>
          </p:cNvSpPr>
          <p:nvPr/>
        </p:nvSpPr>
        <p:spPr bwMode="auto">
          <a:xfrm>
            <a:off x="2516188" y="5124450"/>
            <a:ext cx="330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b="1">
                <a:latin typeface="Helvetica" pitchFamily="-107" charset="0"/>
              </a:rPr>
              <a:t>+/+</a:t>
            </a:r>
            <a:endParaRPr lang="en-US">
              <a:latin typeface="Helvetica" pitchFamily="-107" charset="0"/>
            </a:endParaRPr>
          </a:p>
        </p:txBody>
      </p:sp>
      <p:sp>
        <p:nvSpPr>
          <p:cNvPr id="37" name="Rectangle 59"/>
          <p:cNvSpPr>
            <a:spLocks noChangeAspect="1" noChangeArrowheads="1"/>
          </p:cNvSpPr>
          <p:nvPr/>
        </p:nvSpPr>
        <p:spPr bwMode="auto">
          <a:xfrm>
            <a:off x="3613150" y="3803650"/>
            <a:ext cx="141288" cy="269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60"/>
          <p:cNvSpPr>
            <a:spLocks noChangeAspect="1"/>
          </p:cNvSpPr>
          <p:nvPr/>
        </p:nvSpPr>
        <p:spPr bwMode="auto">
          <a:xfrm>
            <a:off x="3443288" y="3746500"/>
            <a:ext cx="198437" cy="141288"/>
          </a:xfrm>
          <a:custGeom>
            <a:avLst/>
            <a:gdLst>
              <a:gd name="T0" fmla="*/ 0 w 153"/>
              <a:gd name="T1" fmla="*/ 2147483647 h 109"/>
              <a:gd name="T2" fmla="*/ 2147483647 w 153"/>
              <a:gd name="T3" fmla="*/ 2147483647 h 109"/>
              <a:gd name="T4" fmla="*/ 2147483647 w 153"/>
              <a:gd name="T5" fmla="*/ 0 h 109"/>
              <a:gd name="T6" fmla="*/ 0 w 153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109"/>
              <a:gd name="T14" fmla="*/ 153 w 153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109">
                <a:moveTo>
                  <a:pt x="0" y="55"/>
                </a:moveTo>
                <a:lnTo>
                  <a:pt x="153" y="109"/>
                </a:lnTo>
                <a:lnTo>
                  <a:pt x="153" y="0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62"/>
          <p:cNvSpPr>
            <a:spLocks noChangeAspect="1" noChangeArrowheads="1"/>
          </p:cNvSpPr>
          <p:nvPr/>
        </p:nvSpPr>
        <p:spPr bwMode="auto">
          <a:xfrm>
            <a:off x="3644900" y="4330700"/>
            <a:ext cx="141288" cy="2698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63"/>
          <p:cNvSpPr>
            <a:spLocks noChangeAspect="1"/>
          </p:cNvSpPr>
          <p:nvPr/>
        </p:nvSpPr>
        <p:spPr bwMode="auto">
          <a:xfrm>
            <a:off x="3475038" y="4273550"/>
            <a:ext cx="198437" cy="141288"/>
          </a:xfrm>
          <a:custGeom>
            <a:avLst/>
            <a:gdLst>
              <a:gd name="T0" fmla="*/ 0 w 153"/>
              <a:gd name="T1" fmla="*/ 2147483647 h 109"/>
              <a:gd name="T2" fmla="*/ 2147483647 w 153"/>
              <a:gd name="T3" fmla="*/ 2147483647 h 109"/>
              <a:gd name="T4" fmla="*/ 2147483647 w 153"/>
              <a:gd name="T5" fmla="*/ 0 h 109"/>
              <a:gd name="T6" fmla="*/ 0 w 153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53"/>
              <a:gd name="T13" fmla="*/ 0 h 109"/>
              <a:gd name="T14" fmla="*/ 153 w 153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3" h="109">
                <a:moveTo>
                  <a:pt x="0" y="55"/>
                </a:moveTo>
                <a:lnTo>
                  <a:pt x="153" y="109"/>
                </a:lnTo>
                <a:lnTo>
                  <a:pt x="153" y="0"/>
                </a:lnTo>
                <a:lnTo>
                  <a:pt x="0" y="55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64"/>
          <p:cNvSpPr txBox="1">
            <a:spLocks noChangeArrowheads="1"/>
          </p:cNvSpPr>
          <p:nvPr/>
        </p:nvSpPr>
        <p:spPr bwMode="auto">
          <a:xfrm>
            <a:off x="2668588" y="32766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elvetica" pitchFamily="-107" charset="0"/>
              </a:rPr>
              <a:t>ISN</a:t>
            </a:r>
            <a:endParaRPr lang="en-US">
              <a:latin typeface="Helvetica" pitchFamily="-107" charset="0"/>
            </a:endParaRPr>
          </a:p>
        </p:txBody>
      </p:sp>
      <p:sp>
        <p:nvSpPr>
          <p:cNvPr id="42" name="Text Box 65"/>
          <p:cNvSpPr txBox="1">
            <a:spLocks noChangeArrowheads="1"/>
          </p:cNvSpPr>
          <p:nvPr/>
        </p:nvSpPr>
        <p:spPr bwMode="auto">
          <a:xfrm>
            <a:off x="4370388" y="32766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elvetica" pitchFamily="-107" charset="0"/>
              </a:rPr>
              <a:t>ISN</a:t>
            </a:r>
            <a:endParaRPr lang="en-US">
              <a:latin typeface="Helvetica" pitchFamily="-107" charset="0"/>
            </a:endParaRPr>
          </a:p>
        </p:txBody>
      </p:sp>
      <p:sp>
        <p:nvSpPr>
          <p:cNvPr id="43" name="Text Box 66"/>
          <p:cNvSpPr txBox="1">
            <a:spLocks noChangeArrowheads="1"/>
          </p:cNvSpPr>
          <p:nvPr/>
        </p:nvSpPr>
        <p:spPr bwMode="auto">
          <a:xfrm>
            <a:off x="4668838" y="43434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Helvetica" pitchFamily="-107" charset="0"/>
              </a:rPr>
              <a:t>b</a:t>
            </a:r>
            <a:endParaRPr lang="en-US">
              <a:latin typeface="Helvetica" pitchFamily="-107" charset="0"/>
            </a:endParaRPr>
          </a:p>
        </p:txBody>
      </p:sp>
      <p:sp>
        <p:nvSpPr>
          <p:cNvPr id="44" name="Line 67"/>
          <p:cNvSpPr>
            <a:spLocks noChangeShapeType="1"/>
          </p:cNvSpPr>
          <p:nvPr/>
        </p:nvSpPr>
        <p:spPr bwMode="auto">
          <a:xfrm>
            <a:off x="4633913" y="4495800"/>
            <a:ext cx="92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8"/>
          <p:cNvSpPr>
            <a:spLocks noChangeShapeType="1"/>
          </p:cNvSpPr>
          <p:nvPr/>
        </p:nvSpPr>
        <p:spPr bwMode="auto">
          <a:xfrm>
            <a:off x="5021263" y="53340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" name="Picture 71" descr="2/2b.psd                                                       0017927AKolodkin Lab G3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0388" y="3124200"/>
            <a:ext cx="2970212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72"/>
          <p:cNvSpPr>
            <a:spLocks noChangeArrowheads="1"/>
          </p:cNvSpPr>
          <p:nvPr/>
        </p:nvSpPr>
        <p:spPr bwMode="auto">
          <a:xfrm>
            <a:off x="5756275" y="5184775"/>
            <a:ext cx="27289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 i="1">
                <a:latin typeface="Helvetica" pitchFamily="-107" charset="0"/>
              </a:rPr>
              <a:t>Df(3R)swp2</a:t>
            </a:r>
            <a:r>
              <a:rPr lang="en-US" sz="1400" b="1" i="1" baseline="30000">
                <a:latin typeface="Helvetica" pitchFamily="-107" charset="0"/>
              </a:rPr>
              <a:t>MICAL</a:t>
            </a:r>
            <a:r>
              <a:rPr lang="en-US" sz="1400" b="1" i="1">
                <a:latin typeface="Helvetica" pitchFamily="-107" charset="0"/>
              </a:rPr>
              <a:t>/Df(3R)swp2</a:t>
            </a:r>
            <a:r>
              <a:rPr lang="en-US" sz="1400" b="1" i="1" baseline="30000">
                <a:latin typeface="Helvetica" pitchFamily="-107" charset="0"/>
              </a:rPr>
              <a:t>MICAL</a:t>
            </a:r>
            <a:endParaRPr lang="en-US">
              <a:latin typeface="Helvetica" pitchFamily="-107" charset="0"/>
            </a:endParaRPr>
          </a:p>
        </p:txBody>
      </p:sp>
      <p:sp>
        <p:nvSpPr>
          <p:cNvPr id="48" name="Rectangle 73"/>
          <p:cNvSpPr>
            <a:spLocks noChangeArrowheads="1"/>
          </p:cNvSpPr>
          <p:nvPr/>
        </p:nvSpPr>
        <p:spPr bwMode="auto">
          <a:xfrm>
            <a:off x="6870700" y="4418013"/>
            <a:ext cx="841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6</a:t>
            </a:r>
            <a:endParaRPr lang="en-US">
              <a:latin typeface="Helvetica" pitchFamily="-107" charset="0"/>
            </a:endParaRPr>
          </a:p>
        </p:txBody>
      </p:sp>
      <p:sp>
        <p:nvSpPr>
          <p:cNvPr id="49" name="Rectangle 74"/>
          <p:cNvSpPr>
            <a:spLocks noChangeArrowheads="1"/>
          </p:cNvSpPr>
          <p:nvPr/>
        </p:nvSpPr>
        <p:spPr bwMode="auto">
          <a:xfrm>
            <a:off x="6870700" y="4767263"/>
            <a:ext cx="841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7</a:t>
            </a:r>
            <a:endParaRPr lang="en-US" b="1">
              <a:latin typeface="Helvetica" pitchFamily="-107" charset="0"/>
            </a:endParaRPr>
          </a:p>
        </p:txBody>
      </p:sp>
      <p:sp>
        <p:nvSpPr>
          <p:cNvPr id="50" name="Rectangle 75"/>
          <p:cNvSpPr>
            <a:spLocks noChangeArrowheads="1"/>
          </p:cNvSpPr>
          <p:nvPr/>
        </p:nvSpPr>
        <p:spPr bwMode="auto">
          <a:xfrm>
            <a:off x="6677025" y="4237038"/>
            <a:ext cx="16986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13</a:t>
            </a:r>
            <a:endParaRPr lang="en-US">
              <a:latin typeface="Helvetica" pitchFamily="-107" charset="0"/>
            </a:endParaRPr>
          </a:p>
        </p:txBody>
      </p:sp>
      <p:sp>
        <p:nvSpPr>
          <p:cNvPr id="51" name="Rectangle 76"/>
          <p:cNvSpPr>
            <a:spLocks noChangeArrowheads="1"/>
          </p:cNvSpPr>
          <p:nvPr/>
        </p:nvSpPr>
        <p:spPr bwMode="auto">
          <a:xfrm>
            <a:off x="6677025" y="3933825"/>
            <a:ext cx="1698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Helvetica" pitchFamily="-107" charset="0"/>
              </a:rPr>
              <a:t>12</a:t>
            </a:r>
            <a:endParaRPr lang="en-US">
              <a:latin typeface="Helvetica" pitchFamily="-107" charset="0"/>
            </a:endParaRPr>
          </a:p>
        </p:txBody>
      </p:sp>
      <p:grpSp>
        <p:nvGrpSpPr>
          <p:cNvPr id="52" name="Group 77"/>
          <p:cNvGrpSpPr>
            <a:grpSpLocks noChangeAspect="1"/>
          </p:cNvGrpSpPr>
          <p:nvPr/>
        </p:nvGrpSpPr>
        <p:grpSpPr bwMode="auto">
          <a:xfrm>
            <a:off x="6889750" y="4619625"/>
            <a:ext cx="311150" cy="141288"/>
            <a:chOff x="1068" y="3244"/>
            <a:chExt cx="240" cy="109"/>
          </a:xfrm>
        </p:grpSpPr>
        <p:sp>
          <p:nvSpPr>
            <p:cNvPr id="53" name="Rectangle 78"/>
            <p:cNvSpPr>
              <a:spLocks noChangeAspect="1" noChangeArrowheads="1"/>
            </p:cNvSpPr>
            <p:nvPr/>
          </p:nvSpPr>
          <p:spPr bwMode="auto">
            <a:xfrm>
              <a:off x="1199" y="3288"/>
              <a:ext cx="109" cy="2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 noChangeAspect="1"/>
            </p:cNvSpPr>
            <p:nvPr/>
          </p:nvSpPr>
          <p:spPr bwMode="auto">
            <a:xfrm>
              <a:off x="1068" y="3244"/>
              <a:ext cx="153" cy="109"/>
            </a:xfrm>
            <a:custGeom>
              <a:avLst/>
              <a:gdLst>
                <a:gd name="T0" fmla="*/ 0 w 153"/>
                <a:gd name="T1" fmla="*/ 55 h 109"/>
                <a:gd name="T2" fmla="*/ 153 w 153"/>
                <a:gd name="T3" fmla="*/ 109 h 109"/>
                <a:gd name="T4" fmla="*/ 153 w 153"/>
                <a:gd name="T5" fmla="*/ 0 h 109"/>
                <a:gd name="T6" fmla="*/ 0 w 153"/>
                <a:gd name="T7" fmla="*/ 55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109"/>
                <a:gd name="T14" fmla="*/ 153 w 153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109">
                  <a:moveTo>
                    <a:pt x="0" y="55"/>
                  </a:moveTo>
                  <a:lnTo>
                    <a:pt x="153" y="109"/>
                  </a:lnTo>
                  <a:lnTo>
                    <a:pt x="153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5" name="Group 80"/>
          <p:cNvGrpSpPr>
            <a:grpSpLocks noChangeAspect="1"/>
          </p:cNvGrpSpPr>
          <p:nvPr/>
        </p:nvGrpSpPr>
        <p:grpSpPr bwMode="auto">
          <a:xfrm>
            <a:off x="8235950" y="4572000"/>
            <a:ext cx="311150" cy="141288"/>
            <a:chOff x="1869" y="3211"/>
            <a:chExt cx="240" cy="109"/>
          </a:xfrm>
        </p:grpSpPr>
        <p:sp>
          <p:nvSpPr>
            <p:cNvPr id="56" name="Rectangle 81"/>
            <p:cNvSpPr>
              <a:spLocks noChangeAspect="1" noChangeArrowheads="1"/>
            </p:cNvSpPr>
            <p:nvPr/>
          </p:nvSpPr>
          <p:spPr bwMode="auto">
            <a:xfrm>
              <a:off x="2000" y="3255"/>
              <a:ext cx="109" cy="2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2"/>
            <p:cNvSpPr>
              <a:spLocks noChangeAspect="1"/>
            </p:cNvSpPr>
            <p:nvPr/>
          </p:nvSpPr>
          <p:spPr bwMode="auto">
            <a:xfrm>
              <a:off x="1869" y="3211"/>
              <a:ext cx="153" cy="109"/>
            </a:xfrm>
            <a:custGeom>
              <a:avLst/>
              <a:gdLst>
                <a:gd name="T0" fmla="*/ 0 w 153"/>
                <a:gd name="T1" fmla="*/ 55 h 109"/>
                <a:gd name="T2" fmla="*/ 153 w 153"/>
                <a:gd name="T3" fmla="*/ 109 h 109"/>
                <a:gd name="T4" fmla="*/ 153 w 153"/>
                <a:gd name="T5" fmla="*/ 0 h 109"/>
                <a:gd name="T6" fmla="*/ 0 w 153"/>
                <a:gd name="T7" fmla="*/ 55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109"/>
                <a:gd name="T14" fmla="*/ 153 w 153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109">
                  <a:moveTo>
                    <a:pt x="0" y="55"/>
                  </a:moveTo>
                  <a:lnTo>
                    <a:pt x="153" y="109"/>
                  </a:lnTo>
                  <a:lnTo>
                    <a:pt x="153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83"/>
          <p:cNvGrpSpPr>
            <a:grpSpLocks noChangeAspect="1"/>
          </p:cNvGrpSpPr>
          <p:nvPr/>
        </p:nvGrpSpPr>
        <p:grpSpPr bwMode="auto">
          <a:xfrm>
            <a:off x="8083550" y="4003675"/>
            <a:ext cx="311150" cy="141288"/>
            <a:chOff x="1644" y="2792"/>
            <a:chExt cx="240" cy="109"/>
          </a:xfrm>
        </p:grpSpPr>
        <p:sp>
          <p:nvSpPr>
            <p:cNvPr id="59" name="Rectangle 84"/>
            <p:cNvSpPr>
              <a:spLocks noChangeAspect="1" noChangeArrowheads="1"/>
            </p:cNvSpPr>
            <p:nvPr/>
          </p:nvSpPr>
          <p:spPr bwMode="auto">
            <a:xfrm>
              <a:off x="1775" y="2836"/>
              <a:ext cx="109" cy="2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5"/>
            <p:cNvSpPr>
              <a:spLocks noChangeAspect="1"/>
            </p:cNvSpPr>
            <p:nvPr/>
          </p:nvSpPr>
          <p:spPr bwMode="auto">
            <a:xfrm>
              <a:off x="1644" y="2792"/>
              <a:ext cx="153" cy="109"/>
            </a:xfrm>
            <a:custGeom>
              <a:avLst/>
              <a:gdLst>
                <a:gd name="T0" fmla="*/ 0 w 153"/>
                <a:gd name="T1" fmla="*/ 55 h 109"/>
                <a:gd name="T2" fmla="*/ 153 w 153"/>
                <a:gd name="T3" fmla="*/ 109 h 109"/>
                <a:gd name="T4" fmla="*/ 153 w 153"/>
                <a:gd name="T5" fmla="*/ 0 h 109"/>
                <a:gd name="T6" fmla="*/ 0 w 153"/>
                <a:gd name="T7" fmla="*/ 55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109"/>
                <a:gd name="T14" fmla="*/ 153 w 153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109">
                  <a:moveTo>
                    <a:pt x="0" y="55"/>
                  </a:moveTo>
                  <a:lnTo>
                    <a:pt x="153" y="109"/>
                  </a:lnTo>
                  <a:lnTo>
                    <a:pt x="153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1" name="Group 86"/>
          <p:cNvGrpSpPr>
            <a:grpSpLocks noChangeAspect="1"/>
          </p:cNvGrpSpPr>
          <p:nvPr/>
        </p:nvGrpSpPr>
        <p:grpSpPr bwMode="auto">
          <a:xfrm>
            <a:off x="6718300" y="4062413"/>
            <a:ext cx="311150" cy="141287"/>
            <a:chOff x="919" y="2838"/>
            <a:chExt cx="240" cy="109"/>
          </a:xfrm>
        </p:grpSpPr>
        <p:sp>
          <p:nvSpPr>
            <p:cNvPr id="62" name="Rectangle 87"/>
            <p:cNvSpPr>
              <a:spLocks noChangeAspect="1" noChangeArrowheads="1"/>
            </p:cNvSpPr>
            <p:nvPr/>
          </p:nvSpPr>
          <p:spPr bwMode="auto">
            <a:xfrm>
              <a:off x="1050" y="2882"/>
              <a:ext cx="109" cy="21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8"/>
            <p:cNvSpPr>
              <a:spLocks noChangeAspect="1"/>
            </p:cNvSpPr>
            <p:nvPr/>
          </p:nvSpPr>
          <p:spPr bwMode="auto">
            <a:xfrm>
              <a:off x="919" y="2838"/>
              <a:ext cx="153" cy="109"/>
            </a:xfrm>
            <a:custGeom>
              <a:avLst/>
              <a:gdLst>
                <a:gd name="T0" fmla="*/ 0 w 153"/>
                <a:gd name="T1" fmla="*/ 55 h 109"/>
                <a:gd name="T2" fmla="*/ 153 w 153"/>
                <a:gd name="T3" fmla="*/ 109 h 109"/>
                <a:gd name="T4" fmla="*/ 153 w 153"/>
                <a:gd name="T5" fmla="*/ 0 h 109"/>
                <a:gd name="T6" fmla="*/ 0 w 153"/>
                <a:gd name="T7" fmla="*/ 55 h 1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"/>
                <a:gd name="T13" fmla="*/ 0 h 109"/>
                <a:gd name="T14" fmla="*/ 153 w 153"/>
                <a:gd name="T15" fmla="*/ 109 h 1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" h="109">
                  <a:moveTo>
                    <a:pt x="0" y="55"/>
                  </a:moveTo>
                  <a:lnTo>
                    <a:pt x="153" y="109"/>
                  </a:lnTo>
                  <a:lnTo>
                    <a:pt x="153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4" name="Text Box 89"/>
          <p:cNvSpPr txBox="1">
            <a:spLocks noChangeArrowheads="1"/>
          </p:cNvSpPr>
          <p:nvPr/>
        </p:nvSpPr>
        <p:spPr bwMode="auto">
          <a:xfrm>
            <a:off x="6115050" y="32416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elvetica" pitchFamily="-107" charset="0"/>
              </a:rPr>
              <a:t>ISN</a:t>
            </a:r>
            <a:endParaRPr lang="en-US">
              <a:latin typeface="Helvetica" pitchFamily="-107" charset="0"/>
            </a:endParaRPr>
          </a:p>
        </p:txBody>
      </p:sp>
      <p:sp>
        <p:nvSpPr>
          <p:cNvPr id="65" name="Text Box 90"/>
          <p:cNvSpPr txBox="1">
            <a:spLocks noChangeArrowheads="1"/>
          </p:cNvSpPr>
          <p:nvPr/>
        </p:nvSpPr>
        <p:spPr bwMode="auto">
          <a:xfrm>
            <a:off x="7531100" y="324802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Helvetica" pitchFamily="-107" charset="0"/>
              </a:rPr>
              <a:t>ISN</a:t>
            </a:r>
            <a:endParaRPr lang="en-US">
              <a:latin typeface="Helvetica" pitchFamily="-107" charset="0"/>
            </a:endParaRPr>
          </a:p>
        </p:txBody>
      </p:sp>
      <p:sp>
        <p:nvSpPr>
          <p:cNvPr id="66" name="Text Box 93"/>
          <p:cNvSpPr txBox="1">
            <a:spLocks noChangeArrowheads="1"/>
          </p:cNvSpPr>
          <p:nvPr/>
        </p:nvSpPr>
        <p:spPr bwMode="auto">
          <a:xfrm>
            <a:off x="3354388" y="2743200"/>
            <a:ext cx="89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wildtype</a:t>
            </a:r>
            <a:endParaRPr lang="en-US">
              <a:latin typeface="Helvetica" pitchFamily="-107" charset="0"/>
            </a:endParaRPr>
          </a:p>
        </p:txBody>
      </p:sp>
      <p:sp>
        <p:nvSpPr>
          <p:cNvPr id="67" name="Text Box 94"/>
          <p:cNvSpPr txBox="1">
            <a:spLocks noChangeArrowheads="1"/>
          </p:cNvSpPr>
          <p:nvPr/>
        </p:nvSpPr>
        <p:spPr bwMode="auto">
          <a:xfrm>
            <a:off x="6553200" y="2819400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MICAL LOF</a:t>
            </a:r>
            <a:endParaRPr lang="en-US">
              <a:latin typeface="Helvetica" pitchFamily="-107" charset="0"/>
            </a:endParaRPr>
          </a:p>
        </p:txBody>
      </p:sp>
      <p:sp>
        <p:nvSpPr>
          <p:cNvPr id="68" name="Text Box 95"/>
          <p:cNvSpPr txBox="1">
            <a:spLocks noChangeArrowheads="1"/>
          </p:cNvSpPr>
          <p:nvPr/>
        </p:nvSpPr>
        <p:spPr bwMode="auto">
          <a:xfrm>
            <a:off x="6019800" y="5638800"/>
            <a:ext cx="23903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latin typeface="Helvetica" pitchFamily="-107" charset="0"/>
              </a:rPr>
              <a:t>MICAL = </a:t>
            </a:r>
            <a:r>
              <a:rPr lang="en-US" sz="1400" b="1" dirty="0" err="1">
                <a:latin typeface="Helvetica" pitchFamily="-107" charset="0"/>
              </a:rPr>
              <a:t>PlexA</a:t>
            </a:r>
            <a:r>
              <a:rPr lang="en-US" sz="1400" b="1" dirty="0">
                <a:latin typeface="Helvetica" pitchFamily="-107" charset="0"/>
              </a:rPr>
              <a:t> = Sema-1a</a:t>
            </a:r>
            <a:endParaRPr lang="en-US" dirty="0">
              <a:latin typeface="Helvetica" pitchFamily="-107" charset="0"/>
            </a:endParaRPr>
          </a:p>
        </p:txBody>
      </p:sp>
      <p:pic>
        <p:nvPicPr>
          <p:cNvPr id="79" name="Picture 109" descr="220906_fly.jpg                                                 00036C7DMacintosh HD                   BE12278A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1143000"/>
            <a:ext cx="17002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" name="Group 55"/>
          <p:cNvGrpSpPr>
            <a:grpSpLocks/>
          </p:cNvGrpSpPr>
          <p:nvPr/>
        </p:nvGrpSpPr>
        <p:grpSpPr bwMode="auto">
          <a:xfrm>
            <a:off x="1093788" y="2590328"/>
            <a:ext cx="95250" cy="2782888"/>
            <a:chOff x="1176" y="2536"/>
            <a:chExt cx="60" cy="1753"/>
          </a:xfrm>
        </p:grpSpPr>
        <p:sp>
          <p:nvSpPr>
            <p:cNvPr id="81" name="Rectangle 56"/>
            <p:cNvSpPr>
              <a:spLocks noChangeArrowheads="1"/>
            </p:cNvSpPr>
            <p:nvPr/>
          </p:nvSpPr>
          <p:spPr bwMode="auto">
            <a:xfrm>
              <a:off x="1176" y="2536"/>
              <a:ext cx="60" cy="17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57"/>
            <p:cNvSpPr>
              <a:spLocks noChangeArrowheads="1"/>
            </p:cNvSpPr>
            <p:nvPr/>
          </p:nvSpPr>
          <p:spPr bwMode="auto">
            <a:xfrm>
              <a:off x="1176" y="2640"/>
              <a:ext cx="60" cy="38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Rectangle 58"/>
            <p:cNvSpPr>
              <a:spLocks noChangeArrowheads="1"/>
            </p:cNvSpPr>
            <p:nvPr/>
          </p:nvSpPr>
          <p:spPr bwMode="auto">
            <a:xfrm>
              <a:off x="1176" y="2536"/>
              <a:ext cx="60" cy="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Rectangle 59"/>
            <p:cNvSpPr>
              <a:spLocks noChangeArrowheads="1"/>
            </p:cNvSpPr>
            <p:nvPr/>
          </p:nvSpPr>
          <p:spPr bwMode="auto">
            <a:xfrm>
              <a:off x="1176" y="3744"/>
              <a:ext cx="60" cy="1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Rectangle 60"/>
            <p:cNvSpPr>
              <a:spLocks noChangeArrowheads="1"/>
            </p:cNvSpPr>
            <p:nvPr/>
          </p:nvSpPr>
          <p:spPr bwMode="auto">
            <a:xfrm>
              <a:off x="1176" y="4000"/>
              <a:ext cx="60" cy="18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61"/>
            <p:cNvSpPr>
              <a:spLocks noChangeArrowheads="1"/>
            </p:cNvSpPr>
            <p:nvPr/>
          </p:nvSpPr>
          <p:spPr bwMode="auto">
            <a:xfrm>
              <a:off x="1176" y="3072"/>
              <a:ext cx="60" cy="5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62"/>
            <p:cNvSpPr>
              <a:spLocks noChangeArrowheads="1"/>
            </p:cNvSpPr>
            <p:nvPr/>
          </p:nvSpPr>
          <p:spPr bwMode="auto">
            <a:xfrm>
              <a:off x="1176" y="3184"/>
              <a:ext cx="60" cy="5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Rectangle 63"/>
            <p:cNvSpPr>
              <a:spLocks noChangeArrowheads="1"/>
            </p:cNvSpPr>
            <p:nvPr/>
          </p:nvSpPr>
          <p:spPr bwMode="auto">
            <a:xfrm>
              <a:off x="1176" y="3304"/>
              <a:ext cx="60" cy="5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Rectangle 64"/>
            <p:cNvSpPr>
              <a:spLocks noChangeArrowheads="1"/>
            </p:cNvSpPr>
            <p:nvPr/>
          </p:nvSpPr>
          <p:spPr bwMode="auto">
            <a:xfrm>
              <a:off x="1176" y="3408"/>
              <a:ext cx="60" cy="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65"/>
            <p:cNvSpPr>
              <a:spLocks noChangeArrowheads="1"/>
            </p:cNvSpPr>
            <p:nvPr/>
          </p:nvSpPr>
          <p:spPr bwMode="auto">
            <a:xfrm>
              <a:off x="1176" y="3488"/>
              <a:ext cx="60" cy="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66"/>
            <p:cNvSpPr>
              <a:spLocks noChangeArrowheads="1"/>
            </p:cNvSpPr>
            <p:nvPr/>
          </p:nvSpPr>
          <p:spPr bwMode="auto">
            <a:xfrm>
              <a:off x="1176" y="3568"/>
              <a:ext cx="60" cy="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2" name="Rectangle 67"/>
          <p:cNvSpPr>
            <a:spLocks noChangeArrowheads="1"/>
          </p:cNvSpPr>
          <p:nvPr/>
        </p:nvSpPr>
        <p:spPr bwMode="auto">
          <a:xfrm rot="10800000">
            <a:off x="1128713" y="1029816"/>
            <a:ext cx="95250" cy="1131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Rectangle 68"/>
          <p:cNvSpPr>
            <a:spLocks noChangeArrowheads="1"/>
          </p:cNvSpPr>
          <p:nvPr/>
        </p:nvSpPr>
        <p:spPr bwMode="auto">
          <a:xfrm rot="10800000">
            <a:off x="1128713" y="1399703"/>
            <a:ext cx="95250" cy="60801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Rectangle 69"/>
          <p:cNvSpPr>
            <a:spLocks noChangeArrowheads="1"/>
          </p:cNvSpPr>
          <p:nvPr/>
        </p:nvSpPr>
        <p:spPr bwMode="auto">
          <a:xfrm rot="10800000">
            <a:off x="1128713" y="2079153"/>
            <a:ext cx="95250" cy="825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Rectangle 70"/>
          <p:cNvSpPr>
            <a:spLocks noChangeArrowheads="1"/>
          </p:cNvSpPr>
          <p:nvPr/>
        </p:nvSpPr>
        <p:spPr bwMode="auto">
          <a:xfrm>
            <a:off x="444500" y="1258416"/>
            <a:ext cx="1295400" cy="746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71"/>
          <p:cNvSpPr>
            <a:spLocks noChangeShapeType="1"/>
          </p:cNvSpPr>
          <p:nvPr/>
        </p:nvSpPr>
        <p:spPr bwMode="auto">
          <a:xfrm flipH="1">
            <a:off x="1139825" y="2241078"/>
            <a:ext cx="33338" cy="258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Text Box 72"/>
          <p:cNvSpPr txBox="1">
            <a:spLocks noChangeArrowheads="1"/>
          </p:cNvSpPr>
          <p:nvPr/>
        </p:nvSpPr>
        <p:spPr bwMode="auto">
          <a:xfrm>
            <a:off x="179512" y="1560041"/>
            <a:ext cx="915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Sema-1a</a:t>
            </a:r>
            <a:endParaRPr lang="en-US">
              <a:latin typeface="Helvetica" pitchFamily="-107" charset="0"/>
            </a:endParaRPr>
          </a:p>
        </p:txBody>
      </p:sp>
      <p:sp>
        <p:nvSpPr>
          <p:cNvPr id="98" name="Text Box 73"/>
          <p:cNvSpPr txBox="1">
            <a:spLocks noChangeArrowheads="1"/>
          </p:cNvSpPr>
          <p:nvPr/>
        </p:nvSpPr>
        <p:spPr bwMode="auto">
          <a:xfrm>
            <a:off x="441325" y="3020541"/>
            <a:ext cx="677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Helvetica" pitchFamily="-107" charset="0"/>
              </a:rPr>
              <a:t>PlexA</a:t>
            </a:r>
            <a:endParaRPr lang="en-US">
              <a:latin typeface="Helvetica" pitchFamily="-107" charset="0"/>
            </a:endParaRPr>
          </a:p>
        </p:txBody>
      </p:sp>
      <p:sp>
        <p:nvSpPr>
          <p:cNvPr id="99" name="Rectangle 74"/>
          <p:cNvSpPr>
            <a:spLocks noChangeArrowheads="1"/>
          </p:cNvSpPr>
          <p:nvPr/>
        </p:nvSpPr>
        <p:spPr bwMode="auto">
          <a:xfrm>
            <a:off x="482600" y="4342928"/>
            <a:ext cx="1295400" cy="746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77"/>
          <p:cNvSpPr>
            <a:spLocks noChangeShapeType="1"/>
          </p:cNvSpPr>
          <p:nvPr/>
        </p:nvSpPr>
        <p:spPr bwMode="auto">
          <a:xfrm flipV="1">
            <a:off x="838200" y="555248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78"/>
          <p:cNvSpPr>
            <a:spLocks noChangeShapeType="1"/>
          </p:cNvSpPr>
          <p:nvPr/>
        </p:nvSpPr>
        <p:spPr bwMode="auto">
          <a:xfrm>
            <a:off x="838200" y="555248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79"/>
          <p:cNvSpPr>
            <a:spLocks noChangeShapeType="1"/>
          </p:cNvSpPr>
          <p:nvPr/>
        </p:nvSpPr>
        <p:spPr bwMode="auto">
          <a:xfrm>
            <a:off x="990600" y="555248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80"/>
          <p:cNvSpPr>
            <a:spLocks noChangeShapeType="1"/>
          </p:cNvSpPr>
          <p:nvPr/>
        </p:nvSpPr>
        <p:spPr bwMode="auto">
          <a:xfrm>
            <a:off x="1155700" y="555248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81"/>
          <p:cNvSpPr>
            <a:spLocks noChangeShapeType="1"/>
          </p:cNvSpPr>
          <p:nvPr/>
        </p:nvSpPr>
        <p:spPr bwMode="auto">
          <a:xfrm flipV="1">
            <a:off x="990600" y="570488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82"/>
          <p:cNvSpPr>
            <a:spLocks noChangeShapeType="1"/>
          </p:cNvSpPr>
          <p:nvPr/>
        </p:nvSpPr>
        <p:spPr bwMode="auto">
          <a:xfrm flipV="1">
            <a:off x="914400" y="562868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83"/>
          <p:cNvSpPr>
            <a:spLocks noChangeShapeType="1"/>
          </p:cNvSpPr>
          <p:nvPr/>
        </p:nvSpPr>
        <p:spPr bwMode="auto">
          <a:xfrm>
            <a:off x="1143000" y="524768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84"/>
          <p:cNvSpPr>
            <a:spLocks noChangeShapeType="1"/>
          </p:cNvSpPr>
          <p:nvPr/>
        </p:nvSpPr>
        <p:spPr bwMode="auto">
          <a:xfrm>
            <a:off x="1295400" y="5104928"/>
            <a:ext cx="53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28360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 IS A MULTIDOMAIN PROTEIN</a:t>
            </a:r>
            <a:endParaRPr lang="en-US" sz="2400" dirty="0"/>
          </a:p>
        </p:txBody>
      </p:sp>
      <p:sp>
        <p:nvSpPr>
          <p:cNvPr id="5" name="Text Box 4"/>
          <p:cNvSpPr txBox="1">
            <a:spLocks noChangeAspect="1" noChangeArrowheads="1"/>
          </p:cNvSpPr>
          <p:nvPr/>
        </p:nvSpPr>
        <p:spPr bwMode="auto">
          <a:xfrm>
            <a:off x="6805613" y="1675631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latin typeface="Helvetica" charset="0"/>
              </a:rPr>
              <a:t>Coiled-Coil Motif (ERM alpha-like)</a:t>
            </a:r>
          </a:p>
        </p:txBody>
      </p:sp>
      <p:sp>
        <p:nvSpPr>
          <p:cNvPr id="6" name="Line 5"/>
          <p:cNvSpPr>
            <a:spLocks noChangeAspect="1" noChangeShapeType="1"/>
          </p:cNvSpPr>
          <p:nvPr/>
        </p:nvSpPr>
        <p:spPr bwMode="auto">
          <a:xfrm rot="20910207" flipV="1">
            <a:off x="7720013" y="2132831"/>
            <a:ext cx="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2384425" y="3169469"/>
            <a:ext cx="8953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384425" y="3123431"/>
            <a:ext cx="0" cy="92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282950" y="3123431"/>
            <a:ext cx="0" cy="92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9"/>
          <p:cNvSpPr txBox="1">
            <a:spLocks noChangeAspect="1" noChangeArrowheads="1"/>
          </p:cNvSpPr>
          <p:nvPr/>
        </p:nvSpPr>
        <p:spPr bwMode="auto">
          <a:xfrm>
            <a:off x="6958013" y="3390131"/>
            <a:ext cx="13716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Helvetica" charset="0"/>
              </a:rPr>
              <a:t>Plexin Interacting 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sz="1200">
                <a:latin typeface="Helvetica" charset="0"/>
              </a:rPr>
              <a:t>Region</a:t>
            </a:r>
          </a:p>
        </p:txBody>
      </p:sp>
      <p:sp>
        <p:nvSpPr>
          <p:cNvPr id="13" name="Text Box 10"/>
          <p:cNvSpPr txBox="1">
            <a:spLocks noChangeAspect="1" noChangeArrowheads="1"/>
          </p:cNvSpPr>
          <p:nvPr/>
        </p:nvSpPr>
        <p:spPr bwMode="auto">
          <a:xfrm>
            <a:off x="4879975" y="3199631"/>
            <a:ext cx="17033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Helvetica" charset="0"/>
              </a:rPr>
              <a:t>Variable Region (2)</a:t>
            </a:r>
            <a:endParaRPr lang="en-US" sz="1200">
              <a:latin typeface="Helvetica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79438" y="2801169"/>
            <a:ext cx="6934200" cy="2984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2"/>
          <p:cNvSpPr txBox="1">
            <a:spLocks noChangeAspect="1" noChangeArrowheads="1"/>
          </p:cNvSpPr>
          <p:nvPr/>
        </p:nvSpPr>
        <p:spPr bwMode="auto">
          <a:xfrm>
            <a:off x="6424613" y="2132831"/>
            <a:ext cx="115887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Helvetica" charset="0"/>
              </a:rPr>
              <a:t>Proline Rich</a:t>
            </a:r>
          </a:p>
          <a:p>
            <a:pPr>
              <a:lnSpc>
                <a:spcPct val="10000"/>
              </a:lnSpc>
              <a:spcBef>
                <a:spcPct val="50000"/>
              </a:spcBef>
            </a:pPr>
            <a:r>
              <a:rPr lang="en-US" sz="1200">
                <a:latin typeface="Helvetica" charset="0"/>
              </a:rPr>
              <a:t>Region</a:t>
            </a:r>
          </a:p>
        </p:txBody>
      </p:sp>
      <p:sp>
        <p:nvSpPr>
          <p:cNvPr id="16" name="Line 13"/>
          <p:cNvSpPr>
            <a:spLocks noChangeAspect="1" noChangeShapeType="1"/>
          </p:cNvSpPr>
          <p:nvPr/>
        </p:nvSpPr>
        <p:spPr bwMode="auto">
          <a:xfrm rot="17879626" flipV="1">
            <a:off x="7139782" y="2343175"/>
            <a:ext cx="125412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4"/>
          <p:cNvSpPr txBox="1">
            <a:spLocks noChangeAspect="1" noChangeArrowheads="1"/>
          </p:cNvSpPr>
          <p:nvPr/>
        </p:nvSpPr>
        <p:spPr bwMode="auto">
          <a:xfrm>
            <a:off x="3965575" y="1916931"/>
            <a:ext cx="1703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Helvetica" charset="0"/>
              </a:rPr>
              <a:t>LIM Domain</a:t>
            </a:r>
          </a:p>
        </p:txBody>
      </p:sp>
      <p:sp>
        <p:nvSpPr>
          <p:cNvPr id="18" name="Line 15"/>
          <p:cNvSpPr>
            <a:spLocks noChangeAspect="1" noChangeShapeType="1"/>
          </p:cNvSpPr>
          <p:nvPr/>
        </p:nvSpPr>
        <p:spPr bwMode="auto">
          <a:xfrm rot="3071950">
            <a:off x="3684588" y="1988368"/>
            <a:ext cx="0" cy="904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504113" y="2801169"/>
            <a:ext cx="495300" cy="298450"/>
          </a:xfrm>
          <a:prstGeom prst="rect">
            <a:avLst/>
          </a:prstGeom>
          <a:solidFill>
            <a:srgbClr val="DFD7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3273425" y="2801169"/>
            <a:ext cx="103188" cy="298450"/>
          </a:xfrm>
          <a:prstGeom prst="rect">
            <a:avLst/>
          </a:prstGeom>
          <a:solidFill>
            <a:srgbClr val="71BDB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611188" y="2801169"/>
            <a:ext cx="1393825" cy="298450"/>
          </a:xfrm>
          <a:prstGeom prst="rect">
            <a:avLst/>
          </a:prstGeom>
          <a:solidFill>
            <a:srgbClr val="823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7339013" y="2801169"/>
            <a:ext cx="133350" cy="2984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781050" y="2801169"/>
            <a:ext cx="69850" cy="2984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159000" y="2801169"/>
            <a:ext cx="217488" cy="298450"/>
          </a:xfrm>
          <a:prstGeom prst="rect">
            <a:avLst/>
          </a:prstGeom>
          <a:solidFill>
            <a:srgbClr val="48A53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2"/>
          <p:cNvSpPr>
            <a:spLocks noChangeAspect="1" noChangeArrowheads="1"/>
          </p:cNvSpPr>
          <p:nvPr/>
        </p:nvSpPr>
        <p:spPr bwMode="auto">
          <a:xfrm>
            <a:off x="7559675" y="2801169"/>
            <a:ext cx="385763" cy="29845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3"/>
          <p:cNvSpPr txBox="1">
            <a:spLocks noChangeAspect="1" noChangeArrowheads="1"/>
          </p:cNvSpPr>
          <p:nvPr/>
        </p:nvSpPr>
        <p:spPr bwMode="auto">
          <a:xfrm>
            <a:off x="2441575" y="1980431"/>
            <a:ext cx="170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Helvetica" charset="0"/>
              </a:rPr>
              <a:t>Calponin Homology Domain</a:t>
            </a:r>
          </a:p>
        </p:txBody>
      </p:sp>
      <p:sp>
        <p:nvSpPr>
          <p:cNvPr id="27" name="Line 24"/>
          <p:cNvSpPr>
            <a:spLocks noChangeAspect="1" noChangeShapeType="1"/>
          </p:cNvSpPr>
          <p:nvPr/>
        </p:nvSpPr>
        <p:spPr bwMode="auto">
          <a:xfrm rot="1820711" flipV="1">
            <a:off x="2392363" y="2355081"/>
            <a:ext cx="0" cy="38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611188" y="2801169"/>
            <a:ext cx="169862" cy="298450"/>
          </a:xfrm>
          <a:prstGeom prst="rect">
            <a:avLst/>
          </a:prstGeom>
          <a:solidFill>
            <a:srgbClr val="823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2005013" y="2799581"/>
            <a:ext cx="73025" cy="298450"/>
          </a:xfrm>
          <a:prstGeom prst="rect">
            <a:avLst/>
          </a:prstGeom>
          <a:solidFill>
            <a:srgbClr val="82387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27"/>
          <p:cNvSpPr>
            <a:spLocks noChangeAspect="1" noChangeShapeType="1"/>
          </p:cNvSpPr>
          <p:nvPr/>
        </p:nvSpPr>
        <p:spPr bwMode="auto">
          <a:xfrm>
            <a:off x="858838" y="2894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28"/>
          <p:cNvSpPr txBox="1">
            <a:spLocks noChangeAspect="1" noChangeArrowheads="1"/>
          </p:cNvSpPr>
          <p:nvPr/>
        </p:nvSpPr>
        <p:spPr bwMode="auto">
          <a:xfrm>
            <a:off x="765175" y="3158356"/>
            <a:ext cx="17033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Helvetica" charset="0"/>
              </a:rPr>
              <a:t>Flavoenzyme</a:t>
            </a:r>
            <a:endParaRPr lang="en-US" sz="1200">
              <a:latin typeface="Helvetica" charset="0"/>
            </a:endParaRPr>
          </a:p>
        </p:txBody>
      </p:sp>
      <p:grpSp>
        <p:nvGrpSpPr>
          <p:cNvPr id="32" name="Group 29"/>
          <p:cNvGrpSpPr>
            <a:grpSpLocks/>
          </p:cNvGrpSpPr>
          <p:nvPr/>
        </p:nvGrpSpPr>
        <p:grpSpPr bwMode="auto">
          <a:xfrm>
            <a:off x="614363" y="3128194"/>
            <a:ext cx="1462087" cy="92075"/>
            <a:chOff x="528" y="2160"/>
            <a:chExt cx="912" cy="58"/>
          </a:xfrm>
        </p:grpSpPr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V="1">
              <a:off x="528" y="2189"/>
              <a:ext cx="91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528" y="2160"/>
              <a:ext cx="0" cy="5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1440" y="2160"/>
              <a:ext cx="0" cy="5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Rectangle 33"/>
          <p:cNvSpPr>
            <a:spLocks noChangeArrowheads="1"/>
          </p:cNvSpPr>
          <p:nvPr/>
        </p:nvSpPr>
        <p:spPr bwMode="auto">
          <a:xfrm>
            <a:off x="1303338" y="2799581"/>
            <a:ext cx="36512" cy="2984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1731963" y="2801169"/>
            <a:ext cx="69850" cy="2984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5"/>
          <p:cNvSpPr>
            <a:spLocks noChangeShapeType="1"/>
          </p:cNvSpPr>
          <p:nvPr/>
        </p:nvSpPr>
        <p:spPr bwMode="auto">
          <a:xfrm flipV="1">
            <a:off x="3376613" y="3169469"/>
            <a:ext cx="396081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3376613" y="3123431"/>
            <a:ext cx="0" cy="92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37"/>
          <p:cNvSpPr>
            <a:spLocks noChangeShapeType="1"/>
          </p:cNvSpPr>
          <p:nvPr/>
        </p:nvSpPr>
        <p:spPr bwMode="auto">
          <a:xfrm>
            <a:off x="7337425" y="3123431"/>
            <a:ext cx="0" cy="92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38"/>
          <p:cNvSpPr txBox="1">
            <a:spLocks noChangeAspect="1" noChangeArrowheads="1"/>
          </p:cNvSpPr>
          <p:nvPr/>
        </p:nvSpPr>
        <p:spPr bwMode="auto">
          <a:xfrm>
            <a:off x="2246313" y="3199631"/>
            <a:ext cx="17033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Helvetica" charset="0"/>
              </a:rPr>
              <a:t>Variable Region (1)</a:t>
            </a:r>
            <a:endParaRPr lang="en-US" sz="1200">
              <a:latin typeface="Helvetica" charset="0"/>
            </a:endParaRPr>
          </a:p>
        </p:txBody>
      </p:sp>
      <p:grpSp>
        <p:nvGrpSpPr>
          <p:cNvPr id="42" name="Group 39"/>
          <p:cNvGrpSpPr>
            <a:grpSpLocks/>
          </p:cNvGrpSpPr>
          <p:nvPr/>
        </p:nvGrpSpPr>
        <p:grpSpPr bwMode="auto">
          <a:xfrm>
            <a:off x="7505700" y="3123431"/>
            <a:ext cx="492125" cy="92075"/>
            <a:chOff x="5141" y="3696"/>
            <a:chExt cx="310" cy="58"/>
          </a:xfrm>
        </p:grpSpPr>
        <p:sp>
          <p:nvSpPr>
            <p:cNvPr id="43" name="Line 40"/>
            <p:cNvSpPr>
              <a:spLocks noChangeShapeType="1"/>
            </p:cNvSpPr>
            <p:nvPr/>
          </p:nvSpPr>
          <p:spPr bwMode="auto">
            <a:xfrm flipV="1">
              <a:off x="5141" y="3725"/>
              <a:ext cx="31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5141" y="3696"/>
              <a:ext cx="0" cy="5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5451" y="3696"/>
              <a:ext cx="0" cy="5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" name="Line 43"/>
          <p:cNvSpPr>
            <a:spLocks noChangeAspect="1" noChangeShapeType="1"/>
          </p:cNvSpPr>
          <p:nvPr/>
        </p:nvSpPr>
        <p:spPr bwMode="auto">
          <a:xfrm rot="20680865" flipH="1">
            <a:off x="7732713" y="3220269"/>
            <a:ext cx="42862" cy="168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82"/>
          <p:cNvSpPr txBox="1">
            <a:spLocks noChangeArrowheads="1"/>
          </p:cNvSpPr>
          <p:nvPr/>
        </p:nvSpPr>
        <p:spPr bwMode="auto">
          <a:xfrm>
            <a:off x="8040688" y="2809106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D-MICAL</a:t>
            </a:r>
            <a:endParaRPr lang="en-US" sz="1600">
              <a:latin typeface="Helvetica" charset="0"/>
            </a:endParaRPr>
          </a:p>
        </p:txBody>
      </p:sp>
      <p:sp>
        <p:nvSpPr>
          <p:cNvPr id="48" name="Text Box 90"/>
          <p:cNvSpPr txBox="1">
            <a:spLocks noChangeArrowheads="1"/>
          </p:cNvSpPr>
          <p:nvPr/>
        </p:nvSpPr>
        <p:spPr bwMode="auto">
          <a:xfrm>
            <a:off x="457200" y="3628256"/>
            <a:ext cx="327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MICAL=Molecule interacting with CasL</a:t>
            </a:r>
            <a:endParaRPr lang="en-US" sz="160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485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 EXPRESSION IN THE BRAIN</a:t>
            </a:r>
            <a:endParaRPr lang="en-US" sz="2400" dirty="0"/>
          </a:p>
        </p:txBody>
      </p:sp>
      <p:pic>
        <p:nvPicPr>
          <p:cNvPr id="6" name="Picture 31" descr="&#10;NBMC1b.tif                                                     000D9A6AMacintosh HD                   B64CA97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4924896"/>
            <a:ext cx="8985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2" descr="&#10;NBMC2b.tif                                                     000D9A6AMacintosh HD                   B64CA97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273896"/>
            <a:ext cx="9017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3" descr="NBMC13b.tif                                                    000D9A6AMacintosh HD                   B64CA97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597496"/>
            <a:ext cx="9017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 GAPDH.tif                                                      000D0080Macintosh HD                   B64CA973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88296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 descr="MC1.tif                                                        000D0080Macintosh HD                   B64CA973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59496"/>
            <a:ext cx="203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6" descr="MC2.tif                                                        000D0080Macintosh HD                   B64CA973: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69096"/>
            <a:ext cx="203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7" descr="MC3.tif                                                        000D0080Macintosh HD                   B64CA973: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78696"/>
            <a:ext cx="2036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8"/>
          <p:cNvSpPr txBox="1">
            <a:spLocks noChangeArrowheads="1"/>
          </p:cNvSpPr>
          <p:nvPr/>
        </p:nvSpPr>
        <p:spPr bwMode="auto">
          <a:xfrm>
            <a:off x="982663" y="1597496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MICAL-1</a:t>
            </a:r>
            <a:endParaRPr lang="en-US" sz="1600">
              <a:latin typeface="Helvetica" charset="0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982663" y="3273896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MICAL-2</a:t>
            </a:r>
            <a:endParaRPr lang="en-US" sz="1600">
              <a:latin typeface="Helvetica" charset="0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982663" y="4912196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MICAL-3</a:t>
            </a:r>
            <a:endParaRPr lang="en-US" sz="1600">
              <a:latin typeface="Helvetica" charset="0"/>
            </a:endParaRPr>
          </a:p>
        </p:txBody>
      </p:sp>
      <p:sp>
        <p:nvSpPr>
          <p:cNvPr id="18" name="Text Box 41"/>
          <p:cNvSpPr txBox="1">
            <a:spLocks noChangeArrowheads="1"/>
          </p:cNvSpPr>
          <p:nvPr/>
        </p:nvSpPr>
        <p:spPr bwMode="auto">
          <a:xfrm>
            <a:off x="7659688" y="2435696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MICAL-1</a:t>
            </a:r>
            <a:endParaRPr lang="en-US" sz="1600">
              <a:latin typeface="Helvetica" charset="0"/>
            </a:endParaRPr>
          </a:p>
        </p:txBody>
      </p:sp>
      <p:sp>
        <p:nvSpPr>
          <p:cNvPr id="19" name="Text Box 42"/>
          <p:cNvSpPr txBox="1">
            <a:spLocks noChangeArrowheads="1"/>
          </p:cNvSpPr>
          <p:nvPr/>
        </p:nvSpPr>
        <p:spPr bwMode="auto">
          <a:xfrm>
            <a:off x="7659688" y="3027834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MICAL-2</a:t>
            </a:r>
            <a:endParaRPr lang="en-US" sz="1600">
              <a:latin typeface="Helvetica" charset="0"/>
            </a:endParaRPr>
          </a:p>
        </p:txBody>
      </p:sp>
      <p:sp>
        <p:nvSpPr>
          <p:cNvPr id="20" name="Text Box 43"/>
          <p:cNvSpPr txBox="1">
            <a:spLocks noChangeArrowheads="1"/>
          </p:cNvSpPr>
          <p:nvPr/>
        </p:nvSpPr>
        <p:spPr bwMode="auto">
          <a:xfrm>
            <a:off x="7659688" y="3654896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MICAL-3</a:t>
            </a:r>
            <a:endParaRPr lang="en-US" sz="1600">
              <a:latin typeface="Helvetica" charset="0"/>
            </a:endParaRP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7659688" y="4247034"/>
            <a:ext cx="109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GAPDH</a:t>
            </a:r>
            <a:endParaRPr lang="en-US" sz="1600">
              <a:latin typeface="Helvetica" charset="0"/>
            </a:endParaRPr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3205163" y="2156296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46"/>
          <p:cNvSpPr>
            <a:spLocks noChangeShapeType="1"/>
          </p:cNvSpPr>
          <p:nvPr/>
        </p:nvSpPr>
        <p:spPr bwMode="auto">
          <a:xfrm>
            <a:off x="3205163" y="3877146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47"/>
          <p:cNvSpPr>
            <a:spLocks noChangeShapeType="1"/>
          </p:cNvSpPr>
          <p:nvPr/>
        </p:nvSpPr>
        <p:spPr bwMode="auto">
          <a:xfrm>
            <a:off x="3205163" y="5147146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48"/>
          <p:cNvSpPr>
            <a:spLocks noChangeShapeType="1"/>
          </p:cNvSpPr>
          <p:nvPr/>
        </p:nvSpPr>
        <p:spPr bwMode="auto">
          <a:xfrm>
            <a:off x="3205163" y="5732934"/>
            <a:ext cx="1524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49"/>
          <p:cNvSpPr txBox="1">
            <a:spLocks noChangeArrowheads="1"/>
          </p:cNvSpPr>
          <p:nvPr/>
        </p:nvSpPr>
        <p:spPr bwMode="auto">
          <a:xfrm>
            <a:off x="2209800" y="1216496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E19</a:t>
            </a:r>
            <a:endParaRPr lang="en-US" sz="1600">
              <a:latin typeface="Helvetica" charset="0"/>
            </a:endParaRPr>
          </a:p>
        </p:txBody>
      </p:sp>
      <p:sp>
        <p:nvSpPr>
          <p:cNvPr id="27" name="Text Box 50"/>
          <p:cNvSpPr txBox="1">
            <a:spLocks noChangeArrowheads="1"/>
          </p:cNvSpPr>
          <p:nvPr/>
        </p:nvSpPr>
        <p:spPr bwMode="auto">
          <a:xfrm>
            <a:off x="2730500" y="1216496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AD</a:t>
            </a:r>
            <a:endParaRPr lang="en-US" sz="1600">
              <a:latin typeface="Helvetica" charset="0"/>
            </a:endParaRPr>
          </a:p>
        </p:txBody>
      </p:sp>
      <p:sp>
        <p:nvSpPr>
          <p:cNvPr id="28" name="Text Box 52"/>
          <p:cNvSpPr txBox="1">
            <a:spLocks noChangeArrowheads="1"/>
          </p:cNvSpPr>
          <p:nvPr/>
        </p:nvSpPr>
        <p:spPr bwMode="auto">
          <a:xfrm>
            <a:off x="5181600" y="4874096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RT-PCR, rat whole brain cDNA</a:t>
            </a:r>
            <a:endParaRPr lang="en-US" sz="1600">
              <a:latin typeface="Helvetica" charset="0"/>
            </a:endParaRPr>
          </a:p>
        </p:txBody>
      </p:sp>
      <p:sp>
        <p:nvSpPr>
          <p:cNvPr id="29" name="Text Box 53"/>
          <p:cNvSpPr txBox="1">
            <a:spLocks noChangeArrowheads="1"/>
          </p:cNvSpPr>
          <p:nvPr/>
        </p:nvSpPr>
        <p:spPr bwMode="auto">
          <a:xfrm rot="5400000">
            <a:off x="6578600" y="1940396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P14</a:t>
            </a:r>
            <a:endParaRPr lang="en-US" sz="1600">
              <a:latin typeface="Helvetica" charset="0"/>
            </a:endParaRPr>
          </a:p>
        </p:txBody>
      </p:sp>
      <p:sp>
        <p:nvSpPr>
          <p:cNvPr id="30" name="Text Box 54"/>
          <p:cNvSpPr txBox="1">
            <a:spLocks noChangeArrowheads="1"/>
          </p:cNvSpPr>
          <p:nvPr/>
        </p:nvSpPr>
        <p:spPr bwMode="auto">
          <a:xfrm rot="5400000">
            <a:off x="6972300" y="1940396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AD</a:t>
            </a:r>
            <a:endParaRPr lang="en-US" sz="1600">
              <a:latin typeface="Helvetica" charset="0"/>
            </a:endParaRPr>
          </a:p>
        </p:txBody>
      </p:sp>
      <p:sp>
        <p:nvSpPr>
          <p:cNvPr id="31" name="Text Box 55"/>
          <p:cNvSpPr txBox="1">
            <a:spLocks noChangeArrowheads="1"/>
          </p:cNvSpPr>
          <p:nvPr/>
        </p:nvSpPr>
        <p:spPr bwMode="auto">
          <a:xfrm rot="5400000">
            <a:off x="6210300" y="1940396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P5</a:t>
            </a:r>
            <a:endParaRPr lang="en-US" sz="1600">
              <a:latin typeface="Helvetica" charset="0"/>
            </a:endParaRPr>
          </a:p>
        </p:txBody>
      </p:sp>
      <p:sp>
        <p:nvSpPr>
          <p:cNvPr id="32" name="Text Box 56"/>
          <p:cNvSpPr txBox="1">
            <a:spLocks noChangeArrowheads="1"/>
          </p:cNvSpPr>
          <p:nvPr/>
        </p:nvSpPr>
        <p:spPr bwMode="auto">
          <a:xfrm rot="5400000">
            <a:off x="5842000" y="1940396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E19 </a:t>
            </a:r>
            <a:endParaRPr lang="en-US" sz="1600">
              <a:latin typeface="Helvetica" charset="0"/>
            </a:endParaRPr>
          </a:p>
        </p:txBody>
      </p:sp>
      <p:sp>
        <p:nvSpPr>
          <p:cNvPr id="33" name="Text Box 57"/>
          <p:cNvSpPr txBox="1">
            <a:spLocks noChangeArrowheads="1"/>
          </p:cNvSpPr>
          <p:nvPr/>
        </p:nvSpPr>
        <p:spPr bwMode="auto">
          <a:xfrm rot="5400000">
            <a:off x="5461000" y="1940396"/>
            <a:ext cx="53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E15</a:t>
            </a:r>
            <a:endParaRPr lang="en-US" sz="1600">
              <a:latin typeface="Helvetica" charset="0"/>
            </a:endParaRPr>
          </a:p>
        </p:txBody>
      </p: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3352800" y="2003896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~3.7 kb</a:t>
            </a:r>
            <a:endParaRPr lang="en-US" sz="1600">
              <a:latin typeface="Helvetica" charset="0"/>
            </a:endParaRPr>
          </a:p>
        </p:txBody>
      </p:sp>
      <p:sp>
        <p:nvSpPr>
          <p:cNvPr id="35" name="Text Box 59"/>
          <p:cNvSpPr txBox="1">
            <a:spLocks noChangeArrowheads="1"/>
          </p:cNvSpPr>
          <p:nvPr/>
        </p:nvSpPr>
        <p:spPr bwMode="auto">
          <a:xfrm>
            <a:off x="3352800" y="3731096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~4.2 kb</a:t>
            </a:r>
            <a:endParaRPr lang="en-US" sz="1600">
              <a:latin typeface="Helvetica" charset="0"/>
            </a:endParaRPr>
          </a:p>
        </p:txBody>
      </p:sp>
      <p:sp>
        <p:nvSpPr>
          <p:cNvPr id="36" name="Text Box 60"/>
          <p:cNvSpPr txBox="1">
            <a:spLocks noChangeArrowheads="1"/>
          </p:cNvSpPr>
          <p:nvPr/>
        </p:nvSpPr>
        <p:spPr bwMode="auto">
          <a:xfrm>
            <a:off x="3352800" y="4988396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&gt;11 kb</a:t>
            </a:r>
            <a:endParaRPr lang="en-US" sz="1600">
              <a:latin typeface="Helvetica" charset="0"/>
            </a:endParaRPr>
          </a:p>
        </p:txBody>
      </p:sp>
      <p:sp>
        <p:nvSpPr>
          <p:cNvPr id="37" name="Text Box 61"/>
          <p:cNvSpPr txBox="1">
            <a:spLocks noChangeArrowheads="1"/>
          </p:cNvSpPr>
          <p:nvPr/>
        </p:nvSpPr>
        <p:spPr bwMode="auto">
          <a:xfrm>
            <a:off x="3352800" y="5559896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Helvetica" charset="0"/>
              </a:rPr>
              <a:t>&gt;9 kb</a:t>
            </a:r>
            <a:endParaRPr lang="en-US" sz="160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70433"/>
      </p:ext>
    </p:extLst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MICALS CONTAIN A MONOOXYGENASE DOMAIN</a:t>
            </a:r>
            <a:endParaRPr lang="en-US" sz="2400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056580" y="2004665"/>
            <a:ext cx="1462088" cy="92075"/>
            <a:chOff x="809" y="3072"/>
            <a:chExt cx="728" cy="58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809" y="3101"/>
              <a:ext cx="727" cy="0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809" y="3072"/>
              <a:ext cx="0" cy="58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537" y="3072"/>
              <a:ext cx="0" cy="48"/>
            </a:xfrm>
            <a:prstGeom prst="line">
              <a:avLst/>
            </a:prstGeom>
            <a:noFill/>
            <a:ln w="63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05780" y="2833340"/>
            <a:ext cx="1600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">
                <a:latin typeface="Helvetica" charset="0"/>
              </a:rPr>
              <a:t>GXGXXG               DG                 GD</a:t>
            </a:r>
            <a:endParaRPr lang="en-US" sz="800">
              <a:latin typeface="Helvetica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21655" y="2511077"/>
            <a:ext cx="6934200" cy="2984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946330" y="2511077"/>
            <a:ext cx="495300" cy="298450"/>
          </a:xfrm>
          <a:prstGeom prst="rect">
            <a:avLst/>
          </a:prstGeom>
          <a:solidFill>
            <a:srgbClr val="DFD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715643" y="2511077"/>
            <a:ext cx="103187" cy="298450"/>
          </a:xfrm>
          <a:prstGeom prst="rect">
            <a:avLst/>
          </a:prstGeom>
          <a:solidFill>
            <a:srgbClr val="71BD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053405" y="2511077"/>
            <a:ext cx="1393825" cy="298450"/>
          </a:xfrm>
          <a:prstGeom prst="rect">
            <a:avLst/>
          </a:prstGeom>
          <a:solidFill>
            <a:srgbClr val="8238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781230" y="2511077"/>
            <a:ext cx="133350" cy="2984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223268" y="2511077"/>
            <a:ext cx="69850" cy="2984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601218" y="2511077"/>
            <a:ext cx="217487" cy="298450"/>
          </a:xfrm>
          <a:prstGeom prst="rect">
            <a:avLst/>
          </a:prstGeom>
          <a:solidFill>
            <a:srgbClr val="48A5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7"/>
          <p:cNvSpPr>
            <a:spLocks noChangeAspect="1" noChangeArrowheads="1"/>
          </p:cNvSpPr>
          <p:nvPr/>
        </p:nvSpPr>
        <p:spPr bwMode="auto">
          <a:xfrm>
            <a:off x="8001893" y="2511077"/>
            <a:ext cx="385762" cy="298450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053405" y="2511077"/>
            <a:ext cx="169863" cy="298450"/>
          </a:xfrm>
          <a:prstGeom prst="rect">
            <a:avLst/>
          </a:prstGeom>
          <a:solidFill>
            <a:srgbClr val="8238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447230" y="2509490"/>
            <a:ext cx="73025" cy="298450"/>
          </a:xfrm>
          <a:prstGeom prst="rect">
            <a:avLst/>
          </a:prstGeom>
          <a:solidFill>
            <a:srgbClr val="8238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0"/>
          <p:cNvSpPr>
            <a:spLocks noChangeAspect="1" noChangeShapeType="1"/>
          </p:cNvSpPr>
          <p:nvPr/>
        </p:nvSpPr>
        <p:spPr bwMode="auto">
          <a:xfrm>
            <a:off x="1301055" y="260474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1745555" y="2509490"/>
            <a:ext cx="36513" cy="2984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2174180" y="2511077"/>
            <a:ext cx="69850" cy="2984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7779643" y="2833340"/>
            <a:ext cx="0" cy="920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" name="Group 49"/>
          <p:cNvGrpSpPr>
            <a:grpSpLocks/>
          </p:cNvGrpSpPr>
          <p:nvPr/>
        </p:nvGrpSpPr>
        <p:grpSpPr bwMode="auto">
          <a:xfrm>
            <a:off x="180280" y="1749077"/>
            <a:ext cx="8712200" cy="3729038"/>
            <a:chOff x="96" y="1669"/>
            <a:chExt cx="5488" cy="2349"/>
          </a:xfrm>
        </p:grpSpPr>
        <p:sp>
          <p:nvSpPr>
            <p:cNvPr id="27" name="Text Box 8"/>
            <p:cNvSpPr txBox="1">
              <a:spLocks noChangeAspect="1" noChangeArrowheads="1"/>
            </p:cNvSpPr>
            <p:nvPr/>
          </p:nvSpPr>
          <p:spPr bwMode="auto">
            <a:xfrm>
              <a:off x="558" y="1669"/>
              <a:ext cx="14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latin typeface="Helvetica" charset="0"/>
                </a:rPr>
                <a:t>Monooxygenase Domain</a:t>
              </a:r>
            </a:p>
          </p:txBody>
        </p:sp>
        <p:grpSp>
          <p:nvGrpSpPr>
            <p:cNvPr id="28" name="Group 48"/>
            <p:cNvGrpSpPr>
              <a:grpSpLocks/>
            </p:cNvGrpSpPr>
            <p:nvPr/>
          </p:nvGrpSpPr>
          <p:grpSpPr bwMode="auto">
            <a:xfrm>
              <a:off x="96" y="1815"/>
              <a:ext cx="5488" cy="2203"/>
              <a:chOff x="96" y="1815"/>
              <a:chExt cx="5488" cy="2203"/>
            </a:xfrm>
          </p:grpSpPr>
          <p:sp>
            <p:nvSpPr>
              <p:cNvPr id="29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96" y="1815"/>
                <a:ext cx="648" cy="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Geneva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Geneva" charset="0"/>
                    <a:cs typeface="Geneva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Helvetica" charset="0"/>
                  </a:rPr>
                  <a:t>FAD Binding </a:t>
                </a:r>
              </a:p>
              <a:p>
                <a:pPr algn="ctr">
                  <a:lnSpc>
                    <a:spcPct val="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Helvetica" charset="0"/>
                  </a:rPr>
                  <a:t>Motifs</a:t>
                </a:r>
              </a:p>
            </p:txBody>
          </p:sp>
          <p:sp>
            <p:nvSpPr>
              <p:cNvPr id="30" name="Line 23"/>
              <p:cNvSpPr>
                <a:spLocks noChangeAspect="1" noChangeShapeType="1"/>
              </p:cNvSpPr>
              <p:nvPr/>
            </p:nvSpPr>
            <p:spPr bwMode="auto">
              <a:xfrm rot="-1688495">
                <a:off x="741" y="1994"/>
                <a:ext cx="0" cy="1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Line 24"/>
              <p:cNvSpPr>
                <a:spLocks noChangeAspect="1" noChangeShapeType="1"/>
              </p:cNvSpPr>
              <p:nvPr/>
            </p:nvSpPr>
            <p:spPr bwMode="auto">
              <a:xfrm rot="-4359642">
                <a:off x="894" y="1869"/>
                <a:ext cx="0" cy="3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Line 25"/>
              <p:cNvSpPr>
                <a:spLocks noChangeAspect="1" noChangeShapeType="1"/>
              </p:cNvSpPr>
              <p:nvPr/>
            </p:nvSpPr>
            <p:spPr bwMode="auto">
              <a:xfrm rot="-4795261">
                <a:off x="1031" y="1733"/>
                <a:ext cx="0" cy="6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 flipH="1" flipV="1">
                <a:off x="3248" y="3064"/>
                <a:ext cx="8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36"/>
              <p:cNvSpPr>
                <a:spLocks noChangeShapeType="1"/>
              </p:cNvSpPr>
              <p:nvPr/>
            </p:nvSpPr>
            <p:spPr bwMode="auto">
              <a:xfrm flipH="1" flipV="1">
                <a:off x="3872" y="3016"/>
                <a:ext cx="96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5" name="Group 46"/>
              <p:cNvGrpSpPr>
                <a:grpSpLocks/>
              </p:cNvGrpSpPr>
              <p:nvPr/>
            </p:nvGrpSpPr>
            <p:grpSpPr bwMode="auto">
              <a:xfrm>
                <a:off x="432" y="2304"/>
                <a:ext cx="5152" cy="1714"/>
                <a:chOff x="432" y="2304"/>
                <a:chExt cx="5152" cy="1714"/>
              </a:xfrm>
            </p:grpSpPr>
            <p:sp>
              <p:nvSpPr>
                <p:cNvPr id="3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336" y="2832"/>
                  <a:ext cx="180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Geneva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200">
                      <a:latin typeface="Helvetica" charset="0"/>
                    </a:rPr>
                    <a:t>GXGXXG               DG                 GD</a:t>
                  </a:r>
                </a:p>
              </p:txBody>
            </p:sp>
            <p:sp>
              <p:nvSpPr>
                <p:cNvPr id="3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536" y="3024"/>
                  <a:ext cx="40" cy="3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Text Box 3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16" y="3408"/>
                  <a:ext cx="648" cy="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Geneva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9pPr>
                </a:lstStyle>
                <a:p>
                  <a:pPr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US" sz="1200">
                      <a:latin typeface="Helvetica" charset="0"/>
                    </a:rPr>
                    <a:t>Consensus dinucleotide binding sequence, binds ADP moiety FAD</a:t>
                  </a:r>
                </a:p>
              </p:txBody>
            </p:sp>
            <p:sp>
              <p:nvSpPr>
                <p:cNvPr id="39" name="Text Box 3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864" y="3504"/>
                  <a:ext cx="768" cy="3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Geneva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9pPr>
                </a:lstStyle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US" sz="1200">
                      <a:latin typeface="Helvetica" charset="0"/>
                    </a:rPr>
                    <a:t>Binds pyrophosphate moiety FAD</a:t>
                  </a:r>
                </a:p>
              </p:txBody>
            </p:sp>
            <p:sp>
              <p:nvSpPr>
                <p:cNvPr id="40" name="Text Box 3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776" y="3504"/>
                  <a:ext cx="768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Geneva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9pPr>
                </a:lstStyle>
                <a:p>
                  <a:pPr algn="ctr">
                    <a:lnSpc>
                      <a:spcPct val="80000"/>
                    </a:lnSpc>
                    <a:spcBef>
                      <a:spcPct val="50000"/>
                    </a:spcBef>
                  </a:pPr>
                  <a:r>
                    <a:rPr lang="en-US" sz="1200">
                      <a:latin typeface="Helvetica" charset="0"/>
                    </a:rPr>
                    <a:t>Binds ribose moiety FAD</a:t>
                  </a:r>
                </a:p>
              </p:txBody>
            </p:sp>
            <p:sp>
              <p:nvSpPr>
                <p:cNvPr id="41" name="Oval 38"/>
                <p:cNvSpPr>
                  <a:spLocks noChangeArrowheads="1"/>
                </p:cNvSpPr>
                <p:nvPr/>
              </p:nvSpPr>
              <p:spPr bwMode="auto">
                <a:xfrm>
                  <a:off x="432" y="2304"/>
                  <a:ext cx="1248" cy="192"/>
                </a:xfrm>
                <a:prstGeom prst="ellipse">
                  <a:avLst/>
                </a:prstGeom>
                <a:noFill/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Line 39"/>
                <p:cNvSpPr>
                  <a:spLocks noChangeShapeType="1"/>
                </p:cNvSpPr>
                <p:nvPr/>
              </p:nvSpPr>
              <p:spPr bwMode="auto">
                <a:xfrm>
                  <a:off x="1472" y="2472"/>
                  <a:ext cx="624" cy="336"/>
                </a:xfrm>
                <a:prstGeom prst="line">
                  <a:avLst/>
                </a:prstGeom>
                <a:noFill/>
                <a:ln w="19050">
                  <a:solidFill>
                    <a:srgbClr val="00FF00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Text Box 4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160" y="2728"/>
                  <a:ext cx="142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Geneva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Geneva" charset="0"/>
                      <a:cs typeface="Geneva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sz="1200">
                      <a:latin typeface="Helvetica" charset="0"/>
                    </a:rPr>
                    <a:t>Distinctive features of a flavoprotein monoxygenase (hydroxylase)</a:t>
                  </a:r>
                </a:p>
              </p:txBody>
            </p:sp>
          </p:grpSp>
        </p:grpSp>
      </p:grpSp>
      <p:grpSp>
        <p:nvGrpSpPr>
          <p:cNvPr id="44" name="Group 50"/>
          <p:cNvGrpSpPr>
            <a:grpSpLocks/>
          </p:cNvGrpSpPr>
          <p:nvPr/>
        </p:nvGrpSpPr>
        <p:grpSpPr bwMode="auto">
          <a:xfrm>
            <a:off x="408880" y="2960340"/>
            <a:ext cx="3048000" cy="2628900"/>
            <a:chOff x="240" y="2432"/>
            <a:chExt cx="1920" cy="1656"/>
          </a:xfrm>
        </p:grpSpPr>
        <p:sp>
          <p:nvSpPr>
            <p:cNvPr id="45" name="Oval 29"/>
            <p:cNvSpPr>
              <a:spLocks noChangeArrowheads="1"/>
            </p:cNvSpPr>
            <p:nvPr/>
          </p:nvSpPr>
          <p:spPr bwMode="auto">
            <a:xfrm>
              <a:off x="800" y="2432"/>
              <a:ext cx="336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Text Box 30"/>
            <p:cNvSpPr txBox="1">
              <a:spLocks noChangeAspect="1" noChangeArrowheads="1"/>
            </p:cNvSpPr>
            <p:nvPr/>
          </p:nvSpPr>
          <p:spPr bwMode="auto">
            <a:xfrm>
              <a:off x="824" y="2528"/>
              <a:ext cx="6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Helvetica" charset="0"/>
                </a:rPr>
                <a:t>FAD</a:t>
              </a: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>
              <a:off x="960" y="2872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43"/>
            <p:cNvSpPr txBox="1">
              <a:spLocks noChangeAspect="1" noChangeArrowheads="1"/>
            </p:cNvSpPr>
            <p:nvPr/>
          </p:nvSpPr>
          <p:spPr bwMode="auto">
            <a:xfrm>
              <a:off x="312" y="2536"/>
              <a:ext cx="64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Helvetica" charset="0"/>
                </a:rPr>
                <a:t>Electron donor</a:t>
              </a:r>
            </a:p>
          </p:txBody>
        </p:sp>
        <p:sp>
          <p:nvSpPr>
            <p:cNvPr id="49" name="Text Box 44"/>
            <p:cNvSpPr txBox="1">
              <a:spLocks noChangeAspect="1" noChangeArrowheads="1"/>
            </p:cNvSpPr>
            <p:nvPr/>
          </p:nvSpPr>
          <p:spPr bwMode="auto">
            <a:xfrm>
              <a:off x="240" y="3160"/>
              <a:ext cx="192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Helvetica" charset="0"/>
                </a:rPr>
                <a:t>Oxidoreductases catalyze the insertion of one atom of molecular oxygen into their substrates</a:t>
              </a:r>
            </a:p>
          </p:txBody>
        </p:sp>
        <p:sp>
          <p:nvSpPr>
            <p:cNvPr id="50" name="Text Box 45"/>
            <p:cNvSpPr txBox="1">
              <a:spLocks noChangeAspect="1" noChangeArrowheads="1"/>
            </p:cNvSpPr>
            <p:nvPr/>
          </p:nvSpPr>
          <p:spPr bwMode="auto">
            <a:xfrm>
              <a:off x="240" y="3696"/>
              <a:ext cx="192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Geneva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Geneva" charset="0"/>
                  <a:cs typeface="Geneva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Helvetica" charset="0"/>
                </a:rPr>
                <a:t>Oxidation of aa is known to regulate the activity of several different molecules: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1200">
                  <a:latin typeface="Helvetica" charset="0"/>
                </a:rPr>
                <a:t>Actin, small GTPases, GAP43 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917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15900"/>
            <a:ext cx="8229600" cy="1143000"/>
          </a:xfrm>
        </p:spPr>
        <p:txBody>
          <a:bodyPr/>
          <a:lstStyle/>
          <a:p>
            <a:pPr defTabSz="914400" eaLnBrk="1">
              <a:defRPr/>
            </a:pPr>
            <a:r>
              <a:rPr lang="en-US" sz="2400" b="1" dirty="0">
                <a:solidFill>
                  <a:srgbClr val="005BA7"/>
                </a:solidFill>
                <a:latin typeface="Arial" charset="0"/>
                <a:cs typeface="Arial" charset="0"/>
                <a:sym typeface="Arial" charset="0"/>
              </a:rPr>
              <a:t>MICAL-1 CRYSTAL STRUCTURE</a:t>
            </a:r>
            <a:endParaRPr lang="en-US" sz="2400" dirty="0"/>
          </a:p>
        </p:txBody>
      </p:sp>
      <p:pic>
        <p:nvPicPr>
          <p:cNvPr id="5" name="Picture 3" descr="mical_structure1.jpg                                           000EE59AMacintosh HD                   BE12278A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24744"/>
            <a:ext cx="3457575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4724400" y="1962944"/>
            <a:ext cx="1752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72200" y="1658144"/>
            <a:ext cx="2286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>
                <a:latin typeface="Helvetica" charset="0"/>
              </a:rPr>
              <a:t>MO domain</a:t>
            </a:r>
            <a:endParaRPr lang="en-US">
              <a:latin typeface="Helvetica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667000" y="3029744"/>
            <a:ext cx="1752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24000" y="3029744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>
                <a:latin typeface="Helvetica" charset="0"/>
              </a:rPr>
              <a:t>FAD</a:t>
            </a:r>
            <a:endParaRPr lang="en-US">
              <a:latin typeface="Helvetica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400800" y="4858544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>
                <a:latin typeface="Helvetica" charset="0"/>
              </a:rPr>
              <a:t>linker</a:t>
            </a:r>
            <a:endParaRPr lang="en-US">
              <a:latin typeface="Helvetica" charset="0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5257800" y="4926807"/>
            <a:ext cx="1371600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953000" y="3639344"/>
            <a:ext cx="1371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553200" y="3258344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>
                <a:latin typeface="Helvetica" charset="0"/>
              </a:rPr>
              <a:t>FAD binding domain</a:t>
            </a:r>
            <a:endParaRPr lang="en-US">
              <a:latin typeface="Helvetica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52400" y="5517232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 sz="1800" dirty="0">
                <a:latin typeface="Helvetica" charset="0"/>
              </a:rPr>
              <a:t>NADPH-dependent</a:t>
            </a:r>
            <a:endParaRPr lang="en-US" sz="1800" dirty="0">
              <a:latin typeface="Helvetica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-280392" y="1451248"/>
            <a:ext cx="3124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 sz="1800" dirty="0" err="1">
                <a:latin typeface="Helvetica" charset="0"/>
              </a:rPr>
              <a:t>Christiaan</a:t>
            </a:r>
            <a:r>
              <a:rPr lang="en-GB" sz="1800" dirty="0">
                <a:latin typeface="Helvetica" charset="0"/>
              </a:rPr>
              <a:t> </a:t>
            </a:r>
            <a:r>
              <a:rPr lang="en-GB" sz="1800" dirty="0" err="1">
                <a:latin typeface="Helvetica" charset="0"/>
              </a:rPr>
              <a:t>Siebold</a:t>
            </a:r>
            <a:endParaRPr lang="en-GB" sz="1800" dirty="0">
              <a:latin typeface="Helvetica" charset="0"/>
            </a:endParaRPr>
          </a:p>
          <a:p>
            <a:pPr algn="ctr" eaLnBrk="1" hangingPunct="1"/>
            <a:r>
              <a:rPr lang="en-GB" dirty="0">
                <a:latin typeface="Helvetica" charset="0"/>
              </a:rPr>
              <a:t>Yvonne Jones</a:t>
            </a:r>
          </a:p>
          <a:p>
            <a:pPr algn="ctr" eaLnBrk="1" hangingPunct="1"/>
            <a:r>
              <a:rPr lang="en-GB" sz="1800" dirty="0">
                <a:latin typeface="Helvetica" charset="0"/>
              </a:rPr>
              <a:t>(University of Oxford)</a:t>
            </a:r>
            <a:endParaRPr lang="en-US" sz="18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49561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ＭＳ Ｐゴシック"/>
        <a:cs typeface="Helvetica"/>
      </a:majorFont>
      <a:minorFont>
        <a:latin typeface="Helvetica"/>
        <a:ea typeface="ＭＳ Ｐゴシック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180C6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</a:bodyPr>
      <a:lstStyle>
        <a:defPPr marL="45720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  <a:sym typeface="Arial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80C6"/>
      </a:accent1>
      <a:accent2>
        <a:srgbClr val="132C71"/>
      </a:accent2>
      <a:accent3>
        <a:srgbClr val="FFFFFF"/>
      </a:accent3>
      <a:accent4>
        <a:srgbClr val="000000"/>
      </a:accent4>
      <a:accent5>
        <a:srgbClr val="AAC0DF"/>
      </a:accent5>
      <a:accent6>
        <a:srgbClr val="10276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373</Words>
  <Application>Microsoft Macintosh PowerPoint</Application>
  <PresentationFormat>Presentazione su schermo (4:3)</PresentationFormat>
  <Paragraphs>118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2" baseType="lpstr">
      <vt:lpstr>Office Theme</vt:lpstr>
      <vt:lpstr>2_Office Theme</vt:lpstr>
      <vt:lpstr>Paper discussion I</vt:lpstr>
      <vt:lpstr>AXON GUIDANCE</vt:lpstr>
      <vt:lpstr>SEMAPHORIN SIGNALING</vt:lpstr>
      <vt:lpstr>Molecule interacting with CasL</vt:lpstr>
      <vt:lpstr>MICAL ACTS DOWNSTREAM OF SEMA-1a/PlexA</vt:lpstr>
      <vt:lpstr>MICAL IS A MULTIDOMAIN PROTEIN</vt:lpstr>
      <vt:lpstr>MICAL EXPRESSION IN THE BRAIN</vt:lpstr>
      <vt:lpstr>MICALS CONTAIN A MONOOXYGENASE DOMAIN</vt:lpstr>
      <vt:lpstr>MICAL-1 CRYSTAL STRUCTURE</vt:lpstr>
      <vt:lpstr>MICAL-1 CRYSTAL STRUCTURE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Voorstellen Online Module Toetsen en ICT 2014</dc:title>
  <dc:subject/>
  <dc:creator/>
  <cp:keywords/>
  <dc:description/>
  <cp:lastModifiedBy>Ginevra</cp:lastModifiedBy>
  <cp:revision>112</cp:revision>
  <cp:lastPrinted>2018-05-21T21:13:45Z</cp:lastPrinted>
  <dcterms:modified xsi:type="dcterms:W3CDTF">2018-05-21T21:15:25Z</dcterms:modified>
  <cp:category/>
</cp:coreProperties>
</file>