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17.xml" ContentType="application/vnd.openxmlformats-officedocument.presentationml.notesSlide+xml"/>
  <Override PartName="/ppt/theme/themeOverride6.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7.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8.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embeddings/oleObject2.bin" ContentType="application/vnd.openxmlformats-officedocument.oleObject"/>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9.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heme/themeOverride10.xml" ContentType="application/vnd.openxmlformats-officedocument.themeOverr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embeddings/oleObject8.bin" ContentType="application/vnd.openxmlformats-officedocument.oleObject"/>
  <Override PartName="/ppt/notesSlides/notesSlide89.xml" ContentType="application/vnd.openxmlformats-officedocument.presentationml.notesSlide+xml"/>
  <Override PartName="/ppt/embeddings/oleObject9.bin" ContentType="application/vnd.openxmlformats-officedocument.oleObject"/>
  <Override PartName="/ppt/notesSlides/notesSlide90.xml" ContentType="application/vnd.openxmlformats-officedocument.presentationml.notesSlide+xml"/>
  <Override PartName="/ppt/embeddings/oleObject10.bin" ContentType="application/vnd.openxmlformats-officedocument.oleObject"/>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embeddings/oleObject11.bin" ContentType="application/vnd.openxmlformats-officedocument.oleObject"/>
  <Override PartName="/ppt/notesSlides/notesSlide95.xml" ContentType="application/vnd.openxmlformats-officedocument.presentationml.notesSlide+xml"/>
  <Override PartName="/ppt/notesSlides/notesSlide96.xml" ContentType="application/vnd.openxmlformats-officedocument.presentationml.notesSlide+xml"/>
  <Override PartName="/ppt/theme/themeOverride11.xml" ContentType="application/vnd.openxmlformats-officedocument.themeOverr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3" r:id="rId1"/>
    <p:sldMasterId id="2147483683" r:id="rId2"/>
    <p:sldMasterId id="2147483700" r:id="rId3"/>
    <p:sldMasterId id="2147483715" r:id="rId4"/>
    <p:sldMasterId id="2147483727" r:id="rId5"/>
    <p:sldMasterId id="2147483739" r:id="rId6"/>
    <p:sldMasterId id="2147483751" r:id="rId7"/>
    <p:sldMasterId id="2147483763" r:id="rId8"/>
    <p:sldMasterId id="2147483775" r:id="rId9"/>
    <p:sldMasterId id="2147483787" r:id="rId10"/>
    <p:sldMasterId id="2147484791" r:id="rId11"/>
    <p:sldMasterId id="2147485448" r:id="rId12"/>
  </p:sldMasterIdLst>
  <p:notesMasterIdLst>
    <p:notesMasterId r:id="rId201"/>
  </p:notesMasterIdLst>
  <p:sldIdLst>
    <p:sldId id="743" r:id="rId13"/>
    <p:sldId id="744" r:id="rId14"/>
    <p:sldId id="563" r:id="rId15"/>
    <p:sldId id="583" r:id="rId16"/>
    <p:sldId id="564" r:id="rId17"/>
    <p:sldId id="566" r:id="rId18"/>
    <p:sldId id="565" r:id="rId19"/>
    <p:sldId id="567" r:id="rId20"/>
    <p:sldId id="568" r:id="rId21"/>
    <p:sldId id="472" r:id="rId22"/>
    <p:sldId id="473" r:id="rId23"/>
    <p:sldId id="584" r:id="rId24"/>
    <p:sldId id="463" r:id="rId25"/>
    <p:sldId id="597" r:id="rId26"/>
    <p:sldId id="515" r:id="rId27"/>
    <p:sldId id="516" r:id="rId28"/>
    <p:sldId id="373" r:id="rId29"/>
    <p:sldId id="517" r:id="rId30"/>
    <p:sldId id="509" r:id="rId31"/>
    <p:sldId id="511" r:id="rId32"/>
    <p:sldId id="518" r:id="rId33"/>
    <p:sldId id="580" r:id="rId34"/>
    <p:sldId id="578" r:id="rId35"/>
    <p:sldId id="519" r:id="rId36"/>
    <p:sldId id="623" r:id="rId37"/>
    <p:sldId id="374" r:id="rId38"/>
    <p:sldId id="512" r:id="rId39"/>
    <p:sldId id="491" r:id="rId40"/>
    <p:sldId id="492" r:id="rId41"/>
    <p:sldId id="493" r:id="rId42"/>
    <p:sldId id="582" r:id="rId43"/>
    <p:sldId id="573" r:id="rId44"/>
    <p:sldId id="585" r:id="rId45"/>
    <p:sldId id="258" r:id="rId46"/>
    <p:sldId id="311" r:id="rId47"/>
    <p:sldId id="269" r:id="rId48"/>
    <p:sldId id="525" r:id="rId49"/>
    <p:sldId id="526" r:id="rId50"/>
    <p:sldId id="527" r:id="rId51"/>
    <p:sldId id="268" r:id="rId52"/>
    <p:sldId id="383" r:id="rId53"/>
    <p:sldId id="494" r:id="rId54"/>
    <p:sldId id="495" r:id="rId55"/>
    <p:sldId id="496" r:id="rId56"/>
    <p:sldId id="497" r:id="rId57"/>
    <p:sldId id="498" r:id="rId58"/>
    <p:sldId id="499" r:id="rId59"/>
    <p:sldId id="574" r:id="rId60"/>
    <p:sldId id="271" r:id="rId61"/>
    <p:sldId id="522" r:id="rId62"/>
    <p:sldId id="523" r:id="rId63"/>
    <p:sldId id="524" r:id="rId64"/>
    <p:sldId id="427" r:id="rId65"/>
    <p:sldId id="461" r:id="rId66"/>
    <p:sldId id="508" r:id="rId67"/>
    <p:sldId id="471" r:id="rId68"/>
    <p:sldId id="575" r:id="rId69"/>
    <p:sldId id="281" r:id="rId70"/>
    <p:sldId id="327" r:id="rId71"/>
    <p:sldId id="531" r:id="rId72"/>
    <p:sldId id="532" r:id="rId73"/>
    <p:sldId id="382" r:id="rId74"/>
    <p:sldId id="520" r:id="rId75"/>
    <p:sldId id="628" r:id="rId76"/>
    <p:sldId id="629" r:id="rId77"/>
    <p:sldId id="734" r:id="rId78"/>
    <p:sldId id="735" r:id="rId79"/>
    <p:sldId id="736" r:id="rId80"/>
    <p:sldId id="290" r:id="rId81"/>
    <p:sldId id="334" r:id="rId82"/>
    <p:sldId id="294" r:id="rId83"/>
    <p:sldId id="295" r:id="rId84"/>
    <p:sldId id="521" r:id="rId85"/>
    <p:sldId id="470" r:id="rId86"/>
    <p:sldId id="296" r:id="rId87"/>
    <p:sldId id="613" r:id="rId88"/>
    <p:sldId id="630" r:id="rId89"/>
    <p:sldId id="631" r:id="rId90"/>
    <p:sldId id="300" r:id="rId91"/>
    <p:sldId id="342" r:id="rId92"/>
    <p:sldId id="632" r:id="rId93"/>
    <p:sldId id="633" r:id="rId94"/>
    <p:sldId id="634" r:id="rId95"/>
    <p:sldId id="745" r:id="rId96"/>
    <p:sldId id="635" r:id="rId97"/>
    <p:sldId id="746" r:id="rId98"/>
    <p:sldId id="747" r:id="rId99"/>
    <p:sldId id="748" r:id="rId100"/>
    <p:sldId id="448" r:id="rId101"/>
    <p:sldId id="536" r:id="rId102"/>
    <p:sldId id="749" r:id="rId103"/>
    <p:sldId id="302" r:id="rId104"/>
    <p:sldId id="304" r:id="rId105"/>
    <p:sldId id="343" r:id="rId106"/>
    <p:sldId id="636" r:id="rId107"/>
    <p:sldId id="637" r:id="rId108"/>
    <p:sldId id="638" r:id="rId109"/>
    <p:sldId id="639" r:id="rId110"/>
    <p:sldId id="725" r:id="rId111"/>
    <p:sldId id="645" r:id="rId112"/>
    <p:sldId id="644" r:id="rId113"/>
    <p:sldId id="528" r:id="rId114"/>
    <p:sldId id="614" r:id="rId115"/>
    <p:sldId id="615" r:id="rId116"/>
    <p:sldId id="755" r:id="rId117"/>
    <p:sldId id="616" r:id="rId118"/>
    <p:sldId id="617" r:id="rId119"/>
    <p:sldId id="756" r:id="rId120"/>
    <p:sldId id="731" r:id="rId121"/>
    <p:sldId id="299" r:id="rId122"/>
    <p:sldId id="618" r:id="rId123"/>
    <p:sldId id="451" r:id="rId124"/>
    <p:sldId id="438" r:id="rId125"/>
    <p:sldId id="624" r:id="rId126"/>
    <p:sldId id="750" r:id="rId127"/>
    <p:sldId id="626" r:id="rId128"/>
    <p:sldId id="627" r:id="rId129"/>
    <p:sldId id="646" r:id="rId130"/>
    <p:sldId id="647" r:id="rId131"/>
    <p:sldId id="649" r:id="rId132"/>
    <p:sldId id="431" r:id="rId133"/>
    <p:sldId id="572" r:id="rId134"/>
    <p:sldId id="571" r:id="rId135"/>
    <p:sldId id="620" r:id="rId136"/>
    <p:sldId id="569" r:id="rId137"/>
    <p:sldId id="621" r:id="rId138"/>
    <p:sldId id="648" r:id="rId139"/>
    <p:sldId id="489" r:id="rId140"/>
    <p:sldId id="622" r:id="rId141"/>
    <p:sldId id="433" r:id="rId142"/>
    <p:sldId id="751" r:id="rId143"/>
    <p:sldId id="752" r:id="rId144"/>
    <p:sldId id="753" r:id="rId145"/>
    <p:sldId id="754" r:id="rId146"/>
    <p:sldId id="430" r:id="rId147"/>
    <p:sldId id="264" r:id="rId148"/>
    <p:sldId id="289" r:id="rId149"/>
    <p:sldId id="287" r:id="rId150"/>
    <p:sldId id="288" r:id="rId151"/>
    <p:sldId id="576" r:id="rId152"/>
    <p:sldId id="386" r:id="rId153"/>
    <p:sldId id="385" r:id="rId154"/>
    <p:sldId id="387" r:id="rId155"/>
    <p:sldId id="388" r:id="rId156"/>
    <p:sldId id="742" r:id="rId157"/>
    <p:sldId id="389" r:id="rId158"/>
    <p:sldId id="390" r:id="rId159"/>
    <p:sldId id="650" r:id="rId160"/>
    <p:sldId id="395" r:id="rId161"/>
    <p:sldId id="454" r:id="rId162"/>
    <p:sldId id="562" r:id="rId163"/>
    <p:sldId id="399" r:id="rId164"/>
    <p:sldId id="440" r:id="rId165"/>
    <p:sldId id="441" r:id="rId166"/>
    <p:sldId id="400" r:id="rId167"/>
    <p:sldId id="695" r:id="rId168"/>
    <p:sldId id="407" r:id="rId169"/>
    <p:sldId id="434" r:id="rId170"/>
    <p:sldId id="651" r:id="rId171"/>
    <p:sldId id="539" r:id="rId172"/>
    <p:sldId id="552" r:id="rId173"/>
    <p:sldId id="553" r:id="rId174"/>
    <p:sldId id="588" r:id="rId175"/>
    <p:sldId id="699" r:id="rId176"/>
    <p:sldId id="700" r:id="rId177"/>
    <p:sldId id="701" r:id="rId178"/>
    <p:sldId id="702" r:id="rId179"/>
    <p:sldId id="703" r:id="rId180"/>
    <p:sldId id="704" r:id="rId181"/>
    <p:sldId id="706" r:id="rId182"/>
    <p:sldId id="705" r:id="rId183"/>
    <p:sldId id="707" r:id="rId184"/>
    <p:sldId id="708" r:id="rId185"/>
    <p:sldId id="709" r:id="rId186"/>
    <p:sldId id="710" r:id="rId187"/>
    <p:sldId id="716" r:id="rId188"/>
    <p:sldId id="717" r:id="rId189"/>
    <p:sldId id="719" r:id="rId190"/>
    <p:sldId id="720" r:id="rId191"/>
    <p:sldId id="721" r:id="rId192"/>
    <p:sldId id="722" r:id="rId193"/>
    <p:sldId id="723" r:id="rId194"/>
    <p:sldId id="724" r:id="rId195"/>
    <p:sldId id="726" r:id="rId196"/>
    <p:sldId id="727" r:id="rId197"/>
    <p:sldId id="728" r:id="rId198"/>
    <p:sldId id="729" r:id="rId199"/>
    <p:sldId id="611" r:id="rId200"/>
  </p:sldIdLst>
  <p:sldSz cx="9906000" cy="6858000" type="A4"/>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699FF"/>
    <a:srgbClr val="FFFF00"/>
    <a:srgbClr val="FF0000"/>
    <a:srgbClr val="000000"/>
    <a:srgbClr val="000066"/>
    <a:srgbClr val="3366FF"/>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66" autoAdjust="0"/>
    <p:restoredTop sz="99674" autoAdjust="0"/>
  </p:normalViewPr>
  <p:slideViewPr>
    <p:cSldViewPr>
      <p:cViewPr varScale="1">
        <p:scale>
          <a:sx n="49" d="100"/>
          <a:sy n="49" d="100"/>
        </p:scale>
        <p:origin x="-280" y="-96"/>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2240"/>
    </p:cViewPr>
  </p:sorter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30.xml"/><Relationship Id="rId143" Type="http://schemas.openxmlformats.org/officeDocument/2006/relationships/slide" Target="slides/slide131.xml"/><Relationship Id="rId144" Type="http://schemas.openxmlformats.org/officeDocument/2006/relationships/slide" Target="slides/slide132.xml"/><Relationship Id="rId145" Type="http://schemas.openxmlformats.org/officeDocument/2006/relationships/slide" Target="slides/slide133.xml"/><Relationship Id="rId146" Type="http://schemas.openxmlformats.org/officeDocument/2006/relationships/slide" Target="slides/slide134.xml"/><Relationship Id="rId147" Type="http://schemas.openxmlformats.org/officeDocument/2006/relationships/slide" Target="slides/slide135.xml"/><Relationship Id="rId148" Type="http://schemas.openxmlformats.org/officeDocument/2006/relationships/slide" Target="slides/slide136.xml"/><Relationship Id="rId149" Type="http://schemas.openxmlformats.org/officeDocument/2006/relationships/slide" Target="slides/slide137.xml"/><Relationship Id="rId180" Type="http://schemas.openxmlformats.org/officeDocument/2006/relationships/slide" Target="slides/slide168.xml"/><Relationship Id="rId181" Type="http://schemas.openxmlformats.org/officeDocument/2006/relationships/slide" Target="slides/slide169.xml"/><Relationship Id="rId182" Type="http://schemas.openxmlformats.org/officeDocument/2006/relationships/slide" Target="slides/slide170.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183" Type="http://schemas.openxmlformats.org/officeDocument/2006/relationships/slide" Target="slides/slide171.xml"/><Relationship Id="rId184" Type="http://schemas.openxmlformats.org/officeDocument/2006/relationships/slide" Target="slides/slide172.xml"/><Relationship Id="rId185" Type="http://schemas.openxmlformats.org/officeDocument/2006/relationships/slide" Target="slides/slide173.xml"/><Relationship Id="rId186" Type="http://schemas.openxmlformats.org/officeDocument/2006/relationships/slide" Target="slides/slide174.xml"/><Relationship Id="rId187" Type="http://schemas.openxmlformats.org/officeDocument/2006/relationships/slide" Target="slides/slide175.xml"/><Relationship Id="rId188" Type="http://schemas.openxmlformats.org/officeDocument/2006/relationships/slide" Target="slides/slide176.xml"/><Relationship Id="rId189" Type="http://schemas.openxmlformats.org/officeDocument/2006/relationships/slide" Target="slides/slide177.xml"/><Relationship Id="rId80" Type="http://schemas.openxmlformats.org/officeDocument/2006/relationships/slide" Target="slides/slide68.xml"/><Relationship Id="rId81" Type="http://schemas.openxmlformats.org/officeDocument/2006/relationships/slide" Target="slides/slide69.xml"/><Relationship Id="rId82" Type="http://schemas.openxmlformats.org/officeDocument/2006/relationships/slide" Target="slides/slide70.xml"/><Relationship Id="rId83" Type="http://schemas.openxmlformats.org/officeDocument/2006/relationships/slide" Target="slides/slide71.xml"/><Relationship Id="rId84" Type="http://schemas.openxmlformats.org/officeDocument/2006/relationships/slide" Target="slides/slide72.xml"/><Relationship Id="rId85" Type="http://schemas.openxmlformats.org/officeDocument/2006/relationships/slide" Target="slides/slide73.xml"/><Relationship Id="rId86" Type="http://schemas.openxmlformats.org/officeDocument/2006/relationships/slide" Target="slides/slide74.xml"/><Relationship Id="rId87" Type="http://schemas.openxmlformats.org/officeDocument/2006/relationships/slide" Target="slides/slide75.xml"/><Relationship Id="rId88" Type="http://schemas.openxmlformats.org/officeDocument/2006/relationships/slide" Target="slides/slide76.xml"/><Relationship Id="rId89" Type="http://schemas.openxmlformats.org/officeDocument/2006/relationships/slide" Target="slides/slide77.xml"/><Relationship Id="rId110" Type="http://schemas.openxmlformats.org/officeDocument/2006/relationships/slide" Target="slides/slide98.xml"/><Relationship Id="rId111" Type="http://schemas.openxmlformats.org/officeDocument/2006/relationships/slide" Target="slides/slide99.xml"/><Relationship Id="rId112" Type="http://schemas.openxmlformats.org/officeDocument/2006/relationships/slide" Target="slides/slide100.xml"/><Relationship Id="rId113" Type="http://schemas.openxmlformats.org/officeDocument/2006/relationships/slide" Target="slides/slide101.xml"/><Relationship Id="rId114" Type="http://schemas.openxmlformats.org/officeDocument/2006/relationships/slide" Target="slides/slide102.xml"/><Relationship Id="rId115" Type="http://schemas.openxmlformats.org/officeDocument/2006/relationships/slide" Target="slides/slide103.xml"/><Relationship Id="rId116" Type="http://schemas.openxmlformats.org/officeDocument/2006/relationships/slide" Target="slides/slide104.xml"/><Relationship Id="rId117" Type="http://schemas.openxmlformats.org/officeDocument/2006/relationships/slide" Target="slides/slide105.xml"/><Relationship Id="rId118" Type="http://schemas.openxmlformats.org/officeDocument/2006/relationships/slide" Target="slides/slide106.xml"/><Relationship Id="rId119" Type="http://schemas.openxmlformats.org/officeDocument/2006/relationships/slide" Target="slides/slide107.xml"/><Relationship Id="rId150" Type="http://schemas.openxmlformats.org/officeDocument/2006/relationships/slide" Target="slides/slide138.xml"/><Relationship Id="rId151" Type="http://schemas.openxmlformats.org/officeDocument/2006/relationships/slide" Target="slides/slide139.xml"/><Relationship Id="rId152" Type="http://schemas.openxmlformats.org/officeDocument/2006/relationships/slide" Target="slides/slide140.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153" Type="http://schemas.openxmlformats.org/officeDocument/2006/relationships/slide" Target="slides/slide141.xml"/><Relationship Id="rId154" Type="http://schemas.openxmlformats.org/officeDocument/2006/relationships/slide" Target="slides/slide142.xml"/><Relationship Id="rId155" Type="http://schemas.openxmlformats.org/officeDocument/2006/relationships/slide" Target="slides/slide143.xml"/><Relationship Id="rId156" Type="http://schemas.openxmlformats.org/officeDocument/2006/relationships/slide" Target="slides/slide144.xml"/><Relationship Id="rId157" Type="http://schemas.openxmlformats.org/officeDocument/2006/relationships/slide" Target="slides/slide145.xml"/><Relationship Id="rId158" Type="http://schemas.openxmlformats.org/officeDocument/2006/relationships/slide" Target="slides/slide146.xml"/><Relationship Id="rId159" Type="http://schemas.openxmlformats.org/officeDocument/2006/relationships/slide" Target="slides/slide147.xml"/><Relationship Id="rId190" Type="http://schemas.openxmlformats.org/officeDocument/2006/relationships/slide" Target="slides/slide178.xml"/><Relationship Id="rId191" Type="http://schemas.openxmlformats.org/officeDocument/2006/relationships/slide" Target="slides/slide179.xml"/><Relationship Id="rId192" Type="http://schemas.openxmlformats.org/officeDocument/2006/relationships/slide" Target="slides/slide180.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193" Type="http://schemas.openxmlformats.org/officeDocument/2006/relationships/slide" Target="slides/slide181.xml"/><Relationship Id="rId194" Type="http://schemas.openxmlformats.org/officeDocument/2006/relationships/slide" Target="slides/slide182.xml"/><Relationship Id="rId195" Type="http://schemas.openxmlformats.org/officeDocument/2006/relationships/slide" Target="slides/slide183.xml"/><Relationship Id="rId196" Type="http://schemas.openxmlformats.org/officeDocument/2006/relationships/slide" Target="slides/slide184.xml"/><Relationship Id="rId197" Type="http://schemas.openxmlformats.org/officeDocument/2006/relationships/slide" Target="slides/slide185.xml"/><Relationship Id="rId198" Type="http://schemas.openxmlformats.org/officeDocument/2006/relationships/slide" Target="slides/slide186.xml"/><Relationship Id="rId199" Type="http://schemas.openxmlformats.org/officeDocument/2006/relationships/slide" Target="slides/slide187.xml"/><Relationship Id="rId90" Type="http://schemas.openxmlformats.org/officeDocument/2006/relationships/slide" Target="slides/slide78.xml"/><Relationship Id="rId91" Type="http://schemas.openxmlformats.org/officeDocument/2006/relationships/slide" Target="slides/slide79.xml"/><Relationship Id="rId92" Type="http://schemas.openxmlformats.org/officeDocument/2006/relationships/slide" Target="slides/slide80.xml"/><Relationship Id="rId93" Type="http://schemas.openxmlformats.org/officeDocument/2006/relationships/slide" Target="slides/slide81.xml"/><Relationship Id="rId94" Type="http://schemas.openxmlformats.org/officeDocument/2006/relationships/slide" Target="slides/slide82.xml"/><Relationship Id="rId95" Type="http://schemas.openxmlformats.org/officeDocument/2006/relationships/slide" Target="slides/slide83.xml"/><Relationship Id="rId96" Type="http://schemas.openxmlformats.org/officeDocument/2006/relationships/slide" Target="slides/slide84.xml"/><Relationship Id="rId97" Type="http://schemas.openxmlformats.org/officeDocument/2006/relationships/slide" Target="slides/slide85.xml"/><Relationship Id="rId98" Type="http://schemas.openxmlformats.org/officeDocument/2006/relationships/slide" Target="slides/slide86.xml"/><Relationship Id="rId99" Type="http://schemas.openxmlformats.org/officeDocument/2006/relationships/slide" Target="slides/slide87.xml"/><Relationship Id="rId120" Type="http://schemas.openxmlformats.org/officeDocument/2006/relationships/slide" Target="slides/slide108.xml"/><Relationship Id="rId121" Type="http://schemas.openxmlformats.org/officeDocument/2006/relationships/slide" Target="slides/slide109.xml"/><Relationship Id="rId122" Type="http://schemas.openxmlformats.org/officeDocument/2006/relationships/slide" Target="slides/slide110.xml"/><Relationship Id="rId123" Type="http://schemas.openxmlformats.org/officeDocument/2006/relationships/slide" Target="slides/slide111.xml"/><Relationship Id="rId124" Type="http://schemas.openxmlformats.org/officeDocument/2006/relationships/slide" Target="slides/slide112.xml"/><Relationship Id="rId125" Type="http://schemas.openxmlformats.org/officeDocument/2006/relationships/slide" Target="slides/slide113.xml"/><Relationship Id="rId126" Type="http://schemas.openxmlformats.org/officeDocument/2006/relationships/slide" Target="slides/slide114.xml"/><Relationship Id="rId127" Type="http://schemas.openxmlformats.org/officeDocument/2006/relationships/slide" Target="slides/slide115.xml"/><Relationship Id="rId128" Type="http://schemas.openxmlformats.org/officeDocument/2006/relationships/slide" Target="slides/slide116.xml"/><Relationship Id="rId129" Type="http://schemas.openxmlformats.org/officeDocument/2006/relationships/slide" Target="slides/slide117.xml"/><Relationship Id="rId160" Type="http://schemas.openxmlformats.org/officeDocument/2006/relationships/slide" Target="slides/slide148.xml"/><Relationship Id="rId161" Type="http://schemas.openxmlformats.org/officeDocument/2006/relationships/slide" Target="slides/slide149.xml"/><Relationship Id="rId162" Type="http://schemas.openxmlformats.org/officeDocument/2006/relationships/slide" Target="slides/slide150.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163" Type="http://schemas.openxmlformats.org/officeDocument/2006/relationships/slide" Target="slides/slide151.xml"/><Relationship Id="rId164" Type="http://schemas.openxmlformats.org/officeDocument/2006/relationships/slide" Target="slides/slide152.xml"/><Relationship Id="rId165" Type="http://schemas.openxmlformats.org/officeDocument/2006/relationships/slide" Target="slides/slide153.xml"/><Relationship Id="rId166" Type="http://schemas.openxmlformats.org/officeDocument/2006/relationships/slide" Target="slides/slide154.xml"/><Relationship Id="rId167" Type="http://schemas.openxmlformats.org/officeDocument/2006/relationships/slide" Target="slides/slide155.xml"/><Relationship Id="rId168" Type="http://schemas.openxmlformats.org/officeDocument/2006/relationships/slide" Target="slides/slide156.xml"/><Relationship Id="rId169" Type="http://schemas.openxmlformats.org/officeDocument/2006/relationships/slide" Target="slides/slide157.xml"/><Relationship Id="rId200" Type="http://schemas.openxmlformats.org/officeDocument/2006/relationships/slide" Target="slides/slide188.xml"/><Relationship Id="rId201" Type="http://schemas.openxmlformats.org/officeDocument/2006/relationships/notesMaster" Target="notesMasters/notesMaster1.xml"/><Relationship Id="rId202" Type="http://schemas.openxmlformats.org/officeDocument/2006/relationships/printerSettings" Target="printerSettings/printerSettings1.bin"/><Relationship Id="rId203" Type="http://schemas.openxmlformats.org/officeDocument/2006/relationships/presProps" Target="presProps.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slide" Target="slides/slide54.xml"/><Relationship Id="rId67" Type="http://schemas.openxmlformats.org/officeDocument/2006/relationships/slide" Target="slides/slide55.xml"/><Relationship Id="rId68" Type="http://schemas.openxmlformats.org/officeDocument/2006/relationships/slide" Target="slides/slide56.xml"/><Relationship Id="rId69" Type="http://schemas.openxmlformats.org/officeDocument/2006/relationships/slide" Target="slides/slide57.xml"/><Relationship Id="rId204" Type="http://schemas.openxmlformats.org/officeDocument/2006/relationships/viewProps" Target="viewProps.xml"/><Relationship Id="rId205" Type="http://schemas.openxmlformats.org/officeDocument/2006/relationships/theme" Target="theme/theme1.xml"/><Relationship Id="rId206" Type="http://schemas.openxmlformats.org/officeDocument/2006/relationships/tableStyles" Target="tableStyles.xml"/><Relationship Id="rId130" Type="http://schemas.openxmlformats.org/officeDocument/2006/relationships/slide" Target="slides/slide118.xml"/><Relationship Id="rId131" Type="http://schemas.openxmlformats.org/officeDocument/2006/relationships/slide" Target="slides/slide119.xml"/><Relationship Id="rId132" Type="http://schemas.openxmlformats.org/officeDocument/2006/relationships/slide" Target="slides/slide120.xml"/><Relationship Id="rId133" Type="http://schemas.openxmlformats.org/officeDocument/2006/relationships/slide" Target="slides/slide121.xml"/><Relationship Id="rId134" Type="http://schemas.openxmlformats.org/officeDocument/2006/relationships/slide" Target="slides/slide122.xml"/><Relationship Id="rId135" Type="http://schemas.openxmlformats.org/officeDocument/2006/relationships/slide" Target="slides/slide123.xml"/><Relationship Id="rId136" Type="http://schemas.openxmlformats.org/officeDocument/2006/relationships/slide" Target="slides/slide124.xml"/><Relationship Id="rId137" Type="http://schemas.openxmlformats.org/officeDocument/2006/relationships/slide" Target="slides/slide125.xml"/><Relationship Id="rId138" Type="http://schemas.openxmlformats.org/officeDocument/2006/relationships/slide" Target="slides/slide126.xml"/><Relationship Id="rId139" Type="http://schemas.openxmlformats.org/officeDocument/2006/relationships/slide" Target="slides/slide127.xml"/><Relationship Id="rId170" Type="http://schemas.openxmlformats.org/officeDocument/2006/relationships/slide" Target="slides/slide158.xml"/><Relationship Id="rId171" Type="http://schemas.openxmlformats.org/officeDocument/2006/relationships/slide" Target="slides/slide159.xml"/><Relationship Id="rId172" Type="http://schemas.openxmlformats.org/officeDocument/2006/relationships/slide" Target="slides/slide160.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173" Type="http://schemas.openxmlformats.org/officeDocument/2006/relationships/slide" Target="slides/slide161.xml"/><Relationship Id="rId174" Type="http://schemas.openxmlformats.org/officeDocument/2006/relationships/slide" Target="slides/slide162.xml"/><Relationship Id="rId175" Type="http://schemas.openxmlformats.org/officeDocument/2006/relationships/slide" Target="slides/slide163.xml"/><Relationship Id="rId176" Type="http://schemas.openxmlformats.org/officeDocument/2006/relationships/slide" Target="slides/slide164.xml"/><Relationship Id="rId177" Type="http://schemas.openxmlformats.org/officeDocument/2006/relationships/slide" Target="slides/slide165.xml"/><Relationship Id="rId178" Type="http://schemas.openxmlformats.org/officeDocument/2006/relationships/slide" Target="slides/slide166.xml"/><Relationship Id="rId179" Type="http://schemas.openxmlformats.org/officeDocument/2006/relationships/slide" Target="slides/slide167.xml"/><Relationship Id="rId70" Type="http://schemas.openxmlformats.org/officeDocument/2006/relationships/slide" Target="slides/slide58.xml"/><Relationship Id="rId71" Type="http://schemas.openxmlformats.org/officeDocument/2006/relationships/slide" Target="slides/slide59.xml"/><Relationship Id="rId72" Type="http://schemas.openxmlformats.org/officeDocument/2006/relationships/slide" Target="slides/slide60.xml"/><Relationship Id="rId73" Type="http://schemas.openxmlformats.org/officeDocument/2006/relationships/slide" Target="slides/slide61.xml"/><Relationship Id="rId74" Type="http://schemas.openxmlformats.org/officeDocument/2006/relationships/slide" Target="slides/slide62.xml"/><Relationship Id="rId75" Type="http://schemas.openxmlformats.org/officeDocument/2006/relationships/slide" Target="slides/slide63.xml"/><Relationship Id="rId76" Type="http://schemas.openxmlformats.org/officeDocument/2006/relationships/slide" Target="slides/slide64.xml"/><Relationship Id="rId77" Type="http://schemas.openxmlformats.org/officeDocument/2006/relationships/slide" Target="slides/slide65.xml"/><Relationship Id="rId78" Type="http://schemas.openxmlformats.org/officeDocument/2006/relationships/slide" Target="slides/slide66.xml"/><Relationship Id="rId79" Type="http://schemas.openxmlformats.org/officeDocument/2006/relationships/slide" Target="slides/slide6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88.xml"/><Relationship Id="rId101" Type="http://schemas.openxmlformats.org/officeDocument/2006/relationships/slide" Target="slides/slide89.xml"/><Relationship Id="rId102" Type="http://schemas.openxmlformats.org/officeDocument/2006/relationships/slide" Target="slides/slide90.xml"/><Relationship Id="rId103" Type="http://schemas.openxmlformats.org/officeDocument/2006/relationships/slide" Target="slides/slide91.xml"/><Relationship Id="rId104" Type="http://schemas.openxmlformats.org/officeDocument/2006/relationships/slide" Target="slides/slide92.xml"/><Relationship Id="rId105" Type="http://schemas.openxmlformats.org/officeDocument/2006/relationships/slide" Target="slides/slide93.xml"/><Relationship Id="rId106" Type="http://schemas.openxmlformats.org/officeDocument/2006/relationships/slide" Target="slides/slide94.xml"/><Relationship Id="rId107" Type="http://schemas.openxmlformats.org/officeDocument/2006/relationships/slide" Target="slides/slide95.xml"/><Relationship Id="rId108" Type="http://schemas.openxmlformats.org/officeDocument/2006/relationships/slide" Target="slides/slide96.xml"/><Relationship Id="rId109" Type="http://schemas.openxmlformats.org/officeDocument/2006/relationships/slide" Target="slides/slide97.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28.xml"/><Relationship Id="rId141" Type="http://schemas.openxmlformats.org/officeDocument/2006/relationships/slide" Target="slides/slide12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6.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5" Type="http://schemas.openxmlformats.org/officeDocument/2006/relationships/image" Target="../media/image149.png"/><Relationship Id="rId1" Type="http://schemas.openxmlformats.org/officeDocument/2006/relationships/image" Target="../media/image145.png"/><Relationship Id="rId2" Type="http://schemas.openxmlformats.org/officeDocument/2006/relationships/image" Target="../media/image14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9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it-IT"/>
          </a:p>
        </p:txBody>
      </p:sp>
      <p:sp>
        <p:nvSpPr>
          <p:cNvPr id="2007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endParaRPr lang="it-IT"/>
          </a:p>
        </p:txBody>
      </p:sp>
      <p:sp>
        <p:nvSpPr>
          <p:cNvPr id="223236" name="Rectangle 4"/>
          <p:cNvSpPr>
            <a:spLocks noGrp="1" noRot="1" noChangeAspect="1" noChangeArrowheads="1" noTextEdit="1"/>
          </p:cNvSpPr>
          <p:nvPr>
            <p:ph type="sldImg" idx="2"/>
          </p:nvPr>
        </p:nvSpPr>
        <p:spPr bwMode="auto">
          <a:xfrm>
            <a:off x="952500" y="685800"/>
            <a:ext cx="4953000" cy="3429000"/>
          </a:xfrm>
          <a:prstGeom prst="rect">
            <a:avLst/>
          </a:prstGeom>
          <a:noFill/>
          <a:ln w="9525">
            <a:solidFill>
              <a:srgbClr val="000000"/>
            </a:solidFill>
            <a:miter lim="800000"/>
            <a:headEnd/>
            <a:tailEnd/>
          </a:ln>
        </p:spPr>
      </p:sp>
      <p:sp>
        <p:nvSpPr>
          <p:cNvPr id="2007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2007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it-IT"/>
          </a:p>
        </p:txBody>
      </p:sp>
      <p:sp>
        <p:nvSpPr>
          <p:cNvPr id="2007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51302760-29CE-4CD6-B528-DFE110CAB345}" type="slidenum">
              <a:rPr lang="it-IT"/>
              <a:pPr>
                <a:defRPr/>
              </a:pPr>
              <a:t>‹n.›</a:t>
            </a:fld>
            <a:endParaRPr lang="it-IT"/>
          </a:p>
        </p:txBody>
      </p:sp>
    </p:spTree>
    <p:extLst>
      <p:ext uri="{BB962C8B-B14F-4D97-AF65-F5344CB8AC3E}">
        <p14:creationId xmlns:p14="http://schemas.microsoft.com/office/powerpoint/2010/main" val="31854500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34710445-8372-4DEB-B49B-EEA78DA5F952}" type="slidenum">
              <a:rPr lang="it-IT" smtClean="0"/>
              <a:pPr/>
              <a:t>2</a:t>
            </a:fld>
            <a:endParaRPr lang="it-IT" smtClean="0"/>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CCFD25A4-7683-46EF-A8BE-AD8B1ED0F5E0}" type="slidenum">
              <a:rPr lang="it-IT" smtClean="0">
                <a:solidFill>
                  <a:srgbClr val="000000"/>
                </a:solidFill>
              </a:rPr>
              <a:pPr/>
              <a:t>18</a:t>
            </a:fld>
            <a:endParaRPr lang="it-IT" smtClean="0">
              <a:solidFill>
                <a:srgbClr val="000000"/>
              </a:solidFill>
            </a:endParaRPr>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p>
            <a:fld id="{3723DA6D-41EB-47A5-BB7C-242960C356A4}" type="slidenum">
              <a:rPr lang="it-IT" smtClean="0"/>
              <a:pPr/>
              <a:t>155</a:t>
            </a:fld>
            <a:endParaRPr lang="it-IT" smtClean="0"/>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3CEDE38C-4E47-4DD0-98DC-19A89F1E95F4}" type="slidenum">
              <a:rPr lang="it-IT" smtClean="0"/>
              <a:pPr/>
              <a:t>156</a:t>
            </a:fld>
            <a:endParaRPr lang="it-IT" smtClean="0"/>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p>
            <a:fld id="{2914C808-922D-479E-A03E-20C0D9DBB5EE}" type="slidenum">
              <a:rPr lang="it-IT" smtClean="0"/>
              <a:pPr/>
              <a:t>157</a:t>
            </a:fld>
            <a:endParaRPr lang="it-IT" smtClean="0"/>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p:spPr>
        <p:txBody>
          <a:bodyPr/>
          <a:lstStyle/>
          <a:p>
            <a:fld id="{755AA85E-C82A-48FD-9A17-9AC7D41C12D6}" type="slidenum">
              <a:rPr lang="it-IT" smtClean="0"/>
              <a:pPr/>
              <a:t>158</a:t>
            </a:fld>
            <a:endParaRPr lang="it-IT" smtClean="0"/>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pPr eaLnBrk="1" hangingPunct="1"/>
            <a:fld id="{9101BE1F-BB53-44F8-8CE1-183AE012A83E}" type="slidenum">
              <a:rPr lang="en-US" smtClean="0">
                <a:solidFill>
                  <a:srgbClr val="000000"/>
                </a:solidFill>
                <a:latin typeface="Calibri" pitchFamily="34" charset="0"/>
                <a:ea typeface="ＭＳ Ｐゴシック"/>
                <a:cs typeface="ＭＳ Ｐゴシック"/>
              </a:rPr>
              <a:pPr eaLnBrk="1" hangingPunct="1"/>
              <a:t>163</a:t>
            </a:fld>
            <a:endParaRPr lang="en-US" smtClean="0">
              <a:solidFill>
                <a:srgbClr val="000000"/>
              </a:solidFill>
              <a:latin typeface="Calibri" pitchFamily="34" charset="0"/>
              <a:ea typeface="ＭＳ Ｐゴシック"/>
              <a:cs typeface="ＭＳ Ｐゴシック"/>
            </a:endParaRPr>
          </a:p>
        </p:txBody>
      </p:sp>
      <p:sp>
        <p:nvSpPr>
          <p:cNvPr id="319491" name="Rectangle 1026"/>
          <p:cNvSpPr>
            <a:spLocks noGrp="1" noRot="1" noChangeAspect="1" noChangeArrowheads="1" noTextEdit="1"/>
          </p:cNvSpPr>
          <p:nvPr>
            <p:ph type="sldImg"/>
          </p:nvPr>
        </p:nvSpPr>
        <p:spPr>
          <a:solidFill>
            <a:srgbClr val="FFFFFF"/>
          </a:solidFill>
          <a:ln/>
        </p:spPr>
      </p:sp>
      <p:sp>
        <p:nvSpPr>
          <p:cNvPr id="319492" name="Rectangle 1027"/>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it-IT"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a:noFill/>
          <a:ln/>
        </p:spPr>
        <p:txBody>
          <a:bodyPr/>
          <a:lstStyle/>
          <a:p>
            <a:pPr eaLnBrk="1" hangingPunct="1">
              <a:spcBef>
                <a:spcPct val="0"/>
              </a:spcBef>
            </a:pPr>
            <a:endParaRPr lang="it-IT"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p:spPr>
        <p:txBody>
          <a:bodyPr/>
          <a:lstStyle/>
          <a:p>
            <a:pPr eaLnBrk="1" hangingPunct="1">
              <a:spcBef>
                <a:spcPct val="0"/>
              </a:spcBef>
            </a:pPr>
            <a:endParaRPr lang="it-IT"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p:spPr>
        <p:txBody>
          <a:bodyPr/>
          <a:lstStyle/>
          <a:p>
            <a:fld id="{915FF7DB-1165-43DF-9864-A24CB88540C7}" type="slidenum">
              <a:rPr lang="it-IT" smtClean="0"/>
              <a:pPr/>
              <a:t>166</a:t>
            </a:fld>
            <a:endParaRPr lang="it-IT" smtClean="0"/>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3B1374D2-948A-40C5-889F-824E414ABF64}" type="slidenum">
              <a:rPr lang="it-IT" smtClean="0"/>
              <a:pPr/>
              <a:t>167</a:t>
            </a:fld>
            <a:endParaRPr lang="it-IT"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r>
              <a:rPr lang="it-IT" b="1" smtClean="0"/>
              <a:t>Figure 1.</a:t>
            </a:r>
            <a:r>
              <a:rPr lang="it-IT" smtClean="0"/>
              <a:t> Imprint establishment and propagation during gametogenesis and development. The paternal allele (</a:t>
            </a:r>
            <a:r>
              <a:rPr lang="it-IT" b="1" smtClean="0"/>
              <a:t>dashed line</a:t>
            </a:r>
            <a:r>
              <a:rPr lang="it-IT" smtClean="0"/>
              <a:t>) is imprinted and the maternal allele is expressed (</a:t>
            </a:r>
            <a:r>
              <a:rPr lang="it-IT" b="1" smtClean="0"/>
              <a:t>solid line</a:t>
            </a:r>
            <a:r>
              <a:rPr lang="it-IT" smtClean="0"/>
              <a:t>). The "imprint mark" (</a:t>
            </a:r>
            <a:r>
              <a:rPr lang="it-IT" b="1" smtClean="0"/>
              <a:t>black box</a:t>
            </a:r>
            <a:r>
              <a:rPr lang="it-IT" smtClean="0"/>
              <a:t>) represents a parental-specific methylation established during gametogenesis. </a:t>
            </a:r>
            <a:r>
              <a:rPr lang="it-IT" b="1" smtClean="0"/>
              <a:t>A</a:t>
            </a:r>
            <a:r>
              <a:rPr lang="it-IT" smtClean="0"/>
              <a:t>: The maternal and paternal genomes have different imprint patterns following fertilization. </a:t>
            </a:r>
            <a:r>
              <a:rPr lang="it-IT" b="1" smtClean="0"/>
              <a:t>B</a:t>
            </a:r>
            <a:r>
              <a:rPr lang="it-IT" smtClean="0"/>
              <a:t>: Both "imprint marks" and imprint reading are maintained during somatic cell division. </a:t>
            </a:r>
            <a:r>
              <a:rPr lang="it-IT" b="1" smtClean="0"/>
              <a:t>C</a:t>
            </a:r>
            <a:r>
              <a:rPr lang="it-IT" smtClean="0"/>
              <a:t>: The parental specific imprints are erased in the primordial germ cells. </a:t>
            </a:r>
            <a:r>
              <a:rPr lang="it-IT" b="1" smtClean="0"/>
              <a:t>D</a:t>
            </a:r>
            <a:r>
              <a:rPr lang="it-IT" smtClean="0"/>
              <a:t>: The appropriate "imprint marks" are reestablished for the next generation</a:t>
            </a:r>
          </a:p>
          <a:p>
            <a:pPr eaLnBrk="1" hangingPunct="1"/>
            <a:r>
              <a:rPr lang="it-IT" smtClean="0"/>
              <a:t>Am J Pathol 1999 Mar;154(3):635-47</a:t>
            </a:r>
          </a:p>
          <a:p>
            <a:pPr eaLnBrk="1" hangingPunct="1"/>
            <a:r>
              <a:rPr lang="it-IT" b="1" smtClean="0"/>
              <a:t>Genomic Imprinting: Implications for Human Disease </a:t>
            </a:r>
          </a:p>
          <a:p>
            <a:pPr eaLnBrk="1" hangingPunct="1"/>
            <a:r>
              <a:rPr lang="it-IT" b="1" smtClean="0"/>
              <a:t>J. Greg Falls* , David J. Pulford*  , Andrew A. Wylie*  and Randy L. Jirtle* </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B9BC59AD-4D45-47CC-8A67-6BBDC7A7B686}" type="slidenum">
              <a:rPr lang="it-IT" smtClean="0"/>
              <a:pPr/>
              <a:t>168</a:t>
            </a:fld>
            <a:endParaRPr lang="it-IT"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r>
              <a:rPr lang="it-IT" b="1" smtClean="0"/>
              <a:t>Figure 1.</a:t>
            </a:r>
            <a:r>
              <a:rPr lang="it-IT" smtClean="0"/>
              <a:t> Imprint establishment and propagation during gametogenesis and development. The paternal allele (</a:t>
            </a:r>
            <a:r>
              <a:rPr lang="it-IT" b="1" smtClean="0"/>
              <a:t>dashed line</a:t>
            </a:r>
            <a:r>
              <a:rPr lang="it-IT" smtClean="0"/>
              <a:t>) is imprinted and the maternal allele is expressed (</a:t>
            </a:r>
            <a:r>
              <a:rPr lang="it-IT" b="1" smtClean="0"/>
              <a:t>solid line</a:t>
            </a:r>
            <a:r>
              <a:rPr lang="it-IT" smtClean="0"/>
              <a:t>). The "imprint mark" (</a:t>
            </a:r>
            <a:r>
              <a:rPr lang="it-IT" b="1" smtClean="0"/>
              <a:t>black box</a:t>
            </a:r>
            <a:r>
              <a:rPr lang="it-IT" smtClean="0"/>
              <a:t>) represents a parental-specific methylation established during gametogenesis. </a:t>
            </a:r>
            <a:r>
              <a:rPr lang="it-IT" b="1" smtClean="0"/>
              <a:t>A</a:t>
            </a:r>
            <a:r>
              <a:rPr lang="it-IT" smtClean="0"/>
              <a:t>: The maternal and paternal genomes have different imprint patterns following fertilization. </a:t>
            </a:r>
            <a:r>
              <a:rPr lang="it-IT" b="1" smtClean="0"/>
              <a:t>B</a:t>
            </a:r>
            <a:r>
              <a:rPr lang="it-IT" smtClean="0"/>
              <a:t>: Both "imprint marks" and imprint reading are maintained during somatic cell division. </a:t>
            </a:r>
            <a:r>
              <a:rPr lang="it-IT" b="1" smtClean="0"/>
              <a:t>C</a:t>
            </a:r>
            <a:r>
              <a:rPr lang="it-IT" smtClean="0"/>
              <a:t>: The parental specific imprints are erased in the primordial germ cells. </a:t>
            </a:r>
            <a:r>
              <a:rPr lang="it-IT" b="1" smtClean="0"/>
              <a:t>D</a:t>
            </a:r>
            <a:r>
              <a:rPr lang="it-IT" smtClean="0"/>
              <a:t>: The appropriate "imprint marks" are reestablished for the next generation</a:t>
            </a:r>
          </a:p>
          <a:p>
            <a:pPr eaLnBrk="1" hangingPunct="1"/>
            <a:r>
              <a:rPr lang="it-IT" smtClean="0"/>
              <a:t>Am J Pathol 1999 Mar;154(3):635-47</a:t>
            </a:r>
          </a:p>
          <a:p>
            <a:pPr eaLnBrk="1" hangingPunct="1"/>
            <a:r>
              <a:rPr lang="it-IT" b="1" smtClean="0"/>
              <a:t>Genomic Imprinting: Implications for Human Disease </a:t>
            </a:r>
          </a:p>
          <a:p>
            <a:pPr eaLnBrk="1" hangingPunct="1"/>
            <a:r>
              <a:rPr lang="it-IT" b="1" smtClean="0"/>
              <a:t>J. Greg Falls* , David J. Pulford*  , Andrew A. Wylie*  and Randy L. Jirtle*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egnaposto immagine diapositiva 1"/>
          <p:cNvSpPr>
            <a:spLocks noGrp="1" noRot="1" noChangeAspect="1" noTextEdit="1"/>
          </p:cNvSpPr>
          <p:nvPr>
            <p:ph type="sldImg"/>
          </p:nvPr>
        </p:nvSpPr>
        <p:spPr>
          <a:ln/>
        </p:spPr>
      </p:sp>
      <p:sp>
        <p:nvSpPr>
          <p:cNvPr id="234499" name="Segnaposto note 2"/>
          <p:cNvSpPr>
            <a:spLocks noGrp="1"/>
          </p:cNvSpPr>
          <p:nvPr>
            <p:ph type="body" idx="1"/>
          </p:nvPr>
        </p:nvSpPr>
        <p:spPr>
          <a:noFill/>
          <a:ln/>
        </p:spPr>
        <p:txBody>
          <a:bodyPr/>
          <a:lstStyle/>
          <a:p>
            <a:endParaRPr lang="it-IT" smtClean="0"/>
          </a:p>
        </p:txBody>
      </p:sp>
      <p:sp>
        <p:nvSpPr>
          <p:cNvPr id="234500" name="Segnaposto numero diapositiva 3"/>
          <p:cNvSpPr>
            <a:spLocks noGrp="1"/>
          </p:cNvSpPr>
          <p:nvPr>
            <p:ph type="sldNum" sz="quarter" idx="5"/>
          </p:nvPr>
        </p:nvSpPr>
        <p:spPr>
          <a:noFill/>
        </p:spPr>
        <p:txBody>
          <a:bodyPr/>
          <a:lstStyle/>
          <a:p>
            <a:fld id="{D57F9520-0990-42A6-A0D7-76BC57AE9AAE}" type="slidenum">
              <a:rPr lang="it-IT" smtClean="0">
                <a:solidFill>
                  <a:srgbClr val="000000"/>
                </a:solidFill>
              </a:rPr>
              <a:pPr/>
              <a:t>21</a:t>
            </a:fld>
            <a:endParaRPr lang="it-IT" smtClean="0">
              <a:solidFill>
                <a:srgbClr val="000000"/>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3D970CF6-5AEA-4EF4-8204-33F8DC4F1195}" type="slidenum">
              <a:rPr lang="it-IT" smtClean="0"/>
              <a:pPr/>
              <a:t>176</a:t>
            </a:fld>
            <a:endParaRPr lang="it-IT" smtClean="0"/>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2445545D-F0D1-4B70-A4C8-6C19251E9F46}" type="slidenum">
              <a:rPr lang="it-IT" smtClean="0"/>
              <a:pPr/>
              <a:t>183</a:t>
            </a:fld>
            <a:endParaRPr lang="it-IT" smtClean="0"/>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5DA6E35E-3420-45E9-B2FA-109D46CC9DC0}" type="slidenum">
              <a:rPr lang="it-IT" smtClean="0"/>
              <a:pPr/>
              <a:t>187</a:t>
            </a:fld>
            <a:endParaRPr lang="it-IT" smtClean="0"/>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egnaposto immagine diapositiva 1"/>
          <p:cNvSpPr>
            <a:spLocks noGrp="1" noRot="1" noChangeAspect="1" noTextEdit="1"/>
          </p:cNvSpPr>
          <p:nvPr>
            <p:ph type="sldImg"/>
          </p:nvPr>
        </p:nvSpPr>
        <p:spPr>
          <a:ln/>
        </p:spPr>
      </p:sp>
      <p:sp>
        <p:nvSpPr>
          <p:cNvPr id="235523" name="Segnaposto note 2"/>
          <p:cNvSpPr>
            <a:spLocks noGrp="1"/>
          </p:cNvSpPr>
          <p:nvPr>
            <p:ph type="body" idx="1"/>
          </p:nvPr>
        </p:nvSpPr>
        <p:spPr>
          <a:noFill/>
          <a:ln/>
        </p:spPr>
        <p:txBody>
          <a:bodyPr/>
          <a:lstStyle/>
          <a:p>
            <a:endParaRPr lang="it-IT" smtClean="0"/>
          </a:p>
        </p:txBody>
      </p:sp>
      <p:sp>
        <p:nvSpPr>
          <p:cNvPr id="235524" name="Segnaposto numero diapositiva 3"/>
          <p:cNvSpPr>
            <a:spLocks noGrp="1"/>
          </p:cNvSpPr>
          <p:nvPr>
            <p:ph type="sldNum" sz="quarter" idx="5"/>
          </p:nvPr>
        </p:nvSpPr>
        <p:spPr>
          <a:noFill/>
        </p:spPr>
        <p:txBody>
          <a:bodyPr/>
          <a:lstStyle/>
          <a:p>
            <a:fld id="{E7DA7CA8-E47B-4099-BDBB-7AECDF26F96A}" type="slidenum">
              <a:rPr lang="it-IT" smtClean="0">
                <a:latin typeface="Arial" pitchFamily="34" charset="0"/>
              </a:rPr>
              <a:pPr/>
              <a:t>24</a:t>
            </a:fld>
            <a:endParaRPr lang="it-IT"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5E20F534-F0C7-4A28-BA31-7009832A3085}" type="slidenum">
              <a:rPr lang="it-IT" smtClean="0"/>
              <a:pPr/>
              <a:t>26</a:t>
            </a:fld>
            <a:endParaRPr lang="it-IT" smtClean="0"/>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4B7B9B5B-319D-4F56-A589-905FE21DE31B}" type="slidenum">
              <a:rPr lang="it-IT" smtClean="0"/>
              <a:pPr/>
              <a:t>28</a:t>
            </a:fld>
            <a:endParaRPr lang="it-IT" smtClean="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p>
            <a:fld id="{1C4F9E04-0A31-4EF7-9C03-CC7FF8E4C359}" type="slidenum">
              <a:rPr lang="it-IT" smtClean="0"/>
              <a:pPr/>
              <a:t>29</a:t>
            </a:fld>
            <a:endParaRPr lang="it-IT" smtClean="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04534B7E-0E20-4C94-9872-ACC25DE37982}" type="slidenum">
              <a:rPr lang="it-IT" smtClean="0"/>
              <a:pPr/>
              <a:t>30</a:t>
            </a:fld>
            <a:endParaRPr lang="it-IT" smtClean="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p>
            <a:fld id="{0A60A12B-004A-4C92-86A8-818E7A1CC526}" type="slidenum">
              <a:rPr lang="it-IT" smtClean="0"/>
              <a:pPr/>
              <a:t>32</a:t>
            </a:fld>
            <a:endParaRPr lang="it-IT" smtClean="0"/>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090E2083-6DD2-40C5-BEAD-9A122614EF7C}" type="slidenum">
              <a:rPr lang="it-IT" smtClean="0"/>
              <a:pPr/>
              <a:t>33</a:t>
            </a:fld>
            <a:endParaRPr lang="it-IT" smtClean="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p>
            <a:fld id="{548B6ECB-0982-4688-BB4D-631BD606DAEA}" type="slidenum">
              <a:rPr lang="it-IT" smtClean="0"/>
              <a:pPr/>
              <a:t>34</a:t>
            </a:fld>
            <a:endParaRPr lang="it-IT" smtClean="0"/>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9C060A68-4753-415F-959C-CC07E43E0506}" type="slidenum">
              <a:rPr lang="it-IT" smtClean="0"/>
              <a:pPr/>
              <a:t>10</a:t>
            </a:fld>
            <a:endParaRPr lang="it-IT"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CE24BA9-C580-46F5-AD6A-4C97DBD9C117}" type="slidenum">
              <a:rPr lang="it-IT" smtClean="0"/>
              <a:pPr/>
              <a:t>35</a:t>
            </a:fld>
            <a:endParaRPr lang="it-IT" smtClean="0"/>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6D0DA9BC-6A01-46D1-AF86-80F3DD9A37E3}" type="slidenum">
              <a:rPr lang="it-IT" smtClean="0"/>
              <a:pPr/>
              <a:t>36</a:t>
            </a:fld>
            <a:endParaRPr lang="it-IT" smtClean="0"/>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39DE7FCB-C389-4234-9DBE-09B0D9BF0E4A}" type="slidenum">
              <a:rPr lang="it-IT" smtClean="0">
                <a:solidFill>
                  <a:srgbClr val="000000"/>
                </a:solidFill>
              </a:rPr>
              <a:pPr/>
              <a:t>37</a:t>
            </a:fld>
            <a:endParaRPr lang="it-IT" smtClean="0">
              <a:solidFill>
                <a:srgbClr val="000000"/>
              </a:solidFill>
            </a:endParaRPr>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fld id="{D6E73889-66D6-45B3-9644-9BECFACB31BF}" type="slidenum">
              <a:rPr lang="it-IT" smtClean="0">
                <a:solidFill>
                  <a:srgbClr val="000000"/>
                </a:solidFill>
              </a:rPr>
              <a:pPr/>
              <a:t>38</a:t>
            </a:fld>
            <a:endParaRPr lang="it-IT" smtClean="0">
              <a:solidFill>
                <a:srgbClr val="000000"/>
              </a:solidFill>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F6C5A1D1-BD6F-493D-8E9A-D2E9B86E218B}" type="slidenum">
              <a:rPr lang="it-IT" smtClean="0">
                <a:solidFill>
                  <a:srgbClr val="000000"/>
                </a:solidFill>
              </a:rPr>
              <a:pPr/>
              <a:t>39</a:t>
            </a:fld>
            <a:endParaRPr lang="it-IT" smtClean="0">
              <a:solidFill>
                <a:srgbClr val="000000"/>
              </a:solidFill>
            </a:endParaRPr>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p>
            <a:fld id="{B6F5DF62-71A3-4DED-9BD4-D5628FDB08F3}" type="slidenum">
              <a:rPr lang="it-IT" smtClean="0"/>
              <a:pPr/>
              <a:t>40</a:t>
            </a:fld>
            <a:endParaRPr lang="it-IT" smtClean="0"/>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C2471634-C834-4640-B564-04B9E7DD937D}" type="slidenum">
              <a:rPr lang="it-IT" smtClean="0"/>
              <a:pPr/>
              <a:t>41</a:t>
            </a:fld>
            <a:endParaRPr lang="it-IT" smtClean="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DAD4F95C-87FC-4AA0-AB34-7427CB97E820}" type="slidenum">
              <a:rPr lang="it-IT" smtClean="0"/>
              <a:pPr/>
              <a:t>42</a:t>
            </a:fld>
            <a:endParaRPr lang="it-IT" smtClean="0"/>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20029961-67BF-4F62-9E0E-A885C83710DF}" type="slidenum">
              <a:rPr lang="it-IT" smtClean="0"/>
              <a:pPr/>
              <a:t>43</a:t>
            </a:fld>
            <a:endParaRPr lang="it-IT" smtClean="0"/>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078D74C3-11B1-418A-8AEE-1F62BD7A582F}" type="slidenum">
              <a:rPr lang="it-IT" smtClean="0"/>
              <a:pPr/>
              <a:t>44</a:t>
            </a:fld>
            <a:endParaRPr lang="it-IT" smtClean="0"/>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318C7132-3348-4FFE-9C6D-85C98F70C9A5}" type="slidenum">
              <a:rPr lang="it-IT" smtClean="0"/>
              <a:pPr/>
              <a:t>11</a:t>
            </a:fld>
            <a:endParaRPr lang="it-IT" smtClean="0"/>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F5D2C692-BAEA-4260-80C3-C83187075DE8}" type="slidenum">
              <a:rPr lang="it-IT" smtClean="0"/>
              <a:pPr/>
              <a:t>45</a:t>
            </a:fld>
            <a:endParaRPr lang="it-IT" smtClean="0"/>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1BBEB859-5603-4704-BB94-DFBB8FC49B84}" type="slidenum">
              <a:rPr lang="it-IT" smtClean="0"/>
              <a:pPr/>
              <a:t>46</a:t>
            </a:fld>
            <a:endParaRPr lang="it-IT" smtClean="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9F45A1D6-2764-4FDC-BB29-26FA0558F5D2}" type="slidenum">
              <a:rPr lang="it-IT" smtClean="0"/>
              <a:pPr/>
              <a:t>47</a:t>
            </a:fld>
            <a:endParaRPr lang="it-IT" smtClean="0"/>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ABD08570-DF7E-47BA-A597-A86F3D7966B9}" type="slidenum">
              <a:rPr lang="it-IT" smtClean="0"/>
              <a:pPr/>
              <a:t>48</a:t>
            </a:fld>
            <a:endParaRPr lang="it-IT" smtClean="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2F3840CB-BBAF-4525-874D-560394776447}" type="slidenum">
              <a:rPr lang="it-IT" smtClean="0"/>
              <a:pPr/>
              <a:t>49</a:t>
            </a:fld>
            <a:endParaRPr lang="it-IT" smtClean="0"/>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7FED51A0-898D-4354-A497-DEFDC48C2379}" type="slidenum">
              <a:rPr lang="it-IT" smtClean="0">
                <a:solidFill>
                  <a:srgbClr val="000000"/>
                </a:solidFill>
              </a:rPr>
              <a:pPr/>
              <a:t>50</a:t>
            </a:fld>
            <a:endParaRPr lang="it-IT" smtClean="0">
              <a:solidFill>
                <a:srgbClr val="000000"/>
              </a:solidFill>
            </a:endParaRPr>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4CFD71BD-648B-46A6-8DC4-E6E808EAEFFA}" type="slidenum">
              <a:rPr lang="it-IT" smtClean="0">
                <a:solidFill>
                  <a:srgbClr val="000000"/>
                </a:solidFill>
              </a:rPr>
              <a:pPr/>
              <a:t>51</a:t>
            </a:fld>
            <a:endParaRPr lang="it-IT" smtClean="0">
              <a:solidFill>
                <a:srgbClr val="000000"/>
              </a:solidFill>
            </a:endParaRPr>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3A648F06-1D99-492B-8A17-0C291084C8F4}" type="slidenum">
              <a:rPr lang="it-IT" smtClean="0">
                <a:solidFill>
                  <a:srgbClr val="000000"/>
                </a:solidFill>
              </a:rPr>
              <a:pPr/>
              <a:t>52</a:t>
            </a:fld>
            <a:endParaRPr lang="it-IT" smtClean="0">
              <a:solidFill>
                <a:srgbClr val="000000"/>
              </a:solidFill>
            </a:endParaRPr>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p>
            <a:fld id="{FDFC0402-03F2-42C9-B374-FDB21D29F224}" type="slidenum">
              <a:rPr lang="it-IT" smtClean="0"/>
              <a:pPr/>
              <a:t>53</a:t>
            </a:fld>
            <a:endParaRPr lang="it-IT" smtClean="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1C820DF7-417F-4389-A071-66F729CB2290}" type="slidenum">
              <a:rPr lang="it-IT" smtClean="0"/>
              <a:pPr/>
              <a:t>54</a:t>
            </a:fld>
            <a:endParaRPr lang="it-IT" smtClean="0"/>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00BE6417-6F19-44FB-B5DF-EA51F399BCD4}" type="slidenum">
              <a:rPr lang="it-IT" smtClean="0"/>
              <a:pPr/>
              <a:t>12</a:t>
            </a:fld>
            <a:endParaRPr lang="it-IT" smtClean="0"/>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B91DA992-DBC0-4E4D-AEFE-9A303BF06089}" type="slidenum">
              <a:rPr lang="it-IT" smtClean="0"/>
              <a:pPr/>
              <a:t>55</a:t>
            </a:fld>
            <a:endParaRPr lang="it-IT" smtClean="0"/>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p>
            <a:fld id="{DF3DA4D3-CA1D-4C6B-AA5E-B0E4107B3378}" type="slidenum">
              <a:rPr lang="it-IT" smtClean="0"/>
              <a:pPr/>
              <a:t>56</a:t>
            </a:fld>
            <a:endParaRPr lang="it-IT" smtClean="0"/>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D900BEC4-4312-4217-8014-3746AB425A23}" type="slidenum">
              <a:rPr lang="it-IT" smtClean="0"/>
              <a:pPr/>
              <a:t>57</a:t>
            </a:fld>
            <a:endParaRPr lang="it-IT" smtClean="0"/>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3734FFA3-7D2E-4BA9-BFB7-072976A98C19}" type="slidenum">
              <a:rPr lang="it-IT" smtClean="0"/>
              <a:pPr/>
              <a:t>58</a:t>
            </a:fld>
            <a:endParaRPr lang="it-IT" smtClean="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p>
            <a:fld id="{9F83FABF-ED1B-4C59-92C5-004DBDA86E45}" type="slidenum">
              <a:rPr lang="it-IT" smtClean="0"/>
              <a:pPr/>
              <a:t>59</a:t>
            </a:fld>
            <a:endParaRPr lang="it-IT" smtClean="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21C303C0-3239-4908-BF09-07E23C4C5A75}" type="slidenum">
              <a:rPr lang="it-IT" smtClean="0"/>
              <a:pPr/>
              <a:t>62</a:t>
            </a:fld>
            <a:endParaRPr lang="it-IT" smtClean="0"/>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p>
            <a:fld id="{6B1BFEB7-BA75-4909-816F-77986FA9852D}" type="slidenum">
              <a:rPr lang="it-IT" smtClean="0">
                <a:solidFill>
                  <a:srgbClr val="000000"/>
                </a:solidFill>
              </a:rPr>
              <a:pPr/>
              <a:t>63</a:t>
            </a:fld>
            <a:endParaRPr lang="it-IT" smtClean="0">
              <a:solidFill>
                <a:srgbClr val="000000"/>
              </a:solidFill>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057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it-IT">
              <a:latin typeface="Calibri" charset="0"/>
            </a:endParaRPr>
          </a:p>
        </p:txBody>
      </p:sp>
      <p:sp>
        <p:nvSpPr>
          <p:cNvPr id="28058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2BBE0C5-FDA7-1C46-94F4-42308E0489DC}" type="slidenum">
              <a:rPr lang="it-IT"/>
              <a:pPr eaLnBrk="1" hangingPunct="1"/>
              <a:t>66</a:t>
            </a:fld>
            <a:endParaRPr 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160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it-IT">
              <a:latin typeface="Calibri" charset="0"/>
            </a:endParaRPr>
          </a:p>
        </p:txBody>
      </p:sp>
      <p:sp>
        <p:nvSpPr>
          <p:cNvPr id="28160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F2E873F-4A7D-7B41-B004-26DAAF879E3C}" type="slidenum">
              <a:rPr lang="it-IT"/>
              <a:pPr eaLnBrk="1" hangingPunct="1"/>
              <a:t>67</a:t>
            </a:fld>
            <a:endParaRPr 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184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it-IT">
              <a:latin typeface="Calibri" charset="0"/>
            </a:endParaRPr>
          </a:p>
        </p:txBody>
      </p:sp>
      <p:sp>
        <p:nvSpPr>
          <p:cNvPr id="29184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B68429C-20D8-684A-8661-356F0DC2A4AD}" type="slidenum">
              <a:rPr lang="it-IT"/>
              <a:pPr eaLnBrk="1" hangingPunct="1"/>
              <a:t>68</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EFD48B13-06E2-4113-846B-75B74C0E0B47}" type="slidenum">
              <a:rPr lang="it-IT" smtClean="0"/>
              <a:pPr/>
              <a:t>13</a:t>
            </a:fld>
            <a:endParaRPr lang="it-IT" smtClean="0"/>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7D7F8B87-CCD6-4A5D-BA4D-E68865F4BF87}" type="slidenum">
              <a:rPr lang="it-IT" smtClean="0"/>
              <a:pPr/>
              <a:t>69</a:t>
            </a:fld>
            <a:endParaRPr lang="it-IT" smtClean="0"/>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A4F4F9C0-0768-4544-BE89-6E7EDA55521C}" type="slidenum">
              <a:rPr lang="it-IT" smtClean="0"/>
              <a:pPr/>
              <a:t>70</a:t>
            </a:fld>
            <a:endParaRPr lang="it-IT" smtClean="0"/>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BD7C142A-A044-4B44-AC5C-4D345868BC04}" type="slidenum">
              <a:rPr lang="it-IT" smtClean="0"/>
              <a:pPr/>
              <a:t>71</a:t>
            </a:fld>
            <a:endParaRPr lang="it-IT" smtClean="0"/>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F6063FD3-9633-4519-808C-926028421123}" type="slidenum">
              <a:rPr lang="it-IT" smtClean="0"/>
              <a:pPr/>
              <a:t>72</a:t>
            </a:fld>
            <a:endParaRPr lang="it-IT" smtClean="0"/>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9CEA2B2C-A684-48C3-8FB5-C102A82A10A5}" type="slidenum">
              <a:rPr lang="it-IT" smtClean="0">
                <a:solidFill>
                  <a:srgbClr val="000000"/>
                </a:solidFill>
              </a:rPr>
              <a:pPr/>
              <a:t>73</a:t>
            </a:fld>
            <a:endParaRPr lang="it-IT" smtClean="0">
              <a:solidFill>
                <a:srgbClr val="000000"/>
              </a:solidFill>
            </a:endParaRPr>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65C47790-29D7-4F2B-BA69-DE5D1CAE3522}" type="slidenum">
              <a:rPr lang="it-IT" smtClean="0"/>
              <a:pPr/>
              <a:t>74</a:t>
            </a:fld>
            <a:endParaRPr lang="it-IT" smtClean="0"/>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p>
            <a:fld id="{304ECEF5-8688-4D1F-A751-0C3BE15F3778}" type="slidenum">
              <a:rPr lang="it-IT" smtClean="0"/>
              <a:pPr/>
              <a:t>75</a:t>
            </a:fld>
            <a:endParaRPr lang="it-IT" smtClean="0"/>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E0A9DB40-E143-44DC-9A55-9E0683D8A0A2}" type="slidenum">
              <a:rPr lang="it-IT" smtClean="0"/>
              <a:pPr/>
              <a:t>79</a:t>
            </a:fld>
            <a:endParaRPr lang="it-IT" smtClean="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p>
            <a:fld id="{5B28417F-CA14-4436-B63A-DDB32E721853}" type="slidenum">
              <a:rPr lang="it-IT" smtClean="0"/>
              <a:pPr/>
              <a:t>80</a:t>
            </a:fld>
            <a:endParaRPr lang="it-IT" smtClean="0"/>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208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it-IT">
              <a:latin typeface="Calibri" charset="0"/>
            </a:endParaRPr>
          </a:p>
        </p:txBody>
      </p:sp>
      <p:sp>
        <p:nvSpPr>
          <p:cNvPr id="30208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A3A7711-029B-724E-AE79-045F4008EBD8}" type="slidenum">
              <a:rPr lang="it-IT"/>
              <a:pPr eaLnBrk="1" hangingPunct="1"/>
              <a:t>84</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0916A202-E1E7-44CC-A584-F0D5577B1A78}" type="slidenum">
              <a:rPr lang="it-IT" smtClean="0">
                <a:solidFill>
                  <a:srgbClr val="000000"/>
                </a:solidFill>
              </a:rPr>
              <a:pPr/>
              <a:t>14</a:t>
            </a:fld>
            <a:endParaRPr lang="it-IT" smtClean="0">
              <a:solidFill>
                <a:srgbClr val="000000"/>
              </a:solidFill>
            </a:endParaRPr>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310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it-IT">
              <a:latin typeface="Calibri" charset="0"/>
            </a:endParaRPr>
          </a:p>
        </p:txBody>
      </p:sp>
      <p:sp>
        <p:nvSpPr>
          <p:cNvPr id="303108"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0A08EA6-E697-CB40-AF38-614D4AEF8D53}" type="slidenum">
              <a:rPr lang="it-IT"/>
              <a:pPr eaLnBrk="1" hangingPunct="1"/>
              <a:t>86</a:t>
            </a:fld>
            <a:endParaRPr lang="it-IT"/>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413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it-IT">
              <a:latin typeface="Calibri" charset="0"/>
            </a:endParaRPr>
          </a:p>
        </p:txBody>
      </p:sp>
      <p:sp>
        <p:nvSpPr>
          <p:cNvPr id="30413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61F71C9-D48C-8047-8893-48C8D2AC535F}" type="slidenum">
              <a:rPr lang="it-IT"/>
              <a:pPr eaLnBrk="1" hangingPunct="1"/>
              <a:t>87</a:t>
            </a:fld>
            <a:endParaRPr lang="it-IT"/>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617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it-IT">
              <a:latin typeface="Calibri" charset="0"/>
            </a:endParaRPr>
          </a:p>
        </p:txBody>
      </p:sp>
      <p:sp>
        <p:nvSpPr>
          <p:cNvPr id="30618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2E7D1D2-7612-054F-8B86-507E72CC35BB}" type="slidenum">
              <a:rPr lang="it-IT"/>
              <a:pPr eaLnBrk="1" hangingPunct="1"/>
              <a:t>88</a:t>
            </a:fld>
            <a:endParaRPr lang="it-IT"/>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831B6C26-74AB-4CD0-A09D-02053E06FD26}" type="slidenum">
              <a:rPr lang="it-IT" smtClean="0"/>
              <a:pPr/>
              <a:t>89</a:t>
            </a:fld>
            <a:endParaRPr lang="it-IT" smtClean="0"/>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0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it-IT">
              <a:latin typeface="Calibri" charset="0"/>
            </a:endParaRPr>
          </a:p>
        </p:txBody>
      </p:sp>
      <p:sp>
        <p:nvSpPr>
          <p:cNvPr id="4" name="Segnaposto numero diapositiva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08C2B0A-A4CA-B947-87CD-9BD9FD268188}" type="slidenum">
              <a:rPr lang="it-IT">
                <a:latin typeface="Calibri" charset="0"/>
              </a:rPr>
              <a:pPr eaLnBrk="1" hangingPunct="1"/>
              <a:t>91</a:t>
            </a:fld>
            <a:endParaRPr lang="it-IT">
              <a:latin typeface="Calibri"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A0BCEAB9-333D-44A0-A888-E10F8311668E}" type="slidenum">
              <a:rPr lang="it-IT" smtClean="0"/>
              <a:pPr/>
              <a:t>92</a:t>
            </a:fld>
            <a:endParaRPr lang="it-IT" smtClean="0"/>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p>
            <a:fld id="{D0552AF0-357D-46AE-84C7-844AFCA6F37B}" type="slidenum">
              <a:rPr lang="it-IT" smtClean="0"/>
              <a:pPr/>
              <a:t>93</a:t>
            </a:fld>
            <a:endParaRPr lang="it-IT" smtClean="0"/>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p>
            <a:fld id="{550E5B61-88CE-419A-8C7F-FEAAE1338921}" type="slidenum">
              <a:rPr lang="it-IT" smtClean="0"/>
              <a:pPr/>
              <a:t>94</a:t>
            </a:fld>
            <a:endParaRPr lang="it-IT" smtClean="0"/>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p>
            <a:fld id="{A502C028-B8B9-4AF7-B08F-63E6F21D53D7}" type="slidenum">
              <a:rPr lang="it-IT" smtClean="0">
                <a:solidFill>
                  <a:srgbClr val="000000"/>
                </a:solidFill>
              </a:rPr>
              <a:pPr/>
              <a:t>102</a:t>
            </a:fld>
            <a:endParaRPr lang="it-IT" smtClean="0">
              <a:solidFill>
                <a:srgbClr val="000000"/>
              </a:solidFill>
            </a:endParaRPr>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56EDE9FF-1797-4D5F-8B64-DDB86B6D0363}" type="slidenum">
              <a:rPr lang="it-IT" smtClean="0"/>
              <a:pPr/>
              <a:t>103</a:t>
            </a:fld>
            <a:endParaRPr lang="it-IT" smtClean="0"/>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egnaposto immagine diapositiva 1"/>
          <p:cNvSpPr>
            <a:spLocks noGrp="1" noRot="1" noChangeAspect="1" noTextEdit="1"/>
          </p:cNvSpPr>
          <p:nvPr>
            <p:ph type="sldImg"/>
          </p:nvPr>
        </p:nvSpPr>
        <p:spPr>
          <a:ln/>
        </p:spPr>
      </p:sp>
      <p:sp>
        <p:nvSpPr>
          <p:cNvPr id="230403" name="Segnaposto note 2"/>
          <p:cNvSpPr>
            <a:spLocks noGrp="1"/>
          </p:cNvSpPr>
          <p:nvPr>
            <p:ph type="body" idx="1"/>
          </p:nvPr>
        </p:nvSpPr>
        <p:spPr>
          <a:noFill/>
          <a:ln/>
        </p:spPr>
        <p:txBody>
          <a:bodyPr/>
          <a:lstStyle/>
          <a:p>
            <a:endParaRPr lang="it-IT" smtClean="0"/>
          </a:p>
        </p:txBody>
      </p:sp>
      <p:sp>
        <p:nvSpPr>
          <p:cNvPr id="230404" name="Segnaposto numero diapositiva 3"/>
          <p:cNvSpPr>
            <a:spLocks noGrp="1"/>
          </p:cNvSpPr>
          <p:nvPr>
            <p:ph type="sldNum" sz="quarter" idx="5"/>
          </p:nvPr>
        </p:nvSpPr>
        <p:spPr>
          <a:noFill/>
        </p:spPr>
        <p:txBody>
          <a:bodyPr/>
          <a:lstStyle/>
          <a:p>
            <a:fld id="{4F1D3F28-CD63-4E64-958A-DB0CD8F20325}" type="slidenum">
              <a:rPr lang="it-IT" smtClean="0">
                <a:solidFill>
                  <a:srgbClr val="000000"/>
                </a:solidFill>
              </a:rPr>
              <a:pPr/>
              <a:t>15</a:t>
            </a:fld>
            <a:endParaRPr lang="it-IT" smtClean="0">
              <a:solidFill>
                <a:srgbClr val="000000"/>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7319E9E5-9177-44ED-A0F2-5E40F3D2F872}" type="slidenum">
              <a:rPr lang="it-IT" smtClean="0"/>
              <a:pPr/>
              <a:t>104</a:t>
            </a:fld>
            <a:endParaRPr lang="it-IT" smtClean="0"/>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0D4BC264-8A28-46FC-9DAF-2B7A8AA32CC7}" type="slidenum">
              <a:rPr lang="it-IT" smtClean="0"/>
              <a:pPr/>
              <a:t>106</a:t>
            </a:fld>
            <a:endParaRPr lang="it-IT" smtClean="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FAA8E427-7AF7-44EC-A2C8-B29C2A02E4AE}" type="slidenum">
              <a:rPr lang="it-IT" smtClean="0"/>
              <a:pPr/>
              <a:t>107</a:t>
            </a:fld>
            <a:endParaRPr lang="it-IT" smtClean="0"/>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AE737A59-1860-41D0-8FDD-93D1209622E7}" type="slidenum">
              <a:rPr lang="it-IT" smtClean="0"/>
              <a:pPr/>
              <a:t>109</a:t>
            </a:fld>
            <a:endParaRPr lang="it-IT" smtClean="0"/>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87EF9D18-2854-4127-83A9-621FCDAE207D}" type="slidenum">
              <a:rPr lang="it-IT" smtClean="0"/>
              <a:pPr/>
              <a:t>110</a:t>
            </a:fld>
            <a:endParaRPr lang="it-IT" smtClean="0"/>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p>
            <a:fld id="{454D4060-69E6-4792-BB3F-46C79625F18F}" type="slidenum">
              <a:rPr lang="it-IT" smtClean="0"/>
              <a:pPr/>
              <a:t>112</a:t>
            </a:fld>
            <a:endParaRPr lang="it-IT" smtClean="0"/>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p>
            <a:fld id="{F6444707-772A-46EB-A88B-E643ADFF7BAE}" type="slidenum">
              <a:rPr lang="it-IT" smtClean="0"/>
              <a:pPr/>
              <a:t>113</a:t>
            </a:fld>
            <a:endParaRPr lang="it-IT" smtClean="0"/>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p>
            <a:fld id="{DB7D06DC-3A6B-4551-921E-9DDE8A7771D5}" type="slidenum">
              <a:rPr lang="it-IT" smtClean="0"/>
              <a:pPr/>
              <a:t>121</a:t>
            </a:fld>
            <a:endParaRPr lang="it-IT" smtClean="0"/>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C081524E-A144-4060-87FD-BCD54067D29B}" type="slidenum">
              <a:rPr lang="it-IT" smtClean="0"/>
              <a:pPr/>
              <a:t>128</a:t>
            </a:fld>
            <a:endParaRPr lang="it-IT" smtClean="0"/>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E18FF084-1CE7-4F87-BB0B-E22B1DB1AA4B}" type="slidenum">
              <a:rPr lang="it-IT" smtClean="0"/>
              <a:pPr/>
              <a:t>130</a:t>
            </a:fld>
            <a:endParaRPr lang="it-IT" smtClean="0"/>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20EE4DA-FD59-4831-96AC-A921A6879B5C}" type="slidenum">
              <a:rPr lang="it-IT" smtClean="0">
                <a:solidFill>
                  <a:srgbClr val="000000"/>
                </a:solidFill>
              </a:rPr>
              <a:pPr/>
              <a:t>16</a:t>
            </a:fld>
            <a:endParaRPr lang="it-IT" smtClean="0">
              <a:solidFill>
                <a:srgbClr val="000000"/>
              </a:solidFill>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p:spPr>
        <p:txBody>
          <a:bodyPr/>
          <a:lstStyle/>
          <a:p>
            <a:fld id="{27AA839B-5071-4E4C-BEE5-FC039690ABBD}" type="slidenum">
              <a:rPr lang="it-IT" smtClean="0"/>
              <a:pPr/>
              <a:t>131</a:t>
            </a:fld>
            <a:endParaRPr lang="it-IT" smtClean="0"/>
          </a:p>
        </p:txBody>
      </p:sp>
      <p:sp>
        <p:nvSpPr>
          <p:cNvPr id="328707" name="Rectangle 2"/>
          <p:cNvSpPr>
            <a:spLocks noGrp="1" noRot="1" noChangeAspect="1" noChangeArrowheads="1" noTextEdit="1"/>
          </p:cNvSpPr>
          <p:nvPr>
            <p:ph type="sldImg"/>
          </p:nvPr>
        </p:nvSpPr>
        <p:spPr>
          <a:ln/>
        </p:spPr>
      </p:sp>
      <p:sp>
        <p:nvSpPr>
          <p:cNvPr id="32870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p>
            <a:fld id="{9E6A062F-C931-4D6E-947D-79EC23EF7E76}" type="slidenum">
              <a:rPr lang="it-IT" smtClean="0"/>
              <a:pPr/>
              <a:t>134</a:t>
            </a:fld>
            <a:endParaRPr lang="it-IT" smtClean="0"/>
          </a:p>
        </p:txBody>
      </p:sp>
      <p:sp>
        <p:nvSpPr>
          <p:cNvPr id="329731" name="Rectangle 2"/>
          <p:cNvSpPr>
            <a:spLocks noGrp="1" noRot="1" noChangeAspect="1" noChangeArrowheads="1" noTextEdit="1"/>
          </p:cNvSpPr>
          <p:nvPr>
            <p:ph type="sldImg"/>
          </p:nvPr>
        </p:nvSpPr>
        <p:spPr>
          <a:ln/>
        </p:spPr>
      </p:sp>
      <p:sp>
        <p:nvSpPr>
          <p:cNvPr id="32973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567A5F12-D818-4B7B-A896-644A6234636D}" type="slidenum">
              <a:rPr lang="it-IT" smtClean="0"/>
              <a:pPr/>
              <a:t>135</a:t>
            </a:fld>
            <a:endParaRPr lang="it-IT" smtClean="0"/>
          </a:p>
        </p:txBody>
      </p:sp>
      <p:sp>
        <p:nvSpPr>
          <p:cNvPr id="297987" name="Rectangle 2"/>
          <p:cNvSpPr>
            <a:spLocks noGrp="1" noRot="1" noChangeAspect="1" noChangeArrowheads="1" noTextEdit="1"/>
          </p:cNvSpPr>
          <p:nvPr>
            <p:ph type="sldImg"/>
          </p:nvPr>
        </p:nvSpPr>
        <p:spPr>
          <a:ln/>
        </p:spPr>
      </p:sp>
      <p:sp>
        <p:nvSpPr>
          <p:cNvPr id="29798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DC7AAFF3-6EC6-47CF-A380-B07121A84F9E}" type="slidenum">
              <a:rPr lang="it-IT" smtClean="0"/>
              <a:pPr/>
              <a:t>136</a:t>
            </a:fld>
            <a:endParaRPr lang="it-IT" smtClean="0"/>
          </a:p>
        </p:txBody>
      </p:sp>
      <p:sp>
        <p:nvSpPr>
          <p:cNvPr id="299011" name="Rectangle 2"/>
          <p:cNvSpPr>
            <a:spLocks noGrp="1" noRot="1" noChangeAspect="1" noChangeArrowheads="1" noTextEdit="1"/>
          </p:cNvSpPr>
          <p:nvPr>
            <p:ph type="sldImg"/>
          </p:nvPr>
        </p:nvSpPr>
        <p:spPr>
          <a:ln/>
        </p:spPr>
      </p:sp>
      <p:sp>
        <p:nvSpPr>
          <p:cNvPr id="29901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2070C129-16A4-4126-80E4-0D10C6826203}" type="slidenum">
              <a:rPr lang="it-IT" smtClean="0"/>
              <a:pPr/>
              <a:t>137</a:t>
            </a:fld>
            <a:endParaRPr lang="it-IT" smtClean="0"/>
          </a:p>
        </p:txBody>
      </p:sp>
      <p:sp>
        <p:nvSpPr>
          <p:cNvPr id="300035" name="Rectangle 2"/>
          <p:cNvSpPr>
            <a:spLocks noGrp="1" noRot="1" noChangeAspect="1" noChangeArrowheads="1" noTextEdit="1"/>
          </p:cNvSpPr>
          <p:nvPr>
            <p:ph type="sldImg"/>
          </p:nvPr>
        </p:nvSpPr>
        <p:spPr>
          <a:ln/>
        </p:spPr>
      </p:sp>
      <p:sp>
        <p:nvSpPr>
          <p:cNvPr id="30003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F005E695-CD83-4BF0-AA6C-2CA4F54E0592}" type="slidenum">
              <a:rPr lang="it-IT" smtClean="0"/>
              <a:pPr/>
              <a:t>138</a:t>
            </a:fld>
            <a:endParaRPr lang="it-IT" smtClean="0"/>
          </a:p>
        </p:txBody>
      </p:sp>
      <p:sp>
        <p:nvSpPr>
          <p:cNvPr id="301059" name="Rectangle 2"/>
          <p:cNvSpPr>
            <a:spLocks noGrp="1" noRot="1" noChangeAspect="1" noChangeArrowheads="1" noTextEdit="1"/>
          </p:cNvSpPr>
          <p:nvPr>
            <p:ph type="sldImg"/>
          </p:nvPr>
        </p:nvSpPr>
        <p:spPr>
          <a:ln/>
        </p:spPr>
      </p:sp>
      <p:sp>
        <p:nvSpPr>
          <p:cNvPr id="30106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A3E063F1-90E9-4287-8F5C-8D591651BC36}" type="slidenum">
              <a:rPr lang="it-IT" smtClean="0"/>
              <a:pPr/>
              <a:t>139</a:t>
            </a:fld>
            <a:endParaRPr lang="it-IT" smtClean="0"/>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37ECB5BF-4303-4E34-B9D2-F5AE401A3798}" type="slidenum">
              <a:rPr lang="it-IT" smtClean="0"/>
              <a:pPr/>
              <a:t>140</a:t>
            </a:fld>
            <a:endParaRPr lang="it-IT" smtClean="0"/>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E4ED6082-4737-4D95-B609-095C8AF0B631}" type="slidenum">
              <a:rPr lang="it-IT" smtClean="0"/>
              <a:pPr/>
              <a:t>141</a:t>
            </a:fld>
            <a:endParaRPr lang="it-IT" smtClean="0"/>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1FDB8765-36CF-4A43-BC73-A9D60A27F932}" type="slidenum">
              <a:rPr lang="it-IT" smtClean="0"/>
              <a:pPr/>
              <a:t>142</a:t>
            </a:fld>
            <a:endParaRPr lang="it-IT" smtClean="0"/>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32E63463-8231-42B7-987E-25F3A859825B}" type="slidenum">
              <a:rPr lang="it-IT" smtClean="0"/>
              <a:pPr/>
              <a:t>17</a:t>
            </a:fld>
            <a:endParaRPr lang="it-IT" smtClean="0"/>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5DC8CBC8-3F43-4A66-8885-973302377BF2}" type="slidenum">
              <a:rPr lang="it-IT" smtClean="0"/>
              <a:pPr/>
              <a:t>143</a:t>
            </a:fld>
            <a:endParaRPr lang="it-IT" smtClean="0"/>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1EC118F7-C2F4-43FC-92BA-5440742CDFAD}" type="slidenum">
              <a:rPr lang="it-IT" smtClean="0"/>
              <a:pPr/>
              <a:t>144</a:t>
            </a:fld>
            <a:endParaRPr lang="it-IT" smtClean="0"/>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949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it-IT">
              <a:latin typeface="Calibri" charset="0"/>
            </a:endParaRPr>
          </a:p>
        </p:txBody>
      </p:sp>
      <p:sp>
        <p:nvSpPr>
          <p:cNvPr id="265220" name="Segnaposto numero diapositiva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DAE168C-EF6B-8541-A4F7-17BC87A85B3F}" type="slidenum">
              <a:rPr lang="it-IT">
                <a:latin typeface="Calibri" charset="0"/>
              </a:rPr>
              <a:pPr eaLnBrk="1" hangingPunct="1"/>
              <a:t>145</a:t>
            </a:fld>
            <a:endParaRPr lang="it-IT">
              <a:latin typeface="Calibri"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27FB996B-72BC-40E2-B67A-21B841843F54}" type="slidenum">
              <a:rPr lang="it-IT" smtClean="0"/>
              <a:pPr/>
              <a:t>146</a:t>
            </a:fld>
            <a:endParaRPr lang="it-IT" smtClean="0"/>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361CDF91-C7BC-4637-9CD0-2DF2EC3CF810}" type="slidenum">
              <a:rPr lang="it-IT" smtClean="0"/>
              <a:pPr/>
              <a:t>147</a:t>
            </a:fld>
            <a:endParaRPr lang="it-IT" smtClean="0"/>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ADA1FDA4-E24F-40A5-A766-8A159C06FB4F}" type="slidenum">
              <a:rPr lang="it-IT" smtClean="0"/>
              <a:pPr/>
              <a:t>149</a:t>
            </a:fld>
            <a:endParaRPr lang="it-IT" smtClean="0"/>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E52843C9-DD1B-410A-A261-0F3F7B4289CC}" type="slidenum">
              <a:rPr lang="it-IT" smtClean="0"/>
              <a:pPr/>
              <a:t>150</a:t>
            </a:fld>
            <a:endParaRPr lang="it-IT" smtClean="0"/>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68876D82-2202-461B-A59A-AFDA64E70E0E}" type="slidenum">
              <a:rPr lang="it-IT" smtClean="0"/>
              <a:pPr/>
              <a:t>152</a:t>
            </a:fld>
            <a:endParaRPr lang="it-IT" smtClean="0"/>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5EC4E7F7-1A45-4F6A-992C-ADE4D1E66116}" type="slidenum">
              <a:rPr lang="it-IT" smtClean="0"/>
              <a:pPr/>
              <a:t>153</a:t>
            </a:fld>
            <a:endParaRPr lang="it-IT" smtClean="0"/>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E8880702-54BF-4A4B-8EB6-4688D83EB214}" type="slidenum">
              <a:rPr lang="it-IT" smtClean="0"/>
              <a:pPr/>
              <a:t>154</a:t>
            </a:fld>
            <a:endParaRPr lang="it-IT" smtClean="0"/>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Freeform 2"/>
          <p:cNvSpPr>
            <a:spLocks/>
          </p:cNvSpPr>
          <p:nvPr/>
        </p:nvSpPr>
        <p:spPr bwMode="gray">
          <a:xfrm>
            <a:off x="747713" y="3340100"/>
            <a:ext cx="8291512" cy="485775"/>
          </a:xfrm>
          <a:custGeom>
            <a:avLst/>
            <a:gdLst>
              <a:gd name="T0" fmla="*/ 327402 w 4128"/>
              <a:gd name="T1" fmla="*/ 202829 h 479"/>
              <a:gd name="T2" fmla="*/ 8291512 w 4128"/>
              <a:gd name="T3" fmla="*/ 202829 h 479"/>
              <a:gd name="T4" fmla="*/ 8291512 w 4128"/>
              <a:gd name="T5" fmla="*/ 435068 h 479"/>
              <a:gd name="T6" fmla="*/ 0 w 4128"/>
              <a:gd name="T7" fmla="*/ 447238 h 479"/>
              <a:gd name="T8" fmla="*/ 327402 w 4128"/>
              <a:gd name="T9" fmla="*/ 202829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p:spPr>
        <p:txBody>
          <a:bodyPr wrap="none" anchor="ctr"/>
          <a:lstStyle/>
          <a:p>
            <a:pPr eaLnBrk="0" hangingPunct="0">
              <a:defRPr/>
            </a:pPr>
            <a:endParaRPr lang="it-IT"/>
          </a:p>
        </p:txBody>
      </p:sp>
      <p:sp>
        <p:nvSpPr>
          <p:cNvPr id="152579" name="Rectangle 3"/>
          <p:cNvSpPr>
            <a:spLocks noGrp="1" noChangeArrowheads="1"/>
          </p:cNvSpPr>
          <p:nvPr>
            <p:ph type="ctrTitle"/>
          </p:nvPr>
        </p:nvSpPr>
        <p:spPr>
          <a:xfrm>
            <a:off x="742950" y="2286000"/>
            <a:ext cx="8420100" cy="1143000"/>
          </a:xfrm>
        </p:spPr>
        <p:txBody>
          <a:bodyPr/>
          <a:lstStyle>
            <a:lvl1pPr>
              <a:defRPr/>
            </a:lvl1pPr>
          </a:lstStyle>
          <a:p>
            <a:r>
              <a:rPr lang="en-US"/>
              <a:t>Fare clic per modificare lo stile del titolo dello schema</a:t>
            </a:r>
          </a:p>
        </p:txBody>
      </p:sp>
      <p:sp>
        <p:nvSpPr>
          <p:cNvPr id="152580" name="Rectangle 4"/>
          <p:cNvSpPr>
            <a:spLocks noGrp="1" noChangeArrowheads="1"/>
          </p:cNvSpPr>
          <p:nvPr>
            <p:ph type="subTitle" idx="1"/>
          </p:nvPr>
        </p:nvSpPr>
        <p:spPr>
          <a:xfrm>
            <a:off x="1485900" y="3886200"/>
            <a:ext cx="6934200" cy="1752600"/>
          </a:xfrm>
        </p:spPr>
        <p:txBody>
          <a:bodyPr/>
          <a:lstStyle>
            <a:lvl1pPr marL="0" indent="0" algn="ctr">
              <a:buFont typeface="Monotype Sorts" pitchFamily="2" charset="2"/>
              <a:buNone/>
              <a:defRPr/>
            </a:lvl1pPr>
          </a:lstStyle>
          <a:p>
            <a:r>
              <a:rPr lang="en-US"/>
              <a:t>Fare clic per modificare lo stile del sottotitolo dello schema</a:t>
            </a:r>
          </a:p>
        </p:txBody>
      </p:sp>
      <p:sp>
        <p:nvSpPr>
          <p:cNvPr id="5" name="Rectangle 5"/>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a:defRPr>
                <a:solidFill>
                  <a:srgbClr val="578963"/>
                </a:solidFill>
              </a:defRPr>
            </a:lvl1pPr>
          </a:lstStyle>
          <a:p>
            <a:pPr>
              <a:defRPr/>
            </a:pPr>
            <a:fld id="{B5EFCFE6-36E4-493D-BAFF-8F2BACE299E6}" type="slidenum">
              <a:rPr lang="en-US"/>
              <a:pPr>
                <a:defRPr/>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B2751A-2A2F-4676-8DC9-0BE8FAC0E4DA}" type="slidenum">
              <a:rPr lang="en-US"/>
              <a:pPr>
                <a:defRPr/>
              </a:pPr>
              <a:t>‹n.›</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645" y="4998006"/>
            <a:ext cx="5943600" cy="369332"/>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41645" y="612776"/>
            <a:ext cx="5943600" cy="5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941645" y="5367368"/>
            <a:ext cx="5943600"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1224076" y="685800"/>
            <a:ext cx="10799880" cy="307468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144656" y="76200"/>
            <a:ext cx="1431161" cy="415925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2701190" y="76200"/>
            <a:ext cx="4398127" cy="415925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Rectangle 26"/>
          <p:cNvSpPr>
            <a:spLocks noChangeArrowheads="1"/>
          </p:cNvSpPr>
          <p:nvPr userDrawn="1"/>
        </p:nvSpPr>
        <p:spPr bwMode="auto">
          <a:xfrm>
            <a:off x="0" y="6465888"/>
            <a:ext cx="9906000" cy="406400"/>
          </a:xfrm>
          <a:prstGeom prst="rect">
            <a:avLst/>
          </a:prstGeom>
          <a:solidFill>
            <a:srgbClr val="FFECD7"/>
          </a:solidFill>
          <a:ln>
            <a:noFill/>
          </a:ln>
          <a:extLst/>
        </p:spPr>
        <p:txBody>
          <a:bodyPr wrap="none" anchor="ctr"/>
          <a:lstStyle/>
          <a:p>
            <a:pPr algn="ctr" eaLnBrk="0" hangingPunct="0">
              <a:defRPr/>
            </a:pPr>
            <a:endParaRPr lang="it-IT">
              <a:solidFill>
                <a:srgbClr val="000000"/>
              </a:solidFill>
              <a:latin typeface="Arial" charset="0"/>
            </a:endParaRPr>
          </a:p>
        </p:txBody>
      </p:sp>
      <p:sp>
        <p:nvSpPr>
          <p:cNvPr id="5" name="Rectangle 25"/>
          <p:cNvSpPr>
            <a:spLocks noChangeArrowheads="1"/>
          </p:cNvSpPr>
          <p:nvPr userDrawn="1"/>
        </p:nvSpPr>
        <p:spPr bwMode="auto">
          <a:xfrm>
            <a:off x="0" y="0"/>
            <a:ext cx="9906000" cy="1524000"/>
          </a:xfrm>
          <a:prstGeom prst="rect">
            <a:avLst/>
          </a:prstGeom>
          <a:solidFill>
            <a:srgbClr val="CC3300"/>
          </a:solidFill>
          <a:ln>
            <a:noFill/>
          </a:ln>
          <a:extLst/>
        </p:spPr>
        <p:txBody>
          <a:bodyPr wrap="none" anchor="ctr"/>
          <a:lstStyle/>
          <a:p>
            <a:pPr algn="ctr" eaLnBrk="0" hangingPunct="0">
              <a:defRPr/>
            </a:pPr>
            <a:endParaRPr lang="it-IT">
              <a:solidFill>
                <a:srgbClr val="000000"/>
              </a:solidFill>
              <a:latin typeface="Arial" charset="0"/>
            </a:endParaRPr>
          </a:p>
        </p:txBody>
      </p:sp>
      <p:sp>
        <p:nvSpPr>
          <p:cNvPr id="6" name="Text Box 16"/>
          <p:cNvSpPr txBox="1">
            <a:spLocks noChangeArrowheads="1"/>
          </p:cNvSpPr>
          <p:nvPr/>
        </p:nvSpPr>
        <p:spPr bwMode="auto">
          <a:xfrm>
            <a:off x="300038" y="6537325"/>
            <a:ext cx="2065337" cy="246063"/>
          </a:xfrm>
          <a:prstGeom prst="rect">
            <a:avLst/>
          </a:prstGeom>
          <a:noFill/>
          <a:ln>
            <a:noFill/>
          </a:ln>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defRPr/>
            </a:pPr>
            <a:r>
              <a:rPr lang="it-IT" sz="1000">
                <a:solidFill>
                  <a:srgbClr val="000000"/>
                </a:solidFill>
              </a:rPr>
              <a:t>Copyright © 2006 Zanichelli editore</a:t>
            </a:r>
          </a:p>
        </p:txBody>
      </p:sp>
      <p:sp>
        <p:nvSpPr>
          <p:cNvPr id="6147" name="Rectangle 3"/>
          <p:cNvSpPr>
            <a:spLocks noGrp="1" noChangeArrowheads="1"/>
          </p:cNvSpPr>
          <p:nvPr>
            <p:ph type="subTitle" idx="1"/>
          </p:nvPr>
        </p:nvSpPr>
        <p:spPr>
          <a:xfrm>
            <a:off x="257980" y="1531958"/>
            <a:ext cx="9400381" cy="1538883"/>
          </a:xfrm>
        </p:spPr>
        <p:txBody>
          <a:bodyPr/>
          <a:lstStyle>
            <a:lvl1pPr>
              <a:defRPr sz="4700">
                <a:solidFill>
                  <a:srgbClr val="0060AF"/>
                </a:solidFill>
              </a:defRPr>
            </a:lvl1pPr>
          </a:lstStyle>
          <a:p>
            <a:r>
              <a:rPr lang="en-US"/>
              <a:t>Fare clic per modificare lo stile del sottotitolo dello schema</a:t>
            </a:r>
          </a:p>
        </p:txBody>
      </p:sp>
      <p:sp>
        <p:nvSpPr>
          <p:cNvPr id="6146" name="Rectangle 2"/>
          <p:cNvSpPr>
            <a:spLocks noGrp="1" noChangeArrowheads="1"/>
          </p:cNvSpPr>
          <p:nvPr>
            <p:ph type="ctrTitle"/>
          </p:nvPr>
        </p:nvSpPr>
        <p:spPr>
          <a:xfrm>
            <a:off x="223584" y="336248"/>
            <a:ext cx="9434777" cy="784830"/>
          </a:xfrm>
          <a:effectLst>
            <a:outerShdw dist="35921" dir="2700000" algn="ctr" rotWithShape="0">
              <a:srgbClr val="808080"/>
            </a:outerShdw>
          </a:effectLst>
        </p:spPr>
        <p:txBody>
          <a:bodyPr anchor="ctr"/>
          <a:lstStyle>
            <a:lvl1pPr marL="0" indent="0">
              <a:defRPr sz="5000">
                <a:solidFill>
                  <a:schemeClr val="bg1"/>
                </a:solidFill>
              </a:defRPr>
            </a:lvl1pPr>
          </a:lstStyle>
          <a:p>
            <a:r>
              <a:rPr lang="en-US"/>
              <a:t>Fare clic per modificare stile</a:t>
            </a: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a:xfrm>
            <a:off x="330200" y="685800"/>
            <a:ext cx="9245600" cy="30746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506" y="4406921"/>
            <a:ext cx="8420100" cy="1200329"/>
          </a:xfrm>
        </p:spPr>
        <p:txBody>
          <a:bodyPr/>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82506" y="4006790"/>
            <a:ext cx="8420100" cy="40011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330200" y="685800"/>
            <a:ext cx="4540250" cy="34470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35550" y="685800"/>
            <a:ext cx="4540250" cy="34470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58"/>
            <a:ext cx="8915400" cy="507831"/>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95300" y="1343896"/>
            <a:ext cx="4376870" cy="8309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6870" cy="26330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115" y="1343896"/>
            <a:ext cx="4378590" cy="8309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115" y="2174875"/>
            <a:ext cx="4378590" cy="26330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058025" y="457200"/>
            <a:ext cx="2105025" cy="56388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742980" y="457200"/>
            <a:ext cx="6162675" cy="56388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53B527-8473-4095-8641-424E35ED1862}" type="slidenum">
              <a:rPr lang="en-US"/>
              <a:pPr>
                <a:defRPr/>
              </a:pPr>
              <a:t>‹n.›</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788779"/>
            <a:ext cx="3259006" cy="646331"/>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872972" y="273055"/>
            <a:ext cx="5537729" cy="34501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0" y="1435101"/>
            <a:ext cx="3259006" cy="5232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645" y="4998006"/>
            <a:ext cx="5943600" cy="369332"/>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41645" y="612776"/>
            <a:ext cx="5943600" cy="5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941645" y="5367358"/>
            <a:ext cx="5943600"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1224076" y="685800"/>
            <a:ext cx="10799880" cy="307468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144650" y="76200"/>
            <a:ext cx="1431161" cy="415925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2701186" y="76200"/>
            <a:ext cx="4398127" cy="415925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Rectangle 26"/>
          <p:cNvSpPr>
            <a:spLocks noChangeArrowheads="1"/>
          </p:cNvSpPr>
          <p:nvPr userDrawn="1"/>
        </p:nvSpPr>
        <p:spPr bwMode="auto">
          <a:xfrm>
            <a:off x="0" y="6465888"/>
            <a:ext cx="9906000" cy="406400"/>
          </a:xfrm>
          <a:prstGeom prst="rect">
            <a:avLst/>
          </a:prstGeom>
          <a:solidFill>
            <a:srgbClr val="FFECD7"/>
          </a:solidFill>
          <a:ln>
            <a:noFill/>
          </a:ln>
          <a:extLst/>
        </p:spPr>
        <p:txBody>
          <a:bodyPr wrap="none" anchor="ctr"/>
          <a:lstStyle/>
          <a:p>
            <a:pPr algn="ctr" eaLnBrk="0" hangingPunct="0">
              <a:defRPr/>
            </a:pPr>
            <a:endParaRPr lang="it-IT">
              <a:solidFill>
                <a:srgbClr val="000000"/>
              </a:solidFill>
              <a:latin typeface="Arial" charset="0"/>
            </a:endParaRPr>
          </a:p>
        </p:txBody>
      </p:sp>
      <p:sp>
        <p:nvSpPr>
          <p:cNvPr id="5" name="Rectangle 25"/>
          <p:cNvSpPr>
            <a:spLocks noChangeArrowheads="1"/>
          </p:cNvSpPr>
          <p:nvPr userDrawn="1"/>
        </p:nvSpPr>
        <p:spPr bwMode="auto">
          <a:xfrm>
            <a:off x="0" y="0"/>
            <a:ext cx="9906000" cy="1524000"/>
          </a:xfrm>
          <a:prstGeom prst="rect">
            <a:avLst/>
          </a:prstGeom>
          <a:solidFill>
            <a:srgbClr val="CC3300"/>
          </a:solidFill>
          <a:ln>
            <a:noFill/>
          </a:ln>
          <a:extLst/>
        </p:spPr>
        <p:txBody>
          <a:bodyPr wrap="none" anchor="ctr"/>
          <a:lstStyle/>
          <a:p>
            <a:pPr algn="ctr" eaLnBrk="0" hangingPunct="0">
              <a:defRPr/>
            </a:pPr>
            <a:endParaRPr lang="it-IT">
              <a:solidFill>
                <a:srgbClr val="000000"/>
              </a:solidFill>
              <a:latin typeface="Arial" charset="0"/>
            </a:endParaRPr>
          </a:p>
        </p:txBody>
      </p:sp>
      <p:sp>
        <p:nvSpPr>
          <p:cNvPr id="6" name="Text Box 16"/>
          <p:cNvSpPr txBox="1">
            <a:spLocks noChangeArrowheads="1"/>
          </p:cNvSpPr>
          <p:nvPr/>
        </p:nvSpPr>
        <p:spPr bwMode="auto">
          <a:xfrm>
            <a:off x="300038" y="6537325"/>
            <a:ext cx="2065337" cy="246063"/>
          </a:xfrm>
          <a:prstGeom prst="rect">
            <a:avLst/>
          </a:prstGeom>
          <a:noFill/>
          <a:ln>
            <a:noFill/>
          </a:ln>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defRPr/>
            </a:pPr>
            <a:r>
              <a:rPr lang="it-IT" sz="1000">
                <a:solidFill>
                  <a:srgbClr val="000000"/>
                </a:solidFill>
              </a:rPr>
              <a:t>Copyright © 2006 Zanichelli editore</a:t>
            </a:r>
          </a:p>
        </p:txBody>
      </p:sp>
      <p:sp>
        <p:nvSpPr>
          <p:cNvPr id="6147" name="Rectangle 3"/>
          <p:cNvSpPr>
            <a:spLocks noGrp="1" noChangeArrowheads="1"/>
          </p:cNvSpPr>
          <p:nvPr>
            <p:ph type="subTitle" idx="1"/>
          </p:nvPr>
        </p:nvSpPr>
        <p:spPr>
          <a:xfrm>
            <a:off x="257974" y="1531946"/>
            <a:ext cx="9400381" cy="1538883"/>
          </a:xfrm>
        </p:spPr>
        <p:txBody>
          <a:bodyPr/>
          <a:lstStyle>
            <a:lvl1pPr>
              <a:defRPr sz="4700">
                <a:solidFill>
                  <a:srgbClr val="0060AF"/>
                </a:solidFill>
              </a:defRPr>
            </a:lvl1pPr>
          </a:lstStyle>
          <a:p>
            <a:r>
              <a:rPr lang="en-US"/>
              <a:t>Fare clic per modificare lo stile del sottotitolo dello schema</a:t>
            </a:r>
          </a:p>
        </p:txBody>
      </p:sp>
      <p:sp>
        <p:nvSpPr>
          <p:cNvPr id="6146" name="Rectangle 2"/>
          <p:cNvSpPr>
            <a:spLocks noGrp="1" noChangeArrowheads="1"/>
          </p:cNvSpPr>
          <p:nvPr>
            <p:ph type="ctrTitle"/>
          </p:nvPr>
        </p:nvSpPr>
        <p:spPr>
          <a:xfrm>
            <a:off x="223578" y="336248"/>
            <a:ext cx="9434777" cy="784830"/>
          </a:xfrm>
          <a:effectLst>
            <a:outerShdw dist="35921" dir="2700000" algn="ctr" rotWithShape="0">
              <a:srgbClr val="808080"/>
            </a:outerShdw>
          </a:effectLst>
        </p:spPr>
        <p:txBody>
          <a:bodyPr anchor="ctr"/>
          <a:lstStyle>
            <a:lvl1pPr marL="0" indent="0">
              <a:defRPr sz="5000">
                <a:solidFill>
                  <a:schemeClr val="bg1"/>
                </a:solidFill>
              </a:defRPr>
            </a:lvl1pPr>
          </a:lstStyle>
          <a:p>
            <a:r>
              <a:rPr lang="en-US"/>
              <a:t>Fare clic per modificare stile</a:t>
            </a: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a:xfrm>
            <a:off x="330200" y="685800"/>
            <a:ext cx="9245600" cy="30746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506" y="4406909"/>
            <a:ext cx="8420100" cy="1200329"/>
          </a:xfrm>
        </p:spPr>
        <p:txBody>
          <a:bodyPr/>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82506" y="4006790"/>
            <a:ext cx="8420100" cy="40011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330200" y="685800"/>
            <a:ext cx="4540250" cy="34470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35550" y="685800"/>
            <a:ext cx="4540250" cy="34470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46"/>
            <a:ext cx="8915400" cy="507831"/>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95300" y="1343886"/>
            <a:ext cx="4376870" cy="8309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6870" cy="26330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115" y="1343886"/>
            <a:ext cx="4378590" cy="8309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115" y="2174875"/>
            <a:ext cx="4378590" cy="26330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742950" y="457200"/>
            <a:ext cx="8420100" cy="1143000"/>
          </a:xfrm>
        </p:spPr>
        <p:txBody>
          <a:bodyPr/>
          <a:lstStyle/>
          <a:p>
            <a:r>
              <a:rPr lang="it-IT" smtClean="0"/>
              <a:t>Fare clic per modificare lo stile del titolo</a:t>
            </a:r>
            <a:endParaRPr lang="it-IT"/>
          </a:p>
        </p:txBody>
      </p:sp>
      <p:sp>
        <p:nvSpPr>
          <p:cNvPr id="3" name="Segnaposto ClipArt 2"/>
          <p:cNvSpPr>
            <a:spLocks noGrp="1"/>
          </p:cNvSpPr>
          <p:nvPr>
            <p:ph type="clipArt" sz="half" idx="1"/>
          </p:nvPr>
        </p:nvSpPr>
        <p:spPr>
          <a:xfrm>
            <a:off x="742953" y="1981200"/>
            <a:ext cx="4133851" cy="4114800"/>
          </a:xfrm>
        </p:spPr>
        <p:txBody>
          <a:bodyPr/>
          <a:lstStyle/>
          <a:p>
            <a:pPr lvl="0"/>
            <a:endParaRPr lang="it-IT" noProof="0" smtClean="0"/>
          </a:p>
        </p:txBody>
      </p:sp>
      <p:sp>
        <p:nvSpPr>
          <p:cNvPr id="4" name="Segnaposto testo 3"/>
          <p:cNvSpPr>
            <a:spLocks noGrp="1"/>
          </p:cNvSpPr>
          <p:nvPr>
            <p:ph type="body" sz="half" idx="2"/>
          </p:nvPr>
        </p:nvSpPr>
        <p:spPr>
          <a:xfrm>
            <a:off x="5029199" y="1981200"/>
            <a:ext cx="4133851"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CE3C57-2601-4180-8CB8-D0AC4A2D87DE}" type="slidenum">
              <a:rPr lang="en-US"/>
              <a:pPr>
                <a:defRPr/>
              </a:pPr>
              <a:t>‹n.›</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788773"/>
            <a:ext cx="3259006" cy="646331"/>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872972" y="273055"/>
            <a:ext cx="5537729" cy="34501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0" y="1435101"/>
            <a:ext cx="3259006" cy="5232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645" y="4998006"/>
            <a:ext cx="5943600" cy="369332"/>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41645" y="612776"/>
            <a:ext cx="5943600" cy="5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941645" y="5367346"/>
            <a:ext cx="5943600"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1224076" y="685800"/>
            <a:ext cx="10799880" cy="307468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144644" y="76200"/>
            <a:ext cx="1431161" cy="415925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2701178" y="76200"/>
            <a:ext cx="4398127" cy="415925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Rettangolo arrotondato 3"/>
          <p:cNvSpPr>
            <a:spLocks noChangeArrowheads="1"/>
          </p:cNvSpPr>
          <p:nvPr/>
        </p:nvSpPr>
        <p:spPr bwMode="auto">
          <a:xfrm>
            <a:off x="330200" y="328613"/>
            <a:ext cx="9244013" cy="6197600"/>
          </a:xfrm>
          <a:prstGeom prst="roundRect">
            <a:avLst>
              <a:gd name="adj" fmla="val 2079"/>
            </a:avLst>
          </a:prstGeom>
          <a:gradFill rotWithShape="1">
            <a:gsLst>
              <a:gs pos="0">
                <a:srgbClr val="FFFFFF"/>
              </a:gs>
              <a:gs pos="98000">
                <a:srgbClr val="FFFFFF"/>
              </a:gs>
              <a:gs pos="99055">
                <a:srgbClr val="F7F7F7"/>
              </a:gs>
              <a:gs pos="100000">
                <a:srgbClr val="DADADA"/>
              </a:gs>
            </a:gsLst>
            <a:lin ang="5400000" scaled="1"/>
          </a:gradFill>
          <a:ln w="2000" cap="rnd">
            <a:solidFill>
              <a:srgbClr val="A4A3A3"/>
            </a:solidFill>
            <a:round/>
            <a:headEnd/>
            <a:tailEnd/>
          </a:ln>
          <a:effectLst>
            <a:outerShdw blurRad="76200" dist="50800" dir="5400000" algn="tl" rotWithShape="0">
              <a:srgbClr val="808080">
                <a:alpha val="25000"/>
              </a:srgbClr>
            </a:outerShdw>
          </a:effectLst>
        </p:spPr>
        <p:txBody>
          <a:bodyPr anchor="ctr"/>
          <a:lstStyle/>
          <a:p>
            <a:pPr algn="ctr" defTabSz="457200" fontAlgn="auto">
              <a:spcBef>
                <a:spcPts val="0"/>
              </a:spcBef>
              <a:spcAft>
                <a:spcPts val="0"/>
              </a:spcAft>
              <a:defRPr/>
            </a:pPr>
            <a:endParaRPr lang="en-US" sz="1800">
              <a:solidFill>
                <a:prstClr val="white"/>
              </a:solidFill>
              <a:latin typeface="Verdana"/>
              <a:ea typeface="ＭＳ Ｐゴシック" pitchFamily="-106" charset="-128"/>
            </a:endParaRPr>
          </a:p>
        </p:txBody>
      </p:sp>
      <p:sp>
        <p:nvSpPr>
          <p:cNvPr id="6" name="Rettangolo arrotondato 5"/>
          <p:cNvSpPr/>
          <p:nvPr/>
        </p:nvSpPr>
        <p:spPr>
          <a:xfrm>
            <a:off x="453484" y="434162"/>
            <a:ext cx="8999043"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sp>
        <p:nvSpPr>
          <p:cNvPr id="5" name="Titolo 4"/>
          <p:cNvSpPr>
            <a:spLocks noGrp="1"/>
          </p:cNvSpPr>
          <p:nvPr>
            <p:ph type="ctrTitle"/>
          </p:nvPr>
        </p:nvSpPr>
        <p:spPr>
          <a:xfrm>
            <a:off x="782574" y="1820206"/>
            <a:ext cx="8420100" cy="1828800"/>
          </a:xfrm>
        </p:spPr>
        <p:txBody>
          <a:bodyPr lIns="45720" r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lstStyle>
          <a:p>
            <a:r>
              <a:rPr lang="it-IT" smtClean="0"/>
              <a:t>Fare clic per modificare stile</a:t>
            </a:r>
            <a:endParaRPr lang="en-US"/>
          </a:p>
        </p:txBody>
      </p:sp>
      <p:sp>
        <p:nvSpPr>
          <p:cNvPr id="20" name="Sottotitolo 19"/>
          <p:cNvSpPr>
            <a:spLocks noGrp="1"/>
          </p:cNvSpPr>
          <p:nvPr>
            <p:ph type="subTitle" idx="1"/>
          </p:nvPr>
        </p:nvSpPr>
        <p:spPr>
          <a:xfrm>
            <a:off x="782574" y="3685032"/>
            <a:ext cx="84201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it-IT" smtClean="0"/>
              <a:t>Fare clic per modificare lo stile del sottotitolo dello schema</a:t>
            </a:r>
            <a:endParaRPr lang="en-US"/>
          </a:p>
        </p:txBody>
      </p:sp>
      <p:sp>
        <p:nvSpPr>
          <p:cNvPr id="7" name="Segnaposto data 18"/>
          <p:cNvSpPr>
            <a:spLocks noGrp="1"/>
          </p:cNvSpPr>
          <p:nvPr>
            <p:ph type="dt" sz="half" idx="10"/>
          </p:nvPr>
        </p:nvSpPr>
        <p:spPr/>
        <p:txBody>
          <a:bodyPr/>
          <a:lstStyle>
            <a:lvl1pPr defTabSz="914400" eaLnBrk="0" hangingPunct="0">
              <a:defRPr>
                <a:ea typeface="+mn-ea"/>
              </a:defRPr>
            </a:lvl1pPr>
          </a:lstStyle>
          <a:p>
            <a:pPr>
              <a:defRPr/>
            </a:pPr>
            <a:fld id="{8F5E605E-D7E8-45F5-B74C-1E6F2950DCD0}" type="datetime1">
              <a:rPr lang="it-IT"/>
              <a:pPr>
                <a:defRPr/>
              </a:pPr>
              <a:t>04/12/17</a:t>
            </a:fld>
            <a:endParaRPr lang="en-US"/>
          </a:p>
        </p:txBody>
      </p:sp>
      <p:sp>
        <p:nvSpPr>
          <p:cNvPr id="8" name="Segnaposto piè di pagina 7"/>
          <p:cNvSpPr>
            <a:spLocks noGrp="1"/>
          </p:cNvSpPr>
          <p:nvPr>
            <p:ph type="ftr" sz="quarter" idx="11"/>
          </p:nvPr>
        </p:nvSpPr>
        <p:spPr/>
        <p:txBody>
          <a:bodyPr/>
          <a:lstStyle>
            <a:lvl1pPr defTabSz="914400" fontAlgn="auto">
              <a:spcBef>
                <a:spcPts val="0"/>
              </a:spcBef>
              <a:spcAft>
                <a:spcPts val="0"/>
              </a:spcAft>
              <a:defRPr>
                <a:solidFill>
                  <a:srgbClr val="E3DED1">
                    <a:shade val="50000"/>
                  </a:srgbClr>
                </a:solidFill>
                <a:latin typeface="+mn-lt"/>
              </a:defRPr>
            </a:lvl1pPr>
          </a:lstStyle>
          <a:p>
            <a:pPr>
              <a:defRPr/>
            </a:pPr>
            <a:endParaRPr lang="en-US"/>
          </a:p>
        </p:txBody>
      </p:sp>
      <p:sp>
        <p:nvSpPr>
          <p:cNvPr id="9" name="Segnaposto numero diapositiva 10"/>
          <p:cNvSpPr>
            <a:spLocks noGrp="1"/>
          </p:cNvSpPr>
          <p:nvPr>
            <p:ph type="sldNum" sz="quarter" idx="12"/>
          </p:nvPr>
        </p:nvSpPr>
        <p:spPr/>
        <p:txBody>
          <a:bodyPr/>
          <a:lstStyle>
            <a:lvl1pPr defTabSz="914400" eaLnBrk="0" hangingPunct="0">
              <a:defRPr>
                <a:ea typeface="+mn-ea"/>
              </a:defRPr>
            </a:lvl1pPr>
          </a:lstStyle>
          <a:p>
            <a:pPr>
              <a:defRPr/>
            </a:pPr>
            <a:fld id="{89B026E6-DEB9-4DFF-AA88-8B12A97510A0}" type="slidenum">
              <a:rPr lang="en-US"/>
              <a:pPr>
                <a:defRPr/>
              </a:pPr>
              <a:t>‹n.›</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544830" y="4983480"/>
            <a:ext cx="8865870" cy="1051560"/>
          </a:xfrm>
        </p:spPr>
        <p:txBody>
          <a:bodyPr/>
          <a:lstStyle/>
          <a:p>
            <a:r>
              <a:rPr lang="it-IT" smtClean="0"/>
              <a:t>Fare clic per modificare stile</a:t>
            </a:r>
            <a:endParaRPr lang="en-US"/>
          </a:p>
        </p:txBody>
      </p:sp>
      <p:sp>
        <p:nvSpPr>
          <p:cNvPr id="3" name="Segnaposto contenuto 2"/>
          <p:cNvSpPr>
            <a:spLocks noGrp="1"/>
          </p:cNvSpPr>
          <p:nvPr>
            <p:ph idx="1"/>
          </p:nvPr>
        </p:nvSpPr>
        <p:spPr>
          <a:xfrm>
            <a:off x="544830" y="530352"/>
            <a:ext cx="8865870" cy="4187952"/>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defTabSz="914400" eaLnBrk="0" hangingPunct="0">
              <a:defRPr>
                <a:ea typeface="+mn-ea"/>
              </a:defRPr>
            </a:lvl1pPr>
          </a:lstStyle>
          <a:p>
            <a:pPr>
              <a:defRPr/>
            </a:pPr>
            <a:fld id="{00CBA889-BB5F-42EE-8E1A-AD87F5F74085}" type="datetime1">
              <a:rPr lang="it-IT"/>
              <a:pPr>
                <a:defRPr/>
              </a:pPr>
              <a:t>04/12/17</a:t>
            </a:fld>
            <a:endParaRPr lang="en-US"/>
          </a:p>
        </p:txBody>
      </p:sp>
      <p:sp>
        <p:nvSpPr>
          <p:cNvPr id="5" name="Segnaposto piè di pagina 4"/>
          <p:cNvSpPr>
            <a:spLocks noGrp="1"/>
          </p:cNvSpPr>
          <p:nvPr>
            <p:ph type="ftr" sz="quarter" idx="11"/>
          </p:nvPr>
        </p:nvSpPr>
        <p:spPr/>
        <p:txBody>
          <a:bodyPr/>
          <a:lstStyle>
            <a:lvl1pPr defTabSz="914400" fontAlgn="auto">
              <a:spcBef>
                <a:spcPts val="0"/>
              </a:spcBef>
              <a:spcAft>
                <a:spcPts val="0"/>
              </a:spcAft>
              <a:defRPr>
                <a:solidFill>
                  <a:srgbClr val="E3DED1">
                    <a:shade val="50000"/>
                  </a:srgbClr>
                </a:solidFill>
                <a:latin typeface="+mn-lt"/>
              </a:defRPr>
            </a:lvl1pPr>
          </a:lstStyle>
          <a:p>
            <a:pPr>
              <a:defRPr/>
            </a:pPr>
            <a:endParaRPr lang="en-US"/>
          </a:p>
        </p:txBody>
      </p:sp>
      <p:sp>
        <p:nvSpPr>
          <p:cNvPr id="6" name="Segnaposto numero diapositiva 5"/>
          <p:cNvSpPr>
            <a:spLocks noGrp="1"/>
          </p:cNvSpPr>
          <p:nvPr>
            <p:ph type="sldNum" sz="quarter" idx="12"/>
          </p:nvPr>
        </p:nvSpPr>
        <p:spPr/>
        <p:txBody>
          <a:bodyPr/>
          <a:lstStyle>
            <a:lvl1pPr defTabSz="914400" eaLnBrk="0" hangingPunct="0">
              <a:defRPr>
                <a:ea typeface="+mn-ea"/>
              </a:defRPr>
            </a:lvl1pPr>
          </a:lstStyle>
          <a:p>
            <a:pPr>
              <a:defRPr/>
            </a:pPr>
            <a:fld id="{F674810E-6303-4A19-95F2-130C4B2738EF}" type="slidenum">
              <a:rPr lang="en-US"/>
              <a:pPr>
                <a:defRPr/>
              </a:pPr>
              <a:t>‹n.›</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4" name="Rettangolo arrotondato 3"/>
          <p:cNvSpPr>
            <a:spLocks noChangeArrowheads="1"/>
          </p:cNvSpPr>
          <p:nvPr/>
        </p:nvSpPr>
        <p:spPr bwMode="auto">
          <a:xfrm>
            <a:off x="330200" y="328613"/>
            <a:ext cx="9244013" cy="6197600"/>
          </a:xfrm>
          <a:prstGeom prst="roundRect">
            <a:avLst>
              <a:gd name="adj" fmla="val 2079"/>
            </a:avLst>
          </a:prstGeom>
          <a:gradFill rotWithShape="1">
            <a:gsLst>
              <a:gs pos="0">
                <a:srgbClr val="FFFFFF"/>
              </a:gs>
              <a:gs pos="98000">
                <a:srgbClr val="FFFFFF"/>
              </a:gs>
              <a:gs pos="99055">
                <a:srgbClr val="F7F7F7"/>
              </a:gs>
              <a:gs pos="100000">
                <a:srgbClr val="DADADA"/>
              </a:gs>
            </a:gsLst>
            <a:lin ang="5400000" scaled="1"/>
          </a:gradFill>
          <a:ln w="2000" cap="rnd">
            <a:solidFill>
              <a:srgbClr val="A4A3A3"/>
            </a:solidFill>
            <a:round/>
            <a:headEnd/>
            <a:tailEnd/>
          </a:ln>
          <a:effectLst>
            <a:outerShdw blurRad="76200" dist="50800" dir="5400000" algn="tl" rotWithShape="0">
              <a:srgbClr val="808080">
                <a:alpha val="25000"/>
              </a:srgbClr>
            </a:outerShdw>
          </a:effectLst>
        </p:spPr>
        <p:txBody>
          <a:bodyPr anchor="ctr"/>
          <a:lstStyle/>
          <a:p>
            <a:pPr algn="ctr" defTabSz="457200" fontAlgn="auto">
              <a:spcBef>
                <a:spcPts val="0"/>
              </a:spcBef>
              <a:spcAft>
                <a:spcPts val="0"/>
              </a:spcAft>
              <a:defRPr/>
            </a:pPr>
            <a:endParaRPr lang="en-US" sz="1800">
              <a:solidFill>
                <a:prstClr val="white"/>
              </a:solidFill>
              <a:latin typeface="Verdana"/>
              <a:ea typeface="ＭＳ Ｐゴシック" pitchFamily="-106" charset="-128"/>
            </a:endParaRPr>
          </a:p>
        </p:txBody>
      </p:sp>
      <p:sp>
        <p:nvSpPr>
          <p:cNvPr id="5" name="Rettangolo arrotondato 4"/>
          <p:cNvSpPr/>
          <p:nvPr/>
        </p:nvSpPr>
        <p:spPr>
          <a:xfrm>
            <a:off x="453484" y="434171"/>
            <a:ext cx="8999043"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sp>
        <p:nvSpPr>
          <p:cNvPr id="2" name="Titolo 1"/>
          <p:cNvSpPr>
            <a:spLocks noGrp="1"/>
          </p:cNvSpPr>
          <p:nvPr>
            <p:ph type="title"/>
          </p:nvPr>
        </p:nvSpPr>
        <p:spPr>
          <a:xfrm>
            <a:off x="507373" y="4928616"/>
            <a:ext cx="8865870" cy="676656"/>
          </a:xfrm>
        </p:spPr>
        <p:txBody>
          <a:bodyPr bIns="0"/>
          <a:lstStyle>
            <a:lvl1pPr algn="l">
              <a:buNone/>
              <a:defRPr sz="3600" b="0" cap="none" baseline="0">
                <a:solidFill>
                  <a:schemeClr val="bg2">
                    <a:shade val="25000"/>
                  </a:schemeClr>
                </a:solidFill>
                <a:effectLst/>
              </a:defRPr>
            </a:lvl1pPr>
          </a:lstStyle>
          <a:p>
            <a:r>
              <a:rPr lang="it-IT" smtClean="0"/>
              <a:t>Fare clic per modificare stile</a:t>
            </a:r>
            <a:endParaRPr lang="en-US"/>
          </a:p>
        </p:txBody>
      </p:sp>
      <p:sp>
        <p:nvSpPr>
          <p:cNvPr id="3" name="Segnaposto testo 2"/>
          <p:cNvSpPr>
            <a:spLocks noGrp="1"/>
          </p:cNvSpPr>
          <p:nvPr>
            <p:ph type="body" idx="1"/>
          </p:nvPr>
        </p:nvSpPr>
        <p:spPr>
          <a:xfrm>
            <a:off x="507373" y="5624484"/>
            <a:ext cx="8865870" cy="420624"/>
          </a:xfrm>
        </p:spPr>
        <p:txBody>
          <a:bodyPr lIns="118872" tIns="0"/>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smtClean="0"/>
              <a:t>Fare clic per modificare gli stili del testo dello schema</a:t>
            </a:r>
          </a:p>
        </p:txBody>
      </p:sp>
      <p:sp>
        <p:nvSpPr>
          <p:cNvPr id="6" name="Segnaposto data 3"/>
          <p:cNvSpPr>
            <a:spLocks noGrp="1"/>
          </p:cNvSpPr>
          <p:nvPr>
            <p:ph type="dt" sz="half" idx="10"/>
          </p:nvPr>
        </p:nvSpPr>
        <p:spPr/>
        <p:txBody>
          <a:bodyPr/>
          <a:lstStyle>
            <a:lvl1pPr defTabSz="914400" eaLnBrk="0" hangingPunct="0">
              <a:defRPr>
                <a:ea typeface="+mn-ea"/>
              </a:defRPr>
            </a:lvl1pPr>
          </a:lstStyle>
          <a:p>
            <a:pPr>
              <a:defRPr/>
            </a:pPr>
            <a:fld id="{78DF265A-70C1-4414-8A5A-205E59623C75}" type="datetime1">
              <a:rPr lang="it-IT"/>
              <a:pPr>
                <a:defRPr/>
              </a:pPr>
              <a:t>04/12/17</a:t>
            </a:fld>
            <a:endParaRPr lang="en-US"/>
          </a:p>
        </p:txBody>
      </p:sp>
      <p:sp>
        <p:nvSpPr>
          <p:cNvPr id="7" name="Segnaposto piè di pagina 4"/>
          <p:cNvSpPr>
            <a:spLocks noGrp="1"/>
          </p:cNvSpPr>
          <p:nvPr>
            <p:ph type="ftr" sz="quarter" idx="11"/>
          </p:nvPr>
        </p:nvSpPr>
        <p:spPr/>
        <p:txBody>
          <a:bodyPr/>
          <a:lstStyle>
            <a:lvl1pPr defTabSz="914400" fontAlgn="auto">
              <a:spcBef>
                <a:spcPts val="0"/>
              </a:spcBef>
              <a:spcAft>
                <a:spcPts val="0"/>
              </a:spcAft>
              <a:defRPr>
                <a:solidFill>
                  <a:srgbClr val="E3DED1">
                    <a:shade val="50000"/>
                  </a:srgbClr>
                </a:solidFill>
                <a:latin typeface="+mn-lt"/>
              </a:defRPr>
            </a:lvl1pPr>
          </a:lstStyle>
          <a:p>
            <a:pPr>
              <a:defRPr/>
            </a:pPr>
            <a:endParaRPr lang="en-US"/>
          </a:p>
        </p:txBody>
      </p:sp>
      <p:sp>
        <p:nvSpPr>
          <p:cNvPr id="8" name="Segnaposto numero diapositiva 5"/>
          <p:cNvSpPr>
            <a:spLocks noGrp="1"/>
          </p:cNvSpPr>
          <p:nvPr>
            <p:ph type="sldNum" sz="quarter" idx="12"/>
          </p:nvPr>
        </p:nvSpPr>
        <p:spPr/>
        <p:txBody>
          <a:bodyPr/>
          <a:lstStyle>
            <a:lvl1pPr defTabSz="914400" eaLnBrk="0" hangingPunct="0">
              <a:defRPr>
                <a:ea typeface="+mn-ea"/>
              </a:defRPr>
            </a:lvl1pPr>
          </a:lstStyle>
          <a:p>
            <a:pPr>
              <a:defRPr/>
            </a:pPr>
            <a:fld id="{78EE34E4-BD8A-4088-B233-CE181E635098}" type="slidenum">
              <a:rPr lang="en-US"/>
              <a:pPr>
                <a:defRPr/>
              </a:pPr>
              <a:t>‹n.›</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contenuto 2"/>
          <p:cNvSpPr>
            <a:spLocks noGrp="1"/>
          </p:cNvSpPr>
          <p:nvPr>
            <p:ph sz="half" idx="1"/>
          </p:nvPr>
        </p:nvSpPr>
        <p:spPr>
          <a:xfrm>
            <a:off x="557215" y="530352"/>
            <a:ext cx="4259580" cy="4389120"/>
          </a:xfrm>
        </p:spPr>
        <p:txBody>
          <a:bodyPr/>
          <a:lstStyle>
            <a:lvl1pPr>
              <a:defRPr sz="2600"/>
            </a:lvl1pPr>
            <a:lvl2pPr>
              <a:defRPr sz="2200"/>
            </a:lvl2pPr>
            <a:lvl3pPr>
              <a:defRPr sz="2000"/>
            </a:lvl3pPr>
            <a:lvl4pPr>
              <a:defRPr sz="1800"/>
            </a:lvl4pPr>
            <a:lvl5pPr>
              <a:defRPr sz="18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5151640" y="530352"/>
            <a:ext cx="4259580" cy="4389120"/>
          </a:xfrm>
        </p:spPr>
        <p:txBody>
          <a:bodyPr/>
          <a:lstStyle>
            <a:lvl1pPr>
              <a:defRPr sz="2600"/>
            </a:lvl1pPr>
            <a:lvl2pPr>
              <a:defRPr sz="2200"/>
            </a:lvl2pPr>
            <a:lvl3pPr>
              <a:defRPr sz="2000"/>
            </a:lvl3pPr>
            <a:lvl4pPr>
              <a:defRPr sz="1800"/>
            </a:lvl4pPr>
            <a:lvl5pPr>
              <a:defRPr sz="18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lvl1pPr defTabSz="914400" eaLnBrk="0" hangingPunct="0">
              <a:defRPr>
                <a:ea typeface="+mn-ea"/>
              </a:defRPr>
            </a:lvl1pPr>
          </a:lstStyle>
          <a:p>
            <a:pPr>
              <a:defRPr/>
            </a:pPr>
            <a:fld id="{F5D80126-8BFE-4688-ADED-6C6925BC1FDD}" type="datetime1">
              <a:rPr lang="it-IT"/>
              <a:pPr>
                <a:defRPr/>
              </a:pPr>
              <a:t>04/12/17</a:t>
            </a:fld>
            <a:endParaRPr lang="en-US"/>
          </a:p>
        </p:txBody>
      </p:sp>
      <p:sp>
        <p:nvSpPr>
          <p:cNvPr id="6" name="Segnaposto piè di pagina 5"/>
          <p:cNvSpPr>
            <a:spLocks noGrp="1"/>
          </p:cNvSpPr>
          <p:nvPr>
            <p:ph type="ftr" sz="quarter" idx="11"/>
          </p:nvPr>
        </p:nvSpPr>
        <p:spPr/>
        <p:txBody>
          <a:bodyPr/>
          <a:lstStyle>
            <a:lvl1pPr defTabSz="914400" fontAlgn="auto">
              <a:spcBef>
                <a:spcPts val="0"/>
              </a:spcBef>
              <a:spcAft>
                <a:spcPts val="0"/>
              </a:spcAft>
              <a:defRPr>
                <a:solidFill>
                  <a:srgbClr val="E3DED1">
                    <a:shade val="50000"/>
                  </a:srgbClr>
                </a:solidFill>
                <a:latin typeface="+mn-lt"/>
              </a:defRPr>
            </a:lvl1pPr>
          </a:lstStyle>
          <a:p>
            <a:pPr>
              <a:defRPr/>
            </a:pPr>
            <a:endParaRPr lang="en-US"/>
          </a:p>
        </p:txBody>
      </p:sp>
      <p:sp>
        <p:nvSpPr>
          <p:cNvPr id="7" name="Segnaposto numero diapositiva 6"/>
          <p:cNvSpPr>
            <a:spLocks noGrp="1"/>
          </p:cNvSpPr>
          <p:nvPr>
            <p:ph type="sldNum" sz="quarter" idx="12"/>
          </p:nvPr>
        </p:nvSpPr>
        <p:spPr/>
        <p:txBody>
          <a:bodyPr/>
          <a:lstStyle>
            <a:lvl1pPr defTabSz="914400" eaLnBrk="0" hangingPunct="0">
              <a:defRPr>
                <a:ea typeface="+mn-ea"/>
              </a:defRPr>
            </a:lvl1pPr>
          </a:lstStyle>
          <a:p>
            <a:pPr>
              <a:defRPr/>
            </a:pPr>
            <a:fld id="{8DDAB65D-CA6B-496F-8891-3A0019E5ECDC}" type="slidenum">
              <a:rPr lang="en-US"/>
              <a:pPr>
                <a:defRPr/>
              </a:pPr>
              <a:t>‹n.›</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44830" y="4983480"/>
            <a:ext cx="8865870" cy="1051560"/>
          </a:xfrm>
        </p:spPr>
        <p:txBody>
          <a:bodyPr/>
          <a:lstStyle>
            <a:lvl1pPr>
              <a:defRPr b="1"/>
            </a:lvl1pPr>
          </a:lstStyle>
          <a:p>
            <a:r>
              <a:rPr lang="it-IT" smtClean="0"/>
              <a:t>Fare clic per modificare stile</a:t>
            </a:r>
            <a:endParaRPr lang="en-US"/>
          </a:p>
        </p:txBody>
      </p:sp>
      <p:sp>
        <p:nvSpPr>
          <p:cNvPr id="3" name="Segnaposto testo 2"/>
          <p:cNvSpPr>
            <a:spLocks noGrp="1"/>
          </p:cNvSpPr>
          <p:nvPr>
            <p:ph type="body" idx="1"/>
          </p:nvPr>
        </p:nvSpPr>
        <p:spPr>
          <a:xfrm>
            <a:off x="657826" y="579438"/>
            <a:ext cx="425958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a:r>
              <a:rPr lang="it-IT" smtClean="0"/>
              <a:t>Fare clic per modificare gli stili del testo dello schema</a:t>
            </a:r>
          </a:p>
        </p:txBody>
      </p:sp>
      <p:sp>
        <p:nvSpPr>
          <p:cNvPr id="4" name="Segnaposto testo 3"/>
          <p:cNvSpPr>
            <a:spLocks noGrp="1"/>
          </p:cNvSpPr>
          <p:nvPr>
            <p:ph type="body" sz="half" idx="3"/>
          </p:nvPr>
        </p:nvSpPr>
        <p:spPr>
          <a:xfrm>
            <a:off x="5039850" y="579438"/>
            <a:ext cx="425958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a:r>
              <a:rPr lang="it-IT" smtClean="0"/>
              <a:t>Fare clic per modificare gli stili del testo dello schema</a:t>
            </a:r>
          </a:p>
        </p:txBody>
      </p:sp>
      <p:sp>
        <p:nvSpPr>
          <p:cNvPr id="5" name="Segnaposto contenuto 4"/>
          <p:cNvSpPr>
            <a:spLocks noGrp="1"/>
          </p:cNvSpPr>
          <p:nvPr>
            <p:ph sz="quarter" idx="2"/>
          </p:nvPr>
        </p:nvSpPr>
        <p:spPr>
          <a:xfrm>
            <a:off x="657826" y="1447800"/>
            <a:ext cx="4259580" cy="3489960"/>
          </a:xfrm>
        </p:spPr>
        <p:txBody>
          <a:bodyPr/>
          <a:lstStyle>
            <a:lvl1pPr algn="l">
              <a:defRPr sz="2400"/>
            </a:lvl1pPr>
            <a:lvl2pPr algn="l">
              <a:defRPr sz="2000"/>
            </a:lvl2pPr>
            <a:lvl3pPr algn="l">
              <a:defRPr sz="1800"/>
            </a:lvl3pPr>
            <a:lvl4pPr algn="l">
              <a:defRPr sz="1600"/>
            </a:lvl4pPr>
            <a:lvl5pPr algn="l">
              <a:defRPr sz="16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contenuto 5"/>
          <p:cNvSpPr>
            <a:spLocks noGrp="1"/>
          </p:cNvSpPr>
          <p:nvPr>
            <p:ph sz="quarter" idx="4"/>
          </p:nvPr>
        </p:nvSpPr>
        <p:spPr>
          <a:xfrm>
            <a:off x="5039850" y="1447800"/>
            <a:ext cx="4259580" cy="3489960"/>
          </a:xfrm>
        </p:spPr>
        <p:txBody>
          <a:bodyPr/>
          <a:lstStyle>
            <a:lvl1pPr algn="l">
              <a:defRPr sz="2400"/>
            </a:lvl1pPr>
            <a:lvl2pPr algn="l">
              <a:defRPr sz="2000"/>
            </a:lvl2pPr>
            <a:lvl3pPr algn="l">
              <a:defRPr sz="1800"/>
            </a:lvl3pPr>
            <a:lvl4pPr algn="l">
              <a:defRPr sz="1600"/>
            </a:lvl4pPr>
            <a:lvl5pPr algn="l">
              <a:defRPr sz="16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lvl1pPr defTabSz="914400" eaLnBrk="0" hangingPunct="0">
              <a:defRPr>
                <a:ea typeface="+mn-ea"/>
              </a:defRPr>
            </a:lvl1pPr>
          </a:lstStyle>
          <a:p>
            <a:pPr>
              <a:defRPr/>
            </a:pPr>
            <a:fld id="{5D8D1294-7597-4013-86F2-695FBDC107E0}" type="datetime1">
              <a:rPr lang="it-IT"/>
              <a:pPr>
                <a:defRPr/>
              </a:pPr>
              <a:t>04/12/17</a:t>
            </a:fld>
            <a:endParaRPr lang="en-US"/>
          </a:p>
        </p:txBody>
      </p:sp>
      <p:sp>
        <p:nvSpPr>
          <p:cNvPr id="8" name="Segnaposto piè di pagina 7"/>
          <p:cNvSpPr>
            <a:spLocks noGrp="1"/>
          </p:cNvSpPr>
          <p:nvPr>
            <p:ph type="ftr" sz="quarter" idx="11"/>
          </p:nvPr>
        </p:nvSpPr>
        <p:spPr/>
        <p:txBody>
          <a:bodyPr/>
          <a:lstStyle>
            <a:lvl1pPr defTabSz="914400" fontAlgn="auto">
              <a:spcBef>
                <a:spcPts val="0"/>
              </a:spcBef>
              <a:spcAft>
                <a:spcPts val="0"/>
              </a:spcAft>
              <a:defRPr>
                <a:solidFill>
                  <a:srgbClr val="E3DED1">
                    <a:shade val="50000"/>
                  </a:srgbClr>
                </a:solidFill>
                <a:latin typeface="+mn-lt"/>
              </a:defRPr>
            </a:lvl1pPr>
          </a:lstStyle>
          <a:p>
            <a:pPr>
              <a:defRPr/>
            </a:pPr>
            <a:endParaRPr lang="en-US"/>
          </a:p>
        </p:txBody>
      </p:sp>
      <p:sp>
        <p:nvSpPr>
          <p:cNvPr id="9" name="Segnaposto numero diapositiva 8"/>
          <p:cNvSpPr>
            <a:spLocks noGrp="1"/>
          </p:cNvSpPr>
          <p:nvPr>
            <p:ph type="sldNum" sz="quarter" idx="12"/>
          </p:nvPr>
        </p:nvSpPr>
        <p:spPr/>
        <p:txBody>
          <a:bodyPr/>
          <a:lstStyle>
            <a:lvl1pPr defTabSz="914400" eaLnBrk="0" hangingPunct="0">
              <a:defRPr>
                <a:ea typeface="+mn-ea"/>
              </a:defRPr>
            </a:lvl1pPr>
          </a:lstStyle>
          <a:p>
            <a:pPr>
              <a:defRPr/>
            </a:pPr>
            <a:fld id="{64709657-AC60-4192-B7B4-CC2053B47C23}" type="slidenum">
              <a:rPr lang="en-US"/>
              <a:pPr>
                <a:defRPr/>
              </a:pPr>
              <a:t>‹n.›</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742950" y="457200"/>
            <a:ext cx="84201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742953" y="1981200"/>
            <a:ext cx="4133851"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5029199" y="1981200"/>
            <a:ext cx="4133851" cy="4114800"/>
          </a:xfrm>
        </p:spPr>
        <p:txBody>
          <a:bodyPr/>
          <a:lstStyle/>
          <a:p>
            <a:pPr lvl="0"/>
            <a:endParaRPr lang="it-IT"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1FE776-E9AC-443E-8F60-EE5B9BE197E8}" type="slidenum">
              <a:rPr lang="en-US"/>
              <a:pPr>
                <a:defRPr/>
              </a:pPr>
              <a:t>‹n.›</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data 2"/>
          <p:cNvSpPr>
            <a:spLocks noGrp="1"/>
          </p:cNvSpPr>
          <p:nvPr>
            <p:ph type="dt" sz="half" idx="10"/>
          </p:nvPr>
        </p:nvSpPr>
        <p:spPr/>
        <p:txBody>
          <a:bodyPr/>
          <a:lstStyle>
            <a:lvl1pPr defTabSz="914400" eaLnBrk="0" hangingPunct="0">
              <a:defRPr>
                <a:ea typeface="+mn-ea"/>
              </a:defRPr>
            </a:lvl1pPr>
          </a:lstStyle>
          <a:p>
            <a:pPr>
              <a:defRPr/>
            </a:pPr>
            <a:fld id="{00AAFE23-CD0A-4021-916B-39061400C71F}" type="datetime1">
              <a:rPr lang="it-IT"/>
              <a:pPr>
                <a:defRPr/>
              </a:pPr>
              <a:t>04/12/17</a:t>
            </a:fld>
            <a:endParaRPr lang="en-US"/>
          </a:p>
        </p:txBody>
      </p:sp>
      <p:sp>
        <p:nvSpPr>
          <p:cNvPr id="4" name="Segnaposto piè di pagina 3"/>
          <p:cNvSpPr>
            <a:spLocks noGrp="1"/>
          </p:cNvSpPr>
          <p:nvPr>
            <p:ph type="ftr" sz="quarter" idx="11"/>
          </p:nvPr>
        </p:nvSpPr>
        <p:spPr/>
        <p:txBody>
          <a:bodyPr/>
          <a:lstStyle>
            <a:lvl1pPr defTabSz="914400" fontAlgn="auto">
              <a:spcBef>
                <a:spcPts val="0"/>
              </a:spcBef>
              <a:spcAft>
                <a:spcPts val="0"/>
              </a:spcAft>
              <a:defRPr>
                <a:solidFill>
                  <a:srgbClr val="E3DED1">
                    <a:shade val="50000"/>
                  </a:srgbClr>
                </a:solidFill>
                <a:latin typeface="+mn-lt"/>
              </a:defRPr>
            </a:lvl1pPr>
          </a:lstStyle>
          <a:p>
            <a:pPr>
              <a:defRPr/>
            </a:pPr>
            <a:endParaRPr lang="en-US"/>
          </a:p>
        </p:txBody>
      </p:sp>
      <p:sp>
        <p:nvSpPr>
          <p:cNvPr id="5" name="Segnaposto numero diapositiva 4"/>
          <p:cNvSpPr>
            <a:spLocks noGrp="1"/>
          </p:cNvSpPr>
          <p:nvPr>
            <p:ph type="sldNum" sz="quarter" idx="12"/>
          </p:nvPr>
        </p:nvSpPr>
        <p:spPr/>
        <p:txBody>
          <a:bodyPr/>
          <a:lstStyle>
            <a:lvl1pPr defTabSz="914400" eaLnBrk="0" hangingPunct="0">
              <a:defRPr>
                <a:ea typeface="+mn-ea"/>
              </a:defRPr>
            </a:lvl1pPr>
          </a:lstStyle>
          <a:p>
            <a:pPr>
              <a:defRPr/>
            </a:pPr>
            <a:fld id="{18E00258-76A8-4CA8-A566-B9B7BC2F10FE}" type="slidenum">
              <a:rPr lang="en-US"/>
              <a:pPr>
                <a:defRPr/>
              </a:pPr>
              <a:t>‹n.›</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2" name="Rettangolo arrotondato 1"/>
          <p:cNvSpPr>
            <a:spLocks noChangeArrowheads="1"/>
          </p:cNvSpPr>
          <p:nvPr/>
        </p:nvSpPr>
        <p:spPr bwMode="auto">
          <a:xfrm>
            <a:off x="330200" y="328613"/>
            <a:ext cx="9244013" cy="6197600"/>
          </a:xfrm>
          <a:prstGeom prst="roundRect">
            <a:avLst>
              <a:gd name="adj" fmla="val 2079"/>
            </a:avLst>
          </a:prstGeom>
          <a:gradFill rotWithShape="1">
            <a:gsLst>
              <a:gs pos="0">
                <a:srgbClr val="FFFFFF"/>
              </a:gs>
              <a:gs pos="98000">
                <a:srgbClr val="FFFFFF"/>
              </a:gs>
              <a:gs pos="99055">
                <a:srgbClr val="F7F7F7"/>
              </a:gs>
              <a:gs pos="100000">
                <a:srgbClr val="DADADA"/>
              </a:gs>
            </a:gsLst>
            <a:lin ang="5400000" scaled="1"/>
          </a:gradFill>
          <a:ln w="2000" cap="rnd">
            <a:solidFill>
              <a:srgbClr val="A4A3A3"/>
            </a:solidFill>
            <a:round/>
            <a:headEnd/>
            <a:tailEnd/>
          </a:ln>
          <a:effectLst>
            <a:outerShdw blurRad="76200" dist="50800" dir="5400000" algn="tl" rotWithShape="0">
              <a:srgbClr val="808080">
                <a:alpha val="25000"/>
              </a:srgbClr>
            </a:outerShdw>
          </a:effectLst>
        </p:spPr>
        <p:txBody>
          <a:bodyPr anchor="ctr"/>
          <a:lstStyle/>
          <a:p>
            <a:pPr algn="ctr" defTabSz="457200" fontAlgn="auto">
              <a:spcBef>
                <a:spcPts val="0"/>
              </a:spcBef>
              <a:spcAft>
                <a:spcPts val="0"/>
              </a:spcAft>
              <a:defRPr/>
            </a:pPr>
            <a:endParaRPr lang="en-US" sz="1800">
              <a:solidFill>
                <a:prstClr val="white"/>
              </a:solidFill>
              <a:latin typeface="Verdana"/>
              <a:ea typeface="ＭＳ Ｐゴシック" pitchFamily="-106" charset="-128"/>
            </a:endParaRPr>
          </a:p>
        </p:txBody>
      </p:sp>
      <p:sp>
        <p:nvSpPr>
          <p:cNvPr id="3" name="Segnaposto data 1"/>
          <p:cNvSpPr>
            <a:spLocks noGrp="1"/>
          </p:cNvSpPr>
          <p:nvPr>
            <p:ph type="dt" sz="half" idx="10"/>
          </p:nvPr>
        </p:nvSpPr>
        <p:spPr/>
        <p:txBody>
          <a:bodyPr/>
          <a:lstStyle>
            <a:lvl1pPr defTabSz="914400" eaLnBrk="0" hangingPunct="0">
              <a:defRPr>
                <a:ea typeface="+mn-ea"/>
              </a:defRPr>
            </a:lvl1pPr>
          </a:lstStyle>
          <a:p>
            <a:pPr>
              <a:defRPr/>
            </a:pPr>
            <a:fld id="{3F78FE09-BFE6-4BA3-A166-DBFF0BF802DD}" type="datetime1">
              <a:rPr lang="it-IT"/>
              <a:pPr>
                <a:defRPr/>
              </a:pPr>
              <a:t>04/12/17</a:t>
            </a:fld>
            <a:endParaRPr lang="en-US"/>
          </a:p>
        </p:txBody>
      </p:sp>
      <p:sp>
        <p:nvSpPr>
          <p:cNvPr id="4" name="Segnaposto piè di pagina 2"/>
          <p:cNvSpPr>
            <a:spLocks noGrp="1"/>
          </p:cNvSpPr>
          <p:nvPr>
            <p:ph type="ftr" sz="quarter" idx="11"/>
          </p:nvPr>
        </p:nvSpPr>
        <p:spPr/>
        <p:txBody>
          <a:bodyPr/>
          <a:lstStyle>
            <a:lvl1pPr defTabSz="914400" fontAlgn="auto">
              <a:spcBef>
                <a:spcPts val="0"/>
              </a:spcBef>
              <a:spcAft>
                <a:spcPts val="0"/>
              </a:spcAft>
              <a:defRPr>
                <a:solidFill>
                  <a:srgbClr val="E3DED1">
                    <a:shade val="50000"/>
                  </a:srgbClr>
                </a:solidFill>
                <a:latin typeface="+mn-lt"/>
              </a:defRPr>
            </a:lvl1pPr>
          </a:lstStyle>
          <a:p>
            <a:pPr>
              <a:defRPr/>
            </a:pPr>
            <a:endParaRPr lang="en-US"/>
          </a:p>
        </p:txBody>
      </p:sp>
      <p:sp>
        <p:nvSpPr>
          <p:cNvPr id="5" name="Segnaposto numero diapositiva 3"/>
          <p:cNvSpPr>
            <a:spLocks noGrp="1"/>
          </p:cNvSpPr>
          <p:nvPr>
            <p:ph type="sldNum" sz="quarter" idx="12"/>
          </p:nvPr>
        </p:nvSpPr>
        <p:spPr/>
        <p:txBody>
          <a:bodyPr/>
          <a:lstStyle>
            <a:lvl1pPr defTabSz="914400" eaLnBrk="0" hangingPunct="0">
              <a:defRPr>
                <a:ea typeface="+mn-ea"/>
              </a:defRPr>
            </a:lvl1pPr>
          </a:lstStyle>
          <a:p>
            <a:pPr>
              <a:defRPr/>
            </a:pPr>
            <a:fld id="{7239F717-D5C0-4DF2-8515-1F6E20743137}" type="slidenum">
              <a:rPr lang="en-US"/>
              <a:pPr>
                <a:defRPr/>
              </a:pPr>
              <a:t>‹n.›</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00349" y="533400"/>
            <a:ext cx="3219450" cy="914400"/>
          </a:xfrm>
        </p:spPr>
        <p:txBody>
          <a:bodyPr/>
          <a:lstStyle>
            <a:lvl1pPr algn="l">
              <a:buNone/>
              <a:defRPr sz="2200" b="1">
                <a:solidFill>
                  <a:schemeClr val="accent1"/>
                </a:solidFill>
              </a:defRPr>
            </a:lvl1pPr>
          </a:lstStyle>
          <a:p>
            <a:r>
              <a:rPr lang="it-IT" smtClean="0"/>
              <a:t>Fare clic per modificare stile</a:t>
            </a:r>
            <a:endParaRPr lang="en-US"/>
          </a:p>
        </p:txBody>
      </p:sp>
      <p:sp>
        <p:nvSpPr>
          <p:cNvPr id="3" name="Segnaposto testo 2"/>
          <p:cNvSpPr>
            <a:spLocks noGrp="1"/>
          </p:cNvSpPr>
          <p:nvPr>
            <p:ph type="body" idx="2"/>
          </p:nvPr>
        </p:nvSpPr>
        <p:spPr>
          <a:xfrm>
            <a:off x="6000418" y="1447802"/>
            <a:ext cx="321945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1"/>
          </p:nvPr>
        </p:nvSpPr>
        <p:spPr>
          <a:xfrm>
            <a:off x="824820" y="930144"/>
            <a:ext cx="5011672"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lvl1pPr defTabSz="914400" eaLnBrk="0" hangingPunct="0">
              <a:defRPr>
                <a:ea typeface="+mn-ea"/>
              </a:defRPr>
            </a:lvl1pPr>
          </a:lstStyle>
          <a:p>
            <a:pPr>
              <a:defRPr/>
            </a:pPr>
            <a:fld id="{A06C1AAD-4D0A-43E7-AC49-EF2C6896B4E2}" type="datetime1">
              <a:rPr lang="it-IT"/>
              <a:pPr>
                <a:defRPr/>
              </a:pPr>
              <a:t>04/12/17</a:t>
            </a:fld>
            <a:endParaRPr lang="en-US"/>
          </a:p>
        </p:txBody>
      </p:sp>
      <p:sp>
        <p:nvSpPr>
          <p:cNvPr id="6" name="Segnaposto piè di pagina 5"/>
          <p:cNvSpPr>
            <a:spLocks noGrp="1"/>
          </p:cNvSpPr>
          <p:nvPr>
            <p:ph type="ftr" sz="quarter" idx="11"/>
          </p:nvPr>
        </p:nvSpPr>
        <p:spPr/>
        <p:txBody>
          <a:bodyPr/>
          <a:lstStyle>
            <a:lvl1pPr defTabSz="914400" fontAlgn="auto">
              <a:spcBef>
                <a:spcPts val="0"/>
              </a:spcBef>
              <a:spcAft>
                <a:spcPts val="0"/>
              </a:spcAft>
              <a:defRPr>
                <a:solidFill>
                  <a:srgbClr val="E3DED1">
                    <a:shade val="50000"/>
                  </a:srgbClr>
                </a:solidFill>
                <a:latin typeface="+mn-lt"/>
              </a:defRPr>
            </a:lvl1pPr>
          </a:lstStyle>
          <a:p>
            <a:pPr>
              <a:defRPr/>
            </a:pPr>
            <a:endParaRPr lang="en-US"/>
          </a:p>
        </p:txBody>
      </p:sp>
      <p:sp>
        <p:nvSpPr>
          <p:cNvPr id="7" name="Segnaposto numero diapositiva 6"/>
          <p:cNvSpPr>
            <a:spLocks noGrp="1"/>
          </p:cNvSpPr>
          <p:nvPr>
            <p:ph type="sldNum" sz="quarter" idx="12"/>
          </p:nvPr>
        </p:nvSpPr>
        <p:spPr/>
        <p:txBody>
          <a:bodyPr/>
          <a:lstStyle>
            <a:lvl1pPr defTabSz="914400" eaLnBrk="0" hangingPunct="0">
              <a:defRPr>
                <a:ea typeface="+mn-ea"/>
              </a:defRPr>
            </a:lvl1pPr>
          </a:lstStyle>
          <a:p>
            <a:pPr>
              <a:defRPr/>
            </a:pPr>
            <a:fld id="{16D8D202-496A-40EF-888C-EB44B5175269}" type="slidenum">
              <a:rPr lang="en-US"/>
              <a:pPr>
                <a:defRPr/>
              </a:pPr>
              <a:t>‹n.›</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5" name="Rettangolo arrotondato 4"/>
          <p:cNvSpPr>
            <a:spLocks noChangeArrowheads="1"/>
          </p:cNvSpPr>
          <p:nvPr/>
        </p:nvSpPr>
        <p:spPr bwMode="auto">
          <a:xfrm>
            <a:off x="330200" y="328613"/>
            <a:ext cx="9244013" cy="6197600"/>
          </a:xfrm>
          <a:prstGeom prst="roundRect">
            <a:avLst>
              <a:gd name="adj" fmla="val 2079"/>
            </a:avLst>
          </a:prstGeom>
          <a:gradFill rotWithShape="1">
            <a:gsLst>
              <a:gs pos="0">
                <a:srgbClr val="FFFFFF"/>
              </a:gs>
              <a:gs pos="98000">
                <a:srgbClr val="FFFFFF"/>
              </a:gs>
              <a:gs pos="99055">
                <a:srgbClr val="F7F7F7"/>
              </a:gs>
              <a:gs pos="100000">
                <a:srgbClr val="DADADA"/>
              </a:gs>
            </a:gsLst>
            <a:lin ang="5400000" scaled="1"/>
          </a:gradFill>
          <a:ln w="2000" cap="rnd">
            <a:solidFill>
              <a:srgbClr val="A4A3A3"/>
            </a:solidFill>
            <a:round/>
            <a:headEnd/>
            <a:tailEnd/>
          </a:ln>
          <a:effectLst>
            <a:outerShdw blurRad="76200" dist="50800" dir="5400000" algn="tl" rotWithShape="0">
              <a:srgbClr val="808080">
                <a:alpha val="25000"/>
              </a:srgbClr>
            </a:outerShdw>
          </a:effectLst>
        </p:spPr>
        <p:txBody>
          <a:bodyPr anchor="ctr"/>
          <a:lstStyle/>
          <a:p>
            <a:pPr algn="ctr" defTabSz="457200" fontAlgn="auto">
              <a:spcBef>
                <a:spcPts val="0"/>
              </a:spcBef>
              <a:spcAft>
                <a:spcPts val="0"/>
              </a:spcAft>
              <a:defRPr/>
            </a:pPr>
            <a:endParaRPr lang="en-US" sz="1800">
              <a:solidFill>
                <a:prstClr val="white"/>
              </a:solidFill>
              <a:latin typeface="Verdana"/>
              <a:ea typeface="ＭＳ Ｐゴシック" pitchFamily="-106" charset="-128"/>
            </a:endParaRPr>
          </a:p>
        </p:txBody>
      </p:sp>
      <p:sp>
        <p:nvSpPr>
          <p:cNvPr id="6" name="Arrotonda singolo angolo rettangolo 5"/>
          <p:cNvSpPr/>
          <p:nvPr/>
        </p:nvSpPr>
        <p:spPr>
          <a:xfrm>
            <a:off x="6934200" y="433388"/>
            <a:ext cx="251777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sp>
        <p:nvSpPr>
          <p:cNvPr id="2" name="Titolo 1"/>
          <p:cNvSpPr>
            <a:spLocks noGrp="1"/>
          </p:cNvSpPr>
          <p:nvPr>
            <p:ph type="title"/>
          </p:nvPr>
        </p:nvSpPr>
        <p:spPr>
          <a:xfrm>
            <a:off x="495300" y="5012056"/>
            <a:ext cx="8915400" cy="1051560"/>
          </a:xfrm>
        </p:spPr>
        <p:txBody>
          <a:bodyPr anchor="t"/>
          <a:lstStyle>
            <a:lvl1pPr algn="l">
              <a:buNone/>
              <a:defRPr sz="3600" b="0">
                <a:solidFill>
                  <a:schemeClr val="bg2">
                    <a:shade val="25000"/>
                  </a:schemeClr>
                </a:solidFill>
                <a:effectLst/>
              </a:defRPr>
            </a:lvl1pPr>
          </a:lstStyle>
          <a:p>
            <a:r>
              <a:rPr lang="it-IT" smtClean="0"/>
              <a:t>Fare clic per modificare stile</a:t>
            </a:r>
            <a:endParaRPr lang="en-US"/>
          </a:p>
        </p:txBody>
      </p:sp>
      <p:sp>
        <p:nvSpPr>
          <p:cNvPr id="4" name="Segnaposto testo 3"/>
          <p:cNvSpPr>
            <a:spLocks noGrp="1"/>
          </p:cNvSpPr>
          <p:nvPr>
            <p:ph type="body" sz="half" idx="2"/>
          </p:nvPr>
        </p:nvSpPr>
        <p:spPr bwMode="grayWhite">
          <a:xfrm>
            <a:off x="7001271" y="533400"/>
            <a:ext cx="242697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3" name="Segnaposto immagine 2"/>
          <p:cNvSpPr>
            <a:spLocks noGrp="1"/>
          </p:cNvSpPr>
          <p:nvPr>
            <p:ph type="pic" idx="1"/>
          </p:nvPr>
        </p:nvSpPr>
        <p:spPr>
          <a:xfrm>
            <a:off x="456603" y="435768"/>
            <a:ext cx="6419088" cy="4343400"/>
          </a:xfrm>
          <a:prstGeom prst="snipRoundRect">
            <a:avLst>
              <a:gd name="adj1" fmla="val 1040"/>
              <a:gd name="adj2" fmla="val 0"/>
            </a:avLst>
          </a:prstGeom>
          <a:solidFill>
            <a:schemeClr val="bg2">
              <a:shade val="10000"/>
            </a:schemeClr>
          </a:solidFill>
        </p:spPr>
        <p:txBody>
          <a:bodyPr>
            <a:normAutofit/>
          </a:bodyPr>
          <a:lstStyle>
            <a:lvl1pPr marL="0" indent="0">
              <a:buNone/>
              <a:defRPr sz="3200"/>
            </a:lvl1pPr>
          </a:lstStyle>
          <a:p>
            <a:pPr lvl="0"/>
            <a:r>
              <a:rPr lang="it-IT" noProof="0" smtClean="0"/>
              <a:t>Fare clic sull'icona per inserire un'immagine</a:t>
            </a:r>
            <a:endParaRPr lang="en-US" noProof="0"/>
          </a:p>
        </p:txBody>
      </p:sp>
      <p:sp>
        <p:nvSpPr>
          <p:cNvPr id="7" name="Segnaposto data 4"/>
          <p:cNvSpPr>
            <a:spLocks noGrp="1"/>
          </p:cNvSpPr>
          <p:nvPr>
            <p:ph type="dt" sz="half" idx="10"/>
          </p:nvPr>
        </p:nvSpPr>
        <p:spPr/>
        <p:txBody>
          <a:bodyPr/>
          <a:lstStyle>
            <a:lvl1pPr defTabSz="914400" eaLnBrk="0" hangingPunct="0">
              <a:defRPr>
                <a:ea typeface="+mn-ea"/>
              </a:defRPr>
            </a:lvl1pPr>
          </a:lstStyle>
          <a:p>
            <a:pPr>
              <a:defRPr/>
            </a:pPr>
            <a:fld id="{6CA7439C-20CC-4A4B-A245-EE66A3983D0B}" type="datetime1">
              <a:rPr lang="it-IT"/>
              <a:pPr>
                <a:defRPr/>
              </a:pPr>
              <a:t>04/12/17</a:t>
            </a:fld>
            <a:endParaRPr lang="en-US"/>
          </a:p>
        </p:txBody>
      </p:sp>
      <p:sp>
        <p:nvSpPr>
          <p:cNvPr id="8" name="Segnaposto piè di pagina 5"/>
          <p:cNvSpPr>
            <a:spLocks noGrp="1"/>
          </p:cNvSpPr>
          <p:nvPr>
            <p:ph type="ftr" sz="quarter" idx="11"/>
          </p:nvPr>
        </p:nvSpPr>
        <p:spPr/>
        <p:txBody>
          <a:bodyPr/>
          <a:lstStyle>
            <a:lvl1pPr defTabSz="914400" fontAlgn="auto">
              <a:spcBef>
                <a:spcPts val="0"/>
              </a:spcBef>
              <a:spcAft>
                <a:spcPts val="0"/>
              </a:spcAft>
              <a:defRPr>
                <a:solidFill>
                  <a:srgbClr val="E3DED1">
                    <a:shade val="50000"/>
                  </a:srgbClr>
                </a:solidFill>
                <a:latin typeface="+mn-lt"/>
              </a:defRPr>
            </a:lvl1pPr>
          </a:lstStyle>
          <a:p>
            <a:pPr>
              <a:defRPr/>
            </a:pPr>
            <a:endParaRPr lang="en-US"/>
          </a:p>
        </p:txBody>
      </p:sp>
      <p:sp>
        <p:nvSpPr>
          <p:cNvPr id="9" name="Segnaposto numero diapositiva 6"/>
          <p:cNvSpPr>
            <a:spLocks noGrp="1"/>
          </p:cNvSpPr>
          <p:nvPr>
            <p:ph type="sldNum" sz="quarter" idx="12"/>
          </p:nvPr>
        </p:nvSpPr>
        <p:spPr/>
        <p:txBody>
          <a:bodyPr/>
          <a:lstStyle>
            <a:lvl1pPr defTabSz="914400" eaLnBrk="0" hangingPunct="0">
              <a:defRPr>
                <a:ea typeface="+mn-ea"/>
              </a:defRPr>
            </a:lvl1pPr>
          </a:lstStyle>
          <a:p>
            <a:pPr>
              <a:defRPr/>
            </a:pPr>
            <a:fld id="{6614C67A-3963-4C03-84AA-E84C34997FAB}" type="slidenum">
              <a:rPr lang="en-US"/>
              <a:pPr>
                <a:defRPr/>
              </a:pPr>
              <a:t>‹n.›</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544830" y="4983480"/>
            <a:ext cx="8865870" cy="1051560"/>
          </a:xfrm>
        </p:spPr>
        <p:txBody>
          <a:bodyPr/>
          <a:lstStyle/>
          <a:p>
            <a:r>
              <a:rPr lang="it-IT" smtClean="0"/>
              <a:t>Fare clic per modificare stile</a:t>
            </a:r>
            <a:endParaRPr lang="en-US"/>
          </a:p>
        </p:txBody>
      </p:sp>
      <p:sp>
        <p:nvSpPr>
          <p:cNvPr id="3" name="Segnaposto testo verticale 2"/>
          <p:cNvSpPr>
            <a:spLocks noGrp="1"/>
          </p:cNvSpPr>
          <p:nvPr>
            <p:ph type="body" orient="vert" idx="1"/>
          </p:nvPr>
        </p:nvSpPr>
        <p:spPr>
          <a:xfrm>
            <a:off x="544830" y="530352"/>
            <a:ext cx="8865870" cy="4187952"/>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defTabSz="914400" eaLnBrk="0" hangingPunct="0">
              <a:defRPr>
                <a:ea typeface="+mn-ea"/>
              </a:defRPr>
            </a:lvl1pPr>
          </a:lstStyle>
          <a:p>
            <a:pPr>
              <a:defRPr/>
            </a:pPr>
            <a:fld id="{45DF5D14-91B7-4A91-A511-37EF4B98732B}" type="datetime1">
              <a:rPr lang="it-IT"/>
              <a:pPr>
                <a:defRPr/>
              </a:pPr>
              <a:t>04/12/17</a:t>
            </a:fld>
            <a:endParaRPr lang="en-US"/>
          </a:p>
        </p:txBody>
      </p:sp>
      <p:sp>
        <p:nvSpPr>
          <p:cNvPr id="5" name="Segnaposto piè di pagina 4"/>
          <p:cNvSpPr>
            <a:spLocks noGrp="1"/>
          </p:cNvSpPr>
          <p:nvPr>
            <p:ph type="ftr" sz="quarter" idx="11"/>
          </p:nvPr>
        </p:nvSpPr>
        <p:spPr/>
        <p:txBody>
          <a:bodyPr/>
          <a:lstStyle>
            <a:lvl1pPr defTabSz="914400" fontAlgn="auto">
              <a:spcBef>
                <a:spcPts val="0"/>
              </a:spcBef>
              <a:spcAft>
                <a:spcPts val="0"/>
              </a:spcAft>
              <a:defRPr>
                <a:solidFill>
                  <a:srgbClr val="E3DED1">
                    <a:shade val="50000"/>
                  </a:srgbClr>
                </a:solidFill>
                <a:latin typeface="+mn-lt"/>
              </a:defRPr>
            </a:lvl1pPr>
          </a:lstStyle>
          <a:p>
            <a:pPr>
              <a:defRPr/>
            </a:pPr>
            <a:endParaRPr lang="en-US"/>
          </a:p>
        </p:txBody>
      </p:sp>
      <p:sp>
        <p:nvSpPr>
          <p:cNvPr id="6" name="Segnaposto numero diapositiva 5"/>
          <p:cNvSpPr>
            <a:spLocks noGrp="1"/>
          </p:cNvSpPr>
          <p:nvPr>
            <p:ph type="sldNum" sz="quarter" idx="12"/>
          </p:nvPr>
        </p:nvSpPr>
        <p:spPr/>
        <p:txBody>
          <a:bodyPr/>
          <a:lstStyle>
            <a:lvl1pPr defTabSz="914400" eaLnBrk="0" hangingPunct="0">
              <a:defRPr>
                <a:ea typeface="+mn-ea"/>
              </a:defRPr>
            </a:lvl1pPr>
          </a:lstStyle>
          <a:p>
            <a:pPr>
              <a:defRPr/>
            </a:pPr>
            <a:fld id="{57F8A071-9B00-4029-BF22-10FE69FFB5FD}" type="slidenum">
              <a:rPr lang="en-US"/>
              <a:pPr>
                <a:defRPr/>
              </a:pPr>
              <a:t>‹n.›</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181850" y="533413"/>
            <a:ext cx="2146300" cy="5257799"/>
          </a:xfrm>
        </p:spPr>
        <p:txBody>
          <a:bodyPr vert="eaVert"/>
          <a:lstStyle/>
          <a:p>
            <a:r>
              <a:rPr lang="it-IT" smtClean="0"/>
              <a:t>Fare clic per modificare stile</a:t>
            </a:r>
            <a:endParaRPr lang="en-US"/>
          </a:p>
        </p:txBody>
      </p:sp>
      <p:sp>
        <p:nvSpPr>
          <p:cNvPr id="3" name="Segnaposto testo verticale 2"/>
          <p:cNvSpPr>
            <a:spLocks noGrp="1"/>
          </p:cNvSpPr>
          <p:nvPr>
            <p:ph type="body" orient="vert" idx="1"/>
          </p:nvPr>
        </p:nvSpPr>
        <p:spPr>
          <a:xfrm>
            <a:off x="577850" y="533411"/>
            <a:ext cx="6438900" cy="5257801"/>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defTabSz="914400" eaLnBrk="0" hangingPunct="0">
              <a:defRPr>
                <a:ea typeface="+mn-ea"/>
              </a:defRPr>
            </a:lvl1pPr>
          </a:lstStyle>
          <a:p>
            <a:pPr>
              <a:defRPr/>
            </a:pPr>
            <a:fld id="{4BC5B014-3629-4170-8C7D-E7E5270098B7}" type="datetime1">
              <a:rPr lang="it-IT"/>
              <a:pPr>
                <a:defRPr/>
              </a:pPr>
              <a:t>04/12/17</a:t>
            </a:fld>
            <a:endParaRPr lang="en-US"/>
          </a:p>
        </p:txBody>
      </p:sp>
      <p:sp>
        <p:nvSpPr>
          <p:cNvPr id="5" name="Segnaposto piè di pagina 4"/>
          <p:cNvSpPr>
            <a:spLocks noGrp="1"/>
          </p:cNvSpPr>
          <p:nvPr>
            <p:ph type="ftr" sz="quarter" idx="11"/>
          </p:nvPr>
        </p:nvSpPr>
        <p:spPr/>
        <p:txBody>
          <a:bodyPr/>
          <a:lstStyle>
            <a:lvl1pPr defTabSz="914400" fontAlgn="auto">
              <a:spcBef>
                <a:spcPts val="0"/>
              </a:spcBef>
              <a:spcAft>
                <a:spcPts val="0"/>
              </a:spcAft>
              <a:defRPr>
                <a:solidFill>
                  <a:srgbClr val="E3DED1">
                    <a:shade val="50000"/>
                  </a:srgbClr>
                </a:solidFill>
                <a:latin typeface="+mn-lt"/>
              </a:defRPr>
            </a:lvl1pPr>
          </a:lstStyle>
          <a:p>
            <a:pPr>
              <a:defRPr/>
            </a:pPr>
            <a:endParaRPr lang="en-US"/>
          </a:p>
        </p:txBody>
      </p:sp>
      <p:sp>
        <p:nvSpPr>
          <p:cNvPr id="6" name="Segnaposto numero diapositiva 5"/>
          <p:cNvSpPr>
            <a:spLocks noGrp="1"/>
          </p:cNvSpPr>
          <p:nvPr>
            <p:ph type="sldNum" sz="quarter" idx="12"/>
          </p:nvPr>
        </p:nvSpPr>
        <p:spPr/>
        <p:txBody>
          <a:bodyPr/>
          <a:lstStyle>
            <a:lvl1pPr defTabSz="914400" eaLnBrk="0" hangingPunct="0">
              <a:defRPr>
                <a:ea typeface="+mn-ea"/>
              </a:defRPr>
            </a:lvl1pPr>
          </a:lstStyle>
          <a:p>
            <a:pPr>
              <a:defRPr/>
            </a:pPr>
            <a:fld id="{44E5C3E9-B4BA-4973-A935-CCAE286281A8}" type="slidenum">
              <a:rPr lang="en-US"/>
              <a:pPr>
                <a:defRPr/>
              </a:pPr>
              <a:t>‹n.›</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95300" y="274639"/>
            <a:ext cx="89154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p:txBody>
          <a:bodyPr/>
          <a:lstStyle>
            <a:lvl1pPr>
              <a:defRPr/>
            </a:lvl1pPr>
          </a:lstStyle>
          <a:p>
            <a:pPr>
              <a:defRPr/>
            </a:pPr>
            <a:endParaRPr lang="it-IT"/>
          </a:p>
        </p:txBody>
      </p:sp>
      <p:sp>
        <p:nvSpPr>
          <p:cNvPr id="4" name="Rectangle 5"/>
          <p:cNvSpPr>
            <a:spLocks noGrp="1" noChangeArrowheads="1"/>
          </p:cNvSpPr>
          <p:nvPr>
            <p:ph type="ftr" sz="quarter" idx="11"/>
          </p:nvPr>
        </p:nvSpPr>
        <p:spPr/>
        <p:txBody>
          <a:bodyPr/>
          <a:lstStyle>
            <a:lvl1pPr>
              <a:defRPr/>
            </a:lvl1pPr>
          </a:lstStyle>
          <a:p>
            <a:pPr>
              <a:defRPr/>
            </a:pPr>
            <a:endParaRPr lang="it-IT"/>
          </a:p>
        </p:txBody>
      </p:sp>
      <p:sp>
        <p:nvSpPr>
          <p:cNvPr id="5" name="Rectangle 6"/>
          <p:cNvSpPr>
            <a:spLocks noGrp="1" noChangeArrowheads="1"/>
          </p:cNvSpPr>
          <p:nvPr>
            <p:ph type="sldNum" sz="quarter" idx="12"/>
          </p:nvPr>
        </p:nvSpPr>
        <p:spPr/>
        <p:txBody>
          <a:bodyPr/>
          <a:lstStyle>
            <a:lvl1pPr>
              <a:defRPr/>
            </a:lvl1pPr>
          </a:lstStyle>
          <a:p>
            <a:pPr>
              <a:defRPr/>
            </a:pPr>
            <a:fld id="{A3D42535-FBF7-4A42-8CD8-4CFC7803E7EA}" type="slidenum">
              <a:rPr lang="it-IT"/>
              <a:pPr>
                <a:defRPr/>
              </a:pPr>
              <a:t>‹n.›</a:t>
            </a:fld>
            <a:endParaRPr lang="it-IT"/>
          </a:p>
        </p:txBody>
      </p:sp>
    </p:spTree>
  </p:cSld>
  <p:clrMapOvr>
    <a:masterClrMapping/>
  </p:clrMapOvr>
  <p:transition xmlns:p14="http://schemas.microsoft.com/office/powerpoint/2010/main">
    <p:dissolv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chartAndTx">
  <p:cSld name="Titolo, grafico e testo">
    <p:spTree>
      <p:nvGrpSpPr>
        <p:cNvPr id="1" name=""/>
        <p:cNvGrpSpPr/>
        <p:nvPr/>
      </p:nvGrpSpPr>
      <p:grpSpPr>
        <a:xfrm>
          <a:off x="0" y="0"/>
          <a:ext cx="0" cy="0"/>
          <a:chOff x="0" y="0"/>
          <a:chExt cx="0" cy="0"/>
        </a:xfrm>
      </p:grpSpPr>
      <p:sp>
        <p:nvSpPr>
          <p:cNvPr id="2" name="Titolo 1"/>
          <p:cNvSpPr>
            <a:spLocks noGrp="1"/>
          </p:cNvSpPr>
          <p:nvPr>
            <p:ph type="title"/>
          </p:nvPr>
        </p:nvSpPr>
        <p:spPr>
          <a:xfrm>
            <a:off x="742950" y="457200"/>
            <a:ext cx="8420100" cy="1143000"/>
          </a:xfrm>
        </p:spPr>
        <p:txBody>
          <a:bodyPr/>
          <a:lstStyle/>
          <a:p>
            <a:r>
              <a:rPr lang="it-IT" smtClean="0"/>
              <a:t>Fare clic per modificare lo stile del titolo</a:t>
            </a:r>
            <a:endParaRPr lang="it-IT"/>
          </a:p>
        </p:txBody>
      </p:sp>
      <p:sp>
        <p:nvSpPr>
          <p:cNvPr id="3" name="Segnaposto grafico 2"/>
          <p:cNvSpPr>
            <a:spLocks noGrp="1"/>
          </p:cNvSpPr>
          <p:nvPr>
            <p:ph type="chart" sz="half" idx="1"/>
          </p:nvPr>
        </p:nvSpPr>
        <p:spPr>
          <a:xfrm>
            <a:off x="742953" y="1981200"/>
            <a:ext cx="4133851" cy="4114800"/>
          </a:xfrm>
        </p:spPr>
        <p:txBody>
          <a:bodyPr/>
          <a:lstStyle/>
          <a:p>
            <a:pPr lvl="0"/>
            <a:endParaRPr lang="it-IT" noProof="0" smtClean="0"/>
          </a:p>
        </p:txBody>
      </p:sp>
      <p:sp>
        <p:nvSpPr>
          <p:cNvPr id="4" name="Segnaposto testo 3"/>
          <p:cNvSpPr>
            <a:spLocks noGrp="1"/>
          </p:cNvSpPr>
          <p:nvPr>
            <p:ph type="body" sz="half" idx="2"/>
          </p:nvPr>
        </p:nvSpPr>
        <p:spPr>
          <a:xfrm>
            <a:off x="5029199" y="1981200"/>
            <a:ext cx="4133851"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499A7F6-9539-4564-AB40-DC97E1A660AC}" type="slidenum">
              <a:rPr lang="en-US"/>
              <a:pPr>
                <a:defRPr/>
              </a:pPr>
              <a:t>‹n.›</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Freeform 2"/>
          <p:cNvSpPr>
            <a:spLocks/>
          </p:cNvSpPr>
          <p:nvPr/>
        </p:nvSpPr>
        <p:spPr bwMode="gray">
          <a:xfrm>
            <a:off x="747713" y="3340100"/>
            <a:ext cx="8291512" cy="485775"/>
          </a:xfrm>
          <a:custGeom>
            <a:avLst/>
            <a:gdLst>
              <a:gd name="T0" fmla="*/ 327402 w 4128"/>
              <a:gd name="T1" fmla="*/ 202829 h 479"/>
              <a:gd name="T2" fmla="*/ 8291512 w 4128"/>
              <a:gd name="T3" fmla="*/ 202829 h 479"/>
              <a:gd name="T4" fmla="*/ 8291512 w 4128"/>
              <a:gd name="T5" fmla="*/ 435068 h 479"/>
              <a:gd name="T6" fmla="*/ 0 w 4128"/>
              <a:gd name="T7" fmla="*/ 447238 h 479"/>
              <a:gd name="T8" fmla="*/ 327402 w 4128"/>
              <a:gd name="T9" fmla="*/ 202829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p:spPr>
        <p:txBody>
          <a:bodyPr wrap="none" anchor="ctr"/>
          <a:lstStyle/>
          <a:p>
            <a:pPr eaLnBrk="0" hangingPunct="0">
              <a:defRPr/>
            </a:pPr>
            <a:endParaRPr lang="it-IT">
              <a:solidFill>
                <a:srgbClr val="333333"/>
              </a:solidFill>
            </a:endParaRPr>
          </a:p>
        </p:txBody>
      </p:sp>
      <p:sp>
        <p:nvSpPr>
          <p:cNvPr id="152579" name="Rectangle 3"/>
          <p:cNvSpPr>
            <a:spLocks noGrp="1" noChangeArrowheads="1"/>
          </p:cNvSpPr>
          <p:nvPr>
            <p:ph type="ctrTitle"/>
          </p:nvPr>
        </p:nvSpPr>
        <p:spPr>
          <a:xfrm>
            <a:off x="742950" y="2286000"/>
            <a:ext cx="8420100" cy="1143000"/>
          </a:xfrm>
        </p:spPr>
        <p:txBody>
          <a:bodyPr/>
          <a:lstStyle>
            <a:lvl1pPr>
              <a:defRPr/>
            </a:lvl1pPr>
          </a:lstStyle>
          <a:p>
            <a:r>
              <a:rPr lang="en-US"/>
              <a:t>Fare clic per modificare lo stile del titolo dello schema</a:t>
            </a:r>
          </a:p>
        </p:txBody>
      </p:sp>
      <p:sp>
        <p:nvSpPr>
          <p:cNvPr id="152580" name="Rectangle 4"/>
          <p:cNvSpPr>
            <a:spLocks noGrp="1" noChangeArrowheads="1"/>
          </p:cNvSpPr>
          <p:nvPr>
            <p:ph type="subTitle" idx="1"/>
          </p:nvPr>
        </p:nvSpPr>
        <p:spPr>
          <a:xfrm>
            <a:off x="1485900" y="3886200"/>
            <a:ext cx="6934200" cy="1752600"/>
          </a:xfrm>
        </p:spPr>
        <p:txBody>
          <a:bodyPr/>
          <a:lstStyle>
            <a:lvl1pPr marL="0" indent="0" algn="ctr">
              <a:buFont typeface="Monotype Sorts" pitchFamily="2" charset="2"/>
              <a:buNone/>
              <a:defRPr/>
            </a:lvl1pPr>
          </a:lstStyle>
          <a:p>
            <a:r>
              <a:rPr lang="en-US"/>
              <a:t>Fare clic per modificare lo stile del sottotitolo dello schema</a:t>
            </a:r>
          </a:p>
        </p:txBody>
      </p:sp>
      <p:sp>
        <p:nvSpPr>
          <p:cNvPr id="5" name="Rectangle 5"/>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a:defRPr>
                <a:solidFill>
                  <a:srgbClr val="578963"/>
                </a:solidFill>
              </a:defRPr>
            </a:lvl1pPr>
          </a:lstStyle>
          <a:p>
            <a:pPr>
              <a:defRPr/>
            </a:pPr>
            <a:fld id="{FCB21258-A136-4782-980A-F4437955AAC5}" type="slidenum">
              <a:rPr lang="en-US"/>
              <a:pPr>
                <a:defRPr/>
              </a:pPr>
              <a:t>‹n.›</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80AFB4-C0C4-4752-A702-DA645F92E343}" type="slidenum">
              <a:rPr lang="en-US"/>
              <a:pPr>
                <a:defRPr/>
              </a:pPr>
              <a:t>‹n.›</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AndTx" preserve="1">
  <p:cSld name="Titolo, grafico e testo">
    <p:spTree>
      <p:nvGrpSpPr>
        <p:cNvPr id="1" name=""/>
        <p:cNvGrpSpPr/>
        <p:nvPr/>
      </p:nvGrpSpPr>
      <p:grpSpPr>
        <a:xfrm>
          <a:off x="0" y="0"/>
          <a:ext cx="0" cy="0"/>
          <a:chOff x="0" y="0"/>
          <a:chExt cx="0" cy="0"/>
        </a:xfrm>
      </p:grpSpPr>
      <p:sp>
        <p:nvSpPr>
          <p:cNvPr id="2" name="Titolo 1"/>
          <p:cNvSpPr>
            <a:spLocks noGrp="1"/>
          </p:cNvSpPr>
          <p:nvPr>
            <p:ph type="title"/>
          </p:nvPr>
        </p:nvSpPr>
        <p:spPr>
          <a:xfrm>
            <a:off x="742950" y="457200"/>
            <a:ext cx="8420100" cy="1143000"/>
          </a:xfrm>
        </p:spPr>
        <p:txBody>
          <a:bodyPr/>
          <a:lstStyle/>
          <a:p>
            <a:r>
              <a:rPr lang="it-IT" smtClean="0"/>
              <a:t>Fare clic per modificare lo stile del titolo</a:t>
            </a:r>
            <a:endParaRPr lang="it-IT"/>
          </a:p>
        </p:txBody>
      </p:sp>
      <p:sp>
        <p:nvSpPr>
          <p:cNvPr id="3" name="Segnaposto grafico 2"/>
          <p:cNvSpPr>
            <a:spLocks noGrp="1"/>
          </p:cNvSpPr>
          <p:nvPr>
            <p:ph type="chart" sz="half" idx="1"/>
          </p:nvPr>
        </p:nvSpPr>
        <p:spPr>
          <a:xfrm>
            <a:off x="742953" y="1981200"/>
            <a:ext cx="4133851" cy="4114800"/>
          </a:xfrm>
        </p:spPr>
        <p:txBody>
          <a:bodyPr/>
          <a:lstStyle/>
          <a:p>
            <a:pPr lvl="0"/>
            <a:endParaRPr lang="it-IT" noProof="0" smtClean="0"/>
          </a:p>
        </p:txBody>
      </p:sp>
      <p:sp>
        <p:nvSpPr>
          <p:cNvPr id="4" name="Segnaposto testo 3"/>
          <p:cNvSpPr>
            <a:spLocks noGrp="1"/>
          </p:cNvSpPr>
          <p:nvPr>
            <p:ph type="body" sz="half" idx="2"/>
          </p:nvPr>
        </p:nvSpPr>
        <p:spPr>
          <a:xfrm>
            <a:off x="5029199" y="1981200"/>
            <a:ext cx="4133851"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AE3D92-732A-48FC-9ED1-B2496AB86208}" type="slidenum">
              <a:rPr lang="en-US"/>
              <a:pPr>
                <a:defRPr/>
              </a:pPr>
              <a:t>‹n.›</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638" y="4406954"/>
            <a:ext cx="84201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F0E894-81D3-447C-8708-0B8A934A55C9}" type="slidenum">
              <a:rPr lang="en-US"/>
              <a:pPr>
                <a:defRPr/>
              </a:pPr>
              <a:t>‹n.›</a:t>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42953"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FB5FD1-AA03-4C18-AC7D-7CE2037AC8F2}" type="slidenum">
              <a:rPr lang="en-US"/>
              <a:pPr>
                <a:defRPr/>
              </a:pPr>
              <a:t>‹n.›</a:t>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40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40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A6DEFDD-8FC5-4E70-8676-55A16A2F3D80}" type="slidenum">
              <a:rPr lang="en-US"/>
              <a:pPr>
                <a:defRPr/>
              </a:pPr>
              <a:t>‹n.›</a:t>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12651A-A0D3-4503-8A85-47A4F3FA9F52}" type="slidenum">
              <a:rPr lang="en-US"/>
              <a:pPr>
                <a:defRPr/>
              </a:pPr>
              <a:t>‹n.›</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972928-082B-48D5-AC53-83A929F97658}" type="slidenum">
              <a:rPr lang="en-US"/>
              <a:pPr>
                <a:defRPr/>
              </a:pPr>
              <a:t>‹n.›</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8" y="273050"/>
            <a:ext cx="3259138" cy="1162050"/>
          </a:xfrm>
        </p:spPr>
        <p:txBody>
          <a:bodyPr/>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873499" y="27310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A66525-8CCF-408E-A604-D1F0D679CBC3}" type="slidenum">
              <a:rPr lang="en-US"/>
              <a:pPr>
                <a:defRPr/>
              </a:pPr>
              <a:t>‹n.›</a:t>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513" y="4800600"/>
            <a:ext cx="5943600" cy="566738"/>
          </a:xfrm>
        </p:spPr>
        <p:txBody>
          <a:bodyPr/>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571E3B-E059-4B4E-B270-18D1EC256222}" type="slidenum">
              <a:rPr lang="en-US"/>
              <a:pPr>
                <a:defRPr/>
              </a:pPr>
              <a:t>‹n.›</a:t>
            </a:fld>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E82A61-5C86-4F53-9A23-43E00C5C8205}" type="slidenum">
              <a:rPr lang="en-US"/>
              <a:pPr>
                <a:defRPr/>
              </a:pPr>
              <a:t>‹n.›</a:t>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058025" y="457200"/>
            <a:ext cx="2105025" cy="56388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742980" y="457200"/>
            <a:ext cx="6162675" cy="56388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2C6182-AC3F-4131-B6FE-7EEE09CEF6BD}" type="slidenum">
              <a:rPr lang="en-US"/>
              <a:pPr>
                <a:defRPr/>
              </a:pPr>
              <a:t>‹n.›</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clipArtAndTx" preserve="1">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742950" y="457200"/>
            <a:ext cx="8420100" cy="1143000"/>
          </a:xfrm>
        </p:spPr>
        <p:txBody>
          <a:bodyPr/>
          <a:lstStyle/>
          <a:p>
            <a:r>
              <a:rPr lang="it-IT" smtClean="0"/>
              <a:t>Fare clic per modificare lo stile del titolo</a:t>
            </a:r>
            <a:endParaRPr lang="it-IT"/>
          </a:p>
        </p:txBody>
      </p:sp>
      <p:sp>
        <p:nvSpPr>
          <p:cNvPr id="3" name="Segnaposto ClipArt 2"/>
          <p:cNvSpPr>
            <a:spLocks noGrp="1"/>
          </p:cNvSpPr>
          <p:nvPr>
            <p:ph type="clipArt" sz="half" idx="1"/>
          </p:nvPr>
        </p:nvSpPr>
        <p:spPr>
          <a:xfrm>
            <a:off x="742953" y="1981200"/>
            <a:ext cx="4133851" cy="4114800"/>
          </a:xfrm>
        </p:spPr>
        <p:txBody>
          <a:bodyPr/>
          <a:lstStyle/>
          <a:p>
            <a:pPr lvl="0"/>
            <a:endParaRPr lang="it-IT" noProof="0" smtClean="0"/>
          </a:p>
        </p:txBody>
      </p:sp>
      <p:sp>
        <p:nvSpPr>
          <p:cNvPr id="4" name="Segnaposto testo 3"/>
          <p:cNvSpPr>
            <a:spLocks noGrp="1"/>
          </p:cNvSpPr>
          <p:nvPr>
            <p:ph type="body" sz="half" idx="2"/>
          </p:nvPr>
        </p:nvSpPr>
        <p:spPr>
          <a:xfrm>
            <a:off x="5029199" y="1981200"/>
            <a:ext cx="4133851"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7911BA-F6C8-4676-AC5A-2E613C10EFB7}" type="slidenum">
              <a:rPr lang="en-US"/>
              <a:pPr>
                <a:defRPr/>
              </a:pPr>
              <a:t>‹n.›</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95300" y="1600201"/>
            <a:ext cx="437515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35550" y="1600201"/>
            <a:ext cx="437515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defRPr/>
            </a:lvl1pPr>
          </a:lstStyle>
          <a:p>
            <a:pPr>
              <a:defRPr/>
            </a:pPr>
            <a:endParaRPr lang="it-IT"/>
          </a:p>
        </p:txBody>
      </p:sp>
      <p:sp>
        <p:nvSpPr>
          <p:cNvPr id="6" name="Rectangle 5"/>
          <p:cNvSpPr>
            <a:spLocks noGrp="1" noChangeArrowheads="1"/>
          </p:cNvSpPr>
          <p:nvPr>
            <p:ph type="ftr" sz="quarter" idx="11"/>
          </p:nvPr>
        </p:nvSpPr>
        <p:spPr/>
        <p:txBody>
          <a:bodyPr/>
          <a:lstStyle>
            <a:lvl1pPr>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vl1pPr>
          </a:lstStyle>
          <a:p>
            <a:pPr>
              <a:defRPr/>
            </a:pPr>
            <a:fld id="{759A5F66-5830-4368-B516-EB5393DA3F36}" type="slidenum">
              <a:rPr lang="it-IT"/>
              <a:pPr>
                <a:defRPr/>
              </a:pPr>
              <a:t>‹n.›</a:t>
            </a:fld>
            <a:endParaRPr lang="it-IT"/>
          </a:p>
        </p:txBody>
      </p:sp>
    </p:spTree>
  </p:cSld>
  <p:clrMapOvr>
    <a:masterClrMapping/>
  </p:clrMapOvr>
  <p:transition xmlns:p14="http://schemas.microsoft.com/office/powerpoint/2010/main">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742950" y="457200"/>
            <a:ext cx="84201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742953" y="1981200"/>
            <a:ext cx="4133851"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5029199" y="1981200"/>
            <a:ext cx="4133851" cy="4114800"/>
          </a:xfrm>
        </p:spPr>
        <p:txBody>
          <a:bodyPr/>
          <a:lstStyle/>
          <a:p>
            <a:pPr lvl="0"/>
            <a:endParaRPr lang="it-IT"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1DFE45-DB98-4CC8-9956-70C50C922F31}" type="slidenum">
              <a:rPr lang="en-US"/>
              <a:pPr>
                <a:defRPr/>
              </a:pPr>
              <a:t>‹n.›</a:t>
            </a:fld>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chartAndTx" preserve="1">
  <p:cSld name="Titolo, grafico e testo">
    <p:spTree>
      <p:nvGrpSpPr>
        <p:cNvPr id="1" name=""/>
        <p:cNvGrpSpPr/>
        <p:nvPr/>
      </p:nvGrpSpPr>
      <p:grpSpPr>
        <a:xfrm>
          <a:off x="0" y="0"/>
          <a:ext cx="0" cy="0"/>
          <a:chOff x="0" y="0"/>
          <a:chExt cx="0" cy="0"/>
        </a:xfrm>
      </p:grpSpPr>
      <p:sp>
        <p:nvSpPr>
          <p:cNvPr id="2" name="Titolo 1"/>
          <p:cNvSpPr>
            <a:spLocks noGrp="1"/>
          </p:cNvSpPr>
          <p:nvPr>
            <p:ph type="title"/>
          </p:nvPr>
        </p:nvSpPr>
        <p:spPr>
          <a:xfrm>
            <a:off x="742950" y="457200"/>
            <a:ext cx="8420100" cy="1143000"/>
          </a:xfrm>
        </p:spPr>
        <p:txBody>
          <a:bodyPr/>
          <a:lstStyle/>
          <a:p>
            <a:r>
              <a:rPr lang="it-IT" smtClean="0"/>
              <a:t>Fare clic per modificare lo stile del titolo</a:t>
            </a:r>
            <a:endParaRPr lang="it-IT"/>
          </a:p>
        </p:txBody>
      </p:sp>
      <p:sp>
        <p:nvSpPr>
          <p:cNvPr id="3" name="Segnaposto grafico 2"/>
          <p:cNvSpPr>
            <a:spLocks noGrp="1"/>
          </p:cNvSpPr>
          <p:nvPr>
            <p:ph type="chart" sz="half" idx="1"/>
          </p:nvPr>
        </p:nvSpPr>
        <p:spPr>
          <a:xfrm>
            <a:off x="742953" y="1981200"/>
            <a:ext cx="4133851" cy="4114800"/>
          </a:xfrm>
        </p:spPr>
        <p:txBody>
          <a:bodyPr/>
          <a:lstStyle/>
          <a:p>
            <a:pPr lvl="0"/>
            <a:endParaRPr lang="it-IT" noProof="0" smtClean="0"/>
          </a:p>
        </p:txBody>
      </p:sp>
      <p:sp>
        <p:nvSpPr>
          <p:cNvPr id="4" name="Segnaposto testo 3"/>
          <p:cNvSpPr>
            <a:spLocks noGrp="1"/>
          </p:cNvSpPr>
          <p:nvPr>
            <p:ph type="body" sz="half" idx="2"/>
          </p:nvPr>
        </p:nvSpPr>
        <p:spPr>
          <a:xfrm>
            <a:off x="5029199" y="1981200"/>
            <a:ext cx="4133851"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598EF8-843D-4198-8B43-7582A2F77A2E}" type="slidenum">
              <a:rPr lang="en-US"/>
              <a:pPr>
                <a:defRPr/>
              </a:pPr>
              <a:t>‹n.›</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0494"/>
            <a:ext cx="84201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59F7CD9-7219-4C40-990B-8A5822B570A0}" type="slidenum">
              <a:rPr lang="it-IT"/>
              <a:pPr>
                <a:defRPr/>
              </a:pPr>
              <a:t>‹n.›</a:t>
            </a:fld>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D43B8C2-28FC-45DC-A0EE-A7B348681947}" type="slidenum">
              <a:rPr lang="it-IT"/>
              <a:pPr>
                <a:defRPr/>
              </a:pPr>
              <a:t>‹n.›</a:t>
            </a:fld>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506" y="4406969"/>
            <a:ext cx="84201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6EED105-0E1B-4047-A4E0-30F86C93DF00}" type="slidenum">
              <a:rPr lang="it-IT"/>
              <a:pPr>
                <a:defRPr/>
              </a:pPr>
              <a:t>‹n.›</a:t>
            </a:fld>
            <a:endParaRPr lang="it-IT"/>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429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355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8924B84-E73E-43CF-B1AF-07C852897B7B}"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50A47B-C2CA-4B0D-9A2D-E3C725E558CC}" type="slidenum">
              <a:rPr lang="en-US"/>
              <a:pPr>
                <a:defRPr/>
              </a:pPr>
              <a:t>‹n.›</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CCA0718C-667C-4A34-96D0-542C7622C76A}" type="slidenum">
              <a:rPr lang="it-IT"/>
              <a:pPr>
                <a:defRPr/>
              </a:pPr>
              <a:t>‹n.›</a:t>
            </a:fld>
            <a:endParaRPr lang="it-IT"/>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EE8B7EF9-3F2E-4EA9-BA57-D1F00865F13B}" type="slidenum">
              <a:rPr lang="it-IT"/>
              <a:pPr>
                <a:defRPr/>
              </a:pPr>
              <a:t>‹n.›</a:t>
            </a:fld>
            <a:endParaRPr lang="it-I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07D0B3E2-6DAB-4081-9B16-4151EE67896D}" type="slidenum">
              <a:rPr lang="it-IT"/>
              <a:pPr>
                <a:defRPr/>
              </a:pPr>
              <a:t>‹n.›</a:t>
            </a:fld>
            <a:endParaRPr lang="it-I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273050"/>
            <a:ext cx="3259006"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872972" y="273119"/>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CCE33C7-2BC7-4EA5-97EE-0BFC5D570784}" type="slidenum">
              <a:rPr lang="it-IT"/>
              <a:pPr>
                <a:defRPr/>
              </a:pPr>
              <a:t>‹n.›</a:t>
            </a:fld>
            <a:endParaRPr lang="it-IT"/>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645" y="4800600"/>
            <a:ext cx="59436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13559977-370C-4759-BCF9-9C967D25F95C}" type="slidenum">
              <a:rPr lang="it-IT"/>
              <a:pPr>
                <a:defRPr/>
              </a:pPr>
              <a:t>‹n.›</a:t>
            </a:fld>
            <a:endParaRPr lang="it-I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106FB89-A75C-45A0-A686-798BE6B174D2}" type="slidenum">
              <a:rPr lang="it-IT"/>
              <a:pPr>
                <a:defRPr/>
              </a:pPr>
              <a:t>‹n.›</a:t>
            </a:fld>
            <a:endParaRPr lang="it-I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058025" y="609600"/>
            <a:ext cx="2105025"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742950" y="609600"/>
            <a:ext cx="6149975"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0B21AFC-8010-4060-B251-0A3B0594A737}" type="slidenum">
              <a:rPr lang="it-IT"/>
              <a:pPr>
                <a:defRPr/>
              </a:pPr>
              <a:t>‹n.›</a:t>
            </a:fld>
            <a:endParaRPr lang="it-IT"/>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AndTx" preserve="1">
  <p:cSld name="Titolo, grafico e testo">
    <p:spTree>
      <p:nvGrpSpPr>
        <p:cNvPr id="1" name=""/>
        <p:cNvGrpSpPr/>
        <p:nvPr/>
      </p:nvGrpSpPr>
      <p:grpSpPr>
        <a:xfrm>
          <a:off x="0" y="0"/>
          <a:ext cx="0" cy="0"/>
          <a:chOff x="0" y="0"/>
          <a:chExt cx="0" cy="0"/>
        </a:xfrm>
      </p:grpSpPr>
      <p:sp>
        <p:nvSpPr>
          <p:cNvPr id="2" name="Titolo 1"/>
          <p:cNvSpPr>
            <a:spLocks noGrp="1"/>
          </p:cNvSpPr>
          <p:nvPr>
            <p:ph type="title"/>
          </p:nvPr>
        </p:nvSpPr>
        <p:spPr>
          <a:xfrm>
            <a:off x="742950" y="609600"/>
            <a:ext cx="8420100" cy="1143000"/>
          </a:xfrm>
        </p:spPr>
        <p:txBody>
          <a:bodyPr/>
          <a:lstStyle/>
          <a:p>
            <a:r>
              <a:rPr lang="it-IT" smtClean="0"/>
              <a:t>Fare clic per modificare lo stile del titolo</a:t>
            </a:r>
            <a:endParaRPr lang="it-IT"/>
          </a:p>
        </p:txBody>
      </p:sp>
      <p:sp>
        <p:nvSpPr>
          <p:cNvPr id="3" name="Segnaposto grafico 2"/>
          <p:cNvSpPr>
            <a:spLocks noGrp="1"/>
          </p:cNvSpPr>
          <p:nvPr>
            <p:ph type="chart" sz="half" idx="1"/>
          </p:nvPr>
        </p:nvSpPr>
        <p:spPr>
          <a:xfrm>
            <a:off x="742950" y="1981200"/>
            <a:ext cx="4127500" cy="4114800"/>
          </a:xfrm>
        </p:spPr>
        <p:txBody>
          <a:bodyPr/>
          <a:lstStyle/>
          <a:p>
            <a:pPr lvl="0"/>
            <a:endParaRPr lang="it-IT" noProof="0" smtClean="0"/>
          </a:p>
        </p:txBody>
      </p:sp>
      <p:sp>
        <p:nvSpPr>
          <p:cNvPr id="4" name="Segnaposto testo 3"/>
          <p:cNvSpPr>
            <a:spLocks noGrp="1"/>
          </p:cNvSpPr>
          <p:nvPr>
            <p:ph type="body" sz="half" idx="2"/>
          </p:nvPr>
        </p:nvSpPr>
        <p:spPr>
          <a:xfrm>
            <a:off x="5035550" y="1981200"/>
            <a:ext cx="41275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F8C436B-5106-44FB-8C22-3FE93CCAFD04}" type="slidenum">
              <a:rPr lang="it-IT"/>
              <a:pPr>
                <a:defRPr/>
              </a:pPr>
              <a:t>‹n.›</a:t>
            </a:fld>
            <a:endParaRPr lang="it-IT"/>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742950" y="609600"/>
            <a:ext cx="84201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742950" y="1981200"/>
            <a:ext cx="41275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35550" y="1981200"/>
            <a:ext cx="41275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7970E82-E2F9-4516-A8B8-E3478F469FD6}" type="slidenum">
              <a:rPr lang="it-IT"/>
              <a:pPr>
                <a:defRPr/>
              </a:pPr>
              <a:t>‹n.›</a:t>
            </a:fld>
            <a:endParaRPr lang="it-IT"/>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742950" y="609600"/>
            <a:ext cx="84201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742950" y="1981200"/>
            <a:ext cx="41275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5035550" y="1981200"/>
            <a:ext cx="4127500" cy="4114800"/>
          </a:xfrm>
        </p:spPr>
        <p:txBody>
          <a:bodyPr/>
          <a:lstStyle/>
          <a:p>
            <a:pPr lvl="0"/>
            <a:endParaRPr lang="it-IT"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13D80B16-CB6B-498D-AFED-6D32B5183D11}"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638" y="4406954"/>
            <a:ext cx="84201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DD99AA-68FE-4000-BC6E-5CBD8AA4D706}" type="slidenum">
              <a:rPr lang="en-US"/>
              <a:pPr>
                <a:defRPr/>
              </a:pPr>
              <a:t>‹n.›</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Chart" preserve="1">
  <p:cSld name="Titolo, test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742950" y="609600"/>
            <a:ext cx="84201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742950" y="1981200"/>
            <a:ext cx="41275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grafico 3"/>
          <p:cNvSpPr>
            <a:spLocks noGrp="1"/>
          </p:cNvSpPr>
          <p:nvPr>
            <p:ph type="chart" sz="half" idx="2"/>
          </p:nvPr>
        </p:nvSpPr>
        <p:spPr>
          <a:xfrm>
            <a:off x="5035550" y="1981200"/>
            <a:ext cx="4127500" cy="4114800"/>
          </a:xfrm>
        </p:spPr>
        <p:txBody>
          <a:bodyPr/>
          <a:lstStyle/>
          <a:p>
            <a:pPr lvl="0"/>
            <a:endParaRPr lang="it-IT"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8041B11-10E7-46AE-8CF7-3C85B85B4778}" type="slidenum">
              <a:rPr lang="it-IT"/>
              <a:pPr>
                <a:defRPr/>
              </a:pPr>
              <a:t>‹n.›</a:t>
            </a:fld>
            <a:endParaRPr lang="it-IT"/>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742950" y="609600"/>
            <a:ext cx="8420100" cy="54864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14B6526F-AB96-4C1D-A1FE-7FDFB25C67D3}" type="slidenum">
              <a:rPr lang="it-IT"/>
              <a:pPr>
                <a:defRPr/>
              </a:pPr>
              <a:t>‹n.›</a:t>
            </a:fld>
            <a:endParaRPr lang="it-IT"/>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495300" y="1600201"/>
            <a:ext cx="8915400" cy="4525963"/>
          </a:xfrm>
        </p:spPr>
        <p:txBody>
          <a:bodyPr/>
          <a:lstStyle/>
          <a:p>
            <a:pPr lvl="0"/>
            <a:endParaRPr lang="it-IT" noProof="0" smtClean="0"/>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B94D8F5C-FA23-4AEE-B861-934F59C08A17}" type="slidenum">
              <a:rPr lang="it-IT"/>
              <a:pPr>
                <a:defRPr/>
              </a:pPr>
              <a:t>‹n.›</a:t>
            </a:fld>
            <a:endParaRPr lang="it-IT"/>
          </a:p>
        </p:txBody>
      </p:sp>
    </p:spTree>
  </p:cSld>
  <p:clrMapOvr>
    <a:masterClrMapping/>
  </p:clrMapOvr>
  <p:transition xmlns:p14="http://schemas.microsoft.com/office/powerpoint/2010/main">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Freeform 2"/>
          <p:cNvSpPr>
            <a:spLocks/>
          </p:cNvSpPr>
          <p:nvPr/>
        </p:nvSpPr>
        <p:spPr bwMode="gray">
          <a:xfrm>
            <a:off x="747713" y="3340100"/>
            <a:ext cx="8291512" cy="485775"/>
          </a:xfrm>
          <a:custGeom>
            <a:avLst/>
            <a:gdLst>
              <a:gd name="T0" fmla="*/ 327402 w 4128"/>
              <a:gd name="T1" fmla="*/ 202829 h 479"/>
              <a:gd name="T2" fmla="*/ 8291512 w 4128"/>
              <a:gd name="T3" fmla="*/ 202829 h 479"/>
              <a:gd name="T4" fmla="*/ 8291512 w 4128"/>
              <a:gd name="T5" fmla="*/ 435068 h 479"/>
              <a:gd name="T6" fmla="*/ 0 w 4128"/>
              <a:gd name="T7" fmla="*/ 447238 h 479"/>
              <a:gd name="T8" fmla="*/ 327402 w 4128"/>
              <a:gd name="T9" fmla="*/ 202829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p:spPr>
        <p:txBody>
          <a:bodyPr wrap="none" anchor="ctr"/>
          <a:lstStyle/>
          <a:p>
            <a:pPr eaLnBrk="0" hangingPunct="0">
              <a:defRPr/>
            </a:pPr>
            <a:endParaRPr lang="it-IT"/>
          </a:p>
        </p:txBody>
      </p:sp>
      <p:sp>
        <p:nvSpPr>
          <p:cNvPr id="152579" name="Rectangle 3"/>
          <p:cNvSpPr>
            <a:spLocks noGrp="1" noChangeArrowheads="1"/>
          </p:cNvSpPr>
          <p:nvPr>
            <p:ph type="ctrTitle"/>
          </p:nvPr>
        </p:nvSpPr>
        <p:spPr>
          <a:xfrm>
            <a:off x="742950" y="2286000"/>
            <a:ext cx="8420100" cy="1143000"/>
          </a:xfrm>
        </p:spPr>
        <p:txBody>
          <a:bodyPr/>
          <a:lstStyle>
            <a:lvl1pPr>
              <a:defRPr/>
            </a:lvl1pPr>
          </a:lstStyle>
          <a:p>
            <a:r>
              <a:rPr lang="en-US"/>
              <a:t>Fare clic per modificare lo stile del titolo dello schema</a:t>
            </a:r>
          </a:p>
        </p:txBody>
      </p:sp>
      <p:sp>
        <p:nvSpPr>
          <p:cNvPr id="152580" name="Rectangle 4"/>
          <p:cNvSpPr>
            <a:spLocks noGrp="1" noChangeArrowheads="1"/>
          </p:cNvSpPr>
          <p:nvPr>
            <p:ph type="subTitle" idx="1"/>
          </p:nvPr>
        </p:nvSpPr>
        <p:spPr>
          <a:xfrm>
            <a:off x="1485900" y="3886200"/>
            <a:ext cx="6934200" cy="1752600"/>
          </a:xfrm>
        </p:spPr>
        <p:txBody>
          <a:bodyPr/>
          <a:lstStyle>
            <a:lvl1pPr marL="0" indent="0" algn="ctr">
              <a:buFont typeface="Monotype Sorts" pitchFamily="2" charset="2"/>
              <a:buNone/>
              <a:defRPr/>
            </a:lvl1pPr>
          </a:lstStyle>
          <a:p>
            <a:r>
              <a:rPr lang="en-US"/>
              <a:t>Fare clic per modificare lo stile del sottotitolo dello schema</a:t>
            </a:r>
          </a:p>
        </p:txBody>
      </p:sp>
      <p:sp>
        <p:nvSpPr>
          <p:cNvPr id="5" name="Rectangle 5"/>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a:defRPr>
                <a:solidFill>
                  <a:srgbClr val="578963"/>
                </a:solidFill>
              </a:defRPr>
            </a:lvl1pPr>
          </a:lstStyle>
          <a:p>
            <a:pPr>
              <a:defRPr/>
            </a:pPr>
            <a:fld id="{20FC92AC-5CE2-4639-A390-C9BED9C03C45}" type="slidenum">
              <a:rPr lang="en-US"/>
              <a:pPr>
                <a:defRPr/>
              </a:pPr>
              <a:t>‹n.›</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E6E2EF-1D9B-4905-A91F-C7E4CEC09817}" type="slidenum">
              <a:rPr lang="en-US"/>
              <a:pPr>
                <a:defRPr/>
              </a:pPr>
              <a:t>‹n.›</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638" y="4406954"/>
            <a:ext cx="84201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530E33-AB5A-4425-A8C9-E0A9A571FF4D}" type="slidenum">
              <a:rPr lang="en-US"/>
              <a:pPr>
                <a:defRPr/>
              </a:pPr>
              <a:t>‹n.›</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42953"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8FFCD0-0DAF-4CCD-833B-11AA5304D5E2}" type="slidenum">
              <a:rPr lang="en-US"/>
              <a:pPr>
                <a:defRPr/>
              </a:pPr>
              <a:t>‹n.›</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40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40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081CB07-5C25-4E24-917F-64FE0461AA25}" type="slidenum">
              <a:rPr lang="en-US"/>
              <a:pPr>
                <a:defRPr/>
              </a:pPr>
              <a:t>‹n.›</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E40D51E-0AB3-4E89-B17A-7BDDE2B803A0}" type="slidenum">
              <a:rPr lang="en-US"/>
              <a:pPr>
                <a:defRPr/>
              </a:pPr>
              <a:t>‹n.›</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9D1725-4F1F-4F41-8176-4EA7189A7014}" type="slidenum">
              <a:rPr lang="en-US"/>
              <a:pPr>
                <a:defRPr/>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42953"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99A907-C72F-4910-9EB0-BD0CFC8A6295}" type="slidenum">
              <a:rPr lang="en-US"/>
              <a:pPr>
                <a:defRPr/>
              </a:pPr>
              <a:t>‹n.›</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8" y="273050"/>
            <a:ext cx="3259138" cy="1162050"/>
          </a:xfrm>
        </p:spPr>
        <p:txBody>
          <a:bodyPr/>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873499" y="27310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A3CC9B-A69D-4289-8ADC-C89CC2A46C53}" type="slidenum">
              <a:rPr lang="en-US"/>
              <a:pPr>
                <a:defRPr/>
              </a:pPr>
              <a:t>‹n.›</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513" y="4800600"/>
            <a:ext cx="5943600" cy="566738"/>
          </a:xfrm>
        </p:spPr>
        <p:txBody>
          <a:bodyPr/>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08ED21-DEB4-4E77-986F-2966B220845E}" type="slidenum">
              <a:rPr lang="en-US"/>
              <a:pPr>
                <a:defRPr/>
              </a:pPr>
              <a:t>‹n.›</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39DD6E-880F-4765-9433-03808EDA5CCE}" type="slidenum">
              <a:rPr lang="en-US"/>
              <a:pPr>
                <a:defRPr/>
              </a:pPr>
              <a:t>‹n.›</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058025" y="457200"/>
            <a:ext cx="2105025" cy="56388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742980" y="457200"/>
            <a:ext cx="6162675" cy="56388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ADE400-3524-4809-9339-DE2654B5A9F0}" type="slidenum">
              <a:rPr lang="en-US"/>
              <a:pPr>
                <a:defRPr/>
              </a:pPr>
              <a:t>‹n.›</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clipArtAndTx" preserve="1">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742950" y="457200"/>
            <a:ext cx="8420100" cy="1143000"/>
          </a:xfrm>
        </p:spPr>
        <p:txBody>
          <a:bodyPr/>
          <a:lstStyle/>
          <a:p>
            <a:r>
              <a:rPr lang="it-IT" smtClean="0"/>
              <a:t>Fare clic per modificare lo stile del titolo</a:t>
            </a:r>
            <a:endParaRPr lang="it-IT"/>
          </a:p>
        </p:txBody>
      </p:sp>
      <p:sp>
        <p:nvSpPr>
          <p:cNvPr id="3" name="Segnaposto ClipArt 2"/>
          <p:cNvSpPr>
            <a:spLocks noGrp="1"/>
          </p:cNvSpPr>
          <p:nvPr>
            <p:ph type="clipArt" sz="half" idx="1"/>
          </p:nvPr>
        </p:nvSpPr>
        <p:spPr>
          <a:xfrm>
            <a:off x="742953" y="1981200"/>
            <a:ext cx="4133851" cy="4114800"/>
          </a:xfrm>
        </p:spPr>
        <p:txBody>
          <a:bodyPr/>
          <a:lstStyle/>
          <a:p>
            <a:pPr lvl="0"/>
            <a:endParaRPr lang="it-IT" noProof="0" smtClean="0"/>
          </a:p>
        </p:txBody>
      </p:sp>
      <p:sp>
        <p:nvSpPr>
          <p:cNvPr id="4" name="Segnaposto testo 3"/>
          <p:cNvSpPr>
            <a:spLocks noGrp="1"/>
          </p:cNvSpPr>
          <p:nvPr>
            <p:ph type="body" sz="half" idx="2"/>
          </p:nvPr>
        </p:nvSpPr>
        <p:spPr>
          <a:xfrm>
            <a:off x="5029199" y="1981200"/>
            <a:ext cx="4133851"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B91242-D59C-47A9-B682-5C59532AA7AA}" type="slidenum">
              <a:rPr lang="en-US"/>
              <a:pPr>
                <a:defRPr/>
              </a:pPr>
              <a:t>‹n.›</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742950" y="457200"/>
            <a:ext cx="84201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742953" y="1981200"/>
            <a:ext cx="4133851"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5029199" y="1981200"/>
            <a:ext cx="4133851" cy="4114800"/>
          </a:xfrm>
        </p:spPr>
        <p:txBody>
          <a:bodyPr/>
          <a:lstStyle/>
          <a:p>
            <a:pPr lvl="0"/>
            <a:endParaRPr lang="it-IT"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9387E4-B542-436C-BAD1-1D0A11C8D04E}" type="slidenum">
              <a:rPr lang="en-US"/>
              <a:pPr>
                <a:defRPr/>
              </a:pPr>
              <a:t>‹n.›</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hartAndTx" preserve="1">
  <p:cSld name="Titolo, grafico e testo">
    <p:spTree>
      <p:nvGrpSpPr>
        <p:cNvPr id="1" name=""/>
        <p:cNvGrpSpPr/>
        <p:nvPr/>
      </p:nvGrpSpPr>
      <p:grpSpPr>
        <a:xfrm>
          <a:off x="0" y="0"/>
          <a:ext cx="0" cy="0"/>
          <a:chOff x="0" y="0"/>
          <a:chExt cx="0" cy="0"/>
        </a:xfrm>
      </p:grpSpPr>
      <p:sp>
        <p:nvSpPr>
          <p:cNvPr id="2" name="Titolo 1"/>
          <p:cNvSpPr>
            <a:spLocks noGrp="1"/>
          </p:cNvSpPr>
          <p:nvPr>
            <p:ph type="title"/>
          </p:nvPr>
        </p:nvSpPr>
        <p:spPr>
          <a:xfrm>
            <a:off x="742950" y="457200"/>
            <a:ext cx="8420100" cy="1143000"/>
          </a:xfrm>
        </p:spPr>
        <p:txBody>
          <a:bodyPr/>
          <a:lstStyle/>
          <a:p>
            <a:r>
              <a:rPr lang="it-IT" smtClean="0"/>
              <a:t>Fare clic per modificare lo stile del titolo</a:t>
            </a:r>
            <a:endParaRPr lang="it-IT"/>
          </a:p>
        </p:txBody>
      </p:sp>
      <p:sp>
        <p:nvSpPr>
          <p:cNvPr id="3" name="Segnaposto grafico 2"/>
          <p:cNvSpPr>
            <a:spLocks noGrp="1"/>
          </p:cNvSpPr>
          <p:nvPr>
            <p:ph type="chart" sz="half" idx="1"/>
          </p:nvPr>
        </p:nvSpPr>
        <p:spPr>
          <a:xfrm>
            <a:off x="742953" y="1981200"/>
            <a:ext cx="4133851" cy="4114800"/>
          </a:xfrm>
        </p:spPr>
        <p:txBody>
          <a:bodyPr/>
          <a:lstStyle/>
          <a:p>
            <a:pPr lvl="0"/>
            <a:endParaRPr lang="it-IT" noProof="0" smtClean="0"/>
          </a:p>
        </p:txBody>
      </p:sp>
      <p:sp>
        <p:nvSpPr>
          <p:cNvPr id="4" name="Segnaposto testo 3"/>
          <p:cNvSpPr>
            <a:spLocks noGrp="1"/>
          </p:cNvSpPr>
          <p:nvPr>
            <p:ph type="body" sz="half" idx="2"/>
          </p:nvPr>
        </p:nvSpPr>
        <p:spPr>
          <a:xfrm>
            <a:off x="5029199" y="1981200"/>
            <a:ext cx="4133851"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C10DD2-2C0D-4AA3-85A9-573C70851ABB}" type="slidenum">
              <a:rPr lang="en-US"/>
              <a:pPr>
                <a:defRPr/>
              </a:pPr>
              <a:t>‹n.›</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Rectangle 26"/>
          <p:cNvSpPr>
            <a:spLocks noChangeArrowheads="1"/>
          </p:cNvSpPr>
          <p:nvPr userDrawn="1"/>
        </p:nvSpPr>
        <p:spPr bwMode="auto">
          <a:xfrm>
            <a:off x="0" y="6465888"/>
            <a:ext cx="9906000" cy="406400"/>
          </a:xfrm>
          <a:prstGeom prst="rect">
            <a:avLst/>
          </a:prstGeom>
          <a:solidFill>
            <a:srgbClr val="FFECD7"/>
          </a:solidFill>
          <a:ln>
            <a:noFill/>
          </a:ln>
          <a:extLst/>
        </p:spPr>
        <p:txBody>
          <a:bodyPr wrap="none" anchor="ctr"/>
          <a:lstStyle/>
          <a:p>
            <a:pPr algn="ctr" eaLnBrk="0" hangingPunct="0">
              <a:defRPr/>
            </a:pPr>
            <a:endParaRPr lang="it-IT">
              <a:solidFill>
                <a:srgbClr val="000000"/>
              </a:solidFill>
              <a:latin typeface="Arial" charset="0"/>
            </a:endParaRPr>
          </a:p>
        </p:txBody>
      </p:sp>
      <p:sp>
        <p:nvSpPr>
          <p:cNvPr id="5" name="Rectangle 25"/>
          <p:cNvSpPr>
            <a:spLocks noChangeArrowheads="1"/>
          </p:cNvSpPr>
          <p:nvPr userDrawn="1"/>
        </p:nvSpPr>
        <p:spPr bwMode="auto">
          <a:xfrm>
            <a:off x="0" y="0"/>
            <a:ext cx="9906000" cy="1524000"/>
          </a:xfrm>
          <a:prstGeom prst="rect">
            <a:avLst/>
          </a:prstGeom>
          <a:solidFill>
            <a:srgbClr val="CC3300"/>
          </a:solidFill>
          <a:ln>
            <a:noFill/>
          </a:ln>
          <a:extLst/>
        </p:spPr>
        <p:txBody>
          <a:bodyPr wrap="none" anchor="ctr"/>
          <a:lstStyle/>
          <a:p>
            <a:pPr algn="ctr" eaLnBrk="0" hangingPunct="0">
              <a:defRPr/>
            </a:pPr>
            <a:endParaRPr lang="it-IT">
              <a:solidFill>
                <a:srgbClr val="000000"/>
              </a:solidFill>
              <a:latin typeface="Arial" charset="0"/>
            </a:endParaRPr>
          </a:p>
        </p:txBody>
      </p:sp>
      <p:sp>
        <p:nvSpPr>
          <p:cNvPr id="6" name="Text Box 16"/>
          <p:cNvSpPr txBox="1">
            <a:spLocks noChangeArrowheads="1"/>
          </p:cNvSpPr>
          <p:nvPr/>
        </p:nvSpPr>
        <p:spPr bwMode="auto">
          <a:xfrm>
            <a:off x="300038" y="6537325"/>
            <a:ext cx="2065337" cy="246063"/>
          </a:xfrm>
          <a:prstGeom prst="rect">
            <a:avLst/>
          </a:prstGeom>
          <a:noFill/>
          <a:ln>
            <a:noFill/>
          </a:ln>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defRPr/>
            </a:pPr>
            <a:r>
              <a:rPr lang="it-IT" sz="1000">
                <a:solidFill>
                  <a:srgbClr val="000000"/>
                </a:solidFill>
              </a:rPr>
              <a:t>Copyright © 2006 Zanichelli editore</a:t>
            </a:r>
          </a:p>
        </p:txBody>
      </p:sp>
      <p:sp>
        <p:nvSpPr>
          <p:cNvPr id="6147" name="Rectangle 3"/>
          <p:cNvSpPr>
            <a:spLocks noGrp="1" noChangeArrowheads="1"/>
          </p:cNvSpPr>
          <p:nvPr>
            <p:ph type="subTitle" idx="1"/>
          </p:nvPr>
        </p:nvSpPr>
        <p:spPr>
          <a:xfrm>
            <a:off x="257998" y="1531990"/>
            <a:ext cx="9400381" cy="1538883"/>
          </a:xfrm>
        </p:spPr>
        <p:txBody>
          <a:bodyPr/>
          <a:lstStyle>
            <a:lvl1pPr>
              <a:defRPr sz="4700">
                <a:solidFill>
                  <a:srgbClr val="0060AF"/>
                </a:solidFill>
              </a:defRPr>
            </a:lvl1pPr>
          </a:lstStyle>
          <a:p>
            <a:r>
              <a:rPr lang="en-US"/>
              <a:t>Fare clic per modificare lo stile del sottotitolo dello schema</a:t>
            </a:r>
          </a:p>
        </p:txBody>
      </p:sp>
      <p:sp>
        <p:nvSpPr>
          <p:cNvPr id="6146" name="Rectangle 2"/>
          <p:cNvSpPr>
            <a:spLocks noGrp="1" noChangeArrowheads="1"/>
          </p:cNvSpPr>
          <p:nvPr>
            <p:ph type="ctrTitle"/>
          </p:nvPr>
        </p:nvSpPr>
        <p:spPr>
          <a:xfrm>
            <a:off x="223602" y="336248"/>
            <a:ext cx="9434777" cy="784830"/>
          </a:xfrm>
          <a:effectLst>
            <a:outerShdw dist="35921" dir="2700000" algn="ctr" rotWithShape="0">
              <a:srgbClr val="808080"/>
            </a:outerShdw>
          </a:effectLst>
        </p:spPr>
        <p:txBody>
          <a:bodyPr anchor="ctr"/>
          <a:lstStyle>
            <a:lvl1pPr marL="0" indent="0">
              <a:defRPr sz="5000">
                <a:solidFill>
                  <a:schemeClr val="bg1"/>
                </a:solidFill>
              </a:defRPr>
            </a:lvl1pPr>
          </a:lstStyle>
          <a:p>
            <a:r>
              <a:rPr lang="en-US"/>
              <a:t>Fare clic per modificare stile</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a:xfrm>
            <a:off x="330200" y="685800"/>
            <a:ext cx="9245600" cy="30746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506" y="4406953"/>
            <a:ext cx="8420100" cy="1200329"/>
          </a:xfrm>
        </p:spPr>
        <p:txBody>
          <a:bodyPr/>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82506" y="4006790"/>
            <a:ext cx="8420100" cy="40011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40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40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98213E4-B5D9-425F-91B7-CE7361541E70}" type="slidenum">
              <a:rPr lang="en-US"/>
              <a:pPr>
                <a:defRPr/>
              </a:pPr>
              <a:t>‹n.›</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330200" y="685800"/>
            <a:ext cx="4540250" cy="34470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35550" y="685800"/>
            <a:ext cx="4540250" cy="34470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90"/>
            <a:ext cx="8915400" cy="507831"/>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95300" y="1343920"/>
            <a:ext cx="4376870" cy="8309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6870" cy="26330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115" y="1343920"/>
            <a:ext cx="4378590" cy="8309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115" y="2174875"/>
            <a:ext cx="4378590" cy="26330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788795"/>
            <a:ext cx="3259006" cy="646331"/>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872972" y="273055"/>
            <a:ext cx="5537729" cy="34501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0" y="1435101"/>
            <a:ext cx="3259006" cy="5232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645" y="4998006"/>
            <a:ext cx="5943600" cy="369332"/>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41645" y="612776"/>
            <a:ext cx="5943600" cy="5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941645" y="5367390"/>
            <a:ext cx="5943600"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1224076" y="685800"/>
            <a:ext cx="10799880" cy="307468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144668" y="76200"/>
            <a:ext cx="1431161" cy="415925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2701203" y="76200"/>
            <a:ext cx="4398127" cy="415925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Rectangle 26"/>
          <p:cNvSpPr>
            <a:spLocks noChangeArrowheads="1"/>
          </p:cNvSpPr>
          <p:nvPr userDrawn="1"/>
        </p:nvSpPr>
        <p:spPr bwMode="auto">
          <a:xfrm>
            <a:off x="0" y="6465888"/>
            <a:ext cx="9906000" cy="406400"/>
          </a:xfrm>
          <a:prstGeom prst="rect">
            <a:avLst/>
          </a:prstGeom>
          <a:solidFill>
            <a:srgbClr val="FFECD7"/>
          </a:solidFill>
          <a:ln>
            <a:noFill/>
          </a:ln>
          <a:extLst/>
        </p:spPr>
        <p:txBody>
          <a:bodyPr wrap="none" anchor="ctr"/>
          <a:lstStyle/>
          <a:p>
            <a:pPr algn="ctr" eaLnBrk="0" hangingPunct="0">
              <a:defRPr/>
            </a:pPr>
            <a:endParaRPr lang="it-IT">
              <a:solidFill>
                <a:srgbClr val="000000"/>
              </a:solidFill>
              <a:latin typeface="Arial" charset="0"/>
            </a:endParaRPr>
          </a:p>
        </p:txBody>
      </p:sp>
      <p:sp>
        <p:nvSpPr>
          <p:cNvPr id="5" name="Rectangle 25"/>
          <p:cNvSpPr>
            <a:spLocks noChangeArrowheads="1"/>
          </p:cNvSpPr>
          <p:nvPr userDrawn="1"/>
        </p:nvSpPr>
        <p:spPr bwMode="auto">
          <a:xfrm>
            <a:off x="0" y="0"/>
            <a:ext cx="9906000" cy="1524000"/>
          </a:xfrm>
          <a:prstGeom prst="rect">
            <a:avLst/>
          </a:prstGeom>
          <a:solidFill>
            <a:srgbClr val="CC3300"/>
          </a:solidFill>
          <a:ln>
            <a:noFill/>
          </a:ln>
          <a:extLst/>
        </p:spPr>
        <p:txBody>
          <a:bodyPr wrap="none" anchor="ctr"/>
          <a:lstStyle/>
          <a:p>
            <a:pPr algn="ctr" eaLnBrk="0" hangingPunct="0">
              <a:defRPr/>
            </a:pPr>
            <a:endParaRPr lang="it-IT">
              <a:solidFill>
                <a:srgbClr val="000000"/>
              </a:solidFill>
              <a:latin typeface="Arial" charset="0"/>
            </a:endParaRPr>
          </a:p>
        </p:txBody>
      </p:sp>
      <p:sp>
        <p:nvSpPr>
          <p:cNvPr id="6" name="Text Box 16"/>
          <p:cNvSpPr txBox="1">
            <a:spLocks noChangeArrowheads="1"/>
          </p:cNvSpPr>
          <p:nvPr/>
        </p:nvSpPr>
        <p:spPr bwMode="auto">
          <a:xfrm>
            <a:off x="300038" y="6537325"/>
            <a:ext cx="2065337" cy="246063"/>
          </a:xfrm>
          <a:prstGeom prst="rect">
            <a:avLst/>
          </a:prstGeom>
          <a:noFill/>
          <a:ln>
            <a:noFill/>
          </a:ln>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defRPr/>
            </a:pPr>
            <a:r>
              <a:rPr lang="it-IT" sz="1000">
                <a:solidFill>
                  <a:srgbClr val="000000"/>
                </a:solidFill>
              </a:rPr>
              <a:t>Copyright © 2006 Zanichelli editore</a:t>
            </a:r>
          </a:p>
        </p:txBody>
      </p:sp>
      <p:sp>
        <p:nvSpPr>
          <p:cNvPr id="6147" name="Rectangle 3"/>
          <p:cNvSpPr>
            <a:spLocks noGrp="1" noChangeArrowheads="1"/>
          </p:cNvSpPr>
          <p:nvPr>
            <p:ph type="subTitle" idx="1"/>
          </p:nvPr>
        </p:nvSpPr>
        <p:spPr>
          <a:xfrm>
            <a:off x="257997" y="1531988"/>
            <a:ext cx="9400381" cy="1538883"/>
          </a:xfrm>
        </p:spPr>
        <p:txBody>
          <a:bodyPr/>
          <a:lstStyle>
            <a:lvl1pPr>
              <a:defRPr sz="4700">
                <a:solidFill>
                  <a:srgbClr val="0060AF"/>
                </a:solidFill>
              </a:defRPr>
            </a:lvl1pPr>
          </a:lstStyle>
          <a:p>
            <a:r>
              <a:rPr lang="en-US"/>
              <a:t>Fare clic per modificare lo stile del sottotitolo dello schema</a:t>
            </a:r>
          </a:p>
        </p:txBody>
      </p:sp>
      <p:sp>
        <p:nvSpPr>
          <p:cNvPr id="6146" name="Rectangle 2"/>
          <p:cNvSpPr>
            <a:spLocks noGrp="1" noChangeArrowheads="1"/>
          </p:cNvSpPr>
          <p:nvPr>
            <p:ph type="ctrTitle"/>
          </p:nvPr>
        </p:nvSpPr>
        <p:spPr>
          <a:xfrm>
            <a:off x="223601" y="336248"/>
            <a:ext cx="9434777" cy="784830"/>
          </a:xfrm>
          <a:effectLst>
            <a:outerShdw dist="35921" dir="2700000" algn="ctr" rotWithShape="0">
              <a:srgbClr val="808080"/>
            </a:outerShdw>
          </a:effectLst>
        </p:spPr>
        <p:txBody>
          <a:bodyPr anchor="ctr"/>
          <a:lstStyle>
            <a:lvl1pPr marL="0" indent="0">
              <a:defRPr sz="5000">
                <a:solidFill>
                  <a:schemeClr val="bg1"/>
                </a:solidFill>
              </a:defRPr>
            </a:lvl1pPr>
          </a:lstStyle>
          <a:p>
            <a:r>
              <a:rPr lang="en-US"/>
              <a:t>Fare clic per modificare stile</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a:xfrm>
            <a:off x="330200" y="685800"/>
            <a:ext cx="9245600" cy="30746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92E545F-89CF-4E56-AA95-4ADBD5EA5119}" type="slidenum">
              <a:rPr lang="en-US"/>
              <a:pPr>
                <a:defRPr/>
              </a:pPr>
              <a:t>‹n.›</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506" y="4406951"/>
            <a:ext cx="8420100" cy="1200329"/>
          </a:xfrm>
        </p:spPr>
        <p:txBody>
          <a:bodyPr/>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82506" y="4006790"/>
            <a:ext cx="8420100" cy="40011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330200" y="685800"/>
            <a:ext cx="4540250" cy="34470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35550" y="685800"/>
            <a:ext cx="4540250" cy="34470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88"/>
            <a:ext cx="8915400" cy="507831"/>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95300" y="1343920"/>
            <a:ext cx="4376870" cy="8309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6870" cy="26330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115" y="1343920"/>
            <a:ext cx="4378590" cy="8309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115" y="2174875"/>
            <a:ext cx="4378590" cy="26330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788794"/>
            <a:ext cx="3259006" cy="646331"/>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872972" y="273055"/>
            <a:ext cx="5537729" cy="34501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0" y="1435101"/>
            <a:ext cx="3259006" cy="5232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645" y="4998006"/>
            <a:ext cx="5943600" cy="369332"/>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41645" y="612776"/>
            <a:ext cx="5943600" cy="5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941645" y="5367388"/>
            <a:ext cx="5943600"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1224076" y="685800"/>
            <a:ext cx="10799880" cy="307468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144666" y="76200"/>
            <a:ext cx="1431161" cy="415925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2701202" y="76200"/>
            <a:ext cx="4398127" cy="415925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Rectangle 26"/>
          <p:cNvSpPr>
            <a:spLocks noChangeArrowheads="1"/>
          </p:cNvSpPr>
          <p:nvPr userDrawn="1"/>
        </p:nvSpPr>
        <p:spPr bwMode="auto">
          <a:xfrm>
            <a:off x="0" y="6465888"/>
            <a:ext cx="9906000" cy="406400"/>
          </a:xfrm>
          <a:prstGeom prst="rect">
            <a:avLst/>
          </a:prstGeom>
          <a:solidFill>
            <a:srgbClr val="FFECD7"/>
          </a:solidFill>
          <a:ln>
            <a:noFill/>
          </a:ln>
          <a:extLst/>
        </p:spPr>
        <p:txBody>
          <a:bodyPr wrap="none" anchor="ctr"/>
          <a:lstStyle/>
          <a:p>
            <a:pPr algn="ctr" eaLnBrk="0" hangingPunct="0">
              <a:defRPr/>
            </a:pPr>
            <a:endParaRPr lang="it-IT">
              <a:solidFill>
                <a:srgbClr val="000000"/>
              </a:solidFill>
              <a:latin typeface="Arial" charset="0"/>
            </a:endParaRPr>
          </a:p>
        </p:txBody>
      </p:sp>
      <p:sp>
        <p:nvSpPr>
          <p:cNvPr id="5" name="Rectangle 25"/>
          <p:cNvSpPr>
            <a:spLocks noChangeArrowheads="1"/>
          </p:cNvSpPr>
          <p:nvPr userDrawn="1"/>
        </p:nvSpPr>
        <p:spPr bwMode="auto">
          <a:xfrm>
            <a:off x="0" y="0"/>
            <a:ext cx="9906000" cy="1524000"/>
          </a:xfrm>
          <a:prstGeom prst="rect">
            <a:avLst/>
          </a:prstGeom>
          <a:solidFill>
            <a:srgbClr val="CC3300"/>
          </a:solidFill>
          <a:ln>
            <a:noFill/>
          </a:ln>
          <a:extLst/>
        </p:spPr>
        <p:txBody>
          <a:bodyPr wrap="none" anchor="ctr"/>
          <a:lstStyle/>
          <a:p>
            <a:pPr algn="ctr" eaLnBrk="0" hangingPunct="0">
              <a:defRPr/>
            </a:pPr>
            <a:endParaRPr lang="it-IT">
              <a:solidFill>
                <a:srgbClr val="000000"/>
              </a:solidFill>
              <a:latin typeface="Arial" charset="0"/>
            </a:endParaRPr>
          </a:p>
        </p:txBody>
      </p:sp>
      <p:sp>
        <p:nvSpPr>
          <p:cNvPr id="6" name="Text Box 16"/>
          <p:cNvSpPr txBox="1">
            <a:spLocks noChangeArrowheads="1"/>
          </p:cNvSpPr>
          <p:nvPr/>
        </p:nvSpPr>
        <p:spPr bwMode="auto">
          <a:xfrm>
            <a:off x="300038" y="6537325"/>
            <a:ext cx="2065337" cy="246063"/>
          </a:xfrm>
          <a:prstGeom prst="rect">
            <a:avLst/>
          </a:prstGeom>
          <a:noFill/>
          <a:ln>
            <a:noFill/>
          </a:ln>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defRPr/>
            </a:pPr>
            <a:r>
              <a:rPr lang="it-IT" sz="1000">
                <a:solidFill>
                  <a:srgbClr val="000000"/>
                </a:solidFill>
              </a:rPr>
              <a:t>Copyright © 2006 Zanichelli editore</a:t>
            </a:r>
          </a:p>
        </p:txBody>
      </p:sp>
      <p:sp>
        <p:nvSpPr>
          <p:cNvPr id="6147" name="Rectangle 3"/>
          <p:cNvSpPr>
            <a:spLocks noGrp="1" noChangeArrowheads="1"/>
          </p:cNvSpPr>
          <p:nvPr>
            <p:ph type="subTitle" idx="1"/>
          </p:nvPr>
        </p:nvSpPr>
        <p:spPr>
          <a:xfrm>
            <a:off x="257993" y="1531982"/>
            <a:ext cx="9400381" cy="1538883"/>
          </a:xfrm>
        </p:spPr>
        <p:txBody>
          <a:bodyPr/>
          <a:lstStyle>
            <a:lvl1pPr>
              <a:defRPr sz="4700">
                <a:solidFill>
                  <a:srgbClr val="0060AF"/>
                </a:solidFill>
              </a:defRPr>
            </a:lvl1pPr>
          </a:lstStyle>
          <a:p>
            <a:r>
              <a:rPr lang="en-US"/>
              <a:t>Fare clic per modificare lo stile del sottotitolo dello schema</a:t>
            </a:r>
          </a:p>
        </p:txBody>
      </p:sp>
      <p:sp>
        <p:nvSpPr>
          <p:cNvPr id="6146" name="Rectangle 2"/>
          <p:cNvSpPr>
            <a:spLocks noGrp="1" noChangeArrowheads="1"/>
          </p:cNvSpPr>
          <p:nvPr>
            <p:ph type="ctrTitle"/>
          </p:nvPr>
        </p:nvSpPr>
        <p:spPr>
          <a:xfrm>
            <a:off x="223597" y="336248"/>
            <a:ext cx="9434777" cy="784830"/>
          </a:xfrm>
          <a:effectLst>
            <a:outerShdw dist="35921" dir="2700000" algn="ctr" rotWithShape="0">
              <a:srgbClr val="808080"/>
            </a:outerShdw>
          </a:effectLst>
        </p:spPr>
        <p:txBody>
          <a:bodyPr anchor="ctr"/>
          <a:lstStyle>
            <a:lvl1pPr marL="0" indent="0">
              <a:defRPr sz="5000">
                <a:solidFill>
                  <a:schemeClr val="bg1"/>
                </a:solidFill>
              </a:defRPr>
            </a:lvl1pPr>
          </a:lstStyle>
          <a:p>
            <a:r>
              <a:rPr lang="en-US"/>
              <a:t>Fare clic per modificare stile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51FF2C-0654-4A6C-921E-B1FED8BC2745}" type="slidenum">
              <a:rPr lang="en-US"/>
              <a:pPr>
                <a:defRPr/>
              </a:pPr>
              <a:t>‹n.›</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a:xfrm>
            <a:off x="330200" y="685800"/>
            <a:ext cx="9245600" cy="30746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506" y="4406945"/>
            <a:ext cx="8420100" cy="1200329"/>
          </a:xfrm>
        </p:spPr>
        <p:txBody>
          <a:bodyPr/>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82506" y="4006790"/>
            <a:ext cx="8420100" cy="40011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330200" y="685800"/>
            <a:ext cx="4540250" cy="34470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35550" y="685800"/>
            <a:ext cx="4540250" cy="34470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82"/>
            <a:ext cx="8915400" cy="507831"/>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95300" y="1343915"/>
            <a:ext cx="4376870" cy="8309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6870" cy="26330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115" y="1343915"/>
            <a:ext cx="4378590" cy="8309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115" y="2174875"/>
            <a:ext cx="4378590" cy="26330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788791"/>
            <a:ext cx="3259006" cy="646331"/>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872972" y="273055"/>
            <a:ext cx="5537729" cy="34501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0" y="1435101"/>
            <a:ext cx="3259006" cy="5232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645" y="4998006"/>
            <a:ext cx="5943600" cy="369332"/>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41645" y="612776"/>
            <a:ext cx="5943600" cy="5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941645" y="5367382"/>
            <a:ext cx="5943600"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1224076" y="685800"/>
            <a:ext cx="10799880" cy="307468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144663" y="76200"/>
            <a:ext cx="1431161" cy="415925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2701199" y="76200"/>
            <a:ext cx="4398127" cy="415925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8" y="273050"/>
            <a:ext cx="3259138" cy="1162050"/>
          </a:xfrm>
        </p:spPr>
        <p:txBody>
          <a:bodyPr/>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873499" y="27310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B4EC40-DB27-4351-AB8A-B7DA361B6E5A}" type="slidenum">
              <a:rPr lang="en-US"/>
              <a:pPr>
                <a:defRPr/>
              </a:pPr>
              <a:t>‹n.›</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95300" y="274639"/>
            <a:ext cx="8915400" cy="30746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xfrm>
            <a:off x="495300" y="6245225"/>
            <a:ext cx="2311400" cy="476250"/>
          </a:xfrm>
          <a:prstGeom prst="rect">
            <a:avLst/>
          </a:prstGeom>
        </p:spPr>
        <p:txBody>
          <a:bodyPr/>
          <a:lstStyle>
            <a:lvl1pPr>
              <a:defRPr/>
            </a:lvl1pPr>
          </a:lstStyle>
          <a:p>
            <a:pPr>
              <a:defRPr/>
            </a:pPr>
            <a:endParaRPr lang="it-IT"/>
          </a:p>
        </p:txBody>
      </p:sp>
      <p:sp>
        <p:nvSpPr>
          <p:cNvPr id="4" name="Rectangle 5"/>
          <p:cNvSpPr>
            <a:spLocks noGrp="1" noChangeArrowheads="1"/>
          </p:cNvSpPr>
          <p:nvPr>
            <p:ph type="ftr" sz="quarter" idx="11"/>
          </p:nvPr>
        </p:nvSpPr>
        <p:spPr>
          <a:xfrm>
            <a:off x="3384550" y="6245225"/>
            <a:ext cx="3136900" cy="476250"/>
          </a:xfrm>
          <a:prstGeom prst="rect">
            <a:avLst/>
          </a:prstGeom>
        </p:spPr>
        <p:txBody>
          <a:bodyPr/>
          <a:lstStyle>
            <a:lvl1pPr>
              <a:defRPr/>
            </a:lvl1pPr>
          </a:lstStyle>
          <a:p>
            <a:pPr>
              <a:defRPr/>
            </a:pPr>
            <a:endParaRPr lang="it-IT"/>
          </a:p>
        </p:txBody>
      </p:sp>
      <p:sp>
        <p:nvSpPr>
          <p:cNvPr id="5" name="Rectangle 6"/>
          <p:cNvSpPr>
            <a:spLocks noGrp="1" noChangeArrowheads="1"/>
          </p:cNvSpPr>
          <p:nvPr>
            <p:ph type="sldNum" sz="quarter" idx="12"/>
          </p:nvPr>
        </p:nvSpPr>
        <p:spPr>
          <a:xfrm>
            <a:off x="7099300" y="6245225"/>
            <a:ext cx="2311400" cy="476250"/>
          </a:xfrm>
          <a:prstGeom prst="rect">
            <a:avLst/>
          </a:prstGeom>
        </p:spPr>
        <p:txBody>
          <a:bodyPr/>
          <a:lstStyle>
            <a:lvl1pPr>
              <a:defRPr/>
            </a:lvl1pPr>
          </a:lstStyle>
          <a:p>
            <a:pPr>
              <a:defRPr/>
            </a:pPr>
            <a:fld id="{786C5ECD-A70D-4BF0-9E74-101C3A81B029}" type="slidenum">
              <a:rPr lang="it-IT"/>
              <a:pPr>
                <a:defRPr/>
              </a:pPr>
              <a:t>‹n.›</a:t>
            </a:fld>
            <a:endParaRPr lang="it-IT"/>
          </a:p>
        </p:txBody>
      </p:sp>
    </p:spTree>
  </p:cSld>
  <p:clrMapOvr>
    <a:masterClrMapping/>
  </p:clrMapOvr>
  <p:transition xmlns:p14="http://schemas.microsoft.com/office/powerpoint/2010/main">
    <p:dissolv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Rectangle 26"/>
          <p:cNvSpPr>
            <a:spLocks noChangeArrowheads="1"/>
          </p:cNvSpPr>
          <p:nvPr userDrawn="1"/>
        </p:nvSpPr>
        <p:spPr bwMode="auto">
          <a:xfrm>
            <a:off x="0" y="6465888"/>
            <a:ext cx="9906000" cy="406400"/>
          </a:xfrm>
          <a:prstGeom prst="rect">
            <a:avLst/>
          </a:prstGeom>
          <a:solidFill>
            <a:srgbClr val="FFECD7"/>
          </a:solidFill>
          <a:ln>
            <a:noFill/>
          </a:ln>
          <a:extLst/>
        </p:spPr>
        <p:txBody>
          <a:bodyPr wrap="none" anchor="ctr"/>
          <a:lstStyle/>
          <a:p>
            <a:pPr algn="ctr" eaLnBrk="0" hangingPunct="0">
              <a:defRPr/>
            </a:pPr>
            <a:endParaRPr lang="it-IT">
              <a:solidFill>
                <a:srgbClr val="000000"/>
              </a:solidFill>
              <a:latin typeface="Arial" charset="0"/>
            </a:endParaRPr>
          </a:p>
        </p:txBody>
      </p:sp>
      <p:sp>
        <p:nvSpPr>
          <p:cNvPr id="5" name="Rectangle 25"/>
          <p:cNvSpPr>
            <a:spLocks noChangeArrowheads="1"/>
          </p:cNvSpPr>
          <p:nvPr userDrawn="1"/>
        </p:nvSpPr>
        <p:spPr bwMode="auto">
          <a:xfrm>
            <a:off x="0" y="0"/>
            <a:ext cx="9906000" cy="1524000"/>
          </a:xfrm>
          <a:prstGeom prst="rect">
            <a:avLst/>
          </a:prstGeom>
          <a:solidFill>
            <a:srgbClr val="CC3300"/>
          </a:solidFill>
          <a:ln>
            <a:noFill/>
          </a:ln>
          <a:extLst/>
        </p:spPr>
        <p:txBody>
          <a:bodyPr wrap="none" anchor="ctr"/>
          <a:lstStyle/>
          <a:p>
            <a:pPr algn="ctr" eaLnBrk="0" hangingPunct="0">
              <a:defRPr/>
            </a:pPr>
            <a:endParaRPr lang="it-IT">
              <a:solidFill>
                <a:srgbClr val="000000"/>
              </a:solidFill>
              <a:latin typeface="Arial" charset="0"/>
            </a:endParaRPr>
          </a:p>
        </p:txBody>
      </p:sp>
      <p:sp>
        <p:nvSpPr>
          <p:cNvPr id="6" name="Text Box 16"/>
          <p:cNvSpPr txBox="1">
            <a:spLocks noChangeArrowheads="1"/>
          </p:cNvSpPr>
          <p:nvPr/>
        </p:nvSpPr>
        <p:spPr bwMode="auto">
          <a:xfrm>
            <a:off x="300038" y="6537325"/>
            <a:ext cx="2065337" cy="246063"/>
          </a:xfrm>
          <a:prstGeom prst="rect">
            <a:avLst/>
          </a:prstGeom>
          <a:noFill/>
          <a:ln>
            <a:noFill/>
          </a:ln>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defRPr/>
            </a:pPr>
            <a:r>
              <a:rPr lang="it-IT" sz="1000">
                <a:solidFill>
                  <a:srgbClr val="000000"/>
                </a:solidFill>
              </a:rPr>
              <a:t>Copyright © 2006 Zanichelli editore</a:t>
            </a:r>
          </a:p>
        </p:txBody>
      </p:sp>
      <p:sp>
        <p:nvSpPr>
          <p:cNvPr id="6147" name="Rectangle 3"/>
          <p:cNvSpPr>
            <a:spLocks noGrp="1" noChangeArrowheads="1"/>
          </p:cNvSpPr>
          <p:nvPr>
            <p:ph type="subTitle" idx="1"/>
          </p:nvPr>
        </p:nvSpPr>
        <p:spPr>
          <a:xfrm>
            <a:off x="257990" y="1531976"/>
            <a:ext cx="9400381" cy="1538883"/>
          </a:xfrm>
        </p:spPr>
        <p:txBody>
          <a:bodyPr/>
          <a:lstStyle>
            <a:lvl1pPr>
              <a:defRPr sz="4700">
                <a:solidFill>
                  <a:srgbClr val="0060AF"/>
                </a:solidFill>
              </a:defRPr>
            </a:lvl1pPr>
          </a:lstStyle>
          <a:p>
            <a:r>
              <a:rPr lang="en-US"/>
              <a:t>Fare clic per modificare lo stile del sottotitolo dello schema</a:t>
            </a:r>
          </a:p>
        </p:txBody>
      </p:sp>
      <p:sp>
        <p:nvSpPr>
          <p:cNvPr id="6146" name="Rectangle 2"/>
          <p:cNvSpPr>
            <a:spLocks noGrp="1" noChangeArrowheads="1"/>
          </p:cNvSpPr>
          <p:nvPr>
            <p:ph type="ctrTitle"/>
          </p:nvPr>
        </p:nvSpPr>
        <p:spPr>
          <a:xfrm>
            <a:off x="223594" y="336248"/>
            <a:ext cx="9434777" cy="784830"/>
          </a:xfrm>
          <a:effectLst>
            <a:outerShdw dist="35921" dir="2700000" algn="ctr" rotWithShape="0">
              <a:srgbClr val="808080"/>
            </a:outerShdw>
          </a:effectLst>
        </p:spPr>
        <p:txBody>
          <a:bodyPr anchor="ctr"/>
          <a:lstStyle>
            <a:lvl1pPr marL="0" indent="0">
              <a:defRPr sz="5000">
                <a:solidFill>
                  <a:schemeClr val="bg1"/>
                </a:solidFill>
              </a:defRPr>
            </a:lvl1pPr>
          </a:lstStyle>
          <a:p>
            <a:r>
              <a:rPr lang="en-US"/>
              <a:t>Fare clic per modificare stile</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a:xfrm>
            <a:off x="330200" y="685800"/>
            <a:ext cx="9245600" cy="30746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506" y="4406939"/>
            <a:ext cx="8420100" cy="1200329"/>
          </a:xfrm>
        </p:spPr>
        <p:txBody>
          <a:bodyPr/>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82506" y="4006790"/>
            <a:ext cx="8420100" cy="40011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330200" y="685800"/>
            <a:ext cx="4540250" cy="34470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35550" y="685800"/>
            <a:ext cx="4540250" cy="34470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76"/>
            <a:ext cx="8915400" cy="507831"/>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95300" y="1343910"/>
            <a:ext cx="4376870" cy="8309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6870" cy="26330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115" y="1343910"/>
            <a:ext cx="4378590" cy="8309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115" y="2174875"/>
            <a:ext cx="4378590" cy="26330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788788"/>
            <a:ext cx="3259006" cy="646331"/>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872972" y="273055"/>
            <a:ext cx="5537729" cy="34501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0" y="1435101"/>
            <a:ext cx="3259006" cy="5232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645" y="4998006"/>
            <a:ext cx="5943600" cy="369332"/>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41645" y="612776"/>
            <a:ext cx="5943600" cy="5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941645" y="5367376"/>
            <a:ext cx="5943600"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513" y="4800600"/>
            <a:ext cx="5943600" cy="566738"/>
          </a:xfrm>
        </p:spPr>
        <p:txBody>
          <a:bodyPr/>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0EC148-F2C2-43FD-AC92-5AFFB50A731D}" type="slidenum">
              <a:rPr lang="en-US"/>
              <a:pPr>
                <a:defRPr/>
              </a:pPr>
              <a:t>‹n.›</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1224076" y="685800"/>
            <a:ext cx="10799880" cy="307468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144660" y="76200"/>
            <a:ext cx="1431161" cy="415925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2701194" y="76200"/>
            <a:ext cx="4398127" cy="415925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Rectangle 26"/>
          <p:cNvSpPr>
            <a:spLocks noChangeArrowheads="1"/>
          </p:cNvSpPr>
          <p:nvPr userDrawn="1"/>
        </p:nvSpPr>
        <p:spPr bwMode="auto">
          <a:xfrm>
            <a:off x="0" y="6465888"/>
            <a:ext cx="9906000" cy="406400"/>
          </a:xfrm>
          <a:prstGeom prst="rect">
            <a:avLst/>
          </a:prstGeom>
          <a:solidFill>
            <a:srgbClr val="FFECD7"/>
          </a:solidFill>
          <a:ln>
            <a:noFill/>
          </a:ln>
          <a:extLst/>
        </p:spPr>
        <p:txBody>
          <a:bodyPr wrap="none" anchor="ctr"/>
          <a:lstStyle/>
          <a:p>
            <a:pPr algn="ctr" eaLnBrk="0" hangingPunct="0">
              <a:defRPr/>
            </a:pPr>
            <a:endParaRPr lang="it-IT">
              <a:solidFill>
                <a:srgbClr val="000000"/>
              </a:solidFill>
              <a:latin typeface="Arial" charset="0"/>
            </a:endParaRPr>
          </a:p>
        </p:txBody>
      </p:sp>
      <p:sp>
        <p:nvSpPr>
          <p:cNvPr id="5" name="Rectangle 25"/>
          <p:cNvSpPr>
            <a:spLocks noChangeArrowheads="1"/>
          </p:cNvSpPr>
          <p:nvPr userDrawn="1"/>
        </p:nvSpPr>
        <p:spPr bwMode="auto">
          <a:xfrm>
            <a:off x="0" y="0"/>
            <a:ext cx="9906000" cy="1524000"/>
          </a:xfrm>
          <a:prstGeom prst="rect">
            <a:avLst/>
          </a:prstGeom>
          <a:solidFill>
            <a:srgbClr val="CC3300"/>
          </a:solidFill>
          <a:ln>
            <a:noFill/>
          </a:ln>
          <a:extLst/>
        </p:spPr>
        <p:txBody>
          <a:bodyPr wrap="none" anchor="ctr"/>
          <a:lstStyle/>
          <a:p>
            <a:pPr algn="ctr" eaLnBrk="0" hangingPunct="0">
              <a:defRPr/>
            </a:pPr>
            <a:endParaRPr lang="it-IT">
              <a:solidFill>
                <a:srgbClr val="000000"/>
              </a:solidFill>
              <a:latin typeface="Arial" charset="0"/>
            </a:endParaRPr>
          </a:p>
        </p:txBody>
      </p:sp>
      <p:sp>
        <p:nvSpPr>
          <p:cNvPr id="6" name="Text Box 16"/>
          <p:cNvSpPr txBox="1">
            <a:spLocks noChangeArrowheads="1"/>
          </p:cNvSpPr>
          <p:nvPr/>
        </p:nvSpPr>
        <p:spPr bwMode="auto">
          <a:xfrm>
            <a:off x="300038" y="6537325"/>
            <a:ext cx="2065337" cy="246063"/>
          </a:xfrm>
          <a:prstGeom prst="rect">
            <a:avLst/>
          </a:prstGeom>
          <a:noFill/>
          <a:ln>
            <a:noFill/>
          </a:ln>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defRPr/>
            </a:pPr>
            <a:r>
              <a:rPr lang="it-IT" sz="1000">
                <a:solidFill>
                  <a:srgbClr val="000000"/>
                </a:solidFill>
              </a:rPr>
              <a:t>Copyright © 2006 Zanichelli editore</a:t>
            </a:r>
          </a:p>
        </p:txBody>
      </p:sp>
      <p:sp>
        <p:nvSpPr>
          <p:cNvPr id="6147" name="Rectangle 3"/>
          <p:cNvSpPr>
            <a:spLocks noGrp="1" noChangeArrowheads="1"/>
          </p:cNvSpPr>
          <p:nvPr>
            <p:ph type="subTitle" idx="1"/>
          </p:nvPr>
        </p:nvSpPr>
        <p:spPr>
          <a:xfrm>
            <a:off x="257986" y="1531968"/>
            <a:ext cx="9400381" cy="1538883"/>
          </a:xfrm>
        </p:spPr>
        <p:txBody>
          <a:bodyPr/>
          <a:lstStyle>
            <a:lvl1pPr>
              <a:defRPr sz="4700">
                <a:solidFill>
                  <a:srgbClr val="0060AF"/>
                </a:solidFill>
              </a:defRPr>
            </a:lvl1pPr>
          </a:lstStyle>
          <a:p>
            <a:r>
              <a:rPr lang="en-US"/>
              <a:t>Fare clic per modificare lo stile del sottotitolo dello schema</a:t>
            </a:r>
          </a:p>
        </p:txBody>
      </p:sp>
      <p:sp>
        <p:nvSpPr>
          <p:cNvPr id="6146" name="Rectangle 2"/>
          <p:cNvSpPr>
            <a:spLocks noGrp="1" noChangeArrowheads="1"/>
          </p:cNvSpPr>
          <p:nvPr>
            <p:ph type="ctrTitle"/>
          </p:nvPr>
        </p:nvSpPr>
        <p:spPr>
          <a:xfrm>
            <a:off x="223590" y="336248"/>
            <a:ext cx="9434777" cy="784830"/>
          </a:xfrm>
          <a:effectLst>
            <a:outerShdw dist="35921" dir="2700000" algn="ctr" rotWithShape="0">
              <a:srgbClr val="808080"/>
            </a:outerShdw>
          </a:effectLst>
        </p:spPr>
        <p:txBody>
          <a:bodyPr anchor="ctr"/>
          <a:lstStyle>
            <a:lvl1pPr marL="0" indent="0">
              <a:defRPr sz="5000">
                <a:solidFill>
                  <a:schemeClr val="bg1"/>
                </a:solidFill>
              </a:defRPr>
            </a:lvl1pPr>
          </a:lstStyle>
          <a:p>
            <a:r>
              <a:rPr lang="en-US"/>
              <a:t>Fare clic per modificare stile</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a:xfrm>
            <a:off x="330200" y="685800"/>
            <a:ext cx="9245600" cy="30746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506" y="4406931"/>
            <a:ext cx="8420100" cy="1200329"/>
          </a:xfrm>
        </p:spPr>
        <p:txBody>
          <a:bodyPr/>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82506" y="4006790"/>
            <a:ext cx="8420100" cy="40011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330200" y="685800"/>
            <a:ext cx="4540250" cy="34470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35550" y="685800"/>
            <a:ext cx="4540250" cy="34470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68"/>
            <a:ext cx="8915400" cy="507831"/>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95300" y="1343905"/>
            <a:ext cx="4376870" cy="8309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6870" cy="26330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115" y="1343905"/>
            <a:ext cx="4378590" cy="8309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115" y="2174875"/>
            <a:ext cx="4378590" cy="26330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788784"/>
            <a:ext cx="3259006" cy="646331"/>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872972" y="273055"/>
            <a:ext cx="5537729" cy="34501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0" y="1435101"/>
            <a:ext cx="3259006" cy="5232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24.xml"/><Relationship Id="rId12" Type="http://schemas.openxmlformats.org/officeDocument/2006/relationships/theme" Target="../theme/theme10.xml"/><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 Id="rId9" Type="http://schemas.openxmlformats.org/officeDocument/2006/relationships/slideLayout" Target="../slideLayouts/slideLayout122.xml"/><Relationship Id="rId10" Type="http://schemas.openxmlformats.org/officeDocument/2006/relationships/slideLayout" Target="../slideLayouts/slideLayout12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35.xml"/><Relationship Id="rId12" Type="http://schemas.openxmlformats.org/officeDocument/2006/relationships/slideLayout" Target="../slideLayouts/slideLayout136.xml"/><Relationship Id="rId13" Type="http://schemas.openxmlformats.org/officeDocument/2006/relationships/slideLayout" Target="../slideLayouts/slideLayout137.xml"/><Relationship Id="rId14" Type="http://schemas.openxmlformats.org/officeDocument/2006/relationships/theme" Target="../theme/theme11.xml"/><Relationship Id="rId1" Type="http://schemas.openxmlformats.org/officeDocument/2006/relationships/slideLayout" Target="../slideLayouts/slideLayout125.xml"/><Relationship Id="rId2" Type="http://schemas.openxmlformats.org/officeDocument/2006/relationships/slideLayout" Target="../slideLayouts/slideLayout126.xml"/><Relationship Id="rId3" Type="http://schemas.openxmlformats.org/officeDocument/2006/relationships/slideLayout" Target="../slideLayouts/slideLayout127.xml"/><Relationship Id="rId4" Type="http://schemas.openxmlformats.org/officeDocument/2006/relationships/slideLayout" Target="../slideLayouts/slideLayout128.xml"/><Relationship Id="rId5" Type="http://schemas.openxmlformats.org/officeDocument/2006/relationships/slideLayout" Target="../slideLayouts/slideLayout129.xml"/><Relationship Id="rId6" Type="http://schemas.openxmlformats.org/officeDocument/2006/relationships/slideLayout" Target="../slideLayouts/slideLayout130.xml"/><Relationship Id="rId7" Type="http://schemas.openxmlformats.org/officeDocument/2006/relationships/slideLayout" Target="../slideLayouts/slideLayout131.xml"/><Relationship Id="rId8" Type="http://schemas.openxmlformats.org/officeDocument/2006/relationships/slideLayout" Target="../slideLayouts/slideLayout132.xml"/><Relationship Id="rId9" Type="http://schemas.openxmlformats.org/officeDocument/2006/relationships/slideLayout" Target="../slideLayouts/slideLayout133.xml"/><Relationship Id="rId10" Type="http://schemas.openxmlformats.org/officeDocument/2006/relationships/slideLayout" Target="../slideLayouts/slideLayout134.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48.xml"/><Relationship Id="rId12" Type="http://schemas.openxmlformats.org/officeDocument/2006/relationships/slideLayout" Target="../slideLayouts/slideLayout149.xml"/><Relationship Id="rId13" Type="http://schemas.openxmlformats.org/officeDocument/2006/relationships/slideLayout" Target="../slideLayouts/slideLayout150.xml"/><Relationship Id="rId14" Type="http://schemas.openxmlformats.org/officeDocument/2006/relationships/slideLayout" Target="../slideLayouts/slideLayout151.xml"/><Relationship Id="rId15" Type="http://schemas.openxmlformats.org/officeDocument/2006/relationships/theme" Target="../theme/theme12.xml"/><Relationship Id="rId1" Type="http://schemas.openxmlformats.org/officeDocument/2006/relationships/slideLayout" Target="../slideLayouts/slideLayout138.xml"/><Relationship Id="rId2" Type="http://schemas.openxmlformats.org/officeDocument/2006/relationships/slideLayout" Target="../slideLayouts/slideLayout139.xml"/><Relationship Id="rId3" Type="http://schemas.openxmlformats.org/officeDocument/2006/relationships/slideLayout" Target="../slideLayouts/slideLayout140.xml"/><Relationship Id="rId4" Type="http://schemas.openxmlformats.org/officeDocument/2006/relationships/slideLayout" Target="../slideLayouts/slideLayout141.xml"/><Relationship Id="rId5" Type="http://schemas.openxmlformats.org/officeDocument/2006/relationships/slideLayout" Target="../slideLayouts/slideLayout142.xml"/><Relationship Id="rId6" Type="http://schemas.openxmlformats.org/officeDocument/2006/relationships/slideLayout" Target="../slideLayouts/slideLayout143.xml"/><Relationship Id="rId7" Type="http://schemas.openxmlformats.org/officeDocument/2006/relationships/slideLayout" Target="../slideLayouts/slideLayout144.xml"/><Relationship Id="rId8" Type="http://schemas.openxmlformats.org/officeDocument/2006/relationships/slideLayout" Target="../slideLayouts/slideLayout145.xml"/><Relationship Id="rId9" Type="http://schemas.openxmlformats.org/officeDocument/2006/relationships/slideLayout" Target="../slideLayouts/slideLayout146.xml"/><Relationship Id="rId10" Type="http://schemas.openxmlformats.org/officeDocument/2006/relationships/slideLayout" Target="../slideLayouts/slideLayout14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slideLayout" Target="../slideLayouts/slideLayout28.xml"/><Relationship Id="rId14" Type="http://schemas.openxmlformats.org/officeDocument/2006/relationships/slideLayout" Target="../slideLayouts/slideLayout29.xml"/><Relationship Id="rId15" Type="http://schemas.openxmlformats.org/officeDocument/2006/relationships/slideLayout" Target="../slideLayouts/slideLayout30.xml"/><Relationship Id="rId16" Type="http://schemas.openxmlformats.org/officeDocument/2006/relationships/slideLayout" Target="../slideLayouts/slideLayout31.xml"/><Relationship Id="rId17" Type="http://schemas.openxmlformats.org/officeDocument/2006/relationships/slideLayout" Target="../slideLayouts/slideLayout32.xml"/><Relationship Id="rId18" Type="http://schemas.openxmlformats.org/officeDocument/2006/relationships/theme" Target="../theme/theme2.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3.xml"/><Relationship Id="rId12" Type="http://schemas.openxmlformats.org/officeDocument/2006/relationships/slideLayout" Target="../slideLayouts/slideLayout44.xml"/><Relationship Id="rId13" Type="http://schemas.openxmlformats.org/officeDocument/2006/relationships/slideLayout" Target="../slideLayouts/slideLayout45.xml"/><Relationship Id="rId14" Type="http://schemas.openxmlformats.org/officeDocument/2006/relationships/slideLayout" Target="../slideLayouts/slideLayout46.xml"/><Relationship Id="rId15" Type="http://schemas.openxmlformats.org/officeDocument/2006/relationships/theme" Target="../theme/theme3.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10"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4.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theme" Target="../theme/theme5.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theme" Target="../theme/theme6.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theme" Target="../theme/theme7.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2.xml"/><Relationship Id="rId12" Type="http://schemas.openxmlformats.org/officeDocument/2006/relationships/theme" Target="../theme/theme8.xml"/><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9" Type="http://schemas.openxmlformats.org/officeDocument/2006/relationships/slideLayout" Target="../slideLayouts/slideLayout100.xml"/><Relationship Id="rId10"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13.xml"/><Relationship Id="rId12" Type="http://schemas.openxmlformats.org/officeDocument/2006/relationships/theme" Target="../theme/theme9.xml"/><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9" Type="http://schemas.openxmlformats.org/officeDocument/2006/relationships/slideLayout" Target="../slideLayouts/slideLayout111.xml"/><Relationship Id="rId10"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30310"/>
            </a:gs>
            <a:gs pos="100000">
              <a:srgbClr val="3333FF"/>
            </a:gs>
          </a:gsLst>
          <a:lin ang="5400000" scaled="1"/>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742950" y="457200"/>
            <a:ext cx="84201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Fare clic per modificare lo stile del titolo dello schema</a:t>
            </a:r>
          </a:p>
        </p:txBody>
      </p:sp>
      <p:sp>
        <p:nvSpPr>
          <p:cNvPr id="10243"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151556"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chemeClr val="bg2"/>
                </a:solidFill>
              </a:defRPr>
            </a:lvl1pPr>
          </a:lstStyle>
          <a:p>
            <a:pPr>
              <a:defRPr/>
            </a:pPr>
            <a:endParaRPr lang="en-US"/>
          </a:p>
        </p:txBody>
      </p:sp>
      <p:sp>
        <p:nvSpPr>
          <p:cNvPr id="151557"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chemeClr val="bg2"/>
                </a:solidFill>
              </a:defRPr>
            </a:lvl1pPr>
          </a:lstStyle>
          <a:p>
            <a:pPr>
              <a:defRPr/>
            </a:pPr>
            <a:endParaRPr lang="en-US"/>
          </a:p>
        </p:txBody>
      </p:sp>
      <p:sp>
        <p:nvSpPr>
          <p:cNvPr id="151558"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chemeClr val="bg2"/>
                </a:solidFill>
              </a:defRPr>
            </a:lvl1pPr>
          </a:lstStyle>
          <a:p>
            <a:pPr>
              <a:defRPr/>
            </a:pPr>
            <a:fld id="{0A04CAAB-7489-4730-94E6-A81DB5D37B2A}"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8745" r:id="rId1"/>
    <p:sldLayoutId id="2147488620" r:id="rId2"/>
    <p:sldLayoutId id="2147488621" r:id="rId3"/>
    <p:sldLayoutId id="2147488622" r:id="rId4"/>
    <p:sldLayoutId id="2147488623" r:id="rId5"/>
    <p:sldLayoutId id="2147488624" r:id="rId6"/>
    <p:sldLayoutId id="2147488625" r:id="rId7"/>
    <p:sldLayoutId id="2147488626" r:id="rId8"/>
    <p:sldLayoutId id="2147488627" r:id="rId9"/>
    <p:sldLayoutId id="2147488628" r:id="rId10"/>
    <p:sldLayoutId id="2147488629" r:id="rId11"/>
    <p:sldLayoutId id="2147488630" r:id="rId12"/>
    <p:sldLayoutId id="2147488631" r:id="rId13"/>
    <p:sldLayoutId id="2147488632" r:id="rId14"/>
    <p:sldLayoutId id="2147488746" r:id="rId15"/>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bg2"/>
        </a:buClr>
        <a:buFont typeface="Monotype Sorts"/>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a:buChar char="l"/>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330200" y="76200"/>
            <a:ext cx="9245600" cy="503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Fare clic per modificare stile</a:t>
            </a:r>
          </a:p>
        </p:txBody>
      </p:sp>
      <p:sp>
        <p:nvSpPr>
          <p:cNvPr id="19459" name="Rectangle 3"/>
          <p:cNvSpPr>
            <a:spLocks noGrp="1" noChangeArrowheads="1"/>
          </p:cNvSpPr>
          <p:nvPr>
            <p:ph type="body" idx="1"/>
          </p:nvPr>
        </p:nvSpPr>
        <p:spPr bwMode="auto">
          <a:xfrm>
            <a:off x="330200" y="685800"/>
            <a:ext cx="9245600" cy="3074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10244" name="Text Box 7"/>
          <p:cNvSpPr txBox="1">
            <a:spLocks noChangeArrowheads="1"/>
          </p:cNvSpPr>
          <p:nvPr/>
        </p:nvSpPr>
        <p:spPr bwMode="auto">
          <a:xfrm>
            <a:off x="247650" y="6537325"/>
            <a:ext cx="4600575" cy="244475"/>
          </a:xfrm>
          <a:prstGeom prst="rect">
            <a:avLst/>
          </a:prstGeom>
          <a:noFill/>
          <a:ln>
            <a:noFill/>
          </a:ln>
          <a:extLst/>
        </p:spPr>
        <p:txBody>
          <a:bodyPr anchor="b">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defRPr/>
            </a:pPr>
            <a:r>
              <a:rPr lang="it-IT" sz="1000">
                <a:solidFill>
                  <a:srgbClr val="000000"/>
                </a:solidFill>
              </a:rPr>
              <a:t>Copyright © 2006 Zanichelli editore</a:t>
            </a:r>
          </a:p>
        </p:txBody>
      </p:sp>
      <p:sp>
        <p:nvSpPr>
          <p:cNvPr id="10245" name="Line 8"/>
          <p:cNvSpPr>
            <a:spLocks noChangeShapeType="1"/>
          </p:cNvSpPr>
          <p:nvPr/>
        </p:nvSpPr>
        <p:spPr bwMode="auto">
          <a:xfrm>
            <a:off x="330200" y="6553200"/>
            <a:ext cx="9245600" cy="0"/>
          </a:xfrm>
          <a:prstGeom prst="line">
            <a:avLst/>
          </a:prstGeom>
          <a:noFill/>
          <a:ln w="25400">
            <a:solidFill>
              <a:srgbClr val="637BBC"/>
            </a:solidFill>
            <a:round/>
            <a:headEnd/>
            <a:tailEnd/>
          </a:ln>
          <a:extLst/>
        </p:spPr>
        <p:txBody>
          <a:bodyPr wrap="none" anchor="ctr"/>
          <a:lstStyle/>
          <a:p>
            <a:pPr eaLnBrk="0" hangingPunct="0">
              <a:defRPr/>
            </a:pPr>
            <a:endParaRPr lang="it-IT"/>
          </a:p>
        </p:txBody>
      </p:sp>
      <p:sp>
        <p:nvSpPr>
          <p:cNvPr id="10246" name="Line 9"/>
          <p:cNvSpPr>
            <a:spLocks noChangeShapeType="1"/>
          </p:cNvSpPr>
          <p:nvPr/>
        </p:nvSpPr>
        <p:spPr bwMode="auto">
          <a:xfrm>
            <a:off x="330200" y="609600"/>
            <a:ext cx="9245600" cy="0"/>
          </a:xfrm>
          <a:prstGeom prst="line">
            <a:avLst/>
          </a:prstGeom>
          <a:noFill/>
          <a:ln w="50800">
            <a:solidFill>
              <a:srgbClr val="637BBC"/>
            </a:solidFill>
            <a:round/>
            <a:headEnd/>
            <a:tailEnd/>
          </a:ln>
          <a:extLst/>
        </p:spPr>
        <p:txBody>
          <a:bodyPr wrap="none" anchor="ctr"/>
          <a:lstStyle/>
          <a:p>
            <a:pPr eaLnBrk="0" hangingPunct="0">
              <a:defRPr/>
            </a:pPr>
            <a:endParaRPr lang="it-IT"/>
          </a:p>
        </p:txBody>
      </p:sp>
    </p:spTree>
  </p:cSld>
  <p:clrMap bg1="lt1" tx1="dk1" bg2="lt2" tx2="dk2" accent1="accent1" accent2="accent2" accent3="accent3" accent4="accent4" accent5="accent5" accent6="accent6" hlink="hlink" folHlink="folHlink"/>
  <p:sldLayoutIdLst>
    <p:sldLayoutId id="2147488756" r:id="rId1"/>
    <p:sldLayoutId id="2147488722" r:id="rId2"/>
    <p:sldLayoutId id="2147488723" r:id="rId3"/>
    <p:sldLayoutId id="2147488724" r:id="rId4"/>
    <p:sldLayoutId id="2147488725" r:id="rId5"/>
    <p:sldLayoutId id="2147488726" r:id="rId6"/>
    <p:sldLayoutId id="2147488727" r:id="rId7"/>
    <p:sldLayoutId id="2147488728" r:id="rId8"/>
    <p:sldLayoutId id="2147488729" r:id="rId9"/>
    <p:sldLayoutId id="2147488730" r:id="rId10"/>
    <p:sldLayoutId id="2147488731" r:id="rId11"/>
  </p:sldLayoutIdLst>
  <p:timing>
    <p:tnLst>
      <p:par>
        <p:cTn xmlns:p14="http://schemas.microsoft.com/office/powerpoint/2010/main" id="1" dur="indefinite" restart="never" nodeType="tmRoot"/>
      </p:par>
    </p:tnLst>
  </p:timing>
  <p:txStyles>
    <p:titleStyle>
      <a:lvl1pPr marL="450850" indent="-450850" algn="l" rtl="0" eaLnBrk="0" fontAlgn="base" hangingPunct="0">
        <a:lnSpc>
          <a:spcPct val="90000"/>
        </a:lnSpc>
        <a:spcBef>
          <a:spcPct val="0"/>
        </a:spcBef>
        <a:spcAft>
          <a:spcPct val="0"/>
        </a:spcAft>
        <a:defRPr sz="3000" b="1">
          <a:solidFill>
            <a:schemeClr val="tx2"/>
          </a:solidFill>
          <a:latin typeface="+mj-lt"/>
          <a:ea typeface="+mj-ea"/>
          <a:cs typeface="+mj-cs"/>
        </a:defRPr>
      </a:lvl1pPr>
      <a:lvl2pPr marL="450850" indent="-450850" algn="l" rtl="0" eaLnBrk="0" fontAlgn="base" hangingPunct="0">
        <a:lnSpc>
          <a:spcPct val="90000"/>
        </a:lnSpc>
        <a:spcBef>
          <a:spcPct val="0"/>
        </a:spcBef>
        <a:spcAft>
          <a:spcPct val="0"/>
        </a:spcAft>
        <a:defRPr sz="3000" b="1">
          <a:solidFill>
            <a:schemeClr val="tx2"/>
          </a:solidFill>
          <a:latin typeface="Arial" charset="0"/>
        </a:defRPr>
      </a:lvl2pPr>
      <a:lvl3pPr marL="450850" indent="-450850" algn="l" rtl="0" eaLnBrk="0" fontAlgn="base" hangingPunct="0">
        <a:lnSpc>
          <a:spcPct val="90000"/>
        </a:lnSpc>
        <a:spcBef>
          <a:spcPct val="0"/>
        </a:spcBef>
        <a:spcAft>
          <a:spcPct val="0"/>
        </a:spcAft>
        <a:defRPr sz="3000" b="1">
          <a:solidFill>
            <a:schemeClr val="tx2"/>
          </a:solidFill>
          <a:latin typeface="Arial" charset="0"/>
        </a:defRPr>
      </a:lvl3pPr>
      <a:lvl4pPr marL="450850" indent="-450850" algn="l" rtl="0" eaLnBrk="0" fontAlgn="base" hangingPunct="0">
        <a:lnSpc>
          <a:spcPct val="90000"/>
        </a:lnSpc>
        <a:spcBef>
          <a:spcPct val="0"/>
        </a:spcBef>
        <a:spcAft>
          <a:spcPct val="0"/>
        </a:spcAft>
        <a:defRPr sz="3000" b="1">
          <a:solidFill>
            <a:schemeClr val="tx2"/>
          </a:solidFill>
          <a:latin typeface="Arial" charset="0"/>
        </a:defRPr>
      </a:lvl4pPr>
      <a:lvl5pPr marL="450850" indent="-450850" algn="l" rtl="0" eaLnBrk="0" fontAlgn="base" hangingPunct="0">
        <a:lnSpc>
          <a:spcPct val="90000"/>
        </a:lnSpc>
        <a:spcBef>
          <a:spcPct val="0"/>
        </a:spcBef>
        <a:spcAft>
          <a:spcPct val="0"/>
        </a:spcAft>
        <a:defRPr sz="3000" b="1">
          <a:solidFill>
            <a:schemeClr val="tx2"/>
          </a:solidFill>
          <a:latin typeface="Arial" charset="0"/>
        </a:defRPr>
      </a:lvl5pPr>
      <a:lvl6pPr marL="908050" indent="-450850" algn="l" rtl="0" fontAlgn="base">
        <a:lnSpc>
          <a:spcPct val="90000"/>
        </a:lnSpc>
        <a:spcBef>
          <a:spcPct val="0"/>
        </a:spcBef>
        <a:spcAft>
          <a:spcPct val="0"/>
        </a:spcAft>
        <a:defRPr sz="3000" b="1">
          <a:solidFill>
            <a:schemeClr val="tx2"/>
          </a:solidFill>
          <a:latin typeface="Arial" charset="0"/>
        </a:defRPr>
      </a:lvl6pPr>
      <a:lvl7pPr marL="1365250" indent="-450850" algn="l" rtl="0" fontAlgn="base">
        <a:lnSpc>
          <a:spcPct val="90000"/>
        </a:lnSpc>
        <a:spcBef>
          <a:spcPct val="0"/>
        </a:spcBef>
        <a:spcAft>
          <a:spcPct val="0"/>
        </a:spcAft>
        <a:defRPr sz="3000" b="1">
          <a:solidFill>
            <a:schemeClr val="tx2"/>
          </a:solidFill>
          <a:latin typeface="Arial" charset="0"/>
        </a:defRPr>
      </a:lvl7pPr>
      <a:lvl8pPr marL="1822450" indent="-450850" algn="l" rtl="0" fontAlgn="base">
        <a:lnSpc>
          <a:spcPct val="90000"/>
        </a:lnSpc>
        <a:spcBef>
          <a:spcPct val="0"/>
        </a:spcBef>
        <a:spcAft>
          <a:spcPct val="0"/>
        </a:spcAft>
        <a:defRPr sz="3000" b="1">
          <a:solidFill>
            <a:schemeClr val="tx2"/>
          </a:solidFill>
          <a:latin typeface="Arial" charset="0"/>
        </a:defRPr>
      </a:lvl8pPr>
      <a:lvl9pPr marL="2279650" indent="-450850" algn="l" rtl="0" fontAlgn="base">
        <a:lnSpc>
          <a:spcPct val="90000"/>
        </a:lnSpc>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45000"/>
        </a:spcBef>
        <a:spcAft>
          <a:spcPct val="20000"/>
        </a:spcAft>
        <a:buClr>
          <a:schemeClr val="tx2"/>
        </a:buClr>
        <a:buFont typeface="Times New Roman" pitchFamily="18" charset="0"/>
        <a:buChar char="•"/>
        <a:defRPr sz="2800">
          <a:solidFill>
            <a:schemeClr val="tx1"/>
          </a:solidFill>
          <a:latin typeface="+mn-lt"/>
          <a:ea typeface="+mn-ea"/>
          <a:cs typeface="+mn-cs"/>
        </a:defRPr>
      </a:lvl1pPr>
      <a:lvl2pPr marL="798513" indent="-341313" algn="l" rtl="0" eaLnBrk="0" fontAlgn="base" hangingPunct="0">
        <a:spcBef>
          <a:spcPct val="45000"/>
        </a:spcBef>
        <a:spcAft>
          <a:spcPct val="20000"/>
        </a:spcAft>
        <a:buClr>
          <a:schemeClr val="tx2"/>
        </a:buClr>
        <a:buChar char="•"/>
        <a:defRPr sz="2600">
          <a:solidFill>
            <a:schemeClr val="tx1"/>
          </a:solidFill>
          <a:latin typeface="+mn-lt"/>
        </a:defRPr>
      </a:lvl2pPr>
      <a:lvl3pPr marL="1485900" indent="-339725" algn="l" rtl="0" eaLnBrk="0" fontAlgn="base" hangingPunct="0">
        <a:spcBef>
          <a:spcPct val="45000"/>
        </a:spcBef>
        <a:spcAft>
          <a:spcPct val="20000"/>
        </a:spcAft>
        <a:buClr>
          <a:schemeClr val="tx2"/>
        </a:buClr>
        <a:buFont typeface="Arial" pitchFamily="34" charset="0"/>
        <a:buChar char="–"/>
        <a:defRPr sz="2600">
          <a:solidFill>
            <a:schemeClr val="tx1"/>
          </a:solidFill>
          <a:latin typeface="+mn-lt"/>
        </a:defRPr>
      </a:lvl3pPr>
      <a:lvl4pPr marL="2176463" indent="-347663" algn="l" rtl="0" eaLnBrk="0" fontAlgn="base" hangingPunct="0">
        <a:spcBef>
          <a:spcPct val="45000"/>
        </a:spcBef>
        <a:spcAft>
          <a:spcPct val="20000"/>
        </a:spcAft>
        <a:buClr>
          <a:schemeClr val="tx2"/>
        </a:buClr>
        <a:buChar char="•"/>
        <a:defRPr sz="2400">
          <a:solidFill>
            <a:schemeClr val="tx1"/>
          </a:solidFill>
          <a:latin typeface="+mn-lt"/>
        </a:defRPr>
      </a:lvl4pPr>
      <a:lvl5pPr marL="2859088" indent="-347663" algn="l" rtl="0" eaLnBrk="0" fontAlgn="base" hangingPunct="0">
        <a:spcBef>
          <a:spcPct val="45000"/>
        </a:spcBef>
        <a:spcAft>
          <a:spcPct val="20000"/>
        </a:spcAft>
        <a:buClr>
          <a:schemeClr val="tx2"/>
        </a:buClr>
        <a:buFont typeface="Arial" pitchFamily="34" charset="0"/>
        <a:buChar char="–"/>
        <a:defRPr sz="2400">
          <a:solidFill>
            <a:schemeClr val="tx1"/>
          </a:solidFill>
          <a:latin typeface="+mn-lt"/>
        </a:defRPr>
      </a:lvl5pPr>
      <a:lvl6pPr marL="3316288" indent="-347663" algn="l" rtl="0" fontAlgn="base">
        <a:spcBef>
          <a:spcPct val="45000"/>
        </a:spcBef>
        <a:spcAft>
          <a:spcPct val="20000"/>
        </a:spcAft>
        <a:buClr>
          <a:schemeClr val="tx2"/>
        </a:buClr>
        <a:buFont typeface="Arial" charset="0"/>
        <a:buChar char="–"/>
        <a:defRPr sz="2400">
          <a:solidFill>
            <a:schemeClr val="tx1"/>
          </a:solidFill>
          <a:latin typeface="+mn-lt"/>
        </a:defRPr>
      </a:lvl6pPr>
      <a:lvl7pPr marL="3773488" indent="-347663" algn="l" rtl="0" fontAlgn="base">
        <a:spcBef>
          <a:spcPct val="45000"/>
        </a:spcBef>
        <a:spcAft>
          <a:spcPct val="20000"/>
        </a:spcAft>
        <a:buClr>
          <a:schemeClr val="tx2"/>
        </a:buClr>
        <a:buFont typeface="Arial" charset="0"/>
        <a:buChar char="–"/>
        <a:defRPr sz="2400">
          <a:solidFill>
            <a:schemeClr val="tx1"/>
          </a:solidFill>
          <a:latin typeface="+mn-lt"/>
        </a:defRPr>
      </a:lvl7pPr>
      <a:lvl8pPr marL="4230688" indent="-347663" algn="l" rtl="0" fontAlgn="base">
        <a:spcBef>
          <a:spcPct val="45000"/>
        </a:spcBef>
        <a:spcAft>
          <a:spcPct val="20000"/>
        </a:spcAft>
        <a:buClr>
          <a:schemeClr val="tx2"/>
        </a:buClr>
        <a:buFont typeface="Arial" charset="0"/>
        <a:buChar char="–"/>
        <a:defRPr sz="2400">
          <a:solidFill>
            <a:schemeClr val="tx1"/>
          </a:solidFill>
          <a:latin typeface="+mn-lt"/>
        </a:defRPr>
      </a:lvl8pPr>
      <a:lvl9pPr marL="4687888" indent="-347663" algn="l" rtl="0" fontAlgn="base">
        <a:spcBef>
          <a:spcPct val="45000"/>
        </a:spcBef>
        <a:spcAft>
          <a:spcPct val="20000"/>
        </a:spcAft>
        <a:buClr>
          <a:schemeClr val="tx2"/>
        </a:buClr>
        <a:buFont typeface="Arial" charset="0"/>
        <a:buChar char="–"/>
        <a:defRPr sz="24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ttangolo arrotondato 6"/>
          <p:cNvSpPr>
            <a:spLocks noChangeArrowheads="1"/>
          </p:cNvSpPr>
          <p:nvPr/>
        </p:nvSpPr>
        <p:spPr bwMode="auto">
          <a:xfrm>
            <a:off x="330200" y="328613"/>
            <a:ext cx="9244013" cy="6197600"/>
          </a:xfrm>
          <a:prstGeom prst="roundRect">
            <a:avLst>
              <a:gd name="adj" fmla="val 2079"/>
            </a:avLst>
          </a:prstGeom>
          <a:gradFill rotWithShape="1">
            <a:gsLst>
              <a:gs pos="0">
                <a:srgbClr val="FFFFFF"/>
              </a:gs>
              <a:gs pos="98000">
                <a:srgbClr val="FFFFFF"/>
              </a:gs>
              <a:gs pos="99055">
                <a:srgbClr val="F7F7F7"/>
              </a:gs>
              <a:gs pos="100000">
                <a:srgbClr val="DADADA"/>
              </a:gs>
            </a:gsLst>
            <a:lin ang="5400000" scaled="1"/>
          </a:gradFill>
          <a:ln w="2000" cap="rnd">
            <a:solidFill>
              <a:srgbClr val="A4A3A3"/>
            </a:solidFill>
            <a:round/>
            <a:headEnd/>
            <a:tailEnd/>
          </a:ln>
          <a:effectLst>
            <a:outerShdw blurRad="76200" dist="50800" dir="5400000" algn="tl" rotWithShape="0">
              <a:srgbClr val="808080">
                <a:alpha val="25000"/>
              </a:srgbClr>
            </a:outerShdw>
          </a:effectLst>
        </p:spPr>
        <p:txBody>
          <a:bodyPr anchor="ctr"/>
          <a:lstStyle/>
          <a:p>
            <a:pPr algn="ctr" defTabSz="457200" fontAlgn="auto">
              <a:spcBef>
                <a:spcPts val="0"/>
              </a:spcBef>
              <a:spcAft>
                <a:spcPts val="0"/>
              </a:spcAft>
              <a:defRPr/>
            </a:pPr>
            <a:endParaRPr lang="en-US" sz="1800">
              <a:solidFill>
                <a:prstClr val="white"/>
              </a:solidFill>
              <a:latin typeface="Verdana"/>
              <a:ea typeface="ＭＳ Ｐゴシック" pitchFamily="-106" charset="-128"/>
            </a:endParaRPr>
          </a:p>
        </p:txBody>
      </p:sp>
      <p:sp>
        <p:nvSpPr>
          <p:cNvPr id="9" name="Rettangolo arrotondato 8"/>
          <p:cNvSpPr/>
          <p:nvPr/>
        </p:nvSpPr>
        <p:spPr>
          <a:xfrm>
            <a:off x="453484" y="434162"/>
            <a:ext cx="8999043"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sp>
        <p:nvSpPr>
          <p:cNvPr id="13" name="Segnaposto titolo 12"/>
          <p:cNvSpPr>
            <a:spLocks noGrp="1"/>
          </p:cNvSpPr>
          <p:nvPr>
            <p:ph type="title"/>
          </p:nvPr>
        </p:nvSpPr>
        <p:spPr>
          <a:xfrm>
            <a:off x="544513" y="4986338"/>
            <a:ext cx="8866187" cy="1050925"/>
          </a:xfrm>
          <a:prstGeom prst="rect">
            <a:avLst/>
          </a:prstGeom>
        </p:spPr>
        <p:txBody>
          <a:bodyPr vert="horz" wrap="square" lIns="91440" tIns="45720" rIns="91440" bIns="45720" numCol="1" anchor="b" anchorCtr="0" compatLnSpc="1">
            <a:prstTxWarp prst="textNoShape">
              <a:avLst/>
            </a:prstTxWarp>
            <a:normAutofit/>
          </a:bodyPr>
          <a:lstStyle/>
          <a:p>
            <a:pPr lvl="0"/>
            <a:r>
              <a:rPr lang="it-IT" smtClean="0"/>
              <a:t>Fare clic per modificare stile</a:t>
            </a:r>
            <a:endParaRPr lang="en-US" smtClean="0"/>
          </a:p>
        </p:txBody>
      </p:sp>
      <p:sp>
        <p:nvSpPr>
          <p:cNvPr id="20487" name="Segnaposto testo 3"/>
          <p:cNvSpPr>
            <a:spLocks noGrp="1"/>
          </p:cNvSpPr>
          <p:nvPr>
            <p:ph type="body" idx="1"/>
          </p:nvPr>
        </p:nvSpPr>
        <p:spPr bwMode="auto">
          <a:xfrm>
            <a:off x="544513" y="530225"/>
            <a:ext cx="8866187" cy="4187825"/>
          </a:xfrm>
          <a:prstGeom prst="rect">
            <a:avLst/>
          </a:prstGeom>
          <a:noFill/>
          <a:ln w="9525">
            <a:noFill/>
            <a:miter lim="800000"/>
            <a:headEnd/>
            <a:tailEnd/>
          </a:ln>
        </p:spPr>
        <p:txBody>
          <a:bodyPr vert="horz" wrap="square" lIns="182880" tIns="9144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
        <p:nvSpPr>
          <p:cNvPr id="25" name="Segnaposto data 24"/>
          <p:cNvSpPr>
            <a:spLocks noGrp="1"/>
          </p:cNvSpPr>
          <p:nvPr>
            <p:ph type="dt" sz="half" idx="2"/>
          </p:nvPr>
        </p:nvSpPr>
        <p:spPr>
          <a:xfrm>
            <a:off x="4090988" y="6111875"/>
            <a:ext cx="2476500"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a:solidFill>
                  <a:srgbClr val="A7A399"/>
                </a:solidFill>
                <a:latin typeface="Verdana" pitchFamily="34" charset="0"/>
                <a:ea typeface="ＭＳ Ｐゴシック" pitchFamily="-106" charset="-128"/>
              </a:defRPr>
            </a:lvl1pPr>
          </a:lstStyle>
          <a:p>
            <a:pPr>
              <a:defRPr/>
            </a:pPr>
            <a:fld id="{0E03D84A-FEB9-4F44-B18D-48BF79909EDA}" type="datetime1">
              <a:rPr lang="it-IT"/>
              <a:pPr>
                <a:defRPr/>
              </a:pPr>
              <a:t>04/12/17</a:t>
            </a:fld>
            <a:endParaRPr lang="en-US"/>
          </a:p>
        </p:txBody>
      </p:sp>
      <p:sp>
        <p:nvSpPr>
          <p:cNvPr id="18" name="Segnaposto piè di pagina 17"/>
          <p:cNvSpPr>
            <a:spLocks noGrp="1"/>
          </p:cNvSpPr>
          <p:nvPr>
            <p:ph type="ftr" sz="quarter" idx="3"/>
          </p:nvPr>
        </p:nvSpPr>
        <p:spPr>
          <a:xfrm>
            <a:off x="6567488" y="6111875"/>
            <a:ext cx="2476500" cy="365125"/>
          </a:xfrm>
          <a:prstGeom prst="rect">
            <a:avLst/>
          </a:prstGeom>
        </p:spPr>
        <p:txBody>
          <a:bodyPr vert="horz" wrap="square" lIns="91440" tIns="45720" rIns="91440" bIns="45720" numCol="1" anchor="b" anchorCtr="0" compatLnSpc="1">
            <a:prstTxWarp prst="textNoShape">
              <a:avLst/>
            </a:prstTxWarp>
          </a:bodyPr>
          <a:lstStyle>
            <a:lvl1pPr eaLnBrk="1" hangingPunct="1">
              <a:defRPr sz="1000">
                <a:solidFill>
                  <a:srgbClr val="A7A399"/>
                </a:solidFill>
                <a:latin typeface="Verdana" pitchFamily="34" charset="0"/>
              </a:defRPr>
            </a:lvl1pPr>
          </a:lstStyle>
          <a:p>
            <a:pPr>
              <a:defRPr/>
            </a:pPr>
            <a:endParaRPr lang="it-IT"/>
          </a:p>
        </p:txBody>
      </p:sp>
      <p:sp>
        <p:nvSpPr>
          <p:cNvPr id="5" name="Segnaposto numero diapositiva 4"/>
          <p:cNvSpPr>
            <a:spLocks noGrp="1"/>
          </p:cNvSpPr>
          <p:nvPr>
            <p:ph type="sldNum" sz="quarter" idx="4"/>
          </p:nvPr>
        </p:nvSpPr>
        <p:spPr>
          <a:xfrm>
            <a:off x="9043988" y="6111875"/>
            <a:ext cx="495300"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a:solidFill>
                  <a:srgbClr val="A7A399"/>
                </a:solidFill>
                <a:latin typeface="Verdana" pitchFamily="34" charset="0"/>
                <a:ea typeface="ＭＳ Ｐゴシック" pitchFamily="-106" charset="-128"/>
              </a:defRPr>
            </a:lvl1pPr>
          </a:lstStyle>
          <a:p>
            <a:pPr>
              <a:defRPr/>
            </a:pPr>
            <a:fld id="{B65C80AE-9B85-45BF-BF19-ABA44ACA5DB5}"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8757" r:id="rId1"/>
    <p:sldLayoutId id="2147488758" r:id="rId2"/>
    <p:sldLayoutId id="2147488759" r:id="rId3"/>
    <p:sldLayoutId id="2147488760" r:id="rId4"/>
    <p:sldLayoutId id="2147488761" r:id="rId5"/>
    <p:sldLayoutId id="2147488762" r:id="rId6"/>
    <p:sldLayoutId id="2147488763" r:id="rId7"/>
    <p:sldLayoutId id="2147488764" r:id="rId8"/>
    <p:sldLayoutId id="2147488765" r:id="rId9"/>
    <p:sldLayoutId id="2147488766" r:id="rId10"/>
    <p:sldLayoutId id="2147488767" r:id="rId11"/>
    <p:sldLayoutId id="2147488768" r:id="rId12"/>
    <p:sldLayoutId id="2147488769" r:id="rId13"/>
  </p:sldLayoutIdLst>
  <p:txStyles>
    <p:titleStyle>
      <a:lvl1pPr algn="l" rtl="0" eaLnBrk="0" fontAlgn="base" hangingPunct="0">
        <a:spcBef>
          <a:spcPct val="0"/>
        </a:spcBef>
        <a:spcAft>
          <a:spcPct val="0"/>
        </a:spcAft>
        <a:defRPr sz="3600" b="1" kern="1200">
          <a:solidFill>
            <a:srgbClr val="FF8D3E"/>
          </a:solidFill>
          <a:effectLst>
            <a:outerShdw blurRad="53975" dist="22860" dir="5400000" algn="tl" rotWithShape="0">
              <a:srgbClr val="000000">
                <a:alpha val="55000"/>
              </a:srgbClr>
            </a:outerShdw>
          </a:effectLst>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3600" b="1">
          <a:solidFill>
            <a:srgbClr val="FF8D3E"/>
          </a:solidFill>
          <a:latin typeface="Verdana"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3600" b="1">
          <a:solidFill>
            <a:srgbClr val="FF8D3E"/>
          </a:solidFill>
          <a:latin typeface="Verdana"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3600" b="1">
          <a:solidFill>
            <a:srgbClr val="FF8D3E"/>
          </a:solidFill>
          <a:latin typeface="Verdana"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3600" b="1">
          <a:solidFill>
            <a:srgbClr val="FF8D3E"/>
          </a:solidFill>
          <a:latin typeface="Verdana" pitchFamily="-106" charset="0"/>
          <a:ea typeface="ＭＳ Ｐゴシック" pitchFamily="-106" charset="-128"/>
          <a:cs typeface="ＭＳ Ｐゴシック" pitchFamily="-106" charset="-128"/>
        </a:defRPr>
      </a:lvl5pPr>
      <a:lvl6pPr marL="457200" algn="l" rtl="0" fontAlgn="base">
        <a:spcBef>
          <a:spcPct val="0"/>
        </a:spcBef>
        <a:spcAft>
          <a:spcPct val="0"/>
        </a:spcAft>
        <a:defRPr sz="3600" b="1">
          <a:solidFill>
            <a:srgbClr val="FF8D3E"/>
          </a:solidFill>
          <a:latin typeface="Verdana" pitchFamily="-106" charset="0"/>
          <a:ea typeface="ＭＳ Ｐゴシック" pitchFamily="-106" charset="-128"/>
          <a:cs typeface="ＭＳ Ｐゴシック" pitchFamily="-106" charset="-128"/>
        </a:defRPr>
      </a:lvl6pPr>
      <a:lvl7pPr marL="914400" algn="l" rtl="0" fontAlgn="base">
        <a:spcBef>
          <a:spcPct val="0"/>
        </a:spcBef>
        <a:spcAft>
          <a:spcPct val="0"/>
        </a:spcAft>
        <a:defRPr sz="3600" b="1">
          <a:solidFill>
            <a:srgbClr val="FF8D3E"/>
          </a:solidFill>
          <a:latin typeface="Verdana" pitchFamily="-106" charset="0"/>
          <a:ea typeface="ＭＳ Ｐゴシック" pitchFamily="-106" charset="-128"/>
          <a:cs typeface="ＭＳ Ｐゴシック" pitchFamily="-106" charset="-128"/>
        </a:defRPr>
      </a:lvl7pPr>
      <a:lvl8pPr marL="1371600" algn="l" rtl="0" fontAlgn="base">
        <a:spcBef>
          <a:spcPct val="0"/>
        </a:spcBef>
        <a:spcAft>
          <a:spcPct val="0"/>
        </a:spcAft>
        <a:defRPr sz="3600" b="1">
          <a:solidFill>
            <a:srgbClr val="FF8D3E"/>
          </a:solidFill>
          <a:latin typeface="Verdana" pitchFamily="-106" charset="0"/>
          <a:ea typeface="ＭＳ Ｐゴシック" pitchFamily="-106" charset="-128"/>
          <a:cs typeface="ＭＳ Ｐゴシック" pitchFamily="-106" charset="-128"/>
        </a:defRPr>
      </a:lvl8pPr>
      <a:lvl9pPr marL="1828800" algn="l" rtl="0" fontAlgn="base">
        <a:spcBef>
          <a:spcPct val="0"/>
        </a:spcBef>
        <a:spcAft>
          <a:spcPct val="0"/>
        </a:spcAft>
        <a:defRPr sz="3600" b="1">
          <a:solidFill>
            <a:srgbClr val="FF8D3E"/>
          </a:solidFill>
          <a:latin typeface="Verdana" pitchFamily="-106" charset="0"/>
          <a:ea typeface="ＭＳ Ｐゴシック" pitchFamily="-106" charset="-128"/>
          <a:cs typeface="ＭＳ Ｐゴシック" pitchFamily="-106" charset="-128"/>
        </a:defRPr>
      </a:lvl9pPr>
    </p:titleStyle>
    <p:bodyStyle>
      <a:lvl1pPr marL="265113" indent="-265113" algn="l" rtl="0" eaLnBrk="0" fontAlgn="base" hangingPunct="0">
        <a:spcBef>
          <a:spcPts val="250"/>
        </a:spcBef>
        <a:spcAft>
          <a:spcPct val="0"/>
        </a:spcAft>
        <a:buClr>
          <a:schemeClr val="accent1"/>
        </a:buClr>
        <a:buSzPct val="80000"/>
        <a:buFont typeface="Wingdings 2" pitchFamily="18" charset="2"/>
        <a:buChar char=""/>
        <a:defRPr sz="2800" kern="1200">
          <a:solidFill>
            <a:schemeClr val="tx1"/>
          </a:solidFill>
          <a:latin typeface="+mn-lt"/>
          <a:ea typeface="ＭＳ Ｐゴシック" pitchFamily="-106" charset="-128"/>
          <a:cs typeface="ＭＳ Ｐゴシック" pitchFamily="-106" charset="-128"/>
        </a:defRPr>
      </a:lvl1pPr>
      <a:lvl2pPr marL="547688" indent="-200025" algn="l" rtl="0" eaLnBrk="0" fontAlgn="base" hangingPunct="0">
        <a:spcBef>
          <a:spcPts val="250"/>
        </a:spcBef>
        <a:spcAft>
          <a:spcPct val="0"/>
        </a:spcAft>
        <a:buClr>
          <a:schemeClr val="accent1"/>
        </a:buClr>
        <a:buSzPct val="100000"/>
        <a:buFont typeface="Verdana" pitchFamily="34" charset="0"/>
        <a:buChar char="◦"/>
        <a:defRPr sz="2400" kern="1200">
          <a:solidFill>
            <a:schemeClr val="tx1"/>
          </a:solidFill>
          <a:latin typeface="+mn-lt"/>
          <a:ea typeface="ＭＳ Ｐゴシック" pitchFamily="-106" charset="-128"/>
          <a:cs typeface="ＭＳ Ｐゴシック"/>
        </a:defRPr>
      </a:lvl2pPr>
      <a:lvl3pPr marL="785813" indent="-182563" algn="l" rtl="0" eaLnBrk="0" fontAlgn="base" hangingPunct="0">
        <a:spcBef>
          <a:spcPts val="250"/>
        </a:spcBef>
        <a:spcAft>
          <a:spcPct val="0"/>
        </a:spcAft>
        <a:buClr>
          <a:srgbClr val="ED3742"/>
        </a:buClr>
        <a:buSzPct val="100000"/>
        <a:buFont typeface="Wingdings 2" pitchFamily="18" charset="2"/>
        <a:buChar char=""/>
        <a:defRPr sz="2200" kern="1200">
          <a:solidFill>
            <a:schemeClr val="tx1"/>
          </a:solidFill>
          <a:latin typeface="+mn-lt"/>
          <a:ea typeface="ＭＳ Ｐゴシック" pitchFamily="-106" charset="-128"/>
          <a:cs typeface="ＭＳ Ｐゴシック"/>
        </a:defRPr>
      </a:lvl3pPr>
      <a:lvl4pPr marL="1023938" indent="-182563" algn="l" rtl="0" eaLnBrk="0" fontAlgn="base" hangingPunct="0">
        <a:spcBef>
          <a:spcPts val="225"/>
        </a:spcBef>
        <a:spcAft>
          <a:spcPct val="0"/>
        </a:spcAft>
        <a:buClr>
          <a:srgbClr val="ED3742"/>
        </a:buClr>
        <a:buSzPct val="112000"/>
        <a:buFont typeface="Verdana" pitchFamily="34" charset="0"/>
        <a:buChar char="◦"/>
        <a:defRPr sz="1900" kern="1200">
          <a:solidFill>
            <a:schemeClr val="tx1"/>
          </a:solidFill>
          <a:latin typeface="+mn-lt"/>
          <a:ea typeface="ＭＳ Ｐゴシック" pitchFamily="-106" charset="-128"/>
          <a:cs typeface="ＭＳ Ｐゴシック"/>
        </a:defRPr>
      </a:lvl4pPr>
      <a:lvl5pPr marL="1279525" indent="-182563" algn="l" rtl="0" eaLnBrk="0" fontAlgn="base" hangingPunct="0">
        <a:spcBef>
          <a:spcPts val="250"/>
        </a:spcBef>
        <a:spcAft>
          <a:spcPct val="0"/>
        </a:spcAft>
        <a:buClr>
          <a:srgbClr val="4A85BF"/>
        </a:buClr>
        <a:buSzPct val="100000"/>
        <a:buFont typeface="Wingdings 2" pitchFamily="18" charset="2"/>
        <a:buChar char=""/>
        <a:defRPr sz="2000" kern="1200">
          <a:solidFill>
            <a:schemeClr val="tx1"/>
          </a:solidFill>
          <a:latin typeface="+mn-lt"/>
          <a:ea typeface="ＭＳ Ｐゴシック" pitchFamily="-106" charset="-128"/>
          <a:cs typeface="ＭＳ Ｐゴシック"/>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30310"/>
            </a:gs>
            <a:gs pos="100000">
              <a:srgbClr val="3333FF"/>
            </a:gs>
          </a:gsLst>
          <a:lin ang="5400000" scaled="1"/>
        </a:gra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742950" y="457200"/>
            <a:ext cx="84201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Fare clic per modificare lo stile del titolo dello schema</a:t>
            </a:r>
          </a:p>
        </p:txBody>
      </p:sp>
      <p:sp>
        <p:nvSpPr>
          <p:cNvPr id="21507"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151556"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578963"/>
                </a:solidFill>
              </a:defRPr>
            </a:lvl1pPr>
          </a:lstStyle>
          <a:p>
            <a:pPr>
              <a:defRPr/>
            </a:pPr>
            <a:endParaRPr lang="en-US"/>
          </a:p>
        </p:txBody>
      </p:sp>
      <p:sp>
        <p:nvSpPr>
          <p:cNvPr id="151557"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578963"/>
                </a:solidFill>
              </a:defRPr>
            </a:lvl1pPr>
          </a:lstStyle>
          <a:p>
            <a:pPr>
              <a:defRPr/>
            </a:pPr>
            <a:endParaRPr lang="en-US"/>
          </a:p>
        </p:txBody>
      </p:sp>
      <p:sp>
        <p:nvSpPr>
          <p:cNvPr id="151558"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578963"/>
                </a:solidFill>
              </a:defRPr>
            </a:lvl1pPr>
          </a:lstStyle>
          <a:p>
            <a:pPr>
              <a:defRPr/>
            </a:pPr>
            <a:fld id="{652044B2-B1B9-48A1-8EE7-A340EA1DF364}"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8770" r:id="rId1"/>
    <p:sldLayoutId id="2147488732" r:id="rId2"/>
    <p:sldLayoutId id="2147488733" r:id="rId3"/>
    <p:sldLayoutId id="2147488734" r:id="rId4"/>
    <p:sldLayoutId id="2147488735" r:id="rId5"/>
    <p:sldLayoutId id="2147488736" r:id="rId6"/>
    <p:sldLayoutId id="2147488737" r:id="rId7"/>
    <p:sldLayoutId id="2147488738" r:id="rId8"/>
    <p:sldLayoutId id="2147488739" r:id="rId9"/>
    <p:sldLayoutId id="2147488740" r:id="rId10"/>
    <p:sldLayoutId id="2147488741" r:id="rId11"/>
    <p:sldLayoutId id="2147488742" r:id="rId12"/>
    <p:sldLayoutId id="2147488743" r:id="rId13"/>
    <p:sldLayoutId id="2147488744" r:id="rId14"/>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bg2"/>
        </a:buClr>
        <a:buFont typeface="Monotype Sorts"/>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a:buChar char="l"/>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742950" y="609600"/>
            <a:ext cx="84201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1267"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defRPr>
            </a:lvl1pPr>
          </a:lstStyle>
          <a:p>
            <a:pPr>
              <a:defRPr/>
            </a:pPr>
            <a:endParaRPr lang="it-IT"/>
          </a:p>
        </p:txBody>
      </p:sp>
      <p:sp>
        <p:nvSpPr>
          <p:cNvPr id="1029"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defRPr>
            </a:lvl1pPr>
          </a:lstStyle>
          <a:p>
            <a:pPr>
              <a:defRPr/>
            </a:pPr>
            <a:endParaRPr lang="it-IT"/>
          </a:p>
        </p:txBody>
      </p:sp>
      <p:sp>
        <p:nvSpPr>
          <p:cNvPr id="1030"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3FA3CBA7-DAA0-41D4-8BE5-0F4F5887252D}"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8633" r:id="rId1"/>
    <p:sldLayoutId id="2147488634" r:id="rId2"/>
    <p:sldLayoutId id="2147488635" r:id="rId3"/>
    <p:sldLayoutId id="2147488636" r:id="rId4"/>
    <p:sldLayoutId id="2147488637" r:id="rId5"/>
    <p:sldLayoutId id="2147488638" r:id="rId6"/>
    <p:sldLayoutId id="2147488639" r:id="rId7"/>
    <p:sldLayoutId id="2147488640" r:id="rId8"/>
    <p:sldLayoutId id="2147488641" r:id="rId9"/>
    <p:sldLayoutId id="2147488642" r:id="rId10"/>
    <p:sldLayoutId id="2147488643" r:id="rId11"/>
    <p:sldLayoutId id="2147488644" r:id="rId12"/>
    <p:sldLayoutId id="2147488645" r:id="rId13"/>
    <p:sldLayoutId id="2147488646" r:id="rId14"/>
    <p:sldLayoutId id="2147488647" r:id="rId15"/>
    <p:sldLayoutId id="2147488648" r:id="rId16"/>
    <p:sldLayoutId id="2147488747" r:id="rId17"/>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30310"/>
            </a:gs>
            <a:gs pos="100000">
              <a:srgbClr val="3333FF"/>
            </a:gs>
          </a:gsLst>
          <a:lin ang="5400000" scaled="1"/>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742950" y="457200"/>
            <a:ext cx="84201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Fare clic per modificare lo stile del titolo dello schema</a:t>
            </a:r>
          </a:p>
        </p:txBody>
      </p:sp>
      <p:sp>
        <p:nvSpPr>
          <p:cNvPr id="12291"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151556"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578963"/>
                </a:solidFill>
              </a:defRPr>
            </a:lvl1pPr>
          </a:lstStyle>
          <a:p>
            <a:pPr>
              <a:defRPr/>
            </a:pPr>
            <a:endParaRPr lang="en-US"/>
          </a:p>
        </p:txBody>
      </p:sp>
      <p:sp>
        <p:nvSpPr>
          <p:cNvPr id="151557"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578963"/>
                </a:solidFill>
              </a:defRPr>
            </a:lvl1pPr>
          </a:lstStyle>
          <a:p>
            <a:pPr>
              <a:defRPr/>
            </a:pPr>
            <a:endParaRPr lang="en-US"/>
          </a:p>
        </p:txBody>
      </p:sp>
      <p:sp>
        <p:nvSpPr>
          <p:cNvPr id="151558"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578963"/>
                </a:solidFill>
              </a:defRPr>
            </a:lvl1pPr>
          </a:lstStyle>
          <a:p>
            <a:pPr>
              <a:defRPr/>
            </a:pPr>
            <a:fld id="{BD272892-DC9B-4308-9A3A-ED94CE30518E}"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8748" r:id="rId1"/>
    <p:sldLayoutId id="2147488649" r:id="rId2"/>
    <p:sldLayoutId id="2147488650" r:id="rId3"/>
    <p:sldLayoutId id="2147488651" r:id="rId4"/>
    <p:sldLayoutId id="2147488652" r:id="rId5"/>
    <p:sldLayoutId id="2147488653" r:id="rId6"/>
    <p:sldLayoutId id="2147488654" r:id="rId7"/>
    <p:sldLayoutId id="2147488655" r:id="rId8"/>
    <p:sldLayoutId id="2147488656" r:id="rId9"/>
    <p:sldLayoutId id="2147488657" r:id="rId10"/>
    <p:sldLayoutId id="2147488658" r:id="rId11"/>
    <p:sldLayoutId id="2147488659" r:id="rId12"/>
    <p:sldLayoutId id="2147488660" r:id="rId13"/>
    <p:sldLayoutId id="2147488661" r:id="rId14"/>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bg2"/>
        </a:buClr>
        <a:buFont typeface="Monotype Sorts"/>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a:buChar char="l"/>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30200" y="76200"/>
            <a:ext cx="9245600" cy="503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Fare clic per modificare stile</a:t>
            </a:r>
          </a:p>
        </p:txBody>
      </p:sp>
      <p:sp>
        <p:nvSpPr>
          <p:cNvPr id="13315" name="Rectangle 3"/>
          <p:cNvSpPr>
            <a:spLocks noGrp="1" noChangeArrowheads="1"/>
          </p:cNvSpPr>
          <p:nvPr>
            <p:ph type="body" idx="1"/>
          </p:nvPr>
        </p:nvSpPr>
        <p:spPr bwMode="auto">
          <a:xfrm>
            <a:off x="330200" y="685800"/>
            <a:ext cx="9245600" cy="3074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4100" name="Text Box 7"/>
          <p:cNvSpPr txBox="1">
            <a:spLocks noChangeArrowheads="1"/>
          </p:cNvSpPr>
          <p:nvPr/>
        </p:nvSpPr>
        <p:spPr bwMode="auto">
          <a:xfrm>
            <a:off x="247650" y="6537325"/>
            <a:ext cx="4600575" cy="244475"/>
          </a:xfrm>
          <a:prstGeom prst="rect">
            <a:avLst/>
          </a:prstGeom>
          <a:noFill/>
          <a:ln>
            <a:noFill/>
          </a:ln>
          <a:extLst/>
        </p:spPr>
        <p:txBody>
          <a:bodyPr anchor="b">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defRPr/>
            </a:pPr>
            <a:r>
              <a:rPr lang="it-IT" sz="1000">
                <a:solidFill>
                  <a:srgbClr val="000000"/>
                </a:solidFill>
              </a:rPr>
              <a:t>Copyright © 2006 Zanichelli editore</a:t>
            </a:r>
          </a:p>
        </p:txBody>
      </p:sp>
      <p:sp>
        <p:nvSpPr>
          <p:cNvPr id="4101" name="Line 8"/>
          <p:cNvSpPr>
            <a:spLocks noChangeShapeType="1"/>
          </p:cNvSpPr>
          <p:nvPr/>
        </p:nvSpPr>
        <p:spPr bwMode="auto">
          <a:xfrm>
            <a:off x="330200" y="6553200"/>
            <a:ext cx="9245600" cy="0"/>
          </a:xfrm>
          <a:prstGeom prst="line">
            <a:avLst/>
          </a:prstGeom>
          <a:noFill/>
          <a:ln w="25400">
            <a:solidFill>
              <a:srgbClr val="637BBC"/>
            </a:solidFill>
            <a:round/>
            <a:headEnd/>
            <a:tailEnd/>
          </a:ln>
          <a:extLst/>
        </p:spPr>
        <p:txBody>
          <a:bodyPr wrap="none" anchor="ctr"/>
          <a:lstStyle/>
          <a:p>
            <a:pPr eaLnBrk="0" hangingPunct="0">
              <a:defRPr/>
            </a:pPr>
            <a:endParaRPr lang="it-IT"/>
          </a:p>
        </p:txBody>
      </p:sp>
      <p:sp>
        <p:nvSpPr>
          <p:cNvPr id="4102" name="Line 9"/>
          <p:cNvSpPr>
            <a:spLocks noChangeShapeType="1"/>
          </p:cNvSpPr>
          <p:nvPr/>
        </p:nvSpPr>
        <p:spPr bwMode="auto">
          <a:xfrm>
            <a:off x="330200" y="609600"/>
            <a:ext cx="9245600" cy="0"/>
          </a:xfrm>
          <a:prstGeom prst="line">
            <a:avLst/>
          </a:prstGeom>
          <a:noFill/>
          <a:ln w="50800">
            <a:solidFill>
              <a:srgbClr val="637BBC"/>
            </a:solidFill>
            <a:round/>
            <a:headEnd/>
            <a:tailEnd/>
          </a:ln>
          <a:extLst/>
        </p:spPr>
        <p:txBody>
          <a:bodyPr wrap="none" anchor="ctr"/>
          <a:lstStyle/>
          <a:p>
            <a:pPr eaLnBrk="0" hangingPunct="0">
              <a:defRPr/>
            </a:pPr>
            <a:endParaRPr lang="it-IT"/>
          </a:p>
        </p:txBody>
      </p:sp>
    </p:spTree>
  </p:cSld>
  <p:clrMap bg1="lt1" tx1="dk1" bg2="lt2" tx2="dk2" accent1="accent1" accent2="accent2" accent3="accent3" accent4="accent4" accent5="accent5" accent6="accent6" hlink="hlink" folHlink="folHlink"/>
  <p:sldLayoutIdLst>
    <p:sldLayoutId id="2147488749" r:id="rId1"/>
    <p:sldLayoutId id="2147488662" r:id="rId2"/>
    <p:sldLayoutId id="2147488663" r:id="rId3"/>
    <p:sldLayoutId id="2147488664" r:id="rId4"/>
    <p:sldLayoutId id="2147488665" r:id="rId5"/>
    <p:sldLayoutId id="2147488666" r:id="rId6"/>
    <p:sldLayoutId id="2147488667" r:id="rId7"/>
    <p:sldLayoutId id="2147488668" r:id="rId8"/>
    <p:sldLayoutId id="2147488669" r:id="rId9"/>
    <p:sldLayoutId id="2147488670" r:id="rId10"/>
    <p:sldLayoutId id="2147488671" r:id="rId11"/>
  </p:sldLayoutIdLst>
  <p:timing>
    <p:tnLst>
      <p:par>
        <p:cTn xmlns:p14="http://schemas.microsoft.com/office/powerpoint/2010/main" id="1" dur="indefinite" restart="never" nodeType="tmRoot"/>
      </p:par>
    </p:tnLst>
  </p:timing>
  <p:txStyles>
    <p:titleStyle>
      <a:lvl1pPr marL="450850" indent="-450850" algn="l" rtl="0" eaLnBrk="0" fontAlgn="base" hangingPunct="0">
        <a:lnSpc>
          <a:spcPct val="90000"/>
        </a:lnSpc>
        <a:spcBef>
          <a:spcPct val="0"/>
        </a:spcBef>
        <a:spcAft>
          <a:spcPct val="0"/>
        </a:spcAft>
        <a:defRPr sz="3000" b="1">
          <a:solidFill>
            <a:schemeClr val="tx2"/>
          </a:solidFill>
          <a:latin typeface="+mj-lt"/>
          <a:ea typeface="+mj-ea"/>
          <a:cs typeface="+mj-cs"/>
        </a:defRPr>
      </a:lvl1pPr>
      <a:lvl2pPr marL="450850" indent="-450850" algn="l" rtl="0" eaLnBrk="0" fontAlgn="base" hangingPunct="0">
        <a:lnSpc>
          <a:spcPct val="90000"/>
        </a:lnSpc>
        <a:spcBef>
          <a:spcPct val="0"/>
        </a:spcBef>
        <a:spcAft>
          <a:spcPct val="0"/>
        </a:spcAft>
        <a:defRPr sz="3000" b="1">
          <a:solidFill>
            <a:schemeClr val="tx2"/>
          </a:solidFill>
          <a:latin typeface="Arial" charset="0"/>
        </a:defRPr>
      </a:lvl2pPr>
      <a:lvl3pPr marL="450850" indent="-450850" algn="l" rtl="0" eaLnBrk="0" fontAlgn="base" hangingPunct="0">
        <a:lnSpc>
          <a:spcPct val="90000"/>
        </a:lnSpc>
        <a:spcBef>
          <a:spcPct val="0"/>
        </a:spcBef>
        <a:spcAft>
          <a:spcPct val="0"/>
        </a:spcAft>
        <a:defRPr sz="3000" b="1">
          <a:solidFill>
            <a:schemeClr val="tx2"/>
          </a:solidFill>
          <a:latin typeface="Arial" charset="0"/>
        </a:defRPr>
      </a:lvl3pPr>
      <a:lvl4pPr marL="450850" indent="-450850" algn="l" rtl="0" eaLnBrk="0" fontAlgn="base" hangingPunct="0">
        <a:lnSpc>
          <a:spcPct val="90000"/>
        </a:lnSpc>
        <a:spcBef>
          <a:spcPct val="0"/>
        </a:spcBef>
        <a:spcAft>
          <a:spcPct val="0"/>
        </a:spcAft>
        <a:defRPr sz="3000" b="1">
          <a:solidFill>
            <a:schemeClr val="tx2"/>
          </a:solidFill>
          <a:latin typeface="Arial" charset="0"/>
        </a:defRPr>
      </a:lvl4pPr>
      <a:lvl5pPr marL="450850" indent="-450850" algn="l" rtl="0" eaLnBrk="0" fontAlgn="base" hangingPunct="0">
        <a:lnSpc>
          <a:spcPct val="90000"/>
        </a:lnSpc>
        <a:spcBef>
          <a:spcPct val="0"/>
        </a:spcBef>
        <a:spcAft>
          <a:spcPct val="0"/>
        </a:spcAft>
        <a:defRPr sz="3000" b="1">
          <a:solidFill>
            <a:schemeClr val="tx2"/>
          </a:solidFill>
          <a:latin typeface="Arial" charset="0"/>
        </a:defRPr>
      </a:lvl5pPr>
      <a:lvl6pPr marL="908050" indent="-450850" algn="l" rtl="0" fontAlgn="base">
        <a:lnSpc>
          <a:spcPct val="90000"/>
        </a:lnSpc>
        <a:spcBef>
          <a:spcPct val="0"/>
        </a:spcBef>
        <a:spcAft>
          <a:spcPct val="0"/>
        </a:spcAft>
        <a:defRPr sz="3000" b="1">
          <a:solidFill>
            <a:schemeClr val="tx2"/>
          </a:solidFill>
          <a:latin typeface="Arial" charset="0"/>
        </a:defRPr>
      </a:lvl6pPr>
      <a:lvl7pPr marL="1365250" indent="-450850" algn="l" rtl="0" fontAlgn="base">
        <a:lnSpc>
          <a:spcPct val="90000"/>
        </a:lnSpc>
        <a:spcBef>
          <a:spcPct val="0"/>
        </a:spcBef>
        <a:spcAft>
          <a:spcPct val="0"/>
        </a:spcAft>
        <a:defRPr sz="3000" b="1">
          <a:solidFill>
            <a:schemeClr val="tx2"/>
          </a:solidFill>
          <a:latin typeface="Arial" charset="0"/>
        </a:defRPr>
      </a:lvl7pPr>
      <a:lvl8pPr marL="1822450" indent="-450850" algn="l" rtl="0" fontAlgn="base">
        <a:lnSpc>
          <a:spcPct val="90000"/>
        </a:lnSpc>
        <a:spcBef>
          <a:spcPct val="0"/>
        </a:spcBef>
        <a:spcAft>
          <a:spcPct val="0"/>
        </a:spcAft>
        <a:defRPr sz="3000" b="1">
          <a:solidFill>
            <a:schemeClr val="tx2"/>
          </a:solidFill>
          <a:latin typeface="Arial" charset="0"/>
        </a:defRPr>
      </a:lvl8pPr>
      <a:lvl9pPr marL="2279650" indent="-450850" algn="l" rtl="0" fontAlgn="base">
        <a:lnSpc>
          <a:spcPct val="90000"/>
        </a:lnSpc>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45000"/>
        </a:spcBef>
        <a:spcAft>
          <a:spcPct val="20000"/>
        </a:spcAft>
        <a:buClr>
          <a:schemeClr val="tx2"/>
        </a:buClr>
        <a:buFont typeface="Times New Roman" pitchFamily="18" charset="0"/>
        <a:buChar char="•"/>
        <a:defRPr sz="2800">
          <a:solidFill>
            <a:schemeClr val="tx1"/>
          </a:solidFill>
          <a:latin typeface="+mn-lt"/>
          <a:ea typeface="+mn-ea"/>
          <a:cs typeface="+mn-cs"/>
        </a:defRPr>
      </a:lvl1pPr>
      <a:lvl2pPr marL="798513" indent="-341313" algn="l" rtl="0" eaLnBrk="0" fontAlgn="base" hangingPunct="0">
        <a:spcBef>
          <a:spcPct val="45000"/>
        </a:spcBef>
        <a:spcAft>
          <a:spcPct val="20000"/>
        </a:spcAft>
        <a:buClr>
          <a:schemeClr val="tx2"/>
        </a:buClr>
        <a:buChar char="•"/>
        <a:defRPr sz="2600">
          <a:solidFill>
            <a:schemeClr val="tx1"/>
          </a:solidFill>
          <a:latin typeface="+mn-lt"/>
        </a:defRPr>
      </a:lvl2pPr>
      <a:lvl3pPr marL="1485900" indent="-339725" algn="l" rtl="0" eaLnBrk="0" fontAlgn="base" hangingPunct="0">
        <a:spcBef>
          <a:spcPct val="45000"/>
        </a:spcBef>
        <a:spcAft>
          <a:spcPct val="20000"/>
        </a:spcAft>
        <a:buClr>
          <a:schemeClr val="tx2"/>
        </a:buClr>
        <a:buFont typeface="Arial" pitchFamily="34" charset="0"/>
        <a:buChar char="–"/>
        <a:defRPr sz="2600">
          <a:solidFill>
            <a:schemeClr val="tx1"/>
          </a:solidFill>
          <a:latin typeface="+mn-lt"/>
        </a:defRPr>
      </a:lvl3pPr>
      <a:lvl4pPr marL="2176463" indent="-347663" algn="l" rtl="0" eaLnBrk="0" fontAlgn="base" hangingPunct="0">
        <a:spcBef>
          <a:spcPct val="45000"/>
        </a:spcBef>
        <a:spcAft>
          <a:spcPct val="20000"/>
        </a:spcAft>
        <a:buClr>
          <a:schemeClr val="tx2"/>
        </a:buClr>
        <a:buChar char="•"/>
        <a:defRPr sz="2400">
          <a:solidFill>
            <a:schemeClr val="tx1"/>
          </a:solidFill>
          <a:latin typeface="+mn-lt"/>
        </a:defRPr>
      </a:lvl4pPr>
      <a:lvl5pPr marL="2859088" indent="-347663" algn="l" rtl="0" eaLnBrk="0" fontAlgn="base" hangingPunct="0">
        <a:spcBef>
          <a:spcPct val="45000"/>
        </a:spcBef>
        <a:spcAft>
          <a:spcPct val="20000"/>
        </a:spcAft>
        <a:buClr>
          <a:schemeClr val="tx2"/>
        </a:buClr>
        <a:buFont typeface="Arial" pitchFamily="34" charset="0"/>
        <a:buChar char="–"/>
        <a:defRPr sz="2400">
          <a:solidFill>
            <a:schemeClr val="tx1"/>
          </a:solidFill>
          <a:latin typeface="+mn-lt"/>
        </a:defRPr>
      </a:lvl5pPr>
      <a:lvl6pPr marL="3316288" indent="-347663" algn="l" rtl="0" fontAlgn="base">
        <a:spcBef>
          <a:spcPct val="45000"/>
        </a:spcBef>
        <a:spcAft>
          <a:spcPct val="20000"/>
        </a:spcAft>
        <a:buClr>
          <a:schemeClr val="tx2"/>
        </a:buClr>
        <a:buFont typeface="Arial" charset="0"/>
        <a:buChar char="–"/>
        <a:defRPr sz="2400">
          <a:solidFill>
            <a:schemeClr val="tx1"/>
          </a:solidFill>
          <a:latin typeface="+mn-lt"/>
        </a:defRPr>
      </a:lvl6pPr>
      <a:lvl7pPr marL="3773488" indent="-347663" algn="l" rtl="0" fontAlgn="base">
        <a:spcBef>
          <a:spcPct val="45000"/>
        </a:spcBef>
        <a:spcAft>
          <a:spcPct val="20000"/>
        </a:spcAft>
        <a:buClr>
          <a:schemeClr val="tx2"/>
        </a:buClr>
        <a:buFont typeface="Arial" charset="0"/>
        <a:buChar char="–"/>
        <a:defRPr sz="2400">
          <a:solidFill>
            <a:schemeClr val="tx1"/>
          </a:solidFill>
          <a:latin typeface="+mn-lt"/>
        </a:defRPr>
      </a:lvl7pPr>
      <a:lvl8pPr marL="4230688" indent="-347663" algn="l" rtl="0" fontAlgn="base">
        <a:spcBef>
          <a:spcPct val="45000"/>
        </a:spcBef>
        <a:spcAft>
          <a:spcPct val="20000"/>
        </a:spcAft>
        <a:buClr>
          <a:schemeClr val="tx2"/>
        </a:buClr>
        <a:buFont typeface="Arial" charset="0"/>
        <a:buChar char="–"/>
        <a:defRPr sz="2400">
          <a:solidFill>
            <a:schemeClr val="tx1"/>
          </a:solidFill>
          <a:latin typeface="+mn-lt"/>
        </a:defRPr>
      </a:lvl8pPr>
      <a:lvl9pPr marL="4687888" indent="-347663" algn="l" rtl="0" fontAlgn="base">
        <a:spcBef>
          <a:spcPct val="45000"/>
        </a:spcBef>
        <a:spcAft>
          <a:spcPct val="20000"/>
        </a:spcAft>
        <a:buClr>
          <a:schemeClr val="tx2"/>
        </a:buClr>
        <a:buFont typeface="Arial" charset="0"/>
        <a:buChar char="–"/>
        <a:defRPr sz="24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330200" y="76200"/>
            <a:ext cx="9245600" cy="503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Fare clic per modificare stile</a:t>
            </a:r>
          </a:p>
        </p:txBody>
      </p:sp>
      <p:sp>
        <p:nvSpPr>
          <p:cNvPr id="14339" name="Rectangle 3"/>
          <p:cNvSpPr>
            <a:spLocks noGrp="1" noChangeArrowheads="1"/>
          </p:cNvSpPr>
          <p:nvPr>
            <p:ph type="body" idx="1"/>
          </p:nvPr>
        </p:nvSpPr>
        <p:spPr bwMode="auto">
          <a:xfrm>
            <a:off x="330200" y="685800"/>
            <a:ext cx="9245600" cy="3074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5124" name="Text Box 7"/>
          <p:cNvSpPr txBox="1">
            <a:spLocks noChangeArrowheads="1"/>
          </p:cNvSpPr>
          <p:nvPr/>
        </p:nvSpPr>
        <p:spPr bwMode="auto">
          <a:xfrm>
            <a:off x="247650" y="6537325"/>
            <a:ext cx="4600575" cy="244475"/>
          </a:xfrm>
          <a:prstGeom prst="rect">
            <a:avLst/>
          </a:prstGeom>
          <a:noFill/>
          <a:ln>
            <a:noFill/>
          </a:ln>
          <a:extLst/>
        </p:spPr>
        <p:txBody>
          <a:bodyPr anchor="b">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defRPr/>
            </a:pPr>
            <a:r>
              <a:rPr lang="it-IT" sz="1000">
                <a:solidFill>
                  <a:srgbClr val="000000"/>
                </a:solidFill>
              </a:rPr>
              <a:t>Copyright © 2006 Zanichelli editore</a:t>
            </a:r>
          </a:p>
        </p:txBody>
      </p:sp>
      <p:sp>
        <p:nvSpPr>
          <p:cNvPr id="5125" name="Line 8"/>
          <p:cNvSpPr>
            <a:spLocks noChangeShapeType="1"/>
          </p:cNvSpPr>
          <p:nvPr/>
        </p:nvSpPr>
        <p:spPr bwMode="auto">
          <a:xfrm>
            <a:off x="330200" y="6553200"/>
            <a:ext cx="9245600" cy="0"/>
          </a:xfrm>
          <a:prstGeom prst="line">
            <a:avLst/>
          </a:prstGeom>
          <a:noFill/>
          <a:ln w="25400">
            <a:solidFill>
              <a:srgbClr val="637BBC"/>
            </a:solidFill>
            <a:round/>
            <a:headEnd/>
            <a:tailEnd/>
          </a:ln>
          <a:extLst/>
        </p:spPr>
        <p:txBody>
          <a:bodyPr wrap="none" anchor="ctr"/>
          <a:lstStyle/>
          <a:p>
            <a:pPr eaLnBrk="0" hangingPunct="0">
              <a:defRPr/>
            </a:pPr>
            <a:endParaRPr lang="it-IT"/>
          </a:p>
        </p:txBody>
      </p:sp>
      <p:sp>
        <p:nvSpPr>
          <p:cNvPr id="5126" name="Line 9"/>
          <p:cNvSpPr>
            <a:spLocks noChangeShapeType="1"/>
          </p:cNvSpPr>
          <p:nvPr/>
        </p:nvSpPr>
        <p:spPr bwMode="auto">
          <a:xfrm>
            <a:off x="330200" y="609600"/>
            <a:ext cx="9245600" cy="0"/>
          </a:xfrm>
          <a:prstGeom prst="line">
            <a:avLst/>
          </a:prstGeom>
          <a:noFill/>
          <a:ln w="50800">
            <a:solidFill>
              <a:srgbClr val="637BBC"/>
            </a:solidFill>
            <a:round/>
            <a:headEnd/>
            <a:tailEnd/>
          </a:ln>
          <a:extLst/>
        </p:spPr>
        <p:txBody>
          <a:bodyPr wrap="none" anchor="ctr"/>
          <a:lstStyle/>
          <a:p>
            <a:pPr eaLnBrk="0" hangingPunct="0">
              <a:defRPr/>
            </a:pPr>
            <a:endParaRPr lang="it-IT"/>
          </a:p>
        </p:txBody>
      </p:sp>
    </p:spTree>
  </p:cSld>
  <p:clrMap bg1="lt1" tx1="dk1" bg2="lt2" tx2="dk2" accent1="accent1" accent2="accent2" accent3="accent3" accent4="accent4" accent5="accent5" accent6="accent6" hlink="hlink" folHlink="folHlink"/>
  <p:sldLayoutIdLst>
    <p:sldLayoutId id="2147488750" r:id="rId1"/>
    <p:sldLayoutId id="2147488672" r:id="rId2"/>
    <p:sldLayoutId id="2147488673" r:id="rId3"/>
    <p:sldLayoutId id="2147488674" r:id="rId4"/>
    <p:sldLayoutId id="2147488675" r:id="rId5"/>
    <p:sldLayoutId id="2147488676" r:id="rId6"/>
    <p:sldLayoutId id="2147488677" r:id="rId7"/>
    <p:sldLayoutId id="2147488678" r:id="rId8"/>
    <p:sldLayoutId id="2147488679" r:id="rId9"/>
    <p:sldLayoutId id="2147488680" r:id="rId10"/>
    <p:sldLayoutId id="2147488681" r:id="rId11"/>
  </p:sldLayoutIdLst>
  <p:timing>
    <p:tnLst>
      <p:par>
        <p:cTn xmlns:p14="http://schemas.microsoft.com/office/powerpoint/2010/main" id="1" dur="indefinite" restart="never" nodeType="tmRoot"/>
      </p:par>
    </p:tnLst>
  </p:timing>
  <p:txStyles>
    <p:titleStyle>
      <a:lvl1pPr marL="450850" indent="-450850" algn="l" rtl="0" eaLnBrk="0" fontAlgn="base" hangingPunct="0">
        <a:lnSpc>
          <a:spcPct val="90000"/>
        </a:lnSpc>
        <a:spcBef>
          <a:spcPct val="0"/>
        </a:spcBef>
        <a:spcAft>
          <a:spcPct val="0"/>
        </a:spcAft>
        <a:defRPr sz="3000" b="1">
          <a:solidFill>
            <a:schemeClr val="tx2"/>
          </a:solidFill>
          <a:latin typeface="+mj-lt"/>
          <a:ea typeface="+mj-ea"/>
          <a:cs typeface="+mj-cs"/>
        </a:defRPr>
      </a:lvl1pPr>
      <a:lvl2pPr marL="450850" indent="-450850" algn="l" rtl="0" eaLnBrk="0" fontAlgn="base" hangingPunct="0">
        <a:lnSpc>
          <a:spcPct val="90000"/>
        </a:lnSpc>
        <a:spcBef>
          <a:spcPct val="0"/>
        </a:spcBef>
        <a:spcAft>
          <a:spcPct val="0"/>
        </a:spcAft>
        <a:defRPr sz="3000" b="1">
          <a:solidFill>
            <a:schemeClr val="tx2"/>
          </a:solidFill>
          <a:latin typeface="Arial" charset="0"/>
        </a:defRPr>
      </a:lvl2pPr>
      <a:lvl3pPr marL="450850" indent="-450850" algn="l" rtl="0" eaLnBrk="0" fontAlgn="base" hangingPunct="0">
        <a:lnSpc>
          <a:spcPct val="90000"/>
        </a:lnSpc>
        <a:spcBef>
          <a:spcPct val="0"/>
        </a:spcBef>
        <a:spcAft>
          <a:spcPct val="0"/>
        </a:spcAft>
        <a:defRPr sz="3000" b="1">
          <a:solidFill>
            <a:schemeClr val="tx2"/>
          </a:solidFill>
          <a:latin typeface="Arial" charset="0"/>
        </a:defRPr>
      </a:lvl3pPr>
      <a:lvl4pPr marL="450850" indent="-450850" algn="l" rtl="0" eaLnBrk="0" fontAlgn="base" hangingPunct="0">
        <a:lnSpc>
          <a:spcPct val="90000"/>
        </a:lnSpc>
        <a:spcBef>
          <a:spcPct val="0"/>
        </a:spcBef>
        <a:spcAft>
          <a:spcPct val="0"/>
        </a:spcAft>
        <a:defRPr sz="3000" b="1">
          <a:solidFill>
            <a:schemeClr val="tx2"/>
          </a:solidFill>
          <a:latin typeface="Arial" charset="0"/>
        </a:defRPr>
      </a:lvl4pPr>
      <a:lvl5pPr marL="450850" indent="-450850" algn="l" rtl="0" eaLnBrk="0" fontAlgn="base" hangingPunct="0">
        <a:lnSpc>
          <a:spcPct val="90000"/>
        </a:lnSpc>
        <a:spcBef>
          <a:spcPct val="0"/>
        </a:spcBef>
        <a:spcAft>
          <a:spcPct val="0"/>
        </a:spcAft>
        <a:defRPr sz="3000" b="1">
          <a:solidFill>
            <a:schemeClr val="tx2"/>
          </a:solidFill>
          <a:latin typeface="Arial" charset="0"/>
        </a:defRPr>
      </a:lvl5pPr>
      <a:lvl6pPr marL="908050" indent="-450850" algn="l" rtl="0" fontAlgn="base">
        <a:lnSpc>
          <a:spcPct val="90000"/>
        </a:lnSpc>
        <a:spcBef>
          <a:spcPct val="0"/>
        </a:spcBef>
        <a:spcAft>
          <a:spcPct val="0"/>
        </a:spcAft>
        <a:defRPr sz="3000" b="1">
          <a:solidFill>
            <a:schemeClr val="tx2"/>
          </a:solidFill>
          <a:latin typeface="Arial" charset="0"/>
        </a:defRPr>
      </a:lvl6pPr>
      <a:lvl7pPr marL="1365250" indent="-450850" algn="l" rtl="0" fontAlgn="base">
        <a:lnSpc>
          <a:spcPct val="90000"/>
        </a:lnSpc>
        <a:spcBef>
          <a:spcPct val="0"/>
        </a:spcBef>
        <a:spcAft>
          <a:spcPct val="0"/>
        </a:spcAft>
        <a:defRPr sz="3000" b="1">
          <a:solidFill>
            <a:schemeClr val="tx2"/>
          </a:solidFill>
          <a:latin typeface="Arial" charset="0"/>
        </a:defRPr>
      </a:lvl7pPr>
      <a:lvl8pPr marL="1822450" indent="-450850" algn="l" rtl="0" fontAlgn="base">
        <a:lnSpc>
          <a:spcPct val="90000"/>
        </a:lnSpc>
        <a:spcBef>
          <a:spcPct val="0"/>
        </a:spcBef>
        <a:spcAft>
          <a:spcPct val="0"/>
        </a:spcAft>
        <a:defRPr sz="3000" b="1">
          <a:solidFill>
            <a:schemeClr val="tx2"/>
          </a:solidFill>
          <a:latin typeface="Arial" charset="0"/>
        </a:defRPr>
      </a:lvl8pPr>
      <a:lvl9pPr marL="2279650" indent="-450850" algn="l" rtl="0" fontAlgn="base">
        <a:lnSpc>
          <a:spcPct val="90000"/>
        </a:lnSpc>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45000"/>
        </a:spcBef>
        <a:spcAft>
          <a:spcPct val="20000"/>
        </a:spcAft>
        <a:buClr>
          <a:schemeClr val="tx2"/>
        </a:buClr>
        <a:buFont typeface="Times New Roman" pitchFamily="18" charset="0"/>
        <a:buChar char="•"/>
        <a:defRPr sz="2800">
          <a:solidFill>
            <a:schemeClr val="tx1"/>
          </a:solidFill>
          <a:latin typeface="+mn-lt"/>
          <a:ea typeface="+mn-ea"/>
          <a:cs typeface="+mn-cs"/>
        </a:defRPr>
      </a:lvl1pPr>
      <a:lvl2pPr marL="798513" indent="-341313" algn="l" rtl="0" eaLnBrk="0" fontAlgn="base" hangingPunct="0">
        <a:spcBef>
          <a:spcPct val="45000"/>
        </a:spcBef>
        <a:spcAft>
          <a:spcPct val="20000"/>
        </a:spcAft>
        <a:buClr>
          <a:schemeClr val="tx2"/>
        </a:buClr>
        <a:buChar char="•"/>
        <a:defRPr sz="2600">
          <a:solidFill>
            <a:schemeClr val="tx1"/>
          </a:solidFill>
          <a:latin typeface="+mn-lt"/>
        </a:defRPr>
      </a:lvl2pPr>
      <a:lvl3pPr marL="1485900" indent="-339725" algn="l" rtl="0" eaLnBrk="0" fontAlgn="base" hangingPunct="0">
        <a:spcBef>
          <a:spcPct val="45000"/>
        </a:spcBef>
        <a:spcAft>
          <a:spcPct val="20000"/>
        </a:spcAft>
        <a:buClr>
          <a:schemeClr val="tx2"/>
        </a:buClr>
        <a:buFont typeface="Arial" pitchFamily="34" charset="0"/>
        <a:buChar char="–"/>
        <a:defRPr sz="2600">
          <a:solidFill>
            <a:schemeClr val="tx1"/>
          </a:solidFill>
          <a:latin typeface="+mn-lt"/>
        </a:defRPr>
      </a:lvl3pPr>
      <a:lvl4pPr marL="2176463" indent="-347663" algn="l" rtl="0" eaLnBrk="0" fontAlgn="base" hangingPunct="0">
        <a:spcBef>
          <a:spcPct val="45000"/>
        </a:spcBef>
        <a:spcAft>
          <a:spcPct val="20000"/>
        </a:spcAft>
        <a:buClr>
          <a:schemeClr val="tx2"/>
        </a:buClr>
        <a:buChar char="•"/>
        <a:defRPr sz="2400">
          <a:solidFill>
            <a:schemeClr val="tx1"/>
          </a:solidFill>
          <a:latin typeface="+mn-lt"/>
        </a:defRPr>
      </a:lvl4pPr>
      <a:lvl5pPr marL="2859088" indent="-347663" algn="l" rtl="0" eaLnBrk="0" fontAlgn="base" hangingPunct="0">
        <a:spcBef>
          <a:spcPct val="45000"/>
        </a:spcBef>
        <a:spcAft>
          <a:spcPct val="20000"/>
        </a:spcAft>
        <a:buClr>
          <a:schemeClr val="tx2"/>
        </a:buClr>
        <a:buFont typeface="Arial" pitchFamily="34" charset="0"/>
        <a:buChar char="–"/>
        <a:defRPr sz="2400">
          <a:solidFill>
            <a:schemeClr val="tx1"/>
          </a:solidFill>
          <a:latin typeface="+mn-lt"/>
        </a:defRPr>
      </a:lvl5pPr>
      <a:lvl6pPr marL="3316288" indent="-347663" algn="l" rtl="0" fontAlgn="base">
        <a:spcBef>
          <a:spcPct val="45000"/>
        </a:spcBef>
        <a:spcAft>
          <a:spcPct val="20000"/>
        </a:spcAft>
        <a:buClr>
          <a:schemeClr val="tx2"/>
        </a:buClr>
        <a:buFont typeface="Arial" charset="0"/>
        <a:buChar char="–"/>
        <a:defRPr sz="2400">
          <a:solidFill>
            <a:schemeClr val="tx1"/>
          </a:solidFill>
          <a:latin typeface="+mn-lt"/>
        </a:defRPr>
      </a:lvl6pPr>
      <a:lvl7pPr marL="3773488" indent="-347663" algn="l" rtl="0" fontAlgn="base">
        <a:spcBef>
          <a:spcPct val="45000"/>
        </a:spcBef>
        <a:spcAft>
          <a:spcPct val="20000"/>
        </a:spcAft>
        <a:buClr>
          <a:schemeClr val="tx2"/>
        </a:buClr>
        <a:buFont typeface="Arial" charset="0"/>
        <a:buChar char="–"/>
        <a:defRPr sz="2400">
          <a:solidFill>
            <a:schemeClr val="tx1"/>
          </a:solidFill>
          <a:latin typeface="+mn-lt"/>
        </a:defRPr>
      </a:lvl7pPr>
      <a:lvl8pPr marL="4230688" indent="-347663" algn="l" rtl="0" fontAlgn="base">
        <a:spcBef>
          <a:spcPct val="45000"/>
        </a:spcBef>
        <a:spcAft>
          <a:spcPct val="20000"/>
        </a:spcAft>
        <a:buClr>
          <a:schemeClr val="tx2"/>
        </a:buClr>
        <a:buFont typeface="Arial" charset="0"/>
        <a:buChar char="–"/>
        <a:defRPr sz="2400">
          <a:solidFill>
            <a:schemeClr val="tx1"/>
          </a:solidFill>
          <a:latin typeface="+mn-lt"/>
        </a:defRPr>
      </a:lvl8pPr>
      <a:lvl9pPr marL="4687888" indent="-347663" algn="l" rtl="0" fontAlgn="base">
        <a:spcBef>
          <a:spcPct val="45000"/>
        </a:spcBef>
        <a:spcAft>
          <a:spcPct val="20000"/>
        </a:spcAft>
        <a:buClr>
          <a:schemeClr val="tx2"/>
        </a:buClr>
        <a:buFont typeface="Arial" charset="0"/>
        <a:buChar char="–"/>
        <a:defRPr sz="24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30200" y="76200"/>
            <a:ext cx="9245600" cy="503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Fare clic per modificare stile</a:t>
            </a:r>
          </a:p>
        </p:txBody>
      </p:sp>
      <p:sp>
        <p:nvSpPr>
          <p:cNvPr id="15363" name="Rectangle 3"/>
          <p:cNvSpPr>
            <a:spLocks noGrp="1" noChangeArrowheads="1"/>
          </p:cNvSpPr>
          <p:nvPr>
            <p:ph type="body" idx="1"/>
          </p:nvPr>
        </p:nvSpPr>
        <p:spPr bwMode="auto">
          <a:xfrm>
            <a:off x="330200" y="685800"/>
            <a:ext cx="9245600" cy="3074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6148" name="Text Box 7"/>
          <p:cNvSpPr txBox="1">
            <a:spLocks noChangeArrowheads="1"/>
          </p:cNvSpPr>
          <p:nvPr/>
        </p:nvSpPr>
        <p:spPr bwMode="auto">
          <a:xfrm>
            <a:off x="247650" y="6537325"/>
            <a:ext cx="4600575" cy="244475"/>
          </a:xfrm>
          <a:prstGeom prst="rect">
            <a:avLst/>
          </a:prstGeom>
          <a:noFill/>
          <a:ln>
            <a:noFill/>
          </a:ln>
          <a:extLst/>
        </p:spPr>
        <p:txBody>
          <a:bodyPr anchor="b">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defRPr/>
            </a:pPr>
            <a:r>
              <a:rPr lang="it-IT" sz="1000">
                <a:solidFill>
                  <a:srgbClr val="000000"/>
                </a:solidFill>
              </a:rPr>
              <a:t>Copyright © 2006 Zanichelli editore</a:t>
            </a:r>
          </a:p>
        </p:txBody>
      </p:sp>
      <p:sp>
        <p:nvSpPr>
          <p:cNvPr id="6149" name="Line 8"/>
          <p:cNvSpPr>
            <a:spLocks noChangeShapeType="1"/>
          </p:cNvSpPr>
          <p:nvPr/>
        </p:nvSpPr>
        <p:spPr bwMode="auto">
          <a:xfrm>
            <a:off x="330200" y="6553200"/>
            <a:ext cx="9245600" cy="0"/>
          </a:xfrm>
          <a:prstGeom prst="line">
            <a:avLst/>
          </a:prstGeom>
          <a:noFill/>
          <a:ln w="25400">
            <a:solidFill>
              <a:srgbClr val="637BBC"/>
            </a:solidFill>
            <a:round/>
            <a:headEnd/>
            <a:tailEnd/>
          </a:ln>
          <a:extLst/>
        </p:spPr>
        <p:txBody>
          <a:bodyPr wrap="none" anchor="ctr"/>
          <a:lstStyle/>
          <a:p>
            <a:pPr eaLnBrk="0" hangingPunct="0">
              <a:defRPr/>
            </a:pPr>
            <a:endParaRPr lang="it-IT"/>
          </a:p>
        </p:txBody>
      </p:sp>
      <p:sp>
        <p:nvSpPr>
          <p:cNvPr id="6150" name="Line 9"/>
          <p:cNvSpPr>
            <a:spLocks noChangeShapeType="1"/>
          </p:cNvSpPr>
          <p:nvPr/>
        </p:nvSpPr>
        <p:spPr bwMode="auto">
          <a:xfrm>
            <a:off x="330200" y="609600"/>
            <a:ext cx="9245600" cy="0"/>
          </a:xfrm>
          <a:prstGeom prst="line">
            <a:avLst/>
          </a:prstGeom>
          <a:noFill/>
          <a:ln w="50800">
            <a:solidFill>
              <a:srgbClr val="637BBC"/>
            </a:solidFill>
            <a:round/>
            <a:headEnd/>
            <a:tailEnd/>
          </a:ln>
          <a:extLst/>
        </p:spPr>
        <p:txBody>
          <a:bodyPr wrap="none" anchor="ctr"/>
          <a:lstStyle/>
          <a:p>
            <a:pPr eaLnBrk="0" hangingPunct="0">
              <a:defRPr/>
            </a:pPr>
            <a:endParaRPr lang="it-IT"/>
          </a:p>
        </p:txBody>
      </p:sp>
    </p:spTree>
  </p:cSld>
  <p:clrMap bg1="lt1" tx1="dk1" bg2="lt2" tx2="dk2" accent1="accent1" accent2="accent2" accent3="accent3" accent4="accent4" accent5="accent5" accent6="accent6" hlink="hlink" folHlink="folHlink"/>
  <p:sldLayoutIdLst>
    <p:sldLayoutId id="2147488751" r:id="rId1"/>
    <p:sldLayoutId id="2147488682" r:id="rId2"/>
    <p:sldLayoutId id="2147488683" r:id="rId3"/>
    <p:sldLayoutId id="2147488684" r:id="rId4"/>
    <p:sldLayoutId id="2147488685" r:id="rId5"/>
    <p:sldLayoutId id="2147488686" r:id="rId6"/>
    <p:sldLayoutId id="2147488687" r:id="rId7"/>
    <p:sldLayoutId id="2147488688" r:id="rId8"/>
    <p:sldLayoutId id="2147488689" r:id="rId9"/>
    <p:sldLayoutId id="2147488690" r:id="rId10"/>
    <p:sldLayoutId id="2147488691" r:id="rId11"/>
    <p:sldLayoutId id="2147488752" r:id="rId12"/>
  </p:sldLayoutIdLst>
  <p:timing>
    <p:tnLst>
      <p:par>
        <p:cTn xmlns:p14="http://schemas.microsoft.com/office/powerpoint/2010/main" id="1" dur="indefinite" restart="never" nodeType="tmRoot"/>
      </p:par>
    </p:tnLst>
  </p:timing>
  <p:txStyles>
    <p:titleStyle>
      <a:lvl1pPr marL="450850" indent="-450850" algn="l" rtl="0" eaLnBrk="0" fontAlgn="base" hangingPunct="0">
        <a:lnSpc>
          <a:spcPct val="90000"/>
        </a:lnSpc>
        <a:spcBef>
          <a:spcPct val="0"/>
        </a:spcBef>
        <a:spcAft>
          <a:spcPct val="0"/>
        </a:spcAft>
        <a:defRPr sz="3000" b="1">
          <a:solidFill>
            <a:schemeClr val="tx2"/>
          </a:solidFill>
          <a:latin typeface="+mj-lt"/>
          <a:ea typeface="+mj-ea"/>
          <a:cs typeface="+mj-cs"/>
        </a:defRPr>
      </a:lvl1pPr>
      <a:lvl2pPr marL="450850" indent="-450850" algn="l" rtl="0" eaLnBrk="0" fontAlgn="base" hangingPunct="0">
        <a:lnSpc>
          <a:spcPct val="90000"/>
        </a:lnSpc>
        <a:spcBef>
          <a:spcPct val="0"/>
        </a:spcBef>
        <a:spcAft>
          <a:spcPct val="0"/>
        </a:spcAft>
        <a:defRPr sz="3000" b="1">
          <a:solidFill>
            <a:schemeClr val="tx2"/>
          </a:solidFill>
          <a:latin typeface="Arial" charset="0"/>
        </a:defRPr>
      </a:lvl2pPr>
      <a:lvl3pPr marL="450850" indent="-450850" algn="l" rtl="0" eaLnBrk="0" fontAlgn="base" hangingPunct="0">
        <a:lnSpc>
          <a:spcPct val="90000"/>
        </a:lnSpc>
        <a:spcBef>
          <a:spcPct val="0"/>
        </a:spcBef>
        <a:spcAft>
          <a:spcPct val="0"/>
        </a:spcAft>
        <a:defRPr sz="3000" b="1">
          <a:solidFill>
            <a:schemeClr val="tx2"/>
          </a:solidFill>
          <a:latin typeface="Arial" charset="0"/>
        </a:defRPr>
      </a:lvl3pPr>
      <a:lvl4pPr marL="450850" indent="-450850" algn="l" rtl="0" eaLnBrk="0" fontAlgn="base" hangingPunct="0">
        <a:lnSpc>
          <a:spcPct val="90000"/>
        </a:lnSpc>
        <a:spcBef>
          <a:spcPct val="0"/>
        </a:spcBef>
        <a:spcAft>
          <a:spcPct val="0"/>
        </a:spcAft>
        <a:defRPr sz="3000" b="1">
          <a:solidFill>
            <a:schemeClr val="tx2"/>
          </a:solidFill>
          <a:latin typeface="Arial" charset="0"/>
        </a:defRPr>
      </a:lvl4pPr>
      <a:lvl5pPr marL="450850" indent="-450850" algn="l" rtl="0" eaLnBrk="0" fontAlgn="base" hangingPunct="0">
        <a:lnSpc>
          <a:spcPct val="90000"/>
        </a:lnSpc>
        <a:spcBef>
          <a:spcPct val="0"/>
        </a:spcBef>
        <a:spcAft>
          <a:spcPct val="0"/>
        </a:spcAft>
        <a:defRPr sz="3000" b="1">
          <a:solidFill>
            <a:schemeClr val="tx2"/>
          </a:solidFill>
          <a:latin typeface="Arial" charset="0"/>
        </a:defRPr>
      </a:lvl5pPr>
      <a:lvl6pPr marL="908050" indent="-450850" algn="l" rtl="0" fontAlgn="base">
        <a:lnSpc>
          <a:spcPct val="90000"/>
        </a:lnSpc>
        <a:spcBef>
          <a:spcPct val="0"/>
        </a:spcBef>
        <a:spcAft>
          <a:spcPct val="0"/>
        </a:spcAft>
        <a:defRPr sz="3000" b="1">
          <a:solidFill>
            <a:schemeClr val="tx2"/>
          </a:solidFill>
          <a:latin typeface="Arial" charset="0"/>
        </a:defRPr>
      </a:lvl6pPr>
      <a:lvl7pPr marL="1365250" indent="-450850" algn="l" rtl="0" fontAlgn="base">
        <a:lnSpc>
          <a:spcPct val="90000"/>
        </a:lnSpc>
        <a:spcBef>
          <a:spcPct val="0"/>
        </a:spcBef>
        <a:spcAft>
          <a:spcPct val="0"/>
        </a:spcAft>
        <a:defRPr sz="3000" b="1">
          <a:solidFill>
            <a:schemeClr val="tx2"/>
          </a:solidFill>
          <a:latin typeface="Arial" charset="0"/>
        </a:defRPr>
      </a:lvl7pPr>
      <a:lvl8pPr marL="1822450" indent="-450850" algn="l" rtl="0" fontAlgn="base">
        <a:lnSpc>
          <a:spcPct val="90000"/>
        </a:lnSpc>
        <a:spcBef>
          <a:spcPct val="0"/>
        </a:spcBef>
        <a:spcAft>
          <a:spcPct val="0"/>
        </a:spcAft>
        <a:defRPr sz="3000" b="1">
          <a:solidFill>
            <a:schemeClr val="tx2"/>
          </a:solidFill>
          <a:latin typeface="Arial" charset="0"/>
        </a:defRPr>
      </a:lvl8pPr>
      <a:lvl9pPr marL="2279650" indent="-450850" algn="l" rtl="0" fontAlgn="base">
        <a:lnSpc>
          <a:spcPct val="90000"/>
        </a:lnSpc>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45000"/>
        </a:spcBef>
        <a:spcAft>
          <a:spcPct val="20000"/>
        </a:spcAft>
        <a:buClr>
          <a:schemeClr val="tx2"/>
        </a:buClr>
        <a:buFont typeface="Times New Roman" pitchFamily="18" charset="0"/>
        <a:buChar char="•"/>
        <a:defRPr sz="2800">
          <a:solidFill>
            <a:schemeClr val="tx1"/>
          </a:solidFill>
          <a:latin typeface="+mn-lt"/>
          <a:ea typeface="+mn-ea"/>
          <a:cs typeface="+mn-cs"/>
        </a:defRPr>
      </a:lvl1pPr>
      <a:lvl2pPr marL="798513" indent="-341313" algn="l" rtl="0" eaLnBrk="0" fontAlgn="base" hangingPunct="0">
        <a:spcBef>
          <a:spcPct val="45000"/>
        </a:spcBef>
        <a:spcAft>
          <a:spcPct val="20000"/>
        </a:spcAft>
        <a:buClr>
          <a:schemeClr val="tx2"/>
        </a:buClr>
        <a:buChar char="•"/>
        <a:defRPr sz="2600">
          <a:solidFill>
            <a:schemeClr val="tx1"/>
          </a:solidFill>
          <a:latin typeface="+mn-lt"/>
        </a:defRPr>
      </a:lvl2pPr>
      <a:lvl3pPr marL="1485900" indent="-339725" algn="l" rtl="0" eaLnBrk="0" fontAlgn="base" hangingPunct="0">
        <a:spcBef>
          <a:spcPct val="45000"/>
        </a:spcBef>
        <a:spcAft>
          <a:spcPct val="20000"/>
        </a:spcAft>
        <a:buClr>
          <a:schemeClr val="tx2"/>
        </a:buClr>
        <a:buFont typeface="Arial" pitchFamily="34" charset="0"/>
        <a:buChar char="–"/>
        <a:defRPr sz="2600">
          <a:solidFill>
            <a:schemeClr val="tx1"/>
          </a:solidFill>
          <a:latin typeface="+mn-lt"/>
        </a:defRPr>
      </a:lvl3pPr>
      <a:lvl4pPr marL="2176463" indent="-347663" algn="l" rtl="0" eaLnBrk="0" fontAlgn="base" hangingPunct="0">
        <a:spcBef>
          <a:spcPct val="45000"/>
        </a:spcBef>
        <a:spcAft>
          <a:spcPct val="20000"/>
        </a:spcAft>
        <a:buClr>
          <a:schemeClr val="tx2"/>
        </a:buClr>
        <a:buChar char="•"/>
        <a:defRPr sz="2400">
          <a:solidFill>
            <a:schemeClr val="tx1"/>
          </a:solidFill>
          <a:latin typeface="+mn-lt"/>
        </a:defRPr>
      </a:lvl4pPr>
      <a:lvl5pPr marL="2859088" indent="-347663" algn="l" rtl="0" eaLnBrk="0" fontAlgn="base" hangingPunct="0">
        <a:spcBef>
          <a:spcPct val="45000"/>
        </a:spcBef>
        <a:spcAft>
          <a:spcPct val="20000"/>
        </a:spcAft>
        <a:buClr>
          <a:schemeClr val="tx2"/>
        </a:buClr>
        <a:buFont typeface="Arial" pitchFamily="34" charset="0"/>
        <a:buChar char="–"/>
        <a:defRPr sz="2400">
          <a:solidFill>
            <a:schemeClr val="tx1"/>
          </a:solidFill>
          <a:latin typeface="+mn-lt"/>
        </a:defRPr>
      </a:lvl5pPr>
      <a:lvl6pPr marL="3316288" indent="-347663" algn="l" rtl="0" fontAlgn="base">
        <a:spcBef>
          <a:spcPct val="45000"/>
        </a:spcBef>
        <a:spcAft>
          <a:spcPct val="20000"/>
        </a:spcAft>
        <a:buClr>
          <a:schemeClr val="tx2"/>
        </a:buClr>
        <a:buFont typeface="Arial" charset="0"/>
        <a:buChar char="–"/>
        <a:defRPr sz="2400">
          <a:solidFill>
            <a:schemeClr val="tx1"/>
          </a:solidFill>
          <a:latin typeface="+mn-lt"/>
        </a:defRPr>
      </a:lvl6pPr>
      <a:lvl7pPr marL="3773488" indent="-347663" algn="l" rtl="0" fontAlgn="base">
        <a:spcBef>
          <a:spcPct val="45000"/>
        </a:spcBef>
        <a:spcAft>
          <a:spcPct val="20000"/>
        </a:spcAft>
        <a:buClr>
          <a:schemeClr val="tx2"/>
        </a:buClr>
        <a:buFont typeface="Arial" charset="0"/>
        <a:buChar char="–"/>
        <a:defRPr sz="2400">
          <a:solidFill>
            <a:schemeClr val="tx1"/>
          </a:solidFill>
          <a:latin typeface="+mn-lt"/>
        </a:defRPr>
      </a:lvl7pPr>
      <a:lvl8pPr marL="4230688" indent="-347663" algn="l" rtl="0" fontAlgn="base">
        <a:spcBef>
          <a:spcPct val="45000"/>
        </a:spcBef>
        <a:spcAft>
          <a:spcPct val="20000"/>
        </a:spcAft>
        <a:buClr>
          <a:schemeClr val="tx2"/>
        </a:buClr>
        <a:buFont typeface="Arial" charset="0"/>
        <a:buChar char="–"/>
        <a:defRPr sz="2400">
          <a:solidFill>
            <a:schemeClr val="tx1"/>
          </a:solidFill>
          <a:latin typeface="+mn-lt"/>
        </a:defRPr>
      </a:lvl8pPr>
      <a:lvl9pPr marL="4687888" indent="-347663" algn="l" rtl="0" fontAlgn="base">
        <a:spcBef>
          <a:spcPct val="45000"/>
        </a:spcBef>
        <a:spcAft>
          <a:spcPct val="20000"/>
        </a:spcAft>
        <a:buClr>
          <a:schemeClr val="tx2"/>
        </a:buClr>
        <a:buFont typeface="Arial" charset="0"/>
        <a:buChar char="–"/>
        <a:defRPr sz="24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330200" y="76200"/>
            <a:ext cx="9245600" cy="503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Fare clic per modificare stile</a:t>
            </a:r>
          </a:p>
        </p:txBody>
      </p:sp>
      <p:sp>
        <p:nvSpPr>
          <p:cNvPr id="16387" name="Rectangle 3"/>
          <p:cNvSpPr>
            <a:spLocks noGrp="1" noChangeArrowheads="1"/>
          </p:cNvSpPr>
          <p:nvPr>
            <p:ph type="body" idx="1"/>
          </p:nvPr>
        </p:nvSpPr>
        <p:spPr bwMode="auto">
          <a:xfrm>
            <a:off x="330200" y="685800"/>
            <a:ext cx="9245600" cy="3074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7172" name="Text Box 7"/>
          <p:cNvSpPr txBox="1">
            <a:spLocks noChangeArrowheads="1"/>
          </p:cNvSpPr>
          <p:nvPr/>
        </p:nvSpPr>
        <p:spPr bwMode="auto">
          <a:xfrm>
            <a:off x="247650" y="6537325"/>
            <a:ext cx="4600575" cy="244475"/>
          </a:xfrm>
          <a:prstGeom prst="rect">
            <a:avLst/>
          </a:prstGeom>
          <a:noFill/>
          <a:ln>
            <a:noFill/>
          </a:ln>
          <a:extLst/>
        </p:spPr>
        <p:txBody>
          <a:bodyPr anchor="b">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defRPr/>
            </a:pPr>
            <a:r>
              <a:rPr lang="it-IT" sz="1000">
                <a:solidFill>
                  <a:srgbClr val="000000"/>
                </a:solidFill>
              </a:rPr>
              <a:t>Copyright © 2006 Zanichelli editore</a:t>
            </a:r>
          </a:p>
        </p:txBody>
      </p:sp>
      <p:sp>
        <p:nvSpPr>
          <p:cNvPr id="7173" name="Line 8"/>
          <p:cNvSpPr>
            <a:spLocks noChangeShapeType="1"/>
          </p:cNvSpPr>
          <p:nvPr/>
        </p:nvSpPr>
        <p:spPr bwMode="auto">
          <a:xfrm>
            <a:off x="330200" y="6553200"/>
            <a:ext cx="9245600" cy="0"/>
          </a:xfrm>
          <a:prstGeom prst="line">
            <a:avLst/>
          </a:prstGeom>
          <a:noFill/>
          <a:ln w="25400">
            <a:solidFill>
              <a:srgbClr val="637BBC"/>
            </a:solidFill>
            <a:round/>
            <a:headEnd/>
            <a:tailEnd/>
          </a:ln>
          <a:extLst/>
        </p:spPr>
        <p:txBody>
          <a:bodyPr wrap="none" anchor="ctr"/>
          <a:lstStyle/>
          <a:p>
            <a:pPr eaLnBrk="0" hangingPunct="0">
              <a:defRPr/>
            </a:pPr>
            <a:endParaRPr lang="it-IT"/>
          </a:p>
        </p:txBody>
      </p:sp>
      <p:sp>
        <p:nvSpPr>
          <p:cNvPr id="7174" name="Line 9"/>
          <p:cNvSpPr>
            <a:spLocks noChangeShapeType="1"/>
          </p:cNvSpPr>
          <p:nvPr/>
        </p:nvSpPr>
        <p:spPr bwMode="auto">
          <a:xfrm>
            <a:off x="330200" y="609600"/>
            <a:ext cx="9245600" cy="0"/>
          </a:xfrm>
          <a:prstGeom prst="line">
            <a:avLst/>
          </a:prstGeom>
          <a:noFill/>
          <a:ln w="50800">
            <a:solidFill>
              <a:srgbClr val="637BBC"/>
            </a:solidFill>
            <a:round/>
            <a:headEnd/>
            <a:tailEnd/>
          </a:ln>
          <a:extLst/>
        </p:spPr>
        <p:txBody>
          <a:bodyPr wrap="none" anchor="ctr"/>
          <a:lstStyle/>
          <a:p>
            <a:pPr eaLnBrk="0" hangingPunct="0">
              <a:defRPr/>
            </a:pPr>
            <a:endParaRPr lang="it-IT"/>
          </a:p>
        </p:txBody>
      </p:sp>
    </p:spTree>
  </p:cSld>
  <p:clrMap bg1="lt1" tx1="dk1" bg2="lt2" tx2="dk2" accent1="accent1" accent2="accent2" accent3="accent3" accent4="accent4" accent5="accent5" accent6="accent6" hlink="hlink" folHlink="folHlink"/>
  <p:sldLayoutIdLst>
    <p:sldLayoutId id="2147488753" r:id="rId1"/>
    <p:sldLayoutId id="2147488692" r:id="rId2"/>
    <p:sldLayoutId id="2147488693" r:id="rId3"/>
    <p:sldLayoutId id="2147488694" r:id="rId4"/>
    <p:sldLayoutId id="2147488695" r:id="rId5"/>
    <p:sldLayoutId id="2147488696" r:id="rId6"/>
    <p:sldLayoutId id="2147488697" r:id="rId7"/>
    <p:sldLayoutId id="2147488698" r:id="rId8"/>
    <p:sldLayoutId id="2147488699" r:id="rId9"/>
    <p:sldLayoutId id="2147488700" r:id="rId10"/>
    <p:sldLayoutId id="2147488701" r:id="rId11"/>
  </p:sldLayoutIdLst>
  <p:timing>
    <p:tnLst>
      <p:par>
        <p:cTn xmlns:p14="http://schemas.microsoft.com/office/powerpoint/2010/main" id="1" dur="indefinite" restart="never" nodeType="tmRoot"/>
      </p:par>
    </p:tnLst>
  </p:timing>
  <p:txStyles>
    <p:titleStyle>
      <a:lvl1pPr marL="450850" indent="-450850" algn="l" rtl="0" eaLnBrk="0" fontAlgn="base" hangingPunct="0">
        <a:lnSpc>
          <a:spcPct val="90000"/>
        </a:lnSpc>
        <a:spcBef>
          <a:spcPct val="0"/>
        </a:spcBef>
        <a:spcAft>
          <a:spcPct val="0"/>
        </a:spcAft>
        <a:defRPr sz="3000" b="1">
          <a:solidFill>
            <a:schemeClr val="tx2"/>
          </a:solidFill>
          <a:latin typeface="+mj-lt"/>
          <a:ea typeface="+mj-ea"/>
          <a:cs typeface="+mj-cs"/>
        </a:defRPr>
      </a:lvl1pPr>
      <a:lvl2pPr marL="450850" indent="-450850" algn="l" rtl="0" eaLnBrk="0" fontAlgn="base" hangingPunct="0">
        <a:lnSpc>
          <a:spcPct val="90000"/>
        </a:lnSpc>
        <a:spcBef>
          <a:spcPct val="0"/>
        </a:spcBef>
        <a:spcAft>
          <a:spcPct val="0"/>
        </a:spcAft>
        <a:defRPr sz="3000" b="1">
          <a:solidFill>
            <a:schemeClr val="tx2"/>
          </a:solidFill>
          <a:latin typeface="Arial" charset="0"/>
        </a:defRPr>
      </a:lvl2pPr>
      <a:lvl3pPr marL="450850" indent="-450850" algn="l" rtl="0" eaLnBrk="0" fontAlgn="base" hangingPunct="0">
        <a:lnSpc>
          <a:spcPct val="90000"/>
        </a:lnSpc>
        <a:spcBef>
          <a:spcPct val="0"/>
        </a:spcBef>
        <a:spcAft>
          <a:spcPct val="0"/>
        </a:spcAft>
        <a:defRPr sz="3000" b="1">
          <a:solidFill>
            <a:schemeClr val="tx2"/>
          </a:solidFill>
          <a:latin typeface="Arial" charset="0"/>
        </a:defRPr>
      </a:lvl3pPr>
      <a:lvl4pPr marL="450850" indent="-450850" algn="l" rtl="0" eaLnBrk="0" fontAlgn="base" hangingPunct="0">
        <a:lnSpc>
          <a:spcPct val="90000"/>
        </a:lnSpc>
        <a:spcBef>
          <a:spcPct val="0"/>
        </a:spcBef>
        <a:spcAft>
          <a:spcPct val="0"/>
        </a:spcAft>
        <a:defRPr sz="3000" b="1">
          <a:solidFill>
            <a:schemeClr val="tx2"/>
          </a:solidFill>
          <a:latin typeface="Arial" charset="0"/>
        </a:defRPr>
      </a:lvl4pPr>
      <a:lvl5pPr marL="450850" indent="-450850" algn="l" rtl="0" eaLnBrk="0" fontAlgn="base" hangingPunct="0">
        <a:lnSpc>
          <a:spcPct val="90000"/>
        </a:lnSpc>
        <a:spcBef>
          <a:spcPct val="0"/>
        </a:spcBef>
        <a:spcAft>
          <a:spcPct val="0"/>
        </a:spcAft>
        <a:defRPr sz="3000" b="1">
          <a:solidFill>
            <a:schemeClr val="tx2"/>
          </a:solidFill>
          <a:latin typeface="Arial" charset="0"/>
        </a:defRPr>
      </a:lvl5pPr>
      <a:lvl6pPr marL="908050" indent="-450850" algn="l" rtl="0" fontAlgn="base">
        <a:lnSpc>
          <a:spcPct val="90000"/>
        </a:lnSpc>
        <a:spcBef>
          <a:spcPct val="0"/>
        </a:spcBef>
        <a:spcAft>
          <a:spcPct val="0"/>
        </a:spcAft>
        <a:defRPr sz="3000" b="1">
          <a:solidFill>
            <a:schemeClr val="tx2"/>
          </a:solidFill>
          <a:latin typeface="Arial" charset="0"/>
        </a:defRPr>
      </a:lvl6pPr>
      <a:lvl7pPr marL="1365250" indent="-450850" algn="l" rtl="0" fontAlgn="base">
        <a:lnSpc>
          <a:spcPct val="90000"/>
        </a:lnSpc>
        <a:spcBef>
          <a:spcPct val="0"/>
        </a:spcBef>
        <a:spcAft>
          <a:spcPct val="0"/>
        </a:spcAft>
        <a:defRPr sz="3000" b="1">
          <a:solidFill>
            <a:schemeClr val="tx2"/>
          </a:solidFill>
          <a:latin typeface="Arial" charset="0"/>
        </a:defRPr>
      </a:lvl7pPr>
      <a:lvl8pPr marL="1822450" indent="-450850" algn="l" rtl="0" fontAlgn="base">
        <a:lnSpc>
          <a:spcPct val="90000"/>
        </a:lnSpc>
        <a:spcBef>
          <a:spcPct val="0"/>
        </a:spcBef>
        <a:spcAft>
          <a:spcPct val="0"/>
        </a:spcAft>
        <a:defRPr sz="3000" b="1">
          <a:solidFill>
            <a:schemeClr val="tx2"/>
          </a:solidFill>
          <a:latin typeface="Arial" charset="0"/>
        </a:defRPr>
      </a:lvl8pPr>
      <a:lvl9pPr marL="2279650" indent="-450850" algn="l" rtl="0" fontAlgn="base">
        <a:lnSpc>
          <a:spcPct val="90000"/>
        </a:lnSpc>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45000"/>
        </a:spcBef>
        <a:spcAft>
          <a:spcPct val="20000"/>
        </a:spcAft>
        <a:buClr>
          <a:schemeClr val="tx2"/>
        </a:buClr>
        <a:buFont typeface="Times New Roman" pitchFamily="18" charset="0"/>
        <a:buChar char="•"/>
        <a:defRPr sz="2800">
          <a:solidFill>
            <a:schemeClr val="tx1"/>
          </a:solidFill>
          <a:latin typeface="+mn-lt"/>
          <a:ea typeface="+mn-ea"/>
          <a:cs typeface="+mn-cs"/>
        </a:defRPr>
      </a:lvl1pPr>
      <a:lvl2pPr marL="798513" indent="-341313" algn="l" rtl="0" eaLnBrk="0" fontAlgn="base" hangingPunct="0">
        <a:spcBef>
          <a:spcPct val="45000"/>
        </a:spcBef>
        <a:spcAft>
          <a:spcPct val="20000"/>
        </a:spcAft>
        <a:buClr>
          <a:schemeClr val="tx2"/>
        </a:buClr>
        <a:buChar char="•"/>
        <a:defRPr sz="2600">
          <a:solidFill>
            <a:schemeClr val="tx1"/>
          </a:solidFill>
          <a:latin typeface="+mn-lt"/>
        </a:defRPr>
      </a:lvl2pPr>
      <a:lvl3pPr marL="1485900" indent="-339725" algn="l" rtl="0" eaLnBrk="0" fontAlgn="base" hangingPunct="0">
        <a:spcBef>
          <a:spcPct val="45000"/>
        </a:spcBef>
        <a:spcAft>
          <a:spcPct val="20000"/>
        </a:spcAft>
        <a:buClr>
          <a:schemeClr val="tx2"/>
        </a:buClr>
        <a:buFont typeface="Arial" pitchFamily="34" charset="0"/>
        <a:buChar char="–"/>
        <a:defRPr sz="2600">
          <a:solidFill>
            <a:schemeClr val="tx1"/>
          </a:solidFill>
          <a:latin typeface="+mn-lt"/>
        </a:defRPr>
      </a:lvl3pPr>
      <a:lvl4pPr marL="2176463" indent="-347663" algn="l" rtl="0" eaLnBrk="0" fontAlgn="base" hangingPunct="0">
        <a:spcBef>
          <a:spcPct val="45000"/>
        </a:spcBef>
        <a:spcAft>
          <a:spcPct val="20000"/>
        </a:spcAft>
        <a:buClr>
          <a:schemeClr val="tx2"/>
        </a:buClr>
        <a:buChar char="•"/>
        <a:defRPr sz="2400">
          <a:solidFill>
            <a:schemeClr val="tx1"/>
          </a:solidFill>
          <a:latin typeface="+mn-lt"/>
        </a:defRPr>
      </a:lvl4pPr>
      <a:lvl5pPr marL="2859088" indent="-347663" algn="l" rtl="0" eaLnBrk="0" fontAlgn="base" hangingPunct="0">
        <a:spcBef>
          <a:spcPct val="45000"/>
        </a:spcBef>
        <a:spcAft>
          <a:spcPct val="20000"/>
        </a:spcAft>
        <a:buClr>
          <a:schemeClr val="tx2"/>
        </a:buClr>
        <a:buFont typeface="Arial" pitchFamily="34" charset="0"/>
        <a:buChar char="–"/>
        <a:defRPr sz="2400">
          <a:solidFill>
            <a:schemeClr val="tx1"/>
          </a:solidFill>
          <a:latin typeface="+mn-lt"/>
        </a:defRPr>
      </a:lvl5pPr>
      <a:lvl6pPr marL="3316288" indent="-347663" algn="l" rtl="0" fontAlgn="base">
        <a:spcBef>
          <a:spcPct val="45000"/>
        </a:spcBef>
        <a:spcAft>
          <a:spcPct val="20000"/>
        </a:spcAft>
        <a:buClr>
          <a:schemeClr val="tx2"/>
        </a:buClr>
        <a:buFont typeface="Arial" charset="0"/>
        <a:buChar char="–"/>
        <a:defRPr sz="2400">
          <a:solidFill>
            <a:schemeClr val="tx1"/>
          </a:solidFill>
          <a:latin typeface="+mn-lt"/>
        </a:defRPr>
      </a:lvl6pPr>
      <a:lvl7pPr marL="3773488" indent="-347663" algn="l" rtl="0" fontAlgn="base">
        <a:spcBef>
          <a:spcPct val="45000"/>
        </a:spcBef>
        <a:spcAft>
          <a:spcPct val="20000"/>
        </a:spcAft>
        <a:buClr>
          <a:schemeClr val="tx2"/>
        </a:buClr>
        <a:buFont typeface="Arial" charset="0"/>
        <a:buChar char="–"/>
        <a:defRPr sz="2400">
          <a:solidFill>
            <a:schemeClr val="tx1"/>
          </a:solidFill>
          <a:latin typeface="+mn-lt"/>
        </a:defRPr>
      </a:lvl7pPr>
      <a:lvl8pPr marL="4230688" indent="-347663" algn="l" rtl="0" fontAlgn="base">
        <a:spcBef>
          <a:spcPct val="45000"/>
        </a:spcBef>
        <a:spcAft>
          <a:spcPct val="20000"/>
        </a:spcAft>
        <a:buClr>
          <a:schemeClr val="tx2"/>
        </a:buClr>
        <a:buFont typeface="Arial" charset="0"/>
        <a:buChar char="–"/>
        <a:defRPr sz="2400">
          <a:solidFill>
            <a:schemeClr val="tx1"/>
          </a:solidFill>
          <a:latin typeface="+mn-lt"/>
        </a:defRPr>
      </a:lvl8pPr>
      <a:lvl9pPr marL="4687888" indent="-347663" algn="l" rtl="0" fontAlgn="base">
        <a:spcBef>
          <a:spcPct val="45000"/>
        </a:spcBef>
        <a:spcAft>
          <a:spcPct val="20000"/>
        </a:spcAft>
        <a:buClr>
          <a:schemeClr val="tx2"/>
        </a:buClr>
        <a:buFont typeface="Arial" charset="0"/>
        <a:buChar char="–"/>
        <a:defRPr sz="24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330200" y="76200"/>
            <a:ext cx="9245600" cy="503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Fare clic per modificare stile</a:t>
            </a:r>
          </a:p>
        </p:txBody>
      </p:sp>
      <p:sp>
        <p:nvSpPr>
          <p:cNvPr id="17411" name="Rectangle 3"/>
          <p:cNvSpPr>
            <a:spLocks noGrp="1" noChangeArrowheads="1"/>
          </p:cNvSpPr>
          <p:nvPr>
            <p:ph type="body" idx="1"/>
          </p:nvPr>
        </p:nvSpPr>
        <p:spPr bwMode="auto">
          <a:xfrm>
            <a:off x="330200" y="685800"/>
            <a:ext cx="9245600" cy="3074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8196" name="Text Box 7"/>
          <p:cNvSpPr txBox="1">
            <a:spLocks noChangeArrowheads="1"/>
          </p:cNvSpPr>
          <p:nvPr/>
        </p:nvSpPr>
        <p:spPr bwMode="auto">
          <a:xfrm>
            <a:off x="247650" y="6537325"/>
            <a:ext cx="4600575" cy="244475"/>
          </a:xfrm>
          <a:prstGeom prst="rect">
            <a:avLst/>
          </a:prstGeom>
          <a:noFill/>
          <a:ln>
            <a:noFill/>
          </a:ln>
          <a:extLst/>
        </p:spPr>
        <p:txBody>
          <a:bodyPr anchor="b">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defRPr/>
            </a:pPr>
            <a:r>
              <a:rPr lang="it-IT" sz="1000">
                <a:solidFill>
                  <a:srgbClr val="000000"/>
                </a:solidFill>
              </a:rPr>
              <a:t>Copyright © 2006 Zanichelli editore</a:t>
            </a:r>
          </a:p>
        </p:txBody>
      </p:sp>
      <p:sp>
        <p:nvSpPr>
          <p:cNvPr id="8197" name="Line 8"/>
          <p:cNvSpPr>
            <a:spLocks noChangeShapeType="1"/>
          </p:cNvSpPr>
          <p:nvPr/>
        </p:nvSpPr>
        <p:spPr bwMode="auto">
          <a:xfrm>
            <a:off x="330200" y="6553200"/>
            <a:ext cx="9245600" cy="0"/>
          </a:xfrm>
          <a:prstGeom prst="line">
            <a:avLst/>
          </a:prstGeom>
          <a:noFill/>
          <a:ln w="25400">
            <a:solidFill>
              <a:srgbClr val="637BBC"/>
            </a:solidFill>
            <a:round/>
            <a:headEnd/>
            <a:tailEnd/>
          </a:ln>
          <a:extLst/>
        </p:spPr>
        <p:txBody>
          <a:bodyPr wrap="none" anchor="ctr"/>
          <a:lstStyle/>
          <a:p>
            <a:pPr eaLnBrk="0" hangingPunct="0">
              <a:defRPr/>
            </a:pPr>
            <a:endParaRPr lang="it-IT"/>
          </a:p>
        </p:txBody>
      </p:sp>
      <p:sp>
        <p:nvSpPr>
          <p:cNvPr id="8198" name="Line 9"/>
          <p:cNvSpPr>
            <a:spLocks noChangeShapeType="1"/>
          </p:cNvSpPr>
          <p:nvPr/>
        </p:nvSpPr>
        <p:spPr bwMode="auto">
          <a:xfrm>
            <a:off x="330200" y="609600"/>
            <a:ext cx="9245600" cy="0"/>
          </a:xfrm>
          <a:prstGeom prst="line">
            <a:avLst/>
          </a:prstGeom>
          <a:noFill/>
          <a:ln w="50800">
            <a:solidFill>
              <a:srgbClr val="637BBC"/>
            </a:solidFill>
            <a:round/>
            <a:headEnd/>
            <a:tailEnd/>
          </a:ln>
          <a:extLst/>
        </p:spPr>
        <p:txBody>
          <a:bodyPr wrap="none" anchor="ctr"/>
          <a:lstStyle/>
          <a:p>
            <a:pPr eaLnBrk="0" hangingPunct="0">
              <a:defRPr/>
            </a:pPr>
            <a:endParaRPr lang="it-IT"/>
          </a:p>
        </p:txBody>
      </p:sp>
    </p:spTree>
  </p:cSld>
  <p:clrMap bg1="lt1" tx1="dk1" bg2="lt2" tx2="dk2" accent1="accent1" accent2="accent2" accent3="accent3" accent4="accent4" accent5="accent5" accent6="accent6" hlink="hlink" folHlink="folHlink"/>
  <p:sldLayoutIdLst>
    <p:sldLayoutId id="2147488754" r:id="rId1"/>
    <p:sldLayoutId id="2147488702" r:id="rId2"/>
    <p:sldLayoutId id="2147488703" r:id="rId3"/>
    <p:sldLayoutId id="2147488704" r:id="rId4"/>
    <p:sldLayoutId id="2147488705" r:id="rId5"/>
    <p:sldLayoutId id="2147488706" r:id="rId6"/>
    <p:sldLayoutId id="2147488707" r:id="rId7"/>
    <p:sldLayoutId id="2147488708" r:id="rId8"/>
    <p:sldLayoutId id="2147488709" r:id="rId9"/>
    <p:sldLayoutId id="2147488710" r:id="rId10"/>
    <p:sldLayoutId id="2147488711" r:id="rId11"/>
  </p:sldLayoutIdLst>
  <p:timing>
    <p:tnLst>
      <p:par>
        <p:cTn xmlns:p14="http://schemas.microsoft.com/office/powerpoint/2010/main" id="1" dur="indefinite" restart="never" nodeType="tmRoot"/>
      </p:par>
    </p:tnLst>
  </p:timing>
  <p:txStyles>
    <p:titleStyle>
      <a:lvl1pPr marL="450850" indent="-450850" algn="l" rtl="0" eaLnBrk="0" fontAlgn="base" hangingPunct="0">
        <a:lnSpc>
          <a:spcPct val="90000"/>
        </a:lnSpc>
        <a:spcBef>
          <a:spcPct val="0"/>
        </a:spcBef>
        <a:spcAft>
          <a:spcPct val="0"/>
        </a:spcAft>
        <a:defRPr sz="3000" b="1">
          <a:solidFill>
            <a:schemeClr val="tx2"/>
          </a:solidFill>
          <a:latin typeface="+mj-lt"/>
          <a:ea typeface="+mj-ea"/>
          <a:cs typeface="+mj-cs"/>
        </a:defRPr>
      </a:lvl1pPr>
      <a:lvl2pPr marL="450850" indent="-450850" algn="l" rtl="0" eaLnBrk="0" fontAlgn="base" hangingPunct="0">
        <a:lnSpc>
          <a:spcPct val="90000"/>
        </a:lnSpc>
        <a:spcBef>
          <a:spcPct val="0"/>
        </a:spcBef>
        <a:spcAft>
          <a:spcPct val="0"/>
        </a:spcAft>
        <a:defRPr sz="3000" b="1">
          <a:solidFill>
            <a:schemeClr val="tx2"/>
          </a:solidFill>
          <a:latin typeface="Arial" charset="0"/>
        </a:defRPr>
      </a:lvl2pPr>
      <a:lvl3pPr marL="450850" indent="-450850" algn="l" rtl="0" eaLnBrk="0" fontAlgn="base" hangingPunct="0">
        <a:lnSpc>
          <a:spcPct val="90000"/>
        </a:lnSpc>
        <a:spcBef>
          <a:spcPct val="0"/>
        </a:spcBef>
        <a:spcAft>
          <a:spcPct val="0"/>
        </a:spcAft>
        <a:defRPr sz="3000" b="1">
          <a:solidFill>
            <a:schemeClr val="tx2"/>
          </a:solidFill>
          <a:latin typeface="Arial" charset="0"/>
        </a:defRPr>
      </a:lvl3pPr>
      <a:lvl4pPr marL="450850" indent="-450850" algn="l" rtl="0" eaLnBrk="0" fontAlgn="base" hangingPunct="0">
        <a:lnSpc>
          <a:spcPct val="90000"/>
        </a:lnSpc>
        <a:spcBef>
          <a:spcPct val="0"/>
        </a:spcBef>
        <a:spcAft>
          <a:spcPct val="0"/>
        </a:spcAft>
        <a:defRPr sz="3000" b="1">
          <a:solidFill>
            <a:schemeClr val="tx2"/>
          </a:solidFill>
          <a:latin typeface="Arial" charset="0"/>
        </a:defRPr>
      </a:lvl4pPr>
      <a:lvl5pPr marL="450850" indent="-450850" algn="l" rtl="0" eaLnBrk="0" fontAlgn="base" hangingPunct="0">
        <a:lnSpc>
          <a:spcPct val="90000"/>
        </a:lnSpc>
        <a:spcBef>
          <a:spcPct val="0"/>
        </a:spcBef>
        <a:spcAft>
          <a:spcPct val="0"/>
        </a:spcAft>
        <a:defRPr sz="3000" b="1">
          <a:solidFill>
            <a:schemeClr val="tx2"/>
          </a:solidFill>
          <a:latin typeface="Arial" charset="0"/>
        </a:defRPr>
      </a:lvl5pPr>
      <a:lvl6pPr marL="908050" indent="-450850" algn="l" rtl="0" fontAlgn="base">
        <a:lnSpc>
          <a:spcPct val="90000"/>
        </a:lnSpc>
        <a:spcBef>
          <a:spcPct val="0"/>
        </a:spcBef>
        <a:spcAft>
          <a:spcPct val="0"/>
        </a:spcAft>
        <a:defRPr sz="3000" b="1">
          <a:solidFill>
            <a:schemeClr val="tx2"/>
          </a:solidFill>
          <a:latin typeface="Arial" charset="0"/>
        </a:defRPr>
      </a:lvl6pPr>
      <a:lvl7pPr marL="1365250" indent="-450850" algn="l" rtl="0" fontAlgn="base">
        <a:lnSpc>
          <a:spcPct val="90000"/>
        </a:lnSpc>
        <a:spcBef>
          <a:spcPct val="0"/>
        </a:spcBef>
        <a:spcAft>
          <a:spcPct val="0"/>
        </a:spcAft>
        <a:defRPr sz="3000" b="1">
          <a:solidFill>
            <a:schemeClr val="tx2"/>
          </a:solidFill>
          <a:latin typeface="Arial" charset="0"/>
        </a:defRPr>
      </a:lvl7pPr>
      <a:lvl8pPr marL="1822450" indent="-450850" algn="l" rtl="0" fontAlgn="base">
        <a:lnSpc>
          <a:spcPct val="90000"/>
        </a:lnSpc>
        <a:spcBef>
          <a:spcPct val="0"/>
        </a:spcBef>
        <a:spcAft>
          <a:spcPct val="0"/>
        </a:spcAft>
        <a:defRPr sz="3000" b="1">
          <a:solidFill>
            <a:schemeClr val="tx2"/>
          </a:solidFill>
          <a:latin typeface="Arial" charset="0"/>
        </a:defRPr>
      </a:lvl8pPr>
      <a:lvl9pPr marL="2279650" indent="-450850" algn="l" rtl="0" fontAlgn="base">
        <a:lnSpc>
          <a:spcPct val="90000"/>
        </a:lnSpc>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45000"/>
        </a:spcBef>
        <a:spcAft>
          <a:spcPct val="20000"/>
        </a:spcAft>
        <a:buClr>
          <a:schemeClr val="tx2"/>
        </a:buClr>
        <a:buFont typeface="Times New Roman" pitchFamily="18" charset="0"/>
        <a:buChar char="•"/>
        <a:defRPr sz="2800">
          <a:solidFill>
            <a:schemeClr val="tx1"/>
          </a:solidFill>
          <a:latin typeface="+mn-lt"/>
          <a:ea typeface="+mn-ea"/>
          <a:cs typeface="+mn-cs"/>
        </a:defRPr>
      </a:lvl1pPr>
      <a:lvl2pPr marL="798513" indent="-341313" algn="l" rtl="0" eaLnBrk="0" fontAlgn="base" hangingPunct="0">
        <a:spcBef>
          <a:spcPct val="45000"/>
        </a:spcBef>
        <a:spcAft>
          <a:spcPct val="20000"/>
        </a:spcAft>
        <a:buClr>
          <a:schemeClr val="tx2"/>
        </a:buClr>
        <a:buChar char="•"/>
        <a:defRPr sz="2600">
          <a:solidFill>
            <a:schemeClr val="tx1"/>
          </a:solidFill>
          <a:latin typeface="+mn-lt"/>
        </a:defRPr>
      </a:lvl2pPr>
      <a:lvl3pPr marL="1485900" indent="-339725" algn="l" rtl="0" eaLnBrk="0" fontAlgn="base" hangingPunct="0">
        <a:spcBef>
          <a:spcPct val="45000"/>
        </a:spcBef>
        <a:spcAft>
          <a:spcPct val="20000"/>
        </a:spcAft>
        <a:buClr>
          <a:schemeClr val="tx2"/>
        </a:buClr>
        <a:buFont typeface="Arial" pitchFamily="34" charset="0"/>
        <a:buChar char="–"/>
        <a:defRPr sz="2600">
          <a:solidFill>
            <a:schemeClr val="tx1"/>
          </a:solidFill>
          <a:latin typeface="+mn-lt"/>
        </a:defRPr>
      </a:lvl3pPr>
      <a:lvl4pPr marL="2176463" indent="-347663" algn="l" rtl="0" eaLnBrk="0" fontAlgn="base" hangingPunct="0">
        <a:spcBef>
          <a:spcPct val="45000"/>
        </a:spcBef>
        <a:spcAft>
          <a:spcPct val="20000"/>
        </a:spcAft>
        <a:buClr>
          <a:schemeClr val="tx2"/>
        </a:buClr>
        <a:buChar char="•"/>
        <a:defRPr sz="2400">
          <a:solidFill>
            <a:schemeClr val="tx1"/>
          </a:solidFill>
          <a:latin typeface="+mn-lt"/>
        </a:defRPr>
      </a:lvl4pPr>
      <a:lvl5pPr marL="2859088" indent="-347663" algn="l" rtl="0" eaLnBrk="0" fontAlgn="base" hangingPunct="0">
        <a:spcBef>
          <a:spcPct val="45000"/>
        </a:spcBef>
        <a:spcAft>
          <a:spcPct val="20000"/>
        </a:spcAft>
        <a:buClr>
          <a:schemeClr val="tx2"/>
        </a:buClr>
        <a:buFont typeface="Arial" pitchFamily="34" charset="0"/>
        <a:buChar char="–"/>
        <a:defRPr sz="2400">
          <a:solidFill>
            <a:schemeClr val="tx1"/>
          </a:solidFill>
          <a:latin typeface="+mn-lt"/>
        </a:defRPr>
      </a:lvl5pPr>
      <a:lvl6pPr marL="3316288" indent="-347663" algn="l" rtl="0" fontAlgn="base">
        <a:spcBef>
          <a:spcPct val="45000"/>
        </a:spcBef>
        <a:spcAft>
          <a:spcPct val="20000"/>
        </a:spcAft>
        <a:buClr>
          <a:schemeClr val="tx2"/>
        </a:buClr>
        <a:buFont typeface="Arial" charset="0"/>
        <a:buChar char="–"/>
        <a:defRPr sz="2400">
          <a:solidFill>
            <a:schemeClr val="tx1"/>
          </a:solidFill>
          <a:latin typeface="+mn-lt"/>
        </a:defRPr>
      </a:lvl6pPr>
      <a:lvl7pPr marL="3773488" indent="-347663" algn="l" rtl="0" fontAlgn="base">
        <a:spcBef>
          <a:spcPct val="45000"/>
        </a:spcBef>
        <a:spcAft>
          <a:spcPct val="20000"/>
        </a:spcAft>
        <a:buClr>
          <a:schemeClr val="tx2"/>
        </a:buClr>
        <a:buFont typeface="Arial" charset="0"/>
        <a:buChar char="–"/>
        <a:defRPr sz="2400">
          <a:solidFill>
            <a:schemeClr val="tx1"/>
          </a:solidFill>
          <a:latin typeface="+mn-lt"/>
        </a:defRPr>
      </a:lvl7pPr>
      <a:lvl8pPr marL="4230688" indent="-347663" algn="l" rtl="0" fontAlgn="base">
        <a:spcBef>
          <a:spcPct val="45000"/>
        </a:spcBef>
        <a:spcAft>
          <a:spcPct val="20000"/>
        </a:spcAft>
        <a:buClr>
          <a:schemeClr val="tx2"/>
        </a:buClr>
        <a:buFont typeface="Arial" charset="0"/>
        <a:buChar char="–"/>
        <a:defRPr sz="2400">
          <a:solidFill>
            <a:schemeClr val="tx1"/>
          </a:solidFill>
          <a:latin typeface="+mn-lt"/>
        </a:defRPr>
      </a:lvl8pPr>
      <a:lvl9pPr marL="4687888" indent="-347663" algn="l" rtl="0" fontAlgn="base">
        <a:spcBef>
          <a:spcPct val="45000"/>
        </a:spcBef>
        <a:spcAft>
          <a:spcPct val="20000"/>
        </a:spcAft>
        <a:buClr>
          <a:schemeClr val="tx2"/>
        </a:buClr>
        <a:buFont typeface="Arial" charset="0"/>
        <a:buChar char="–"/>
        <a:defRPr sz="24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330200" y="76200"/>
            <a:ext cx="9245600" cy="503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Fare clic per modificare stile</a:t>
            </a:r>
          </a:p>
        </p:txBody>
      </p:sp>
      <p:sp>
        <p:nvSpPr>
          <p:cNvPr id="18435" name="Rectangle 3"/>
          <p:cNvSpPr>
            <a:spLocks noGrp="1" noChangeArrowheads="1"/>
          </p:cNvSpPr>
          <p:nvPr>
            <p:ph type="body" idx="1"/>
          </p:nvPr>
        </p:nvSpPr>
        <p:spPr bwMode="auto">
          <a:xfrm>
            <a:off x="330200" y="685800"/>
            <a:ext cx="9245600" cy="3074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9220" name="Text Box 7"/>
          <p:cNvSpPr txBox="1">
            <a:spLocks noChangeArrowheads="1"/>
          </p:cNvSpPr>
          <p:nvPr/>
        </p:nvSpPr>
        <p:spPr bwMode="auto">
          <a:xfrm>
            <a:off x="247650" y="6537325"/>
            <a:ext cx="4600575" cy="244475"/>
          </a:xfrm>
          <a:prstGeom prst="rect">
            <a:avLst/>
          </a:prstGeom>
          <a:noFill/>
          <a:ln>
            <a:noFill/>
          </a:ln>
          <a:extLst/>
        </p:spPr>
        <p:txBody>
          <a:bodyPr anchor="b">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defRPr/>
            </a:pPr>
            <a:r>
              <a:rPr lang="it-IT" sz="1000">
                <a:solidFill>
                  <a:srgbClr val="000000"/>
                </a:solidFill>
              </a:rPr>
              <a:t>Copyright © 2006 Zanichelli editore</a:t>
            </a:r>
          </a:p>
        </p:txBody>
      </p:sp>
      <p:sp>
        <p:nvSpPr>
          <p:cNvPr id="9221" name="Line 8"/>
          <p:cNvSpPr>
            <a:spLocks noChangeShapeType="1"/>
          </p:cNvSpPr>
          <p:nvPr/>
        </p:nvSpPr>
        <p:spPr bwMode="auto">
          <a:xfrm>
            <a:off x="330200" y="6553200"/>
            <a:ext cx="9245600" cy="0"/>
          </a:xfrm>
          <a:prstGeom prst="line">
            <a:avLst/>
          </a:prstGeom>
          <a:noFill/>
          <a:ln w="25400">
            <a:solidFill>
              <a:srgbClr val="637BBC"/>
            </a:solidFill>
            <a:round/>
            <a:headEnd/>
            <a:tailEnd/>
          </a:ln>
          <a:extLst/>
        </p:spPr>
        <p:txBody>
          <a:bodyPr wrap="none" anchor="ctr"/>
          <a:lstStyle/>
          <a:p>
            <a:pPr eaLnBrk="0" hangingPunct="0">
              <a:defRPr/>
            </a:pPr>
            <a:endParaRPr lang="it-IT"/>
          </a:p>
        </p:txBody>
      </p:sp>
      <p:sp>
        <p:nvSpPr>
          <p:cNvPr id="9222" name="Line 9"/>
          <p:cNvSpPr>
            <a:spLocks noChangeShapeType="1"/>
          </p:cNvSpPr>
          <p:nvPr/>
        </p:nvSpPr>
        <p:spPr bwMode="auto">
          <a:xfrm>
            <a:off x="330200" y="609600"/>
            <a:ext cx="9245600" cy="0"/>
          </a:xfrm>
          <a:prstGeom prst="line">
            <a:avLst/>
          </a:prstGeom>
          <a:noFill/>
          <a:ln w="50800">
            <a:solidFill>
              <a:srgbClr val="637BBC"/>
            </a:solidFill>
            <a:round/>
            <a:headEnd/>
            <a:tailEnd/>
          </a:ln>
          <a:extLst/>
        </p:spPr>
        <p:txBody>
          <a:bodyPr wrap="none" anchor="ctr"/>
          <a:lstStyle/>
          <a:p>
            <a:pPr eaLnBrk="0" hangingPunct="0">
              <a:defRPr/>
            </a:pPr>
            <a:endParaRPr lang="it-IT"/>
          </a:p>
        </p:txBody>
      </p:sp>
    </p:spTree>
  </p:cSld>
  <p:clrMap bg1="lt1" tx1="dk1" bg2="lt2" tx2="dk2" accent1="accent1" accent2="accent2" accent3="accent3" accent4="accent4" accent5="accent5" accent6="accent6" hlink="hlink" folHlink="folHlink"/>
  <p:sldLayoutIdLst>
    <p:sldLayoutId id="2147488755" r:id="rId1"/>
    <p:sldLayoutId id="2147488712" r:id="rId2"/>
    <p:sldLayoutId id="2147488713" r:id="rId3"/>
    <p:sldLayoutId id="2147488714" r:id="rId4"/>
    <p:sldLayoutId id="2147488715" r:id="rId5"/>
    <p:sldLayoutId id="2147488716" r:id="rId6"/>
    <p:sldLayoutId id="2147488717" r:id="rId7"/>
    <p:sldLayoutId id="2147488718" r:id="rId8"/>
    <p:sldLayoutId id="2147488719" r:id="rId9"/>
    <p:sldLayoutId id="2147488720" r:id="rId10"/>
    <p:sldLayoutId id="2147488721" r:id="rId11"/>
  </p:sldLayoutIdLst>
  <p:timing>
    <p:tnLst>
      <p:par>
        <p:cTn xmlns:p14="http://schemas.microsoft.com/office/powerpoint/2010/main" id="1" dur="indefinite" restart="never" nodeType="tmRoot"/>
      </p:par>
    </p:tnLst>
  </p:timing>
  <p:txStyles>
    <p:titleStyle>
      <a:lvl1pPr marL="450850" indent="-450850" algn="l" rtl="0" eaLnBrk="0" fontAlgn="base" hangingPunct="0">
        <a:lnSpc>
          <a:spcPct val="90000"/>
        </a:lnSpc>
        <a:spcBef>
          <a:spcPct val="0"/>
        </a:spcBef>
        <a:spcAft>
          <a:spcPct val="0"/>
        </a:spcAft>
        <a:defRPr sz="3000" b="1">
          <a:solidFill>
            <a:schemeClr val="tx2"/>
          </a:solidFill>
          <a:latin typeface="+mj-lt"/>
          <a:ea typeface="+mj-ea"/>
          <a:cs typeface="+mj-cs"/>
        </a:defRPr>
      </a:lvl1pPr>
      <a:lvl2pPr marL="450850" indent="-450850" algn="l" rtl="0" eaLnBrk="0" fontAlgn="base" hangingPunct="0">
        <a:lnSpc>
          <a:spcPct val="90000"/>
        </a:lnSpc>
        <a:spcBef>
          <a:spcPct val="0"/>
        </a:spcBef>
        <a:spcAft>
          <a:spcPct val="0"/>
        </a:spcAft>
        <a:defRPr sz="3000" b="1">
          <a:solidFill>
            <a:schemeClr val="tx2"/>
          </a:solidFill>
          <a:latin typeface="Arial" charset="0"/>
        </a:defRPr>
      </a:lvl2pPr>
      <a:lvl3pPr marL="450850" indent="-450850" algn="l" rtl="0" eaLnBrk="0" fontAlgn="base" hangingPunct="0">
        <a:lnSpc>
          <a:spcPct val="90000"/>
        </a:lnSpc>
        <a:spcBef>
          <a:spcPct val="0"/>
        </a:spcBef>
        <a:spcAft>
          <a:spcPct val="0"/>
        </a:spcAft>
        <a:defRPr sz="3000" b="1">
          <a:solidFill>
            <a:schemeClr val="tx2"/>
          </a:solidFill>
          <a:latin typeface="Arial" charset="0"/>
        </a:defRPr>
      </a:lvl3pPr>
      <a:lvl4pPr marL="450850" indent="-450850" algn="l" rtl="0" eaLnBrk="0" fontAlgn="base" hangingPunct="0">
        <a:lnSpc>
          <a:spcPct val="90000"/>
        </a:lnSpc>
        <a:spcBef>
          <a:spcPct val="0"/>
        </a:spcBef>
        <a:spcAft>
          <a:spcPct val="0"/>
        </a:spcAft>
        <a:defRPr sz="3000" b="1">
          <a:solidFill>
            <a:schemeClr val="tx2"/>
          </a:solidFill>
          <a:latin typeface="Arial" charset="0"/>
        </a:defRPr>
      </a:lvl4pPr>
      <a:lvl5pPr marL="450850" indent="-450850" algn="l" rtl="0" eaLnBrk="0" fontAlgn="base" hangingPunct="0">
        <a:lnSpc>
          <a:spcPct val="90000"/>
        </a:lnSpc>
        <a:spcBef>
          <a:spcPct val="0"/>
        </a:spcBef>
        <a:spcAft>
          <a:spcPct val="0"/>
        </a:spcAft>
        <a:defRPr sz="3000" b="1">
          <a:solidFill>
            <a:schemeClr val="tx2"/>
          </a:solidFill>
          <a:latin typeface="Arial" charset="0"/>
        </a:defRPr>
      </a:lvl5pPr>
      <a:lvl6pPr marL="908050" indent="-450850" algn="l" rtl="0" fontAlgn="base">
        <a:lnSpc>
          <a:spcPct val="90000"/>
        </a:lnSpc>
        <a:spcBef>
          <a:spcPct val="0"/>
        </a:spcBef>
        <a:spcAft>
          <a:spcPct val="0"/>
        </a:spcAft>
        <a:defRPr sz="3000" b="1">
          <a:solidFill>
            <a:schemeClr val="tx2"/>
          </a:solidFill>
          <a:latin typeface="Arial" charset="0"/>
        </a:defRPr>
      </a:lvl6pPr>
      <a:lvl7pPr marL="1365250" indent="-450850" algn="l" rtl="0" fontAlgn="base">
        <a:lnSpc>
          <a:spcPct val="90000"/>
        </a:lnSpc>
        <a:spcBef>
          <a:spcPct val="0"/>
        </a:spcBef>
        <a:spcAft>
          <a:spcPct val="0"/>
        </a:spcAft>
        <a:defRPr sz="3000" b="1">
          <a:solidFill>
            <a:schemeClr val="tx2"/>
          </a:solidFill>
          <a:latin typeface="Arial" charset="0"/>
        </a:defRPr>
      </a:lvl7pPr>
      <a:lvl8pPr marL="1822450" indent="-450850" algn="l" rtl="0" fontAlgn="base">
        <a:lnSpc>
          <a:spcPct val="90000"/>
        </a:lnSpc>
        <a:spcBef>
          <a:spcPct val="0"/>
        </a:spcBef>
        <a:spcAft>
          <a:spcPct val="0"/>
        </a:spcAft>
        <a:defRPr sz="3000" b="1">
          <a:solidFill>
            <a:schemeClr val="tx2"/>
          </a:solidFill>
          <a:latin typeface="Arial" charset="0"/>
        </a:defRPr>
      </a:lvl8pPr>
      <a:lvl9pPr marL="2279650" indent="-450850" algn="l" rtl="0" fontAlgn="base">
        <a:lnSpc>
          <a:spcPct val="90000"/>
        </a:lnSpc>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45000"/>
        </a:spcBef>
        <a:spcAft>
          <a:spcPct val="20000"/>
        </a:spcAft>
        <a:buClr>
          <a:schemeClr val="tx2"/>
        </a:buClr>
        <a:buFont typeface="Times New Roman" pitchFamily="18" charset="0"/>
        <a:buChar char="•"/>
        <a:defRPr sz="2800">
          <a:solidFill>
            <a:schemeClr val="tx1"/>
          </a:solidFill>
          <a:latin typeface="+mn-lt"/>
          <a:ea typeface="+mn-ea"/>
          <a:cs typeface="+mn-cs"/>
        </a:defRPr>
      </a:lvl1pPr>
      <a:lvl2pPr marL="798513" indent="-341313" algn="l" rtl="0" eaLnBrk="0" fontAlgn="base" hangingPunct="0">
        <a:spcBef>
          <a:spcPct val="45000"/>
        </a:spcBef>
        <a:spcAft>
          <a:spcPct val="20000"/>
        </a:spcAft>
        <a:buClr>
          <a:schemeClr val="tx2"/>
        </a:buClr>
        <a:buChar char="•"/>
        <a:defRPr sz="2600">
          <a:solidFill>
            <a:schemeClr val="tx1"/>
          </a:solidFill>
          <a:latin typeface="+mn-lt"/>
        </a:defRPr>
      </a:lvl2pPr>
      <a:lvl3pPr marL="1485900" indent="-339725" algn="l" rtl="0" eaLnBrk="0" fontAlgn="base" hangingPunct="0">
        <a:spcBef>
          <a:spcPct val="45000"/>
        </a:spcBef>
        <a:spcAft>
          <a:spcPct val="20000"/>
        </a:spcAft>
        <a:buClr>
          <a:schemeClr val="tx2"/>
        </a:buClr>
        <a:buFont typeface="Arial" pitchFamily="34" charset="0"/>
        <a:buChar char="–"/>
        <a:defRPr sz="2600">
          <a:solidFill>
            <a:schemeClr val="tx1"/>
          </a:solidFill>
          <a:latin typeface="+mn-lt"/>
        </a:defRPr>
      </a:lvl3pPr>
      <a:lvl4pPr marL="2176463" indent="-347663" algn="l" rtl="0" eaLnBrk="0" fontAlgn="base" hangingPunct="0">
        <a:spcBef>
          <a:spcPct val="45000"/>
        </a:spcBef>
        <a:spcAft>
          <a:spcPct val="20000"/>
        </a:spcAft>
        <a:buClr>
          <a:schemeClr val="tx2"/>
        </a:buClr>
        <a:buChar char="•"/>
        <a:defRPr sz="2400">
          <a:solidFill>
            <a:schemeClr val="tx1"/>
          </a:solidFill>
          <a:latin typeface="+mn-lt"/>
        </a:defRPr>
      </a:lvl4pPr>
      <a:lvl5pPr marL="2859088" indent="-347663" algn="l" rtl="0" eaLnBrk="0" fontAlgn="base" hangingPunct="0">
        <a:spcBef>
          <a:spcPct val="45000"/>
        </a:spcBef>
        <a:spcAft>
          <a:spcPct val="20000"/>
        </a:spcAft>
        <a:buClr>
          <a:schemeClr val="tx2"/>
        </a:buClr>
        <a:buFont typeface="Arial" pitchFamily="34" charset="0"/>
        <a:buChar char="–"/>
        <a:defRPr sz="2400">
          <a:solidFill>
            <a:schemeClr val="tx1"/>
          </a:solidFill>
          <a:latin typeface="+mn-lt"/>
        </a:defRPr>
      </a:lvl5pPr>
      <a:lvl6pPr marL="3316288" indent="-347663" algn="l" rtl="0" fontAlgn="base">
        <a:spcBef>
          <a:spcPct val="45000"/>
        </a:spcBef>
        <a:spcAft>
          <a:spcPct val="20000"/>
        </a:spcAft>
        <a:buClr>
          <a:schemeClr val="tx2"/>
        </a:buClr>
        <a:buFont typeface="Arial" charset="0"/>
        <a:buChar char="–"/>
        <a:defRPr sz="2400">
          <a:solidFill>
            <a:schemeClr val="tx1"/>
          </a:solidFill>
          <a:latin typeface="+mn-lt"/>
        </a:defRPr>
      </a:lvl6pPr>
      <a:lvl7pPr marL="3773488" indent="-347663" algn="l" rtl="0" fontAlgn="base">
        <a:spcBef>
          <a:spcPct val="45000"/>
        </a:spcBef>
        <a:spcAft>
          <a:spcPct val="20000"/>
        </a:spcAft>
        <a:buClr>
          <a:schemeClr val="tx2"/>
        </a:buClr>
        <a:buFont typeface="Arial" charset="0"/>
        <a:buChar char="–"/>
        <a:defRPr sz="2400">
          <a:solidFill>
            <a:schemeClr val="tx1"/>
          </a:solidFill>
          <a:latin typeface="+mn-lt"/>
        </a:defRPr>
      </a:lvl7pPr>
      <a:lvl8pPr marL="4230688" indent="-347663" algn="l" rtl="0" fontAlgn="base">
        <a:spcBef>
          <a:spcPct val="45000"/>
        </a:spcBef>
        <a:spcAft>
          <a:spcPct val="20000"/>
        </a:spcAft>
        <a:buClr>
          <a:schemeClr val="tx2"/>
        </a:buClr>
        <a:buFont typeface="Arial" charset="0"/>
        <a:buChar char="–"/>
        <a:defRPr sz="2400">
          <a:solidFill>
            <a:schemeClr val="tx1"/>
          </a:solidFill>
          <a:latin typeface="+mn-lt"/>
        </a:defRPr>
      </a:lvl8pPr>
      <a:lvl9pPr marL="4687888" indent="-347663" algn="l" rtl="0" fontAlgn="base">
        <a:spcBef>
          <a:spcPct val="45000"/>
        </a:spcBef>
        <a:spcAft>
          <a:spcPct val="20000"/>
        </a:spcAft>
        <a:buClr>
          <a:schemeClr val="tx2"/>
        </a:buClr>
        <a:buFont typeface="Arial" charset="0"/>
        <a:buChar char="–"/>
        <a:defRPr sz="24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6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12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12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12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128.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7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110.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5.xml"/><Relationship Id="rId3" Type="http://schemas.openxmlformats.org/officeDocument/2006/relationships/image" Target="../media/image131.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132.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9.png"/><Relationship Id="rId1" Type="http://schemas.openxmlformats.org/officeDocument/2006/relationships/themeOverride" Target="../theme/themeOverride1.xml"/><Relationship Id="rId2"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gif"/></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s>
</file>

<file path=ppt/slides/_rels/slide122.xml.rels><?xml version="1.0" encoding="UTF-8" standalone="yes"?>
<Relationships xmlns="http://schemas.openxmlformats.org/package/2006/relationships"><Relationship Id="rId3" Type="http://schemas.openxmlformats.org/officeDocument/2006/relationships/image" Target="../media/image135.jpeg"/><Relationship Id="rId4" Type="http://schemas.openxmlformats.org/officeDocument/2006/relationships/image" Target="../media/image136.png"/><Relationship Id="rId1" Type="http://schemas.openxmlformats.org/officeDocument/2006/relationships/themeOverride" Target="../theme/themeOverride9.xml"/><Relationship Id="rId2"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hyperlink" Target="http://www.ecografiasperu.com/images/ecbb1.gif" TargetMode="External"/><Relationship Id="rId3" Type="http://schemas.openxmlformats.org/officeDocument/2006/relationships/image" Target="../media/image137.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38.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39.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40.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141.png"/></Relationships>
</file>

<file path=ppt/slides/_rels/slide131.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44.png"/><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1" Type="http://schemas.openxmlformats.org/officeDocument/2006/relationships/image" Target="../media/image148.png"/><Relationship Id="rId12" Type="http://schemas.openxmlformats.org/officeDocument/2006/relationships/oleObject" Target="../embeddings/oleObject7.bin"/><Relationship Id="rId13" Type="http://schemas.openxmlformats.org/officeDocument/2006/relationships/image" Target="../media/image149.png"/><Relationship Id="rId14" Type="http://schemas.openxmlformats.org/officeDocument/2006/relationships/image" Target="../media/image151.jpeg"/><Relationship Id="rId15" Type="http://schemas.openxmlformats.org/officeDocument/2006/relationships/image" Target="../media/image152.png"/><Relationship Id="rId16" Type="http://schemas.openxmlformats.org/officeDocument/2006/relationships/image" Target="../media/image153.png"/><Relationship Id="rId17" Type="http://schemas.openxmlformats.org/officeDocument/2006/relationships/image" Target="../media/image154.png"/><Relationship Id="rId18" Type="http://schemas.openxmlformats.org/officeDocument/2006/relationships/image" Target="../media/image155.jpeg"/><Relationship Id="rId19" Type="http://schemas.openxmlformats.org/officeDocument/2006/relationships/image" Target="../media/image156.png"/><Relationship Id="rId1" Type="http://schemas.openxmlformats.org/officeDocument/2006/relationships/vmlDrawing" Target="../drawings/vmlDrawing4.vml"/><Relationship Id="rId2" Type="http://schemas.openxmlformats.org/officeDocument/2006/relationships/slideLayout" Target="../slideLayouts/slideLayout7.xml"/><Relationship Id="rId3" Type="http://schemas.openxmlformats.org/officeDocument/2006/relationships/image" Target="../media/image150.jpeg"/><Relationship Id="rId4" Type="http://schemas.openxmlformats.org/officeDocument/2006/relationships/oleObject" Target="../embeddings/oleObject3.bin"/><Relationship Id="rId5" Type="http://schemas.openxmlformats.org/officeDocument/2006/relationships/image" Target="../media/image145.png"/><Relationship Id="rId6" Type="http://schemas.openxmlformats.org/officeDocument/2006/relationships/oleObject" Target="../embeddings/oleObject4.bin"/><Relationship Id="rId7" Type="http://schemas.openxmlformats.org/officeDocument/2006/relationships/image" Target="../media/image146.png"/><Relationship Id="rId8" Type="http://schemas.openxmlformats.org/officeDocument/2006/relationships/oleObject" Target="../embeddings/oleObject5.bin"/><Relationship Id="rId9" Type="http://schemas.openxmlformats.org/officeDocument/2006/relationships/image" Target="../media/image147.png"/><Relationship Id="rId10" Type="http://schemas.openxmlformats.org/officeDocument/2006/relationships/oleObject" Target="../embeddings/oleObject6.bin"/></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157.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158.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159.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160.wmf"/></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138.xml"/><Relationship Id="rId2" Type="http://schemas.openxmlformats.org/officeDocument/2006/relationships/notesSlide" Target="../notesSlides/notesSlide6.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87.xml"/><Relationship Id="rId4" Type="http://schemas.openxmlformats.org/officeDocument/2006/relationships/image" Target="../media/image19.png"/><Relationship Id="rId1" Type="http://schemas.openxmlformats.org/officeDocument/2006/relationships/themeOverride" Target="../theme/themeOverride10.xml"/><Relationship Id="rId2"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88.xml"/><Relationship Id="rId4" Type="http://schemas.openxmlformats.org/officeDocument/2006/relationships/image" Target="../media/image162.png"/><Relationship Id="rId5" Type="http://schemas.openxmlformats.org/officeDocument/2006/relationships/oleObject" Target="../embeddings/oleObject8.bin"/><Relationship Id="rId6" Type="http://schemas.openxmlformats.org/officeDocument/2006/relationships/image" Target="../media/image161.wmf"/><Relationship Id="rId1" Type="http://schemas.openxmlformats.org/officeDocument/2006/relationships/vmlDrawing" Target="../drawings/vmlDrawing5.vml"/><Relationship Id="rId2"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89.xml"/><Relationship Id="rId4" Type="http://schemas.openxmlformats.org/officeDocument/2006/relationships/oleObject" Target="../embeddings/oleObject9.bin"/><Relationship Id="rId5" Type="http://schemas.openxmlformats.org/officeDocument/2006/relationships/image" Target="../media/image163.wmf"/><Relationship Id="rId1" Type="http://schemas.openxmlformats.org/officeDocument/2006/relationships/vmlDrawing" Target="../drawings/vmlDrawing6.vml"/><Relationship Id="rId2"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90.xml"/><Relationship Id="rId4" Type="http://schemas.openxmlformats.org/officeDocument/2006/relationships/image" Target="../media/image162.png"/><Relationship Id="rId5" Type="http://schemas.openxmlformats.org/officeDocument/2006/relationships/oleObject" Target="../embeddings/oleObject10.bin"/><Relationship Id="rId6" Type="http://schemas.openxmlformats.org/officeDocument/2006/relationships/image" Target="../media/image161.w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64.png"/><Relationship Id="rId4" Type="http://schemas.openxmlformats.org/officeDocument/2006/relationships/image" Target="../media/image165.png"/><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166.png"/></Relationships>
</file>

<file path=ppt/slides/_rels/slide148.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167.png"/><Relationship Id="rId1" Type="http://schemas.openxmlformats.org/officeDocument/2006/relationships/vmlDrawing" Target="../drawings/vmlDrawing8.vml"/><Relationship Id="rId2"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 Id="rId3" Type="http://schemas.openxmlformats.org/officeDocument/2006/relationships/image" Target="../media/image16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xml"/><Relationship Id="rId3" Type="http://schemas.openxmlformats.org/officeDocument/2006/relationships/image" Target="../media/image23.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6.xml"/><Relationship Id="rId3" Type="http://schemas.openxmlformats.org/officeDocument/2006/relationships/image" Target="../media/image169.jpeg"/></Relationships>
</file>

<file path=ppt/slides/_rels/slide151.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slideLayout" Target="../slideLayouts/slideLayout7.xml"/><Relationship Id="rId3" Type="http://schemas.openxmlformats.org/officeDocument/2006/relationships/image" Target="../media/image170.jpeg"/></Relationships>
</file>

<file path=ppt/slides/_rels/slide152.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172.png"/><Relationship Id="rId5" Type="http://schemas.openxmlformats.org/officeDocument/2006/relationships/image" Target="../media/image173.png"/><Relationship Id="rId6" Type="http://schemas.openxmlformats.org/officeDocument/2006/relationships/image" Target="../media/image174.png"/><Relationship Id="rId1" Type="http://schemas.openxmlformats.org/officeDocument/2006/relationships/slideLayout" Target="../slideLayouts/slideLayout7.xml"/><Relationship Id="rId2" Type="http://schemas.openxmlformats.org/officeDocument/2006/relationships/notesSlide" Target="../notesSlides/notesSlide9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 Id="rId3" Type="http://schemas.openxmlformats.org/officeDocument/2006/relationships/image" Target="../media/image175.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 Id="rId3" Type="http://schemas.openxmlformats.org/officeDocument/2006/relationships/image" Target="../media/image176.png"/></Relationships>
</file>

<file path=ppt/slides/_rels/slide155.xml.rels><?xml version="1.0" encoding="UTF-8" standalone="yes"?>
<Relationships xmlns="http://schemas.openxmlformats.org/package/2006/relationships"><Relationship Id="rId3" Type="http://schemas.openxmlformats.org/officeDocument/2006/relationships/image" Target="../media/image177.jpeg"/><Relationship Id="rId4" Type="http://schemas.openxmlformats.org/officeDocument/2006/relationships/image" Target="../media/image92.png"/><Relationship Id="rId1" Type="http://schemas.openxmlformats.org/officeDocument/2006/relationships/slideLayout" Target="../slideLayouts/slideLayout6.xml"/><Relationship Id="rId2" Type="http://schemas.openxmlformats.org/officeDocument/2006/relationships/notesSlide" Target="../notesSlides/notesSlide10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8.jpeg"/><Relationship Id="rId3" Type="http://schemas.openxmlformats.org/officeDocument/2006/relationships/image" Target="../media/image17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80.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81.png"/><Relationship Id="rId3" Type="http://schemas.openxmlformats.org/officeDocument/2006/relationships/image" Target="../media/image182.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83.jpeg"/></Relationships>
</file>

<file path=ppt/slides/_rels/slide163.xml.rels><?xml version="1.0" encoding="UTF-8" standalone="yes"?>
<Relationships xmlns="http://schemas.openxmlformats.org/package/2006/relationships"><Relationship Id="rId3" Type="http://schemas.openxmlformats.org/officeDocument/2006/relationships/image" Target="../media/image184.jpeg"/><Relationship Id="rId4" Type="http://schemas.openxmlformats.org/officeDocument/2006/relationships/image" Target="../media/image185.jpeg"/><Relationship Id="rId1" Type="http://schemas.openxmlformats.org/officeDocument/2006/relationships/slideLayout" Target="../slideLayouts/slideLayout131.xml"/><Relationship Id="rId2" Type="http://schemas.openxmlformats.org/officeDocument/2006/relationships/notesSlide" Target="../notesSlides/notesSlide104.xml"/></Relationships>
</file>

<file path=ppt/slides/_rels/slide164.xml.rels><?xml version="1.0" encoding="UTF-8" standalone="yes"?>
<Relationships xmlns="http://schemas.openxmlformats.org/package/2006/relationships"><Relationship Id="rId3" Type="http://schemas.openxmlformats.org/officeDocument/2006/relationships/image" Target="../media/image186.jpeg"/><Relationship Id="rId4" Type="http://schemas.openxmlformats.org/officeDocument/2006/relationships/image" Target="../media/image187.jpeg"/><Relationship Id="rId5" Type="http://schemas.openxmlformats.org/officeDocument/2006/relationships/image" Target="../media/image188.png"/><Relationship Id="rId1" Type="http://schemas.openxmlformats.org/officeDocument/2006/relationships/slideLayout" Target="../slideLayouts/slideLayout131.xml"/><Relationship Id="rId2" Type="http://schemas.openxmlformats.org/officeDocument/2006/relationships/notesSlide" Target="../notesSlides/notesSlide105.xml"/></Relationships>
</file>

<file path=ppt/slides/_rels/slide165.xml.rels><?xml version="1.0" encoding="UTF-8" standalone="yes"?>
<Relationships xmlns="http://schemas.openxmlformats.org/package/2006/relationships"><Relationship Id="rId3" Type="http://schemas.openxmlformats.org/officeDocument/2006/relationships/image" Target="../media/image189.jpeg"/><Relationship Id="rId4" Type="http://schemas.openxmlformats.org/officeDocument/2006/relationships/image" Target="../media/image190.jpeg"/><Relationship Id="rId5" Type="http://schemas.openxmlformats.org/officeDocument/2006/relationships/image" Target="../media/image191.jpeg"/><Relationship Id="rId6" Type="http://schemas.openxmlformats.org/officeDocument/2006/relationships/image" Target="../media/image192.png"/><Relationship Id="rId1" Type="http://schemas.openxmlformats.org/officeDocument/2006/relationships/slideLayout" Target="../slideLayouts/slideLayout131.xml"/><Relationship Id="rId2" Type="http://schemas.openxmlformats.org/officeDocument/2006/relationships/notesSlide" Target="../notesSlides/notesSlide106.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07.xml"/><Relationship Id="rId4" Type="http://schemas.openxmlformats.org/officeDocument/2006/relationships/oleObject" Target="../embeddings/Documento_di_Microsoft_Word_97_-_20042.doc"/><Relationship Id="rId5" Type="http://schemas.openxmlformats.org/officeDocument/2006/relationships/image" Target="../media/image193.emf"/><Relationship Id="rId1" Type="http://schemas.openxmlformats.org/officeDocument/2006/relationships/vmlDrawing" Target="../drawings/vmlDrawing9.vml"/><Relationship Id="rId2" Type="http://schemas.openxmlformats.org/officeDocument/2006/relationships/slideLayout" Target="../slideLayouts/slideLayout12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notesSlide" Target="../notesSlides/notesSlide108.xml"/><Relationship Id="rId3" Type="http://schemas.openxmlformats.org/officeDocument/2006/relationships/image" Target="../media/image194.jpe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notesSlide" Target="../notesSlides/notesSlide109.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image" Target="../media/image195.jpe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image" Target="../media/image196.jpeg"/></Relationships>
</file>

<file path=ppt/slides/_rels/slide173.xml.rels><?xml version="1.0" encoding="UTF-8" standalone="yes"?>
<Relationships xmlns="http://schemas.openxmlformats.org/package/2006/relationships"><Relationship Id="rId3" Type="http://schemas.openxmlformats.org/officeDocument/2006/relationships/image" Target="../media/image197.jpeg"/><Relationship Id="rId4" Type="http://schemas.openxmlformats.org/officeDocument/2006/relationships/image" Target="../media/image198.jpeg"/><Relationship Id="rId5" Type="http://schemas.openxmlformats.org/officeDocument/2006/relationships/image" Target="../media/image199.jpeg"/><Relationship Id="rId1" Type="http://schemas.openxmlformats.org/officeDocument/2006/relationships/slideLayout" Target="../slideLayouts/slideLayout126.xml"/><Relationship Id="rId2" Type="http://schemas.openxmlformats.org/officeDocument/2006/relationships/image" Target="../media/image191.jpe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75.xml.rels><?xml version="1.0" encoding="UTF-8" standalone="yes"?>
<Relationships xmlns="http://schemas.openxmlformats.org/package/2006/relationships"><Relationship Id="rId3" Type="http://schemas.openxmlformats.org/officeDocument/2006/relationships/image" Target="../media/image201.png"/><Relationship Id="rId4" Type="http://schemas.openxmlformats.org/officeDocument/2006/relationships/image" Target="../media/image202.jpeg"/><Relationship Id="rId1" Type="http://schemas.openxmlformats.org/officeDocument/2006/relationships/slideLayout" Target="../slideLayouts/slideLayout126.xml"/><Relationship Id="rId2" Type="http://schemas.openxmlformats.org/officeDocument/2006/relationships/image" Target="../media/image200.jpe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notesSlide" Target="../notesSlides/notesSlide110.xml"/></Relationships>
</file>

<file path=ppt/slides/_rels/slide177.xml.rels><?xml version="1.0" encoding="UTF-8" standalone="yes"?>
<Relationships xmlns="http://schemas.openxmlformats.org/package/2006/relationships"><Relationship Id="rId3" Type="http://schemas.openxmlformats.org/officeDocument/2006/relationships/image" Target="../media/image204.jpeg"/><Relationship Id="rId4" Type="http://schemas.openxmlformats.org/officeDocument/2006/relationships/image" Target="../media/image205.jpeg"/><Relationship Id="rId5" Type="http://schemas.openxmlformats.org/officeDocument/2006/relationships/image" Target="../media/image206.jpeg"/><Relationship Id="rId1" Type="http://schemas.openxmlformats.org/officeDocument/2006/relationships/slideLayout" Target="../slideLayouts/slideLayout126.xml"/><Relationship Id="rId2" Type="http://schemas.openxmlformats.org/officeDocument/2006/relationships/image" Target="../media/image203.jpe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image" Target="../media/image20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59.xml"/><Relationship Id="rId2" Type="http://schemas.openxmlformats.org/officeDocument/2006/relationships/notesSlide" Target="../notesSlides/notesSlide10.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image" Target="../media/image208.jpe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image" Target="../media/image209.jpeg"/><Relationship Id="rId3" Type="http://schemas.openxmlformats.org/officeDocument/2006/relationships/image" Target="../media/image210.jpeg"/></Relationships>
</file>

<file path=ppt/slides/_rels/slide182.xml.rels><?xml version="1.0" encoding="UTF-8" standalone="yes"?>
<Relationships xmlns="http://schemas.openxmlformats.org/package/2006/relationships"><Relationship Id="rId3" Type="http://schemas.openxmlformats.org/officeDocument/2006/relationships/image" Target="../media/image212.jpeg"/><Relationship Id="rId4" Type="http://schemas.openxmlformats.org/officeDocument/2006/relationships/image" Target="../media/image206.jpeg"/><Relationship Id="rId5" Type="http://schemas.openxmlformats.org/officeDocument/2006/relationships/image" Target="../media/image213.jpeg"/><Relationship Id="rId1" Type="http://schemas.openxmlformats.org/officeDocument/2006/relationships/slideLayout" Target="../slideLayouts/slideLayout131.xml"/><Relationship Id="rId2" Type="http://schemas.openxmlformats.org/officeDocument/2006/relationships/image" Target="../media/image211.jpeg"/></Relationships>
</file>

<file path=ppt/slides/_rels/slide183.xml.rels><?xml version="1.0" encoding="UTF-8" standalone="yes"?>
<Relationships xmlns="http://schemas.openxmlformats.org/package/2006/relationships"><Relationship Id="rId3" Type="http://schemas.openxmlformats.org/officeDocument/2006/relationships/image" Target="../media/image214.png"/><Relationship Id="rId4" Type="http://schemas.openxmlformats.org/officeDocument/2006/relationships/image" Target="../media/image215.png"/><Relationship Id="rId1" Type="http://schemas.openxmlformats.org/officeDocument/2006/relationships/slideLayout" Target="../slideLayouts/slideLayout131.xml"/><Relationship Id="rId2" Type="http://schemas.openxmlformats.org/officeDocument/2006/relationships/notesSlide" Target="../notesSlides/notesSlide111.xml"/></Relationships>
</file>

<file path=ppt/slides/_rels/slide184.xml.rels><?xml version="1.0" encoding="UTF-8" standalone="yes"?>
<Relationships xmlns="http://schemas.openxmlformats.org/package/2006/relationships"><Relationship Id="rId3" Type="http://schemas.openxmlformats.org/officeDocument/2006/relationships/image" Target="../media/image217.png"/><Relationship Id="rId4" Type="http://schemas.openxmlformats.org/officeDocument/2006/relationships/image" Target="../media/image218.png"/><Relationship Id="rId1" Type="http://schemas.openxmlformats.org/officeDocument/2006/relationships/slideLayout" Target="../slideLayouts/slideLayout130.xml"/><Relationship Id="rId2" Type="http://schemas.openxmlformats.org/officeDocument/2006/relationships/image" Target="../media/image216.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image" Target="../media/image219.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notesSlide" Target="../notesSlides/notesSlide112.xml"/><Relationship Id="rId3" Type="http://schemas.openxmlformats.org/officeDocument/2006/relationships/image" Target="../media/image220.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3.png"/><Relationship Id="rId5" Type="http://schemas.openxmlformats.org/officeDocument/2006/relationships/oleObject" Target="../embeddings/oleObject1.bin"/><Relationship Id="rId6" Type="http://schemas.openxmlformats.org/officeDocument/2006/relationships/image" Target="../media/image2.png"/><Relationship Id="rId1" Type="http://schemas.openxmlformats.org/officeDocument/2006/relationships/vmlDrawing" Target="../drawings/vmlDrawing1.vml"/><Relationship Id="rId2"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jpeg"/><Relationship Id="rId1" Type="http://schemas.openxmlformats.org/officeDocument/2006/relationships/slideLayout" Target="../slideLayouts/slideLayout39.xml"/><Relationship Id="rId2"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hyperlink" Target="http://it.wikipedia.org/wiki/File:Sky_spectral_karyotype.gif" TargetMode="External"/><Relationship Id="rId4" Type="http://schemas.openxmlformats.org/officeDocument/2006/relationships/image" Target="../media/image38.png"/><Relationship Id="rId5" Type="http://schemas.openxmlformats.org/officeDocument/2006/relationships/hyperlink" Target="http://www.olimpiadadebiologia.edu.es/2007/images/08%20-%20Practica%20cariotipo_JPG.jpg" TargetMode="External"/><Relationship Id="rId6" Type="http://schemas.openxmlformats.org/officeDocument/2006/relationships/image" Target="../media/image39.jpeg"/><Relationship Id="rId7" Type="http://schemas.openxmlformats.org/officeDocument/2006/relationships/image" Target="../media/image40.jpeg"/><Relationship Id="rId1" Type="http://schemas.openxmlformats.org/officeDocument/2006/relationships/slideLayout" Target="../slideLayouts/slideLayout59.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7.xml"/><Relationship Id="rId3"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7.xml"/><Relationship Id="rId3"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2.xml"/><Relationship Id="rId3"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5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51.jpeg"/></Relationships>
</file>

<file path=ppt/slides/_rels/slide31.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6.xml"/><Relationship Id="rId3"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19.png"/><Relationship Id="rId1" Type="http://schemas.openxmlformats.org/officeDocument/2006/relationships/themeOverride" Target="../theme/themeOverride5.x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53.jpeg"/><Relationship Id="rId1" Type="http://schemas.openxmlformats.org/officeDocument/2006/relationships/themeOverride" Target="../theme/themeOverride6.x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hyperlink" Target="http://upload.wikimedia.org/wikipedia/commons/7/79/Types-of-mutation.png" TargetMode="External"/><Relationship Id="rId4" Type="http://schemas.openxmlformats.org/officeDocument/2006/relationships/image" Target="../media/image57.png"/><Relationship Id="rId1" Type="http://schemas.openxmlformats.org/officeDocument/2006/relationships/slideLayout" Target="../slideLayouts/slideLayout104.xml"/><Relationship Id="rId2" Type="http://schemas.openxmlformats.org/officeDocument/2006/relationships/notesSlide" Target="../notesSlides/notesSlide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notesSlide" Target="../notesSlides/notesSlide23.xml"/><Relationship Id="rId3"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Layout" Target="../slideLayouts/slideLayout104.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5.jpeg"/><Relationship Id="rId3"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6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6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19.png"/><Relationship Id="rId1" Type="http://schemas.openxmlformats.org/officeDocument/2006/relationships/themeOverride" Target="../theme/themeOverride7.x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35.xml"/></Relationships>
</file>

<file path=ppt/slides/_rels/slide51.xml.rels><?xml version="1.0" encoding="UTF-8" standalone="yes"?>
<Relationships xmlns="http://schemas.openxmlformats.org/package/2006/relationships"><Relationship Id="rId3" Type="http://schemas.openxmlformats.org/officeDocument/2006/relationships/hyperlink" Target="..%5C..%5C..%5CProgram%20Files%5CTurningPoint%5C2003%5CQuestions.html" TargetMode="External"/><Relationship Id="rId4" Type="http://schemas.openxmlformats.org/officeDocument/2006/relationships/image" Target="../media/image65.jpeg"/><Relationship Id="rId5" Type="http://schemas.openxmlformats.org/officeDocument/2006/relationships/image" Target="../media/image66.jpeg"/><Relationship Id="rId1" Type="http://schemas.openxmlformats.org/officeDocument/2006/relationships/slideLayout" Target="../slideLayouts/slideLayout93.xml"/><Relationship Id="rId2" Type="http://schemas.openxmlformats.org/officeDocument/2006/relationships/notesSlide" Target="../notesSlides/notesSlide3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37.xml"/><Relationship Id="rId3" Type="http://schemas.openxmlformats.org/officeDocument/2006/relationships/image" Target="../media/image67.jpeg"/></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7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7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image" Target="../media/image19.png"/><Relationship Id="rId1" Type="http://schemas.openxmlformats.org/officeDocument/2006/relationships/themeOverride" Target="../theme/themeOverride8.x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7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8.png"/><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7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7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78.png"/></Relationships>
</file>

<file path=ppt/slides/_rels/slide63.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1" Type="http://schemas.openxmlformats.org/officeDocument/2006/relationships/slideLayout" Target="../slideLayouts/slideLayout70.xml"/><Relationship Id="rId2" Type="http://schemas.openxmlformats.org/officeDocument/2006/relationships/notesSlide" Target="../notesSlides/notesSlide46.xml"/></Relationships>
</file>

<file path=ppt/slides/_rels/slide64.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5" Type="http://schemas.openxmlformats.org/officeDocument/2006/relationships/image" Target="../media/image84.png"/><Relationship Id="rId1" Type="http://schemas.openxmlformats.org/officeDocument/2006/relationships/slideLayout" Target="../slideLayouts/slideLayout80.xml"/><Relationship Id="rId2" Type="http://schemas.openxmlformats.org/officeDocument/2006/relationships/image" Target="../media/image81.png"/></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1" Type="http://schemas.openxmlformats.org/officeDocument/2006/relationships/slideLayout" Target="../slideLayouts/slideLayout75.xml"/><Relationship Id="rId2" Type="http://schemas.openxmlformats.org/officeDocument/2006/relationships/image" Target="../media/image8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47.xml"/></Relationships>
</file>

<file path=ppt/slides/_rels/slide67.xml.rels><?xml version="1.0" encoding="UTF-8" standalone="yes"?>
<Relationships xmlns="http://schemas.openxmlformats.org/package/2006/relationships"><Relationship Id="rId11" Type="http://schemas.openxmlformats.org/officeDocument/2006/relationships/hyperlink" Target="http://www3.ncbi.nlm.nih.gov/htbin-post/Omim/dispmim?107450" TargetMode="External"/><Relationship Id="rId12" Type="http://schemas.openxmlformats.org/officeDocument/2006/relationships/hyperlink" Target="http://www3.ncbi.nlm.nih.gov/htbin-post/Omim/dispmim?104760" TargetMode="External"/><Relationship Id="rId13" Type="http://schemas.openxmlformats.org/officeDocument/2006/relationships/hyperlink" Target="http://www3.ncbi.nlm.nih.gov/htbin-post/Omim/dispmim?138245" TargetMode="External"/><Relationship Id="rId14" Type="http://schemas.openxmlformats.org/officeDocument/2006/relationships/hyperlink" Target="http://www3.ncbi.nlm.nih.gov/htbin-post/Omim/dispmim?176990" TargetMode="External"/><Relationship Id="rId15" Type="http://schemas.openxmlformats.org/officeDocument/2006/relationships/hyperlink" Target="http://www3.ncbi.nlm.nih.gov/htbin-post/Omim/dispmim?159595" TargetMode="External"/><Relationship Id="rId16" Type="http://schemas.openxmlformats.org/officeDocument/2006/relationships/hyperlink" Target="http://www3.ncbi.nlm.nih.gov/htbin-post/Omim/dispmim?171860" TargetMode="External"/><Relationship Id="rId1" Type="http://schemas.openxmlformats.org/officeDocument/2006/relationships/slideLayout" Target="../slideLayouts/slideLayout70.xml"/><Relationship Id="rId2" Type="http://schemas.openxmlformats.org/officeDocument/2006/relationships/notesSlide" Target="../notesSlides/notesSlide48.xml"/><Relationship Id="rId3" Type="http://schemas.openxmlformats.org/officeDocument/2006/relationships/hyperlink" Target="http://www3.ncbi.nlm.nih.gov/htbin-post/Omim/dispmim?147450" TargetMode="External"/><Relationship Id="rId4" Type="http://schemas.openxmlformats.org/officeDocument/2006/relationships/hyperlink" Target="http://www3.ncbi.nlm.nih.gov/htbin-post/Omim/dispmim?120220" TargetMode="External"/><Relationship Id="rId5" Type="http://schemas.openxmlformats.org/officeDocument/2006/relationships/hyperlink" Target="http://www3.ncbi.nlm.nih.gov/htbin-post/Omim/dispmim?164740" TargetMode="External"/><Relationship Id="rId6" Type="http://schemas.openxmlformats.org/officeDocument/2006/relationships/hyperlink" Target="http://www3.ncbi.nlm.nih.gov/htbin-post/Omim/dispmim?601245" TargetMode="External"/><Relationship Id="rId7" Type="http://schemas.openxmlformats.org/officeDocument/2006/relationships/hyperlink" Target="http://www3.ncbi.nlm.nih.gov/htbin-post/Omim/dispmim?236200" TargetMode="External"/><Relationship Id="rId8" Type="http://schemas.openxmlformats.org/officeDocument/2006/relationships/hyperlink" Target="http://www3.ncbi.nlm.nih.gov/htbin-post/Omim/dispmim?600855" TargetMode="External"/><Relationship Id="rId9" Type="http://schemas.openxmlformats.org/officeDocument/2006/relationships/hyperlink" Target="http://www3.ncbi.nlm.nih.gov/htbin-post/Omim/dispmim?123580" TargetMode="External"/><Relationship Id="rId10" Type="http://schemas.openxmlformats.org/officeDocument/2006/relationships/hyperlink" Target="http://www3.ncbi.nlm.nih.gov/htbin-post/Omim/dispmim?138440"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49.xml"/><Relationship Id="rId3" Type="http://schemas.openxmlformats.org/officeDocument/2006/relationships/image" Target="../media/image88.wmf"/></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0.png"/><Relationship Id="rId3"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oleObject" Target="../embeddings/Documento_di_Microsoft_Word_97_-_20041.doc"/><Relationship Id="rId5" Type="http://schemas.openxmlformats.org/officeDocument/2006/relationships/image" Target="../media/image91.emf"/><Relationship Id="rId6" Type="http://schemas.openxmlformats.org/officeDocument/2006/relationships/image" Target="../media/image92.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9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9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54.xml"/><Relationship Id="rId3" Type="http://schemas.openxmlformats.org/officeDocument/2006/relationships/image" Target="../media/image95.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8.jpeg"/><Relationship Id="rId3" Type="http://schemas.openxmlformats.org/officeDocument/2006/relationships/image" Target="../media/image99.jpeg"/></Relationships>
</file>

<file path=ppt/slides/_rels/slide78.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png"/><Relationship Id="rId5" Type="http://schemas.openxmlformats.org/officeDocument/2006/relationships/image" Target="../media/image103.jpeg"/><Relationship Id="rId6" Type="http://schemas.openxmlformats.org/officeDocument/2006/relationships/image" Target="../media/image104.jpeg"/><Relationship Id="rId1" Type="http://schemas.openxmlformats.org/officeDocument/2006/relationships/slideLayout" Target="../slideLayouts/slideLayout6.xml"/><Relationship Id="rId2" Type="http://schemas.openxmlformats.org/officeDocument/2006/relationships/image" Target="../media/image100.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10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hyperlink" Target="http://movieweb.com/movie/towncountry/bw1.jpg" TargetMode="External"/><Relationship Id="rId5" Type="http://schemas.openxmlformats.org/officeDocument/2006/relationships/image" Target="../media/image14.jpeg"/><Relationship Id="rId1" Type="http://schemas.openxmlformats.org/officeDocument/2006/relationships/slideLayout" Target="../slideLayouts/slideLayout22.xml"/><Relationship Id="rId2"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image" Target="../media/image107.png"/><Relationship Id="rId5" Type="http://schemas.openxmlformats.org/officeDocument/2006/relationships/image" Target="../media/image92.png"/><Relationship Id="rId6" Type="http://schemas.openxmlformats.org/officeDocument/2006/relationships/oleObject" Target="../embeddings/oleObject2.bin"/><Relationship Id="rId7" Type="http://schemas.openxmlformats.org/officeDocument/2006/relationships/image" Target="../media/image106.png"/><Relationship Id="rId1" Type="http://schemas.openxmlformats.org/officeDocument/2006/relationships/vmlDrawing" Target="../drawings/vmlDrawing3.vml"/><Relationship Id="rId2"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10.png"/></Relationships>
</file>

<file path=ppt/slides/_rels/slide85.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112.png"/><Relationship Id="rId5"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hyperlink" Target="http://www.gentili.net/signs/images/400/handturner.JPG"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11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11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1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11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2.xml"/><Relationship Id="rId2" Type="http://schemas.openxmlformats.org/officeDocument/2006/relationships/image" Target="../media/image1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8.png"/></Relationships>
</file>

<file path=ppt/slides/_rels/slide91.xml.rels><?xml version="1.0" encoding="UTF-8" standalone="yes"?>
<Relationships xmlns="http://schemas.openxmlformats.org/package/2006/relationships"><Relationship Id="rId3" Type="http://schemas.openxmlformats.org/officeDocument/2006/relationships/hyperlink" Target="http://www.ncbi.nlm.nih.gov/pubmed/?term=Ranke%20MB%5BAuthor%5D&amp;cauthor=true&amp;cauthor_uid=26182480" TargetMode="External"/><Relationship Id="rId4" Type="http://schemas.openxmlformats.org/officeDocument/2006/relationships/hyperlink" Target="http://www.ncbi.nlm.nih.gov/pubmed/26182480" TargetMode="External"/><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119.png"/></Relationships>
</file>

<file path=ppt/slides/_rels/slide93.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94.xml.rels><?xml version="1.0" encoding="UTF-8" standalone="yes"?>
<Relationships xmlns="http://schemas.openxmlformats.org/package/2006/relationships"><Relationship Id="rId3" Type="http://schemas.openxmlformats.org/officeDocument/2006/relationships/image" Target="../media/image122.jpeg"/><Relationship Id="rId4" Type="http://schemas.openxmlformats.org/officeDocument/2006/relationships/image" Target="../media/image92.png"/><Relationship Id="rId1" Type="http://schemas.openxmlformats.org/officeDocument/2006/relationships/slideLayout" Target="../slideLayouts/slideLayout13.xml"/><Relationship Id="rId2" Type="http://schemas.openxmlformats.org/officeDocument/2006/relationships/notesSlide" Target="../notesSlides/notesSlide6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image" Target="../media/image123.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image" Target="../media/image12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gs>
            <a:gs pos="100000">
              <a:srgbClr val="FFFFFF"/>
            </a:gs>
          </a:gsLst>
          <a:lin ang="16440000" scaled="0"/>
          <a:tileRect/>
        </a:gradFill>
        <a:effectLst/>
      </p:bgPr>
    </p:bg>
    <p:spTree>
      <p:nvGrpSpPr>
        <p:cNvPr id="1" name=""/>
        <p:cNvGrpSpPr/>
        <p:nvPr/>
      </p:nvGrpSpPr>
      <p:grpSpPr>
        <a:xfrm>
          <a:off x="0" y="0"/>
          <a:ext cx="0" cy="0"/>
          <a:chOff x="0" y="0"/>
          <a:chExt cx="0" cy="0"/>
        </a:xfrm>
      </p:grpSpPr>
      <p:sp>
        <p:nvSpPr>
          <p:cNvPr id="544770" name="Rectangle 2"/>
          <p:cNvSpPr>
            <a:spLocks noGrp="1" noChangeArrowheads="1"/>
          </p:cNvSpPr>
          <p:nvPr/>
        </p:nvSpPr>
        <p:spPr bwMode="auto">
          <a:xfrm>
            <a:off x="619125" y="3519488"/>
            <a:ext cx="86677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US" sz="3400" b="1">
                <a:solidFill>
                  <a:srgbClr val="FFFF00"/>
                </a:solidFill>
                <a:latin typeface="Verdana" charset="0"/>
              </a:rPr>
              <a:t>MEDICAL GENETICS</a:t>
            </a:r>
          </a:p>
          <a:p>
            <a:pPr algn="ctr" eaLnBrk="0" hangingPunct="0"/>
            <a:endParaRPr lang="en-US">
              <a:solidFill>
                <a:srgbClr val="FFFF00"/>
              </a:solidFill>
              <a:latin typeface="Verdana" charset="0"/>
            </a:endParaRPr>
          </a:p>
          <a:p>
            <a:pPr algn="ctr" eaLnBrk="0" hangingPunct="0"/>
            <a:r>
              <a:rPr lang="en-US">
                <a:solidFill>
                  <a:srgbClr val="FFFF00"/>
                </a:solidFill>
                <a:latin typeface="Verdana" charset="0"/>
              </a:rPr>
              <a:t>Teacher: Claudia Giachino</a:t>
            </a:r>
          </a:p>
          <a:p>
            <a:pPr algn="ctr" eaLnBrk="0" hangingPunct="0"/>
            <a:endParaRPr lang="en-US">
              <a:solidFill>
                <a:srgbClr val="FFFF00"/>
              </a:solidFill>
              <a:latin typeface="Verdana" charset="0"/>
            </a:endParaRPr>
          </a:p>
          <a:p>
            <a:pPr algn="ctr" eaLnBrk="0" hangingPunct="0">
              <a:lnSpc>
                <a:spcPct val="130000"/>
              </a:lnSpc>
            </a:pPr>
            <a:endParaRPr lang="en-US" sz="4400">
              <a:solidFill>
                <a:srgbClr val="FFFF00"/>
              </a:solidFill>
              <a:latin typeface="Times" charset="0"/>
            </a:endParaRPr>
          </a:p>
        </p:txBody>
      </p:sp>
      <p:sp>
        <p:nvSpPr>
          <p:cNvPr id="544771" name="Rectangle 3"/>
          <p:cNvSpPr>
            <a:spLocks noGrp="1" noChangeArrowheads="1"/>
          </p:cNvSpPr>
          <p:nvPr/>
        </p:nvSpPr>
        <p:spPr bwMode="auto">
          <a:xfrm>
            <a:off x="1527175" y="4833938"/>
            <a:ext cx="6934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b="1" dirty="0">
                <a:solidFill>
                  <a:srgbClr val="FFFF00"/>
                </a:solidFill>
                <a:latin typeface="Verdana" charset="0"/>
              </a:rPr>
              <a:t>Lesson 3</a:t>
            </a:r>
          </a:p>
          <a:p>
            <a:pPr algn="ctr" eaLnBrk="0" hangingPunct="0">
              <a:lnSpc>
                <a:spcPct val="120000"/>
              </a:lnSpc>
            </a:pPr>
            <a:r>
              <a:rPr lang="en-US" dirty="0" smtClean="0">
                <a:solidFill>
                  <a:srgbClr val="FFFF00"/>
                </a:solidFill>
                <a:latin typeface="Verdana" charset="0"/>
              </a:rPr>
              <a:t>Chromosomal diseases</a:t>
            </a:r>
            <a:endParaRPr lang="en-US" dirty="0">
              <a:solidFill>
                <a:srgbClr val="FFFF00"/>
              </a:solidFill>
              <a:latin typeface="Verdana" charset="0"/>
            </a:endParaRPr>
          </a:p>
          <a:p>
            <a:pPr algn="ctr" eaLnBrk="0" hangingPunct="0">
              <a:lnSpc>
                <a:spcPct val="120000"/>
              </a:lnSpc>
            </a:pPr>
            <a:endParaRPr lang="en-US" dirty="0">
              <a:solidFill>
                <a:srgbClr val="FFFF00"/>
              </a:solidFill>
              <a:latin typeface="Times" charset="0"/>
            </a:endParaRPr>
          </a:p>
        </p:txBody>
      </p:sp>
      <p:sp>
        <p:nvSpPr>
          <p:cNvPr id="544772" name="CasellaDiTesto 4"/>
          <p:cNvSpPr txBox="1">
            <a:spLocks noChangeArrowheads="1"/>
          </p:cNvSpPr>
          <p:nvPr/>
        </p:nvSpPr>
        <p:spPr bwMode="auto">
          <a:xfrm>
            <a:off x="2015596" y="1428751"/>
            <a:ext cx="52312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it-IT">
                <a:solidFill>
                  <a:srgbClr val="FFFF00"/>
                </a:solidFill>
                <a:latin typeface="Arial" charset="0"/>
                <a:cs typeface="Arial" charset="0"/>
              </a:rPr>
              <a:t>Medical and Cancer Genetics course</a:t>
            </a:r>
          </a:p>
        </p:txBody>
      </p:sp>
      <p:sp>
        <p:nvSpPr>
          <p:cNvPr id="544774" name="CasellaDiTesto 5"/>
          <p:cNvSpPr txBox="1">
            <a:spLocks noChangeArrowheads="1"/>
          </p:cNvSpPr>
          <p:nvPr/>
        </p:nvSpPr>
        <p:spPr bwMode="auto">
          <a:xfrm>
            <a:off x="2062031" y="214313"/>
            <a:ext cx="56929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a:solidFill>
                  <a:srgbClr val="FF0000"/>
                </a:solidFill>
                <a:latin typeface="Arial" charset="0"/>
                <a:cs typeface="Arial" charset="0"/>
              </a:rPr>
              <a:t>Master in Cellular and Molecular Biology</a:t>
            </a:r>
            <a:endParaRPr lang="it-IT">
              <a:solidFill>
                <a:srgbClr val="FF0000"/>
              </a:solidFill>
            </a:endParaRPr>
          </a:p>
        </p:txBody>
      </p:sp>
    </p:spTree>
    <p:extLst>
      <p:ext uri="{BB962C8B-B14F-4D97-AF65-F5344CB8AC3E}">
        <p14:creationId xmlns:p14="http://schemas.microsoft.com/office/powerpoint/2010/main" val="381149193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7346" name="Group 2"/>
          <p:cNvGrpSpPr>
            <a:grpSpLocks/>
          </p:cNvGrpSpPr>
          <p:nvPr/>
        </p:nvGrpSpPr>
        <p:grpSpPr bwMode="auto">
          <a:xfrm>
            <a:off x="488950" y="-26988"/>
            <a:ext cx="8712200" cy="6945313"/>
            <a:chOff x="308" y="-17"/>
            <a:chExt cx="5488" cy="4375"/>
          </a:xfrm>
        </p:grpSpPr>
        <p:pic>
          <p:nvPicPr>
            <p:cNvPr id="57349" name="Picture 3"/>
            <p:cNvPicPr>
              <a:picLocks noChangeAspect="1" noChangeArrowheads="1"/>
            </p:cNvPicPr>
            <p:nvPr/>
          </p:nvPicPr>
          <p:blipFill>
            <a:blip r:embed="rId3"/>
            <a:srcRect/>
            <a:stretch>
              <a:fillRect/>
            </a:stretch>
          </p:blipFill>
          <p:spPr bwMode="auto">
            <a:xfrm>
              <a:off x="308" y="-17"/>
              <a:ext cx="5485" cy="4375"/>
            </a:xfrm>
            <a:prstGeom prst="rect">
              <a:avLst/>
            </a:prstGeom>
            <a:noFill/>
            <a:ln w="9525">
              <a:solidFill>
                <a:srgbClr val="000000"/>
              </a:solidFill>
              <a:miter lim="800000"/>
              <a:headEnd/>
              <a:tailEnd/>
            </a:ln>
          </p:spPr>
        </p:pic>
        <p:sp>
          <p:nvSpPr>
            <p:cNvPr id="57350" name="Rectangle 4"/>
            <p:cNvSpPr>
              <a:spLocks noChangeArrowheads="1"/>
            </p:cNvSpPr>
            <p:nvPr/>
          </p:nvSpPr>
          <p:spPr bwMode="auto">
            <a:xfrm>
              <a:off x="308" y="0"/>
              <a:ext cx="5488" cy="4348"/>
            </a:xfrm>
            <a:prstGeom prst="rect">
              <a:avLst/>
            </a:prstGeom>
            <a:noFill/>
            <a:ln w="57150">
              <a:solidFill>
                <a:srgbClr val="000000"/>
              </a:solidFill>
              <a:miter lim="800000"/>
              <a:headEnd/>
              <a:tailEnd/>
            </a:ln>
          </p:spPr>
          <p:txBody>
            <a:bodyPr wrap="none" anchor="ctr"/>
            <a:lstStyle/>
            <a:p>
              <a:pPr eaLnBrk="0" hangingPunct="0"/>
              <a:endParaRPr lang="it-IT"/>
            </a:p>
          </p:txBody>
        </p:sp>
      </p:grpSp>
      <p:sp>
        <p:nvSpPr>
          <p:cNvPr id="259077" name="Rectangle 5"/>
          <p:cNvSpPr>
            <a:spLocks noChangeArrowheads="1"/>
          </p:cNvSpPr>
          <p:nvPr/>
        </p:nvSpPr>
        <p:spPr bwMode="auto">
          <a:xfrm>
            <a:off x="3867150" y="-171450"/>
            <a:ext cx="3228975" cy="1439863"/>
          </a:xfrm>
          <a:prstGeom prst="rect">
            <a:avLst/>
          </a:prstGeom>
          <a:noFill/>
          <a:ln w="9525">
            <a:noFill/>
            <a:miter lim="800000"/>
            <a:headEnd/>
            <a:tailEnd/>
          </a:ln>
        </p:spPr>
        <p:txBody>
          <a:bodyPr anchor="b"/>
          <a:lstStyle/>
          <a:p>
            <a:pPr algn="ctr" eaLnBrk="0" hangingPunct="0">
              <a:defRPr/>
            </a:pPr>
            <a:r>
              <a:rPr kumimoji="1" lang="it-IT" sz="2900" b="1" dirty="0" err="1" smtClean="0">
                <a:solidFill>
                  <a:srgbClr val="FF0000"/>
                </a:solidFill>
                <a:effectLst>
                  <a:outerShdw blurRad="38100" dist="38100" dir="2700000" algn="tl">
                    <a:srgbClr val="FFFFFF"/>
                  </a:outerShdw>
                </a:effectLst>
                <a:latin typeface="Arial" pitchFamily="34" charset="0"/>
                <a:cs typeface="Arial" pitchFamily="34" charset="0"/>
              </a:rPr>
              <a:t>Chromosomal</a:t>
            </a:r>
            <a:r>
              <a:rPr kumimoji="1" lang="it-IT" sz="2900" b="1" dirty="0" smtClean="0">
                <a:solidFill>
                  <a:srgbClr val="FF0000"/>
                </a:solidFill>
                <a:effectLst>
                  <a:outerShdw blurRad="38100" dist="38100" dir="2700000" algn="tl">
                    <a:srgbClr val="FFFFFF"/>
                  </a:outerShdw>
                </a:effectLst>
                <a:latin typeface="Arial" pitchFamily="34" charset="0"/>
                <a:cs typeface="Arial" pitchFamily="34" charset="0"/>
              </a:rPr>
              <a:t> </a:t>
            </a:r>
            <a:r>
              <a:rPr kumimoji="1" lang="it-IT" sz="2900" b="1" dirty="0" err="1" smtClean="0">
                <a:solidFill>
                  <a:srgbClr val="FF0000"/>
                </a:solidFill>
                <a:effectLst>
                  <a:outerShdw blurRad="38100" dist="38100" dir="2700000" algn="tl">
                    <a:srgbClr val="FFFFFF"/>
                  </a:outerShdw>
                </a:effectLst>
                <a:latin typeface="Arial" pitchFamily="34" charset="0"/>
                <a:cs typeface="Arial" pitchFamily="34" charset="0"/>
              </a:rPr>
              <a:t>diseases</a:t>
            </a:r>
            <a:endParaRPr kumimoji="1" lang="it-IT" sz="2900" b="1" dirty="0">
              <a:solidFill>
                <a:srgbClr val="FF0000"/>
              </a:solidFill>
              <a:effectLst>
                <a:outerShdw blurRad="38100" dist="38100" dir="2700000" algn="tl">
                  <a:srgbClr val="FFFFFF"/>
                </a:outerShdw>
              </a:effectLst>
              <a:latin typeface="Arial" pitchFamily="34" charset="0"/>
              <a:cs typeface="Arial" pitchFamily="34" charset="0"/>
            </a:endParaRPr>
          </a:p>
        </p:txBody>
      </p:sp>
      <p:sp>
        <p:nvSpPr>
          <p:cNvPr id="259078" name="Rectangle 6"/>
          <p:cNvSpPr>
            <a:spLocks noChangeArrowheads="1"/>
          </p:cNvSpPr>
          <p:nvPr/>
        </p:nvSpPr>
        <p:spPr bwMode="auto">
          <a:xfrm>
            <a:off x="4181475" y="4221163"/>
            <a:ext cx="1347788" cy="517525"/>
          </a:xfrm>
          <a:prstGeom prst="rect">
            <a:avLst/>
          </a:prstGeom>
          <a:noFill/>
          <a:ln w="9525">
            <a:noFill/>
            <a:miter lim="800000"/>
            <a:headEnd/>
            <a:tailEnd/>
          </a:ln>
        </p:spPr>
        <p:txBody>
          <a:bodyPr/>
          <a:lstStyle/>
          <a:p>
            <a:pPr algn="ctr" eaLnBrk="0" hangingPunct="0">
              <a:spcBef>
                <a:spcPct val="20000"/>
              </a:spcBef>
              <a:buClr>
                <a:schemeClr val="bg2"/>
              </a:buClr>
              <a:buFont typeface="Monotype Sorts" pitchFamily="2" charset="2"/>
              <a:buNone/>
              <a:defRPr/>
            </a:pPr>
            <a:r>
              <a:rPr kumimoji="1" lang="it-IT" sz="2000" b="1" dirty="0" smtClean="0">
                <a:solidFill>
                  <a:srgbClr val="FF0000"/>
                </a:solidFill>
                <a:effectLst>
                  <a:outerShdw blurRad="38100" dist="38100" dir="2700000" algn="tl">
                    <a:srgbClr val="FFFFFF"/>
                  </a:outerShdw>
                </a:effectLst>
                <a:latin typeface="Arial" pitchFamily="34" charset="0"/>
                <a:cs typeface="Arial" pitchFamily="34" charset="0"/>
              </a:rPr>
              <a:t>2008</a:t>
            </a:r>
            <a:endParaRPr kumimoji="1" lang="it-IT" sz="2000" b="1" dirty="0">
              <a:solidFill>
                <a:srgbClr val="FF0000"/>
              </a:solidFill>
              <a:effectLst>
                <a:outerShdw blurRad="38100" dist="38100" dir="2700000" algn="tl">
                  <a:srgbClr val="FFFFFF"/>
                </a:outerShdw>
              </a:effectLst>
              <a:latin typeface="Arial" pitchFamily="34" charset="0"/>
              <a:cs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330200" y="76200"/>
            <a:ext cx="9245600" cy="1089025"/>
          </a:xfrm>
        </p:spPr>
        <p:txBody>
          <a:bodyPr/>
          <a:lstStyle/>
          <a:p>
            <a:pPr algn="r" eaLnBrk="1" hangingPunct="1"/>
            <a:r>
              <a:rPr lang="it-IT" sz="3600" dirty="0" err="1" smtClean="0">
                <a:solidFill>
                  <a:schemeClr val="accent2"/>
                </a:solidFill>
                <a:latin typeface="Tahoma" pitchFamily="34" charset="0"/>
              </a:rPr>
              <a:t>Males</a:t>
            </a:r>
            <a:r>
              <a:rPr lang="it-IT" sz="3600" dirty="0" smtClean="0">
                <a:solidFill>
                  <a:schemeClr val="accent2"/>
                </a:solidFill>
                <a:latin typeface="Tahoma" pitchFamily="34" charset="0"/>
              </a:rPr>
              <a:t> (47,XYY)</a:t>
            </a:r>
            <a:br>
              <a:rPr lang="it-IT" sz="3600" dirty="0" smtClean="0">
                <a:solidFill>
                  <a:schemeClr val="accent2"/>
                </a:solidFill>
                <a:latin typeface="Tahoma" pitchFamily="34" charset="0"/>
              </a:rPr>
            </a:br>
            <a:r>
              <a:rPr lang="it-IT" sz="3600" dirty="0" smtClean="0">
                <a:solidFill>
                  <a:schemeClr val="accent2"/>
                </a:solidFill>
                <a:latin typeface="Tahoma" pitchFamily="34" charset="0"/>
              </a:rPr>
              <a:t>1:1.000 </a:t>
            </a:r>
            <a:r>
              <a:rPr lang="it-IT" sz="3600" dirty="0" err="1" smtClean="0">
                <a:solidFill>
                  <a:schemeClr val="accent2"/>
                </a:solidFill>
                <a:latin typeface="Tahoma" pitchFamily="34" charset="0"/>
              </a:rPr>
              <a:t>males</a:t>
            </a:r>
            <a:endParaRPr lang="it-IT" sz="3600" dirty="0" smtClean="0">
              <a:solidFill>
                <a:schemeClr val="accent2"/>
              </a:solidFill>
              <a:latin typeface="Tahoma" pitchFamily="34" charset="0"/>
            </a:endParaRPr>
          </a:p>
        </p:txBody>
      </p:sp>
      <p:sp>
        <p:nvSpPr>
          <p:cNvPr id="141315" name="Rectangle 3"/>
          <p:cNvSpPr>
            <a:spLocks noGrp="1" noChangeArrowheads="1"/>
          </p:cNvSpPr>
          <p:nvPr>
            <p:ph type="body" idx="1"/>
          </p:nvPr>
        </p:nvSpPr>
        <p:spPr>
          <a:xfrm>
            <a:off x="330200" y="685800"/>
            <a:ext cx="9245600" cy="4281172"/>
          </a:xfrm>
        </p:spPr>
        <p:txBody>
          <a:bodyPr/>
          <a:lstStyle/>
          <a:p>
            <a:pPr eaLnBrk="1" hangingPunct="1"/>
            <a:r>
              <a:rPr lang="it-IT" dirty="0" smtClean="0"/>
              <a:t>Male </a:t>
            </a:r>
            <a:r>
              <a:rPr lang="it-IT" dirty="0" err="1" smtClean="0"/>
              <a:t>phenotype</a:t>
            </a:r>
            <a:endParaRPr lang="it-IT" dirty="0" smtClean="0"/>
          </a:p>
          <a:p>
            <a:pPr eaLnBrk="1" hangingPunct="1"/>
            <a:r>
              <a:rPr lang="it-IT" dirty="0" err="1" smtClean="0"/>
              <a:t>Main</a:t>
            </a:r>
            <a:r>
              <a:rPr lang="it-IT" dirty="0" smtClean="0"/>
              <a:t> </a:t>
            </a:r>
            <a:r>
              <a:rPr lang="it-IT" dirty="0" err="1" smtClean="0"/>
              <a:t>features</a:t>
            </a:r>
            <a:r>
              <a:rPr lang="it-IT" dirty="0" smtClean="0"/>
              <a:t>:</a:t>
            </a:r>
          </a:p>
          <a:p>
            <a:pPr lvl="1" eaLnBrk="1" hangingPunct="1"/>
            <a:r>
              <a:rPr lang="it-IT" dirty="0" err="1" smtClean="0">
                <a:solidFill>
                  <a:schemeClr val="accent2"/>
                </a:solidFill>
              </a:rPr>
              <a:t>Tall</a:t>
            </a:r>
            <a:r>
              <a:rPr lang="it-IT" dirty="0" smtClean="0">
                <a:solidFill>
                  <a:schemeClr val="accent2"/>
                </a:solidFill>
              </a:rPr>
              <a:t> stature</a:t>
            </a:r>
          </a:p>
          <a:p>
            <a:pPr lvl="1" eaLnBrk="1" hangingPunct="1"/>
            <a:r>
              <a:rPr lang="it-IT" dirty="0" err="1" smtClean="0">
                <a:solidFill>
                  <a:schemeClr val="accent2"/>
                </a:solidFill>
              </a:rPr>
              <a:t>normal</a:t>
            </a:r>
            <a:r>
              <a:rPr lang="it-IT" dirty="0" smtClean="0">
                <a:solidFill>
                  <a:schemeClr val="accent2"/>
                </a:solidFill>
              </a:rPr>
              <a:t> </a:t>
            </a:r>
            <a:r>
              <a:rPr lang="it-IT" dirty="0" err="1" smtClean="0">
                <a:solidFill>
                  <a:schemeClr val="accent2"/>
                </a:solidFill>
              </a:rPr>
              <a:t>fertility</a:t>
            </a:r>
            <a:endParaRPr lang="it-IT" dirty="0" smtClean="0">
              <a:solidFill>
                <a:schemeClr val="accent2"/>
              </a:solidFill>
            </a:endParaRPr>
          </a:p>
          <a:p>
            <a:pPr lvl="1" eaLnBrk="1" hangingPunct="1"/>
            <a:r>
              <a:rPr lang="it-IT" dirty="0" smtClean="0">
                <a:solidFill>
                  <a:schemeClr val="accent2"/>
                </a:solidFill>
              </a:rPr>
              <a:t>No </a:t>
            </a:r>
            <a:r>
              <a:rPr lang="it-IT" dirty="0" err="1" smtClean="0">
                <a:solidFill>
                  <a:schemeClr val="accent2"/>
                </a:solidFill>
              </a:rPr>
              <a:t>correlation</a:t>
            </a:r>
            <a:r>
              <a:rPr lang="it-IT" dirty="0" smtClean="0">
                <a:solidFill>
                  <a:schemeClr val="accent2"/>
                </a:solidFill>
              </a:rPr>
              <a:t> with </a:t>
            </a:r>
            <a:r>
              <a:rPr lang="it-IT" dirty="0" err="1" smtClean="0">
                <a:solidFill>
                  <a:schemeClr val="accent2"/>
                </a:solidFill>
              </a:rPr>
              <a:t>paternal</a:t>
            </a:r>
            <a:r>
              <a:rPr lang="it-IT" dirty="0" smtClean="0">
                <a:solidFill>
                  <a:schemeClr val="accent2"/>
                </a:solidFill>
              </a:rPr>
              <a:t> </a:t>
            </a:r>
            <a:r>
              <a:rPr lang="it-IT" dirty="0" err="1" smtClean="0">
                <a:solidFill>
                  <a:schemeClr val="accent2"/>
                </a:solidFill>
              </a:rPr>
              <a:t>age</a:t>
            </a:r>
            <a:endParaRPr lang="it-IT" dirty="0" smtClean="0">
              <a:solidFill>
                <a:schemeClr val="accent2"/>
              </a:solidFill>
            </a:endParaRPr>
          </a:p>
          <a:p>
            <a:pPr lvl="1" eaLnBrk="1" hangingPunct="1"/>
            <a:r>
              <a:rPr lang="it-IT" dirty="0" err="1" smtClean="0">
                <a:solidFill>
                  <a:schemeClr val="accent2"/>
                </a:solidFill>
              </a:rPr>
              <a:t>Both</a:t>
            </a:r>
            <a:r>
              <a:rPr lang="it-IT" dirty="0" smtClean="0">
                <a:solidFill>
                  <a:schemeClr val="accent2"/>
                </a:solidFill>
              </a:rPr>
              <a:t> intelligence and life </a:t>
            </a:r>
            <a:r>
              <a:rPr lang="it-IT" dirty="0" err="1" smtClean="0">
                <a:solidFill>
                  <a:schemeClr val="accent2"/>
                </a:solidFill>
              </a:rPr>
              <a:t>expectancy</a:t>
            </a:r>
            <a:r>
              <a:rPr lang="it-IT" dirty="0" smtClean="0">
                <a:solidFill>
                  <a:schemeClr val="accent2"/>
                </a:solidFill>
              </a:rPr>
              <a:t> are </a:t>
            </a:r>
            <a:r>
              <a:rPr lang="it-IT" dirty="0" err="1" smtClean="0">
                <a:solidFill>
                  <a:schemeClr val="accent2"/>
                </a:solidFill>
              </a:rPr>
              <a:t>perfectly</a:t>
            </a:r>
            <a:r>
              <a:rPr lang="it-IT" dirty="0" smtClean="0">
                <a:solidFill>
                  <a:schemeClr val="accent2"/>
                </a:solidFill>
              </a:rPr>
              <a:t> </a:t>
            </a:r>
            <a:r>
              <a:rPr lang="it-IT" dirty="0" err="1" smtClean="0">
                <a:solidFill>
                  <a:schemeClr val="accent2"/>
                </a:solidFill>
              </a:rPr>
              <a:t>normal</a:t>
            </a:r>
            <a:endParaRPr lang="it-IT" dirty="0" smtClean="0">
              <a:solidFill>
                <a:schemeClr val="accent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330200" y="76200"/>
            <a:ext cx="9245600" cy="1089025"/>
          </a:xfrm>
        </p:spPr>
        <p:txBody>
          <a:bodyPr/>
          <a:lstStyle/>
          <a:p>
            <a:pPr algn="r" eaLnBrk="1" hangingPunct="1"/>
            <a:r>
              <a:rPr lang="it-IT" sz="3600" dirty="0" err="1" smtClean="0">
                <a:solidFill>
                  <a:schemeClr val="accent2"/>
                </a:solidFill>
                <a:latin typeface="Tahoma" pitchFamily="34" charset="0"/>
              </a:rPr>
              <a:t>Trisomy</a:t>
            </a:r>
            <a:r>
              <a:rPr lang="it-IT" sz="3600" dirty="0" smtClean="0">
                <a:solidFill>
                  <a:schemeClr val="accent2"/>
                </a:solidFill>
                <a:latin typeface="Tahoma" pitchFamily="34" charset="0"/>
              </a:rPr>
              <a:t> X (47,XXX)</a:t>
            </a:r>
            <a:br>
              <a:rPr lang="it-IT" sz="3600" dirty="0" smtClean="0">
                <a:solidFill>
                  <a:schemeClr val="accent2"/>
                </a:solidFill>
                <a:latin typeface="Tahoma" pitchFamily="34" charset="0"/>
              </a:rPr>
            </a:br>
            <a:r>
              <a:rPr lang="it-IT" sz="3600" dirty="0" smtClean="0">
                <a:solidFill>
                  <a:schemeClr val="accent2"/>
                </a:solidFill>
                <a:latin typeface="Tahoma" pitchFamily="34" charset="0"/>
              </a:rPr>
              <a:t>1:1.200</a:t>
            </a:r>
          </a:p>
        </p:txBody>
      </p:sp>
      <p:sp>
        <p:nvSpPr>
          <p:cNvPr id="142339" name="Rectangle 3"/>
          <p:cNvSpPr>
            <a:spLocks noGrp="1" noChangeArrowheads="1"/>
          </p:cNvSpPr>
          <p:nvPr>
            <p:ph type="body" idx="1"/>
          </p:nvPr>
        </p:nvSpPr>
        <p:spPr>
          <a:xfrm>
            <a:off x="330200" y="685800"/>
            <a:ext cx="9245600" cy="4362733"/>
          </a:xfrm>
        </p:spPr>
        <p:txBody>
          <a:bodyPr/>
          <a:lstStyle/>
          <a:p>
            <a:pPr eaLnBrk="1" hangingPunct="1"/>
            <a:r>
              <a:rPr lang="it-IT" dirty="0" smtClean="0"/>
              <a:t>70% of </a:t>
            </a:r>
            <a:r>
              <a:rPr lang="it-IT" dirty="0" err="1" smtClean="0"/>
              <a:t>pregnancies</a:t>
            </a:r>
            <a:r>
              <a:rPr lang="it-IT" dirty="0" smtClean="0"/>
              <a:t> </a:t>
            </a:r>
            <a:r>
              <a:rPr lang="it-IT" dirty="0" err="1" smtClean="0"/>
              <a:t>is</a:t>
            </a:r>
            <a:r>
              <a:rPr lang="it-IT" dirty="0" smtClean="0"/>
              <a:t> </a:t>
            </a:r>
            <a:r>
              <a:rPr lang="it-IT" dirty="0" err="1" smtClean="0"/>
              <a:t>successful</a:t>
            </a:r>
            <a:endParaRPr lang="it-IT" dirty="0" smtClean="0"/>
          </a:p>
          <a:p>
            <a:pPr eaLnBrk="1" hangingPunct="1"/>
            <a:r>
              <a:rPr lang="it-IT" dirty="0" err="1" smtClean="0"/>
              <a:t>Error</a:t>
            </a:r>
            <a:r>
              <a:rPr lang="it-IT" dirty="0" smtClean="0"/>
              <a:t> in </a:t>
            </a:r>
            <a:r>
              <a:rPr lang="it-IT" dirty="0" err="1" smtClean="0"/>
              <a:t>maternal</a:t>
            </a:r>
            <a:r>
              <a:rPr lang="it-IT" dirty="0" smtClean="0"/>
              <a:t> </a:t>
            </a:r>
            <a:r>
              <a:rPr lang="it-IT" dirty="0" err="1" smtClean="0"/>
              <a:t>disjunction</a:t>
            </a:r>
            <a:r>
              <a:rPr lang="it-IT" dirty="0" smtClean="0"/>
              <a:t> and </a:t>
            </a:r>
            <a:r>
              <a:rPr lang="it-IT" dirty="0" err="1" smtClean="0"/>
              <a:t>correlation</a:t>
            </a:r>
            <a:r>
              <a:rPr lang="it-IT" dirty="0" smtClean="0"/>
              <a:t> with </a:t>
            </a:r>
            <a:r>
              <a:rPr lang="it-IT" dirty="0" err="1" smtClean="0"/>
              <a:t>maternal</a:t>
            </a:r>
            <a:r>
              <a:rPr lang="it-IT" dirty="0" smtClean="0"/>
              <a:t> </a:t>
            </a:r>
            <a:r>
              <a:rPr lang="it-IT" dirty="0" err="1" smtClean="0"/>
              <a:t>age</a:t>
            </a:r>
            <a:endParaRPr lang="it-IT" dirty="0" smtClean="0"/>
          </a:p>
          <a:p>
            <a:pPr eaLnBrk="1" hangingPunct="1"/>
            <a:r>
              <a:rPr lang="it-IT" dirty="0" err="1" smtClean="0"/>
              <a:t>Main</a:t>
            </a:r>
            <a:r>
              <a:rPr lang="it-IT" dirty="0" smtClean="0"/>
              <a:t> </a:t>
            </a:r>
            <a:r>
              <a:rPr lang="it-IT" dirty="0" err="1" smtClean="0"/>
              <a:t>features</a:t>
            </a:r>
            <a:r>
              <a:rPr lang="it-IT" dirty="0" smtClean="0"/>
              <a:t>:</a:t>
            </a:r>
          </a:p>
          <a:p>
            <a:pPr lvl="1" eaLnBrk="1" hangingPunct="1"/>
            <a:r>
              <a:rPr lang="it-IT" dirty="0" err="1" smtClean="0">
                <a:solidFill>
                  <a:schemeClr val="accent2"/>
                </a:solidFill>
              </a:rPr>
              <a:t>Tall</a:t>
            </a:r>
            <a:endParaRPr lang="it-IT" dirty="0" smtClean="0">
              <a:solidFill>
                <a:schemeClr val="accent2"/>
              </a:solidFill>
            </a:endParaRPr>
          </a:p>
          <a:p>
            <a:pPr lvl="1" eaLnBrk="1" hangingPunct="1"/>
            <a:r>
              <a:rPr lang="it-IT" dirty="0" err="1" smtClean="0">
                <a:solidFill>
                  <a:schemeClr val="accent2"/>
                </a:solidFill>
              </a:rPr>
              <a:t>Normal</a:t>
            </a:r>
            <a:r>
              <a:rPr lang="it-IT" dirty="0" smtClean="0">
                <a:solidFill>
                  <a:schemeClr val="accent2"/>
                </a:solidFill>
              </a:rPr>
              <a:t> </a:t>
            </a:r>
            <a:r>
              <a:rPr lang="it-IT" dirty="0" err="1" smtClean="0">
                <a:solidFill>
                  <a:schemeClr val="accent2"/>
                </a:solidFill>
              </a:rPr>
              <a:t>fertility</a:t>
            </a:r>
            <a:r>
              <a:rPr lang="it-IT" dirty="0" smtClean="0">
                <a:solidFill>
                  <a:schemeClr val="accent2"/>
                </a:solidFill>
              </a:rPr>
              <a:t>, </a:t>
            </a:r>
            <a:r>
              <a:rPr lang="it-IT" dirty="0" err="1" smtClean="0">
                <a:solidFill>
                  <a:schemeClr val="accent2"/>
                </a:solidFill>
              </a:rPr>
              <a:t>cycle</a:t>
            </a:r>
            <a:r>
              <a:rPr lang="it-IT" dirty="0" smtClean="0">
                <a:solidFill>
                  <a:schemeClr val="accent2"/>
                </a:solidFill>
              </a:rPr>
              <a:t> </a:t>
            </a:r>
            <a:r>
              <a:rPr lang="it-IT" dirty="0" err="1" smtClean="0">
                <a:solidFill>
                  <a:schemeClr val="accent2"/>
                </a:solidFill>
              </a:rPr>
              <a:t>irregularities</a:t>
            </a:r>
            <a:endParaRPr lang="it-IT" dirty="0" smtClean="0">
              <a:solidFill>
                <a:schemeClr val="accent2"/>
              </a:solidFill>
            </a:endParaRPr>
          </a:p>
          <a:p>
            <a:pPr lvl="1" eaLnBrk="1" hangingPunct="1"/>
            <a:r>
              <a:rPr lang="it-IT" dirty="0" err="1" smtClean="0">
                <a:solidFill>
                  <a:schemeClr val="accent2"/>
                </a:solidFill>
              </a:rPr>
              <a:t>Both</a:t>
            </a:r>
            <a:r>
              <a:rPr lang="it-IT" dirty="0" smtClean="0">
                <a:solidFill>
                  <a:schemeClr val="accent2"/>
                </a:solidFill>
              </a:rPr>
              <a:t> intelligence and life </a:t>
            </a:r>
            <a:r>
              <a:rPr lang="it-IT" dirty="0" err="1" smtClean="0">
                <a:solidFill>
                  <a:schemeClr val="accent2"/>
                </a:solidFill>
              </a:rPr>
              <a:t>expectancy</a:t>
            </a:r>
            <a:r>
              <a:rPr lang="it-IT" dirty="0" smtClean="0">
                <a:solidFill>
                  <a:schemeClr val="accent2"/>
                </a:solidFill>
              </a:rPr>
              <a:t> are </a:t>
            </a:r>
            <a:r>
              <a:rPr lang="it-IT" dirty="0" err="1" smtClean="0">
                <a:solidFill>
                  <a:schemeClr val="accent2"/>
                </a:solidFill>
              </a:rPr>
              <a:t>normal</a:t>
            </a:r>
            <a:endParaRPr lang="it-IT" dirty="0" smtClean="0">
              <a:solidFill>
                <a:schemeClr val="accent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
          <p:cNvSpPr txBox="1">
            <a:spLocks noChangeArrowheads="1"/>
          </p:cNvSpPr>
          <p:nvPr/>
        </p:nvSpPr>
        <p:spPr bwMode="auto">
          <a:xfrm>
            <a:off x="330200" y="76200"/>
            <a:ext cx="9245600" cy="515526"/>
          </a:xfrm>
          <a:prstGeom prst="rect">
            <a:avLst/>
          </a:prstGeom>
          <a:noFill/>
          <a:ln w="9525">
            <a:noFill/>
            <a:miter lim="800000"/>
            <a:headEnd/>
            <a:tailEnd/>
          </a:ln>
        </p:spPr>
        <p:txBody>
          <a:bodyPr>
            <a:spAutoFit/>
          </a:bodyPr>
          <a:lstStyle/>
          <a:p>
            <a:pPr marL="450850" indent="-450850" eaLnBrk="0" hangingPunct="0">
              <a:lnSpc>
                <a:spcPct val="90000"/>
              </a:lnSpc>
              <a:defRPr/>
            </a:pPr>
            <a:r>
              <a:rPr lang="it-IT" sz="3000" b="1" kern="0" dirty="0" smtClean="0">
                <a:solidFill>
                  <a:srgbClr val="0060AF"/>
                </a:solidFill>
                <a:latin typeface="Arial"/>
              </a:rPr>
              <a:t>Sex </a:t>
            </a:r>
            <a:r>
              <a:rPr lang="it-IT" sz="3000" b="1" kern="0" dirty="0" err="1" smtClean="0">
                <a:solidFill>
                  <a:srgbClr val="0060AF"/>
                </a:solidFill>
                <a:latin typeface="Arial"/>
              </a:rPr>
              <a:t>chromosome</a:t>
            </a:r>
            <a:r>
              <a:rPr lang="it-IT" sz="3000" b="1" kern="0" dirty="0" smtClean="0">
                <a:solidFill>
                  <a:srgbClr val="0060AF"/>
                </a:solidFill>
                <a:latin typeface="Arial"/>
              </a:rPr>
              <a:t> </a:t>
            </a:r>
            <a:r>
              <a:rPr lang="it-IT" sz="3000" b="1" kern="0" dirty="0" err="1" smtClean="0">
                <a:solidFill>
                  <a:srgbClr val="0060AF"/>
                </a:solidFill>
                <a:latin typeface="Arial"/>
              </a:rPr>
              <a:t>alterations</a:t>
            </a:r>
            <a:endParaRPr lang="it-IT" sz="3000" b="1" kern="0" dirty="0">
              <a:solidFill>
                <a:srgbClr val="0060AF"/>
              </a:solidFill>
              <a:latin typeface="Arial"/>
            </a:endParaRPr>
          </a:p>
        </p:txBody>
      </p:sp>
      <p:sp>
        <p:nvSpPr>
          <p:cNvPr id="2" name="Rettangolo 1"/>
          <p:cNvSpPr/>
          <p:nvPr/>
        </p:nvSpPr>
        <p:spPr>
          <a:xfrm>
            <a:off x="344488" y="764704"/>
            <a:ext cx="9289032" cy="2492990"/>
          </a:xfrm>
          <a:prstGeom prst="rect">
            <a:avLst/>
          </a:prstGeom>
        </p:spPr>
        <p:txBody>
          <a:bodyPr wrap="square">
            <a:spAutoFit/>
          </a:bodyPr>
          <a:lstStyle/>
          <a:p>
            <a:r>
              <a:rPr lang="it-IT" sz="2600" dirty="0" smtClean="0">
                <a:latin typeface="+mj-lt"/>
              </a:rPr>
              <a:t>The </a:t>
            </a:r>
            <a:r>
              <a:rPr lang="it-IT" sz="2600" dirty="0">
                <a:latin typeface="+mj-lt"/>
              </a:rPr>
              <a:t>non-</a:t>
            </a:r>
            <a:r>
              <a:rPr lang="it-IT" sz="2600" dirty="0" err="1">
                <a:latin typeface="+mj-lt"/>
              </a:rPr>
              <a:t>disjunction</a:t>
            </a:r>
            <a:r>
              <a:rPr lang="it-IT" sz="2600" dirty="0">
                <a:latin typeface="+mj-lt"/>
              </a:rPr>
              <a:t> </a:t>
            </a:r>
            <a:r>
              <a:rPr lang="it-IT" sz="2600" dirty="0" smtClean="0">
                <a:latin typeface="+mj-lt"/>
              </a:rPr>
              <a:t>can </a:t>
            </a:r>
            <a:r>
              <a:rPr lang="it-IT" sz="2600" dirty="0">
                <a:latin typeface="+mj-lt"/>
              </a:rPr>
              <a:t>produce </a:t>
            </a:r>
            <a:r>
              <a:rPr lang="it-IT" sz="2600" dirty="0" err="1">
                <a:latin typeface="+mj-lt"/>
              </a:rPr>
              <a:t>gametes</a:t>
            </a:r>
            <a:r>
              <a:rPr lang="it-IT" sz="2600" dirty="0">
                <a:latin typeface="+mj-lt"/>
              </a:rPr>
              <a:t> with an </a:t>
            </a:r>
            <a:r>
              <a:rPr lang="it-IT" sz="2600" dirty="0" err="1">
                <a:latin typeface="+mj-lt"/>
              </a:rPr>
              <a:t>abnormal</a:t>
            </a:r>
            <a:r>
              <a:rPr lang="it-IT" sz="2600" dirty="0">
                <a:latin typeface="+mj-lt"/>
              </a:rPr>
              <a:t> </a:t>
            </a:r>
            <a:r>
              <a:rPr lang="it-IT" sz="2600" dirty="0" err="1">
                <a:latin typeface="+mj-lt"/>
              </a:rPr>
              <a:t>number</a:t>
            </a:r>
            <a:r>
              <a:rPr lang="it-IT" sz="2600" dirty="0">
                <a:latin typeface="+mj-lt"/>
              </a:rPr>
              <a:t> of </a:t>
            </a:r>
            <a:r>
              <a:rPr lang="it-IT" sz="2600" dirty="0" smtClean="0">
                <a:latin typeface="+mj-lt"/>
              </a:rPr>
              <a:t>sex </a:t>
            </a:r>
            <a:r>
              <a:rPr lang="it-IT" sz="2600" dirty="0" err="1" smtClean="0">
                <a:latin typeface="+mj-lt"/>
              </a:rPr>
              <a:t>chromosomes</a:t>
            </a:r>
            <a:r>
              <a:rPr lang="it-IT" sz="2600" dirty="0" smtClean="0">
                <a:latin typeface="+mj-lt"/>
              </a:rPr>
              <a:t>.</a:t>
            </a:r>
          </a:p>
          <a:p>
            <a:endParaRPr lang="it-IT" sz="2600" dirty="0">
              <a:latin typeface="+mj-lt"/>
            </a:endParaRPr>
          </a:p>
          <a:p>
            <a:r>
              <a:rPr lang="it-IT" sz="2600" dirty="0">
                <a:latin typeface="+mj-lt"/>
              </a:rPr>
              <a:t>An </a:t>
            </a:r>
            <a:r>
              <a:rPr lang="it-IT" sz="2600" dirty="0" err="1">
                <a:latin typeface="+mj-lt"/>
              </a:rPr>
              <a:t>abnormal</a:t>
            </a:r>
            <a:r>
              <a:rPr lang="it-IT" sz="2600" dirty="0">
                <a:latin typeface="+mj-lt"/>
              </a:rPr>
              <a:t> </a:t>
            </a:r>
            <a:r>
              <a:rPr lang="it-IT" sz="2600" dirty="0" err="1">
                <a:latin typeface="+mj-lt"/>
              </a:rPr>
              <a:t>number</a:t>
            </a:r>
            <a:r>
              <a:rPr lang="it-IT" sz="2600" dirty="0">
                <a:latin typeface="+mj-lt"/>
              </a:rPr>
              <a:t> of sex </a:t>
            </a:r>
            <a:r>
              <a:rPr lang="it-IT" sz="2600" dirty="0" err="1">
                <a:latin typeface="+mj-lt"/>
              </a:rPr>
              <a:t>chromosomes</a:t>
            </a:r>
            <a:r>
              <a:rPr lang="it-IT" sz="2600" dirty="0">
                <a:latin typeface="+mj-lt"/>
              </a:rPr>
              <a:t> </a:t>
            </a:r>
            <a:r>
              <a:rPr lang="it-IT" sz="2600" dirty="0" err="1">
                <a:latin typeface="+mj-lt"/>
              </a:rPr>
              <a:t>usually</a:t>
            </a:r>
            <a:r>
              <a:rPr lang="it-IT" sz="2600" dirty="0">
                <a:latin typeface="+mj-lt"/>
              </a:rPr>
              <a:t> </a:t>
            </a:r>
            <a:r>
              <a:rPr lang="it-IT" sz="2600" dirty="0" err="1">
                <a:latin typeface="+mj-lt"/>
              </a:rPr>
              <a:t>does</a:t>
            </a:r>
            <a:r>
              <a:rPr lang="it-IT" sz="2600" dirty="0">
                <a:latin typeface="+mj-lt"/>
              </a:rPr>
              <a:t> </a:t>
            </a:r>
            <a:r>
              <a:rPr lang="it-IT" sz="2600" dirty="0" err="1">
                <a:latin typeface="+mj-lt"/>
              </a:rPr>
              <a:t>not</a:t>
            </a:r>
            <a:r>
              <a:rPr lang="it-IT" sz="2600" dirty="0">
                <a:latin typeface="+mj-lt"/>
              </a:rPr>
              <a:t> compromise </a:t>
            </a:r>
            <a:r>
              <a:rPr lang="it-IT" sz="2600" dirty="0" err="1">
                <a:latin typeface="+mj-lt"/>
              </a:rPr>
              <a:t>survival</a:t>
            </a:r>
            <a:endParaRPr lang="it-IT" sz="2600" dirty="0">
              <a:latin typeface="+mj-lt"/>
            </a:endParaRPr>
          </a:p>
          <a:p>
            <a:endParaRPr lang="it-IT" sz="2600" dirty="0">
              <a:latin typeface="+mj-l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3"/>
          <a:srcRect/>
          <a:stretch>
            <a:fillRect/>
          </a:stretch>
        </p:blipFill>
        <p:spPr bwMode="auto">
          <a:xfrm>
            <a:off x="1023938" y="1285875"/>
            <a:ext cx="7880350" cy="4303713"/>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3"/>
          <a:srcRect/>
          <a:stretch>
            <a:fillRect/>
          </a:stretch>
        </p:blipFill>
        <p:spPr bwMode="auto">
          <a:xfrm>
            <a:off x="742950" y="1676400"/>
            <a:ext cx="4044950" cy="3276600"/>
          </a:xfrm>
          <a:prstGeom prst="rect">
            <a:avLst/>
          </a:prstGeom>
          <a:noFill/>
          <a:ln w="9525">
            <a:noFill/>
            <a:miter lim="800000"/>
            <a:headEnd/>
            <a:tailEnd/>
          </a:ln>
        </p:spPr>
      </p:pic>
      <p:sp>
        <p:nvSpPr>
          <p:cNvPr id="146435" name="Rectangle 3"/>
          <p:cNvSpPr>
            <a:spLocks noChangeArrowheads="1"/>
          </p:cNvSpPr>
          <p:nvPr/>
        </p:nvSpPr>
        <p:spPr bwMode="auto">
          <a:xfrm>
            <a:off x="5200650" y="333375"/>
            <a:ext cx="4705350" cy="4529446"/>
          </a:xfrm>
          <a:prstGeom prst="rect">
            <a:avLst/>
          </a:prstGeom>
          <a:noFill/>
          <a:ln w="9525">
            <a:noFill/>
            <a:miter lim="800000"/>
            <a:headEnd/>
            <a:tailEnd/>
          </a:ln>
        </p:spPr>
        <p:txBody>
          <a:bodyPr>
            <a:spAutoFit/>
          </a:bodyPr>
          <a:lstStyle/>
          <a:p>
            <a:pPr eaLnBrk="0" hangingPunct="0">
              <a:spcBef>
                <a:spcPts val="500"/>
              </a:spcBef>
              <a:spcAft>
                <a:spcPts val="500"/>
              </a:spcAft>
            </a:pPr>
            <a:r>
              <a:rPr lang="it-IT" sz="2800" dirty="0" err="1">
                <a:solidFill>
                  <a:srgbClr val="FFFF00"/>
                </a:solidFill>
                <a:latin typeface="Arial" pitchFamily="34" charset="0"/>
                <a:cs typeface="Arial" pitchFamily="34" charset="0"/>
              </a:rPr>
              <a:t>This</a:t>
            </a:r>
            <a:r>
              <a:rPr lang="it-IT" sz="2800" dirty="0">
                <a:solidFill>
                  <a:srgbClr val="FFFF00"/>
                </a:solidFill>
                <a:latin typeface="Arial" pitchFamily="34" charset="0"/>
                <a:cs typeface="Arial" pitchFamily="34" charset="0"/>
              </a:rPr>
              <a:t> </a:t>
            </a:r>
            <a:r>
              <a:rPr lang="it-IT" sz="2800" dirty="0" err="1">
                <a:solidFill>
                  <a:srgbClr val="FFFF00"/>
                </a:solidFill>
                <a:latin typeface="Arial" pitchFamily="34" charset="0"/>
                <a:cs typeface="Arial" pitchFamily="34" charset="0"/>
              </a:rPr>
              <a:t>is</a:t>
            </a:r>
            <a:r>
              <a:rPr lang="it-IT" sz="2800" dirty="0">
                <a:solidFill>
                  <a:srgbClr val="FFFF00"/>
                </a:solidFill>
                <a:latin typeface="Arial" pitchFamily="34" charset="0"/>
                <a:cs typeface="Arial" pitchFamily="34" charset="0"/>
              </a:rPr>
              <a:t> </a:t>
            </a:r>
            <a:r>
              <a:rPr lang="it-IT" sz="2800" dirty="0" err="1">
                <a:solidFill>
                  <a:srgbClr val="FFFF00"/>
                </a:solidFill>
                <a:latin typeface="Arial" pitchFamily="34" charset="0"/>
                <a:cs typeface="Arial" pitchFamily="34" charset="0"/>
              </a:rPr>
              <a:t>triploidy</a:t>
            </a:r>
            <a:r>
              <a:rPr lang="it-IT" sz="2800" dirty="0">
                <a:solidFill>
                  <a:srgbClr val="FFFF00"/>
                </a:solidFill>
                <a:latin typeface="Arial" pitchFamily="34" charset="0"/>
                <a:cs typeface="Arial" pitchFamily="34" charset="0"/>
              </a:rPr>
              <a:t>, </a:t>
            </a:r>
            <a:r>
              <a:rPr lang="it-IT" sz="2800" dirty="0" err="1">
                <a:solidFill>
                  <a:srgbClr val="FFFF00"/>
                </a:solidFill>
                <a:latin typeface="Arial" pitchFamily="34" charset="0"/>
                <a:cs typeface="Arial" pitchFamily="34" charset="0"/>
              </a:rPr>
              <a:t>which</a:t>
            </a:r>
            <a:r>
              <a:rPr lang="it-IT" sz="2800" dirty="0">
                <a:solidFill>
                  <a:srgbClr val="FFFF00"/>
                </a:solidFill>
                <a:latin typeface="Arial" pitchFamily="34" charset="0"/>
                <a:cs typeface="Arial" pitchFamily="34" charset="0"/>
              </a:rPr>
              <a:t> </a:t>
            </a:r>
            <a:r>
              <a:rPr lang="it-IT" sz="2800" dirty="0" err="1">
                <a:solidFill>
                  <a:srgbClr val="FFFF00"/>
                </a:solidFill>
                <a:latin typeface="Arial" pitchFamily="34" charset="0"/>
                <a:cs typeface="Arial" pitchFamily="34" charset="0"/>
              </a:rPr>
              <a:t>occurs</a:t>
            </a:r>
            <a:r>
              <a:rPr lang="it-IT" sz="2800" dirty="0">
                <a:solidFill>
                  <a:srgbClr val="FFFF00"/>
                </a:solidFill>
                <a:latin typeface="Arial" pitchFamily="34" charset="0"/>
                <a:cs typeface="Arial" pitchFamily="34" charset="0"/>
              </a:rPr>
              <a:t> </a:t>
            </a:r>
            <a:r>
              <a:rPr lang="it-IT" sz="2800" dirty="0" err="1">
                <a:solidFill>
                  <a:srgbClr val="FFFF00"/>
                </a:solidFill>
                <a:latin typeface="Arial" pitchFamily="34" charset="0"/>
                <a:cs typeface="Arial" pitchFamily="34" charset="0"/>
              </a:rPr>
              <a:t>when</a:t>
            </a:r>
            <a:r>
              <a:rPr lang="it-IT" sz="2800" dirty="0">
                <a:solidFill>
                  <a:srgbClr val="FFFF00"/>
                </a:solidFill>
                <a:latin typeface="Arial" pitchFamily="34" charset="0"/>
                <a:cs typeface="Arial" pitchFamily="34" charset="0"/>
              </a:rPr>
              <a:t> </a:t>
            </a:r>
            <a:r>
              <a:rPr lang="it-IT" sz="2800" dirty="0" err="1">
                <a:solidFill>
                  <a:srgbClr val="FFFF00"/>
                </a:solidFill>
                <a:latin typeface="Arial" pitchFamily="34" charset="0"/>
                <a:cs typeface="Arial" pitchFamily="34" charset="0"/>
              </a:rPr>
              <a:t>there</a:t>
            </a:r>
            <a:r>
              <a:rPr lang="it-IT" sz="2800" dirty="0">
                <a:solidFill>
                  <a:srgbClr val="FFFF00"/>
                </a:solidFill>
                <a:latin typeface="Arial" pitchFamily="34" charset="0"/>
                <a:cs typeface="Arial" pitchFamily="34" charset="0"/>
              </a:rPr>
              <a:t> </a:t>
            </a:r>
            <a:r>
              <a:rPr lang="it-IT" sz="2800" dirty="0" err="1">
                <a:solidFill>
                  <a:srgbClr val="FFFF00"/>
                </a:solidFill>
                <a:latin typeface="Arial" pitchFamily="34" charset="0"/>
                <a:cs typeface="Arial" pitchFamily="34" charset="0"/>
              </a:rPr>
              <a:t>is</a:t>
            </a:r>
            <a:r>
              <a:rPr lang="it-IT" sz="2800" dirty="0">
                <a:solidFill>
                  <a:srgbClr val="FFFF00"/>
                </a:solidFill>
                <a:latin typeface="Arial" pitchFamily="34" charset="0"/>
                <a:cs typeface="Arial" pitchFamily="34" charset="0"/>
              </a:rPr>
              <a:t> double </a:t>
            </a:r>
            <a:r>
              <a:rPr lang="it-IT" sz="2800" dirty="0" err="1">
                <a:solidFill>
                  <a:srgbClr val="FFFF00"/>
                </a:solidFill>
                <a:latin typeface="Arial" pitchFamily="34" charset="0"/>
                <a:cs typeface="Arial" pitchFamily="34" charset="0"/>
              </a:rPr>
              <a:t>fertilization</a:t>
            </a:r>
            <a:r>
              <a:rPr lang="it-IT" sz="2800" dirty="0">
                <a:solidFill>
                  <a:srgbClr val="FFFF00"/>
                </a:solidFill>
                <a:latin typeface="Arial" pitchFamily="34" charset="0"/>
                <a:cs typeface="Arial" pitchFamily="34" charset="0"/>
              </a:rPr>
              <a:t> of an </a:t>
            </a:r>
            <a:r>
              <a:rPr lang="it-IT" sz="2800" dirty="0" err="1">
                <a:solidFill>
                  <a:srgbClr val="FFFF00"/>
                </a:solidFill>
                <a:latin typeface="Arial" pitchFamily="34" charset="0"/>
                <a:cs typeface="Arial" pitchFamily="34" charset="0"/>
              </a:rPr>
              <a:t>ovum</a:t>
            </a:r>
            <a:r>
              <a:rPr lang="it-IT" sz="2800" dirty="0">
                <a:solidFill>
                  <a:srgbClr val="FFFF00"/>
                </a:solidFill>
                <a:latin typeface="Arial" pitchFamily="34" charset="0"/>
                <a:cs typeface="Arial" pitchFamily="34" charset="0"/>
              </a:rPr>
              <a:t> (</a:t>
            </a:r>
            <a:r>
              <a:rPr lang="it-IT" sz="2800" dirty="0" err="1">
                <a:solidFill>
                  <a:srgbClr val="FFFF00"/>
                </a:solidFill>
                <a:latin typeface="Arial" pitchFamily="34" charset="0"/>
                <a:cs typeface="Arial" pitchFamily="34" charset="0"/>
              </a:rPr>
              <a:t>dispermy</a:t>
            </a:r>
            <a:r>
              <a:rPr lang="it-IT" sz="2800" dirty="0">
                <a:solidFill>
                  <a:srgbClr val="FFFF00"/>
                </a:solidFill>
                <a:latin typeface="Arial" pitchFamily="34" charset="0"/>
                <a:cs typeface="Arial" pitchFamily="34" charset="0"/>
              </a:rPr>
              <a:t>). The </a:t>
            </a:r>
            <a:r>
              <a:rPr lang="it-IT" sz="2800" dirty="0" err="1">
                <a:solidFill>
                  <a:srgbClr val="FFFF00"/>
                </a:solidFill>
                <a:latin typeface="Arial" pitchFamily="34" charset="0"/>
                <a:cs typeface="Arial" pitchFamily="34" charset="0"/>
              </a:rPr>
              <a:t>result</a:t>
            </a:r>
            <a:r>
              <a:rPr lang="it-IT" sz="2800" dirty="0">
                <a:solidFill>
                  <a:srgbClr val="FFFF00"/>
                </a:solidFill>
                <a:latin typeface="Arial" pitchFamily="34" charset="0"/>
                <a:cs typeface="Arial" pitchFamily="34" charset="0"/>
              </a:rPr>
              <a:t> </a:t>
            </a:r>
            <a:r>
              <a:rPr lang="it-IT" sz="2800" dirty="0" err="1">
                <a:solidFill>
                  <a:srgbClr val="FFFF00"/>
                </a:solidFill>
                <a:latin typeface="Arial" pitchFamily="34" charset="0"/>
                <a:cs typeface="Arial" pitchFamily="34" charset="0"/>
              </a:rPr>
              <a:t>may</a:t>
            </a:r>
            <a:r>
              <a:rPr lang="it-IT" sz="2800" dirty="0">
                <a:solidFill>
                  <a:srgbClr val="FFFF00"/>
                </a:solidFill>
                <a:latin typeface="Arial" pitchFamily="34" charset="0"/>
                <a:cs typeface="Arial" pitchFamily="34" charset="0"/>
              </a:rPr>
              <a:t> be 69, XXX or 69, XXY or 69, XYY. </a:t>
            </a:r>
          </a:p>
          <a:p>
            <a:pPr eaLnBrk="0" hangingPunct="0">
              <a:spcBef>
                <a:spcPts val="500"/>
              </a:spcBef>
              <a:spcAft>
                <a:spcPts val="500"/>
              </a:spcAft>
            </a:pPr>
            <a:r>
              <a:rPr lang="it-IT" sz="2800" dirty="0">
                <a:solidFill>
                  <a:srgbClr val="FFFF00"/>
                </a:solidFill>
                <a:latin typeface="Arial" pitchFamily="34" charset="0"/>
                <a:cs typeface="Arial" pitchFamily="34" charset="0"/>
              </a:rPr>
              <a:t>The extra set of </a:t>
            </a:r>
            <a:r>
              <a:rPr lang="it-IT" sz="2800" dirty="0" err="1">
                <a:solidFill>
                  <a:srgbClr val="FFFF00"/>
                </a:solidFill>
                <a:latin typeface="Arial" pitchFamily="34" charset="0"/>
                <a:cs typeface="Arial" pitchFamily="34" charset="0"/>
              </a:rPr>
              <a:t>paternal</a:t>
            </a:r>
            <a:r>
              <a:rPr lang="it-IT" sz="2800" dirty="0">
                <a:solidFill>
                  <a:srgbClr val="FFFF00"/>
                </a:solidFill>
                <a:latin typeface="Arial" pitchFamily="34" charset="0"/>
                <a:cs typeface="Arial" pitchFamily="34" charset="0"/>
              </a:rPr>
              <a:t> </a:t>
            </a:r>
            <a:r>
              <a:rPr lang="it-IT" sz="2800" dirty="0" err="1">
                <a:solidFill>
                  <a:srgbClr val="FFFF00"/>
                </a:solidFill>
                <a:latin typeface="Arial" pitchFamily="34" charset="0"/>
                <a:cs typeface="Arial" pitchFamily="34" charset="0"/>
              </a:rPr>
              <a:t>chromosomes</a:t>
            </a:r>
            <a:r>
              <a:rPr lang="it-IT" sz="2800" dirty="0">
                <a:solidFill>
                  <a:srgbClr val="FFFF00"/>
                </a:solidFill>
                <a:latin typeface="Arial" pitchFamily="34" charset="0"/>
                <a:cs typeface="Arial" pitchFamily="34" charset="0"/>
              </a:rPr>
              <a:t> </a:t>
            </a:r>
            <a:r>
              <a:rPr lang="it-IT" sz="2800" dirty="0" err="1">
                <a:solidFill>
                  <a:srgbClr val="FFFF00"/>
                </a:solidFill>
                <a:latin typeface="Arial" pitchFamily="34" charset="0"/>
                <a:cs typeface="Arial" pitchFamily="34" charset="0"/>
              </a:rPr>
              <a:t>predisposes</a:t>
            </a:r>
            <a:r>
              <a:rPr lang="it-IT" sz="2800" dirty="0">
                <a:solidFill>
                  <a:srgbClr val="FFFF00"/>
                </a:solidFill>
                <a:latin typeface="Arial" pitchFamily="34" charset="0"/>
                <a:cs typeface="Arial" pitchFamily="34" charset="0"/>
              </a:rPr>
              <a:t> to </a:t>
            </a:r>
            <a:r>
              <a:rPr lang="it-IT" sz="2800" dirty="0" err="1">
                <a:solidFill>
                  <a:srgbClr val="FFFF00"/>
                </a:solidFill>
                <a:latin typeface="Arial" pitchFamily="34" charset="0"/>
                <a:cs typeface="Arial" pitchFamily="34" charset="0"/>
              </a:rPr>
              <a:t>formation</a:t>
            </a:r>
            <a:r>
              <a:rPr lang="it-IT" sz="2800" dirty="0">
                <a:solidFill>
                  <a:srgbClr val="FFFF00"/>
                </a:solidFill>
                <a:latin typeface="Arial" pitchFamily="34" charset="0"/>
                <a:cs typeface="Arial" pitchFamily="34" charset="0"/>
              </a:rPr>
              <a:t> of a </a:t>
            </a:r>
            <a:r>
              <a:rPr lang="it-IT" sz="2800" dirty="0" err="1">
                <a:solidFill>
                  <a:srgbClr val="FFFF00"/>
                </a:solidFill>
                <a:latin typeface="Arial" pitchFamily="34" charset="0"/>
                <a:cs typeface="Arial" pitchFamily="34" charset="0"/>
              </a:rPr>
              <a:t>partial</a:t>
            </a:r>
            <a:r>
              <a:rPr lang="it-IT" sz="2800" dirty="0">
                <a:solidFill>
                  <a:srgbClr val="FFFF00"/>
                </a:solidFill>
                <a:latin typeface="Arial" pitchFamily="34" charset="0"/>
                <a:cs typeface="Arial" pitchFamily="34" charset="0"/>
              </a:rPr>
              <a:t> </a:t>
            </a:r>
            <a:r>
              <a:rPr lang="it-IT" sz="2800" dirty="0" smtClean="0">
                <a:solidFill>
                  <a:srgbClr val="FFFF00"/>
                </a:solidFill>
                <a:latin typeface="Arial" pitchFamily="34" charset="0"/>
                <a:cs typeface="Arial" pitchFamily="34" charset="0"/>
              </a:rPr>
              <a:t>mole.</a:t>
            </a:r>
            <a:endParaRPr lang="it-IT" sz="2800" dirty="0">
              <a:solidFill>
                <a:srgbClr val="FFFF00"/>
              </a:solidFill>
              <a:latin typeface="Arial" pitchFamily="34" charset="0"/>
              <a:cs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208584" y="1268760"/>
            <a:ext cx="7488832" cy="2246769"/>
          </a:xfrm>
          <a:prstGeom prst="rect">
            <a:avLst/>
          </a:prstGeom>
        </p:spPr>
        <p:txBody>
          <a:bodyPr wrap="square">
            <a:spAutoFit/>
          </a:bodyPr>
          <a:lstStyle/>
          <a:p>
            <a:r>
              <a:rPr lang="it-IT" sz="2800" dirty="0" err="1">
                <a:solidFill>
                  <a:srgbClr val="FFFF00"/>
                </a:solidFill>
              </a:rPr>
              <a:t>Triploid</a:t>
            </a:r>
            <a:r>
              <a:rPr lang="it-IT" sz="2800" dirty="0">
                <a:solidFill>
                  <a:srgbClr val="FFFF00"/>
                </a:solidFill>
              </a:rPr>
              <a:t> </a:t>
            </a:r>
            <a:r>
              <a:rPr lang="it-IT" sz="2800" dirty="0" err="1">
                <a:solidFill>
                  <a:srgbClr val="FFFF00"/>
                </a:solidFill>
              </a:rPr>
              <a:t>syndrome</a:t>
            </a:r>
            <a:r>
              <a:rPr lang="it-IT" sz="2800" dirty="0">
                <a:solidFill>
                  <a:srgbClr val="FFFF00"/>
                </a:solidFill>
              </a:rPr>
              <a:t>, </a:t>
            </a:r>
            <a:r>
              <a:rPr lang="it-IT" sz="2800" dirty="0" err="1">
                <a:solidFill>
                  <a:srgbClr val="FFFF00"/>
                </a:solidFill>
              </a:rPr>
              <a:t>also</a:t>
            </a:r>
            <a:r>
              <a:rPr lang="it-IT" sz="2800" dirty="0">
                <a:solidFill>
                  <a:srgbClr val="FFFF00"/>
                </a:solidFill>
              </a:rPr>
              <a:t> </a:t>
            </a:r>
            <a:r>
              <a:rPr lang="it-IT" sz="2800" dirty="0" err="1">
                <a:solidFill>
                  <a:srgbClr val="FFFF00"/>
                </a:solidFill>
              </a:rPr>
              <a:t>called</a:t>
            </a:r>
            <a:r>
              <a:rPr lang="it-IT" sz="2800" dirty="0">
                <a:solidFill>
                  <a:srgbClr val="FFFF00"/>
                </a:solidFill>
              </a:rPr>
              <a:t> </a:t>
            </a:r>
            <a:r>
              <a:rPr lang="it-IT" sz="2800" dirty="0" err="1">
                <a:solidFill>
                  <a:srgbClr val="FFFF00"/>
                </a:solidFill>
              </a:rPr>
              <a:t>triploidy</a:t>
            </a:r>
            <a:r>
              <a:rPr lang="it-IT" sz="2800" dirty="0">
                <a:solidFill>
                  <a:srgbClr val="FFFF00"/>
                </a:solidFill>
              </a:rPr>
              <a:t>, </a:t>
            </a:r>
            <a:r>
              <a:rPr lang="it-IT" sz="2800" dirty="0" err="1">
                <a:solidFill>
                  <a:srgbClr val="FFFF00"/>
                </a:solidFill>
              </a:rPr>
              <a:t>is</a:t>
            </a:r>
            <a:r>
              <a:rPr lang="it-IT" sz="2800" dirty="0">
                <a:solidFill>
                  <a:srgbClr val="FFFF00"/>
                </a:solidFill>
              </a:rPr>
              <a:t> an </a:t>
            </a:r>
            <a:r>
              <a:rPr lang="it-IT" sz="2800" dirty="0" err="1">
                <a:solidFill>
                  <a:srgbClr val="FFFF00"/>
                </a:solidFill>
              </a:rPr>
              <a:t>extremely</a:t>
            </a:r>
            <a:r>
              <a:rPr lang="it-IT" sz="2800" dirty="0">
                <a:solidFill>
                  <a:srgbClr val="FFFF00"/>
                </a:solidFill>
              </a:rPr>
              <a:t> rare </a:t>
            </a:r>
            <a:r>
              <a:rPr lang="it-IT" sz="2800" dirty="0" err="1">
                <a:solidFill>
                  <a:srgbClr val="FFFF00"/>
                </a:solidFill>
              </a:rPr>
              <a:t>chromosomal</a:t>
            </a:r>
            <a:r>
              <a:rPr lang="it-IT" sz="2800" dirty="0">
                <a:solidFill>
                  <a:srgbClr val="FFFF00"/>
                </a:solidFill>
              </a:rPr>
              <a:t> </a:t>
            </a:r>
            <a:r>
              <a:rPr lang="it-IT" sz="2800" dirty="0" err="1" smtClean="0">
                <a:solidFill>
                  <a:srgbClr val="FFFF00"/>
                </a:solidFill>
              </a:rPr>
              <a:t>disorder</a:t>
            </a:r>
            <a:r>
              <a:rPr lang="it-IT" sz="2800" dirty="0" smtClean="0">
                <a:solidFill>
                  <a:srgbClr val="FFFF00"/>
                </a:solidFill>
              </a:rPr>
              <a:t>. </a:t>
            </a:r>
            <a:r>
              <a:rPr lang="it-IT" sz="2800" dirty="0" err="1">
                <a:solidFill>
                  <a:srgbClr val="FFFF00"/>
                </a:solidFill>
              </a:rPr>
              <a:t>If</a:t>
            </a:r>
            <a:r>
              <a:rPr lang="it-IT" sz="2800" dirty="0">
                <a:solidFill>
                  <a:srgbClr val="FFFF00"/>
                </a:solidFill>
              </a:rPr>
              <a:t> </a:t>
            </a:r>
            <a:r>
              <a:rPr lang="it-IT" sz="2800" dirty="0" err="1">
                <a:solidFill>
                  <a:srgbClr val="FFFF00"/>
                </a:solidFill>
              </a:rPr>
              <a:t>this</a:t>
            </a:r>
            <a:r>
              <a:rPr lang="it-IT" sz="2800" dirty="0">
                <a:solidFill>
                  <a:srgbClr val="FFFF00"/>
                </a:solidFill>
              </a:rPr>
              <a:t> </a:t>
            </a:r>
            <a:r>
              <a:rPr lang="it-IT" sz="2800" dirty="0" err="1">
                <a:solidFill>
                  <a:srgbClr val="FFFF00"/>
                </a:solidFill>
              </a:rPr>
              <a:t>occurs</a:t>
            </a:r>
            <a:r>
              <a:rPr lang="it-IT" sz="2800" dirty="0">
                <a:solidFill>
                  <a:srgbClr val="FFFF00"/>
                </a:solidFill>
              </a:rPr>
              <a:t> in </a:t>
            </a:r>
            <a:r>
              <a:rPr lang="it-IT" sz="2800" dirty="0" err="1">
                <a:solidFill>
                  <a:srgbClr val="FFFF00"/>
                </a:solidFill>
              </a:rPr>
              <a:t>only</a:t>
            </a:r>
            <a:r>
              <a:rPr lang="it-IT" sz="2800" dirty="0">
                <a:solidFill>
                  <a:srgbClr val="FFFF00"/>
                </a:solidFill>
              </a:rPr>
              <a:t> some </a:t>
            </a:r>
            <a:r>
              <a:rPr lang="it-IT" sz="2800" dirty="0" err="1">
                <a:solidFill>
                  <a:srgbClr val="FFFF00"/>
                </a:solidFill>
              </a:rPr>
              <a:t>cells</a:t>
            </a:r>
            <a:r>
              <a:rPr lang="it-IT" sz="2800" dirty="0">
                <a:solidFill>
                  <a:srgbClr val="FFFF00"/>
                </a:solidFill>
              </a:rPr>
              <a:t>, </a:t>
            </a:r>
            <a:r>
              <a:rPr lang="it-IT" sz="2800" dirty="0" err="1">
                <a:solidFill>
                  <a:srgbClr val="FFFF00"/>
                </a:solidFill>
              </a:rPr>
              <a:t>it</a:t>
            </a:r>
            <a:r>
              <a:rPr lang="it-IT" sz="2800" dirty="0">
                <a:solidFill>
                  <a:srgbClr val="FFFF00"/>
                </a:solidFill>
              </a:rPr>
              <a:t> </a:t>
            </a:r>
            <a:r>
              <a:rPr lang="it-IT" sz="2800" dirty="0" err="1">
                <a:solidFill>
                  <a:srgbClr val="FFFF00"/>
                </a:solidFill>
              </a:rPr>
              <a:t>is</a:t>
            </a:r>
            <a:r>
              <a:rPr lang="it-IT" sz="2800" dirty="0">
                <a:solidFill>
                  <a:srgbClr val="FFFF00"/>
                </a:solidFill>
              </a:rPr>
              <a:t> </a:t>
            </a:r>
            <a:r>
              <a:rPr lang="it-IT" sz="2800" dirty="0" err="1">
                <a:solidFill>
                  <a:srgbClr val="FFFF00"/>
                </a:solidFill>
              </a:rPr>
              <a:t>called</a:t>
            </a:r>
            <a:r>
              <a:rPr lang="it-IT" sz="2800" dirty="0">
                <a:solidFill>
                  <a:srgbClr val="FFFF00"/>
                </a:solidFill>
              </a:rPr>
              <a:t> </a:t>
            </a:r>
            <a:r>
              <a:rPr lang="it-IT" sz="2800" dirty="0" err="1">
                <a:solidFill>
                  <a:srgbClr val="FFFF00"/>
                </a:solidFill>
              </a:rPr>
              <a:t>mosaic</a:t>
            </a:r>
            <a:r>
              <a:rPr lang="it-IT" sz="2800" dirty="0">
                <a:solidFill>
                  <a:srgbClr val="FFFF00"/>
                </a:solidFill>
              </a:rPr>
              <a:t> </a:t>
            </a:r>
            <a:r>
              <a:rPr lang="it-IT" sz="2800" dirty="0" err="1">
                <a:solidFill>
                  <a:srgbClr val="FFFF00"/>
                </a:solidFill>
              </a:rPr>
              <a:t>triploidy</a:t>
            </a:r>
            <a:r>
              <a:rPr lang="it-IT" sz="2800" dirty="0">
                <a:solidFill>
                  <a:srgbClr val="FFFF00"/>
                </a:solidFill>
              </a:rPr>
              <a:t>, and </a:t>
            </a:r>
            <a:r>
              <a:rPr lang="it-IT" sz="2800" dirty="0" err="1">
                <a:solidFill>
                  <a:srgbClr val="FFFF00"/>
                </a:solidFill>
              </a:rPr>
              <a:t>is</a:t>
            </a:r>
            <a:r>
              <a:rPr lang="it-IT" sz="2800" dirty="0">
                <a:solidFill>
                  <a:srgbClr val="FFFF00"/>
                </a:solidFill>
              </a:rPr>
              <a:t> </a:t>
            </a:r>
            <a:r>
              <a:rPr lang="it-IT" sz="2800" dirty="0" err="1">
                <a:solidFill>
                  <a:srgbClr val="FFFF00"/>
                </a:solidFill>
              </a:rPr>
              <a:t>less</a:t>
            </a:r>
            <a:r>
              <a:rPr lang="it-IT" sz="2800" dirty="0">
                <a:solidFill>
                  <a:srgbClr val="FFFF00"/>
                </a:solidFill>
              </a:rPr>
              <a:t> severe</a:t>
            </a:r>
            <a:r>
              <a:rPr lang="it-IT" sz="2800" dirty="0" smtClean="0">
                <a:solidFill>
                  <a:srgbClr val="FFFF00"/>
                </a:solidFill>
              </a:rPr>
              <a:t>.</a:t>
            </a:r>
          </a:p>
          <a:p>
            <a:endParaRPr lang="it-IT" sz="2800" dirty="0">
              <a:solidFill>
                <a:srgbClr val="FFFF00"/>
              </a:solidFill>
            </a:endParaRPr>
          </a:p>
        </p:txBody>
      </p:sp>
      <p:sp>
        <p:nvSpPr>
          <p:cNvPr id="4" name="Rettangolo 3"/>
          <p:cNvSpPr/>
          <p:nvPr/>
        </p:nvSpPr>
        <p:spPr>
          <a:xfrm>
            <a:off x="2304256" y="3772197"/>
            <a:ext cx="4953000" cy="1384995"/>
          </a:xfrm>
          <a:prstGeom prst="rect">
            <a:avLst/>
          </a:prstGeom>
        </p:spPr>
        <p:txBody>
          <a:bodyPr>
            <a:spAutoFit/>
          </a:bodyPr>
          <a:lstStyle/>
          <a:p>
            <a:r>
              <a:rPr lang="it-IT" sz="2800" dirty="0" err="1">
                <a:solidFill>
                  <a:srgbClr val="FFFF00"/>
                </a:solidFill>
              </a:rPr>
              <a:t>Triploidy</a:t>
            </a:r>
            <a:r>
              <a:rPr lang="it-IT" sz="2800" dirty="0">
                <a:solidFill>
                  <a:srgbClr val="FFFF00"/>
                </a:solidFill>
              </a:rPr>
              <a:t> </a:t>
            </a:r>
            <a:r>
              <a:rPr lang="it-IT" sz="2800" dirty="0" err="1">
                <a:solidFill>
                  <a:srgbClr val="FFFF00"/>
                </a:solidFill>
              </a:rPr>
              <a:t>affects</a:t>
            </a:r>
            <a:r>
              <a:rPr lang="it-IT" sz="2800" dirty="0">
                <a:solidFill>
                  <a:srgbClr val="FFFF00"/>
                </a:solidFill>
              </a:rPr>
              <a:t> </a:t>
            </a:r>
            <a:r>
              <a:rPr lang="it-IT" sz="2800" dirty="0" err="1">
                <a:solidFill>
                  <a:srgbClr val="FFFF00"/>
                </a:solidFill>
              </a:rPr>
              <a:t>approximately</a:t>
            </a:r>
            <a:r>
              <a:rPr lang="it-IT" sz="2800" dirty="0">
                <a:solidFill>
                  <a:srgbClr val="FFFF00"/>
                </a:solidFill>
              </a:rPr>
              <a:t> 1-2% of </a:t>
            </a:r>
            <a:r>
              <a:rPr lang="it-IT" sz="2800" dirty="0" err="1">
                <a:solidFill>
                  <a:srgbClr val="FFFF00"/>
                </a:solidFill>
              </a:rPr>
              <a:t>pregnancies</a:t>
            </a:r>
            <a:r>
              <a:rPr lang="it-IT" sz="2800" dirty="0">
                <a:solidFill>
                  <a:srgbClr val="FFFF00"/>
                </a:solidFill>
              </a:rPr>
              <a:t>, </a:t>
            </a:r>
            <a:r>
              <a:rPr lang="it-IT" sz="2800" dirty="0" err="1">
                <a:solidFill>
                  <a:srgbClr val="FFFF00"/>
                </a:solidFill>
              </a:rPr>
              <a:t>but</a:t>
            </a:r>
            <a:r>
              <a:rPr lang="it-IT" sz="2800" dirty="0">
                <a:solidFill>
                  <a:srgbClr val="FFFF00"/>
                </a:solidFill>
              </a:rPr>
              <a:t> </a:t>
            </a:r>
            <a:r>
              <a:rPr lang="it-IT" sz="2800" dirty="0" err="1">
                <a:solidFill>
                  <a:srgbClr val="FFFF00"/>
                </a:solidFill>
              </a:rPr>
              <a:t>most</a:t>
            </a:r>
            <a:r>
              <a:rPr lang="it-IT" sz="2800" dirty="0">
                <a:solidFill>
                  <a:srgbClr val="FFFF00"/>
                </a:solidFill>
              </a:rPr>
              <a:t> </a:t>
            </a:r>
            <a:r>
              <a:rPr lang="it-IT" sz="2800" dirty="0" err="1">
                <a:solidFill>
                  <a:srgbClr val="FFFF00"/>
                </a:solidFill>
              </a:rPr>
              <a:t>miscarry</a:t>
            </a:r>
            <a:r>
              <a:rPr lang="it-IT" sz="2800" dirty="0">
                <a:solidFill>
                  <a:srgbClr val="FFFF00"/>
                </a:solidFill>
              </a:rPr>
              <a:t> </a:t>
            </a:r>
            <a:r>
              <a:rPr lang="it-IT" sz="2800" dirty="0" err="1">
                <a:solidFill>
                  <a:srgbClr val="FFFF00"/>
                </a:solidFill>
              </a:rPr>
              <a:t>early</a:t>
            </a:r>
            <a:r>
              <a:rPr lang="it-IT" sz="2800" dirty="0">
                <a:solidFill>
                  <a:srgbClr val="FFFF00"/>
                </a:solidFill>
              </a:rPr>
              <a:t> in </a:t>
            </a:r>
            <a:r>
              <a:rPr lang="it-IT" sz="2800" dirty="0" err="1">
                <a:solidFill>
                  <a:srgbClr val="FFFF00"/>
                </a:solidFill>
              </a:rPr>
              <a:t>development</a:t>
            </a:r>
            <a:r>
              <a:rPr lang="it-IT" sz="2800" dirty="0">
                <a:solidFill>
                  <a:srgbClr val="FFFF00"/>
                </a:solidFill>
              </a:rPr>
              <a:t>.</a:t>
            </a:r>
          </a:p>
        </p:txBody>
      </p:sp>
    </p:spTree>
    <p:extLst>
      <p:ext uri="{BB962C8B-B14F-4D97-AF65-F5344CB8AC3E}">
        <p14:creationId xmlns:p14="http://schemas.microsoft.com/office/powerpoint/2010/main" val="155792863"/>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3"/>
          <a:srcRect/>
          <a:stretch>
            <a:fillRect/>
          </a:stretch>
        </p:blipFill>
        <p:spPr bwMode="auto">
          <a:xfrm>
            <a:off x="1981200" y="2819400"/>
            <a:ext cx="5715000" cy="3465513"/>
          </a:xfrm>
          <a:prstGeom prst="rect">
            <a:avLst/>
          </a:prstGeom>
          <a:noFill/>
          <a:ln w="9525">
            <a:noFill/>
            <a:miter lim="800000"/>
            <a:headEnd/>
            <a:tailEnd/>
          </a:ln>
        </p:spPr>
      </p:pic>
      <p:sp>
        <p:nvSpPr>
          <p:cNvPr id="218115" name="Rectangle 3"/>
          <p:cNvSpPr>
            <a:spLocks noChangeArrowheads="1"/>
          </p:cNvSpPr>
          <p:nvPr/>
        </p:nvSpPr>
        <p:spPr bwMode="auto">
          <a:xfrm>
            <a:off x="1600200" y="762000"/>
            <a:ext cx="6934200" cy="1570038"/>
          </a:xfrm>
          <a:prstGeom prst="rect">
            <a:avLst/>
          </a:prstGeom>
          <a:noFill/>
          <a:ln w="9525">
            <a:noFill/>
            <a:miter lim="800000"/>
            <a:headEnd/>
            <a:tailEnd/>
          </a:ln>
        </p:spPr>
        <p:txBody>
          <a:bodyPr>
            <a:spAutoFit/>
          </a:bodyPr>
          <a:lstStyle/>
          <a:p>
            <a:pPr algn="ctr" eaLnBrk="0" hangingPunct="0">
              <a:spcBef>
                <a:spcPts val="500"/>
              </a:spcBef>
              <a:spcAft>
                <a:spcPts val="500"/>
              </a:spcAft>
            </a:pPr>
            <a:r>
              <a:rPr lang="it-IT" sz="3200" dirty="0" err="1">
                <a:solidFill>
                  <a:srgbClr val="FFFF00"/>
                </a:solidFill>
                <a:latin typeface="Arial" pitchFamily="34" charset="0"/>
                <a:cs typeface="Arial" pitchFamily="34" charset="0"/>
              </a:rPr>
              <a:t>Scattered</a:t>
            </a:r>
            <a:r>
              <a:rPr lang="it-IT" sz="3200" dirty="0">
                <a:solidFill>
                  <a:srgbClr val="FFFF00"/>
                </a:solidFill>
                <a:latin typeface="Arial" pitchFamily="34" charset="0"/>
                <a:cs typeface="Arial" pitchFamily="34" charset="0"/>
              </a:rPr>
              <a:t> </a:t>
            </a:r>
            <a:r>
              <a:rPr lang="it-IT" sz="3200" dirty="0" err="1">
                <a:solidFill>
                  <a:srgbClr val="FFFF00"/>
                </a:solidFill>
                <a:latin typeface="Arial" pitchFamily="34" charset="0"/>
                <a:cs typeface="Arial" pitchFamily="34" charset="0"/>
              </a:rPr>
              <a:t>grape-like</a:t>
            </a:r>
            <a:r>
              <a:rPr lang="it-IT" sz="3200" dirty="0">
                <a:solidFill>
                  <a:srgbClr val="FFFF00"/>
                </a:solidFill>
                <a:latin typeface="Arial" pitchFamily="34" charset="0"/>
                <a:cs typeface="Arial" pitchFamily="34" charset="0"/>
              </a:rPr>
              <a:t> villi are </a:t>
            </a:r>
            <a:r>
              <a:rPr lang="it-IT" sz="3200" dirty="0" err="1">
                <a:solidFill>
                  <a:srgbClr val="FFFF00"/>
                </a:solidFill>
                <a:latin typeface="Arial" pitchFamily="34" charset="0"/>
                <a:cs typeface="Arial" pitchFamily="34" charset="0"/>
              </a:rPr>
              <a:t>present</a:t>
            </a:r>
            <a:r>
              <a:rPr lang="it-IT" sz="3200" dirty="0">
                <a:solidFill>
                  <a:srgbClr val="FFFF00"/>
                </a:solidFill>
                <a:latin typeface="Arial" pitchFamily="34" charset="0"/>
                <a:cs typeface="Arial" pitchFamily="34" charset="0"/>
              </a:rPr>
              <a:t> in </a:t>
            </a:r>
            <a:r>
              <a:rPr lang="it-IT" sz="3200" dirty="0" err="1">
                <a:solidFill>
                  <a:srgbClr val="FFFF00"/>
                </a:solidFill>
                <a:latin typeface="Arial" pitchFamily="34" charset="0"/>
                <a:cs typeface="Arial" pitchFamily="34" charset="0"/>
              </a:rPr>
              <a:t>this</a:t>
            </a:r>
            <a:r>
              <a:rPr lang="it-IT" sz="3200" dirty="0">
                <a:solidFill>
                  <a:srgbClr val="FFFF00"/>
                </a:solidFill>
                <a:latin typeface="Arial" pitchFamily="34" charset="0"/>
                <a:cs typeface="Arial" pitchFamily="34" charset="0"/>
              </a:rPr>
              <a:t> placenta, </a:t>
            </a:r>
            <a:r>
              <a:rPr lang="it-IT" sz="3200" dirty="0" err="1">
                <a:solidFill>
                  <a:srgbClr val="FFFF00"/>
                </a:solidFill>
                <a:latin typeface="Arial" pitchFamily="34" charset="0"/>
                <a:cs typeface="Arial" pitchFamily="34" charset="0"/>
              </a:rPr>
              <a:t>consistent</a:t>
            </a:r>
            <a:r>
              <a:rPr lang="it-IT" sz="3200" dirty="0">
                <a:solidFill>
                  <a:srgbClr val="FFFF00"/>
                </a:solidFill>
                <a:latin typeface="Arial" pitchFamily="34" charset="0"/>
                <a:cs typeface="Arial" pitchFamily="34" charset="0"/>
              </a:rPr>
              <a:t> </a:t>
            </a:r>
            <a:r>
              <a:rPr lang="it-IT" sz="3200" dirty="0" err="1">
                <a:solidFill>
                  <a:srgbClr val="FFFF00"/>
                </a:solidFill>
                <a:latin typeface="Arial" pitchFamily="34" charset="0"/>
                <a:cs typeface="Arial" pitchFamily="34" charset="0"/>
              </a:rPr>
              <a:t>with</a:t>
            </a:r>
            <a:r>
              <a:rPr lang="it-IT" sz="3200" dirty="0">
                <a:solidFill>
                  <a:srgbClr val="FFFF00"/>
                </a:solidFill>
                <a:latin typeface="Arial" pitchFamily="34" charset="0"/>
                <a:cs typeface="Arial" pitchFamily="34" charset="0"/>
              </a:rPr>
              <a:t> a </a:t>
            </a:r>
            <a:r>
              <a:rPr lang="it-IT" sz="3200" dirty="0" err="1">
                <a:solidFill>
                  <a:srgbClr val="FFFF00"/>
                </a:solidFill>
                <a:latin typeface="Arial" pitchFamily="34" charset="0"/>
                <a:cs typeface="Arial" pitchFamily="34" charset="0"/>
              </a:rPr>
              <a:t>partial</a:t>
            </a:r>
            <a:r>
              <a:rPr lang="it-IT" sz="3200" dirty="0">
                <a:solidFill>
                  <a:srgbClr val="FFFF00"/>
                </a:solidFill>
                <a:latin typeface="Arial" pitchFamily="34" charset="0"/>
                <a:cs typeface="Arial" pitchFamily="34" charset="0"/>
              </a:rPr>
              <a:t> </a:t>
            </a:r>
            <a:r>
              <a:rPr lang="it-IT" sz="3200" dirty="0" err="1">
                <a:solidFill>
                  <a:srgbClr val="FFFF00"/>
                </a:solidFill>
                <a:latin typeface="Arial" pitchFamily="34" charset="0"/>
                <a:cs typeface="Arial" pitchFamily="34" charset="0"/>
              </a:rPr>
              <a:t>hydatidiform</a:t>
            </a:r>
            <a:r>
              <a:rPr lang="it-IT" sz="3200" dirty="0">
                <a:solidFill>
                  <a:srgbClr val="FFFF00"/>
                </a:solidFill>
                <a:latin typeface="Arial" pitchFamily="34" charset="0"/>
                <a:cs typeface="Arial" pitchFamily="34" charset="0"/>
              </a:rPr>
              <a:t> mole.</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8115"/>
                                        </p:tgtEl>
                                        <p:attrNameLst>
                                          <p:attrName>style.visibility</p:attrName>
                                        </p:attrNameLst>
                                      </p:cBhvr>
                                      <p:to>
                                        <p:strVal val="visible"/>
                                      </p:to>
                                    </p:set>
                                    <p:animEffect transition="in" filter="wipe(down)">
                                      <p:cBhvr>
                                        <p:cTn id="7" dur="500"/>
                                        <p:tgtEl>
                                          <p:spTgt spid="218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3"/>
          <a:srcRect/>
          <a:stretch>
            <a:fillRect/>
          </a:stretch>
        </p:blipFill>
        <p:spPr bwMode="auto">
          <a:xfrm>
            <a:off x="2724150" y="838200"/>
            <a:ext cx="5048250" cy="3060700"/>
          </a:xfrm>
          <a:prstGeom prst="rect">
            <a:avLst/>
          </a:prstGeom>
          <a:noFill/>
          <a:ln w="9525">
            <a:noFill/>
            <a:miter lim="800000"/>
            <a:headEnd/>
            <a:tailEnd/>
          </a:ln>
        </p:spPr>
      </p:pic>
      <p:sp>
        <p:nvSpPr>
          <p:cNvPr id="219139" name="Rectangle 3"/>
          <p:cNvSpPr>
            <a:spLocks noChangeArrowheads="1"/>
          </p:cNvSpPr>
          <p:nvPr/>
        </p:nvSpPr>
        <p:spPr bwMode="auto">
          <a:xfrm>
            <a:off x="2432050" y="4440238"/>
            <a:ext cx="5861050" cy="2374900"/>
          </a:xfrm>
          <a:prstGeom prst="rect">
            <a:avLst/>
          </a:prstGeom>
          <a:noFill/>
          <a:ln w="9525">
            <a:noFill/>
            <a:miter lim="800000"/>
            <a:headEnd/>
            <a:tailEnd/>
          </a:ln>
        </p:spPr>
        <p:txBody>
          <a:bodyPr>
            <a:spAutoFit/>
          </a:bodyPr>
          <a:lstStyle/>
          <a:p>
            <a:pPr eaLnBrk="0" hangingPunct="0">
              <a:spcBef>
                <a:spcPts val="500"/>
              </a:spcBef>
              <a:spcAft>
                <a:spcPts val="500"/>
              </a:spcAft>
            </a:pPr>
            <a:r>
              <a:rPr lang="it-IT" sz="2800">
                <a:solidFill>
                  <a:srgbClr val="FFFF00"/>
                </a:solidFill>
                <a:latin typeface="Arial" pitchFamily="34" charset="0"/>
                <a:ea typeface="SimSun-ExtB"/>
                <a:cs typeface="Arial" pitchFamily="34" charset="0"/>
              </a:rPr>
              <a:t>A characteristic fetal finding with triploidy is syndactyly involving the third and fourth digits of one or both hands or feet.	</a:t>
            </a:r>
          </a:p>
          <a:p>
            <a:pPr eaLnBrk="0" hangingPunct="0">
              <a:spcBef>
                <a:spcPts val="500"/>
              </a:spcBef>
              <a:spcAft>
                <a:spcPts val="500"/>
              </a:spcAft>
            </a:pPr>
            <a:endParaRPr lang="it-IT" sz="2800">
              <a:solidFill>
                <a:srgbClr val="FFFF00"/>
              </a:solidFill>
              <a:latin typeface="Arial" pitchFamily="34" charset="0"/>
              <a:ea typeface="SimSun-ExtB"/>
              <a:cs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9139"/>
                                        </p:tgtEl>
                                        <p:attrNameLst>
                                          <p:attrName>style.visibility</p:attrName>
                                        </p:attrNameLst>
                                      </p:cBhvr>
                                      <p:to>
                                        <p:strVal val="visible"/>
                                      </p:to>
                                    </p:set>
                                    <p:animEffect transition="in" filter="wipe(left)">
                                      <p:cBhvr>
                                        <p:cTn id="7" dur="500"/>
                                        <p:tgtEl>
                                          <p:spTgt spid="219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9"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96616" y="1109062"/>
            <a:ext cx="6912768" cy="1815882"/>
          </a:xfrm>
          <a:prstGeom prst="rect">
            <a:avLst/>
          </a:prstGeom>
        </p:spPr>
        <p:txBody>
          <a:bodyPr wrap="square">
            <a:spAutoFit/>
          </a:bodyPr>
          <a:lstStyle/>
          <a:p>
            <a:r>
              <a:rPr lang="it-IT" sz="2800" dirty="0" err="1">
                <a:solidFill>
                  <a:srgbClr val="FFFF00"/>
                </a:solidFill>
              </a:rPr>
              <a:t>Most</a:t>
            </a:r>
            <a:r>
              <a:rPr lang="it-IT" sz="2800" dirty="0">
                <a:solidFill>
                  <a:srgbClr val="FFFF00"/>
                </a:solidFill>
              </a:rPr>
              <a:t> </a:t>
            </a:r>
            <a:r>
              <a:rPr lang="it-IT" sz="2800" dirty="0" err="1">
                <a:solidFill>
                  <a:srgbClr val="FFFF00"/>
                </a:solidFill>
              </a:rPr>
              <a:t>fetuses</a:t>
            </a:r>
            <a:r>
              <a:rPr lang="it-IT" sz="2800" dirty="0">
                <a:solidFill>
                  <a:srgbClr val="FFFF00"/>
                </a:solidFill>
              </a:rPr>
              <a:t> with </a:t>
            </a:r>
            <a:r>
              <a:rPr lang="it-IT" sz="2800" dirty="0" err="1">
                <a:solidFill>
                  <a:srgbClr val="FFFF00"/>
                </a:solidFill>
              </a:rPr>
              <a:t>triploidy</a:t>
            </a:r>
            <a:r>
              <a:rPr lang="it-IT" sz="2800" dirty="0">
                <a:solidFill>
                  <a:srgbClr val="FFFF00"/>
                </a:solidFill>
              </a:rPr>
              <a:t> do </a:t>
            </a:r>
            <a:r>
              <a:rPr lang="it-IT" sz="2800" dirty="0" err="1">
                <a:solidFill>
                  <a:srgbClr val="FFFF00"/>
                </a:solidFill>
              </a:rPr>
              <a:t>not</a:t>
            </a:r>
            <a:r>
              <a:rPr lang="it-IT" sz="2800" dirty="0">
                <a:solidFill>
                  <a:srgbClr val="FFFF00"/>
                </a:solidFill>
              </a:rPr>
              <a:t> </a:t>
            </a:r>
            <a:r>
              <a:rPr lang="it-IT" sz="2800" dirty="0" err="1">
                <a:solidFill>
                  <a:srgbClr val="FFFF00"/>
                </a:solidFill>
              </a:rPr>
              <a:t>survive</a:t>
            </a:r>
            <a:r>
              <a:rPr lang="it-IT" sz="2800" dirty="0">
                <a:solidFill>
                  <a:srgbClr val="FFFF00"/>
                </a:solidFill>
              </a:rPr>
              <a:t> to </a:t>
            </a:r>
            <a:r>
              <a:rPr lang="it-IT" sz="2800" dirty="0" err="1">
                <a:solidFill>
                  <a:srgbClr val="FFFF00"/>
                </a:solidFill>
              </a:rPr>
              <a:t>birth</a:t>
            </a:r>
            <a:r>
              <a:rPr lang="it-IT" sz="2800" dirty="0">
                <a:solidFill>
                  <a:srgbClr val="FFFF00"/>
                </a:solidFill>
              </a:rPr>
              <a:t>. </a:t>
            </a:r>
            <a:r>
              <a:rPr lang="it-IT" sz="2800" dirty="0" err="1">
                <a:solidFill>
                  <a:srgbClr val="FFFF00"/>
                </a:solidFill>
              </a:rPr>
              <a:t>Mosaic</a:t>
            </a:r>
            <a:r>
              <a:rPr lang="it-IT" sz="2800" dirty="0">
                <a:solidFill>
                  <a:srgbClr val="FFFF00"/>
                </a:solidFill>
              </a:rPr>
              <a:t> </a:t>
            </a:r>
            <a:r>
              <a:rPr lang="it-IT" sz="2800" dirty="0" err="1">
                <a:solidFill>
                  <a:srgbClr val="FFFF00"/>
                </a:solidFill>
              </a:rPr>
              <a:t>triploidy</a:t>
            </a:r>
            <a:r>
              <a:rPr lang="it-IT" sz="2800" dirty="0">
                <a:solidFill>
                  <a:srgbClr val="FFFF00"/>
                </a:solidFill>
              </a:rPr>
              <a:t> </a:t>
            </a:r>
            <a:r>
              <a:rPr lang="it-IT" sz="2800" dirty="0" err="1">
                <a:solidFill>
                  <a:srgbClr val="FFFF00"/>
                </a:solidFill>
              </a:rPr>
              <a:t>has</a:t>
            </a:r>
            <a:r>
              <a:rPr lang="it-IT" sz="2800" dirty="0">
                <a:solidFill>
                  <a:srgbClr val="FFFF00"/>
                </a:solidFill>
              </a:rPr>
              <a:t> an </a:t>
            </a:r>
            <a:r>
              <a:rPr lang="it-IT" sz="2800" dirty="0" err="1">
                <a:solidFill>
                  <a:srgbClr val="FFFF00"/>
                </a:solidFill>
              </a:rPr>
              <a:t>improved</a:t>
            </a:r>
            <a:r>
              <a:rPr lang="it-IT" sz="2800" dirty="0">
                <a:solidFill>
                  <a:srgbClr val="FFFF00"/>
                </a:solidFill>
              </a:rPr>
              <a:t> </a:t>
            </a:r>
            <a:r>
              <a:rPr lang="it-IT" sz="2800" dirty="0" err="1">
                <a:solidFill>
                  <a:srgbClr val="FFFF00"/>
                </a:solidFill>
              </a:rPr>
              <a:t>prognosis</a:t>
            </a:r>
            <a:r>
              <a:rPr lang="it-IT" sz="2800" dirty="0">
                <a:solidFill>
                  <a:srgbClr val="FFFF00"/>
                </a:solidFill>
              </a:rPr>
              <a:t>, </a:t>
            </a:r>
            <a:r>
              <a:rPr lang="it-IT" sz="2800" dirty="0" err="1">
                <a:solidFill>
                  <a:srgbClr val="FFFF00"/>
                </a:solidFill>
              </a:rPr>
              <a:t>but</a:t>
            </a:r>
            <a:r>
              <a:rPr lang="it-IT" sz="2800" dirty="0">
                <a:solidFill>
                  <a:srgbClr val="FFFF00"/>
                </a:solidFill>
              </a:rPr>
              <a:t> </a:t>
            </a:r>
            <a:r>
              <a:rPr lang="it-IT" sz="2800" dirty="0" err="1">
                <a:solidFill>
                  <a:srgbClr val="FFFF00"/>
                </a:solidFill>
              </a:rPr>
              <a:t>affected</a:t>
            </a:r>
            <a:r>
              <a:rPr lang="it-IT" sz="2800" dirty="0">
                <a:solidFill>
                  <a:srgbClr val="FFFF00"/>
                </a:solidFill>
              </a:rPr>
              <a:t> </a:t>
            </a:r>
            <a:r>
              <a:rPr lang="it-IT" sz="2800" dirty="0" err="1">
                <a:solidFill>
                  <a:srgbClr val="FFFF00"/>
                </a:solidFill>
              </a:rPr>
              <a:t>individuals</a:t>
            </a:r>
            <a:r>
              <a:rPr lang="it-IT" sz="2800" dirty="0">
                <a:solidFill>
                  <a:srgbClr val="FFFF00"/>
                </a:solidFill>
              </a:rPr>
              <a:t> </a:t>
            </a:r>
            <a:r>
              <a:rPr lang="it-IT" sz="2800" dirty="0" err="1">
                <a:solidFill>
                  <a:srgbClr val="FFFF00"/>
                </a:solidFill>
              </a:rPr>
              <a:t>have</a:t>
            </a:r>
            <a:r>
              <a:rPr lang="it-IT" sz="2800" dirty="0">
                <a:solidFill>
                  <a:srgbClr val="FFFF00"/>
                </a:solidFill>
              </a:rPr>
              <a:t> moderate to severe cognitive </a:t>
            </a:r>
            <a:r>
              <a:rPr lang="it-IT" sz="2800" dirty="0" err="1">
                <a:solidFill>
                  <a:srgbClr val="FFFF00"/>
                </a:solidFill>
              </a:rPr>
              <a:t>disabilities</a:t>
            </a:r>
            <a:r>
              <a:rPr lang="it-IT" sz="2800" dirty="0" smtClean="0">
                <a:solidFill>
                  <a:srgbClr val="FFFF00"/>
                </a:solidFill>
              </a:rPr>
              <a:t>.</a:t>
            </a:r>
            <a:endParaRPr lang="it-IT" sz="2800" dirty="0">
              <a:solidFill>
                <a:srgbClr val="FFFF00"/>
              </a:solidFill>
            </a:endParaRPr>
          </a:p>
        </p:txBody>
      </p:sp>
      <p:sp>
        <p:nvSpPr>
          <p:cNvPr id="4" name="Rettangolo 3"/>
          <p:cNvSpPr/>
          <p:nvPr/>
        </p:nvSpPr>
        <p:spPr>
          <a:xfrm>
            <a:off x="1496616" y="3861048"/>
            <a:ext cx="6912768" cy="1384995"/>
          </a:xfrm>
          <a:prstGeom prst="rect">
            <a:avLst/>
          </a:prstGeom>
        </p:spPr>
        <p:txBody>
          <a:bodyPr wrap="square">
            <a:spAutoFit/>
          </a:bodyPr>
          <a:lstStyle/>
          <a:p>
            <a:r>
              <a:rPr lang="it-IT" sz="2800" dirty="0" err="1">
                <a:solidFill>
                  <a:srgbClr val="FFFF00"/>
                </a:solidFill>
              </a:rPr>
              <a:t>Many</a:t>
            </a:r>
            <a:r>
              <a:rPr lang="it-IT" sz="2800" dirty="0">
                <a:solidFill>
                  <a:srgbClr val="FFFF00"/>
                </a:solidFill>
              </a:rPr>
              <a:t> </a:t>
            </a:r>
            <a:r>
              <a:rPr lang="it-IT" sz="2800" dirty="0" err="1">
                <a:solidFill>
                  <a:srgbClr val="FFFF00"/>
                </a:solidFill>
              </a:rPr>
              <a:t>organ</a:t>
            </a:r>
            <a:r>
              <a:rPr lang="it-IT" sz="2800" dirty="0">
                <a:solidFill>
                  <a:srgbClr val="FFFF00"/>
                </a:solidFill>
              </a:rPr>
              <a:t> </a:t>
            </a:r>
            <a:r>
              <a:rPr lang="it-IT" sz="2800" dirty="0" err="1">
                <a:solidFill>
                  <a:srgbClr val="FFFF00"/>
                </a:solidFill>
              </a:rPr>
              <a:t>systems</a:t>
            </a:r>
            <a:r>
              <a:rPr lang="it-IT" sz="2800" dirty="0">
                <a:solidFill>
                  <a:srgbClr val="FFFF00"/>
                </a:solidFill>
              </a:rPr>
              <a:t> are </a:t>
            </a:r>
            <a:r>
              <a:rPr lang="it-IT" sz="2800" dirty="0" err="1">
                <a:solidFill>
                  <a:srgbClr val="FFFF00"/>
                </a:solidFill>
              </a:rPr>
              <a:t>affected</a:t>
            </a:r>
            <a:r>
              <a:rPr lang="it-IT" sz="2800" dirty="0">
                <a:solidFill>
                  <a:srgbClr val="FFFF00"/>
                </a:solidFill>
              </a:rPr>
              <a:t> by </a:t>
            </a:r>
            <a:r>
              <a:rPr lang="it-IT" sz="2800" dirty="0" err="1">
                <a:solidFill>
                  <a:srgbClr val="FFFF00"/>
                </a:solidFill>
              </a:rPr>
              <a:t>triploidy</a:t>
            </a:r>
            <a:r>
              <a:rPr lang="it-IT" sz="2800" dirty="0">
                <a:solidFill>
                  <a:srgbClr val="FFFF00"/>
                </a:solidFill>
              </a:rPr>
              <a:t>, </a:t>
            </a:r>
            <a:r>
              <a:rPr lang="it-IT" sz="2800" dirty="0" err="1">
                <a:solidFill>
                  <a:srgbClr val="FFFF00"/>
                </a:solidFill>
              </a:rPr>
              <a:t>but</a:t>
            </a:r>
            <a:r>
              <a:rPr lang="it-IT" sz="2800" dirty="0">
                <a:solidFill>
                  <a:srgbClr val="FFFF00"/>
                </a:solidFill>
              </a:rPr>
              <a:t> the </a:t>
            </a:r>
            <a:r>
              <a:rPr lang="it-IT" sz="2800" dirty="0" err="1">
                <a:solidFill>
                  <a:srgbClr val="FFFF00"/>
                </a:solidFill>
              </a:rPr>
              <a:t>central</a:t>
            </a:r>
            <a:r>
              <a:rPr lang="it-IT" sz="2800" dirty="0">
                <a:solidFill>
                  <a:srgbClr val="FFFF00"/>
                </a:solidFill>
              </a:rPr>
              <a:t> </a:t>
            </a:r>
            <a:r>
              <a:rPr lang="it-IT" sz="2800" dirty="0" err="1">
                <a:solidFill>
                  <a:srgbClr val="FFFF00"/>
                </a:solidFill>
              </a:rPr>
              <a:t>nervous</a:t>
            </a:r>
            <a:r>
              <a:rPr lang="it-IT" sz="2800" dirty="0">
                <a:solidFill>
                  <a:srgbClr val="FFFF00"/>
                </a:solidFill>
              </a:rPr>
              <a:t> </a:t>
            </a:r>
            <a:r>
              <a:rPr lang="it-IT" sz="2800" dirty="0" err="1">
                <a:solidFill>
                  <a:srgbClr val="FFFF00"/>
                </a:solidFill>
              </a:rPr>
              <a:t>system</a:t>
            </a:r>
            <a:r>
              <a:rPr lang="it-IT" sz="2800" dirty="0">
                <a:solidFill>
                  <a:srgbClr val="FFFF00"/>
                </a:solidFill>
              </a:rPr>
              <a:t> and </a:t>
            </a:r>
            <a:r>
              <a:rPr lang="it-IT" sz="2800" dirty="0" err="1">
                <a:solidFill>
                  <a:srgbClr val="FFFF00"/>
                </a:solidFill>
              </a:rPr>
              <a:t>skeleton</a:t>
            </a:r>
            <a:r>
              <a:rPr lang="it-IT" sz="2800" dirty="0">
                <a:solidFill>
                  <a:srgbClr val="FFFF00"/>
                </a:solidFill>
              </a:rPr>
              <a:t> are the </a:t>
            </a:r>
            <a:r>
              <a:rPr lang="it-IT" sz="2800" dirty="0" err="1">
                <a:solidFill>
                  <a:srgbClr val="FFFF00"/>
                </a:solidFill>
              </a:rPr>
              <a:t>most</a:t>
            </a:r>
            <a:r>
              <a:rPr lang="it-IT" sz="2800" dirty="0">
                <a:solidFill>
                  <a:srgbClr val="FFFF00"/>
                </a:solidFill>
              </a:rPr>
              <a:t> </a:t>
            </a:r>
            <a:r>
              <a:rPr lang="it-IT" sz="2800" dirty="0" err="1">
                <a:solidFill>
                  <a:srgbClr val="FFFF00"/>
                </a:solidFill>
              </a:rPr>
              <a:t>severely</a:t>
            </a:r>
            <a:r>
              <a:rPr lang="it-IT" sz="2800" dirty="0">
                <a:solidFill>
                  <a:srgbClr val="FFFF00"/>
                </a:solidFill>
              </a:rPr>
              <a:t> </a:t>
            </a:r>
            <a:r>
              <a:rPr lang="it-IT" sz="2800" dirty="0" err="1">
                <a:solidFill>
                  <a:srgbClr val="FFFF00"/>
                </a:solidFill>
              </a:rPr>
              <a:t>affected</a:t>
            </a:r>
            <a:r>
              <a:rPr lang="it-IT" sz="2800" dirty="0">
                <a:solidFill>
                  <a:srgbClr val="FFFF00"/>
                </a:solidFill>
              </a:rPr>
              <a:t>. </a:t>
            </a:r>
          </a:p>
        </p:txBody>
      </p:sp>
    </p:spTree>
    <p:extLst>
      <p:ext uri="{BB962C8B-B14F-4D97-AF65-F5344CB8AC3E}">
        <p14:creationId xmlns:p14="http://schemas.microsoft.com/office/powerpoint/2010/main" val="1359548783"/>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7" name="Rectangle 3"/>
          <p:cNvSpPr>
            <a:spLocks noGrp="1" noChangeArrowheads="1"/>
          </p:cNvSpPr>
          <p:nvPr>
            <p:ph type="subTitle" idx="1"/>
          </p:nvPr>
        </p:nvSpPr>
        <p:spPr>
          <a:xfrm>
            <a:off x="609600" y="3657600"/>
            <a:ext cx="8997950" cy="2971800"/>
          </a:xfrm>
        </p:spPr>
        <p:txBody>
          <a:bodyPr/>
          <a:lstStyle/>
          <a:p>
            <a:pPr>
              <a:buFont typeface="Monotype Sorts"/>
              <a:buNone/>
            </a:pPr>
            <a:r>
              <a:rPr lang="it-IT" b="1" dirty="0" smtClean="0">
                <a:solidFill>
                  <a:srgbClr val="FFFF00"/>
                </a:solidFill>
                <a:latin typeface="Arial" pitchFamily="34" charset="0"/>
                <a:cs typeface="Arial" pitchFamily="34" charset="0"/>
              </a:rPr>
              <a:t>2. STRUCTURAL ANOMALIES</a:t>
            </a:r>
          </a:p>
          <a:p>
            <a:pPr>
              <a:buFont typeface="Monotype Sorts"/>
              <a:buNone/>
            </a:pPr>
            <a:r>
              <a:rPr lang="it-IT" b="1" dirty="0" smtClean="0">
                <a:solidFill>
                  <a:srgbClr val="66FFFF"/>
                </a:solidFill>
                <a:latin typeface="Arial" pitchFamily="34" charset="0"/>
                <a:cs typeface="Arial" pitchFamily="34" charset="0"/>
              </a:rPr>
              <a:t>- cri </a:t>
            </a:r>
            <a:r>
              <a:rPr lang="it-IT" b="1" dirty="0" err="1" smtClean="0">
                <a:solidFill>
                  <a:srgbClr val="66FFFF"/>
                </a:solidFill>
                <a:latin typeface="Arial" pitchFamily="34" charset="0"/>
                <a:cs typeface="Arial" pitchFamily="34" charset="0"/>
              </a:rPr>
              <a:t>du</a:t>
            </a:r>
            <a:r>
              <a:rPr lang="it-IT" b="1" dirty="0" smtClean="0">
                <a:solidFill>
                  <a:srgbClr val="66FFFF"/>
                </a:solidFill>
                <a:latin typeface="Arial" pitchFamily="34" charset="0"/>
                <a:cs typeface="Arial" pitchFamily="34" charset="0"/>
              </a:rPr>
              <a:t> chat </a:t>
            </a:r>
            <a:r>
              <a:rPr lang="it-IT" b="1" dirty="0" err="1" smtClean="0">
                <a:solidFill>
                  <a:srgbClr val="66FFFF"/>
                </a:solidFill>
                <a:latin typeface="Arial" pitchFamily="34" charset="0"/>
                <a:cs typeface="Arial" pitchFamily="34" charset="0"/>
              </a:rPr>
              <a:t>syndrome</a:t>
            </a:r>
            <a:endParaRPr lang="it-IT" b="1" dirty="0" smtClean="0">
              <a:solidFill>
                <a:srgbClr val="66FFFF"/>
              </a:solidFill>
              <a:latin typeface="Arial" pitchFamily="34" charset="0"/>
              <a:cs typeface="Arial" pitchFamily="34" charset="0"/>
            </a:endParaRPr>
          </a:p>
          <a:p>
            <a:pPr>
              <a:buFont typeface="Monotype Sorts"/>
              <a:buNone/>
            </a:pPr>
            <a:r>
              <a:rPr lang="it-IT" b="1" dirty="0" smtClean="0">
                <a:solidFill>
                  <a:srgbClr val="66FFFF"/>
                </a:solidFill>
                <a:latin typeface="Arial" pitchFamily="34" charset="0"/>
                <a:cs typeface="Arial" pitchFamily="34" charset="0"/>
              </a:rPr>
              <a:t>- </a:t>
            </a:r>
            <a:r>
              <a:rPr lang="it-IT" b="1" dirty="0" err="1" smtClean="0">
                <a:solidFill>
                  <a:srgbClr val="66FFFF"/>
                </a:solidFill>
                <a:latin typeface="Arial" pitchFamily="34" charset="0"/>
                <a:cs typeface="Arial" pitchFamily="34" charset="0"/>
              </a:rPr>
              <a:t>chromosome</a:t>
            </a:r>
            <a:r>
              <a:rPr lang="it-IT" b="1" dirty="0" smtClean="0">
                <a:solidFill>
                  <a:srgbClr val="66FFFF"/>
                </a:solidFill>
                <a:latin typeface="Arial" pitchFamily="34" charset="0"/>
                <a:cs typeface="Arial" pitchFamily="34" charset="0"/>
              </a:rPr>
              <a:t> 18 </a:t>
            </a:r>
            <a:r>
              <a:rPr lang="it-IT" b="1" dirty="0" err="1" smtClean="0">
                <a:solidFill>
                  <a:srgbClr val="66FFFF"/>
                </a:solidFill>
                <a:latin typeface="Arial" pitchFamily="34" charset="0"/>
                <a:cs typeface="Arial" pitchFamily="34" charset="0"/>
              </a:rPr>
              <a:t>anomalies</a:t>
            </a:r>
            <a:endParaRPr lang="it-IT" b="1" dirty="0" smtClean="0">
              <a:solidFill>
                <a:srgbClr val="66FFFF"/>
              </a:solidFill>
              <a:latin typeface="Arial" pitchFamily="34" charset="0"/>
              <a:cs typeface="Arial" pitchFamily="34" charset="0"/>
            </a:endParaRPr>
          </a:p>
          <a:p>
            <a:pPr>
              <a:buFont typeface="Monotype Sorts"/>
              <a:buNone/>
            </a:pPr>
            <a:r>
              <a:rPr lang="it-IT" b="1" dirty="0" smtClean="0">
                <a:solidFill>
                  <a:srgbClr val="66FFFF"/>
                </a:solidFill>
                <a:latin typeface="Arial" pitchFamily="34" charset="0"/>
                <a:cs typeface="Arial" pitchFamily="34" charset="0"/>
              </a:rPr>
              <a:t>- </a:t>
            </a:r>
            <a:r>
              <a:rPr lang="it-IT" b="1" dirty="0" err="1" smtClean="0">
                <a:solidFill>
                  <a:srgbClr val="66FFFF"/>
                </a:solidFill>
                <a:latin typeface="Arial" pitchFamily="34" charset="0"/>
                <a:cs typeface="Arial" pitchFamily="34" charset="0"/>
              </a:rPr>
              <a:t>Microdeletion</a:t>
            </a:r>
            <a:r>
              <a:rPr lang="it-IT" b="1" dirty="0" smtClean="0">
                <a:solidFill>
                  <a:srgbClr val="66FFFF"/>
                </a:solidFill>
                <a:latin typeface="Arial" pitchFamily="34" charset="0"/>
                <a:cs typeface="Arial" pitchFamily="34" charset="0"/>
              </a:rPr>
              <a:t> </a:t>
            </a:r>
            <a:r>
              <a:rPr lang="it-IT" b="1" dirty="0" err="1" smtClean="0">
                <a:solidFill>
                  <a:srgbClr val="66FFFF"/>
                </a:solidFill>
                <a:latin typeface="Arial" pitchFamily="34" charset="0"/>
                <a:cs typeface="Arial" pitchFamily="34" charset="0"/>
              </a:rPr>
              <a:t>syndromes</a:t>
            </a:r>
            <a:r>
              <a:rPr lang="it-IT" b="1" dirty="0" smtClean="0">
                <a:solidFill>
                  <a:srgbClr val="66FFFF"/>
                </a:solidFill>
                <a:latin typeface="Arial" pitchFamily="34" charset="0"/>
                <a:cs typeface="Arial" pitchFamily="34" charset="0"/>
              </a:rPr>
              <a:t> (</a:t>
            </a:r>
            <a:r>
              <a:rPr lang="it-IT" b="1" dirty="0" err="1" smtClean="0">
                <a:solidFill>
                  <a:srgbClr val="66FFFF"/>
                </a:solidFill>
                <a:latin typeface="Arial" pitchFamily="34" charset="0"/>
                <a:cs typeface="Arial" pitchFamily="34" charset="0"/>
              </a:rPr>
              <a:t>see</a:t>
            </a:r>
            <a:r>
              <a:rPr lang="it-IT" b="1" dirty="0" smtClean="0">
                <a:solidFill>
                  <a:srgbClr val="66FFFF"/>
                </a:solidFill>
                <a:latin typeface="Arial" pitchFamily="34" charset="0"/>
                <a:cs typeface="Arial" pitchFamily="34" charset="0"/>
              </a:rPr>
              <a:t> </a:t>
            </a:r>
            <a:r>
              <a:rPr lang="it-IT" b="1" dirty="0" err="1" smtClean="0">
                <a:solidFill>
                  <a:srgbClr val="66FFFF"/>
                </a:solidFill>
                <a:latin typeface="Arial" pitchFamily="34" charset="0"/>
                <a:cs typeface="Arial" pitchFamily="34" charset="0"/>
              </a:rPr>
              <a:t>below</a:t>
            </a:r>
            <a:r>
              <a:rPr lang="it-IT" b="1" dirty="0" smtClean="0">
                <a:solidFill>
                  <a:srgbClr val="66FFFF"/>
                </a:solidFill>
                <a:latin typeface="Arial" pitchFamily="34" charset="0"/>
                <a:cs typeface="Arial" pitchFamily="34" charset="0"/>
              </a:rPr>
              <a:t>)</a:t>
            </a:r>
            <a:endParaRPr lang="it-IT" b="1" dirty="0" smtClean="0">
              <a:latin typeface="Arial" pitchFamily="34" charset="0"/>
              <a:cs typeface="Arial" pitchFamily="34" charset="0"/>
            </a:endParaRPr>
          </a:p>
          <a:p>
            <a:pPr>
              <a:buFont typeface="Monotype Sorts"/>
              <a:buNone/>
            </a:pPr>
            <a:endParaRPr lang="it-IT" b="1" dirty="0" smtClean="0">
              <a:latin typeface="Arial" pitchFamily="34" charset="0"/>
              <a:cs typeface="Arial" pitchFamily="34" charset="0"/>
            </a:endParaRPr>
          </a:p>
          <a:p>
            <a:pPr>
              <a:buFont typeface="Monotype Sorts"/>
              <a:buNone/>
            </a:pPr>
            <a:endParaRPr lang="it-IT" b="1" dirty="0" smtClean="0">
              <a:latin typeface="Arial" pitchFamily="34" charset="0"/>
              <a:cs typeface="Arial" pitchFamily="34" charset="0"/>
            </a:endParaRPr>
          </a:p>
        </p:txBody>
      </p:sp>
      <p:pic>
        <p:nvPicPr>
          <p:cNvPr id="149508" name="Picture 4"/>
          <p:cNvPicPr>
            <a:picLocks noChangeAspect="1" noChangeArrowheads="1"/>
          </p:cNvPicPr>
          <p:nvPr/>
        </p:nvPicPr>
        <p:blipFill>
          <a:blip r:embed="rId3"/>
          <a:srcRect/>
          <a:stretch>
            <a:fillRect/>
          </a:stretch>
        </p:blipFill>
        <p:spPr bwMode="auto">
          <a:xfrm>
            <a:off x="8007350" y="990600"/>
            <a:ext cx="1382713" cy="1866900"/>
          </a:xfrm>
          <a:prstGeom prst="rect">
            <a:avLst/>
          </a:prstGeom>
          <a:noFill/>
          <a:ln w="9525">
            <a:noFill/>
            <a:miter lim="800000"/>
            <a:headEnd/>
            <a:tailEnd/>
          </a:ln>
        </p:spPr>
      </p:pic>
      <p:sp>
        <p:nvSpPr>
          <p:cNvPr id="6" name="Rectangle 2"/>
          <p:cNvSpPr txBox="1">
            <a:spLocks noChangeArrowheads="1"/>
          </p:cNvSpPr>
          <p:nvPr/>
        </p:nvSpPr>
        <p:spPr bwMode="auto">
          <a:xfrm>
            <a:off x="825500" y="381000"/>
            <a:ext cx="84201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a:lstStyle>
          <a:p>
            <a:r>
              <a:rPr lang="it-IT" smtClean="0">
                <a:solidFill>
                  <a:srgbClr val="66FFFF"/>
                </a:solidFill>
                <a:latin typeface="Arial" pitchFamily="34" charset="0"/>
                <a:cs typeface="Arial" pitchFamily="34" charset="0"/>
              </a:rPr>
              <a:t>Diseases due to chromosomal aberrations.</a:t>
            </a:r>
            <a:endParaRPr lang="it-IT" dirty="0" smtClean="0">
              <a:latin typeface="Arial" pitchFamily="34" charset="0"/>
              <a:cs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fade">
                                      <p:cBhvr>
                                        <p:cTn id="7" dur="500"/>
                                        <p:tgtEl>
                                          <p:spTgt spid="880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067">
                                            <p:txEl>
                                              <p:pRg st="1" end="1"/>
                                            </p:txEl>
                                          </p:spTgt>
                                        </p:tgtEl>
                                        <p:attrNameLst>
                                          <p:attrName>style.visibility</p:attrName>
                                        </p:attrNameLst>
                                      </p:cBhvr>
                                      <p:to>
                                        <p:strVal val="visible"/>
                                      </p:to>
                                    </p:set>
                                    <p:animEffect transition="in" filter="fade">
                                      <p:cBhvr>
                                        <p:cTn id="12" dur="500"/>
                                        <p:tgtEl>
                                          <p:spTgt spid="880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8067">
                                            <p:txEl>
                                              <p:pRg st="2" end="2"/>
                                            </p:txEl>
                                          </p:spTgt>
                                        </p:tgtEl>
                                        <p:attrNameLst>
                                          <p:attrName>style.visibility</p:attrName>
                                        </p:attrNameLst>
                                      </p:cBhvr>
                                      <p:to>
                                        <p:strVal val="visible"/>
                                      </p:to>
                                    </p:set>
                                    <p:animEffect transition="in" filter="fade">
                                      <p:cBhvr>
                                        <p:cTn id="17" dur="500"/>
                                        <p:tgtEl>
                                          <p:spTgt spid="880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8067">
                                            <p:txEl>
                                              <p:pRg st="3" end="3"/>
                                            </p:txEl>
                                          </p:spTgt>
                                        </p:tgtEl>
                                        <p:attrNameLst>
                                          <p:attrName>style.visibility</p:attrName>
                                        </p:attrNameLst>
                                      </p:cBhvr>
                                      <p:to>
                                        <p:strVal val="visible"/>
                                      </p:to>
                                    </p:set>
                                    <p:animEffect transition="in" filter="fade">
                                      <p:cBhvr>
                                        <p:cTn id="22" dur="500"/>
                                        <p:tgtEl>
                                          <p:spTgt spid="880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8370" name="Rectangle 5"/>
          <p:cNvSpPr>
            <a:spLocks noChangeArrowheads="1"/>
          </p:cNvSpPr>
          <p:nvPr/>
        </p:nvSpPr>
        <p:spPr bwMode="auto">
          <a:xfrm>
            <a:off x="560388" y="260350"/>
            <a:ext cx="9217148" cy="1143000"/>
          </a:xfrm>
          <a:prstGeom prst="rect">
            <a:avLst/>
          </a:prstGeom>
          <a:noFill/>
          <a:ln w="9525">
            <a:noFill/>
            <a:miter lim="800000"/>
            <a:headEnd/>
            <a:tailEnd/>
          </a:ln>
        </p:spPr>
        <p:txBody>
          <a:bodyPr anchor="b"/>
          <a:lstStyle/>
          <a:p>
            <a:pPr eaLnBrk="0" hangingPunct="0"/>
            <a:r>
              <a:rPr kumimoji="1" lang="it-IT" sz="4400" b="1" dirty="0" smtClean="0">
                <a:solidFill>
                  <a:srgbClr val="FF9900"/>
                </a:solidFill>
                <a:latin typeface="Arial" pitchFamily="34" charset="0"/>
                <a:cs typeface="Arial" pitchFamily="34" charset="0"/>
              </a:rPr>
              <a:t>THE STUDY OF CHROMOSOMES: CYTOGENETICS</a:t>
            </a:r>
            <a:endParaRPr kumimoji="1" lang="it-IT" sz="5400" dirty="0">
              <a:solidFill>
                <a:srgbClr val="FF9900"/>
              </a:solidFill>
              <a:latin typeface="Arial" pitchFamily="34" charset="0"/>
              <a:cs typeface="Arial" pitchFamily="34" charset="0"/>
            </a:endParaRPr>
          </a:p>
        </p:txBody>
      </p:sp>
      <p:pic>
        <p:nvPicPr>
          <p:cNvPr id="58371" name="Picture 5" descr="largecover"/>
          <p:cNvPicPr>
            <a:picLocks noChangeAspect="1" noChangeArrowheads="1"/>
          </p:cNvPicPr>
          <p:nvPr/>
        </p:nvPicPr>
        <p:blipFill>
          <a:blip r:embed="rId3"/>
          <a:srcRect/>
          <a:stretch>
            <a:fillRect/>
          </a:stretch>
        </p:blipFill>
        <p:spPr bwMode="auto">
          <a:xfrm>
            <a:off x="6230938" y="1341438"/>
            <a:ext cx="3675062" cy="4751387"/>
          </a:xfrm>
          <a:prstGeom prst="rect">
            <a:avLst/>
          </a:prstGeom>
          <a:noFill/>
          <a:ln w="9525">
            <a:noFill/>
            <a:miter lim="800000"/>
            <a:headEnd/>
            <a:tailEnd/>
          </a:ln>
        </p:spPr>
      </p:pic>
      <p:sp>
        <p:nvSpPr>
          <p:cNvPr id="260102" name="Rectangle 6"/>
          <p:cNvSpPr>
            <a:spLocks noChangeArrowheads="1"/>
          </p:cNvSpPr>
          <p:nvPr/>
        </p:nvSpPr>
        <p:spPr bwMode="auto">
          <a:xfrm>
            <a:off x="0" y="1557338"/>
            <a:ext cx="6608763" cy="417195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bg2"/>
              </a:buClr>
              <a:buFont typeface="Monotype Sorts"/>
              <a:buChar char="§"/>
            </a:pPr>
            <a:r>
              <a:rPr kumimoji="1" lang="it-IT" sz="4000" dirty="0" err="1" smtClean="0">
                <a:solidFill>
                  <a:srgbClr val="FFFF00"/>
                </a:solidFill>
                <a:latin typeface="Arial" pitchFamily="34" charset="0"/>
                <a:cs typeface="Arial" pitchFamily="34" charset="0"/>
              </a:rPr>
              <a:t>Principles</a:t>
            </a:r>
            <a:r>
              <a:rPr kumimoji="1" lang="it-IT" sz="4000" dirty="0" smtClean="0">
                <a:solidFill>
                  <a:srgbClr val="FFFF00"/>
                </a:solidFill>
                <a:latin typeface="Arial" pitchFamily="34" charset="0"/>
                <a:cs typeface="Arial" pitchFamily="34" charset="0"/>
              </a:rPr>
              <a:t> of </a:t>
            </a:r>
            <a:r>
              <a:rPr kumimoji="1" lang="it-IT" sz="4000" dirty="0" err="1">
                <a:solidFill>
                  <a:srgbClr val="FFFF00"/>
                </a:solidFill>
                <a:latin typeface="Arial" pitchFamily="34" charset="0"/>
                <a:cs typeface="Arial" pitchFamily="34" charset="0"/>
              </a:rPr>
              <a:t>c</a:t>
            </a:r>
            <a:r>
              <a:rPr kumimoji="1" lang="it-IT" sz="4000" dirty="0" err="1" smtClean="0">
                <a:solidFill>
                  <a:srgbClr val="FFFF00"/>
                </a:solidFill>
                <a:latin typeface="Arial" pitchFamily="34" charset="0"/>
                <a:cs typeface="Arial" pitchFamily="34" charset="0"/>
              </a:rPr>
              <a:t>ytogenetics</a:t>
            </a:r>
            <a:endParaRPr kumimoji="1" lang="it-IT" sz="4000" dirty="0">
              <a:solidFill>
                <a:srgbClr val="FFFF00"/>
              </a:solidFill>
              <a:latin typeface="Arial" pitchFamily="34" charset="0"/>
              <a:cs typeface="Arial" pitchFamily="34" charset="0"/>
            </a:endParaRPr>
          </a:p>
          <a:p>
            <a:pPr marL="342900" indent="-342900" eaLnBrk="0" hangingPunct="0">
              <a:lnSpc>
                <a:spcPct val="90000"/>
              </a:lnSpc>
              <a:spcBef>
                <a:spcPct val="20000"/>
              </a:spcBef>
              <a:buClr>
                <a:schemeClr val="bg2"/>
              </a:buClr>
              <a:buFont typeface="Monotype Sorts"/>
              <a:buChar char="§"/>
            </a:pPr>
            <a:r>
              <a:rPr kumimoji="1" lang="it-IT" sz="4000" dirty="0" err="1">
                <a:solidFill>
                  <a:srgbClr val="FFFF00"/>
                </a:solidFill>
                <a:latin typeface="Arial" pitchFamily="34" charset="0"/>
                <a:cs typeface="Arial" pitchFamily="34" charset="0"/>
              </a:rPr>
              <a:t>c</a:t>
            </a:r>
            <a:r>
              <a:rPr kumimoji="1" lang="it-IT" sz="4000" dirty="0" err="1" smtClean="0">
                <a:solidFill>
                  <a:srgbClr val="FFFF00"/>
                </a:solidFill>
                <a:latin typeface="Arial" pitchFamily="34" charset="0"/>
                <a:cs typeface="Arial" pitchFamily="34" charset="0"/>
              </a:rPr>
              <a:t>lassification</a:t>
            </a:r>
            <a:endParaRPr kumimoji="1" lang="it-IT" sz="4000" dirty="0">
              <a:solidFill>
                <a:srgbClr val="FFFF00"/>
              </a:solidFill>
              <a:latin typeface="Arial" pitchFamily="34" charset="0"/>
              <a:cs typeface="Arial" pitchFamily="34" charset="0"/>
            </a:endParaRPr>
          </a:p>
          <a:p>
            <a:pPr marL="342900" indent="-342900" eaLnBrk="0" hangingPunct="0">
              <a:lnSpc>
                <a:spcPct val="90000"/>
              </a:lnSpc>
              <a:spcBef>
                <a:spcPct val="20000"/>
              </a:spcBef>
              <a:buClr>
                <a:schemeClr val="bg2"/>
              </a:buClr>
              <a:buFont typeface="Monotype Sorts"/>
              <a:buChar char="§"/>
            </a:pPr>
            <a:r>
              <a:rPr kumimoji="1" lang="it-IT" sz="4000" dirty="0" err="1">
                <a:solidFill>
                  <a:srgbClr val="FFFF00"/>
                </a:solidFill>
                <a:latin typeface="Arial" pitchFamily="34" charset="0"/>
                <a:cs typeface="Arial" pitchFamily="34" charset="0"/>
              </a:rPr>
              <a:t>f</a:t>
            </a:r>
            <a:r>
              <a:rPr kumimoji="1" lang="it-IT" sz="4000" dirty="0" err="1" smtClean="0">
                <a:solidFill>
                  <a:srgbClr val="FFFF00"/>
                </a:solidFill>
                <a:latin typeface="Arial" pitchFamily="34" charset="0"/>
                <a:cs typeface="Arial" pitchFamily="34" charset="0"/>
              </a:rPr>
              <a:t>requency</a:t>
            </a:r>
            <a:r>
              <a:rPr kumimoji="1" lang="it-IT" sz="4000" dirty="0" smtClean="0">
                <a:solidFill>
                  <a:srgbClr val="FFFF00"/>
                </a:solidFill>
                <a:latin typeface="Arial" pitchFamily="34" charset="0"/>
                <a:cs typeface="Arial" pitchFamily="34" charset="0"/>
              </a:rPr>
              <a:t> of </a:t>
            </a:r>
            <a:r>
              <a:rPr kumimoji="1" lang="it-IT" sz="4000" dirty="0" err="1" smtClean="0">
                <a:solidFill>
                  <a:srgbClr val="FFFF00"/>
                </a:solidFill>
                <a:latin typeface="Arial" pitchFamily="34" charset="0"/>
                <a:cs typeface="Arial" pitchFamily="34" charset="0"/>
              </a:rPr>
              <a:t>chromosomal</a:t>
            </a:r>
            <a:r>
              <a:rPr kumimoji="1" lang="it-IT" sz="4000" dirty="0" smtClean="0">
                <a:solidFill>
                  <a:srgbClr val="FFFF00"/>
                </a:solidFill>
                <a:latin typeface="Arial" pitchFamily="34" charset="0"/>
                <a:cs typeface="Arial" pitchFamily="34" charset="0"/>
              </a:rPr>
              <a:t> </a:t>
            </a:r>
            <a:r>
              <a:rPr kumimoji="1" lang="it-IT" sz="4000" dirty="0" err="1" smtClean="0">
                <a:solidFill>
                  <a:srgbClr val="FFFF00"/>
                </a:solidFill>
                <a:latin typeface="Arial" pitchFamily="34" charset="0"/>
                <a:cs typeface="Arial" pitchFamily="34" charset="0"/>
              </a:rPr>
              <a:t>diseases</a:t>
            </a:r>
            <a:endParaRPr kumimoji="1" lang="it-IT" sz="4000" dirty="0">
              <a:solidFill>
                <a:srgbClr val="FFFF00"/>
              </a:solidFill>
              <a:latin typeface="Arial" pitchFamily="34" charset="0"/>
              <a:cs typeface="Arial" pitchFamily="34" charset="0"/>
            </a:endParaRPr>
          </a:p>
          <a:p>
            <a:pPr marL="342900" indent="-342900" eaLnBrk="0" hangingPunct="0">
              <a:lnSpc>
                <a:spcPct val="90000"/>
              </a:lnSpc>
              <a:spcBef>
                <a:spcPct val="20000"/>
              </a:spcBef>
              <a:buClr>
                <a:schemeClr val="bg2"/>
              </a:buClr>
              <a:buFont typeface="Monotype Sorts"/>
              <a:buChar char="§"/>
            </a:pPr>
            <a:r>
              <a:rPr kumimoji="1" lang="it-IT" sz="4000" dirty="0">
                <a:solidFill>
                  <a:srgbClr val="FFFF00"/>
                </a:solidFill>
                <a:latin typeface="Arial" pitchFamily="34" charset="0"/>
                <a:cs typeface="Arial" pitchFamily="34" charset="0"/>
              </a:rPr>
              <a:t>t</a:t>
            </a:r>
            <a:r>
              <a:rPr kumimoji="1" lang="it-IT" sz="4000" dirty="0" smtClean="0">
                <a:solidFill>
                  <a:srgbClr val="FFFF00"/>
                </a:solidFill>
                <a:latin typeface="Arial" pitchFamily="34" charset="0"/>
                <a:cs typeface="Arial" pitchFamily="34" charset="0"/>
              </a:rPr>
              <a:t>he </a:t>
            </a:r>
            <a:r>
              <a:rPr kumimoji="1" lang="it-IT" sz="4000" dirty="0" err="1" smtClean="0">
                <a:solidFill>
                  <a:srgbClr val="FFFF00"/>
                </a:solidFill>
                <a:latin typeface="Arial" pitchFamily="34" charset="0"/>
                <a:cs typeface="Arial" pitchFamily="34" charset="0"/>
              </a:rPr>
              <a:t>most</a:t>
            </a:r>
            <a:r>
              <a:rPr kumimoji="1" lang="it-IT" sz="4000" dirty="0" smtClean="0">
                <a:solidFill>
                  <a:srgbClr val="FFFF00"/>
                </a:solidFill>
                <a:latin typeface="Arial" pitchFamily="34" charset="0"/>
                <a:cs typeface="Arial" pitchFamily="34" charset="0"/>
              </a:rPr>
              <a:t> </a:t>
            </a:r>
            <a:r>
              <a:rPr kumimoji="1" lang="it-IT" sz="4000" dirty="0" err="1" smtClean="0">
                <a:solidFill>
                  <a:srgbClr val="FFFF00"/>
                </a:solidFill>
                <a:latin typeface="Arial" pitchFamily="34" charset="0"/>
                <a:cs typeface="Arial" pitchFamily="34" charset="0"/>
              </a:rPr>
              <a:t>frequent</a:t>
            </a:r>
            <a:r>
              <a:rPr kumimoji="1" lang="it-IT" sz="4000" dirty="0" smtClean="0">
                <a:solidFill>
                  <a:srgbClr val="FFFF00"/>
                </a:solidFill>
                <a:latin typeface="Arial" pitchFamily="34" charset="0"/>
                <a:cs typeface="Arial" pitchFamily="34" charset="0"/>
              </a:rPr>
              <a:t> </a:t>
            </a:r>
            <a:r>
              <a:rPr kumimoji="1" lang="it-IT" sz="4000" dirty="0" err="1" smtClean="0">
                <a:solidFill>
                  <a:srgbClr val="FFFF00"/>
                </a:solidFill>
                <a:latin typeface="Arial" pitchFamily="34" charset="0"/>
                <a:cs typeface="Arial" pitchFamily="34" charset="0"/>
              </a:rPr>
              <a:t>diseases</a:t>
            </a:r>
            <a:endParaRPr kumimoji="1" lang="it-IT" sz="4000" dirty="0">
              <a:solidFill>
                <a:srgbClr val="FFFF00"/>
              </a:solidFill>
              <a:latin typeface="Arial" pitchFamily="34" charset="0"/>
              <a:cs typeface="Arial" pitchFamily="34" charset="0"/>
            </a:endParaRPr>
          </a:p>
          <a:p>
            <a:pPr marL="342900" indent="-342900" eaLnBrk="0" hangingPunct="0">
              <a:lnSpc>
                <a:spcPct val="90000"/>
              </a:lnSpc>
              <a:spcBef>
                <a:spcPct val="20000"/>
              </a:spcBef>
              <a:buClr>
                <a:schemeClr val="bg2"/>
              </a:buClr>
              <a:buFont typeface="Monotype Sorts"/>
              <a:buChar char="§"/>
            </a:pPr>
            <a:r>
              <a:rPr kumimoji="1" lang="it-IT" sz="4000" dirty="0" err="1" smtClean="0">
                <a:solidFill>
                  <a:srgbClr val="FFFF00"/>
                </a:solidFill>
                <a:latin typeface="Arial" pitchFamily="34" charset="0"/>
                <a:cs typeface="Arial" pitchFamily="34" charset="0"/>
              </a:rPr>
              <a:t>molecular</a:t>
            </a:r>
            <a:r>
              <a:rPr kumimoji="1" lang="it-IT" sz="4000" dirty="0" smtClean="0">
                <a:solidFill>
                  <a:srgbClr val="FFFF00"/>
                </a:solidFill>
                <a:latin typeface="Arial" pitchFamily="34" charset="0"/>
                <a:cs typeface="Arial" pitchFamily="34" charset="0"/>
              </a:rPr>
              <a:t> </a:t>
            </a:r>
            <a:r>
              <a:rPr kumimoji="1" lang="it-IT" sz="4000" dirty="0" err="1" smtClean="0">
                <a:solidFill>
                  <a:srgbClr val="FFFF00"/>
                </a:solidFill>
                <a:latin typeface="Arial" pitchFamily="34" charset="0"/>
                <a:cs typeface="Arial" pitchFamily="34" charset="0"/>
              </a:rPr>
              <a:t>cytogenetics</a:t>
            </a:r>
            <a:r>
              <a:rPr kumimoji="1" lang="it-IT" sz="4000" dirty="0" smtClean="0">
                <a:solidFill>
                  <a:srgbClr val="FFFF00"/>
                </a:solidFill>
                <a:latin typeface="Arial" pitchFamily="34" charset="0"/>
                <a:cs typeface="Arial" pitchFamily="34" charset="0"/>
              </a:rPr>
              <a:t> </a:t>
            </a:r>
            <a:r>
              <a:rPr kumimoji="1" lang="it-IT" sz="4000" dirty="0" err="1" smtClean="0">
                <a:solidFill>
                  <a:srgbClr val="FFFF00"/>
                </a:solidFill>
                <a:latin typeface="Arial" pitchFamily="34" charset="0"/>
                <a:cs typeface="Arial" pitchFamily="34" charset="0"/>
              </a:rPr>
              <a:t>methods</a:t>
            </a:r>
            <a:endParaRPr kumimoji="1" lang="it-IT" sz="4000" dirty="0" smtClean="0">
              <a:solidFill>
                <a:srgbClr val="FFFF00"/>
              </a:solidFill>
              <a:latin typeface="Arial" pitchFamily="34" charset="0"/>
              <a:cs typeface="Arial" pitchFamily="34" charset="0"/>
            </a:endParaRPr>
          </a:p>
          <a:p>
            <a:pPr marL="342900" indent="-342900" eaLnBrk="0" hangingPunct="0">
              <a:lnSpc>
                <a:spcPct val="90000"/>
              </a:lnSpc>
              <a:spcBef>
                <a:spcPct val="20000"/>
              </a:spcBef>
              <a:buClr>
                <a:schemeClr val="bg2"/>
              </a:buClr>
              <a:buFont typeface="Monotype Sorts"/>
              <a:buChar char="§"/>
            </a:pPr>
            <a:endParaRPr kumimoji="1" lang="it-IT" sz="4000" dirty="0">
              <a:solidFill>
                <a:srgbClr val="FFFF00"/>
              </a:solidFill>
              <a:latin typeface="Arial" pitchFamily="34" charset="0"/>
              <a:cs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0102">
                                            <p:txEl>
                                              <p:pRg st="0" end="0"/>
                                            </p:txEl>
                                          </p:spTgt>
                                        </p:tgtEl>
                                        <p:attrNameLst>
                                          <p:attrName>style.visibility</p:attrName>
                                        </p:attrNameLst>
                                      </p:cBhvr>
                                      <p:to>
                                        <p:strVal val="visible"/>
                                      </p:to>
                                    </p:set>
                                    <p:animEffect transition="in" filter="fade">
                                      <p:cBhvr>
                                        <p:cTn id="7" dur="500"/>
                                        <p:tgtEl>
                                          <p:spTgt spid="2601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0102">
                                            <p:txEl>
                                              <p:pRg st="1" end="1"/>
                                            </p:txEl>
                                          </p:spTgt>
                                        </p:tgtEl>
                                        <p:attrNameLst>
                                          <p:attrName>style.visibility</p:attrName>
                                        </p:attrNameLst>
                                      </p:cBhvr>
                                      <p:to>
                                        <p:strVal val="visible"/>
                                      </p:to>
                                    </p:set>
                                    <p:animEffect transition="in" filter="fade">
                                      <p:cBhvr>
                                        <p:cTn id="12" dur="500"/>
                                        <p:tgtEl>
                                          <p:spTgt spid="2601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0102">
                                            <p:txEl>
                                              <p:pRg st="2" end="2"/>
                                            </p:txEl>
                                          </p:spTgt>
                                        </p:tgtEl>
                                        <p:attrNameLst>
                                          <p:attrName>style.visibility</p:attrName>
                                        </p:attrNameLst>
                                      </p:cBhvr>
                                      <p:to>
                                        <p:strVal val="visible"/>
                                      </p:to>
                                    </p:set>
                                    <p:animEffect transition="in" filter="fade">
                                      <p:cBhvr>
                                        <p:cTn id="17" dur="500"/>
                                        <p:tgtEl>
                                          <p:spTgt spid="26010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0102">
                                            <p:txEl>
                                              <p:pRg st="3" end="3"/>
                                            </p:txEl>
                                          </p:spTgt>
                                        </p:tgtEl>
                                        <p:attrNameLst>
                                          <p:attrName>style.visibility</p:attrName>
                                        </p:attrNameLst>
                                      </p:cBhvr>
                                      <p:to>
                                        <p:strVal val="visible"/>
                                      </p:to>
                                    </p:set>
                                    <p:animEffect transition="in" filter="fade">
                                      <p:cBhvr>
                                        <p:cTn id="22" dur="500"/>
                                        <p:tgtEl>
                                          <p:spTgt spid="26010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0102">
                                            <p:txEl>
                                              <p:pRg st="4" end="4"/>
                                            </p:txEl>
                                          </p:spTgt>
                                        </p:tgtEl>
                                        <p:attrNameLst>
                                          <p:attrName>style.visibility</p:attrName>
                                        </p:attrNameLst>
                                      </p:cBhvr>
                                      <p:to>
                                        <p:strVal val="visible"/>
                                      </p:to>
                                    </p:set>
                                    <p:animEffect transition="in" filter="fade">
                                      <p:cBhvr>
                                        <p:cTn id="27" dur="500"/>
                                        <p:tgtEl>
                                          <p:spTgt spid="26010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2"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3"/>
          <a:srcRect/>
          <a:stretch>
            <a:fillRect/>
          </a:stretch>
        </p:blipFill>
        <p:spPr bwMode="auto">
          <a:xfrm>
            <a:off x="660400" y="304800"/>
            <a:ext cx="5200650" cy="2921000"/>
          </a:xfrm>
          <a:prstGeom prst="rect">
            <a:avLst/>
          </a:prstGeom>
          <a:noFill/>
          <a:ln w="9525">
            <a:noFill/>
            <a:miter lim="800000"/>
            <a:headEnd/>
            <a:tailEnd/>
          </a:ln>
        </p:spPr>
      </p:pic>
      <p:pic>
        <p:nvPicPr>
          <p:cNvPr id="150531" name="Picture 3"/>
          <p:cNvPicPr>
            <a:picLocks noChangeAspect="1" noChangeArrowheads="1"/>
          </p:cNvPicPr>
          <p:nvPr/>
        </p:nvPicPr>
        <p:blipFill>
          <a:blip r:embed="rId4"/>
          <a:srcRect/>
          <a:stretch>
            <a:fillRect/>
          </a:stretch>
        </p:blipFill>
        <p:spPr bwMode="auto">
          <a:xfrm>
            <a:off x="3384550" y="3265488"/>
            <a:ext cx="5943600" cy="3246437"/>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88504" y="404664"/>
            <a:ext cx="9001000" cy="6186308"/>
          </a:xfrm>
          <a:prstGeom prst="rect">
            <a:avLst/>
          </a:prstGeom>
        </p:spPr>
        <p:txBody>
          <a:bodyPr wrap="square">
            <a:spAutoFit/>
          </a:bodyPr>
          <a:lstStyle/>
          <a:p>
            <a:r>
              <a:rPr lang="it-IT" sz="2200" b="1" dirty="0" err="1"/>
              <a:t>Cat</a:t>
            </a:r>
            <a:r>
              <a:rPr lang="it-IT" sz="2200" b="1" dirty="0"/>
              <a:t> </a:t>
            </a:r>
            <a:r>
              <a:rPr lang="it-IT" sz="2200" b="1" dirty="0" err="1"/>
              <a:t>cry</a:t>
            </a:r>
            <a:r>
              <a:rPr lang="it-IT" sz="2200" b="1" dirty="0"/>
              <a:t> </a:t>
            </a:r>
            <a:r>
              <a:rPr lang="it-IT" sz="2200" b="1" dirty="0" err="1"/>
              <a:t>syndrome</a:t>
            </a:r>
            <a:r>
              <a:rPr lang="it-IT" sz="2200" b="1" dirty="0"/>
              <a:t> </a:t>
            </a:r>
            <a:r>
              <a:rPr lang="it-IT" sz="2200" dirty="0"/>
              <a:t>(or </a:t>
            </a:r>
            <a:r>
              <a:rPr lang="it-IT" sz="2200" b="1" dirty="0" err="1"/>
              <a:t>syndrome</a:t>
            </a:r>
            <a:r>
              <a:rPr lang="it-IT" sz="2200" b="1" dirty="0"/>
              <a:t> </a:t>
            </a:r>
            <a:r>
              <a:rPr lang="it-IT" sz="2200" b="1" dirty="0" err="1"/>
              <a:t>du</a:t>
            </a:r>
            <a:r>
              <a:rPr lang="it-IT" sz="2200" b="1" dirty="0"/>
              <a:t> cri </a:t>
            </a:r>
            <a:r>
              <a:rPr lang="it-IT" sz="2200" b="1" dirty="0" err="1"/>
              <a:t>du</a:t>
            </a:r>
            <a:r>
              <a:rPr lang="it-IT" sz="2200" b="1" dirty="0"/>
              <a:t> chat</a:t>
            </a:r>
            <a:r>
              <a:rPr lang="it-IT" sz="2200" dirty="0"/>
              <a:t>) </a:t>
            </a:r>
            <a:r>
              <a:rPr lang="it-IT" sz="2200" dirty="0" err="1"/>
              <a:t>is</a:t>
            </a:r>
            <a:r>
              <a:rPr lang="it-IT" sz="2200" dirty="0"/>
              <a:t> a rare </a:t>
            </a:r>
            <a:r>
              <a:rPr lang="it-IT" sz="2200" dirty="0" err="1"/>
              <a:t>genetic</a:t>
            </a:r>
            <a:r>
              <a:rPr lang="it-IT" sz="2200" dirty="0"/>
              <a:t> </a:t>
            </a:r>
            <a:r>
              <a:rPr lang="it-IT" sz="2200" dirty="0" err="1"/>
              <a:t>disorder</a:t>
            </a:r>
            <a:r>
              <a:rPr lang="it-IT" sz="2200" dirty="0"/>
              <a:t> </a:t>
            </a:r>
            <a:r>
              <a:rPr lang="it-IT" sz="2200" dirty="0" err="1"/>
              <a:t>caused</a:t>
            </a:r>
            <a:r>
              <a:rPr lang="it-IT" sz="2200" dirty="0"/>
              <a:t> by the </a:t>
            </a:r>
            <a:r>
              <a:rPr lang="it-IT" sz="2200" dirty="0" err="1"/>
              <a:t>deletion</a:t>
            </a:r>
            <a:r>
              <a:rPr lang="it-IT" sz="2200" dirty="0"/>
              <a:t> of part of </a:t>
            </a:r>
            <a:r>
              <a:rPr lang="it-IT" sz="2200" dirty="0" err="1"/>
              <a:t>chromosome</a:t>
            </a:r>
            <a:r>
              <a:rPr lang="it-IT" sz="2200" dirty="0"/>
              <a:t> 5 ("5 </a:t>
            </a:r>
            <a:r>
              <a:rPr lang="it-IT" sz="2200" dirty="0" err="1"/>
              <a:t>p-deletion</a:t>
            </a:r>
            <a:r>
              <a:rPr lang="it-IT" sz="2200" dirty="0"/>
              <a:t>"). </a:t>
            </a:r>
            <a:r>
              <a:rPr lang="it-IT" sz="2200" dirty="0" err="1"/>
              <a:t>Identified</a:t>
            </a:r>
            <a:r>
              <a:rPr lang="it-IT" sz="2200" dirty="0"/>
              <a:t> by the French </a:t>
            </a:r>
            <a:r>
              <a:rPr lang="it-IT" sz="2200" dirty="0" err="1"/>
              <a:t>physician</a:t>
            </a:r>
            <a:r>
              <a:rPr lang="it-IT" sz="2200" dirty="0"/>
              <a:t> Lejeune in 1963, </a:t>
            </a:r>
            <a:r>
              <a:rPr lang="it-IT" sz="2200" dirty="0" err="1" smtClean="0"/>
              <a:t>it</a:t>
            </a:r>
            <a:r>
              <a:rPr lang="it-IT" sz="2200" dirty="0" smtClean="0"/>
              <a:t> </a:t>
            </a:r>
            <a:r>
              <a:rPr lang="it-IT" sz="2200" dirty="0" err="1" smtClean="0"/>
              <a:t>has</a:t>
            </a:r>
            <a:r>
              <a:rPr lang="it-IT" sz="2200" dirty="0"/>
              <a:t> </a:t>
            </a:r>
            <a:r>
              <a:rPr lang="it-IT" sz="2200" dirty="0" smtClean="0"/>
              <a:t>an </a:t>
            </a:r>
            <a:r>
              <a:rPr lang="it-IT" sz="2200" dirty="0" err="1"/>
              <a:t>incidence</a:t>
            </a:r>
            <a:r>
              <a:rPr lang="it-IT" sz="2200" dirty="0"/>
              <a:t> of </a:t>
            </a:r>
            <a:r>
              <a:rPr lang="it-IT" sz="2200" dirty="0" err="1"/>
              <a:t>one</a:t>
            </a:r>
            <a:r>
              <a:rPr lang="it-IT" sz="2200" dirty="0"/>
              <a:t> case per 50000 </a:t>
            </a:r>
            <a:r>
              <a:rPr lang="it-IT" sz="2200" dirty="0" err="1"/>
              <a:t>births</a:t>
            </a:r>
            <a:r>
              <a:rPr lang="it-IT" sz="2200" dirty="0"/>
              <a:t>.</a:t>
            </a:r>
          </a:p>
          <a:p>
            <a:endParaRPr lang="it-IT" sz="2200" dirty="0"/>
          </a:p>
          <a:p>
            <a:r>
              <a:rPr lang="it-IT" sz="2200" dirty="0"/>
              <a:t>The </a:t>
            </a:r>
            <a:r>
              <a:rPr lang="it-IT" sz="2200" dirty="0" err="1"/>
              <a:t>syndrome</a:t>
            </a:r>
            <a:r>
              <a:rPr lang="it-IT" sz="2200" dirty="0"/>
              <a:t> </a:t>
            </a:r>
            <a:r>
              <a:rPr lang="it-IT" sz="2200" dirty="0" err="1"/>
              <a:t>is</a:t>
            </a:r>
            <a:r>
              <a:rPr lang="it-IT" sz="2200" dirty="0"/>
              <a:t> </a:t>
            </a:r>
            <a:r>
              <a:rPr lang="it-IT" sz="2200" dirty="0" err="1"/>
              <a:t>named</a:t>
            </a:r>
            <a:r>
              <a:rPr lang="it-IT" sz="2200" dirty="0"/>
              <a:t> </a:t>
            </a:r>
            <a:r>
              <a:rPr lang="it-IT" sz="2200" dirty="0" err="1"/>
              <a:t>after</a:t>
            </a:r>
            <a:r>
              <a:rPr lang="it-IT" sz="2200" dirty="0"/>
              <a:t> </a:t>
            </a:r>
            <a:r>
              <a:rPr lang="it-IT" sz="2200" dirty="0" smtClean="0"/>
              <a:t>the </a:t>
            </a:r>
            <a:r>
              <a:rPr lang="it-IT" sz="2200" dirty="0" err="1"/>
              <a:t>cat-like</a:t>
            </a:r>
            <a:r>
              <a:rPr lang="it-IT" sz="2200" dirty="0"/>
              <a:t> </a:t>
            </a:r>
            <a:r>
              <a:rPr lang="it-IT" sz="2200" dirty="0" err="1" smtClean="0"/>
              <a:t>cry</a:t>
            </a:r>
            <a:r>
              <a:rPr lang="it-IT" sz="2200" dirty="0" smtClean="0"/>
              <a:t>, </a:t>
            </a:r>
            <a:r>
              <a:rPr lang="it-IT" sz="2200" dirty="0" err="1"/>
              <a:t>characteristic</a:t>
            </a:r>
            <a:r>
              <a:rPr lang="it-IT" sz="2200" dirty="0"/>
              <a:t> of </a:t>
            </a:r>
            <a:r>
              <a:rPr lang="it-IT" sz="2200" dirty="0" err="1"/>
              <a:t>affected</a:t>
            </a:r>
            <a:r>
              <a:rPr lang="it-IT" sz="2200" dirty="0"/>
              <a:t> </a:t>
            </a:r>
            <a:r>
              <a:rPr lang="it-IT" sz="2200" dirty="0" err="1"/>
              <a:t>individuals</a:t>
            </a:r>
            <a:r>
              <a:rPr lang="it-IT" sz="2200" dirty="0"/>
              <a:t>. The </a:t>
            </a:r>
            <a:r>
              <a:rPr lang="it-IT" sz="2200" dirty="0" err="1"/>
              <a:t>loss</a:t>
            </a:r>
            <a:r>
              <a:rPr lang="it-IT" sz="2200" dirty="0"/>
              <a:t> of </a:t>
            </a:r>
            <a:r>
              <a:rPr lang="it-IT" sz="2200" dirty="0" err="1"/>
              <a:t>genetic</a:t>
            </a:r>
            <a:r>
              <a:rPr lang="it-IT" sz="2200" dirty="0"/>
              <a:t> </a:t>
            </a:r>
            <a:r>
              <a:rPr lang="it-IT" sz="2200" dirty="0" err="1"/>
              <a:t>material</a:t>
            </a:r>
            <a:r>
              <a:rPr lang="it-IT" sz="2200" dirty="0"/>
              <a:t> </a:t>
            </a:r>
            <a:r>
              <a:rPr lang="it-IT" sz="2200" dirty="0" err="1"/>
              <a:t>is</a:t>
            </a:r>
            <a:r>
              <a:rPr lang="it-IT" sz="2200" dirty="0"/>
              <a:t> </a:t>
            </a:r>
            <a:r>
              <a:rPr lang="it-IT" sz="2200" dirty="0" err="1"/>
              <a:t>associated</a:t>
            </a:r>
            <a:r>
              <a:rPr lang="it-IT" sz="2200" dirty="0"/>
              <a:t> with </a:t>
            </a:r>
            <a:r>
              <a:rPr lang="it-IT" sz="2200" dirty="0" err="1"/>
              <a:t>delayed</a:t>
            </a:r>
            <a:r>
              <a:rPr lang="it-IT" sz="2200" dirty="0"/>
              <a:t> </a:t>
            </a:r>
            <a:r>
              <a:rPr lang="it-IT" sz="2200" dirty="0" err="1"/>
              <a:t>psychomotor</a:t>
            </a:r>
            <a:r>
              <a:rPr lang="it-IT" sz="2200" dirty="0"/>
              <a:t> </a:t>
            </a:r>
            <a:r>
              <a:rPr lang="it-IT" sz="2200" dirty="0" err="1"/>
              <a:t>development</a:t>
            </a:r>
            <a:r>
              <a:rPr lang="it-IT" sz="2200" dirty="0"/>
              <a:t> and severe </a:t>
            </a:r>
            <a:r>
              <a:rPr lang="it-IT" sz="2200" dirty="0" err="1"/>
              <a:t>mental</a:t>
            </a:r>
            <a:r>
              <a:rPr lang="it-IT" sz="2200" dirty="0"/>
              <a:t> </a:t>
            </a:r>
            <a:r>
              <a:rPr lang="it-IT" sz="2200" dirty="0" err="1"/>
              <a:t>retardation</a:t>
            </a:r>
            <a:r>
              <a:rPr lang="it-IT" sz="2200" dirty="0"/>
              <a:t>, </a:t>
            </a:r>
            <a:r>
              <a:rPr lang="it-IT" sz="2200" dirty="0" err="1"/>
              <a:t>but</a:t>
            </a:r>
            <a:r>
              <a:rPr lang="it-IT" sz="2200" dirty="0"/>
              <a:t> the </a:t>
            </a:r>
            <a:r>
              <a:rPr lang="it-IT" sz="2200" dirty="0" err="1"/>
              <a:t>absence</a:t>
            </a:r>
            <a:r>
              <a:rPr lang="it-IT" sz="2200" dirty="0"/>
              <a:t> of </a:t>
            </a:r>
            <a:r>
              <a:rPr lang="it-IT" sz="2200" dirty="0" err="1"/>
              <a:t>serious</a:t>
            </a:r>
            <a:r>
              <a:rPr lang="it-IT" sz="2200" dirty="0"/>
              <a:t> </a:t>
            </a:r>
            <a:r>
              <a:rPr lang="it-IT" sz="2200" dirty="0" err="1"/>
              <a:t>malformations</a:t>
            </a:r>
            <a:r>
              <a:rPr lang="it-IT" sz="2200" dirty="0"/>
              <a:t> in a </a:t>
            </a:r>
            <a:r>
              <a:rPr lang="it-IT" sz="2200" dirty="0" err="1"/>
              <a:t>significant</a:t>
            </a:r>
            <a:r>
              <a:rPr lang="it-IT" sz="2200" dirty="0"/>
              <a:t> </a:t>
            </a:r>
            <a:r>
              <a:rPr lang="it-IT" sz="2200" dirty="0" err="1"/>
              <a:t>percentage</a:t>
            </a:r>
            <a:r>
              <a:rPr lang="it-IT" sz="2200" dirty="0"/>
              <a:t> of </a:t>
            </a:r>
            <a:r>
              <a:rPr lang="it-IT" sz="2200" dirty="0" err="1"/>
              <a:t>cases</a:t>
            </a:r>
            <a:r>
              <a:rPr lang="it-IT" sz="2200" dirty="0"/>
              <a:t> can </a:t>
            </a:r>
            <a:r>
              <a:rPr lang="it-IT" sz="2200" dirty="0" err="1"/>
              <a:t>ensure</a:t>
            </a:r>
            <a:r>
              <a:rPr lang="it-IT" sz="2200" dirty="0"/>
              <a:t> a long </a:t>
            </a:r>
            <a:r>
              <a:rPr lang="it-IT" sz="2200" dirty="0" err="1"/>
              <a:t>survival</a:t>
            </a:r>
            <a:r>
              <a:rPr lang="it-IT" sz="2200" dirty="0"/>
              <a:t>.</a:t>
            </a:r>
          </a:p>
          <a:p>
            <a:endParaRPr lang="it-IT" sz="2200" dirty="0"/>
          </a:p>
          <a:p>
            <a:r>
              <a:rPr lang="it-IT" sz="2200" b="1" dirty="0" err="1"/>
              <a:t>Clinical</a:t>
            </a:r>
            <a:r>
              <a:rPr lang="it-IT" sz="2200" b="1" dirty="0"/>
              <a:t> </a:t>
            </a:r>
            <a:r>
              <a:rPr lang="it-IT" sz="2200" b="1" dirty="0" err="1"/>
              <a:t>picture</a:t>
            </a:r>
            <a:r>
              <a:rPr lang="it-IT" sz="2200" dirty="0"/>
              <a:t>:</a:t>
            </a:r>
          </a:p>
          <a:p>
            <a:r>
              <a:rPr lang="it-IT" sz="2200" dirty="0" smtClean="0"/>
              <a:t>In </a:t>
            </a:r>
            <a:r>
              <a:rPr lang="it-IT" sz="2200" dirty="0" err="1" smtClean="0"/>
              <a:t>addition</a:t>
            </a:r>
            <a:r>
              <a:rPr lang="it-IT" sz="2200" dirty="0" smtClean="0"/>
              <a:t> to </a:t>
            </a:r>
            <a:r>
              <a:rPr lang="it-IT" sz="2200" dirty="0"/>
              <a:t>the </a:t>
            </a:r>
            <a:r>
              <a:rPr lang="it-IT" sz="2200" dirty="0" err="1"/>
              <a:t>typical</a:t>
            </a:r>
            <a:r>
              <a:rPr lang="it-IT" sz="2200" dirty="0"/>
              <a:t> </a:t>
            </a:r>
            <a:r>
              <a:rPr lang="it-IT" sz="2200" dirty="0" err="1" smtClean="0"/>
              <a:t>cat</a:t>
            </a:r>
            <a:r>
              <a:rPr lang="it-IT" sz="2200" dirty="0" smtClean="0"/>
              <a:t> </a:t>
            </a:r>
            <a:r>
              <a:rPr lang="it-IT" sz="2200" dirty="0" err="1" smtClean="0"/>
              <a:t>cry</a:t>
            </a:r>
            <a:r>
              <a:rPr lang="it-IT" sz="2200" dirty="0" smtClean="0"/>
              <a:t> </a:t>
            </a:r>
            <a:r>
              <a:rPr lang="it-IT" sz="2200" dirty="0" err="1"/>
              <a:t>caused</a:t>
            </a:r>
            <a:r>
              <a:rPr lang="it-IT" sz="2200" dirty="0"/>
              <a:t> by </a:t>
            </a:r>
            <a:r>
              <a:rPr lang="it-IT" sz="2200" dirty="0" err="1"/>
              <a:t>hypoplasia</a:t>
            </a:r>
            <a:r>
              <a:rPr lang="it-IT" sz="2200" dirty="0"/>
              <a:t> of the </a:t>
            </a:r>
            <a:r>
              <a:rPr lang="it-IT" sz="2200" dirty="0" err="1"/>
              <a:t>laryngeal</a:t>
            </a:r>
            <a:r>
              <a:rPr lang="it-IT" sz="2200" dirty="0"/>
              <a:t> </a:t>
            </a:r>
            <a:r>
              <a:rPr lang="it-IT" sz="2200" dirty="0" err="1"/>
              <a:t>cartilages</a:t>
            </a:r>
            <a:r>
              <a:rPr lang="it-IT" sz="2200" dirty="0"/>
              <a:t> (</a:t>
            </a:r>
            <a:r>
              <a:rPr lang="it-IT" sz="2200" dirty="0" err="1"/>
              <a:t>which</a:t>
            </a:r>
            <a:r>
              <a:rPr lang="it-IT" sz="2200" dirty="0"/>
              <a:t> </a:t>
            </a:r>
            <a:r>
              <a:rPr lang="it-IT" sz="2200" dirty="0" err="1"/>
              <a:t>disappears</a:t>
            </a:r>
            <a:r>
              <a:rPr lang="it-IT" sz="2200" dirty="0"/>
              <a:t> </a:t>
            </a:r>
            <a:r>
              <a:rPr lang="it-IT" sz="2200" dirty="0" err="1" smtClean="0"/>
              <a:t>within</a:t>
            </a:r>
            <a:r>
              <a:rPr lang="it-IT" sz="2200" dirty="0" smtClean="0"/>
              <a:t> the first </a:t>
            </a:r>
            <a:r>
              <a:rPr lang="it-IT" sz="2200" dirty="0" err="1" smtClean="0"/>
              <a:t>few</a:t>
            </a:r>
            <a:r>
              <a:rPr lang="it-IT" sz="2200" dirty="0" smtClean="0"/>
              <a:t> </a:t>
            </a:r>
            <a:r>
              <a:rPr lang="it-IT" sz="2200" dirty="0" err="1"/>
              <a:t>month</a:t>
            </a:r>
            <a:r>
              <a:rPr lang="it-IT" sz="2200" dirty="0"/>
              <a:t>), </a:t>
            </a:r>
            <a:r>
              <a:rPr lang="it-IT" sz="2200" dirty="0" err="1" smtClean="0"/>
              <a:t>there</a:t>
            </a:r>
            <a:r>
              <a:rPr lang="it-IT" sz="2200" dirty="0" smtClean="0"/>
              <a:t> </a:t>
            </a:r>
            <a:r>
              <a:rPr lang="it-IT" sz="2200" dirty="0" err="1" smtClean="0"/>
              <a:t>is</a:t>
            </a:r>
            <a:r>
              <a:rPr lang="it-IT" sz="2200" dirty="0" smtClean="0"/>
              <a:t> </a:t>
            </a:r>
            <a:r>
              <a:rPr lang="it-IT" sz="2200" dirty="0"/>
              <a:t>a </a:t>
            </a:r>
            <a:r>
              <a:rPr lang="it-IT" sz="2200" dirty="0" err="1"/>
              <a:t>serious</a:t>
            </a:r>
            <a:r>
              <a:rPr lang="it-IT" sz="2200" dirty="0"/>
              <a:t> </a:t>
            </a:r>
            <a:r>
              <a:rPr lang="it-IT" sz="2200" dirty="0" err="1"/>
              <a:t>mental</a:t>
            </a:r>
            <a:r>
              <a:rPr lang="it-IT" sz="2200" dirty="0"/>
              <a:t> </a:t>
            </a:r>
            <a:r>
              <a:rPr lang="it-IT" sz="2200" dirty="0" err="1"/>
              <a:t>disability</a:t>
            </a:r>
            <a:r>
              <a:rPr lang="it-IT" sz="2200" dirty="0"/>
              <a:t> (with a </a:t>
            </a:r>
            <a:r>
              <a:rPr lang="it-IT" sz="2200" dirty="0" err="1"/>
              <a:t>tendency</a:t>
            </a:r>
            <a:r>
              <a:rPr lang="it-IT" sz="2200" dirty="0"/>
              <a:t> to self </a:t>
            </a:r>
            <a:r>
              <a:rPr lang="it-IT" sz="2200" dirty="0" err="1"/>
              <a:t>mutilation</a:t>
            </a:r>
            <a:r>
              <a:rPr lang="it-IT" sz="2200" dirty="0"/>
              <a:t>), </a:t>
            </a:r>
            <a:r>
              <a:rPr lang="it-IT" sz="2200" dirty="0" err="1"/>
              <a:t>microcephaly</a:t>
            </a:r>
            <a:r>
              <a:rPr lang="it-IT" sz="2200" dirty="0"/>
              <a:t>, </a:t>
            </a:r>
            <a:r>
              <a:rPr lang="it-IT" sz="2200" dirty="0" err="1"/>
              <a:t>growth</a:t>
            </a:r>
            <a:r>
              <a:rPr lang="it-IT" sz="2200" dirty="0"/>
              <a:t> </a:t>
            </a:r>
            <a:r>
              <a:rPr lang="it-IT" sz="2200" dirty="0" err="1"/>
              <a:t>retardation</a:t>
            </a:r>
            <a:r>
              <a:rPr lang="it-IT" sz="2200" dirty="0"/>
              <a:t> and a </a:t>
            </a:r>
            <a:r>
              <a:rPr lang="it-IT" sz="2200" dirty="0" err="1"/>
              <a:t>characteristic</a:t>
            </a:r>
            <a:r>
              <a:rPr lang="it-IT" sz="2200" dirty="0"/>
              <a:t> </a:t>
            </a:r>
            <a:r>
              <a:rPr lang="it-IT" sz="2200" dirty="0" err="1"/>
              <a:t>appearance</a:t>
            </a:r>
            <a:r>
              <a:rPr lang="it-IT" sz="2200" dirty="0"/>
              <a:t> of the face </a:t>
            </a:r>
            <a:r>
              <a:rPr lang="it-IT" sz="2200" dirty="0" err="1"/>
              <a:t>that</a:t>
            </a:r>
            <a:r>
              <a:rPr lang="it-IT" sz="2200" dirty="0"/>
              <a:t> </a:t>
            </a:r>
            <a:r>
              <a:rPr lang="it-IT" sz="2200" dirty="0" err="1"/>
              <a:t>looks</a:t>
            </a:r>
            <a:r>
              <a:rPr lang="it-IT" sz="2200" dirty="0"/>
              <a:t> </a:t>
            </a:r>
            <a:r>
              <a:rPr lang="it-IT" sz="2200" dirty="0" err="1"/>
              <a:t>roundish</a:t>
            </a:r>
            <a:r>
              <a:rPr lang="it-IT" sz="2200" dirty="0"/>
              <a:t>, </a:t>
            </a:r>
            <a:r>
              <a:rPr lang="it-IT" sz="2200" dirty="0" err="1" smtClean="0"/>
              <a:t>enlarged</a:t>
            </a:r>
            <a:r>
              <a:rPr lang="it-IT" sz="2200" dirty="0" smtClean="0"/>
              <a:t> </a:t>
            </a:r>
            <a:r>
              <a:rPr lang="it-IT" sz="2200" dirty="0" err="1"/>
              <a:t>nasal</a:t>
            </a:r>
            <a:r>
              <a:rPr lang="it-IT" sz="2200" dirty="0"/>
              <a:t> bridge, </a:t>
            </a:r>
            <a:r>
              <a:rPr lang="it-IT" sz="2200" dirty="0" err="1"/>
              <a:t>low</a:t>
            </a:r>
            <a:r>
              <a:rPr lang="it-IT" sz="2200" dirty="0"/>
              <a:t>-set </a:t>
            </a:r>
            <a:r>
              <a:rPr lang="it-IT" sz="2200" dirty="0" err="1"/>
              <a:t>ears</a:t>
            </a:r>
            <a:r>
              <a:rPr lang="it-IT" sz="2200" dirty="0"/>
              <a:t> and </a:t>
            </a:r>
            <a:r>
              <a:rPr lang="it-IT" sz="2200" dirty="0" err="1"/>
              <a:t>micrognathia</a:t>
            </a:r>
            <a:r>
              <a:rPr lang="it-IT" sz="2200" dirty="0"/>
              <a:t>. In 15% of </a:t>
            </a:r>
            <a:r>
              <a:rPr lang="it-IT" sz="2200" dirty="0" err="1"/>
              <a:t>cases</a:t>
            </a:r>
            <a:r>
              <a:rPr lang="it-IT" sz="2200" dirty="0"/>
              <a:t> </a:t>
            </a:r>
            <a:r>
              <a:rPr lang="it-IT" sz="2200" dirty="0" err="1"/>
              <a:t>there</a:t>
            </a:r>
            <a:r>
              <a:rPr lang="it-IT" sz="2200" dirty="0"/>
              <a:t> </a:t>
            </a:r>
            <a:r>
              <a:rPr lang="it-IT" sz="2200" dirty="0" err="1"/>
              <a:t>is</a:t>
            </a:r>
            <a:r>
              <a:rPr lang="it-IT" sz="2200" dirty="0"/>
              <a:t> a </a:t>
            </a:r>
            <a:r>
              <a:rPr lang="it-IT" sz="2200" dirty="0" err="1"/>
              <a:t>congenital</a:t>
            </a:r>
            <a:r>
              <a:rPr lang="it-IT" sz="2200" dirty="0"/>
              <a:t> </a:t>
            </a:r>
            <a:r>
              <a:rPr lang="it-IT" sz="2200" dirty="0" err="1"/>
              <a:t>heart</a:t>
            </a:r>
            <a:r>
              <a:rPr lang="it-IT" sz="2200" dirty="0"/>
              <a:t> </a:t>
            </a:r>
            <a:r>
              <a:rPr lang="it-IT" sz="2200" dirty="0" err="1"/>
              <a:t>defect</a:t>
            </a:r>
            <a:r>
              <a:rPr lang="it-IT" sz="2200" dirty="0"/>
              <a:t>.</a:t>
            </a:r>
          </a:p>
        </p:txBody>
      </p:sp>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838200" y="0"/>
            <a:ext cx="8420100" cy="914400"/>
          </a:xfrm>
        </p:spPr>
        <p:txBody>
          <a:bodyPr/>
          <a:lstStyle/>
          <a:p>
            <a:r>
              <a:rPr lang="it-IT" b="1" smtClean="0">
                <a:latin typeface="Arial" pitchFamily="34" charset="0"/>
                <a:cs typeface="Arial" pitchFamily="34" charset="0"/>
              </a:rPr>
              <a:t>Chromosome 18 abnormalities</a:t>
            </a:r>
          </a:p>
        </p:txBody>
      </p:sp>
      <p:sp>
        <p:nvSpPr>
          <p:cNvPr id="223235" name="Rectangle 3"/>
          <p:cNvSpPr>
            <a:spLocks noGrp="1" noChangeArrowheads="1"/>
          </p:cNvSpPr>
          <p:nvPr>
            <p:ph type="body" sz="half" idx="1"/>
          </p:nvPr>
        </p:nvSpPr>
        <p:spPr>
          <a:xfrm>
            <a:off x="0" y="914400"/>
            <a:ext cx="4737100" cy="4114800"/>
          </a:xfrm>
        </p:spPr>
        <p:txBody>
          <a:bodyPr/>
          <a:lstStyle/>
          <a:p>
            <a:pPr>
              <a:lnSpc>
                <a:spcPct val="90000"/>
              </a:lnSpc>
              <a:spcBef>
                <a:spcPts val="500"/>
              </a:spcBef>
              <a:spcAft>
                <a:spcPts val="500"/>
              </a:spcAft>
            </a:pPr>
            <a:r>
              <a:rPr lang="it-IT" sz="2400" smtClean="0">
                <a:latin typeface="Arial" pitchFamily="34" charset="0"/>
                <a:cs typeface="Arial" pitchFamily="34" charset="0"/>
              </a:rPr>
              <a:t>There are five major syndromes that occur when there are abnormalities of chromosome 18. </a:t>
            </a:r>
          </a:p>
          <a:p>
            <a:pPr>
              <a:lnSpc>
                <a:spcPct val="90000"/>
              </a:lnSpc>
              <a:spcBef>
                <a:spcPts val="500"/>
              </a:spcBef>
              <a:spcAft>
                <a:spcPts val="500"/>
              </a:spcAft>
            </a:pPr>
            <a:r>
              <a:rPr lang="it-IT" sz="2400" smtClean="0">
                <a:latin typeface="Arial" pitchFamily="34" charset="0"/>
                <a:cs typeface="Arial" pitchFamily="34" charset="0"/>
              </a:rPr>
              <a:t>Within each syndrome there are a variety of characteristics and a wide range in severity. </a:t>
            </a:r>
          </a:p>
          <a:p>
            <a:pPr>
              <a:lnSpc>
                <a:spcPct val="90000"/>
              </a:lnSpc>
              <a:spcBef>
                <a:spcPts val="500"/>
              </a:spcBef>
              <a:spcAft>
                <a:spcPts val="500"/>
              </a:spcAft>
            </a:pPr>
            <a:r>
              <a:rPr lang="it-IT" sz="2400" smtClean="0">
                <a:latin typeface="Arial" pitchFamily="34" charset="0"/>
                <a:cs typeface="Arial" pitchFamily="34" charset="0"/>
              </a:rPr>
              <a:t>Some individuals are mosaic or have translocations involving another chromosome and so do not fit exactly into one of these syndromes. </a:t>
            </a:r>
          </a:p>
          <a:p>
            <a:pPr>
              <a:lnSpc>
                <a:spcPct val="90000"/>
              </a:lnSpc>
              <a:spcBef>
                <a:spcPts val="500"/>
              </a:spcBef>
              <a:spcAft>
                <a:spcPts val="500"/>
              </a:spcAft>
            </a:pPr>
            <a:r>
              <a:rPr lang="it-IT" sz="2400" smtClean="0">
                <a:latin typeface="Arial" pitchFamily="34" charset="0"/>
                <a:cs typeface="Arial" pitchFamily="34" charset="0"/>
              </a:rPr>
              <a:t>The most frequent structural abnormalities of chromosome 18 are 18q-, 18p-, ring 18. </a:t>
            </a:r>
            <a:br>
              <a:rPr lang="it-IT" sz="2400" smtClean="0">
                <a:latin typeface="Arial" pitchFamily="34" charset="0"/>
                <a:cs typeface="Arial" pitchFamily="34" charset="0"/>
              </a:rPr>
            </a:br>
            <a:endParaRPr lang="it-IT" sz="2400" smtClean="0">
              <a:latin typeface="Arial" pitchFamily="34" charset="0"/>
              <a:cs typeface="Arial" pitchFamily="34" charset="0"/>
            </a:endParaRPr>
          </a:p>
          <a:p>
            <a:pPr>
              <a:lnSpc>
                <a:spcPct val="90000"/>
              </a:lnSpc>
            </a:pPr>
            <a:endParaRPr lang="it-IT" sz="2400" smtClean="0">
              <a:latin typeface="Arial" pitchFamily="34" charset="0"/>
              <a:cs typeface="Arial" pitchFamily="34" charset="0"/>
            </a:endParaRPr>
          </a:p>
        </p:txBody>
      </p:sp>
      <p:pic>
        <p:nvPicPr>
          <p:cNvPr id="152580" name="Picture 4"/>
          <p:cNvPicPr>
            <a:picLocks noChangeAspect="1" noChangeArrowheads="1"/>
          </p:cNvPicPr>
          <p:nvPr/>
        </p:nvPicPr>
        <p:blipFill>
          <a:blip r:embed="rId3"/>
          <a:srcRect/>
          <a:stretch>
            <a:fillRect/>
          </a:stretch>
        </p:blipFill>
        <p:spPr bwMode="auto">
          <a:xfrm>
            <a:off x="4737100" y="1557338"/>
            <a:ext cx="5168900" cy="4833937"/>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3235">
                                            <p:txEl>
                                              <p:pRg st="0" end="0"/>
                                            </p:txEl>
                                          </p:spTgt>
                                        </p:tgtEl>
                                        <p:attrNameLst>
                                          <p:attrName>style.visibility</p:attrName>
                                        </p:attrNameLst>
                                      </p:cBhvr>
                                      <p:to>
                                        <p:strVal val="visible"/>
                                      </p:to>
                                    </p:set>
                                    <p:animEffect transition="in" filter="fade">
                                      <p:cBhvr>
                                        <p:cTn id="7" dur="500"/>
                                        <p:tgtEl>
                                          <p:spTgt spid="2232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3235">
                                            <p:txEl>
                                              <p:pRg st="1" end="1"/>
                                            </p:txEl>
                                          </p:spTgt>
                                        </p:tgtEl>
                                        <p:attrNameLst>
                                          <p:attrName>style.visibility</p:attrName>
                                        </p:attrNameLst>
                                      </p:cBhvr>
                                      <p:to>
                                        <p:strVal val="visible"/>
                                      </p:to>
                                    </p:set>
                                    <p:animEffect transition="in" filter="fade">
                                      <p:cBhvr>
                                        <p:cTn id="12" dur="500"/>
                                        <p:tgtEl>
                                          <p:spTgt spid="2232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3235">
                                            <p:txEl>
                                              <p:pRg st="2" end="2"/>
                                            </p:txEl>
                                          </p:spTgt>
                                        </p:tgtEl>
                                        <p:attrNameLst>
                                          <p:attrName>style.visibility</p:attrName>
                                        </p:attrNameLst>
                                      </p:cBhvr>
                                      <p:to>
                                        <p:strVal val="visible"/>
                                      </p:to>
                                    </p:set>
                                    <p:animEffect transition="in" filter="fade">
                                      <p:cBhvr>
                                        <p:cTn id="17" dur="500"/>
                                        <p:tgtEl>
                                          <p:spTgt spid="22323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3235">
                                            <p:txEl>
                                              <p:pRg st="3" end="3"/>
                                            </p:txEl>
                                          </p:spTgt>
                                        </p:tgtEl>
                                        <p:attrNameLst>
                                          <p:attrName>style.visibility</p:attrName>
                                        </p:attrNameLst>
                                      </p:cBhvr>
                                      <p:to>
                                        <p:strVal val="visible"/>
                                      </p:to>
                                    </p:set>
                                    <p:animEffect transition="in" filter="fade">
                                      <p:cBhvr>
                                        <p:cTn id="22" dur="500"/>
                                        <p:tgtEl>
                                          <p:spTgt spid="2232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5"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09922" name="Picture 2" descr="Hearring"/>
          <p:cNvPicPr>
            <a:picLocks noChangeAspect="1" noChangeArrowheads="1"/>
          </p:cNvPicPr>
          <p:nvPr/>
        </p:nvPicPr>
        <p:blipFill>
          <a:blip r:embed="rId3"/>
          <a:srcRect l="2469" t="2480" r="2469" b="2480"/>
          <a:stretch>
            <a:fillRect/>
          </a:stretch>
        </p:blipFill>
        <p:spPr bwMode="auto">
          <a:xfrm>
            <a:off x="847725" y="185738"/>
            <a:ext cx="8315325" cy="6446837"/>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09922"/>
                                        </p:tgtEl>
                                        <p:attrNameLst>
                                          <p:attrName>style.visibility</p:attrName>
                                        </p:attrNameLst>
                                      </p:cBhvr>
                                      <p:to>
                                        <p:strVal val="visible"/>
                                      </p:to>
                                    </p:set>
                                    <p:animEffect transition="in" filter="box(out)">
                                      <p:cBhvr>
                                        <p:cTn id="7" dur="500"/>
                                        <p:tgtEl>
                                          <p:spTgt spid="209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0310"/>
            </a:gs>
            <a:gs pos="100000">
              <a:srgbClr val="3333FF"/>
            </a:gs>
          </a:gsLst>
          <a:lin ang="5400000" scaled="1"/>
        </a:gra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ctrTitle"/>
          </p:nvPr>
        </p:nvSpPr>
        <p:spPr>
          <a:xfrm>
            <a:off x="696913" y="333375"/>
            <a:ext cx="8912225" cy="1371600"/>
          </a:xfrm>
        </p:spPr>
        <p:txBody>
          <a:bodyPr/>
          <a:lstStyle/>
          <a:p>
            <a:pPr algn="r" eaLnBrk="1" hangingPunct="1"/>
            <a:r>
              <a:rPr lang="it-IT" sz="4000" dirty="0" smtClean="0">
                <a:solidFill>
                  <a:srgbClr val="FFFF00"/>
                </a:solidFill>
                <a:cs typeface="Arial" pitchFamily="34" charset="0"/>
              </a:rPr>
              <a:t>DIAGNOSIS: </a:t>
            </a:r>
            <a:r>
              <a:rPr lang="it-IT" sz="4000" dirty="0" err="1" smtClean="0">
                <a:solidFill>
                  <a:srgbClr val="FFFF00"/>
                </a:solidFill>
                <a:cs typeface="Arial" pitchFamily="34" charset="0"/>
              </a:rPr>
              <a:t>genetic</a:t>
            </a:r>
            <a:r>
              <a:rPr lang="it-IT" sz="4000" dirty="0" smtClean="0">
                <a:solidFill>
                  <a:srgbClr val="FFFF00"/>
                </a:solidFill>
                <a:cs typeface="Arial" pitchFamily="34" charset="0"/>
              </a:rPr>
              <a:t> </a:t>
            </a:r>
            <a:r>
              <a:rPr lang="it-IT" sz="4000" dirty="0" err="1" smtClean="0">
                <a:solidFill>
                  <a:srgbClr val="FFFF00"/>
                </a:solidFill>
                <a:cs typeface="Arial" pitchFamily="34" charset="0"/>
              </a:rPr>
              <a:t>counselling</a:t>
            </a:r>
            <a:r>
              <a:rPr lang="it-IT" sz="4000" dirty="0" smtClean="0">
                <a:solidFill>
                  <a:srgbClr val="FFFF00"/>
                </a:solidFill>
                <a:cs typeface="Arial" pitchFamily="34" charset="0"/>
              </a:rPr>
              <a:t> and </a:t>
            </a:r>
            <a:r>
              <a:rPr lang="it-IT" sz="4000" dirty="0" err="1" smtClean="0">
                <a:solidFill>
                  <a:srgbClr val="FFFF00"/>
                </a:solidFill>
                <a:cs typeface="Arial" pitchFamily="34" charset="0"/>
              </a:rPr>
              <a:t>prenatal</a:t>
            </a:r>
            <a:r>
              <a:rPr lang="it-IT" sz="4000" dirty="0" smtClean="0">
                <a:solidFill>
                  <a:srgbClr val="FFFF00"/>
                </a:solidFill>
                <a:cs typeface="Arial" pitchFamily="34" charset="0"/>
              </a:rPr>
              <a:t> </a:t>
            </a:r>
            <a:r>
              <a:rPr lang="it-IT" sz="4000" dirty="0" err="1" smtClean="0">
                <a:solidFill>
                  <a:srgbClr val="FFFF00"/>
                </a:solidFill>
                <a:cs typeface="Arial" pitchFamily="34" charset="0"/>
              </a:rPr>
              <a:t>cytogenetics</a:t>
            </a:r>
            <a:endParaRPr lang="it-IT" sz="4000" dirty="0" smtClean="0">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704528" y="1340768"/>
            <a:ext cx="8640960" cy="5016758"/>
          </a:xfrm>
          <a:prstGeom prst="rect">
            <a:avLst/>
          </a:prstGeom>
        </p:spPr>
        <p:txBody>
          <a:bodyPr wrap="square">
            <a:spAutoFit/>
          </a:bodyPr>
          <a:lstStyle/>
          <a:p>
            <a:r>
              <a:rPr lang="en-GB" sz="2000" dirty="0" smtClean="0">
                <a:solidFill>
                  <a:srgbClr val="FFFF00"/>
                </a:solidFill>
              </a:rPr>
              <a:t>Genetic counselling is an informed and appropriate communication</a:t>
            </a:r>
          </a:p>
          <a:p>
            <a:endParaRPr lang="en-GB" sz="2000" dirty="0" smtClean="0">
              <a:solidFill>
                <a:srgbClr val="FFFF00"/>
              </a:solidFill>
            </a:endParaRPr>
          </a:p>
          <a:p>
            <a:r>
              <a:rPr lang="en-GB" sz="2000" dirty="0" smtClean="0">
                <a:solidFill>
                  <a:srgbClr val="FFFF00"/>
                </a:solidFill>
              </a:rPr>
              <a:t>In order to be </a:t>
            </a:r>
            <a:r>
              <a:rPr lang="en-GB" sz="2000" b="1" dirty="0" smtClean="0">
                <a:solidFill>
                  <a:srgbClr val="FFFF00"/>
                </a:solidFill>
              </a:rPr>
              <a:t>informed</a:t>
            </a:r>
            <a:r>
              <a:rPr lang="en-GB" sz="2000" dirty="0" smtClean="0">
                <a:solidFill>
                  <a:srgbClr val="FFFF00"/>
                </a:solidFill>
              </a:rPr>
              <a:t> it must start from the identification of a genetic defect in a patient and from calculating the risk to the other members of the family</a:t>
            </a:r>
          </a:p>
          <a:p>
            <a:endParaRPr lang="en-GB" sz="2000" dirty="0" smtClean="0">
              <a:solidFill>
                <a:srgbClr val="FFFF00"/>
              </a:solidFill>
            </a:endParaRPr>
          </a:p>
          <a:p>
            <a:r>
              <a:rPr lang="en-GB" sz="2000" dirty="0" smtClean="0">
                <a:solidFill>
                  <a:srgbClr val="FFFF00"/>
                </a:solidFill>
              </a:rPr>
              <a:t>In order to be </a:t>
            </a:r>
            <a:r>
              <a:rPr lang="en-GB" sz="2000" b="1" dirty="0" smtClean="0">
                <a:solidFill>
                  <a:srgbClr val="FFFF00"/>
                </a:solidFill>
              </a:rPr>
              <a:t>appropriate</a:t>
            </a:r>
            <a:r>
              <a:rPr lang="en-GB" sz="2000" dirty="0" smtClean="0">
                <a:solidFill>
                  <a:srgbClr val="FFFF00"/>
                </a:solidFill>
              </a:rPr>
              <a:t> it has to establish a relationship of trust and confidence without being directive, i.e. it must not direct the family towards a single goal, but leave the freedom of evaluation and choice</a:t>
            </a:r>
          </a:p>
          <a:p>
            <a:endParaRPr lang="en-GB" sz="2000" dirty="0" smtClean="0">
              <a:solidFill>
                <a:srgbClr val="FFFF00"/>
              </a:solidFill>
            </a:endParaRPr>
          </a:p>
          <a:p>
            <a:endParaRPr lang="en-GB" sz="2000" dirty="0" smtClean="0">
              <a:solidFill>
                <a:srgbClr val="FFFF00"/>
              </a:solidFill>
            </a:endParaRPr>
          </a:p>
          <a:p>
            <a:r>
              <a:rPr lang="en-GB" sz="2000" dirty="0" smtClean="0">
                <a:solidFill>
                  <a:srgbClr val="FFFF00"/>
                </a:solidFill>
              </a:rPr>
              <a:t>Genetic counselling may concern:</a:t>
            </a:r>
          </a:p>
          <a:p>
            <a:r>
              <a:rPr lang="en-GB" sz="2000" dirty="0" smtClean="0">
                <a:solidFill>
                  <a:srgbClr val="FFFF00"/>
                </a:solidFill>
              </a:rPr>
              <a:t>1. diagnosis of a clinically manifest genetic disorder </a:t>
            </a:r>
          </a:p>
          <a:p>
            <a:r>
              <a:rPr lang="en-GB" sz="2000" dirty="0" smtClean="0">
                <a:solidFill>
                  <a:srgbClr val="FFFF00"/>
                </a:solidFill>
              </a:rPr>
              <a:t>2. the reproductive risk of a couple in preconception period</a:t>
            </a:r>
          </a:p>
          <a:p>
            <a:r>
              <a:rPr lang="en-GB" sz="2000" dirty="0" smtClean="0">
                <a:solidFill>
                  <a:srgbClr val="FFFF00"/>
                </a:solidFill>
              </a:rPr>
              <a:t>3. prenatal diagnosis</a:t>
            </a:r>
          </a:p>
          <a:p>
            <a:r>
              <a:rPr lang="en-GB" sz="2000" dirty="0" smtClean="0">
                <a:solidFill>
                  <a:srgbClr val="FFFF00"/>
                </a:solidFill>
              </a:rPr>
              <a:t>4. the prediction of a future genetic disease</a:t>
            </a:r>
          </a:p>
          <a:p>
            <a:r>
              <a:rPr lang="en-GB" sz="2000" dirty="0" smtClean="0">
                <a:solidFill>
                  <a:srgbClr val="FFFF00"/>
                </a:solidFill>
              </a:rPr>
              <a:t>5. genetic susceptibility</a:t>
            </a:r>
            <a:endParaRPr lang="en-GB" sz="2000" dirty="0">
              <a:solidFill>
                <a:srgbClr val="FFFF00"/>
              </a:solidFill>
            </a:endParaRPr>
          </a:p>
        </p:txBody>
      </p:sp>
      <p:sp>
        <p:nvSpPr>
          <p:cNvPr id="6" name="Rectangle 2"/>
          <p:cNvSpPr>
            <a:spLocks noGrp="1" noChangeArrowheads="1"/>
          </p:cNvSpPr>
          <p:nvPr>
            <p:ph type="title"/>
          </p:nvPr>
        </p:nvSpPr>
        <p:spPr>
          <a:xfrm>
            <a:off x="495300" y="274638"/>
            <a:ext cx="8915400" cy="490537"/>
          </a:xfrm>
        </p:spPr>
        <p:txBody>
          <a:bodyPr/>
          <a:lstStyle/>
          <a:p>
            <a:pPr algn="r" eaLnBrk="1" hangingPunct="1"/>
            <a:r>
              <a:rPr lang="it-IT" sz="2400" dirty="0" err="1">
                <a:solidFill>
                  <a:srgbClr val="FFFF00"/>
                </a:solidFill>
              </a:rPr>
              <a:t>G</a:t>
            </a:r>
            <a:r>
              <a:rPr lang="it-IT" sz="2400" dirty="0" err="1" smtClean="0">
                <a:solidFill>
                  <a:srgbClr val="FFFF00"/>
                </a:solidFill>
              </a:rPr>
              <a:t>enetic</a:t>
            </a:r>
            <a:r>
              <a:rPr lang="it-IT" sz="2400" dirty="0" smtClean="0">
                <a:solidFill>
                  <a:srgbClr val="FFFF00"/>
                </a:solidFill>
              </a:rPr>
              <a:t> </a:t>
            </a:r>
            <a:r>
              <a:rPr lang="it-IT" sz="2400" dirty="0" err="1" smtClean="0">
                <a:solidFill>
                  <a:srgbClr val="FFFF00"/>
                </a:solidFill>
              </a:rPr>
              <a:t>counselling</a:t>
            </a:r>
            <a:endParaRPr lang="it-IT" sz="2400" dirty="0" smtClean="0">
              <a:solidFill>
                <a:srgbClr val="FFFF00"/>
              </a:solidFill>
            </a:endParaRPr>
          </a:p>
        </p:txBody>
      </p:sp>
      <p:sp>
        <p:nvSpPr>
          <p:cNvPr id="7" name="Line 4"/>
          <p:cNvSpPr>
            <a:spLocks noChangeShapeType="1"/>
          </p:cNvSpPr>
          <p:nvPr/>
        </p:nvSpPr>
        <p:spPr bwMode="auto">
          <a:xfrm>
            <a:off x="741363" y="908050"/>
            <a:ext cx="8667750" cy="0"/>
          </a:xfrm>
          <a:prstGeom prst="line">
            <a:avLst/>
          </a:prstGeom>
          <a:noFill/>
          <a:ln w="57150">
            <a:solidFill>
              <a:srgbClr val="FF9900"/>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0803556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495300" y="274638"/>
            <a:ext cx="8915400" cy="490537"/>
          </a:xfrm>
        </p:spPr>
        <p:txBody>
          <a:bodyPr/>
          <a:lstStyle/>
          <a:p>
            <a:pPr algn="r" eaLnBrk="1" hangingPunct="1"/>
            <a:r>
              <a:rPr lang="it-IT" sz="2400" dirty="0" err="1" smtClean="0">
                <a:solidFill>
                  <a:srgbClr val="FFFF00"/>
                </a:solidFill>
              </a:rPr>
              <a:t>Genetic</a:t>
            </a:r>
            <a:r>
              <a:rPr lang="it-IT" sz="2400" dirty="0" smtClean="0">
                <a:solidFill>
                  <a:srgbClr val="FFFF00"/>
                </a:solidFill>
              </a:rPr>
              <a:t> </a:t>
            </a:r>
            <a:r>
              <a:rPr lang="it-IT" sz="2400" dirty="0" err="1" smtClean="0">
                <a:solidFill>
                  <a:srgbClr val="FFFF00"/>
                </a:solidFill>
              </a:rPr>
              <a:t>counselling</a:t>
            </a:r>
            <a:endParaRPr lang="it-IT" sz="2400" dirty="0" smtClean="0">
              <a:solidFill>
                <a:srgbClr val="FFFF00"/>
              </a:solidFill>
            </a:endParaRPr>
          </a:p>
        </p:txBody>
      </p:sp>
      <p:sp>
        <p:nvSpPr>
          <p:cNvPr id="287748" name="Line 4"/>
          <p:cNvSpPr>
            <a:spLocks noChangeShapeType="1"/>
          </p:cNvSpPr>
          <p:nvPr/>
        </p:nvSpPr>
        <p:spPr bwMode="auto">
          <a:xfrm>
            <a:off x="741363" y="908050"/>
            <a:ext cx="8667750" cy="0"/>
          </a:xfrm>
          <a:prstGeom prst="line">
            <a:avLst/>
          </a:prstGeom>
          <a:noFill/>
          <a:ln w="57150">
            <a:solidFill>
              <a:srgbClr val="FF9900"/>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3" name="CasellaDiTesto 2"/>
          <p:cNvSpPr txBox="1"/>
          <p:nvPr/>
        </p:nvSpPr>
        <p:spPr>
          <a:xfrm>
            <a:off x="1136576" y="1988840"/>
            <a:ext cx="7848872" cy="2246769"/>
          </a:xfrm>
          <a:prstGeom prst="rect">
            <a:avLst/>
          </a:prstGeom>
          <a:noFill/>
        </p:spPr>
        <p:txBody>
          <a:bodyPr wrap="square" rtlCol="0">
            <a:spAutoFit/>
          </a:bodyPr>
          <a:lstStyle/>
          <a:p>
            <a:r>
              <a:rPr lang="it-IT" sz="2800" dirty="0" err="1">
                <a:solidFill>
                  <a:srgbClr val="FFFF00"/>
                </a:solidFill>
              </a:rPr>
              <a:t>Genetic</a:t>
            </a:r>
            <a:r>
              <a:rPr lang="it-IT" sz="2800" dirty="0">
                <a:solidFill>
                  <a:srgbClr val="FFFF00"/>
                </a:solidFill>
              </a:rPr>
              <a:t> </a:t>
            </a:r>
            <a:r>
              <a:rPr lang="it-IT" sz="2800" dirty="0" err="1" smtClean="0">
                <a:solidFill>
                  <a:srgbClr val="FFFF00"/>
                </a:solidFill>
              </a:rPr>
              <a:t>counselling</a:t>
            </a:r>
            <a:r>
              <a:rPr lang="it-IT" sz="2800" dirty="0" smtClean="0">
                <a:solidFill>
                  <a:srgbClr val="FFFF00"/>
                </a:solidFill>
              </a:rPr>
              <a:t> </a:t>
            </a:r>
            <a:r>
              <a:rPr lang="it-IT" sz="2800" dirty="0" err="1">
                <a:solidFill>
                  <a:srgbClr val="FFFF00"/>
                </a:solidFill>
              </a:rPr>
              <a:t>seeks</a:t>
            </a:r>
            <a:r>
              <a:rPr lang="it-IT" sz="2800" dirty="0">
                <a:solidFill>
                  <a:srgbClr val="FFFF00"/>
                </a:solidFill>
              </a:rPr>
              <a:t> to </a:t>
            </a:r>
            <a:r>
              <a:rPr lang="it-IT" sz="2800" dirty="0" err="1">
                <a:solidFill>
                  <a:srgbClr val="FFFF00"/>
                </a:solidFill>
              </a:rPr>
              <a:t>determine</a:t>
            </a:r>
            <a:r>
              <a:rPr lang="it-IT" sz="2800" dirty="0">
                <a:solidFill>
                  <a:srgbClr val="FFFF00"/>
                </a:solidFill>
              </a:rPr>
              <a:t> </a:t>
            </a:r>
            <a:r>
              <a:rPr lang="it-IT" sz="2800" dirty="0" err="1">
                <a:solidFill>
                  <a:srgbClr val="FFFF00"/>
                </a:solidFill>
              </a:rPr>
              <a:t>which</a:t>
            </a:r>
            <a:r>
              <a:rPr lang="it-IT" sz="2800" dirty="0">
                <a:solidFill>
                  <a:srgbClr val="FFFF00"/>
                </a:solidFill>
              </a:rPr>
              <a:t> family </a:t>
            </a:r>
            <a:r>
              <a:rPr lang="it-IT" sz="2800" dirty="0" err="1">
                <a:solidFill>
                  <a:srgbClr val="FFFF00"/>
                </a:solidFill>
              </a:rPr>
              <a:t>members</a:t>
            </a:r>
            <a:r>
              <a:rPr lang="it-IT" sz="2800" dirty="0">
                <a:solidFill>
                  <a:srgbClr val="FFFF00"/>
                </a:solidFill>
              </a:rPr>
              <a:t> are </a:t>
            </a:r>
            <a:r>
              <a:rPr lang="it-IT" sz="2800" dirty="0" err="1">
                <a:solidFill>
                  <a:srgbClr val="FFFF00"/>
                </a:solidFill>
              </a:rPr>
              <a:t>affected</a:t>
            </a:r>
            <a:r>
              <a:rPr lang="it-IT" sz="2800" dirty="0">
                <a:solidFill>
                  <a:srgbClr val="FFFF00"/>
                </a:solidFill>
              </a:rPr>
              <a:t> and </a:t>
            </a:r>
            <a:r>
              <a:rPr lang="it-IT" sz="2800" dirty="0" err="1">
                <a:solidFill>
                  <a:srgbClr val="FFFF00"/>
                </a:solidFill>
              </a:rPr>
              <a:t>which</a:t>
            </a:r>
            <a:r>
              <a:rPr lang="it-IT" sz="2800" dirty="0">
                <a:solidFill>
                  <a:srgbClr val="FFFF00"/>
                </a:solidFill>
              </a:rPr>
              <a:t> can </a:t>
            </a:r>
            <a:r>
              <a:rPr lang="it-IT" sz="2800" dirty="0" smtClean="0">
                <a:solidFill>
                  <a:srgbClr val="FFFF00"/>
                </a:solidFill>
              </a:rPr>
              <a:t>be </a:t>
            </a:r>
            <a:r>
              <a:rPr lang="it-IT" sz="2800" dirty="0" err="1" smtClean="0">
                <a:solidFill>
                  <a:srgbClr val="FFFF00"/>
                </a:solidFill>
              </a:rPr>
              <a:t>carriers</a:t>
            </a:r>
            <a:r>
              <a:rPr lang="it-IT" sz="2800" dirty="0" smtClean="0">
                <a:solidFill>
                  <a:srgbClr val="FFFF00"/>
                </a:solidFill>
              </a:rPr>
              <a:t> of the </a:t>
            </a:r>
            <a:r>
              <a:rPr lang="it-IT" sz="2800" dirty="0" err="1" smtClean="0">
                <a:solidFill>
                  <a:srgbClr val="FFFF00"/>
                </a:solidFill>
              </a:rPr>
              <a:t>disease</a:t>
            </a:r>
            <a:r>
              <a:rPr lang="it-IT" sz="2800" dirty="0" smtClean="0">
                <a:solidFill>
                  <a:srgbClr val="FFFF00"/>
                </a:solidFill>
              </a:rPr>
              <a:t>, </a:t>
            </a:r>
            <a:r>
              <a:rPr lang="it-IT" sz="2800" dirty="0">
                <a:solidFill>
                  <a:srgbClr val="FFFF00"/>
                </a:solidFill>
              </a:rPr>
              <a:t>and </a:t>
            </a:r>
            <a:r>
              <a:rPr lang="it-IT" sz="2800" dirty="0" err="1">
                <a:solidFill>
                  <a:srgbClr val="FFFF00"/>
                </a:solidFill>
              </a:rPr>
              <a:t>then</a:t>
            </a:r>
            <a:r>
              <a:rPr lang="it-IT" sz="2800" dirty="0">
                <a:solidFill>
                  <a:srgbClr val="FFFF00"/>
                </a:solidFill>
              </a:rPr>
              <a:t> </a:t>
            </a:r>
            <a:r>
              <a:rPr lang="it-IT" sz="2800" dirty="0" err="1">
                <a:solidFill>
                  <a:srgbClr val="FFFF00"/>
                </a:solidFill>
              </a:rPr>
              <a:t>calculate</a:t>
            </a:r>
            <a:r>
              <a:rPr lang="it-IT" sz="2800" dirty="0">
                <a:solidFill>
                  <a:srgbClr val="FFFF00"/>
                </a:solidFill>
              </a:rPr>
              <a:t> the </a:t>
            </a:r>
            <a:r>
              <a:rPr lang="it-IT" sz="2800" dirty="0" err="1">
                <a:solidFill>
                  <a:srgbClr val="FFFF00"/>
                </a:solidFill>
              </a:rPr>
              <a:t>probability</a:t>
            </a:r>
            <a:r>
              <a:rPr lang="it-IT" sz="2800" dirty="0">
                <a:solidFill>
                  <a:srgbClr val="FFFF00"/>
                </a:solidFill>
              </a:rPr>
              <a:t> of </a:t>
            </a:r>
            <a:r>
              <a:rPr lang="it-IT" sz="2800" dirty="0" err="1">
                <a:solidFill>
                  <a:srgbClr val="FFFF00"/>
                </a:solidFill>
              </a:rPr>
              <a:t>every</a:t>
            </a:r>
            <a:r>
              <a:rPr lang="it-IT" sz="2800" dirty="0">
                <a:solidFill>
                  <a:srgbClr val="FFFF00"/>
                </a:solidFill>
              </a:rPr>
              <a:t> </a:t>
            </a:r>
            <a:r>
              <a:rPr lang="it-IT" sz="2800" dirty="0" err="1">
                <a:solidFill>
                  <a:srgbClr val="FFFF00"/>
                </a:solidFill>
              </a:rPr>
              <a:t>other</a:t>
            </a:r>
            <a:r>
              <a:rPr lang="it-IT" sz="2800" dirty="0">
                <a:solidFill>
                  <a:srgbClr val="FFFF00"/>
                </a:solidFill>
              </a:rPr>
              <a:t> </a:t>
            </a:r>
            <a:r>
              <a:rPr lang="it-IT" sz="2800" dirty="0" err="1">
                <a:solidFill>
                  <a:srgbClr val="FFFF00"/>
                </a:solidFill>
              </a:rPr>
              <a:t>person</a:t>
            </a:r>
            <a:r>
              <a:rPr lang="it-IT" sz="2800" dirty="0">
                <a:solidFill>
                  <a:srgbClr val="FFFF00"/>
                </a:solidFill>
              </a:rPr>
              <a:t> in the </a:t>
            </a:r>
            <a:r>
              <a:rPr lang="it-IT" sz="2800" dirty="0" err="1">
                <a:solidFill>
                  <a:srgbClr val="FFFF00"/>
                </a:solidFill>
              </a:rPr>
              <a:t>household</a:t>
            </a:r>
            <a:r>
              <a:rPr lang="it-IT" sz="2800" dirty="0">
                <a:solidFill>
                  <a:srgbClr val="FFFF00"/>
                </a:solidFill>
              </a:rPr>
              <a:t> (</a:t>
            </a:r>
            <a:r>
              <a:rPr lang="it-IT" sz="2800" dirty="0" err="1">
                <a:solidFill>
                  <a:srgbClr val="FFFF00"/>
                </a:solidFill>
              </a:rPr>
              <a:t>even</a:t>
            </a:r>
            <a:r>
              <a:rPr lang="it-IT" sz="2800" dirty="0">
                <a:solidFill>
                  <a:srgbClr val="FFFF00"/>
                </a:solidFill>
              </a:rPr>
              <a:t> </a:t>
            </a:r>
            <a:r>
              <a:rPr lang="it-IT" sz="2800" dirty="0" err="1">
                <a:solidFill>
                  <a:srgbClr val="FFFF00"/>
                </a:solidFill>
              </a:rPr>
              <a:t>not</a:t>
            </a:r>
            <a:r>
              <a:rPr lang="it-IT" sz="2800" dirty="0">
                <a:solidFill>
                  <a:srgbClr val="FFFF00"/>
                </a:solidFill>
              </a:rPr>
              <a:t> </a:t>
            </a:r>
            <a:r>
              <a:rPr lang="it-IT" sz="2800" dirty="0" err="1">
                <a:solidFill>
                  <a:srgbClr val="FFFF00"/>
                </a:solidFill>
              </a:rPr>
              <a:t>yet</a:t>
            </a:r>
            <a:r>
              <a:rPr lang="it-IT" sz="2800" dirty="0">
                <a:solidFill>
                  <a:srgbClr val="FFFF00"/>
                </a:solidFill>
              </a:rPr>
              <a:t> </a:t>
            </a:r>
            <a:r>
              <a:rPr lang="it-IT" sz="2800" dirty="0" err="1">
                <a:solidFill>
                  <a:srgbClr val="FFFF00"/>
                </a:solidFill>
              </a:rPr>
              <a:t>born</a:t>
            </a:r>
            <a:r>
              <a:rPr lang="it-IT" sz="2800" dirty="0">
                <a:solidFill>
                  <a:srgbClr val="FFFF00"/>
                </a:solidFill>
              </a:rPr>
              <a:t>) of </a:t>
            </a:r>
            <a:r>
              <a:rPr lang="it-IT" sz="2800" dirty="0" err="1">
                <a:solidFill>
                  <a:srgbClr val="FFFF00"/>
                </a:solidFill>
              </a:rPr>
              <a:t>being</a:t>
            </a:r>
            <a:r>
              <a:rPr lang="it-IT" sz="2800" dirty="0">
                <a:solidFill>
                  <a:srgbClr val="FFFF00"/>
                </a:solidFill>
              </a:rPr>
              <a:t> a </a:t>
            </a:r>
            <a:r>
              <a:rPr lang="it-IT" sz="2800" dirty="0" err="1">
                <a:solidFill>
                  <a:srgbClr val="FFFF00"/>
                </a:solidFill>
              </a:rPr>
              <a:t>carrier</a:t>
            </a:r>
            <a:r>
              <a:rPr lang="it-IT" sz="2800" dirty="0">
                <a:solidFill>
                  <a:srgbClr val="FFFF00"/>
                </a:solidFill>
              </a:rPr>
              <a:t> or to </a:t>
            </a:r>
            <a:r>
              <a:rPr lang="it-IT" sz="2800" dirty="0" err="1">
                <a:solidFill>
                  <a:srgbClr val="FFFF00"/>
                </a:solidFill>
              </a:rPr>
              <a:t>inherit</a:t>
            </a:r>
            <a:r>
              <a:rPr lang="it-IT" sz="2800" dirty="0">
                <a:solidFill>
                  <a:srgbClr val="FFFF00"/>
                </a:solidFill>
              </a:rPr>
              <a:t> the </a:t>
            </a:r>
            <a:r>
              <a:rPr lang="it-IT" sz="2800" dirty="0" err="1">
                <a:solidFill>
                  <a:srgbClr val="FFFF00"/>
                </a:solidFill>
              </a:rPr>
              <a:t>disease</a:t>
            </a:r>
            <a:endParaRPr lang="it-IT" sz="2800" dirty="0">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495300" y="274638"/>
            <a:ext cx="8915400" cy="417512"/>
          </a:xfrm>
        </p:spPr>
        <p:txBody>
          <a:bodyPr/>
          <a:lstStyle/>
          <a:p>
            <a:pPr algn="r" eaLnBrk="1" hangingPunct="1"/>
            <a:r>
              <a:rPr lang="it-IT" sz="2800" dirty="0">
                <a:solidFill>
                  <a:srgbClr val="FFFF00"/>
                </a:solidFill>
              </a:rPr>
              <a:t>g</a:t>
            </a:r>
            <a:r>
              <a:rPr lang="it-IT" sz="2800" dirty="0" smtClean="0">
                <a:solidFill>
                  <a:srgbClr val="FFFF00"/>
                </a:solidFill>
              </a:rPr>
              <a:t>eneral </a:t>
            </a:r>
            <a:r>
              <a:rPr lang="it-IT" sz="2800" dirty="0" err="1" smtClean="0">
                <a:solidFill>
                  <a:srgbClr val="FFFF00"/>
                </a:solidFill>
              </a:rPr>
              <a:t>reproductive</a:t>
            </a:r>
            <a:r>
              <a:rPr lang="it-IT" sz="2800" dirty="0" smtClean="0">
                <a:solidFill>
                  <a:srgbClr val="FFFF00"/>
                </a:solidFill>
              </a:rPr>
              <a:t> </a:t>
            </a:r>
            <a:r>
              <a:rPr lang="it-IT" sz="2800" dirty="0" err="1" smtClean="0">
                <a:solidFill>
                  <a:srgbClr val="FFFF00"/>
                </a:solidFill>
              </a:rPr>
              <a:t>risk</a:t>
            </a:r>
            <a:endParaRPr lang="it-IT" sz="2800" dirty="0" smtClean="0">
              <a:solidFill>
                <a:srgbClr val="FFFF00"/>
              </a:solidFill>
            </a:endParaRPr>
          </a:p>
        </p:txBody>
      </p:sp>
      <p:sp>
        <p:nvSpPr>
          <p:cNvPr id="288772" name="Line 4"/>
          <p:cNvSpPr>
            <a:spLocks noChangeShapeType="1"/>
          </p:cNvSpPr>
          <p:nvPr/>
        </p:nvSpPr>
        <p:spPr bwMode="auto">
          <a:xfrm>
            <a:off x="741363" y="908050"/>
            <a:ext cx="8667750" cy="0"/>
          </a:xfrm>
          <a:prstGeom prst="line">
            <a:avLst/>
          </a:prstGeom>
          <a:noFill/>
          <a:ln w="57150">
            <a:solidFill>
              <a:srgbClr val="FF9900"/>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3" name="Rettangolo 2"/>
          <p:cNvSpPr/>
          <p:nvPr/>
        </p:nvSpPr>
        <p:spPr>
          <a:xfrm>
            <a:off x="1208584" y="1720840"/>
            <a:ext cx="7128792" cy="2677656"/>
          </a:xfrm>
          <a:prstGeom prst="rect">
            <a:avLst/>
          </a:prstGeom>
        </p:spPr>
        <p:txBody>
          <a:bodyPr wrap="square">
            <a:spAutoFit/>
          </a:bodyPr>
          <a:lstStyle/>
          <a:p>
            <a:r>
              <a:rPr lang="it-IT" sz="2800" dirty="0">
                <a:solidFill>
                  <a:srgbClr val="FFFF00"/>
                </a:solidFill>
              </a:rPr>
              <a:t>for a </a:t>
            </a:r>
            <a:r>
              <a:rPr lang="it-IT" sz="2800" dirty="0" err="1">
                <a:solidFill>
                  <a:srgbClr val="FFFF00"/>
                </a:solidFill>
              </a:rPr>
              <a:t>couple</a:t>
            </a:r>
            <a:r>
              <a:rPr lang="it-IT" sz="2800" dirty="0">
                <a:solidFill>
                  <a:srgbClr val="FFFF00"/>
                </a:solidFill>
              </a:rPr>
              <a:t> for </a:t>
            </a:r>
            <a:r>
              <a:rPr lang="it-IT" sz="2800" dirty="0" err="1">
                <a:solidFill>
                  <a:srgbClr val="FFFF00"/>
                </a:solidFill>
              </a:rPr>
              <a:t>which</a:t>
            </a:r>
            <a:r>
              <a:rPr lang="it-IT" sz="2800" dirty="0">
                <a:solidFill>
                  <a:srgbClr val="FFFF00"/>
                </a:solidFill>
              </a:rPr>
              <a:t> personal and family </a:t>
            </a:r>
            <a:r>
              <a:rPr lang="it-IT" sz="2800" dirty="0" err="1">
                <a:solidFill>
                  <a:srgbClr val="FFFF00"/>
                </a:solidFill>
              </a:rPr>
              <a:t>medical</a:t>
            </a:r>
            <a:r>
              <a:rPr lang="it-IT" sz="2800" dirty="0">
                <a:solidFill>
                  <a:srgbClr val="FFFF00"/>
                </a:solidFill>
              </a:rPr>
              <a:t> </a:t>
            </a:r>
            <a:r>
              <a:rPr lang="it-IT" sz="2800" dirty="0" err="1">
                <a:solidFill>
                  <a:srgbClr val="FFFF00"/>
                </a:solidFill>
              </a:rPr>
              <a:t>history</a:t>
            </a:r>
            <a:r>
              <a:rPr lang="it-IT" sz="2800" dirty="0">
                <a:solidFill>
                  <a:srgbClr val="FFFF00"/>
                </a:solidFill>
              </a:rPr>
              <a:t> </a:t>
            </a:r>
            <a:r>
              <a:rPr lang="it-IT" sz="2800" dirty="0" err="1">
                <a:solidFill>
                  <a:srgbClr val="FFFF00"/>
                </a:solidFill>
              </a:rPr>
              <a:t>has</a:t>
            </a:r>
            <a:r>
              <a:rPr lang="it-IT" sz="2800" dirty="0">
                <a:solidFill>
                  <a:srgbClr val="FFFF00"/>
                </a:solidFill>
              </a:rPr>
              <a:t> </a:t>
            </a:r>
            <a:r>
              <a:rPr lang="it-IT" sz="2800" dirty="0" err="1">
                <a:solidFill>
                  <a:srgbClr val="FFFF00"/>
                </a:solidFill>
              </a:rPr>
              <a:t>excluded</a:t>
            </a:r>
            <a:r>
              <a:rPr lang="it-IT" sz="2800" dirty="0">
                <a:solidFill>
                  <a:srgbClr val="FFFF00"/>
                </a:solidFill>
              </a:rPr>
              <a:t> an </a:t>
            </a:r>
            <a:r>
              <a:rPr lang="it-IT" sz="2800" dirty="0" err="1">
                <a:solidFill>
                  <a:srgbClr val="FFFF00"/>
                </a:solidFill>
              </a:rPr>
              <a:t>increased</a:t>
            </a:r>
            <a:r>
              <a:rPr lang="it-IT" sz="2800" dirty="0">
                <a:solidFill>
                  <a:srgbClr val="FFFF00"/>
                </a:solidFill>
              </a:rPr>
              <a:t> </a:t>
            </a:r>
            <a:r>
              <a:rPr lang="it-IT" sz="2800" dirty="0" err="1">
                <a:solidFill>
                  <a:srgbClr val="FFFF00"/>
                </a:solidFill>
              </a:rPr>
              <a:t>risk</a:t>
            </a:r>
            <a:r>
              <a:rPr lang="it-IT" sz="2800" dirty="0">
                <a:solidFill>
                  <a:srgbClr val="FFFF00"/>
                </a:solidFill>
              </a:rPr>
              <a:t> in relation to the </a:t>
            </a:r>
            <a:r>
              <a:rPr lang="it-IT" sz="2800" dirty="0" err="1">
                <a:solidFill>
                  <a:srgbClr val="FFFF00"/>
                </a:solidFill>
              </a:rPr>
              <a:t>population</a:t>
            </a:r>
            <a:r>
              <a:rPr lang="it-IT" sz="2800" dirty="0">
                <a:solidFill>
                  <a:srgbClr val="FFFF00"/>
                </a:solidFill>
              </a:rPr>
              <a:t> </a:t>
            </a:r>
            <a:r>
              <a:rPr lang="it-IT" sz="2800" dirty="0" err="1" smtClean="0">
                <a:solidFill>
                  <a:srgbClr val="FFFF00"/>
                </a:solidFill>
              </a:rPr>
              <a:t>it</a:t>
            </a:r>
            <a:r>
              <a:rPr lang="it-IT" sz="2800" dirty="0" smtClean="0">
                <a:solidFill>
                  <a:srgbClr val="FFFF00"/>
                </a:solidFill>
              </a:rPr>
              <a:t> </a:t>
            </a:r>
            <a:r>
              <a:rPr lang="it-IT" sz="2800" dirty="0" err="1" smtClean="0">
                <a:solidFill>
                  <a:srgbClr val="FFFF00"/>
                </a:solidFill>
              </a:rPr>
              <a:t>is</a:t>
            </a:r>
            <a:endParaRPr lang="it-IT" sz="2800" dirty="0">
              <a:solidFill>
                <a:srgbClr val="FFFF00"/>
              </a:solidFill>
            </a:endParaRPr>
          </a:p>
          <a:p>
            <a:r>
              <a:rPr lang="it-IT" sz="2800" dirty="0" smtClean="0">
                <a:solidFill>
                  <a:srgbClr val="FFFF00"/>
                </a:solidFill>
                <a:latin typeface="Lucida Grande"/>
                <a:ea typeface="Lucida Grande"/>
                <a:cs typeface="Lucida Grande"/>
              </a:rPr>
              <a:t> </a:t>
            </a:r>
            <a:r>
              <a:rPr lang="it-IT" sz="2800" dirty="0" smtClean="0">
                <a:solidFill>
                  <a:srgbClr val="FFFF00"/>
                </a:solidFill>
              </a:rPr>
              <a:t>3</a:t>
            </a:r>
            <a:r>
              <a:rPr lang="it-IT" sz="2800" dirty="0">
                <a:solidFill>
                  <a:srgbClr val="FFFF00"/>
                </a:solidFill>
              </a:rPr>
              <a:t>-5% in case of </a:t>
            </a:r>
            <a:r>
              <a:rPr lang="it-IT" sz="2800" dirty="0" err="1">
                <a:solidFill>
                  <a:srgbClr val="FFFF00"/>
                </a:solidFill>
              </a:rPr>
              <a:t>defects</a:t>
            </a:r>
            <a:r>
              <a:rPr lang="it-IT" sz="2800" dirty="0">
                <a:solidFill>
                  <a:srgbClr val="FFFF00"/>
                </a:solidFill>
              </a:rPr>
              <a:t> </a:t>
            </a:r>
            <a:r>
              <a:rPr lang="it-IT" sz="2800" dirty="0" err="1">
                <a:solidFill>
                  <a:srgbClr val="FFFF00"/>
                </a:solidFill>
              </a:rPr>
              <a:t>detected</a:t>
            </a:r>
            <a:r>
              <a:rPr lang="it-IT" sz="2800" dirty="0">
                <a:solidFill>
                  <a:srgbClr val="FFFF00"/>
                </a:solidFill>
              </a:rPr>
              <a:t> </a:t>
            </a:r>
            <a:r>
              <a:rPr lang="it-IT" sz="2800" dirty="0" err="1">
                <a:solidFill>
                  <a:srgbClr val="FFFF00"/>
                </a:solidFill>
              </a:rPr>
              <a:t>at</a:t>
            </a:r>
            <a:r>
              <a:rPr lang="it-IT" sz="2800" dirty="0">
                <a:solidFill>
                  <a:srgbClr val="FFFF00"/>
                </a:solidFill>
              </a:rPr>
              <a:t> </a:t>
            </a:r>
            <a:r>
              <a:rPr lang="it-IT" sz="2800" dirty="0" err="1">
                <a:solidFill>
                  <a:srgbClr val="FFFF00"/>
                </a:solidFill>
              </a:rPr>
              <a:t>birth</a:t>
            </a:r>
            <a:r>
              <a:rPr lang="it-IT" sz="2800" dirty="0">
                <a:solidFill>
                  <a:srgbClr val="FFFF00"/>
                </a:solidFill>
              </a:rPr>
              <a:t> (</a:t>
            </a:r>
            <a:r>
              <a:rPr lang="it-IT" sz="2800" dirty="0" err="1">
                <a:solidFill>
                  <a:srgbClr val="FFFF00"/>
                </a:solidFill>
              </a:rPr>
              <a:t>chromosomal</a:t>
            </a:r>
            <a:r>
              <a:rPr lang="it-IT" sz="2800" dirty="0">
                <a:solidFill>
                  <a:srgbClr val="FFFF00"/>
                </a:solidFill>
              </a:rPr>
              <a:t> </a:t>
            </a:r>
            <a:r>
              <a:rPr lang="it-IT" sz="2800" dirty="0" err="1">
                <a:solidFill>
                  <a:srgbClr val="FFFF00"/>
                </a:solidFill>
              </a:rPr>
              <a:t>abnormalities</a:t>
            </a:r>
            <a:r>
              <a:rPr lang="it-IT" sz="2800" dirty="0">
                <a:solidFill>
                  <a:srgbClr val="FFFF00"/>
                </a:solidFill>
              </a:rPr>
              <a:t> 0.65%)</a:t>
            </a:r>
          </a:p>
          <a:p>
            <a:r>
              <a:rPr lang="it-IT" sz="2800" dirty="0" smtClean="0">
                <a:solidFill>
                  <a:srgbClr val="FFFF00"/>
                </a:solidFill>
                <a:latin typeface="Lucida Grande"/>
                <a:ea typeface="Lucida Grande"/>
                <a:cs typeface="Lucida Grande"/>
              </a:rPr>
              <a:t> </a:t>
            </a:r>
            <a:r>
              <a:rPr lang="it-IT" sz="2800" dirty="0" smtClean="0">
                <a:solidFill>
                  <a:srgbClr val="FFFF00"/>
                </a:solidFill>
              </a:rPr>
              <a:t>8</a:t>
            </a:r>
            <a:r>
              <a:rPr lang="it-IT" sz="2800" dirty="0">
                <a:solidFill>
                  <a:srgbClr val="FFFF00"/>
                </a:solidFill>
              </a:rPr>
              <a:t>-10% </a:t>
            </a:r>
            <a:r>
              <a:rPr lang="it-IT" sz="2800" dirty="0" err="1">
                <a:solidFill>
                  <a:srgbClr val="FFFF00"/>
                </a:solidFill>
              </a:rPr>
              <a:t>detectable</a:t>
            </a:r>
            <a:r>
              <a:rPr lang="it-IT" sz="2800" dirty="0">
                <a:solidFill>
                  <a:srgbClr val="FFFF00"/>
                </a:solidFill>
              </a:rPr>
              <a:t> </a:t>
            </a:r>
            <a:r>
              <a:rPr lang="it-IT" sz="2800" dirty="0" err="1">
                <a:solidFill>
                  <a:srgbClr val="FFFF00"/>
                </a:solidFill>
              </a:rPr>
              <a:t>within</a:t>
            </a:r>
            <a:r>
              <a:rPr lang="it-IT" sz="2800" dirty="0">
                <a:solidFill>
                  <a:srgbClr val="FFFF00"/>
                </a:solidFill>
              </a:rPr>
              <a:t> 10 </a:t>
            </a:r>
            <a:r>
              <a:rPr lang="it-IT" sz="2800" dirty="0" err="1">
                <a:solidFill>
                  <a:srgbClr val="FFFF00"/>
                </a:solidFill>
              </a:rPr>
              <a:t>years</a:t>
            </a:r>
            <a:r>
              <a:rPr lang="it-IT" sz="2800" dirty="0">
                <a:solidFill>
                  <a:srgbClr val="FFFF00"/>
                </a:solidFill>
              </a:rPr>
              <a:t> of </a:t>
            </a:r>
            <a:r>
              <a:rPr lang="it-IT" sz="2800" dirty="0" err="1">
                <a:solidFill>
                  <a:srgbClr val="FFFF00"/>
                </a:solidFill>
              </a:rPr>
              <a:t>age</a:t>
            </a:r>
            <a:endParaRPr lang="it-IT" sz="2800"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pPr eaLnBrk="1" hangingPunct="1"/>
            <a:r>
              <a:rPr lang="it-IT" sz="3200" dirty="0" err="1" smtClean="0">
                <a:solidFill>
                  <a:srgbClr val="FFFF00"/>
                </a:solidFill>
              </a:rPr>
              <a:t>Reproductive</a:t>
            </a:r>
            <a:r>
              <a:rPr lang="it-IT" sz="3200" dirty="0" smtClean="0">
                <a:solidFill>
                  <a:srgbClr val="FFFF00"/>
                </a:solidFill>
              </a:rPr>
              <a:t> </a:t>
            </a:r>
            <a:r>
              <a:rPr lang="it-IT" sz="3200" dirty="0" err="1" smtClean="0">
                <a:solidFill>
                  <a:srgbClr val="FFFF00"/>
                </a:solidFill>
              </a:rPr>
              <a:t>risk</a:t>
            </a:r>
            <a:r>
              <a:rPr lang="it-IT" sz="3200" dirty="0" smtClean="0">
                <a:solidFill>
                  <a:srgbClr val="FFFF00"/>
                </a:solidFill>
              </a:rPr>
              <a:t> </a:t>
            </a:r>
            <a:r>
              <a:rPr lang="it-IT" sz="3200" dirty="0" err="1" smtClean="0">
                <a:solidFill>
                  <a:srgbClr val="FFFF00"/>
                </a:solidFill>
              </a:rPr>
              <a:t>assessment</a:t>
            </a:r>
            <a:r>
              <a:rPr lang="it-IT" sz="3200" dirty="0" smtClean="0">
                <a:solidFill>
                  <a:srgbClr val="FFFF00"/>
                </a:solidFill>
              </a:rPr>
              <a:t> in the </a:t>
            </a:r>
            <a:r>
              <a:rPr lang="it-IT" sz="3200" dirty="0" err="1" smtClean="0">
                <a:solidFill>
                  <a:srgbClr val="FFFF00"/>
                </a:solidFill>
              </a:rPr>
              <a:t>preconception</a:t>
            </a:r>
            <a:r>
              <a:rPr lang="it-IT" sz="3200" dirty="0" smtClean="0">
                <a:solidFill>
                  <a:srgbClr val="FFFF00"/>
                </a:solidFill>
              </a:rPr>
              <a:t> </a:t>
            </a:r>
            <a:r>
              <a:rPr lang="it-IT" sz="3200" dirty="0" err="1" smtClean="0">
                <a:solidFill>
                  <a:srgbClr val="FFFF00"/>
                </a:solidFill>
              </a:rPr>
              <a:t>period</a:t>
            </a:r>
            <a:endParaRPr lang="it-IT" sz="3200" dirty="0" smtClean="0">
              <a:solidFill>
                <a:srgbClr val="FFFF00"/>
              </a:solidFill>
            </a:endParaRPr>
          </a:p>
        </p:txBody>
      </p:sp>
      <p:sp>
        <p:nvSpPr>
          <p:cNvPr id="2" name="CasellaDiTesto 1"/>
          <p:cNvSpPr txBox="1"/>
          <p:nvPr/>
        </p:nvSpPr>
        <p:spPr>
          <a:xfrm>
            <a:off x="776536" y="2492896"/>
            <a:ext cx="8496944" cy="2246769"/>
          </a:xfrm>
          <a:prstGeom prst="rect">
            <a:avLst/>
          </a:prstGeom>
          <a:noFill/>
        </p:spPr>
        <p:txBody>
          <a:bodyPr wrap="square" rtlCol="0">
            <a:spAutoFit/>
          </a:bodyPr>
          <a:lstStyle/>
          <a:p>
            <a:r>
              <a:rPr lang="it-IT" sz="2000" dirty="0" err="1">
                <a:solidFill>
                  <a:srgbClr val="FFFF00"/>
                </a:solidFill>
              </a:rPr>
              <a:t>optimal</a:t>
            </a:r>
            <a:r>
              <a:rPr lang="it-IT" sz="2000" dirty="0">
                <a:solidFill>
                  <a:srgbClr val="FFFF00"/>
                </a:solidFill>
              </a:rPr>
              <a:t> time (</a:t>
            </a:r>
            <a:r>
              <a:rPr lang="it-IT" sz="2000" i="1" dirty="0" err="1">
                <a:solidFill>
                  <a:srgbClr val="FFFF00"/>
                </a:solidFill>
              </a:rPr>
              <a:t>but</a:t>
            </a:r>
            <a:r>
              <a:rPr lang="it-IT" sz="2000" i="1" dirty="0">
                <a:solidFill>
                  <a:srgbClr val="FFFF00"/>
                </a:solidFill>
              </a:rPr>
              <a:t> more </a:t>
            </a:r>
            <a:r>
              <a:rPr lang="it-IT" sz="2000" i="1" dirty="0" err="1">
                <a:solidFill>
                  <a:srgbClr val="FFFF00"/>
                </a:solidFill>
              </a:rPr>
              <a:t>than</a:t>
            </a:r>
            <a:r>
              <a:rPr lang="it-IT" sz="2000" i="1" dirty="0">
                <a:solidFill>
                  <a:srgbClr val="FFFF00"/>
                </a:solidFill>
              </a:rPr>
              <a:t> </a:t>
            </a:r>
            <a:r>
              <a:rPr lang="it-IT" sz="2000" i="1" dirty="0" err="1">
                <a:solidFill>
                  <a:srgbClr val="FFFF00"/>
                </a:solidFill>
              </a:rPr>
              <a:t>half</a:t>
            </a:r>
            <a:r>
              <a:rPr lang="it-IT" sz="2000" i="1" dirty="0">
                <a:solidFill>
                  <a:srgbClr val="FFFF00"/>
                </a:solidFill>
              </a:rPr>
              <a:t> of </a:t>
            </a:r>
            <a:r>
              <a:rPr lang="it-IT" sz="2000" i="1" dirty="0" err="1">
                <a:solidFill>
                  <a:srgbClr val="FFFF00"/>
                </a:solidFill>
              </a:rPr>
              <a:t>pregnancies</a:t>
            </a:r>
            <a:r>
              <a:rPr lang="it-IT" sz="2000" i="1" dirty="0">
                <a:solidFill>
                  <a:srgbClr val="FFFF00"/>
                </a:solidFill>
              </a:rPr>
              <a:t> </a:t>
            </a:r>
            <a:r>
              <a:rPr lang="it-IT" sz="2000" i="1" dirty="0" err="1">
                <a:solidFill>
                  <a:srgbClr val="FFFF00"/>
                </a:solidFill>
              </a:rPr>
              <a:t>occur</a:t>
            </a:r>
            <a:r>
              <a:rPr lang="it-IT" sz="2000" i="1" dirty="0">
                <a:solidFill>
                  <a:srgbClr val="FFFF00"/>
                </a:solidFill>
              </a:rPr>
              <a:t> </a:t>
            </a:r>
            <a:r>
              <a:rPr lang="it-IT" sz="2000" i="1" dirty="0" err="1">
                <a:solidFill>
                  <a:srgbClr val="FFFF00"/>
                </a:solidFill>
              </a:rPr>
              <a:t>unexpectedly</a:t>
            </a:r>
            <a:r>
              <a:rPr lang="it-IT" sz="2000" dirty="0">
                <a:solidFill>
                  <a:srgbClr val="FFFF00"/>
                </a:solidFill>
              </a:rPr>
              <a:t>)</a:t>
            </a:r>
          </a:p>
          <a:p>
            <a:r>
              <a:rPr lang="it-IT" sz="2000" dirty="0">
                <a:solidFill>
                  <a:srgbClr val="FFFF00"/>
                </a:solidFill>
              </a:rPr>
              <a:t>data </a:t>
            </a:r>
            <a:r>
              <a:rPr lang="it-IT" sz="2000" dirty="0" err="1">
                <a:solidFill>
                  <a:srgbClr val="FFFF00"/>
                </a:solidFill>
              </a:rPr>
              <a:t>collection</a:t>
            </a:r>
            <a:r>
              <a:rPr lang="it-IT" sz="2000" dirty="0">
                <a:solidFill>
                  <a:srgbClr val="FFFF00"/>
                </a:solidFill>
              </a:rPr>
              <a:t> (</a:t>
            </a:r>
            <a:r>
              <a:rPr lang="it-IT" sz="2000" dirty="0" err="1">
                <a:solidFill>
                  <a:srgbClr val="FFFF00"/>
                </a:solidFill>
              </a:rPr>
              <a:t>visit</a:t>
            </a:r>
            <a:r>
              <a:rPr lang="it-IT" sz="2000" dirty="0">
                <a:solidFill>
                  <a:srgbClr val="FFFF00"/>
                </a:solidFill>
              </a:rPr>
              <a:t>, </a:t>
            </a:r>
            <a:r>
              <a:rPr lang="it-IT" sz="2000" dirty="0" err="1">
                <a:solidFill>
                  <a:srgbClr val="FFFF00"/>
                </a:solidFill>
              </a:rPr>
              <a:t>habits</a:t>
            </a:r>
            <a:r>
              <a:rPr lang="it-IT" sz="2000" dirty="0">
                <a:solidFill>
                  <a:srgbClr val="FFFF00"/>
                </a:solidFill>
              </a:rPr>
              <a:t>, </a:t>
            </a:r>
            <a:r>
              <a:rPr lang="it-IT" sz="2000" dirty="0" err="1">
                <a:solidFill>
                  <a:srgbClr val="FFFF00"/>
                </a:solidFill>
              </a:rPr>
              <a:t>medications</a:t>
            </a:r>
            <a:r>
              <a:rPr lang="it-IT" sz="2000" dirty="0">
                <a:solidFill>
                  <a:srgbClr val="FFFF00"/>
                </a:solidFill>
              </a:rPr>
              <a:t>, lab </a:t>
            </a:r>
            <a:r>
              <a:rPr lang="it-IT" sz="2000" dirty="0" err="1">
                <a:solidFill>
                  <a:srgbClr val="FFFF00"/>
                </a:solidFill>
              </a:rPr>
              <a:t>investigations</a:t>
            </a:r>
            <a:r>
              <a:rPr lang="it-IT" sz="2000" dirty="0">
                <a:solidFill>
                  <a:srgbClr val="FFFF00"/>
                </a:solidFill>
              </a:rPr>
              <a:t>)</a:t>
            </a:r>
          </a:p>
          <a:p>
            <a:endParaRPr lang="it-IT" sz="2000" dirty="0">
              <a:solidFill>
                <a:srgbClr val="FFFF00"/>
              </a:solidFill>
            </a:endParaRPr>
          </a:p>
          <a:p>
            <a:r>
              <a:rPr lang="it-IT" sz="2000" dirty="0" smtClean="0">
                <a:solidFill>
                  <a:srgbClr val="FFFF00"/>
                </a:solidFill>
                <a:latin typeface="Lucida Grande"/>
                <a:ea typeface="Lucida Grande"/>
                <a:cs typeface="Lucida Grande"/>
              </a:rPr>
              <a:t></a:t>
            </a:r>
            <a:r>
              <a:rPr lang="it-IT" sz="2000" b="1" dirty="0" smtClean="0">
                <a:solidFill>
                  <a:srgbClr val="FFFF00"/>
                </a:solidFill>
              </a:rPr>
              <a:t>PURPOSE</a:t>
            </a:r>
            <a:r>
              <a:rPr lang="it-IT" sz="2000" b="1" dirty="0">
                <a:solidFill>
                  <a:srgbClr val="FFFF00"/>
                </a:solidFill>
              </a:rPr>
              <a:t>: </a:t>
            </a:r>
            <a:r>
              <a:rPr lang="it-IT" sz="2000" b="1" dirty="0" err="1">
                <a:solidFill>
                  <a:srgbClr val="FFFF00"/>
                </a:solidFill>
              </a:rPr>
              <a:t>identification</a:t>
            </a:r>
            <a:r>
              <a:rPr lang="it-IT" sz="2000" b="1" dirty="0">
                <a:solidFill>
                  <a:srgbClr val="FFFF00"/>
                </a:solidFill>
              </a:rPr>
              <a:t> of </a:t>
            </a:r>
            <a:r>
              <a:rPr lang="it-IT" sz="2000" b="1" dirty="0" err="1">
                <a:solidFill>
                  <a:srgbClr val="FFFF00"/>
                </a:solidFill>
              </a:rPr>
              <a:t>healthy</a:t>
            </a:r>
            <a:r>
              <a:rPr lang="it-IT" sz="2000" b="1" dirty="0">
                <a:solidFill>
                  <a:srgbClr val="FFFF00"/>
                </a:solidFill>
              </a:rPr>
              <a:t> </a:t>
            </a:r>
            <a:r>
              <a:rPr lang="it-IT" sz="2000" b="1" dirty="0" err="1">
                <a:solidFill>
                  <a:srgbClr val="FFFF00"/>
                </a:solidFill>
              </a:rPr>
              <a:t>carriers</a:t>
            </a:r>
            <a:r>
              <a:rPr lang="it-IT" sz="2000" b="1" dirty="0">
                <a:solidFill>
                  <a:srgbClr val="FFFF00"/>
                </a:solidFill>
              </a:rPr>
              <a:t> of </a:t>
            </a:r>
            <a:r>
              <a:rPr lang="it-IT" sz="2000" b="1" dirty="0" err="1">
                <a:solidFill>
                  <a:srgbClr val="FFFF00"/>
                </a:solidFill>
              </a:rPr>
              <a:t>genetic</a:t>
            </a:r>
            <a:r>
              <a:rPr lang="it-IT" sz="2000" b="1" dirty="0">
                <a:solidFill>
                  <a:srgbClr val="FFFF00"/>
                </a:solidFill>
              </a:rPr>
              <a:t> </a:t>
            </a:r>
            <a:r>
              <a:rPr lang="it-IT" sz="2000" b="1" dirty="0" err="1">
                <a:solidFill>
                  <a:srgbClr val="FFFF00"/>
                </a:solidFill>
              </a:rPr>
              <a:t>disorders</a:t>
            </a:r>
            <a:endParaRPr lang="it-IT" sz="2000" b="1" dirty="0">
              <a:solidFill>
                <a:srgbClr val="FFFF00"/>
              </a:solidFill>
            </a:endParaRPr>
          </a:p>
          <a:p>
            <a:r>
              <a:rPr lang="it-IT" sz="2000" dirty="0" smtClean="0">
                <a:solidFill>
                  <a:srgbClr val="FFFF00"/>
                </a:solidFill>
                <a:latin typeface="Wingdings"/>
                <a:ea typeface="Wingdings"/>
                <a:cs typeface="Wingdings"/>
                <a:sym typeface="Wingdings"/>
              </a:rPr>
              <a:t></a:t>
            </a:r>
            <a:r>
              <a:rPr lang="it-IT" sz="2000" dirty="0" err="1" smtClean="0">
                <a:solidFill>
                  <a:srgbClr val="FFFF00"/>
                </a:solidFill>
              </a:rPr>
              <a:t>carriers</a:t>
            </a:r>
            <a:r>
              <a:rPr lang="it-IT" sz="2000" dirty="0" smtClean="0">
                <a:solidFill>
                  <a:srgbClr val="FFFF00"/>
                </a:solidFill>
              </a:rPr>
              <a:t> </a:t>
            </a:r>
            <a:r>
              <a:rPr lang="it-IT" sz="2000" dirty="0" err="1">
                <a:solidFill>
                  <a:srgbClr val="FFFF00"/>
                </a:solidFill>
              </a:rPr>
              <a:t>who</a:t>
            </a:r>
            <a:r>
              <a:rPr lang="it-IT" sz="2000" dirty="0">
                <a:solidFill>
                  <a:srgbClr val="FFFF00"/>
                </a:solidFill>
              </a:rPr>
              <a:t> </a:t>
            </a:r>
            <a:r>
              <a:rPr lang="it-IT" sz="2000" dirty="0" err="1">
                <a:solidFill>
                  <a:srgbClr val="FFFF00"/>
                </a:solidFill>
              </a:rPr>
              <a:t>have</a:t>
            </a:r>
            <a:r>
              <a:rPr lang="it-IT" sz="2000" dirty="0">
                <a:solidFill>
                  <a:srgbClr val="FFFF00"/>
                </a:solidFill>
              </a:rPr>
              <a:t> a </a:t>
            </a:r>
            <a:r>
              <a:rPr lang="it-IT" sz="2000" dirty="0" err="1">
                <a:solidFill>
                  <a:srgbClr val="FFFF00"/>
                </a:solidFill>
              </a:rPr>
              <a:t>reproductive</a:t>
            </a:r>
            <a:r>
              <a:rPr lang="it-IT" sz="2000" dirty="0">
                <a:solidFill>
                  <a:srgbClr val="FFFF00"/>
                </a:solidFill>
              </a:rPr>
              <a:t> </a:t>
            </a:r>
            <a:r>
              <a:rPr lang="it-IT" sz="2000" dirty="0" err="1">
                <a:solidFill>
                  <a:srgbClr val="FFFF00"/>
                </a:solidFill>
              </a:rPr>
              <a:t>risk</a:t>
            </a:r>
            <a:r>
              <a:rPr lang="it-IT" sz="2000" dirty="0">
                <a:solidFill>
                  <a:srgbClr val="FFFF00"/>
                </a:solidFill>
              </a:rPr>
              <a:t> </a:t>
            </a:r>
            <a:r>
              <a:rPr lang="it-IT" sz="2000" dirty="0" err="1">
                <a:solidFill>
                  <a:srgbClr val="FFFF00"/>
                </a:solidFill>
              </a:rPr>
              <a:t>regardless</a:t>
            </a:r>
            <a:r>
              <a:rPr lang="it-IT" sz="2000" dirty="0">
                <a:solidFill>
                  <a:srgbClr val="FFFF00"/>
                </a:solidFill>
              </a:rPr>
              <a:t> of the partner</a:t>
            </a:r>
          </a:p>
          <a:p>
            <a:r>
              <a:rPr lang="it-IT" sz="2000" dirty="0" smtClean="0">
                <a:solidFill>
                  <a:srgbClr val="FFFF00"/>
                </a:solidFill>
                <a:latin typeface="Wingdings"/>
                <a:ea typeface="Wingdings"/>
                <a:cs typeface="Wingdings"/>
                <a:sym typeface="Wingdings"/>
              </a:rPr>
              <a:t></a:t>
            </a:r>
            <a:r>
              <a:rPr lang="it-IT" sz="2000" dirty="0" err="1" smtClean="0">
                <a:solidFill>
                  <a:srgbClr val="FFFF00"/>
                </a:solidFill>
                <a:sym typeface="Wingdings"/>
              </a:rPr>
              <a:t>carriers</a:t>
            </a:r>
            <a:r>
              <a:rPr lang="it-IT" sz="2000" dirty="0" smtClean="0">
                <a:solidFill>
                  <a:srgbClr val="FFFF00"/>
                </a:solidFill>
                <a:sym typeface="Wingdings"/>
              </a:rPr>
              <a:t> </a:t>
            </a:r>
            <a:r>
              <a:rPr lang="it-IT" sz="2000" dirty="0" smtClean="0">
                <a:solidFill>
                  <a:srgbClr val="FFFF00"/>
                </a:solidFill>
              </a:rPr>
              <a:t>in </a:t>
            </a:r>
            <a:r>
              <a:rPr lang="it-IT" sz="2000" dirty="0" err="1">
                <a:solidFill>
                  <a:srgbClr val="FFFF00"/>
                </a:solidFill>
              </a:rPr>
              <a:t>which</a:t>
            </a:r>
            <a:r>
              <a:rPr lang="it-IT" sz="2000" dirty="0">
                <a:solidFill>
                  <a:srgbClr val="FFFF00"/>
                </a:solidFill>
              </a:rPr>
              <a:t> the </a:t>
            </a:r>
            <a:r>
              <a:rPr lang="it-IT" sz="2000" dirty="0" err="1">
                <a:solidFill>
                  <a:srgbClr val="FFFF00"/>
                </a:solidFill>
              </a:rPr>
              <a:t>risk</a:t>
            </a:r>
            <a:r>
              <a:rPr lang="it-IT" sz="2000" dirty="0">
                <a:solidFill>
                  <a:srgbClr val="FFFF00"/>
                </a:solidFill>
              </a:rPr>
              <a:t> </a:t>
            </a:r>
            <a:r>
              <a:rPr lang="it-IT" sz="2000" dirty="0" err="1">
                <a:solidFill>
                  <a:srgbClr val="FFFF00"/>
                </a:solidFill>
              </a:rPr>
              <a:t>is</a:t>
            </a:r>
            <a:r>
              <a:rPr lang="it-IT" sz="2000" dirty="0">
                <a:solidFill>
                  <a:srgbClr val="FFFF00"/>
                </a:solidFill>
              </a:rPr>
              <a:t> </a:t>
            </a:r>
            <a:r>
              <a:rPr lang="it-IT" sz="2000" dirty="0" err="1">
                <a:solidFill>
                  <a:srgbClr val="FFFF00"/>
                </a:solidFill>
              </a:rPr>
              <a:t>manifested</a:t>
            </a:r>
            <a:r>
              <a:rPr lang="it-IT" sz="2000" dirty="0">
                <a:solidFill>
                  <a:srgbClr val="FFFF00"/>
                </a:solidFill>
              </a:rPr>
              <a:t> </a:t>
            </a:r>
            <a:r>
              <a:rPr lang="it-IT" sz="2000" dirty="0" err="1">
                <a:solidFill>
                  <a:srgbClr val="FFFF00"/>
                </a:solidFill>
              </a:rPr>
              <a:t>only</a:t>
            </a:r>
            <a:r>
              <a:rPr lang="it-IT" sz="2000" dirty="0">
                <a:solidFill>
                  <a:srgbClr val="FFFF00"/>
                </a:solidFill>
              </a:rPr>
              <a:t> in the case of </a:t>
            </a:r>
            <a:r>
              <a:rPr lang="it-IT" sz="2000" dirty="0" err="1">
                <a:solidFill>
                  <a:srgbClr val="FFFF00"/>
                </a:solidFill>
              </a:rPr>
              <a:t>marriage</a:t>
            </a:r>
            <a:r>
              <a:rPr lang="it-IT" sz="2000" dirty="0">
                <a:solidFill>
                  <a:srgbClr val="FFFF00"/>
                </a:solidFill>
              </a:rPr>
              <a:t> with a partner </a:t>
            </a:r>
            <a:r>
              <a:rPr lang="it-IT" sz="2000" dirty="0" err="1">
                <a:solidFill>
                  <a:srgbClr val="FFFF00"/>
                </a:solidFill>
              </a:rPr>
              <a:t>carrier</a:t>
            </a:r>
            <a:endParaRPr lang="it-IT" sz="2000" dirty="0">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r>
              <a:rPr lang="it-IT" sz="3200" dirty="0" err="1">
                <a:solidFill>
                  <a:srgbClr val="FFFF00"/>
                </a:solidFill>
              </a:rPr>
              <a:t>carriers</a:t>
            </a:r>
            <a:r>
              <a:rPr lang="it-IT" sz="3200" dirty="0">
                <a:solidFill>
                  <a:srgbClr val="FFFF00"/>
                </a:solidFill>
              </a:rPr>
              <a:t> </a:t>
            </a:r>
            <a:r>
              <a:rPr lang="it-IT" sz="3200" dirty="0" err="1">
                <a:solidFill>
                  <a:srgbClr val="FFFF00"/>
                </a:solidFill>
              </a:rPr>
              <a:t>who</a:t>
            </a:r>
            <a:r>
              <a:rPr lang="it-IT" sz="3200" dirty="0">
                <a:solidFill>
                  <a:srgbClr val="FFFF00"/>
                </a:solidFill>
              </a:rPr>
              <a:t> </a:t>
            </a:r>
            <a:r>
              <a:rPr lang="it-IT" sz="3200" dirty="0" err="1">
                <a:solidFill>
                  <a:srgbClr val="FFFF00"/>
                </a:solidFill>
              </a:rPr>
              <a:t>have</a:t>
            </a:r>
            <a:r>
              <a:rPr lang="it-IT" sz="3200" dirty="0">
                <a:solidFill>
                  <a:srgbClr val="FFFF00"/>
                </a:solidFill>
              </a:rPr>
              <a:t> a </a:t>
            </a:r>
            <a:r>
              <a:rPr lang="it-IT" sz="3200" dirty="0" err="1">
                <a:solidFill>
                  <a:srgbClr val="FFFF00"/>
                </a:solidFill>
              </a:rPr>
              <a:t>reproductive</a:t>
            </a:r>
            <a:r>
              <a:rPr lang="it-IT" sz="3200" dirty="0">
                <a:solidFill>
                  <a:srgbClr val="FFFF00"/>
                </a:solidFill>
              </a:rPr>
              <a:t> </a:t>
            </a:r>
            <a:r>
              <a:rPr lang="it-IT" sz="3200" dirty="0" err="1">
                <a:solidFill>
                  <a:srgbClr val="FFFF00"/>
                </a:solidFill>
              </a:rPr>
              <a:t>risk</a:t>
            </a:r>
            <a:r>
              <a:rPr lang="it-IT" sz="3200" dirty="0">
                <a:solidFill>
                  <a:srgbClr val="FFFF00"/>
                </a:solidFill>
              </a:rPr>
              <a:t> </a:t>
            </a:r>
            <a:r>
              <a:rPr lang="it-IT" sz="3200" dirty="0" err="1">
                <a:solidFill>
                  <a:srgbClr val="FFFF00"/>
                </a:solidFill>
              </a:rPr>
              <a:t>regardless</a:t>
            </a:r>
            <a:r>
              <a:rPr lang="it-IT" sz="3200" dirty="0">
                <a:solidFill>
                  <a:srgbClr val="FFFF00"/>
                </a:solidFill>
              </a:rPr>
              <a:t> of the partner</a:t>
            </a:r>
          </a:p>
        </p:txBody>
      </p:sp>
      <p:pic>
        <p:nvPicPr>
          <p:cNvPr id="159748" name="Picture 4" descr="17_15f"/>
          <p:cNvPicPr>
            <a:picLocks noGrp="1" noChangeAspect="1" noChangeArrowheads="1"/>
          </p:cNvPicPr>
          <p:nvPr>
            <p:ph sz="half" idx="2"/>
          </p:nvPr>
        </p:nvPicPr>
        <p:blipFill>
          <a:blip r:embed="rId2"/>
          <a:srcRect t="-1155" b="47768"/>
          <a:stretch>
            <a:fillRect/>
          </a:stretch>
        </p:blipFill>
        <p:spPr>
          <a:xfrm>
            <a:off x="5030788" y="1714500"/>
            <a:ext cx="4486275" cy="2714625"/>
          </a:xfrm>
          <a:noFill/>
        </p:spPr>
      </p:pic>
      <p:sp>
        <p:nvSpPr>
          <p:cNvPr id="367621" name="Line 5"/>
          <p:cNvSpPr>
            <a:spLocks noChangeShapeType="1"/>
          </p:cNvSpPr>
          <p:nvPr/>
        </p:nvSpPr>
        <p:spPr bwMode="auto">
          <a:xfrm flipH="1">
            <a:off x="8229600" y="3068638"/>
            <a:ext cx="781050" cy="647700"/>
          </a:xfrm>
          <a:prstGeom prst="line">
            <a:avLst/>
          </a:prstGeom>
          <a:noFill/>
          <a:ln w="57150">
            <a:solidFill>
              <a:srgbClr val="FF3300"/>
            </a:solidFill>
            <a:round/>
            <a:headEnd/>
            <a:tailEnd type="triangle" w="med" len="med"/>
          </a:ln>
          <a:effectLst/>
        </p:spPr>
        <p:txBody>
          <a:bodyPr/>
          <a:lstStyle/>
          <a:p>
            <a:pPr>
              <a:defRPr/>
            </a:pPr>
            <a:endParaRPr lang="it-IT">
              <a:effectLst>
                <a:outerShdw blurRad="38100" dist="38100" dir="2700000" algn="tl">
                  <a:srgbClr val="000000">
                    <a:alpha val="43137"/>
                  </a:srgbClr>
                </a:outerShdw>
              </a:effectLst>
            </a:endParaRPr>
          </a:p>
        </p:txBody>
      </p:sp>
      <p:sp>
        <p:nvSpPr>
          <p:cNvPr id="367622" name="Line 6"/>
          <p:cNvSpPr>
            <a:spLocks noChangeShapeType="1"/>
          </p:cNvSpPr>
          <p:nvPr/>
        </p:nvSpPr>
        <p:spPr bwMode="auto">
          <a:xfrm flipH="1">
            <a:off x="7370763" y="2133600"/>
            <a:ext cx="781050" cy="647700"/>
          </a:xfrm>
          <a:prstGeom prst="line">
            <a:avLst/>
          </a:prstGeom>
          <a:noFill/>
          <a:ln w="57150">
            <a:solidFill>
              <a:srgbClr val="FF3300"/>
            </a:solidFill>
            <a:round/>
            <a:headEnd/>
            <a:tailEnd type="triangle" w="med" len="med"/>
          </a:ln>
          <a:effectLst/>
        </p:spPr>
        <p:txBody>
          <a:bodyPr/>
          <a:lstStyle/>
          <a:p>
            <a:pPr>
              <a:defRPr/>
            </a:pPr>
            <a:endParaRPr lang="it-IT">
              <a:effectLst>
                <a:outerShdw blurRad="38100" dist="38100" dir="2700000" algn="tl">
                  <a:srgbClr val="000000">
                    <a:alpha val="43137"/>
                  </a:srgbClr>
                </a:outerShdw>
              </a:effectLst>
            </a:endParaRPr>
          </a:p>
        </p:txBody>
      </p:sp>
      <p:sp>
        <p:nvSpPr>
          <p:cNvPr id="2" name="Rettangolo 1"/>
          <p:cNvSpPr/>
          <p:nvPr/>
        </p:nvSpPr>
        <p:spPr>
          <a:xfrm>
            <a:off x="560512" y="1844824"/>
            <a:ext cx="3744416" cy="1815882"/>
          </a:xfrm>
          <a:prstGeom prst="rect">
            <a:avLst/>
          </a:prstGeom>
        </p:spPr>
        <p:txBody>
          <a:bodyPr wrap="square">
            <a:spAutoFit/>
          </a:bodyPr>
          <a:lstStyle/>
          <a:p>
            <a:r>
              <a:rPr lang="it-IT" sz="2800" dirty="0" smtClean="0">
                <a:solidFill>
                  <a:srgbClr val="FFFF00"/>
                </a:solidFill>
                <a:latin typeface="Lucida Grande"/>
                <a:ea typeface="Lucida Grande"/>
                <a:cs typeface="Lucida Grande"/>
              </a:rPr>
              <a:t> </a:t>
            </a:r>
            <a:r>
              <a:rPr lang="it-IT" sz="2800" dirty="0" err="1" smtClean="0">
                <a:solidFill>
                  <a:srgbClr val="FFFF00"/>
                </a:solidFill>
              </a:rPr>
              <a:t>women</a:t>
            </a:r>
            <a:r>
              <a:rPr lang="it-IT" sz="2800" dirty="0" smtClean="0">
                <a:solidFill>
                  <a:srgbClr val="FFFF00"/>
                </a:solidFill>
              </a:rPr>
              <a:t> </a:t>
            </a:r>
            <a:r>
              <a:rPr lang="it-IT" sz="2800" dirty="0">
                <a:solidFill>
                  <a:srgbClr val="FFFF00"/>
                </a:solidFill>
              </a:rPr>
              <a:t>with X-</a:t>
            </a:r>
            <a:r>
              <a:rPr lang="it-IT" sz="2800" dirty="0" err="1">
                <a:solidFill>
                  <a:srgbClr val="FFFF00"/>
                </a:solidFill>
              </a:rPr>
              <a:t>linked</a:t>
            </a:r>
            <a:r>
              <a:rPr lang="it-IT" sz="2800" dirty="0">
                <a:solidFill>
                  <a:srgbClr val="FFFF00"/>
                </a:solidFill>
              </a:rPr>
              <a:t> </a:t>
            </a:r>
            <a:r>
              <a:rPr lang="it-IT" sz="2800" dirty="0" err="1">
                <a:solidFill>
                  <a:srgbClr val="FFFF00"/>
                </a:solidFill>
              </a:rPr>
              <a:t>mutations</a:t>
            </a:r>
            <a:r>
              <a:rPr lang="it-IT" sz="2800" dirty="0">
                <a:solidFill>
                  <a:srgbClr val="FFFF00"/>
                </a:solidFill>
              </a:rPr>
              <a:t> (</a:t>
            </a:r>
            <a:r>
              <a:rPr lang="it-IT" sz="2800" dirty="0" err="1">
                <a:solidFill>
                  <a:srgbClr val="FFFF00"/>
                </a:solidFill>
              </a:rPr>
              <a:t>example</a:t>
            </a:r>
            <a:r>
              <a:rPr lang="it-IT" sz="2800" dirty="0">
                <a:solidFill>
                  <a:srgbClr val="FFFF00"/>
                </a:solidFill>
              </a:rPr>
              <a:t>: </a:t>
            </a:r>
            <a:r>
              <a:rPr lang="it-IT" sz="2800" dirty="0" err="1">
                <a:solidFill>
                  <a:srgbClr val="FFFF00"/>
                </a:solidFill>
              </a:rPr>
              <a:t>Duchenne</a:t>
            </a:r>
            <a:r>
              <a:rPr lang="it-IT" sz="2800" dirty="0">
                <a:solidFill>
                  <a:srgbClr val="FFFF00"/>
                </a:solidFill>
              </a:rPr>
              <a:t> </a:t>
            </a:r>
            <a:r>
              <a:rPr lang="it-IT" sz="2800" dirty="0" err="1">
                <a:solidFill>
                  <a:srgbClr val="FFFF00"/>
                </a:solidFill>
              </a:rPr>
              <a:t>muscular</a:t>
            </a:r>
            <a:r>
              <a:rPr lang="it-IT" sz="2800" dirty="0">
                <a:solidFill>
                  <a:srgbClr val="FFFF00"/>
                </a:solidFill>
              </a:rPr>
              <a:t> </a:t>
            </a:r>
            <a:r>
              <a:rPr lang="it-IT" sz="2800" dirty="0" err="1">
                <a:solidFill>
                  <a:srgbClr val="FFFF00"/>
                </a:solidFill>
              </a:rPr>
              <a:t>dystrophy</a:t>
            </a:r>
            <a:r>
              <a:rPr lang="it-IT" sz="2800" dirty="0">
                <a:solidFill>
                  <a:srgbClr val="FFFF00"/>
                </a:solidFill>
              </a:rPr>
              <a:t>)</a:t>
            </a: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9394" name="Rectangle 5"/>
          <p:cNvSpPr>
            <a:spLocks noChangeArrowheads="1"/>
          </p:cNvSpPr>
          <p:nvPr/>
        </p:nvSpPr>
        <p:spPr bwMode="auto">
          <a:xfrm>
            <a:off x="560388" y="260350"/>
            <a:ext cx="9217148" cy="1143000"/>
          </a:xfrm>
          <a:prstGeom prst="rect">
            <a:avLst/>
          </a:prstGeom>
          <a:noFill/>
          <a:ln w="9525">
            <a:noFill/>
            <a:miter lim="800000"/>
            <a:headEnd/>
            <a:tailEnd/>
          </a:ln>
        </p:spPr>
        <p:txBody>
          <a:bodyPr anchor="b"/>
          <a:lstStyle/>
          <a:p>
            <a:pPr eaLnBrk="0" hangingPunct="0"/>
            <a:r>
              <a:rPr kumimoji="1" lang="it-IT" sz="4400" b="1" dirty="0">
                <a:solidFill>
                  <a:srgbClr val="FF9900"/>
                </a:solidFill>
                <a:latin typeface="Arial" pitchFamily="34" charset="0"/>
                <a:cs typeface="Arial" pitchFamily="34" charset="0"/>
              </a:rPr>
              <a:t>THE STUDY OF CHROMOSOMES: CYTOGENETICS</a:t>
            </a:r>
            <a:endParaRPr kumimoji="1" lang="it-IT" sz="5400" dirty="0">
              <a:solidFill>
                <a:srgbClr val="FF9900"/>
              </a:solidFill>
              <a:latin typeface="Arial" pitchFamily="34" charset="0"/>
              <a:cs typeface="Arial" pitchFamily="34" charset="0"/>
            </a:endParaRPr>
          </a:p>
        </p:txBody>
      </p:sp>
      <p:pic>
        <p:nvPicPr>
          <p:cNvPr id="59395" name="Picture 5" descr="largecover"/>
          <p:cNvPicPr>
            <a:picLocks noChangeAspect="1" noChangeArrowheads="1"/>
          </p:cNvPicPr>
          <p:nvPr/>
        </p:nvPicPr>
        <p:blipFill>
          <a:blip r:embed="rId4"/>
          <a:srcRect/>
          <a:stretch>
            <a:fillRect/>
          </a:stretch>
        </p:blipFill>
        <p:spPr bwMode="auto">
          <a:xfrm>
            <a:off x="6230938" y="1341438"/>
            <a:ext cx="3675062" cy="4751387"/>
          </a:xfrm>
          <a:prstGeom prst="rect">
            <a:avLst/>
          </a:prstGeom>
          <a:noFill/>
          <a:ln w="9525">
            <a:noFill/>
            <a:miter lim="800000"/>
            <a:headEnd/>
            <a:tailEnd/>
          </a:ln>
        </p:spPr>
      </p:pic>
      <p:sp>
        <p:nvSpPr>
          <p:cNvPr id="59396" name="Rectangle 6"/>
          <p:cNvSpPr>
            <a:spLocks noChangeArrowheads="1"/>
          </p:cNvSpPr>
          <p:nvPr/>
        </p:nvSpPr>
        <p:spPr bwMode="auto">
          <a:xfrm>
            <a:off x="0" y="1557338"/>
            <a:ext cx="6608763" cy="417195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bg2"/>
              </a:buClr>
              <a:buFont typeface="Monotype Sorts"/>
              <a:buChar char="§"/>
            </a:pPr>
            <a:r>
              <a:rPr kumimoji="1" lang="it-IT" sz="4000" dirty="0" err="1" smtClean="0">
                <a:solidFill>
                  <a:srgbClr val="FF0000"/>
                </a:solidFill>
                <a:latin typeface="Arial" pitchFamily="34" charset="0"/>
                <a:cs typeface="Arial" pitchFamily="34" charset="0"/>
              </a:rPr>
              <a:t>Principles</a:t>
            </a:r>
            <a:r>
              <a:rPr kumimoji="1" lang="it-IT" sz="4000" dirty="0" smtClean="0">
                <a:solidFill>
                  <a:srgbClr val="FF0000"/>
                </a:solidFill>
                <a:latin typeface="Arial" pitchFamily="34" charset="0"/>
                <a:cs typeface="Arial" pitchFamily="34" charset="0"/>
              </a:rPr>
              <a:t> of </a:t>
            </a:r>
            <a:r>
              <a:rPr kumimoji="1" lang="it-IT" sz="4000" dirty="0" err="1" smtClean="0">
                <a:solidFill>
                  <a:srgbClr val="FF0000"/>
                </a:solidFill>
                <a:latin typeface="Arial" pitchFamily="34" charset="0"/>
                <a:cs typeface="Arial" pitchFamily="34" charset="0"/>
              </a:rPr>
              <a:t>cytogenetics</a:t>
            </a:r>
            <a:endParaRPr kumimoji="1" lang="it-IT" sz="4000" dirty="0">
              <a:solidFill>
                <a:srgbClr val="FF0000"/>
              </a:solidFill>
              <a:latin typeface="Arial" pitchFamily="34" charset="0"/>
              <a:cs typeface="Arial" pitchFamily="34" charset="0"/>
            </a:endParaRPr>
          </a:p>
          <a:p>
            <a:pPr marL="342900" indent="-342900" eaLnBrk="0" hangingPunct="0">
              <a:lnSpc>
                <a:spcPct val="90000"/>
              </a:lnSpc>
              <a:spcBef>
                <a:spcPct val="20000"/>
              </a:spcBef>
              <a:buClr>
                <a:schemeClr val="bg2"/>
              </a:buClr>
              <a:buFont typeface="Monotype Sorts"/>
              <a:buChar char="§"/>
            </a:pPr>
            <a:r>
              <a:rPr kumimoji="1" lang="it-IT" sz="4000" dirty="0" err="1">
                <a:solidFill>
                  <a:srgbClr val="FFFF00"/>
                </a:solidFill>
                <a:latin typeface="Arial" pitchFamily="34" charset="0"/>
                <a:cs typeface="Arial" pitchFamily="34" charset="0"/>
              </a:rPr>
              <a:t>c</a:t>
            </a:r>
            <a:r>
              <a:rPr kumimoji="1" lang="it-IT" sz="4000" dirty="0" err="1" smtClean="0">
                <a:solidFill>
                  <a:srgbClr val="FFFF00"/>
                </a:solidFill>
                <a:latin typeface="Arial" pitchFamily="34" charset="0"/>
                <a:cs typeface="Arial" pitchFamily="34" charset="0"/>
              </a:rPr>
              <a:t>lassification</a:t>
            </a:r>
            <a:endParaRPr kumimoji="1" lang="it-IT" sz="4000" dirty="0">
              <a:solidFill>
                <a:srgbClr val="FFFF00"/>
              </a:solidFill>
              <a:latin typeface="Arial" pitchFamily="34" charset="0"/>
              <a:cs typeface="Arial" pitchFamily="34" charset="0"/>
            </a:endParaRPr>
          </a:p>
          <a:p>
            <a:pPr marL="342900" indent="-342900" eaLnBrk="0" hangingPunct="0">
              <a:lnSpc>
                <a:spcPct val="90000"/>
              </a:lnSpc>
              <a:spcBef>
                <a:spcPct val="20000"/>
              </a:spcBef>
              <a:buClr>
                <a:schemeClr val="bg2"/>
              </a:buClr>
              <a:buFont typeface="Monotype Sorts"/>
              <a:buChar char="§"/>
            </a:pPr>
            <a:r>
              <a:rPr kumimoji="1" lang="it-IT" sz="4000" dirty="0" err="1">
                <a:solidFill>
                  <a:srgbClr val="FFFF00"/>
                </a:solidFill>
                <a:latin typeface="Arial" pitchFamily="34" charset="0"/>
                <a:cs typeface="Arial" pitchFamily="34" charset="0"/>
              </a:rPr>
              <a:t>f</a:t>
            </a:r>
            <a:r>
              <a:rPr kumimoji="1" lang="it-IT" sz="4000" dirty="0" err="1" smtClean="0">
                <a:solidFill>
                  <a:srgbClr val="FFFF00"/>
                </a:solidFill>
                <a:latin typeface="Arial" pitchFamily="34" charset="0"/>
                <a:cs typeface="Arial" pitchFamily="34" charset="0"/>
              </a:rPr>
              <a:t>requency</a:t>
            </a:r>
            <a:r>
              <a:rPr kumimoji="1" lang="it-IT" sz="4000" dirty="0" smtClean="0">
                <a:solidFill>
                  <a:srgbClr val="FFFF00"/>
                </a:solidFill>
                <a:latin typeface="Arial" pitchFamily="34" charset="0"/>
                <a:cs typeface="Arial" pitchFamily="34" charset="0"/>
              </a:rPr>
              <a:t> of </a:t>
            </a:r>
            <a:r>
              <a:rPr kumimoji="1" lang="it-IT" sz="4000" dirty="0" err="1" smtClean="0">
                <a:solidFill>
                  <a:srgbClr val="FFFF00"/>
                </a:solidFill>
                <a:latin typeface="Arial" pitchFamily="34" charset="0"/>
                <a:cs typeface="Arial" pitchFamily="34" charset="0"/>
              </a:rPr>
              <a:t>chromosomal</a:t>
            </a:r>
            <a:r>
              <a:rPr kumimoji="1" lang="it-IT" sz="4000" dirty="0" smtClean="0">
                <a:solidFill>
                  <a:srgbClr val="FFFF00"/>
                </a:solidFill>
                <a:latin typeface="Arial" pitchFamily="34" charset="0"/>
                <a:cs typeface="Arial" pitchFamily="34" charset="0"/>
              </a:rPr>
              <a:t> </a:t>
            </a:r>
            <a:r>
              <a:rPr kumimoji="1" lang="it-IT" sz="4000" dirty="0" err="1" smtClean="0">
                <a:solidFill>
                  <a:srgbClr val="FFFF00"/>
                </a:solidFill>
                <a:latin typeface="Arial" pitchFamily="34" charset="0"/>
                <a:cs typeface="Arial" pitchFamily="34" charset="0"/>
              </a:rPr>
              <a:t>diseases</a:t>
            </a:r>
            <a:endParaRPr kumimoji="1" lang="it-IT" sz="4000" dirty="0">
              <a:solidFill>
                <a:srgbClr val="FFFF00"/>
              </a:solidFill>
              <a:latin typeface="Arial" pitchFamily="34" charset="0"/>
              <a:cs typeface="Arial" pitchFamily="34" charset="0"/>
            </a:endParaRPr>
          </a:p>
          <a:p>
            <a:pPr marL="342900" indent="-342900" eaLnBrk="0" hangingPunct="0">
              <a:lnSpc>
                <a:spcPct val="90000"/>
              </a:lnSpc>
              <a:spcBef>
                <a:spcPct val="20000"/>
              </a:spcBef>
              <a:buClr>
                <a:schemeClr val="bg2"/>
              </a:buClr>
              <a:buFont typeface="Monotype Sorts"/>
              <a:buChar char="§"/>
            </a:pPr>
            <a:r>
              <a:rPr kumimoji="1" lang="it-IT" sz="4000" dirty="0">
                <a:solidFill>
                  <a:srgbClr val="FFFF00"/>
                </a:solidFill>
                <a:latin typeface="Arial" pitchFamily="34" charset="0"/>
                <a:cs typeface="Arial" pitchFamily="34" charset="0"/>
              </a:rPr>
              <a:t>t</a:t>
            </a:r>
            <a:r>
              <a:rPr kumimoji="1" lang="it-IT" sz="4000" dirty="0" smtClean="0">
                <a:solidFill>
                  <a:srgbClr val="FFFF00"/>
                </a:solidFill>
                <a:latin typeface="Arial" pitchFamily="34" charset="0"/>
                <a:cs typeface="Arial" pitchFamily="34" charset="0"/>
              </a:rPr>
              <a:t>he </a:t>
            </a:r>
            <a:r>
              <a:rPr kumimoji="1" lang="it-IT" sz="4000" dirty="0" err="1" smtClean="0">
                <a:solidFill>
                  <a:srgbClr val="FFFF00"/>
                </a:solidFill>
                <a:latin typeface="Arial" pitchFamily="34" charset="0"/>
                <a:cs typeface="Arial" pitchFamily="34" charset="0"/>
              </a:rPr>
              <a:t>most</a:t>
            </a:r>
            <a:r>
              <a:rPr kumimoji="1" lang="it-IT" sz="4000" dirty="0" smtClean="0">
                <a:solidFill>
                  <a:srgbClr val="FFFF00"/>
                </a:solidFill>
                <a:latin typeface="Arial" pitchFamily="34" charset="0"/>
                <a:cs typeface="Arial" pitchFamily="34" charset="0"/>
              </a:rPr>
              <a:t> </a:t>
            </a:r>
            <a:r>
              <a:rPr kumimoji="1" lang="it-IT" sz="4000" dirty="0" err="1" smtClean="0">
                <a:solidFill>
                  <a:srgbClr val="FFFF00"/>
                </a:solidFill>
                <a:latin typeface="Arial" pitchFamily="34" charset="0"/>
                <a:cs typeface="Arial" pitchFamily="34" charset="0"/>
              </a:rPr>
              <a:t>frequent</a:t>
            </a:r>
            <a:r>
              <a:rPr kumimoji="1" lang="it-IT" sz="4000" dirty="0" smtClean="0">
                <a:solidFill>
                  <a:srgbClr val="FFFF00"/>
                </a:solidFill>
                <a:latin typeface="Arial" pitchFamily="34" charset="0"/>
                <a:cs typeface="Arial" pitchFamily="34" charset="0"/>
              </a:rPr>
              <a:t> </a:t>
            </a:r>
            <a:r>
              <a:rPr kumimoji="1" lang="it-IT" sz="4000" dirty="0" err="1" smtClean="0">
                <a:solidFill>
                  <a:srgbClr val="FFFF00"/>
                </a:solidFill>
                <a:latin typeface="Arial" pitchFamily="34" charset="0"/>
                <a:cs typeface="Arial" pitchFamily="34" charset="0"/>
              </a:rPr>
              <a:t>diseases</a:t>
            </a:r>
            <a:endParaRPr kumimoji="1" lang="it-IT" sz="4000" dirty="0">
              <a:solidFill>
                <a:srgbClr val="FFFF00"/>
              </a:solidFill>
              <a:latin typeface="Arial" pitchFamily="34" charset="0"/>
              <a:cs typeface="Arial" pitchFamily="34" charset="0"/>
            </a:endParaRPr>
          </a:p>
          <a:p>
            <a:pPr marL="342900" indent="-342900" eaLnBrk="0" hangingPunct="0">
              <a:lnSpc>
                <a:spcPct val="90000"/>
              </a:lnSpc>
              <a:spcBef>
                <a:spcPct val="20000"/>
              </a:spcBef>
              <a:buClr>
                <a:schemeClr val="bg2"/>
              </a:buClr>
              <a:buFont typeface="Monotype Sorts"/>
              <a:buChar char="§"/>
            </a:pPr>
            <a:r>
              <a:rPr kumimoji="1" lang="it-IT" sz="4000" dirty="0" err="1">
                <a:solidFill>
                  <a:srgbClr val="FFFF00"/>
                </a:solidFill>
                <a:latin typeface="Arial" pitchFamily="34" charset="0"/>
                <a:cs typeface="Arial" pitchFamily="34" charset="0"/>
              </a:rPr>
              <a:t>m</a:t>
            </a:r>
            <a:r>
              <a:rPr kumimoji="1" lang="it-IT" sz="4000" dirty="0" err="1" smtClean="0">
                <a:solidFill>
                  <a:srgbClr val="FFFF00"/>
                </a:solidFill>
                <a:latin typeface="Arial" pitchFamily="34" charset="0"/>
                <a:cs typeface="Arial" pitchFamily="34" charset="0"/>
              </a:rPr>
              <a:t>olecular</a:t>
            </a:r>
            <a:r>
              <a:rPr kumimoji="1" lang="it-IT" sz="4000" dirty="0" smtClean="0">
                <a:solidFill>
                  <a:srgbClr val="FFFF00"/>
                </a:solidFill>
                <a:latin typeface="Arial" pitchFamily="34" charset="0"/>
                <a:cs typeface="Arial" pitchFamily="34" charset="0"/>
              </a:rPr>
              <a:t> </a:t>
            </a:r>
            <a:r>
              <a:rPr kumimoji="1" lang="it-IT" sz="4000" dirty="0" err="1" smtClean="0">
                <a:solidFill>
                  <a:srgbClr val="FFFF00"/>
                </a:solidFill>
                <a:latin typeface="Arial" pitchFamily="34" charset="0"/>
                <a:cs typeface="Arial" pitchFamily="34" charset="0"/>
              </a:rPr>
              <a:t>cytogenetics</a:t>
            </a:r>
            <a:r>
              <a:rPr kumimoji="1" lang="it-IT" sz="4000" dirty="0" smtClean="0">
                <a:solidFill>
                  <a:srgbClr val="FFFF00"/>
                </a:solidFill>
                <a:latin typeface="Arial" pitchFamily="34" charset="0"/>
                <a:cs typeface="Arial" pitchFamily="34" charset="0"/>
              </a:rPr>
              <a:t> </a:t>
            </a:r>
            <a:r>
              <a:rPr kumimoji="1" lang="it-IT" sz="4000" dirty="0" err="1" smtClean="0">
                <a:solidFill>
                  <a:srgbClr val="FFFF00"/>
                </a:solidFill>
                <a:latin typeface="Arial" pitchFamily="34" charset="0"/>
                <a:cs typeface="Arial" pitchFamily="34" charset="0"/>
              </a:rPr>
              <a:t>methods</a:t>
            </a:r>
            <a:endParaRPr kumimoji="1" lang="it-IT" sz="4000" dirty="0">
              <a:solidFill>
                <a:srgbClr val="FFFF00"/>
              </a:solidFill>
              <a:latin typeface="Arial" pitchFamily="34" charset="0"/>
              <a:cs typeface="Arial" pitchFamily="34" charset="0"/>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Rectangle 3"/>
          <p:cNvSpPr>
            <a:spLocks noGrp="1" noChangeArrowheads="1"/>
          </p:cNvSpPr>
          <p:nvPr>
            <p:ph type="body" idx="1"/>
          </p:nvPr>
        </p:nvSpPr>
        <p:spPr>
          <a:xfrm>
            <a:off x="3872880" y="1557338"/>
            <a:ext cx="5459412" cy="4170362"/>
          </a:xfrm>
        </p:spPr>
        <p:txBody>
          <a:bodyPr/>
          <a:lstStyle/>
          <a:p>
            <a:pPr eaLnBrk="1" hangingPunct="1">
              <a:lnSpc>
                <a:spcPct val="80000"/>
              </a:lnSpc>
            </a:pPr>
            <a:r>
              <a:rPr lang="it-IT" dirty="0" err="1" smtClean="0">
                <a:solidFill>
                  <a:srgbClr val="FFFF00"/>
                </a:solidFill>
              </a:rPr>
              <a:t>Carriers</a:t>
            </a:r>
            <a:r>
              <a:rPr lang="it-IT" dirty="0" smtClean="0">
                <a:solidFill>
                  <a:srgbClr val="FFFF00"/>
                </a:solidFill>
              </a:rPr>
              <a:t> of a </a:t>
            </a:r>
            <a:r>
              <a:rPr lang="it-IT" dirty="0" err="1" smtClean="0">
                <a:solidFill>
                  <a:srgbClr val="FFFF00"/>
                </a:solidFill>
              </a:rPr>
              <a:t>balanced</a:t>
            </a:r>
            <a:r>
              <a:rPr lang="it-IT" dirty="0" smtClean="0">
                <a:solidFill>
                  <a:srgbClr val="FFFF00"/>
                </a:solidFill>
              </a:rPr>
              <a:t> </a:t>
            </a:r>
            <a:r>
              <a:rPr lang="it-IT" dirty="0" err="1" smtClean="0">
                <a:solidFill>
                  <a:srgbClr val="FFFF00"/>
                </a:solidFill>
              </a:rPr>
              <a:t>chromosomal</a:t>
            </a:r>
            <a:r>
              <a:rPr lang="it-IT" dirty="0" smtClean="0">
                <a:solidFill>
                  <a:srgbClr val="FFFF00"/>
                </a:solidFill>
              </a:rPr>
              <a:t> </a:t>
            </a:r>
            <a:r>
              <a:rPr lang="it-IT" dirty="0" err="1" smtClean="0">
                <a:solidFill>
                  <a:srgbClr val="FFFF00"/>
                </a:solidFill>
              </a:rPr>
              <a:t>translocation</a:t>
            </a:r>
            <a:r>
              <a:rPr lang="it-IT" dirty="0" smtClean="0">
                <a:solidFill>
                  <a:srgbClr val="FFFF00"/>
                </a:solidFill>
              </a:rPr>
              <a:t> (</a:t>
            </a:r>
            <a:r>
              <a:rPr lang="it-IT" dirty="0" err="1" smtClean="0">
                <a:solidFill>
                  <a:srgbClr val="FFFF00"/>
                </a:solidFill>
              </a:rPr>
              <a:t>reciprocal</a:t>
            </a:r>
            <a:r>
              <a:rPr lang="it-IT" dirty="0" smtClean="0">
                <a:solidFill>
                  <a:srgbClr val="FFFF00"/>
                </a:solidFill>
              </a:rPr>
              <a:t>)</a:t>
            </a:r>
          </a:p>
          <a:p>
            <a:pPr eaLnBrk="1" hangingPunct="1">
              <a:lnSpc>
                <a:spcPct val="80000"/>
              </a:lnSpc>
            </a:pPr>
            <a:r>
              <a:rPr lang="it-IT" dirty="0" smtClean="0">
                <a:solidFill>
                  <a:srgbClr val="FFFF00"/>
                </a:solidFill>
              </a:rPr>
              <a:t>Exchange of </a:t>
            </a:r>
            <a:r>
              <a:rPr lang="it-IT" dirty="0" err="1" smtClean="0">
                <a:solidFill>
                  <a:srgbClr val="FFFF00"/>
                </a:solidFill>
              </a:rPr>
              <a:t>genetic</a:t>
            </a:r>
            <a:r>
              <a:rPr lang="it-IT" dirty="0" smtClean="0">
                <a:solidFill>
                  <a:srgbClr val="FFFF00"/>
                </a:solidFill>
              </a:rPr>
              <a:t> </a:t>
            </a:r>
            <a:r>
              <a:rPr lang="it-IT" dirty="0" err="1" smtClean="0">
                <a:solidFill>
                  <a:srgbClr val="FFFF00"/>
                </a:solidFill>
              </a:rPr>
              <a:t>material</a:t>
            </a:r>
            <a:r>
              <a:rPr lang="it-IT" dirty="0" smtClean="0">
                <a:solidFill>
                  <a:srgbClr val="FFFF00"/>
                </a:solidFill>
              </a:rPr>
              <a:t> </a:t>
            </a:r>
            <a:r>
              <a:rPr lang="it-IT" dirty="0" err="1" smtClean="0">
                <a:solidFill>
                  <a:srgbClr val="FFFF00"/>
                </a:solidFill>
              </a:rPr>
              <a:t>between</a:t>
            </a:r>
            <a:r>
              <a:rPr lang="it-IT" dirty="0" smtClean="0">
                <a:solidFill>
                  <a:srgbClr val="FFFF00"/>
                </a:solidFill>
              </a:rPr>
              <a:t> </a:t>
            </a:r>
            <a:r>
              <a:rPr lang="it-IT" dirty="0" err="1" smtClean="0">
                <a:solidFill>
                  <a:srgbClr val="FFFF00"/>
                </a:solidFill>
              </a:rPr>
              <a:t>nonhomologous</a:t>
            </a:r>
            <a:r>
              <a:rPr lang="it-IT" dirty="0" smtClean="0">
                <a:solidFill>
                  <a:srgbClr val="FFFF00"/>
                </a:solidFill>
              </a:rPr>
              <a:t> </a:t>
            </a:r>
            <a:r>
              <a:rPr lang="it-IT" dirty="0" err="1" smtClean="0">
                <a:solidFill>
                  <a:srgbClr val="FFFF00"/>
                </a:solidFill>
              </a:rPr>
              <a:t>chromosomes</a:t>
            </a:r>
            <a:endParaRPr lang="it-IT" dirty="0" smtClean="0">
              <a:solidFill>
                <a:srgbClr val="FFFF00"/>
              </a:solidFill>
            </a:endParaRPr>
          </a:p>
          <a:p>
            <a:pPr eaLnBrk="1" hangingPunct="1">
              <a:lnSpc>
                <a:spcPct val="80000"/>
              </a:lnSpc>
            </a:pPr>
            <a:r>
              <a:rPr lang="it-IT" dirty="0" smtClean="0">
                <a:solidFill>
                  <a:srgbClr val="FFFF00"/>
                </a:solidFill>
              </a:rPr>
              <a:t>No </a:t>
            </a:r>
            <a:r>
              <a:rPr lang="it-IT" dirty="0" err="1" smtClean="0">
                <a:solidFill>
                  <a:srgbClr val="FFFF00"/>
                </a:solidFill>
              </a:rPr>
              <a:t>modifications</a:t>
            </a:r>
            <a:r>
              <a:rPr lang="it-IT" dirty="0" smtClean="0">
                <a:solidFill>
                  <a:srgbClr val="FFFF00"/>
                </a:solidFill>
              </a:rPr>
              <a:t> in gene </a:t>
            </a:r>
            <a:r>
              <a:rPr lang="it-IT" dirty="0" err="1" smtClean="0">
                <a:solidFill>
                  <a:srgbClr val="FFFF00"/>
                </a:solidFill>
              </a:rPr>
              <a:t>dosage</a:t>
            </a:r>
            <a:endParaRPr lang="it-IT" dirty="0" smtClean="0">
              <a:solidFill>
                <a:srgbClr val="FFFF00"/>
              </a:solidFill>
            </a:endParaRPr>
          </a:p>
          <a:p>
            <a:pPr eaLnBrk="1" hangingPunct="1">
              <a:lnSpc>
                <a:spcPct val="80000"/>
              </a:lnSpc>
            </a:pPr>
            <a:r>
              <a:rPr lang="it-IT" dirty="0" err="1" smtClean="0">
                <a:solidFill>
                  <a:srgbClr val="FFFF00"/>
                </a:solidFill>
              </a:rPr>
              <a:t>frequency</a:t>
            </a:r>
            <a:r>
              <a:rPr lang="it-IT" dirty="0" smtClean="0">
                <a:solidFill>
                  <a:srgbClr val="FFFF00"/>
                </a:solidFill>
              </a:rPr>
              <a:t> 1/520 </a:t>
            </a:r>
            <a:r>
              <a:rPr lang="it-IT" dirty="0" err="1" smtClean="0">
                <a:solidFill>
                  <a:srgbClr val="FFFF00"/>
                </a:solidFill>
              </a:rPr>
              <a:t>newborns</a:t>
            </a:r>
            <a:endParaRPr lang="it-IT" dirty="0" smtClean="0">
              <a:solidFill>
                <a:srgbClr val="FFFF00"/>
              </a:solidFill>
            </a:endParaRPr>
          </a:p>
          <a:p>
            <a:pPr eaLnBrk="1" hangingPunct="1">
              <a:lnSpc>
                <a:spcPct val="80000"/>
              </a:lnSpc>
            </a:pPr>
            <a:r>
              <a:rPr lang="it-IT" dirty="0" err="1" smtClean="0">
                <a:solidFill>
                  <a:srgbClr val="FFFF00"/>
                </a:solidFill>
              </a:rPr>
              <a:t>phenotypically</a:t>
            </a:r>
            <a:r>
              <a:rPr lang="it-IT" dirty="0" smtClean="0">
                <a:solidFill>
                  <a:srgbClr val="FFFF00"/>
                </a:solidFill>
              </a:rPr>
              <a:t> </a:t>
            </a:r>
            <a:r>
              <a:rPr lang="it-IT" dirty="0" err="1" smtClean="0">
                <a:solidFill>
                  <a:srgbClr val="FFFF00"/>
                </a:solidFill>
              </a:rPr>
              <a:t>normal</a:t>
            </a:r>
            <a:endParaRPr lang="it-IT" dirty="0" smtClean="0">
              <a:solidFill>
                <a:srgbClr val="FFFF00"/>
              </a:solidFill>
            </a:endParaRPr>
          </a:p>
        </p:txBody>
      </p:sp>
      <p:sp>
        <p:nvSpPr>
          <p:cNvPr id="455684" name="Line 4"/>
          <p:cNvSpPr>
            <a:spLocks noChangeShapeType="1"/>
          </p:cNvSpPr>
          <p:nvPr/>
        </p:nvSpPr>
        <p:spPr bwMode="auto">
          <a:xfrm>
            <a:off x="584200" y="836613"/>
            <a:ext cx="8667750" cy="0"/>
          </a:xfrm>
          <a:prstGeom prst="line">
            <a:avLst/>
          </a:prstGeom>
          <a:noFill/>
          <a:ln w="57150">
            <a:solidFill>
              <a:srgbClr val="FF9900"/>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grpSp>
        <p:nvGrpSpPr>
          <p:cNvPr id="2" name="Group 5"/>
          <p:cNvGrpSpPr>
            <a:grpSpLocks/>
          </p:cNvGrpSpPr>
          <p:nvPr/>
        </p:nvGrpSpPr>
        <p:grpSpPr bwMode="auto">
          <a:xfrm>
            <a:off x="1285875" y="1412875"/>
            <a:ext cx="2357056" cy="4852988"/>
            <a:chOff x="1292" y="1026"/>
            <a:chExt cx="1370" cy="3057"/>
          </a:xfrm>
        </p:grpSpPr>
        <p:pic>
          <p:nvPicPr>
            <p:cNvPr id="160774" name="Picture 6" descr="rtr"/>
            <p:cNvPicPr>
              <a:picLocks noChangeAspect="1" noChangeArrowheads="1" noCrop="1"/>
            </p:cNvPicPr>
            <p:nvPr/>
          </p:nvPicPr>
          <p:blipFill>
            <a:blip r:embed="rId2"/>
            <a:srcRect/>
            <a:stretch>
              <a:fillRect/>
            </a:stretch>
          </p:blipFill>
          <p:spPr bwMode="auto">
            <a:xfrm>
              <a:off x="1319" y="1026"/>
              <a:ext cx="1038" cy="2661"/>
            </a:xfrm>
            <a:prstGeom prst="rect">
              <a:avLst/>
            </a:prstGeom>
            <a:noFill/>
            <a:ln w="9525">
              <a:noFill/>
              <a:miter lim="800000"/>
              <a:headEnd/>
              <a:tailEnd/>
            </a:ln>
          </p:spPr>
        </p:pic>
        <p:sp>
          <p:nvSpPr>
            <p:cNvPr id="160775" name="Text Box 7"/>
            <p:cNvSpPr txBox="1">
              <a:spLocks noChangeArrowheads="1"/>
            </p:cNvSpPr>
            <p:nvPr/>
          </p:nvSpPr>
          <p:spPr bwMode="auto">
            <a:xfrm>
              <a:off x="1292" y="3850"/>
              <a:ext cx="1370" cy="233"/>
            </a:xfrm>
            <a:prstGeom prst="rect">
              <a:avLst/>
            </a:prstGeom>
            <a:noFill/>
            <a:ln w="12700">
              <a:noFill/>
              <a:miter lim="800000"/>
              <a:headEnd type="none" w="sm" len="sm"/>
              <a:tailEnd type="none" w="sm" len="sm"/>
            </a:ln>
          </p:spPr>
          <p:txBody>
            <a:bodyPr wrap="none">
              <a:spAutoFit/>
            </a:bodyPr>
            <a:lstStyle/>
            <a:p>
              <a:pPr eaLnBrk="0" hangingPunct="0"/>
              <a:r>
                <a:rPr lang="it-IT" sz="1800" dirty="0" err="1" smtClean="0">
                  <a:solidFill>
                    <a:srgbClr val="FFFF00"/>
                  </a:solidFill>
                </a:rPr>
                <a:t>reciprocal</a:t>
              </a:r>
              <a:r>
                <a:rPr lang="it-IT" sz="1800" dirty="0" smtClean="0">
                  <a:solidFill>
                    <a:srgbClr val="FFFF00"/>
                  </a:solidFill>
                </a:rPr>
                <a:t> </a:t>
              </a:r>
              <a:r>
                <a:rPr lang="it-IT" sz="1800" dirty="0" err="1" smtClean="0">
                  <a:solidFill>
                    <a:srgbClr val="FFFF00"/>
                  </a:solidFill>
                </a:rPr>
                <a:t>translocation</a:t>
              </a:r>
              <a:endParaRPr lang="en-US" sz="1800" dirty="0">
                <a:solidFill>
                  <a:srgbClr val="FFFF00"/>
                </a:solidFill>
              </a:endParaRPr>
            </a:p>
          </p:txBody>
        </p:sp>
      </p:grpSp>
      <p:sp>
        <p:nvSpPr>
          <p:cNvPr id="3" name="Rettangolo 2"/>
          <p:cNvSpPr/>
          <p:nvPr/>
        </p:nvSpPr>
        <p:spPr>
          <a:xfrm>
            <a:off x="632520" y="188640"/>
            <a:ext cx="8496944" cy="461665"/>
          </a:xfrm>
          <a:prstGeom prst="rect">
            <a:avLst/>
          </a:prstGeom>
        </p:spPr>
        <p:txBody>
          <a:bodyPr wrap="square">
            <a:spAutoFit/>
          </a:bodyPr>
          <a:lstStyle/>
          <a:p>
            <a:r>
              <a:rPr lang="it-IT" dirty="0" err="1">
                <a:solidFill>
                  <a:srgbClr val="FFFF00"/>
                </a:solidFill>
              </a:rPr>
              <a:t>carriers</a:t>
            </a:r>
            <a:r>
              <a:rPr lang="it-IT" dirty="0">
                <a:solidFill>
                  <a:srgbClr val="FFFF00"/>
                </a:solidFill>
              </a:rPr>
              <a:t> </a:t>
            </a:r>
            <a:r>
              <a:rPr lang="it-IT" dirty="0" err="1">
                <a:solidFill>
                  <a:srgbClr val="FFFF00"/>
                </a:solidFill>
              </a:rPr>
              <a:t>who</a:t>
            </a:r>
            <a:r>
              <a:rPr lang="it-IT" dirty="0">
                <a:solidFill>
                  <a:srgbClr val="FFFF00"/>
                </a:solidFill>
              </a:rPr>
              <a:t> </a:t>
            </a:r>
            <a:r>
              <a:rPr lang="it-IT" dirty="0" err="1">
                <a:solidFill>
                  <a:srgbClr val="FFFF00"/>
                </a:solidFill>
              </a:rPr>
              <a:t>have</a:t>
            </a:r>
            <a:r>
              <a:rPr lang="it-IT" dirty="0">
                <a:solidFill>
                  <a:srgbClr val="FFFF00"/>
                </a:solidFill>
              </a:rPr>
              <a:t> a </a:t>
            </a:r>
            <a:r>
              <a:rPr lang="it-IT" dirty="0" err="1">
                <a:solidFill>
                  <a:srgbClr val="FFFF00"/>
                </a:solidFill>
              </a:rPr>
              <a:t>reproductive</a:t>
            </a:r>
            <a:r>
              <a:rPr lang="it-IT" dirty="0">
                <a:solidFill>
                  <a:srgbClr val="FFFF00"/>
                </a:solidFill>
              </a:rPr>
              <a:t> </a:t>
            </a:r>
            <a:r>
              <a:rPr lang="it-IT" dirty="0" err="1">
                <a:solidFill>
                  <a:srgbClr val="FFFF00"/>
                </a:solidFill>
              </a:rPr>
              <a:t>risk</a:t>
            </a:r>
            <a:r>
              <a:rPr lang="it-IT" dirty="0">
                <a:solidFill>
                  <a:srgbClr val="FFFF00"/>
                </a:solidFill>
              </a:rPr>
              <a:t> </a:t>
            </a:r>
            <a:r>
              <a:rPr lang="it-IT" dirty="0" err="1">
                <a:solidFill>
                  <a:srgbClr val="FFFF00"/>
                </a:solidFill>
              </a:rPr>
              <a:t>regardless</a:t>
            </a:r>
            <a:r>
              <a:rPr lang="it-IT" dirty="0">
                <a:solidFill>
                  <a:srgbClr val="FFFF00"/>
                </a:solidFill>
              </a:rPr>
              <a:t> of the partner</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2754" name="Line 2"/>
          <p:cNvSpPr>
            <a:spLocks noChangeShapeType="1"/>
          </p:cNvSpPr>
          <p:nvPr/>
        </p:nvSpPr>
        <p:spPr bwMode="auto">
          <a:xfrm flipV="1">
            <a:off x="7262813" y="4114800"/>
            <a:ext cx="0" cy="812800"/>
          </a:xfrm>
          <a:prstGeom prst="line">
            <a:avLst/>
          </a:prstGeom>
          <a:noFill/>
          <a:ln w="12700">
            <a:solidFill>
              <a:srgbClr val="F6D02C"/>
            </a:solidFill>
            <a:round/>
            <a:headEnd/>
            <a:tailEnd type="triangle" w="med" len="med"/>
          </a:ln>
          <a:effectLst>
            <a:prstShdw prst="shdw17" dist="17961" dir="2700000">
              <a:srgbClr val="947D1A"/>
            </a:prstShdw>
          </a:effectLst>
        </p:spPr>
        <p:txBody>
          <a:bodyPr wrap="none" anchor="ctr"/>
          <a:lstStyle/>
          <a:p>
            <a:endParaRPr lang="it-IT"/>
          </a:p>
        </p:txBody>
      </p:sp>
      <p:sp>
        <p:nvSpPr>
          <p:cNvPr id="202755" name="Line 3"/>
          <p:cNvSpPr>
            <a:spLocks noChangeShapeType="1"/>
          </p:cNvSpPr>
          <p:nvPr/>
        </p:nvSpPr>
        <p:spPr bwMode="auto">
          <a:xfrm>
            <a:off x="8062913" y="1641475"/>
            <a:ext cx="0" cy="923925"/>
          </a:xfrm>
          <a:prstGeom prst="line">
            <a:avLst/>
          </a:prstGeom>
          <a:noFill/>
          <a:ln w="12700">
            <a:solidFill>
              <a:srgbClr val="F6D02C"/>
            </a:solidFill>
            <a:round/>
            <a:headEnd/>
            <a:tailEnd type="triangle" w="med" len="med"/>
          </a:ln>
          <a:effectLst>
            <a:prstShdw prst="shdw17" dist="17961" dir="2700000">
              <a:srgbClr val="947D1A"/>
            </a:prstShdw>
          </a:effectLst>
        </p:spPr>
        <p:txBody>
          <a:bodyPr wrap="none" anchor="ctr"/>
          <a:lstStyle/>
          <a:p>
            <a:endParaRPr lang="it-IT"/>
          </a:p>
        </p:txBody>
      </p:sp>
      <p:sp>
        <p:nvSpPr>
          <p:cNvPr id="202756" name="Line 4"/>
          <p:cNvSpPr>
            <a:spLocks noChangeShapeType="1"/>
          </p:cNvSpPr>
          <p:nvPr/>
        </p:nvSpPr>
        <p:spPr bwMode="auto">
          <a:xfrm>
            <a:off x="5695950" y="1752600"/>
            <a:ext cx="0" cy="990600"/>
          </a:xfrm>
          <a:prstGeom prst="line">
            <a:avLst/>
          </a:prstGeom>
          <a:noFill/>
          <a:ln w="12700">
            <a:solidFill>
              <a:srgbClr val="F6D02C"/>
            </a:solidFill>
            <a:round/>
            <a:headEnd/>
            <a:tailEnd type="triangle" w="med" len="med"/>
          </a:ln>
          <a:effectLst>
            <a:prstShdw prst="shdw17" dist="17961" dir="2700000">
              <a:srgbClr val="947D1A"/>
            </a:prstShdw>
          </a:effectLst>
        </p:spPr>
        <p:txBody>
          <a:bodyPr wrap="none" anchor="ctr"/>
          <a:lstStyle/>
          <a:p>
            <a:endParaRPr lang="it-IT"/>
          </a:p>
        </p:txBody>
      </p:sp>
      <p:sp>
        <p:nvSpPr>
          <p:cNvPr id="202757" name="Line 5"/>
          <p:cNvSpPr>
            <a:spLocks noChangeShapeType="1"/>
          </p:cNvSpPr>
          <p:nvPr/>
        </p:nvSpPr>
        <p:spPr bwMode="auto">
          <a:xfrm flipV="1">
            <a:off x="5708650" y="4114800"/>
            <a:ext cx="0" cy="1450975"/>
          </a:xfrm>
          <a:prstGeom prst="line">
            <a:avLst/>
          </a:prstGeom>
          <a:noFill/>
          <a:ln w="12700">
            <a:solidFill>
              <a:srgbClr val="F6D02C"/>
            </a:solidFill>
            <a:round/>
            <a:headEnd/>
            <a:tailEnd type="triangle" w="med" len="med"/>
          </a:ln>
          <a:effectLst>
            <a:prstShdw prst="shdw17" dist="17961" dir="2700000">
              <a:srgbClr val="947D1A"/>
            </a:prstShdw>
          </a:effectLst>
        </p:spPr>
        <p:txBody>
          <a:bodyPr wrap="none" anchor="ctr"/>
          <a:lstStyle/>
          <a:p>
            <a:endParaRPr lang="it-IT"/>
          </a:p>
        </p:txBody>
      </p:sp>
      <p:sp>
        <p:nvSpPr>
          <p:cNvPr id="202758" name="Line 6"/>
          <p:cNvSpPr>
            <a:spLocks noChangeShapeType="1"/>
          </p:cNvSpPr>
          <p:nvPr/>
        </p:nvSpPr>
        <p:spPr bwMode="auto">
          <a:xfrm flipV="1">
            <a:off x="6491288" y="4114800"/>
            <a:ext cx="0" cy="1125538"/>
          </a:xfrm>
          <a:prstGeom prst="line">
            <a:avLst/>
          </a:prstGeom>
          <a:noFill/>
          <a:ln w="12700">
            <a:solidFill>
              <a:srgbClr val="F6D02C"/>
            </a:solidFill>
            <a:round/>
            <a:headEnd/>
            <a:tailEnd type="triangle" w="med" len="med"/>
          </a:ln>
          <a:effectLst>
            <a:prstShdw prst="shdw17" dist="17961" dir="2700000">
              <a:srgbClr val="947D1A"/>
            </a:prstShdw>
          </a:effectLst>
        </p:spPr>
        <p:txBody>
          <a:bodyPr wrap="none" anchor="ctr"/>
          <a:lstStyle/>
          <a:p>
            <a:endParaRPr lang="it-IT"/>
          </a:p>
        </p:txBody>
      </p:sp>
      <p:sp>
        <p:nvSpPr>
          <p:cNvPr id="161799" name="AutoShape 7"/>
          <p:cNvSpPr>
            <a:spLocks noChangeArrowheads="1"/>
          </p:cNvSpPr>
          <p:nvPr/>
        </p:nvSpPr>
        <p:spPr bwMode="auto">
          <a:xfrm>
            <a:off x="231775" y="2667000"/>
            <a:ext cx="2703513" cy="1663700"/>
          </a:xfrm>
          <a:prstGeom prst="rightArrow">
            <a:avLst>
              <a:gd name="adj1" fmla="val 50000"/>
              <a:gd name="adj2" fmla="val 40625"/>
            </a:avLst>
          </a:prstGeom>
          <a:gradFill rotWithShape="0">
            <a:gsLst>
              <a:gs pos="0">
                <a:srgbClr val="002F47"/>
              </a:gs>
              <a:gs pos="100000">
                <a:srgbClr val="006699"/>
              </a:gs>
            </a:gsLst>
            <a:path path="rect">
              <a:fillToRect l="50000" t="50000" r="50000" b="50000"/>
            </a:path>
          </a:gradFill>
          <a:ln w="9525">
            <a:noFill/>
            <a:miter lim="800000"/>
            <a:headEnd/>
            <a:tailEnd/>
          </a:ln>
          <a:effectLst>
            <a:prstShdw prst="shdw17" dist="17961" dir="2700000">
              <a:srgbClr val="003D5C"/>
            </a:prstShdw>
          </a:effectLst>
        </p:spPr>
        <p:txBody>
          <a:bodyPr wrap="none" anchor="ctr"/>
          <a:lstStyle/>
          <a:p>
            <a:pPr algn="ctr" eaLnBrk="0" hangingPunct="0"/>
            <a:r>
              <a:rPr lang="it-IT" b="1">
                <a:solidFill>
                  <a:srgbClr val="FFFF00"/>
                </a:solidFill>
              </a:rPr>
              <a:t>Weeks of</a:t>
            </a:r>
            <a:br>
              <a:rPr lang="it-IT" b="1">
                <a:solidFill>
                  <a:srgbClr val="FFFF00"/>
                </a:solidFill>
              </a:rPr>
            </a:br>
            <a:r>
              <a:rPr lang="it-IT" b="1">
                <a:solidFill>
                  <a:srgbClr val="FFFF00"/>
                </a:solidFill>
              </a:rPr>
              <a:t>pregnancy</a:t>
            </a:r>
          </a:p>
        </p:txBody>
      </p:sp>
      <p:sp>
        <p:nvSpPr>
          <p:cNvPr id="202760" name="Line 8"/>
          <p:cNvSpPr>
            <a:spLocks noChangeShapeType="1"/>
          </p:cNvSpPr>
          <p:nvPr/>
        </p:nvSpPr>
        <p:spPr bwMode="auto">
          <a:xfrm>
            <a:off x="3117850" y="3492500"/>
            <a:ext cx="6532563" cy="0"/>
          </a:xfrm>
          <a:prstGeom prst="line">
            <a:avLst/>
          </a:prstGeom>
          <a:noFill/>
          <a:ln w="12700">
            <a:solidFill>
              <a:srgbClr val="F6D02C"/>
            </a:solidFill>
            <a:round/>
            <a:headEnd/>
            <a:tailEnd/>
          </a:ln>
          <a:effectLst>
            <a:prstShdw prst="shdw17" dist="17961" dir="2700000">
              <a:srgbClr val="947D1A"/>
            </a:prstShdw>
          </a:effectLst>
        </p:spPr>
        <p:txBody>
          <a:bodyPr wrap="none" anchor="ctr"/>
          <a:lstStyle/>
          <a:p>
            <a:endParaRPr lang="it-IT"/>
          </a:p>
        </p:txBody>
      </p:sp>
      <p:sp>
        <p:nvSpPr>
          <p:cNvPr id="202761" name="Text Box 9"/>
          <p:cNvSpPr txBox="1">
            <a:spLocks noChangeArrowheads="1"/>
          </p:cNvSpPr>
          <p:nvPr/>
        </p:nvSpPr>
        <p:spPr bwMode="auto">
          <a:xfrm>
            <a:off x="5291138" y="2873375"/>
            <a:ext cx="492125" cy="461963"/>
          </a:xfrm>
          <a:prstGeom prst="rect">
            <a:avLst/>
          </a:prstGeom>
          <a:noFill/>
          <a:ln w="12700">
            <a:noFill/>
            <a:miter lim="800000"/>
            <a:headEnd/>
            <a:tailEnd/>
          </a:ln>
          <a:effectLst>
            <a:prstShdw prst="shdw17" dist="17961" dir="2700000">
              <a:schemeClr val="bg1">
                <a:gamma/>
                <a:shade val="60000"/>
                <a:invGamma/>
              </a:schemeClr>
            </a:prstShdw>
          </a:effectLst>
        </p:spPr>
        <p:txBody>
          <a:bodyPr wrap="none">
            <a:spAutoFit/>
          </a:bodyPr>
          <a:lstStyle/>
          <a:p>
            <a:pPr eaLnBrk="0" hangingPunct="0">
              <a:defRPr/>
            </a:pPr>
            <a:r>
              <a:rPr lang="it-IT" b="1"/>
              <a:t>10</a:t>
            </a:r>
          </a:p>
        </p:txBody>
      </p:sp>
      <p:grpSp>
        <p:nvGrpSpPr>
          <p:cNvPr id="2" name="Group 10"/>
          <p:cNvGrpSpPr>
            <a:grpSpLocks/>
          </p:cNvGrpSpPr>
          <p:nvPr/>
        </p:nvGrpSpPr>
        <p:grpSpPr bwMode="auto">
          <a:xfrm>
            <a:off x="3117850" y="3330575"/>
            <a:ext cx="6292850" cy="328613"/>
            <a:chOff x="2040" y="1892"/>
            <a:chExt cx="4684" cy="336"/>
          </a:xfrm>
        </p:grpSpPr>
        <p:sp>
          <p:nvSpPr>
            <p:cNvPr id="161821" name="Line 11"/>
            <p:cNvSpPr>
              <a:spLocks noChangeShapeType="1"/>
            </p:cNvSpPr>
            <p:nvPr/>
          </p:nvSpPr>
          <p:spPr bwMode="auto">
            <a:xfrm>
              <a:off x="2040" y="1896"/>
              <a:ext cx="0" cy="332"/>
            </a:xfrm>
            <a:prstGeom prst="line">
              <a:avLst/>
            </a:prstGeom>
            <a:noFill/>
            <a:ln w="12700">
              <a:solidFill>
                <a:srgbClr val="F6D02C"/>
              </a:solidFill>
              <a:round/>
              <a:headEnd/>
              <a:tailEnd/>
            </a:ln>
            <a:effectLst>
              <a:prstShdw prst="shdw17" dist="17961" dir="2700000">
                <a:srgbClr val="947D1A"/>
              </a:prstShdw>
            </a:effectLst>
          </p:spPr>
          <p:txBody>
            <a:bodyPr wrap="none" anchor="ctr"/>
            <a:lstStyle/>
            <a:p>
              <a:endParaRPr lang="it-IT"/>
            </a:p>
          </p:txBody>
        </p:sp>
        <p:sp>
          <p:nvSpPr>
            <p:cNvPr id="161822" name="Line 12"/>
            <p:cNvSpPr>
              <a:spLocks noChangeShapeType="1"/>
            </p:cNvSpPr>
            <p:nvPr/>
          </p:nvSpPr>
          <p:spPr bwMode="auto">
            <a:xfrm>
              <a:off x="2404" y="1892"/>
              <a:ext cx="0" cy="332"/>
            </a:xfrm>
            <a:prstGeom prst="line">
              <a:avLst/>
            </a:prstGeom>
            <a:noFill/>
            <a:ln w="12700">
              <a:solidFill>
                <a:srgbClr val="F6D02C"/>
              </a:solidFill>
              <a:round/>
              <a:headEnd/>
              <a:tailEnd/>
            </a:ln>
            <a:effectLst>
              <a:prstShdw prst="shdw17" dist="17961" dir="2700000">
                <a:srgbClr val="947D1A"/>
              </a:prstShdw>
            </a:effectLst>
          </p:spPr>
          <p:txBody>
            <a:bodyPr wrap="none" anchor="ctr"/>
            <a:lstStyle/>
            <a:p>
              <a:endParaRPr lang="it-IT"/>
            </a:p>
          </p:txBody>
        </p:sp>
        <p:sp>
          <p:nvSpPr>
            <p:cNvPr id="161823" name="Line 13"/>
            <p:cNvSpPr>
              <a:spLocks noChangeShapeType="1"/>
            </p:cNvSpPr>
            <p:nvPr/>
          </p:nvSpPr>
          <p:spPr bwMode="auto">
            <a:xfrm>
              <a:off x="2760" y="1892"/>
              <a:ext cx="0" cy="332"/>
            </a:xfrm>
            <a:prstGeom prst="line">
              <a:avLst/>
            </a:prstGeom>
            <a:noFill/>
            <a:ln w="12700">
              <a:solidFill>
                <a:srgbClr val="F6D02C"/>
              </a:solidFill>
              <a:round/>
              <a:headEnd/>
              <a:tailEnd/>
            </a:ln>
            <a:effectLst>
              <a:prstShdw prst="shdw17" dist="17961" dir="2700000">
                <a:srgbClr val="947D1A"/>
              </a:prstShdw>
            </a:effectLst>
          </p:spPr>
          <p:txBody>
            <a:bodyPr wrap="none" anchor="ctr"/>
            <a:lstStyle/>
            <a:p>
              <a:endParaRPr lang="it-IT"/>
            </a:p>
          </p:txBody>
        </p:sp>
        <p:sp>
          <p:nvSpPr>
            <p:cNvPr id="161824" name="Line 14"/>
            <p:cNvSpPr>
              <a:spLocks noChangeShapeType="1"/>
            </p:cNvSpPr>
            <p:nvPr/>
          </p:nvSpPr>
          <p:spPr bwMode="auto">
            <a:xfrm>
              <a:off x="3124" y="1892"/>
              <a:ext cx="0" cy="332"/>
            </a:xfrm>
            <a:prstGeom prst="line">
              <a:avLst/>
            </a:prstGeom>
            <a:noFill/>
            <a:ln w="12700">
              <a:solidFill>
                <a:srgbClr val="F6D02C"/>
              </a:solidFill>
              <a:round/>
              <a:headEnd/>
              <a:tailEnd/>
            </a:ln>
            <a:effectLst>
              <a:prstShdw prst="shdw17" dist="17961" dir="2700000">
                <a:srgbClr val="947D1A"/>
              </a:prstShdw>
            </a:effectLst>
          </p:spPr>
          <p:txBody>
            <a:bodyPr wrap="none" anchor="ctr"/>
            <a:lstStyle/>
            <a:p>
              <a:endParaRPr lang="it-IT"/>
            </a:p>
          </p:txBody>
        </p:sp>
        <p:sp>
          <p:nvSpPr>
            <p:cNvPr id="161825" name="Line 15"/>
            <p:cNvSpPr>
              <a:spLocks noChangeShapeType="1"/>
            </p:cNvSpPr>
            <p:nvPr/>
          </p:nvSpPr>
          <p:spPr bwMode="auto">
            <a:xfrm>
              <a:off x="3480" y="1896"/>
              <a:ext cx="0" cy="332"/>
            </a:xfrm>
            <a:prstGeom prst="line">
              <a:avLst/>
            </a:prstGeom>
            <a:noFill/>
            <a:ln w="12700">
              <a:solidFill>
                <a:srgbClr val="F6D02C"/>
              </a:solidFill>
              <a:round/>
              <a:headEnd/>
              <a:tailEnd/>
            </a:ln>
            <a:effectLst>
              <a:prstShdw prst="shdw17" dist="17961" dir="2700000">
                <a:srgbClr val="947D1A"/>
              </a:prstShdw>
            </a:effectLst>
          </p:spPr>
          <p:txBody>
            <a:bodyPr wrap="none" anchor="ctr"/>
            <a:lstStyle/>
            <a:p>
              <a:endParaRPr lang="it-IT"/>
            </a:p>
          </p:txBody>
        </p:sp>
        <p:sp>
          <p:nvSpPr>
            <p:cNvPr id="161826" name="Line 16"/>
            <p:cNvSpPr>
              <a:spLocks noChangeShapeType="1"/>
            </p:cNvSpPr>
            <p:nvPr/>
          </p:nvSpPr>
          <p:spPr bwMode="auto">
            <a:xfrm>
              <a:off x="3836" y="1896"/>
              <a:ext cx="0" cy="332"/>
            </a:xfrm>
            <a:prstGeom prst="line">
              <a:avLst/>
            </a:prstGeom>
            <a:noFill/>
            <a:ln w="12700">
              <a:solidFill>
                <a:srgbClr val="F6D02C"/>
              </a:solidFill>
              <a:round/>
              <a:headEnd/>
              <a:tailEnd/>
            </a:ln>
            <a:effectLst>
              <a:prstShdw prst="shdw17" dist="17961" dir="2700000">
                <a:srgbClr val="947D1A"/>
              </a:prstShdw>
            </a:effectLst>
          </p:spPr>
          <p:txBody>
            <a:bodyPr wrap="none" anchor="ctr"/>
            <a:lstStyle/>
            <a:p>
              <a:endParaRPr lang="it-IT"/>
            </a:p>
          </p:txBody>
        </p:sp>
        <p:sp>
          <p:nvSpPr>
            <p:cNvPr id="161827" name="Line 17"/>
            <p:cNvSpPr>
              <a:spLocks noChangeShapeType="1"/>
            </p:cNvSpPr>
            <p:nvPr/>
          </p:nvSpPr>
          <p:spPr bwMode="auto">
            <a:xfrm>
              <a:off x="4200" y="1896"/>
              <a:ext cx="0" cy="332"/>
            </a:xfrm>
            <a:prstGeom prst="line">
              <a:avLst/>
            </a:prstGeom>
            <a:noFill/>
            <a:ln w="12700">
              <a:solidFill>
                <a:srgbClr val="F6D02C"/>
              </a:solidFill>
              <a:round/>
              <a:headEnd/>
              <a:tailEnd/>
            </a:ln>
            <a:effectLst>
              <a:prstShdw prst="shdw17" dist="17961" dir="2700000">
                <a:srgbClr val="947D1A"/>
              </a:prstShdw>
            </a:effectLst>
          </p:spPr>
          <p:txBody>
            <a:bodyPr wrap="none" anchor="ctr"/>
            <a:lstStyle/>
            <a:p>
              <a:endParaRPr lang="it-IT"/>
            </a:p>
          </p:txBody>
        </p:sp>
        <p:sp>
          <p:nvSpPr>
            <p:cNvPr id="161828" name="Line 18"/>
            <p:cNvSpPr>
              <a:spLocks noChangeShapeType="1"/>
            </p:cNvSpPr>
            <p:nvPr/>
          </p:nvSpPr>
          <p:spPr bwMode="auto">
            <a:xfrm>
              <a:off x="4564" y="1896"/>
              <a:ext cx="0" cy="332"/>
            </a:xfrm>
            <a:prstGeom prst="line">
              <a:avLst/>
            </a:prstGeom>
            <a:noFill/>
            <a:ln w="12700">
              <a:solidFill>
                <a:srgbClr val="F6D02C"/>
              </a:solidFill>
              <a:round/>
              <a:headEnd/>
              <a:tailEnd/>
            </a:ln>
            <a:effectLst>
              <a:prstShdw prst="shdw17" dist="17961" dir="2700000">
                <a:srgbClr val="947D1A"/>
              </a:prstShdw>
            </a:effectLst>
          </p:spPr>
          <p:txBody>
            <a:bodyPr wrap="none" anchor="ctr"/>
            <a:lstStyle/>
            <a:p>
              <a:endParaRPr lang="it-IT"/>
            </a:p>
          </p:txBody>
        </p:sp>
        <p:sp>
          <p:nvSpPr>
            <p:cNvPr id="161829" name="Line 19"/>
            <p:cNvSpPr>
              <a:spLocks noChangeShapeType="1"/>
            </p:cNvSpPr>
            <p:nvPr/>
          </p:nvSpPr>
          <p:spPr bwMode="auto">
            <a:xfrm>
              <a:off x="4928" y="1892"/>
              <a:ext cx="0" cy="332"/>
            </a:xfrm>
            <a:prstGeom prst="line">
              <a:avLst/>
            </a:prstGeom>
            <a:noFill/>
            <a:ln w="12700">
              <a:solidFill>
                <a:srgbClr val="F6D02C"/>
              </a:solidFill>
              <a:round/>
              <a:headEnd/>
              <a:tailEnd/>
            </a:ln>
            <a:effectLst>
              <a:prstShdw prst="shdw17" dist="17961" dir="2700000">
                <a:srgbClr val="947D1A"/>
              </a:prstShdw>
            </a:effectLst>
          </p:spPr>
          <p:txBody>
            <a:bodyPr wrap="none" anchor="ctr"/>
            <a:lstStyle/>
            <a:p>
              <a:endParaRPr lang="it-IT"/>
            </a:p>
          </p:txBody>
        </p:sp>
        <p:sp>
          <p:nvSpPr>
            <p:cNvPr id="161830" name="Line 20"/>
            <p:cNvSpPr>
              <a:spLocks noChangeShapeType="1"/>
            </p:cNvSpPr>
            <p:nvPr/>
          </p:nvSpPr>
          <p:spPr bwMode="auto">
            <a:xfrm>
              <a:off x="5284" y="1892"/>
              <a:ext cx="0" cy="332"/>
            </a:xfrm>
            <a:prstGeom prst="line">
              <a:avLst/>
            </a:prstGeom>
            <a:noFill/>
            <a:ln w="12700">
              <a:solidFill>
                <a:srgbClr val="F6D02C"/>
              </a:solidFill>
              <a:round/>
              <a:headEnd/>
              <a:tailEnd/>
            </a:ln>
            <a:effectLst>
              <a:prstShdw prst="shdw17" dist="17961" dir="2700000">
                <a:srgbClr val="947D1A"/>
              </a:prstShdw>
            </a:effectLst>
          </p:spPr>
          <p:txBody>
            <a:bodyPr wrap="none" anchor="ctr"/>
            <a:lstStyle/>
            <a:p>
              <a:endParaRPr lang="it-IT"/>
            </a:p>
          </p:txBody>
        </p:sp>
        <p:sp>
          <p:nvSpPr>
            <p:cNvPr id="161831" name="Line 21"/>
            <p:cNvSpPr>
              <a:spLocks noChangeShapeType="1"/>
            </p:cNvSpPr>
            <p:nvPr/>
          </p:nvSpPr>
          <p:spPr bwMode="auto">
            <a:xfrm>
              <a:off x="5648" y="1892"/>
              <a:ext cx="0" cy="332"/>
            </a:xfrm>
            <a:prstGeom prst="line">
              <a:avLst/>
            </a:prstGeom>
            <a:noFill/>
            <a:ln w="12700">
              <a:solidFill>
                <a:srgbClr val="F6D02C"/>
              </a:solidFill>
              <a:round/>
              <a:headEnd/>
              <a:tailEnd/>
            </a:ln>
            <a:effectLst>
              <a:prstShdw prst="shdw17" dist="17961" dir="2700000">
                <a:srgbClr val="947D1A"/>
              </a:prstShdw>
            </a:effectLst>
          </p:spPr>
          <p:txBody>
            <a:bodyPr wrap="none" anchor="ctr"/>
            <a:lstStyle/>
            <a:p>
              <a:endParaRPr lang="it-IT"/>
            </a:p>
          </p:txBody>
        </p:sp>
        <p:sp>
          <p:nvSpPr>
            <p:cNvPr id="161832" name="Line 22"/>
            <p:cNvSpPr>
              <a:spLocks noChangeShapeType="1"/>
            </p:cNvSpPr>
            <p:nvPr/>
          </p:nvSpPr>
          <p:spPr bwMode="auto">
            <a:xfrm>
              <a:off x="6004" y="1896"/>
              <a:ext cx="0" cy="332"/>
            </a:xfrm>
            <a:prstGeom prst="line">
              <a:avLst/>
            </a:prstGeom>
            <a:noFill/>
            <a:ln w="12700">
              <a:solidFill>
                <a:srgbClr val="F6D02C"/>
              </a:solidFill>
              <a:round/>
              <a:headEnd/>
              <a:tailEnd/>
            </a:ln>
            <a:effectLst>
              <a:prstShdw prst="shdw17" dist="17961" dir="2700000">
                <a:srgbClr val="947D1A"/>
              </a:prstShdw>
            </a:effectLst>
          </p:spPr>
          <p:txBody>
            <a:bodyPr wrap="none" anchor="ctr"/>
            <a:lstStyle/>
            <a:p>
              <a:endParaRPr lang="it-IT"/>
            </a:p>
          </p:txBody>
        </p:sp>
        <p:sp>
          <p:nvSpPr>
            <p:cNvPr id="161833" name="Line 23"/>
            <p:cNvSpPr>
              <a:spLocks noChangeShapeType="1"/>
            </p:cNvSpPr>
            <p:nvPr/>
          </p:nvSpPr>
          <p:spPr bwMode="auto">
            <a:xfrm>
              <a:off x="6360" y="1896"/>
              <a:ext cx="0" cy="332"/>
            </a:xfrm>
            <a:prstGeom prst="line">
              <a:avLst/>
            </a:prstGeom>
            <a:noFill/>
            <a:ln w="12700">
              <a:solidFill>
                <a:srgbClr val="F6D02C"/>
              </a:solidFill>
              <a:round/>
              <a:headEnd/>
              <a:tailEnd/>
            </a:ln>
            <a:effectLst>
              <a:prstShdw prst="shdw17" dist="17961" dir="2700000">
                <a:srgbClr val="947D1A"/>
              </a:prstShdw>
            </a:effectLst>
          </p:spPr>
          <p:txBody>
            <a:bodyPr wrap="none" anchor="ctr"/>
            <a:lstStyle/>
            <a:p>
              <a:endParaRPr lang="it-IT"/>
            </a:p>
          </p:txBody>
        </p:sp>
        <p:sp>
          <p:nvSpPr>
            <p:cNvPr id="161834" name="Line 24"/>
            <p:cNvSpPr>
              <a:spLocks noChangeShapeType="1"/>
            </p:cNvSpPr>
            <p:nvPr/>
          </p:nvSpPr>
          <p:spPr bwMode="auto">
            <a:xfrm>
              <a:off x="6724" y="1896"/>
              <a:ext cx="0" cy="332"/>
            </a:xfrm>
            <a:prstGeom prst="line">
              <a:avLst/>
            </a:prstGeom>
            <a:noFill/>
            <a:ln w="12700">
              <a:solidFill>
                <a:srgbClr val="F6D02C"/>
              </a:solidFill>
              <a:round/>
              <a:headEnd/>
              <a:tailEnd/>
            </a:ln>
            <a:effectLst>
              <a:prstShdw prst="shdw17" dist="17961" dir="2700000">
                <a:srgbClr val="947D1A"/>
              </a:prstShdw>
            </a:effectLst>
          </p:spPr>
          <p:txBody>
            <a:bodyPr wrap="none" anchor="ctr"/>
            <a:lstStyle/>
            <a:p>
              <a:endParaRPr lang="it-IT"/>
            </a:p>
          </p:txBody>
        </p:sp>
      </p:grpSp>
      <p:sp>
        <p:nvSpPr>
          <p:cNvPr id="202777" name="Text Box 25"/>
          <p:cNvSpPr txBox="1">
            <a:spLocks noChangeArrowheads="1"/>
          </p:cNvSpPr>
          <p:nvPr/>
        </p:nvSpPr>
        <p:spPr bwMode="auto">
          <a:xfrm>
            <a:off x="5770563" y="2873375"/>
            <a:ext cx="492125" cy="461963"/>
          </a:xfrm>
          <a:prstGeom prst="rect">
            <a:avLst/>
          </a:prstGeom>
          <a:noFill/>
          <a:ln w="12700">
            <a:noFill/>
            <a:miter lim="800000"/>
            <a:headEnd/>
            <a:tailEnd/>
          </a:ln>
          <a:effectLst>
            <a:prstShdw prst="shdw17" dist="17961" dir="2700000">
              <a:schemeClr val="bg1">
                <a:gamma/>
                <a:shade val="60000"/>
                <a:invGamma/>
              </a:schemeClr>
            </a:prstShdw>
          </a:effectLst>
        </p:spPr>
        <p:txBody>
          <a:bodyPr wrap="none">
            <a:spAutoFit/>
          </a:bodyPr>
          <a:lstStyle/>
          <a:p>
            <a:pPr eaLnBrk="0" hangingPunct="0">
              <a:defRPr/>
            </a:pPr>
            <a:r>
              <a:rPr lang="it-IT" b="1"/>
              <a:t>12</a:t>
            </a:r>
          </a:p>
        </p:txBody>
      </p:sp>
      <p:sp>
        <p:nvSpPr>
          <p:cNvPr id="202778" name="Text Box 26"/>
          <p:cNvSpPr txBox="1">
            <a:spLocks noChangeArrowheads="1"/>
          </p:cNvSpPr>
          <p:nvPr/>
        </p:nvSpPr>
        <p:spPr bwMode="auto">
          <a:xfrm>
            <a:off x="6257925" y="2873375"/>
            <a:ext cx="492125" cy="461963"/>
          </a:xfrm>
          <a:prstGeom prst="rect">
            <a:avLst/>
          </a:prstGeom>
          <a:noFill/>
          <a:ln w="12700">
            <a:noFill/>
            <a:miter lim="800000"/>
            <a:headEnd/>
            <a:tailEnd/>
          </a:ln>
          <a:effectLst>
            <a:prstShdw prst="shdw17" dist="17961" dir="2700000">
              <a:schemeClr val="bg1">
                <a:gamma/>
                <a:shade val="60000"/>
                <a:invGamma/>
              </a:schemeClr>
            </a:prstShdw>
          </a:effectLst>
        </p:spPr>
        <p:txBody>
          <a:bodyPr wrap="none">
            <a:spAutoFit/>
          </a:bodyPr>
          <a:lstStyle/>
          <a:p>
            <a:pPr eaLnBrk="0" hangingPunct="0">
              <a:defRPr/>
            </a:pPr>
            <a:r>
              <a:rPr lang="it-IT" b="1"/>
              <a:t>14</a:t>
            </a:r>
          </a:p>
        </p:txBody>
      </p:sp>
      <p:sp>
        <p:nvSpPr>
          <p:cNvPr id="202779" name="Text Box 27"/>
          <p:cNvSpPr txBox="1">
            <a:spLocks noChangeArrowheads="1"/>
          </p:cNvSpPr>
          <p:nvPr/>
        </p:nvSpPr>
        <p:spPr bwMode="auto">
          <a:xfrm>
            <a:off x="6734175" y="2873375"/>
            <a:ext cx="492125" cy="461963"/>
          </a:xfrm>
          <a:prstGeom prst="rect">
            <a:avLst/>
          </a:prstGeom>
          <a:noFill/>
          <a:ln w="12700">
            <a:noFill/>
            <a:miter lim="800000"/>
            <a:headEnd/>
            <a:tailEnd/>
          </a:ln>
          <a:effectLst>
            <a:prstShdw prst="shdw17" dist="17961" dir="2700000">
              <a:schemeClr val="bg1">
                <a:gamma/>
                <a:shade val="60000"/>
                <a:invGamma/>
              </a:schemeClr>
            </a:prstShdw>
          </a:effectLst>
        </p:spPr>
        <p:txBody>
          <a:bodyPr wrap="none">
            <a:spAutoFit/>
          </a:bodyPr>
          <a:lstStyle/>
          <a:p>
            <a:pPr eaLnBrk="0" hangingPunct="0">
              <a:defRPr/>
            </a:pPr>
            <a:r>
              <a:rPr lang="it-IT" b="1"/>
              <a:t>16</a:t>
            </a:r>
          </a:p>
        </p:txBody>
      </p:sp>
      <p:sp>
        <p:nvSpPr>
          <p:cNvPr id="202780" name="Text Box 28"/>
          <p:cNvSpPr txBox="1">
            <a:spLocks noChangeArrowheads="1"/>
          </p:cNvSpPr>
          <p:nvPr/>
        </p:nvSpPr>
        <p:spPr bwMode="auto">
          <a:xfrm>
            <a:off x="7481888" y="2873375"/>
            <a:ext cx="492125" cy="461963"/>
          </a:xfrm>
          <a:prstGeom prst="rect">
            <a:avLst/>
          </a:prstGeom>
          <a:noFill/>
          <a:ln w="12700">
            <a:noFill/>
            <a:miter lim="800000"/>
            <a:headEnd/>
            <a:tailEnd/>
          </a:ln>
          <a:effectLst>
            <a:prstShdw prst="shdw17" dist="17961" dir="2700000">
              <a:schemeClr val="bg1">
                <a:gamma/>
                <a:shade val="60000"/>
                <a:invGamma/>
              </a:schemeClr>
            </a:prstShdw>
          </a:effectLst>
        </p:spPr>
        <p:txBody>
          <a:bodyPr wrap="none">
            <a:spAutoFit/>
          </a:bodyPr>
          <a:lstStyle/>
          <a:p>
            <a:pPr eaLnBrk="0" hangingPunct="0">
              <a:defRPr/>
            </a:pPr>
            <a:r>
              <a:rPr lang="it-IT" b="1"/>
              <a:t>19</a:t>
            </a:r>
          </a:p>
        </p:txBody>
      </p:sp>
      <p:sp>
        <p:nvSpPr>
          <p:cNvPr id="202781" name="Text Box 29"/>
          <p:cNvSpPr txBox="1">
            <a:spLocks noChangeArrowheads="1"/>
          </p:cNvSpPr>
          <p:nvPr/>
        </p:nvSpPr>
        <p:spPr bwMode="auto">
          <a:xfrm>
            <a:off x="7959725" y="2873375"/>
            <a:ext cx="492125" cy="461963"/>
          </a:xfrm>
          <a:prstGeom prst="rect">
            <a:avLst/>
          </a:prstGeom>
          <a:noFill/>
          <a:ln w="12700">
            <a:noFill/>
            <a:miter lim="800000"/>
            <a:headEnd/>
            <a:tailEnd/>
          </a:ln>
          <a:effectLst>
            <a:prstShdw prst="shdw17" dist="17961" dir="2700000">
              <a:schemeClr val="bg1">
                <a:gamma/>
                <a:shade val="60000"/>
                <a:invGamma/>
              </a:schemeClr>
            </a:prstShdw>
          </a:effectLst>
        </p:spPr>
        <p:txBody>
          <a:bodyPr wrap="none">
            <a:spAutoFit/>
          </a:bodyPr>
          <a:lstStyle/>
          <a:p>
            <a:pPr eaLnBrk="0" hangingPunct="0">
              <a:defRPr/>
            </a:pPr>
            <a:r>
              <a:rPr lang="it-IT" b="1"/>
              <a:t>21</a:t>
            </a:r>
          </a:p>
        </p:txBody>
      </p:sp>
      <p:sp>
        <p:nvSpPr>
          <p:cNvPr id="202782" name="Text Box 30"/>
          <p:cNvSpPr txBox="1">
            <a:spLocks noChangeArrowheads="1"/>
          </p:cNvSpPr>
          <p:nvPr/>
        </p:nvSpPr>
        <p:spPr bwMode="auto">
          <a:xfrm>
            <a:off x="9178925" y="2873375"/>
            <a:ext cx="492125" cy="461963"/>
          </a:xfrm>
          <a:prstGeom prst="rect">
            <a:avLst/>
          </a:prstGeom>
          <a:noFill/>
          <a:ln w="12700">
            <a:noFill/>
            <a:miter lim="800000"/>
            <a:headEnd/>
            <a:tailEnd/>
          </a:ln>
          <a:effectLst>
            <a:prstShdw prst="shdw17" dist="17961" dir="2700000">
              <a:schemeClr val="bg1">
                <a:gamma/>
                <a:shade val="60000"/>
                <a:invGamma/>
              </a:schemeClr>
            </a:prstShdw>
          </a:effectLst>
        </p:spPr>
        <p:txBody>
          <a:bodyPr wrap="none">
            <a:spAutoFit/>
          </a:bodyPr>
          <a:lstStyle/>
          <a:p>
            <a:pPr eaLnBrk="0" hangingPunct="0">
              <a:defRPr/>
            </a:pPr>
            <a:r>
              <a:rPr lang="it-IT" b="1"/>
              <a:t>26</a:t>
            </a:r>
          </a:p>
        </p:txBody>
      </p:sp>
      <p:sp>
        <p:nvSpPr>
          <p:cNvPr id="202783" name="Text Box 31"/>
          <p:cNvSpPr txBox="1">
            <a:spLocks noChangeArrowheads="1"/>
          </p:cNvSpPr>
          <p:nvPr/>
        </p:nvSpPr>
        <p:spPr bwMode="auto">
          <a:xfrm>
            <a:off x="5365750" y="1676400"/>
            <a:ext cx="612775" cy="461963"/>
          </a:xfrm>
          <a:prstGeom prst="rect">
            <a:avLst/>
          </a:prstGeom>
          <a:gradFill rotWithShape="0">
            <a:gsLst>
              <a:gs pos="0">
                <a:schemeClr val="bg1">
                  <a:gamma/>
                  <a:shade val="46275"/>
                  <a:invGamma/>
                </a:schemeClr>
              </a:gs>
              <a:gs pos="50000">
                <a:schemeClr val="bg1"/>
              </a:gs>
              <a:gs pos="100000">
                <a:schemeClr val="bg1">
                  <a:gamma/>
                  <a:shade val="46275"/>
                  <a:invGamma/>
                </a:schemeClr>
              </a:gs>
            </a:gsLst>
            <a:lin ang="2700000" scaled="1"/>
          </a:gradFill>
          <a:ln w="12700">
            <a:noFill/>
            <a:miter lim="800000"/>
            <a:headEnd/>
            <a:tailEnd/>
          </a:ln>
          <a:effectLst/>
          <a:scene3d>
            <a:camera prst="legacyPerspectiveBottom"/>
            <a:lightRig rig="legacyFlat3" dir="b"/>
          </a:scene3d>
          <a:sp3d extrusionH="430200" prstMaterial="legacyMatte">
            <a:bevelT w="13500" h="13500" prst="angle"/>
            <a:bevelB w="13500" h="13500" prst="angle"/>
            <a:extrusionClr>
              <a:schemeClr val="bg1"/>
            </a:extrusionClr>
          </a:sp3d>
        </p:spPr>
        <p:txBody>
          <a:bodyPr wrap="none">
            <a:spAutoFit/>
            <a:flatTx/>
          </a:bodyPr>
          <a:lstStyle/>
          <a:p>
            <a:pPr eaLnBrk="0" hangingPunct="0">
              <a:defRPr/>
            </a:pPr>
            <a:r>
              <a:rPr lang="it-IT" b="1">
                <a:solidFill>
                  <a:schemeClr val="tx2"/>
                </a:solidFill>
                <a:effectLst>
                  <a:outerShdw blurRad="38100" dist="38100" dir="2700000" algn="tl">
                    <a:srgbClr val="000000"/>
                  </a:outerShdw>
                </a:effectLst>
              </a:rPr>
              <a:t>NT</a:t>
            </a:r>
          </a:p>
        </p:txBody>
      </p:sp>
      <p:sp>
        <p:nvSpPr>
          <p:cNvPr id="202784" name="Text Box 32"/>
          <p:cNvSpPr txBox="1">
            <a:spLocks noChangeArrowheads="1"/>
          </p:cNvSpPr>
          <p:nvPr/>
        </p:nvSpPr>
        <p:spPr bwMode="auto">
          <a:xfrm>
            <a:off x="7770813" y="1476375"/>
            <a:ext cx="579437" cy="461963"/>
          </a:xfrm>
          <a:prstGeom prst="rect">
            <a:avLst/>
          </a:prstGeom>
          <a:gradFill rotWithShape="0">
            <a:gsLst>
              <a:gs pos="0">
                <a:schemeClr val="bg1">
                  <a:gamma/>
                  <a:shade val="46275"/>
                  <a:invGamma/>
                </a:schemeClr>
              </a:gs>
              <a:gs pos="50000">
                <a:schemeClr val="bg1"/>
              </a:gs>
              <a:gs pos="100000">
                <a:schemeClr val="bg1">
                  <a:gamma/>
                  <a:shade val="46275"/>
                  <a:invGamma/>
                </a:schemeClr>
              </a:gs>
            </a:gsLst>
            <a:lin ang="2700000" scaled="1"/>
          </a:gradFill>
          <a:ln w="12700">
            <a:noFill/>
            <a:miter lim="800000"/>
            <a:headEnd/>
            <a:tailEnd/>
          </a:ln>
          <a:effectLst/>
          <a:scene3d>
            <a:camera prst="legacyPerspectiveBottom"/>
            <a:lightRig rig="legacyFlat3" dir="b"/>
          </a:scene3d>
          <a:sp3d extrusionH="430200" prstMaterial="legacyMatte">
            <a:bevelT w="13500" h="13500" prst="angle"/>
            <a:bevelB w="13500" h="13500" prst="angle"/>
            <a:extrusionClr>
              <a:schemeClr val="bg1"/>
            </a:extrusionClr>
          </a:sp3d>
        </p:spPr>
        <p:txBody>
          <a:bodyPr wrap="none">
            <a:spAutoFit/>
            <a:flatTx/>
          </a:bodyPr>
          <a:lstStyle/>
          <a:p>
            <a:pPr eaLnBrk="0" hangingPunct="0">
              <a:defRPr/>
            </a:pPr>
            <a:r>
              <a:rPr lang="it-IT" b="1">
                <a:solidFill>
                  <a:schemeClr val="tx2"/>
                </a:solidFill>
                <a:effectLst>
                  <a:outerShdw blurRad="38100" dist="38100" dir="2700000" algn="tl">
                    <a:srgbClr val="000000"/>
                  </a:outerShdw>
                </a:effectLst>
              </a:rPr>
              <a:t>US</a:t>
            </a:r>
          </a:p>
        </p:txBody>
      </p:sp>
      <p:sp>
        <p:nvSpPr>
          <p:cNvPr id="202785" name="Text Box 33"/>
          <p:cNvSpPr txBox="1">
            <a:spLocks noChangeArrowheads="1"/>
          </p:cNvSpPr>
          <p:nvPr/>
        </p:nvSpPr>
        <p:spPr bwMode="auto">
          <a:xfrm>
            <a:off x="5386388" y="5476875"/>
            <a:ext cx="801687" cy="461963"/>
          </a:xfrm>
          <a:prstGeom prst="rect">
            <a:avLst/>
          </a:prstGeom>
          <a:gradFill rotWithShape="0">
            <a:gsLst>
              <a:gs pos="0">
                <a:schemeClr val="bg1">
                  <a:gamma/>
                  <a:shade val="46275"/>
                  <a:invGamma/>
                </a:schemeClr>
              </a:gs>
              <a:gs pos="50000">
                <a:schemeClr val="bg1"/>
              </a:gs>
              <a:gs pos="100000">
                <a:schemeClr val="bg1">
                  <a:gamma/>
                  <a:shade val="46275"/>
                  <a:invGamma/>
                </a:schemeClr>
              </a:gs>
            </a:gsLst>
            <a:lin ang="2700000" scaled="1"/>
          </a:gradFill>
          <a:ln w="12700">
            <a:noFill/>
            <a:miter lim="800000"/>
            <a:headEnd/>
            <a:tailEnd/>
          </a:ln>
          <a:effectLst/>
          <a:scene3d>
            <a:camera prst="legacyPerspectiveTop"/>
            <a:lightRig rig="legacyFlat3" dir="b"/>
          </a:scene3d>
          <a:sp3d extrusionH="887400" prstMaterial="legacyMatte">
            <a:bevelT w="13500" h="13500" prst="angle"/>
            <a:bevelB w="13500" h="13500" prst="angle"/>
            <a:extrusionClr>
              <a:schemeClr val="bg1"/>
            </a:extrusionClr>
          </a:sp3d>
        </p:spPr>
        <p:txBody>
          <a:bodyPr wrap="none">
            <a:spAutoFit/>
            <a:flatTx/>
          </a:bodyPr>
          <a:lstStyle/>
          <a:p>
            <a:pPr eaLnBrk="0" hangingPunct="0">
              <a:defRPr/>
            </a:pPr>
            <a:r>
              <a:rPr lang="it-IT" b="1">
                <a:solidFill>
                  <a:schemeClr val="tx2"/>
                </a:solidFill>
                <a:effectLst>
                  <a:outerShdw blurRad="38100" dist="38100" dir="2700000" algn="tl">
                    <a:srgbClr val="000000"/>
                  </a:outerShdw>
                </a:effectLst>
              </a:rPr>
              <a:t>CVS</a:t>
            </a:r>
          </a:p>
        </p:txBody>
      </p:sp>
      <p:sp>
        <p:nvSpPr>
          <p:cNvPr id="202786" name="Text Box 34"/>
          <p:cNvSpPr txBox="1">
            <a:spLocks noChangeArrowheads="1"/>
          </p:cNvSpPr>
          <p:nvPr/>
        </p:nvSpPr>
        <p:spPr bwMode="auto">
          <a:xfrm>
            <a:off x="6229350" y="5108575"/>
            <a:ext cx="612775" cy="461963"/>
          </a:xfrm>
          <a:prstGeom prst="rect">
            <a:avLst/>
          </a:prstGeom>
          <a:gradFill rotWithShape="0">
            <a:gsLst>
              <a:gs pos="0">
                <a:schemeClr val="bg1">
                  <a:gamma/>
                  <a:shade val="46275"/>
                  <a:invGamma/>
                </a:schemeClr>
              </a:gs>
              <a:gs pos="50000">
                <a:schemeClr val="bg1"/>
              </a:gs>
              <a:gs pos="100000">
                <a:schemeClr val="bg1">
                  <a:gamma/>
                  <a:shade val="46275"/>
                  <a:invGamma/>
                </a:schemeClr>
              </a:gs>
            </a:gsLst>
            <a:lin ang="2700000" scaled="1"/>
          </a:gradFill>
          <a:ln w="12700">
            <a:noFill/>
            <a:miter lim="800000"/>
            <a:headEnd/>
            <a:tailEnd/>
          </a:ln>
          <a:effectLst/>
          <a:scene3d>
            <a:camera prst="legacyPerspectiveTop"/>
            <a:lightRig rig="legacyFlat3" dir="b"/>
          </a:scene3d>
          <a:sp3d extrusionH="887400" prstMaterial="legacyMatte">
            <a:bevelT w="13500" h="13500" prst="angle"/>
            <a:bevelB w="13500" h="13500" prst="angle"/>
            <a:extrusionClr>
              <a:schemeClr val="bg1"/>
            </a:extrusionClr>
          </a:sp3d>
        </p:spPr>
        <p:txBody>
          <a:bodyPr wrap="none">
            <a:spAutoFit/>
            <a:flatTx/>
          </a:bodyPr>
          <a:lstStyle/>
          <a:p>
            <a:pPr eaLnBrk="0" hangingPunct="0">
              <a:defRPr/>
            </a:pPr>
            <a:r>
              <a:rPr lang="it-IT" b="1">
                <a:solidFill>
                  <a:schemeClr val="tx2"/>
                </a:solidFill>
                <a:effectLst>
                  <a:outerShdw blurRad="38100" dist="38100" dir="2700000" algn="tl">
                    <a:srgbClr val="000000"/>
                  </a:outerShdw>
                </a:effectLst>
              </a:rPr>
              <a:t>EA</a:t>
            </a:r>
          </a:p>
        </p:txBody>
      </p:sp>
      <p:sp>
        <p:nvSpPr>
          <p:cNvPr id="202787" name="Text Box 35"/>
          <p:cNvSpPr txBox="1">
            <a:spLocks noChangeArrowheads="1"/>
          </p:cNvSpPr>
          <p:nvPr/>
        </p:nvSpPr>
        <p:spPr bwMode="auto">
          <a:xfrm>
            <a:off x="7073900" y="4714875"/>
            <a:ext cx="407988" cy="461963"/>
          </a:xfrm>
          <a:prstGeom prst="rect">
            <a:avLst/>
          </a:prstGeom>
          <a:gradFill rotWithShape="0">
            <a:gsLst>
              <a:gs pos="0">
                <a:schemeClr val="bg1">
                  <a:gamma/>
                  <a:shade val="46275"/>
                  <a:invGamma/>
                </a:schemeClr>
              </a:gs>
              <a:gs pos="50000">
                <a:schemeClr val="bg1"/>
              </a:gs>
              <a:gs pos="100000">
                <a:schemeClr val="bg1">
                  <a:gamma/>
                  <a:shade val="46275"/>
                  <a:invGamma/>
                </a:schemeClr>
              </a:gs>
            </a:gsLst>
            <a:lin ang="2700000" scaled="1"/>
          </a:gradFill>
          <a:ln w="12700">
            <a:noFill/>
            <a:miter lim="800000"/>
            <a:headEnd/>
            <a:tailEnd/>
          </a:ln>
          <a:effectLst/>
          <a:scene3d>
            <a:camera prst="legacyPerspectiveTop"/>
            <a:lightRig rig="legacyFlat3" dir="b"/>
          </a:scene3d>
          <a:sp3d extrusionH="887400" prstMaterial="legacyMatte">
            <a:bevelT w="13500" h="13500" prst="angle"/>
            <a:bevelB w="13500" h="13500" prst="angle"/>
            <a:extrusionClr>
              <a:schemeClr val="bg1"/>
            </a:extrusionClr>
          </a:sp3d>
        </p:spPr>
        <p:txBody>
          <a:bodyPr wrap="none">
            <a:spAutoFit/>
            <a:flatTx/>
          </a:bodyPr>
          <a:lstStyle/>
          <a:p>
            <a:pPr eaLnBrk="0" hangingPunct="0">
              <a:defRPr/>
            </a:pPr>
            <a:r>
              <a:rPr lang="it-IT" b="1">
                <a:solidFill>
                  <a:schemeClr val="tx2"/>
                </a:solidFill>
                <a:effectLst>
                  <a:outerShdw blurRad="38100" dist="38100" dir="2700000" algn="tl">
                    <a:srgbClr val="000000"/>
                  </a:outerShdw>
                </a:effectLst>
              </a:rPr>
              <a:t>A</a:t>
            </a:r>
          </a:p>
        </p:txBody>
      </p:sp>
      <p:sp>
        <p:nvSpPr>
          <p:cNvPr id="202788" name="Line 36"/>
          <p:cNvSpPr>
            <a:spLocks noChangeShapeType="1"/>
          </p:cNvSpPr>
          <p:nvPr/>
        </p:nvSpPr>
        <p:spPr bwMode="auto">
          <a:xfrm>
            <a:off x="6980238" y="1462088"/>
            <a:ext cx="0" cy="1103312"/>
          </a:xfrm>
          <a:prstGeom prst="line">
            <a:avLst/>
          </a:prstGeom>
          <a:noFill/>
          <a:ln w="12700">
            <a:solidFill>
              <a:srgbClr val="F6D02C"/>
            </a:solidFill>
            <a:round/>
            <a:headEnd/>
            <a:tailEnd type="triangle" w="med" len="med"/>
          </a:ln>
          <a:effectLst>
            <a:prstShdw prst="shdw17" dist="17961" dir="2700000">
              <a:srgbClr val="947D1A"/>
            </a:prstShdw>
          </a:effectLst>
        </p:spPr>
        <p:txBody>
          <a:bodyPr wrap="none" anchor="ctr"/>
          <a:lstStyle/>
          <a:p>
            <a:endParaRPr lang="it-IT"/>
          </a:p>
        </p:txBody>
      </p:sp>
      <p:sp>
        <p:nvSpPr>
          <p:cNvPr id="202789" name="Text Box 37"/>
          <p:cNvSpPr txBox="1">
            <a:spLocks noChangeArrowheads="1"/>
          </p:cNvSpPr>
          <p:nvPr/>
        </p:nvSpPr>
        <p:spPr bwMode="auto">
          <a:xfrm>
            <a:off x="6719888" y="1184275"/>
            <a:ext cx="544512" cy="461963"/>
          </a:xfrm>
          <a:prstGeom prst="rect">
            <a:avLst/>
          </a:prstGeom>
          <a:gradFill rotWithShape="0">
            <a:gsLst>
              <a:gs pos="0">
                <a:schemeClr val="bg1">
                  <a:gamma/>
                  <a:shade val="46275"/>
                  <a:invGamma/>
                </a:schemeClr>
              </a:gs>
              <a:gs pos="50000">
                <a:schemeClr val="bg1"/>
              </a:gs>
              <a:gs pos="100000">
                <a:schemeClr val="bg1">
                  <a:gamma/>
                  <a:shade val="46275"/>
                  <a:invGamma/>
                </a:schemeClr>
              </a:gs>
            </a:gsLst>
            <a:lin ang="2700000" scaled="1"/>
          </a:gradFill>
          <a:ln w="12700">
            <a:noFill/>
            <a:miter lim="800000"/>
            <a:headEnd/>
            <a:tailEnd/>
          </a:ln>
          <a:effectLst/>
          <a:scene3d>
            <a:camera prst="legacyPerspectiveBottom"/>
            <a:lightRig rig="legacyFlat3" dir="b"/>
          </a:scene3d>
          <a:sp3d extrusionH="430200" prstMaterial="legacyMatte">
            <a:bevelT w="13500" h="13500" prst="angle"/>
            <a:bevelB w="13500" h="13500" prst="angle"/>
            <a:extrusionClr>
              <a:schemeClr val="bg1"/>
            </a:extrusionClr>
          </a:sp3d>
        </p:spPr>
        <p:txBody>
          <a:bodyPr wrap="none">
            <a:spAutoFit/>
            <a:flatTx/>
          </a:bodyPr>
          <a:lstStyle/>
          <a:p>
            <a:pPr eaLnBrk="0" hangingPunct="0">
              <a:defRPr/>
            </a:pPr>
            <a:r>
              <a:rPr lang="it-IT" b="1">
                <a:solidFill>
                  <a:schemeClr val="tx2"/>
                </a:solidFill>
                <a:effectLst>
                  <a:outerShdw blurRad="38100" dist="38100" dir="2700000" algn="tl">
                    <a:srgbClr val="000000"/>
                  </a:outerShdw>
                </a:effectLst>
              </a:rPr>
              <a:t>3T</a:t>
            </a:r>
          </a:p>
        </p:txBody>
      </p:sp>
      <p:sp>
        <p:nvSpPr>
          <p:cNvPr id="161816" name="CasellaDiTesto 37"/>
          <p:cNvSpPr txBox="1">
            <a:spLocks noChangeArrowheads="1"/>
          </p:cNvSpPr>
          <p:nvPr/>
        </p:nvSpPr>
        <p:spPr bwMode="auto">
          <a:xfrm>
            <a:off x="4808984" y="548680"/>
            <a:ext cx="1656184" cy="1015663"/>
          </a:xfrm>
          <a:prstGeom prst="rect">
            <a:avLst/>
          </a:prstGeom>
          <a:noFill/>
          <a:ln w="9525">
            <a:noFill/>
            <a:miter lim="800000"/>
            <a:headEnd/>
            <a:tailEnd/>
          </a:ln>
        </p:spPr>
        <p:txBody>
          <a:bodyPr wrap="square">
            <a:spAutoFit/>
          </a:bodyPr>
          <a:lstStyle/>
          <a:p>
            <a:pPr algn="ctr"/>
            <a:endParaRPr lang="it-IT" sz="2000" dirty="0"/>
          </a:p>
          <a:p>
            <a:pPr algn="ctr"/>
            <a:r>
              <a:rPr lang="it-IT" sz="2000" dirty="0" err="1" smtClean="0"/>
              <a:t>Nuchal</a:t>
            </a:r>
            <a:r>
              <a:rPr lang="it-IT" sz="2000" dirty="0" smtClean="0"/>
              <a:t> </a:t>
            </a:r>
            <a:r>
              <a:rPr lang="it-IT" sz="2000" dirty="0" err="1" smtClean="0"/>
              <a:t>translucency</a:t>
            </a:r>
            <a:endParaRPr lang="it-IT" sz="2000" dirty="0"/>
          </a:p>
        </p:txBody>
      </p:sp>
      <p:sp>
        <p:nvSpPr>
          <p:cNvPr id="161817" name="CasellaDiTesto 38"/>
          <p:cNvSpPr txBox="1">
            <a:spLocks noChangeArrowheads="1"/>
          </p:cNvSpPr>
          <p:nvPr/>
        </p:nvSpPr>
        <p:spPr bwMode="auto">
          <a:xfrm>
            <a:off x="6349090" y="671513"/>
            <a:ext cx="1222610" cy="400110"/>
          </a:xfrm>
          <a:prstGeom prst="rect">
            <a:avLst/>
          </a:prstGeom>
          <a:noFill/>
          <a:ln w="9525">
            <a:noFill/>
            <a:miter lim="800000"/>
            <a:headEnd/>
            <a:tailEnd/>
          </a:ln>
        </p:spPr>
        <p:txBody>
          <a:bodyPr wrap="none">
            <a:spAutoFit/>
          </a:bodyPr>
          <a:lstStyle/>
          <a:p>
            <a:pPr algn="ctr"/>
            <a:r>
              <a:rPr lang="it-IT" sz="2000" dirty="0" smtClean="0"/>
              <a:t>Triple test</a:t>
            </a:r>
            <a:endParaRPr lang="it-IT" sz="2000" dirty="0"/>
          </a:p>
        </p:txBody>
      </p:sp>
      <p:sp>
        <p:nvSpPr>
          <p:cNvPr id="161818" name="CasellaDiTesto 39"/>
          <p:cNvSpPr txBox="1">
            <a:spLocks noChangeArrowheads="1"/>
          </p:cNvSpPr>
          <p:nvPr/>
        </p:nvSpPr>
        <p:spPr bwMode="auto">
          <a:xfrm>
            <a:off x="7422929" y="1028700"/>
            <a:ext cx="1326004" cy="400110"/>
          </a:xfrm>
          <a:prstGeom prst="rect">
            <a:avLst/>
          </a:prstGeom>
          <a:noFill/>
          <a:ln w="9525">
            <a:noFill/>
            <a:miter lim="800000"/>
            <a:headEnd/>
            <a:tailEnd/>
          </a:ln>
        </p:spPr>
        <p:txBody>
          <a:bodyPr wrap="none">
            <a:spAutoFit/>
          </a:bodyPr>
          <a:lstStyle/>
          <a:p>
            <a:pPr algn="ctr"/>
            <a:r>
              <a:rPr lang="it-IT" sz="2000" dirty="0" err="1" smtClean="0"/>
              <a:t>Ultrasound</a:t>
            </a:r>
            <a:endParaRPr lang="it-IT" sz="2000" dirty="0"/>
          </a:p>
        </p:txBody>
      </p:sp>
      <p:sp>
        <p:nvSpPr>
          <p:cNvPr id="161819" name="CasellaDiTesto 40"/>
          <p:cNvSpPr txBox="1">
            <a:spLocks noChangeArrowheads="1"/>
          </p:cNvSpPr>
          <p:nvPr/>
        </p:nvSpPr>
        <p:spPr bwMode="auto">
          <a:xfrm>
            <a:off x="4745424" y="6007100"/>
            <a:ext cx="1935768" cy="707886"/>
          </a:xfrm>
          <a:prstGeom prst="rect">
            <a:avLst/>
          </a:prstGeom>
          <a:noFill/>
          <a:ln w="9525">
            <a:noFill/>
            <a:miter lim="800000"/>
            <a:headEnd/>
            <a:tailEnd/>
          </a:ln>
        </p:spPr>
        <p:txBody>
          <a:bodyPr wrap="square">
            <a:spAutoFit/>
          </a:bodyPr>
          <a:lstStyle/>
          <a:p>
            <a:pPr algn="ctr"/>
            <a:r>
              <a:rPr lang="it-IT" sz="2000" dirty="0" err="1" smtClean="0"/>
              <a:t>Chorionic</a:t>
            </a:r>
            <a:r>
              <a:rPr lang="it-IT" sz="2000" dirty="0" smtClean="0"/>
              <a:t> villi </a:t>
            </a:r>
            <a:r>
              <a:rPr lang="it-IT" sz="2000" dirty="0" err="1" smtClean="0"/>
              <a:t>sampling</a:t>
            </a:r>
            <a:endParaRPr lang="it-IT" sz="2000" dirty="0"/>
          </a:p>
        </p:txBody>
      </p:sp>
      <p:sp>
        <p:nvSpPr>
          <p:cNvPr id="161820" name="CasellaDiTesto 41"/>
          <p:cNvSpPr txBox="1">
            <a:spLocks noChangeArrowheads="1"/>
          </p:cNvSpPr>
          <p:nvPr/>
        </p:nvSpPr>
        <p:spPr bwMode="auto">
          <a:xfrm>
            <a:off x="6346389" y="5578475"/>
            <a:ext cx="1709022" cy="400110"/>
          </a:xfrm>
          <a:prstGeom prst="rect">
            <a:avLst/>
          </a:prstGeom>
          <a:noFill/>
          <a:ln w="9525">
            <a:noFill/>
            <a:miter lim="800000"/>
            <a:headEnd/>
            <a:tailEnd/>
          </a:ln>
        </p:spPr>
        <p:txBody>
          <a:bodyPr wrap="none">
            <a:spAutoFit/>
          </a:bodyPr>
          <a:lstStyle/>
          <a:p>
            <a:pPr algn="ctr"/>
            <a:r>
              <a:rPr lang="it-IT" sz="2000" dirty="0" err="1" smtClean="0"/>
              <a:t>Amniocentesis</a:t>
            </a:r>
            <a:endParaRPr lang="it-IT" sz="2000"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2760"/>
                                        </p:tgtEl>
                                        <p:attrNameLst>
                                          <p:attrName>style.visibility</p:attrName>
                                        </p:attrNameLst>
                                      </p:cBhvr>
                                      <p:to>
                                        <p:strVal val="visible"/>
                                      </p:to>
                                    </p:set>
                                    <p:animEffect transition="in" filter="wipe(down)">
                                      <p:cBhvr>
                                        <p:cTn id="7" dur="500"/>
                                        <p:tgtEl>
                                          <p:spTgt spid="20276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2761"/>
                                        </p:tgtEl>
                                        <p:attrNameLst>
                                          <p:attrName>style.visibility</p:attrName>
                                        </p:attrNameLst>
                                      </p:cBhvr>
                                      <p:to>
                                        <p:strVal val="visible"/>
                                      </p:to>
                                    </p:set>
                                    <p:animEffect transition="in" filter="wipe(down)">
                                      <p:cBhvr>
                                        <p:cTn id="10" dur="500"/>
                                        <p:tgtEl>
                                          <p:spTgt spid="202761"/>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02777"/>
                                        </p:tgtEl>
                                        <p:attrNameLst>
                                          <p:attrName>style.visibility</p:attrName>
                                        </p:attrNameLst>
                                      </p:cBhvr>
                                      <p:to>
                                        <p:strVal val="visible"/>
                                      </p:to>
                                    </p:set>
                                    <p:animEffect transition="in" filter="wipe(down)">
                                      <p:cBhvr>
                                        <p:cTn id="16" dur="500"/>
                                        <p:tgtEl>
                                          <p:spTgt spid="20277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02778"/>
                                        </p:tgtEl>
                                        <p:attrNameLst>
                                          <p:attrName>style.visibility</p:attrName>
                                        </p:attrNameLst>
                                      </p:cBhvr>
                                      <p:to>
                                        <p:strVal val="visible"/>
                                      </p:to>
                                    </p:set>
                                    <p:animEffect transition="in" filter="wipe(down)">
                                      <p:cBhvr>
                                        <p:cTn id="19" dur="500"/>
                                        <p:tgtEl>
                                          <p:spTgt spid="20277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02779"/>
                                        </p:tgtEl>
                                        <p:attrNameLst>
                                          <p:attrName>style.visibility</p:attrName>
                                        </p:attrNameLst>
                                      </p:cBhvr>
                                      <p:to>
                                        <p:strVal val="visible"/>
                                      </p:to>
                                    </p:set>
                                    <p:animEffect transition="in" filter="wipe(down)">
                                      <p:cBhvr>
                                        <p:cTn id="22" dur="500"/>
                                        <p:tgtEl>
                                          <p:spTgt spid="20277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02780"/>
                                        </p:tgtEl>
                                        <p:attrNameLst>
                                          <p:attrName>style.visibility</p:attrName>
                                        </p:attrNameLst>
                                      </p:cBhvr>
                                      <p:to>
                                        <p:strVal val="visible"/>
                                      </p:to>
                                    </p:set>
                                    <p:animEffect transition="in" filter="wipe(down)">
                                      <p:cBhvr>
                                        <p:cTn id="25" dur="500"/>
                                        <p:tgtEl>
                                          <p:spTgt spid="20278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02781"/>
                                        </p:tgtEl>
                                        <p:attrNameLst>
                                          <p:attrName>style.visibility</p:attrName>
                                        </p:attrNameLst>
                                      </p:cBhvr>
                                      <p:to>
                                        <p:strVal val="visible"/>
                                      </p:to>
                                    </p:set>
                                    <p:animEffect transition="in" filter="wipe(down)">
                                      <p:cBhvr>
                                        <p:cTn id="28" dur="500"/>
                                        <p:tgtEl>
                                          <p:spTgt spid="20278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02782"/>
                                        </p:tgtEl>
                                        <p:attrNameLst>
                                          <p:attrName>style.visibility</p:attrName>
                                        </p:attrNameLst>
                                      </p:cBhvr>
                                      <p:to>
                                        <p:strVal val="visible"/>
                                      </p:to>
                                    </p:set>
                                    <p:animEffect transition="in" filter="wipe(down)">
                                      <p:cBhvr>
                                        <p:cTn id="31" dur="500"/>
                                        <p:tgtEl>
                                          <p:spTgt spid="20278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02783"/>
                                        </p:tgtEl>
                                        <p:attrNameLst>
                                          <p:attrName>style.visibility</p:attrName>
                                        </p:attrNameLst>
                                      </p:cBhvr>
                                      <p:to>
                                        <p:strVal val="visible"/>
                                      </p:to>
                                    </p:set>
                                    <p:animEffect transition="in" filter="wipe(up)">
                                      <p:cBhvr>
                                        <p:cTn id="36" dur="500"/>
                                        <p:tgtEl>
                                          <p:spTgt spid="202783"/>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02756"/>
                                        </p:tgtEl>
                                        <p:attrNameLst>
                                          <p:attrName>style.visibility</p:attrName>
                                        </p:attrNameLst>
                                      </p:cBhvr>
                                      <p:to>
                                        <p:strVal val="visible"/>
                                      </p:to>
                                    </p:set>
                                    <p:animEffect transition="in" filter="wipe(up)">
                                      <p:cBhvr>
                                        <p:cTn id="39" dur="500"/>
                                        <p:tgtEl>
                                          <p:spTgt spid="20275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202788"/>
                                        </p:tgtEl>
                                        <p:attrNameLst>
                                          <p:attrName>style.visibility</p:attrName>
                                        </p:attrNameLst>
                                      </p:cBhvr>
                                      <p:to>
                                        <p:strVal val="visible"/>
                                      </p:to>
                                    </p:set>
                                    <p:animEffect transition="in" filter="wipe(up)">
                                      <p:cBhvr>
                                        <p:cTn id="44" dur="500"/>
                                        <p:tgtEl>
                                          <p:spTgt spid="202788"/>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202789"/>
                                        </p:tgtEl>
                                        <p:attrNameLst>
                                          <p:attrName>style.visibility</p:attrName>
                                        </p:attrNameLst>
                                      </p:cBhvr>
                                      <p:to>
                                        <p:strVal val="visible"/>
                                      </p:to>
                                    </p:set>
                                    <p:animEffect transition="in" filter="wipe(up)">
                                      <p:cBhvr>
                                        <p:cTn id="47" dur="500"/>
                                        <p:tgtEl>
                                          <p:spTgt spid="20278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202755"/>
                                        </p:tgtEl>
                                        <p:attrNameLst>
                                          <p:attrName>style.visibility</p:attrName>
                                        </p:attrNameLst>
                                      </p:cBhvr>
                                      <p:to>
                                        <p:strVal val="visible"/>
                                      </p:to>
                                    </p:set>
                                    <p:animEffect transition="in" filter="wipe(up)">
                                      <p:cBhvr>
                                        <p:cTn id="52" dur="500"/>
                                        <p:tgtEl>
                                          <p:spTgt spid="202755"/>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202784"/>
                                        </p:tgtEl>
                                        <p:attrNameLst>
                                          <p:attrName>style.visibility</p:attrName>
                                        </p:attrNameLst>
                                      </p:cBhvr>
                                      <p:to>
                                        <p:strVal val="visible"/>
                                      </p:to>
                                    </p:set>
                                    <p:animEffect transition="in" filter="wipe(up)">
                                      <p:cBhvr>
                                        <p:cTn id="55" dur="500"/>
                                        <p:tgtEl>
                                          <p:spTgt spid="202784"/>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02757"/>
                                        </p:tgtEl>
                                        <p:attrNameLst>
                                          <p:attrName>style.visibility</p:attrName>
                                        </p:attrNameLst>
                                      </p:cBhvr>
                                      <p:to>
                                        <p:strVal val="visible"/>
                                      </p:to>
                                    </p:set>
                                    <p:animEffect transition="in" filter="wipe(down)">
                                      <p:cBhvr>
                                        <p:cTn id="60" dur="500"/>
                                        <p:tgtEl>
                                          <p:spTgt spid="20275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02785"/>
                                        </p:tgtEl>
                                        <p:attrNameLst>
                                          <p:attrName>style.visibility</p:attrName>
                                        </p:attrNameLst>
                                      </p:cBhvr>
                                      <p:to>
                                        <p:strVal val="visible"/>
                                      </p:to>
                                    </p:set>
                                    <p:animEffect transition="in" filter="wipe(down)">
                                      <p:cBhvr>
                                        <p:cTn id="63" dur="500"/>
                                        <p:tgtEl>
                                          <p:spTgt spid="202785"/>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202758"/>
                                        </p:tgtEl>
                                        <p:attrNameLst>
                                          <p:attrName>style.visibility</p:attrName>
                                        </p:attrNameLst>
                                      </p:cBhvr>
                                      <p:to>
                                        <p:strVal val="visible"/>
                                      </p:to>
                                    </p:set>
                                    <p:animEffect transition="in" filter="wipe(down)">
                                      <p:cBhvr>
                                        <p:cTn id="68" dur="500"/>
                                        <p:tgtEl>
                                          <p:spTgt spid="202758"/>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202786"/>
                                        </p:tgtEl>
                                        <p:attrNameLst>
                                          <p:attrName>style.visibility</p:attrName>
                                        </p:attrNameLst>
                                      </p:cBhvr>
                                      <p:to>
                                        <p:strVal val="visible"/>
                                      </p:to>
                                    </p:set>
                                    <p:animEffect transition="in" filter="wipe(down)">
                                      <p:cBhvr>
                                        <p:cTn id="71" dur="500"/>
                                        <p:tgtEl>
                                          <p:spTgt spid="20278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202754"/>
                                        </p:tgtEl>
                                        <p:attrNameLst>
                                          <p:attrName>style.visibility</p:attrName>
                                        </p:attrNameLst>
                                      </p:cBhvr>
                                      <p:to>
                                        <p:strVal val="visible"/>
                                      </p:to>
                                    </p:set>
                                    <p:animEffect transition="in" filter="wipe(down)">
                                      <p:cBhvr>
                                        <p:cTn id="76" dur="500"/>
                                        <p:tgtEl>
                                          <p:spTgt spid="202754"/>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202787"/>
                                        </p:tgtEl>
                                        <p:attrNameLst>
                                          <p:attrName>style.visibility</p:attrName>
                                        </p:attrNameLst>
                                      </p:cBhvr>
                                      <p:to>
                                        <p:strVal val="visible"/>
                                      </p:to>
                                    </p:set>
                                    <p:animEffect transition="in" filter="wipe(down)">
                                      <p:cBhvr>
                                        <p:cTn id="79" dur="500"/>
                                        <p:tgtEl>
                                          <p:spTgt spid="202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4" grpId="0" animBg="1"/>
      <p:bldP spid="202755" grpId="0" animBg="1"/>
      <p:bldP spid="202756" grpId="0" animBg="1"/>
      <p:bldP spid="202757" grpId="0" animBg="1"/>
      <p:bldP spid="202758" grpId="0" animBg="1"/>
      <p:bldP spid="202760" grpId="0" animBg="1"/>
      <p:bldP spid="202761" grpId="0"/>
      <p:bldP spid="202777" grpId="0"/>
      <p:bldP spid="202778" grpId="0"/>
      <p:bldP spid="202779" grpId="0"/>
      <p:bldP spid="202780" grpId="0"/>
      <p:bldP spid="202781" grpId="0"/>
      <p:bldP spid="202782" grpId="0"/>
      <p:bldP spid="202783" grpId="0" animBg="1"/>
      <p:bldP spid="202784" grpId="0" animBg="1"/>
      <p:bldP spid="202785" grpId="0" animBg="1"/>
      <p:bldP spid="202786" grpId="0" animBg="1"/>
      <p:bldP spid="202787" grpId="0" animBg="1"/>
      <p:bldP spid="202788" grpId="0" animBg="1"/>
      <p:bldP spid="202789"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2818" name="Picture 2" descr="http://cdn.wn.com/pd/29/40/2ea50f9f6d5de22df829491fc2bc_grande.jpg"/>
          <p:cNvPicPr>
            <a:picLocks noChangeAspect="1" noChangeArrowheads="1"/>
          </p:cNvPicPr>
          <p:nvPr/>
        </p:nvPicPr>
        <p:blipFill>
          <a:blip r:embed="rId3"/>
          <a:srcRect/>
          <a:stretch>
            <a:fillRect/>
          </a:stretch>
        </p:blipFill>
        <p:spPr bwMode="auto">
          <a:xfrm>
            <a:off x="631825" y="476250"/>
            <a:ext cx="6000750" cy="3922713"/>
          </a:xfrm>
          <a:prstGeom prst="rect">
            <a:avLst/>
          </a:prstGeom>
          <a:noFill/>
          <a:ln w="9525">
            <a:noFill/>
            <a:miter lim="800000"/>
            <a:headEnd/>
            <a:tailEnd/>
          </a:ln>
        </p:spPr>
      </p:pic>
      <p:pic>
        <p:nvPicPr>
          <p:cNvPr id="5" name="Picture 2"/>
          <p:cNvPicPr>
            <a:picLocks noGrp="1" noChangeAspect="1" noChangeArrowheads="1"/>
          </p:cNvPicPr>
          <p:nvPr>
            <p:ph idx="1"/>
          </p:nvPr>
        </p:nvPicPr>
        <p:blipFill>
          <a:blip r:embed="rId4"/>
          <a:srcRect/>
          <a:stretch>
            <a:fillRect/>
          </a:stretch>
        </p:blipFill>
        <p:spPr>
          <a:xfrm>
            <a:off x="5889625" y="2743200"/>
            <a:ext cx="3838575" cy="4114800"/>
          </a:xfrm>
        </p:spPr>
      </p:pic>
    </p:spTree>
  </p:cSld>
  <p:clrMapOvr>
    <a:overrideClrMapping bg1="lt1" tx1="dk1" bg2="lt2" tx2="dk2" accent1="accent1" accent2="accent2" accent3="accent3" accent4="accent4" accent5="accent5" accent6="accent6" hlink="hlink" folHlink="folHlink"/>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42" name="Picture 2" descr="http://www.ecografiasperu.com/images/ecbb1.gif">
            <a:hlinkClick r:id="rId2"/>
          </p:cNvPr>
          <p:cNvPicPr>
            <a:picLocks noChangeAspect="1" noChangeArrowheads="1"/>
          </p:cNvPicPr>
          <p:nvPr/>
        </p:nvPicPr>
        <p:blipFill>
          <a:blip r:embed="rId3"/>
          <a:srcRect/>
          <a:stretch>
            <a:fillRect/>
          </a:stretch>
        </p:blipFill>
        <p:spPr bwMode="auto">
          <a:xfrm>
            <a:off x="2360613" y="981075"/>
            <a:ext cx="4537075" cy="3773488"/>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algn="r" eaLnBrk="1" hangingPunct="1"/>
            <a:r>
              <a:rPr lang="en-US" sz="2800" dirty="0" smtClean="0">
                <a:latin typeface="Tahoma" pitchFamily="34" charset="0"/>
              </a:rPr>
              <a:t> </a:t>
            </a:r>
            <a:r>
              <a:rPr lang="en-US" sz="2800" dirty="0" smtClean="0">
                <a:solidFill>
                  <a:schemeClr val="accent2"/>
                </a:solidFill>
                <a:latin typeface="Tahoma" pitchFamily="34" charset="0"/>
              </a:rPr>
              <a:t>triple test   interpretation of results</a:t>
            </a:r>
          </a:p>
        </p:txBody>
      </p:sp>
      <p:graphicFrame>
        <p:nvGraphicFramePr>
          <p:cNvPr id="319491" name="Group 3"/>
          <p:cNvGraphicFramePr>
            <a:graphicFrameLocks noGrp="1"/>
          </p:cNvGraphicFramePr>
          <p:nvPr>
            <p:ph type="tbl" idx="1"/>
            <p:extLst>
              <p:ext uri="{D42A27DB-BD31-4B8C-83A1-F6EECF244321}">
                <p14:modId xmlns:p14="http://schemas.microsoft.com/office/powerpoint/2010/main" val="518249267"/>
              </p:ext>
            </p:extLst>
          </p:nvPr>
        </p:nvGraphicFramePr>
        <p:xfrm>
          <a:off x="495300" y="1428737"/>
          <a:ext cx="8915400" cy="4572031"/>
        </p:xfrm>
        <a:graphic>
          <a:graphicData uri="http://schemas.openxmlformats.org/drawingml/2006/table">
            <a:tbl>
              <a:tblPr/>
              <a:tblGrid>
                <a:gridCol w="2622683"/>
                <a:gridCol w="1835017"/>
                <a:gridCol w="2228850"/>
                <a:gridCol w="2228850"/>
              </a:tblGrid>
              <a:tr h="13484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ahoma" pitchFamily="34" charset="0"/>
                        </a:rPr>
                        <a:t>Fetal anomaly</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ahoma" pitchFamily="34" charset="0"/>
                        </a:rPr>
                        <a:t>AFP</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ahoma" pitchFamily="34" charset="0"/>
                        </a:rPr>
                        <a:t>Alpha-</a:t>
                      </a:r>
                      <a:r>
                        <a:rPr kumimoji="0" lang="en-US" sz="2000" b="0" i="0" u="none" strike="noStrike" cap="none" normalizeH="0" baseline="0" dirty="0" err="1" smtClean="0">
                          <a:ln>
                            <a:noFill/>
                          </a:ln>
                          <a:solidFill>
                            <a:schemeClr val="tx1"/>
                          </a:solidFill>
                          <a:effectLst/>
                          <a:latin typeface="Tahoma" pitchFamily="34" charset="0"/>
                        </a:rPr>
                        <a:t>feto</a:t>
                      </a:r>
                      <a:r>
                        <a:rPr kumimoji="0" lang="en-US" sz="2000" b="0" i="0" u="none" strike="noStrike" cap="none" normalizeH="0" baseline="0" dirty="0" smtClean="0">
                          <a:ln>
                            <a:noFill/>
                          </a:ln>
                          <a:solidFill>
                            <a:schemeClr val="tx1"/>
                          </a:solidFill>
                          <a:effectLst/>
                          <a:latin typeface="Tahoma" pitchFamily="34" charset="0"/>
                        </a:rPr>
                        <a:t> protein</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ahoma" pitchFamily="34" charset="0"/>
                        </a:rPr>
                        <a:t>Beta </a:t>
                      </a:r>
                      <a:r>
                        <a:rPr kumimoji="0" lang="en-US" sz="2800" b="0" i="0" u="none" strike="noStrike" cap="none" normalizeH="0" baseline="0" dirty="0" err="1" smtClean="0">
                          <a:ln>
                            <a:noFill/>
                          </a:ln>
                          <a:solidFill>
                            <a:schemeClr val="tx1"/>
                          </a:solidFill>
                          <a:effectLst/>
                          <a:latin typeface="Tahoma" pitchFamily="34" charset="0"/>
                        </a:rPr>
                        <a:t>hCG</a:t>
                      </a:r>
                      <a:endParaRPr kumimoji="0" lang="en-US" sz="2000" b="0" i="0" u="none" strike="noStrike" cap="none" normalizeH="0" baseline="0" dirty="0" smtClean="0">
                        <a:ln>
                          <a:noFill/>
                        </a:ln>
                        <a:solidFill>
                          <a:schemeClr val="tx1"/>
                        </a:solidFill>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ahoma" pitchFamily="34" charset="0"/>
                        </a:rPr>
                        <a:t>Chorionic </a:t>
                      </a:r>
                      <a:r>
                        <a:rPr kumimoji="0" lang="en-US" sz="2000" b="0" i="0" u="none" strike="noStrike" cap="none" normalizeH="0" baseline="0" dirty="0" err="1" smtClean="0">
                          <a:ln>
                            <a:noFill/>
                          </a:ln>
                          <a:solidFill>
                            <a:schemeClr val="tx1"/>
                          </a:solidFill>
                          <a:effectLst/>
                          <a:latin typeface="Tahoma" pitchFamily="34" charset="0"/>
                        </a:rPr>
                        <a:t>gonadothropin</a:t>
                      </a:r>
                      <a:endParaRPr kumimoji="0" lang="en-US" sz="2000" b="0" i="0" u="none" strike="noStrike" cap="none" normalizeH="0" baseline="0" dirty="0" smtClean="0">
                        <a:ln>
                          <a:noFill/>
                        </a:ln>
                        <a:solidFill>
                          <a:schemeClr val="tx1"/>
                        </a:solidFill>
                        <a:effectLst/>
                        <a:latin typeface="Tahoma" pitchFamily="34" charset="0"/>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chemeClr val="tx1"/>
                          </a:solidFill>
                          <a:effectLst/>
                          <a:latin typeface="Tahoma" pitchFamily="34" charset="0"/>
                        </a:rPr>
                        <a:t>uE</a:t>
                      </a:r>
                      <a:r>
                        <a:rPr kumimoji="0" lang="en-US" sz="2800" b="0" i="0" u="none" strike="noStrike" cap="none" normalizeH="0" baseline="0" dirty="0" smtClean="0">
                          <a:ln>
                            <a:noFill/>
                          </a:ln>
                          <a:solidFill>
                            <a:schemeClr val="tx1"/>
                          </a:solidFill>
                          <a:effectLst/>
                          <a:latin typeface="Tahoma" pitchFamily="34" charset="0"/>
                        </a:rPr>
                        <a:t/>
                      </a:r>
                      <a:br>
                        <a:rPr kumimoji="0" lang="en-US" sz="2800" b="0" i="0" u="none" strike="noStrike" cap="none" normalizeH="0" baseline="0" dirty="0" smtClean="0">
                          <a:ln>
                            <a:noFill/>
                          </a:ln>
                          <a:solidFill>
                            <a:schemeClr val="tx1"/>
                          </a:solidFill>
                          <a:effectLst/>
                          <a:latin typeface="Tahoma" pitchFamily="34" charset="0"/>
                        </a:rPr>
                      </a:br>
                      <a:r>
                        <a:rPr kumimoji="0" lang="en-US" sz="2000" b="0" i="0" u="none" strike="noStrike" cap="none" normalizeH="0" baseline="0" dirty="0" smtClean="0">
                          <a:ln>
                            <a:noFill/>
                          </a:ln>
                          <a:solidFill>
                            <a:schemeClr val="tx1"/>
                          </a:solidFill>
                          <a:effectLst/>
                          <a:latin typeface="Tahoma" pitchFamily="34" charset="0"/>
                        </a:rPr>
                        <a:t>unconjugated </a:t>
                      </a:r>
                      <a:r>
                        <a:rPr kumimoji="0" lang="en-US" sz="2000" b="0" i="0" u="none" strike="noStrike" cap="none" normalizeH="0" baseline="0" dirty="0" err="1" smtClean="0">
                          <a:ln>
                            <a:noFill/>
                          </a:ln>
                          <a:solidFill>
                            <a:schemeClr val="tx1"/>
                          </a:solidFill>
                          <a:effectLst/>
                          <a:latin typeface="Tahoma" pitchFamily="34" charset="0"/>
                        </a:rPr>
                        <a:t>Estriol</a:t>
                      </a:r>
                      <a:endParaRPr kumimoji="0" lang="en-US" sz="2000" b="0" i="0" u="none" strike="noStrike" cap="none" normalizeH="0" baseline="0" dirty="0" smtClean="0">
                        <a:ln>
                          <a:noFill/>
                        </a:ln>
                        <a:solidFill>
                          <a:schemeClr val="tx1"/>
                        </a:solidFill>
                        <a:effectLst/>
                        <a:latin typeface="Tahoma" pitchFamily="34" charset="0"/>
                      </a:endParaRP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7250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ahoma" pitchFamily="34" charset="0"/>
                        </a:rPr>
                        <a:t>NTD =neural tube defects</a:t>
                      </a:r>
                      <a:r>
                        <a:rPr kumimoji="0" lang="en-US" sz="2800" b="0" i="0" u="none" strike="noStrike" cap="none" normalizeH="0" baseline="0" dirty="0" smtClean="0">
                          <a:ln>
                            <a:noFill/>
                          </a:ln>
                          <a:solidFill>
                            <a:schemeClr val="hlink"/>
                          </a:solidFill>
                          <a:effectLst/>
                          <a:latin typeface="Tahoma" pitchFamily="34" charset="0"/>
                        </a:rPr>
                        <a:t>*</a:t>
                      </a:r>
                      <a:endParaRPr kumimoji="0" lang="en-US" sz="2800" b="0" i="0" u="none" strike="noStrike" cap="none" normalizeH="0" baseline="0" dirty="0" smtClean="0">
                        <a:ln>
                          <a:noFill/>
                        </a:ln>
                        <a:solidFill>
                          <a:schemeClr val="tx1"/>
                        </a:solidFill>
                        <a:effectLst/>
                        <a:latin typeface="Tahoma" pitchFamily="34" charset="0"/>
                      </a:endParaRP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ahoma" pitchFamily="34" charset="0"/>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ahoma" pitchFamily="34" charset="0"/>
                        </a:rPr>
                        <a:t>Normal</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ahoma" pitchFamily="34" charset="0"/>
                        </a:rPr>
                        <a:t>Normal</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755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ahoma" pitchFamily="34" charset="0"/>
                        </a:rPr>
                        <a:t>Trisomy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ahoma" pitchFamily="34" charset="0"/>
                        </a:rPr>
                        <a:t>21</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34" charset="0"/>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34" charset="0"/>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34" charset="0"/>
                      </a:endParaRP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755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ahoma" pitchFamily="34" charset="0"/>
                        </a:rPr>
                        <a:t>Trisomy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ahoma" pitchFamily="34" charset="0"/>
                        </a:rPr>
                        <a:t>18</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34" charset="0"/>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34" charset="0"/>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ahoma" pitchFamily="34" charset="0"/>
                      </a:endParaRP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19518" name="Line 30"/>
          <p:cNvSpPr>
            <a:spLocks noChangeShapeType="1"/>
          </p:cNvSpPr>
          <p:nvPr/>
        </p:nvSpPr>
        <p:spPr bwMode="auto">
          <a:xfrm flipH="1" flipV="1">
            <a:off x="4044950" y="3213100"/>
            <a:ext cx="0" cy="609600"/>
          </a:xfrm>
          <a:prstGeom prst="line">
            <a:avLst/>
          </a:prstGeom>
          <a:noFill/>
          <a:ln w="57150">
            <a:solidFill>
              <a:schemeClr val="tx1"/>
            </a:solidFill>
            <a:round/>
            <a:headEnd/>
            <a:tailEnd type="triangle" w="med" len="me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319519" name="Line 31"/>
          <p:cNvSpPr>
            <a:spLocks noChangeShapeType="1"/>
          </p:cNvSpPr>
          <p:nvPr/>
        </p:nvSpPr>
        <p:spPr bwMode="auto">
          <a:xfrm flipH="1" flipV="1">
            <a:off x="5943600" y="4127500"/>
            <a:ext cx="0" cy="609600"/>
          </a:xfrm>
          <a:prstGeom prst="line">
            <a:avLst/>
          </a:prstGeom>
          <a:noFill/>
          <a:ln w="57150">
            <a:solidFill>
              <a:srgbClr val="B515FF"/>
            </a:solidFill>
            <a:round/>
            <a:headEnd/>
            <a:tailEnd type="triangle" w="med" len="me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319520" name="Line 32"/>
          <p:cNvSpPr>
            <a:spLocks noChangeShapeType="1"/>
          </p:cNvSpPr>
          <p:nvPr/>
        </p:nvSpPr>
        <p:spPr bwMode="auto">
          <a:xfrm flipH="1">
            <a:off x="4044950" y="4203700"/>
            <a:ext cx="0" cy="609600"/>
          </a:xfrm>
          <a:prstGeom prst="line">
            <a:avLst/>
          </a:prstGeom>
          <a:noFill/>
          <a:ln w="57150">
            <a:solidFill>
              <a:schemeClr val="tx1"/>
            </a:solidFill>
            <a:round/>
            <a:headEnd/>
            <a:tailEnd type="triangle" w="med" len="me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319521" name="Line 33"/>
          <p:cNvSpPr>
            <a:spLocks noChangeShapeType="1"/>
          </p:cNvSpPr>
          <p:nvPr/>
        </p:nvSpPr>
        <p:spPr bwMode="auto">
          <a:xfrm flipH="1">
            <a:off x="5943600" y="5118100"/>
            <a:ext cx="0" cy="609600"/>
          </a:xfrm>
          <a:prstGeom prst="line">
            <a:avLst/>
          </a:prstGeom>
          <a:noFill/>
          <a:ln w="57150">
            <a:solidFill>
              <a:schemeClr val="tx1"/>
            </a:solidFill>
            <a:round/>
            <a:headEnd/>
            <a:tailEnd type="triangle" w="med" len="me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319522" name="Line 34"/>
          <p:cNvSpPr>
            <a:spLocks noChangeShapeType="1"/>
          </p:cNvSpPr>
          <p:nvPr/>
        </p:nvSpPr>
        <p:spPr bwMode="auto">
          <a:xfrm flipH="1">
            <a:off x="4044950" y="5118100"/>
            <a:ext cx="0" cy="609600"/>
          </a:xfrm>
          <a:prstGeom prst="line">
            <a:avLst/>
          </a:prstGeom>
          <a:noFill/>
          <a:ln w="57150">
            <a:solidFill>
              <a:schemeClr val="tx1"/>
            </a:solidFill>
            <a:round/>
            <a:headEnd/>
            <a:tailEnd type="triangle" w="med" len="me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319523" name="Line 35"/>
          <p:cNvSpPr>
            <a:spLocks noChangeShapeType="1"/>
          </p:cNvSpPr>
          <p:nvPr/>
        </p:nvSpPr>
        <p:spPr bwMode="auto">
          <a:xfrm flipH="1">
            <a:off x="8007350" y="5118100"/>
            <a:ext cx="0" cy="609600"/>
          </a:xfrm>
          <a:prstGeom prst="line">
            <a:avLst/>
          </a:prstGeom>
          <a:noFill/>
          <a:ln w="57150">
            <a:solidFill>
              <a:schemeClr val="tx1"/>
            </a:solidFill>
            <a:round/>
            <a:headEnd/>
            <a:tailEnd type="triangle" w="med" len="me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319524" name="Line 36"/>
          <p:cNvSpPr>
            <a:spLocks noChangeShapeType="1"/>
          </p:cNvSpPr>
          <p:nvPr/>
        </p:nvSpPr>
        <p:spPr bwMode="auto">
          <a:xfrm flipH="1">
            <a:off x="8007350" y="4127500"/>
            <a:ext cx="0" cy="609600"/>
          </a:xfrm>
          <a:prstGeom prst="line">
            <a:avLst/>
          </a:prstGeom>
          <a:noFill/>
          <a:ln w="57150">
            <a:solidFill>
              <a:schemeClr val="tx1"/>
            </a:solidFill>
            <a:round/>
            <a:headEnd/>
            <a:tailEnd type="triangle" w="med" len="me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164901" name="Rectangle 37"/>
          <p:cNvSpPr>
            <a:spLocks noChangeArrowheads="1"/>
          </p:cNvSpPr>
          <p:nvPr/>
        </p:nvSpPr>
        <p:spPr bwMode="auto">
          <a:xfrm>
            <a:off x="1848345" y="6143644"/>
            <a:ext cx="7071167" cy="584776"/>
          </a:xfrm>
          <a:prstGeom prst="rect">
            <a:avLst/>
          </a:prstGeom>
          <a:noFill/>
          <a:ln w="9525">
            <a:noFill/>
            <a:miter lim="800000"/>
            <a:headEnd/>
            <a:tailEnd/>
          </a:ln>
        </p:spPr>
        <p:txBody>
          <a:bodyPr wrap="none">
            <a:spAutoFit/>
          </a:bodyPr>
          <a:lstStyle/>
          <a:p>
            <a:pPr eaLnBrk="0" hangingPunct="0">
              <a:buFont typeface="Arial" charset="0"/>
              <a:buChar char="•"/>
            </a:pPr>
            <a:r>
              <a:rPr lang="en-US" sz="1600" dirty="0" smtClean="0">
                <a:latin typeface="Tahoma" pitchFamily="34" charset="0"/>
              </a:rPr>
              <a:t>NTD</a:t>
            </a:r>
            <a:r>
              <a:rPr lang="en-US" sz="1600" dirty="0">
                <a:latin typeface="Tahoma" pitchFamily="34" charset="0"/>
              </a:rPr>
              <a:t>: </a:t>
            </a:r>
            <a:r>
              <a:rPr lang="en-US" sz="1600" dirty="0" smtClean="0">
                <a:latin typeface="Tahoma" pitchFamily="34" charset="0"/>
              </a:rPr>
              <a:t>anencephaly, </a:t>
            </a:r>
            <a:r>
              <a:rPr lang="en-US" sz="1600" dirty="0" err="1">
                <a:latin typeface="Tahoma" pitchFamily="34" charset="0"/>
              </a:rPr>
              <a:t>spina</a:t>
            </a:r>
            <a:r>
              <a:rPr lang="en-US" sz="1600" dirty="0">
                <a:latin typeface="Tahoma" pitchFamily="34" charset="0"/>
              </a:rPr>
              <a:t> bifida </a:t>
            </a:r>
            <a:r>
              <a:rPr lang="en-US" sz="1600" dirty="0" smtClean="0">
                <a:latin typeface="Tahoma" pitchFamily="34" charset="0"/>
              </a:rPr>
              <a:t>(incomplete closure of 1 or more vertebrae)</a:t>
            </a:r>
          </a:p>
          <a:p>
            <a:pPr eaLnBrk="0" hangingPunct="0"/>
            <a:r>
              <a:rPr lang="en-US" sz="1600" dirty="0" smtClean="0">
                <a:latin typeface="Tahoma" pitchFamily="34" charset="0"/>
              </a:rPr>
              <a:t>and </a:t>
            </a:r>
            <a:r>
              <a:rPr lang="en-US" sz="1600" dirty="0" err="1" smtClean="0">
                <a:latin typeface="Tahoma" pitchFamily="34" charset="0"/>
              </a:rPr>
              <a:t>encephalocele</a:t>
            </a:r>
            <a:r>
              <a:rPr lang="en-US" sz="1600" dirty="0" smtClean="0">
                <a:latin typeface="Tahoma" pitchFamily="34" charset="0"/>
              </a:rPr>
              <a:t> (herniation of brain tissue)</a:t>
            </a:r>
            <a:endParaRPr lang="en-US" sz="1600" dirty="0">
              <a:latin typeface="Tahoma" pitchFamily="34" charset="0"/>
            </a:endParaRPr>
          </a:p>
        </p:txBody>
      </p:sp>
      <p:sp>
        <p:nvSpPr>
          <p:cNvPr id="319526" name="Line 38"/>
          <p:cNvSpPr>
            <a:spLocks noChangeShapeType="1"/>
          </p:cNvSpPr>
          <p:nvPr/>
        </p:nvSpPr>
        <p:spPr bwMode="auto">
          <a:xfrm>
            <a:off x="428625" y="1268413"/>
            <a:ext cx="8667750" cy="0"/>
          </a:xfrm>
          <a:prstGeom prst="line">
            <a:avLst/>
          </a:prstGeom>
          <a:noFill/>
          <a:ln w="57150">
            <a:solidFill>
              <a:srgbClr val="FF9900"/>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5890" name="Picture 2" descr="http://www.krug.pt/imagens/exames/img21_7.jpg"/>
          <p:cNvPicPr>
            <a:picLocks noChangeAspect="1" noChangeArrowheads="1"/>
          </p:cNvPicPr>
          <p:nvPr/>
        </p:nvPicPr>
        <p:blipFill>
          <a:blip r:embed="rId2"/>
          <a:srcRect/>
          <a:stretch>
            <a:fillRect/>
          </a:stretch>
        </p:blipFill>
        <p:spPr bwMode="auto">
          <a:xfrm>
            <a:off x="1208088" y="908050"/>
            <a:ext cx="6769100" cy="5076825"/>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742950" y="214313"/>
            <a:ext cx="8420100" cy="1143000"/>
          </a:xfrm>
        </p:spPr>
        <p:txBody>
          <a:bodyPr/>
          <a:lstStyle/>
          <a:p>
            <a:pPr eaLnBrk="1" hangingPunct="1"/>
            <a:r>
              <a:rPr lang="it-IT" dirty="0" err="1" smtClean="0"/>
              <a:t>prenatal</a:t>
            </a:r>
            <a:r>
              <a:rPr lang="it-IT" dirty="0" smtClean="0"/>
              <a:t> </a:t>
            </a:r>
            <a:r>
              <a:rPr lang="it-IT" dirty="0" err="1" smtClean="0"/>
              <a:t>cytogenetics</a:t>
            </a:r>
            <a:endParaRPr lang="it-IT" dirty="0" smtClean="0"/>
          </a:p>
        </p:txBody>
      </p:sp>
      <p:sp>
        <p:nvSpPr>
          <p:cNvPr id="166915" name="Rectangle 3"/>
          <p:cNvSpPr>
            <a:spLocks noGrp="1" noChangeArrowheads="1"/>
          </p:cNvSpPr>
          <p:nvPr>
            <p:ph type="body" sz="half" idx="1"/>
          </p:nvPr>
        </p:nvSpPr>
        <p:spPr>
          <a:xfrm>
            <a:off x="495300" y="1600200"/>
            <a:ext cx="4368800" cy="4525963"/>
          </a:xfrm>
        </p:spPr>
        <p:txBody>
          <a:bodyPr/>
          <a:lstStyle/>
          <a:p>
            <a:pPr eaLnBrk="1" hangingPunct="1"/>
            <a:r>
              <a:rPr lang="it-IT" dirty="0" smtClean="0"/>
              <a:t>from </a:t>
            </a:r>
            <a:r>
              <a:rPr lang="it-IT" dirty="0" err="1" smtClean="0"/>
              <a:t>amniocytes</a:t>
            </a:r>
            <a:endParaRPr lang="it-IT" dirty="0" smtClean="0"/>
          </a:p>
          <a:p>
            <a:pPr eaLnBrk="1" hangingPunct="1"/>
            <a:r>
              <a:rPr lang="it-IT" dirty="0" smtClean="0"/>
              <a:t>from </a:t>
            </a:r>
            <a:r>
              <a:rPr lang="it-IT" dirty="0" err="1" smtClean="0"/>
              <a:t>chorionic</a:t>
            </a:r>
            <a:r>
              <a:rPr lang="it-IT" dirty="0" smtClean="0"/>
              <a:t> villi</a:t>
            </a:r>
          </a:p>
          <a:p>
            <a:pPr eaLnBrk="1" hangingPunct="1"/>
            <a:r>
              <a:rPr lang="it-IT" dirty="0" err="1" smtClean="0">
                <a:solidFill>
                  <a:schemeClr val="accent2"/>
                </a:solidFill>
              </a:rPr>
              <a:t>should</a:t>
            </a:r>
            <a:r>
              <a:rPr lang="it-IT" dirty="0" smtClean="0">
                <a:solidFill>
                  <a:schemeClr val="accent2"/>
                </a:solidFill>
              </a:rPr>
              <a:t> </a:t>
            </a:r>
            <a:r>
              <a:rPr lang="it-IT" dirty="0" smtClean="0"/>
              <a:t>be </a:t>
            </a:r>
            <a:r>
              <a:rPr lang="it-IT" dirty="0" err="1" smtClean="0"/>
              <a:t>representative</a:t>
            </a:r>
            <a:r>
              <a:rPr lang="it-IT" dirty="0" smtClean="0"/>
              <a:t> of </a:t>
            </a:r>
            <a:r>
              <a:rPr lang="it-IT" dirty="0" err="1" smtClean="0"/>
              <a:t>fetal</a:t>
            </a:r>
            <a:r>
              <a:rPr lang="it-IT" dirty="0" smtClean="0"/>
              <a:t> </a:t>
            </a:r>
            <a:r>
              <a:rPr lang="it-IT" dirty="0" err="1" smtClean="0"/>
              <a:t>cells</a:t>
            </a:r>
            <a:endParaRPr lang="it-IT" dirty="0" smtClean="0"/>
          </a:p>
          <a:p>
            <a:pPr eaLnBrk="1" hangingPunct="1"/>
            <a:endParaRPr lang="it-IT" dirty="0" smtClean="0"/>
          </a:p>
          <a:p>
            <a:pPr eaLnBrk="1" hangingPunct="1"/>
            <a:endParaRPr lang="it-IT" dirty="0" smtClean="0"/>
          </a:p>
          <a:p>
            <a:pPr eaLnBrk="1" hangingPunct="1"/>
            <a:endParaRPr lang="it-IT" dirty="0" smtClean="0"/>
          </a:p>
          <a:p>
            <a:pPr eaLnBrk="1" hangingPunct="1"/>
            <a:endParaRPr lang="it-IT" dirty="0" smtClean="0"/>
          </a:p>
          <a:p>
            <a:pPr eaLnBrk="1" hangingPunct="1"/>
            <a:endParaRPr lang="it-IT" dirty="0" smtClean="0"/>
          </a:p>
          <a:p>
            <a:pPr eaLnBrk="1" hangingPunct="1"/>
            <a:endParaRPr lang="it-IT" dirty="0" smtClean="0"/>
          </a:p>
        </p:txBody>
      </p:sp>
      <p:sp>
        <p:nvSpPr>
          <p:cNvPr id="166916" name="Rectangle 4"/>
          <p:cNvSpPr>
            <a:spLocks noGrp="1" noChangeArrowheads="1"/>
          </p:cNvSpPr>
          <p:nvPr>
            <p:ph type="body" sz="half" idx="2"/>
          </p:nvPr>
        </p:nvSpPr>
        <p:spPr>
          <a:xfrm>
            <a:off x="5041900" y="1600200"/>
            <a:ext cx="4368800" cy="4525963"/>
          </a:xfrm>
        </p:spPr>
        <p:txBody>
          <a:bodyPr/>
          <a:lstStyle/>
          <a:p>
            <a:pPr eaLnBrk="1" hangingPunct="1"/>
            <a:r>
              <a:rPr lang="it-IT" dirty="0" err="1"/>
              <a:t>d</a:t>
            </a:r>
            <a:r>
              <a:rPr lang="it-IT" dirty="0" err="1" smtClean="0"/>
              <a:t>ifficult</a:t>
            </a:r>
            <a:r>
              <a:rPr lang="it-IT" dirty="0" smtClean="0"/>
              <a:t> to </a:t>
            </a:r>
            <a:r>
              <a:rPr lang="it-IT" dirty="0" err="1" smtClean="0"/>
              <a:t>obtain</a:t>
            </a:r>
            <a:endParaRPr lang="it-IT" dirty="0" smtClean="0"/>
          </a:p>
          <a:p>
            <a:pPr eaLnBrk="1" hangingPunct="1">
              <a:buFontTx/>
              <a:buNone/>
            </a:pPr>
            <a:endParaRPr lang="it-IT" dirty="0" smtClean="0"/>
          </a:p>
        </p:txBody>
      </p:sp>
      <p:sp>
        <p:nvSpPr>
          <p:cNvPr id="306181" name="Line 5"/>
          <p:cNvSpPr>
            <a:spLocks noChangeShapeType="1"/>
          </p:cNvSpPr>
          <p:nvPr/>
        </p:nvSpPr>
        <p:spPr bwMode="auto">
          <a:xfrm>
            <a:off x="584200" y="1341438"/>
            <a:ext cx="8667750" cy="0"/>
          </a:xfrm>
          <a:prstGeom prst="line">
            <a:avLst/>
          </a:prstGeom>
          <a:noFill/>
          <a:ln w="57150">
            <a:solidFill>
              <a:srgbClr val="FF9900"/>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4"/>
          <p:cNvSpPr>
            <a:spLocks noChangeArrowheads="1"/>
          </p:cNvSpPr>
          <p:nvPr/>
        </p:nvSpPr>
        <p:spPr bwMode="auto">
          <a:xfrm>
            <a:off x="1052513" y="1700213"/>
            <a:ext cx="8010525" cy="1179512"/>
          </a:xfrm>
          <a:prstGeom prst="rect">
            <a:avLst/>
          </a:prstGeom>
          <a:noFill/>
          <a:ln w="9525">
            <a:noFill/>
            <a:miter lim="800000"/>
            <a:headEnd/>
            <a:tailEnd/>
          </a:ln>
        </p:spPr>
        <p:txBody>
          <a:bodyPr anchor="ctr"/>
          <a:lstStyle/>
          <a:p>
            <a:pPr algn="ctr"/>
            <a:endParaRPr lang="it-IT" sz="2800">
              <a:solidFill>
                <a:schemeClr val="tx2"/>
              </a:solidFill>
            </a:endParaRPr>
          </a:p>
        </p:txBody>
      </p:sp>
      <p:sp>
        <p:nvSpPr>
          <p:cNvPr id="4" name="Titolo 3"/>
          <p:cNvSpPr>
            <a:spLocks noGrp="1"/>
          </p:cNvSpPr>
          <p:nvPr>
            <p:ph type="title"/>
          </p:nvPr>
        </p:nvSpPr>
        <p:spPr/>
        <p:txBody>
          <a:bodyPr/>
          <a:lstStyle/>
          <a:p>
            <a:endParaRPr lang="it-IT"/>
          </a:p>
        </p:txBody>
      </p:sp>
      <p:sp>
        <p:nvSpPr>
          <p:cNvPr id="5" name="Rettangolo 4"/>
          <p:cNvSpPr/>
          <p:nvPr/>
        </p:nvSpPr>
        <p:spPr>
          <a:xfrm>
            <a:off x="776536" y="2459504"/>
            <a:ext cx="8568952" cy="2062103"/>
          </a:xfrm>
          <a:prstGeom prst="rect">
            <a:avLst/>
          </a:prstGeom>
        </p:spPr>
        <p:txBody>
          <a:bodyPr wrap="square">
            <a:spAutoFit/>
          </a:bodyPr>
          <a:lstStyle/>
          <a:p>
            <a:pPr algn="ctr"/>
            <a:r>
              <a:rPr lang="it-IT" sz="3200" b="1" dirty="0" smtClean="0">
                <a:solidFill>
                  <a:srgbClr val="00B050"/>
                </a:solidFill>
              </a:rPr>
              <a:t>A</a:t>
            </a:r>
            <a:r>
              <a:rPr lang="it-IT" sz="3200" b="1" dirty="0" smtClean="0"/>
              <a:t> </a:t>
            </a:r>
            <a:r>
              <a:rPr lang="it-IT" sz="3200" b="1" dirty="0" err="1" smtClean="0"/>
              <a:t>couple</a:t>
            </a:r>
            <a:r>
              <a:rPr lang="it-IT" sz="3200" b="1" dirty="0" smtClean="0"/>
              <a:t> </a:t>
            </a:r>
            <a:r>
              <a:rPr lang="it-IT" sz="3200" b="1" dirty="0"/>
              <a:t>with family </a:t>
            </a:r>
            <a:r>
              <a:rPr lang="it-IT" sz="3200" b="1" dirty="0" err="1"/>
              <a:t>history</a:t>
            </a:r>
            <a:r>
              <a:rPr lang="it-IT" sz="3200" b="1" dirty="0"/>
              <a:t> of </a:t>
            </a:r>
            <a:r>
              <a:rPr lang="it-IT" sz="3200" b="1" dirty="0" err="1"/>
              <a:t>chromosomal</a:t>
            </a:r>
            <a:r>
              <a:rPr lang="it-IT" sz="3200" b="1" dirty="0"/>
              <a:t> </a:t>
            </a:r>
            <a:r>
              <a:rPr lang="it-IT" sz="3200" b="1" dirty="0" err="1"/>
              <a:t>abnormalities</a:t>
            </a:r>
            <a:r>
              <a:rPr lang="it-IT" sz="3200" b="1" dirty="0"/>
              <a:t> </a:t>
            </a:r>
            <a:r>
              <a:rPr lang="it-IT" sz="3200" b="1" dirty="0" err="1"/>
              <a:t>is</a:t>
            </a:r>
            <a:r>
              <a:rPr lang="it-IT" sz="3200" b="1" dirty="0"/>
              <a:t> </a:t>
            </a:r>
            <a:r>
              <a:rPr lang="it-IT" sz="3200" b="1" dirty="0" err="1"/>
              <a:t>indication</a:t>
            </a:r>
            <a:r>
              <a:rPr lang="it-IT" sz="3200" b="1" dirty="0"/>
              <a:t> </a:t>
            </a:r>
            <a:r>
              <a:rPr lang="it-IT" sz="3200" b="1" dirty="0" err="1"/>
              <a:t>of</a:t>
            </a:r>
            <a:r>
              <a:rPr lang="it-IT" sz="3200" b="1" dirty="0"/>
              <a:t> </a:t>
            </a:r>
            <a:r>
              <a:rPr lang="it-IT" sz="3200" b="1" dirty="0" err="1" smtClean="0">
                <a:solidFill>
                  <a:srgbClr val="00B050"/>
                </a:solidFill>
              </a:rPr>
              <a:t>carrying</a:t>
            </a:r>
            <a:r>
              <a:rPr lang="it-IT" sz="3200" b="1" dirty="0" smtClean="0">
                <a:solidFill>
                  <a:srgbClr val="00B050"/>
                </a:solidFill>
              </a:rPr>
              <a:t> out </a:t>
            </a:r>
            <a:r>
              <a:rPr lang="it-IT" sz="3200" b="1" dirty="0"/>
              <a:t>a </a:t>
            </a:r>
            <a:r>
              <a:rPr lang="it-IT" sz="3200" b="1" dirty="0" err="1"/>
              <a:t>f</a:t>
            </a:r>
            <a:r>
              <a:rPr lang="it-IT" sz="3200" b="1" dirty="0" err="1" smtClean="0"/>
              <a:t>etal</a:t>
            </a:r>
            <a:r>
              <a:rPr lang="it-IT" sz="3200" b="1" dirty="0" smtClean="0"/>
              <a:t> </a:t>
            </a:r>
            <a:r>
              <a:rPr lang="it-IT" sz="3200" b="1" dirty="0" err="1"/>
              <a:t>k</a:t>
            </a:r>
            <a:r>
              <a:rPr lang="it-IT" sz="3200" b="1" dirty="0" err="1" smtClean="0"/>
              <a:t>aryotype</a:t>
            </a:r>
            <a:r>
              <a:rPr lang="it-IT" sz="3200" b="1" dirty="0" smtClean="0"/>
              <a:t> </a:t>
            </a:r>
            <a:r>
              <a:rPr lang="it-IT" sz="3200" b="1" dirty="0"/>
              <a:t>and </a:t>
            </a:r>
            <a:r>
              <a:rPr lang="it-IT" sz="3200" b="1" dirty="0" err="1"/>
              <a:t>extending</a:t>
            </a:r>
            <a:r>
              <a:rPr lang="it-IT" sz="3200" b="1" dirty="0"/>
              <a:t> the </a:t>
            </a:r>
            <a:r>
              <a:rPr lang="it-IT" sz="3200" b="1" dirty="0" err="1"/>
              <a:t>investigation</a:t>
            </a:r>
            <a:r>
              <a:rPr lang="it-IT" sz="3200" b="1" dirty="0"/>
              <a:t> to </a:t>
            </a:r>
            <a:r>
              <a:rPr lang="it-IT" sz="3200" b="1" dirty="0" err="1"/>
              <a:t>relatives</a:t>
            </a:r>
            <a:endParaRPr lang="it-IT" sz="3200" b="1"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3"/>
          <a:srcRect/>
          <a:stretch>
            <a:fillRect/>
          </a:stretch>
        </p:blipFill>
        <p:spPr bwMode="auto">
          <a:xfrm>
            <a:off x="1600200" y="692150"/>
            <a:ext cx="7264400" cy="5870575"/>
          </a:xfrm>
          <a:prstGeom prst="rect">
            <a:avLst/>
          </a:prstGeom>
          <a:noFill/>
          <a:ln w="9525">
            <a:noFill/>
            <a:miter lim="800000"/>
            <a:headEnd/>
            <a:tailEnd/>
          </a:ln>
        </p:spPr>
      </p:pic>
      <p:sp>
        <p:nvSpPr>
          <p:cNvPr id="276483" name="Rectangle 3"/>
          <p:cNvSpPr>
            <a:spLocks noGrp="1" noChangeArrowheads="1"/>
          </p:cNvSpPr>
          <p:nvPr>
            <p:ph type="title"/>
          </p:nvPr>
        </p:nvSpPr>
        <p:spPr>
          <a:xfrm>
            <a:off x="193675" y="0"/>
            <a:ext cx="8420100" cy="1143000"/>
          </a:xfrm>
        </p:spPr>
        <p:txBody>
          <a:bodyPr/>
          <a:lstStyle/>
          <a:p>
            <a:pPr>
              <a:defRPr/>
            </a:pPr>
            <a:r>
              <a:rPr lang="en-US" sz="5400" b="1" dirty="0" smtClean="0">
                <a:solidFill>
                  <a:srgbClr val="FF0000"/>
                </a:solidFill>
                <a:effectLst>
                  <a:outerShdw blurRad="38100" dist="38100" dir="2700000" algn="tl">
                    <a:srgbClr val="C0C0C0"/>
                  </a:outerShdw>
                </a:effectLst>
                <a:latin typeface="Arial" pitchFamily="34" charset="0"/>
                <a:cs typeface="Arial" pitchFamily="34" charset="0"/>
              </a:rPr>
              <a:t>Fetal Testing</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Grp="1" noChangeAspect="1" noChangeArrowheads="1"/>
          </p:cNvPicPr>
          <p:nvPr>
            <p:ph/>
          </p:nvPr>
        </p:nvPicPr>
        <p:blipFill rotWithShape="1">
          <a:blip r:embed="rId2"/>
          <a:srcRect l="32406" t="14794" b="21373"/>
          <a:stretch/>
        </p:blipFill>
        <p:spPr>
          <a:xfrm>
            <a:off x="3429000" y="1340768"/>
            <a:ext cx="5532686" cy="3262982"/>
          </a:xfrm>
          <a:noFill/>
        </p:spPr>
      </p:pic>
      <p:sp>
        <p:nvSpPr>
          <p:cNvPr id="307203" name="Line 3"/>
          <p:cNvSpPr>
            <a:spLocks noChangeShapeType="1"/>
          </p:cNvSpPr>
          <p:nvPr/>
        </p:nvSpPr>
        <p:spPr bwMode="auto">
          <a:xfrm>
            <a:off x="661988" y="1341438"/>
            <a:ext cx="8667750" cy="0"/>
          </a:xfrm>
          <a:prstGeom prst="line">
            <a:avLst/>
          </a:prstGeom>
          <a:noFill/>
          <a:ln w="57150">
            <a:solidFill>
              <a:srgbClr val="FF9900"/>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2" name="CasellaDiTesto 1"/>
          <p:cNvSpPr txBox="1"/>
          <p:nvPr/>
        </p:nvSpPr>
        <p:spPr>
          <a:xfrm>
            <a:off x="3368824" y="764704"/>
            <a:ext cx="3535944" cy="461665"/>
          </a:xfrm>
          <a:prstGeom prst="rect">
            <a:avLst/>
          </a:prstGeom>
          <a:noFill/>
        </p:spPr>
        <p:txBody>
          <a:bodyPr wrap="none" rtlCol="0">
            <a:spAutoFit/>
          </a:bodyPr>
          <a:lstStyle/>
          <a:p>
            <a:r>
              <a:rPr lang="it-IT" dirty="0" err="1" smtClean="0"/>
              <a:t>Chorionic</a:t>
            </a:r>
            <a:r>
              <a:rPr lang="it-IT" dirty="0" smtClean="0"/>
              <a:t> </a:t>
            </a:r>
            <a:r>
              <a:rPr lang="it-IT" dirty="0" err="1" smtClean="0"/>
              <a:t>villous</a:t>
            </a:r>
            <a:r>
              <a:rPr lang="it-IT" dirty="0" smtClean="0"/>
              <a:t> </a:t>
            </a:r>
            <a:r>
              <a:rPr lang="it-IT" dirty="0" err="1" smtClean="0"/>
              <a:t>sampling</a:t>
            </a:r>
            <a:endParaRPr lang="it-IT" dirty="0"/>
          </a:p>
        </p:txBody>
      </p:sp>
      <p:sp>
        <p:nvSpPr>
          <p:cNvPr id="3" name="Rettangolo 2"/>
          <p:cNvSpPr/>
          <p:nvPr/>
        </p:nvSpPr>
        <p:spPr>
          <a:xfrm>
            <a:off x="416497" y="1988840"/>
            <a:ext cx="2952328" cy="3477875"/>
          </a:xfrm>
          <a:prstGeom prst="rect">
            <a:avLst/>
          </a:prstGeom>
        </p:spPr>
        <p:txBody>
          <a:bodyPr wrap="square">
            <a:spAutoFit/>
          </a:bodyPr>
          <a:lstStyle/>
          <a:p>
            <a:r>
              <a:rPr lang="it-IT" sz="2000" dirty="0" smtClean="0"/>
              <a:t>V</a:t>
            </a:r>
            <a:r>
              <a:rPr lang="is-IS" sz="2000" dirty="0" smtClean="0"/>
              <a:t>illi constitute a placental layer interposed between the basal decidua adhering to the uterus wall, and the chorial plate situated externally in the</a:t>
            </a:r>
          </a:p>
          <a:p>
            <a:r>
              <a:rPr lang="is-IS" sz="2000" dirty="0" smtClean="0"/>
              <a:t>fetal side of placenta.</a:t>
            </a:r>
          </a:p>
          <a:p>
            <a:r>
              <a:rPr lang="is-IS" sz="2000" dirty="0" smtClean="0"/>
              <a:t>In villi many actively reproducing</a:t>
            </a:r>
            <a:r>
              <a:rPr lang="is-IS" sz="2000" dirty="0"/>
              <a:t> </a:t>
            </a:r>
            <a:r>
              <a:rPr lang="is-IS" sz="2000" dirty="0" smtClean="0"/>
              <a:t>cells are present which allow to study the karyotype.</a:t>
            </a:r>
            <a:endParaRPr lang="it-IT" sz="2000" dirty="0"/>
          </a:p>
        </p:txBody>
      </p:sp>
      <p:sp>
        <p:nvSpPr>
          <p:cNvPr id="5" name="CasellaDiTesto 4"/>
          <p:cNvSpPr txBox="1"/>
          <p:nvPr/>
        </p:nvSpPr>
        <p:spPr>
          <a:xfrm>
            <a:off x="5745088" y="4613066"/>
            <a:ext cx="3945336" cy="400110"/>
          </a:xfrm>
          <a:prstGeom prst="rect">
            <a:avLst/>
          </a:prstGeom>
          <a:noFill/>
        </p:spPr>
        <p:txBody>
          <a:bodyPr wrap="none" rtlCol="0">
            <a:spAutoFit/>
          </a:bodyPr>
          <a:lstStyle/>
          <a:p>
            <a:r>
              <a:rPr lang="it-IT" sz="2000" dirty="0" err="1" smtClean="0">
                <a:solidFill>
                  <a:srgbClr val="FF0000"/>
                </a:solidFill>
              </a:rPr>
              <a:t>Microscopic</a:t>
            </a:r>
            <a:r>
              <a:rPr lang="it-IT" sz="2000" dirty="0" smtClean="0">
                <a:solidFill>
                  <a:srgbClr val="FF0000"/>
                </a:solidFill>
              </a:rPr>
              <a:t> image of </a:t>
            </a:r>
            <a:r>
              <a:rPr lang="it-IT" sz="2000" dirty="0" err="1" smtClean="0">
                <a:solidFill>
                  <a:srgbClr val="FF0000"/>
                </a:solidFill>
              </a:rPr>
              <a:t>chorionic</a:t>
            </a:r>
            <a:r>
              <a:rPr lang="it-IT" sz="2000" dirty="0" smtClean="0">
                <a:solidFill>
                  <a:srgbClr val="FF0000"/>
                </a:solidFill>
              </a:rPr>
              <a:t> villi</a:t>
            </a:r>
            <a:endParaRPr lang="it-IT" sz="2000" dirty="0">
              <a:solidFill>
                <a:srgbClr val="FF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subTitle" idx="1"/>
          </p:nvPr>
        </p:nvSpPr>
        <p:spPr>
          <a:xfrm>
            <a:off x="-25400" y="5581675"/>
            <a:ext cx="9906000" cy="1419225"/>
          </a:xfrm>
        </p:spPr>
        <p:txBody>
          <a:bodyPr/>
          <a:lstStyle/>
          <a:p>
            <a:pPr>
              <a:lnSpc>
                <a:spcPct val="80000"/>
              </a:lnSpc>
              <a:buFont typeface="Monotype Sorts"/>
              <a:buNone/>
            </a:pPr>
            <a:r>
              <a:rPr lang="it-IT" sz="2400" b="1" dirty="0" smtClean="0">
                <a:latin typeface="Arial" pitchFamily="34" charset="0"/>
                <a:cs typeface="Arial" pitchFamily="34" charset="0"/>
              </a:rPr>
              <a:t>The </a:t>
            </a:r>
            <a:r>
              <a:rPr lang="it-IT" sz="2400" b="1" dirty="0" err="1" smtClean="0">
                <a:latin typeface="Arial" pitchFamily="34" charset="0"/>
                <a:cs typeface="Arial" pitchFamily="34" charset="0"/>
              </a:rPr>
              <a:t>picture</a:t>
            </a:r>
            <a:r>
              <a:rPr lang="it-IT" sz="2400" b="1" dirty="0" smtClean="0">
                <a:latin typeface="Arial" pitchFamily="34" charset="0"/>
                <a:cs typeface="Arial" pitchFamily="34" charset="0"/>
              </a:rPr>
              <a:t> </a:t>
            </a:r>
            <a:r>
              <a:rPr lang="it-IT" sz="2400" b="1" dirty="0" err="1" smtClean="0">
                <a:latin typeface="Arial" pitchFamily="34" charset="0"/>
                <a:cs typeface="Arial" pitchFamily="34" charset="0"/>
              </a:rPr>
              <a:t>that</a:t>
            </a:r>
            <a:r>
              <a:rPr lang="it-IT" sz="2400" b="1" dirty="0" smtClean="0">
                <a:latin typeface="Arial" pitchFamily="34" charset="0"/>
                <a:cs typeface="Arial" pitchFamily="34" charset="0"/>
              </a:rPr>
              <a:t> </a:t>
            </a:r>
            <a:r>
              <a:rPr lang="it-IT" sz="2400" b="1" dirty="0" err="1" smtClean="0">
                <a:latin typeface="Arial" pitchFamily="34" charset="0"/>
                <a:cs typeface="Arial" pitchFamily="34" charset="0"/>
              </a:rPr>
              <a:t>established</a:t>
            </a:r>
            <a:r>
              <a:rPr lang="it-IT" sz="2400" b="1" dirty="0" smtClean="0">
                <a:latin typeface="Arial" pitchFamily="34" charset="0"/>
                <a:cs typeface="Arial" pitchFamily="34" charset="0"/>
              </a:rPr>
              <a:t> 46 </a:t>
            </a:r>
            <a:r>
              <a:rPr lang="it-IT" sz="2400" b="1" dirty="0" err="1" smtClean="0">
                <a:latin typeface="Arial" pitchFamily="34" charset="0"/>
                <a:cs typeface="Arial" pitchFamily="34" charset="0"/>
              </a:rPr>
              <a:t>as</a:t>
            </a:r>
            <a:r>
              <a:rPr lang="it-IT" sz="2400" b="1" dirty="0" smtClean="0">
                <a:latin typeface="Arial" pitchFamily="34" charset="0"/>
                <a:cs typeface="Arial" pitchFamily="34" charset="0"/>
              </a:rPr>
              <a:t> the </a:t>
            </a:r>
            <a:r>
              <a:rPr lang="it-IT" sz="2400" b="1" dirty="0" err="1" smtClean="0">
                <a:latin typeface="Arial" pitchFamily="34" charset="0"/>
                <a:cs typeface="Arial" pitchFamily="34" charset="0"/>
              </a:rPr>
              <a:t>chromosome</a:t>
            </a:r>
            <a:r>
              <a:rPr lang="it-IT" sz="2400" b="1" dirty="0" smtClean="0">
                <a:latin typeface="Arial" pitchFamily="34" charset="0"/>
                <a:cs typeface="Arial" pitchFamily="34" charset="0"/>
              </a:rPr>
              <a:t> </a:t>
            </a:r>
            <a:r>
              <a:rPr lang="it-IT" sz="2400" b="1" dirty="0" err="1" smtClean="0">
                <a:latin typeface="Arial" pitchFamily="34" charset="0"/>
                <a:cs typeface="Arial" pitchFamily="34" charset="0"/>
              </a:rPr>
              <a:t>number</a:t>
            </a:r>
            <a:r>
              <a:rPr lang="it-IT" sz="2400" b="1" dirty="0" smtClean="0">
                <a:latin typeface="Arial" pitchFamily="34" charset="0"/>
                <a:cs typeface="Arial" pitchFamily="34" charset="0"/>
              </a:rPr>
              <a:t> in man</a:t>
            </a:r>
          </a:p>
          <a:p>
            <a:pPr>
              <a:lnSpc>
                <a:spcPct val="80000"/>
              </a:lnSpc>
              <a:buFont typeface="Monotype Sorts"/>
              <a:buNone/>
            </a:pPr>
            <a:r>
              <a:rPr lang="it-IT" sz="2400" b="1" dirty="0" smtClean="0">
                <a:latin typeface="Arial" pitchFamily="34" charset="0"/>
                <a:cs typeface="Arial" pitchFamily="34" charset="0"/>
              </a:rPr>
              <a:t>1955</a:t>
            </a:r>
            <a:endParaRPr lang="it-IT" sz="2400" dirty="0" smtClean="0">
              <a:latin typeface="Arial" pitchFamily="34" charset="0"/>
              <a:cs typeface="Arial" pitchFamily="34" charset="0"/>
            </a:endParaRPr>
          </a:p>
          <a:p>
            <a:pPr>
              <a:lnSpc>
                <a:spcPct val="80000"/>
              </a:lnSpc>
              <a:buFont typeface="Monotype Sorts"/>
              <a:buNone/>
            </a:pPr>
            <a:r>
              <a:rPr lang="it-IT" sz="2400" dirty="0" err="1" smtClean="0">
                <a:latin typeface="Arial" pitchFamily="34" charset="0"/>
                <a:cs typeface="Arial" pitchFamily="34" charset="0"/>
              </a:rPr>
              <a:t>Reproduced</a:t>
            </a:r>
            <a:r>
              <a:rPr lang="it-IT" sz="2400" dirty="0" smtClean="0">
                <a:latin typeface="Arial" pitchFamily="34" charset="0"/>
                <a:cs typeface="Arial" pitchFamily="34" charset="0"/>
              </a:rPr>
              <a:t> </a:t>
            </a:r>
            <a:r>
              <a:rPr lang="it-IT" sz="2400" dirty="0" err="1" smtClean="0">
                <a:latin typeface="Arial" pitchFamily="34" charset="0"/>
                <a:cs typeface="Arial" pitchFamily="34" charset="0"/>
              </a:rPr>
              <a:t>with</a:t>
            </a:r>
            <a:r>
              <a:rPr lang="it-IT" sz="2400" dirty="0" smtClean="0">
                <a:latin typeface="Arial" pitchFamily="34" charset="0"/>
                <a:cs typeface="Arial" pitchFamily="34" charset="0"/>
              </a:rPr>
              <a:t> </a:t>
            </a:r>
            <a:r>
              <a:rPr lang="it-IT" sz="2400" dirty="0" err="1" smtClean="0">
                <a:latin typeface="Arial" pitchFamily="34" charset="0"/>
                <a:cs typeface="Arial" pitchFamily="34" charset="0"/>
              </a:rPr>
              <a:t>permission</a:t>
            </a:r>
            <a:r>
              <a:rPr lang="it-IT" sz="2400" dirty="0" smtClean="0">
                <a:latin typeface="Arial" pitchFamily="34" charset="0"/>
                <a:cs typeface="Arial" pitchFamily="34" charset="0"/>
              </a:rPr>
              <a:t> </a:t>
            </a:r>
            <a:r>
              <a:rPr lang="it-IT" sz="2400" dirty="0" err="1" smtClean="0">
                <a:latin typeface="Arial" pitchFamily="34" charset="0"/>
                <a:cs typeface="Arial" pitchFamily="34" charset="0"/>
              </a:rPr>
              <a:t>from</a:t>
            </a:r>
            <a:r>
              <a:rPr lang="it-IT" sz="2400" dirty="0" smtClean="0">
                <a:latin typeface="Arial" pitchFamily="34" charset="0"/>
                <a:cs typeface="Arial" pitchFamily="34" charset="0"/>
              </a:rPr>
              <a:t> </a:t>
            </a:r>
            <a:r>
              <a:rPr lang="it-IT" sz="2400" dirty="0" err="1" smtClean="0">
                <a:latin typeface="Arial" pitchFamily="34" charset="0"/>
                <a:cs typeface="Arial" pitchFamily="34" charset="0"/>
              </a:rPr>
              <a:t>Ref</a:t>
            </a:r>
            <a:r>
              <a:rPr lang="it-IT" sz="2400" dirty="0" smtClean="0">
                <a:latin typeface="Arial" pitchFamily="34" charset="0"/>
                <a:cs typeface="Arial" pitchFamily="34" charset="0"/>
              </a:rPr>
              <a:t>. 1 © (1956) </a:t>
            </a:r>
            <a:r>
              <a:rPr lang="it-IT" sz="2400" dirty="0" err="1" smtClean="0">
                <a:latin typeface="Arial" pitchFamily="34" charset="0"/>
                <a:cs typeface="Arial" pitchFamily="34" charset="0"/>
              </a:rPr>
              <a:t>Mendelian</a:t>
            </a:r>
            <a:r>
              <a:rPr lang="it-IT" sz="2400" dirty="0" smtClean="0">
                <a:latin typeface="Arial" pitchFamily="34" charset="0"/>
                <a:cs typeface="Arial" pitchFamily="34" charset="0"/>
              </a:rPr>
              <a:t> Society </a:t>
            </a:r>
            <a:r>
              <a:rPr lang="it-IT" sz="2400" dirty="0" err="1" smtClean="0">
                <a:latin typeface="Arial" pitchFamily="34" charset="0"/>
                <a:cs typeface="Arial" pitchFamily="34" charset="0"/>
              </a:rPr>
              <a:t>of</a:t>
            </a:r>
            <a:r>
              <a:rPr lang="it-IT" sz="2400" dirty="0" smtClean="0">
                <a:latin typeface="Arial" pitchFamily="34" charset="0"/>
                <a:cs typeface="Arial" pitchFamily="34" charset="0"/>
              </a:rPr>
              <a:t> </a:t>
            </a:r>
            <a:r>
              <a:rPr lang="it-IT" sz="2400" dirty="0" err="1" smtClean="0">
                <a:latin typeface="Arial" pitchFamily="34" charset="0"/>
                <a:cs typeface="Arial" pitchFamily="34" charset="0"/>
              </a:rPr>
              <a:t>Lund</a:t>
            </a:r>
            <a:r>
              <a:rPr lang="it-IT" sz="2400" dirty="0" smtClean="0">
                <a:latin typeface="Arial" pitchFamily="34" charset="0"/>
                <a:cs typeface="Arial" pitchFamily="34" charset="0"/>
              </a:rPr>
              <a:t> </a:t>
            </a:r>
            <a:r>
              <a:rPr lang="it-IT" sz="2400" dirty="0" err="1" smtClean="0">
                <a:latin typeface="Arial" pitchFamily="34" charset="0"/>
                <a:cs typeface="Arial" pitchFamily="34" charset="0"/>
              </a:rPr>
              <a:t>for</a:t>
            </a:r>
            <a:r>
              <a:rPr lang="it-IT" sz="2400" dirty="0" smtClean="0">
                <a:latin typeface="Arial" pitchFamily="34" charset="0"/>
                <a:cs typeface="Arial" pitchFamily="34" charset="0"/>
              </a:rPr>
              <a:t> the </a:t>
            </a:r>
            <a:r>
              <a:rPr lang="it-IT" sz="2400" dirty="0" err="1" smtClean="0">
                <a:latin typeface="Arial" pitchFamily="34" charset="0"/>
                <a:cs typeface="Arial" pitchFamily="34" charset="0"/>
              </a:rPr>
              <a:t>Scandinavian</a:t>
            </a:r>
            <a:r>
              <a:rPr lang="it-IT" sz="2400" dirty="0" smtClean="0">
                <a:latin typeface="Arial" pitchFamily="34" charset="0"/>
                <a:cs typeface="Arial" pitchFamily="34" charset="0"/>
              </a:rPr>
              <a:t> </a:t>
            </a:r>
            <a:r>
              <a:rPr lang="it-IT" sz="2400" dirty="0" err="1" smtClean="0">
                <a:latin typeface="Arial" pitchFamily="34" charset="0"/>
                <a:cs typeface="Arial" pitchFamily="34" charset="0"/>
              </a:rPr>
              <a:t>Association</a:t>
            </a:r>
            <a:r>
              <a:rPr lang="it-IT" sz="2400" dirty="0" smtClean="0">
                <a:latin typeface="Arial" pitchFamily="34" charset="0"/>
                <a:cs typeface="Arial" pitchFamily="34" charset="0"/>
              </a:rPr>
              <a:t> </a:t>
            </a:r>
            <a:r>
              <a:rPr lang="it-IT" sz="2400" dirty="0" err="1" smtClean="0">
                <a:latin typeface="Arial" pitchFamily="34" charset="0"/>
                <a:cs typeface="Arial" pitchFamily="34" charset="0"/>
              </a:rPr>
              <a:t>of</a:t>
            </a:r>
            <a:r>
              <a:rPr lang="it-IT" sz="2400" dirty="0" smtClean="0">
                <a:latin typeface="Arial" pitchFamily="34" charset="0"/>
                <a:cs typeface="Arial" pitchFamily="34" charset="0"/>
              </a:rPr>
              <a:t> </a:t>
            </a:r>
            <a:r>
              <a:rPr lang="it-IT" sz="2400" dirty="0" err="1" smtClean="0">
                <a:latin typeface="Arial" pitchFamily="34" charset="0"/>
                <a:cs typeface="Arial" pitchFamily="34" charset="0"/>
              </a:rPr>
              <a:t>Genetics</a:t>
            </a:r>
            <a:r>
              <a:rPr lang="it-IT" sz="2400" dirty="0" smtClean="0">
                <a:latin typeface="Arial" pitchFamily="34" charset="0"/>
                <a:cs typeface="Arial" pitchFamily="34" charset="0"/>
              </a:rPr>
              <a:t>. </a:t>
            </a:r>
          </a:p>
        </p:txBody>
      </p:sp>
      <p:pic>
        <p:nvPicPr>
          <p:cNvPr id="60419" name="Picture 3" descr="nrg905-f1"/>
          <p:cNvPicPr>
            <a:picLocks noChangeAspect="1" noChangeArrowheads="1"/>
          </p:cNvPicPr>
          <p:nvPr/>
        </p:nvPicPr>
        <p:blipFill>
          <a:blip r:embed="rId3"/>
          <a:srcRect/>
          <a:stretch>
            <a:fillRect/>
          </a:stretch>
        </p:blipFill>
        <p:spPr bwMode="auto">
          <a:xfrm>
            <a:off x="992188" y="0"/>
            <a:ext cx="8669337" cy="5589588"/>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8594">
                                            <p:txEl>
                                              <p:pRg st="0" end="0"/>
                                            </p:txEl>
                                          </p:spTgt>
                                        </p:tgtEl>
                                        <p:attrNameLst>
                                          <p:attrName>style.visibility</p:attrName>
                                        </p:attrNameLst>
                                      </p:cBhvr>
                                      <p:to>
                                        <p:strVal val="visible"/>
                                      </p:to>
                                    </p:set>
                                    <p:animEffect transition="in" filter="fade">
                                      <p:cBhvr>
                                        <p:cTn id="7" dur="500"/>
                                        <p:tgtEl>
                                          <p:spTgt spid="2385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8594">
                                            <p:txEl>
                                              <p:pRg st="1" end="1"/>
                                            </p:txEl>
                                          </p:spTgt>
                                        </p:tgtEl>
                                        <p:attrNameLst>
                                          <p:attrName>style.visibility</p:attrName>
                                        </p:attrNameLst>
                                      </p:cBhvr>
                                      <p:to>
                                        <p:strVal val="visible"/>
                                      </p:to>
                                    </p:set>
                                    <p:animEffect transition="in" filter="fade">
                                      <p:cBhvr>
                                        <p:cTn id="12" dur="500"/>
                                        <p:tgtEl>
                                          <p:spTgt spid="23859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8594">
                                            <p:txEl>
                                              <p:pRg st="2" end="2"/>
                                            </p:txEl>
                                          </p:spTgt>
                                        </p:tgtEl>
                                        <p:attrNameLst>
                                          <p:attrName>style.visibility</p:attrName>
                                        </p:attrNameLst>
                                      </p:cBhvr>
                                      <p:to>
                                        <p:strVal val="visible"/>
                                      </p:to>
                                    </p:set>
                                    <p:animEffect transition="in" filter="fade">
                                      <p:cBhvr>
                                        <p:cTn id="17" dur="500"/>
                                        <p:tgtEl>
                                          <p:spTgt spid="2385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4"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742950" y="0"/>
            <a:ext cx="8420100" cy="1143000"/>
          </a:xfrm>
        </p:spPr>
        <p:txBody>
          <a:bodyPr/>
          <a:lstStyle/>
          <a:p>
            <a:pPr>
              <a:defRPr/>
            </a:pPr>
            <a:r>
              <a:rPr lang="it-IT" b="1" dirty="0" err="1">
                <a:solidFill>
                  <a:srgbClr val="FF0000"/>
                </a:solidFill>
                <a:effectLst>
                  <a:outerShdw blurRad="38100" dist="38100" dir="2700000" algn="tl">
                    <a:srgbClr val="000000">
                      <a:alpha val="43137"/>
                    </a:srgbClr>
                  </a:outerShdw>
                </a:effectLst>
                <a:latin typeface="Arial" pitchFamily="34" charset="0"/>
                <a:cs typeface="Arial" pitchFamily="34" charset="0"/>
              </a:rPr>
              <a:t>C</a:t>
            </a:r>
            <a:r>
              <a:rPr lang="it-IT"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hromosomal</a:t>
            </a:r>
            <a:r>
              <a:rPr lang="it-IT"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it-IT"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analysis</a:t>
            </a:r>
            <a:endParaRPr lang="it-IT" b="1"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171011" name="Rectangle 3"/>
          <p:cNvSpPr>
            <a:spLocks noGrp="1" noChangeArrowheads="1"/>
          </p:cNvSpPr>
          <p:nvPr>
            <p:ph type="body" idx="1"/>
          </p:nvPr>
        </p:nvSpPr>
        <p:spPr>
          <a:xfrm>
            <a:off x="495300" y="1219200"/>
            <a:ext cx="9138220" cy="5638800"/>
          </a:xfrm>
        </p:spPr>
        <p:txBody>
          <a:bodyPr/>
          <a:lstStyle/>
          <a:p>
            <a:pPr>
              <a:lnSpc>
                <a:spcPct val="90000"/>
              </a:lnSpc>
            </a:pPr>
            <a:r>
              <a:rPr lang="it-IT" dirty="0" err="1" smtClean="0">
                <a:latin typeface="Arial" pitchFamily="34" charset="0"/>
                <a:cs typeface="Arial" pitchFamily="34" charset="0"/>
              </a:rPr>
              <a:t>Study</a:t>
            </a:r>
            <a:r>
              <a:rPr lang="it-IT" dirty="0" smtClean="0">
                <a:latin typeface="Arial" pitchFamily="34" charset="0"/>
                <a:cs typeface="Arial" pitchFamily="34" charset="0"/>
              </a:rPr>
              <a:t> of the </a:t>
            </a:r>
            <a:r>
              <a:rPr lang="it-IT" dirty="0" err="1" smtClean="0">
                <a:latin typeface="Arial" pitchFamily="34" charset="0"/>
                <a:cs typeface="Arial" pitchFamily="34" charset="0"/>
              </a:rPr>
              <a:t>fetal</a:t>
            </a:r>
            <a:r>
              <a:rPr lang="it-IT" dirty="0" smtClean="0">
                <a:latin typeface="Arial" pitchFamily="34" charset="0"/>
                <a:cs typeface="Arial" pitchFamily="34" charset="0"/>
              </a:rPr>
              <a:t> </a:t>
            </a:r>
            <a:r>
              <a:rPr lang="it-IT" dirty="0" err="1" smtClean="0">
                <a:latin typeface="Arial" pitchFamily="34" charset="0"/>
                <a:cs typeface="Arial" pitchFamily="34" charset="0"/>
              </a:rPr>
              <a:t>chromosomal</a:t>
            </a:r>
            <a:r>
              <a:rPr lang="it-IT" dirty="0" smtClean="0">
                <a:latin typeface="Arial" pitchFamily="34" charset="0"/>
                <a:cs typeface="Arial" pitchFamily="34" charset="0"/>
              </a:rPr>
              <a:t> </a:t>
            </a:r>
            <a:r>
              <a:rPr lang="it-IT" dirty="0" err="1" smtClean="0">
                <a:latin typeface="Arial" pitchFamily="34" charset="0"/>
                <a:cs typeface="Arial" pitchFamily="34" charset="0"/>
              </a:rPr>
              <a:t>arrangement</a:t>
            </a:r>
            <a:r>
              <a:rPr lang="it-IT" dirty="0" smtClean="0">
                <a:latin typeface="Arial" pitchFamily="34" charset="0"/>
                <a:cs typeface="Arial" pitchFamily="34" charset="0"/>
              </a:rPr>
              <a:t> on </a:t>
            </a:r>
            <a:r>
              <a:rPr lang="it-IT" dirty="0" err="1" smtClean="0">
                <a:latin typeface="Arial" pitchFamily="34" charset="0"/>
                <a:cs typeface="Arial" pitchFamily="34" charset="0"/>
              </a:rPr>
              <a:t>chorionic</a:t>
            </a:r>
            <a:r>
              <a:rPr lang="it-IT" dirty="0" smtClean="0">
                <a:latin typeface="Arial" pitchFamily="34" charset="0"/>
                <a:cs typeface="Arial" pitchFamily="34" charset="0"/>
              </a:rPr>
              <a:t> </a:t>
            </a:r>
            <a:r>
              <a:rPr lang="it-IT" dirty="0" err="1" smtClean="0">
                <a:latin typeface="Arial" pitchFamily="34" charset="0"/>
                <a:cs typeface="Arial" pitchFamily="34" charset="0"/>
              </a:rPr>
              <a:t>villous</a:t>
            </a:r>
            <a:r>
              <a:rPr lang="it-IT" dirty="0" smtClean="0">
                <a:latin typeface="Arial" pitchFamily="34" charset="0"/>
                <a:cs typeface="Arial" pitchFamily="34" charset="0"/>
              </a:rPr>
              <a:t>, </a:t>
            </a:r>
            <a:r>
              <a:rPr lang="it-IT" dirty="0" err="1" smtClean="0">
                <a:latin typeface="Arial" pitchFamily="34" charset="0"/>
                <a:cs typeface="Arial" pitchFamily="34" charset="0"/>
              </a:rPr>
              <a:t>amniotic</a:t>
            </a:r>
            <a:r>
              <a:rPr lang="it-IT" dirty="0" smtClean="0">
                <a:latin typeface="Arial" pitchFamily="34" charset="0"/>
                <a:cs typeface="Arial" pitchFamily="34" charset="0"/>
              </a:rPr>
              <a:t> </a:t>
            </a:r>
            <a:r>
              <a:rPr lang="it-IT" dirty="0" err="1" smtClean="0">
                <a:latin typeface="Arial" pitchFamily="34" charset="0"/>
                <a:cs typeface="Arial" pitchFamily="34" charset="0"/>
              </a:rPr>
              <a:t>fluid</a:t>
            </a:r>
            <a:r>
              <a:rPr lang="it-IT" dirty="0" smtClean="0">
                <a:latin typeface="Arial" pitchFamily="34" charset="0"/>
                <a:cs typeface="Arial" pitchFamily="34" charset="0"/>
              </a:rPr>
              <a:t> and </a:t>
            </a:r>
            <a:r>
              <a:rPr lang="it-IT" dirty="0" err="1" smtClean="0">
                <a:latin typeface="Arial" pitchFamily="34" charset="0"/>
                <a:cs typeface="Arial" pitchFamily="34" charset="0"/>
              </a:rPr>
              <a:t>fetal</a:t>
            </a:r>
            <a:r>
              <a:rPr lang="it-IT" dirty="0" smtClean="0">
                <a:latin typeface="Arial" pitchFamily="34" charset="0"/>
                <a:cs typeface="Arial" pitchFamily="34" charset="0"/>
              </a:rPr>
              <a:t> </a:t>
            </a:r>
            <a:r>
              <a:rPr lang="it-IT" dirty="0" err="1" smtClean="0">
                <a:latin typeface="Arial" pitchFamily="34" charset="0"/>
                <a:cs typeface="Arial" pitchFamily="34" charset="0"/>
              </a:rPr>
              <a:t>blood</a:t>
            </a:r>
            <a:r>
              <a:rPr lang="it-IT" dirty="0" smtClean="0">
                <a:latin typeface="Arial" pitchFamily="34" charset="0"/>
                <a:cs typeface="Arial" pitchFamily="34" charset="0"/>
              </a:rPr>
              <a:t>.</a:t>
            </a:r>
          </a:p>
          <a:p>
            <a:pPr>
              <a:lnSpc>
                <a:spcPct val="90000"/>
              </a:lnSpc>
            </a:pPr>
            <a:endParaRPr lang="it-IT" dirty="0" smtClean="0">
              <a:latin typeface="Arial" pitchFamily="34" charset="0"/>
              <a:cs typeface="Arial" pitchFamily="34" charset="0"/>
            </a:endParaRPr>
          </a:p>
          <a:p>
            <a:pPr>
              <a:lnSpc>
                <a:spcPct val="90000"/>
              </a:lnSpc>
            </a:pPr>
            <a:endParaRPr lang="it-IT" dirty="0" smtClean="0">
              <a:latin typeface="Arial" pitchFamily="34" charset="0"/>
              <a:cs typeface="Arial" pitchFamily="34" charset="0"/>
            </a:endParaRPr>
          </a:p>
          <a:p>
            <a:pPr>
              <a:lnSpc>
                <a:spcPct val="90000"/>
              </a:lnSpc>
            </a:pPr>
            <a:endParaRPr lang="it-IT" dirty="0" smtClean="0">
              <a:latin typeface="Arial" pitchFamily="34" charset="0"/>
              <a:cs typeface="Arial" pitchFamily="34" charset="0"/>
            </a:endParaRPr>
          </a:p>
          <a:p>
            <a:pPr>
              <a:lnSpc>
                <a:spcPct val="90000"/>
              </a:lnSpc>
            </a:pPr>
            <a:endParaRPr lang="it-IT" dirty="0" smtClean="0">
              <a:latin typeface="Arial" pitchFamily="34" charset="0"/>
              <a:cs typeface="Arial" pitchFamily="34" charset="0"/>
            </a:endParaRPr>
          </a:p>
          <a:p>
            <a:pPr>
              <a:lnSpc>
                <a:spcPct val="90000"/>
              </a:lnSpc>
            </a:pPr>
            <a:endParaRPr lang="it-IT" dirty="0" smtClean="0">
              <a:latin typeface="Arial" pitchFamily="34" charset="0"/>
              <a:cs typeface="Arial" pitchFamily="34" charset="0"/>
            </a:endParaRPr>
          </a:p>
          <a:p>
            <a:pPr>
              <a:lnSpc>
                <a:spcPct val="90000"/>
              </a:lnSpc>
            </a:pPr>
            <a:endParaRPr lang="it-IT" dirty="0" smtClean="0">
              <a:latin typeface="Arial" pitchFamily="34" charset="0"/>
              <a:cs typeface="Arial" pitchFamily="34" charset="0"/>
            </a:endParaRPr>
          </a:p>
          <a:p>
            <a:pPr>
              <a:lnSpc>
                <a:spcPct val="90000"/>
              </a:lnSpc>
            </a:pPr>
            <a:r>
              <a:rPr lang="it-IT" dirty="0" err="1" smtClean="0">
                <a:latin typeface="Arial" pitchFamily="34" charset="0"/>
                <a:cs typeface="Arial" pitchFamily="34" charset="0"/>
              </a:rPr>
              <a:t>Turnaround</a:t>
            </a:r>
            <a:r>
              <a:rPr lang="it-IT" dirty="0" smtClean="0">
                <a:latin typeface="Arial" pitchFamily="34" charset="0"/>
                <a:cs typeface="Arial" pitchFamily="34" charset="0"/>
              </a:rPr>
              <a:t> time </a:t>
            </a:r>
            <a:r>
              <a:rPr lang="it-IT" dirty="0" err="1" smtClean="0">
                <a:latin typeface="Arial" pitchFamily="34" charset="0"/>
                <a:cs typeface="Arial" pitchFamily="34" charset="0"/>
              </a:rPr>
              <a:t>varies</a:t>
            </a:r>
            <a:r>
              <a:rPr lang="it-IT" dirty="0" smtClean="0">
                <a:latin typeface="Arial" pitchFamily="34" charset="0"/>
                <a:cs typeface="Arial" pitchFamily="34" charset="0"/>
              </a:rPr>
              <a:t> </a:t>
            </a:r>
            <a:r>
              <a:rPr lang="it-IT" dirty="0" err="1" smtClean="0">
                <a:latin typeface="Arial" pitchFamily="34" charset="0"/>
                <a:cs typeface="Arial" pitchFamily="34" charset="0"/>
              </a:rPr>
              <a:t>depending</a:t>
            </a:r>
            <a:r>
              <a:rPr lang="it-IT" dirty="0" smtClean="0">
                <a:latin typeface="Arial" pitchFamily="34" charset="0"/>
                <a:cs typeface="Arial" pitchFamily="34" charset="0"/>
              </a:rPr>
              <a:t> on the sample </a:t>
            </a:r>
            <a:r>
              <a:rPr lang="it-IT" dirty="0" err="1" smtClean="0">
                <a:latin typeface="Arial" pitchFamily="34" charset="0"/>
                <a:cs typeface="Arial" pitchFamily="34" charset="0"/>
              </a:rPr>
              <a:t>analysed</a:t>
            </a:r>
            <a:r>
              <a:rPr lang="it-IT" dirty="0" smtClean="0">
                <a:latin typeface="Arial" pitchFamily="34" charset="0"/>
                <a:cs typeface="Arial" pitchFamily="34" charset="0"/>
              </a:rPr>
              <a:t> (1-3 weeks).</a:t>
            </a:r>
          </a:p>
        </p:txBody>
      </p:sp>
      <p:pic>
        <p:nvPicPr>
          <p:cNvPr id="171012" name="Picture 4"/>
          <p:cNvPicPr>
            <a:picLocks noChangeAspect="1" noChangeArrowheads="1"/>
          </p:cNvPicPr>
          <p:nvPr/>
        </p:nvPicPr>
        <p:blipFill>
          <a:blip r:embed="rId3"/>
          <a:srcRect/>
          <a:stretch>
            <a:fillRect/>
          </a:stretch>
        </p:blipFill>
        <p:spPr bwMode="auto">
          <a:xfrm>
            <a:off x="2780903" y="2204864"/>
            <a:ext cx="3324225" cy="3124200"/>
          </a:xfrm>
          <a:prstGeom prst="rect">
            <a:avLst/>
          </a:prstGeom>
          <a:noFill/>
          <a:ln w="38100">
            <a:solidFill>
              <a:schemeClr val="bg2"/>
            </a:solid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2" name="Rectangle 2"/>
          <p:cNvSpPr>
            <a:spLocks noGrp="1" noChangeArrowheads="1"/>
          </p:cNvSpPr>
          <p:nvPr>
            <p:ph type="body" idx="1"/>
          </p:nvPr>
        </p:nvSpPr>
        <p:spPr>
          <a:xfrm>
            <a:off x="762000" y="2000250"/>
            <a:ext cx="4668838" cy="4572000"/>
          </a:xfrm>
        </p:spPr>
        <p:txBody>
          <a:bodyPr/>
          <a:lstStyle/>
          <a:p>
            <a:pPr>
              <a:buFont typeface="Monotype Sorts"/>
              <a:buNone/>
            </a:pPr>
            <a:r>
              <a:rPr lang="it-IT" b="1" dirty="0" smtClean="0">
                <a:solidFill>
                  <a:srgbClr val="FFFF00"/>
                </a:solidFill>
                <a:latin typeface="Arial" pitchFamily="34" charset="0"/>
                <a:cs typeface="Arial" pitchFamily="34" charset="0"/>
              </a:rPr>
              <a:t>   </a:t>
            </a:r>
            <a:r>
              <a:rPr lang="it-IT" b="1" dirty="0" err="1">
                <a:solidFill>
                  <a:srgbClr val="FFFF00"/>
                </a:solidFill>
                <a:latin typeface="Arial" pitchFamily="34" charset="0"/>
                <a:cs typeface="Arial" pitchFamily="34" charset="0"/>
              </a:rPr>
              <a:t>P</a:t>
            </a:r>
            <a:r>
              <a:rPr lang="it-IT" b="1" dirty="0" err="1" smtClean="0">
                <a:solidFill>
                  <a:srgbClr val="FFFF00"/>
                </a:solidFill>
                <a:latin typeface="Arial" pitchFamily="34" charset="0"/>
                <a:cs typeface="Arial" pitchFamily="34" charset="0"/>
              </a:rPr>
              <a:t>reimplantation</a:t>
            </a:r>
            <a:r>
              <a:rPr lang="it-IT" b="1" dirty="0" smtClean="0">
                <a:solidFill>
                  <a:srgbClr val="FFFF00"/>
                </a:solidFill>
                <a:latin typeface="Arial" pitchFamily="34" charset="0"/>
                <a:cs typeface="Arial" pitchFamily="34" charset="0"/>
              </a:rPr>
              <a:t> </a:t>
            </a:r>
            <a:r>
              <a:rPr lang="it-IT" b="1" dirty="0" err="1" smtClean="0">
                <a:solidFill>
                  <a:srgbClr val="FFFF00"/>
                </a:solidFill>
                <a:latin typeface="Arial" pitchFamily="34" charset="0"/>
                <a:cs typeface="Arial" pitchFamily="34" charset="0"/>
              </a:rPr>
              <a:t>genetic</a:t>
            </a:r>
            <a:r>
              <a:rPr lang="it-IT" b="1" dirty="0" smtClean="0">
                <a:solidFill>
                  <a:srgbClr val="FFFF00"/>
                </a:solidFill>
                <a:latin typeface="Arial" pitchFamily="34" charset="0"/>
                <a:cs typeface="Arial" pitchFamily="34" charset="0"/>
              </a:rPr>
              <a:t> </a:t>
            </a:r>
            <a:r>
              <a:rPr lang="it-IT" b="1" dirty="0" err="1" smtClean="0">
                <a:solidFill>
                  <a:srgbClr val="FFFF00"/>
                </a:solidFill>
                <a:latin typeface="Arial" pitchFamily="34" charset="0"/>
                <a:cs typeface="Arial" pitchFamily="34" charset="0"/>
              </a:rPr>
              <a:t>diagnosis</a:t>
            </a:r>
            <a:r>
              <a:rPr lang="it-IT" b="1" dirty="0" smtClean="0">
                <a:solidFill>
                  <a:srgbClr val="FFFF00"/>
                </a:solidFill>
                <a:latin typeface="Arial" pitchFamily="34" charset="0"/>
                <a:cs typeface="Arial" pitchFamily="34" charset="0"/>
              </a:rPr>
              <a:t> (PGD) </a:t>
            </a:r>
            <a:r>
              <a:rPr lang="it-IT" b="1" dirty="0" err="1" smtClean="0">
                <a:solidFill>
                  <a:srgbClr val="FFFF00"/>
                </a:solidFill>
                <a:latin typeface="Arial" pitchFamily="34" charset="0"/>
                <a:cs typeface="Arial" pitchFamily="34" charset="0"/>
              </a:rPr>
              <a:t>is</a:t>
            </a:r>
            <a:r>
              <a:rPr lang="it-IT" b="1" dirty="0" smtClean="0">
                <a:solidFill>
                  <a:srgbClr val="FFFF00"/>
                </a:solidFill>
                <a:latin typeface="Arial" pitchFamily="34" charset="0"/>
                <a:cs typeface="Arial" pitchFamily="34" charset="0"/>
              </a:rPr>
              <a:t> a new procedure </a:t>
            </a:r>
            <a:r>
              <a:rPr lang="it-IT" b="1" dirty="0" err="1" smtClean="0">
                <a:solidFill>
                  <a:srgbClr val="FFFF00"/>
                </a:solidFill>
                <a:latin typeface="Arial" pitchFamily="34" charset="0"/>
                <a:cs typeface="Arial" pitchFamily="34" charset="0"/>
              </a:rPr>
              <a:t>that</a:t>
            </a:r>
            <a:r>
              <a:rPr lang="it-IT" b="1" dirty="0" smtClean="0">
                <a:solidFill>
                  <a:srgbClr val="FFFF00"/>
                </a:solidFill>
                <a:latin typeface="Arial" pitchFamily="34" charset="0"/>
                <a:cs typeface="Arial" pitchFamily="34" charset="0"/>
              </a:rPr>
              <a:t> </a:t>
            </a:r>
            <a:r>
              <a:rPr lang="it-IT" b="1" dirty="0" err="1" smtClean="0">
                <a:solidFill>
                  <a:srgbClr val="FFFF00"/>
                </a:solidFill>
                <a:latin typeface="Arial" pitchFamily="34" charset="0"/>
                <a:cs typeface="Arial" pitchFamily="34" charset="0"/>
              </a:rPr>
              <a:t>allows</a:t>
            </a:r>
            <a:r>
              <a:rPr lang="it-IT" b="1" dirty="0" smtClean="0">
                <a:solidFill>
                  <a:srgbClr val="FFFF00"/>
                </a:solidFill>
                <a:latin typeface="Arial" pitchFamily="34" charset="0"/>
                <a:cs typeface="Arial" pitchFamily="34" charset="0"/>
              </a:rPr>
              <a:t> to </a:t>
            </a:r>
            <a:r>
              <a:rPr lang="it-IT" b="1" dirty="0" err="1" smtClean="0">
                <a:solidFill>
                  <a:srgbClr val="FFFF00"/>
                </a:solidFill>
                <a:latin typeface="Arial" pitchFamily="34" charset="0"/>
                <a:cs typeface="Arial" pitchFamily="34" charset="0"/>
              </a:rPr>
              <a:t>obtain</a:t>
            </a:r>
            <a:r>
              <a:rPr lang="it-IT" b="1" dirty="0" smtClean="0">
                <a:solidFill>
                  <a:srgbClr val="FFFF00"/>
                </a:solidFill>
                <a:latin typeface="Arial" pitchFamily="34" charset="0"/>
                <a:cs typeface="Arial" pitchFamily="34" charset="0"/>
              </a:rPr>
              <a:t> </a:t>
            </a:r>
            <a:r>
              <a:rPr lang="it-IT" b="1" dirty="0" err="1" smtClean="0">
                <a:solidFill>
                  <a:srgbClr val="FFFF00"/>
                </a:solidFill>
                <a:latin typeface="Arial" pitchFamily="34" charset="0"/>
                <a:cs typeface="Arial" pitchFamily="34" charset="0"/>
              </a:rPr>
              <a:t>early</a:t>
            </a:r>
            <a:r>
              <a:rPr lang="it-IT" b="1" dirty="0" smtClean="0">
                <a:solidFill>
                  <a:srgbClr val="FFFF00"/>
                </a:solidFill>
                <a:latin typeface="Arial" pitchFamily="34" charset="0"/>
                <a:cs typeface="Arial" pitchFamily="34" charset="0"/>
              </a:rPr>
              <a:t> </a:t>
            </a:r>
            <a:r>
              <a:rPr lang="it-IT" b="1" dirty="0" err="1" smtClean="0">
                <a:solidFill>
                  <a:srgbClr val="FFFF00"/>
                </a:solidFill>
                <a:latin typeface="Arial" pitchFamily="34" charset="0"/>
                <a:cs typeface="Arial" pitchFamily="34" charset="0"/>
              </a:rPr>
              <a:t>prenatal</a:t>
            </a:r>
            <a:r>
              <a:rPr lang="it-IT" b="1" dirty="0" smtClean="0">
                <a:solidFill>
                  <a:srgbClr val="FFFF00"/>
                </a:solidFill>
                <a:latin typeface="Arial" pitchFamily="34" charset="0"/>
                <a:cs typeface="Arial" pitchFamily="34" charset="0"/>
              </a:rPr>
              <a:t> </a:t>
            </a:r>
            <a:r>
              <a:rPr lang="it-IT" b="1" dirty="0" err="1" smtClean="0">
                <a:solidFill>
                  <a:srgbClr val="FFFF00"/>
                </a:solidFill>
                <a:latin typeface="Arial" pitchFamily="34" charset="0"/>
                <a:cs typeface="Arial" pitchFamily="34" charset="0"/>
              </a:rPr>
              <a:t>diagnosis</a:t>
            </a:r>
            <a:r>
              <a:rPr lang="it-IT" b="1" dirty="0" smtClean="0">
                <a:solidFill>
                  <a:srgbClr val="FFFF00"/>
                </a:solidFill>
                <a:latin typeface="Arial" pitchFamily="34" charset="0"/>
                <a:cs typeface="Arial" pitchFamily="34" charset="0"/>
              </a:rPr>
              <a:t> for </a:t>
            </a:r>
            <a:r>
              <a:rPr lang="it-IT" b="1" dirty="0" err="1" smtClean="0">
                <a:solidFill>
                  <a:srgbClr val="FFFF00"/>
                </a:solidFill>
                <a:latin typeface="Arial" pitchFamily="34" charset="0"/>
                <a:cs typeface="Arial" pitchFamily="34" charset="0"/>
              </a:rPr>
              <a:t>chromosomal</a:t>
            </a:r>
            <a:r>
              <a:rPr lang="it-IT" b="1" dirty="0" smtClean="0">
                <a:solidFill>
                  <a:srgbClr val="FFFF00"/>
                </a:solidFill>
                <a:latin typeface="Arial" pitchFamily="34" charset="0"/>
                <a:cs typeface="Arial" pitchFamily="34" charset="0"/>
              </a:rPr>
              <a:t> </a:t>
            </a:r>
            <a:r>
              <a:rPr lang="it-IT" b="1" dirty="0" err="1" smtClean="0">
                <a:solidFill>
                  <a:srgbClr val="FFFF00"/>
                </a:solidFill>
                <a:latin typeface="Arial" pitchFamily="34" charset="0"/>
                <a:cs typeface="Arial" pitchFamily="34" charset="0"/>
              </a:rPr>
              <a:t>anomalies</a:t>
            </a:r>
            <a:endParaRPr lang="it-IT" b="1" dirty="0" smtClean="0">
              <a:solidFill>
                <a:srgbClr val="FFFF00"/>
              </a:solidFill>
              <a:latin typeface="Arial" pitchFamily="34" charset="0"/>
              <a:cs typeface="Arial" pitchFamily="34" charset="0"/>
            </a:endParaRPr>
          </a:p>
          <a:p>
            <a:endParaRPr lang="it-IT" b="1" dirty="0" smtClean="0">
              <a:solidFill>
                <a:srgbClr val="FFFF00"/>
              </a:solidFill>
              <a:latin typeface="Arial" pitchFamily="34" charset="0"/>
              <a:cs typeface="Arial" pitchFamily="34" charset="0"/>
            </a:endParaRPr>
          </a:p>
          <a:p>
            <a:endParaRPr lang="it-IT" b="1" dirty="0" smtClean="0">
              <a:solidFill>
                <a:srgbClr val="FFFF00"/>
              </a:solidFill>
              <a:latin typeface="Arial" pitchFamily="34" charset="0"/>
              <a:cs typeface="Arial" pitchFamily="34" charset="0"/>
            </a:endParaRPr>
          </a:p>
        </p:txBody>
      </p:sp>
      <p:pic>
        <p:nvPicPr>
          <p:cNvPr id="174083" name="Picture 3"/>
          <p:cNvPicPr>
            <a:picLocks noChangeAspect="1" noChangeArrowheads="1"/>
          </p:cNvPicPr>
          <p:nvPr/>
        </p:nvPicPr>
        <p:blipFill>
          <a:blip r:embed="rId3"/>
          <a:srcRect/>
          <a:stretch>
            <a:fillRect/>
          </a:stretch>
        </p:blipFill>
        <p:spPr bwMode="auto">
          <a:xfrm>
            <a:off x="5410200" y="0"/>
            <a:ext cx="3184525" cy="4114800"/>
          </a:xfrm>
          <a:prstGeom prst="rect">
            <a:avLst/>
          </a:prstGeom>
          <a:noFill/>
          <a:ln w="9525">
            <a:noFill/>
            <a:miter lim="800000"/>
            <a:headEnd/>
            <a:tailEnd/>
          </a:ln>
        </p:spPr>
      </p:pic>
      <p:pic>
        <p:nvPicPr>
          <p:cNvPr id="174084" name="Picture 4"/>
          <p:cNvPicPr>
            <a:picLocks noChangeAspect="1" noChangeArrowheads="1"/>
          </p:cNvPicPr>
          <p:nvPr/>
        </p:nvPicPr>
        <p:blipFill>
          <a:blip r:embed="rId4"/>
          <a:srcRect/>
          <a:stretch>
            <a:fillRect/>
          </a:stretch>
        </p:blipFill>
        <p:spPr bwMode="auto">
          <a:xfrm>
            <a:off x="5637213" y="3352800"/>
            <a:ext cx="4271962" cy="3048000"/>
          </a:xfrm>
          <a:prstGeom prst="rect">
            <a:avLst/>
          </a:prstGeom>
          <a:noFill/>
          <a:ln w="9525">
            <a:noFill/>
            <a:miter lim="800000"/>
            <a:headEnd/>
            <a:tailEnd/>
          </a:ln>
        </p:spPr>
      </p:pic>
      <p:sp>
        <p:nvSpPr>
          <p:cNvPr id="174085" name="Rectangle 5"/>
          <p:cNvSpPr>
            <a:spLocks noGrp="1" noChangeArrowheads="1"/>
          </p:cNvSpPr>
          <p:nvPr>
            <p:ph type="title"/>
          </p:nvPr>
        </p:nvSpPr>
        <p:spPr>
          <a:xfrm>
            <a:off x="304800" y="381000"/>
            <a:ext cx="8420100" cy="1143000"/>
          </a:xfrm>
        </p:spPr>
        <p:txBody>
          <a:bodyPr/>
          <a:lstStyle/>
          <a:p>
            <a:pPr>
              <a:defRPr/>
            </a:pPr>
            <a:r>
              <a:rPr lang="it-IT" b="1" dirty="0" smtClean="0">
                <a:solidFill>
                  <a:schemeClr val="hlink"/>
                </a:solidFill>
                <a:effectLst>
                  <a:outerShdw blurRad="38100" dist="38100" dir="2700000" algn="tl">
                    <a:srgbClr val="000000"/>
                  </a:outerShdw>
                </a:effectLst>
                <a:latin typeface="Arial" pitchFamily="34" charset="0"/>
                <a:cs typeface="Arial" pitchFamily="34" charset="0"/>
              </a:rPr>
              <a:t>PREIMPLANTATION DIAGNOSIS</a:t>
            </a:r>
            <a:endParaRPr lang="it-IT" b="1" dirty="0" smtClean="0">
              <a:effectLst>
                <a:outerShdw blurRad="38100" dist="38100" dir="2700000" algn="tl">
                  <a:srgbClr val="000000"/>
                </a:outerShdw>
              </a:effectLst>
              <a:latin typeface="Arial" pitchFamily="34" charset="0"/>
              <a:cs typeface="Arial" pitchFamily="34" charset="0"/>
            </a:endParaRPr>
          </a:p>
        </p:txBody>
      </p:sp>
      <p:pic>
        <p:nvPicPr>
          <p:cNvPr id="174086" name="Picture 6"/>
          <p:cNvPicPr>
            <a:picLocks noChangeAspect="1" noChangeArrowheads="1"/>
          </p:cNvPicPr>
          <p:nvPr/>
        </p:nvPicPr>
        <p:blipFill>
          <a:blip r:embed="rId5"/>
          <a:srcRect/>
          <a:stretch>
            <a:fillRect/>
          </a:stretch>
        </p:blipFill>
        <p:spPr bwMode="auto">
          <a:xfrm>
            <a:off x="7907338" y="0"/>
            <a:ext cx="2474912" cy="2667000"/>
          </a:xfrm>
          <a:prstGeom prst="rect">
            <a:avLst/>
          </a:prstGeom>
          <a:noFill/>
          <a:ln w="9525">
            <a:noFill/>
            <a:miter lim="800000"/>
            <a:headEnd/>
            <a:tailEnd/>
          </a:ln>
        </p:spPr>
      </p:pic>
    </p:spTree>
    <p:extLst>
      <p:ext uri="{BB962C8B-B14F-4D97-AF65-F5344CB8AC3E}">
        <p14:creationId xmlns:p14="http://schemas.microsoft.com/office/powerpoint/2010/main" val="31856800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174083"/>
                                        </p:tgtEl>
                                        <p:attrNameLst>
                                          <p:attrName>style.visibility</p:attrName>
                                        </p:attrNameLst>
                                      </p:cBhvr>
                                      <p:to>
                                        <p:strVal val="visible"/>
                                      </p:to>
                                    </p:set>
                                    <p:animEffect transition="in" filter="wipe(left)">
                                      <p:cBhvr>
                                        <p:cTn id="7" dur="500"/>
                                        <p:tgtEl>
                                          <p:spTgt spid="1740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74086"/>
                                        </p:tgtEl>
                                        <p:attrNameLst>
                                          <p:attrName>style.visibility</p:attrName>
                                        </p:attrNameLst>
                                      </p:cBhvr>
                                      <p:to>
                                        <p:strVal val="visible"/>
                                      </p:to>
                                    </p:set>
                                    <p:animEffect transition="in" filter="wipe(left)">
                                      <p:cBhvr>
                                        <p:cTn id="12" dur="500"/>
                                        <p:tgtEl>
                                          <p:spTgt spid="1740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4082">
                                            <p:txEl>
                                              <p:pRg st="0" end="0"/>
                                            </p:txEl>
                                          </p:spTgt>
                                        </p:tgtEl>
                                        <p:attrNameLst>
                                          <p:attrName>style.visibility</p:attrName>
                                        </p:attrNameLst>
                                      </p:cBhvr>
                                      <p:to>
                                        <p:strVal val="visible"/>
                                      </p:to>
                                    </p:set>
                                    <p:animEffect transition="in" filter="wipe(left)">
                                      <p:cBhvr>
                                        <p:cTn id="17" dur="500"/>
                                        <p:tgtEl>
                                          <p:spTgt spid="174082">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74084"/>
                                        </p:tgtEl>
                                        <p:attrNameLst>
                                          <p:attrName>style.visibility</p:attrName>
                                        </p:attrNameLst>
                                      </p:cBhvr>
                                      <p:to>
                                        <p:strVal val="visible"/>
                                      </p:to>
                                    </p:set>
                                    <p:animEffect transition="in" filter="wipe(left)">
                                      <p:cBhvr>
                                        <p:cTn id="22" dur="500"/>
                                        <p:tgtEl>
                                          <p:spTgt spid="174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build="p" autoUpdateAnimBg="0"/>
      <p:bldP spid="174083" grpId="0"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16496" y="1046341"/>
            <a:ext cx="9217024" cy="5632310"/>
          </a:xfrm>
          <a:prstGeom prst="rect">
            <a:avLst/>
          </a:prstGeom>
          <a:noFill/>
        </p:spPr>
        <p:txBody>
          <a:bodyPr wrap="square" rtlCol="0">
            <a:spAutoFit/>
          </a:bodyPr>
          <a:lstStyle/>
          <a:p>
            <a:r>
              <a:rPr lang="it-IT" dirty="0" smtClean="0">
                <a:solidFill>
                  <a:srgbClr val="FFFF00"/>
                </a:solidFill>
                <a:latin typeface="Wingdings"/>
                <a:ea typeface="Wingdings"/>
                <a:cs typeface="Wingdings"/>
                <a:sym typeface="Wingdings"/>
              </a:rPr>
              <a:t></a:t>
            </a:r>
            <a:r>
              <a:rPr lang="it-IT" dirty="0" smtClean="0">
                <a:solidFill>
                  <a:srgbClr val="FFFF00"/>
                </a:solidFill>
              </a:rPr>
              <a:t>PGD </a:t>
            </a:r>
            <a:r>
              <a:rPr lang="it-IT" dirty="0" err="1">
                <a:solidFill>
                  <a:srgbClr val="FFFF00"/>
                </a:solidFill>
              </a:rPr>
              <a:t>refers</a:t>
            </a:r>
            <a:r>
              <a:rPr lang="it-IT" dirty="0">
                <a:solidFill>
                  <a:srgbClr val="FFFF00"/>
                </a:solidFill>
              </a:rPr>
              <a:t> to </a:t>
            </a:r>
            <a:r>
              <a:rPr lang="it-IT" dirty="0" err="1">
                <a:solidFill>
                  <a:srgbClr val="FFFF00"/>
                </a:solidFill>
              </a:rPr>
              <a:t>genetic</a:t>
            </a:r>
            <a:r>
              <a:rPr lang="it-IT" dirty="0">
                <a:solidFill>
                  <a:srgbClr val="FFFF00"/>
                </a:solidFill>
              </a:rPr>
              <a:t> </a:t>
            </a:r>
            <a:r>
              <a:rPr lang="it-IT" dirty="0" err="1">
                <a:solidFill>
                  <a:srgbClr val="FFFF00"/>
                </a:solidFill>
              </a:rPr>
              <a:t>profiling</a:t>
            </a:r>
            <a:r>
              <a:rPr lang="it-IT" dirty="0">
                <a:solidFill>
                  <a:srgbClr val="FFFF00"/>
                </a:solidFill>
              </a:rPr>
              <a:t> of </a:t>
            </a:r>
            <a:r>
              <a:rPr lang="it-IT" dirty="0" err="1">
                <a:solidFill>
                  <a:srgbClr val="FFFF00"/>
                </a:solidFill>
              </a:rPr>
              <a:t>embryos</a:t>
            </a:r>
            <a:r>
              <a:rPr lang="it-IT" dirty="0">
                <a:solidFill>
                  <a:srgbClr val="FFFF00"/>
                </a:solidFill>
              </a:rPr>
              <a:t> </a:t>
            </a:r>
            <a:r>
              <a:rPr lang="it-IT" dirty="0" err="1">
                <a:solidFill>
                  <a:srgbClr val="FFFF00"/>
                </a:solidFill>
              </a:rPr>
              <a:t>prior</a:t>
            </a:r>
            <a:r>
              <a:rPr lang="it-IT" dirty="0">
                <a:solidFill>
                  <a:srgbClr val="FFFF00"/>
                </a:solidFill>
              </a:rPr>
              <a:t> to </a:t>
            </a:r>
            <a:r>
              <a:rPr lang="it-IT" dirty="0" err="1" smtClean="0">
                <a:solidFill>
                  <a:srgbClr val="FFFF00"/>
                </a:solidFill>
              </a:rPr>
              <a:t>implantation</a:t>
            </a:r>
            <a:r>
              <a:rPr lang="it-IT" dirty="0" smtClean="0">
                <a:solidFill>
                  <a:srgbClr val="FFFF00"/>
                </a:solidFill>
              </a:rPr>
              <a:t>, </a:t>
            </a:r>
            <a:r>
              <a:rPr lang="it-IT" dirty="0">
                <a:solidFill>
                  <a:srgbClr val="FFFF00"/>
                </a:solidFill>
              </a:rPr>
              <a:t>and </a:t>
            </a:r>
            <a:r>
              <a:rPr lang="it-IT" dirty="0" err="1">
                <a:solidFill>
                  <a:srgbClr val="FFFF00"/>
                </a:solidFill>
              </a:rPr>
              <a:t>sometimes</a:t>
            </a:r>
            <a:r>
              <a:rPr lang="it-IT" dirty="0">
                <a:solidFill>
                  <a:srgbClr val="FFFF00"/>
                </a:solidFill>
              </a:rPr>
              <a:t> </a:t>
            </a:r>
            <a:r>
              <a:rPr lang="it-IT" dirty="0" err="1">
                <a:solidFill>
                  <a:srgbClr val="FFFF00"/>
                </a:solidFill>
              </a:rPr>
              <a:t>even</a:t>
            </a:r>
            <a:r>
              <a:rPr lang="it-IT" dirty="0">
                <a:solidFill>
                  <a:srgbClr val="FFFF00"/>
                </a:solidFill>
              </a:rPr>
              <a:t> of </a:t>
            </a:r>
            <a:r>
              <a:rPr lang="it-IT" dirty="0" err="1">
                <a:solidFill>
                  <a:srgbClr val="FFFF00"/>
                </a:solidFill>
              </a:rPr>
              <a:t>oocytes</a:t>
            </a:r>
            <a:r>
              <a:rPr lang="it-IT" dirty="0">
                <a:solidFill>
                  <a:srgbClr val="FFFF00"/>
                </a:solidFill>
              </a:rPr>
              <a:t> </a:t>
            </a:r>
            <a:r>
              <a:rPr lang="it-IT" dirty="0" err="1">
                <a:solidFill>
                  <a:srgbClr val="FFFF00"/>
                </a:solidFill>
              </a:rPr>
              <a:t>prior</a:t>
            </a:r>
            <a:r>
              <a:rPr lang="it-IT" dirty="0">
                <a:solidFill>
                  <a:srgbClr val="FFFF00"/>
                </a:solidFill>
              </a:rPr>
              <a:t> to </a:t>
            </a:r>
            <a:r>
              <a:rPr lang="it-IT" dirty="0" err="1" smtClean="0">
                <a:solidFill>
                  <a:srgbClr val="FFFF00"/>
                </a:solidFill>
              </a:rPr>
              <a:t>fertilization</a:t>
            </a:r>
            <a:r>
              <a:rPr lang="it-IT" dirty="0" smtClean="0">
                <a:solidFill>
                  <a:srgbClr val="FFFF00"/>
                </a:solidFill>
              </a:rPr>
              <a:t>.</a:t>
            </a:r>
          </a:p>
          <a:p>
            <a:endParaRPr lang="it-IT" dirty="0">
              <a:solidFill>
                <a:srgbClr val="FFFF00"/>
              </a:solidFill>
            </a:endParaRPr>
          </a:p>
          <a:p>
            <a:r>
              <a:rPr lang="it-IT" dirty="0" smtClean="0">
                <a:solidFill>
                  <a:srgbClr val="FFFF00"/>
                </a:solidFill>
                <a:latin typeface="Wingdings"/>
                <a:ea typeface="Wingdings"/>
                <a:cs typeface="Wingdings"/>
                <a:sym typeface="Wingdings"/>
              </a:rPr>
              <a:t></a:t>
            </a:r>
            <a:r>
              <a:rPr lang="it-IT" dirty="0" smtClean="0">
                <a:solidFill>
                  <a:srgbClr val="FFFF00"/>
                </a:solidFill>
              </a:rPr>
              <a:t>PGD </a:t>
            </a:r>
            <a:r>
              <a:rPr lang="it-IT" dirty="0" err="1">
                <a:solidFill>
                  <a:srgbClr val="FFFF00"/>
                </a:solidFill>
              </a:rPr>
              <a:t>thus</a:t>
            </a:r>
            <a:r>
              <a:rPr lang="it-IT" dirty="0">
                <a:solidFill>
                  <a:srgbClr val="FFFF00"/>
                </a:solidFill>
              </a:rPr>
              <a:t> </a:t>
            </a:r>
            <a:r>
              <a:rPr lang="it-IT" dirty="0" err="1">
                <a:solidFill>
                  <a:srgbClr val="FFFF00"/>
                </a:solidFill>
              </a:rPr>
              <a:t>is</a:t>
            </a:r>
            <a:r>
              <a:rPr lang="it-IT" dirty="0">
                <a:solidFill>
                  <a:srgbClr val="FFFF00"/>
                </a:solidFill>
              </a:rPr>
              <a:t> an </a:t>
            </a:r>
            <a:r>
              <a:rPr lang="it-IT" dirty="0" err="1">
                <a:solidFill>
                  <a:srgbClr val="FFFF00"/>
                </a:solidFill>
              </a:rPr>
              <a:t>adjunct</a:t>
            </a:r>
            <a:r>
              <a:rPr lang="it-IT" dirty="0">
                <a:solidFill>
                  <a:srgbClr val="FFFF00"/>
                </a:solidFill>
              </a:rPr>
              <a:t> to </a:t>
            </a:r>
            <a:r>
              <a:rPr lang="it-IT" dirty="0" err="1">
                <a:solidFill>
                  <a:srgbClr val="FFFF00"/>
                </a:solidFill>
              </a:rPr>
              <a:t>assisted</a:t>
            </a:r>
            <a:r>
              <a:rPr lang="it-IT" dirty="0">
                <a:solidFill>
                  <a:srgbClr val="FFFF00"/>
                </a:solidFill>
              </a:rPr>
              <a:t> </a:t>
            </a:r>
            <a:r>
              <a:rPr lang="it-IT" dirty="0" err="1">
                <a:solidFill>
                  <a:srgbClr val="FFFF00"/>
                </a:solidFill>
              </a:rPr>
              <a:t>reproductive</a:t>
            </a:r>
            <a:r>
              <a:rPr lang="it-IT" dirty="0">
                <a:solidFill>
                  <a:srgbClr val="FFFF00"/>
                </a:solidFill>
              </a:rPr>
              <a:t> </a:t>
            </a:r>
            <a:r>
              <a:rPr lang="it-IT" dirty="0" err="1">
                <a:solidFill>
                  <a:srgbClr val="FFFF00"/>
                </a:solidFill>
              </a:rPr>
              <a:t>technology</a:t>
            </a:r>
            <a:r>
              <a:rPr lang="it-IT" dirty="0">
                <a:solidFill>
                  <a:srgbClr val="FFFF00"/>
                </a:solidFill>
              </a:rPr>
              <a:t>, and </a:t>
            </a:r>
            <a:r>
              <a:rPr lang="it-IT" dirty="0" err="1">
                <a:solidFill>
                  <a:srgbClr val="FFFF00"/>
                </a:solidFill>
              </a:rPr>
              <a:t>requires</a:t>
            </a:r>
            <a:r>
              <a:rPr lang="it-IT" dirty="0">
                <a:solidFill>
                  <a:srgbClr val="FFFF00"/>
                </a:solidFill>
              </a:rPr>
              <a:t> in vitro </a:t>
            </a:r>
            <a:r>
              <a:rPr lang="it-IT" dirty="0" err="1">
                <a:solidFill>
                  <a:srgbClr val="FFFF00"/>
                </a:solidFill>
              </a:rPr>
              <a:t>fertilization</a:t>
            </a:r>
            <a:r>
              <a:rPr lang="it-IT" dirty="0">
                <a:solidFill>
                  <a:srgbClr val="FFFF00"/>
                </a:solidFill>
              </a:rPr>
              <a:t> (IVF) to </a:t>
            </a:r>
            <a:r>
              <a:rPr lang="it-IT" dirty="0" err="1">
                <a:solidFill>
                  <a:srgbClr val="FFFF00"/>
                </a:solidFill>
              </a:rPr>
              <a:t>obtain</a:t>
            </a:r>
            <a:r>
              <a:rPr lang="it-IT" dirty="0">
                <a:solidFill>
                  <a:srgbClr val="FFFF00"/>
                </a:solidFill>
              </a:rPr>
              <a:t> </a:t>
            </a:r>
            <a:r>
              <a:rPr lang="it-IT" dirty="0" err="1">
                <a:solidFill>
                  <a:srgbClr val="FFFF00"/>
                </a:solidFill>
              </a:rPr>
              <a:t>oocytes</a:t>
            </a:r>
            <a:r>
              <a:rPr lang="it-IT" dirty="0">
                <a:solidFill>
                  <a:srgbClr val="FFFF00"/>
                </a:solidFill>
              </a:rPr>
              <a:t> or </a:t>
            </a:r>
            <a:r>
              <a:rPr lang="it-IT" dirty="0" err="1">
                <a:solidFill>
                  <a:srgbClr val="FFFF00"/>
                </a:solidFill>
              </a:rPr>
              <a:t>embryos</a:t>
            </a:r>
            <a:r>
              <a:rPr lang="it-IT" dirty="0">
                <a:solidFill>
                  <a:srgbClr val="FFFF00"/>
                </a:solidFill>
              </a:rPr>
              <a:t> for </a:t>
            </a:r>
            <a:r>
              <a:rPr lang="it-IT" dirty="0" err="1">
                <a:solidFill>
                  <a:srgbClr val="FFFF00"/>
                </a:solidFill>
              </a:rPr>
              <a:t>evaluation</a:t>
            </a:r>
            <a:r>
              <a:rPr lang="it-IT" dirty="0">
                <a:solidFill>
                  <a:srgbClr val="FFFF00"/>
                </a:solidFill>
              </a:rPr>
              <a:t>. </a:t>
            </a:r>
            <a:endParaRPr lang="it-IT" dirty="0" smtClean="0">
              <a:solidFill>
                <a:srgbClr val="FFFF00"/>
              </a:solidFill>
            </a:endParaRPr>
          </a:p>
          <a:p>
            <a:endParaRPr lang="it-IT" dirty="0">
              <a:solidFill>
                <a:srgbClr val="FFFF00"/>
              </a:solidFill>
            </a:endParaRPr>
          </a:p>
          <a:p>
            <a:r>
              <a:rPr lang="it-IT" dirty="0" smtClean="0">
                <a:solidFill>
                  <a:srgbClr val="FFFF00"/>
                </a:solidFill>
                <a:latin typeface="Wingdings"/>
                <a:ea typeface="Wingdings"/>
                <a:cs typeface="Wingdings"/>
                <a:sym typeface="Wingdings"/>
              </a:rPr>
              <a:t></a:t>
            </a:r>
            <a:r>
              <a:rPr lang="it-IT" dirty="0" smtClean="0">
                <a:solidFill>
                  <a:srgbClr val="FFFF00"/>
                </a:solidFill>
              </a:rPr>
              <a:t>PGD </a:t>
            </a:r>
            <a:r>
              <a:rPr lang="it-IT" dirty="0" err="1">
                <a:solidFill>
                  <a:srgbClr val="FFFF00"/>
                </a:solidFill>
              </a:rPr>
              <a:t>is</a:t>
            </a:r>
            <a:r>
              <a:rPr lang="it-IT" dirty="0">
                <a:solidFill>
                  <a:srgbClr val="FFFF00"/>
                </a:solidFill>
              </a:rPr>
              <a:t> </a:t>
            </a:r>
            <a:r>
              <a:rPr lang="it-IT" dirty="0" err="1">
                <a:solidFill>
                  <a:srgbClr val="FFFF00"/>
                </a:solidFill>
              </a:rPr>
              <a:t>considered</a:t>
            </a:r>
            <a:r>
              <a:rPr lang="it-IT" dirty="0">
                <a:solidFill>
                  <a:srgbClr val="FFFF00"/>
                </a:solidFill>
              </a:rPr>
              <a:t> in a </a:t>
            </a:r>
            <a:r>
              <a:rPr lang="it-IT" dirty="0" err="1">
                <a:solidFill>
                  <a:srgbClr val="FFFF00"/>
                </a:solidFill>
              </a:rPr>
              <a:t>similar</a:t>
            </a:r>
            <a:r>
              <a:rPr lang="it-IT" dirty="0">
                <a:solidFill>
                  <a:srgbClr val="FFFF00"/>
                </a:solidFill>
              </a:rPr>
              <a:t> fashion to </a:t>
            </a:r>
            <a:r>
              <a:rPr lang="it-IT" dirty="0" err="1">
                <a:solidFill>
                  <a:srgbClr val="FFFF00"/>
                </a:solidFill>
              </a:rPr>
              <a:t>prenatal</a:t>
            </a:r>
            <a:r>
              <a:rPr lang="it-IT" dirty="0">
                <a:solidFill>
                  <a:srgbClr val="FFFF00"/>
                </a:solidFill>
              </a:rPr>
              <a:t> </a:t>
            </a:r>
            <a:r>
              <a:rPr lang="it-IT" dirty="0" err="1" smtClean="0">
                <a:solidFill>
                  <a:srgbClr val="FFFF00"/>
                </a:solidFill>
              </a:rPr>
              <a:t>diagnosis</a:t>
            </a:r>
            <a:r>
              <a:rPr lang="it-IT" dirty="0" smtClean="0">
                <a:solidFill>
                  <a:srgbClr val="FFFF00"/>
                </a:solidFill>
              </a:rPr>
              <a:t>.</a:t>
            </a:r>
          </a:p>
          <a:p>
            <a:endParaRPr lang="it-IT" dirty="0">
              <a:solidFill>
                <a:srgbClr val="FFFF00"/>
              </a:solidFill>
            </a:endParaRPr>
          </a:p>
          <a:p>
            <a:r>
              <a:rPr lang="it-IT" dirty="0" smtClean="0">
                <a:solidFill>
                  <a:srgbClr val="FFFF00"/>
                </a:solidFill>
                <a:latin typeface="Wingdings"/>
                <a:ea typeface="Wingdings"/>
                <a:cs typeface="Wingdings"/>
                <a:sym typeface="Wingdings"/>
              </a:rPr>
              <a:t></a:t>
            </a:r>
            <a:r>
              <a:rPr lang="it-IT" dirty="0" err="1" smtClean="0">
                <a:solidFill>
                  <a:srgbClr val="FFFF00"/>
                </a:solidFill>
              </a:rPr>
              <a:t>When</a:t>
            </a:r>
            <a:r>
              <a:rPr lang="it-IT" dirty="0" smtClean="0">
                <a:solidFill>
                  <a:srgbClr val="FFFF00"/>
                </a:solidFill>
              </a:rPr>
              <a:t> </a:t>
            </a:r>
            <a:r>
              <a:rPr lang="it-IT" dirty="0" err="1">
                <a:solidFill>
                  <a:srgbClr val="FFFF00"/>
                </a:solidFill>
              </a:rPr>
              <a:t>used</a:t>
            </a:r>
            <a:r>
              <a:rPr lang="it-IT" dirty="0">
                <a:solidFill>
                  <a:srgbClr val="FFFF00"/>
                </a:solidFill>
              </a:rPr>
              <a:t> to screen for a </a:t>
            </a:r>
            <a:r>
              <a:rPr lang="it-IT" dirty="0" err="1">
                <a:solidFill>
                  <a:srgbClr val="FFFF00"/>
                </a:solidFill>
              </a:rPr>
              <a:t>specific</a:t>
            </a:r>
            <a:r>
              <a:rPr lang="it-IT" dirty="0">
                <a:solidFill>
                  <a:srgbClr val="FFFF00"/>
                </a:solidFill>
              </a:rPr>
              <a:t> </a:t>
            </a:r>
            <a:r>
              <a:rPr lang="it-IT" dirty="0" err="1">
                <a:solidFill>
                  <a:srgbClr val="FFFF00"/>
                </a:solidFill>
              </a:rPr>
              <a:t>genetic</a:t>
            </a:r>
            <a:r>
              <a:rPr lang="it-IT" dirty="0">
                <a:solidFill>
                  <a:srgbClr val="FFFF00"/>
                </a:solidFill>
              </a:rPr>
              <a:t> </a:t>
            </a:r>
            <a:r>
              <a:rPr lang="it-IT" dirty="0" err="1">
                <a:solidFill>
                  <a:srgbClr val="FFFF00"/>
                </a:solidFill>
              </a:rPr>
              <a:t>disease</a:t>
            </a:r>
            <a:r>
              <a:rPr lang="it-IT" dirty="0">
                <a:solidFill>
                  <a:srgbClr val="FFFF00"/>
                </a:solidFill>
              </a:rPr>
              <a:t>, </a:t>
            </a:r>
            <a:r>
              <a:rPr lang="it-IT" dirty="0" err="1">
                <a:solidFill>
                  <a:srgbClr val="FFFF00"/>
                </a:solidFill>
              </a:rPr>
              <a:t>its</a:t>
            </a:r>
            <a:r>
              <a:rPr lang="it-IT" dirty="0">
                <a:solidFill>
                  <a:srgbClr val="FFFF00"/>
                </a:solidFill>
              </a:rPr>
              <a:t> </a:t>
            </a:r>
            <a:r>
              <a:rPr lang="it-IT" dirty="0" err="1">
                <a:solidFill>
                  <a:srgbClr val="FFFF00"/>
                </a:solidFill>
              </a:rPr>
              <a:t>main</a:t>
            </a:r>
            <a:r>
              <a:rPr lang="it-IT" dirty="0">
                <a:solidFill>
                  <a:srgbClr val="FFFF00"/>
                </a:solidFill>
              </a:rPr>
              <a:t> </a:t>
            </a:r>
            <a:r>
              <a:rPr lang="it-IT" dirty="0" err="1">
                <a:solidFill>
                  <a:srgbClr val="FFFF00"/>
                </a:solidFill>
              </a:rPr>
              <a:t>advantage</a:t>
            </a:r>
            <a:r>
              <a:rPr lang="it-IT" dirty="0">
                <a:solidFill>
                  <a:srgbClr val="FFFF00"/>
                </a:solidFill>
              </a:rPr>
              <a:t> </a:t>
            </a:r>
            <a:r>
              <a:rPr lang="it-IT" dirty="0" err="1">
                <a:solidFill>
                  <a:srgbClr val="FFFF00"/>
                </a:solidFill>
              </a:rPr>
              <a:t>is</a:t>
            </a:r>
            <a:r>
              <a:rPr lang="it-IT" dirty="0">
                <a:solidFill>
                  <a:srgbClr val="FFFF00"/>
                </a:solidFill>
              </a:rPr>
              <a:t> </a:t>
            </a:r>
            <a:r>
              <a:rPr lang="it-IT" dirty="0" err="1">
                <a:solidFill>
                  <a:srgbClr val="FFFF00"/>
                </a:solidFill>
              </a:rPr>
              <a:t>that</a:t>
            </a:r>
            <a:r>
              <a:rPr lang="it-IT" dirty="0">
                <a:solidFill>
                  <a:srgbClr val="FFFF00"/>
                </a:solidFill>
              </a:rPr>
              <a:t> </a:t>
            </a:r>
            <a:r>
              <a:rPr lang="it-IT" dirty="0" err="1">
                <a:solidFill>
                  <a:srgbClr val="FFFF00"/>
                </a:solidFill>
              </a:rPr>
              <a:t>it</a:t>
            </a:r>
            <a:r>
              <a:rPr lang="it-IT" dirty="0">
                <a:solidFill>
                  <a:srgbClr val="FFFF00"/>
                </a:solidFill>
              </a:rPr>
              <a:t> </a:t>
            </a:r>
            <a:r>
              <a:rPr lang="it-IT" dirty="0" err="1">
                <a:solidFill>
                  <a:srgbClr val="FFFF00"/>
                </a:solidFill>
              </a:rPr>
              <a:t>avoids</a:t>
            </a:r>
            <a:r>
              <a:rPr lang="it-IT" dirty="0">
                <a:solidFill>
                  <a:srgbClr val="FFFF00"/>
                </a:solidFill>
              </a:rPr>
              <a:t> </a:t>
            </a:r>
            <a:r>
              <a:rPr lang="it-IT" dirty="0" err="1">
                <a:solidFill>
                  <a:srgbClr val="FFFF00"/>
                </a:solidFill>
              </a:rPr>
              <a:t>selective</a:t>
            </a:r>
            <a:r>
              <a:rPr lang="it-IT" dirty="0">
                <a:solidFill>
                  <a:srgbClr val="FFFF00"/>
                </a:solidFill>
              </a:rPr>
              <a:t> </a:t>
            </a:r>
            <a:r>
              <a:rPr lang="it-IT" dirty="0" err="1">
                <a:solidFill>
                  <a:srgbClr val="FFFF00"/>
                </a:solidFill>
              </a:rPr>
              <a:t>pregnancy</a:t>
            </a:r>
            <a:r>
              <a:rPr lang="it-IT" dirty="0">
                <a:solidFill>
                  <a:srgbClr val="FFFF00"/>
                </a:solidFill>
              </a:rPr>
              <a:t> </a:t>
            </a:r>
            <a:r>
              <a:rPr lang="it-IT" dirty="0" err="1">
                <a:solidFill>
                  <a:srgbClr val="FFFF00"/>
                </a:solidFill>
              </a:rPr>
              <a:t>termination</a:t>
            </a:r>
            <a:r>
              <a:rPr lang="it-IT" dirty="0">
                <a:solidFill>
                  <a:srgbClr val="FFFF00"/>
                </a:solidFill>
              </a:rPr>
              <a:t> </a:t>
            </a:r>
            <a:r>
              <a:rPr lang="it-IT" dirty="0" err="1">
                <a:solidFill>
                  <a:srgbClr val="FFFF00"/>
                </a:solidFill>
              </a:rPr>
              <a:t>as</a:t>
            </a:r>
            <a:r>
              <a:rPr lang="it-IT" dirty="0">
                <a:solidFill>
                  <a:srgbClr val="FFFF00"/>
                </a:solidFill>
              </a:rPr>
              <a:t> the </a:t>
            </a:r>
            <a:r>
              <a:rPr lang="it-IT" dirty="0" err="1">
                <a:solidFill>
                  <a:srgbClr val="FFFF00"/>
                </a:solidFill>
              </a:rPr>
              <a:t>method</a:t>
            </a:r>
            <a:r>
              <a:rPr lang="it-IT" dirty="0">
                <a:solidFill>
                  <a:srgbClr val="FFFF00"/>
                </a:solidFill>
              </a:rPr>
              <a:t> </a:t>
            </a:r>
            <a:r>
              <a:rPr lang="it-IT" dirty="0" err="1">
                <a:solidFill>
                  <a:srgbClr val="FFFF00"/>
                </a:solidFill>
              </a:rPr>
              <a:t>makes</a:t>
            </a:r>
            <a:r>
              <a:rPr lang="it-IT" dirty="0">
                <a:solidFill>
                  <a:srgbClr val="FFFF00"/>
                </a:solidFill>
              </a:rPr>
              <a:t> </a:t>
            </a:r>
            <a:r>
              <a:rPr lang="it-IT" dirty="0" err="1">
                <a:solidFill>
                  <a:srgbClr val="FFFF00"/>
                </a:solidFill>
              </a:rPr>
              <a:t>it</a:t>
            </a:r>
            <a:r>
              <a:rPr lang="it-IT" dirty="0">
                <a:solidFill>
                  <a:srgbClr val="FFFF00"/>
                </a:solidFill>
              </a:rPr>
              <a:t> </a:t>
            </a:r>
            <a:r>
              <a:rPr lang="it-IT" dirty="0" err="1">
                <a:solidFill>
                  <a:srgbClr val="FFFF00"/>
                </a:solidFill>
              </a:rPr>
              <a:t>highly</a:t>
            </a:r>
            <a:r>
              <a:rPr lang="it-IT" dirty="0">
                <a:solidFill>
                  <a:srgbClr val="FFFF00"/>
                </a:solidFill>
              </a:rPr>
              <a:t> </a:t>
            </a:r>
            <a:r>
              <a:rPr lang="it-IT" dirty="0" err="1">
                <a:solidFill>
                  <a:srgbClr val="FFFF00"/>
                </a:solidFill>
              </a:rPr>
              <a:t>likely</a:t>
            </a:r>
            <a:r>
              <a:rPr lang="it-IT" dirty="0">
                <a:solidFill>
                  <a:srgbClr val="FFFF00"/>
                </a:solidFill>
              </a:rPr>
              <a:t> </a:t>
            </a:r>
            <a:r>
              <a:rPr lang="it-IT" dirty="0" err="1">
                <a:solidFill>
                  <a:srgbClr val="FFFF00"/>
                </a:solidFill>
              </a:rPr>
              <a:t>that</a:t>
            </a:r>
            <a:r>
              <a:rPr lang="it-IT" dirty="0">
                <a:solidFill>
                  <a:srgbClr val="FFFF00"/>
                </a:solidFill>
              </a:rPr>
              <a:t> the baby </a:t>
            </a:r>
            <a:r>
              <a:rPr lang="it-IT" dirty="0" err="1">
                <a:solidFill>
                  <a:srgbClr val="FFFF00"/>
                </a:solidFill>
              </a:rPr>
              <a:t>will</a:t>
            </a:r>
            <a:r>
              <a:rPr lang="it-IT" dirty="0">
                <a:solidFill>
                  <a:srgbClr val="FFFF00"/>
                </a:solidFill>
              </a:rPr>
              <a:t> be free of the </a:t>
            </a:r>
            <a:r>
              <a:rPr lang="it-IT" dirty="0" err="1">
                <a:solidFill>
                  <a:srgbClr val="FFFF00"/>
                </a:solidFill>
              </a:rPr>
              <a:t>disease</a:t>
            </a:r>
            <a:r>
              <a:rPr lang="it-IT" dirty="0">
                <a:solidFill>
                  <a:srgbClr val="FFFF00"/>
                </a:solidFill>
              </a:rPr>
              <a:t> under </a:t>
            </a:r>
            <a:r>
              <a:rPr lang="it-IT" dirty="0" err="1">
                <a:solidFill>
                  <a:srgbClr val="FFFF00"/>
                </a:solidFill>
              </a:rPr>
              <a:t>consideration</a:t>
            </a:r>
            <a:r>
              <a:rPr lang="it-IT" dirty="0" smtClean="0">
                <a:solidFill>
                  <a:srgbClr val="FFFF00"/>
                </a:solidFill>
              </a:rPr>
              <a:t>. </a:t>
            </a:r>
          </a:p>
          <a:p>
            <a:endParaRPr lang="it-IT" dirty="0">
              <a:solidFill>
                <a:srgbClr val="FFFF00"/>
              </a:solidFill>
            </a:endParaRPr>
          </a:p>
          <a:p>
            <a:r>
              <a:rPr lang="it-IT" dirty="0" smtClean="0">
                <a:solidFill>
                  <a:srgbClr val="FFFF00"/>
                </a:solidFill>
                <a:latin typeface="Wingdings"/>
                <a:ea typeface="Wingdings"/>
                <a:cs typeface="Wingdings"/>
                <a:sym typeface="Wingdings"/>
              </a:rPr>
              <a:t></a:t>
            </a:r>
            <a:r>
              <a:rPr lang="it-IT" dirty="0" smtClean="0">
                <a:solidFill>
                  <a:srgbClr val="FFFF00"/>
                </a:solidFill>
              </a:rPr>
              <a:t>PGD </a:t>
            </a:r>
            <a:r>
              <a:rPr lang="it-IT" dirty="0" err="1" smtClean="0">
                <a:solidFill>
                  <a:srgbClr val="FFFF00"/>
                </a:solidFill>
              </a:rPr>
              <a:t>is</a:t>
            </a:r>
            <a:r>
              <a:rPr lang="it-IT" dirty="0" smtClean="0">
                <a:solidFill>
                  <a:srgbClr val="FFFF00"/>
                </a:solidFill>
              </a:rPr>
              <a:t> </a:t>
            </a:r>
            <a:r>
              <a:rPr lang="it-IT" dirty="0" err="1" smtClean="0">
                <a:solidFill>
                  <a:srgbClr val="FFFF00"/>
                </a:solidFill>
              </a:rPr>
              <a:t>useful</a:t>
            </a:r>
            <a:r>
              <a:rPr lang="it-IT" dirty="0" smtClean="0">
                <a:solidFill>
                  <a:srgbClr val="FFFF00"/>
                </a:solidFill>
              </a:rPr>
              <a:t> </a:t>
            </a:r>
            <a:r>
              <a:rPr lang="it-IT" dirty="0" err="1">
                <a:solidFill>
                  <a:srgbClr val="FFFF00"/>
                </a:solidFill>
              </a:rPr>
              <a:t>when</a:t>
            </a:r>
            <a:r>
              <a:rPr lang="it-IT" dirty="0">
                <a:solidFill>
                  <a:srgbClr val="FFFF00"/>
                </a:solidFill>
              </a:rPr>
              <a:t> </a:t>
            </a:r>
            <a:r>
              <a:rPr lang="it-IT" dirty="0" err="1">
                <a:solidFill>
                  <a:srgbClr val="FFFF00"/>
                </a:solidFill>
              </a:rPr>
              <a:t>there</a:t>
            </a:r>
            <a:r>
              <a:rPr lang="it-IT" dirty="0">
                <a:solidFill>
                  <a:srgbClr val="FFFF00"/>
                </a:solidFill>
              </a:rPr>
              <a:t> are </a:t>
            </a:r>
            <a:r>
              <a:rPr lang="it-IT" dirty="0" err="1">
                <a:solidFill>
                  <a:srgbClr val="FFFF00"/>
                </a:solidFill>
              </a:rPr>
              <a:t>previous</a:t>
            </a:r>
            <a:r>
              <a:rPr lang="it-IT" dirty="0">
                <a:solidFill>
                  <a:srgbClr val="FFFF00"/>
                </a:solidFill>
              </a:rPr>
              <a:t> </a:t>
            </a:r>
            <a:r>
              <a:rPr lang="it-IT" dirty="0" err="1">
                <a:solidFill>
                  <a:srgbClr val="FFFF00"/>
                </a:solidFill>
              </a:rPr>
              <a:t>chromosomal</a:t>
            </a:r>
            <a:r>
              <a:rPr lang="it-IT" dirty="0">
                <a:solidFill>
                  <a:srgbClr val="FFFF00"/>
                </a:solidFill>
              </a:rPr>
              <a:t> or </a:t>
            </a:r>
            <a:r>
              <a:rPr lang="it-IT" dirty="0" err="1">
                <a:solidFill>
                  <a:srgbClr val="FFFF00"/>
                </a:solidFill>
              </a:rPr>
              <a:t>genetic</a:t>
            </a:r>
            <a:r>
              <a:rPr lang="it-IT" dirty="0">
                <a:solidFill>
                  <a:srgbClr val="FFFF00"/>
                </a:solidFill>
              </a:rPr>
              <a:t> </a:t>
            </a:r>
            <a:r>
              <a:rPr lang="it-IT" dirty="0" err="1">
                <a:solidFill>
                  <a:srgbClr val="FFFF00"/>
                </a:solidFill>
              </a:rPr>
              <a:t>disorders</a:t>
            </a:r>
            <a:r>
              <a:rPr lang="it-IT" dirty="0">
                <a:solidFill>
                  <a:srgbClr val="FFFF00"/>
                </a:solidFill>
              </a:rPr>
              <a:t> in the family and </a:t>
            </a:r>
            <a:r>
              <a:rPr lang="it-IT" dirty="0" err="1">
                <a:solidFill>
                  <a:srgbClr val="FFFF00"/>
                </a:solidFill>
              </a:rPr>
              <a:t>within</a:t>
            </a:r>
            <a:r>
              <a:rPr lang="it-IT" dirty="0">
                <a:solidFill>
                  <a:srgbClr val="FFFF00"/>
                </a:solidFill>
              </a:rPr>
              <a:t> the </a:t>
            </a:r>
            <a:r>
              <a:rPr lang="it-IT" dirty="0" err="1">
                <a:solidFill>
                  <a:srgbClr val="FFFF00"/>
                </a:solidFill>
              </a:rPr>
              <a:t>context</a:t>
            </a:r>
            <a:r>
              <a:rPr lang="it-IT" dirty="0">
                <a:solidFill>
                  <a:srgbClr val="FFFF00"/>
                </a:solidFill>
              </a:rPr>
              <a:t> of in vitro </a:t>
            </a:r>
            <a:r>
              <a:rPr lang="it-IT" dirty="0" err="1">
                <a:solidFill>
                  <a:srgbClr val="FFFF00"/>
                </a:solidFill>
              </a:rPr>
              <a:t>fertilization</a:t>
            </a:r>
            <a:r>
              <a:rPr lang="it-IT" dirty="0">
                <a:solidFill>
                  <a:srgbClr val="FFFF00"/>
                </a:solidFill>
              </a:rPr>
              <a:t> </a:t>
            </a:r>
            <a:r>
              <a:rPr lang="it-IT" dirty="0" err="1">
                <a:solidFill>
                  <a:srgbClr val="FFFF00"/>
                </a:solidFill>
              </a:rPr>
              <a:t>programs</a:t>
            </a:r>
            <a:r>
              <a:rPr lang="it-IT" dirty="0" smtClean="0">
                <a:solidFill>
                  <a:srgbClr val="FFFF00"/>
                </a:solidFill>
              </a:rPr>
              <a:t>.</a:t>
            </a:r>
            <a:endParaRPr lang="it-IT" dirty="0">
              <a:solidFill>
                <a:srgbClr val="FFFF00"/>
              </a:solidFill>
            </a:endParaRPr>
          </a:p>
        </p:txBody>
      </p:sp>
      <p:sp>
        <p:nvSpPr>
          <p:cNvPr id="5" name="CasellaDiTesto 4"/>
          <p:cNvSpPr txBox="1"/>
          <p:nvPr/>
        </p:nvSpPr>
        <p:spPr>
          <a:xfrm>
            <a:off x="4132811" y="188640"/>
            <a:ext cx="1108221" cy="646331"/>
          </a:xfrm>
          <a:prstGeom prst="rect">
            <a:avLst/>
          </a:prstGeom>
          <a:noFill/>
        </p:spPr>
        <p:txBody>
          <a:bodyPr wrap="none" rtlCol="0">
            <a:spAutoFit/>
          </a:bodyPr>
          <a:lstStyle/>
          <a:p>
            <a:r>
              <a:rPr lang="it-IT" sz="3600" dirty="0" smtClean="0">
                <a:solidFill>
                  <a:schemeClr val="accent2"/>
                </a:solidFill>
              </a:rPr>
              <a:t>PGD</a:t>
            </a:r>
            <a:endParaRPr lang="it-IT" sz="3600" dirty="0">
              <a:solidFill>
                <a:schemeClr val="accent2"/>
              </a:solidFill>
            </a:endParaRPr>
          </a:p>
        </p:txBody>
      </p:sp>
    </p:spTree>
    <p:extLst>
      <p:ext uri="{BB962C8B-B14F-4D97-AF65-F5344CB8AC3E}">
        <p14:creationId xmlns:p14="http://schemas.microsoft.com/office/powerpoint/2010/main" val="59372040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4" descr="PCR1"/>
          <p:cNvPicPr>
            <a:picLocks noChangeAspect="1" noChangeArrowheads="1"/>
          </p:cNvPicPr>
          <p:nvPr/>
        </p:nvPicPr>
        <p:blipFill>
          <a:blip r:embed="rId3"/>
          <a:srcRect/>
          <a:stretch>
            <a:fillRect/>
          </a:stretch>
        </p:blipFill>
        <p:spPr bwMode="auto">
          <a:xfrm>
            <a:off x="6108700" y="0"/>
            <a:ext cx="3089275" cy="6858000"/>
          </a:xfrm>
          <a:prstGeom prst="rect">
            <a:avLst/>
          </a:prstGeom>
          <a:noFill/>
          <a:ln w="9525">
            <a:noFill/>
            <a:miter lim="800000"/>
            <a:headEnd/>
            <a:tailEnd/>
          </a:ln>
        </p:spPr>
      </p:pic>
      <p:graphicFrame>
        <p:nvGraphicFramePr>
          <p:cNvPr id="414725" name="Object 89"/>
          <p:cNvGraphicFramePr>
            <a:graphicFrameLocks noChangeAspect="1"/>
          </p:cNvGraphicFramePr>
          <p:nvPr/>
        </p:nvGraphicFramePr>
        <p:xfrm>
          <a:off x="4705350" y="838200"/>
          <a:ext cx="5200650" cy="2744788"/>
        </p:xfrm>
        <a:graphic>
          <a:graphicData uri="http://schemas.openxmlformats.org/presentationml/2006/ole">
            <mc:AlternateContent xmlns:mc="http://schemas.openxmlformats.org/markup-compatibility/2006">
              <mc:Choice xmlns:v="urn:schemas-microsoft-com:vml" Requires="v">
                <p:oleObj spid="_x0000_s1118" name="Immagine bitmap" r:id="rId4" imgW="3048426" imgH="1743318" progId="PBrush">
                  <p:embed/>
                </p:oleObj>
              </mc:Choice>
              <mc:Fallback>
                <p:oleObj name="Immagine bitmap" r:id="rId4" imgW="3048426" imgH="1743318"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5350" y="838200"/>
                        <a:ext cx="5200650" cy="274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14726" name="Object 90"/>
          <p:cNvGraphicFramePr>
            <a:graphicFrameLocks noChangeAspect="1"/>
          </p:cNvGraphicFramePr>
          <p:nvPr/>
        </p:nvGraphicFramePr>
        <p:xfrm>
          <a:off x="5221288" y="2209800"/>
          <a:ext cx="4684712" cy="2006600"/>
        </p:xfrm>
        <a:graphic>
          <a:graphicData uri="http://schemas.openxmlformats.org/presentationml/2006/ole">
            <mc:AlternateContent xmlns:mc="http://schemas.openxmlformats.org/markup-compatibility/2006">
              <mc:Choice xmlns:v="urn:schemas-microsoft-com:vml" Requires="v">
                <p:oleObj spid="_x0000_s1119" name="Immagine bitmap" r:id="rId6" imgW="3180952" imgH="1476190" progId="PBrush">
                  <p:embed/>
                </p:oleObj>
              </mc:Choice>
              <mc:Fallback>
                <p:oleObj name="Immagine bitmap" r:id="rId6" imgW="3180952" imgH="1476190"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1288" y="2209800"/>
                        <a:ext cx="4684712" cy="200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14727" name="Object 91"/>
          <p:cNvGraphicFramePr>
            <a:graphicFrameLocks noChangeAspect="1"/>
          </p:cNvGraphicFramePr>
          <p:nvPr/>
        </p:nvGraphicFramePr>
        <p:xfrm>
          <a:off x="4953000" y="3733800"/>
          <a:ext cx="4953000" cy="1749425"/>
        </p:xfrm>
        <a:graphic>
          <a:graphicData uri="http://schemas.openxmlformats.org/presentationml/2006/ole">
            <mc:AlternateContent xmlns:mc="http://schemas.openxmlformats.org/markup-compatibility/2006">
              <mc:Choice xmlns:v="urn:schemas-microsoft-com:vml" Requires="v">
                <p:oleObj spid="_x0000_s1120" name="Immagine bitmap" r:id="rId8" imgW="3086531" imgH="1181265" progId="PBrush">
                  <p:embed/>
                </p:oleObj>
              </mc:Choice>
              <mc:Fallback>
                <p:oleObj name="Immagine bitmap" r:id="rId8" imgW="3086531" imgH="1181265" progId="PBrus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3000" y="3733800"/>
                        <a:ext cx="4953000"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14728" name="Object 92"/>
          <p:cNvGraphicFramePr>
            <a:graphicFrameLocks noChangeAspect="1"/>
          </p:cNvGraphicFramePr>
          <p:nvPr/>
        </p:nvGraphicFramePr>
        <p:xfrm>
          <a:off x="4953000" y="4911725"/>
          <a:ext cx="4953000" cy="1946275"/>
        </p:xfrm>
        <a:graphic>
          <a:graphicData uri="http://schemas.openxmlformats.org/presentationml/2006/ole">
            <mc:AlternateContent xmlns:mc="http://schemas.openxmlformats.org/markup-compatibility/2006">
              <mc:Choice xmlns:v="urn:schemas-microsoft-com:vml" Requires="v">
                <p:oleObj spid="_x0000_s1121" name="Immagine bitmap" r:id="rId10" imgW="2886478" imgH="1228571" progId="PBrush">
                  <p:embed/>
                </p:oleObj>
              </mc:Choice>
              <mc:Fallback>
                <p:oleObj name="Immagine bitmap" r:id="rId10" imgW="2886478" imgH="1228571" progId="PBrush">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53000" y="4911725"/>
                        <a:ext cx="4953000" cy="194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14729" name="Object 93"/>
          <p:cNvGraphicFramePr>
            <a:graphicFrameLocks noChangeAspect="1"/>
          </p:cNvGraphicFramePr>
          <p:nvPr/>
        </p:nvGraphicFramePr>
        <p:xfrm>
          <a:off x="4705350" y="0"/>
          <a:ext cx="5200650" cy="2455863"/>
        </p:xfrm>
        <a:graphic>
          <a:graphicData uri="http://schemas.openxmlformats.org/presentationml/2006/ole">
            <mc:AlternateContent xmlns:mc="http://schemas.openxmlformats.org/markup-compatibility/2006">
              <mc:Choice xmlns:v="urn:schemas-microsoft-com:vml" Requires="v">
                <p:oleObj spid="_x0000_s1122" name="Immagine bitmap" r:id="rId12" imgW="2905531" imgH="1486107" progId="PBrush">
                  <p:embed/>
                </p:oleObj>
              </mc:Choice>
              <mc:Fallback>
                <p:oleObj name="Immagine bitmap" r:id="rId12" imgW="2905531" imgH="1486107" progId="PBrush">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05350" y="0"/>
                        <a:ext cx="5200650" cy="245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414731" name="Picture 11"/>
          <p:cNvPicPr>
            <a:picLocks noChangeAspect="1" noChangeArrowheads="1"/>
          </p:cNvPicPr>
          <p:nvPr/>
        </p:nvPicPr>
        <p:blipFill>
          <a:blip r:embed="rId14"/>
          <a:srcRect/>
          <a:stretch>
            <a:fillRect/>
          </a:stretch>
        </p:blipFill>
        <p:spPr bwMode="auto">
          <a:xfrm>
            <a:off x="165100" y="228600"/>
            <a:ext cx="4127500" cy="2857500"/>
          </a:xfrm>
          <a:prstGeom prst="rect">
            <a:avLst/>
          </a:prstGeom>
          <a:noFill/>
          <a:ln w="9525">
            <a:noFill/>
            <a:miter lim="800000"/>
            <a:headEnd/>
            <a:tailEnd/>
          </a:ln>
        </p:spPr>
      </p:pic>
      <p:pic>
        <p:nvPicPr>
          <p:cNvPr id="414732" name="Picture 12"/>
          <p:cNvPicPr>
            <a:picLocks noChangeAspect="1" noChangeArrowheads="1"/>
          </p:cNvPicPr>
          <p:nvPr/>
        </p:nvPicPr>
        <p:blipFill>
          <a:blip r:embed="rId15"/>
          <a:srcRect/>
          <a:stretch>
            <a:fillRect/>
          </a:stretch>
        </p:blipFill>
        <p:spPr bwMode="auto">
          <a:xfrm>
            <a:off x="165100" y="228600"/>
            <a:ext cx="4127500" cy="2857500"/>
          </a:xfrm>
          <a:prstGeom prst="rect">
            <a:avLst/>
          </a:prstGeom>
          <a:noFill/>
          <a:ln w="9525">
            <a:noFill/>
            <a:miter lim="800000"/>
            <a:headEnd/>
            <a:tailEnd/>
          </a:ln>
        </p:spPr>
      </p:pic>
      <p:pic>
        <p:nvPicPr>
          <p:cNvPr id="414733" name="Picture 13"/>
          <p:cNvPicPr>
            <a:picLocks noChangeAspect="1" noChangeArrowheads="1"/>
          </p:cNvPicPr>
          <p:nvPr/>
        </p:nvPicPr>
        <p:blipFill>
          <a:blip r:embed="rId16"/>
          <a:srcRect/>
          <a:stretch>
            <a:fillRect/>
          </a:stretch>
        </p:blipFill>
        <p:spPr bwMode="auto">
          <a:xfrm>
            <a:off x="165100" y="228600"/>
            <a:ext cx="4127500" cy="2857500"/>
          </a:xfrm>
          <a:prstGeom prst="rect">
            <a:avLst/>
          </a:prstGeom>
          <a:noFill/>
          <a:ln w="9525">
            <a:noFill/>
            <a:miter lim="800000"/>
            <a:headEnd/>
            <a:tailEnd/>
          </a:ln>
        </p:spPr>
      </p:pic>
      <p:pic>
        <p:nvPicPr>
          <p:cNvPr id="414734" name="Picture 14"/>
          <p:cNvPicPr>
            <a:picLocks noChangeAspect="1" noChangeArrowheads="1"/>
          </p:cNvPicPr>
          <p:nvPr/>
        </p:nvPicPr>
        <p:blipFill>
          <a:blip r:embed="rId17"/>
          <a:srcRect/>
          <a:stretch>
            <a:fillRect/>
          </a:stretch>
        </p:blipFill>
        <p:spPr bwMode="auto">
          <a:xfrm>
            <a:off x="165100" y="228600"/>
            <a:ext cx="4127500" cy="2857500"/>
          </a:xfrm>
          <a:prstGeom prst="rect">
            <a:avLst/>
          </a:prstGeom>
          <a:noFill/>
          <a:ln w="9525">
            <a:noFill/>
            <a:miter lim="800000"/>
            <a:headEnd/>
            <a:tailEnd/>
          </a:ln>
        </p:spPr>
      </p:pic>
      <p:pic>
        <p:nvPicPr>
          <p:cNvPr id="414722" name="Picture 2"/>
          <p:cNvPicPr>
            <a:picLocks noChangeAspect="1" noChangeArrowheads="1"/>
          </p:cNvPicPr>
          <p:nvPr/>
        </p:nvPicPr>
        <p:blipFill>
          <a:blip r:embed="rId18"/>
          <a:srcRect/>
          <a:stretch>
            <a:fillRect/>
          </a:stretch>
        </p:blipFill>
        <p:spPr bwMode="auto">
          <a:xfrm>
            <a:off x="165100" y="76200"/>
            <a:ext cx="4551363" cy="6781800"/>
          </a:xfrm>
          <a:prstGeom prst="rect">
            <a:avLst/>
          </a:prstGeom>
          <a:noFill/>
          <a:ln w="9525">
            <a:noFill/>
            <a:miter lim="800000"/>
            <a:headEnd/>
            <a:tailEnd/>
          </a:ln>
        </p:spPr>
      </p:pic>
      <p:pic>
        <p:nvPicPr>
          <p:cNvPr id="414736" name="Picture 16"/>
          <p:cNvPicPr>
            <a:picLocks noChangeAspect="1" noChangeArrowheads="1"/>
          </p:cNvPicPr>
          <p:nvPr/>
        </p:nvPicPr>
        <p:blipFill>
          <a:blip r:embed="rId19"/>
          <a:srcRect/>
          <a:stretch>
            <a:fillRect/>
          </a:stretch>
        </p:blipFill>
        <p:spPr bwMode="auto">
          <a:xfrm>
            <a:off x="95250" y="0"/>
            <a:ext cx="4095750" cy="6858000"/>
          </a:xfrm>
          <a:prstGeom prst="rect">
            <a:avLst/>
          </a:prstGeom>
          <a:noFill/>
          <a:ln w="9525">
            <a:noFill/>
            <a:miter lim="800000"/>
            <a:headEnd/>
            <a:tailEnd/>
          </a:ln>
        </p:spPr>
      </p:pic>
    </p:spTree>
    <p:extLst>
      <p:ext uri="{BB962C8B-B14F-4D97-AF65-F5344CB8AC3E}">
        <p14:creationId xmlns:p14="http://schemas.microsoft.com/office/powerpoint/2010/main" val="143085726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14729"/>
                                        </p:tgtEl>
                                        <p:attrNameLst>
                                          <p:attrName>style.visibility</p:attrName>
                                        </p:attrNameLst>
                                      </p:cBhvr>
                                      <p:to>
                                        <p:strVal val="visible"/>
                                      </p:to>
                                    </p:set>
                                    <p:animEffect transition="in" filter="wipe(left)">
                                      <p:cBhvr>
                                        <p:cTn id="7" dur="500"/>
                                        <p:tgtEl>
                                          <p:spTgt spid="414729"/>
                                        </p:tgtEl>
                                      </p:cBhvr>
                                    </p:animEffect>
                                  </p:childTnLst>
                                  <p:subTnLst>
                                    <p:set>
                                      <p:cBhvr override="childStyle">
                                        <p:cTn dur="1" fill="hold" display="0" masterRel="nextClick" afterEffect="1"/>
                                        <p:tgtEl>
                                          <p:spTgt spid="414729"/>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14731"/>
                                        </p:tgtEl>
                                        <p:attrNameLst>
                                          <p:attrName>style.visibility</p:attrName>
                                        </p:attrNameLst>
                                      </p:cBhvr>
                                      <p:to>
                                        <p:strVal val="visible"/>
                                      </p:to>
                                    </p:set>
                                    <p:animEffect transition="in" filter="wipe(left)">
                                      <p:cBhvr>
                                        <p:cTn id="12" dur="500"/>
                                        <p:tgtEl>
                                          <p:spTgt spid="4147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14732"/>
                                        </p:tgtEl>
                                        <p:attrNameLst>
                                          <p:attrName>style.visibility</p:attrName>
                                        </p:attrNameLst>
                                      </p:cBhvr>
                                      <p:to>
                                        <p:strVal val="visible"/>
                                      </p:to>
                                    </p:set>
                                    <p:animEffect transition="in" filter="wipe(left)">
                                      <p:cBhvr>
                                        <p:cTn id="17" dur="500"/>
                                        <p:tgtEl>
                                          <p:spTgt spid="4147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14733"/>
                                        </p:tgtEl>
                                        <p:attrNameLst>
                                          <p:attrName>style.visibility</p:attrName>
                                        </p:attrNameLst>
                                      </p:cBhvr>
                                      <p:to>
                                        <p:strVal val="visible"/>
                                      </p:to>
                                    </p:set>
                                    <p:animEffect transition="in" filter="wipe(left)">
                                      <p:cBhvr>
                                        <p:cTn id="22" dur="500"/>
                                        <p:tgtEl>
                                          <p:spTgt spid="41473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414734"/>
                                        </p:tgtEl>
                                        <p:attrNameLst>
                                          <p:attrName>style.visibility</p:attrName>
                                        </p:attrNameLst>
                                      </p:cBhvr>
                                      <p:to>
                                        <p:strVal val="visible"/>
                                      </p:to>
                                    </p:set>
                                    <p:animEffect transition="in" filter="wipe(left)">
                                      <p:cBhvr>
                                        <p:cTn id="27" dur="500"/>
                                        <p:tgtEl>
                                          <p:spTgt spid="41473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414725"/>
                                        </p:tgtEl>
                                        <p:attrNameLst>
                                          <p:attrName>style.visibility</p:attrName>
                                        </p:attrNameLst>
                                      </p:cBhvr>
                                      <p:to>
                                        <p:strVal val="visible"/>
                                      </p:to>
                                    </p:set>
                                    <p:animEffect transition="in" filter="wipe(left)">
                                      <p:cBhvr>
                                        <p:cTn id="32" dur="500"/>
                                        <p:tgtEl>
                                          <p:spTgt spid="414725"/>
                                        </p:tgtEl>
                                      </p:cBhvr>
                                    </p:animEffect>
                                  </p:childTnLst>
                                  <p:subTnLst>
                                    <p:set>
                                      <p:cBhvr override="childStyle">
                                        <p:cTn dur="1" fill="hold" display="0" masterRel="nextClick" afterEffect="1"/>
                                        <p:tgtEl>
                                          <p:spTgt spid="414725"/>
                                        </p:tgtEl>
                                        <p:attrNameLst>
                                          <p:attrName>style.visibility</p:attrName>
                                        </p:attrNameLst>
                                      </p:cBhvr>
                                      <p:to>
                                        <p:strVal val="hidden"/>
                                      </p:to>
                                    </p:set>
                                  </p:sub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414726"/>
                                        </p:tgtEl>
                                        <p:attrNameLst>
                                          <p:attrName>style.visibility</p:attrName>
                                        </p:attrNameLst>
                                      </p:cBhvr>
                                      <p:to>
                                        <p:strVal val="visible"/>
                                      </p:to>
                                    </p:set>
                                    <p:animEffect transition="in" filter="wipe(left)">
                                      <p:cBhvr>
                                        <p:cTn id="37" dur="500"/>
                                        <p:tgtEl>
                                          <p:spTgt spid="414726"/>
                                        </p:tgtEl>
                                      </p:cBhvr>
                                    </p:animEffect>
                                  </p:childTnLst>
                                  <p:subTnLst>
                                    <p:set>
                                      <p:cBhvr override="childStyle">
                                        <p:cTn dur="1" fill="hold" display="0" masterRel="nextClick" afterEffect="1"/>
                                        <p:tgtEl>
                                          <p:spTgt spid="414726"/>
                                        </p:tgtEl>
                                        <p:attrNameLst>
                                          <p:attrName>style.visibility</p:attrName>
                                        </p:attrNameLst>
                                      </p:cBhvr>
                                      <p:to>
                                        <p:strVal val="hidden"/>
                                      </p:to>
                                    </p:set>
                                  </p:sub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414722"/>
                                        </p:tgtEl>
                                        <p:attrNameLst>
                                          <p:attrName>style.visibility</p:attrName>
                                        </p:attrNameLst>
                                      </p:cBhvr>
                                      <p:to>
                                        <p:strVal val="visible"/>
                                      </p:to>
                                    </p:set>
                                    <p:animEffect transition="in" filter="wipe(up)">
                                      <p:cBhvr>
                                        <p:cTn id="42" dur="500"/>
                                        <p:tgtEl>
                                          <p:spTgt spid="41472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414727"/>
                                        </p:tgtEl>
                                        <p:attrNameLst>
                                          <p:attrName>style.visibility</p:attrName>
                                        </p:attrNameLst>
                                      </p:cBhvr>
                                      <p:to>
                                        <p:strVal val="visible"/>
                                      </p:to>
                                    </p:set>
                                    <p:animEffect transition="in" filter="wipe(left)">
                                      <p:cBhvr>
                                        <p:cTn id="47" dur="500"/>
                                        <p:tgtEl>
                                          <p:spTgt spid="414727"/>
                                        </p:tgtEl>
                                      </p:cBhvr>
                                    </p:animEffect>
                                  </p:childTnLst>
                                  <p:subTnLst>
                                    <p:set>
                                      <p:cBhvr override="childStyle">
                                        <p:cTn dur="1" fill="hold" display="0" masterRel="nextClick" afterEffect="1"/>
                                        <p:tgtEl>
                                          <p:spTgt spid="414727"/>
                                        </p:tgtEl>
                                        <p:attrNameLst>
                                          <p:attrName>style.visibility</p:attrName>
                                        </p:attrNameLst>
                                      </p:cBhvr>
                                      <p:to>
                                        <p:strVal val="hidden"/>
                                      </p:to>
                                    </p:set>
                                  </p:sub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414728"/>
                                        </p:tgtEl>
                                        <p:attrNameLst>
                                          <p:attrName>style.visibility</p:attrName>
                                        </p:attrNameLst>
                                      </p:cBhvr>
                                      <p:to>
                                        <p:strVal val="visible"/>
                                      </p:to>
                                    </p:set>
                                    <p:animEffect transition="in" filter="wipe(left)">
                                      <p:cBhvr>
                                        <p:cTn id="52" dur="500"/>
                                        <p:tgtEl>
                                          <p:spTgt spid="414728"/>
                                        </p:tgtEl>
                                      </p:cBhvr>
                                    </p:animEffect>
                                  </p:childTnLst>
                                  <p:subTnLst>
                                    <p:set>
                                      <p:cBhvr override="childStyle">
                                        <p:cTn dur="1" fill="hold" display="0" masterRel="nextClick" afterEffect="1"/>
                                        <p:tgtEl>
                                          <p:spTgt spid="414728"/>
                                        </p:tgtEl>
                                        <p:attrNameLst>
                                          <p:attrName>style.visibility</p:attrName>
                                        </p:attrNameLst>
                                      </p:cBhvr>
                                      <p:to>
                                        <p:strVal val="hidden"/>
                                      </p:to>
                                    </p:set>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499"/>
                                          </p:stCondLst>
                                        </p:cTn>
                                        <p:tgtEl>
                                          <p:spTgt spid="4147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a:blip r:embed="rId3"/>
          <a:srcRect/>
          <a:stretch>
            <a:fillRect/>
          </a:stretch>
        </p:blipFill>
        <p:spPr bwMode="auto">
          <a:xfrm>
            <a:off x="2476500" y="1295400"/>
            <a:ext cx="5530850" cy="3232150"/>
          </a:xfrm>
          <a:prstGeom prst="rect">
            <a:avLst/>
          </a:prstGeom>
          <a:noFill/>
          <a:ln w="9525">
            <a:noFill/>
            <a:miter lim="800000"/>
            <a:headEnd/>
            <a:tailEnd/>
          </a:ln>
        </p:spPr>
      </p:pic>
      <p:sp>
        <p:nvSpPr>
          <p:cNvPr id="175107" name="Rectangle 3"/>
          <p:cNvSpPr>
            <a:spLocks noGrp="1" noChangeArrowheads="1"/>
          </p:cNvSpPr>
          <p:nvPr>
            <p:ph type="title"/>
          </p:nvPr>
        </p:nvSpPr>
        <p:spPr>
          <a:xfrm>
            <a:off x="742950" y="0"/>
            <a:ext cx="8420100" cy="1143000"/>
          </a:xfrm>
        </p:spPr>
        <p:txBody>
          <a:bodyPr/>
          <a:lstStyle/>
          <a:p>
            <a:pPr>
              <a:defRPr/>
            </a:pPr>
            <a:r>
              <a:rPr lang="it-IT" b="1" dirty="0" err="1" smtClean="0">
                <a:solidFill>
                  <a:schemeClr val="hlink"/>
                </a:solidFill>
                <a:effectLst>
                  <a:outerShdw blurRad="38100" dist="38100" dir="2700000" algn="tl">
                    <a:srgbClr val="000000"/>
                  </a:outerShdw>
                </a:effectLst>
                <a:latin typeface="Arial" pitchFamily="34" charset="0"/>
                <a:cs typeface="Arial" pitchFamily="34" charset="0"/>
              </a:rPr>
              <a:t>Preimplantation</a:t>
            </a:r>
            <a:r>
              <a:rPr lang="it-IT" b="1" dirty="0" smtClean="0">
                <a:solidFill>
                  <a:schemeClr val="hlink"/>
                </a:solidFill>
                <a:effectLst>
                  <a:outerShdw blurRad="38100" dist="38100" dir="2700000" algn="tl">
                    <a:srgbClr val="000000"/>
                  </a:outerShdw>
                </a:effectLst>
                <a:latin typeface="Arial" pitchFamily="34" charset="0"/>
                <a:cs typeface="Arial" pitchFamily="34" charset="0"/>
              </a:rPr>
              <a:t> </a:t>
            </a:r>
            <a:r>
              <a:rPr lang="it-IT" b="1" dirty="0" err="1" smtClean="0">
                <a:solidFill>
                  <a:schemeClr val="hlink"/>
                </a:solidFill>
                <a:effectLst>
                  <a:outerShdw blurRad="38100" dist="38100" dir="2700000" algn="tl">
                    <a:srgbClr val="000000"/>
                  </a:outerShdw>
                </a:effectLst>
                <a:latin typeface="Arial" pitchFamily="34" charset="0"/>
                <a:cs typeface="Arial" pitchFamily="34" charset="0"/>
              </a:rPr>
              <a:t>diagnosis</a:t>
            </a:r>
            <a:endParaRPr lang="it-IT" b="1" dirty="0" smtClean="0">
              <a:solidFill>
                <a:srgbClr val="FFFF00"/>
              </a:solidFill>
              <a:effectLst>
                <a:outerShdw blurRad="38100" dist="38100" dir="2700000" algn="tl">
                  <a:srgbClr val="000000"/>
                </a:outerShdw>
              </a:effectLst>
              <a:latin typeface="Arial" pitchFamily="34" charset="0"/>
              <a:cs typeface="Arial" pitchFamily="34" charset="0"/>
            </a:endParaRPr>
          </a:p>
        </p:txBody>
      </p:sp>
      <p:sp>
        <p:nvSpPr>
          <p:cNvPr id="221188" name="Rectangle 4"/>
          <p:cNvSpPr>
            <a:spLocks noGrp="1" noChangeArrowheads="1"/>
          </p:cNvSpPr>
          <p:nvPr>
            <p:ph type="body" idx="1"/>
          </p:nvPr>
        </p:nvSpPr>
        <p:spPr>
          <a:xfrm>
            <a:off x="908050" y="4724400"/>
            <a:ext cx="7888288" cy="1905000"/>
          </a:xfrm>
        </p:spPr>
        <p:txBody>
          <a:bodyPr/>
          <a:lstStyle/>
          <a:p>
            <a:pPr algn="just">
              <a:lnSpc>
                <a:spcPct val="90000"/>
              </a:lnSpc>
            </a:pPr>
            <a:r>
              <a:rPr lang="it-IT" sz="2800" b="1" dirty="0" smtClean="0">
                <a:solidFill>
                  <a:srgbClr val="FFFF00"/>
                </a:solidFill>
                <a:latin typeface="Arial" pitchFamily="34" charset="0"/>
                <a:cs typeface="Arial" pitchFamily="34" charset="0"/>
              </a:rPr>
              <a:t>The </a:t>
            </a:r>
            <a:r>
              <a:rPr lang="it-IT" sz="2800" b="1" dirty="0" err="1" smtClean="0">
                <a:solidFill>
                  <a:srgbClr val="FFFF00"/>
                </a:solidFill>
                <a:latin typeface="Arial" pitchFamily="34" charset="0"/>
                <a:cs typeface="Arial" pitchFamily="34" charset="0"/>
              </a:rPr>
              <a:t>employment</a:t>
            </a:r>
            <a:r>
              <a:rPr lang="it-IT" sz="2800" b="1" dirty="0" smtClean="0">
                <a:solidFill>
                  <a:srgbClr val="FFFF00"/>
                </a:solidFill>
                <a:latin typeface="Arial" pitchFamily="34" charset="0"/>
                <a:cs typeface="Arial" pitchFamily="34" charset="0"/>
              </a:rPr>
              <a:t> of PGD by </a:t>
            </a:r>
            <a:r>
              <a:rPr lang="it-IT" sz="2800" b="1" dirty="0" err="1" smtClean="0">
                <a:solidFill>
                  <a:srgbClr val="FFFF00"/>
                </a:solidFill>
                <a:latin typeface="Arial" pitchFamily="34" charset="0"/>
                <a:cs typeface="Arial" pitchFamily="34" charset="0"/>
              </a:rPr>
              <a:t>using</a:t>
            </a:r>
            <a:r>
              <a:rPr lang="it-IT" sz="2800" b="1" dirty="0" smtClean="0">
                <a:solidFill>
                  <a:srgbClr val="FFFF00"/>
                </a:solidFill>
                <a:latin typeface="Arial" pitchFamily="34" charset="0"/>
                <a:cs typeface="Arial" pitchFamily="34" charset="0"/>
              </a:rPr>
              <a:t> </a:t>
            </a:r>
            <a:r>
              <a:rPr lang="it-IT" sz="2800" b="1" dirty="0" err="1" smtClean="0">
                <a:solidFill>
                  <a:srgbClr val="FFFF00"/>
                </a:solidFill>
                <a:latin typeface="Arial" pitchFamily="34" charset="0"/>
                <a:cs typeface="Arial" pitchFamily="34" charset="0"/>
              </a:rPr>
              <a:t>molecular</a:t>
            </a:r>
            <a:r>
              <a:rPr lang="it-IT" sz="2800" b="1" dirty="0" smtClean="0">
                <a:solidFill>
                  <a:srgbClr val="FFFF00"/>
                </a:solidFill>
                <a:latin typeface="Arial" pitchFamily="34" charset="0"/>
                <a:cs typeface="Arial" pitchFamily="34" charset="0"/>
              </a:rPr>
              <a:t> </a:t>
            </a:r>
            <a:r>
              <a:rPr lang="it-IT" sz="2800" b="1" dirty="0" err="1" smtClean="0">
                <a:solidFill>
                  <a:srgbClr val="FFFF00"/>
                </a:solidFill>
                <a:latin typeface="Arial" pitchFamily="34" charset="0"/>
                <a:cs typeface="Arial" pitchFamily="34" charset="0"/>
              </a:rPr>
              <a:t>probes</a:t>
            </a:r>
            <a:r>
              <a:rPr lang="it-IT" sz="2800" b="1" dirty="0" smtClean="0">
                <a:solidFill>
                  <a:srgbClr val="FFFF00"/>
                </a:solidFill>
                <a:latin typeface="Arial" pitchFamily="34" charset="0"/>
                <a:cs typeface="Arial" pitchFamily="34" charset="0"/>
              </a:rPr>
              <a:t> for </a:t>
            </a:r>
            <a:r>
              <a:rPr lang="it-IT" sz="2800" b="1" dirty="0" err="1" smtClean="0">
                <a:solidFill>
                  <a:srgbClr val="FFFF00"/>
                </a:solidFill>
                <a:latin typeface="Arial" pitchFamily="34" charset="0"/>
                <a:cs typeface="Arial" pitchFamily="34" charset="0"/>
              </a:rPr>
              <a:t>different</a:t>
            </a:r>
            <a:r>
              <a:rPr lang="it-IT" sz="2800" b="1" dirty="0" smtClean="0">
                <a:solidFill>
                  <a:srgbClr val="FFFF00"/>
                </a:solidFill>
                <a:latin typeface="Arial" pitchFamily="34" charset="0"/>
                <a:cs typeface="Arial" pitchFamily="34" charset="0"/>
              </a:rPr>
              <a:t> </a:t>
            </a:r>
            <a:r>
              <a:rPr lang="it-IT" sz="2800" b="1" dirty="0" err="1" smtClean="0">
                <a:solidFill>
                  <a:srgbClr val="FFFF00"/>
                </a:solidFill>
                <a:latin typeface="Arial" pitchFamily="34" charset="0"/>
                <a:cs typeface="Arial" pitchFamily="34" charset="0"/>
              </a:rPr>
              <a:t>chromosomes</a:t>
            </a:r>
            <a:r>
              <a:rPr lang="it-IT" sz="2800" b="1" dirty="0" smtClean="0">
                <a:solidFill>
                  <a:srgbClr val="FFFF00"/>
                </a:solidFill>
                <a:latin typeface="Arial" pitchFamily="34" charset="0"/>
                <a:cs typeface="Arial" pitchFamily="34" charset="0"/>
              </a:rPr>
              <a:t> </a:t>
            </a:r>
            <a:r>
              <a:rPr lang="it-IT" sz="2800" b="1" dirty="0" err="1" smtClean="0">
                <a:solidFill>
                  <a:srgbClr val="FFFF00"/>
                </a:solidFill>
                <a:latin typeface="Arial" pitchFamily="34" charset="0"/>
                <a:cs typeface="Arial" pitchFamily="34" charset="0"/>
              </a:rPr>
              <a:t>allows</a:t>
            </a:r>
            <a:r>
              <a:rPr lang="it-IT" sz="2800" b="1" dirty="0" smtClean="0">
                <a:solidFill>
                  <a:srgbClr val="FFFF00"/>
                </a:solidFill>
                <a:latin typeface="Arial" pitchFamily="34" charset="0"/>
                <a:cs typeface="Arial" pitchFamily="34" charset="0"/>
              </a:rPr>
              <a:t> the </a:t>
            </a:r>
            <a:r>
              <a:rPr lang="it-IT" sz="2800" b="1" dirty="0" err="1" smtClean="0">
                <a:solidFill>
                  <a:srgbClr val="FFFF00"/>
                </a:solidFill>
                <a:latin typeface="Arial" pitchFamily="34" charset="0"/>
                <a:cs typeface="Arial" pitchFamily="34" charset="0"/>
              </a:rPr>
              <a:t>analysis</a:t>
            </a:r>
            <a:r>
              <a:rPr lang="it-IT" sz="2800" b="1" dirty="0" smtClean="0">
                <a:solidFill>
                  <a:srgbClr val="FFFF00"/>
                </a:solidFill>
                <a:latin typeface="Arial" pitchFamily="34" charset="0"/>
                <a:cs typeface="Arial" pitchFamily="34" charset="0"/>
              </a:rPr>
              <a:t> of some </a:t>
            </a:r>
            <a:r>
              <a:rPr lang="it-IT" sz="2800" b="1" dirty="0" err="1" smtClean="0">
                <a:solidFill>
                  <a:srgbClr val="FFFF00"/>
                </a:solidFill>
                <a:latin typeface="Arial" pitchFamily="34" charset="0"/>
                <a:cs typeface="Arial" pitchFamily="34" charset="0"/>
              </a:rPr>
              <a:t>aneuploidies</a:t>
            </a:r>
            <a:r>
              <a:rPr lang="it-IT" sz="2800" b="1" dirty="0" smtClean="0">
                <a:solidFill>
                  <a:srgbClr val="FFFF00"/>
                </a:solidFill>
                <a:latin typeface="Arial" pitchFamily="34" charset="0"/>
                <a:cs typeface="Arial" pitchFamily="34" charset="0"/>
              </a:rPr>
              <a:t> in </a:t>
            </a:r>
            <a:r>
              <a:rPr lang="it-IT" sz="2800" b="1" dirty="0" err="1" smtClean="0">
                <a:solidFill>
                  <a:srgbClr val="FFFF00"/>
                </a:solidFill>
                <a:latin typeface="Arial" pitchFamily="34" charset="0"/>
                <a:cs typeface="Arial" pitchFamily="34" charset="0"/>
              </a:rPr>
              <a:t>blastomeres</a:t>
            </a:r>
            <a:r>
              <a:rPr lang="it-IT" sz="2800" b="1" dirty="0" smtClean="0">
                <a:solidFill>
                  <a:srgbClr val="FFFF00"/>
                </a:solidFill>
                <a:latin typeface="Arial" pitchFamily="34" charset="0"/>
                <a:cs typeface="Arial" pitchFamily="34" charset="0"/>
              </a:rPr>
              <a:t>.</a:t>
            </a:r>
          </a:p>
          <a:p>
            <a:pPr>
              <a:lnSpc>
                <a:spcPct val="90000"/>
              </a:lnSpc>
            </a:pPr>
            <a:endParaRPr lang="it-IT" b="1" dirty="0" smtClean="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429263012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660400" y="228600"/>
            <a:ext cx="8420100" cy="1143000"/>
          </a:xfrm>
        </p:spPr>
        <p:txBody>
          <a:bodyPr/>
          <a:lstStyle/>
          <a:p>
            <a:pPr>
              <a:defRPr/>
            </a:pPr>
            <a:r>
              <a:rPr lang="it-IT" sz="5400" b="1" dirty="0" smtClean="0">
                <a:solidFill>
                  <a:srgbClr val="FF0000"/>
                </a:solidFill>
                <a:effectLst>
                  <a:outerShdw blurRad="38100" dist="38100" dir="2700000" algn="tl">
                    <a:srgbClr val="C0C0C0"/>
                  </a:outerShdw>
                </a:effectLst>
                <a:latin typeface="Arial" pitchFamily="34" charset="0"/>
                <a:cs typeface="Arial" pitchFamily="34" charset="0"/>
              </a:rPr>
              <a:t>Conception</a:t>
            </a:r>
            <a:endParaRPr lang="it-IT" sz="6000" b="1" dirty="0" smtClean="0">
              <a:solidFill>
                <a:srgbClr val="FF0000"/>
              </a:solidFill>
              <a:effectLst>
                <a:outerShdw blurRad="38100" dist="38100" dir="2700000" algn="tl">
                  <a:srgbClr val="C0C0C0"/>
                </a:outerShdw>
              </a:effectLst>
              <a:latin typeface="Arial" pitchFamily="34" charset="0"/>
              <a:cs typeface="Arial" pitchFamily="34" charset="0"/>
            </a:endParaRPr>
          </a:p>
        </p:txBody>
      </p:sp>
      <p:sp>
        <p:nvSpPr>
          <p:cNvPr id="172035" name="Rectangle 3"/>
          <p:cNvSpPr>
            <a:spLocks noGrp="1" noChangeArrowheads="1"/>
          </p:cNvSpPr>
          <p:nvPr>
            <p:ph type="body" idx="1"/>
          </p:nvPr>
        </p:nvSpPr>
        <p:spPr>
          <a:xfrm>
            <a:off x="488950" y="1371600"/>
            <a:ext cx="9575800" cy="5486400"/>
          </a:xfrm>
        </p:spPr>
        <p:txBody>
          <a:bodyPr/>
          <a:lstStyle/>
          <a:p>
            <a:pPr>
              <a:buFont typeface="Monotype Sorts"/>
              <a:buNone/>
            </a:pPr>
            <a:r>
              <a:rPr lang="it-IT" dirty="0" smtClean="0">
                <a:solidFill>
                  <a:schemeClr val="bg1"/>
                </a:solidFill>
                <a:latin typeface="Arial" pitchFamily="34" charset="0"/>
                <a:cs typeface="Arial" pitchFamily="34" charset="0"/>
              </a:rPr>
              <a:t>                   </a:t>
            </a:r>
            <a:r>
              <a:rPr lang="it-IT" dirty="0" smtClean="0">
                <a:latin typeface="Arial" pitchFamily="34" charset="0"/>
                <a:cs typeface="Arial" pitchFamily="34" charset="0"/>
              </a:rPr>
              <a:t>		 </a:t>
            </a:r>
          </a:p>
          <a:p>
            <a:pPr>
              <a:buFont typeface="Monotype Sorts"/>
              <a:buNone/>
            </a:pPr>
            <a:r>
              <a:rPr lang="it-IT" dirty="0" smtClean="0">
                <a:latin typeface="Arial" pitchFamily="34" charset="0"/>
                <a:cs typeface="Arial" pitchFamily="34" charset="0"/>
              </a:rPr>
              <a:t>			</a:t>
            </a:r>
            <a:r>
              <a:rPr lang="it-IT" sz="2400" dirty="0" smtClean="0">
                <a:latin typeface="Arial" pitchFamily="34" charset="0"/>
                <a:cs typeface="Arial" pitchFamily="34" charset="0"/>
              </a:rPr>
              <a:t>20% </a:t>
            </a:r>
            <a:r>
              <a:rPr lang="it-IT" sz="2400" dirty="0" err="1" smtClean="0">
                <a:latin typeface="Arial" pitchFamily="34" charset="0"/>
                <a:cs typeface="Arial" pitchFamily="34" charset="0"/>
              </a:rPr>
              <a:t>abortion</a:t>
            </a:r>
            <a:r>
              <a:rPr lang="it-IT" sz="2400" dirty="0" smtClean="0">
                <a:latin typeface="Arial" pitchFamily="34" charset="0"/>
                <a:cs typeface="Arial" pitchFamily="34" charset="0"/>
              </a:rPr>
              <a:t> </a:t>
            </a:r>
            <a:r>
              <a:rPr lang="it-IT" sz="2400" dirty="0" err="1" smtClean="0">
                <a:latin typeface="Arial" pitchFamily="34" charset="0"/>
                <a:cs typeface="Arial" pitchFamily="34" charset="0"/>
              </a:rPr>
              <a:t>before</a:t>
            </a:r>
            <a:r>
              <a:rPr lang="it-IT" sz="2400" dirty="0" smtClean="0">
                <a:latin typeface="Arial" pitchFamily="34" charset="0"/>
                <a:cs typeface="Arial" pitchFamily="34" charset="0"/>
              </a:rPr>
              <a:t> </a:t>
            </a:r>
            <a:r>
              <a:rPr lang="it-IT" sz="2400" dirty="0" err="1" smtClean="0">
                <a:latin typeface="Arial" pitchFamily="34" charset="0"/>
                <a:cs typeface="Arial" pitchFamily="34" charset="0"/>
              </a:rPr>
              <a:t>implantation</a:t>
            </a:r>
            <a:endParaRPr lang="it-IT" sz="2000" dirty="0" smtClean="0">
              <a:latin typeface="Arial" pitchFamily="34" charset="0"/>
              <a:cs typeface="Arial" pitchFamily="34" charset="0"/>
            </a:endParaRPr>
          </a:p>
          <a:p>
            <a:pPr>
              <a:buFont typeface="Monotype Sorts"/>
              <a:buNone/>
            </a:pPr>
            <a:r>
              <a:rPr lang="it-IT" sz="2000" dirty="0" smtClean="0">
                <a:solidFill>
                  <a:schemeClr val="bg1"/>
                </a:solidFill>
                <a:latin typeface="Arial" pitchFamily="34" charset="0"/>
                <a:cs typeface="Arial" pitchFamily="34" charset="0"/>
              </a:rPr>
              <a:t>                   </a:t>
            </a:r>
            <a:endParaRPr lang="it-IT" sz="2000" dirty="0" smtClean="0">
              <a:latin typeface="Arial" pitchFamily="34" charset="0"/>
              <a:cs typeface="Arial" pitchFamily="34" charset="0"/>
            </a:endParaRPr>
          </a:p>
          <a:p>
            <a:pPr>
              <a:buFont typeface="Monotype Sorts"/>
              <a:buNone/>
            </a:pPr>
            <a:r>
              <a:rPr lang="it-IT" sz="2000" dirty="0" smtClean="0">
                <a:latin typeface="Arial" pitchFamily="34" charset="0"/>
                <a:cs typeface="Arial" pitchFamily="34" charset="0"/>
              </a:rPr>
              <a:t>			</a:t>
            </a:r>
            <a:r>
              <a:rPr lang="it-IT" sz="2400" dirty="0" smtClean="0">
                <a:latin typeface="Arial" pitchFamily="34" charset="0"/>
                <a:cs typeface="Arial" pitchFamily="34" charset="0"/>
              </a:rPr>
              <a:t>42% </a:t>
            </a:r>
            <a:r>
              <a:rPr lang="it-IT" sz="2400" dirty="0" err="1" smtClean="0">
                <a:latin typeface="Arial" pitchFamily="34" charset="0"/>
                <a:cs typeface="Arial" pitchFamily="34" charset="0"/>
              </a:rPr>
              <a:t>abortion</a:t>
            </a:r>
            <a:r>
              <a:rPr lang="it-IT" sz="2400" dirty="0" smtClean="0">
                <a:latin typeface="Arial" pitchFamily="34" charset="0"/>
                <a:cs typeface="Arial" pitchFamily="34" charset="0"/>
              </a:rPr>
              <a:t> </a:t>
            </a:r>
            <a:r>
              <a:rPr lang="it-IT" sz="2400" dirty="0" err="1" smtClean="0">
                <a:latin typeface="Arial" pitchFamily="34" charset="0"/>
                <a:cs typeface="Arial" pitchFamily="34" charset="0"/>
              </a:rPr>
              <a:t>within</a:t>
            </a:r>
            <a:r>
              <a:rPr lang="it-IT" sz="2400" dirty="0" smtClean="0">
                <a:latin typeface="Arial" pitchFamily="34" charset="0"/>
                <a:cs typeface="Arial" pitchFamily="34" charset="0"/>
              </a:rPr>
              <a:t> 7</a:t>
            </a:r>
            <a:r>
              <a:rPr lang="it-IT" sz="2400" baseline="30000" dirty="0" smtClean="0">
                <a:latin typeface="Arial" pitchFamily="34" charset="0"/>
                <a:cs typeface="Arial" pitchFamily="34" charset="0"/>
              </a:rPr>
              <a:t>th</a:t>
            </a:r>
            <a:r>
              <a:rPr lang="it-IT" sz="2400" dirty="0" smtClean="0">
                <a:latin typeface="Arial" pitchFamily="34" charset="0"/>
                <a:cs typeface="Arial" pitchFamily="34" charset="0"/>
              </a:rPr>
              <a:t> week of </a:t>
            </a:r>
            <a:r>
              <a:rPr lang="it-IT" sz="2400" dirty="0" err="1" smtClean="0">
                <a:latin typeface="Arial" pitchFamily="34" charset="0"/>
                <a:cs typeface="Arial" pitchFamily="34" charset="0"/>
              </a:rPr>
              <a:t>pregnancy</a:t>
            </a:r>
            <a:endParaRPr lang="it-IT" sz="2400" baseline="30000" dirty="0" smtClean="0">
              <a:latin typeface="Arial" pitchFamily="34" charset="0"/>
              <a:cs typeface="Arial" pitchFamily="34" charset="0"/>
            </a:endParaRPr>
          </a:p>
          <a:p>
            <a:pPr lvl="4">
              <a:buFontTx/>
              <a:buNone/>
            </a:pPr>
            <a:r>
              <a:rPr lang="it-IT" dirty="0" smtClean="0">
                <a:latin typeface="Arial" pitchFamily="34" charset="0"/>
                <a:cs typeface="Arial" pitchFamily="34" charset="0"/>
              </a:rPr>
              <a:t>  </a:t>
            </a:r>
          </a:p>
          <a:p>
            <a:pPr lvl="4">
              <a:buFontTx/>
              <a:buNone/>
            </a:pPr>
            <a:r>
              <a:rPr lang="it-IT" sz="2400" dirty="0" smtClean="0">
                <a:latin typeface="Arial" pitchFamily="34" charset="0"/>
                <a:cs typeface="Arial" pitchFamily="34" charset="0"/>
              </a:rPr>
              <a:t>10% </a:t>
            </a:r>
            <a:r>
              <a:rPr lang="it-IT" sz="2400" dirty="0" err="1" smtClean="0">
                <a:latin typeface="Arial" pitchFamily="34" charset="0"/>
                <a:cs typeface="Arial" pitchFamily="34" charset="0"/>
              </a:rPr>
              <a:t>abortion</a:t>
            </a:r>
            <a:r>
              <a:rPr lang="it-IT" sz="2400" dirty="0" smtClean="0">
                <a:latin typeface="Arial" pitchFamily="34" charset="0"/>
                <a:cs typeface="Arial" pitchFamily="34" charset="0"/>
              </a:rPr>
              <a:t> </a:t>
            </a:r>
            <a:r>
              <a:rPr lang="it-IT" sz="2400" dirty="0" err="1" smtClean="0">
                <a:latin typeface="Arial" pitchFamily="34" charset="0"/>
                <a:cs typeface="Arial" pitchFamily="34" charset="0"/>
              </a:rPr>
              <a:t>between</a:t>
            </a:r>
            <a:r>
              <a:rPr lang="it-IT" sz="2400" dirty="0" smtClean="0">
                <a:latin typeface="Arial" pitchFamily="34" charset="0"/>
                <a:cs typeface="Arial" pitchFamily="34" charset="0"/>
              </a:rPr>
              <a:t> 7</a:t>
            </a:r>
            <a:r>
              <a:rPr lang="it-IT" sz="2800" baseline="30000" dirty="0" smtClean="0">
                <a:latin typeface="Arial" pitchFamily="34" charset="0"/>
                <a:cs typeface="Arial" pitchFamily="34" charset="0"/>
              </a:rPr>
              <a:t>th</a:t>
            </a:r>
            <a:r>
              <a:rPr lang="it-IT" sz="2400" dirty="0" smtClean="0">
                <a:latin typeface="Arial" pitchFamily="34" charset="0"/>
                <a:cs typeface="Arial" pitchFamily="34" charset="0"/>
              </a:rPr>
              <a:t> and 12</a:t>
            </a:r>
            <a:r>
              <a:rPr lang="it-IT" sz="2400" baseline="30000" dirty="0" smtClean="0">
                <a:latin typeface="Arial" pitchFamily="34" charset="0"/>
                <a:cs typeface="Arial" pitchFamily="34" charset="0"/>
              </a:rPr>
              <a:t>th</a:t>
            </a:r>
            <a:r>
              <a:rPr lang="it-IT" sz="2400" dirty="0" smtClean="0">
                <a:latin typeface="Arial" pitchFamily="34" charset="0"/>
                <a:cs typeface="Arial" pitchFamily="34" charset="0"/>
              </a:rPr>
              <a:t> week of </a:t>
            </a:r>
            <a:r>
              <a:rPr lang="it-IT" sz="2400" dirty="0" err="1" smtClean="0">
                <a:latin typeface="Arial" pitchFamily="34" charset="0"/>
                <a:cs typeface="Arial" pitchFamily="34" charset="0"/>
              </a:rPr>
              <a:t>pregnancy</a:t>
            </a:r>
            <a:endParaRPr lang="it-IT" dirty="0" smtClean="0">
              <a:latin typeface="Arial" pitchFamily="34" charset="0"/>
              <a:cs typeface="Arial" pitchFamily="34" charset="0"/>
            </a:endParaRPr>
          </a:p>
          <a:p>
            <a:pPr lvl="4">
              <a:buFontTx/>
              <a:buNone/>
            </a:pPr>
            <a:r>
              <a:rPr lang="it-IT" sz="2400" dirty="0" smtClean="0">
                <a:latin typeface="Arial" pitchFamily="34" charset="0"/>
                <a:cs typeface="Arial" pitchFamily="34" charset="0"/>
              </a:rPr>
              <a:t>  </a:t>
            </a:r>
          </a:p>
          <a:p>
            <a:pPr lvl="4">
              <a:buFontTx/>
              <a:buNone/>
            </a:pPr>
            <a:r>
              <a:rPr lang="it-IT" sz="2400" dirty="0" smtClean="0">
                <a:latin typeface="Arial" pitchFamily="34" charset="0"/>
                <a:cs typeface="Arial" pitchFamily="34" charset="0"/>
              </a:rPr>
              <a:t>3% </a:t>
            </a:r>
            <a:r>
              <a:rPr lang="it-IT" sz="2400" dirty="0" err="1" smtClean="0">
                <a:latin typeface="Arial" pitchFamily="34" charset="0"/>
                <a:cs typeface="Arial" pitchFamily="34" charset="0"/>
              </a:rPr>
              <a:t>abortion</a:t>
            </a:r>
            <a:r>
              <a:rPr lang="it-IT" sz="2400" dirty="0" smtClean="0">
                <a:latin typeface="Arial" pitchFamily="34" charset="0"/>
                <a:cs typeface="Arial" pitchFamily="34" charset="0"/>
              </a:rPr>
              <a:t> </a:t>
            </a:r>
            <a:r>
              <a:rPr lang="it-IT" sz="2400" dirty="0" err="1" smtClean="0">
                <a:latin typeface="Arial" pitchFamily="34" charset="0"/>
                <a:cs typeface="Arial" pitchFamily="34" charset="0"/>
              </a:rPr>
              <a:t>after</a:t>
            </a:r>
            <a:r>
              <a:rPr lang="it-IT" sz="2400" dirty="0" smtClean="0">
                <a:latin typeface="Arial" pitchFamily="34" charset="0"/>
                <a:cs typeface="Arial" pitchFamily="34" charset="0"/>
              </a:rPr>
              <a:t> 12</a:t>
            </a:r>
            <a:r>
              <a:rPr lang="it-IT" sz="2400" baseline="30000" dirty="0" smtClean="0">
                <a:latin typeface="Arial" pitchFamily="34" charset="0"/>
                <a:cs typeface="Arial" pitchFamily="34" charset="0"/>
              </a:rPr>
              <a:t>th</a:t>
            </a:r>
            <a:r>
              <a:rPr lang="it-IT" sz="2400" dirty="0" smtClean="0">
                <a:latin typeface="Arial" pitchFamily="34" charset="0"/>
                <a:cs typeface="Arial" pitchFamily="34" charset="0"/>
              </a:rPr>
              <a:t> week of </a:t>
            </a:r>
            <a:r>
              <a:rPr lang="it-IT" sz="2400" dirty="0" err="1" smtClean="0">
                <a:latin typeface="Arial" pitchFamily="34" charset="0"/>
                <a:cs typeface="Arial" pitchFamily="34" charset="0"/>
              </a:rPr>
              <a:t>pregnancy</a:t>
            </a:r>
            <a:r>
              <a:rPr lang="it-IT" sz="2400" dirty="0" smtClean="0">
                <a:latin typeface="Arial" pitchFamily="34" charset="0"/>
                <a:cs typeface="Arial" pitchFamily="34" charset="0"/>
              </a:rPr>
              <a:t> </a:t>
            </a:r>
          </a:p>
          <a:p>
            <a:endParaRPr lang="it-IT" sz="2400" dirty="0" smtClean="0">
              <a:latin typeface="Arial" pitchFamily="34" charset="0"/>
              <a:cs typeface="Arial" pitchFamily="34" charset="0"/>
            </a:endParaRPr>
          </a:p>
          <a:p>
            <a:endParaRPr lang="it-IT" dirty="0" smtClean="0">
              <a:latin typeface="Arial" pitchFamily="34" charset="0"/>
              <a:cs typeface="Arial" pitchFamily="34" charset="0"/>
            </a:endParaRPr>
          </a:p>
          <a:p>
            <a:pPr>
              <a:buFont typeface="Monotype Sorts"/>
              <a:buNone/>
            </a:pPr>
            <a:r>
              <a:rPr lang="it-IT" dirty="0" smtClean="0">
                <a:latin typeface="Arial" pitchFamily="34" charset="0"/>
                <a:cs typeface="Arial" pitchFamily="34" charset="0"/>
              </a:rPr>
              <a:t>  </a:t>
            </a:r>
            <a:r>
              <a:rPr lang="it-IT" sz="4000" b="1" dirty="0" smtClean="0">
                <a:solidFill>
                  <a:srgbClr val="FF0000"/>
                </a:solidFill>
                <a:latin typeface="Arial" pitchFamily="34" charset="0"/>
                <a:cs typeface="Arial" pitchFamily="34" charset="0"/>
              </a:rPr>
              <a:t>BIRTH</a:t>
            </a:r>
            <a:r>
              <a:rPr lang="it-IT" sz="4000" dirty="0" smtClean="0">
                <a:latin typeface="Arial" pitchFamily="34" charset="0"/>
                <a:cs typeface="Arial" pitchFamily="34" charset="0"/>
              </a:rPr>
              <a:t> </a:t>
            </a:r>
            <a:r>
              <a:rPr lang="it-IT" sz="2400" dirty="0" err="1" smtClean="0">
                <a:latin typeface="Arial" pitchFamily="34" charset="0"/>
                <a:cs typeface="Arial" pitchFamily="34" charset="0"/>
              </a:rPr>
              <a:t>only</a:t>
            </a:r>
            <a:r>
              <a:rPr lang="it-IT" sz="2400" dirty="0" smtClean="0">
                <a:latin typeface="Arial" pitchFamily="34" charset="0"/>
                <a:cs typeface="Arial" pitchFamily="34" charset="0"/>
              </a:rPr>
              <a:t> 25% of </a:t>
            </a:r>
            <a:r>
              <a:rPr lang="it-IT" sz="2400" dirty="0" err="1" smtClean="0">
                <a:latin typeface="Arial" pitchFamily="34" charset="0"/>
                <a:cs typeface="Arial" pitchFamily="34" charset="0"/>
              </a:rPr>
              <a:t>conceptions</a:t>
            </a:r>
            <a:endParaRPr lang="it-IT" sz="2400" dirty="0" smtClean="0">
              <a:latin typeface="Arial" pitchFamily="34" charset="0"/>
              <a:cs typeface="Arial" pitchFamily="34" charset="0"/>
            </a:endParaRPr>
          </a:p>
        </p:txBody>
      </p:sp>
      <p:sp>
        <p:nvSpPr>
          <p:cNvPr id="172036" name="AutoShape 4"/>
          <p:cNvSpPr>
            <a:spLocks noChangeArrowheads="1"/>
          </p:cNvSpPr>
          <p:nvPr/>
        </p:nvSpPr>
        <p:spPr bwMode="auto">
          <a:xfrm rot="10800000" flipH="1">
            <a:off x="1485900" y="2743200"/>
            <a:ext cx="8255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pPr eaLnBrk="0" hangingPunct="0"/>
            <a:endParaRPr lang="it-IT"/>
          </a:p>
        </p:txBody>
      </p:sp>
      <p:sp>
        <p:nvSpPr>
          <p:cNvPr id="172037" name="AutoShape 5"/>
          <p:cNvSpPr>
            <a:spLocks noChangeArrowheads="1"/>
          </p:cNvSpPr>
          <p:nvPr/>
        </p:nvSpPr>
        <p:spPr bwMode="auto">
          <a:xfrm rot="10800000" flipH="1">
            <a:off x="1485900" y="3429000"/>
            <a:ext cx="8255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pPr eaLnBrk="0" hangingPunct="0"/>
            <a:endParaRPr lang="it-IT"/>
          </a:p>
        </p:txBody>
      </p:sp>
      <p:sp>
        <p:nvSpPr>
          <p:cNvPr id="172038" name="AutoShape 6"/>
          <p:cNvSpPr>
            <a:spLocks noChangeArrowheads="1"/>
          </p:cNvSpPr>
          <p:nvPr/>
        </p:nvSpPr>
        <p:spPr bwMode="auto">
          <a:xfrm rot="10800000" flipH="1">
            <a:off x="1485900" y="1676400"/>
            <a:ext cx="8255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pPr eaLnBrk="0" hangingPunct="0"/>
            <a:endParaRPr lang="it-IT"/>
          </a:p>
        </p:txBody>
      </p:sp>
      <p:sp>
        <p:nvSpPr>
          <p:cNvPr id="172039" name="AutoShape 7"/>
          <p:cNvSpPr>
            <a:spLocks noChangeArrowheads="1"/>
          </p:cNvSpPr>
          <p:nvPr/>
        </p:nvSpPr>
        <p:spPr bwMode="auto">
          <a:xfrm rot="10800000" flipH="1">
            <a:off x="1485900" y="4343400"/>
            <a:ext cx="8255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pPr eaLnBrk="0" hangingPunct="0"/>
            <a:endParaRPr lang="it-IT"/>
          </a:p>
        </p:txBody>
      </p:sp>
      <p:sp>
        <p:nvSpPr>
          <p:cNvPr id="172040" name="AutoShape 8"/>
          <p:cNvSpPr>
            <a:spLocks noChangeArrowheads="1"/>
          </p:cNvSpPr>
          <p:nvPr/>
        </p:nvSpPr>
        <p:spPr bwMode="auto">
          <a:xfrm>
            <a:off x="1155700" y="1676400"/>
            <a:ext cx="495300" cy="4419600"/>
          </a:xfrm>
          <a:prstGeom prst="downArrow">
            <a:avLst>
              <a:gd name="adj1" fmla="val 50000"/>
              <a:gd name="adj2" fmla="val 223077"/>
            </a:avLst>
          </a:prstGeom>
          <a:solidFill>
            <a:schemeClr val="accent1"/>
          </a:solidFill>
          <a:ln w="9525">
            <a:solidFill>
              <a:schemeClr val="tx1"/>
            </a:solidFill>
            <a:miter lim="800000"/>
            <a:headEnd/>
            <a:tailEnd/>
          </a:ln>
        </p:spPr>
        <p:txBody>
          <a:bodyPr wrap="none" anchor="ctr"/>
          <a:lstStyle/>
          <a:p>
            <a:pPr eaLnBrk="0" hangingPunct="0"/>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ctr">
              <a:defRPr/>
            </a:pPr>
            <a:r>
              <a:rPr lang="it-IT" sz="3600" b="1" dirty="0" err="1" smtClean="0">
                <a:solidFill>
                  <a:srgbClr val="003399"/>
                </a:solidFill>
                <a:effectLst>
                  <a:outerShdw blurRad="38100" dist="38100" dir="2700000" algn="tl">
                    <a:srgbClr val="C0C0C0"/>
                  </a:outerShdw>
                </a:effectLst>
                <a:latin typeface="Arial" pitchFamily="34" charset="0"/>
                <a:cs typeface="Arial" pitchFamily="34" charset="0"/>
              </a:rPr>
              <a:t>Frequency</a:t>
            </a:r>
            <a:r>
              <a:rPr lang="it-IT" sz="3600" b="1" dirty="0" smtClean="0">
                <a:solidFill>
                  <a:srgbClr val="003399"/>
                </a:solidFill>
                <a:effectLst>
                  <a:outerShdw blurRad="38100" dist="38100" dir="2700000" algn="tl">
                    <a:srgbClr val="C0C0C0"/>
                  </a:outerShdw>
                </a:effectLst>
                <a:latin typeface="Arial" pitchFamily="34" charset="0"/>
                <a:cs typeface="Arial" pitchFamily="34" charset="0"/>
              </a:rPr>
              <a:t> of </a:t>
            </a:r>
            <a:r>
              <a:rPr lang="it-IT" sz="3600" b="1" dirty="0" err="1" smtClean="0">
                <a:solidFill>
                  <a:srgbClr val="003399"/>
                </a:solidFill>
                <a:effectLst>
                  <a:outerShdw blurRad="38100" dist="38100" dir="2700000" algn="tl">
                    <a:srgbClr val="C0C0C0"/>
                  </a:outerShdw>
                </a:effectLst>
                <a:latin typeface="Arial" pitchFamily="34" charset="0"/>
                <a:cs typeface="Arial" pitchFamily="34" charset="0"/>
              </a:rPr>
              <a:t>chromosomal</a:t>
            </a:r>
            <a:r>
              <a:rPr lang="it-IT" sz="3600" b="1" dirty="0" smtClean="0">
                <a:solidFill>
                  <a:srgbClr val="003399"/>
                </a:solidFill>
                <a:effectLst>
                  <a:outerShdw blurRad="38100" dist="38100" dir="2700000" algn="tl">
                    <a:srgbClr val="C0C0C0"/>
                  </a:outerShdw>
                </a:effectLst>
                <a:latin typeface="Arial" pitchFamily="34" charset="0"/>
                <a:cs typeface="Arial" pitchFamily="34" charset="0"/>
              </a:rPr>
              <a:t> </a:t>
            </a:r>
            <a:r>
              <a:rPr lang="it-IT" sz="3600" b="1" dirty="0" err="1" smtClean="0">
                <a:solidFill>
                  <a:srgbClr val="003399"/>
                </a:solidFill>
                <a:effectLst>
                  <a:outerShdw blurRad="38100" dist="38100" dir="2700000" algn="tl">
                    <a:srgbClr val="C0C0C0"/>
                  </a:outerShdw>
                </a:effectLst>
                <a:latin typeface="Arial" pitchFamily="34" charset="0"/>
                <a:cs typeface="Arial" pitchFamily="34" charset="0"/>
              </a:rPr>
              <a:t>abnormalities</a:t>
            </a:r>
            <a:r>
              <a:rPr lang="it-IT" sz="3600" b="1" dirty="0" smtClean="0">
                <a:solidFill>
                  <a:srgbClr val="003399"/>
                </a:solidFill>
                <a:effectLst>
                  <a:outerShdw blurRad="38100" dist="38100" dir="2700000" algn="tl">
                    <a:srgbClr val="C0C0C0"/>
                  </a:outerShdw>
                </a:effectLst>
                <a:latin typeface="Arial" pitchFamily="34" charset="0"/>
                <a:cs typeface="Arial" pitchFamily="34" charset="0"/>
              </a:rPr>
              <a:t> in </a:t>
            </a:r>
            <a:r>
              <a:rPr lang="it-IT" sz="3600" b="1" dirty="0" err="1" smtClean="0">
                <a:solidFill>
                  <a:srgbClr val="003399"/>
                </a:solidFill>
                <a:effectLst>
                  <a:outerShdw blurRad="38100" dist="38100" dir="2700000" algn="tl">
                    <a:srgbClr val="C0C0C0"/>
                  </a:outerShdw>
                </a:effectLst>
                <a:latin typeface="Arial" pitchFamily="34" charset="0"/>
                <a:cs typeface="Arial" pitchFamily="34" charset="0"/>
              </a:rPr>
              <a:t>prenatal</a:t>
            </a:r>
            <a:r>
              <a:rPr lang="it-IT" sz="3600" b="1" dirty="0" smtClean="0">
                <a:solidFill>
                  <a:srgbClr val="003399"/>
                </a:solidFill>
                <a:effectLst>
                  <a:outerShdw blurRad="38100" dist="38100" dir="2700000" algn="tl">
                    <a:srgbClr val="C0C0C0"/>
                  </a:outerShdw>
                </a:effectLst>
                <a:latin typeface="Arial" pitchFamily="34" charset="0"/>
                <a:cs typeface="Arial" pitchFamily="34" charset="0"/>
              </a:rPr>
              <a:t> </a:t>
            </a:r>
            <a:r>
              <a:rPr lang="it-IT" sz="3600" b="1" dirty="0" err="1" smtClean="0">
                <a:solidFill>
                  <a:srgbClr val="003399"/>
                </a:solidFill>
                <a:effectLst>
                  <a:outerShdw blurRad="38100" dist="38100" dir="2700000" algn="tl">
                    <a:srgbClr val="C0C0C0"/>
                  </a:outerShdw>
                </a:effectLst>
                <a:latin typeface="Arial" pitchFamily="34" charset="0"/>
                <a:cs typeface="Arial" pitchFamily="34" charset="0"/>
              </a:rPr>
              <a:t>diagnosis</a:t>
            </a:r>
            <a:endParaRPr lang="it-IT" b="1" dirty="0" smtClean="0">
              <a:solidFill>
                <a:srgbClr val="003399"/>
              </a:solidFill>
              <a:effectLst>
                <a:outerShdw blurRad="38100" dist="38100" dir="2700000" algn="tl">
                  <a:srgbClr val="C0C0C0"/>
                </a:outerShdw>
              </a:effectLst>
              <a:latin typeface="Arial" pitchFamily="34" charset="0"/>
              <a:cs typeface="Arial" pitchFamily="34" charset="0"/>
            </a:endParaRPr>
          </a:p>
        </p:txBody>
      </p:sp>
      <p:sp>
        <p:nvSpPr>
          <p:cNvPr id="20483" name="Rectangle 3"/>
          <p:cNvSpPr>
            <a:spLocks noGrp="1" noChangeArrowheads="1"/>
          </p:cNvSpPr>
          <p:nvPr>
            <p:ph type="body" idx="1"/>
          </p:nvPr>
        </p:nvSpPr>
        <p:spPr>
          <a:xfrm>
            <a:off x="128588" y="1981200"/>
            <a:ext cx="6337300" cy="4114800"/>
          </a:xfrm>
        </p:spPr>
        <p:txBody>
          <a:bodyPr/>
          <a:lstStyle/>
          <a:p>
            <a:pPr>
              <a:buFont typeface="Monotype Sorts"/>
              <a:buNone/>
            </a:pPr>
            <a:endParaRPr lang="it-IT" sz="2800" i="1" u="sng" dirty="0" smtClean="0">
              <a:latin typeface="Arial" pitchFamily="34" charset="0"/>
              <a:cs typeface="Arial" pitchFamily="34" charset="0"/>
            </a:endParaRPr>
          </a:p>
          <a:p>
            <a:pPr>
              <a:buFont typeface="Monotype Sorts"/>
              <a:buNone/>
            </a:pPr>
            <a:r>
              <a:rPr lang="it-IT" sz="2800" i="1" u="sng" dirty="0" err="1" smtClean="0">
                <a:latin typeface="Arial" pitchFamily="34" charset="0"/>
                <a:cs typeface="Arial" pitchFamily="34" charset="0"/>
              </a:rPr>
              <a:t>Maternal</a:t>
            </a:r>
            <a:endParaRPr lang="it-IT" sz="2800" i="1" u="sng" dirty="0" smtClean="0">
              <a:latin typeface="Arial" pitchFamily="34" charset="0"/>
              <a:cs typeface="Arial" pitchFamily="34" charset="0"/>
            </a:endParaRPr>
          </a:p>
          <a:p>
            <a:pPr>
              <a:buFont typeface="Monotype Sorts"/>
              <a:buNone/>
            </a:pPr>
            <a:r>
              <a:rPr lang="it-IT" sz="2800" i="1" u="sng" dirty="0" smtClean="0">
                <a:latin typeface="Arial" pitchFamily="34" charset="0"/>
                <a:cs typeface="Arial" pitchFamily="34" charset="0"/>
              </a:rPr>
              <a:t>Age	</a:t>
            </a:r>
            <a:r>
              <a:rPr lang="it-IT" sz="2800" dirty="0" smtClean="0">
                <a:latin typeface="Arial" pitchFamily="34" charset="0"/>
                <a:cs typeface="Arial" pitchFamily="34" charset="0"/>
              </a:rPr>
              <a:t>	</a:t>
            </a:r>
            <a:r>
              <a:rPr lang="it-IT" sz="2800" i="1" u="sng" dirty="0" smtClean="0">
                <a:latin typeface="Arial" pitchFamily="34" charset="0"/>
                <a:cs typeface="Arial" pitchFamily="34" charset="0"/>
              </a:rPr>
              <a:t>A.F.	</a:t>
            </a:r>
            <a:r>
              <a:rPr lang="it-IT" sz="2800" dirty="0" smtClean="0">
                <a:latin typeface="Arial" pitchFamily="34" charset="0"/>
                <a:cs typeface="Arial" pitchFamily="34" charset="0"/>
              </a:rPr>
              <a:t>	</a:t>
            </a:r>
            <a:r>
              <a:rPr lang="it-IT" sz="2800" i="1" u="sng" dirty="0" smtClean="0">
                <a:latin typeface="Arial" pitchFamily="34" charset="0"/>
                <a:cs typeface="Arial" pitchFamily="34" charset="0"/>
              </a:rPr>
              <a:t>CVS</a:t>
            </a:r>
          </a:p>
          <a:p>
            <a:pPr>
              <a:buFont typeface="Monotype Sorts"/>
              <a:buNone/>
            </a:pPr>
            <a:endParaRPr lang="it-IT" sz="2800" i="1" u="sng" dirty="0" smtClean="0">
              <a:latin typeface="Arial" pitchFamily="34" charset="0"/>
              <a:cs typeface="Arial" pitchFamily="34" charset="0"/>
            </a:endParaRPr>
          </a:p>
          <a:p>
            <a:pPr>
              <a:buFont typeface="Monotype Sorts"/>
              <a:buNone/>
            </a:pPr>
            <a:r>
              <a:rPr lang="it-IT" sz="2800" dirty="0" smtClean="0">
                <a:latin typeface="Arial" pitchFamily="34" charset="0"/>
                <a:cs typeface="Arial" pitchFamily="34" charset="0"/>
              </a:rPr>
              <a:t>	35y	0.76 %	0.78 %</a:t>
            </a:r>
          </a:p>
          <a:p>
            <a:pPr>
              <a:buFont typeface="Monotype Sorts"/>
              <a:buNone/>
            </a:pPr>
            <a:r>
              <a:rPr lang="it-IT" sz="2800" dirty="0" smtClean="0">
                <a:latin typeface="Arial" pitchFamily="34" charset="0"/>
                <a:cs typeface="Arial" pitchFamily="34" charset="0"/>
              </a:rPr>
              <a:t>	40y	2.50 %	3.40 %</a:t>
            </a:r>
          </a:p>
          <a:p>
            <a:pPr>
              <a:buFont typeface="Monotype Sorts"/>
              <a:buNone/>
            </a:pPr>
            <a:r>
              <a:rPr lang="it-IT" sz="2800" dirty="0" smtClean="0">
                <a:latin typeface="Arial" pitchFamily="34" charset="0"/>
                <a:cs typeface="Arial" pitchFamily="34" charset="0"/>
              </a:rPr>
              <a:t>	45y	8.33 %	7.14 %</a:t>
            </a:r>
            <a:endParaRPr lang="it-IT" dirty="0" smtClean="0">
              <a:latin typeface="Arial" pitchFamily="34" charset="0"/>
              <a:cs typeface="Arial" pitchFamily="34" charset="0"/>
            </a:endParaRPr>
          </a:p>
        </p:txBody>
      </p:sp>
      <p:pic>
        <p:nvPicPr>
          <p:cNvPr id="173060" name="Picture 6"/>
          <p:cNvPicPr>
            <a:picLocks noChangeAspect="1" noChangeArrowheads="1"/>
          </p:cNvPicPr>
          <p:nvPr/>
        </p:nvPicPr>
        <p:blipFill>
          <a:blip r:embed="rId3"/>
          <a:srcRect/>
          <a:stretch>
            <a:fillRect/>
          </a:stretch>
        </p:blipFill>
        <p:spPr bwMode="auto">
          <a:xfrm>
            <a:off x="6438900" y="2590800"/>
            <a:ext cx="3467100" cy="38100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Effect transition="in" filter="wipe(left)">
                                      <p:cBhvr>
                                        <p:cTn id="7" dur="500"/>
                                        <p:tgtEl>
                                          <p:spTgt spid="2048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483">
                                            <p:txEl>
                                              <p:pRg st="2" end="2"/>
                                            </p:txEl>
                                          </p:spTgt>
                                        </p:tgtEl>
                                        <p:attrNameLst>
                                          <p:attrName>style.visibility</p:attrName>
                                        </p:attrNameLst>
                                      </p:cBhvr>
                                      <p:to>
                                        <p:strVal val="visible"/>
                                      </p:to>
                                    </p:set>
                                    <p:animEffect transition="in" filter="wipe(left)">
                                      <p:cBhvr>
                                        <p:cTn id="12" dur="500"/>
                                        <p:tgtEl>
                                          <p:spTgt spid="2048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483">
                                            <p:txEl>
                                              <p:pRg st="4" end="4"/>
                                            </p:txEl>
                                          </p:spTgt>
                                        </p:tgtEl>
                                        <p:attrNameLst>
                                          <p:attrName>style.visibility</p:attrName>
                                        </p:attrNameLst>
                                      </p:cBhvr>
                                      <p:to>
                                        <p:strVal val="visible"/>
                                      </p:to>
                                    </p:set>
                                    <p:animEffect transition="in" filter="wipe(left)">
                                      <p:cBhvr>
                                        <p:cTn id="17" dur="500"/>
                                        <p:tgtEl>
                                          <p:spTgt spid="2048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483">
                                            <p:txEl>
                                              <p:pRg st="5" end="5"/>
                                            </p:txEl>
                                          </p:spTgt>
                                        </p:tgtEl>
                                        <p:attrNameLst>
                                          <p:attrName>style.visibility</p:attrName>
                                        </p:attrNameLst>
                                      </p:cBhvr>
                                      <p:to>
                                        <p:strVal val="visible"/>
                                      </p:to>
                                    </p:set>
                                    <p:animEffect transition="in" filter="wipe(left)">
                                      <p:cBhvr>
                                        <p:cTn id="22" dur="500"/>
                                        <p:tgtEl>
                                          <p:spTgt spid="20483">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483">
                                            <p:txEl>
                                              <p:pRg st="6" end="6"/>
                                            </p:txEl>
                                          </p:spTgt>
                                        </p:tgtEl>
                                        <p:attrNameLst>
                                          <p:attrName>style.visibility</p:attrName>
                                        </p:attrNameLst>
                                      </p:cBhvr>
                                      <p:to>
                                        <p:strVal val="visible"/>
                                      </p:to>
                                    </p:set>
                                    <p:animEffect transition="in" filter="wipe(left)">
                                      <p:cBhvr>
                                        <p:cTn id="27" dur="500"/>
                                        <p:tgtEl>
                                          <p:spTgt spid="204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algn="ctr">
              <a:defRPr/>
            </a:pPr>
            <a:r>
              <a:rPr lang="it-IT" sz="3600" b="1" dirty="0" err="1" smtClean="0">
                <a:solidFill>
                  <a:srgbClr val="003399"/>
                </a:solidFill>
                <a:effectLst>
                  <a:outerShdw blurRad="38100" dist="38100" dir="2700000" algn="tl">
                    <a:srgbClr val="C0C0C0"/>
                  </a:outerShdw>
                </a:effectLst>
                <a:latin typeface="Arial" pitchFamily="34" charset="0"/>
                <a:cs typeface="Arial" pitchFamily="34" charset="0"/>
              </a:rPr>
              <a:t>Frequency</a:t>
            </a:r>
            <a:r>
              <a:rPr lang="it-IT" sz="3600" b="1" dirty="0" smtClean="0">
                <a:solidFill>
                  <a:srgbClr val="003399"/>
                </a:solidFill>
                <a:effectLst>
                  <a:outerShdw blurRad="38100" dist="38100" dir="2700000" algn="tl">
                    <a:srgbClr val="C0C0C0"/>
                  </a:outerShdw>
                </a:effectLst>
                <a:latin typeface="Arial" pitchFamily="34" charset="0"/>
                <a:cs typeface="Arial" pitchFamily="34" charset="0"/>
              </a:rPr>
              <a:t> of </a:t>
            </a:r>
            <a:r>
              <a:rPr lang="it-IT" sz="3600" b="1" dirty="0" err="1" smtClean="0">
                <a:solidFill>
                  <a:srgbClr val="003399"/>
                </a:solidFill>
                <a:effectLst>
                  <a:outerShdw blurRad="38100" dist="38100" dir="2700000" algn="tl">
                    <a:srgbClr val="C0C0C0"/>
                  </a:outerShdw>
                </a:effectLst>
                <a:latin typeface="Arial" pitchFamily="34" charset="0"/>
                <a:cs typeface="Arial" pitchFamily="34" charset="0"/>
              </a:rPr>
              <a:t>chromosomal</a:t>
            </a:r>
            <a:r>
              <a:rPr lang="it-IT" sz="3600" b="1" dirty="0" smtClean="0">
                <a:solidFill>
                  <a:srgbClr val="003399"/>
                </a:solidFill>
                <a:effectLst>
                  <a:outerShdw blurRad="38100" dist="38100" dir="2700000" algn="tl">
                    <a:srgbClr val="C0C0C0"/>
                  </a:outerShdw>
                </a:effectLst>
                <a:latin typeface="Arial" pitchFamily="34" charset="0"/>
                <a:cs typeface="Arial" pitchFamily="34" charset="0"/>
              </a:rPr>
              <a:t> </a:t>
            </a:r>
            <a:r>
              <a:rPr lang="it-IT" sz="3600" b="1" dirty="0" err="1" smtClean="0">
                <a:solidFill>
                  <a:srgbClr val="003399"/>
                </a:solidFill>
                <a:effectLst>
                  <a:outerShdw blurRad="38100" dist="38100" dir="2700000" algn="tl">
                    <a:srgbClr val="C0C0C0"/>
                  </a:outerShdw>
                </a:effectLst>
                <a:latin typeface="Arial" pitchFamily="34" charset="0"/>
                <a:cs typeface="Arial" pitchFamily="34" charset="0"/>
              </a:rPr>
              <a:t>abnormalities</a:t>
            </a:r>
            <a:r>
              <a:rPr lang="it-IT" sz="3600" b="1" dirty="0" smtClean="0">
                <a:solidFill>
                  <a:srgbClr val="003399"/>
                </a:solidFill>
                <a:effectLst>
                  <a:outerShdw blurRad="38100" dist="38100" dir="2700000" algn="tl">
                    <a:srgbClr val="C0C0C0"/>
                  </a:outerShdw>
                </a:effectLst>
                <a:latin typeface="Arial" pitchFamily="34" charset="0"/>
                <a:cs typeface="Arial" pitchFamily="34" charset="0"/>
              </a:rPr>
              <a:t> in </a:t>
            </a:r>
            <a:r>
              <a:rPr lang="it-IT" sz="3600" b="1" dirty="0" err="1" smtClean="0">
                <a:solidFill>
                  <a:srgbClr val="003399"/>
                </a:solidFill>
                <a:effectLst>
                  <a:outerShdw blurRad="38100" dist="38100" dir="2700000" algn="tl">
                    <a:srgbClr val="C0C0C0"/>
                  </a:outerShdw>
                </a:effectLst>
                <a:latin typeface="Arial" pitchFamily="34" charset="0"/>
                <a:cs typeface="Arial" pitchFamily="34" charset="0"/>
              </a:rPr>
              <a:t>germ</a:t>
            </a:r>
            <a:r>
              <a:rPr lang="it-IT" sz="3600" b="1" dirty="0" smtClean="0">
                <a:solidFill>
                  <a:srgbClr val="003399"/>
                </a:solidFill>
                <a:effectLst>
                  <a:outerShdw blurRad="38100" dist="38100" dir="2700000" algn="tl">
                    <a:srgbClr val="C0C0C0"/>
                  </a:outerShdw>
                </a:effectLst>
                <a:latin typeface="Arial" pitchFamily="34" charset="0"/>
                <a:cs typeface="Arial" pitchFamily="34" charset="0"/>
              </a:rPr>
              <a:t> </a:t>
            </a:r>
            <a:r>
              <a:rPr lang="it-IT" sz="3600" b="1" dirty="0" err="1" smtClean="0">
                <a:solidFill>
                  <a:srgbClr val="003399"/>
                </a:solidFill>
                <a:effectLst>
                  <a:outerShdw blurRad="38100" dist="38100" dir="2700000" algn="tl">
                    <a:srgbClr val="C0C0C0"/>
                  </a:outerShdw>
                </a:effectLst>
                <a:latin typeface="Arial" pitchFamily="34" charset="0"/>
                <a:cs typeface="Arial" pitchFamily="34" charset="0"/>
              </a:rPr>
              <a:t>cells</a:t>
            </a:r>
            <a:endParaRPr lang="it-IT" sz="4000" b="1" dirty="0" smtClean="0">
              <a:solidFill>
                <a:srgbClr val="003399"/>
              </a:solidFill>
              <a:effectLst>
                <a:outerShdw blurRad="38100" dist="38100" dir="2700000" algn="tl">
                  <a:srgbClr val="C0C0C0"/>
                </a:outerShdw>
              </a:effectLst>
              <a:latin typeface="Arial" pitchFamily="34" charset="0"/>
              <a:cs typeface="Arial" pitchFamily="34" charset="0"/>
            </a:endParaRPr>
          </a:p>
        </p:txBody>
      </p:sp>
      <p:sp>
        <p:nvSpPr>
          <p:cNvPr id="47107" name="Rectangle 3"/>
          <p:cNvSpPr>
            <a:spLocks noGrp="1" noChangeArrowheads="1"/>
          </p:cNvSpPr>
          <p:nvPr>
            <p:ph type="body" idx="1"/>
          </p:nvPr>
        </p:nvSpPr>
        <p:spPr/>
        <p:txBody>
          <a:bodyPr/>
          <a:lstStyle/>
          <a:p>
            <a:endParaRPr lang="it-IT" dirty="0" smtClean="0">
              <a:latin typeface="Arial" pitchFamily="34" charset="0"/>
              <a:cs typeface="Arial" pitchFamily="34" charset="0"/>
            </a:endParaRPr>
          </a:p>
          <a:p>
            <a:r>
              <a:rPr lang="it-IT" dirty="0" err="1">
                <a:latin typeface="Arial" pitchFamily="34" charset="0"/>
                <a:cs typeface="Arial" pitchFamily="34" charset="0"/>
              </a:rPr>
              <a:t>C</a:t>
            </a:r>
            <a:r>
              <a:rPr lang="it-IT" dirty="0" err="1" smtClean="0">
                <a:latin typeface="Arial" pitchFamily="34" charset="0"/>
                <a:cs typeface="Arial" pitchFamily="34" charset="0"/>
              </a:rPr>
              <a:t>hromosomal</a:t>
            </a:r>
            <a:r>
              <a:rPr lang="it-IT" dirty="0" smtClean="0">
                <a:latin typeface="Arial" pitchFamily="34" charset="0"/>
                <a:cs typeface="Arial" pitchFamily="34" charset="0"/>
              </a:rPr>
              <a:t> </a:t>
            </a:r>
            <a:r>
              <a:rPr lang="it-IT" dirty="0" err="1" smtClean="0">
                <a:latin typeface="Arial" pitchFamily="34" charset="0"/>
                <a:cs typeface="Arial" pitchFamily="34" charset="0"/>
              </a:rPr>
              <a:t>abnormalities</a:t>
            </a:r>
            <a:r>
              <a:rPr lang="it-IT" dirty="0" smtClean="0">
                <a:latin typeface="Arial" pitchFamily="34" charset="0"/>
                <a:cs typeface="Arial" pitchFamily="34" charset="0"/>
              </a:rPr>
              <a:t> are </a:t>
            </a:r>
            <a:r>
              <a:rPr lang="it-IT" dirty="0" err="1" smtClean="0">
                <a:latin typeface="Arial" pitchFamily="34" charset="0"/>
                <a:cs typeface="Arial" pitchFamily="34" charset="0"/>
              </a:rPr>
              <a:t>present</a:t>
            </a:r>
            <a:r>
              <a:rPr lang="it-IT" dirty="0" smtClean="0">
                <a:latin typeface="Arial" pitchFamily="34" charset="0"/>
                <a:cs typeface="Arial" pitchFamily="34" charset="0"/>
              </a:rPr>
              <a:t> </a:t>
            </a:r>
            <a:r>
              <a:rPr lang="it-IT" dirty="0" err="1" smtClean="0">
                <a:latin typeface="Arial" pitchFamily="34" charset="0"/>
                <a:cs typeface="Arial" pitchFamily="34" charset="0"/>
              </a:rPr>
              <a:t>normally</a:t>
            </a:r>
            <a:r>
              <a:rPr lang="it-IT" dirty="0" smtClean="0">
                <a:latin typeface="Arial" pitchFamily="34" charset="0"/>
                <a:cs typeface="Arial" pitchFamily="34" charset="0"/>
              </a:rPr>
              <a:t> in a </a:t>
            </a:r>
            <a:r>
              <a:rPr lang="it-IT" dirty="0" err="1" smtClean="0">
                <a:latin typeface="Arial" pitchFamily="34" charset="0"/>
                <a:cs typeface="Arial" pitchFamily="34" charset="0"/>
              </a:rPr>
              <a:t>certain</a:t>
            </a:r>
            <a:r>
              <a:rPr lang="it-IT" dirty="0" smtClean="0">
                <a:latin typeface="Arial" pitchFamily="34" charset="0"/>
                <a:cs typeface="Arial" pitchFamily="34" charset="0"/>
              </a:rPr>
              <a:t> </a:t>
            </a:r>
            <a:r>
              <a:rPr lang="it-IT" dirty="0" err="1" smtClean="0">
                <a:latin typeface="Arial" pitchFamily="34" charset="0"/>
                <a:cs typeface="Arial" pitchFamily="34" charset="0"/>
              </a:rPr>
              <a:t>percentage</a:t>
            </a:r>
            <a:r>
              <a:rPr lang="it-IT" dirty="0" smtClean="0">
                <a:latin typeface="Arial" pitchFamily="34" charset="0"/>
                <a:cs typeface="Arial" pitchFamily="34" charset="0"/>
              </a:rPr>
              <a:t> of </a:t>
            </a:r>
            <a:r>
              <a:rPr lang="it-IT" dirty="0" err="1" smtClean="0">
                <a:latin typeface="Arial" pitchFamily="34" charset="0"/>
                <a:cs typeface="Arial" pitchFamily="34" charset="0"/>
              </a:rPr>
              <a:t>adult</a:t>
            </a:r>
            <a:r>
              <a:rPr lang="it-IT" dirty="0" smtClean="0">
                <a:latin typeface="Arial" pitchFamily="34" charset="0"/>
                <a:cs typeface="Arial" pitchFamily="34" charset="0"/>
              </a:rPr>
              <a:t> </a:t>
            </a:r>
            <a:r>
              <a:rPr lang="it-IT" dirty="0" err="1" smtClean="0">
                <a:latin typeface="Arial" pitchFamily="34" charset="0"/>
                <a:cs typeface="Arial" pitchFamily="34" charset="0"/>
              </a:rPr>
              <a:t>gametes</a:t>
            </a:r>
            <a:r>
              <a:rPr lang="it-IT" dirty="0" smtClean="0">
                <a:latin typeface="Arial" pitchFamily="34" charset="0"/>
                <a:cs typeface="Arial" pitchFamily="34" charset="0"/>
              </a:rPr>
              <a:t>.</a:t>
            </a:r>
          </a:p>
          <a:p>
            <a:endParaRPr lang="it-IT" dirty="0" smtClean="0">
              <a:latin typeface="Arial" pitchFamily="34" charset="0"/>
              <a:cs typeface="Arial" pitchFamily="34" charset="0"/>
            </a:endParaRPr>
          </a:p>
          <a:p>
            <a:r>
              <a:rPr lang="it-IT" dirty="0" err="1" smtClean="0">
                <a:latin typeface="Arial" pitchFamily="34" charset="0"/>
                <a:cs typeface="Arial" pitchFamily="34" charset="0"/>
              </a:rPr>
              <a:t>These</a:t>
            </a:r>
            <a:r>
              <a:rPr lang="it-IT" dirty="0" smtClean="0">
                <a:latin typeface="Arial" pitchFamily="34" charset="0"/>
                <a:cs typeface="Arial" pitchFamily="34" charset="0"/>
              </a:rPr>
              <a:t> </a:t>
            </a:r>
            <a:r>
              <a:rPr lang="it-IT" dirty="0" err="1" smtClean="0">
                <a:latin typeface="Arial" pitchFamily="34" charset="0"/>
                <a:cs typeface="Arial" pitchFamily="34" charset="0"/>
              </a:rPr>
              <a:t>abnormalities</a:t>
            </a:r>
            <a:r>
              <a:rPr lang="it-IT" dirty="0" smtClean="0">
                <a:latin typeface="Arial" pitchFamily="34" charset="0"/>
                <a:cs typeface="Arial" pitchFamily="34" charset="0"/>
              </a:rPr>
              <a:t> </a:t>
            </a:r>
            <a:r>
              <a:rPr lang="it-IT" dirty="0" err="1" smtClean="0">
                <a:latin typeface="Arial" pitchFamily="34" charset="0"/>
                <a:cs typeface="Arial" pitchFamily="34" charset="0"/>
              </a:rPr>
              <a:t>origin</a:t>
            </a:r>
            <a:r>
              <a:rPr lang="it-IT" dirty="0" smtClean="0">
                <a:latin typeface="Arial" pitchFamily="34" charset="0"/>
                <a:cs typeface="Arial" pitchFamily="34" charset="0"/>
              </a:rPr>
              <a:t> </a:t>
            </a:r>
            <a:r>
              <a:rPr lang="it-IT" dirty="0" err="1" smtClean="0">
                <a:latin typeface="Arial" pitchFamily="34" charset="0"/>
                <a:cs typeface="Arial" pitchFamily="34" charset="0"/>
              </a:rPr>
              <a:t>as</a:t>
            </a:r>
            <a:r>
              <a:rPr lang="it-IT" dirty="0" smtClean="0">
                <a:latin typeface="Arial" pitchFamily="34" charset="0"/>
                <a:cs typeface="Arial" pitchFamily="34" charset="0"/>
              </a:rPr>
              <a:t> new </a:t>
            </a:r>
            <a:r>
              <a:rPr lang="it-IT" dirty="0" err="1" smtClean="0">
                <a:latin typeface="Arial" pitchFamily="34" charset="0"/>
                <a:cs typeface="Arial" pitchFamily="34" charset="0"/>
              </a:rPr>
              <a:t>mutations</a:t>
            </a:r>
            <a:r>
              <a:rPr lang="it-IT" dirty="0" smtClean="0">
                <a:latin typeface="Arial" pitchFamily="34" charset="0"/>
                <a:cs typeface="Arial" pitchFamily="34" charset="0"/>
              </a:rPr>
              <a:t> </a:t>
            </a:r>
            <a:r>
              <a:rPr lang="it-IT" dirty="0" err="1" smtClean="0">
                <a:latin typeface="Arial" pitchFamily="34" charset="0"/>
                <a:cs typeface="Arial" pitchFamily="34" charset="0"/>
              </a:rPr>
              <a:t>during</a:t>
            </a:r>
            <a:r>
              <a:rPr lang="it-IT" dirty="0" smtClean="0">
                <a:latin typeface="Arial" pitchFamily="34" charset="0"/>
                <a:cs typeface="Arial" pitchFamily="34" charset="0"/>
              </a:rPr>
              <a:t> the </a:t>
            </a:r>
            <a:r>
              <a:rPr lang="it-IT" dirty="0" err="1" smtClean="0">
                <a:latin typeface="Arial" pitchFamily="34" charset="0"/>
                <a:cs typeface="Arial" pitchFamily="34" charset="0"/>
              </a:rPr>
              <a:t>gametogenesis</a:t>
            </a:r>
            <a:r>
              <a:rPr lang="it-IT" dirty="0" smtClean="0">
                <a:latin typeface="Arial" pitchFamily="34" charset="0"/>
                <a:cs typeface="Arial" pitchFamily="34" charset="0"/>
              </a:rPr>
              <a:t> of </a:t>
            </a:r>
            <a:r>
              <a:rPr lang="it-IT" dirty="0" err="1" smtClean="0">
                <a:latin typeface="Arial" pitchFamily="34" charset="0"/>
                <a:cs typeface="Arial" pitchFamily="34" charset="0"/>
              </a:rPr>
              <a:t>subjects</a:t>
            </a:r>
            <a:r>
              <a:rPr lang="it-IT" dirty="0" smtClean="0">
                <a:latin typeface="Arial" pitchFamily="34" charset="0"/>
                <a:cs typeface="Arial" pitchFamily="34" charset="0"/>
              </a:rPr>
              <a:t> with a </a:t>
            </a:r>
            <a:r>
              <a:rPr lang="it-IT" dirty="0" err="1" smtClean="0">
                <a:latin typeface="Arial" pitchFamily="34" charset="0"/>
                <a:cs typeface="Arial" pitchFamily="34" charset="0"/>
              </a:rPr>
              <a:t>normal</a:t>
            </a:r>
            <a:r>
              <a:rPr lang="it-IT" dirty="0" smtClean="0">
                <a:latin typeface="Arial" pitchFamily="34" charset="0"/>
                <a:cs typeface="Arial" pitchFamily="34" charset="0"/>
              </a:rPr>
              <a:t> </a:t>
            </a:r>
            <a:r>
              <a:rPr lang="it-IT" dirty="0" err="1" smtClean="0">
                <a:latin typeface="Arial" pitchFamily="34" charset="0"/>
                <a:cs typeface="Arial" pitchFamily="34" charset="0"/>
              </a:rPr>
              <a:t>chromosomal</a:t>
            </a:r>
            <a:r>
              <a:rPr lang="it-IT" dirty="0" smtClean="0">
                <a:latin typeface="Arial" pitchFamily="34" charset="0"/>
                <a:cs typeface="Arial" pitchFamily="34" charset="0"/>
              </a:rPr>
              <a:t> </a:t>
            </a:r>
            <a:r>
              <a:rPr lang="it-IT" dirty="0" err="1" smtClean="0">
                <a:latin typeface="Arial" pitchFamily="34" charset="0"/>
                <a:cs typeface="Arial" pitchFamily="34" charset="0"/>
              </a:rPr>
              <a:t>arrangement</a:t>
            </a:r>
            <a:endParaRPr lang="it-IT" dirty="0" smtClean="0">
              <a:latin typeface="Arial" pitchFamily="34" charset="0"/>
              <a:cs typeface="Arial" pitchFamily="34" charset="0"/>
            </a:endParaRPr>
          </a:p>
          <a:p>
            <a:endParaRPr lang="it-IT" sz="3600" dirty="0" smtClean="0">
              <a:latin typeface="Arial" pitchFamily="34" charset="0"/>
              <a:cs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107">
                                            <p:txEl>
                                              <p:pRg st="1" end="1"/>
                                            </p:txEl>
                                          </p:spTgt>
                                        </p:tgtEl>
                                        <p:attrNameLst>
                                          <p:attrName>style.visibility</p:attrName>
                                        </p:attrNameLst>
                                      </p:cBhvr>
                                      <p:to>
                                        <p:strVal val="visible"/>
                                      </p:to>
                                    </p:set>
                                    <p:animEffect transition="in" filter="fade">
                                      <p:cBhvr>
                                        <p:cTn id="7" dur="500"/>
                                        <p:tgtEl>
                                          <p:spTgt spid="4710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107">
                                            <p:txEl>
                                              <p:pRg st="3" end="3"/>
                                            </p:txEl>
                                          </p:spTgt>
                                        </p:tgtEl>
                                        <p:attrNameLst>
                                          <p:attrName>style.visibility</p:attrName>
                                        </p:attrNameLst>
                                      </p:cBhvr>
                                      <p:to>
                                        <p:strVal val="visible"/>
                                      </p:to>
                                    </p:set>
                                    <p:animEffect transition="in" filter="fade">
                                      <p:cBhvr>
                                        <p:cTn id="12" dur="500"/>
                                        <p:tgtEl>
                                          <p:spTgt spid="471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algn="ctr">
              <a:defRPr/>
            </a:pPr>
            <a:r>
              <a:rPr lang="it-IT" b="1" dirty="0" err="1" smtClean="0">
                <a:solidFill>
                  <a:srgbClr val="003399"/>
                </a:solidFill>
                <a:effectLst>
                  <a:outerShdw blurRad="38100" dist="38100" dir="2700000" algn="tl">
                    <a:srgbClr val="C0C0C0"/>
                  </a:outerShdw>
                </a:effectLst>
                <a:latin typeface="Arial" pitchFamily="34" charset="0"/>
                <a:cs typeface="Arial" pitchFamily="34" charset="0"/>
              </a:rPr>
              <a:t>Chromosomal</a:t>
            </a:r>
            <a:r>
              <a:rPr lang="it-IT" b="1" dirty="0" smtClean="0">
                <a:solidFill>
                  <a:srgbClr val="003399"/>
                </a:solidFill>
                <a:effectLst>
                  <a:outerShdw blurRad="38100" dist="38100" dir="2700000" algn="tl">
                    <a:srgbClr val="C0C0C0"/>
                  </a:outerShdw>
                </a:effectLst>
                <a:latin typeface="Arial" pitchFamily="34" charset="0"/>
                <a:cs typeface="Arial" pitchFamily="34" charset="0"/>
              </a:rPr>
              <a:t> </a:t>
            </a:r>
            <a:r>
              <a:rPr lang="it-IT" b="1" dirty="0" err="1" smtClean="0">
                <a:solidFill>
                  <a:srgbClr val="003399"/>
                </a:solidFill>
                <a:effectLst>
                  <a:outerShdw blurRad="38100" dist="38100" dir="2700000" algn="tl">
                    <a:srgbClr val="C0C0C0"/>
                  </a:outerShdw>
                </a:effectLst>
                <a:latin typeface="Arial" pitchFamily="34" charset="0"/>
                <a:cs typeface="Arial" pitchFamily="34" charset="0"/>
              </a:rPr>
              <a:t>abnormalities</a:t>
            </a:r>
            <a:r>
              <a:rPr lang="it-IT" b="1" dirty="0" smtClean="0">
                <a:solidFill>
                  <a:srgbClr val="003399"/>
                </a:solidFill>
                <a:effectLst>
                  <a:outerShdw blurRad="38100" dist="38100" dir="2700000" algn="tl">
                    <a:srgbClr val="C0C0C0"/>
                  </a:outerShdw>
                </a:effectLst>
                <a:latin typeface="Arial" pitchFamily="34" charset="0"/>
                <a:cs typeface="Arial" pitchFamily="34" charset="0"/>
              </a:rPr>
              <a:t> in </a:t>
            </a:r>
            <a:r>
              <a:rPr lang="it-IT" b="1" dirty="0" err="1" smtClean="0">
                <a:solidFill>
                  <a:srgbClr val="003399"/>
                </a:solidFill>
                <a:effectLst>
                  <a:outerShdw blurRad="38100" dist="38100" dir="2700000" algn="tl">
                    <a:srgbClr val="C0C0C0"/>
                  </a:outerShdw>
                </a:effectLst>
                <a:latin typeface="Arial" pitchFamily="34" charset="0"/>
                <a:cs typeface="Arial" pitchFamily="34" charset="0"/>
              </a:rPr>
              <a:t>sperm</a:t>
            </a:r>
            <a:endParaRPr lang="it-IT" b="1" dirty="0" smtClean="0">
              <a:solidFill>
                <a:srgbClr val="003399"/>
              </a:solidFill>
              <a:effectLst>
                <a:outerShdw blurRad="38100" dist="38100" dir="2700000" algn="tl">
                  <a:srgbClr val="C0C0C0"/>
                </a:outerShdw>
              </a:effectLst>
              <a:latin typeface="Arial" pitchFamily="34" charset="0"/>
              <a:cs typeface="Arial" pitchFamily="34" charset="0"/>
            </a:endParaRPr>
          </a:p>
        </p:txBody>
      </p:sp>
      <p:sp>
        <p:nvSpPr>
          <p:cNvPr id="175107" name="Rectangle 3"/>
          <p:cNvSpPr>
            <a:spLocks noGrp="1" noChangeArrowheads="1"/>
          </p:cNvSpPr>
          <p:nvPr>
            <p:ph type="body" idx="1"/>
          </p:nvPr>
        </p:nvSpPr>
        <p:spPr/>
        <p:txBody>
          <a:bodyPr/>
          <a:lstStyle/>
          <a:p>
            <a:pPr>
              <a:buFont typeface="Monotype Sorts"/>
              <a:buNone/>
            </a:pPr>
            <a:r>
              <a:rPr lang="it-IT" dirty="0" smtClean="0">
                <a:latin typeface="Arial" pitchFamily="34" charset="0"/>
                <a:cs typeface="Arial" pitchFamily="34" charset="0"/>
              </a:rPr>
              <a:t>    </a:t>
            </a:r>
            <a:r>
              <a:rPr lang="it-IT" dirty="0" err="1" smtClean="0">
                <a:latin typeface="Arial" pitchFamily="34" charset="0"/>
                <a:cs typeface="Arial" pitchFamily="34" charset="0"/>
              </a:rPr>
              <a:t>Around</a:t>
            </a:r>
            <a:r>
              <a:rPr lang="it-IT" dirty="0" smtClean="0">
                <a:latin typeface="Arial" pitchFamily="34" charset="0"/>
                <a:cs typeface="Arial" pitchFamily="34" charset="0"/>
              </a:rPr>
              <a:t> 10% of fertile male </a:t>
            </a:r>
            <a:r>
              <a:rPr lang="it-IT" dirty="0" err="1" smtClean="0">
                <a:latin typeface="Arial" pitchFamily="34" charset="0"/>
                <a:cs typeface="Arial" pitchFamily="34" charset="0"/>
              </a:rPr>
              <a:t>sperm</a:t>
            </a:r>
            <a:r>
              <a:rPr lang="it-IT" dirty="0" smtClean="0">
                <a:latin typeface="Arial" pitchFamily="34" charset="0"/>
                <a:cs typeface="Arial" pitchFamily="34" charset="0"/>
              </a:rPr>
              <a:t> </a:t>
            </a:r>
            <a:r>
              <a:rPr lang="it-IT" dirty="0" err="1" smtClean="0">
                <a:latin typeface="Arial" pitchFamily="34" charset="0"/>
                <a:cs typeface="Arial" pitchFamily="34" charset="0"/>
              </a:rPr>
              <a:t>possess</a:t>
            </a:r>
            <a:r>
              <a:rPr lang="it-IT" dirty="0" smtClean="0">
                <a:latin typeface="Arial" pitchFamily="34" charset="0"/>
                <a:cs typeface="Arial" pitchFamily="34" charset="0"/>
              </a:rPr>
              <a:t> </a:t>
            </a:r>
            <a:r>
              <a:rPr lang="it-IT" dirty="0" err="1" smtClean="0">
                <a:latin typeface="Arial" pitchFamily="34" charset="0"/>
                <a:cs typeface="Arial" pitchFamily="34" charset="0"/>
              </a:rPr>
              <a:t>chromosomal</a:t>
            </a:r>
            <a:r>
              <a:rPr lang="it-IT" dirty="0" smtClean="0">
                <a:latin typeface="Arial" pitchFamily="34" charset="0"/>
                <a:cs typeface="Arial" pitchFamily="34" charset="0"/>
              </a:rPr>
              <a:t> </a:t>
            </a:r>
            <a:r>
              <a:rPr lang="it-IT" dirty="0" err="1" smtClean="0">
                <a:latin typeface="Arial" pitchFamily="34" charset="0"/>
                <a:cs typeface="Arial" pitchFamily="34" charset="0"/>
              </a:rPr>
              <a:t>abnormalities</a:t>
            </a:r>
            <a:r>
              <a:rPr lang="it-IT" dirty="0" smtClean="0">
                <a:latin typeface="Arial" pitchFamily="34" charset="0"/>
                <a:cs typeface="Arial" pitchFamily="34" charset="0"/>
              </a:rPr>
              <a:t>:</a:t>
            </a:r>
          </a:p>
          <a:p>
            <a:endParaRPr lang="it-IT" dirty="0" smtClean="0">
              <a:solidFill>
                <a:srgbClr val="FF0000"/>
              </a:solidFill>
              <a:latin typeface="Arial" pitchFamily="34" charset="0"/>
              <a:cs typeface="Arial" pitchFamily="34" charset="0"/>
            </a:endParaRPr>
          </a:p>
          <a:p>
            <a:r>
              <a:rPr lang="it-IT" dirty="0" smtClean="0">
                <a:solidFill>
                  <a:srgbClr val="FF0000"/>
                </a:solidFill>
                <a:latin typeface="Arial" pitchFamily="34" charset="0"/>
                <a:cs typeface="Arial" pitchFamily="34" charset="0"/>
              </a:rPr>
              <a:t>45% </a:t>
            </a:r>
            <a:r>
              <a:rPr lang="it-IT" sz="2800" dirty="0" err="1" smtClean="0">
                <a:latin typeface="Arial" pitchFamily="34" charset="0"/>
                <a:cs typeface="Arial" pitchFamily="34" charset="0"/>
              </a:rPr>
              <a:t>numeric</a:t>
            </a:r>
            <a:r>
              <a:rPr lang="it-IT" sz="2800" dirty="0" smtClean="0">
                <a:latin typeface="Arial" pitchFamily="34" charset="0"/>
                <a:cs typeface="Arial" pitchFamily="34" charset="0"/>
              </a:rPr>
              <a:t> </a:t>
            </a:r>
            <a:r>
              <a:rPr lang="it-IT" sz="2800" dirty="0" err="1" smtClean="0">
                <a:latin typeface="Arial" pitchFamily="34" charset="0"/>
                <a:cs typeface="Arial" pitchFamily="34" charset="0"/>
              </a:rPr>
              <a:t>abnormalities</a:t>
            </a:r>
            <a:endParaRPr lang="it-IT" dirty="0" smtClean="0">
              <a:latin typeface="Arial" pitchFamily="34" charset="0"/>
              <a:cs typeface="Arial" pitchFamily="34" charset="0"/>
            </a:endParaRPr>
          </a:p>
          <a:p>
            <a:r>
              <a:rPr lang="it-IT" dirty="0" smtClean="0">
                <a:solidFill>
                  <a:srgbClr val="FF0000"/>
                </a:solidFill>
                <a:latin typeface="Arial" pitchFamily="34" charset="0"/>
                <a:cs typeface="Arial" pitchFamily="34" charset="0"/>
              </a:rPr>
              <a:t>55% </a:t>
            </a:r>
            <a:r>
              <a:rPr lang="it-IT" sz="2800" dirty="0" err="1" smtClean="0">
                <a:latin typeface="Arial" pitchFamily="34" charset="0"/>
                <a:cs typeface="Arial" pitchFamily="34" charset="0"/>
              </a:rPr>
              <a:t>structural</a:t>
            </a:r>
            <a:r>
              <a:rPr lang="it-IT" sz="2800" dirty="0" smtClean="0">
                <a:latin typeface="Arial" pitchFamily="34" charset="0"/>
                <a:cs typeface="Arial" pitchFamily="34" charset="0"/>
              </a:rPr>
              <a:t> </a:t>
            </a:r>
            <a:r>
              <a:rPr lang="it-IT" sz="2800" dirty="0" err="1" smtClean="0">
                <a:latin typeface="Arial" pitchFamily="34" charset="0"/>
                <a:cs typeface="Arial" pitchFamily="34" charset="0"/>
              </a:rPr>
              <a:t>abnormalities</a:t>
            </a:r>
            <a:endParaRPr lang="it-IT" dirty="0" smtClean="0">
              <a:latin typeface="Arial" pitchFamily="34" charset="0"/>
              <a:cs typeface="Arial" pitchFamily="34" charset="0"/>
            </a:endParaRPr>
          </a:p>
          <a:p>
            <a:pPr lvl="2">
              <a:buFontTx/>
              <a:buNone/>
            </a:pPr>
            <a:r>
              <a:rPr lang="it-IT" dirty="0" smtClean="0">
                <a:latin typeface="Arial" pitchFamily="34" charset="0"/>
                <a:cs typeface="Arial" pitchFamily="34" charset="0"/>
              </a:rPr>
              <a:t>	</a:t>
            </a:r>
            <a:r>
              <a:rPr lang="it-IT" sz="2000" dirty="0" smtClean="0">
                <a:latin typeface="Arial" pitchFamily="34" charset="0"/>
                <a:cs typeface="Arial" pitchFamily="34" charset="0"/>
              </a:rPr>
              <a:t>(</a:t>
            </a:r>
            <a:r>
              <a:rPr lang="it-IT" sz="2000" dirty="0" err="1" smtClean="0">
                <a:solidFill>
                  <a:srgbClr val="FF0000"/>
                </a:solidFill>
                <a:latin typeface="Arial" pitchFamily="34" charset="0"/>
                <a:cs typeface="Arial" pitchFamily="34" charset="0"/>
              </a:rPr>
              <a:t>prevalently</a:t>
            </a:r>
            <a:r>
              <a:rPr lang="it-IT" sz="2000" dirty="0" smtClean="0">
                <a:solidFill>
                  <a:srgbClr val="FF0000"/>
                </a:solidFill>
                <a:latin typeface="Arial" pitchFamily="34" charset="0"/>
                <a:cs typeface="Arial" pitchFamily="34" charset="0"/>
              </a:rPr>
              <a:t> breaks</a:t>
            </a:r>
            <a:r>
              <a:rPr lang="it-IT" sz="2000" dirty="0" smtClean="0">
                <a:latin typeface="Arial" pitchFamily="34" charset="0"/>
                <a:cs typeface="Arial" pitchFamily="34" charset="0"/>
              </a:rPr>
              <a:t>)</a:t>
            </a:r>
            <a:endParaRPr lang="it-IT" sz="2000" dirty="0" smtClean="0">
              <a:solidFill>
                <a:srgbClr val="FF0000"/>
              </a:solidFill>
              <a:latin typeface="Arial" pitchFamily="34" charset="0"/>
              <a:cs typeface="Arial" pitchFamily="34" charset="0"/>
            </a:endParaRPr>
          </a:p>
          <a:p>
            <a:pPr>
              <a:buFont typeface="Monotype Sorts"/>
              <a:buNone/>
            </a:pPr>
            <a:endParaRPr lang="it-IT" dirty="0" smtClean="0">
              <a:latin typeface="Arial" pitchFamily="34" charset="0"/>
              <a:cs typeface="Arial" pitchFamily="34" charset="0"/>
            </a:endParaRPr>
          </a:p>
          <a:p>
            <a:endParaRPr lang="it-IT" dirty="0" smtClean="0">
              <a:latin typeface="Arial" pitchFamily="34" charset="0"/>
              <a:cs typeface="Arial" pitchFamily="34" charset="0"/>
            </a:endParaRPr>
          </a:p>
        </p:txBody>
      </p:sp>
      <p:pic>
        <p:nvPicPr>
          <p:cNvPr id="175108" name="Picture 4"/>
          <p:cNvPicPr>
            <a:picLocks noChangeAspect="1" noChangeArrowheads="1"/>
          </p:cNvPicPr>
          <p:nvPr/>
        </p:nvPicPr>
        <p:blipFill>
          <a:blip r:embed="rId3"/>
          <a:srcRect/>
          <a:stretch>
            <a:fillRect/>
          </a:stretch>
        </p:blipFill>
        <p:spPr bwMode="auto">
          <a:xfrm>
            <a:off x="5943600" y="3505200"/>
            <a:ext cx="3136900" cy="2854325"/>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algn="ctr">
              <a:defRPr/>
            </a:pPr>
            <a:r>
              <a:rPr lang="it-IT" b="1" dirty="0" err="1" smtClean="0">
                <a:solidFill>
                  <a:srgbClr val="003399"/>
                </a:solidFill>
                <a:effectLst>
                  <a:outerShdw blurRad="38100" dist="38100" dir="2700000" algn="tl">
                    <a:srgbClr val="C0C0C0"/>
                  </a:outerShdw>
                </a:effectLst>
                <a:latin typeface="Arial" pitchFamily="34" charset="0"/>
                <a:cs typeface="Arial" pitchFamily="34" charset="0"/>
              </a:rPr>
              <a:t>Chromosomal</a:t>
            </a:r>
            <a:r>
              <a:rPr lang="it-IT" b="1" dirty="0" smtClean="0">
                <a:solidFill>
                  <a:srgbClr val="003399"/>
                </a:solidFill>
                <a:effectLst>
                  <a:outerShdw blurRad="38100" dist="38100" dir="2700000" algn="tl">
                    <a:srgbClr val="C0C0C0"/>
                  </a:outerShdw>
                </a:effectLst>
                <a:latin typeface="Arial" pitchFamily="34" charset="0"/>
                <a:cs typeface="Arial" pitchFamily="34" charset="0"/>
              </a:rPr>
              <a:t> </a:t>
            </a:r>
            <a:r>
              <a:rPr lang="it-IT" b="1" dirty="0" err="1" smtClean="0">
                <a:solidFill>
                  <a:srgbClr val="003399"/>
                </a:solidFill>
                <a:effectLst>
                  <a:outerShdw blurRad="38100" dist="38100" dir="2700000" algn="tl">
                    <a:srgbClr val="C0C0C0"/>
                  </a:outerShdw>
                </a:effectLst>
                <a:latin typeface="Arial" pitchFamily="34" charset="0"/>
                <a:cs typeface="Arial" pitchFamily="34" charset="0"/>
              </a:rPr>
              <a:t>abnormalities</a:t>
            </a:r>
            <a:r>
              <a:rPr lang="it-IT" b="1" dirty="0" smtClean="0">
                <a:solidFill>
                  <a:srgbClr val="003399"/>
                </a:solidFill>
                <a:effectLst>
                  <a:outerShdw blurRad="38100" dist="38100" dir="2700000" algn="tl">
                    <a:srgbClr val="C0C0C0"/>
                  </a:outerShdw>
                </a:effectLst>
                <a:latin typeface="Arial" pitchFamily="34" charset="0"/>
                <a:cs typeface="Arial" pitchFamily="34" charset="0"/>
              </a:rPr>
              <a:t> in </a:t>
            </a:r>
            <a:r>
              <a:rPr lang="it-IT" b="1" dirty="0" err="1" smtClean="0">
                <a:solidFill>
                  <a:srgbClr val="003399"/>
                </a:solidFill>
                <a:effectLst>
                  <a:outerShdw blurRad="38100" dist="38100" dir="2700000" algn="tl">
                    <a:srgbClr val="C0C0C0"/>
                  </a:outerShdw>
                </a:effectLst>
                <a:latin typeface="Arial" pitchFamily="34" charset="0"/>
                <a:cs typeface="Arial" pitchFamily="34" charset="0"/>
              </a:rPr>
              <a:t>oocytes</a:t>
            </a:r>
            <a:endParaRPr lang="it-IT" b="1" dirty="0" smtClean="0">
              <a:solidFill>
                <a:srgbClr val="003399"/>
              </a:solidFill>
              <a:effectLst>
                <a:outerShdw blurRad="38100" dist="38100" dir="2700000" algn="tl">
                  <a:srgbClr val="C0C0C0"/>
                </a:outerShdw>
              </a:effectLst>
              <a:latin typeface="Arial" pitchFamily="34" charset="0"/>
              <a:cs typeface="Arial" pitchFamily="34" charset="0"/>
            </a:endParaRPr>
          </a:p>
        </p:txBody>
      </p:sp>
      <p:pic>
        <p:nvPicPr>
          <p:cNvPr id="176131" name="Picture 4"/>
          <p:cNvPicPr>
            <a:picLocks noChangeAspect="1" noChangeArrowheads="1"/>
          </p:cNvPicPr>
          <p:nvPr/>
        </p:nvPicPr>
        <p:blipFill>
          <a:blip r:embed="rId3"/>
          <a:srcRect/>
          <a:stretch>
            <a:fillRect/>
          </a:stretch>
        </p:blipFill>
        <p:spPr bwMode="auto">
          <a:xfrm>
            <a:off x="5503863" y="2438400"/>
            <a:ext cx="3914775" cy="3433763"/>
          </a:xfrm>
          <a:prstGeom prst="rect">
            <a:avLst/>
          </a:prstGeom>
          <a:noFill/>
          <a:ln w="9525">
            <a:noFill/>
            <a:miter lim="800000"/>
            <a:headEnd/>
            <a:tailEnd/>
          </a:ln>
        </p:spPr>
      </p:pic>
      <p:sp>
        <p:nvSpPr>
          <p:cNvPr id="176132" name="Rectangle 3"/>
          <p:cNvSpPr>
            <a:spLocks noGrp="1" noChangeArrowheads="1"/>
          </p:cNvSpPr>
          <p:nvPr>
            <p:ph type="body" idx="1"/>
          </p:nvPr>
        </p:nvSpPr>
        <p:spPr>
          <a:xfrm>
            <a:off x="742950" y="1981200"/>
            <a:ext cx="4476750" cy="4114800"/>
          </a:xfrm>
        </p:spPr>
        <p:txBody>
          <a:bodyPr/>
          <a:lstStyle/>
          <a:p>
            <a:pPr>
              <a:buFont typeface="Monotype Sorts"/>
              <a:buNone/>
            </a:pPr>
            <a:r>
              <a:rPr lang="it-IT" sz="3600" dirty="0" err="1" smtClean="0">
                <a:latin typeface="Arial" pitchFamily="34" charset="0"/>
                <a:cs typeface="Arial" pitchFamily="34" charset="0"/>
              </a:rPr>
              <a:t>Around</a:t>
            </a:r>
            <a:r>
              <a:rPr lang="it-IT" sz="3600" dirty="0" smtClean="0">
                <a:latin typeface="Arial" pitchFamily="34" charset="0"/>
                <a:cs typeface="Arial" pitchFamily="34" charset="0"/>
              </a:rPr>
              <a:t> 25% of </a:t>
            </a:r>
            <a:r>
              <a:rPr lang="it-IT" sz="3600" dirty="0" err="1" smtClean="0">
                <a:latin typeface="Arial" pitchFamily="34" charset="0"/>
                <a:cs typeface="Arial" pitchFamily="34" charset="0"/>
              </a:rPr>
              <a:t>oocytes</a:t>
            </a:r>
            <a:r>
              <a:rPr lang="it-IT" sz="3600" dirty="0" smtClean="0">
                <a:latin typeface="Arial" pitchFamily="34" charset="0"/>
                <a:cs typeface="Arial" pitchFamily="34" charset="0"/>
              </a:rPr>
              <a:t> </a:t>
            </a:r>
            <a:r>
              <a:rPr lang="it-IT" sz="3600" dirty="0" err="1" smtClean="0">
                <a:latin typeface="Arial" pitchFamily="34" charset="0"/>
                <a:cs typeface="Arial" pitchFamily="34" charset="0"/>
              </a:rPr>
              <a:t>possess</a:t>
            </a:r>
            <a:r>
              <a:rPr lang="it-IT" sz="3600" dirty="0" smtClean="0">
                <a:latin typeface="Arial" pitchFamily="34" charset="0"/>
                <a:cs typeface="Arial" pitchFamily="34" charset="0"/>
              </a:rPr>
              <a:t> </a:t>
            </a:r>
            <a:r>
              <a:rPr lang="it-IT" sz="3600" dirty="0" err="1" smtClean="0">
                <a:latin typeface="Arial" pitchFamily="34" charset="0"/>
                <a:cs typeface="Arial" pitchFamily="34" charset="0"/>
              </a:rPr>
              <a:t>chromosomal</a:t>
            </a:r>
            <a:r>
              <a:rPr lang="it-IT" sz="3600" dirty="0" smtClean="0">
                <a:latin typeface="Arial" pitchFamily="34" charset="0"/>
                <a:cs typeface="Arial" pitchFamily="34" charset="0"/>
              </a:rPr>
              <a:t> </a:t>
            </a:r>
            <a:r>
              <a:rPr lang="it-IT" sz="3600" dirty="0" err="1" smtClean="0">
                <a:latin typeface="Arial" pitchFamily="34" charset="0"/>
                <a:cs typeface="Arial" pitchFamily="34" charset="0"/>
              </a:rPr>
              <a:t>abnormalities</a:t>
            </a:r>
            <a:endParaRPr lang="it-IT" sz="3600" dirty="0" smtClean="0">
              <a:latin typeface="Arial" pitchFamily="34" charset="0"/>
              <a:cs typeface="Arial" pitchFamily="34" charset="0"/>
            </a:endParaRPr>
          </a:p>
          <a:p>
            <a:pPr>
              <a:buFont typeface="Monotype Sorts"/>
              <a:buNone/>
            </a:pPr>
            <a:r>
              <a:rPr lang="it-IT" sz="3600" dirty="0" smtClean="0">
                <a:latin typeface="Arial" pitchFamily="34" charset="0"/>
                <a:cs typeface="Arial" pitchFamily="34" charset="0"/>
              </a:rPr>
              <a:t>    </a:t>
            </a:r>
            <a:r>
              <a:rPr lang="it-IT" dirty="0" smtClean="0">
                <a:solidFill>
                  <a:srgbClr val="FF0000"/>
                </a:solidFill>
                <a:latin typeface="Arial" pitchFamily="34" charset="0"/>
                <a:cs typeface="Arial" pitchFamily="34" charset="0"/>
              </a:rPr>
              <a:t>(</a:t>
            </a:r>
            <a:r>
              <a:rPr lang="it-IT" dirty="0" err="1" smtClean="0">
                <a:solidFill>
                  <a:srgbClr val="FF0000"/>
                </a:solidFill>
                <a:latin typeface="Arial" pitchFamily="34" charset="0"/>
                <a:cs typeface="Arial" pitchFamily="34" charset="0"/>
              </a:rPr>
              <a:t>prevalently</a:t>
            </a:r>
            <a:r>
              <a:rPr lang="it-IT" dirty="0" smtClean="0">
                <a:solidFill>
                  <a:srgbClr val="FF0000"/>
                </a:solidFill>
                <a:latin typeface="Arial" pitchFamily="34" charset="0"/>
                <a:cs typeface="Arial" pitchFamily="34" charset="0"/>
              </a:rPr>
              <a:t> </a:t>
            </a:r>
            <a:r>
              <a:rPr lang="it-IT" dirty="0" err="1" smtClean="0">
                <a:solidFill>
                  <a:srgbClr val="FF0000"/>
                </a:solidFill>
                <a:latin typeface="Arial" pitchFamily="34" charset="0"/>
                <a:cs typeface="Arial" pitchFamily="34" charset="0"/>
              </a:rPr>
              <a:t>aneuploidies</a:t>
            </a:r>
            <a:r>
              <a:rPr lang="it-IT" dirty="0" smtClean="0">
                <a:solidFill>
                  <a:srgbClr val="FF0000"/>
                </a:solidFill>
                <a:latin typeface="Arial" pitchFamily="34" charset="0"/>
                <a:cs typeface="Arial" pitchFamily="34" charset="0"/>
              </a:rPr>
              <a:t>)</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subTitle" idx="1"/>
          </p:nvPr>
        </p:nvSpPr>
        <p:spPr>
          <a:xfrm>
            <a:off x="-25400" y="5681663"/>
            <a:ext cx="9906000" cy="1419225"/>
          </a:xfrm>
        </p:spPr>
        <p:txBody>
          <a:bodyPr/>
          <a:lstStyle/>
          <a:p>
            <a:pPr>
              <a:lnSpc>
                <a:spcPct val="80000"/>
              </a:lnSpc>
              <a:buFont typeface="Monotype Sorts"/>
              <a:buNone/>
            </a:pPr>
            <a:r>
              <a:rPr lang="it-IT" sz="2400" b="1" smtClean="0">
                <a:latin typeface="Arial" pitchFamily="34" charset="0"/>
                <a:cs typeface="Arial" pitchFamily="34" charset="0"/>
              </a:rPr>
              <a:t>The picture that established 46 as the chromosome number in man</a:t>
            </a:r>
            <a:endParaRPr lang="it-IT" sz="2400" smtClean="0">
              <a:latin typeface="Arial" pitchFamily="34" charset="0"/>
              <a:cs typeface="Arial" pitchFamily="34" charset="0"/>
            </a:endParaRPr>
          </a:p>
          <a:p>
            <a:pPr>
              <a:lnSpc>
                <a:spcPct val="80000"/>
              </a:lnSpc>
              <a:buFont typeface="Monotype Sorts"/>
              <a:buNone/>
            </a:pPr>
            <a:r>
              <a:rPr lang="it-IT" sz="2400" smtClean="0">
                <a:latin typeface="Arial" pitchFamily="34" charset="0"/>
                <a:cs typeface="Arial" pitchFamily="34" charset="0"/>
              </a:rPr>
              <a:t>Reproduced with permission from Ref. 1 © (1956) Mendelian Society of Lund for the Scandinavian Association of Genetics. </a:t>
            </a:r>
          </a:p>
        </p:txBody>
      </p:sp>
      <p:pic>
        <p:nvPicPr>
          <p:cNvPr id="61443" name="Picture 3" descr="nrg905-f1"/>
          <p:cNvPicPr>
            <a:picLocks noChangeAspect="1" noChangeArrowheads="1"/>
          </p:cNvPicPr>
          <p:nvPr/>
        </p:nvPicPr>
        <p:blipFill>
          <a:blip r:embed="rId3"/>
          <a:srcRect/>
          <a:stretch>
            <a:fillRect/>
          </a:stretch>
        </p:blipFill>
        <p:spPr bwMode="auto">
          <a:xfrm>
            <a:off x="992188" y="0"/>
            <a:ext cx="8669337" cy="5589588"/>
          </a:xfrm>
          <a:prstGeom prst="rect">
            <a:avLst/>
          </a:prstGeom>
          <a:noFill/>
          <a:ln w="9525">
            <a:noFill/>
            <a:miter lim="800000"/>
            <a:headEnd/>
            <a:tailEnd/>
          </a:ln>
        </p:spPr>
      </p:pic>
      <p:pic>
        <p:nvPicPr>
          <p:cNvPr id="61444" name="Picture 2"/>
          <p:cNvPicPr>
            <a:picLocks noChangeAspect="1" noChangeArrowheads="1"/>
          </p:cNvPicPr>
          <p:nvPr/>
        </p:nvPicPr>
        <p:blipFill>
          <a:blip r:embed="rId4"/>
          <a:srcRect/>
          <a:stretch>
            <a:fillRect/>
          </a:stretch>
        </p:blipFill>
        <p:spPr bwMode="auto">
          <a:xfrm>
            <a:off x="200025" y="73025"/>
            <a:ext cx="3819525" cy="5543550"/>
          </a:xfrm>
          <a:prstGeom prst="rect">
            <a:avLst/>
          </a:prstGeom>
          <a:noFill/>
          <a:ln w="9525">
            <a:noFill/>
            <a:miter lim="800000"/>
            <a:headEnd/>
            <a:tailEnd/>
          </a:ln>
        </p:spPr>
      </p:pic>
      <p:pic>
        <p:nvPicPr>
          <p:cNvPr id="61445" name="Picture 2"/>
          <p:cNvPicPr>
            <a:picLocks noChangeAspect="1" noChangeArrowheads="1"/>
          </p:cNvPicPr>
          <p:nvPr/>
        </p:nvPicPr>
        <p:blipFill>
          <a:blip r:embed="rId5"/>
          <a:srcRect/>
          <a:stretch>
            <a:fillRect/>
          </a:stretch>
        </p:blipFill>
        <p:spPr bwMode="auto">
          <a:xfrm>
            <a:off x="6184900" y="158750"/>
            <a:ext cx="3705225" cy="545782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8594">
                                            <p:txEl>
                                              <p:pRg st="0" end="0"/>
                                            </p:txEl>
                                          </p:spTgt>
                                        </p:tgtEl>
                                        <p:attrNameLst>
                                          <p:attrName>style.visibility</p:attrName>
                                        </p:attrNameLst>
                                      </p:cBhvr>
                                      <p:to>
                                        <p:strVal val="visible"/>
                                      </p:to>
                                    </p:set>
                                    <p:animEffect transition="in" filter="fade">
                                      <p:cBhvr>
                                        <p:cTn id="7" dur="500"/>
                                        <p:tgtEl>
                                          <p:spTgt spid="23859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8594">
                                            <p:txEl>
                                              <p:pRg st="1" end="1"/>
                                            </p:txEl>
                                          </p:spTgt>
                                        </p:tgtEl>
                                        <p:attrNameLst>
                                          <p:attrName>style.visibility</p:attrName>
                                        </p:attrNameLst>
                                      </p:cBhvr>
                                      <p:to>
                                        <p:strVal val="visible"/>
                                      </p:to>
                                    </p:set>
                                    <p:animEffect transition="in" filter="fade">
                                      <p:cBhvr>
                                        <p:cTn id="12" dur="500"/>
                                        <p:tgtEl>
                                          <p:spTgt spid="23859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4"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7155" name="Picture 5" descr="largecover"/>
          <p:cNvPicPr>
            <a:picLocks noChangeAspect="1" noChangeArrowheads="1"/>
          </p:cNvPicPr>
          <p:nvPr/>
        </p:nvPicPr>
        <p:blipFill>
          <a:blip r:embed="rId4"/>
          <a:srcRect/>
          <a:stretch>
            <a:fillRect/>
          </a:stretch>
        </p:blipFill>
        <p:spPr bwMode="auto">
          <a:xfrm>
            <a:off x="6230938" y="1341438"/>
            <a:ext cx="3675062" cy="4751387"/>
          </a:xfrm>
          <a:prstGeom prst="rect">
            <a:avLst/>
          </a:prstGeom>
          <a:noFill/>
          <a:ln w="9525">
            <a:noFill/>
            <a:miter lim="800000"/>
            <a:headEnd/>
            <a:tailEnd/>
          </a:ln>
        </p:spPr>
      </p:pic>
      <p:sp>
        <p:nvSpPr>
          <p:cNvPr id="5" name="Rectangle 6"/>
          <p:cNvSpPr>
            <a:spLocks noChangeArrowheads="1"/>
          </p:cNvSpPr>
          <p:nvPr/>
        </p:nvSpPr>
        <p:spPr bwMode="auto">
          <a:xfrm>
            <a:off x="0" y="1557338"/>
            <a:ext cx="6608763" cy="417195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bg2"/>
              </a:buClr>
              <a:buFont typeface="Monotype Sorts"/>
              <a:buChar char="§"/>
            </a:pPr>
            <a:r>
              <a:rPr kumimoji="1" lang="it-IT" sz="4000" dirty="0" err="1" smtClean="0">
                <a:solidFill>
                  <a:srgbClr val="FFFF00"/>
                </a:solidFill>
                <a:latin typeface="Arial" pitchFamily="34" charset="0"/>
                <a:cs typeface="Arial" pitchFamily="34" charset="0"/>
              </a:rPr>
              <a:t>Principles</a:t>
            </a:r>
            <a:r>
              <a:rPr kumimoji="1" lang="it-IT" sz="4000" dirty="0" smtClean="0">
                <a:solidFill>
                  <a:srgbClr val="FFFF00"/>
                </a:solidFill>
                <a:latin typeface="Arial" pitchFamily="34" charset="0"/>
                <a:cs typeface="Arial" pitchFamily="34" charset="0"/>
              </a:rPr>
              <a:t> of </a:t>
            </a:r>
            <a:r>
              <a:rPr kumimoji="1" lang="it-IT" sz="4000" dirty="0" err="1" smtClean="0">
                <a:solidFill>
                  <a:srgbClr val="FFFF00"/>
                </a:solidFill>
                <a:latin typeface="Arial" pitchFamily="34" charset="0"/>
                <a:cs typeface="Arial" pitchFamily="34" charset="0"/>
              </a:rPr>
              <a:t>cytogenetics</a:t>
            </a:r>
            <a:endParaRPr kumimoji="1" lang="it-IT" sz="4000" dirty="0">
              <a:solidFill>
                <a:srgbClr val="FFFF00"/>
              </a:solidFill>
              <a:latin typeface="Arial" pitchFamily="34" charset="0"/>
              <a:cs typeface="Arial" pitchFamily="34" charset="0"/>
            </a:endParaRPr>
          </a:p>
          <a:p>
            <a:pPr marL="342900" indent="-342900" eaLnBrk="0" hangingPunct="0">
              <a:lnSpc>
                <a:spcPct val="90000"/>
              </a:lnSpc>
              <a:spcBef>
                <a:spcPct val="20000"/>
              </a:spcBef>
              <a:buClr>
                <a:schemeClr val="bg2"/>
              </a:buClr>
              <a:buFont typeface="Monotype Sorts"/>
              <a:buChar char="§"/>
            </a:pPr>
            <a:r>
              <a:rPr kumimoji="1" lang="it-IT" sz="4000" dirty="0" err="1">
                <a:solidFill>
                  <a:srgbClr val="FFFF00"/>
                </a:solidFill>
                <a:latin typeface="Arial" pitchFamily="34" charset="0"/>
                <a:cs typeface="Arial" pitchFamily="34" charset="0"/>
              </a:rPr>
              <a:t>c</a:t>
            </a:r>
            <a:r>
              <a:rPr kumimoji="1" lang="it-IT" sz="4000" dirty="0" err="1" smtClean="0">
                <a:solidFill>
                  <a:srgbClr val="FFFF00"/>
                </a:solidFill>
                <a:latin typeface="Arial" pitchFamily="34" charset="0"/>
                <a:cs typeface="Arial" pitchFamily="34" charset="0"/>
              </a:rPr>
              <a:t>lassification</a:t>
            </a:r>
            <a:endParaRPr kumimoji="1" lang="it-IT" sz="4000" dirty="0">
              <a:solidFill>
                <a:srgbClr val="FFFF00"/>
              </a:solidFill>
              <a:latin typeface="Arial" pitchFamily="34" charset="0"/>
              <a:cs typeface="Arial" pitchFamily="34" charset="0"/>
            </a:endParaRPr>
          </a:p>
          <a:p>
            <a:pPr marL="342900" indent="-342900" eaLnBrk="0" hangingPunct="0">
              <a:lnSpc>
                <a:spcPct val="90000"/>
              </a:lnSpc>
              <a:spcBef>
                <a:spcPct val="20000"/>
              </a:spcBef>
              <a:buClr>
                <a:schemeClr val="bg2"/>
              </a:buClr>
              <a:buFont typeface="Monotype Sorts"/>
              <a:buChar char="§"/>
            </a:pPr>
            <a:r>
              <a:rPr kumimoji="1" lang="it-IT" sz="4000" dirty="0" err="1">
                <a:solidFill>
                  <a:srgbClr val="FFFF00"/>
                </a:solidFill>
                <a:latin typeface="Arial" pitchFamily="34" charset="0"/>
                <a:cs typeface="Arial" pitchFamily="34" charset="0"/>
              </a:rPr>
              <a:t>f</a:t>
            </a:r>
            <a:r>
              <a:rPr kumimoji="1" lang="it-IT" sz="4000" dirty="0" err="1" smtClean="0">
                <a:solidFill>
                  <a:srgbClr val="FFFF00"/>
                </a:solidFill>
                <a:latin typeface="Arial" pitchFamily="34" charset="0"/>
                <a:cs typeface="Arial" pitchFamily="34" charset="0"/>
              </a:rPr>
              <a:t>requency</a:t>
            </a:r>
            <a:r>
              <a:rPr kumimoji="1" lang="it-IT" sz="4000" dirty="0" smtClean="0">
                <a:solidFill>
                  <a:srgbClr val="FFFF00"/>
                </a:solidFill>
                <a:latin typeface="Arial" pitchFamily="34" charset="0"/>
                <a:cs typeface="Arial" pitchFamily="34" charset="0"/>
              </a:rPr>
              <a:t> of </a:t>
            </a:r>
            <a:r>
              <a:rPr kumimoji="1" lang="it-IT" sz="4000" dirty="0" err="1" smtClean="0">
                <a:solidFill>
                  <a:srgbClr val="FFFF00"/>
                </a:solidFill>
                <a:latin typeface="Arial" pitchFamily="34" charset="0"/>
                <a:cs typeface="Arial" pitchFamily="34" charset="0"/>
              </a:rPr>
              <a:t>chromosomal</a:t>
            </a:r>
            <a:r>
              <a:rPr kumimoji="1" lang="it-IT" sz="4000" dirty="0" smtClean="0">
                <a:solidFill>
                  <a:srgbClr val="FFFF00"/>
                </a:solidFill>
                <a:latin typeface="Arial" pitchFamily="34" charset="0"/>
                <a:cs typeface="Arial" pitchFamily="34" charset="0"/>
              </a:rPr>
              <a:t> </a:t>
            </a:r>
            <a:r>
              <a:rPr kumimoji="1" lang="it-IT" sz="4000" dirty="0" err="1" smtClean="0">
                <a:solidFill>
                  <a:srgbClr val="FFFF00"/>
                </a:solidFill>
                <a:latin typeface="Arial" pitchFamily="34" charset="0"/>
                <a:cs typeface="Arial" pitchFamily="34" charset="0"/>
              </a:rPr>
              <a:t>diseases</a:t>
            </a:r>
            <a:endParaRPr kumimoji="1" lang="it-IT" sz="4000" dirty="0">
              <a:solidFill>
                <a:srgbClr val="FFFF00"/>
              </a:solidFill>
              <a:latin typeface="Arial" pitchFamily="34" charset="0"/>
              <a:cs typeface="Arial" pitchFamily="34" charset="0"/>
            </a:endParaRPr>
          </a:p>
          <a:p>
            <a:pPr marL="342900" indent="-342900" eaLnBrk="0" hangingPunct="0">
              <a:lnSpc>
                <a:spcPct val="90000"/>
              </a:lnSpc>
              <a:spcBef>
                <a:spcPct val="20000"/>
              </a:spcBef>
              <a:buClr>
                <a:schemeClr val="bg2"/>
              </a:buClr>
              <a:buFont typeface="Monotype Sorts"/>
              <a:buChar char="§"/>
            </a:pPr>
            <a:r>
              <a:rPr kumimoji="1" lang="it-IT" sz="4000" dirty="0">
                <a:solidFill>
                  <a:srgbClr val="FFFF00"/>
                </a:solidFill>
                <a:latin typeface="Arial" pitchFamily="34" charset="0"/>
                <a:cs typeface="Arial" pitchFamily="34" charset="0"/>
              </a:rPr>
              <a:t>t</a:t>
            </a:r>
            <a:r>
              <a:rPr kumimoji="1" lang="it-IT" sz="4000" dirty="0" smtClean="0">
                <a:solidFill>
                  <a:srgbClr val="FFFF00"/>
                </a:solidFill>
                <a:latin typeface="Arial" pitchFamily="34" charset="0"/>
                <a:cs typeface="Arial" pitchFamily="34" charset="0"/>
              </a:rPr>
              <a:t>he </a:t>
            </a:r>
            <a:r>
              <a:rPr kumimoji="1" lang="it-IT" sz="4000" dirty="0" err="1" smtClean="0">
                <a:solidFill>
                  <a:srgbClr val="FFFF00"/>
                </a:solidFill>
                <a:latin typeface="Arial" pitchFamily="34" charset="0"/>
                <a:cs typeface="Arial" pitchFamily="34" charset="0"/>
              </a:rPr>
              <a:t>most</a:t>
            </a:r>
            <a:r>
              <a:rPr kumimoji="1" lang="it-IT" sz="4000" dirty="0" smtClean="0">
                <a:solidFill>
                  <a:srgbClr val="FFFF00"/>
                </a:solidFill>
                <a:latin typeface="Arial" pitchFamily="34" charset="0"/>
                <a:cs typeface="Arial" pitchFamily="34" charset="0"/>
              </a:rPr>
              <a:t> </a:t>
            </a:r>
            <a:r>
              <a:rPr kumimoji="1" lang="it-IT" sz="4000" dirty="0" err="1" smtClean="0">
                <a:solidFill>
                  <a:srgbClr val="FFFF00"/>
                </a:solidFill>
                <a:latin typeface="Arial" pitchFamily="34" charset="0"/>
                <a:cs typeface="Arial" pitchFamily="34" charset="0"/>
              </a:rPr>
              <a:t>frequent</a:t>
            </a:r>
            <a:r>
              <a:rPr kumimoji="1" lang="it-IT" sz="4000" dirty="0" smtClean="0">
                <a:solidFill>
                  <a:srgbClr val="FFFF00"/>
                </a:solidFill>
                <a:latin typeface="Arial" pitchFamily="34" charset="0"/>
                <a:cs typeface="Arial" pitchFamily="34" charset="0"/>
              </a:rPr>
              <a:t> </a:t>
            </a:r>
            <a:r>
              <a:rPr kumimoji="1" lang="it-IT" sz="4000" dirty="0" err="1" smtClean="0">
                <a:solidFill>
                  <a:srgbClr val="FFFF00"/>
                </a:solidFill>
                <a:latin typeface="Arial" pitchFamily="34" charset="0"/>
                <a:cs typeface="Arial" pitchFamily="34" charset="0"/>
              </a:rPr>
              <a:t>diseases</a:t>
            </a:r>
            <a:endParaRPr kumimoji="1" lang="it-IT" sz="4000" dirty="0">
              <a:solidFill>
                <a:srgbClr val="FFFF00"/>
              </a:solidFill>
              <a:latin typeface="Arial" pitchFamily="34" charset="0"/>
              <a:cs typeface="Arial" pitchFamily="34" charset="0"/>
            </a:endParaRPr>
          </a:p>
          <a:p>
            <a:pPr marL="342900" indent="-342900" eaLnBrk="0" hangingPunct="0">
              <a:lnSpc>
                <a:spcPct val="90000"/>
              </a:lnSpc>
              <a:spcBef>
                <a:spcPct val="20000"/>
              </a:spcBef>
              <a:buClr>
                <a:schemeClr val="bg2"/>
              </a:buClr>
              <a:buFont typeface="Monotype Sorts"/>
              <a:buChar char="§"/>
            </a:pPr>
            <a:r>
              <a:rPr kumimoji="1" lang="it-IT" sz="4000" dirty="0" err="1">
                <a:solidFill>
                  <a:srgbClr val="FF0000"/>
                </a:solidFill>
                <a:latin typeface="Arial" pitchFamily="34" charset="0"/>
                <a:cs typeface="Arial" pitchFamily="34" charset="0"/>
              </a:rPr>
              <a:t>m</a:t>
            </a:r>
            <a:r>
              <a:rPr kumimoji="1" lang="it-IT" sz="4000" dirty="0" err="1" smtClean="0">
                <a:solidFill>
                  <a:srgbClr val="FF0000"/>
                </a:solidFill>
                <a:latin typeface="Arial" pitchFamily="34" charset="0"/>
                <a:cs typeface="Arial" pitchFamily="34" charset="0"/>
              </a:rPr>
              <a:t>olecular</a:t>
            </a:r>
            <a:r>
              <a:rPr kumimoji="1" lang="it-IT" sz="4000" dirty="0" smtClean="0">
                <a:solidFill>
                  <a:srgbClr val="FF0000"/>
                </a:solidFill>
                <a:latin typeface="Arial" pitchFamily="34" charset="0"/>
                <a:cs typeface="Arial" pitchFamily="34" charset="0"/>
              </a:rPr>
              <a:t> </a:t>
            </a:r>
            <a:r>
              <a:rPr kumimoji="1" lang="it-IT" sz="4000" dirty="0" err="1" smtClean="0">
                <a:solidFill>
                  <a:srgbClr val="FF0000"/>
                </a:solidFill>
                <a:latin typeface="Arial" pitchFamily="34" charset="0"/>
                <a:cs typeface="Arial" pitchFamily="34" charset="0"/>
              </a:rPr>
              <a:t>cytogenetics</a:t>
            </a:r>
            <a:r>
              <a:rPr kumimoji="1" lang="it-IT" sz="4000" dirty="0" smtClean="0">
                <a:solidFill>
                  <a:srgbClr val="FF0000"/>
                </a:solidFill>
                <a:latin typeface="Arial" pitchFamily="34" charset="0"/>
                <a:cs typeface="Arial" pitchFamily="34" charset="0"/>
              </a:rPr>
              <a:t> </a:t>
            </a:r>
            <a:r>
              <a:rPr kumimoji="1" lang="it-IT" sz="4000" dirty="0" err="1" smtClean="0">
                <a:solidFill>
                  <a:srgbClr val="FF0000"/>
                </a:solidFill>
                <a:latin typeface="Arial" pitchFamily="34" charset="0"/>
                <a:cs typeface="Arial" pitchFamily="34" charset="0"/>
              </a:rPr>
              <a:t>methods</a:t>
            </a:r>
            <a:endParaRPr kumimoji="1" lang="it-IT" sz="4000" dirty="0">
              <a:solidFill>
                <a:srgbClr val="FF0000"/>
              </a:solidFill>
              <a:latin typeface="Arial" pitchFamily="34" charset="0"/>
              <a:cs typeface="Arial" pitchFamily="34" charset="0"/>
            </a:endParaRPr>
          </a:p>
        </p:txBody>
      </p:sp>
      <p:sp>
        <p:nvSpPr>
          <p:cNvPr id="6" name="Rectangle 5"/>
          <p:cNvSpPr>
            <a:spLocks noChangeArrowheads="1"/>
          </p:cNvSpPr>
          <p:nvPr/>
        </p:nvSpPr>
        <p:spPr bwMode="auto">
          <a:xfrm>
            <a:off x="560388" y="260350"/>
            <a:ext cx="9217148" cy="1143000"/>
          </a:xfrm>
          <a:prstGeom prst="rect">
            <a:avLst/>
          </a:prstGeom>
          <a:noFill/>
          <a:ln w="9525">
            <a:noFill/>
            <a:miter lim="800000"/>
            <a:headEnd/>
            <a:tailEnd/>
          </a:ln>
        </p:spPr>
        <p:txBody>
          <a:bodyPr anchor="b"/>
          <a:lstStyle/>
          <a:p>
            <a:pPr eaLnBrk="0" hangingPunct="0"/>
            <a:r>
              <a:rPr kumimoji="1" lang="it-IT" sz="4400" b="1" dirty="0" smtClean="0">
                <a:solidFill>
                  <a:srgbClr val="FF9900"/>
                </a:solidFill>
                <a:latin typeface="Arial" pitchFamily="34" charset="0"/>
                <a:cs typeface="Arial" pitchFamily="34" charset="0"/>
              </a:rPr>
              <a:t>THE STUDY OF CHROMOSOMES: CYTOGENETICS</a:t>
            </a:r>
            <a:endParaRPr kumimoji="1" lang="it-IT" sz="5400" dirty="0">
              <a:solidFill>
                <a:srgbClr val="FF9900"/>
              </a:solidFill>
              <a:latin typeface="Arial" pitchFamily="34" charset="0"/>
              <a:cs typeface="Arial" pitchFamily="34" charset="0"/>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742950" y="820738"/>
            <a:ext cx="8420100" cy="779462"/>
          </a:xfrm>
        </p:spPr>
        <p:txBody>
          <a:bodyPr/>
          <a:lstStyle/>
          <a:p>
            <a:pPr>
              <a:defRPr/>
            </a:pPr>
            <a:r>
              <a:rPr lang="it-IT" b="1" u="sng" dirty="0" err="1" smtClean="0">
                <a:solidFill>
                  <a:srgbClr val="003399"/>
                </a:solidFill>
                <a:effectLst>
                  <a:outerShdw blurRad="38100" dist="38100" dir="2700000" algn="tl">
                    <a:srgbClr val="C0C0C0"/>
                  </a:outerShdw>
                </a:effectLst>
                <a:latin typeface="Arial" pitchFamily="34" charset="0"/>
                <a:cs typeface="Arial" pitchFamily="34" charset="0"/>
              </a:rPr>
              <a:t>Classical</a:t>
            </a:r>
            <a:r>
              <a:rPr lang="it-IT" b="1" u="sng" dirty="0" smtClean="0">
                <a:solidFill>
                  <a:srgbClr val="003399"/>
                </a:solidFill>
                <a:effectLst>
                  <a:outerShdw blurRad="38100" dist="38100" dir="2700000" algn="tl">
                    <a:srgbClr val="C0C0C0"/>
                  </a:outerShdw>
                </a:effectLst>
                <a:latin typeface="Arial" pitchFamily="34" charset="0"/>
                <a:cs typeface="Arial" pitchFamily="34" charset="0"/>
              </a:rPr>
              <a:t> </a:t>
            </a:r>
            <a:r>
              <a:rPr lang="it-IT" b="1" dirty="0" err="1" smtClean="0">
                <a:solidFill>
                  <a:srgbClr val="003399"/>
                </a:solidFill>
                <a:effectLst>
                  <a:outerShdw blurRad="38100" dist="38100" dir="2700000" algn="tl">
                    <a:srgbClr val="C0C0C0"/>
                  </a:outerShdw>
                </a:effectLst>
                <a:latin typeface="Arial" pitchFamily="34" charset="0"/>
                <a:cs typeface="Arial" pitchFamily="34" charset="0"/>
              </a:rPr>
              <a:t>cytogenetics</a:t>
            </a:r>
            <a:endParaRPr lang="it-IT" sz="4000" b="1" dirty="0" smtClean="0">
              <a:solidFill>
                <a:srgbClr val="003399"/>
              </a:solidFill>
              <a:effectLst>
                <a:outerShdw blurRad="38100" dist="38100" dir="2700000" algn="tl">
                  <a:srgbClr val="C0C0C0"/>
                </a:outerShdw>
              </a:effectLst>
              <a:latin typeface="Arial" pitchFamily="34" charset="0"/>
              <a:cs typeface="Arial" pitchFamily="34" charset="0"/>
            </a:endParaRPr>
          </a:p>
        </p:txBody>
      </p:sp>
      <p:sp>
        <p:nvSpPr>
          <p:cNvPr id="154627" name="Rectangle 3"/>
          <p:cNvSpPr>
            <a:spLocks noGrp="1" noChangeArrowheads="1"/>
          </p:cNvSpPr>
          <p:nvPr>
            <p:ph type="body" sz="half" idx="1"/>
          </p:nvPr>
        </p:nvSpPr>
        <p:spPr>
          <a:xfrm>
            <a:off x="0" y="1500188"/>
            <a:ext cx="3872880" cy="4114800"/>
          </a:xfrm>
        </p:spPr>
        <p:txBody>
          <a:bodyPr/>
          <a:lstStyle/>
          <a:p>
            <a:pPr>
              <a:buFont typeface="Monotype Sorts"/>
              <a:buNone/>
            </a:pPr>
            <a:endParaRPr lang="it-IT" sz="3600" b="1" dirty="0" smtClean="0">
              <a:solidFill>
                <a:srgbClr val="F32D05"/>
              </a:solidFill>
              <a:latin typeface="Arial" pitchFamily="34" charset="0"/>
              <a:cs typeface="Arial" pitchFamily="34" charset="0"/>
            </a:endParaRPr>
          </a:p>
          <a:p>
            <a:r>
              <a:rPr lang="it-IT" sz="3200" b="1" dirty="0" err="1" smtClean="0">
                <a:latin typeface="Arial" pitchFamily="34" charset="0"/>
                <a:cs typeface="Arial" pitchFamily="34" charset="0"/>
              </a:rPr>
              <a:t>Allows</a:t>
            </a:r>
            <a:r>
              <a:rPr lang="it-IT" sz="3200" b="1" dirty="0" smtClean="0">
                <a:latin typeface="Arial" pitchFamily="34" charset="0"/>
                <a:cs typeface="Arial" pitchFamily="34" charset="0"/>
              </a:rPr>
              <a:t> </a:t>
            </a:r>
            <a:r>
              <a:rPr lang="it-IT" sz="3200" b="1" dirty="0" err="1" smtClean="0">
                <a:latin typeface="Arial" pitchFamily="34" charset="0"/>
                <a:cs typeface="Arial" pitchFamily="34" charset="0"/>
              </a:rPr>
              <a:t>identification</a:t>
            </a:r>
            <a:r>
              <a:rPr lang="it-IT" sz="3200" b="1" dirty="0" smtClean="0">
                <a:latin typeface="Arial" pitchFamily="34" charset="0"/>
                <a:cs typeface="Arial" pitchFamily="34" charset="0"/>
              </a:rPr>
              <a:t> of </a:t>
            </a:r>
            <a:r>
              <a:rPr lang="it-IT" sz="3200" b="1" dirty="0" err="1" smtClean="0">
                <a:latin typeface="Arial" pitchFamily="34" charset="0"/>
                <a:cs typeface="Arial" pitchFamily="34" charset="0"/>
              </a:rPr>
              <a:t>chromosomal</a:t>
            </a:r>
            <a:r>
              <a:rPr lang="it-IT" sz="3200" b="1" dirty="0" smtClean="0">
                <a:latin typeface="Arial" pitchFamily="34" charset="0"/>
                <a:cs typeface="Arial" pitchFamily="34" charset="0"/>
              </a:rPr>
              <a:t> </a:t>
            </a:r>
            <a:r>
              <a:rPr lang="it-IT" sz="3200" b="1" dirty="0" err="1" smtClean="0">
                <a:latin typeface="Arial" pitchFamily="34" charset="0"/>
                <a:cs typeface="Arial" pitchFamily="34" charset="0"/>
              </a:rPr>
              <a:t>rearrangements</a:t>
            </a:r>
            <a:r>
              <a:rPr lang="it-IT" sz="3200" b="1" dirty="0" smtClean="0">
                <a:latin typeface="Arial" pitchFamily="34" charset="0"/>
                <a:cs typeface="Arial" pitchFamily="34" charset="0"/>
              </a:rPr>
              <a:t> </a:t>
            </a:r>
            <a:r>
              <a:rPr lang="it-IT" sz="3200" b="1" dirty="0" err="1" smtClean="0">
                <a:latin typeface="Arial" pitchFamily="34" charset="0"/>
                <a:cs typeface="Arial" pitchFamily="34" charset="0"/>
              </a:rPr>
              <a:t>involving</a:t>
            </a:r>
            <a:r>
              <a:rPr lang="it-IT" sz="3200" b="1" dirty="0" smtClean="0">
                <a:latin typeface="Arial" pitchFamily="34" charset="0"/>
                <a:cs typeface="Arial" pitchFamily="34" charset="0"/>
              </a:rPr>
              <a:t> no </a:t>
            </a:r>
            <a:r>
              <a:rPr lang="it-IT" sz="3200" b="1" dirty="0" err="1" smtClean="0">
                <a:latin typeface="Arial" pitchFamily="34" charset="0"/>
                <a:cs typeface="Arial" pitchFamily="34" charset="0"/>
              </a:rPr>
              <a:t>less</a:t>
            </a:r>
            <a:r>
              <a:rPr lang="it-IT" sz="3200" b="1" dirty="0" smtClean="0">
                <a:latin typeface="Arial" pitchFamily="34" charset="0"/>
                <a:cs typeface="Arial" pitchFamily="34" charset="0"/>
              </a:rPr>
              <a:t> </a:t>
            </a:r>
            <a:r>
              <a:rPr lang="it-IT" sz="3200" b="1" dirty="0" err="1" smtClean="0">
                <a:latin typeface="Arial" pitchFamily="34" charset="0"/>
                <a:cs typeface="Arial" pitchFamily="34" charset="0"/>
              </a:rPr>
              <a:t>than</a:t>
            </a:r>
            <a:r>
              <a:rPr lang="it-IT" sz="3200" b="1" dirty="0" smtClean="0">
                <a:latin typeface="Arial" pitchFamily="34" charset="0"/>
                <a:cs typeface="Arial" pitchFamily="34" charset="0"/>
              </a:rPr>
              <a:t> 5 Mb.</a:t>
            </a:r>
          </a:p>
          <a:p>
            <a:endParaRPr lang="it-IT" sz="3200" b="1" dirty="0" smtClean="0">
              <a:latin typeface="Arial" pitchFamily="34" charset="0"/>
              <a:cs typeface="Arial" pitchFamily="34" charset="0"/>
            </a:endParaRPr>
          </a:p>
        </p:txBody>
      </p:sp>
      <p:pic>
        <p:nvPicPr>
          <p:cNvPr id="154628" name="Picture 4"/>
          <p:cNvPicPr>
            <a:picLocks noChangeAspect="1" noChangeArrowheads="1"/>
          </p:cNvPicPr>
          <p:nvPr/>
        </p:nvPicPr>
        <p:blipFill>
          <a:blip r:embed="rId4"/>
          <a:srcRect/>
          <a:stretch>
            <a:fillRect/>
          </a:stretch>
        </p:blipFill>
        <p:spPr bwMode="auto">
          <a:xfrm>
            <a:off x="5226620" y="2971800"/>
            <a:ext cx="4406900" cy="1323975"/>
          </a:xfrm>
          <a:prstGeom prst="rect">
            <a:avLst/>
          </a:prstGeom>
          <a:noFill/>
          <a:ln w="9525">
            <a:noFill/>
            <a:miter lim="800000"/>
            <a:headEnd/>
            <a:tailEnd/>
          </a:ln>
        </p:spPr>
      </p:pic>
      <p:graphicFrame>
        <p:nvGraphicFramePr>
          <p:cNvPr id="154629" name="Object 22"/>
          <p:cNvGraphicFramePr>
            <a:graphicFrameLocks noGrp="1" noChangeAspect="1"/>
          </p:cNvGraphicFramePr>
          <p:nvPr>
            <p:ph type="body" sz="half" idx="2"/>
            <p:extLst>
              <p:ext uri="{D42A27DB-BD31-4B8C-83A1-F6EECF244321}">
                <p14:modId xmlns:p14="http://schemas.microsoft.com/office/powerpoint/2010/main" val="3573282001"/>
              </p:ext>
            </p:extLst>
          </p:nvPr>
        </p:nvGraphicFramePr>
        <p:xfrm>
          <a:off x="3900636" y="2514600"/>
          <a:ext cx="3870325" cy="4114800"/>
        </p:xfrm>
        <a:graphic>
          <a:graphicData uri="http://schemas.openxmlformats.org/presentationml/2006/ole">
            <mc:AlternateContent xmlns:mc="http://schemas.openxmlformats.org/markup-compatibility/2006">
              <mc:Choice xmlns:v="urn:schemas-microsoft-com:vml" Requires="v">
                <p:oleObj spid="_x0000_s4307" name="ClipArt" r:id="rId5" imgW="2409825" imgH="2562225" progId="">
                  <p:embed/>
                </p:oleObj>
              </mc:Choice>
              <mc:Fallback>
                <p:oleObj name="ClipArt" r:id="rId5" imgW="2409825" imgH="2562225" progId="">
                  <p:embed/>
                  <p:pic>
                    <p:nvPicPr>
                      <p:cNvPr id="0" name="Object 2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0636" y="2514600"/>
                        <a:ext cx="387032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54627">
                                            <p:txEl>
                                              <p:pRg st="1" end="1"/>
                                            </p:txEl>
                                          </p:spTgt>
                                        </p:tgtEl>
                                        <p:attrNameLst>
                                          <p:attrName>style.visibility</p:attrName>
                                        </p:attrNameLst>
                                      </p:cBhvr>
                                      <p:to>
                                        <p:strVal val="visible"/>
                                      </p:to>
                                    </p:set>
                                    <p:animEffect transition="in" filter="fade">
                                      <p:cBhvr>
                                        <p:cTn id="7" dur="500"/>
                                        <p:tgtEl>
                                          <p:spTgt spid="15462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4628"/>
                                        </p:tgtEl>
                                        <p:attrNameLst>
                                          <p:attrName>style.visibility</p:attrName>
                                        </p:attrNameLst>
                                      </p:cBhvr>
                                      <p:to>
                                        <p:strVal val="visible"/>
                                      </p:to>
                                    </p:set>
                                    <p:animEffect transition="in" filter="fade">
                                      <p:cBhvr>
                                        <p:cTn id="12" dur="500"/>
                                        <p:tgtEl>
                                          <p:spTgt spid="1546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4629"/>
                                        </p:tgtEl>
                                        <p:attrNameLst>
                                          <p:attrName>style.visibility</p:attrName>
                                        </p:attrNameLst>
                                      </p:cBhvr>
                                      <p:to>
                                        <p:strVal val="visible"/>
                                      </p:to>
                                    </p:set>
                                    <p:animEffect transition="in" filter="fade">
                                      <p:cBhvr>
                                        <p:cTn id="17" dur="500"/>
                                        <p:tgtEl>
                                          <p:spTgt spid="154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build="p" autoUpdateAnimBg="0" advAuto="2000"/>
    </p:bld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381000" y="792163"/>
            <a:ext cx="8924925" cy="779462"/>
          </a:xfrm>
        </p:spPr>
        <p:txBody>
          <a:bodyPr/>
          <a:lstStyle/>
          <a:p>
            <a:pPr>
              <a:defRPr/>
            </a:pPr>
            <a:r>
              <a:rPr lang="it-IT" b="1" dirty="0" err="1" smtClean="0">
                <a:solidFill>
                  <a:srgbClr val="003399"/>
                </a:solidFill>
                <a:effectLst>
                  <a:outerShdw blurRad="38100" dist="38100" dir="2700000" algn="tl">
                    <a:srgbClr val="C0C0C0"/>
                  </a:outerShdw>
                </a:effectLst>
                <a:latin typeface="Arial" pitchFamily="34" charset="0"/>
                <a:cs typeface="Arial" pitchFamily="34" charset="0"/>
              </a:rPr>
              <a:t>When</a:t>
            </a:r>
            <a:r>
              <a:rPr lang="it-IT" b="1" dirty="0" smtClean="0">
                <a:solidFill>
                  <a:srgbClr val="003399"/>
                </a:solidFill>
                <a:effectLst>
                  <a:outerShdw blurRad="38100" dist="38100" dir="2700000" algn="tl">
                    <a:srgbClr val="C0C0C0"/>
                  </a:outerShdw>
                </a:effectLst>
                <a:latin typeface="Arial" pitchFamily="34" charset="0"/>
                <a:cs typeface="Arial" pitchFamily="34" charset="0"/>
              </a:rPr>
              <a:t> the </a:t>
            </a:r>
            <a:r>
              <a:rPr lang="it-IT" b="1" dirty="0" err="1" smtClean="0">
                <a:solidFill>
                  <a:srgbClr val="003399"/>
                </a:solidFill>
                <a:effectLst>
                  <a:outerShdw blurRad="38100" dist="38100" dir="2700000" algn="tl">
                    <a:srgbClr val="C0C0C0"/>
                  </a:outerShdw>
                </a:effectLst>
                <a:latin typeface="Arial" pitchFamily="34" charset="0"/>
                <a:cs typeface="Arial" pitchFamily="34" charset="0"/>
              </a:rPr>
              <a:t>karyotype</a:t>
            </a:r>
            <a:r>
              <a:rPr lang="it-IT" b="1" dirty="0" smtClean="0">
                <a:solidFill>
                  <a:srgbClr val="003399"/>
                </a:solidFill>
                <a:effectLst>
                  <a:outerShdw blurRad="38100" dist="38100" dir="2700000" algn="tl">
                    <a:srgbClr val="C0C0C0"/>
                  </a:outerShdw>
                </a:effectLst>
                <a:latin typeface="Arial" pitchFamily="34" charset="0"/>
                <a:cs typeface="Arial" pitchFamily="34" charset="0"/>
              </a:rPr>
              <a:t> (</a:t>
            </a:r>
            <a:r>
              <a:rPr lang="it-IT" b="1" dirty="0" err="1" smtClean="0">
                <a:solidFill>
                  <a:srgbClr val="003399"/>
                </a:solidFill>
                <a:effectLst>
                  <a:outerShdw blurRad="38100" dist="38100" dir="2700000" algn="tl">
                    <a:srgbClr val="C0C0C0"/>
                  </a:outerShdw>
                </a:effectLst>
                <a:latin typeface="Arial" pitchFamily="34" charset="0"/>
                <a:cs typeface="Arial" pitchFamily="34" charset="0"/>
              </a:rPr>
              <a:t>classical</a:t>
            </a:r>
            <a:r>
              <a:rPr lang="it-IT" b="1" dirty="0" smtClean="0">
                <a:solidFill>
                  <a:srgbClr val="003399"/>
                </a:solidFill>
                <a:effectLst>
                  <a:outerShdw blurRad="38100" dist="38100" dir="2700000" algn="tl">
                    <a:srgbClr val="C0C0C0"/>
                  </a:outerShdw>
                </a:effectLst>
                <a:latin typeface="Arial" pitchFamily="34" charset="0"/>
                <a:cs typeface="Arial" pitchFamily="34" charset="0"/>
              </a:rPr>
              <a:t> </a:t>
            </a:r>
            <a:r>
              <a:rPr lang="it-IT" b="1" dirty="0" err="1" smtClean="0">
                <a:solidFill>
                  <a:srgbClr val="003399"/>
                </a:solidFill>
                <a:effectLst>
                  <a:outerShdw blurRad="38100" dist="38100" dir="2700000" algn="tl">
                    <a:srgbClr val="C0C0C0"/>
                  </a:outerShdw>
                </a:effectLst>
                <a:latin typeface="Arial" pitchFamily="34" charset="0"/>
                <a:cs typeface="Arial" pitchFamily="34" charset="0"/>
              </a:rPr>
              <a:t>cytogenetics</a:t>
            </a:r>
            <a:r>
              <a:rPr lang="it-IT" b="1" dirty="0" smtClean="0">
                <a:solidFill>
                  <a:srgbClr val="003399"/>
                </a:solidFill>
                <a:effectLst>
                  <a:outerShdw blurRad="38100" dist="38100" dir="2700000" algn="tl">
                    <a:srgbClr val="C0C0C0"/>
                  </a:outerShdw>
                </a:effectLst>
                <a:latin typeface="Arial" pitchFamily="34" charset="0"/>
                <a:cs typeface="Arial" pitchFamily="34" charset="0"/>
              </a:rPr>
              <a:t>) </a:t>
            </a:r>
            <a:r>
              <a:rPr lang="it-IT" b="1" dirty="0" err="1" smtClean="0">
                <a:solidFill>
                  <a:srgbClr val="003399"/>
                </a:solidFill>
                <a:effectLst>
                  <a:outerShdw blurRad="38100" dist="38100" dir="2700000" algn="tl">
                    <a:srgbClr val="C0C0C0"/>
                  </a:outerShdw>
                </a:effectLst>
                <a:latin typeface="Arial" pitchFamily="34" charset="0"/>
                <a:cs typeface="Arial" pitchFamily="34" charset="0"/>
              </a:rPr>
              <a:t>is</a:t>
            </a:r>
            <a:r>
              <a:rPr lang="it-IT" b="1" dirty="0" smtClean="0">
                <a:solidFill>
                  <a:srgbClr val="003399"/>
                </a:solidFill>
                <a:effectLst>
                  <a:outerShdw blurRad="38100" dist="38100" dir="2700000" algn="tl">
                    <a:srgbClr val="C0C0C0"/>
                  </a:outerShdw>
                </a:effectLst>
                <a:latin typeface="Arial" pitchFamily="34" charset="0"/>
                <a:cs typeface="Arial" pitchFamily="34" charset="0"/>
              </a:rPr>
              <a:t> </a:t>
            </a:r>
            <a:r>
              <a:rPr lang="it-IT" b="1" dirty="0" err="1" smtClean="0">
                <a:solidFill>
                  <a:srgbClr val="003399"/>
                </a:solidFill>
                <a:effectLst>
                  <a:outerShdw blurRad="38100" dist="38100" dir="2700000" algn="tl">
                    <a:srgbClr val="C0C0C0"/>
                  </a:outerShdw>
                </a:effectLst>
                <a:latin typeface="Arial" pitchFamily="34" charset="0"/>
                <a:cs typeface="Arial" pitchFamily="34" charset="0"/>
              </a:rPr>
              <a:t>not</a:t>
            </a:r>
            <a:r>
              <a:rPr lang="it-IT" b="1" dirty="0" smtClean="0">
                <a:solidFill>
                  <a:srgbClr val="003399"/>
                </a:solidFill>
                <a:effectLst>
                  <a:outerShdw blurRad="38100" dist="38100" dir="2700000" algn="tl">
                    <a:srgbClr val="C0C0C0"/>
                  </a:outerShdw>
                </a:effectLst>
                <a:latin typeface="Arial" pitchFamily="34" charset="0"/>
                <a:cs typeface="Arial" pitchFamily="34" charset="0"/>
              </a:rPr>
              <a:t> </a:t>
            </a:r>
            <a:r>
              <a:rPr lang="it-IT" b="1" dirty="0" err="1" smtClean="0">
                <a:solidFill>
                  <a:srgbClr val="003399"/>
                </a:solidFill>
                <a:effectLst>
                  <a:outerShdw blurRad="38100" dist="38100" dir="2700000" algn="tl">
                    <a:srgbClr val="C0C0C0"/>
                  </a:outerShdw>
                </a:effectLst>
                <a:latin typeface="Arial" pitchFamily="34" charset="0"/>
                <a:cs typeface="Arial" pitchFamily="34" charset="0"/>
              </a:rPr>
              <a:t>enough</a:t>
            </a:r>
            <a:endParaRPr lang="it-IT" b="1" dirty="0" smtClean="0">
              <a:solidFill>
                <a:srgbClr val="003399"/>
              </a:solidFill>
              <a:effectLst>
                <a:outerShdw blurRad="38100" dist="38100" dir="2700000" algn="tl">
                  <a:srgbClr val="C0C0C0"/>
                </a:outerShdw>
              </a:effectLst>
              <a:latin typeface="Arial" pitchFamily="34" charset="0"/>
              <a:cs typeface="Arial" pitchFamily="34" charset="0"/>
            </a:endParaRPr>
          </a:p>
        </p:txBody>
      </p:sp>
      <p:graphicFrame>
        <p:nvGraphicFramePr>
          <p:cNvPr id="153603" name="Object 20"/>
          <p:cNvGraphicFramePr>
            <a:graphicFrameLocks noChangeAspect="1"/>
          </p:cNvGraphicFramePr>
          <p:nvPr/>
        </p:nvGraphicFramePr>
        <p:xfrm>
          <a:off x="2946400" y="1828800"/>
          <a:ext cx="3313113" cy="4716463"/>
        </p:xfrm>
        <a:graphic>
          <a:graphicData uri="http://schemas.openxmlformats.org/presentationml/2006/ole">
            <mc:AlternateContent xmlns:mc="http://schemas.openxmlformats.org/markup-compatibility/2006">
              <mc:Choice xmlns:v="urn:schemas-microsoft-com:vml" Requires="v">
                <p:oleObj spid="_x0000_s5331" name="ClipArt" r:id="rId4" imgW="3848100" imgH="5478463" progId="">
                  <p:embed/>
                </p:oleObj>
              </mc:Choice>
              <mc:Fallback>
                <p:oleObj name="ClipArt" r:id="rId4" imgW="3848100" imgH="5478463" progId="">
                  <p:embed/>
                  <p:pic>
                    <p:nvPicPr>
                      <p:cNvPr id="0" name="Object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6400" y="1828800"/>
                        <a:ext cx="3313113" cy="4716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53603"/>
                                        </p:tgtEl>
                                        <p:attrNameLst>
                                          <p:attrName>style.visibility</p:attrName>
                                        </p:attrNameLst>
                                      </p:cBhvr>
                                      <p:to>
                                        <p:strVal val="visible"/>
                                      </p:to>
                                    </p:set>
                                    <p:animEffect transition="in" filter="wipe(left)">
                                      <p:cBhvr>
                                        <p:cTn id="7" dur="500"/>
                                        <p:tgtEl>
                                          <p:spTgt spid="153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609600" y="457200"/>
            <a:ext cx="8089900" cy="1050925"/>
          </a:xfrm>
        </p:spPr>
        <p:txBody>
          <a:bodyPr/>
          <a:lstStyle/>
          <a:p>
            <a:pPr>
              <a:defRPr/>
            </a:pPr>
            <a:r>
              <a:rPr lang="it-IT" b="1" u="sng" dirty="0" err="1" smtClean="0">
                <a:solidFill>
                  <a:srgbClr val="FF0000"/>
                </a:solidFill>
                <a:effectLst>
                  <a:outerShdw blurRad="38100" dist="38100" dir="2700000" algn="tl">
                    <a:srgbClr val="C0C0C0"/>
                  </a:outerShdw>
                </a:effectLst>
                <a:latin typeface="Arial" pitchFamily="34" charset="0"/>
                <a:cs typeface="Arial" pitchFamily="34" charset="0"/>
              </a:rPr>
              <a:t>Molecular</a:t>
            </a:r>
            <a:r>
              <a:rPr lang="it-IT" b="1" u="sng" dirty="0" smtClean="0">
                <a:solidFill>
                  <a:srgbClr val="FF0000"/>
                </a:solidFill>
                <a:effectLst>
                  <a:outerShdw blurRad="38100" dist="38100" dir="2700000" algn="tl">
                    <a:srgbClr val="C0C0C0"/>
                  </a:outerShdw>
                </a:effectLst>
                <a:latin typeface="Arial" pitchFamily="34" charset="0"/>
                <a:cs typeface="Arial" pitchFamily="34" charset="0"/>
              </a:rPr>
              <a:t> </a:t>
            </a:r>
            <a:r>
              <a:rPr lang="it-IT" b="1" dirty="0" err="1" smtClean="0">
                <a:solidFill>
                  <a:srgbClr val="FF0000"/>
                </a:solidFill>
                <a:effectLst>
                  <a:outerShdw blurRad="38100" dist="38100" dir="2700000" algn="tl">
                    <a:srgbClr val="C0C0C0"/>
                  </a:outerShdw>
                </a:effectLst>
                <a:latin typeface="Arial" pitchFamily="34" charset="0"/>
                <a:cs typeface="Arial" pitchFamily="34" charset="0"/>
              </a:rPr>
              <a:t>cytogenetics</a:t>
            </a:r>
            <a:endParaRPr lang="it-IT" sz="4000" b="1" i="1" u="sng" dirty="0" smtClean="0">
              <a:solidFill>
                <a:srgbClr val="FF0000"/>
              </a:solidFill>
              <a:effectLst>
                <a:outerShdw blurRad="38100" dist="38100" dir="2700000" algn="tl">
                  <a:srgbClr val="C0C0C0"/>
                </a:outerShdw>
              </a:effectLst>
              <a:latin typeface="Arial" pitchFamily="34" charset="0"/>
              <a:cs typeface="Arial" pitchFamily="34" charset="0"/>
            </a:endParaRPr>
          </a:p>
        </p:txBody>
      </p:sp>
      <p:pic>
        <p:nvPicPr>
          <p:cNvPr id="155652" name="Picture 4"/>
          <p:cNvPicPr>
            <a:picLocks noChangeAspect="1" noChangeArrowheads="1"/>
          </p:cNvPicPr>
          <p:nvPr/>
        </p:nvPicPr>
        <p:blipFill>
          <a:blip r:embed="rId4"/>
          <a:srcRect/>
          <a:stretch>
            <a:fillRect/>
          </a:stretch>
        </p:blipFill>
        <p:spPr bwMode="auto">
          <a:xfrm>
            <a:off x="1898650" y="3581400"/>
            <a:ext cx="4406900" cy="1323975"/>
          </a:xfrm>
          <a:prstGeom prst="rect">
            <a:avLst/>
          </a:prstGeom>
          <a:noFill/>
          <a:ln w="9525">
            <a:noFill/>
            <a:miter lim="800000"/>
            <a:headEnd/>
            <a:tailEnd/>
          </a:ln>
        </p:spPr>
      </p:pic>
      <p:graphicFrame>
        <p:nvGraphicFramePr>
          <p:cNvPr id="155653" name="Object 22"/>
          <p:cNvGraphicFramePr>
            <a:graphicFrameLocks noChangeAspect="1"/>
          </p:cNvGraphicFramePr>
          <p:nvPr/>
        </p:nvGraphicFramePr>
        <p:xfrm>
          <a:off x="3671888" y="3429000"/>
          <a:ext cx="2938462" cy="3124200"/>
        </p:xfrm>
        <a:graphic>
          <a:graphicData uri="http://schemas.openxmlformats.org/presentationml/2006/ole">
            <mc:AlternateContent xmlns:mc="http://schemas.openxmlformats.org/markup-compatibility/2006">
              <mc:Choice xmlns:v="urn:schemas-microsoft-com:vml" Requires="v">
                <p:oleObj spid="_x0000_s6355" name="ClipArt" r:id="rId5" imgW="2409825" imgH="2562225" progId="">
                  <p:embed/>
                </p:oleObj>
              </mc:Choice>
              <mc:Fallback>
                <p:oleObj name="ClipArt" r:id="rId5" imgW="2409825" imgH="2562225" progId="">
                  <p:embed/>
                  <p:pic>
                    <p:nvPicPr>
                      <p:cNvPr id="0" name="Object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1888" y="3429000"/>
                        <a:ext cx="293846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CasellaDiTesto 1"/>
          <p:cNvSpPr txBox="1"/>
          <p:nvPr/>
        </p:nvSpPr>
        <p:spPr>
          <a:xfrm>
            <a:off x="848544" y="1628800"/>
            <a:ext cx="7992888" cy="1815882"/>
          </a:xfrm>
          <a:prstGeom prst="rect">
            <a:avLst/>
          </a:prstGeom>
          <a:noFill/>
        </p:spPr>
        <p:txBody>
          <a:bodyPr wrap="square" rtlCol="0">
            <a:spAutoFit/>
          </a:bodyPr>
          <a:lstStyle/>
          <a:p>
            <a:r>
              <a:rPr lang="it-IT" sz="2800" b="1" dirty="0" err="1">
                <a:latin typeface="Arial"/>
                <a:cs typeface="Arial"/>
              </a:rPr>
              <a:t>Combines</a:t>
            </a:r>
            <a:r>
              <a:rPr lang="it-IT" sz="2800" b="1" dirty="0">
                <a:latin typeface="Arial"/>
                <a:cs typeface="Arial"/>
              </a:rPr>
              <a:t> the </a:t>
            </a:r>
            <a:r>
              <a:rPr lang="it-IT" sz="2800" b="1" dirty="0" err="1">
                <a:latin typeface="Arial"/>
                <a:cs typeface="Arial"/>
              </a:rPr>
              <a:t>possibility</a:t>
            </a:r>
            <a:r>
              <a:rPr lang="it-IT" sz="2800" b="1" dirty="0">
                <a:latin typeface="Arial"/>
                <a:cs typeface="Arial"/>
              </a:rPr>
              <a:t> </a:t>
            </a:r>
            <a:r>
              <a:rPr lang="it-IT" sz="2800" b="1" dirty="0" smtClean="0">
                <a:latin typeface="Arial"/>
                <a:cs typeface="Arial"/>
              </a:rPr>
              <a:t>of </a:t>
            </a:r>
            <a:r>
              <a:rPr lang="it-IT" sz="2800" b="1" dirty="0">
                <a:latin typeface="Arial"/>
                <a:cs typeface="Arial"/>
              </a:rPr>
              <a:t>DNA </a:t>
            </a:r>
            <a:r>
              <a:rPr lang="it-IT" sz="2800" b="1" dirty="0" err="1">
                <a:latin typeface="Arial"/>
                <a:cs typeface="Arial"/>
              </a:rPr>
              <a:t>analysis</a:t>
            </a:r>
            <a:r>
              <a:rPr lang="it-IT" sz="2800" b="1" dirty="0">
                <a:latin typeface="Arial"/>
                <a:cs typeface="Arial"/>
              </a:rPr>
              <a:t>, </a:t>
            </a:r>
            <a:r>
              <a:rPr lang="it-IT" sz="2800" b="1" dirty="0" err="1">
                <a:latin typeface="Arial"/>
                <a:cs typeface="Arial"/>
              </a:rPr>
              <a:t>proper</a:t>
            </a:r>
            <a:r>
              <a:rPr lang="it-IT" sz="2800" b="1" dirty="0">
                <a:latin typeface="Arial"/>
                <a:cs typeface="Arial"/>
              </a:rPr>
              <a:t> </a:t>
            </a:r>
            <a:r>
              <a:rPr lang="it-IT" sz="2800" b="1" dirty="0" smtClean="0">
                <a:latin typeface="Arial"/>
                <a:cs typeface="Arial"/>
              </a:rPr>
              <a:t>of </a:t>
            </a:r>
            <a:r>
              <a:rPr lang="it-IT" sz="2800" b="1" dirty="0" err="1">
                <a:latin typeface="Arial"/>
                <a:cs typeface="Arial"/>
              </a:rPr>
              <a:t>molecular</a:t>
            </a:r>
            <a:r>
              <a:rPr lang="it-IT" sz="2800" b="1" dirty="0">
                <a:latin typeface="Arial"/>
                <a:cs typeface="Arial"/>
              </a:rPr>
              <a:t> </a:t>
            </a:r>
            <a:r>
              <a:rPr lang="it-IT" sz="2800" b="1" dirty="0" err="1" smtClean="0">
                <a:latin typeface="Arial"/>
                <a:cs typeface="Arial"/>
              </a:rPr>
              <a:t>biology</a:t>
            </a:r>
            <a:r>
              <a:rPr lang="it-IT" sz="2800" b="1" dirty="0" smtClean="0">
                <a:latin typeface="Arial"/>
                <a:cs typeface="Arial"/>
              </a:rPr>
              <a:t> </a:t>
            </a:r>
            <a:r>
              <a:rPr lang="it-IT" sz="2800" b="1" dirty="0" err="1" smtClean="0">
                <a:latin typeface="Arial"/>
                <a:cs typeface="Arial"/>
              </a:rPr>
              <a:t>techniques</a:t>
            </a:r>
            <a:r>
              <a:rPr lang="it-IT" sz="2800" b="1" dirty="0" smtClean="0">
                <a:latin typeface="Arial"/>
                <a:cs typeface="Arial"/>
              </a:rPr>
              <a:t>, with </a:t>
            </a:r>
            <a:r>
              <a:rPr lang="it-IT" sz="2800" b="1" dirty="0" err="1" smtClean="0">
                <a:latin typeface="Arial"/>
                <a:cs typeface="Arial"/>
              </a:rPr>
              <a:t>chromosome</a:t>
            </a:r>
            <a:r>
              <a:rPr lang="it-IT" sz="2800" b="1" dirty="0" smtClean="0">
                <a:latin typeface="Arial"/>
                <a:cs typeface="Arial"/>
              </a:rPr>
              <a:t> </a:t>
            </a:r>
            <a:r>
              <a:rPr lang="it-IT" sz="2800" b="1" dirty="0" err="1">
                <a:latin typeface="Arial"/>
                <a:cs typeface="Arial"/>
              </a:rPr>
              <a:t>structure</a:t>
            </a:r>
            <a:r>
              <a:rPr lang="it-IT" sz="2800" b="1" dirty="0">
                <a:latin typeface="Arial"/>
                <a:cs typeface="Arial"/>
              </a:rPr>
              <a:t> </a:t>
            </a:r>
            <a:r>
              <a:rPr lang="it-IT" sz="2800" b="1" dirty="0" err="1">
                <a:latin typeface="Arial"/>
                <a:cs typeface="Arial"/>
              </a:rPr>
              <a:t>whose</a:t>
            </a:r>
            <a:r>
              <a:rPr lang="it-IT" sz="2800" b="1" dirty="0">
                <a:latin typeface="Arial"/>
                <a:cs typeface="Arial"/>
              </a:rPr>
              <a:t> </a:t>
            </a:r>
            <a:r>
              <a:rPr lang="it-IT" sz="2800" b="1" dirty="0" err="1">
                <a:latin typeface="Arial"/>
                <a:cs typeface="Arial"/>
              </a:rPr>
              <a:t>study</a:t>
            </a:r>
            <a:r>
              <a:rPr lang="it-IT" sz="2800" b="1" dirty="0">
                <a:latin typeface="Arial"/>
                <a:cs typeface="Arial"/>
              </a:rPr>
              <a:t> </a:t>
            </a:r>
            <a:r>
              <a:rPr lang="it-IT" sz="2800" b="1" dirty="0" err="1">
                <a:latin typeface="Arial"/>
                <a:cs typeface="Arial"/>
              </a:rPr>
              <a:t>is</a:t>
            </a:r>
            <a:r>
              <a:rPr lang="it-IT" sz="2800" b="1" dirty="0">
                <a:latin typeface="Arial"/>
                <a:cs typeface="Arial"/>
              </a:rPr>
              <a:t> the </a:t>
            </a:r>
            <a:r>
              <a:rPr lang="it-IT" sz="2800" b="1" dirty="0" err="1">
                <a:latin typeface="Arial"/>
                <a:cs typeface="Arial"/>
              </a:rPr>
              <a:t>subject</a:t>
            </a:r>
            <a:r>
              <a:rPr lang="it-IT" sz="2800" b="1" dirty="0">
                <a:latin typeface="Arial"/>
                <a:cs typeface="Arial"/>
              </a:rPr>
              <a:t> </a:t>
            </a:r>
            <a:r>
              <a:rPr lang="it-IT" sz="2800" b="1" dirty="0" smtClean="0">
                <a:latin typeface="Arial"/>
                <a:cs typeface="Arial"/>
              </a:rPr>
              <a:t>of </a:t>
            </a:r>
            <a:r>
              <a:rPr lang="it-IT" sz="2800" b="1" dirty="0" err="1">
                <a:latin typeface="Arial"/>
                <a:cs typeface="Arial"/>
              </a:rPr>
              <a:t>classical</a:t>
            </a:r>
            <a:r>
              <a:rPr lang="it-IT" sz="2800" b="1" dirty="0">
                <a:latin typeface="Arial"/>
                <a:cs typeface="Arial"/>
              </a:rPr>
              <a:t> </a:t>
            </a:r>
            <a:r>
              <a:rPr lang="it-IT" sz="2800" b="1" dirty="0" err="1">
                <a:latin typeface="Arial"/>
                <a:cs typeface="Arial"/>
              </a:rPr>
              <a:t>cytogenetics</a:t>
            </a:r>
            <a:r>
              <a:rPr lang="it-IT" sz="2800" b="1" dirty="0">
                <a:latin typeface="Arial"/>
                <a:cs typeface="Arial"/>
              </a:rPr>
              <a:t>.</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5652"/>
                                        </p:tgtEl>
                                        <p:attrNameLst>
                                          <p:attrName>style.visibility</p:attrName>
                                        </p:attrNameLst>
                                      </p:cBhvr>
                                      <p:to>
                                        <p:strVal val="visible"/>
                                      </p:to>
                                    </p:set>
                                    <p:animEffect transition="in" filter="fade">
                                      <p:cBhvr>
                                        <p:cTn id="7" dur="500"/>
                                        <p:tgtEl>
                                          <p:spTgt spid="1556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5653"/>
                                        </p:tgtEl>
                                        <p:attrNameLst>
                                          <p:attrName>style.visibility</p:attrName>
                                        </p:attrNameLst>
                                      </p:cBhvr>
                                      <p:to>
                                        <p:strVal val="visible"/>
                                      </p:to>
                                    </p:set>
                                    <p:animEffect transition="in" filter="fade">
                                      <p:cBhvr>
                                        <p:cTn id="12" dur="500"/>
                                        <p:tgtEl>
                                          <p:spTgt spid="155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0" y="228600"/>
            <a:ext cx="8089900" cy="777875"/>
          </a:xfrm>
        </p:spPr>
        <p:txBody>
          <a:bodyPr/>
          <a:lstStyle/>
          <a:p>
            <a:pPr>
              <a:defRPr/>
            </a:pPr>
            <a:r>
              <a:rPr lang="it-IT" b="1" u="sng" dirty="0" err="1" smtClean="0">
                <a:solidFill>
                  <a:srgbClr val="003399"/>
                </a:solidFill>
                <a:effectLst>
                  <a:outerShdw blurRad="38100" dist="38100" dir="2700000" algn="tl">
                    <a:srgbClr val="C0C0C0"/>
                  </a:outerShdw>
                </a:effectLst>
                <a:latin typeface="Arial" pitchFamily="34" charset="0"/>
                <a:cs typeface="Arial" pitchFamily="34" charset="0"/>
              </a:rPr>
              <a:t>Molecular</a:t>
            </a:r>
            <a:r>
              <a:rPr lang="it-IT" b="1" u="sng" dirty="0" smtClean="0">
                <a:solidFill>
                  <a:srgbClr val="003399"/>
                </a:solidFill>
                <a:effectLst>
                  <a:outerShdw blurRad="38100" dist="38100" dir="2700000" algn="tl">
                    <a:srgbClr val="C0C0C0"/>
                  </a:outerShdw>
                </a:effectLst>
                <a:latin typeface="Arial" pitchFamily="34" charset="0"/>
                <a:cs typeface="Arial" pitchFamily="34" charset="0"/>
              </a:rPr>
              <a:t> </a:t>
            </a:r>
            <a:r>
              <a:rPr lang="it-IT" b="1" u="sng" dirty="0" err="1" smtClean="0">
                <a:solidFill>
                  <a:srgbClr val="003399"/>
                </a:solidFill>
                <a:effectLst>
                  <a:outerShdw blurRad="38100" dist="38100" dir="2700000" algn="tl">
                    <a:srgbClr val="C0C0C0"/>
                  </a:outerShdw>
                </a:effectLst>
                <a:latin typeface="Arial" pitchFamily="34" charset="0"/>
                <a:cs typeface="Arial" pitchFamily="34" charset="0"/>
              </a:rPr>
              <a:t>cytogenetics</a:t>
            </a:r>
            <a:endParaRPr lang="it-IT" sz="4000" b="1" dirty="0" smtClean="0">
              <a:solidFill>
                <a:srgbClr val="003399"/>
              </a:solidFill>
              <a:effectLst>
                <a:outerShdw blurRad="38100" dist="38100" dir="2700000" algn="tl">
                  <a:srgbClr val="C0C0C0"/>
                </a:outerShdw>
              </a:effectLst>
              <a:latin typeface="Arial" pitchFamily="34" charset="0"/>
              <a:cs typeface="Arial" pitchFamily="34" charset="0"/>
            </a:endParaRPr>
          </a:p>
        </p:txBody>
      </p:sp>
      <p:pic>
        <p:nvPicPr>
          <p:cNvPr id="156676" name="Picture 4" descr="Fish"/>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943600" y="260350"/>
            <a:ext cx="3962400" cy="2330450"/>
          </a:xfrm>
          <a:prstGeom prst="rect">
            <a:avLst/>
          </a:prstGeom>
          <a:noFill/>
          <a:ln w="9525">
            <a:noFill/>
            <a:miter lim="800000"/>
            <a:headEnd/>
            <a:tailEnd/>
          </a:ln>
        </p:spPr>
      </p:pic>
      <p:pic>
        <p:nvPicPr>
          <p:cNvPr id="156677" name="Picture 5"/>
          <p:cNvPicPr>
            <a:picLocks noChangeAspect="1" noChangeArrowheads="1"/>
          </p:cNvPicPr>
          <p:nvPr/>
        </p:nvPicPr>
        <p:blipFill>
          <a:blip r:embed="rId4"/>
          <a:srcRect/>
          <a:stretch>
            <a:fillRect/>
          </a:stretch>
        </p:blipFill>
        <p:spPr bwMode="auto">
          <a:xfrm>
            <a:off x="3657600" y="2568575"/>
            <a:ext cx="6248400" cy="4184650"/>
          </a:xfrm>
          <a:prstGeom prst="rect">
            <a:avLst/>
          </a:prstGeom>
          <a:noFill/>
          <a:ln w="9525">
            <a:noFill/>
            <a:miter lim="800000"/>
            <a:headEnd/>
            <a:tailEnd/>
          </a:ln>
        </p:spPr>
      </p:pic>
      <p:sp>
        <p:nvSpPr>
          <p:cNvPr id="4" name="Rettangolo 3"/>
          <p:cNvSpPr/>
          <p:nvPr/>
        </p:nvSpPr>
        <p:spPr>
          <a:xfrm>
            <a:off x="272480" y="1196752"/>
            <a:ext cx="3240360" cy="4524315"/>
          </a:xfrm>
          <a:prstGeom prst="rect">
            <a:avLst/>
          </a:prstGeom>
        </p:spPr>
        <p:txBody>
          <a:bodyPr wrap="square">
            <a:spAutoFit/>
          </a:bodyPr>
          <a:lstStyle/>
          <a:p>
            <a:r>
              <a:rPr lang="it-IT" sz="3200" b="1" dirty="0" err="1"/>
              <a:t>Allows</a:t>
            </a:r>
            <a:r>
              <a:rPr lang="it-IT" sz="3200" b="1" dirty="0"/>
              <a:t> a </a:t>
            </a:r>
            <a:r>
              <a:rPr lang="it-IT" sz="3200" b="1" dirty="0" err="1"/>
              <a:t>targeted</a:t>
            </a:r>
            <a:r>
              <a:rPr lang="it-IT" sz="3200" b="1" dirty="0"/>
              <a:t> </a:t>
            </a:r>
            <a:r>
              <a:rPr lang="it-IT" sz="3200" b="1" dirty="0" err="1"/>
              <a:t>analysis</a:t>
            </a:r>
            <a:r>
              <a:rPr lang="it-IT" sz="3200" b="1" dirty="0"/>
              <a:t> of a </a:t>
            </a:r>
            <a:r>
              <a:rPr lang="it-IT" sz="3200" b="1" dirty="0" err="1"/>
              <a:t>chromosomal</a:t>
            </a:r>
            <a:r>
              <a:rPr lang="it-IT" sz="3200" b="1" dirty="0"/>
              <a:t> </a:t>
            </a:r>
            <a:r>
              <a:rPr lang="it-IT" sz="3200" b="1" dirty="0" err="1"/>
              <a:t>region</a:t>
            </a:r>
            <a:r>
              <a:rPr lang="it-IT" sz="3200" b="1" dirty="0"/>
              <a:t> </a:t>
            </a:r>
            <a:r>
              <a:rPr lang="it-IT" sz="3200" b="1" dirty="0" err="1" smtClean="0"/>
              <a:t>allowing</a:t>
            </a:r>
            <a:r>
              <a:rPr lang="it-IT" sz="3200" b="1" dirty="0" smtClean="0"/>
              <a:t> </a:t>
            </a:r>
            <a:r>
              <a:rPr lang="it-IT" sz="3200" b="1" dirty="0"/>
              <a:t>to </a:t>
            </a:r>
            <a:r>
              <a:rPr lang="it-IT" sz="3200" b="1" dirty="0" err="1"/>
              <a:t>highlight</a:t>
            </a:r>
            <a:r>
              <a:rPr lang="it-IT" sz="3200" b="1" dirty="0"/>
              <a:t> </a:t>
            </a:r>
            <a:r>
              <a:rPr lang="it-IT" sz="3200" b="1" dirty="0" err="1"/>
              <a:t>rearrangements</a:t>
            </a:r>
            <a:r>
              <a:rPr lang="it-IT" sz="3200" b="1" dirty="0"/>
              <a:t> of </a:t>
            </a:r>
            <a:r>
              <a:rPr lang="it-IT" sz="3200" b="1" dirty="0" err="1"/>
              <a:t>several</a:t>
            </a:r>
            <a:r>
              <a:rPr lang="it-IT" sz="3200" b="1" dirty="0"/>
              <a:t> </a:t>
            </a:r>
            <a:r>
              <a:rPr lang="it-IT" sz="3200" b="1" dirty="0" err="1"/>
              <a:t>hundred</a:t>
            </a:r>
            <a:r>
              <a:rPr lang="it-IT" sz="3200" b="1" dirty="0"/>
              <a:t> </a:t>
            </a:r>
            <a:r>
              <a:rPr lang="it-IT" sz="3200" b="1" dirty="0" err="1"/>
              <a:t>kilobases</a:t>
            </a:r>
            <a:r>
              <a:rPr lang="it-IT" sz="3200" b="1" dirty="0"/>
              <a:t>.</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6676"/>
                                        </p:tgtEl>
                                        <p:attrNameLst>
                                          <p:attrName>style.visibility</p:attrName>
                                        </p:attrNameLst>
                                      </p:cBhvr>
                                      <p:to>
                                        <p:strVal val="visible"/>
                                      </p:to>
                                    </p:set>
                                    <p:animEffect transition="in" filter="fade">
                                      <p:cBhvr>
                                        <p:cTn id="7" dur="500"/>
                                        <p:tgtEl>
                                          <p:spTgt spid="1566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6677"/>
                                        </p:tgtEl>
                                        <p:attrNameLst>
                                          <p:attrName>style.visibility</p:attrName>
                                        </p:attrNameLst>
                                      </p:cBhvr>
                                      <p:to>
                                        <p:strVal val="visible"/>
                                      </p:to>
                                    </p:set>
                                    <p:animEffect transition="in" filter="fade">
                                      <p:cBhvr>
                                        <p:cTn id="12" dur="500"/>
                                        <p:tgtEl>
                                          <p:spTgt spid="156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7699" name="Rectangle 3"/>
          <p:cNvSpPr>
            <a:spLocks noGrp="1" noChangeArrowheads="1"/>
          </p:cNvSpPr>
          <p:nvPr>
            <p:ph type="body" idx="1"/>
          </p:nvPr>
        </p:nvSpPr>
        <p:spPr>
          <a:xfrm>
            <a:off x="495300" y="2474914"/>
            <a:ext cx="8915400" cy="3240087"/>
          </a:xfrm>
        </p:spPr>
        <p:txBody>
          <a:bodyPr/>
          <a:lstStyle/>
          <a:p>
            <a:pPr eaLnBrk="1" hangingPunct="1"/>
            <a:r>
              <a:rPr lang="it-IT" sz="2800" b="1" dirty="0">
                <a:solidFill>
                  <a:srgbClr val="EEF2EE"/>
                </a:solidFill>
                <a:latin typeface="Calibri" charset="0"/>
              </a:rPr>
              <a:t>FISH</a:t>
            </a:r>
            <a:r>
              <a:rPr lang="it-IT" sz="2800" dirty="0">
                <a:solidFill>
                  <a:srgbClr val="EEF2EE"/>
                </a:solidFill>
                <a:latin typeface="Calibri" charset="0"/>
              </a:rPr>
              <a:t> (</a:t>
            </a:r>
            <a:r>
              <a:rPr lang="it-IT" sz="2800" dirty="0" err="1">
                <a:solidFill>
                  <a:srgbClr val="EEF2EE"/>
                </a:solidFill>
                <a:latin typeface="Calibri" charset="0"/>
              </a:rPr>
              <a:t>fluorescence</a:t>
            </a:r>
            <a:r>
              <a:rPr lang="it-IT" sz="2800" dirty="0">
                <a:solidFill>
                  <a:srgbClr val="EEF2EE"/>
                </a:solidFill>
                <a:latin typeface="Calibri" charset="0"/>
              </a:rPr>
              <a:t> in situ </a:t>
            </a:r>
            <a:r>
              <a:rPr lang="it-IT" sz="2800" dirty="0" err="1">
                <a:solidFill>
                  <a:srgbClr val="EEF2EE"/>
                </a:solidFill>
                <a:latin typeface="Calibri" charset="0"/>
              </a:rPr>
              <a:t>hybridization</a:t>
            </a:r>
            <a:r>
              <a:rPr lang="it-IT" sz="2800" dirty="0">
                <a:solidFill>
                  <a:srgbClr val="EEF2EE"/>
                </a:solidFill>
                <a:latin typeface="Calibri" charset="0"/>
              </a:rPr>
              <a:t>)</a:t>
            </a:r>
          </a:p>
          <a:p>
            <a:pPr eaLnBrk="1" hangingPunct="1"/>
            <a:r>
              <a:rPr lang="it-IT" sz="2800" b="1" dirty="0">
                <a:solidFill>
                  <a:srgbClr val="EEF2EE"/>
                </a:solidFill>
                <a:latin typeface="Calibri" charset="0"/>
              </a:rPr>
              <a:t>PRINS </a:t>
            </a:r>
            <a:r>
              <a:rPr lang="it-IT" sz="2800" dirty="0">
                <a:solidFill>
                  <a:srgbClr val="EEF2EE"/>
                </a:solidFill>
                <a:latin typeface="Calibri" charset="0"/>
              </a:rPr>
              <a:t>(</a:t>
            </a:r>
            <a:r>
              <a:rPr lang="it-IT" sz="2800" dirty="0" err="1">
                <a:solidFill>
                  <a:srgbClr val="EEF2EE"/>
                </a:solidFill>
                <a:latin typeface="Calibri" charset="0"/>
              </a:rPr>
              <a:t>primed</a:t>
            </a:r>
            <a:r>
              <a:rPr lang="it-IT" sz="2800" dirty="0">
                <a:solidFill>
                  <a:srgbClr val="EEF2EE"/>
                </a:solidFill>
                <a:latin typeface="Calibri" charset="0"/>
              </a:rPr>
              <a:t> in situ </a:t>
            </a:r>
            <a:r>
              <a:rPr lang="it-IT" sz="2800" dirty="0" err="1">
                <a:solidFill>
                  <a:srgbClr val="EEF2EE"/>
                </a:solidFill>
                <a:latin typeface="Calibri" charset="0"/>
              </a:rPr>
              <a:t>labeling</a:t>
            </a:r>
            <a:r>
              <a:rPr lang="it-IT" sz="2800" dirty="0">
                <a:solidFill>
                  <a:srgbClr val="EEF2EE"/>
                </a:solidFill>
                <a:latin typeface="Calibri" charset="0"/>
              </a:rPr>
              <a:t>)</a:t>
            </a:r>
          </a:p>
          <a:p>
            <a:pPr eaLnBrk="1" hangingPunct="1"/>
            <a:r>
              <a:rPr lang="it-IT" sz="2800" b="1" dirty="0">
                <a:solidFill>
                  <a:srgbClr val="EEF2EE"/>
                </a:solidFill>
                <a:latin typeface="Calibri" charset="0"/>
              </a:rPr>
              <a:t>PCR </a:t>
            </a:r>
            <a:r>
              <a:rPr lang="it-IT" sz="2800" b="1" i="1" dirty="0">
                <a:solidFill>
                  <a:srgbClr val="EEF2EE"/>
                </a:solidFill>
                <a:latin typeface="Calibri" charset="0"/>
              </a:rPr>
              <a:t>in situ </a:t>
            </a:r>
            <a:r>
              <a:rPr lang="it-IT" sz="2800" dirty="0">
                <a:solidFill>
                  <a:srgbClr val="EEF2EE"/>
                </a:solidFill>
                <a:latin typeface="Calibri" charset="0"/>
              </a:rPr>
              <a:t>(</a:t>
            </a:r>
            <a:r>
              <a:rPr lang="it-IT" sz="2800" dirty="0" err="1">
                <a:solidFill>
                  <a:srgbClr val="EEF2EE"/>
                </a:solidFill>
                <a:latin typeface="Calibri" charset="0"/>
              </a:rPr>
              <a:t>polymerase</a:t>
            </a:r>
            <a:r>
              <a:rPr lang="it-IT" sz="2800" dirty="0">
                <a:solidFill>
                  <a:srgbClr val="EEF2EE"/>
                </a:solidFill>
                <a:latin typeface="Calibri" charset="0"/>
              </a:rPr>
              <a:t> </a:t>
            </a:r>
            <a:r>
              <a:rPr lang="it-IT" sz="2800" dirty="0" err="1">
                <a:solidFill>
                  <a:srgbClr val="EEF2EE"/>
                </a:solidFill>
                <a:latin typeface="Calibri" charset="0"/>
              </a:rPr>
              <a:t>chain</a:t>
            </a:r>
            <a:r>
              <a:rPr lang="it-IT" sz="2800" dirty="0">
                <a:solidFill>
                  <a:srgbClr val="EEF2EE"/>
                </a:solidFill>
                <a:latin typeface="Calibri" charset="0"/>
              </a:rPr>
              <a:t> </a:t>
            </a:r>
            <a:r>
              <a:rPr lang="it-IT" sz="2800" dirty="0" err="1">
                <a:solidFill>
                  <a:srgbClr val="EEF2EE"/>
                </a:solidFill>
                <a:latin typeface="Calibri" charset="0"/>
              </a:rPr>
              <a:t>reaction</a:t>
            </a:r>
            <a:r>
              <a:rPr lang="it-IT" sz="2800" dirty="0">
                <a:solidFill>
                  <a:srgbClr val="EEF2EE"/>
                </a:solidFill>
                <a:latin typeface="Calibri" charset="0"/>
              </a:rPr>
              <a:t> </a:t>
            </a:r>
            <a:r>
              <a:rPr lang="it-IT" sz="2800" i="1" dirty="0">
                <a:solidFill>
                  <a:srgbClr val="EEF2EE"/>
                </a:solidFill>
                <a:latin typeface="Calibri" charset="0"/>
              </a:rPr>
              <a:t>in situ</a:t>
            </a:r>
            <a:r>
              <a:rPr lang="it-IT" sz="2800" dirty="0">
                <a:solidFill>
                  <a:srgbClr val="EEF2EE"/>
                </a:solidFill>
                <a:latin typeface="Calibri" charset="0"/>
              </a:rPr>
              <a:t>)</a:t>
            </a:r>
          </a:p>
          <a:p>
            <a:pPr eaLnBrk="1" hangingPunct="1"/>
            <a:r>
              <a:rPr lang="it-IT" sz="2800" b="1" dirty="0">
                <a:solidFill>
                  <a:srgbClr val="EEF2EE"/>
                </a:solidFill>
                <a:latin typeface="Calibri" charset="0"/>
              </a:rPr>
              <a:t>CGH</a:t>
            </a:r>
            <a:r>
              <a:rPr lang="it-IT" sz="2800" dirty="0">
                <a:solidFill>
                  <a:srgbClr val="EEF2EE"/>
                </a:solidFill>
                <a:latin typeface="Calibri" charset="0"/>
              </a:rPr>
              <a:t> (comparative </a:t>
            </a:r>
            <a:r>
              <a:rPr lang="it-IT" sz="2800" dirty="0" err="1">
                <a:solidFill>
                  <a:srgbClr val="EEF2EE"/>
                </a:solidFill>
                <a:latin typeface="Calibri" charset="0"/>
              </a:rPr>
              <a:t>genomic</a:t>
            </a:r>
            <a:r>
              <a:rPr lang="it-IT" sz="2800" dirty="0">
                <a:solidFill>
                  <a:srgbClr val="EEF2EE"/>
                </a:solidFill>
                <a:latin typeface="Calibri" charset="0"/>
              </a:rPr>
              <a:t> </a:t>
            </a:r>
            <a:r>
              <a:rPr lang="it-IT" sz="2800" dirty="0" err="1">
                <a:solidFill>
                  <a:srgbClr val="EEF2EE"/>
                </a:solidFill>
                <a:latin typeface="Calibri" charset="0"/>
              </a:rPr>
              <a:t>hybridization</a:t>
            </a:r>
            <a:r>
              <a:rPr lang="it-IT" sz="2800" dirty="0">
                <a:solidFill>
                  <a:srgbClr val="EEF2EE"/>
                </a:solidFill>
                <a:latin typeface="Calibri" charset="0"/>
              </a:rPr>
              <a:t>)</a:t>
            </a:r>
          </a:p>
          <a:p>
            <a:pPr eaLnBrk="1" hangingPunct="1"/>
            <a:r>
              <a:rPr lang="it-IT" sz="2800" b="1" dirty="0">
                <a:solidFill>
                  <a:srgbClr val="EEF2EE"/>
                </a:solidFill>
                <a:latin typeface="Calibri" charset="0"/>
              </a:rPr>
              <a:t>NGS  </a:t>
            </a:r>
            <a:r>
              <a:rPr lang="it-IT" sz="2800" dirty="0">
                <a:solidFill>
                  <a:srgbClr val="EEF2EE"/>
                </a:solidFill>
                <a:latin typeface="Calibri" charset="0"/>
              </a:rPr>
              <a:t>(</a:t>
            </a:r>
            <a:r>
              <a:rPr lang="it-IT" sz="2800" dirty="0" err="1">
                <a:solidFill>
                  <a:srgbClr val="EEF2EE"/>
                </a:solidFill>
                <a:latin typeface="Calibri" charset="0"/>
              </a:rPr>
              <a:t>next</a:t>
            </a:r>
            <a:r>
              <a:rPr lang="it-IT" sz="2800" dirty="0">
                <a:solidFill>
                  <a:srgbClr val="EEF2EE"/>
                </a:solidFill>
                <a:latin typeface="Calibri" charset="0"/>
              </a:rPr>
              <a:t> generation </a:t>
            </a:r>
            <a:r>
              <a:rPr lang="it-IT" sz="2800" dirty="0" err="1">
                <a:solidFill>
                  <a:srgbClr val="EEF2EE"/>
                </a:solidFill>
                <a:latin typeface="Calibri" charset="0"/>
              </a:rPr>
              <a:t>sequencing</a:t>
            </a:r>
            <a:r>
              <a:rPr lang="it-IT" sz="2800" dirty="0">
                <a:solidFill>
                  <a:srgbClr val="EEF2EE"/>
                </a:solidFill>
                <a:latin typeface="Calibri" charset="0"/>
              </a:rPr>
              <a:t>)</a:t>
            </a:r>
          </a:p>
          <a:p>
            <a:pPr eaLnBrk="1" hangingPunct="1"/>
            <a:r>
              <a:rPr lang="it-IT" sz="2800" dirty="0" err="1" smtClean="0">
                <a:solidFill>
                  <a:srgbClr val="EEF2EE"/>
                </a:solidFill>
                <a:latin typeface="Calibri" charset="0"/>
              </a:rPr>
              <a:t>others</a:t>
            </a:r>
            <a:endParaRPr lang="it-IT" sz="2800" dirty="0">
              <a:solidFill>
                <a:srgbClr val="EEF2EE"/>
              </a:solidFill>
              <a:latin typeface="Calibri" charset="0"/>
            </a:endParaRPr>
          </a:p>
          <a:p>
            <a:pPr eaLnBrk="1" hangingPunct="1"/>
            <a:endParaRPr lang="it-IT" sz="3600" dirty="0">
              <a:solidFill>
                <a:srgbClr val="EEF2EE"/>
              </a:solidFill>
              <a:latin typeface="Calibri" charset="0"/>
            </a:endParaRPr>
          </a:p>
        </p:txBody>
      </p:sp>
      <p:sp>
        <p:nvSpPr>
          <p:cNvPr id="5" name="Rectangle 2"/>
          <p:cNvSpPr txBox="1">
            <a:spLocks noChangeArrowheads="1"/>
          </p:cNvSpPr>
          <p:nvPr/>
        </p:nvSpPr>
        <p:spPr bwMode="auto">
          <a:xfrm>
            <a:off x="309563" y="764704"/>
            <a:ext cx="8915400" cy="1011238"/>
          </a:xfrm>
          <a:prstGeom prst="rect">
            <a:avLst/>
          </a:prstGeom>
          <a:noFill/>
          <a:ln w="9525">
            <a:noFill/>
            <a:miter lim="800000"/>
            <a:headEnd/>
            <a:tailEnd/>
          </a:ln>
        </p:spPr>
        <p:txBody>
          <a:bodyPr anchor="ctr">
            <a:normAutofit fontScale="82500" lnSpcReduction="10000"/>
          </a:bodyPr>
          <a:lstStyle/>
          <a:p>
            <a:pPr algn="ctr" fontAlgn="auto">
              <a:spcAft>
                <a:spcPts val="0"/>
              </a:spcAft>
              <a:defRPr/>
            </a:pPr>
            <a:r>
              <a:rPr lang="it-IT" sz="4400" b="1" dirty="0" err="1">
                <a:solidFill>
                  <a:srgbClr val="C00000"/>
                </a:solidFill>
                <a:latin typeface="+mj-lt"/>
                <a:ea typeface="+mj-ea"/>
                <a:cs typeface="+mj-cs"/>
              </a:rPr>
              <a:t>C</a:t>
            </a:r>
            <a:r>
              <a:rPr lang="it-IT" sz="4400" b="1" dirty="0" err="1" smtClean="0">
                <a:solidFill>
                  <a:srgbClr val="C00000"/>
                </a:solidFill>
                <a:latin typeface="+mj-lt"/>
                <a:ea typeface="+mj-ea"/>
                <a:cs typeface="+mj-cs"/>
              </a:rPr>
              <a:t>linical</a:t>
            </a:r>
            <a:r>
              <a:rPr lang="it-IT" sz="4400" b="1" dirty="0" smtClean="0">
                <a:solidFill>
                  <a:srgbClr val="C00000"/>
                </a:solidFill>
                <a:latin typeface="+mj-lt"/>
                <a:ea typeface="+mj-ea"/>
                <a:cs typeface="+mj-cs"/>
              </a:rPr>
              <a:t> </a:t>
            </a:r>
            <a:r>
              <a:rPr lang="it-IT" sz="4400" b="1" dirty="0" err="1" smtClean="0">
                <a:solidFill>
                  <a:srgbClr val="C00000"/>
                </a:solidFill>
                <a:latin typeface="+mj-lt"/>
                <a:ea typeface="+mj-ea"/>
                <a:cs typeface="+mj-cs"/>
              </a:rPr>
              <a:t>molecular</a:t>
            </a:r>
            <a:r>
              <a:rPr lang="it-IT" sz="4400" b="1" dirty="0" smtClean="0">
                <a:solidFill>
                  <a:srgbClr val="C00000"/>
                </a:solidFill>
                <a:latin typeface="+mj-lt"/>
                <a:ea typeface="+mj-ea"/>
                <a:cs typeface="+mj-cs"/>
              </a:rPr>
              <a:t> </a:t>
            </a:r>
            <a:r>
              <a:rPr lang="it-IT" sz="4400" b="1" dirty="0" err="1" smtClean="0">
                <a:solidFill>
                  <a:srgbClr val="C00000"/>
                </a:solidFill>
                <a:latin typeface="+mj-lt"/>
                <a:ea typeface="+mj-ea"/>
                <a:cs typeface="+mj-cs"/>
              </a:rPr>
              <a:t>cytogenetics</a:t>
            </a:r>
            <a:r>
              <a:rPr lang="it-IT" sz="4400" b="1" dirty="0" smtClean="0">
                <a:solidFill>
                  <a:srgbClr val="C00000"/>
                </a:solidFill>
                <a:latin typeface="+mj-lt"/>
                <a:ea typeface="+mj-ea"/>
                <a:cs typeface="+mj-cs"/>
              </a:rPr>
              <a:t> </a:t>
            </a:r>
            <a:r>
              <a:rPr lang="it-IT" sz="4400" b="1" dirty="0" err="1" smtClean="0">
                <a:solidFill>
                  <a:srgbClr val="C00000"/>
                </a:solidFill>
                <a:latin typeface="+mj-lt"/>
                <a:ea typeface="+mj-ea"/>
                <a:cs typeface="+mj-cs"/>
              </a:rPr>
              <a:t>techniques</a:t>
            </a:r>
            <a:endParaRPr lang="it-IT" sz="4400" dirty="0">
              <a:solidFill>
                <a:srgbClr val="C00000"/>
              </a:solidFill>
              <a:latin typeface="+mj-lt"/>
              <a:ea typeface="+mj-ea"/>
              <a:cs typeface="+mj-cs"/>
            </a:endParaRPr>
          </a:p>
        </p:txBody>
      </p:sp>
    </p:spTree>
    <p:extLst>
      <p:ext uri="{BB962C8B-B14F-4D97-AF65-F5344CB8AC3E}">
        <p14:creationId xmlns:p14="http://schemas.microsoft.com/office/powerpoint/2010/main" val="2018116297"/>
      </p:ext>
    </p:extLst>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57699">
                                            <p:txEl>
                                              <p:pRg st="0" end="0"/>
                                            </p:txEl>
                                          </p:spTgt>
                                        </p:tgtEl>
                                        <p:attrNameLst>
                                          <p:attrName>style.visibility</p:attrName>
                                        </p:attrNameLst>
                                      </p:cBhvr>
                                      <p:to>
                                        <p:strVal val="visible"/>
                                      </p:to>
                                    </p:set>
                                    <p:animEffect transition="in" filter="checkerboard(across)">
                                      <p:cBhvr>
                                        <p:cTn id="12" dur="500"/>
                                        <p:tgtEl>
                                          <p:spTgt spid="15769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157699">
                                            <p:txEl>
                                              <p:pRg st="1" end="1"/>
                                            </p:txEl>
                                          </p:spTgt>
                                        </p:tgtEl>
                                        <p:attrNameLst>
                                          <p:attrName>style.visibility</p:attrName>
                                        </p:attrNameLst>
                                      </p:cBhvr>
                                      <p:to>
                                        <p:strVal val="visible"/>
                                      </p:to>
                                    </p:set>
                                    <p:animEffect transition="in" filter="checkerboard(across)">
                                      <p:cBhvr>
                                        <p:cTn id="17" dur="500"/>
                                        <p:tgtEl>
                                          <p:spTgt spid="15769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157699">
                                            <p:txEl>
                                              <p:pRg st="2" end="2"/>
                                            </p:txEl>
                                          </p:spTgt>
                                        </p:tgtEl>
                                        <p:attrNameLst>
                                          <p:attrName>style.visibility</p:attrName>
                                        </p:attrNameLst>
                                      </p:cBhvr>
                                      <p:to>
                                        <p:strVal val="visible"/>
                                      </p:to>
                                    </p:set>
                                    <p:animEffect transition="in" filter="checkerboard(across)">
                                      <p:cBhvr>
                                        <p:cTn id="22" dur="500"/>
                                        <p:tgtEl>
                                          <p:spTgt spid="15769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157699">
                                            <p:txEl>
                                              <p:pRg st="3" end="3"/>
                                            </p:txEl>
                                          </p:spTgt>
                                        </p:tgtEl>
                                        <p:attrNameLst>
                                          <p:attrName>style.visibility</p:attrName>
                                        </p:attrNameLst>
                                      </p:cBhvr>
                                      <p:to>
                                        <p:strVal val="visible"/>
                                      </p:to>
                                    </p:set>
                                    <p:animEffect transition="in" filter="checkerboard(across)">
                                      <p:cBhvr>
                                        <p:cTn id="27" dur="500"/>
                                        <p:tgtEl>
                                          <p:spTgt spid="157699">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157699">
                                            <p:txEl>
                                              <p:pRg st="4" end="4"/>
                                            </p:txEl>
                                          </p:spTgt>
                                        </p:tgtEl>
                                        <p:attrNameLst>
                                          <p:attrName>style.visibility</p:attrName>
                                        </p:attrNameLst>
                                      </p:cBhvr>
                                      <p:to>
                                        <p:strVal val="visible"/>
                                      </p:to>
                                    </p:set>
                                    <p:animEffect transition="in" filter="checkerboard(across)">
                                      <p:cBhvr>
                                        <p:cTn id="32" dur="500"/>
                                        <p:tgtEl>
                                          <p:spTgt spid="15769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57699">
                                            <p:txEl>
                                              <p:pRg st="5" end="5"/>
                                            </p:txEl>
                                          </p:spTgt>
                                        </p:tgtEl>
                                        <p:attrNameLst>
                                          <p:attrName>style.visibility</p:attrName>
                                        </p:attrNameLst>
                                      </p:cBhvr>
                                      <p:to>
                                        <p:strVal val="visible"/>
                                      </p:to>
                                    </p:set>
                                    <p:animEffect transition="in" filter="checkerboard(across)">
                                      <p:cBhvr>
                                        <p:cTn id="37" dur="500"/>
                                        <p:tgtEl>
                                          <p:spTgt spid="1576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tx1"/>
            </a:gs>
            <a:gs pos="100000">
              <a:srgbClr val="000066"/>
            </a:gs>
          </a:gsLst>
          <a:lin ang="5400000" scaled="1"/>
        </a:grad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r>
              <a:rPr lang="it-IT" b="1" dirty="0" err="1">
                <a:solidFill>
                  <a:schemeClr val="hlink"/>
                </a:solidFill>
                <a:latin typeface="Arial" pitchFamily="34" charset="0"/>
                <a:cs typeface="Arial" pitchFamily="34" charset="0"/>
              </a:rPr>
              <a:t>M</a:t>
            </a:r>
            <a:r>
              <a:rPr lang="it-IT" b="1" dirty="0" err="1" smtClean="0">
                <a:solidFill>
                  <a:schemeClr val="hlink"/>
                </a:solidFill>
                <a:latin typeface="Arial" pitchFamily="34" charset="0"/>
                <a:cs typeface="Arial" pitchFamily="34" charset="0"/>
              </a:rPr>
              <a:t>olecular</a:t>
            </a:r>
            <a:r>
              <a:rPr lang="it-IT" b="1" dirty="0" smtClean="0">
                <a:solidFill>
                  <a:schemeClr val="hlink"/>
                </a:solidFill>
                <a:latin typeface="Arial" pitchFamily="34" charset="0"/>
                <a:cs typeface="Arial" pitchFamily="34" charset="0"/>
              </a:rPr>
              <a:t> </a:t>
            </a:r>
            <a:r>
              <a:rPr lang="it-IT" b="1" dirty="0" err="1" smtClean="0">
                <a:solidFill>
                  <a:schemeClr val="hlink"/>
                </a:solidFill>
                <a:latin typeface="Arial" pitchFamily="34" charset="0"/>
                <a:cs typeface="Arial" pitchFamily="34" charset="0"/>
              </a:rPr>
              <a:t>cytogenetics</a:t>
            </a:r>
            <a:r>
              <a:rPr lang="it-IT" b="1" dirty="0" smtClean="0">
                <a:solidFill>
                  <a:schemeClr val="hlink"/>
                </a:solidFill>
                <a:latin typeface="Arial" pitchFamily="34" charset="0"/>
                <a:cs typeface="Arial" pitchFamily="34" charset="0"/>
              </a:rPr>
              <a:t> </a:t>
            </a:r>
            <a:r>
              <a:rPr lang="it-IT" b="1" dirty="0" err="1" smtClean="0">
                <a:solidFill>
                  <a:schemeClr val="hlink"/>
                </a:solidFill>
                <a:latin typeface="Arial" pitchFamily="34" charset="0"/>
                <a:cs typeface="Arial" pitchFamily="34" charset="0"/>
              </a:rPr>
              <a:t>techniques</a:t>
            </a:r>
            <a:endParaRPr lang="it-IT" dirty="0" smtClean="0">
              <a:solidFill>
                <a:schemeClr val="hlink"/>
              </a:solidFill>
              <a:latin typeface="Arial" pitchFamily="34" charset="0"/>
              <a:cs typeface="Arial" pitchFamily="34" charset="0"/>
            </a:endParaRPr>
          </a:p>
        </p:txBody>
      </p:sp>
      <p:sp>
        <p:nvSpPr>
          <p:cNvPr id="157699" name="Rectangle 3"/>
          <p:cNvSpPr>
            <a:spLocks noGrp="1" noChangeArrowheads="1"/>
          </p:cNvSpPr>
          <p:nvPr>
            <p:ph type="body" idx="1"/>
          </p:nvPr>
        </p:nvSpPr>
        <p:spPr/>
        <p:txBody>
          <a:bodyPr/>
          <a:lstStyle/>
          <a:p>
            <a:r>
              <a:rPr lang="it-IT" sz="3600" b="1" dirty="0" smtClean="0">
                <a:solidFill>
                  <a:srgbClr val="FFFF00"/>
                </a:solidFill>
                <a:latin typeface="Arial" pitchFamily="34" charset="0"/>
                <a:cs typeface="Arial" pitchFamily="34" charset="0"/>
              </a:rPr>
              <a:t>FISH</a:t>
            </a:r>
            <a:r>
              <a:rPr lang="it-IT" sz="3600" dirty="0" smtClean="0">
                <a:solidFill>
                  <a:srgbClr val="FFFF00"/>
                </a:solidFill>
                <a:latin typeface="Arial" pitchFamily="34" charset="0"/>
                <a:cs typeface="Arial" pitchFamily="34" charset="0"/>
              </a:rPr>
              <a:t> </a:t>
            </a:r>
            <a:r>
              <a:rPr lang="it-IT" dirty="0" smtClean="0">
                <a:solidFill>
                  <a:srgbClr val="FFFF00"/>
                </a:solidFill>
                <a:latin typeface="Arial" pitchFamily="34" charset="0"/>
                <a:cs typeface="Arial" pitchFamily="34" charset="0"/>
              </a:rPr>
              <a:t>(</a:t>
            </a:r>
            <a:r>
              <a:rPr lang="it-IT" dirty="0" err="1" smtClean="0">
                <a:solidFill>
                  <a:srgbClr val="FFFF00"/>
                </a:solidFill>
                <a:latin typeface="Arial" pitchFamily="34" charset="0"/>
                <a:cs typeface="Arial" pitchFamily="34" charset="0"/>
              </a:rPr>
              <a:t>fluorescence</a:t>
            </a:r>
            <a:r>
              <a:rPr lang="it-IT" dirty="0" smtClean="0">
                <a:solidFill>
                  <a:srgbClr val="FFFF00"/>
                </a:solidFill>
                <a:latin typeface="Arial" pitchFamily="34" charset="0"/>
                <a:cs typeface="Arial" pitchFamily="34" charset="0"/>
              </a:rPr>
              <a:t> in situ </a:t>
            </a:r>
            <a:r>
              <a:rPr lang="it-IT" dirty="0" err="1" smtClean="0">
                <a:solidFill>
                  <a:srgbClr val="FFFF00"/>
                </a:solidFill>
                <a:latin typeface="Arial" pitchFamily="34" charset="0"/>
                <a:cs typeface="Arial" pitchFamily="34" charset="0"/>
              </a:rPr>
              <a:t>hybridization</a:t>
            </a:r>
            <a:r>
              <a:rPr lang="it-IT" dirty="0" smtClean="0">
                <a:solidFill>
                  <a:srgbClr val="FFFF00"/>
                </a:solidFill>
                <a:latin typeface="Arial" pitchFamily="34" charset="0"/>
                <a:cs typeface="Arial" pitchFamily="34" charset="0"/>
              </a:rPr>
              <a:t>)</a:t>
            </a:r>
            <a:endParaRPr lang="it-IT" sz="3600" dirty="0" smtClean="0">
              <a:solidFill>
                <a:srgbClr val="FFFF00"/>
              </a:solidFill>
              <a:latin typeface="Arial" pitchFamily="34" charset="0"/>
              <a:cs typeface="Arial" pitchFamily="34" charset="0"/>
            </a:endParaRPr>
          </a:p>
          <a:p>
            <a:r>
              <a:rPr lang="it-IT" sz="3600" b="1" dirty="0" smtClean="0">
                <a:solidFill>
                  <a:srgbClr val="FFFF00"/>
                </a:solidFill>
                <a:latin typeface="Arial" pitchFamily="34" charset="0"/>
                <a:cs typeface="Arial" pitchFamily="34" charset="0"/>
              </a:rPr>
              <a:t>CGH</a:t>
            </a:r>
            <a:r>
              <a:rPr lang="it-IT" sz="3600" dirty="0" smtClean="0">
                <a:solidFill>
                  <a:srgbClr val="FFFF00"/>
                </a:solidFill>
                <a:latin typeface="Arial" pitchFamily="34" charset="0"/>
                <a:cs typeface="Arial" pitchFamily="34" charset="0"/>
              </a:rPr>
              <a:t> </a:t>
            </a:r>
            <a:r>
              <a:rPr lang="it-IT" dirty="0" smtClean="0">
                <a:solidFill>
                  <a:srgbClr val="FFFF00"/>
                </a:solidFill>
                <a:latin typeface="Arial" pitchFamily="34" charset="0"/>
                <a:cs typeface="Arial" pitchFamily="34" charset="0"/>
              </a:rPr>
              <a:t>(comparative </a:t>
            </a:r>
            <a:r>
              <a:rPr lang="it-IT" dirty="0" err="1" smtClean="0">
                <a:solidFill>
                  <a:srgbClr val="FFFF00"/>
                </a:solidFill>
                <a:latin typeface="Arial" pitchFamily="34" charset="0"/>
                <a:cs typeface="Arial" pitchFamily="34" charset="0"/>
              </a:rPr>
              <a:t>genomic</a:t>
            </a:r>
            <a:r>
              <a:rPr lang="it-IT" dirty="0" smtClean="0">
                <a:solidFill>
                  <a:srgbClr val="FFFF00"/>
                </a:solidFill>
                <a:latin typeface="Arial" pitchFamily="34" charset="0"/>
                <a:cs typeface="Arial" pitchFamily="34" charset="0"/>
              </a:rPr>
              <a:t> </a:t>
            </a:r>
            <a:r>
              <a:rPr lang="it-IT" dirty="0" err="1" smtClean="0">
                <a:solidFill>
                  <a:srgbClr val="FFFF00"/>
                </a:solidFill>
                <a:latin typeface="Arial" pitchFamily="34" charset="0"/>
                <a:cs typeface="Arial" pitchFamily="34" charset="0"/>
              </a:rPr>
              <a:t>hybridization</a:t>
            </a:r>
            <a:r>
              <a:rPr lang="it-IT" dirty="0" smtClean="0">
                <a:solidFill>
                  <a:srgbClr val="FFFF00"/>
                </a:solidFill>
                <a:latin typeface="Arial" pitchFamily="34" charset="0"/>
                <a:cs typeface="Arial" pitchFamily="34" charset="0"/>
              </a:rPr>
              <a:t>)</a:t>
            </a:r>
          </a:p>
          <a:p>
            <a:r>
              <a:rPr lang="it-IT" sz="3600" dirty="0" smtClean="0">
                <a:solidFill>
                  <a:srgbClr val="FFFF00"/>
                </a:solidFill>
                <a:latin typeface="Arial" pitchFamily="34" charset="0"/>
                <a:cs typeface="Arial" pitchFamily="34" charset="0"/>
              </a:rPr>
              <a:t>etc</a:t>
            </a:r>
            <a:r>
              <a:rPr lang="it-IT" sz="3600" dirty="0" smtClean="0">
                <a:solidFill>
                  <a:srgbClr val="FFFF00"/>
                </a:solidFill>
                <a:latin typeface="Arial" pitchFamily="34" charset="0"/>
                <a:cs typeface="Arial" pitchFamily="34" charset="0"/>
              </a:rPr>
              <a:t>.</a:t>
            </a:r>
          </a:p>
          <a:p>
            <a:endParaRPr lang="it-IT" sz="3600" dirty="0" smtClean="0">
              <a:solidFill>
                <a:srgbClr val="FFFF00"/>
              </a:solidFill>
              <a:latin typeface="Arial" pitchFamily="34" charset="0"/>
              <a:cs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7699">
                                            <p:txEl>
                                              <p:pRg st="0" end="0"/>
                                            </p:txEl>
                                          </p:spTgt>
                                        </p:tgtEl>
                                        <p:attrNameLst>
                                          <p:attrName>style.visibility</p:attrName>
                                        </p:attrNameLst>
                                      </p:cBhvr>
                                      <p:to>
                                        <p:strVal val="visible"/>
                                      </p:to>
                                    </p:set>
                                    <p:animEffect transition="in" filter="fade">
                                      <p:cBhvr>
                                        <p:cTn id="7" dur="500"/>
                                        <p:tgtEl>
                                          <p:spTgt spid="1576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7699">
                                            <p:txEl>
                                              <p:pRg st="1" end="1"/>
                                            </p:txEl>
                                          </p:spTgt>
                                        </p:tgtEl>
                                        <p:attrNameLst>
                                          <p:attrName>style.visibility</p:attrName>
                                        </p:attrNameLst>
                                      </p:cBhvr>
                                      <p:to>
                                        <p:strVal val="visible"/>
                                      </p:to>
                                    </p:set>
                                    <p:animEffect transition="in" filter="fade">
                                      <p:cBhvr>
                                        <p:cTn id="12" dur="500"/>
                                        <p:tgtEl>
                                          <p:spTgt spid="1576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7699">
                                            <p:txEl>
                                              <p:pRg st="2" end="2"/>
                                            </p:txEl>
                                          </p:spTgt>
                                        </p:tgtEl>
                                        <p:attrNameLst>
                                          <p:attrName>style.visibility</p:attrName>
                                        </p:attrNameLst>
                                      </p:cBhvr>
                                      <p:to>
                                        <p:strVal val="visible"/>
                                      </p:to>
                                    </p:set>
                                    <p:animEffect transition="in" filter="fade">
                                      <p:cBhvr>
                                        <p:cTn id="17" dur="500"/>
                                        <p:tgtEl>
                                          <p:spTgt spid="1576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9" grpId="0" build="p"/>
    </p:bld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47650" y="0"/>
            <a:ext cx="9658350" cy="1143000"/>
          </a:xfrm>
        </p:spPr>
        <p:txBody>
          <a:bodyPr/>
          <a:lstStyle/>
          <a:p>
            <a:r>
              <a:rPr lang="it-IT" b="1" smtClean="0">
                <a:solidFill>
                  <a:srgbClr val="FF0066"/>
                </a:solidFill>
                <a:latin typeface="Arial" pitchFamily="34" charset="0"/>
                <a:cs typeface="Arial" pitchFamily="34" charset="0"/>
              </a:rPr>
              <a:t>FISH </a:t>
            </a:r>
            <a:r>
              <a:rPr lang="it-IT" sz="3600" b="1" smtClean="0">
                <a:solidFill>
                  <a:srgbClr val="FF0066"/>
                </a:solidFill>
                <a:latin typeface="Arial" pitchFamily="34" charset="0"/>
                <a:cs typeface="Arial" pitchFamily="34" charset="0"/>
              </a:rPr>
              <a:t>(Fluorescence </a:t>
            </a:r>
            <a:r>
              <a:rPr lang="it-IT" sz="3600" b="1" i="1" smtClean="0">
                <a:solidFill>
                  <a:srgbClr val="FF0066"/>
                </a:solidFill>
                <a:latin typeface="Arial" pitchFamily="34" charset="0"/>
                <a:cs typeface="Arial" pitchFamily="34" charset="0"/>
              </a:rPr>
              <a:t>in situ </a:t>
            </a:r>
            <a:r>
              <a:rPr lang="it-IT" sz="3600" b="1" smtClean="0">
                <a:solidFill>
                  <a:srgbClr val="FF0066"/>
                </a:solidFill>
                <a:latin typeface="Arial" pitchFamily="34" charset="0"/>
                <a:cs typeface="Arial" pitchFamily="34" charset="0"/>
              </a:rPr>
              <a:t>hybridization)</a:t>
            </a:r>
          </a:p>
        </p:txBody>
      </p:sp>
      <p:pic>
        <p:nvPicPr>
          <p:cNvPr id="158724" name="Picture 4" descr="INSITU_CARTOON"/>
          <p:cNvPicPr>
            <a:picLocks noChangeAspect="1" noChangeArrowheads="1"/>
          </p:cNvPicPr>
          <p:nvPr/>
        </p:nvPicPr>
        <p:blipFill>
          <a:blip r:embed="rId3"/>
          <a:srcRect/>
          <a:stretch>
            <a:fillRect/>
          </a:stretch>
        </p:blipFill>
        <p:spPr bwMode="auto">
          <a:xfrm>
            <a:off x="3302000" y="1219200"/>
            <a:ext cx="6604000" cy="4308475"/>
          </a:xfrm>
          <a:prstGeom prst="rect">
            <a:avLst/>
          </a:prstGeom>
          <a:noFill/>
          <a:ln w="3175">
            <a:solidFill>
              <a:srgbClr val="000000"/>
            </a:solidFill>
            <a:miter lim="800000"/>
            <a:headEnd/>
            <a:tailEnd/>
          </a:ln>
        </p:spPr>
      </p:pic>
      <p:sp>
        <p:nvSpPr>
          <p:cNvPr id="2" name="Rettangolo 1"/>
          <p:cNvSpPr/>
          <p:nvPr/>
        </p:nvSpPr>
        <p:spPr>
          <a:xfrm>
            <a:off x="56456" y="1052736"/>
            <a:ext cx="3168352" cy="5509199"/>
          </a:xfrm>
          <a:prstGeom prst="rect">
            <a:avLst/>
          </a:prstGeom>
        </p:spPr>
        <p:txBody>
          <a:bodyPr wrap="square">
            <a:spAutoFit/>
          </a:bodyPr>
          <a:lstStyle/>
          <a:p>
            <a:r>
              <a:rPr lang="it-IT" sz="2200" b="1" dirty="0" smtClean="0">
                <a:latin typeface="Wingdings"/>
                <a:ea typeface="Wingdings"/>
                <a:cs typeface="Wingdings"/>
                <a:sym typeface="Wingdings"/>
              </a:rPr>
              <a:t></a:t>
            </a:r>
            <a:r>
              <a:rPr lang="it-IT" sz="2200" b="1" dirty="0" err="1" smtClean="0">
                <a:latin typeface="Arial"/>
                <a:cs typeface="Arial"/>
              </a:rPr>
              <a:t>It</a:t>
            </a:r>
            <a:r>
              <a:rPr lang="it-IT" sz="2200" b="1" dirty="0" smtClean="0">
                <a:latin typeface="Arial"/>
                <a:cs typeface="Arial"/>
              </a:rPr>
              <a:t> </a:t>
            </a:r>
            <a:r>
              <a:rPr lang="it-IT" sz="2200" b="1" dirty="0" err="1">
                <a:latin typeface="Arial"/>
                <a:cs typeface="Arial"/>
              </a:rPr>
              <a:t>is</a:t>
            </a:r>
            <a:r>
              <a:rPr lang="it-IT" sz="2200" b="1" dirty="0">
                <a:latin typeface="Arial"/>
                <a:cs typeface="Arial"/>
              </a:rPr>
              <a:t> a </a:t>
            </a:r>
            <a:r>
              <a:rPr lang="it-IT" sz="2200" b="1" dirty="0" err="1" smtClean="0">
                <a:latin typeface="Arial"/>
                <a:cs typeface="Arial"/>
              </a:rPr>
              <a:t>hybridization</a:t>
            </a:r>
            <a:r>
              <a:rPr lang="it-IT" sz="2200" b="1" dirty="0" smtClean="0">
                <a:latin typeface="Arial"/>
                <a:cs typeface="Arial"/>
              </a:rPr>
              <a:t> </a:t>
            </a:r>
            <a:r>
              <a:rPr lang="it-IT" sz="2200" b="1" dirty="0" err="1" smtClean="0">
                <a:latin typeface="Arial"/>
                <a:cs typeface="Arial"/>
              </a:rPr>
              <a:t>technique</a:t>
            </a:r>
            <a:r>
              <a:rPr lang="it-IT" sz="2200" b="1" dirty="0" smtClean="0">
                <a:latin typeface="Arial"/>
                <a:cs typeface="Arial"/>
              </a:rPr>
              <a:t> </a:t>
            </a:r>
            <a:r>
              <a:rPr lang="it-IT" sz="2200" b="1" dirty="0" err="1">
                <a:latin typeface="Arial"/>
                <a:cs typeface="Arial"/>
              </a:rPr>
              <a:t>that</a:t>
            </a:r>
            <a:r>
              <a:rPr lang="it-IT" sz="2200" b="1" dirty="0">
                <a:latin typeface="Arial"/>
                <a:cs typeface="Arial"/>
              </a:rPr>
              <a:t> </a:t>
            </a:r>
            <a:r>
              <a:rPr lang="it-IT" sz="2200" b="1" dirty="0" err="1">
                <a:latin typeface="Arial"/>
                <a:cs typeface="Arial"/>
              </a:rPr>
              <a:t>allows</a:t>
            </a:r>
            <a:r>
              <a:rPr lang="it-IT" sz="2200" b="1" dirty="0">
                <a:latin typeface="Arial"/>
                <a:cs typeface="Arial"/>
              </a:rPr>
              <a:t>, </a:t>
            </a:r>
            <a:r>
              <a:rPr lang="it-IT" sz="2200" b="1" dirty="0" err="1">
                <a:latin typeface="Arial"/>
                <a:cs typeface="Arial"/>
              </a:rPr>
              <a:t>after</a:t>
            </a:r>
            <a:r>
              <a:rPr lang="it-IT" sz="2200" b="1" dirty="0">
                <a:latin typeface="Arial"/>
                <a:cs typeface="Arial"/>
              </a:rPr>
              <a:t> </a:t>
            </a:r>
            <a:r>
              <a:rPr lang="it-IT" sz="2200" b="1" dirty="0" err="1" smtClean="0">
                <a:latin typeface="Arial"/>
                <a:cs typeface="Arial"/>
              </a:rPr>
              <a:t>fixation</a:t>
            </a:r>
            <a:r>
              <a:rPr lang="it-IT" sz="2200" b="1" dirty="0" smtClean="0">
                <a:latin typeface="Arial"/>
                <a:cs typeface="Arial"/>
              </a:rPr>
              <a:t> </a:t>
            </a:r>
            <a:r>
              <a:rPr lang="it-IT" sz="2200" b="1" dirty="0">
                <a:latin typeface="Arial"/>
                <a:cs typeface="Arial"/>
              </a:rPr>
              <a:t>of </a:t>
            </a:r>
            <a:r>
              <a:rPr lang="it-IT" sz="2200" b="1" dirty="0" err="1">
                <a:latin typeface="Arial"/>
                <a:cs typeface="Arial"/>
              </a:rPr>
              <a:t>metaphases</a:t>
            </a:r>
            <a:r>
              <a:rPr lang="it-IT" sz="2200" b="1" dirty="0">
                <a:latin typeface="Arial"/>
                <a:cs typeface="Arial"/>
              </a:rPr>
              <a:t> and </a:t>
            </a:r>
            <a:r>
              <a:rPr lang="it-IT" sz="2200" b="1" dirty="0" err="1" smtClean="0">
                <a:latin typeface="Arial"/>
                <a:cs typeface="Arial"/>
              </a:rPr>
              <a:t>interphasic</a:t>
            </a:r>
            <a:r>
              <a:rPr lang="it-IT" sz="2200" b="1" dirty="0" smtClean="0">
                <a:latin typeface="Arial"/>
                <a:cs typeface="Arial"/>
              </a:rPr>
              <a:t> </a:t>
            </a:r>
            <a:r>
              <a:rPr lang="it-IT" sz="2200" b="1" dirty="0">
                <a:latin typeface="Arial"/>
                <a:cs typeface="Arial"/>
              </a:rPr>
              <a:t>nuclei on a</a:t>
            </a:r>
            <a:r>
              <a:rPr lang="it-IT" sz="2200" b="1" dirty="0" smtClean="0">
                <a:latin typeface="Arial"/>
                <a:cs typeface="Arial"/>
              </a:rPr>
              <a:t> </a:t>
            </a:r>
            <a:r>
              <a:rPr lang="it-IT" sz="2200" b="1" dirty="0">
                <a:latin typeface="Arial"/>
                <a:cs typeface="Arial"/>
              </a:rPr>
              <a:t>slide, to </a:t>
            </a:r>
            <a:r>
              <a:rPr lang="it-IT" sz="2200" b="1" dirty="0" err="1">
                <a:latin typeface="Arial"/>
                <a:cs typeface="Arial"/>
              </a:rPr>
              <a:t>identify</a:t>
            </a:r>
            <a:r>
              <a:rPr lang="it-IT" sz="2200" b="1" dirty="0">
                <a:latin typeface="Arial"/>
                <a:cs typeface="Arial"/>
              </a:rPr>
              <a:t> </a:t>
            </a:r>
            <a:r>
              <a:rPr lang="it-IT" sz="2200" b="1" dirty="0" err="1">
                <a:latin typeface="Arial"/>
                <a:cs typeface="Arial"/>
              </a:rPr>
              <a:t>specific</a:t>
            </a:r>
            <a:r>
              <a:rPr lang="it-IT" sz="2200" b="1" dirty="0">
                <a:latin typeface="Arial"/>
                <a:cs typeface="Arial"/>
              </a:rPr>
              <a:t> </a:t>
            </a:r>
            <a:r>
              <a:rPr lang="it-IT" sz="2200" b="1" dirty="0" err="1">
                <a:latin typeface="Arial"/>
                <a:cs typeface="Arial"/>
              </a:rPr>
              <a:t>sequences</a:t>
            </a:r>
            <a:r>
              <a:rPr lang="it-IT" sz="2200" b="1" dirty="0">
                <a:latin typeface="Arial"/>
                <a:cs typeface="Arial"/>
              </a:rPr>
              <a:t> in </a:t>
            </a:r>
            <a:r>
              <a:rPr lang="it-IT" sz="2200" b="1" dirty="0" err="1">
                <a:latin typeface="Arial"/>
                <a:cs typeface="Arial"/>
              </a:rPr>
              <a:t>nucleic</a:t>
            </a:r>
            <a:r>
              <a:rPr lang="it-IT" sz="2200" b="1" dirty="0">
                <a:latin typeface="Arial"/>
                <a:cs typeface="Arial"/>
              </a:rPr>
              <a:t> </a:t>
            </a:r>
            <a:r>
              <a:rPr lang="it-IT" sz="2200" b="1" dirty="0" err="1">
                <a:latin typeface="Arial"/>
                <a:cs typeface="Arial"/>
              </a:rPr>
              <a:t>acids</a:t>
            </a:r>
            <a:r>
              <a:rPr lang="it-IT" sz="2200" b="1" dirty="0" smtClean="0">
                <a:latin typeface="Arial"/>
                <a:cs typeface="Arial"/>
              </a:rPr>
              <a:t>.</a:t>
            </a:r>
          </a:p>
          <a:p>
            <a:endParaRPr lang="it-IT" sz="2200" b="1" dirty="0">
              <a:latin typeface="Arial"/>
              <a:cs typeface="Arial"/>
            </a:endParaRPr>
          </a:p>
          <a:p>
            <a:r>
              <a:rPr lang="it-IT" sz="2200" b="1" dirty="0" smtClean="0">
                <a:latin typeface="Wingdings"/>
                <a:ea typeface="Wingdings"/>
                <a:cs typeface="Wingdings"/>
                <a:sym typeface="Wingdings"/>
              </a:rPr>
              <a:t></a:t>
            </a:r>
            <a:r>
              <a:rPr lang="it-IT" sz="2200" b="1" dirty="0" err="1" smtClean="0">
                <a:latin typeface="Arial"/>
                <a:cs typeface="Arial"/>
              </a:rPr>
              <a:t>This</a:t>
            </a:r>
            <a:r>
              <a:rPr lang="it-IT" sz="2200" b="1" dirty="0" smtClean="0">
                <a:latin typeface="Arial"/>
                <a:cs typeface="Arial"/>
              </a:rPr>
              <a:t> </a:t>
            </a:r>
            <a:r>
              <a:rPr lang="it-IT" sz="2200" b="1" dirty="0" err="1">
                <a:latin typeface="Arial"/>
                <a:cs typeface="Arial"/>
              </a:rPr>
              <a:t>identification</a:t>
            </a:r>
            <a:r>
              <a:rPr lang="it-IT" sz="2200" b="1" dirty="0">
                <a:latin typeface="Arial"/>
                <a:cs typeface="Arial"/>
              </a:rPr>
              <a:t> </a:t>
            </a:r>
            <a:r>
              <a:rPr lang="it-IT" sz="2200" b="1" dirty="0" err="1">
                <a:latin typeface="Arial"/>
                <a:cs typeface="Arial"/>
              </a:rPr>
              <a:t>is</a:t>
            </a:r>
            <a:r>
              <a:rPr lang="it-IT" sz="2200" b="1" dirty="0">
                <a:latin typeface="Arial"/>
                <a:cs typeface="Arial"/>
              </a:rPr>
              <a:t> made </a:t>
            </a:r>
            <a:r>
              <a:rPr lang="it-IT" sz="2200" b="1" dirty="0" err="1" smtClean="0">
                <a:latin typeface="Arial"/>
                <a:cs typeface="Arial"/>
              </a:rPr>
              <a:t>through</a:t>
            </a:r>
            <a:r>
              <a:rPr lang="it-IT" sz="2200" b="1" dirty="0" smtClean="0">
                <a:latin typeface="Arial"/>
                <a:cs typeface="Arial"/>
              </a:rPr>
              <a:t> </a:t>
            </a:r>
            <a:r>
              <a:rPr lang="it-IT" sz="2200" b="1" dirty="0">
                <a:latin typeface="Arial"/>
                <a:cs typeface="Arial"/>
              </a:rPr>
              <a:t>non-</a:t>
            </a:r>
            <a:r>
              <a:rPr lang="it-IT" sz="2200" b="1" dirty="0" err="1">
                <a:latin typeface="Arial"/>
                <a:cs typeface="Arial"/>
              </a:rPr>
              <a:t>isotopic</a:t>
            </a:r>
            <a:r>
              <a:rPr lang="it-IT" sz="2200" b="1" dirty="0">
                <a:latin typeface="Arial"/>
                <a:cs typeface="Arial"/>
              </a:rPr>
              <a:t> </a:t>
            </a:r>
            <a:r>
              <a:rPr lang="it-IT" sz="2200" b="1" dirty="0" err="1">
                <a:latin typeface="Arial"/>
                <a:cs typeface="Arial"/>
              </a:rPr>
              <a:t>labeled</a:t>
            </a:r>
            <a:r>
              <a:rPr lang="it-IT" sz="2200" b="1" dirty="0">
                <a:latin typeface="Arial"/>
                <a:cs typeface="Arial"/>
              </a:rPr>
              <a:t> </a:t>
            </a:r>
            <a:r>
              <a:rPr lang="it-IT" sz="2200" b="1" dirty="0" err="1">
                <a:latin typeface="Arial"/>
                <a:cs typeface="Arial"/>
              </a:rPr>
              <a:t>probes</a:t>
            </a:r>
            <a:r>
              <a:rPr lang="it-IT" sz="2200" b="1" dirty="0">
                <a:latin typeface="Arial"/>
                <a:cs typeface="Arial"/>
              </a:rPr>
              <a:t>, </a:t>
            </a:r>
            <a:r>
              <a:rPr lang="it-IT" sz="2200" b="1" dirty="0" err="1">
                <a:latin typeface="Arial"/>
                <a:cs typeface="Arial"/>
              </a:rPr>
              <a:t>using</a:t>
            </a:r>
            <a:r>
              <a:rPr lang="it-IT" sz="2200" b="1" dirty="0">
                <a:latin typeface="Arial"/>
                <a:cs typeface="Arial"/>
              </a:rPr>
              <a:t> </a:t>
            </a:r>
            <a:r>
              <a:rPr lang="it-IT" sz="2200" b="1" dirty="0" err="1">
                <a:latin typeface="Arial"/>
                <a:cs typeface="Arial"/>
              </a:rPr>
              <a:t>fluorochromes</a:t>
            </a:r>
            <a:r>
              <a:rPr lang="it-IT" sz="2200" b="1" dirty="0">
                <a:latin typeface="Arial"/>
                <a:cs typeface="Arial"/>
              </a:rPr>
              <a:t> </a:t>
            </a:r>
            <a:r>
              <a:rPr lang="it-IT" sz="2200" b="1" dirty="0" err="1">
                <a:latin typeface="Arial"/>
                <a:cs typeface="Arial"/>
              </a:rPr>
              <a:t>that</a:t>
            </a:r>
            <a:r>
              <a:rPr lang="it-IT" sz="2200" b="1" dirty="0">
                <a:latin typeface="Arial"/>
                <a:cs typeface="Arial"/>
              </a:rPr>
              <a:t> </a:t>
            </a:r>
            <a:r>
              <a:rPr lang="it-IT" sz="2200" b="1" dirty="0" err="1">
                <a:latin typeface="Arial"/>
                <a:cs typeface="Arial"/>
              </a:rPr>
              <a:t>emit</a:t>
            </a:r>
            <a:r>
              <a:rPr lang="it-IT" sz="2200" b="1" dirty="0">
                <a:latin typeface="Arial"/>
                <a:cs typeface="Arial"/>
              </a:rPr>
              <a:t> </a:t>
            </a:r>
            <a:r>
              <a:rPr lang="it-IT" sz="2200" b="1" dirty="0" err="1">
                <a:latin typeface="Arial"/>
                <a:cs typeface="Arial"/>
              </a:rPr>
              <a:t>at</a:t>
            </a:r>
            <a:r>
              <a:rPr lang="it-IT" sz="2200" b="1" dirty="0">
                <a:latin typeface="Arial"/>
                <a:cs typeface="Arial"/>
              </a:rPr>
              <a:t> </a:t>
            </a:r>
            <a:r>
              <a:rPr lang="it-IT" sz="2200" b="1" dirty="0" err="1">
                <a:latin typeface="Arial"/>
                <a:cs typeface="Arial"/>
              </a:rPr>
              <a:t>different</a:t>
            </a:r>
            <a:r>
              <a:rPr lang="it-IT" sz="2200" b="1" dirty="0">
                <a:latin typeface="Arial"/>
                <a:cs typeface="Arial"/>
              </a:rPr>
              <a:t> </a:t>
            </a:r>
            <a:r>
              <a:rPr lang="it-IT" sz="2200" b="1" dirty="0" err="1">
                <a:latin typeface="Arial"/>
                <a:cs typeface="Arial"/>
              </a:rPr>
              <a:t>wavelengths</a:t>
            </a:r>
            <a:r>
              <a:rPr lang="it-IT" sz="2200" b="1" dirty="0">
                <a:latin typeface="Arial"/>
                <a:cs typeface="Arial"/>
              </a:rPr>
              <a:t>.</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58724"/>
                                        </p:tgtEl>
                                        <p:attrNameLst>
                                          <p:attrName>style.visibility</p:attrName>
                                        </p:attrNameLst>
                                      </p:cBhvr>
                                      <p:to>
                                        <p:strVal val="visible"/>
                                      </p:to>
                                    </p:set>
                                    <p:animEffect transition="in" filter="box(out)">
                                      <p:cBhvr>
                                        <p:cTn id="7" dur="500"/>
                                        <p:tgtEl>
                                          <p:spTgt spid="158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r>
              <a:rPr lang="en-US" sz="4000" dirty="0" smtClean="0">
                <a:solidFill>
                  <a:srgbClr val="FFFF00"/>
                </a:solidFill>
              </a:rPr>
              <a:t/>
            </a:r>
            <a:br>
              <a:rPr lang="en-US" sz="4000" dirty="0" smtClean="0">
                <a:solidFill>
                  <a:srgbClr val="FFFF00"/>
                </a:solidFill>
              </a:rPr>
            </a:br>
            <a:r>
              <a:rPr lang="en-US" sz="4000" dirty="0">
                <a:solidFill>
                  <a:srgbClr val="FFFF00"/>
                </a:solidFill>
              </a:rPr>
              <a:t>FISH </a:t>
            </a:r>
            <a:r>
              <a:rPr lang="en-US" sz="4000" dirty="0" smtClean="0">
                <a:solidFill>
                  <a:srgbClr val="FFFF00"/>
                </a:solidFill>
              </a:rPr>
              <a:t>probes</a:t>
            </a:r>
            <a:br>
              <a:rPr lang="en-US" sz="4000" dirty="0" smtClean="0">
                <a:solidFill>
                  <a:srgbClr val="FFFF00"/>
                </a:solidFill>
              </a:rPr>
            </a:br>
            <a:r>
              <a:rPr lang="en-US" sz="2000" dirty="0" smtClean="0">
                <a:solidFill>
                  <a:srgbClr val="FFFF00"/>
                </a:solidFill>
              </a:rPr>
              <a:t>FISH probes must be targeted, cannot be helpful in overall genomic analyses</a:t>
            </a:r>
          </a:p>
        </p:txBody>
      </p:sp>
      <p:graphicFrame>
        <p:nvGraphicFramePr>
          <p:cNvPr id="7170" name="Object 3"/>
          <p:cNvGraphicFramePr>
            <a:graphicFrameLocks noGrp="1" noChangeAspect="1"/>
          </p:cNvGraphicFramePr>
          <p:nvPr>
            <p:ph type="clipArt" sz="half" idx="2"/>
          </p:nvPr>
        </p:nvGraphicFramePr>
        <p:xfrm>
          <a:off x="1209675" y="1992313"/>
          <a:ext cx="8188325" cy="4676775"/>
        </p:xfrm>
        <a:graphic>
          <a:graphicData uri="http://schemas.openxmlformats.org/presentationml/2006/ole">
            <mc:AlternateContent xmlns:mc="http://schemas.openxmlformats.org/markup-compatibility/2006">
              <mc:Choice xmlns:v="urn:schemas-microsoft-com:vml" Requires="v">
                <p:oleObj spid="_x0000_s7379" name="Clip" r:id="rId3" imgW="7314286" imgH="5485714" progId="">
                  <p:embed/>
                </p:oleObj>
              </mc:Choice>
              <mc:Fallback>
                <p:oleObj name="Clip" r:id="rId3" imgW="7314286" imgH="5485714"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l="5000" t="13889" r="8333" b="27156"/>
                      <a:stretch>
                        <a:fillRect/>
                      </a:stretch>
                    </p:blipFill>
                    <p:spPr bwMode="auto">
                      <a:xfrm>
                        <a:off x="1209675" y="1992313"/>
                        <a:ext cx="8188325" cy="467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68996" name="Oval 4"/>
          <p:cNvSpPr>
            <a:spLocks noChangeArrowheads="1"/>
          </p:cNvSpPr>
          <p:nvPr/>
        </p:nvSpPr>
        <p:spPr bwMode="auto">
          <a:xfrm>
            <a:off x="3001963" y="4221163"/>
            <a:ext cx="247650" cy="228600"/>
          </a:xfrm>
          <a:prstGeom prst="ellipse">
            <a:avLst/>
          </a:prstGeom>
          <a:solidFill>
            <a:srgbClr val="FFFF00"/>
          </a:solid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468997" name="Oval 5"/>
          <p:cNvSpPr>
            <a:spLocks noChangeArrowheads="1"/>
          </p:cNvSpPr>
          <p:nvPr/>
        </p:nvSpPr>
        <p:spPr bwMode="auto">
          <a:xfrm>
            <a:off x="5421313" y="3213100"/>
            <a:ext cx="247650" cy="228600"/>
          </a:xfrm>
          <a:prstGeom prst="ellipse">
            <a:avLst/>
          </a:prstGeom>
          <a:solidFill>
            <a:srgbClr val="FFFF00"/>
          </a:solid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468998" name="Oval 6"/>
          <p:cNvSpPr>
            <a:spLocks noChangeArrowheads="1"/>
          </p:cNvSpPr>
          <p:nvPr/>
        </p:nvSpPr>
        <p:spPr bwMode="auto">
          <a:xfrm>
            <a:off x="7839075" y="4365625"/>
            <a:ext cx="327025" cy="457200"/>
          </a:xfrm>
          <a:prstGeom prst="ellipse">
            <a:avLst/>
          </a:prstGeom>
          <a:solidFill>
            <a:srgbClr val="FFFF00"/>
          </a:solid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7175" name="Text Box 7"/>
          <p:cNvSpPr txBox="1">
            <a:spLocks noChangeArrowheads="1"/>
          </p:cNvSpPr>
          <p:nvPr/>
        </p:nvSpPr>
        <p:spPr bwMode="auto">
          <a:xfrm>
            <a:off x="1285875" y="4149725"/>
            <a:ext cx="1560513" cy="336550"/>
          </a:xfrm>
          <a:prstGeom prst="rect">
            <a:avLst/>
          </a:prstGeom>
          <a:noFill/>
          <a:ln w="9525">
            <a:noFill/>
            <a:miter lim="800000"/>
            <a:headEnd/>
            <a:tailEnd/>
          </a:ln>
        </p:spPr>
        <p:txBody>
          <a:bodyPr>
            <a:spAutoFit/>
          </a:bodyPr>
          <a:lstStyle/>
          <a:p>
            <a:pPr eaLnBrk="0" hangingPunct="0"/>
            <a:r>
              <a:rPr lang="en-US" sz="1600" dirty="0" smtClean="0"/>
              <a:t>centromere</a:t>
            </a:r>
            <a:endParaRPr lang="en-US" sz="1600" dirty="0"/>
          </a:p>
        </p:txBody>
      </p:sp>
      <p:sp>
        <p:nvSpPr>
          <p:cNvPr id="7176" name="Text Box 8"/>
          <p:cNvSpPr txBox="1">
            <a:spLocks noChangeArrowheads="1"/>
          </p:cNvSpPr>
          <p:nvPr/>
        </p:nvSpPr>
        <p:spPr bwMode="auto">
          <a:xfrm>
            <a:off x="4953000" y="2781300"/>
            <a:ext cx="1308100" cy="336550"/>
          </a:xfrm>
          <a:prstGeom prst="rect">
            <a:avLst/>
          </a:prstGeom>
          <a:noFill/>
          <a:ln w="9525">
            <a:noFill/>
            <a:miter lim="800000"/>
            <a:headEnd/>
            <a:tailEnd/>
          </a:ln>
        </p:spPr>
        <p:txBody>
          <a:bodyPr>
            <a:spAutoFit/>
          </a:bodyPr>
          <a:lstStyle/>
          <a:p>
            <a:pPr eaLnBrk="0" hangingPunct="0"/>
            <a:r>
              <a:rPr lang="en-US" sz="1600" dirty="0" smtClean="0"/>
              <a:t>telomere</a:t>
            </a:r>
            <a:endParaRPr lang="en-US" sz="1600" dirty="0"/>
          </a:p>
        </p:txBody>
      </p:sp>
      <p:sp>
        <p:nvSpPr>
          <p:cNvPr id="7177" name="Text Box 9"/>
          <p:cNvSpPr txBox="1">
            <a:spLocks noChangeArrowheads="1"/>
          </p:cNvSpPr>
          <p:nvPr/>
        </p:nvSpPr>
        <p:spPr bwMode="auto">
          <a:xfrm>
            <a:off x="7113240" y="4868863"/>
            <a:ext cx="1914276" cy="338554"/>
          </a:xfrm>
          <a:prstGeom prst="rect">
            <a:avLst/>
          </a:prstGeom>
          <a:noFill/>
          <a:ln w="9525">
            <a:noFill/>
            <a:miter lim="800000"/>
            <a:headEnd/>
            <a:tailEnd/>
          </a:ln>
        </p:spPr>
        <p:txBody>
          <a:bodyPr wrap="square">
            <a:spAutoFit/>
          </a:bodyPr>
          <a:lstStyle/>
          <a:p>
            <a:pPr algn="ctr" eaLnBrk="0" hangingPunct="0"/>
            <a:r>
              <a:rPr lang="en-US" sz="1600" dirty="0"/>
              <a:t>w</a:t>
            </a:r>
            <a:r>
              <a:rPr lang="en-US" sz="1600" dirty="0" smtClean="0"/>
              <a:t>hole chromosome</a:t>
            </a:r>
            <a:endParaRPr lang="en-US" sz="1600" dirty="0"/>
          </a:p>
        </p:txBody>
      </p:sp>
      <p:sp>
        <p:nvSpPr>
          <p:cNvPr id="469002" name="Oval 10"/>
          <p:cNvSpPr>
            <a:spLocks noChangeArrowheads="1"/>
          </p:cNvSpPr>
          <p:nvPr/>
        </p:nvSpPr>
        <p:spPr bwMode="auto">
          <a:xfrm>
            <a:off x="3001963" y="5373688"/>
            <a:ext cx="247650" cy="228600"/>
          </a:xfrm>
          <a:prstGeom prst="ellipse">
            <a:avLst/>
          </a:prstGeom>
          <a:solidFill>
            <a:srgbClr val="FFFF00"/>
          </a:solid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7179" name="Text Box 11"/>
          <p:cNvSpPr txBox="1">
            <a:spLocks noChangeArrowheads="1"/>
          </p:cNvSpPr>
          <p:nvPr/>
        </p:nvSpPr>
        <p:spPr bwMode="auto">
          <a:xfrm>
            <a:off x="3314700" y="5305425"/>
            <a:ext cx="619125" cy="338138"/>
          </a:xfrm>
          <a:prstGeom prst="rect">
            <a:avLst/>
          </a:prstGeom>
          <a:noFill/>
          <a:ln w="9525">
            <a:noFill/>
            <a:miter lim="800000"/>
            <a:headEnd/>
            <a:tailEnd/>
          </a:ln>
        </p:spPr>
        <p:txBody>
          <a:bodyPr wrap="none">
            <a:spAutoFit/>
          </a:bodyPr>
          <a:lstStyle/>
          <a:p>
            <a:pPr eaLnBrk="0" hangingPunct="0"/>
            <a:r>
              <a:rPr lang="en-US" sz="1600"/>
              <a:t>locus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63842" name="Picture 2"/>
          <p:cNvPicPr>
            <a:picLocks noChangeAspect="1" noChangeArrowheads="1"/>
          </p:cNvPicPr>
          <p:nvPr/>
        </p:nvPicPr>
        <p:blipFill>
          <a:blip r:embed="rId3"/>
          <a:srcRect/>
          <a:stretch>
            <a:fillRect/>
          </a:stretch>
        </p:blipFill>
        <p:spPr bwMode="auto">
          <a:xfrm>
            <a:off x="152400" y="401638"/>
            <a:ext cx="9753600" cy="6456362"/>
          </a:xfrm>
          <a:prstGeom prst="rect">
            <a:avLst/>
          </a:prstGeom>
          <a:noFill/>
          <a:ln w="9525">
            <a:noFill/>
            <a:miter lim="800000"/>
            <a:headEnd/>
            <a:tailEnd/>
          </a:ln>
        </p:spPr>
      </p:pic>
      <p:sp>
        <p:nvSpPr>
          <p:cNvPr id="181251" name="Text Box 3"/>
          <p:cNvSpPr txBox="1">
            <a:spLocks noChangeArrowheads="1"/>
          </p:cNvSpPr>
          <p:nvPr/>
        </p:nvSpPr>
        <p:spPr bwMode="auto">
          <a:xfrm>
            <a:off x="166688" y="357188"/>
            <a:ext cx="5307012" cy="584200"/>
          </a:xfrm>
          <a:prstGeom prst="rect">
            <a:avLst/>
          </a:prstGeom>
          <a:noFill/>
          <a:ln w="9525">
            <a:noFill/>
            <a:miter lim="800000"/>
            <a:headEnd/>
            <a:tailEnd/>
          </a:ln>
        </p:spPr>
        <p:txBody>
          <a:bodyPr wrap="none">
            <a:spAutoFit/>
          </a:bodyPr>
          <a:lstStyle/>
          <a:p>
            <a:pPr eaLnBrk="0" hangingPunct="0"/>
            <a:r>
              <a:rPr lang="it-IT" sz="3200" b="1">
                <a:solidFill>
                  <a:schemeClr val="accent1"/>
                </a:solidFill>
                <a:latin typeface="Arial" pitchFamily="34" charset="0"/>
                <a:cs typeface="Arial" pitchFamily="34" charset="0"/>
              </a:rPr>
              <a:t>CHROMOSOME PAINTING</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3842"/>
                                        </p:tgtEl>
                                        <p:attrNameLst>
                                          <p:attrName>style.visibility</p:attrName>
                                        </p:attrNameLst>
                                      </p:cBhvr>
                                      <p:to>
                                        <p:strVal val="visible"/>
                                      </p:to>
                                    </p:set>
                                    <p:animEffect transition="in" filter="wipe(left)">
                                      <p:cBhvr>
                                        <p:cTn id="7" dur="500"/>
                                        <p:tgtEl>
                                          <p:spTgt spid="163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olo 1"/>
          <p:cNvSpPr>
            <a:spLocks noGrp="1"/>
          </p:cNvSpPr>
          <p:nvPr>
            <p:ph type="title"/>
          </p:nvPr>
        </p:nvSpPr>
        <p:spPr>
          <a:xfrm>
            <a:off x="330200" y="76200"/>
            <a:ext cx="9245600" cy="515526"/>
          </a:xfrm>
        </p:spPr>
        <p:txBody>
          <a:bodyPr/>
          <a:lstStyle/>
          <a:p>
            <a:r>
              <a:rPr lang="it-IT" dirty="0" err="1" smtClean="0"/>
              <a:t>Chromosomes</a:t>
            </a:r>
            <a:endParaRPr lang="it-IT" dirty="0" smtClean="0"/>
          </a:p>
        </p:txBody>
      </p:sp>
      <p:pic>
        <p:nvPicPr>
          <p:cNvPr id="62467" name="Picture 2" descr="http://www.summagallicana.it/Volume2/004fig002.jpg"/>
          <p:cNvPicPr>
            <a:picLocks noChangeAspect="1" noChangeArrowheads="1"/>
          </p:cNvPicPr>
          <p:nvPr/>
        </p:nvPicPr>
        <p:blipFill>
          <a:blip r:embed="rId3"/>
          <a:srcRect/>
          <a:stretch>
            <a:fillRect/>
          </a:stretch>
        </p:blipFill>
        <p:spPr bwMode="auto">
          <a:xfrm>
            <a:off x="3715320" y="3932957"/>
            <a:ext cx="5918200" cy="2592387"/>
          </a:xfrm>
          <a:prstGeom prst="rect">
            <a:avLst/>
          </a:prstGeom>
          <a:noFill/>
          <a:ln w="9525">
            <a:noFill/>
            <a:miter lim="800000"/>
            <a:headEnd/>
            <a:tailEnd/>
          </a:ln>
        </p:spPr>
      </p:pic>
      <p:sp>
        <p:nvSpPr>
          <p:cNvPr id="3" name="Segnaposto contenuto 2"/>
          <p:cNvSpPr>
            <a:spLocks noGrp="1"/>
          </p:cNvSpPr>
          <p:nvPr>
            <p:ph idx="1"/>
          </p:nvPr>
        </p:nvSpPr>
        <p:spPr>
          <a:xfrm>
            <a:off x="0" y="692696"/>
            <a:ext cx="9906000" cy="4949046"/>
          </a:xfrm>
        </p:spPr>
        <p:txBody>
          <a:bodyPr/>
          <a:lstStyle/>
          <a:p>
            <a:pPr indent="12700">
              <a:buFont typeface="Times New Roman" pitchFamily="18" charset="0"/>
              <a:buNone/>
              <a:defRPr/>
            </a:pPr>
            <a:r>
              <a:rPr lang="it-IT" sz="2400" dirty="0" err="1" smtClean="0">
                <a:latin typeface="Calibri" pitchFamily="34" charset="0"/>
              </a:rPr>
              <a:t>Individual</a:t>
            </a:r>
            <a:r>
              <a:rPr lang="it-IT" sz="2400" dirty="0" smtClean="0">
                <a:latin typeface="Calibri" pitchFamily="34" charset="0"/>
              </a:rPr>
              <a:t> </a:t>
            </a:r>
            <a:r>
              <a:rPr lang="it-IT" sz="2400" dirty="0" err="1" smtClean="0">
                <a:latin typeface="Calibri" pitchFamily="34" charset="0"/>
              </a:rPr>
              <a:t>chromosomes</a:t>
            </a:r>
            <a:r>
              <a:rPr lang="it-IT" sz="2400" dirty="0" smtClean="0">
                <a:latin typeface="Calibri" pitchFamily="34" charset="0"/>
              </a:rPr>
              <a:t> of a </a:t>
            </a:r>
            <a:r>
              <a:rPr lang="it-IT" sz="2400" dirty="0" err="1" smtClean="0">
                <a:latin typeface="Calibri" pitchFamily="34" charset="0"/>
              </a:rPr>
              <a:t>cell</a:t>
            </a:r>
            <a:r>
              <a:rPr lang="it-IT" sz="2400" dirty="0" smtClean="0">
                <a:latin typeface="Calibri" pitchFamily="34" charset="0"/>
              </a:rPr>
              <a:t> </a:t>
            </a:r>
            <a:r>
              <a:rPr lang="it-IT" sz="2400" dirty="0" err="1" smtClean="0">
                <a:latin typeface="Calibri" pitchFamily="34" charset="0"/>
              </a:rPr>
              <a:t>differ</a:t>
            </a:r>
            <a:r>
              <a:rPr lang="it-IT" sz="2400" dirty="0" smtClean="0">
                <a:latin typeface="Calibri" pitchFamily="34" charset="0"/>
              </a:rPr>
              <a:t> in </a:t>
            </a:r>
            <a:r>
              <a:rPr lang="it-IT" sz="2400" dirty="0" err="1" smtClean="0">
                <a:latin typeface="Calibri" pitchFamily="34" charset="0"/>
              </a:rPr>
              <a:t>shape</a:t>
            </a:r>
            <a:r>
              <a:rPr lang="it-IT" sz="2400" dirty="0" smtClean="0">
                <a:latin typeface="Calibri" pitchFamily="34" charset="0"/>
              </a:rPr>
              <a:t> and </a:t>
            </a:r>
            <a:r>
              <a:rPr lang="it-IT" sz="2400" dirty="0" err="1" smtClean="0">
                <a:latin typeface="Calibri" pitchFamily="34" charset="0"/>
              </a:rPr>
              <a:t>size</a:t>
            </a:r>
            <a:r>
              <a:rPr lang="it-IT" sz="2400" dirty="0" smtClean="0">
                <a:latin typeface="Calibri" pitchFamily="34" charset="0"/>
              </a:rPr>
              <a:t>. The position of the </a:t>
            </a:r>
            <a:r>
              <a:rPr lang="it-IT" sz="2400" dirty="0" err="1" smtClean="0">
                <a:latin typeface="Calibri" pitchFamily="34" charset="0"/>
              </a:rPr>
              <a:t>centromere</a:t>
            </a:r>
            <a:r>
              <a:rPr lang="it-IT" sz="2400" dirty="0" smtClean="0">
                <a:latin typeface="Calibri" pitchFamily="34" charset="0"/>
              </a:rPr>
              <a:t>  </a:t>
            </a:r>
            <a:r>
              <a:rPr lang="it-IT" sz="2400" dirty="0" err="1" smtClean="0">
                <a:latin typeface="Calibri" pitchFamily="34" charset="0"/>
              </a:rPr>
              <a:t>determines</a:t>
            </a:r>
            <a:r>
              <a:rPr lang="it-IT" sz="2400" dirty="0" smtClean="0">
                <a:latin typeface="Calibri" pitchFamily="34" charset="0"/>
              </a:rPr>
              <a:t> the </a:t>
            </a:r>
            <a:r>
              <a:rPr lang="it-IT" sz="2400" dirty="0" err="1" smtClean="0">
                <a:latin typeface="Calibri" pitchFamily="34" charset="0"/>
              </a:rPr>
              <a:t>shape</a:t>
            </a:r>
            <a:r>
              <a:rPr lang="it-IT" sz="2400" dirty="0" smtClean="0">
                <a:latin typeface="Calibri" pitchFamily="34" charset="0"/>
              </a:rPr>
              <a:t> of </a:t>
            </a:r>
            <a:r>
              <a:rPr lang="it-IT" sz="2400" dirty="0" err="1" smtClean="0">
                <a:latin typeface="Calibri" pitchFamily="34" charset="0"/>
              </a:rPr>
              <a:t>chromosomes</a:t>
            </a:r>
            <a:r>
              <a:rPr lang="it-IT" sz="2400" dirty="0" smtClean="0">
                <a:latin typeface="Calibri" pitchFamily="34" charset="0"/>
              </a:rPr>
              <a:t>.</a:t>
            </a:r>
          </a:p>
          <a:p>
            <a:pPr indent="12700">
              <a:buFont typeface="Times New Roman" pitchFamily="18" charset="0"/>
              <a:buNone/>
              <a:defRPr/>
            </a:pPr>
            <a:r>
              <a:rPr lang="it-IT" sz="2400" dirty="0" smtClean="0">
                <a:latin typeface="Calibri" pitchFamily="34" charset="0"/>
              </a:rPr>
              <a:t>The position of the </a:t>
            </a:r>
            <a:r>
              <a:rPr lang="it-IT" sz="2400" dirty="0" err="1" smtClean="0">
                <a:latin typeface="Calibri" pitchFamily="34" charset="0"/>
              </a:rPr>
              <a:t>centromere</a:t>
            </a:r>
            <a:r>
              <a:rPr lang="it-IT" sz="2400" dirty="0" smtClean="0">
                <a:latin typeface="Calibri" pitchFamily="34" charset="0"/>
              </a:rPr>
              <a:t> </a:t>
            </a:r>
            <a:r>
              <a:rPr lang="it-IT" sz="2400" dirty="0" err="1" smtClean="0">
                <a:latin typeface="Calibri" pitchFamily="34" charset="0"/>
              </a:rPr>
              <a:t>allows</a:t>
            </a:r>
            <a:r>
              <a:rPr lang="it-IT" sz="2400" dirty="0" smtClean="0">
                <a:latin typeface="Calibri" pitchFamily="34" charset="0"/>
              </a:rPr>
              <a:t> </a:t>
            </a:r>
            <a:r>
              <a:rPr lang="it-IT" sz="2400" dirty="0" err="1" smtClean="0">
                <a:latin typeface="Calibri" pitchFamily="34" charset="0"/>
              </a:rPr>
              <a:t>you</a:t>
            </a:r>
            <a:r>
              <a:rPr lang="it-IT" sz="2400" dirty="0" smtClean="0">
                <a:latin typeface="Calibri" pitchFamily="34" charset="0"/>
              </a:rPr>
              <a:t> to </a:t>
            </a:r>
            <a:r>
              <a:rPr lang="it-IT" sz="2400" dirty="0" err="1" smtClean="0">
                <a:latin typeface="Calibri" pitchFamily="34" charset="0"/>
              </a:rPr>
              <a:t>classify</a:t>
            </a:r>
            <a:r>
              <a:rPr lang="it-IT" sz="2400" dirty="0" smtClean="0">
                <a:latin typeface="Calibri" pitchFamily="34" charset="0"/>
              </a:rPr>
              <a:t> the </a:t>
            </a:r>
            <a:r>
              <a:rPr lang="it-IT" sz="2400" dirty="0" err="1" smtClean="0">
                <a:latin typeface="Calibri" pitchFamily="34" charset="0"/>
              </a:rPr>
              <a:t>chromosomes</a:t>
            </a:r>
            <a:r>
              <a:rPr lang="it-IT" sz="2400" dirty="0" smtClean="0">
                <a:latin typeface="Calibri" pitchFamily="34" charset="0"/>
              </a:rPr>
              <a:t> </a:t>
            </a:r>
            <a:r>
              <a:rPr lang="it-IT" sz="2400" dirty="0" err="1" smtClean="0">
                <a:latin typeface="Calibri" pitchFamily="34" charset="0"/>
              </a:rPr>
              <a:t>into</a:t>
            </a:r>
            <a:r>
              <a:rPr lang="it-IT" sz="2400" dirty="0" smtClean="0">
                <a:latin typeface="Calibri" pitchFamily="34" charset="0"/>
              </a:rPr>
              <a:t> 4 </a:t>
            </a:r>
            <a:r>
              <a:rPr lang="it-IT" sz="2400" dirty="0" err="1" smtClean="0">
                <a:latin typeface="Calibri" pitchFamily="34" charset="0"/>
              </a:rPr>
              <a:t>types</a:t>
            </a:r>
            <a:r>
              <a:rPr lang="it-IT" sz="2400" dirty="0" smtClean="0">
                <a:latin typeface="Calibri" pitchFamily="34" charset="0"/>
              </a:rPr>
              <a:t>: </a:t>
            </a:r>
          </a:p>
          <a:p>
            <a:pPr>
              <a:buFont typeface="Times New Roman" pitchFamily="18" charset="0"/>
              <a:buNone/>
              <a:defRPr/>
            </a:pPr>
            <a:r>
              <a:rPr lang="it-IT" sz="2400" b="1" dirty="0" smtClean="0">
                <a:latin typeface="Calibri" pitchFamily="34" charset="0"/>
              </a:rPr>
              <a:t>A: </a:t>
            </a:r>
            <a:r>
              <a:rPr lang="it-IT" sz="2400" b="1" dirty="0" err="1" smtClean="0">
                <a:latin typeface="Calibri" pitchFamily="34" charset="0"/>
              </a:rPr>
              <a:t>acrocentrics</a:t>
            </a:r>
            <a:r>
              <a:rPr lang="it-IT" sz="2400" dirty="0" smtClean="0">
                <a:latin typeface="Calibri" pitchFamily="34" charset="0"/>
              </a:rPr>
              <a:t>: terminal position of </a:t>
            </a:r>
            <a:r>
              <a:rPr lang="it-IT" sz="2400" dirty="0" err="1" smtClean="0">
                <a:latin typeface="Calibri" pitchFamily="34" charset="0"/>
              </a:rPr>
              <a:t>centromere</a:t>
            </a:r>
            <a:endParaRPr lang="it-IT" sz="2400" dirty="0" smtClean="0">
              <a:latin typeface="Calibri" pitchFamily="34" charset="0"/>
            </a:endParaRPr>
          </a:p>
          <a:p>
            <a:pPr>
              <a:buFont typeface="Times New Roman" pitchFamily="18" charset="0"/>
              <a:buNone/>
              <a:defRPr/>
            </a:pPr>
            <a:r>
              <a:rPr lang="it-IT" sz="2400" b="1" dirty="0" smtClean="0">
                <a:latin typeface="Calibri" pitchFamily="34" charset="0"/>
              </a:rPr>
              <a:t>B: </a:t>
            </a:r>
            <a:r>
              <a:rPr lang="it-IT" sz="2400" b="1" dirty="0" err="1" smtClean="0">
                <a:latin typeface="Calibri" pitchFamily="34" charset="0"/>
              </a:rPr>
              <a:t>telocentrics</a:t>
            </a:r>
            <a:r>
              <a:rPr lang="it-IT" sz="2400" dirty="0" smtClean="0">
                <a:latin typeface="Calibri" pitchFamily="34" charset="0"/>
              </a:rPr>
              <a:t>: sub-terminal position of </a:t>
            </a:r>
            <a:r>
              <a:rPr lang="it-IT" sz="2400" dirty="0" err="1" smtClean="0">
                <a:latin typeface="Calibri" pitchFamily="34" charset="0"/>
              </a:rPr>
              <a:t>centromere</a:t>
            </a:r>
            <a:r>
              <a:rPr lang="it-IT" sz="2400" dirty="0" smtClean="0">
                <a:latin typeface="Calibri" pitchFamily="34" charset="0"/>
              </a:rPr>
              <a:t>  (</a:t>
            </a:r>
            <a:r>
              <a:rPr lang="it-IT" sz="2400" dirty="0" err="1" smtClean="0">
                <a:latin typeface="Calibri" pitchFamily="34" charset="0"/>
              </a:rPr>
              <a:t>not</a:t>
            </a:r>
            <a:r>
              <a:rPr lang="it-IT" sz="2400" dirty="0" smtClean="0">
                <a:latin typeface="Calibri" pitchFamily="34" charset="0"/>
              </a:rPr>
              <a:t> </a:t>
            </a:r>
            <a:r>
              <a:rPr lang="it-IT" sz="2400" dirty="0" err="1" smtClean="0">
                <a:latin typeface="Calibri" pitchFamily="34" charset="0"/>
              </a:rPr>
              <a:t>present</a:t>
            </a:r>
            <a:r>
              <a:rPr lang="it-IT" sz="2400" dirty="0" smtClean="0">
                <a:latin typeface="Calibri" pitchFamily="34" charset="0"/>
              </a:rPr>
              <a:t> in </a:t>
            </a:r>
            <a:r>
              <a:rPr lang="it-IT" sz="2400" dirty="0" err="1" smtClean="0">
                <a:latin typeface="Calibri" pitchFamily="34" charset="0"/>
              </a:rPr>
              <a:t>humans</a:t>
            </a:r>
            <a:r>
              <a:rPr lang="it-IT" sz="2400" dirty="0" smtClean="0">
                <a:latin typeface="Calibri" pitchFamily="34" charset="0"/>
              </a:rPr>
              <a:t>)</a:t>
            </a:r>
          </a:p>
          <a:p>
            <a:pPr>
              <a:spcBef>
                <a:spcPts val="0"/>
              </a:spcBef>
              <a:spcAft>
                <a:spcPts val="0"/>
              </a:spcAft>
              <a:buFont typeface="Times New Roman" pitchFamily="18" charset="0"/>
              <a:buNone/>
              <a:defRPr/>
            </a:pPr>
            <a:endParaRPr lang="it-IT" sz="2400" b="1" dirty="0" smtClean="0">
              <a:latin typeface="Calibri" pitchFamily="34" charset="0"/>
            </a:endParaRPr>
          </a:p>
          <a:p>
            <a:pPr>
              <a:spcBef>
                <a:spcPts val="0"/>
              </a:spcBef>
              <a:spcAft>
                <a:spcPts val="0"/>
              </a:spcAft>
              <a:buFont typeface="Times New Roman" pitchFamily="18" charset="0"/>
              <a:buNone/>
              <a:defRPr/>
            </a:pPr>
            <a:r>
              <a:rPr lang="it-IT" sz="2400" b="1" dirty="0" smtClean="0">
                <a:latin typeface="Calibri" pitchFamily="34" charset="0"/>
              </a:rPr>
              <a:t>C: </a:t>
            </a:r>
            <a:r>
              <a:rPr lang="it-IT" sz="2400" b="1" dirty="0" err="1" smtClean="0">
                <a:latin typeface="Calibri" pitchFamily="34" charset="0"/>
              </a:rPr>
              <a:t>submetacentrics</a:t>
            </a:r>
            <a:r>
              <a:rPr lang="it-IT" sz="2400" dirty="0" smtClean="0">
                <a:latin typeface="Calibri" pitchFamily="34" charset="0"/>
              </a:rPr>
              <a:t>: sub-</a:t>
            </a:r>
            <a:r>
              <a:rPr lang="it-IT" sz="2400" dirty="0" err="1" smtClean="0">
                <a:latin typeface="Calibri" pitchFamily="34" charset="0"/>
              </a:rPr>
              <a:t>median</a:t>
            </a:r>
            <a:r>
              <a:rPr lang="it-IT" sz="2400" dirty="0" smtClean="0">
                <a:latin typeface="Calibri" pitchFamily="34" charset="0"/>
              </a:rPr>
              <a:t> position of </a:t>
            </a:r>
            <a:r>
              <a:rPr lang="it-IT" sz="2400" dirty="0" err="1" smtClean="0">
                <a:latin typeface="Calibri" pitchFamily="34" charset="0"/>
              </a:rPr>
              <a:t>centromere</a:t>
            </a:r>
            <a:r>
              <a:rPr lang="it-IT" sz="2400" dirty="0" smtClean="0">
                <a:latin typeface="Calibri" pitchFamily="34" charset="0"/>
              </a:rPr>
              <a:t> </a:t>
            </a:r>
          </a:p>
          <a:p>
            <a:pPr>
              <a:spcBef>
                <a:spcPts val="0"/>
              </a:spcBef>
              <a:spcAft>
                <a:spcPts val="0"/>
              </a:spcAft>
              <a:buFont typeface="Times New Roman" pitchFamily="18" charset="0"/>
              <a:buNone/>
              <a:defRPr/>
            </a:pPr>
            <a:endParaRPr lang="it-IT" sz="2400" b="1" dirty="0" smtClean="0">
              <a:latin typeface="Calibri" pitchFamily="34" charset="0"/>
            </a:endParaRPr>
          </a:p>
          <a:p>
            <a:pPr>
              <a:spcBef>
                <a:spcPts val="0"/>
              </a:spcBef>
              <a:spcAft>
                <a:spcPts val="0"/>
              </a:spcAft>
              <a:buFont typeface="Times New Roman" pitchFamily="18" charset="0"/>
              <a:buNone/>
              <a:defRPr/>
            </a:pPr>
            <a:r>
              <a:rPr lang="it-IT" sz="2400" b="1" dirty="0" smtClean="0">
                <a:latin typeface="Calibri" pitchFamily="34" charset="0"/>
              </a:rPr>
              <a:t>D: </a:t>
            </a:r>
            <a:r>
              <a:rPr lang="it-IT" sz="2400" b="1" dirty="0" err="1" smtClean="0">
                <a:latin typeface="Calibri" pitchFamily="34" charset="0"/>
              </a:rPr>
              <a:t>metacentrics</a:t>
            </a:r>
            <a:r>
              <a:rPr lang="it-IT" sz="2400" dirty="0" smtClean="0">
                <a:latin typeface="Calibri" pitchFamily="34" charset="0"/>
              </a:rPr>
              <a:t>: </a:t>
            </a:r>
            <a:r>
              <a:rPr lang="it-IT" sz="2400" dirty="0" err="1" smtClean="0">
                <a:latin typeface="Calibri" pitchFamily="34" charset="0"/>
              </a:rPr>
              <a:t>mid</a:t>
            </a:r>
            <a:r>
              <a:rPr lang="it-IT" sz="2400" dirty="0" smtClean="0">
                <a:latin typeface="Calibri" pitchFamily="34" charset="0"/>
              </a:rPr>
              <a:t> position</a:t>
            </a:r>
          </a:p>
          <a:p>
            <a:pPr>
              <a:spcBef>
                <a:spcPts val="0"/>
              </a:spcBef>
              <a:spcAft>
                <a:spcPts val="0"/>
              </a:spcAft>
              <a:buFont typeface="Times New Roman" pitchFamily="18" charset="0"/>
              <a:buNone/>
              <a:defRPr/>
            </a:pPr>
            <a:r>
              <a:rPr lang="it-IT" sz="2400" dirty="0" smtClean="0">
                <a:latin typeface="Calibri" pitchFamily="34" charset="0"/>
              </a:rPr>
              <a:t>of </a:t>
            </a:r>
            <a:r>
              <a:rPr lang="it-IT" sz="2400" dirty="0" err="1" smtClean="0">
                <a:latin typeface="Calibri" pitchFamily="34" charset="0"/>
              </a:rPr>
              <a:t>centromere</a:t>
            </a:r>
            <a:r>
              <a:rPr lang="it-IT" sz="2400" dirty="0" smtClean="0">
                <a:latin typeface="Calibri" pitchFamily="34" charset="0"/>
              </a:rPr>
              <a:t> </a:t>
            </a:r>
          </a:p>
        </p:txBody>
      </p:sp>
      <p:sp>
        <p:nvSpPr>
          <p:cNvPr id="2" name="CasellaDiTesto 1"/>
          <p:cNvSpPr txBox="1"/>
          <p:nvPr/>
        </p:nvSpPr>
        <p:spPr>
          <a:xfrm>
            <a:off x="272480" y="7461448"/>
            <a:ext cx="9489504" cy="4154983"/>
          </a:xfrm>
          <a:prstGeom prst="rect">
            <a:avLst/>
          </a:prstGeom>
          <a:noFill/>
        </p:spPr>
        <p:txBody>
          <a:bodyPr wrap="square" rtlCol="0">
            <a:spAutoFit/>
          </a:bodyPr>
          <a:lstStyle/>
          <a:p>
            <a:r>
              <a:rPr lang="it-IT" dirty="0" err="1"/>
              <a:t>Individual</a:t>
            </a:r>
            <a:r>
              <a:rPr lang="it-IT" dirty="0"/>
              <a:t> </a:t>
            </a:r>
            <a:r>
              <a:rPr lang="it-IT" dirty="0" err="1"/>
              <a:t>chromosomes</a:t>
            </a:r>
            <a:r>
              <a:rPr lang="it-IT" dirty="0"/>
              <a:t> of a </a:t>
            </a:r>
            <a:r>
              <a:rPr lang="it-IT" dirty="0" err="1"/>
              <a:t>cell</a:t>
            </a:r>
            <a:r>
              <a:rPr lang="it-IT" dirty="0"/>
              <a:t> </a:t>
            </a:r>
            <a:r>
              <a:rPr lang="it-IT" dirty="0" err="1"/>
              <a:t>differ</a:t>
            </a:r>
            <a:r>
              <a:rPr lang="it-IT" dirty="0"/>
              <a:t> in </a:t>
            </a:r>
            <a:r>
              <a:rPr lang="it-IT" dirty="0" err="1"/>
              <a:t>shape</a:t>
            </a:r>
            <a:r>
              <a:rPr lang="it-IT" dirty="0"/>
              <a:t> and </a:t>
            </a:r>
            <a:r>
              <a:rPr lang="it-IT" dirty="0" err="1"/>
              <a:t>size</a:t>
            </a:r>
            <a:r>
              <a:rPr lang="it-IT" dirty="0"/>
              <a:t>. The position of the </a:t>
            </a:r>
            <a:r>
              <a:rPr lang="it-IT" dirty="0" err="1"/>
              <a:t>centromere</a:t>
            </a:r>
            <a:r>
              <a:rPr lang="it-IT" dirty="0"/>
              <a:t> </a:t>
            </a:r>
            <a:r>
              <a:rPr lang="it-IT" dirty="0" err="1"/>
              <a:t>determines</a:t>
            </a:r>
            <a:r>
              <a:rPr lang="it-IT" dirty="0"/>
              <a:t> the </a:t>
            </a:r>
            <a:r>
              <a:rPr lang="it-IT" dirty="0" err="1"/>
              <a:t>shape</a:t>
            </a:r>
            <a:r>
              <a:rPr lang="it-IT" dirty="0"/>
              <a:t> of </a:t>
            </a:r>
            <a:r>
              <a:rPr lang="it-IT" dirty="0" err="1"/>
              <a:t>chromosome</a:t>
            </a:r>
            <a:r>
              <a:rPr lang="it-IT" dirty="0"/>
              <a:t>:</a:t>
            </a:r>
          </a:p>
          <a:p>
            <a:r>
              <a:rPr lang="it-IT" dirty="0"/>
              <a:t>The position of the </a:t>
            </a:r>
            <a:r>
              <a:rPr lang="it-IT" dirty="0" err="1"/>
              <a:t>centromere</a:t>
            </a:r>
            <a:r>
              <a:rPr lang="it-IT" dirty="0"/>
              <a:t> </a:t>
            </a:r>
            <a:r>
              <a:rPr lang="it-IT" dirty="0" err="1"/>
              <a:t>allows</a:t>
            </a:r>
            <a:r>
              <a:rPr lang="it-IT" dirty="0"/>
              <a:t> </a:t>
            </a:r>
            <a:r>
              <a:rPr lang="it-IT" dirty="0" err="1"/>
              <a:t>you</a:t>
            </a:r>
            <a:r>
              <a:rPr lang="it-IT" dirty="0"/>
              <a:t> to </a:t>
            </a:r>
            <a:r>
              <a:rPr lang="it-IT" dirty="0" err="1"/>
              <a:t>classify</a:t>
            </a:r>
            <a:r>
              <a:rPr lang="it-IT" dirty="0"/>
              <a:t> the </a:t>
            </a:r>
            <a:r>
              <a:rPr lang="it-IT" dirty="0" err="1"/>
              <a:t>chromosomes</a:t>
            </a:r>
            <a:r>
              <a:rPr lang="it-IT" dirty="0"/>
              <a:t> </a:t>
            </a:r>
            <a:r>
              <a:rPr lang="it-IT" dirty="0" err="1"/>
              <a:t>into</a:t>
            </a:r>
            <a:r>
              <a:rPr lang="it-IT" dirty="0"/>
              <a:t> 4 </a:t>
            </a:r>
            <a:r>
              <a:rPr lang="it-IT" dirty="0" err="1"/>
              <a:t>types</a:t>
            </a:r>
            <a:r>
              <a:rPr lang="it-IT" dirty="0"/>
              <a:t>:</a:t>
            </a:r>
          </a:p>
          <a:p>
            <a:r>
              <a:rPr lang="it-IT" dirty="0"/>
              <a:t>A: </a:t>
            </a:r>
            <a:r>
              <a:rPr lang="it-IT" dirty="0" err="1"/>
              <a:t>centromere</a:t>
            </a:r>
            <a:r>
              <a:rPr lang="it-IT" dirty="0"/>
              <a:t> position </a:t>
            </a:r>
            <a:r>
              <a:rPr lang="it-IT" dirty="0" err="1"/>
              <a:t>acrocentric</a:t>
            </a:r>
            <a:r>
              <a:rPr lang="it-IT" dirty="0"/>
              <a:t>: Terminal</a:t>
            </a:r>
          </a:p>
          <a:p>
            <a:r>
              <a:rPr lang="it-IT" dirty="0"/>
              <a:t>B: </a:t>
            </a:r>
            <a:r>
              <a:rPr lang="it-IT" dirty="0" err="1"/>
              <a:t>telocentrici</a:t>
            </a:r>
            <a:r>
              <a:rPr lang="it-IT" dirty="0"/>
              <a:t>: </a:t>
            </a:r>
            <a:r>
              <a:rPr lang="it-IT" dirty="0" err="1"/>
              <a:t>centromere</a:t>
            </a:r>
            <a:r>
              <a:rPr lang="it-IT" dirty="0"/>
              <a:t> </a:t>
            </a:r>
            <a:r>
              <a:rPr lang="it-IT" dirty="0" err="1"/>
              <a:t>subterminal</a:t>
            </a:r>
            <a:r>
              <a:rPr lang="it-IT" dirty="0"/>
              <a:t> position (</a:t>
            </a:r>
            <a:r>
              <a:rPr lang="it-IT" dirty="0" err="1"/>
              <a:t>not</a:t>
            </a:r>
            <a:r>
              <a:rPr lang="it-IT" dirty="0"/>
              <a:t> </a:t>
            </a:r>
            <a:r>
              <a:rPr lang="it-IT" dirty="0" err="1"/>
              <a:t>present</a:t>
            </a:r>
            <a:r>
              <a:rPr lang="it-IT" dirty="0"/>
              <a:t> in </a:t>
            </a:r>
            <a:r>
              <a:rPr lang="it-IT" dirty="0" err="1"/>
              <a:t>humans</a:t>
            </a:r>
            <a:endParaRPr lang="it-IT" dirty="0"/>
          </a:p>
          <a:p>
            <a:r>
              <a:rPr lang="it-IT" dirty="0"/>
              <a:t>C: </a:t>
            </a:r>
            <a:r>
              <a:rPr lang="it-IT" dirty="0" err="1"/>
              <a:t>submetacentrics</a:t>
            </a:r>
            <a:r>
              <a:rPr lang="it-IT" dirty="0"/>
              <a:t>: </a:t>
            </a:r>
            <a:r>
              <a:rPr lang="it-IT" dirty="0" err="1"/>
              <a:t>centromere</a:t>
            </a:r>
            <a:endParaRPr lang="it-IT" dirty="0"/>
          </a:p>
          <a:p>
            <a:r>
              <a:rPr lang="it-IT" dirty="0" err="1"/>
              <a:t>transversal</a:t>
            </a:r>
            <a:r>
              <a:rPr lang="it-IT" dirty="0"/>
              <a:t> band position</a:t>
            </a:r>
          </a:p>
          <a:p>
            <a:endParaRPr lang="it-IT" dirty="0"/>
          </a:p>
          <a:p>
            <a:r>
              <a:rPr lang="it-IT" dirty="0" err="1"/>
              <a:t>Q</a:t>
            </a:r>
            <a:r>
              <a:rPr lang="it-IT" dirty="0"/>
              <a:t>: </a:t>
            </a:r>
            <a:r>
              <a:rPr lang="it-IT" dirty="0" err="1"/>
              <a:t>metacentric</a:t>
            </a:r>
            <a:r>
              <a:rPr lang="it-IT" dirty="0"/>
              <a:t> </a:t>
            </a:r>
            <a:r>
              <a:rPr lang="it-IT" dirty="0" err="1"/>
              <a:t>centromere</a:t>
            </a:r>
            <a:r>
              <a:rPr lang="it-IT" dirty="0"/>
              <a:t>:</a:t>
            </a:r>
          </a:p>
          <a:p>
            <a:r>
              <a:rPr lang="it-IT" dirty="0" err="1"/>
              <a:t>mid</a:t>
            </a:r>
            <a:r>
              <a:rPr lang="it-IT" dirty="0"/>
              <a:t> position</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2274" name="Picture 4" descr="mband_karyo"/>
          <p:cNvPicPr>
            <a:picLocks noChangeAspect="1" noChangeArrowheads="1"/>
          </p:cNvPicPr>
          <p:nvPr/>
        </p:nvPicPr>
        <p:blipFill>
          <a:blip r:embed="rId3"/>
          <a:srcRect/>
          <a:stretch>
            <a:fillRect/>
          </a:stretch>
        </p:blipFill>
        <p:spPr bwMode="auto">
          <a:xfrm>
            <a:off x="2576513" y="128588"/>
            <a:ext cx="4808537" cy="6829425"/>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3298" name="Picture 3" descr="46-chromosomes"/>
          <p:cNvPicPr>
            <a:picLocks noChangeAspect="1" noChangeArrowheads="1"/>
          </p:cNvPicPr>
          <p:nvPr/>
        </p:nvPicPr>
        <p:blipFill>
          <a:blip r:embed="rId3"/>
          <a:srcRect/>
          <a:stretch>
            <a:fillRect/>
          </a:stretch>
        </p:blipFill>
        <p:spPr bwMode="auto">
          <a:xfrm>
            <a:off x="2687638" y="514350"/>
            <a:ext cx="4530725" cy="582930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4322" name="Rectangle 2"/>
          <p:cNvSpPr>
            <a:spLocks noChangeArrowheads="1"/>
          </p:cNvSpPr>
          <p:nvPr/>
        </p:nvSpPr>
        <p:spPr bwMode="auto">
          <a:xfrm>
            <a:off x="412750" y="228600"/>
            <a:ext cx="9076754" cy="1143000"/>
          </a:xfrm>
          <a:prstGeom prst="rect">
            <a:avLst/>
          </a:prstGeom>
          <a:noFill/>
          <a:ln w="9525">
            <a:noFill/>
            <a:miter lim="800000"/>
            <a:headEnd/>
            <a:tailEnd/>
          </a:ln>
        </p:spPr>
        <p:txBody>
          <a:bodyPr lIns="92075" tIns="46038" rIns="92075" bIns="46038" anchor="ctr"/>
          <a:lstStyle/>
          <a:p>
            <a:pPr eaLnBrk="0" hangingPunct="0"/>
            <a:r>
              <a:rPr kumimoji="1" lang="it-IT" sz="4400" b="1" dirty="0" smtClean="0">
                <a:solidFill>
                  <a:srgbClr val="FF0000"/>
                </a:solidFill>
                <a:latin typeface="Arial" pitchFamily="34" charset="0"/>
                <a:cs typeface="Arial" pitchFamily="34" charset="0"/>
              </a:rPr>
              <a:t>DIAGNOSIS OF ANEUPLOIDIES</a:t>
            </a:r>
            <a:endParaRPr kumimoji="1" lang="it-IT" sz="4400" b="1" dirty="0">
              <a:solidFill>
                <a:srgbClr val="FF0000"/>
              </a:solidFill>
              <a:latin typeface="Arial" pitchFamily="34" charset="0"/>
              <a:cs typeface="Arial" pitchFamily="34" charset="0"/>
            </a:endParaRPr>
          </a:p>
        </p:txBody>
      </p:sp>
      <p:pic>
        <p:nvPicPr>
          <p:cNvPr id="167939" name="Picture 3"/>
          <p:cNvPicPr>
            <a:picLocks noChangeAspect="1" noChangeArrowheads="1"/>
          </p:cNvPicPr>
          <p:nvPr/>
        </p:nvPicPr>
        <p:blipFill>
          <a:blip r:embed="rId3"/>
          <a:srcRect/>
          <a:stretch>
            <a:fillRect/>
          </a:stretch>
        </p:blipFill>
        <p:spPr bwMode="auto">
          <a:xfrm>
            <a:off x="412750" y="1876425"/>
            <a:ext cx="9080500" cy="4981575"/>
          </a:xfrm>
          <a:prstGeom prst="rect">
            <a:avLst/>
          </a:prstGeom>
          <a:noFill/>
          <a:ln w="9525">
            <a:noFill/>
            <a:miter lim="800000"/>
            <a:headEnd/>
            <a:tailEnd/>
          </a:ln>
        </p:spPr>
      </p:pic>
      <p:pic>
        <p:nvPicPr>
          <p:cNvPr id="167940" name="Picture 4"/>
          <p:cNvPicPr>
            <a:picLocks noChangeAspect="1" noChangeArrowheads="1"/>
          </p:cNvPicPr>
          <p:nvPr/>
        </p:nvPicPr>
        <p:blipFill>
          <a:blip r:embed="rId4"/>
          <a:srcRect/>
          <a:stretch>
            <a:fillRect/>
          </a:stretch>
        </p:blipFill>
        <p:spPr bwMode="auto">
          <a:xfrm>
            <a:off x="6273800" y="1447800"/>
            <a:ext cx="2946400" cy="1484313"/>
          </a:xfrm>
          <a:prstGeom prst="rect">
            <a:avLst/>
          </a:prstGeom>
          <a:solidFill>
            <a:schemeClr val="bg1"/>
          </a:solidFill>
          <a:ln w="9525">
            <a:noFill/>
            <a:miter lim="800000"/>
            <a:headEnd/>
            <a:tailEnd/>
          </a:ln>
        </p:spPr>
      </p:pic>
      <p:pic>
        <p:nvPicPr>
          <p:cNvPr id="167941" name="Picture 5"/>
          <p:cNvPicPr>
            <a:picLocks noChangeAspect="1" noChangeArrowheads="1"/>
          </p:cNvPicPr>
          <p:nvPr/>
        </p:nvPicPr>
        <p:blipFill>
          <a:blip r:embed="rId5"/>
          <a:srcRect/>
          <a:stretch>
            <a:fillRect/>
          </a:stretch>
        </p:blipFill>
        <p:spPr bwMode="auto">
          <a:xfrm>
            <a:off x="6273800" y="3009900"/>
            <a:ext cx="2938463" cy="1408113"/>
          </a:xfrm>
          <a:prstGeom prst="rect">
            <a:avLst/>
          </a:prstGeom>
          <a:noFill/>
          <a:ln w="9525">
            <a:noFill/>
            <a:miter lim="800000"/>
            <a:headEnd/>
            <a:tailEnd/>
          </a:ln>
        </p:spPr>
      </p:pic>
      <p:pic>
        <p:nvPicPr>
          <p:cNvPr id="167942" name="Picture 6"/>
          <p:cNvPicPr>
            <a:picLocks noChangeAspect="1" noChangeArrowheads="1"/>
          </p:cNvPicPr>
          <p:nvPr/>
        </p:nvPicPr>
        <p:blipFill>
          <a:blip r:embed="rId6"/>
          <a:srcRect/>
          <a:stretch>
            <a:fillRect/>
          </a:stretch>
        </p:blipFill>
        <p:spPr bwMode="auto">
          <a:xfrm>
            <a:off x="6273800" y="4495800"/>
            <a:ext cx="2641600" cy="2212975"/>
          </a:xfrm>
          <a:prstGeom prst="rect">
            <a:avLst/>
          </a:prstGeom>
          <a:noFill/>
          <a:ln w="9525">
            <a:noFill/>
            <a:miter lim="800000"/>
            <a:headEnd/>
            <a:tailEnd/>
          </a:ln>
        </p:spPr>
      </p:pic>
      <p:sp>
        <p:nvSpPr>
          <p:cNvPr id="167943" name="Oval 7"/>
          <p:cNvSpPr>
            <a:spLocks noChangeArrowheads="1"/>
          </p:cNvSpPr>
          <p:nvPr/>
        </p:nvSpPr>
        <p:spPr bwMode="auto">
          <a:xfrm>
            <a:off x="8172450" y="2514600"/>
            <a:ext cx="412750" cy="304800"/>
          </a:xfrm>
          <a:prstGeom prst="ellipse">
            <a:avLst/>
          </a:prstGeom>
          <a:solidFill>
            <a:srgbClr val="66FF33"/>
          </a:solidFill>
          <a:ln w="9525">
            <a:solidFill>
              <a:schemeClr val="tx1"/>
            </a:solidFill>
            <a:round/>
            <a:headEnd/>
            <a:tailEnd/>
          </a:ln>
        </p:spPr>
        <p:txBody>
          <a:bodyPr wrap="none" anchor="ctr"/>
          <a:lstStyle/>
          <a:p>
            <a:pPr eaLnBrk="0" hangingPunct="0"/>
            <a:endParaRPr lang="it-IT"/>
          </a:p>
        </p:txBody>
      </p:sp>
      <p:sp>
        <p:nvSpPr>
          <p:cNvPr id="167944" name="Oval 8"/>
          <p:cNvSpPr>
            <a:spLocks noChangeArrowheads="1"/>
          </p:cNvSpPr>
          <p:nvPr/>
        </p:nvSpPr>
        <p:spPr bwMode="auto">
          <a:xfrm>
            <a:off x="8255000" y="4038600"/>
            <a:ext cx="412750" cy="304800"/>
          </a:xfrm>
          <a:prstGeom prst="ellipse">
            <a:avLst/>
          </a:prstGeom>
          <a:solidFill>
            <a:srgbClr val="FF66CC"/>
          </a:solidFill>
          <a:ln w="9525">
            <a:solidFill>
              <a:schemeClr val="tx1"/>
            </a:solidFill>
            <a:round/>
            <a:headEnd/>
            <a:tailEnd/>
          </a:ln>
        </p:spPr>
        <p:txBody>
          <a:bodyPr wrap="none" anchor="ctr"/>
          <a:lstStyle/>
          <a:p>
            <a:pPr eaLnBrk="0" hangingPunct="0"/>
            <a:endParaRPr lang="it-IT"/>
          </a:p>
        </p:txBody>
      </p:sp>
      <p:sp>
        <p:nvSpPr>
          <p:cNvPr id="167945" name="Oval 9"/>
          <p:cNvSpPr>
            <a:spLocks noChangeArrowheads="1"/>
          </p:cNvSpPr>
          <p:nvPr/>
        </p:nvSpPr>
        <p:spPr bwMode="auto">
          <a:xfrm>
            <a:off x="8255000" y="5867400"/>
            <a:ext cx="412750" cy="304800"/>
          </a:xfrm>
          <a:prstGeom prst="ellipse">
            <a:avLst/>
          </a:prstGeom>
          <a:solidFill>
            <a:srgbClr val="CCFFFF"/>
          </a:solidFill>
          <a:ln w="9525">
            <a:solidFill>
              <a:schemeClr val="tx1"/>
            </a:solidFill>
            <a:round/>
            <a:headEnd/>
            <a:tailEnd/>
          </a:ln>
        </p:spPr>
        <p:txBody>
          <a:bodyPr wrap="none" anchor="ctr"/>
          <a:lstStyle/>
          <a:p>
            <a:pPr eaLnBrk="0" hangingPunct="0"/>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wipe(left)">
                                      <p:cBhvr>
                                        <p:cTn id="7" dur="500"/>
                                        <p:tgtEl>
                                          <p:spTgt spid="167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7943"/>
                                        </p:tgtEl>
                                        <p:attrNameLst>
                                          <p:attrName>style.visibility</p:attrName>
                                        </p:attrNameLst>
                                      </p:cBhvr>
                                      <p:to>
                                        <p:strVal val="visible"/>
                                      </p:to>
                                    </p:set>
                                    <p:animEffect transition="in" filter="wipe(left)">
                                      <p:cBhvr>
                                        <p:cTn id="12" dur="500"/>
                                        <p:tgtEl>
                                          <p:spTgt spid="1679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67941"/>
                                        </p:tgtEl>
                                        <p:attrNameLst>
                                          <p:attrName>style.visibility</p:attrName>
                                        </p:attrNameLst>
                                      </p:cBhvr>
                                      <p:to>
                                        <p:strVal val="visible"/>
                                      </p:to>
                                    </p:set>
                                    <p:animEffect transition="in" filter="wipe(left)">
                                      <p:cBhvr>
                                        <p:cTn id="17" dur="500"/>
                                        <p:tgtEl>
                                          <p:spTgt spid="1679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7944"/>
                                        </p:tgtEl>
                                        <p:attrNameLst>
                                          <p:attrName>style.visibility</p:attrName>
                                        </p:attrNameLst>
                                      </p:cBhvr>
                                      <p:to>
                                        <p:strVal val="visible"/>
                                      </p:to>
                                    </p:set>
                                    <p:animEffect transition="in" filter="wipe(left)">
                                      <p:cBhvr>
                                        <p:cTn id="22" dur="500"/>
                                        <p:tgtEl>
                                          <p:spTgt spid="1679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67942"/>
                                        </p:tgtEl>
                                        <p:attrNameLst>
                                          <p:attrName>style.visibility</p:attrName>
                                        </p:attrNameLst>
                                      </p:cBhvr>
                                      <p:to>
                                        <p:strVal val="visible"/>
                                      </p:to>
                                    </p:set>
                                    <p:animEffect transition="in" filter="wipe(left)">
                                      <p:cBhvr>
                                        <p:cTn id="27" dur="500"/>
                                        <p:tgtEl>
                                          <p:spTgt spid="1679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7945"/>
                                        </p:tgtEl>
                                        <p:attrNameLst>
                                          <p:attrName>style.visibility</p:attrName>
                                        </p:attrNameLst>
                                      </p:cBhvr>
                                      <p:to>
                                        <p:strVal val="visible"/>
                                      </p:to>
                                    </p:set>
                                    <p:animEffect transition="in" filter="wipe(left)">
                                      <p:cBhvr>
                                        <p:cTn id="32" dur="500"/>
                                        <p:tgtEl>
                                          <p:spTgt spid="16794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nodeType="clickEffect">
                                  <p:stCondLst>
                                    <p:cond delay="0"/>
                                  </p:stCondLst>
                                  <p:childTnLst>
                                    <p:set>
                                      <p:cBhvr>
                                        <p:cTn id="36" dur="1" fill="hold">
                                          <p:stCondLst>
                                            <p:cond delay="0"/>
                                          </p:stCondLst>
                                        </p:cTn>
                                        <p:tgtEl>
                                          <p:spTgt spid="167939"/>
                                        </p:tgtEl>
                                        <p:attrNameLst>
                                          <p:attrName>style.visibility</p:attrName>
                                        </p:attrNameLst>
                                      </p:cBhvr>
                                      <p:to>
                                        <p:strVal val="visible"/>
                                      </p:to>
                                    </p:set>
                                    <p:animEffect transition="in" filter="randombar(horizontal)">
                                      <p:cBhvr>
                                        <p:cTn id="37" dur="500"/>
                                        <p:tgtEl>
                                          <p:spTgt spid="167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3" grpId="0" animBg="1"/>
      <p:bldP spid="167944" grpId="0" animBg="1"/>
      <p:bldP spid="167945"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3"/>
          <a:srcRect/>
          <a:stretch>
            <a:fillRect/>
          </a:stretch>
        </p:blipFill>
        <p:spPr bwMode="auto">
          <a:xfrm>
            <a:off x="0" y="228600"/>
            <a:ext cx="9906000" cy="60071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a:blip r:embed="rId3"/>
          <a:srcRect/>
          <a:stretch>
            <a:fillRect/>
          </a:stretch>
        </p:blipFill>
        <p:spPr bwMode="auto">
          <a:xfrm>
            <a:off x="0" y="576263"/>
            <a:ext cx="9906000" cy="6005512"/>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7394" name="Picture 3"/>
          <p:cNvPicPr>
            <a:picLocks noChangeAspect="1" noChangeArrowheads="1"/>
          </p:cNvPicPr>
          <p:nvPr/>
        </p:nvPicPr>
        <p:blipFill>
          <a:blip r:embed="rId3"/>
          <a:srcRect/>
          <a:stretch>
            <a:fillRect/>
          </a:stretch>
        </p:blipFill>
        <p:spPr bwMode="auto">
          <a:xfrm>
            <a:off x="1651000" y="990600"/>
            <a:ext cx="6438900" cy="5561013"/>
          </a:xfrm>
          <a:prstGeom prst="rect">
            <a:avLst/>
          </a:prstGeom>
          <a:noFill/>
          <a:ln w="9525">
            <a:noFill/>
            <a:miter lim="800000"/>
            <a:headEnd/>
            <a:tailEnd/>
          </a:ln>
        </p:spPr>
      </p:pic>
      <p:pic>
        <p:nvPicPr>
          <p:cNvPr id="187395" name="Picture 4"/>
          <p:cNvPicPr>
            <a:picLocks noChangeAspect="1" noChangeArrowheads="1"/>
          </p:cNvPicPr>
          <p:nvPr/>
        </p:nvPicPr>
        <p:blipFill>
          <a:blip r:embed="rId4"/>
          <a:srcRect/>
          <a:stretch>
            <a:fillRect/>
          </a:stretch>
        </p:blipFill>
        <p:spPr bwMode="auto">
          <a:xfrm>
            <a:off x="9545638" y="0"/>
            <a:ext cx="360362" cy="914400"/>
          </a:xfrm>
          <a:prstGeom prst="rect">
            <a:avLst/>
          </a:prstGeom>
          <a:noFill/>
          <a:ln w="9525">
            <a:noFill/>
            <a:miter lim="800000"/>
            <a:headEnd/>
            <a:tailEnd/>
          </a:ln>
        </p:spPr>
      </p:pic>
      <p:sp>
        <p:nvSpPr>
          <p:cNvPr id="187396" name="Rectangle 2"/>
          <p:cNvSpPr>
            <a:spLocks noGrp="1" noChangeArrowheads="1"/>
          </p:cNvSpPr>
          <p:nvPr>
            <p:ph type="title"/>
          </p:nvPr>
        </p:nvSpPr>
        <p:spPr>
          <a:xfrm>
            <a:off x="457200" y="533400"/>
            <a:ext cx="8705850" cy="685800"/>
          </a:xfrm>
        </p:spPr>
        <p:txBody>
          <a:bodyPr/>
          <a:lstStyle/>
          <a:p>
            <a:r>
              <a:rPr lang="it-IT" sz="4000" dirty="0" smtClean="0">
                <a:solidFill>
                  <a:srgbClr val="66FFFF"/>
                </a:solidFill>
                <a:latin typeface="Arial" pitchFamily="34" charset="0"/>
                <a:cs typeface="Arial" pitchFamily="34" charset="0"/>
              </a:rPr>
              <a:t>Down </a:t>
            </a:r>
            <a:r>
              <a:rPr lang="it-IT" sz="4000" dirty="0" err="1" smtClean="0">
                <a:solidFill>
                  <a:srgbClr val="66FFFF"/>
                </a:solidFill>
                <a:latin typeface="Arial" pitchFamily="34" charset="0"/>
                <a:cs typeface="Arial" pitchFamily="34" charset="0"/>
              </a:rPr>
              <a:t>syndrome</a:t>
            </a:r>
            <a:endParaRPr lang="it-IT" sz="6000" dirty="0" smtClean="0">
              <a:latin typeface="Arial" pitchFamily="34" charset="0"/>
              <a:cs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848544" y="476672"/>
            <a:ext cx="8420100" cy="835496"/>
          </a:xfrm>
          <a:solidFill>
            <a:srgbClr val="6699FF"/>
          </a:solidFill>
          <a:scene3d>
            <a:camera prst="orthographicFront"/>
            <a:lightRig rig="threePt" dir="t"/>
          </a:scene3d>
          <a:sp3d>
            <a:bevelT w="114300" prst="artDeco"/>
          </a:sp3d>
          <a:extLst/>
        </p:spPr>
        <p:txBody>
          <a:bodyPr/>
          <a:lstStyle/>
          <a:p>
            <a:pPr>
              <a:defRPr/>
            </a:pPr>
            <a:r>
              <a:rPr lang="it-IT" sz="3600" b="1" dirty="0" smtClean="0">
                <a:solidFill>
                  <a:srgbClr val="FFFFFF"/>
                </a:solidFill>
                <a:latin typeface="Arial" pitchFamily="34" charset="0"/>
                <a:cs typeface="Arial" pitchFamily="34" charset="0"/>
              </a:rPr>
              <a:t>FISH IN PRENATAL DIAGNOSIS</a:t>
            </a:r>
            <a:endParaRPr lang="it-IT" sz="3200" b="1" dirty="0" smtClean="0">
              <a:solidFill>
                <a:srgbClr val="FFFFFF"/>
              </a:solidFill>
              <a:latin typeface="Arial" pitchFamily="34" charset="0"/>
              <a:cs typeface="Arial" pitchFamily="34" charset="0"/>
            </a:endParaRPr>
          </a:p>
        </p:txBody>
      </p:sp>
      <p:sp>
        <p:nvSpPr>
          <p:cNvPr id="165891" name="Rectangle 3"/>
          <p:cNvSpPr>
            <a:spLocks noGrp="1" noChangeArrowheads="1"/>
          </p:cNvSpPr>
          <p:nvPr>
            <p:ph type="body" idx="1"/>
          </p:nvPr>
        </p:nvSpPr>
        <p:spPr/>
        <p:txBody>
          <a:bodyPr/>
          <a:lstStyle/>
          <a:p>
            <a:r>
              <a:rPr lang="it-IT" b="1" dirty="0" smtClean="0">
                <a:solidFill>
                  <a:srgbClr val="FFFF00"/>
                </a:solidFill>
                <a:latin typeface="Arial" pitchFamily="34" charset="0"/>
              </a:rPr>
              <a:t>from 15 ml </a:t>
            </a:r>
            <a:r>
              <a:rPr lang="it-IT" b="1" dirty="0" err="1" smtClean="0">
                <a:solidFill>
                  <a:srgbClr val="FFFF00"/>
                </a:solidFill>
                <a:latin typeface="Arial" pitchFamily="34" charset="0"/>
              </a:rPr>
              <a:t>amnyotic</a:t>
            </a:r>
            <a:r>
              <a:rPr lang="it-IT" b="1" dirty="0" smtClean="0">
                <a:solidFill>
                  <a:srgbClr val="FFFF00"/>
                </a:solidFill>
                <a:latin typeface="Arial" pitchFamily="34" charset="0"/>
              </a:rPr>
              <a:t> </a:t>
            </a:r>
            <a:r>
              <a:rPr lang="it-IT" b="1" dirty="0" err="1" smtClean="0">
                <a:solidFill>
                  <a:srgbClr val="FFFF00"/>
                </a:solidFill>
                <a:latin typeface="Arial" pitchFamily="34" charset="0"/>
              </a:rPr>
              <a:t>fluid</a:t>
            </a:r>
            <a:endParaRPr lang="it-IT" dirty="0" smtClean="0">
              <a:solidFill>
                <a:srgbClr val="FFFF00"/>
              </a:solidFill>
              <a:latin typeface="Arial" pitchFamily="34" charset="0"/>
            </a:endParaRPr>
          </a:p>
          <a:p>
            <a:pPr>
              <a:buFont typeface="Monotype Sorts"/>
              <a:buNone/>
            </a:pPr>
            <a:r>
              <a:rPr lang="it-IT" dirty="0" smtClean="0">
                <a:solidFill>
                  <a:srgbClr val="FFFF00"/>
                </a:solidFill>
                <a:latin typeface="Arial" pitchFamily="34" charset="0"/>
              </a:rPr>
              <a:t>		</a:t>
            </a:r>
            <a:r>
              <a:rPr lang="it-IT" b="1" dirty="0" err="1" smtClean="0">
                <a:solidFill>
                  <a:srgbClr val="FFFF00"/>
                </a:solidFill>
                <a:latin typeface="Arial" pitchFamily="34" charset="0"/>
              </a:rPr>
              <a:t>metaphase</a:t>
            </a:r>
            <a:r>
              <a:rPr lang="it-IT" dirty="0" smtClean="0">
                <a:solidFill>
                  <a:srgbClr val="FFFF00"/>
                </a:solidFill>
                <a:latin typeface="Arial" pitchFamily="34" charset="0"/>
              </a:rPr>
              <a:t>:  </a:t>
            </a:r>
            <a:r>
              <a:rPr lang="it-IT" sz="2200" dirty="0" smtClean="0">
                <a:solidFill>
                  <a:srgbClr val="FFFF00"/>
                </a:solidFill>
                <a:latin typeface="Arial" pitchFamily="34" charset="0"/>
              </a:rPr>
              <a:t>- </a:t>
            </a:r>
            <a:r>
              <a:rPr lang="it-IT" sz="2200" dirty="0" err="1" smtClean="0">
                <a:solidFill>
                  <a:srgbClr val="FFFF00"/>
                </a:solidFill>
                <a:latin typeface="Arial" pitchFamily="34" charset="0"/>
              </a:rPr>
              <a:t>Karyotype</a:t>
            </a:r>
            <a:endParaRPr lang="it-IT" sz="2000" dirty="0" smtClean="0">
              <a:solidFill>
                <a:srgbClr val="FFFF00"/>
              </a:solidFill>
              <a:latin typeface="Arial" pitchFamily="34" charset="0"/>
            </a:endParaRPr>
          </a:p>
          <a:p>
            <a:pPr>
              <a:buFont typeface="Monotype Sorts"/>
              <a:buNone/>
            </a:pPr>
            <a:r>
              <a:rPr lang="it-IT" sz="2000" dirty="0" smtClean="0">
                <a:solidFill>
                  <a:srgbClr val="FFFF00"/>
                </a:solidFill>
                <a:latin typeface="Arial" pitchFamily="34" charset="0"/>
              </a:rPr>
              <a:t>				        </a:t>
            </a:r>
            <a:r>
              <a:rPr lang="it-IT" sz="2200" dirty="0" smtClean="0">
                <a:solidFill>
                  <a:srgbClr val="FFFF00"/>
                </a:solidFill>
                <a:latin typeface="Arial" pitchFamily="34" charset="0"/>
              </a:rPr>
              <a:t>- FISH for </a:t>
            </a:r>
            <a:r>
              <a:rPr lang="it-IT" sz="2200" dirty="0" err="1" smtClean="0">
                <a:solidFill>
                  <a:srgbClr val="FFFF00"/>
                </a:solidFill>
                <a:latin typeface="Arial" pitchFamily="34" charset="0"/>
              </a:rPr>
              <a:t>microdeletion</a:t>
            </a:r>
            <a:r>
              <a:rPr lang="it-IT" sz="2200" dirty="0" smtClean="0">
                <a:solidFill>
                  <a:srgbClr val="FFFF00"/>
                </a:solidFill>
                <a:latin typeface="Arial" pitchFamily="34" charset="0"/>
              </a:rPr>
              <a:t> </a:t>
            </a:r>
            <a:r>
              <a:rPr lang="it-IT" sz="2200" dirty="0" err="1" smtClean="0">
                <a:solidFill>
                  <a:srgbClr val="FFFF00"/>
                </a:solidFill>
                <a:latin typeface="Arial" pitchFamily="34" charset="0"/>
              </a:rPr>
              <a:t>diagnosis</a:t>
            </a:r>
            <a:endParaRPr lang="it-IT" sz="2200" dirty="0" smtClean="0">
              <a:solidFill>
                <a:srgbClr val="FFFF00"/>
              </a:solidFill>
              <a:latin typeface="Arial" pitchFamily="34" charset="0"/>
            </a:endParaRPr>
          </a:p>
          <a:p>
            <a:pPr>
              <a:buFont typeface="Monotype Sorts"/>
              <a:buNone/>
            </a:pPr>
            <a:r>
              <a:rPr lang="it-IT" sz="2200" dirty="0" smtClean="0">
                <a:solidFill>
                  <a:srgbClr val="FFFF00"/>
                </a:solidFill>
                <a:latin typeface="Arial" pitchFamily="34" charset="0"/>
              </a:rPr>
              <a:t>				       - FISH for </a:t>
            </a:r>
            <a:r>
              <a:rPr lang="it-IT" sz="2200" dirty="0" err="1" smtClean="0">
                <a:solidFill>
                  <a:srgbClr val="FFFF00"/>
                </a:solidFill>
                <a:latin typeface="Arial" pitchFamily="34" charset="0"/>
              </a:rPr>
              <a:t>chromosomal</a:t>
            </a:r>
            <a:r>
              <a:rPr lang="it-IT" sz="2200" dirty="0" smtClean="0">
                <a:solidFill>
                  <a:srgbClr val="FFFF00"/>
                </a:solidFill>
                <a:latin typeface="Arial" pitchFamily="34" charset="0"/>
              </a:rPr>
              <a:t> </a:t>
            </a:r>
            <a:r>
              <a:rPr lang="it-IT" sz="2200" dirty="0" err="1" smtClean="0">
                <a:solidFill>
                  <a:srgbClr val="FFFF00"/>
                </a:solidFill>
                <a:latin typeface="Arial" pitchFamily="34" charset="0"/>
              </a:rPr>
              <a:t>rearrangement</a:t>
            </a:r>
            <a:r>
              <a:rPr lang="it-IT" sz="2200" dirty="0">
                <a:solidFill>
                  <a:srgbClr val="FFFF00"/>
                </a:solidFill>
                <a:latin typeface="Arial" pitchFamily="34" charset="0"/>
              </a:rPr>
              <a:t> </a:t>
            </a:r>
            <a:r>
              <a:rPr lang="it-IT" sz="2200" dirty="0" smtClean="0">
                <a:solidFill>
                  <a:srgbClr val="FFFF00"/>
                </a:solidFill>
                <a:latin typeface="Arial" pitchFamily="34" charset="0"/>
              </a:rPr>
              <a:t>				</a:t>
            </a:r>
            <a:r>
              <a:rPr lang="it-IT" sz="2200" dirty="0" err="1" smtClean="0">
                <a:solidFill>
                  <a:srgbClr val="FFFF00"/>
                </a:solidFill>
                <a:latin typeface="Arial" pitchFamily="34" charset="0"/>
              </a:rPr>
              <a:t>diagnosis</a:t>
            </a:r>
            <a:r>
              <a:rPr lang="it-IT" sz="2200" dirty="0" smtClean="0">
                <a:solidFill>
                  <a:srgbClr val="FFFF00"/>
                </a:solidFill>
                <a:latin typeface="Arial" pitchFamily="34" charset="0"/>
              </a:rPr>
              <a:t>                           </a:t>
            </a:r>
            <a:r>
              <a:rPr lang="it-IT" sz="2400" dirty="0" smtClean="0">
                <a:solidFill>
                  <a:srgbClr val="FFFF00"/>
                </a:solidFill>
                <a:latin typeface="Arial" pitchFamily="34" charset="0"/>
              </a:rPr>
              <a:t>	</a:t>
            </a:r>
          </a:p>
          <a:p>
            <a:r>
              <a:rPr lang="it-IT" b="1" dirty="0" smtClean="0">
                <a:solidFill>
                  <a:srgbClr val="FFFF00"/>
                </a:solidFill>
                <a:latin typeface="Arial" pitchFamily="34" charset="0"/>
              </a:rPr>
              <a:t>from 2 ml </a:t>
            </a:r>
            <a:r>
              <a:rPr lang="it-IT" b="1" dirty="0" err="1" smtClean="0">
                <a:solidFill>
                  <a:srgbClr val="FFFF00"/>
                </a:solidFill>
                <a:latin typeface="Arial" pitchFamily="34" charset="0"/>
              </a:rPr>
              <a:t>amnyotic</a:t>
            </a:r>
            <a:r>
              <a:rPr lang="it-IT" b="1" dirty="0" smtClean="0">
                <a:solidFill>
                  <a:srgbClr val="FFFF00"/>
                </a:solidFill>
                <a:latin typeface="Arial" pitchFamily="34" charset="0"/>
              </a:rPr>
              <a:t> </a:t>
            </a:r>
            <a:r>
              <a:rPr lang="it-IT" b="1" dirty="0" err="1" smtClean="0">
                <a:solidFill>
                  <a:srgbClr val="FFFF00"/>
                </a:solidFill>
                <a:latin typeface="Arial" pitchFamily="34" charset="0"/>
              </a:rPr>
              <a:t>fluid</a:t>
            </a:r>
            <a:endParaRPr lang="it-IT" dirty="0" smtClean="0">
              <a:solidFill>
                <a:srgbClr val="FFFF00"/>
              </a:solidFill>
              <a:latin typeface="Arial" pitchFamily="34" charset="0"/>
            </a:endParaRPr>
          </a:p>
          <a:p>
            <a:pPr>
              <a:buFont typeface="Monotype Sorts"/>
              <a:buNone/>
            </a:pPr>
            <a:r>
              <a:rPr lang="it-IT" dirty="0" smtClean="0">
                <a:solidFill>
                  <a:srgbClr val="FFFF00"/>
                </a:solidFill>
                <a:latin typeface="Arial" pitchFamily="34" charset="0"/>
              </a:rPr>
              <a:t>		</a:t>
            </a:r>
            <a:r>
              <a:rPr lang="it-IT" b="1" dirty="0" err="1" smtClean="0">
                <a:solidFill>
                  <a:srgbClr val="FFFF00"/>
                </a:solidFill>
                <a:latin typeface="Arial" pitchFamily="34" charset="0"/>
              </a:rPr>
              <a:t>nucleus</a:t>
            </a:r>
            <a:r>
              <a:rPr lang="it-IT" dirty="0" smtClean="0">
                <a:solidFill>
                  <a:srgbClr val="FFFF00"/>
                </a:solidFill>
                <a:latin typeface="Arial" pitchFamily="34" charset="0"/>
              </a:rPr>
              <a:t>:</a:t>
            </a:r>
            <a:r>
              <a:rPr lang="it-IT" sz="2400" dirty="0" smtClean="0">
                <a:solidFill>
                  <a:srgbClr val="FFFF00"/>
                </a:solidFill>
                <a:latin typeface="Arial" pitchFamily="34" charset="0"/>
              </a:rPr>
              <a:t>  </a:t>
            </a:r>
            <a:r>
              <a:rPr lang="it-IT" sz="2200" dirty="0" smtClean="0">
                <a:solidFill>
                  <a:srgbClr val="FFFF00"/>
                </a:solidFill>
                <a:latin typeface="Arial" pitchFamily="34" charset="0"/>
              </a:rPr>
              <a:t>- FISH for sex </a:t>
            </a:r>
            <a:r>
              <a:rPr lang="it-IT" sz="2200" dirty="0" err="1" smtClean="0">
                <a:solidFill>
                  <a:srgbClr val="FFFF00"/>
                </a:solidFill>
                <a:latin typeface="Arial" pitchFamily="34" charset="0"/>
              </a:rPr>
              <a:t>determination</a:t>
            </a:r>
            <a:r>
              <a:rPr lang="it-IT" sz="2200" dirty="0" smtClean="0">
                <a:solidFill>
                  <a:srgbClr val="FFFF00"/>
                </a:solidFill>
                <a:latin typeface="Arial" pitchFamily="34" charset="0"/>
              </a:rPr>
              <a:t>	</a:t>
            </a:r>
            <a:r>
              <a:rPr lang="it-IT" sz="2200" dirty="0">
                <a:solidFill>
                  <a:srgbClr val="FFFF00"/>
                </a:solidFill>
                <a:latin typeface="Arial" pitchFamily="34" charset="0"/>
              </a:rPr>
              <a:t> </a:t>
            </a:r>
            <a:r>
              <a:rPr lang="it-IT" sz="2200" dirty="0" smtClean="0">
                <a:solidFill>
                  <a:srgbClr val="FFFF00"/>
                </a:solidFill>
                <a:latin typeface="Arial" pitchFamily="34" charset="0"/>
              </a:rPr>
              <a:t>            			- FISH for </a:t>
            </a:r>
            <a:r>
              <a:rPr lang="it-IT" sz="2200" dirty="0" err="1" smtClean="0">
                <a:solidFill>
                  <a:srgbClr val="FFFF00"/>
                </a:solidFill>
                <a:latin typeface="Arial" pitchFamily="34" charset="0"/>
              </a:rPr>
              <a:t>numerical</a:t>
            </a:r>
            <a:r>
              <a:rPr lang="it-IT" sz="2200" dirty="0" smtClean="0">
                <a:solidFill>
                  <a:srgbClr val="FFFF00"/>
                </a:solidFill>
                <a:latin typeface="Arial" pitchFamily="34" charset="0"/>
              </a:rPr>
              <a:t> </a:t>
            </a:r>
            <a:r>
              <a:rPr lang="it-IT" sz="2200" dirty="0" err="1" smtClean="0">
                <a:solidFill>
                  <a:srgbClr val="FFFF00"/>
                </a:solidFill>
                <a:latin typeface="Arial" pitchFamily="34" charset="0"/>
              </a:rPr>
              <a:t>anomalies</a:t>
            </a:r>
            <a:r>
              <a:rPr lang="it-IT" sz="2200" dirty="0" smtClean="0">
                <a:solidFill>
                  <a:srgbClr val="FFFF00"/>
                </a:solidFill>
                <a:latin typeface="Arial" pitchFamily="34" charset="0"/>
              </a:rPr>
              <a:t> </a:t>
            </a:r>
            <a:r>
              <a:rPr lang="it-IT" sz="2200" dirty="0" err="1" smtClean="0">
                <a:solidFill>
                  <a:srgbClr val="FFFF00"/>
                </a:solidFill>
                <a:latin typeface="Arial" pitchFamily="34" charset="0"/>
              </a:rPr>
              <a:t>diagnosis</a:t>
            </a:r>
            <a:endParaRPr lang="it-IT" sz="2200" dirty="0" smtClean="0">
              <a:solidFill>
                <a:srgbClr val="FFFF00"/>
              </a:solidFill>
              <a:latin typeface="Arial" pitchFamily="34" charset="0"/>
            </a:endParaRPr>
          </a:p>
          <a:p>
            <a:endParaRPr lang="it-IT" dirty="0" smtClean="0">
              <a:solidFill>
                <a:schemeClr val="bg1"/>
              </a:solidFill>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5891">
                                            <p:txEl>
                                              <p:pRg st="0" end="0"/>
                                            </p:txEl>
                                          </p:spTgt>
                                        </p:tgtEl>
                                        <p:attrNameLst>
                                          <p:attrName>style.visibility</p:attrName>
                                        </p:attrNameLst>
                                      </p:cBhvr>
                                      <p:to>
                                        <p:strVal val="visible"/>
                                      </p:to>
                                    </p:set>
                                    <p:animEffect transition="in" filter="wipe(up)">
                                      <p:cBhvr>
                                        <p:cTn id="7" dur="500"/>
                                        <p:tgtEl>
                                          <p:spTgt spid="1658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5891">
                                            <p:txEl>
                                              <p:pRg st="1" end="1"/>
                                            </p:txEl>
                                          </p:spTgt>
                                        </p:tgtEl>
                                        <p:attrNameLst>
                                          <p:attrName>style.visibility</p:attrName>
                                        </p:attrNameLst>
                                      </p:cBhvr>
                                      <p:to>
                                        <p:strVal val="visible"/>
                                      </p:to>
                                    </p:set>
                                    <p:animEffect transition="in" filter="wipe(up)">
                                      <p:cBhvr>
                                        <p:cTn id="12" dur="500"/>
                                        <p:tgtEl>
                                          <p:spTgt spid="1658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5891">
                                            <p:txEl>
                                              <p:pRg st="2" end="2"/>
                                            </p:txEl>
                                          </p:spTgt>
                                        </p:tgtEl>
                                        <p:attrNameLst>
                                          <p:attrName>style.visibility</p:attrName>
                                        </p:attrNameLst>
                                      </p:cBhvr>
                                      <p:to>
                                        <p:strVal val="visible"/>
                                      </p:to>
                                    </p:set>
                                    <p:animEffect transition="in" filter="wipe(up)">
                                      <p:cBhvr>
                                        <p:cTn id="17" dur="500"/>
                                        <p:tgtEl>
                                          <p:spTgt spid="16589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65891">
                                            <p:txEl>
                                              <p:pRg st="3" end="3"/>
                                            </p:txEl>
                                          </p:spTgt>
                                        </p:tgtEl>
                                        <p:attrNameLst>
                                          <p:attrName>style.visibility</p:attrName>
                                        </p:attrNameLst>
                                      </p:cBhvr>
                                      <p:to>
                                        <p:strVal val="visible"/>
                                      </p:to>
                                    </p:set>
                                    <p:animEffect transition="in" filter="wipe(up)">
                                      <p:cBhvr>
                                        <p:cTn id="22" dur="500"/>
                                        <p:tgtEl>
                                          <p:spTgt spid="16589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65891">
                                            <p:txEl>
                                              <p:pRg st="4" end="4"/>
                                            </p:txEl>
                                          </p:spTgt>
                                        </p:tgtEl>
                                        <p:attrNameLst>
                                          <p:attrName>style.visibility</p:attrName>
                                        </p:attrNameLst>
                                      </p:cBhvr>
                                      <p:to>
                                        <p:strVal val="visible"/>
                                      </p:to>
                                    </p:set>
                                    <p:animEffect transition="in" filter="wipe(up)">
                                      <p:cBhvr>
                                        <p:cTn id="27" dur="500"/>
                                        <p:tgtEl>
                                          <p:spTgt spid="16589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65891">
                                            <p:txEl>
                                              <p:pRg st="5" end="5"/>
                                            </p:txEl>
                                          </p:spTgt>
                                        </p:tgtEl>
                                        <p:attrNameLst>
                                          <p:attrName>style.visibility</p:attrName>
                                        </p:attrNameLst>
                                      </p:cBhvr>
                                      <p:to>
                                        <p:strVal val="visible"/>
                                      </p:to>
                                    </p:set>
                                    <p:animEffect transition="in" filter="wipe(up)">
                                      <p:cBhvr>
                                        <p:cTn id="32" dur="500"/>
                                        <p:tgtEl>
                                          <p:spTgt spid="1658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1" grpId="0" build="p"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3080794" y="476672"/>
            <a:ext cx="3816424" cy="1080120"/>
          </a:xfrm>
          <a:solidFill>
            <a:schemeClr val="bg1">
              <a:lumMod val="20000"/>
              <a:lumOff val="80000"/>
            </a:schemeClr>
          </a:solidFill>
          <a:scene3d>
            <a:camera prst="orthographicFront"/>
            <a:lightRig rig="threePt" dir="t"/>
          </a:scene3d>
          <a:sp3d>
            <a:bevelT w="114300" prst="artDeco"/>
          </a:sp3d>
          <a:extLst/>
        </p:spPr>
        <p:style>
          <a:lnRef idx="1">
            <a:schemeClr val="dk1"/>
          </a:lnRef>
          <a:fillRef idx="2">
            <a:schemeClr val="dk1"/>
          </a:fillRef>
          <a:effectRef idx="1">
            <a:schemeClr val="dk1"/>
          </a:effectRef>
          <a:fontRef idx="minor">
            <a:schemeClr val="dk1"/>
          </a:fontRef>
        </p:style>
        <p:txBody>
          <a:bodyPr anchor="ctr"/>
          <a:lstStyle/>
          <a:p>
            <a:pPr algn="ctr">
              <a:defRPr/>
            </a:pPr>
            <a:r>
              <a:rPr lang="it-IT" b="1" dirty="0" smtClean="0">
                <a:solidFill>
                  <a:srgbClr val="003399"/>
                </a:solidFill>
                <a:effectLst>
                  <a:outerShdw blurRad="38100" dist="38100" dir="2700000" algn="tl">
                    <a:srgbClr val="C0C0C0"/>
                  </a:outerShdw>
                </a:effectLst>
                <a:latin typeface="Arial" pitchFamily="34" charset="0"/>
                <a:cs typeface="Arial" pitchFamily="34" charset="0"/>
              </a:rPr>
              <a:t>FISH</a:t>
            </a:r>
          </a:p>
        </p:txBody>
      </p:sp>
      <p:sp>
        <p:nvSpPr>
          <p:cNvPr id="176131" name="Rectangle 3"/>
          <p:cNvSpPr>
            <a:spLocks noGrp="1" noChangeArrowheads="1"/>
          </p:cNvSpPr>
          <p:nvPr>
            <p:ph type="body" sz="half" idx="2"/>
          </p:nvPr>
        </p:nvSpPr>
        <p:spPr>
          <a:xfrm>
            <a:off x="5035550" y="1981200"/>
            <a:ext cx="4127500" cy="4114800"/>
          </a:xfrm>
          <a:solidFill>
            <a:schemeClr val="accent5"/>
          </a:solidFill>
          <a:scene3d>
            <a:camera prst="orthographicFront"/>
            <a:lightRig rig="threePt" dir="t"/>
          </a:scene3d>
          <a:sp3d>
            <a:bevelT w="114300" prst="artDeco"/>
          </a:sp3d>
          <a:extLst/>
        </p:spPr>
        <p:txBody>
          <a:bodyPr/>
          <a:lstStyle/>
          <a:p>
            <a:pPr>
              <a:buFont typeface="Monotype Sorts" pitchFamily="2" charset="2"/>
              <a:buNone/>
              <a:defRPr/>
            </a:pPr>
            <a:r>
              <a:rPr lang="it-IT" sz="3200" b="1" u="sng" dirty="0" smtClean="0">
                <a:latin typeface="Arial" charset="0"/>
              </a:rPr>
              <a:t>DISADVANTAGES</a:t>
            </a:r>
            <a:endParaRPr lang="it-IT" dirty="0" smtClean="0">
              <a:latin typeface="Arial" charset="0"/>
            </a:endParaRPr>
          </a:p>
          <a:p>
            <a:pPr algn="ctr">
              <a:buFont typeface="Monotype Sorts" pitchFamily="2" charset="2"/>
              <a:buChar char="§"/>
              <a:defRPr/>
            </a:pPr>
            <a:endParaRPr lang="it-IT" b="1" dirty="0" smtClean="0">
              <a:latin typeface="Arial" charset="0"/>
            </a:endParaRPr>
          </a:p>
          <a:p>
            <a:pPr>
              <a:buFont typeface="Monotype Sorts" pitchFamily="2" charset="2"/>
              <a:buChar char="§"/>
              <a:defRPr/>
            </a:pPr>
            <a:r>
              <a:rPr lang="it-IT" b="1" dirty="0" err="1">
                <a:latin typeface="Arial" charset="0"/>
              </a:rPr>
              <a:t>e</a:t>
            </a:r>
            <a:r>
              <a:rPr lang="it-IT" b="1" dirty="0" err="1" smtClean="0">
                <a:latin typeface="Arial" charset="0"/>
              </a:rPr>
              <a:t>xpensive</a:t>
            </a:r>
            <a:endParaRPr lang="it-IT" b="1" dirty="0" smtClean="0">
              <a:latin typeface="Arial" charset="0"/>
            </a:endParaRPr>
          </a:p>
          <a:p>
            <a:pPr>
              <a:buFont typeface="Monotype Sorts" pitchFamily="2" charset="2"/>
              <a:buChar char="§"/>
              <a:defRPr/>
            </a:pPr>
            <a:r>
              <a:rPr lang="it-IT" b="1" dirty="0" err="1">
                <a:latin typeface="Arial" charset="0"/>
              </a:rPr>
              <a:t>u</a:t>
            </a:r>
            <a:r>
              <a:rPr lang="it-IT" b="1" dirty="0" err="1" smtClean="0">
                <a:latin typeface="Arial" charset="0"/>
              </a:rPr>
              <a:t>ncomplete</a:t>
            </a:r>
            <a:r>
              <a:rPr lang="it-IT" b="1" dirty="0" smtClean="0">
                <a:latin typeface="Arial" charset="0"/>
              </a:rPr>
              <a:t> </a:t>
            </a:r>
            <a:r>
              <a:rPr lang="it-IT" b="1" dirty="0" err="1" smtClean="0">
                <a:latin typeface="Arial" charset="0"/>
              </a:rPr>
              <a:t>diagnosis</a:t>
            </a:r>
            <a:endParaRPr lang="it-IT" dirty="0" smtClean="0"/>
          </a:p>
        </p:txBody>
      </p:sp>
      <p:sp>
        <p:nvSpPr>
          <p:cNvPr id="176132" name="Rectangle 4"/>
          <p:cNvSpPr>
            <a:spLocks noGrp="1" noChangeArrowheads="1"/>
          </p:cNvSpPr>
          <p:nvPr>
            <p:ph type="body" sz="half" idx="1"/>
          </p:nvPr>
        </p:nvSpPr>
        <p:spPr>
          <a:xfrm>
            <a:off x="742950" y="1981200"/>
            <a:ext cx="4127500" cy="4114800"/>
          </a:xfrm>
          <a:solidFill>
            <a:schemeClr val="tx2">
              <a:lumMod val="10000"/>
              <a:lumOff val="90000"/>
            </a:schemeClr>
          </a:solidFill>
          <a:scene3d>
            <a:camera prst="orthographicFront"/>
            <a:lightRig rig="threePt" dir="t"/>
          </a:scene3d>
          <a:sp3d>
            <a:bevelT w="114300" prst="artDeco"/>
          </a:sp3d>
          <a:extLst/>
        </p:spPr>
        <p:txBody>
          <a:bodyPr lIns="92075" tIns="46038" rIns="92075" bIns="46038"/>
          <a:lstStyle/>
          <a:p>
            <a:pPr>
              <a:buFont typeface="Monotype Sorts" pitchFamily="2" charset="2"/>
              <a:buNone/>
              <a:defRPr/>
            </a:pPr>
            <a:r>
              <a:rPr lang="it-IT" sz="3200" b="1" u="sng" dirty="0" smtClean="0">
                <a:latin typeface="Arial" charset="0"/>
              </a:rPr>
              <a:t>ADVANTAGES</a:t>
            </a:r>
            <a:endParaRPr lang="it-IT" dirty="0" smtClean="0">
              <a:latin typeface="Arial" charset="0"/>
            </a:endParaRPr>
          </a:p>
          <a:p>
            <a:pPr>
              <a:buFont typeface="Monotype Sorts" pitchFamily="2" charset="2"/>
              <a:buNone/>
              <a:defRPr/>
            </a:pPr>
            <a:endParaRPr lang="it-IT" dirty="0" smtClean="0">
              <a:latin typeface="Arial" charset="0"/>
            </a:endParaRPr>
          </a:p>
          <a:p>
            <a:pPr>
              <a:buFont typeface="Monotype Sorts" pitchFamily="2" charset="2"/>
              <a:buChar char="§"/>
              <a:defRPr/>
            </a:pPr>
            <a:r>
              <a:rPr lang="it-IT" b="1" dirty="0" err="1">
                <a:latin typeface="Arial" charset="0"/>
              </a:rPr>
              <a:t>s</a:t>
            </a:r>
            <a:r>
              <a:rPr lang="it-IT" b="1" dirty="0" err="1" smtClean="0">
                <a:latin typeface="Arial" charset="0"/>
              </a:rPr>
              <a:t>peed</a:t>
            </a:r>
            <a:endParaRPr lang="it-IT" b="1" dirty="0" smtClean="0">
              <a:latin typeface="Arial" charset="0"/>
            </a:endParaRPr>
          </a:p>
          <a:p>
            <a:pPr>
              <a:buFont typeface="Monotype Sorts" pitchFamily="2" charset="2"/>
              <a:buChar char="§"/>
              <a:defRPr/>
            </a:pPr>
            <a:r>
              <a:rPr lang="it-IT" b="1" dirty="0" err="1">
                <a:latin typeface="Arial" charset="0"/>
              </a:rPr>
              <a:t>i</a:t>
            </a:r>
            <a:r>
              <a:rPr lang="it-IT" b="1" dirty="0" err="1" smtClean="0">
                <a:latin typeface="Arial" charset="0"/>
              </a:rPr>
              <a:t>dentification</a:t>
            </a:r>
            <a:r>
              <a:rPr lang="it-IT" b="1" dirty="0" smtClean="0">
                <a:latin typeface="Arial" charset="0"/>
              </a:rPr>
              <a:t> of </a:t>
            </a:r>
            <a:r>
              <a:rPr lang="it-IT" b="1" dirty="0" err="1" smtClean="0">
                <a:latin typeface="Arial" charset="0"/>
              </a:rPr>
              <a:t>microdeletions</a:t>
            </a:r>
            <a:r>
              <a:rPr lang="it-IT" b="1" dirty="0" smtClean="0">
                <a:latin typeface="Arial" charset="0"/>
              </a:rPr>
              <a:t> and </a:t>
            </a:r>
            <a:r>
              <a:rPr lang="it-IT" b="1" dirty="0" err="1" smtClean="0">
                <a:latin typeface="Arial" charset="0"/>
              </a:rPr>
              <a:t>complex</a:t>
            </a:r>
            <a:r>
              <a:rPr lang="it-IT" b="1" dirty="0" smtClean="0">
                <a:latin typeface="Arial" charset="0"/>
              </a:rPr>
              <a:t> </a:t>
            </a:r>
            <a:r>
              <a:rPr lang="it-IT" b="1" dirty="0" err="1" smtClean="0">
                <a:latin typeface="Arial" charset="0"/>
              </a:rPr>
              <a:t>rearrangements</a:t>
            </a:r>
            <a:endParaRPr lang="it-IT" b="1" dirty="0" smtClean="0">
              <a:latin typeface="Arial" charset="0"/>
            </a:endParaRPr>
          </a:p>
          <a:p>
            <a:pPr>
              <a:buFont typeface="Monotype Sorts" pitchFamily="2" charset="2"/>
              <a:buChar char="§"/>
              <a:defRPr/>
            </a:pPr>
            <a:r>
              <a:rPr lang="it-IT" b="1" dirty="0" err="1">
                <a:latin typeface="Arial" charset="0"/>
              </a:rPr>
              <a:t>d</a:t>
            </a:r>
            <a:r>
              <a:rPr lang="it-IT" b="1" dirty="0" err="1" smtClean="0">
                <a:latin typeface="Arial" charset="0"/>
              </a:rPr>
              <a:t>iagnosis</a:t>
            </a:r>
            <a:r>
              <a:rPr lang="it-IT" b="1" dirty="0" smtClean="0">
                <a:latin typeface="Arial" charset="0"/>
              </a:rPr>
              <a:t> on nuclei</a:t>
            </a:r>
            <a:endParaRPr lang="it-IT" dirty="0" smtClean="0">
              <a:latin typeface="Arial"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6132">
                                            <p:txEl>
                                              <p:pRg st="0" end="0"/>
                                            </p:txEl>
                                          </p:spTgt>
                                        </p:tgtEl>
                                        <p:attrNameLst>
                                          <p:attrName>style.visibility</p:attrName>
                                        </p:attrNameLst>
                                      </p:cBhvr>
                                      <p:to>
                                        <p:strVal val="visible"/>
                                      </p:to>
                                    </p:set>
                                    <p:animEffect transition="in" filter="wipe(up)">
                                      <p:cBhvr>
                                        <p:cTn id="7" dur="500"/>
                                        <p:tgtEl>
                                          <p:spTgt spid="1761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6132">
                                            <p:txEl>
                                              <p:pRg st="2" end="2"/>
                                            </p:txEl>
                                          </p:spTgt>
                                        </p:tgtEl>
                                        <p:attrNameLst>
                                          <p:attrName>style.visibility</p:attrName>
                                        </p:attrNameLst>
                                      </p:cBhvr>
                                      <p:to>
                                        <p:strVal val="visible"/>
                                      </p:to>
                                    </p:set>
                                    <p:animEffect transition="in" filter="wipe(up)">
                                      <p:cBhvr>
                                        <p:cTn id="12" dur="500"/>
                                        <p:tgtEl>
                                          <p:spTgt spid="17613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6132">
                                            <p:txEl>
                                              <p:pRg st="3" end="3"/>
                                            </p:txEl>
                                          </p:spTgt>
                                        </p:tgtEl>
                                        <p:attrNameLst>
                                          <p:attrName>style.visibility</p:attrName>
                                        </p:attrNameLst>
                                      </p:cBhvr>
                                      <p:to>
                                        <p:strVal val="visible"/>
                                      </p:to>
                                    </p:set>
                                    <p:animEffect transition="in" filter="wipe(up)">
                                      <p:cBhvr>
                                        <p:cTn id="17" dur="500"/>
                                        <p:tgtEl>
                                          <p:spTgt spid="176132">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76132">
                                            <p:txEl>
                                              <p:pRg st="4" end="4"/>
                                            </p:txEl>
                                          </p:spTgt>
                                        </p:tgtEl>
                                        <p:attrNameLst>
                                          <p:attrName>style.visibility</p:attrName>
                                        </p:attrNameLst>
                                      </p:cBhvr>
                                      <p:to>
                                        <p:strVal val="visible"/>
                                      </p:to>
                                    </p:set>
                                    <p:animEffect transition="in" filter="wipe(up)">
                                      <p:cBhvr>
                                        <p:cTn id="22" dur="500"/>
                                        <p:tgtEl>
                                          <p:spTgt spid="176132">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76131">
                                            <p:txEl>
                                              <p:pRg st="0" end="0"/>
                                            </p:txEl>
                                          </p:spTgt>
                                        </p:tgtEl>
                                        <p:attrNameLst>
                                          <p:attrName>style.visibility</p:attrName>
                                        </p:attrNameLst>
                                      </p:cBhvr>
                                      <p:to>
                                        <p:strVal val="visible"/>
                                      </p:to>
                                    </p:set>
                                    <p:animEffect transition="in" filter="wipe(up)">
                                      <p:cBhvr>
                                        <p:cTn id="27" dur="500"/>
                                        <p:tgtEl>
                                          <p:spTgt spid="17613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76131">
                                            <p:txEl>
                                              <p:pRg st="2" end="2"/>
                                            </p:txEl>
                                          </p:spTgt>
                                        </p:tgtEl>
                                        <p:attrNameLst>
                                          <p:attrName>style.visibility</p:attrName>
                                        </p:attrNameLst>
                                      </p:cBhvr>
                                      <p:to>
                                        <p:strVal val="visible"/>
                                      </p:to>
                                    </p:set>
                                    <p:animEffect transition="in" filter="wipe(up)">
                                      <p:cBhvr>
                                        <p:cTn id="32" dur="500"/>
                                        <p:tgtEl>
                                          <p:spTgt spid="17613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76131">
                                            <p:txEl>
                                              <p:pRg st="3" end="3"/>
                                            </p:txEl>
                                          </p:spTgt>
                                        </p:tgtEl>
                                        <p:attrNameLst>
                                          <p:attrName>style.visibility</p:attrName>
                                        </p:attrNameLst>
                                      </p:cBhvr>
                                      <p:to>
                                        <p:strVal val="visible"/>
                                      </p:to>
                                    </p:set>
                                    <p:animEffect transition="in" filter="wipe(up)">
                                      <p:cBhvr>
                                        <p:cTn id="37" dur="500"/>
                                        <p:tgtEl>
                                          <p:spTgt spid="1761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build="p" autoUpdateAnimBg="0"/>
      <p:bldP spid="176132" grpId="0" build="p"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776536" y="908724"/>
            <a:ext cx="8420100" cy="942227"/>
          </a:xfrm>
          <a:solidFill>
            <a:schemeClr val="bg1">
              <a:lumMod val="20000"/>
              <a:lumOff val="80000"/>
            </a:schemeClr>
          </a:solidFill>
          <a:scene3d>
            <a:camera prst="orthographicFront"/>
            <a:lightRig rig="threePt" dir="t"/>
          </a:scene3d>
          <a:sp3d>
            <a:bevelT w="114300" prst="artDeco"/>
          </a:sp3d>
          <a:extLst/>
        </p:spPr>
        <p:txBody>
          <a:bodyPr anchor="ctr"/>
          <a:lstStyle/>
          <a:p>
            <a:pPr>
              <a:defRPr/>
            </a:pPr>
            <a:r>
              <a:rPr lang="it-IT" dirty="0" err="1" smtClean="0">
                <a:latin typeface="Arial" pitchFamily="34" charset="0"/>
                <a:cs typeface="Arial" pitchFamily="34" charset="0"/>
              </a:rPr>
              <a:t>Remember</a:t>
            </a:r>
            <a:r>
              <a:rPr lang="it-IT" dirty="0" smtClean="0">
                <a:latin typeface="Arial" pitchFamily="34" charset="0"/>
                <a:cs typeface="Arial" pitchFamily="34" charset="0"/>
              </a:rPr>
              <a:t> </a:t>
            </a:r>
            <a:r>
              <a:rPr lang="it-IT" dirty="0" err="1" smtClean="0">
                <a:latin typeface="Arial" pitchFamily="34" charset="0"/>
                <a:cs typeface="Arial" pitchFamily="34" charset="0"/>
              </a:rPr>
              <a:t>that</a:t>
            </a:r>
            <a:r>
              <a:rPr lang="it-IT" dirty="0" smtClean="0">
                <a:latin typeface="Arial" pitchFamily="34" charset="0"/>
                <a:cs typeface="Arial" pitchFamily="34" charset="0"/>
              </a:rPr>
              <a:t>..</a:t>
            </a:r>
          </a:p>
        </p:txBody>
      </p:sp>
      <p:sp>
        <p:nvSpPr>
          <p:cNvPr id="233475" name="Rectangle 3"/>
          <p:cNvSpPr>
            <a:spLocks noGrp="1" noChangeArrowheads="1"/>
          </p:cNvSpPr>
          <p:nvPr>
            <p:ph type="body" idx="1"/>
          </p:nvPr>
        </p:nvSpPr>
        <p:spPr>
          <a:xfrm>
            <a:off x="776536" y="2432720"/>
            <a:ext cx="8420100" cy="3392016"/>
          </a:xfrm>
          <a:solidFill>
            <a:schemeClr val="bg1">
              <a:lumMod val="20000"/>
              <a:lumOff val="80000"/>
            </a:schemeClr>
          </a:solidFill>
          <a:scene3d>
            <a:camera prst="orthographicFront"/>
            <a:lightRig rig="threePt" dir="t"/>
          </a:scene3d>
          <a:sp3d>
            <a:bevelT w="114300" prst="artDeco"/>
          </a:sp3d>
          <a:extLst/>
        </p:spPr>
        <p:txBody>
          <a:bodyPr anchor="ctr"/>
          <a:lstStyle/>
          <a:p>
            <a:pPr>
              <a:buFont typeface="Monotype Sorts" pitchFamily="2" charset="2"/>
              <a:buChar char="§"/>
              <a:defRPr/>
            </a:pPr>
            <a:r>
              <a:rPr lang="it-IT" dirty="0" smtClean="0">
                <a:latin typeface="Arial" pitchFamily="34" charset="0"/>
                <a:cs typeface="Arial" pitchFamily="34" charset="0"/>
              </a:rPr>
              <a:t>95% of </a:t>
            </a:r>
            <a:r>
              <a:rPr lang="it-IT" dirty="0" err="1" smtClean="0">
                <a:latin typeface="Arial" pitchFamily="34" charset="0"/>
                <a:cs typeface="Arial" pitchFamily="34" charset="0"/>
              </a:rPr>
              <a:t>chromosomal</a:t>
            </a:r>
            <a:r>
              <a:rPr lang="it-IT" dirty="0" smtClean="0">
                <a:latin typeface="Arial" pitchFamily="34" charset="0"/>
                <a:cs typeface="Arial" pitchFamily="34" charset="0"/>
              </a:rPr>
              <a:t> </a:t>
            </a:r>
            <a:r>
              <a:rPr lang="it-IT" dirty="0" err="1" smtClean="0">
                <a:latin typeface="Arial" pitchFamily="34" charset="0"/>
                <a:cs typeface="Arial" pitchFamily="34" charset="0"/>
              </a:rPr>
              <a:t>anomalies</a:t>
            </a:r>
            <a:r>
              <a:rPr lang="it-IT" dirty="0" smtClean="0">
                <a:latin typeface="Arial" pitchFamily="34" charset="0"/>
                <a:cs typeface="Arial" pitchFamily="34" charset="0"/>
              </a:rPr>
              <a:t> </a:t>
            </a:r>
            <a:r>
              <a:rPr lang="it-IT" dirty="0" err="1" smtClean="0">
                <a:latin typeface="Arial" pitchFamily="34" charset="0"/>
                <a:cs typeface="Arial" pitchFamily="34" charset="0"/>
              </a:rPr>
              <a:t>consist</a:t>
            </a:r>
            <a:r>
              <a:rPr lang="it-IT" dirty="0" smtClean="0">
                <a:latin typeface="Arial" pitchFamily="34" charset="0"/>
                <a:cs typeface="Arial" pitchFamily="34" charset="0"/>
              </a:rPr>
              <a:t> of </a:t>
            </a:r>
            <a:r>
              <a:rPr lang="it-IT" dirty="0" err="1" smtClean="0">
                <a:latin typeface="Arial" pitchFamily="34" charset="0"/>
                <a:cs typeface="Arial" pitchFamily="34" charset="0"/>
              </a:rPr>
              <a:t>aneuploidies</a:t>
            </a:r>
            <a:r>
              <a:rPr lang="it-IT" dirty="0" smtClean="0">
                <a:latin typeface="Arial" pitchFamily="34" charset="0"/>
                <a:cs typeface="Arial" pitchFamily="34" charset="0"/>
              </a:rPr>
              <a:t> </a:t>
            </a:r>
            <a:r>
              <a:rPr lang="it-IT" dirty="0" err="1" smtClean="0">
                <a:latin typeface="Arial" pitchFamily="34" charset="0"/>
                <a:cs typeface="Arial" pitchFamily="34" charset="0"/>
              </a:rPr>
              <a:t>involving</a:t>
            </a:r>
            <a:r>
              <a:rPr lang="it-IT" dirty="0" smtClean="0">
                <a:latin typeface="Arial" pitchFamily="34" charset="0"/>
                <a:cs typeface="Arial" pitchFamily="34" charset="0"/>
              </a:rPr>
              <a:t> </a:t>
            </a:r>
            <a:r>
              <a:rPr lang="it-IT" dirty="0" err="1" smtClean="0">
                <a:latin typeface="Arial" pitchFamily="34" charset="0"/>
                <a:cs typeface="Arial" pitchFamily="34" charset="0"/>
              </a:rPr>
              <a:t>chromosomes</a:t>
            </a:r>
            <a:r>
              <a:rPr lang="it-IT" dirty="0" smtClean="0">
                <a:latin typeface="Arial" pitchFamily="34" charset="0"/>
                <a:cs typeface="Arial" pitchFamily="34" charset="0"/>
              </a:rPr>
              <a:t> 21, 13, 18, X and Y.</a:t>
            </a:r>
          </a:p>
          <a:p>
            <a:pPr>
              <a:buFont typeface="Monotype Sorts" pitchFamily="2" charset="2"/>
              <a:buNone/>
              <a:defRPr/>
            </a:pPr>
            <a:r>
              <a:rPr lang="it-IT" dirty="0" smtClean="0">
                <a:latin typeface="Arial" pitchFamily="34" charset="0"/>
                <a:cs typeface="Arial" pitchFamily="34" charset="0"/>
              </a:rPr>
              <a:t> </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CGH-Bilde3"/>
          <p:cNvPicPr>
            <a:picLocks noChangeAspect="1" noChangeArrowheads="1"/>
          </p:cNvPicPr>
          <p:nvPr/>
        </p:nvPicPr>
        <p:blipFill>
          <a:blip r:embed="rId2"/>
          <a:srcRect/>
          <a:stretch>
            <a:fillRect/>
          </a:stretch>
        </p:blipFill>
        <p:spPr bwMode="auto">
          <a:xfrm>
            <a:off x="661988" y="692150"/>
            <a:ext cx="3898900" cy="2392363"/>
          </a:xfrm>
          <a:prstGeom prst="rect">
            <a:avLst/>
          </a:prstGeom>
          <a:noFill/>
          <a:ln w="9525">
            <a:noFill/>
            <a:miter lim="800000"/>
            <a:headEnd/>
            <a:tailEnd/>
          </a:ln>
        </p:spPr>
      </p:pic>
      <p:pic>
        <p:nvPicPr>
          <p:cNvPr id="191491" name="Picture 3" descr="CGH-Bilde4"/>
          <p:cNvPicPr>
            <a:picLocks noChangeAspect="1" noChangeArrowheads="1"/>
          </p:cNvPicPr>
          <p:nvPr/>
        </p:nvPicPr>
        <p:blipFill>
          <a:blip r:embed="rId3"/>
          <a:srcRect/>
          <a:stretch>
            <a:fillRect/>
          </a:stretch>
        </p:blipFill>
        <p:spPr bwMode="auto">
          <a:xfrm>
            <a:off x="0" y="2997200"/>
            <a:ext cx="5538788" cy="2970213"/>
          </a:xfrm>
          <a:prstGeom prst="rect">
            <a:avLst/>
          </a:prstGeom>
          <a:noFill/>
          <a:ln w="9525">
            <a:noFill/>
            <a:miter lim="800000"/>
            <a:headEnd/>
            <a:tailEnd/>
          </a:ln>
        </p:spPr>
      </p:pic>
      <p:sp>
        <p:nvSpPr>
          <p:cNvPr id="5" name="Rettangolo 4"/>
          <p:cNvSpPr/>
          <p:nvPr/>
        </p:nvSpPr>
        <p:spPr>
          <a:xfrm>
            <a:off x="5817096" y="692696"/>
            <a:ext cx="3960440" cy="5632311"/>
          </a:xfrm>
          <a:prstGeom prst="rect">
            <a:avLst/>
          </a:prstGeom>
        </p:spPr>
        <p:txBody>
          <a:bodyPr wrap="square">
            <a:spAutoFit/>
          </a:bodyPr>
          <a:lstStyle/>
          <a:p>
            <a:r>
              <a:rPr lang="it-IT" sz="2000" dirty="0" smtClean="0">
                <a:solidFill>
                  <a:srgbClr val="FFFF00"/>
                </a:solidFill>
              </a:rPr>
              <a:t>The comparative </a:t>
            </a:r>
            <a:r>
              <a:rPr lang="it-IT" sz="2000" dirty="0" err="1">
                <a:solidFill>
                  <a:srgbClr val="FFFF00"/>
                </a:solidFill>
              </a:rPr>
              <a:t>genomic</a:t>
            </a:r>
            <a:r>
              <a:rPr lang="it-IT" sz="2000" dirty="0">
                <a:solidFill>
                  <a:srgbClr val="FFFF00"/>
                </a:solidFill>
              </a:rPr>
              <a:t> </a:t>
            </a:r>
            <a:r>
              <a:rPr lang="it-IT" sz="2000" dirty="0" err="1" smtClean="0">
                <a:solidFill>
                  <a:srgbClr val="FFFF00"/>
                </a:solidFill>
              </a:rPr>
              <a:t>hybridization</a:t>
            </a:r>
            <a:r>
              <a:rPr lang="it-IT" sz="2000" dirty="0" smtClean="0">
                <a:solidFill>
                  <a:srgbClr val="FFFF00"/>
                </a:solidFill>
              </a:rPr>
              <a:t> (CGH) </a:t>
            </a:r>
            <a:r>
              <a:rPr lang="it-IT" sz="2000" dirty="0" err="1" smtClean="0">
                <a:solidFill>
                  <a:srgbClr val="FFFF00"/>
                </a:solidFill>
              </a:rPr>
              <a:t>technique</a:t>
            </a:r>
            <a:r>
              <a:rPr lang="it-IT" sz="2000" dirty="0" smtClean="0">
                <a:solidFill>
                  <a:srgbClr val="FFFF00"/>
                </a:solidFill>
              </a:rPr>
              <a:t> </a:t>
            </a:r>
            <a:r>
              <a:rPr lang="it-IT" sz="2000" dirty="0" err="1" smtClean="0">
                <a:solidFill>
                  <a:srgbClr val="FFFF00"/>
                </a:solidFill>
              </a:rPr>
              <a:t>allows</a:t>
            </a:r>
            <a:r>
              <a:rPr lang="it-IT" sz="2000" dirty="0" smtClean="0">
                <a:solidFill>
                  <a:srgbClr val="FFFF00"/>
                </a:solidFill>
              </a:rPr>
              <a:t> </a:t>
            </a:r>
            <a:r>
              <a:rPr lang="it-IT" sz="2000" dirty="0">
                <a:solidFill>
                  <a:srgbClr val="FFFF00"/>
                </a:solidFill>
              </a:rPr>
              <a:t>the </a:t>
            </a:r>
            <a:r>
              <a:rPr lang="it-IT" sz="2000" dirty="0" err="1">
                <a:solidFill>
                  <a:srgbClr val="FFFF00"/>
                </a:solidFill>
              </a:rPr>
              <a:t>detection</a:t>
            </a:r>
            <a:r>
              <a:rPr lang="it-IT" sz="2000" dirty="0">
                <a:solidFill>
                  <a:srgbClr val="FFFF00"/>
                </a:solidFill>
              </a:rPr>
              <a:t> of </a:t>
            </a:r>
            <a:r>
              <a:rPr lang="it-IT" sz="2000" dirty="0" err="1" smtClean="0">
                <a:solidFill>
                  <a:srgbClr val="FFFF00"/>
                </a:solidFill>
              </a:rPr>
              <a:t>deleted</a:t>
            </a:r>
            <a:r>
              <a:rPr lang="it-IT" sz="2000" dirty="0" smtClean="0">
                <a:solidFill>
                  <a:srgbClr val="FFFF00"/>
                </a:solidFill>
              </a:rPr>
              <a:t> </a:t>
            </a:r>
            <a:r>
              <a:rPr lang="it-IT" sz="2000" dirty="0">
                <a:solidFill>
                  <a:srgbClr val="FFFF00"/>
                </a:solidFill>
              </a:rPr>
              <a:t>or </a:t>
            </a:r>
            <a:r>
              <a:rPr lang="it-IT" sz="2000" dirty="0" err="1" smtClean="0">
                <a:solidFill>
                  <a:srgbClr val="FFFF00"/>
                </a:solidFill>
              </a:rPr>
              <a:t>duplicated</a:t>
            </a:r>
            <a:r>
              <a:rPr lang="it-IT" sz="2000" dirty="0" smtClean="0">
                <a:solidFill>
                  <a:srgbClr val="FFFF00"/>
                </a:solidFill>
              </a:rPr>
              <a:t> </a:t>
            </a:r>
            <a:r>
              <a:rPr lang="it-IT" sz="2000" dirty="0" err="1">
                <a:solidFill>
                  <a:srgbClr val="FFFF00"/>
                </a:solidFill>
              </a:rPr>
              <a:t>sequences</a:t>
            </a:r>
            <a:r>
              <a:rPr lang="it-IT" sz="2000" dirty="0">
                <a:solidFill>
                  <a:srgbClr val="FFFF00"/>
                </a:solidFill>
              </a:rPr>
              <a:t> in the </a:t>
            </a:r>
            <a:r>
              <a:rPr lang="it-IT" sz="2000" dirty="0" err="1">
                <a:solidFill>
                  <a:srgbClr val="FFFF00"/>
                </a:solidFill>
              </a:rPr>
              <a:t>genome</a:t>
            </a:r>
            <a:r>
              <a:rPr lang="it-IT" sz="2000" dirty="0">
                <a:solidFill>
                  <a:srgbClr val="FFFF00"/>
                </a:solidFill>
              </a:rPr>
              <a:t> to be </a:t>
            </a:r>
            <a:r>
              <a:rPr lang="it-IT" sz="2000" dirty="0" err="1">
                <a:solidFill>
                  <a:srgbClr val="FFFF00"/>
                </a:solidFill>
              </a:rPr>
              <a:t>tested</a:t>
            </a:r>
            <a:r>
              <a:rPr lang="it-IT" sz="2000" dirty="0">
                <a:solidFill>
                  <a:srgbClr val="FFFF00"/>
                </a:solidFill>
              </a:rPr>
              <a:t> </a:t>
            </a:r>
            <a:r>
              <a:rPr lang="it-IT" sz="2000" dirty="0" smtClean="0">
                <a:solidFill>
                  <a:srgbClr val="FFFF00"/>
                </a:solidFill>
              </a:rPr>
              <a:t>(green) </a:t>
            </a:r>
            <a:r>
              <a:rPr lang="it-IT" sz="2000" dirty="0">
                <a:solidFill>
                  <a:srgbClr val="FFFF00"/>
                </a:solidFill>
              </a:rPr>
              <a:t>on the </a:t>
            </a:r>
            <a:r>
              <a:rPr lang="it-IT" sz="2000" dirty="0" err="1">
                <a:solidFill>
                  <a:srgbClr val="FFFF00"/>
                </a:solidFill>
              </a:rPr>
              <a:t>basis</a:t>
            </a:r>
            <a:r>
              <a:rPr lang="it-IT" sz="2000" dirty="0">
                <a:solidFill>
                  <a:srgbClr val="FFFF00"/>
                </a:solidFill>
              </a:rPr>
              <a:t> of a </a:t>
            </a:r>
            <a:r>
              <a:rPr lang="it-IT" sz="2000" dirty="0" err="1">
                <a:solidFill>
                  <a:srgbClr val="FFFF00"/>
                </a:solidFill>
              </a:rPr>
              <a:t>comparison</a:t>
            </a:r>
            <a:r>
              <a:rPr lang="it-IT" sz="2000" dirty="0">
                <a:solidFill>
                  <a:srgbClr val="FFFF00"/>
                </a:solidFill>
              </a:rPr>
              <a:t> with a </a:t>
            </a:r>
            <a:r>
              <a:rPr lang="it-IT" sz="2000" dirty="0" err="1">
                <a:solidFill>
                  <a:srgbClr val="FFFF00"/>
                </a:solidFill>
              </a:rPr>
              <a:t>reference</a:t>
            </a:r>
            <a:r>
              <a:rPr lang="it-IT" sz="2000" dirty="0">
                <a:solidFill>
                  <a:srgbClr val="FFFF00"/>
                </a:solidFill>
              </a:rPr>
              <a:t> </a:t>
            </a:r>
            <a:r>
              <a:rPr lang="it-IT" sz="2000" dirty="0" err="1">
                <a:solidFill>
                  <a:srgbClr val="FFFF00"/>
                </a:solidFill>
              </a:rPr>
              <a:t>genome</a:t>
            </a:r>
            <a:r>
              <a:rPr lang="it-IT" sz="2000" dirty="0">
                <a:solidFill>
                  <a:srgbClr val="FFFF00"/>
                </a:solidFill>
              </a:rPr>
              <a:t> </a:t>
            </a:r>
            <a:r>
              <a:rPr lang="it-IT" sz="2000" dirty="0" smtClean="0">
                <a:solidFill>
                  <a:srgbClr val="FFFF00"/>
                </a:solidFill>
              </a:rPr>
              <a:t>(</a:t>
            </a:r>
            <a:r>
              <a:rPr lang="it-IT" sz="2000" dirty="0" err="1" smtClean="0">
                <a:solidFill>
                  <a:srgbClr val="FFFF00"/>
                </a:solidFill>
              </a:rPr>
              <a:t>red</a:t>
            </a:r>
            <a:r>
              <a:rPr lang="it-IT" sz="2000" dirty="0" smtClean="0">
                <a:solidFill>
                  <a:srgbClr val="FFFF00"/>
                </a:solidFill>
              </a:rPr>
              <a:t>).</a:t>
            </a:r>
          </a:p>
          <a:p>
            <a:endParaRPr lang="it-IT" sz="2000" dirty="0">
              <a:solidFill>
                <a:srgbClr val="FFFF00"/>
              </a:solidFill>
            </a:endParaRPr>
          </a:p>
          <a:p>
            <a:r>
              <a:rPr lang="it-IT" sz="2000" dirty="0" err="1">
                <a:solidFill>
                  <a:srgbClr val="FFFF00"/>
                </a:solidFill>
              </a:rPr>
              <a:t>T</a:t>
            </a:r>
            <a:r>
              <a:rPr lang="it-IT" sz="2000" dirty="0" err="1" smtClean="0">
                <a:solidFill>
                  <a:srgbClr val="FFFF00"/>
                </a:solidFill>
              </a:rPr>
              <a:t>wo</a:t>
            </a:r>
            <a:r>
              <a:rPr lang="it-IT" sz="2000" dirty="0" smtClean="0">
                <a:solidFill>
                  <a:srgbClr val="FFFF00"/>
                </a:solidFill>
              </a:rPr>
              <a:t> </a:t>
            </a:r>
            <a:r>
              <a:rPr lang="it-IT" sz="2000" dirty="0" err="1" smtClean="0">
                <a:solidFill>
                  <a:srgbClr val="FFFF00"/>
                </a:solidFill>
              </a:rPr>
              <a:t>differently</a:t>
            </a:r>
            <a:r>
              <a:rPr lang="it-IT" sz="2000" dirty="0" smtClean="0">
                <a:solidFill>
                  <a:srgbClr val="FFFF00"/>
                </a:solidFill>
              </a:rPr>
              <a:t> </a:t>
            </a:r>
            <a:r>
              <a:rPr lang="it-IT" sz="2000" dirty="0" err="1">
                <a:solidFill>
                  <a:srgbClr val="FFFF00"/>
                </a:solidFill>
              </a:rPr>
              <a:t>colored</a:t>
            </a:r>
            <a:r>
              <a:rPr lang="it-IT" sz="2000" dirty="0">
                <a:solidFill>
                  <a:srgbClr val="FFFF00"/>
                </a:solidFill>
              </a:rPr>
              <a:t> </a:t>
            </a:r>
            <a:r>
              <a:rPr lang="it-IT" sz="2000" dirty="0" err="1">
                <a:solidFill>
                  <a:srgbClr val="FFFF00"/>
                </a:solidFill>
              </a:rPr>
              <a:t>fluorescent</a:t>
            </a:r>
            <a:r>
              <a:rPr lang="it-IT" sz="2000" dirty="0">
                <a:solidFill>
                  <a:srgbClr val="FFFF00"/>
                </a:solidFill>
              </a:rPr>
              <a:t> </a:t>
            </a:r>
            <a:r>
              <a:rPr lang="it-IT" sz="2000" dirty="0" err="1">
                <a:solidFill>
                  <a:srgbClr val="FFFF00"/>
                </a:solidFill>
              </a:rPr>
              <a:t>probes</a:t>
            </a:r>
            <a:r>
              <a:rPr lang="it-IT" sz="2000" dirty="0">
                <a:solidFill>
                  <a:srgbClr val="FFFF00"/>
                </a:solidFill>
              </a:rPr>
              <a:t> </a:t>
            </a:r>
            <a:r>
              <a:rPr lang="it-IT" sz="2000" dirty="0" smtClean="0">
                <a:solidFill>
                  <a:srgbClr val="FFFF00"/>
                </a:solidFill>
              </a:rPr>
              <a:t>are </a:t>
            </a:r>
            <a:r>
              <a:rPr lang="it-IT" sz="2000" dirty="0" err="1" smtClean="0">
                <a:solidFill>
                  <a:srgbClr val="FFFF00"/>
                </a:solidFill>
              </a:rPr>
              <a:t>prepared</a:t>
            </a:r>
            <a:r>
              <a:rPr lang="it-IT" sz="2000" dirty="0" smtClean="0">
                <a:solidFill>
                  <a:srgbClr val="FFFF00"/>
                </a:solidFill>
              </a:rPr>
              <a:t>: </a:t>
            </a:r>
            <a:r>
              <a:rPr lang="it-IT" sz="2000" dirty="0" err="1" smtClean="0">
                <a:solidFill>
                  <a:srgbClr val="00B050"/>
                </a:solidFill>
              </a:rPr>
              <a:t>they</a:t>
            </a:r>
            <a:r>
              <a:rPr lang="it-IT" sz="2000" dirty="0" smtClean="0">
                <a:solidFill>
                  <a:srgbClr val="FFFF00"/>
                </a:solidFill>
              </a:rPr>
              <a:t> </a:t>
            </a:r>
            <a:r>
              <a:rPr lang="it-IT" sz="2000" dirty="0" err="1">
                <a:solidFill>
                  <a:srgbClr val="FFFF00"/>
                </a:solidFill>
              </a:rPr>
              <a:t>hybridize</a:t>
            </a:r>
            <a:r>
              <a:rPr lang="it-IT" sz="2000" dirty="0">
                <a:solidFill>
                  <a:srgbClr val="FFFF00"/>
                </a:solidFill>
              </a:rPr>
              <a:t> </a:t>
            </a:r>
            <a:r>
              <a:rPr lang="it-IT" sz="2000" dirty="0" err="1">
                <a:solidFill>
                  <a:srgbClr val="FFFF00"/>
                </a:solidFill>
              </a:rPr>
              <a:t>simultaneously</a:t>
            </a:r>
            <a:r>
              <a:rPr lang="it-IT" sz="2000" dirty="0">
                <a:solidFill>
                  <a:srgbClr val="FFFF00"/>
                </a:solidFill>
              </a:rPr>
              <a:t> on </a:t>
            </a:r>
            <a:r>
              <a:rPr lang="it-IT" sz="2000" dirty="0" err="1">
                <a:solidFill>
                  <a:srgbClr val="FFFF00"/>
                </a:solidFill>
              </a:rPr>
              <a:t>chromosomes</a:t>
            </a:r>
            <a:r>
              <a:rPr lang="it-IT" sz="2000" dirty="0">
                <a:solidFill>
                  <a:srgbClr val="FFFF00"/>
                </a:solidFill>
              </a:rPr>
              <a:t>. </a:t>
            </a:r>
            <a:r>
              <a:rPr lang="it-IT" sz="2000" dirty="0" err="1">
                <a:solidFill>
                  <a:srgbClr val="FFFF00"/>
                </a:solidFill>
              </a:rPr>
              <a:t>If</a:t>
            </a:r>
            <a:r>
              <a:rPr lang="it-IT" sz="2000" dirty="0">
                <a:solidFill>
                  <a:srgbClr val="FFFF00"/>
                </a:solidFill>
              </a:rPr>
              <a:t> in a </a:t>
            </a:r>
            <a:r>
              <a:rPr lang="it-IT" sz="2000" dirty="0" err="1">
                <a:solidFill>
                  <a:srgbClr val="FFFF00"/>
                </a:solidFill>
              </a:rPr>
              <a:t>chromosomal</a:t>
            </a:r>
            <a:r>
              <a:rPr lang="it-IT" sz="2000" dirty="0">
                <a:solidFill>
                  <a:srgbClr val="FFFF00"/>
                </a:solidFill>
              </a:rPr>
              <a:t> </a:t>
            </a:r>
            <a:r>
              <a:rPr lang="it-IT" sz="2000" dirty="0" err="1">
                <a:solidFill>
                  <a:srgbClr val="FFFF00"/>
                </a:solidFill>
              </a:rPr>
              <a:t>region</a:t>
            </a:r>
            <a:r>
              <a:rPr lang="it-IT" sz="2000" dirty="0">
                <a:solidFill>
                  <a:srgbClr val="FFFF00"/>
                </a:solidFill>
              </a:rPr>
              <a:t> </a:t>
            </a:r>
            <a:r>
              <a:rPr lang="it-IT" sz="2000" dirty="0" err="1">
                <a:solidFill>
                  <a:srgbClr val="FFFF00"/>
                </a:solidFill>
              </a:rPr>
              <a:t>prevails</a:t>
            </a:r>
            <a:r>
              <a:rPr lang="it-IT" sz="2000" dirty="0">
                <a:solidFill>
                  <a:srgbClr val="FFFF00"/>
                </a:solidFill>
              </a:rPr>
              <a:t> the </a:t>
            </a:r>
            <a:r>
              <a:rPr lang="it-IT" sz="2000" dirty="0" smtClean="0">
                <a:solidFill>
                  <a:srgbClr val="FFFF00"/>
                </a:solidFill>
              </a:rPr>
              <a:t>color </a:t>
            </a:r>
            <a:r>
              <a:rPr lang="it-IT" sz="2000" dirty="0" err="1" smtClean="0">
                <a:solidFill>
                  <a:srgbClr val="FFFF00"/>
                </a:solidFill>
              </a:rPr>
              <a:t>related</a:t>
            </a:r>
            <a:r>
              <a:rPr lang="it-IT" sz="2000" dirty="0" smtClean="0">
                <a:solidFill>
                  <a:srgbClr val="FFFF00"/>
                </a:solidFill>
              </a:rPr>
              <a:t> to the </a:t>
            </a:r>
            <a:r>
              <a:rPr lang="it-IT" sz="2000" dirty="0" err="1" smtClean="0">
                <a:solidFill>
                  <a:srgbClr val="FFFF00"/>
                </a:solidFill>
              </a:rPr>
              <a:t>reference</a:t>
            </a:r>
            <a:r>
              <a:rPr lang="it-IT" sz="2000" dirty="0" smtClean="0">
                <a:solidFill>
                  <a:srgbClr val="FFFF00"/>
                </a:solidFill>
              </a:rPr>
              <a:t> </a:t>
            </a:r>
            <a:r>
              <a:rPr lang="it-IT" sz="2000" dirty="0" err="1">
                <a:solidFill>
                  <a:srgbClr val="FFFF00"/>
                </a:solidFill>
              </a:rPr>
              <a:t>genome</a:t>
            </a:r>
            <a:r>
              <a:rPr lang="it-IT" sz="2000" dirty="0">
                <a:solidFill>
                  <a:srgbClr val="FFFF00"/>
                </a:solidFill>
              </a:rPr>
              <a:t>  </a:t>
            </a:r>
            <a:r>
              <a:rPr lang="it-IT" sz="2000" dirty="0" smtClean="0">
                <a:solidFill>
                  <a:srgbClr val="FFFF00"/>
                </a:solidFill>
              </a:rPr>
              <a:t>(</a:t>
            </a:r>
            <a:r>
              <a:rPr lang="it-IT" sz="2000" dirty="0" err="1" smtClean="0">
                <a:solidFill>
                  <a:srgbClr val="FFFF00"/>
                </a:solidFill>
              </a:rPr>
              <a:t>red</a:t>
            </a:r>
            <a:r>
              <a:rPr lang="it-IT" sz="2000" dirty="0" smtClean="0">
                <a:solidFill>
                  <a:srgbClr val="FFFF00"/>
                </a:solidFill>
              </a:rPr>
              <a:t>) </a:t>
            </a:r>
            <a:r>
              <a:rPr lang="it-IT" sz="2000" dirty="0" err="1" smtClean="0">
                <a:solidFill>
                  <a:srgbClr val="FFFF00"/>
                </a:solidFill>
              </a:rPr>
              <a:t>this</a:t>
            </a:r>
            <a:r>
              <a:rPr lang="it-IT" sz="2000" dirty="0" smtClean="0">
                <a:solidFill>
                  <a:srgbClr val="FFFF00"/>
                </a:solidFill>
              </a:rPr>
              <a:t> </a:t>
            </a:r>
            <a:r>
              <a:rPr lang="it-IT" sz="2000" dirty="0" err="1">
                <a:solidFill>
                  <a:srgbClr val="FFFF00"/>
                </a:solidFill>
              </a:rPr>
              <a:t>means</a:t>
            </a:r>
            <a:r>
              <a:rPr lang="it-IT" sz="2000" dirty="0">
                <a:solidFill>
                  <a:srgbClr val="FFFF00"/>
                </a:solidFill>
              </a:rPr>
              <a:t> </a:t>
            </a:r>
            <a:r>
              <a:rPr lang="it-IT" sz="2000" dirty="0" err="1">
                <a:solidFill>
                  <a:srgbClr val="FFFF00"/>
                </a:solidFill>
              </a:rPr>
              <a:t>that</a:t>
            </a:r>
            <a:r>
              <a:rPr lang="it-IT" sz="2000" dirty="0">
                <a:solidFill>
                  <a:srgbClr val="FFFF00"/>
                </a:solidFill>
              </a:rPr>
              <a:t> the </a:t>
            </a:r>
            <a:r>
              <a:rPr lang="it-IT" sz="2000" dirty="0" err="1">
                <a:solidFill>
                  <a:srgbClr val="FFFF00"/>
                </a:solidFill>
              </a:rPr>
              <a:t>genome</a:t>
            </a:r>
            <a:r>
              <a:rPr lang="it-IT" sz="2000" dirty="0">
                <a:solidFill>
                  <a:srgbClr val="FFFF00"/>
                </a:solidFill>
              </a:rPr>
              <a:t> to be </a:t>
            </a:r>
            <a:r>
              <a:rPr lang="it-IT" sz="2000" dirty="0" err="1">
                <a:solidFill>
                  <a:srgbClr val="FFFF00"/>
                </a:solidFill>
              </a:rPr>
              <a:t>tested</a:t>
            </a:r>
            <a:r>
              <a:rPr lang="it-IT" sz="2000" dirty="0">
                <a:solidFill>
                  <a:srgbClr val="FFFF00"/>
                </a:solidFill>
              </a:rPr>
              <a:t> </a:t>
            </a:r>
            <a:r>
              <a:rPr lang="it-IT" sz="2000" dirty="0" smtClean="0">
                <a:solidFill>
                  <a:srgbClr val="FFFF00"/>
                </a:solidFill>
              </a:rPr>
              <a:t>(green) </a:t>
            </a:r>
            <a:r>
              <a:rPr lang="it-IT" sz="2000" dirty="0" err="1">
                <a:solidFill>
                  <a:srgbClr val="FFFF00"/>
                </a:solidFill>
              </a:rPr>
              <a:t>has</a:t>
            </a:r>
            <a:r>
              <a:rPr lang="it-IT" sz="2000" dirty="0">
                <a:solidFill>
                  <a:srgbClr val="FFFF00"/>
                </a:solidFill>
              </a:rPr>
              <a:t> a </a:t>
            </a:r>
            <a:r>
              <a:rPr lang="it-IT" sz="2000" dirty="0" err="1">
                <a:solidFill>
                  <a:srgbClr val="FFFF00"/>
                </a:solidFill>
              </a:rPr>
              <a:t>deletion</a:t>
            </a:r>
            <a:r>
              <a:rPr lang="it-IT" sz="2000" dirty="0">
                <a:solidFill>
                  <a:srgbClr val="FFFF00"/>
                </a:solidFill>
              </a:rPr>
              <a:t> in </a:t>
            </a:r>
            <a:r>
              <a:rPr lang="it-IT" sz="2000" dirty="0" err="1">
                <a:solidFill>
                  <a:srgbClr val="FFFF00"/>
                </a:solidFill>
              </a:rPr>
              <a:t>that</a:t>
            </a:r>
            <a:r>
              <a:rPr lang="it-IT" sz="2000" dirty="0">
                <a:solidFill>
                  <a:srgbClr val="FFFF00"/>
                </a:solidFill>
              </a:rPr>
              <a:t> </a:t>
            </a:r>
            <a:r>
              <a:rPr lang="it-IT" sz="2000" dirty="0" err="1" smtClean="0">
                <a:solidFill>
                  <a:srgbClr val="FFFF00"/>
                </a:solidFill>
              </a:rPr>
              <a:t>region</a:t>
            </a:r>
            <a:r>
              <a:rPr lang="it-IT" sz="2000" dirty="0" smtClean="0">
                <a:solidFill>
                  <a:srgbClr val="FFFF00"/>
                </a:solidFill>
              </a:rPr>
              <a:t>. </a:t>
            </a:r>
            <a:r>
              <a:rPr lang="it-IT" sz="2000" dirty="0" err="1" smtClean="0">
                <a:solidFill>
                  <a:srgbClr val="FFFF00"/>
                </a:solidFill>
              </a:rPr>
              <a:t>Duplications</a:t>
            </a:r>
            <a:r>
              <a:rPr lang="it-IT" sz="2000" dirty="0" smtClean="0">
                <a:solidFill>
                  <a:srgbClr val="FFFF00"/>
                </a:solidFill>
              </a:rPr>
              <a:t> are </a:t>
            </a:r>
            <a:r>
              <a:rPr lang="it-IT" sz="2000" dirty="0" err="1" smtClean="0">
                <a:solidFill>
                  <a:srgbClr val="FFFF00"/>
                </a:solidFill>
              </a:rPr>
              <a:t>indicated</a:t>
            </a:r>
            <a:r>
              <a:rPr lang="it-IT" sz="2000" dirty="0" smtClean="0">
                <a:solidFill>
                  <a:srgbClr val="FFFF00"/>
                </a:solidFill>
              </a:rPr>
              <a:t> </a:t>
            </a:r>
            <a:r>
              <a:rPr lang="it-IT" sz="2000" dirty="0" err="1" smtClean="0">
                <a:solidFill>
                  <a:srgbClr val="FFFF00"/>
                </a:solidFill>
              </a:rPr>
              <a:t>instead</a:t>
            </a:r>
            <a:r>
              <a:rPr lang="it-IT" sz="2000" dirty="0" smtClean="0">
                <a:solidFill>
                  <a:srgbClr val="FFFF00"/>
                </a:solidFill>
              </a:rPr>
              <a:t> </a:t>
            </a:r>
            <a:r>
              <a:rPr lang="it-IT" sz="2000" dirty="0" err="1" smtClean="0">
                <a:solidFill>
                  <a:srgbClr val="FFFF00"/>
                </a:solidFill>
              </a:rPr>
              <a:t>by</a:t>
            </a:r>
            <a:r>
              <a:rPr lang="it-IT" sz="2000" dirty="0" smtClean="0">
                <a:solidFill>
                  <a:srgbClr val="FFFF00"/>
                </a:solidFill>
              </a:rPr>
              <a:t> </a:t>
            </a:r>
            <a:r>
              <a:rPr lang="it-IT" sz="2000" dirty="0" smtClean="0">
                <a:solidFill>
                  <a:srgbClr val="00B050"/>
                </a:solidFill>
              </a:rPr>
              <a:t>the</a:t>
            </a:r>
            <a:r>
              <a:rPr lang="it-IT" sz="2000" dirty="0" smtClean="0">
                <a:solidFill>
                  <a:srgbClr val="FFFF00"/>
                </a:solidFill>
              </a:rPr>
              <a:t> </a:t>
            </a:r>
            <a:r>
              <a:rPr lang="it-IT" sz="2000" dirty="0" err="1" smtClean="0">
                <a:solidFill>
                  <a:srgbClr val="FFFF00"/>
                </a:solidFill>
              </a:rPr>
              <a:t>prevalence</a:t>
            </a:r>
            <a:r>
              <a:rPr lang="it-IT" sz="2000" dirty="0" smtClean="0">
                <a:solidFill>
                  <a:srgbClr val="FFFF00"/>
                </a:solidFill>
              </a:rPr>
              <a:t> of the green color.</a:t>
            </a:r>
            <a:endParaRPr lang="it-IT" sz="2000" dirty="0">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247650" y="76200"/>
            <a:ext cx="9575800" cy="459100"/>
          </a:xfrm>
        </p:spPr>
        <p:txBody>
          <a:bodyPr/>
          <a:lstStyle/>
          <a:p>
            <a:r>
              <a:rPr lang="it-IT" sz="2600" dirty="0" smtClean="0"/>
              <a:t>The </a:t>
            </a:r>
            <a:r>
              <a:rPr lang="it-IT" sz="2600" dirty="0" err="1" smtClean="0"/>
              <a:t>karyotype</a:t>
            </a:r>
            <a:endParaRPr lang="it-IT" sz="2600" dirty="0" smtClean="0"/>
          </a:p>
        </p:txBody>
      </p:sp>
      <p:sp>
        <p:nvSpPr>
          <p:cNvPr id="63491" name="Rectangle 3"/>
          <p:cNvSpPr>
            <a:spLocks noGrp="1" noChangeArrowheads="1"/>
          </p:cNvSpPr>
          <p:nvPr>
            <p:ph type="body" idx="1"/>
          </p:nvPr>
        </p:nvSpPr>
        <p:spPr>
          <a:xfrm>
            <a:off x="330200" y="685800"/>
            <a:ext cx="9245600" cy="3388620"/>
          </a:xfrm>
        </p:spPr>
        <p:txBody>
          <a:bodyPr/>
          <a:lstStyle/>
          <a:p>
            <a:r>
              <a:rPr lang="it-IT" dirty="0"/>
              <a:t>The </a:t>
            </a:r>
            <a:r>
              <a:rPr lang="it-IT" dirty="0" err="1"/>
              <a:t>karyotype</a:t>
            </a:r>
            <a:r>
              <a:rPr lang="it-IT" dirty="0"/>
              <a:t> </a:t>
            </a:r>
            <a:r>
              <a:rPr lang="it-IT" dirty="0" err="1"/>
              <a:t>is</a:t>
            </a:r>
            <a:r>
              <a:rPr lang="it-IT" dirty="0"/>
              <a:t> a </a:t>
            </a:r>
            <a:r>
              <a:rPr lang="it-IT" dirty="0" err="1"/>
              <a:t>photographic</a:t>
            </a:r>
            <a:r>
              <a:rPr lang="it-IT" dirty="0"/>
              <a:t> </a:t>
            </a:r>
            <a:r>
              <a:rPr lang="it-IT" dirty="0" err="1"/>
              <a:t>reconstruction</a:t>
            </a:r>
            <a:r>
              <a:rPr lang="it-IT" dirty="0"/>
              <a:t> of the </a:t>
            </a:r>
            <a:r>
              <a:rPr lang="it-IT" dirty="0" err="1"/>
              <a:t>chromosomal</a:t>
            </a:r>
            <a:r>
              <a:rPr lang="it-IT" dirty="0"/>
              <a:t> </a:t>
            </a:r>
            <a:r>
              <a:rPr lang="it-IT" dirty="0" err="1"/>
              <a:t>structure</a:t>
            </a:r>
            <a:r>
              <a:rPr lang="it-IT" dirty="0"/>
              <a:t> of an </a:t>
            </a:r>
            <a:r>
              <a:rPr lang="it-IT" dirty="0" err="1" smtClean="0"/>
              <a:t>individual</a:t>
            </a:r>
            <a:r>
              <a:rPr lang="it-IT" dirty="0" smtClean="0"/>
              <a:t>.</a:t>
            </a:r>
            <a:endParaRPr lang="it-IT" dirty="0"/>
          </a:p>
          <a:p>
            <a:r>
              <a:rPr lang="it-IT" dirty="0"/>
              <a:t>A </a:t>
            </a:r>
            <a:r>
              <a:rPr lang="it-IT" dirty="0" err="1">
                <a:solidFill>
                  <a:srgbClr val="FF0000"/>
                </a:solidFill>
              </a:rPr>
              <a:t>karyotype</a:t>
            </a:r>
            <a:r>
              <a:rPr lang="it-IT" dirty="0"/>
              <a:t> </a:t>
            </a:r>
            <a:r>
              <a:rPr lang="it-IT" dirty="0" err="1"/>
              <a:t>is</a:t>
            </a:r>
            <a:r>
              <a:rPr lang="it-IT" dirty="0"/>
              <a:t> a </a:t>
            </a:r>
            <a:r>
              <a:rPr lang="it-IT" dirty="0" err="1"/>
              <a:t>photograph</a:t>
            </a:r>
            <a:r>
              <a:rPr lang="it-IT" dirty="0"/>
              <a:t> </a:t>
            </a:r>
            <a:r>
              <a:rPr lang="it-IT" dirty="0" err="1"/>
              <a:t>where</a:t>
            </a:r>
            <a:r>
              <a:rPr lang="it-IT" dirty="0"/>
              <a:t> the </a:t>
            </a:r>
            <a:r>
              <a:rPr lang="it-IT" dirty="0" err="1"/>
              <a:t>individual's</a:t>
            </a:r>
            <a:r>
              <a:rPr lang="it-IT" dirty="0"/>
              <a:t> </a:t>
            </a:r>
            <a:r>
              <a:rPr lang="it-IT" dirty="0" err="1" smtClean="0"/>
              <a:t>chromosomes</a:t>
            </a:r>
            <a:r>
              <a:rPr lang="it-IT" dirty="0" smtClean="0"/>
              <a:t>, </a:t>
            </a:r>
            <a:r>
              <a:rPr lang="it-IT" dirty="0" err="1" smtClean="0"/>
              <a:t>duplicated</a:t>
            </a:r>
            <a:r>
              <a:rPr lang="it-IT" dirty="0" smtClean="0"/>
              <a:t> </a:t>
            </a:r>
            <a:r>
              <a:rPr lang="it-IT" dirty="0"/>
              <a:t>and </a:t>
            </a:r>
            <a:r>
              <a:rPr lang="it-IT" dirty="0" err="1"/>
              <a:t>condensed</a:t>
            </a:r>
            <a:r>
              <a:rPr lang="it-IT" dirty="0"/>
              <a:t> </a:t>
            </a:r>
            <a:r>
              <a:rPr lang="it-IT" dirty="0" err="1"/>
              <a:t>as</a:t>
            </a:r>
            <a:r>
              <a:rPr lang="it-IT" dirty="0"/>
              <a:t> </a:t>
            </a:r>
            <a:r>
              <a:rPr lang="it-IT" dirty="0" err="1"/>
              <a:t>they</a:t>
            </a:r>
            <a:r>
              <a:rPr lang="it-IT" dirty="0"/>
              <a:t> </a:t>
            </a:r>
            <a:r>
              <a:rPr lang="it-IT" dirty="0" err="1"/>
              <a:t>appear</a:t>
            </a:r>
            <a:r>
              <a:rPr lang="it-IT" dirty="0"/>
              <a:t> under a </a:t>
            </a:r>
            <a:r>
              <a:rPr lang="it-IT" dirty="0" err="1"/>
              <a:t>microscope</a:t>
            </a:r>
            <a:r>
              <a:rPr lang="it-IT" dirty="0"/>
              <a:t> </a:t>
            </a:r>
            <a:r>
              <a:rPr lang="it-IT" dirty="0" err="1"/>
              <a:t>during</a:t>
            </a:r>
            <a:r>
              <a:rPr lang="it-IT" dirty="0"/>
              <a:t> </a:t>
            </a:r>
            <a:r>
              <a:rPr lang="it-IT" dirty="0" smtClean="0"/>
              <a:t>the </a:t>
            </a:r>
            <a:r>
              <a:rPr lang="it-IT" dirty="0" err="1" smtClean="0"/>
              <a:t>mitotic</a:t>
            </a:r>
            <a:r>
              <a:rPr lang="it-IT" dirty="0" smtClean="0"/>
              <a:t> </a:t>
            </a:r>
            <a:r>
              <a:rPr lang="it-IT" dirty="0" err="1" smtClean="0"/>
              <a:t>metaphase</a:t>
            </a:r>
            <a:r>
              <a:rPr lang="it-IT" dirty="0" smtClean="0"/>
              <a:t> (</a:t>
            </a:r>
            <a:r>
              <a:rPr lang="it-IT" dirty="0" err="1" smtClean="0"/>
              <a:t>highest</a:t>
            </a:r>
            <a:r>
              <a:rPr lang="it-IT" dirty="0" smtClean="0"/>
              <a:t> </a:t>
            </a:r>
            <a:r>
              <a:rPr lang="it-IT" dirty="0" err="1" smtClean="0"/>
              <a:t>condensation</a:t>
            </a:r>
            <a:r>
              <a:rPr lang="it-IT" dirty="0" smtClean="0"/>
              <a:t> state), are </a:t>
            </a:r>
            <a:r>
              <a:rPr lang="it-IT" dirty="0" err="1"/>
              <a:t>sorted</a:t>
            </a:r>
            <a:r>
              <a:rPr lang="it-IT" dirty="0"/>
              <a:t> by </a:t>
            </a:r>
            <a:r>
              <a:rPr lang="it-IT" dirty="0" err="1" smtClean="0"/>
              <a:t>their</a:t>
            </a:r>
            <a:r>
              <a:rPr lang="it-IT" dirty="0" smtClean="0"/>
              <a:t> </a:t>
            </a:r>
            <a:r>
              <a:rPr lang="it-IT" dirty="0" err="1"/>
              <a:t>size</a:t>
            </a:r>
            <a:r>
              <a:rPr lang="it-IT" dirty="0"/>
              <a:t> and </a:t>
            </a:r>
            <a:r>
              <a:rPr lang="it-IT" dirty="0" err="1"/>
              <a:t>shape</a:t>
            </a:r>
            <a:r>
              <a:rPr lang="it-IT" dirty="0"/>
              <a:t>.</a:t>
            </a:r>
          </a:p>
        </p:txBody>
      </p:sp>
      <p:pic>
        <p:nvPicPr>
          <p:cNvPr id="63492" name="Picture 2" descr="cariotipo inversión del cromosoma 10"/>
          <p:cNvPicPr>
            <a:picLocks noChangeAspect="1" noChangeArrowheads="1"/>
          </p:cNvPicPr>
          <p:nvPr/>
        </p:nvPicPr>
        <p:blipFill>
          <a:blip r:embed="rId3"/>
          <a:srcRect/>
          <a:stretch>
            <a:fillRect/>
          </a:stretch>
        </p:blipFill>
        <p:spPr bwMode="auto">
          <a:xfrm>
            <a:off x="6043613" y="3810000"/>
            <a:ext cx="3546475" cy="26797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ctrTitle"/>
          </p:nvPr>
        </p:nvSpPr>
        <p:spPr>
          <a:xfrm>
            <a:off x="742950" y="2130425"/>
            <a:ext cx="8420100" cy="1470025"/>
          </a:xfrm>
        </p:spPr>
        <p:txBody>
          <a:bodyPr/>
          <a:lstStyle/>
          <a:p>
            <a:endParaRPr lang="it-IT" smtClean="0"/>
          </a:p>
        </p:txBody>
      </p:sp>
      <p:sp>
        <p:nvSpPr>
          <p:cNvPr id="192515" name="Rectangle 3"/>
          <p:cNvSpPr>
            <a:spLocks noGrp="1" noChangeArrowheads="1"/>
          </p:cNvSpPr>
          <p:nvPr>
            <p:ph type="subTitle" idx="1"/>
          </p:nvPr>
        </p:nvSpPr>
        <p:spPr/>
        <p:txBody>
          <a:bodyPr/>
          <a:lstStyle/>
          <a:p>
            <a:endParaRPr lang="it-IT" smtClean="0"/>
          </a:p>
        </p:txBody>
      </p:sp>
      <p:pic>
        <p:nvPicPr>
          <p:cNvPr id="192516" name="Picture 4" descr="GR2"/>
          <p:cNvPicPr>
            <a:picLocks noChangeAspect="1" noChangeArrowheads="1"/>
          </p:cNvPicPr>
          <p:nvPr/>
        </p:nvPicPr>
        <p:blipFill>
          <a:blip r:embed="rId2"/>
          <a:srcRect/>
          <a:stretch>
            <a:fillRect/>
          </a:stretch>
        </p:blipFill>
        <p:spPr bwMode="auto">
          <a:xfrm>
            <a:off x="1352550" y="404813"/>
            <a:ext cx="7766050" cy="6092825"/>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srcRect/>
          <a:stretch>
            <a:fillRect/>
          </a:stretch>
        </p:blipFill>
        <p:spPr bwMode="auto">
          <a:xfrm>
            <a:off x="1320800" y="0"/>
            <a:ext cx="2282825" cy="4125913"/>
          </a:xfrm>
          <a:prstGeom prst="rect">
            <a:avLst/>
          </a:prstGeom>
          <a:noFill/>
          <a:ln w="9525">
            <a:noFill/>
            <a:miter lim="800000"/>
            <a:headEnd/>
            <a:tailEnd/>
          </a:ln>
        </p:spPr>
      </p:pic>
      <p:grpSp>
        <p:nvGrpSpPr>
          <p:cNvPr id="2" name="Group 3"/>
          <p:cNvGrpSpPr>
            <a:grpSpLocks/>
          </p:cNvGrpSpPr>
          <p:nvPr/>
        </p:nvGrpSpPr>
        <p:grpSpPr bwMode="auto">
          <a:xfrm>
            <a:off x="0" y="3886200"/>
            <a:ext cx="9740900" cy="2743200"/>
            <a:chOff x="0" y="2448"/>
            <a:chExt cx="5664" cy="1728"/>
          </a:xfrm>
        </p:grpSpPr>
        <p:pic>
          <p:nvPicPr>
            <p:cNvPr id="193546" name="Picture 4"/>
            <p:cNvPicPr>
              <a:picLocks noChangeAspect="1" noChangeArrowheads="1"/>
            </p:cNvPicPr>
            <p:nvPr/>
          </p:nvPicPr>
          <p:blipFill>
            <a:blip r:embed="rId3"/>
            <a:srcRect/>
            <a:stretch>
              <a:fillRect/>
            </a:stretch>
          </p:blipFill>
          <p:spPr bwMode="auto">
            <a:xfrm>
              <a:off x="0" y="2448"/>
              <a:ext cx="5568" cy="1712"/>
            </a:xfrm>
            <a:prstGeom prst="rect">
              <a:avLst/>
            </a:prstGeom>
            <a:noFill/>
            <a:ln w="9525">
              <a:noFill/>
              <a:miter lim="800000"/>
              <a:headEnd/>
              <a:tailEnd/>
            </a:ln>
          </p:spPr>
        </p:pic>
        <p:sp>
          <p:nvSpPr>
            <p:cNvPr id="193547" name="Rectangle 5"/>
            <p:cNvSpPr>
              <a:spLocks noChangeArrowheads="1"/>
            </p:cNvSpPr>
            <p:nvPr/>
          </p:nvSpPr>
          <p:spPr bwMode="auto">
            <a:xfrm>
              <a:off x="2640" y="2544"/>
              <a:ext cx="3024" cy="1632"/>
            </a:xfrm>
            <a:prstGeom prst="rect">
              <a:avLst/>
            </a:prstGeom>
            <a:solidFill>
              <a:srgbClr val="000000"/>
            </a:solidFill>
            <a:ln w="9525">
              <a:solidFill>
                <a:srgbClr val="000000"/>
              </a:solidFill>
              <a:miter lim="800000"/>
              <a:headEnd/>
              <a:tailEnd/>
            </a:ln>
          </p:spPr>
          <p:txBody>
            <a:bodyPr wrap="none" anchor="ctr"/>
            <a:lstStyle/>
            <a:p>
              <a:pPr eaLnBrk="0" hangingPunct="0"/>
              <a:endParaRPr lang="it-IT"/>
            </a:p>
          </p:txBody>
        </p:sp>
      </p:grpSp>
      <p:pic>
        <p:nvPicPr>
          <p:cNvPr id="74758" name="Picture 6"/>
          <p:cNvPicPr>
            <a:picLocks noChangeAspect="1" noChangeArrowheads="1"/>
          </p:cNvPicPr>
          <p:nvPr/>
        </p:nvPicPr>
        <p:blipFill>
          <a:blip r:embed="rId3"/>
          <a:srcRect/>
          <a:stretch>
            <a:fillRect/>
          </a:stretch>
        </p:blipFill>
        <p:spPr bwMode="auto">
          <a:xfrm>
            <a:off x="0" y="3911600"/>
            <a:ext cx="9575800" cy="2717800"/>
          </a:xfrm>
          <a:prstGeom prst="rect">
            <a:avLst/>
          </a:prstGeom>
          <a:noFill/>
          <a:ln w="9525">
            <a:noFill/>
            <a:miter lim="800000"/>
            <a:headEnd/>
            <a:tailEnd/>
          </a:ln>
        </p:spPr>
      </p:pic>
      <p:sp>
        <p:nvSpPr>
          <p:cNvPr id="74759" name="Oval 7"/>
          <p:cNvSpPr>
            <a:spLocks noChangeArrowheads="1"/>
          </p:cNvSpPr>
          <p:nvPr/>
        </p:nvSpPr>
        <p:spPr bwMode="auto">
          <a:xfrm>
            <a:off x="8502650" y="4953000"/>
            <a:ext cx="1073150" cy="1295400"/>
          </a:xfrm>
          <a:prstGeom prst="ellipse">
            <a:avLst/>
          </a:prstGeom>
          <a:noFill/>
          <a:ln w="38100">
            <a:solidFill>
              <a:srgbClr val="FFFF00"/>
            </a:solidFill>
            <a:round/>
            <a:headEnd/>
            <a:tailEnd/>
          </a:ln>
        </p:spPr>
        <p:txBody>
          <a:bodyPr wrap="none" anchor="ctr"/>
          <a:lstStyle/>
          <a:p>
            <a:pPr eaLnBrk="0" hangingPunct="0"/>
            <a:endParaRPr lang="it-IT"/>
          </a:p>
        </p:txBody>
      </p:sp>
      <p:sp>
        <p:nvSpPr>
          <p:cNvPr id="74760" name="Oval 8"/>
          <p:cNvSpPr>
            <a:spLocks noChangeArrowheads="1"/>
          </p:cNvSpPr>
          <p:nvPr/>
        </p:nvSpPr>
        <p:spPr bwMode="auto">
          <a:xfrm>
            <a:off x="6026150" y="4953000"/>
            <a:ext cx="1073150" cy="1295400"/>
          </a:xfrm>
          <a:prstGeom prst="ellipse">
            <a:avLst/>
          </a:prstGeom>
          <a:noFill/>
          <a:ln w="38100">
            <a:solidFill>
              <a:srgbClr val="FF0000"/>
            </a:solidFill>
            <a:round/>
            <a:headEnd/>
            <a:tailEnd/>
          </a:ln>
        </p:spPr>
        <p:txBody>
          <a:bodyPr wrap="none" anchor="ctr"/>
          <a:lstStyle/>
          <a:p>
            <a:pPr algn="ctr" eaLnBrk="0" hangingPunct="0"/>
            <a:endParaRPr lang="it-IT">
              <a:solidFill>
                <a:srgbClr val="FF0000"/>
              </a:solidFill>
            </a:endParaRPr>
          </a:p>
        </p:txBody>
      </p:sp>
      <p:sp>
        <p:nvSpPr>
          <p:cNvPr id="74761" name="Text Box 9"/>
          <p:cNvSpPr txBox="1">
            <a:spLocks noChangeArrowheads="1"/>
          </p:cNvSpPr>
          <p:nvPr/>
        </p:nvSpPr>
        <p:spPr bwMode="auto">
          <a:xfrm>
            <a:off x="495300" y="6248400"/>
            <a:ext cx="3416300" cy="523875"/>
          </a:xfrm>
          <a:prstGeom prst="rect">
            <a:avLst/>
          </a:prstGeom>
          <a:noFill/>
          <a:ln w="9525">
            <a:noFill/>
            <a:miter lim="800000"/>
            <a:headEnd/>
            <a:tailEnd/>
          </a:ln>
        </p:spPr>
        <p:txBody>
          <a:bodyPr wrap="none">
            <a:spAutoFit/>
          </a:bodyPr>
          <a:lstStyle/>
          <a:p>
            <a:pPr eaLnBrk="0" hangingPunct="0"/>
            <a:r>
              <a:rPr lang="it-IT" sz="2800" b="1">
                <a:solidFill>
                  <a:srgbClr val="FFFF00"/>
                </a:solidFill>
              </a:rPr>
              <a:t>1     2     3       4         5</a:t>
            </a:r>
          </a:p>
        </p:txBody>
      </p:sp>
      <p:sp>
        <p:nvSpPr>
          <p:cNvPr id="74762" name="Oval 10"/>
          <p:cNvSpPr>
            <a:spLocks noChangeArrowheads="1"/>
          </p:cNvSpPr>
          <p:nvPr/>
        </p:nvSpPr>
        <p:spPr bwMode="auto">
          <a:xfrm>
            <a:off x="0" y="3886200"/>
            <a:ext cx="4870450" cy="1447800"/>
          </a:xfrm>
          <a:prstGeom prst="ellipse">
            <a:avLst/>
          </a:prstGeom>
          <a:noFill/>
          <a:ln w="38100">
            <a:solidFill>
              <a:srgbClr val="FFFFFF"/>
            </a:solidFill>
            <a:round/>
            <a:headEnd/>
            <a:tailEnd/>
          </a:ln>
        </p:spPr>
        <p:txBody>
          <a:bodyPr wrap="none" anchor="ctr"/>
          <a:lstStyle/>
          <a:p>
            <a:pPr algn="ctr" eaLnBrk="0" hangingPunct="0"/>
            <a:endParaRPr lang="it-IT">
              <a:solidFill>
                <a:srgbClr val="FF0000"/>
              </a:solidFill>
            </a:endParaRPr>
          </a:p>
        </p:txBody>
      </p:sp>
      <p:sp>
        <p:nvSpPr>
          <p:cNvPr id="74763" name="Oval 11"/>
          <p:cNvSpPr>
            <a:spLocks noChangeArrowheads="1"/>
          </p:cNvSpPr>
          <p:nvPr/>
        </p:nvSpPr>
        <p:spPr bwMode="auto">
          <a:xfrm>
            <a:off x="0" y="5181600"/>
            <a:ext cx="4870450" cy="1676400"/>
          </a:xfrm>
          <a:prstGeom prst="ellipse">
            <a:avLst/>
          </a:prstGeom>
          <a:noFill/>
          <a:ln w="38100">
            <a:solidFill>
              <a:srgbClr val="CAE8DF"/>
            </a:solidFill>
            <a:round/>
            <a:headEnd/>
            <a:tailEnd/>
          </a:ln>
        </p:spPr>
        <p:txBody>
          <a:bodyPr wrap="none" anchor="ctr"/>
          <a:lstStyle/>
          <a:p>
            <a:pPr algn="ctr" eaLnBrk="0" hangingPunct="0"/>
            <a:endParaRPr lang="it-IT">
              <a:solidFill>
                <a:srgbClr val="FF0000"/>
              </a:solidFill>
            </a:endParaRPr>
          </a:p>
        </p:txBody>
      </p:sp>
    </p:spTree>
  </p:cSld>
  <p:clrMapOvr>
    <a:masterClrMapping/>
  </p:clrMapOvr>
  <p:transition xmlns:p14="http://schemas.microsoft.com/office/powerpoint/2010/main">
    <p:cover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74754"/>
                                        </p:tgtEl>
                                        <p:attrNameLst>
                                          <p:attrName>style.visibility</p:attrName>
                                        </p:attrNameLst>
                                      </p:cBhvr>
                                      <p:to>
                                        <p:strVal val="visible"/>
                                      </p:to>
                                    </p:set>
                                    <p:animEffect transition="in" filter="wipe(up)">
                                      <p:cBhvr>
                                        <p:cTn id="7" dur="500"/>
                                        <p:tgtEl>
                                          <p:spTgt spid="747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4762"/>
                                        </p:tgtEl>
                                        <p:attrNameLst>
                                          <p:attrName>style.visibility</p:attrName>
                                        </p:attrNameLst>
                                      </p:cBhvr>
                                      <p:to>
                                        <p:strVal val="visible"/>
                                      </p:to>
                                    </p:set>
                                    <p:animEffect transition="in" filter="box(out)">
                                      <p:cBhvr>
                                        <p:cTn id="17" dur="500"/>
                                        <p:tgtEl>
                                          <p:spTgt spid="74762"/>
                                        </p:tgtEl>
                                      </p:cBhvr>
                                    </p:animEffect>
                                  </p:childTnLst>
                                  <p:subTnLst>
                                    <p:set>
                                      <p:cBhvr override="childStyle">
                                        <p:cTn dur="1" fill="hold" display="0" masterRel="nextClick" afterEffect="1"/>
                                        <p:tgtEl>
                                          <p:spTgt spid="74762"/>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4763"/>
                                        </p:tgtEl>
                                        <p:attrNameLst>
                                          <p:attrName>style.visibility</p:attrName>
                                        </p:attrNameLst>
                                      </p:cBhvr>
                                      <p:to>
                                        <p:strVal val="visible"/>
                                      </p:to>
                                    </p:set>
                                    <p:animEffect transition="in" filter="box(out)">
                                      <p:cBhvr>
                                        <p:cTn id="22" dur="500"/>
                                        <p:tgtEl>
                                          <p:spTgt spid="74763"/>
                                        </p:tgtEl>
                                      </p:cBhvr>
                                    </p:animEffect>
                                  </p:childTnLst>
                                  <p:subTnLst>
                                    <p:set>
                                      <p:cBhvr override="childStyle">
                                        <p:cTn dur="1" fill="hold" display="0" masterRel="nextClick" afterEffect="1"/>
                                        <p:tgtEl>
                                          <p:spTgt spid="74763"/>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4761"/>
                                        </p:tgtEl>
                                        <p:attrNameLst>
                                          <p:attrName>style.visibility</p:attrName>
                                        </p:attrNameLst>
                                      </p:cBhvr>
                                      <p:to>
                                        <p:strVal val="visible"/>
                                      </p:to>
                                    </p:set>
                                    <p:animEffect transition="in" filter="wipe(left)">
                                      <p:cBhvr>
                                        <p:cTn id="27" dur="500"/>
                                        <p:tgtEl>
                                          <p:spTgt spid="7476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74758"/>
                                        </p:tgtEl>
                                        <p:attrNameLst>
                                          <p:attrName>style.visibility</p:attrName>
                                        </p:attrNameLst>
                                      </p:cBhvr>
                                      <p:to>
                                        <p:strVal val="visible"/>
                                      </p:to>
                                    </p:set>
                                    <p:animEffect transition="in" filter="wipe(left)">
                                      <p:cBhvr>
                                        <p:cTn id="32" dur="500"/>
                                        <p:tgtEl>
                                          <p:spTgt spid="7475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74759"/>
                                        </p:tgtEl>
                                        <p:attrNameLst>
                                          <p:attrName>style.visibility</p:attrName>
                                        </p:attrNameLst>
                                      </p:cBhvr>
                                      <p:to>
                                        <p:strVal val="visible"/>
                                      </p:to>
                                    </p:set>
                                    <p:animEffect transition="in" filter="box(out)">
                                      <p:cBhvr>
                                        <p:cTn id="37" dur="500"/>
                                        <p:tgtEl>
                                          <p:spTgt spid="747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74760"/>
                                        </p:tgtEl>
                                        <p:attrNameLst>
                                          <p:attrName>style.visibility</p:attrName>
                                        </p:attrNameLst>
                                      </p:cBhvr>
                                      <p:to>
                                        <p:strVal val="visible"/>
                                      </p:to>
                                    </p:set>
                                    <p:animEffect transition="in" filter="box(out)">
                                      <p:cBhvr>
                                        <p:cTn id="42" dur="500"/>
                                        <p:tgtEl>
                                          <p:spTgt spid="747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9" grpId="0" animBg="1"/>
      <p:bldP spid="74760" grpId="0" animBg="1" autoUpdateAnimBg="0"/>
      <p:bldP spid="74761" grpId="0" autoUpdateAnimBg="0"/>
      <p:bldP spid="74762" grpId="0" animBg="1" autoUpdateAnimBg="0"/>
      <p:bldP spid="74763" grpId="0" animBg="1"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srcRect/>
          <a:stretch>
            <a:fillRect/>
          </a:stretch>
        </p:blipFill>
        <p:spPr bwMode="auto">
          <a:xfrm>
            <a:off x="0" y="347663"/>
            <a:ext cx="9906000" cy="61626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wipe(left)">
                                      <p:cBhvr>
                                        <p:cTn id="7" dur="500"/>
                                        <p:tgtEl>
                                          <p:spTgt spid="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7090" name="Picture 1026" descr="detail%20oligoarray"/>
          <p:cNvPicPr>
            <a:picLocks noChangeAspect="1" noChangeArrowheads="1"/>
          </p:cNvPicPr>
          <p:nvPr/>
        </p:nvPicPr>
        <p:blipFill>
          <a:blip r:embed="rId3"/>
          <a:srcRect/>
          <a:stretch>
            <a:fillRect/>
          </a:stretch>
        </p:blipFill>
        <p:spPr bwMode="auto">
          <a:xfrm>
            <a:off x="2228850" y="1241425"/>
            <a:ext cx="7346950" cy="5083175"/>
          </a:xfrm>
          <a:prstGeom prst="rect">
            <a:avLst/>
          </a:prstGeom>
          <a:noFill/>
          <a:ln w="9525">
            <a:noFill/>
            <a:miter lim="800000"/>
            <a:headEnd/>
            <a:tailEnd/>
          </a:ln>
        </p:spPr>
      </p:pic>
      <p:pic>
        <p:nvPicPr>
          <p:cNvPr id="217091" name="Picture 1027" descr="schema"/>
          <p:cNvPicPr>
            <a:picLocks noChangeAspect="1" noChangeArrowheads="1"/>
          </p:cNvPicPr>
          <p:nvPr/>
        </p:nvPicPr>
        <p:blipFill>
          <a:blip r:embed="rId4"/>
          <a:srcRect/>
          <a:stretch>
            <a:fillRect/>
          </a:stretch>
        </p:blipFill>
        <p:spPr bwMode="auto">
          <a:xfrm>
            <a:off x="247650" y="1295400"/>
            <a:ext cx="1447800" cy="4648200"/>
          </a:xfrm>
          <a:prstGeom prst="rect">
            <a:avLst/>
          </a:prstGeom>
          <a:noFill/>
          <a:ln w="9525">
            <a:noFill/>
            <a:miter lim="800000"/>
            <a:headEnd/>
            <a:tailEnd/>
          </a:ln>
        </p:spPr>
      </p:pic>
      <p:sp>
        <p:nvSpPr>
          <p:cNvPr id="195588" name="Rectangle 1028"/>
          <p:cNvSpPr>
            <a:spLocks noChangeArrowheads="1"/>
          </p:cNvSpPr>
          <p:nvPr/>
        </p:nvSpPr>
        <p:spPr bwMode="auto">
          <a:xfrm>
            <a:off x="1488259" y="84138"/>
            <a:ext cx="7686720" cy="1015663"/>
          </a:xfrm>
          <a:prstGeom prst="rect">
            <a:avLst/>
          </a:prstGeom>
          <a:noFill/>
          <a:ln w="9525">
            <a:noFill/>
            <a:miter lim="800000"/>
            <a:headEnd/>
            <a:tailEnd/>
          </a:ln>
        </p:spPr>
        <p:txBody>
          <a:bodyPr wrap="none">
            <a:spAutoFit/>
          </a:bodyPr>
          <a:lstStyle/>
          <a:p>
            <a:pPr algn="ctr" defTabSz="457200"/>
            <a:r>
              <a:rPr lang="en-US" sz="2000" dirty="0">
                <a:solidFill>
                  <a:srgbClr val="000000"/>
                </a:solidFill>
                <a:latin typeface="Times" pitchFamily="1" charset="0"/>
                <a:ea typeface="ＭＳ Ｐゴシック"/>
                <a:cs typeface="ＭＳ Ｐゴシック"/>
              </a:rPr>
              <a:t>The array interrogates in a single experiment thousands portions of DNA</a:t>
            </a:r>
          </a:p>
          <a:p>
            <a:pPr algn="ctr" defTabSz="457200"/>
            <a:r>
              <a:rPr lang="en-US" sz="2000" dirty="0">
                <a:solidFill>
                  <a:srgbClr val="000000"/>
                </a:solidFill>
                <a:latin typeface="Times" pitchFamily="1" charset="0"/>
                <a:ea typeface="ＭＳ Ｐゴシック"/>
                <a:cs typeface="ＭＳ Ｐゴシック"/>
              </a:rPr>
              <a:t>that cover the entire genome at very high resolution </a:t>
            </a:r>
          </a:p>
          <a:p>
            <a:pPr algn="ctr" defTabSz="457200"/>
            <a:r>
              <a:rPr lang="en-US" sz="2000" dirty="0">
                <a:solidFill>
                  <a:srgbClr val="000000"/>
                </a:solidFill>
                <a:latin typeface="Times" pitchFamily="1" charset="0"/>
                <a:ea typeface="ＭＳ Ｐゴシック"/>
                <a:cs typeface="ＭＳ Ｐゴシック"/>
              </a:rPr>
              <a:t>(100 kb, 20 kb, 1 kb, …)</a:t>
            </a:r>
          </a:p>
        </p:txBody>
      </p:sp>
      <p:sp>
        <p:nvSpPr>
          <p:cNvPr id="217093" name="Rectangle 1029"/>
          <p:cNvSpPr>
            <a:spLocks noChangeArrowheads="1"/>
          </p:cNvSpPr>
          <p:nvPr/>
        </p:nvSpPr>
        <p:spPr bwMode="auto">
          <a:xfrm>
            <a:off x="130175" y="6400800"/>
            <a:ext cx="8948738" cy="400050"/>
          </a:xfrm>
          <a:prstGeom prst="rect">
            <a:avLst/>
          </a:prstGeom>
          <a:noFill/>
          <a:ln w="9525">
            <a:noFill/>
            <a:miter lim="800000"/>
            <a:headEnd/>
            <a:tailEnd/>
          </a:ln>
        </p:spPr>
        <p:txBody>
          <a:bodyPr wrap="none">
            <a:spAutoFit/>
          </a:bodyPr>
          <a:lstStyle/>
          <a:p>
            <a:pPr defTabSz="457200"/>
            <a:r>
              <a:rPr lang="en-US" sz="2000" b="1">
                <a:solidFill>
                  <a:srgbClr val="0C5576"/>
                </a:solidFill>
                <a:latin typeface="Calibri" pitchFamily="34" charset="0"/>
                <a:ea typeface="ＭＳ Ｐゴシック"/>
                <a:cs typeface="ＭＳ Ｐゴシック"/>
              </a:rPr>
              <a:t>deletions/duplications easily detectable; balanced rearrangements not detectable</a:t>
            </a:r>
            <a:r>
              <a:rPr lang="en-US" sz="1800">
                <a:solidFill>
                  <a:srgbClr val="000000"/>
                </a:solidFill>
                <a:latin typeface="Calibri" pitchFamily="34" charset="0"/>
                <a:ea typeface="ＭＳ Ｐゴシック"/>
                <a:cs typeface="ＭＳ Ｐゴシック"/>
              </a:rPr>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17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1709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70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3"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610" name="Gruppo 7"/>
          <p:cNvGrpSpPr>
            <a:grpSpLocks/>
          </p:cNvGrpSpPr>
          <p:nvPr/>
        </p:nvGrpSpPr>
        <p:grpSpPr bwMode="auto">
          <a:xfrm>
            <a:off x="658813" y="569913"/>
            <a:ext cx="8772525" cy="5834062"/>
            <a:chOff x="608008" y="541650"/>
            <a:chExt cx="8097842" cy="5834182"/>
          </a:xfrm>
        </p:grpSpPr>
        <p:pic>
          <p:nvPicPr>
            <p:cNvPr id="196613" name="Picture 2" descr="fish22"/>
            <p:cNvPicPr>
              <a:picLocks noChangeAspect="1" noChangeArrowheads="1"/>
            </p:cNvPicPr>
            <p:nvPr/>
          </p:nvPicPr>
          <p:blipFill>
            <a:blip r:embed="rId3"/>
            <a:srcRect/>
            <a:stretch>
              <a:fillRect/>
            </a:stretch>
          </p:blipFill>
          <p:spPr bwMode="auto">
            <a:xfrm>
              <a:off x="5380185" y="4162425"/>
              <a:ext cx="3325665" cy="2213407"/>
            </a:xfrm>
            <a:prstGeom prst="rect">
              <a:avLst/>
            </a:prstGeom>
            <a:noFill/>
            <a:ln w="9525">
              <a:solidFill>
                <a:schemeClr val="bg1"/>
              </a:solidFill>
              <a:miter lim="800000"/>
              <a:headEnd/>
              <a:tailEnd/>
            </a:ln>
          </p:spPr>
        </p:pic>
        <p:pic>
          <p:nvPicPr>
            <p:cNvPr id="196614" name="Picture 2" descr="PW.jpg                                                         00000010Prof.ssa Zuffardi              ABA78158:"/>
            <p:cNvPicPr>
              <a:picLocks noChangeAspect="1" noChangeArrowheads="1"/>
            </p:cNvPicPr>
            <p:nvPr/>
          </p:nvPicPr>
          <p:blipFill>
            <a:blip r:embed="rId4"/>
            <a:srcRect/>
            <a:stretch>
              <a:fillRect/>
            </a:stretch>
          </p:blipFill>
          <p:spPr bwMode="auto">
            <a:xfrm>
              <a:off x="5667375" y="541650"/>
              <a:ext cx="3038475" cy="2614300"/>
            </a:xfrm>
            <a:prstGeom prst="rect">
              <a:avLst/>
            </a:prstGeom>
            <a:noFill/>
            <a:ln w="9525">
              <a:solidFill>
                <a:srgbClr val="FF9900"/>
              </a:solidFill>
              <a:miter lim="800000"/>
              <a:headEnd/>
              <a:tailEnd/>
            </a:ln>
          </p:spPr>
        </p:pic>
        <p:pic>
          <p:nvPicPr>
            <p:cNvPr id="196615" name="Picture 13" descr="Del 7q11 e Williams.psd                                        00000010Macintosh HD                   ABA78158:"/>
            <p:cNvPicPr>
              <a:picLocks noChangeAspect="1" noChangeArrowheads="1"/>
            </p:cNvPicPr>
            <p:nvPr/>
          </p:nvPicPr>
          <p:blipFill>
            <a:blip r:embed="rId5"/>
            <a:srcRect/>
            <a:stretch>
              <a:fillRect/>
            </a:stretch>
          </p:blipFill>
          <p:spPr bwMode="auto">
            <a:xfrm>
              <a:off x="608008" y="1479550"/>
              <a:ext cx="4618042" cy="4745038"/>
            </a:xfrm>
            <a:prstGeom prst="rect">
              <a:avLst/>
            </a:prstGeom>
            <a:noFill/>
            <a:ln w="38100" cmpd="dbl">
              <a:solidFill>
                <a:srgbClr val="000000"/>
              </a:solidFill>
              <a:miter lim="800000"/>
              <a:headEnd/>
              <a:tailEnd/>
            </a:ln>
          </p:spPr>
        </p:pic>
      </p:grpSp>
      <p:sp>
        <p:nvSpPr>
          <p:cNvPr id="196611" name="WordArt 4"/>
          <p:cNvSpPr>
            <a:spLocks noChangeArrowheads="1" noChangeShapeType="1" noTextEdit="1"/>
          </p:cNvSpPr>
          <p:nvPr/>
        </p:nvSpPr>
        <p:spPr bwMode="auto">
          <a:xfrm>
            <a:off x="1604963" y="3543300"/>
            <a:ext cx="6823075" cy="647700"/>
          </a:xfrm>
          <a:prstGeom prst="rect">
            <a:avLst/>
          </a:prstGeom>
        </p:spPr>
        <p:txBody>
          <a:bodyPr wrap="none" fromWordArt="1">
            <a:prstTxWarp prst="textPlain">
              <a:avLst>
                <a:gd name="adj" fmla="val 50000"/>
              </a:avLst>
            </a:prstTxWarp>
          </a:bodyPr>
          <a:lstStyle/>
          <a:p>
            <a:pPr algn="ctr"/>
            <a:r>
              <a:rPr lang="it-IT" sz="3600" kern="10">
                <a:ln w="9525">
                  <a:solidFill>
                    <a:srgbClr val="FF0000"/>
                  </a:solidFill>
                  <a:round/>
                  <a:headEnd/>
                  <a:tailEnd/>
                </a:ln>
                <a:gradFill rotWithShape="1">
                  <a:gsLst>
                    <a:gs pos="0">
                      <a:srgbClr val="9F2936"/>
                    </a:gs>
                    <a:gs pos="100000">
                      <a:srgbClr val="FFFFFF"/>
                    </a:gs>
                  </a:gsLst>
                  <a:lin ang="5400000" scaled="1"/>
                </a:gradFill>
                <a:latin typeface="Arial Black"/>
              </a:rPr>
              <a:t>Microdeletion syndromes</a:t>
            </a:r>
          </a:p>
        </p:txBody>
      </p:sp>
      <p:sp>
        <p:nvSpPr>
          <p:cNvPr id="196612" name="CasellaDiTesto 1"/>
          <p:cNvSpPr txBox="1">
            <a:spLocks noChangeArrowheads="1"/>
          </p:cNvSpPr>
          <p:nvPr/>
        </p:nvSpPr>
        <p:spPr bwMode="auto">
          <a:xfrm>
            <a:off x="354013" y="279400"/>
            <a:ext cx="5400675" cy="646113"/>
          </a:xfrm>
          <a:prstGeom prst="rect">
            <a:avLst/>
          </a:prstGeom>
          <a:noFill/>
          <a:ln w="9525">
            <a:noFill/>
            <a:miter lim="800000"/>
            <a:headEnd/>
            <a:tailEnd/>
          </a:ln>
        </p:spPr>
        <p:txBody>
          <a:bodyPr wrap="none">
            <a:spAutoFit/>
          </a:bodyPr>
          <a:lstStyle/>
          <a:p>
            <a:pPr defTabSz="457200"/>
            <a:r>
              <a:rPr lang="en-US" sz="1800" b="1">
                <a:solidFill>
                  <a:srgbClr val="000000"/>
                </a:solidFill>
                <a:latin typeface="Calibri" pitchFamily="34" charset="0"/>
                <a:ea typeface="ＭＳ Ｐゴシック"/>
                <a:cs typeface="ＭＳ Ｐゴシック"/>
              </a:rPr>
              <a:t>High resolution banding (1980) and </a:t>
            </a:r>
          </a:p>
          <a:p>
            <a:pPr defTabSz="457200"/>
            <a:r>
              <a:rPr lang="en-US" sz="1800" b="1">
                <a:solidFill>
                  <a:srgbClr val="000000"/>
                </a:solidFill>
                <a:latin typeface="Calibri" pitchFamily="34" charset="0"/>
                <a:ea typeface="ＭＳ Ｐゴシック"/>
                <a:cs typeface="ＭＳ Ｐゴシック"/>
              </a:rPr>
              <a:t>                                                    FISH technologies (1990)</a:t>
            </a:r>
            <a:r>
              <a:rPr lang="en-US" sz="1800">
                <a:solidFill>
                  <a:srgbClr val="000000"/>
                </a:solidFill>
                <a:latin typeface="Calibri" pitchFamily="34" charset="0"/>
                <a:ea typeface="ＭＳ Ｐゴシック"/>
                <a:cs typeface="ＭＳ Ｐゴシック"/>
              </a:rPr>
              <a:t>: </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ext Box 18"/>
          <p:cNvSpPr txBox="1">
            <a:spLocks noChangeArrowheads="1"/>
          </p:cNvSpPr>
          <p:nvPr/>
        </p:nvSpPr>
        <p:spPr bwMode="auto">
          <a:xfrm>
            <a:off x="6191250" y="5368925"/>
            <a:ext cx="1668463" cy="400050"/>
          </a:xfrm>
          <a:prstGeom prst="rect">
            <a:avLst/>
          </a:prstGeom>
          <a:noFill/>
          <a:ln w="9525">
            <a:noFill/>
            <a:miter lim="800000"/>
            <a:headEnd/>
            <a:tailEnd/>
          </a:ln>
        </p:spPr>
        <p:txBody>
          <a:bodyPr wrap="none">
            <a:spAutoFit/>
          </a:bodyPr>
          <a:lstStyle/>
          <a:p>
            <a:pPr defTabSz="457200"/>
            <a:r>
              <a:rPr lang="it-IT" sz="2000">
                <a:solidFill>
                  <a:srgbClr val="000000"/>
                </a:solidFill>
                <a:latin typeface="Calibri" pitchFamily="34" charset="0"/>
                <a:ea typeface="ＭＳ Ｐゴシック"/>
                <a:cs typeface="ＭＳ Ｐゴシック"/>
              </a:rPr>
              <a:t>del(22)(q11.2)</a:t>
            </a:r>
          </a:p>
        </p:txBody>
      </p:sp>
      <p:pic>
        <p:nvPicPr>
          <p:cNvPr id="197635" name="Picture 7" descr="6a00d83451586c69e200e54f7f34d88834-800wi"/>
          <p:cNvPicPr>
            <a:picLocks noChangeAspect="1" noChangeArrowheads="1"/>
          </p:cNvPicPr>
          <p:nvPr/>
        </p:nvPicPr>
        <p:blipFill>
          <a:blip r:embed="rId3"/>
          <a:srcRect/>
          <a:stretch>
            <a:fillRect/>
          </a:stretch>
        </p:blipFill>
        <p:spPr bwMode="auto">
          <a:xfrm>
            <a:off x="5337175" y="3048000"/>
            <a:ext cx="3467100" cy="2400300"/>
          </a:xfrm>
          <a:prstGeom prst="rect">
            <a:avLst/>
          </a:prstGeom>
          <a:noFill/>
          <a:ln w="9525">
            <a:noFill/>
            <a:miter lim="800000"/>
            <a:headEnd/>
            <a:tailEnd/>
          </a:ln>
        </p:spPr>
      </p:pic>
      <p:pic>
        <p:nvPicPr>
          <p:cNvPr id="197636" name="Picture 12" descr="Slide3"/>
          <p:cNvPicPr>
            <a:picLocks noChangeAspect="1" noChangeArrowheads="1"/>
          </p:cNvPicPr>
          <p:nvPr/>
        </p:nvPicPr>
        <p:blipFill>
          <a:blip r:embed="rId4"/>
          <a:srcRect/>
          <a:stretch>
            <a:fillRect/>
          </a:stretch>
        </p:blipFill>
        <p:spPr bwMode="auto">
          <a:xfrm>
            <a:off x="5462588" y="477838"/>
            <a:ext cx="2635250" cy="2438400"/>
          </a:xfrm>
          <a:prstGeom prst="rect">
            <a:avLst/>
          </a:prstGeom>
          <a:noFill/>
          <a:ln w="9525">
            <a:noFill/>
            <a:miter lim="800000"/>
            <a:headEnd/>
            <a:tailEnd/>
          </a:ln>
        </p:spPr>
      </p:pic>
      <p:pic>
        <p:nvPicPr>
          <p:cNvPr id="197637" name="Picture 19" descr="sindrome de angelman 002"/>
          <p:cNvPicPr>
            <a:picLocks noChangeAspect="1" noChangeArrowheads="1"/>
          </p:cNvPicPr>
          <p:nvPr/>
        </p:nvPicPr>
        <p:blipFill>
          <a:blip r:embed="rId5"/>
          <a:srcRect/>
          <a:stretch>
            <a:fillRect/>
          </a:stretch>
        </p:blipFill>
        <p:spPr bwMode="auto">
          <a:xfrm>
            <a:off x="2573338" y="477838"/>
            <a:ext cx="2330450" cy="2438400"/>
          </a:xfrm>
          <a:prstGeom prst="rect">
            <a:avLst/>
          </a:prstGeom>
          <a:noFill/>
          <a:ln w="9525">
            <a:noFill/>
            <a:miter lim="800000"/>
            <a:headEnd/>
            <a:tailEnd/>
          </a:ln>
        </p:spPr>
      </p:pic>
      <p:sp>
        <p:nvSpPr>
          <p:cNvPr id="197638" name="Text Box 20"/>
          <p:cNvSpPr txBox="1">
            <a:spLocks noChangeArrowheads="1"/>
          </p:cNvSpPr>
          <p:nvPr/>
        </p:nvSpPr>
        <p:spPr bwMode="auto">
          <a:xfrm>
            <a:off x="4305300" y="2738438"/>
            <a:ext cx="2228850" cy="396875"/>
          </a:xfrm>
          <a:prstGeom prst="rect">
            <a:avLst/>
          </a:prstGeom>
          <a:noFill/>
          <a:ln w="9525">
            <a:noFill/>
            <a:miter lim="800000"/>
            <a:headEnd/>
            <a:tailEnd/>
          </a:ln>
        </p:spPr>
        <p:txBody>
          <a:bodyPr>
            <a:spAutoFit/>
          </a:bodyPr>
          <a:lstStyle/>
          <a:p>
            <a:pPr defTabSz="457200"/>
            <a:r>
              <a:rPr lang="it-IT" sz="2000">
                <a:solidFill>
                  <a:srgbClr val="000000"/>
                </a:solidFill>
                <a:latin typeface="Calibri" pitchFamily="34" charset="0"/>
                <a:ea typeface="ＭＳ Ｐゴシック"/>
                <a:cs typeface="ＭＳ Ｐゴシック"/>
              </a:rPr>
              <a:t>del(15)(q11-13)</a:t>
            </a:r>
          </a:p>
        </p:txBody>
      </p:sp>
      <p:grpSp>
        <p:nvGrpSpPr>
          <p:cNvPr id="197639" name="Group 19"/>
          <p:cNvGrpSpPr>
            <a:grpSpLocks/>
          </p:cNvGrpSpPr>
          <p:nvPr/>
        </p:nvGrpSpPr>
        <p:grpSpPr bwMode="auto">
          <a:xfrm>
            <a:off x="631825" y="1506538"/>
            <a:ext cx="1816100" cy="2781300"/>
            <a:chOff x="134" y="1488"/>
            <a:chExt cx="1056" cy="1752"/>
          </a:xfrm>
        </p:grpSpPr>
        <p:sp>
          <p:nvSpPr>
            <p:cNvPr id="197641" name="Text Box 15"/>
            <p:cNvSpPr txBox="1">
              <a:spLocks noChangeArrowheads="1"/>
            </p:cNvSpPr>
            <p:nvPr/>
          </p:nvSpPr>
          <p:spPr bwMode="auto">
            <a:xfrm>
              <a:off x="134" y="2988"/>
              <a:ext cx="970" cy="252"/>
            </a:xfrm>
            <a:prstGeom prst="rect">
              <a:avLst/>
            </a:prstGeom>
            <a:noFill/>
            <a:ln w="9525">
              <a:noFill/>
              <a:miter lim="800000"/>
              <a:headEnd/>
              <a:tailEnd/>
            </a:ln>
          </p:spPr>
          <p:txBody>
            <a:bodyPr wrap="none">
              <a:spAutoFit/>
            </a:bodyPr>
            <a:lstStyle/>
            <a:p>
              <a:pPr defTabSz="457200"/>
              <a:r>
                <a:rPr lang="it-IT" sz="2000">
                  <a:solidFill>
                    <a:srgbClr val="000000"/>
                  </a:solidFill>
                  <a:latin typeface="Calibri" pitchFamily="34" charset="0"/>
                  <a:ea typeface="ＭＳ Ｐゴシック"/>
                  <a:cs typeface="ＭＳ Ｐゴシック"/>
                </a:rPr>
                <a:t>del(7)(q11.23)</a:t>
              </a:r>
            </a:p>
          </p:txBody>
        </p:sp>
        <p:pic>
          <p:nvPicPr>
            <p:cNvPr id="197642" name="Picture 18" descr="williams_syndrome_original1"/>
            <p:cNvPicPr>
              <a:picLocks noChangeAspect="1" noChangeArrowheads="1"/>
            </p:cNvPicPr>
            <p:nvPr/>
          </p:nvPicPr>
          <p:blipFill>
            <a:blip r:embed="rId6"/>
            <a:srcRect/>
            <a:stretch>
              <a:fillRect/>
            </a:stretch>
          </p:blipFill>
          <p:spPr bwMode="auto">
            <a:xfrm>
              <a:off x="192" y="1488"/>
              <a:ext cx="998" cy="1498"/>
            </a:xfrm>
            <a:prstGeom prst="rect">
              <a:avLst/>
            </a:prstGeom>
            <a:noFill/>
            <a:ln w="9525">
              <a:noFill/>
              <a:miter lim="800000"/>
              <a:headEnd/>
              <a:tailEnd/>
            </a:ln>
          </p:spPr>
        </p:pic>
      </p:grpSp>
      <p:sp>
        <p:nvSpPr>
          <p:cNvPr id="197640" name="CasellaDiTesto 17"/>
          <p:cNvSpPr txBox="1">
            <a:spLocks noChangeArrowheads="1"/>
          </p:cNvSpPr>
          <p:nvPr/>
        </p:nvSpPr>
        <p:spPr bwMode="auto">
          <a:xfrm>
            <a:off x="5160963" y="5813425"/>
            <a:ext cx="4179887" cy="738188"/>
          </a:xfrm>
          <a:prstGeom prst="rect">
            <a:avLst/>
          </a:prstGeom>
          <a:noFill/>
          <a:ln w="9525">
            <a:noFill/>
            <a:miter lim="800000"/>
            <a:headEnd/>
            <a:tailEnd/>
          </a:ln>
        </p:spPr>
        <p:txBody>
          <a:bodyPr>
            <a:spAutoFit/>
          </a:bodyPr>
          <a:lstStyle/>
          <a:p>
            <a:pPr algn="ctr" defTabSz="457200"/>
            <a:r>
              <a:rPr lang="en-US" sz="1400">
                <a:solidFill>
                  <a:srgbClr val="C0504D"/>
                </a:solidFill>
                <a:latin typeface="Comic Sans MS" pitchFamily="66" charset="0"/>
                <a:ea typeface="ＭＳ Ｐゴシック"/>
                <a:cs typeface="ＭＳ Ｐゴシック"/>
              </a:rPr>
              <a:t>Clinicians started to request FISH analysis</a:t>
            </a:r>
          </a:p>
          <a:p>
            <a:pPr algn="ctr" defTabSz="457200"/>
            <a:r>
              <a:rPr lang="en-US" sz="1400">
                <a:solidFill>
                  <a:srgbClr val="C0504D"/>
                </a:solidFill>
                <a:latin typeface="Comic Sans MS" pitchFamily="66" charset="0"/>
                <a:ea typeface="ＭＳ Ｐゴシック"/>
                <a:cs typeface="ＭＳ Ｐゴシック"/>
              </a:rPr>
              <a:t>for patients having even minor signs related</a:t>
            </a:r>
          </a:p>
          <a:p>
            <a:pPr algn="ctr" defTabSz="457200"/>
            <a:r>
              <a:rPr lang="en-US" sz="1400">
                <a:solidFill>
                  <a:srgbClr val="C0504D"/>
                </a:solidFill>
                <a:latin typeface="Comic Sans MS" pitchFamily="66" charset="0"/>
                <a:ea typeface="ＭＳ Ｐゴシック"/>
                <a:cs typeface="ＭＳ Ｐゴシック"/>
              </a:rPr>
              <a:t>to these syndromes</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544513" y="428625"/>
            <a:ext cx="8866187" cy="1050925"/>
          </a:xfrm>
        </p:spPr>
        <p:txBody>
          <a:bodyPr>
            <a:normAutofit/>
          </a:bodyPr>
          <a:lstStyle/>
          <a:p>
            <a:pPr>
              <a:defRPr/>
            </a:pPr>
            <a:r>
              <a:rPr lang="it-IT" dirty="0" smtClean="0">
                <a:solidFill>
                  <a:srgbClr val="003399"/>
                </a:solidFill>
                <a:effectLst>
                  <a:outerShdw blurRad="38100" dist="38100" dir="2700000" algn="tl">
                    <a:srgbClr val="C0C0C0"/>
                  </a:outerShdw>
                </a:effectLst>
                <a:latin typeface="Arial" pitchFamily="34" charset="0"/>
                <a:cs typeface="Arial" pitchFamily="34" charset="0"/>
              </a:rPr>
              <a:t>MAIN MICRODELETION SYNDROMES</a:t>
            </a:r>
            <a:endParaRPr lang="it-IT" sz="3200" dirty="0" smtClean="0">
              <a:solidFill>
                <a:srgbClr val="003399"/>
              </a:solidFill>
              <a:effectLst>
                <a:outerShdw blurRad="38100" dist="38100" dir="2700000" algn="tl">
                  <a:srgbClr val="C0C0C0"/>
                </a:outerShdw>
              </a:effectLst>
              <a:latin typeface="Arial" pitchFamily="34" charset="0"/>
              <a:cs typeface="Arial" pitchFamily="34" charset="0"/>
            </a:endParaRPr>
          </a:p>
        </p:txBody>
      </p:sp>
      <p:graphicFrame>
        <p:nvGraphicFramePr>
          <p:cNvPr id="8194" name="Object 19"/>
          <p:cNvGraphicFramePr>
            <a:graphicFrameLocks noGrp="1" noChangeAspect="1"/>
          </p:cNvGraphicFramePr>
          <p:nvPr>
            <p:ph type="body" idx="1"/>
            <p:extLst>
              <p:ext uri="{D42A27DB-BD31-4B8C-83A1-F6EECF244321}">
                <p14:modId xmlns:p14="http://schemas.microsoft.com/office/powerpoint/2010/main" val="3447512130"/>
              </p:ext>
            </p:extLst>
          </p:nvPr>
        </p:nvGraphicFramePr>
        <p:xfrm>
          <a:off x="0" y="1962150"/>
          <a:ext cx="9447213" cy="3575050"/>
        </p:xfrm>
        <a:graphic>
          <a:graphicData uri="http://schemas.openxmlformats.org/presentationml/2006/ole">
            <mc:AlternateContent xmlns:mc="http://schemas.openxmlformats.org/markup-compatibility/2006">
              <mc:Choice xmlns:v="urn:schemas-microsoft-com:vml" Requires="v">
                <p:oleObj spid="_x0000_s8403" name="Document" r:id="rId4" imgW="6612651" imgH="2502084" progId="Word.Document.8">
                  <p:embed/>
                </p:oleObj>
              </mc:Choice>
              <mc:Fallback>
                <p:oleObj name="Document" r:id="rId4" imgW="6612651" imgH="2502084" progId="Word.Document.8">
                  <p:embed/>
                  <p:pic>
                    <p:nvPicPr>
                      <p:cNvPr id="0" name="Object 19"/>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62150"/>
                        <a:ext cx="9447213" cy="357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 name="CasellaDiTesto 2"/>
          <p:cNvSpPr txBox="1"/>
          <p:nvPr/>
        </p:nvSpPr>
        <p:spPr>
          <a:xfrm>
            <a:off x="1333542" y="2195572"/>
            <a:ext cx="1531226" cy="369332"/>
          </a:xfrm>
          <a:prstGeom prst="rect">
            <a:avLst/>
          </a:prstGeom>
          <a:solidFill>
            <a:srgbClr val="FFFF00"/>
          </a:solidFill>
        </p:spPr>
        <p:txBody>
          <a:bodyPr wrap="none" rtlCol="0">
            <a:spAutoFit/>
          </a:bodyPr>
          <a:lstStyle/>
          <a:p>
            <a:r>
              <a:rPr lang="it-IT" sz="1800" b="1" dirty="0" smtClean="0"/>
              <a:t>SYNDROME</a:t>
            </a:r>
            <a:endParaRPr lang="it-IT" sz="1800" b="1" dirty="0"/>
          </a:p>
        </p:txBody>
      </p:sp>
      <p:sp>
        <p:nvSpPr>
          <p:cNvPr id="6" name="CasellaDiTesto 5"/>
          <p:cNvSpPr txBox="1"/>
          <p:nvPr/>
        </p:nvSpPr>
        <p:spPr>
          <a:xfrm>
            <a:off x="4160913" y="1988840"/>
            <a:ext cx="2304256" cy="646331"/>
          </a:xfrm>
          <a:prstGeom prst="rect">
            <a:avLst/>
          </a:prstGeom>
          <a:solidFill>
            <a:srgbClr val="FFFF00"/>
          </a:solidFill>
        </p:spPr>
        <p:txBody>
          <a:bodyPr wrap="square" rtlCol="0">
            <a:spAutoFit/>
          </a:bodyPr>
          <a:lstStyle/>
          <a:p>
            <a:r>
              <a:rPr lang="it-IT" sz="1800" b="1" dirty="0" smtClean="0"/>
              <a:t>CHROMOSOMAL</a:t>
            </a:r>
          </a:p>
          <a:p>
            <a:r>
              <a:rPr lang="it-IT" sz="1800" b="1" dirty="0" smtClean="0"/>
              <a:t>LOCALIZATION</a:t>
            </a:r>
            <a:endParaRPr lang="it-IT" sz="1800" b="1" dirty="0"/>
          </a:p>
        </p:txBody>
      </p:sp>
      <p:sp>
        <p:nvSpPr>
          <p:cNvPr id="7" name="CasellaDiTesto 6"/>
          <p:cNvSpPr txBox="1"/>
          <p:nvPr/>
        </p:nvSpPr>
        <p:spPr>
          <a:xfrm>
            <a:off x="6761499" y="1988840"/>
            <a:ext cx="2223949" cy="646331"/>
          </a:xfrm>
          <a:prstGeom prst="rect">
            <a:avLst/>
          </a:prstGeom>
          <a:solidFill>
            <a:srgbClr val="FFFF00"/>
          </a:solidFill>
        </p:spPr>
        <p:txBody>
          <a:bodyPr wrap="none" rtlCol="0">
            <a:spAutoFit/>
          </a:bodyPr>
          <a:lstStyle/>
          <a:p>
            <a:r>
              <a:rPr lang="it-IT" sz="1800" b="1" dirty="0" smtClean="0"/>
              <a:t>PATIENTS WITH</a:t>
            </a:r>
          </a:p>
          <a:p>
            <a:r>
              <a:rPr lang="it-IT" sz="1800" b="1" dirty="0" smtClean="0"/>
              <a:t>MICRODELETION</a:t>
            </a:r>
            <a:endParaRPr lang="it-IT" sz="1800" b="1"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660400" y="76200"/>
            <a:ext cx="8997950" cy="609600"/>
          </a:xfrm>
        </p:spPr>
        <p:txBody>
          <a:bodyPr/>
          <a:lstStyle/>
          <a:p>
            <a:pPr algn="r" eaLnBrk="1" hangingPunct="1">
              <a:defRPr/>
            </a:pPr>
            <a:r>
              <a:rPr lang="it-IT" sz="3200" smtClean="0">
                <a:solidFill>
                  <a:schemeClr val="accent2"/>
                </a:solidFill>
              </a:rPr>
              <a:t>Imprinting</a:t>
            </a:r>
          </a:p>
        </p:txBody>
      </p:sp>
      <p:pic>
        <p:nvPicPr>
          <p:cNvPr id="198659" name="Picture 3" descr="jh0391650001"/>
          <p:cNvPicPr>
            <a:picLocks noChangeAspect="1" noChangeArrowheads="1"/>
          </p:cNvPicPr>
          <p:nvPr/>
        </p:nvPicPr>
        <p:blipFill>
          <a:blip r:embed="rId3"/>
          <a:srcRect/>
          <a:stretch>
            <a:fillRect/>
          </a:stretch>
        </p:blipFill>
        <p:spPr bwMode="auto">
          <a:xfrm>
            <a:off x="825500" y="781050"/>
            <a:ext cx="8832850" cy="607695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0310"/>
            </a:gs>
            <a:gs pos="100000">
              <a:srgbClr val="3333FF"/>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660400" y="76200"/>
            <a:ext cx="8997950" cy="609600"/>
          </a:xfrm>
        </p:spPr>
        <p:txBody>
          <a:bodyPr/>
          <a:lstStyle/>
          <a:p>
            <a:pPr algn="r" eaLnBrk="1" hangingPunct="1">
              <a:defRPr/>
            </a:pPr>
            <a:r>
              <a:rPr lang="it-IT" sz="3200" smtClean="0">
                <a:solidFill>
                  <a:schemeClr val="accent2"/>
                </a:solidFill>
              </a:rPr>
              <a:t>Imprinting</a:t>
            </a:r>
          </a:p>
        </p:txBody>
      </p:sp>
      <p:sp>
        <p:nvSpPr>
          <p:cNvPr id="2" name="Rettangolo 1"/>
          <p:cNvSpPr/>
          <p:nvPr/>
        </p:nvSpPr>
        <p:spPr>
          <a:xfrm>
            <a:off x="416496" y="980728"/>
            <a:ext cx="9145016" cy="5262980"/>
          </a:xfrm>
          <a:prstGeom prst="rect">
            <a:avLst/>
          </a:prstGeom>
        </p:spPr>
        <p:txBody>
          <a:bodyPr wrap="square">
            <a:spAutoFit/>
          </a:bodyPr>
          <a:lstStyle/>
          <a:p>
            <a:r>
              <a:rPr lang="it-IT" sz="2800" dirty="0" smtClean="0">
                <a:solidFill>
                  <a:schemeClr val="accent2"/>
                </a:solidFill>
                <a:latin typeface="Wingdings"/>
                <a:ea typeface="Wingdings"/>
                <a:cs typeface="Wingdings"/>
                <a:sym typeface="Wingdings"/>
              </a:rPr>
              <a:t></a:t>
            </a:r>
            <a:r>
              <a:rPr lang="it-IT" sz="2800" dirty="0" smtClean="0">
                <a:solidFill>
                  <a:srgbClr val="FFFF00"/>
                </a:solidFill>
              </a:rPr>
              <a:t>In </a:t>
            </a:r>
            <a:r>
              <a:rPr lang="it-IT" sz="2800" dirty="0" err="1" smtClean="0">
                <a:solidFill>
                  <a:srgbClr val="FFFF00"/>
                </a:solidFill>
              </a:rPr>
              <a:t>primordial</a:t>
            </a:r>
            <a:r>
              <a:rPr lang="it-IT" sz="2800" dirty="0" smtClean="0">
                <a:solidFill>
                  <a:srgbClr val="FFFF00"/>
                </a:solidFill>
              </a:rPr>
              <a:t> </a:t>
            </a:r>
            <a:r>
              <a:rPr lang="it-IT" sz="2800" dirty="0" err="1">
                <a:solidFill>
                  <a:srgbClr val="FFFF00"/>
                </a:solidFill>
              </a:rPr>
              <a:t>germ</a:t>
            </a:r>
            <a:r>
              <a:rPr lang="it-IT" sz="2800" dirty="0">
                <a:solidFill>
                  <a:srgbClr val="FFFF00"/>
                </a:solidFill>
              </a:rPr>
              <a:t> </a:t>
            </a:r>
            <a:r>
              <a:rPr lang="it-IT" sz="2800" dirty="0" err="1" smtClean="0">
                <a:solidFill>
                  <a:srgbClr val="FFFF00"/>
                </a:solidFill>
              </a:rPr>
              <a:t>cells</a:t>
            </a:r>
            <a:r>
              <a:rPr lang="it-IT" sz="2800" dirty="0" smtClean="0">
                <a:solidFill>
                  <a:srgbClr val="FFFF00"/>
                </a:solidFill>
              </a:rPr>
              <a:t> imprinting </a:t>
            </a:r>
            <a:r>
              <a:rPr lang="it-IT" sz="2800" dirty="0" err="1">
                <a:solidFill>
                  <a:srgbClr val="FFFF00"/>
                </a:solidFill>
              </a:rPr>
              <a:t>is</a:t>
            </a:r>
            <a:r>
              <a:rPr lang="it-IT" sz="2800" dirty="0">
                <a:solidFill>
                  <a:srgbClr val="FFFF00"/>
                </a:solidFill>
              </a:rPr>
              <a:t> </a:t>
            </a:r>
            <a:r>
              <a:rPr lang="it-IT" sz="2800" dirty="0" err="1" smtClean="0">
                <a:solidFill>
                  <a:srgbClr val="FFFF00"/>
                </a:solidFill>
              </a:rPr>
              <a:t>completely</a:t>
            </a:r>
            <a:r>
              <a:rPr lang="it-IT" sz="2800" dirty="0" smtClean="0">
                <a:solidFill>
                  <a:srgbClr val="FFFF00"/>
                </a:solidFill>
              </a:rPr>
              <a:t> </a:t>
            </a:r>
            <a:r>
              <a:rPr lang="it-IT" sz="2800" dirty="0" err="1" smtClean="0">
                <a:solidFill>
                  <a:srgbClr val="FFFF00"/>
                </a:solidFill>
              </a:rPr>
              <a:t>erased</a:t>
            </a:r>
            <a:r>
              <a:rPr lang="it-IT" sz="2800" dirty="0" smtClean="0">
                <a:solidFill>
                  <a:srgbClr val="FFFF00"/>
                </a:solidFill>
              </a:rPr>
              <a:t> </a:t>
            </a:r>
            <a:r>
              <a:rPr lang="it-IT" sz="2800" dirty="0">
                <a:solidFill>
                  <a:srgbClr val="FFFF00"/>
                </a:solidFill>
              </a:rPr>
              <a:t>and DNA </a:t>
            </a:r>
            <a:r>
              <a:rPr lang="it-IT" sz="2800" dirty="0" err="1">
                <a:solidFill>
                  <a:srgbClr val="FFFF00"/>
                </a:solidFill>
              </a:rPr>
              <a:t>is</a:t>
            </a:r>
            <a:r>
              <a:rPr lang="it-IT" sz="2800" dirty="0">
                <a:solidFill>
                  <a:srgbClr val="FFFF00"/>
                </a:solidFill>
              </a:rPr>
              <a:t> </a:t>
            </a:r>
            <a:r>
              <a:rPr lang="it-IT" sz="2800" dirty="0" err="1" smtClean="0">
                <a:solidFill>
                  <a:srgbClr val="FFFF00"/>
                </a:solidFill>
              </a:rPr>
              <a:t>demethylated</a:t>
            </a:r>
            <a:endParaRPr lang="it-IT" sz="2800" dirty="0" smtClean="0">
              <a:solidFill>
                <a:srgbClr val="FFFF00"/>
              </a:solidFill>
            </a:endParaRPr>
          </a:p>
          <a:p>
            <a:endParaRPr lang="it-IT" sz="2800" dirty="0">
              <a:solidFill>
                <a:srgbClr val="FFFF00"/>
              </a:solidFill>
            </a:endParaRPr>
          </a:p>
          <a:p>
            <a:r>
              <a:rPr lang="it-IT" sz="2800" dirty="0" smtClean="0">
                <a:solidFill>
                  <a:srgbClr val="9F2936"/>
                </a:solidFill>
                <a:latin typeface="Wingdings"/>
                <a:ea typeface="Wingdings"/>
                <a:cs typeface="Wingdings"/>
                <a:sym typeface="Wingdings"/>
              </a:rPr>
              <a:t></a:t>
            </a:r>
            <a:r>
              <a:rPr lang="it-IT" sz="2800" dirty="0" err="1" smtClean="0">
                <a:solidFill>
                  <a:srgbClr val="FFFF00"/>
                </a:solidFill>
              </a:rPr>
              <a:t>Later</a:t>
            </a:r>
            <a:r>
              <a:rPr lang="it-IT" sz="2800" dirty="0" smtClean="0">
                <a:solidFill>
                  <a:srgbClr val="FFFF00"/>
                </a:solidFill>
              </a:rPr>
              <a:t> </a:t>
            </a:r>
            <a:r>
              <a:rPr lang="it-IT" sz="2800" dirty="0">
                <a:solidFill>
                  <a:srgbClr val="FFFF00"/>
                </a:solidFill>
              </a:rPr>
              <a:t>in the </a:t>
            </a:r>
            <a:r>
              <a:rPr lang="it-IT" sz="2800" dirty="0" smtClean="0">
                <a:solidFill>
                  <a:srgbClr val="FFFF00"/>
                </a:solidFill>
              </a:rPr>
              <a:t>male </a:t>
            </a:r>
            <a:r>
              <a:rPr lang="it-IT" sz="2800" dirty="0" err="1" smtClean="0">
                <a:solidFill>
                  <a:srgbClr val="FFFF00"/>
                </a:solidFill>
              </a:rPr>
              <a:t>germline</a:t>
            </a:r>
            <a:r>
              <a:rPr lang="it-IT" sz="2800" dirty="0" smtClean="0">
                <a:solidFill>
                  <a:srgbClr val="FFFF00"/>
                </a:solidFill>
              </a:rPr>
              <a:t> a new imprinting </a:t>
            </a:r>
            <a:r>
              <a:rPr lang="it-IT" sz="2800" dirty="0">
                <a:solidFill>
                  <a:srgbClr val="FFFF00"/>
                </a:solidFill>
              </a:rPr>
              <a:t>pattern </a:t>
            </a:r>
            <a:r>
              <a:rPr lang="it-IT" sz="2800" dirty="0" err="1">
                <a:solidFill>
                  <a:srgbClr val="FFFF00"/>
                </a:solidFill>
              </a:rPr>
              <a:t>is</a:t>
            </a:r>
            <a:r>
              <a:rPr lang="it-IT" sz="2800" dirty="0">
                <a:solidFill>
                  <a:srgbClr val="FFFF00"/>
                </a:solidFill>
              </a:rPr>
              <a:t> </a:t>
            </a:r>
            <a:r>
              <a:rPr lang="it-IT" sz="2800" dirty="0" err="1">
                <a:solidFill>
                  <a:srgbClr val="FFFF00"/>
                </a:solidFill>
              </a:rPr>
              <a:t>determined</a:t>
            </a:r>
            <a:r>
              <a:rPr lang="it-IT" sz="2800" dirty="0">
                <a:solidFill>
                  <a:srgbClr val="FFFF00"/>
                </a:solidFill>
              </a:rPr>
              <a:t> </a:t>
            </a:r>
            <a:r>
              <a:rPr lang="it-IT" sz="2800" dirty="0" err="1" smtClean="0">
                <a:solidFill>
                  <a:srgbClr val="FFFF00"/>
                </a:solidFill>
              </a:rPr>
              <a:t>that</a:t>
            </a:r>
            <a:r>
              <a:rPr lang="it-IT" sz="2800" dirty="0" smtClean="0">
                <a:solidFill>
                  <a:srgbClr val="FFFF00"/>
                </a:solidFill>
              </a:rPr>
              <a:t> </a:t>
            </a:r>
            <a:r>
              <a:rPr lang="it-IT" sz="2800" dirty="0">
                <a:solidFill>
                  <a:srgbClr val="FFFF00"/>
                </a:solidFill>
              </a:rPr>
              <a:t>in some loci </a:t>
            </a:r>
            <a:r>
              <a:rPr lang="it-IT" sz="2800" dirty="0" err="1">
                <a:solidFill>
                  <a:srgbClr val="FFFF00"/>
                </a:solidFill>
              </a:rPr>
              <a:t>is</a:t>
            </a:r>
            <a:r>
              <a:rPr lang="it-IT" sz="2800" dirty="0">
                <a:solidFill>
                  <a:srgbClr val="FFFF00"/>
                </a:solidFill>
              </a:rPr>
              <a:t> </a:t>
            </a:r>
            <a:r>
              <a:rPr lang="it-IT" sz="2800" dirty="0" err="1">
                <a:solidFill>
                  <a:srgbClr val="FFFF00"/>
                </a:solidFill>
              </a:rPr>
              <a:t>complementary</a:t>
            </a:r>
            <a:r>
              <a:rPr lang="it-IT" sz="2800" dirty="0">
                <a:solidFill>
                  <a:srgbClr val="FFFF00"/>
                </a:solidFill>
              </a:rPr>
              <a:t> to </a:t>
            </a:r>
            <a:r>
              <a:rPr lang="it-IT" sz="2800" dirty="0" err="1">
                <a:solidFill>
                  <a:srgbClr val="FFFF00"/>
                </a:solidFill>
              </a:rPr>
              <a:t>that</a:t>
            </a:r>
            <a:r>
              <a:rPr lang="it-IT" sz="2800" dirty="0">
                <a:solidFill>
                  <a:srgbClr val="FFFF00"/>
                </a:solidFill>
              </a:rPr>
              <a:t> of the </a:t>
            </a:r>
            <a:r>
              <a:rPr lang="it-IT" sz="2800" dirty="0" err="1">
                <a:solidFill>
                  <a:srgbClr val="FFFF00"/>
                </a:solidFill>
              </a:rPr>
              <a:t>female</a:t>
            </a:r>
            <a:r>
              <a:rPr lang="it-IT" sz="2800" dirty="0">
                <a:solidFill>
                  <a:srgbClr val="FFFF00"/>
                </a:solidFill>
              </a:rPr>
              <a:t> </a:t>
            </a:r>
            <a:r>
              <a:rPr lang="it-IT" sz="2800" dirty="0" err="1" smtClean="0">
                <a:solidFill>
                  <a:srgbClr val="FFFF00"/>
                </a:solidFill>
              </a:rPr>
              <a:t>germline</a:t>
            </a:r>
            <a:endParaRPr lang="it-IT" sz="2800" dirty="0" smtClean="0">
              <a:solidFill>
                <a:srgbClr val="FFFF00"/>
              </a:solidFill>
            </a:endParaRPr>
          </a:p>
          <a:p>
            <a:endParaRPr lang="it-IT" sz="2800" dirty="0">
              <a:solidFill>
                <a:srgbClr val="FFFF00"/>
              </a:solidFill>
            </a:endParaRPr>
          </a:p>
          <a:p>
            <a:r>
              <a:rPr lang="it-IT" sz="2800" dirty="0" smtClean="0">
                <a:solidFill>
                  <a:srgbClr val="9F2936"/>
                </a:solidFill>
                <a:latin typeface="Wingdings"/>
                <a:ea typeface="Wingdings"/>
                <a:cs typeface="Wingdings"/>
                <a:sym typeface="Wingdings"/>
              </a:rPr>
              <a:t></a:t>
            </a:r>
            <a:r>
              <a:rPr lang="it-IT" sz="2800" dirty="0" smtClean="0">
                <a:solidFill>
                  <a:srgbClr val="FFFF00"/>
                </a:solidFill>
              </a:rPr>
              <a:t>The </a:t>
            </a:r>
            <a:r>
              <a:rPr lang="it-IT" sz="2800" dirty="0" err="1">
                <a:solidFill>
                  <a:srgbClr val="FFFF00"/>
                </a:solidFill>
              </a:rPr>
              <a:t>chromosomes</a:t>
            </a:r>
            <a:r>
              <a:rPr lang="it-IT" sz="2800" dirty="0">
                <a:solidFill>
                  <a:srgbClr val="FFFF00"/>
                </a:solidFill>
              </a:rPr>
              <a:t> on </a:t>
            </a:r>
            <a:r>
              <a:rPr lang="it-IT" sz="2800" dirty="0" err="1" smtClean="0">
                <a:solidFill>
                  <a:srgbClr val="FFFF00"/>
                </a:solidFill>
              </a:rPr>
              <a:t>which</a:t>
            </a:r>
            <a:r>
              <a:rPr lang="it-IT" sz="2800" dirty="0" smtClean="0">
                <a:solidFill>
                  <a:srgbClr val="FFFF00"/>
                </a:solidFill>
              </a:rPr>
              <a:t> </a:t>
            </a:r>
            <a:r>
              <a:rPr lang="it-IT" sz="2800" dirty="0">
                <a:solidFill>
                  <a:srgbClr val="FFFF00"/>
                </a:solidFill>
              </a:rPr>
              <a:t>the imprinting  </a:t>
            </a:r>
            <a:r>
              <a:rPr lang="it-IT" sz="2800" dirty="0" err="1">
                <a:solidFill>
                  <a:srgbClr val="FFFF00"/>
                </a:solidFill>
              </a:rPr>
              <a:t>occurs</a:t>
            </a:r>
            <a:r>
              <a:rPr lang="it-IT" sz="2800" dirty="0">
                <a:solidFill>
                  <a:srgbClr val="FFFF00"/>
                </a:solidFill>
              </a:rPr>
              <a:t> (7, 11, 15) </a:t>
            </a:r>
            <a:r>
              <a:rPr lang="it-IT" sz="2800" dirty="0" err="1">
                <a:solidFill>
                  <a:srgbClr val="FFFF00"/>
                </a:solidFill>
              </a:rPr>
              <a:t>will</a:t>
            </a:r>
            <a:r>
              <a:rPr lang="it-IT" sz="2800" dirty="0">
                <a:solidFill>
                  <a:srgbClr val="FFFF00"/>
                </a:solidFill>
              </a:rPr>
              <a:t> </a:t>
            </a:r>
            <a:r>
              <a:rPr lang="it-IT" sz="2800" dirty="0" err="1">
                <a:solidFill>
                  <a:srgbClr val="FFFF00"/>
                </a:solidFill>
              </a:rPr>
              <a:t>retain</a:t>
            </a:r>
            <a:r>
              <a:rPr lang="it-IT" sz="2800" dirty="0">
                <a:solidFill>
                  <a:srgbClr val="FFFF00"/>
                </a:solidFill>
              </a:rPr>
              <a:t> </a:t>
            </a:r>
            <a:r>
              <a:rPr lang="it-IT" sz="2800" dirty="0" err="1">
                <a:solidFill>
                  <a:srgbClr val="FFFF00"/>
                </a:solidFill>
              </a:rPr>
              <a:t>this</a:t>
            </a:r>
            <a:r>
              <a:rPr lang="it-IT" sz="2800" dirty="0">
                <a:solidFill>
                  <a:srgbClr val="FFFF00"/>
                </a:solidFill>
              </a:rPr>
              <a:t> pattern and </a:t>
            </a:r>
            <a:r>
              <a:rPr lang="it-IT" sz="2800" dirty="0" err="1" smtClean="0">
                <a:solidFill>
                  <a:srgbClr val="FFFF00"/>
                </a:solidFill>
              </a:rPr>
              <a:t>will</a:t>
            </a:r>
            <a:r>
              <a:rPr lang="it-IT" sz="2800" dirty="0" smtClean="0">
                <a:solidFill>
                  <a:srgbClr val="FFFF00"/>
                </a:solidFill>
              </a:rPr>
              <a:t> </a:t>
            </a:r>
            <a:r>
              <a:rPr lang="it-IT" sz="2800" dirty="0" err="1">
                <a:solidFill>
                  <a:srgbClr val="FFFF00"/>
                </a:solidFill>
              </a:rPr>
              <a:t>reproduce</a:t>
            </a:r>
            <a:r>
              <a:rPr lang="it-IT" sz="2800" dirty="0">
                <a:solidFill>
                  <a:srgbClr val="FFFF00"/>
                </a:solidFill>
              </a:rPr>
              <a:t> </a:t>
            </a:r>
            <a:r>
              <a:rPr lang="it-IT" sz="2800" dirty="0" err="1" smtClean="0">
                <a:solidFill>
                  <a:srgbClr val="FFFF00"/>
                </a:solidFill>
              </a:rPr>
              <a:t>it</a:t>
            </a:r>
            <a:r>
              <a:rPr lang="it-IT" sz="2800" dirty="0" smtClean="0">
                <a:solidFill>
                  <a:srgbClr val="FFFF00"/>
                </a:solidFill>
              </a:rPr>
              <a:t> </a:t>
            </a:r>
            <a:r>
              <a:rPr lang="it-IT" sz="2800" dirty="0" err="1" smtClean="0">
                <a:solidFill>
                  <a:srgbClr val="FFFF00"/>
                </a:solidFill>
              </a:rPr>
              <a:t>at</a:t>
            </a:r>
            <a:r>
              <a:rPr lang="it-IT" sz="2800" dirty="0" smtClean="0">
                <a:solidFill>
                  <a:srgbClr val="FFFF00"/>
                </a:solidFill>
              </a:rPr>
              <a:t> </a:t>
            </a:r>
            <a:r>
              <a:rPr lang="it-IT" sz="2800" dirty="0" err="1">
                <a:solidFill>
                  <a:srgbClr val="FFFF00"/>
                </a:solidFill>
              </a:rPr>
              <a:t>each</a:t>
            </a:r>
            <a:r>
              <a:rPr lang="it-IT" sz="2800" dirty="0">
                <a:solidFill>
                  <a:srgbClr val="FFFF00"/>
                </a:solidFill>
              </a:rPr>
              <a:t> </a:t>
            </a:r>
            <a:r>
              <a:rPr lang="it-IT" sz="2800" dirty="0" err="1" smtClean="0">
                <a:solidFill>
                  <a:srgbClr val="FFFF00"/>
                </a:solidFill>
              </a:rPr>
              <a:t>mitosis</a:t>
            </a:r>
            <a:endParaRPr lang="it-IT" sz="2800" dirty="0" smtClean="0">
              <a:solidFill>
                <a:srgbClr val="FFFF00"/>
              </a:solidFill>
            </a:endParaRPr>
          </a:p>
          <a:p>
            <a:endParaRPr lang="it-IT" sz="2800" dirty="0">
              <a:solidFill>
                <a:srgbClr val="FFFF00"/>
              </a:solidFill>
            </a:endParaRPr>
          </a:p>
          <a:p>
            <a:r>
              <a:rPr lang="it-IT" sz="2800" dirty="0" smtClean="0">
                <a:solidFill>
                  <a:srgbClr val="9F2936"/>
                </a:solidFill>
                <a:latin typeface="Wingdings"/>
                <a:ea typeface="Wingdings"/>
                <a:cs typeface="Wingdings"/>
                <a:sym typeface="Wingdings"/>
              </a:rPr>
              <a:t></a:t>
            </a:r>
            <a:r>
              <a:rPr lang="it-IT" sz="2800" dirty="0" err="1" smtClean="0">
                <a:solidFill>
                  <a:srgbClr val="FFFF00"/>
                </a:solidFill>
              </a:rPr>
              <a:t>You</a:t>
            </a:r>
            <a:r>
              <a:rPr lang="it-IT" sz="2800" dirty="0" smtClean="0">
                <a:solidFill>
                  <a:srgbClr val="FFFF00"/>
                </a:solidFill>
              </a:rPr>
              <a:t> </a:t>
            </a:r>
            <a:r>
              <a:rPr lang="it-IT" sz="2800" dirty="0">
                <a:solidFill>
                  <a:srgbClr val="FFFF00"/>
                </a:solidFill>
              </a:rPr>
              <a:t>can </a:t>
            </a:r>
            <a:r>
              <a:rPr lang="it-IT" sz="2800" dirty="0" err="1">
                <a:solidFill>
                  <a:srgbClr val="FFFF00"/>
                </a:solidFill>
              </a:rPr>
              <a:t>always</a:t>
            </a:r>
            <a:r>
              <a:rPr lang="it-IT" sz="2800" dirty="0">
                <a:solidFill>
                  <a:srgbClr val="FFFF00"/>
                </a:solidFill>
              </a:rPr>
              <a:t> </a:t>
            </a:r>
            <a:r>
              <a:rPr lang="it-IT" sz="2800" dirty="0" err="1">
                <a:solidFill>
                  <a:srgbClr val="FFFF00"/>
                </a:solidFill>
              </a:rPr>
              <a:t>distinguish</a:t>
            </a:r>
            <a:r>
              <a:rPr lang="it-IT" sz="2800" dirty="0">
                <a:solidFill>
                  <a:srgbClr val="FFFF00"/>
                </a:solidFill>
              </a:rPr>
              <a:t> </a:t>
            </a:r>
            <a:r>
              <a:rPr lang="it-IT" sz="2800" dirty="0" err="1">
                <a:solidFill>
                  <a:srgbClr val="FFFF00"/>
                </a:solidFill>
              </a:rPr>
              <a:t>between</a:t>
            </a:r>
            <a:r>
              <a:rPr lang="it-IT" sz="2800" dirty="0">
                <a:solidFill>
                  <a:srgbClr val="FFFF00"/>
                </a:solidFill>
              </a:rPr>
              <a:t> </a:t>
            </a:r>
            <a:r>
              <a:rPr lang="it-IT" sz="2800" dirty="0" err="1">
                <a:solidFill>
                  <a:srgbClr val="FFFF00"/>
                </a:solidFill>
              </a:rPr>
              <a:t>maternal</a:t>
            </a:r>
            <a:r>
              <a:rPr lang="it-IT" sz="2800" dirty="0">
                <a:solidFill>
                  <a:srgbClr val="FFFF00"/>
                </a:solidFill>
              </a:rPr>
              <a:t> and </a:t>
            </a:r>
            <a:r>
              <a:rPr lang="it-IT" sz="2800" dirty="0" err="1">
                <a:solidFill>
                  <a:srgbClr val="FFFF00"/>
                </a:solidFill>
              </a:rPr>
              <a:t>paternal</a:t>
            </a:r>
            <a:r>
              <a:rPr lang="it-IT" sz="2800" dirty="0">
                <a:solidFill>
                  <a:srgbClr val="FFFF00"/>
                </a:solidFill>
              </a:rPr>
              <a:t> </a:t>
            </a:r>
            <a:r>
              <a:rPr lang="it-IT" sz="2800" dirty="0" err="1">
                <a:solidFill>
                  <a:srgbClr val="FFFF00"/>
                </a:solidFill>
              </a:rPr>
              <a:t>chromosome</a:t>
            </a:r>
            <a:r>
              <a:rPr lang="it-IT" sz="2800" dirty="0">
                <a:solidFill>
                  <a:srgbClr val="FFFF00"/>
                </a:solidFill>
              </a:rPr>
              <a:t> gene </a:t>
            </a:r>
            <a:r>
              <a:rPr lang="it-IT" sz="2800" dirty="0" err="1">
                <a:solidFill>
                  <a:srgbClr val="FFFF00"/>
                </a:solidFill>
              </a:rPr>
              <a:t>expression</a:t>
            </a:r>
            <a:endParaRPr lang="it-IT" sz="2800" dirty="0">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0310"/>
            </a:gs>
            <a:gs pos="100000">
              <a:srgbClr val="3333FF"/>
            </a:gs>
          </a:gsLst>
          <a:lin ang="5400000" scaled="1"/>
        </a:gra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544513" y="357188"/>
            <a:ext cx="8866187" cy="1050925"/>
          </a:xfrm>
        </p:spPr>
        <p:txBody>
          <a:bodyPr/>
          <a:lstStyle/>
          <a:p>
            <a:pPr algn="r" eaLnBrk="1" hangingPunct="1">
              <a:defRPr/>
            </a:pPr>
            <a:r>
              <a:rPr lang="it-IT" sz="3200" dirty="0" err="1" smtClean="0">
                <a:solidFill>
                  <a:schemeClr val="accent2"/>
                </a:solidFill>
              </a:rPr>
              <a:t>Uniparental</a:t>
            </a:r>
            <a:r>
              <a:rPr lang="it-IT" sz="3200" dirty="0" smtClean="0">
                <a:solidFill>
                  <a:schemeClr val="accent2"/>
                </a:solidFill>
              </a:rPr>
              <a:t> </a:t>
            </a:r>
            <a:r>
              <a:rPr lang="it-IT" sz="3200" dirty="0" err="1" smtClean="0">
                <a:solidFill>
                  <a:schemeClr val="accent2"/>
                </a:solidFill>
              </a:rPr>
              <a:t>disomy</a:t>
            </a:r>
            <a:endParaRPr lang="it-IT" sz="3200" dirty="0" smtClean="0">
              <a:solidFill>
                <a:schemeClr val="accent2"/>
              </a:solidFill>
            </a:endParaRPr>
          </a:p>
        </p:txBody>
      </p:sp>
      <p:sp>
        <p:nvSpPr>
          <p:cNvPr id="5" name="Rectangle 3"/>
          <p:cNvSpPr txBox="1">
            <a:spLocks noChangeArrowheads="1"/>
          </p:cNvSpPr>
          <p:nvPr/>
        </p:nvSpPr>
        <p:spPr bwMode="auto">
          <a:xfrm>
            <a:off x="742950" y="2028825"/>
            <a:ext cx="8420100" cy="4114800"/>
          </a:xfrm>
          <a:prstGeom prst="rect">
            <a:avLst/>
          </a:prstGeom>
          <a:noFill/>
          <a:ln w="9525">
            <a:noFill/>
            <a:miter lim="800000"/>
            <a:headEnd/>
            <a:tailEnd/>
          </a:ln>
        </p:spPr>
        <p:txBody>
          <a:bodyPr vert="horz" wrap="square" lIns="182880" tIns="91440" rIns="91440" bIns="45720" numCol="1" anchor="t" anchorCtr="0" compatLnSpc="1">
            <a:prstTxWarp prst="textNoShape">
              <a:avLst/>
            </a:prstTxWarp>
          </a:bodyPr>
          <a:lstStyle>
            <a:lvl1pPr marL="265113" indent="-265113" algn="l" rtl="0" eaLnBrk="0" fontAlgn="base" hangingPunct="0">
              <a:spcBef>
                <a:spcPts val="250"/>
              </a:spcBef>
              <a:spcAft>
                <a:spcPct val="0"/>
              </a:spcAft>
              <a:buClr>
                <a:schemeClr val="accent1"/>
              </a:buClr>
              <a:buSzPct val="80000"/>
              <a:buFont typeface="Wingdings 2" pitchFamily="18" charset="2"/>
              <a:buChar char=""/>
              <a:defRPr sz="2800" kern="1200">
                <a:solidFill>
                  <a:schemeClr val="tx1"/>
                </a:solidFill>
                <a:latin typeface="+mn-lt"/>
                <a:ea typeface="ＭＳ Ｐゴシック" pitchFamily="-106" charset="-128"/>
                <a:cs typeface="ＭＳ Ｐゴシック" pitchFamily="-106" charset="-128"/>
              </a:defRPr>
            </a:lvl1pPr>
            <a:lvl2pPr marL="547688" indent="-200025" algn="l" rtl="0" eaLnBrk="0" fontAlgn="base" hangingPunct="0">
              <a:spcBef>
                <a:spcPts val="250"/>
              </a:spcBef>
              <a:spcAft>
                <a:spcPct val="0"/>
              </a:spcAft>
              <a:buClr>
                <a:schemeClr val="accent1"/>
              </a:buClr>
              <a:buSzPct val="100000"/>
              <a:buFont typeface="Verdana" pitchFamily="34" charset="0"/>
              <a:buChar char="◦"/>
              <a:defRPr sz="2400" kern="1200">
                <a:solidFill>
                  <a:schemeClr val="tx1"/>
                </a:solidFill>
                <a:latin typeface="+mn-lt"/>
                <a:ea typeface="ＭＳ Ｐゴシック" pitchFamily="-106" charset="-128"/>
                <a:cs typeface="ＭＳ Ｐゴシック"/>
              </a:defRPr>
            </a:lvl2pPr>
            <a:lvl3pPr marL="785813" indent="-182563" algn="l" rtl="0" eaLnBrk="0" fontAlgn="base" hangingPunct="0">
              <a:spcBef>
                <a:spcPts val="250"/>
              </a:spcBef>
              <a:spcAft>
                <a:spcPct val="0"/>
              </a:spcAft>
              <a:buClr>
                <a:srgbClr val="ED3742"/>
              </a:buClr>
              <a:buSzPct val="100000"/>
              <a:buFont typeface="Wingdings 2" pitchFamily="18" charset="2"/>
              <a:buChar char=""/>
              <a:defRPr sz="2200" kern="1200">
                <a:solidFill>
                  <a:schemeClr val="tx1"/>
                </a:solidFill>
                <a:latin typeface="+mn-lt"/>
                <a:ea typeface="ＭＳ Ｐゴシック" pitchFamily="-106" charset="-128"/>
                <a:cs typeface="ＭＳ Ｐゴシック"/>
              </a:defRPr>
            </a:lvl3pPr>
            <a:lvl4pPr marL="1023938" indent="-182563" algn="l" rtl="0" eaLnBrk="0" fontAlgn="base" hangingPunct="0">
              <a:spcBef>
                <a:spcPts val="225"/>
              </a:spcBef>
              <a:spcAft>
                <a:spcPct val="0"/>
              </a:spcAft>
              <a:buClr>
                <a:srgbClr val="ED3742"/>
              </a:buClr>
              <a:buSzPct val="112000"/>
              <a:buFont typeface="Verdana" pitchFamily="34" charset="0"/>
              <a:buChar char="◦"/>
              <a:defRPr sz="1900" kern="1200">
                <a:solidFill>
                  <a:schemeClr val="tx1"/>
                </a:solidFill>
                <a:latin typeface="+mn-lt"/>
                <a:ea typeface="ＭＳ Ｐゴシック" pitchFamily="-106" charset="-128"/>
                <a:cs typeface="ＭＳ Ｐゴシック"/>
              </a:defRPr>
            </a:lvl4pPr>
            <a:lvl5pPr marL="1279525" indent="-182563" algn="l" rtl="0" eaLnBrk="0" fontAlgn="base" hangingPunct="0">
              <a:spcBef>
                <a:spcPts val="250"/>
              </a:spcBef>
              <a:spcAft>
                <a:spcPct val="0"/>
              </a:spcAft>
              <a:buClr>
                <a:srgbClr val="4A85BF"/>
              </a:buClr>
              <a:buSzPct val="100000"/>
              <a:buFont typeface="Wingdings 2" pitchFamily="18" charset="2"/>
              <a:buChar char=""/>
              <a:defRPr sz="2000" kern="1200">
                <a:solidFill>
                  <a:schemeClr val="tx1"/>
                </a:solidFill>
                <a:latin typeface="+mn-lt"/>
                <a:ea typeface="ＭＳ Ｐゴシック" pitchFamily="-106" charset="-128"/>
                <a:cs typeface="ＭＳ Ｐゴシック"/>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lstStyle>
          <a:p>
            <a:pPr eaLnBrk="1" hangingPunct="1"/>
            <a:r>
              <a:rPr lang="it-IT" smtClean="0">
                <a:solidFill>
                  <a:srgbClr val="FFFF00"/>
                </a:solidFill>
                <a:ea typeface="ＭＳ Ｐゴシック"/>
                <a:cs typeface="ＭＳ Ｐゴシック"/>
              </a:rPr>
              <a:t>Two copies of the same chromosome are inherited from only one parent</a:t>
            </a:r>
          </a:p>
          <a:p>
            <a:pPr eaLnBrk="1" hangingPunct="1"/>
            <a:endParaRPr lang="it-IT" smtClean="0">
              <a:solidFill>
                <a:srgbClr val="FFFF00"/>
              </a:solidFill>
              <a:ea typeface="ＭＳ Ｐゴシック"/>
              <a:cs typeface="ＭＳ Ｐゴシック"/>
            </a:endParaRPr>
          </a:p>
          <a:p>
            <a:pPr eaLnBrk="1" hangingPunct="1"/>
            <a:r>
              <a:rPr lang="it-IT" smtClean="0">
                <a:solidFill>
                  <a:srgbClr val="00B050"/>
                </a:solidFill>
                <a:ea typeface="ＭＳ Ｐゴシック"/>
                <a:cs typeface="ＭＳ Ｐゴシック"/>
              </a:rPr>
              <a:t>It often </a:t>
            </a:r>
            <a:r>
              <a:rPr lang="it-IT" smtClean="0">
                <a:solidFill>
                  <a:srgbClr val="FFFF00"/>
                </a:solidFill>
                <a:ea typeface="ＭＳ Ｐゴシック"/>
                <a:cs typeface="ＭＳ Ｐゴシック"/>
              </a:rPr>
              <a:t>occurs through a transient trisomic stage, followed by </a:t>
            </a:r>
            <a:r>
              <a:rPr lang="it-IT" smtClean="0">
                <a:solidFill>
                  <a:srgbClr val="00B050"/>
                </a:solidFill>
                <a:ea typeface="ＭＳ Ｐゴシック"/>
                <a:cs typeface="ＭＳ Ｐゴシック"/>
              </a:rPr>
              <a:t>a</a:t>
            </a:r>
            <a:r>
              <a:rPr lang="it-IT" smtClean="0">
                <a:solidFill>
                  <a:srgbClr val="FFFF00"/>
                </a:solidFill>
                <a:ea typeface="ＭＳ Ｐゴシック"/>
                <a:cs typeface="ＭＳ Ｐゴシック"/>
              </a:rPr>
              <a:t> loss of the single chromosome and maintainance of the double chromosome</a:t>
            </a:r>
            <a:endParaRPr lang="it-IT" dirty="0" smtClean="0">
              <a:solidFill>
                <a:srgbClr val="FFFF00"/>
              </a:solidFill>
              <a:ea typeface="ＭＳ Ｐゴシック"/>
              <a:cs typeface="ＭＳ Ｐゴシック"/>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a:xfrm>
          <a:off x="0" y="0"/>
          <a:ext cx="0" cy="0"/>
          <a:chOff x="0" y="0"/>
          <a:chExt cx="0" cy="0"/>
        </a:xfrm>
      </p:grpSpPr>
      <p:sp>
        <p:nvSpPr>
          <p:cNvPr id="64514" name="Rectangle 3"/>
          <p:cNvSpPr>
            <a:spLocks noGrp="1" noChangeArrowheads="1"/>
          </p:cNvSpPr>
          <p:nvPr>
            <p:ph type="body" sz="half" idx="2"/>
          </p:nvPr>
        </p:nvSpPr>
        <p:spPr>
          <a:xfrm>
            <a:off x="5035550" y="1981200"/>
            <a:ext cx="4127500" cy="4114800"/>
          </a:xfrm>
        </p:spPr>
        <p:txBody>
          <a:bodyPr/>
          <a:lstStyle/>
          <a:p>
            <a:endParaRPr lang="it-IT" sz="2800" smtClean="0"/>
          </a:p>
        </p:txBody>
      </p:sp>
      <p:pic>
        <p:nvPicPr>
          <p:cNvPr id="64515" name="Picture 4" descr="46,XXGBAND"/>
          <p:cNvPicPr>
            <a:picLocks noChangeAspect="1" noChangeArrowheads="1"/>
          </p:cNvPicPr>
          <p:nvPr/>
        </p:nvPicPr>
        <p:blipFill>
          <a:blip r:embed="rId3"/>
          <a:srcRect/>
          <a:stretch>
            <a:fillRect/>
          </a:stretch>
        </p:blipFill>
        <p:spPr bwMode="auto">
          <a:xfrm>
            <a:off x="1320800" y="685800"/>
            <a:ext cx="3687763" cy="2552700"/>
          </a:xfrm>
          <a:prstGeom prst="rect">
            <a:avLst/>
          </a:prstGeom>
          <a:noFill/>
          <a:ln w="3175">
            <a:solidFill>
              <a:srgbClr val="000000"/>
            </a:solidFill>
            <a:miter lim="800000"/>
            <a:headEnd/>
            <a:tailEnd/>
          </a:ln>
        </p:spPr>
      </p:pic>
      <p:pic>
        <p:nvPicPr>
          <p:cNvPr id="136197" name="Picture 5" descr="46,XYGBANDING"/>
          <p:cNvPicPr>
            <a:picLocks noChangeAspect="1" noChangeArrowheads="1"/>
          </p:cNvPicPr>
          <p:nvPr/>
        </p:nvPicPr>
        <p:blipFill>
          <a:blip r:embed="rId4"/>
          <a:srcRect/>
          <a:stretch>
            <a:fillRect/>
          </a:stretch>
        </p:blipFill>
        <p:spPr bwMode="auto">
          <a:xfrm>
            <a:off x="5338763" y="704850"/>
            <a:ext cx="3686175" cy="2552700"/>
          </a:xfrm>
          <a:prstGeom prst="rect">
            <a:avLst/>
          </a:prstGeom>
          <a:noFill/>
          <a:ln w="3175">
            <a:solidFill>
              <a:srgbClr val="000000"/>
            </a:solidFill>
            <a:miter lim="800000"/>
            <a:headEnd/>
            <a:tailEnd/>
          </a:ln>
        </p:spPr>
      </p:pic>
      <p:pic>
        <p:nvPicPr>
          <p:cNvPr id="136198" name="Picture 6" descr="KARIOTYPEXX"/>
          <p:cNvPicPr>
            <a:picLocks noGrp="1" noChangeAspect="1" noChangeArrowheads="1"/>
          </p:cNvPicPr>
          <p:nvPr>
            <p:ph type="clipArt" sz="half" idx="1"/>
          </p:nvPr>
        </p:nvPicPr>
        <p:blipFill>
          <a:blip r:embed="rId5"/>
          <a:srcRect/>
          <a:stretch>
            <a:fillRect/>
          </a:stretch>
        </p:blipFill>
        <p:spPr>
          <a:xfrm>
            <a:off x="1320800" y="3619500"/>
            <a:ext cx="3714750" cy="2571750"/>
          </a:xfrm>
          <a:ln w="3175">
            <a:solidFill>
              <a:schemeClr val="tx1"/>
            </a:solidFill>
          </a:ln>
        </p:spPr>
      </p:pic>
      <p:pic>
        <p:nvPicPr>
          <p:cNvPr id="136199" name="Picture 7" descr="KARIOTYPEXY"/>
          <p:cNvPicPr>
            <a:picLocks noChangeAspect="1" noChangeArrowheads="1"/>
          </p:cNvPicPr>
          <p:nvPr/>
        </p:nvPicPr>
        <p:blipFill>
          <a:blip r:embed="rId6"/>
          <a:srcRect/>
          <a:stretch>
            <a:fillRect/>
          </a:stretch>
        </p:blipFill>
        <p:spPr bwMode="auto">
          <a:xfrm>
            <a:off x="5365750" y="3657600"/>
            <a:ext cx="3632200" cy="2514600"/>
          </a:xfrm>
          <a:prstGeom prst="rect">
            <a:avLst/>
          </a:prstGeom>
          <a:noFill/>
          <a:ln w="3175">
            <a:solidFill>
              <a:srgbClr val="000000"/>
            </a:solid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6198"/>
                                        </p:tgtEl>
                                        <p:attrNameLst>
                                          <p:attrName>style.visibility</p:attrName>
                                        </p:attrNameLst>
                                      </p:cBhvr>
                                      <p:to>
                                        <p:strVal val="visible"/>
                                      </p:to>
                                    </p:set>
                                    <p:animEffect transition="in" filter="fade">
                                      <p:cBhvr>
                                        <p:cTn id="7" dur="500"/>
                                        <p:tgtEl>
                                          <p:spTgt spid="1361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6197"/>
                                        </p:tgtEl>
                                        <p:attrNameLst>
                                          <p:attrName>style.visibility</p:attrName>
                                        </p:attrNameLst>
                                      </p:cBhvr>
                                      <p:to>
                                        <p:strVal val="visible"/>
                                      </p:to>
                                    </p:set>
                                    <p:animEffect transition="in" filter="fade">
                                      <p:cBhvr>
                                        <p:cTn id="12" dur="500"/>
                                        <p:tgtEl>
                                          <p:spTgt spid="1361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36199"/>
                                        </p:tgtEl>
                                        <p:attrNameLst>
                                          <p:attrName>style.visibility</p:attrName>
                                        </p:attrNameLst>
                                      </p:cBhvr>
                                      <p:to>
                                        <p:strVal val="visible"/>
                                      </p:to>
                                    </p:set>
                                    <p:animEffect transition="in" filter="fade">
                                      <p:cBhvr>
                                        <p:cTn id="17" dur="5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8" grpId="0" animBg="1"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p:nvPr>
        </p:nvSpPr>
        <p:spPr>
          <a:xfrm>
            <a:off x="495300" y="274638"/>
            <a:ext cx="8915400" cy="5851525"/>
          </a:xfrm>
        </p:spPr>
        <p:txBody>
          <a:bodyPr/>
          <a:lstStyle/>
          <a:p>
            <a:pPr eaLnBrk="1" hangingPunct="1"/>
            <a:endParaRPr lang="it-IT" smtClean="0">
              <a:ea typeface="ＭＳ Ｐゴシック"/>
              <a:cs typeface="ＭＳ Ｐゴシック"/>
            </a:endParaRPr>
          </a:p>
        </p:txBody>
      </p:sp>
      <p:pic>
        <p:nvPicPr>
          <p:cNvPr id="201731" name="Picture 3" descr="Prader Willi / Angelman Syndrome"/>
          <p:cNvPicPr>
            <a:picLocks noChangeAspect="1" noChangeArrowheads="1"/>
          </p:cNvPicPr>
          <p:nvPr/>
        </p:nvPicPr>
        <p:blipFill>
          <a:blip r:embed="rId2"/>
          <a:srcRect/>
          <a:stretch>
            <a:fillRect/>
          </a:stretch>
        </p:blipFill>
        <p:spPr bwMode="auto">
          <a:xfrm>
            <a:off x="1363663" y="1052513"/>
            <a:ext cx="7800975" cy="5400675"/>
          </a:xfrm>
          <a:prstGeom prst="rect">
            <a:avLst/>
          </a:prstGeom>
          <a:noFill/>
          <a:ln w="9525">
            <a:noFill/>
            <a:miter lim="800000"/>
            <a:headEnd/>
            <a:tailEnd/>
          </a:ln>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0310"/>
            </a:gs>
            <a:gs pos="100000">
              <a:srgbClr val="3333FF"/>
            </a:gs>
          </a:gsLst>
          <a:lin ang="5400000" scaled="1"/>
        </a:gra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1209675" y="71414"/>
            <a:ext cx="8172450" cy="1431925"/>
          </a:xfrm>
        </p:spPr>
        <p:txBody>
          <a:bodyPr/>
          <a:lstStyle/>
          <a:p>
            <a:pPr algn="r" eaLnBrk="1" hangingPunct="1">
              <a:defRPr/>
            </a:pPr>
            <a:r>
              <a:rPr lang="it-IT" sz="3200" dirty="0" err="1" smtClean="0">
                <a:solidFill>
                  <a:schemeClr val="accent2"/>
                </a:solidFill>
              </a:rPr>
              <a:t>Prader</a:t>
            </a:r>
            <a:r>
              <a:rPr lang="it-IT" sz="3200" dirty="0" smtClean="0">
                <a:solidFill>
                  <a:schemeClr val="accent2"/>
                </a:solidFill>
              </a:rPr>
              <a:t> </a:t>
            </a:r>
            <a:r>
              <a:rPr lang="it-IT" sz="3200" dirty="0" err="1" smtClean="0">
                <a:solidFill>
                  <a:schemeClr val="accent2"/>
                </a:solidFill>
              </a:rPr>
              <a:t>Willi</a:t>
            </a:r>
            <a:r>
              <a:rPr lang="it-IT" sz="3200" dirty="0" smtClean="0">
                <a:solidFill>
                  <a:schemeClr val="accent2"/>
                </a:solidFill>
              </a:rPr>
              <a:t>/</a:t>
            </a:r>
            <a:r>
              <a:rPr lang="it-IT" sz="3200" dirty="0" err="1" smtClean="0">
                <a:solidFill>
                  <a:schemeClr val="accent2"/>
                </a:solidFill>
              </a:rPr>
              <a:t>Angelman</a:t>
            </a:r>
            <a:endParaRPr lang="en-US" sz="3200" dirty="0" smtClean="0">
              <a:solidFill>
                <a:schemeClr val="accent2"/>
              </a:solidFill>
            </a:endParaRPr>
          </a:p>
        </p:txBody>
      </p:sp>
      <p:sp>
        <p:nvSpPr>
          <p:cNvPr id="202755" name="Rectangle 3"/>
          <p:cNvSpPr>
            <a:spLocks noGrp="1" noChangeArrowheads="1"/>
          </p:cNvSpPr>
          <p:nvPr>
            <p:ph type="body" idx="1"/>
          </p:nvPr>
        </p:nvSpPr>
        <p:spPr>
          <a:xfrm>
            <a:off x="479301" y="1571612"/>
            <a:ext cx="8866187" cy="4187825"/>
          </a:xfrm>
        </p:spPr>
        <p:txBody>
          <a:bodyPr/>
          <a:lstStyle/>
          <a:p>
            <a:pPr eaLnBrk="1" hangingPunct="1">
              <a:lnSpc>
                <a:spcPct val="90000"/>
              </a:lnSpc>
            </a:pPr>
            <a:r>
              <a:rPr lang="it-IT" sz="2400" dirty="0" err="1">
                <a:solidFill>
                  <a:srgbClr val="FFFF00"/>
                </a:solidFill>
                <a:ea typeface="ＭＳ Ｐゴシック"/>
                <a:cs typeface="ＭＳ Ｐゴシック"/>
              </a:rPr>
              <a:t>C</a:t>
            </a:r>
            <a:r>
              <a:rPr lang="it-IT" sz="2400" dirty="0" err="1" smtClean="0">
                <a:solidFill>
                  <a:srgbClr val="FFFF00"/>
                </a:solidFill>
                <a:ea typeface="ＭＳ Ｐゴシック"/>
                <a:cs typeface="ＭＳ Ｐゴシック"/>
              </a:rPr>
              <a:t>hromosomal</a:t>
            </a:r>
            <a:r>
              <a:rPr lang="it-IT" sz="2400" dirty="0" smtClean="0">
                <a:solidFill>
                  <a:srgbClr val="FFFF00"/>
                </a:solidFill>
                <a:ea typeface="ＭＳ Ｐゴシック"/>
                <a:cs typeface="ＭＳ Ｐゴシック"/>
              </a:rPr>
              <a:t> </a:t>
            </a:r>
            <a:r>
              <a:rPr lang="it-IT" sz="2400" dirty="0" err="1" smtClean="0">
                <a:solidFill>
                  <a:srgbClr val="FFFF00"/>
                </a:solidFill>
                <a:ea typeface="ＭＳ Ｐゴシック"/>
                <a:cs typeface="ＭＳ Ｐゴシック"/>
              </a:rPr>
              <a:t>region</a:t>
            </a:r>
            <a:r>
              <a:rPr lang="it-IT" sz="2400" dirty="0" smtClean="0">
                <a:solidFill>
                  <a:srgbClr val="FFFF00"/>
                </a:solidFill>
                <a:ea typeface="ＭＳ Ｐゴシック"/>
                <a:cs typeface="ＭＳ Ｐゴシック"/>
              </a:rPr>
              <a:t> 15q11-q13, in man, </a:t>
            </a:r>
            <a:r>
              <a:rPr lang="it-IT" sz="2400" dirty="0" err="1" smtClean="0">
                <a:solidFill>
                  <a:srgbClr val="FFFF00"/>
                </a:solidFill>
                <a:ea typeface="ＭＳ Ｐゴシック"/>
                <a:cs typeface="ＭＳ Ｐゴシック"/>
              </a:rPr>
              <a:t>contains</a:t>
            </a:r>
            <a:r>
              <a:rPr lang="it-IT" sz="2400" dirty="0" smtClean="0">
                <a:solidFill>
                  <a:srgbClr val="FFFF00"/>
                </a:solidFill>
                <a:ea typeface="ＭＳ Ｐゴシック"/>
                <a:cs typeface="ＭＳ Ｐゴシック"/>
              </a:rPr>
              <a:t> </a:t>
            </a:r>
            <a:r>
              <a:rPr lang="it-IT" sz="2400" dirty="0" err="1" smtClean="0">
                <a:solidFill>
                  <a:srgbClr val="FFFF00"/>
                </a:solidFill>
                <a:ea typeface="ＭＳ Ｐゴシック"/>
                <a:cs typeface="ＭＳ Ｐゴシック"/>
              </a:rPr>
              <a:t>both</a:t>
            </a:r>
            <a:r>
              <a:rPr lang="it-IT" sz="2400" dirty="0" smtClean="0">
                <a:solidFill>
                  <a:srgbClr val="FFFF00"/>
                </a:solidFill>
                <a:ea typeface="ＭＳ Ｐゴシック"/>
                <a:cs typeface="ＭＳ Ｐゴシック"/>
              </a:rPr>
              <a:t> </a:t>
            </a:r>
            <a:r>
              <a:rPr lang="it-IT" sz="2400" dirty="0" err="1" smtClean="0">
                <a:solidFill>
                  <a:srgbClr val="FFFF00"/>
                </a:solidFill>
                <a:ea typeface="ＭＳ Ｐゴシック"/>
                <a:cs typeface="ＭＳ Ｐゴシック"/>
              </a:rPr>
              <a:t>genes</a:t>
            </a:r>
            <a:r>
              <a:rPr lang="it-IT" sz="2400" dirty="0" smtClean="0">
                <a:solidFill>
                  <a:srgbClr val="FFFF00"/>
                </a:solidFill>
                <a:ea typeface="ＭＳ Ｐゴシック"/>
                <a:cs typeface="ＭＳ Ｐゴシック"/>
              </a:rPr>
              <a:t> with </a:t>
            </a:r>
            <a:r>
              <a:rPr lang="it-IT" sz="2400" dirty="0" err="1" smtClean="0">
                <a:solidFill>
                  <a:srgbClr val="FFFF00"/>
                </a:solidFill>
                <a:ea typeface="ＭＳ Ｐゴシック"/>
                <a:cs typeface="ＭＳ Ｐゴシック"/>
              </a:rPr>
              <a:t>exclusively</a:t>
            </a:r>
            <a:r>
              <a:rPr lang="it-IT" sz="2400" dirty="0" smtClean="0">
                <a:solidFill>
                  <a:srgbClr val="FFFF00"/>
                </a:solidFill>
                <a:ea typeface="ＭＳ Ｐゴシック"/>
                <a:cs typeface="ＭＳ Ｐゴシック"/>
              </a:rPr>
              <a:t> </a:t>
            </a:r>
            <a:r>
              <a:rPr lang="it-IT" sz="2400" dirty="0" err="1" smtClean="0">
                <a:solidFill>
                  <a:srgbClr val="FFFF00"/>
                </a:solidFill>
                <a:ea typeface="ＭＳ Ｐゴシック"/>
                <a:cs typeface="ＭＳ Ｐゴシック"/>
              </a:rPr>
              <a:t>maternal</a:t>
            </a:r>
            <a:r>
              <a:rPr lang="it-IT" sz="2400" dirty="0" smtClean="0">
                <a:solidFill>
                  <a:srgbClr val="FFFF00"/>
                </a:solidFill>
                <a:ea typeface="ＭＳ Ｐゴシック"/>
                <a:cs typeface="ＭＳ Ｐゴシック"/>
              </a:rPr>
              <a:t> </a:t>
            </a:r>
            <a:r>
              <a:rPr lang="it-IT" sz="2400" dirty="0" err="1" smtClean="0">
                <a:solidFill>
                  <a:srgbClr val="FFFF00"/>
                </a:solidFill>
                <a:ea typeface="ＭＳ Ｐゴシック"/>
                <a:cs typeface="ＭＳ Ｐゴシック"/>
              </a:rPr>
              <a:t>expression</a:t>
            </a:r>
            <a:r>
              <a:rPr lang="it-IT" sz="2400" dirty="0" smtClean="0">
                <a:solidFill>
                  <a:srgbClr val="FFFF00"/>
                </a:solidFill>
                <a:ea typeface="ＭＳ Ｐゴシック"/>
                <a:cs typeface="ＭＳ Ｐゴシック"/>
              </a:rPr>
              <a:t> and </a:t>
            </a:r>
            <a:r>
              <a:rPr lang="it-IT" sz="2400" dirty="0" err="1" smtClean="0">
                <a:solidFill>
                  <a:srgbClr val="FFFF00"/>
                </a:solidFill>
                <a:ea typeface="ＭＳ Ｐゴシック"/>
                <a:cs typeface="ＭＳ Ｐゴシック"/>
              </a:rPr>
              <a:t>genes</a:t>
            </a:r>
            <a:r>
              <a:rPr lang="it-IT" sz="2400" dirty="0" smtClean="0">
                <a:solidFill>
                  <a:srgbClr val="FFFF00"/>
                </a:solidFill>
                <a:ea typeface="ＭＳ Ｐゴシック"/>
                <a:cs typeface="ＭＳ Ｐゴシック"/>
              </a:rPr>
              <a:t> with </a:t>
            </a:r>
            <a:r>
              <a:rPr lang="it-IT" sz="2400" dirty="0" err="1" smtClean="0">
                <a:solidFill>
                  <a:srgbClr val="FFFF00"/>
                </a:solidFill>
                <a:ea typeface="ＭＳ Ｐゴシック"/>
                <a:cs typeface="ＭＳ Ｐゴシック"/>
              </a:rPr>
              <a:t>exclusively</a:t>
            </a:r>
            <a:r>
              <a:rPr lang="it-IT" sz="2400" dirty="0" smtClean="0">
                <a:solidFill>
                  <a:srgbClr val="FFFF00"/>
                </a:solidFill>
                <a:ea typeface="ＭＳ Ｐゴシック"/>
                <a:cs typeface="ＭＳ Ｐゴシック"/>
              </a:rPr>
              <a:t> </a:t>
            </a:r>
            <a:r>
              <a:rPr lang="it-IT" sz="2400" dirty="0" err="1" smtClean="0">
                <a:solidFill>
                  <a:srgbClr val="FFFF00"/>
                </a:solidFill>
                <a:ea typeface="ＭＳ Ｐゴシック"/>
                <a:cs typeface="ＭＳ Ｐゴシック"/>
              </a:rPr>
              <a:t>paternal</a:t>
            </a:r>
            <a:r>
              <a:rPr lang="it-IT" sz="2400" dirty="0" smtClean="0">
                <a:solidFill>
                  <a:srgbClr val="FFFF00"/>
                </a:solidFill>
                <a:ea typeface="ＭＳ Ｐゴシック"/>
                <a:cs typeface="ＭＳ Ｐゴシック"/>
              </a:rPr>
              <a:t> </a:t>
            </a:r>
            <a:r>
              <a:rPr lang="it-IT" sz="2400" dirty="0" err="1" smtClean="0">
                <a:solidFill>
                  <a:srgbClr val="FFFF00"/>
                </a:solidFill>
                <a:ea typeface="ＭＳ Ｐゴシック"/>
                <a:cs typeface="ＭＳ Ｐゴシック"/>
              </a:rPr>
              <a:t>expression</a:t>
            </a:r>
            <a:endParaRPr lang="it-IT" sz="2400" dirty="0" smtClean="0">
              <a:solidFill>
                <a:srgbClr val="FFFF00"/>
              </a:solidFill>
              <a:ea typeface="ＭＳ Ｐゴシック"/>
              <a:cs typeface="ＭＳ Ｐゴシック"/>
            </a:endParaRPr>
          </a:p>
          <a:p>
            <a:pPr eaLnBrk="1" hangingPunct="1">
              <a:lnSpc>
                <a:spcPct val="90000"/>
              </a:lnSpc>
            </a:pPr>
            <a:r>
              <a:rPr lang="it-IT" sz="2400" dirty="0" err="1" smtClean="0">
                <a:solidFill>
                  <a:srgbClr val="FFFF00"/>
                </a:solidFill>
                <a:ea typeface="ＭＳ Ｐゴシック"/>
                <a:cs typeface="ＭＳ Ｐゴシック"/>
              </a:rPr>
              <a:t>Mutations</a:t>
            </a:r>
            <a:r>
              <a:rPr lang="it-IT" sz="2400" dirty="0" smtClean="0">
                <a:solidFill>
                  <a:srgbClr val="FFFF00"/>
                </a:solidFill>
                <a:ea typeface="ＭＳ Ｐゴシック"/>
                <a:cs typeface="ＭＳ Ｐゴシック"/>
              </a:rPr>
              <a:t> and </a:t>
            </a:r>
            <a:r>
              <a:rPr lang="it-IT" sz="2400" dirty="0" err="1" smtClean="0">
                <a:solidFill>
                  <a:srgbClr val="FFFF00"/>
                </a:solidFill>
                <a:ea typeface="ＭＳ Ｐゴシック"/>
                <a:cs typeface="ＭＳ Ｐゴシック"/>
              </a:rPr>
              <a:t>deletions</a:t>
            </a:r>
            <a:r>
              <a:rPr lang="it-IT" sz="2400" dirty="0" smtClean="0">
                <a:solidFill>
                  <a:srgbClr val="FFFF00"/>
                </a:solidFill>
                <a:ea typeface="ＭＳ Ｐゴシック"/>
                <a:cs typeface="ＭＳ Ｐゴシック"/>
              </a:rPr>
              <a:t> of </a:t>
            </a:r>
            <a:r>
              <a:rPr lang="it-IT" sz="2400" dirty="0" err="1" smtClean="0">
                <a:solidFill>
                  <a:srgbClr val="FFFF00"/>
                </a:solidFill>
                <a:ea typeface="ＭＳ Ｐゴシック"/>
                <a:cs typeface="ＭＳ Ｐゴシック"/>
              </a:rPr>
              <a:t>exclusively</a:t>
            </a:r>
            <a:r>
              <a:rPr lang="it-IT" sz="2400" dirty="0" smtClean="0">
                <a:solidFill>
                  <a:srgbClr val="FFFF00"/>
                </a:solidFill>
                <a:ea typeface="ＭＳ Ｐゴシック"/>
                <a:cs typeface="ＭＳ Ｐゴシック"/>
              </a:rPr>
              <a:t> </a:t>
            </a:r>
            <a:r>
              <a:rPr lang="it-IT" sz="2400" dirty="0" err="1" smtClean="0">
                <a:solidFill>
                  <a:srgbClr val="FFFF00"/>
                </a:solidFill>
                <a:ea typeface="ＭＳ Ｐゴシック"/>
                <a:cs typeface="ＭＳ Ｐゴシック"/>
              </a:rPr>
              <a:t>maternally</a:t>
            </a:r>
            <a:r>
              <a:rPr lang="it-IT" sz="2400" dirty="0" smtClean="0">
                <a:solidFill>
                  <a:srgbClr val="FFFF00"/>
                </a:solidFill>
                <a:ea typeface="ＭＳ Ｐゴシック"/>
                <a:cs typeface="ＭＳ Ｐゴシック"/>
              </a:rPr>
              <a:t> </a:t>
            </a:r>
            <a:r>
              <a:rPr lang="it-IT" sz="2400" dirty="0" err="1" smtClean="0">
                <a:solidFill>
                  <a:srgbClr val="FFFF00"/>
                </a:solidFill>
                <a:ea typeface="ＭＳ Ｐゴシック"/>
                <a:cs typeface="ＭＳ Ｐゴシック"/>
              </a:rPr>
              <a:t>expressed</a:t>
            </a:r>
            <a:r>
              <a:rPr lang="it-IT" sz="2400" dirty="0" smtClean="0">
                <a:solidFill>
                  <a:srgbClr val="FFFF00"/>
                </a:solidFill>
                <a:ea typeface="ＭＳ Ｐゴシック"/>
                <a:cs typeface="ＭＳ Ｐゴシック"/>
              </a:rPr>
              <a:t> </a:t>
            </a:r>
            <a:r>
              <a:rPr lang="it-IT" sz="2400" dirty="0" err="1" smtClean="0">
                <a:solidFill>
                  <a:srgbClr val="FFFF00"/>
                </a:solidFill>
                <a:ea typeface="ＭＳ Ｐゴシック"/>
                <a:cs typeface="ＭＳ Ｐゴシック"/>
              </a:rPr>
              <a:t>genes</a:t>
            </a:r>
            <a:r>
              <a:rPr lang="it-IT" sz="2400" dirty="0" smtClean="0">
                <a:solidFill>
                  <a:srgbClr val="FFFF00"/>
                </a:solidFill>
                <a:ea typeface="ＭＳ Ｐゴシック"/>
                <a:cs typeface="ＭＳ Ｐゴシック"/>
              </a:rPr>
              <a:t> cause the </a:t>
            </a:r>
            <a:r>
              <a:rPr lang="it-IT" sz="2400" dirty="0" err="1" smtClean="0">
                <a:solidFill>
                  <a:srgbClr val="FFFF00"/>
                </a:solidFill>
                <a:ea typeface="ＭＳ Ｐゴシック"/>
                <a:cs typeface="ＭＳ Ｐゴシック"/>
              </a:rPr>
              <a:t>Angelman</a:t>
            </a:r>
            <a:r>
              <a:rPr lang="it-IT" sz="2400" dirty="0" smtClean="0">
                <a:solidFill>
                  <a:srgbClr val="FFFF00"/>
                </a:solidFill>
                <a:ea typeface="ＭＳ Ｐゴシック"/>
                <a:cs typeface="ＭＳ Ｐゴシック"/>
              </a:rPr>
              <a:t> </a:t>
            </a:r>
            <a:r>
              <a:rPr lang="it-IT" sz="2400" dirty="0" err="1" smtClean="0">
                <a:solidFill>
                  <a:srgbClr val="FFFF00"/>
                </a:solidFill>
                <a:ea typeface="ＭＳ Ｐゴシック"/>
                <a:cs typeface="ＭＳ Ｐゴシック"/>
              </a:rPr>
              <a:t>syndrome</a:t>
            </a:r>
            <a:endParaRPr lang="it-IT" sz="2400" dirty="0" smtClean="0">
              <a:solidFill>
                <a:srgbClr val="FFFF00"/>
              </a:solidFill>
              <a:ea typeface="ＭＳ Ｐゴシック"/>
              <a:cs typeface="ＭＳ Ｐゴシック"/>
            </a:endParaRPr>
          </a:p>
          <a:p>
            <a:pPr eaLnBrk="1" hangingPunct="1">
              <a:lnSpc>
                <a:spcPct val="90000"/>
              </a:lnSpc>
            </a:pPr>
            <a:r>
              <a:rPr lang="it-IT" sz="2400" dirty="0" err="1" smtClean="0">
                <a:solidFill>
                  <a:srgbClr val="FFFF00"/>
                </a:solidFill>
                <a:ea typeface="ＭＳ Ｐゴシック"/>
                <a:cs typeface="ＭＳ Ｐゴシック"/>
              </a:rPr>
              <a:t>Mutations</a:t>
            </a:r>
            <a:r>
              <a:rPr lang="it-IT" sz="2400" dirty="0" smtClean="0">
                <a:solidFill>
                  <a:srgbClr val="FFFF00"/>
                </a:solidFill>
                <a:ea typeface="ＭＳ Ｐゴシック"/>
                <a:cs typeface="ＭＳ Ｐゴシック"/>
              </a:rPr>
              <a:t> and </a:t>
            </a:r>
            <a:r>
              <a:rPr lang="it-IT" sz="2400" dirty="0" err="1" smtClean="0">
                <a:solidFill>
                  <a:srgbClr val="FFFF00"/>
                </a:solidFill>
                <a:ea typeface="ＭＳ Ｐゴシック"/>
                <a:cs typeface="ＭＳ Ｐゴシック"/>
              </a:rPr>
              <a:t>deletions</a:t>
            </a:r>
            <a:r>
              <a:rPr lang="it-IT" sz="2400" dirty="0" smtClean="0">
                <a:solidFill>
                  <a:srgbClr val="FFFF00"/>
                </a:solidFill>
                <a:ea typeface="ＭＳ Ｐゴシック"/>
                <a:cs typeface="ＭＳ Ｐゴシック"/>
              </a:rPr>
              <a:t> of </a:t>
            </a:r>
            <a:r>
              <a:rPr lang="it-IT" sz="2400" dirty="0" err="1" smtClean="0">
                <a:solidFill>
                  <a:srgbClr val="FFFF00"/>
                </a:solidFill>
                <a:ea typeface="ＭＳ Ｐゴシック"/>
                <a:cs typeface="ＭＳ Ｐゴシック"/>
              </a:rPr>
              <a:t>exclusively</a:t>
            </a:r>
            <a:r>
              <a:rPr lang="it-IT" sz="2400" dirty="0" smtClean="0">
                <a:solidFill>
                  <a:srgbClr val="FFFF00"/>
                </a:solidFill>
                <a:ea typeface="ＭＳ Ｐゴシック"/>
                <a:cs typeface="ＭＳ Ｐゴシック"/>
              </a:rPr>
              <a:t> </a:t>
            </a:r>
            <a:r>
              <a:rPr lang="it-IT" sz="2400" dirty="0" err="1">
                <a:solidFill>
                  <a:srgbClr val="FFFF00"/>
                </a:solidFill>
                <a:ea typeface="ＭＳ Ｐゴシック"/>
                <a:cs typeface="ＭＳ Ｐゴシック"/>
              </a:rPr>
              <a:t>p</a:t>
            </a:r>
            <a:r>
              <a:rPr lang="it-IT" sz="2400" dirty="0" err="1" smtClean="0">
                <a:solidFill>
                  <a:srgbClr val="FFFF00"/>
                </a:solidFill>
                <a:ea typeface="ＭＳ Ｐゴシック"/>
                <a:cs typeface="ＭＳ Ｐゴシック"/>
              </a:rPr>
              <a:t>aternally</a:t>
            </a:r>
            <a:r>
              <a:rPr lang="it-IT" sz="2400" dirty="0" smtClean="0">
                <a:solidFill>
                  <a:srgbClr val="FFFF00"/>
                </a:solidFill>
                <a:ea typeface="ＭＳ Ｐゴシック"/>
                <a:cs typeface="ＭＳ Ｐゴシック"/>
              </a:rPr>
              <a:t> </a:t>
            </a:r>
            <a:r>
              <a:rPr lang="it-IT" sz="2400" dirty="0" err="1" smtClean="0">
                <a:solidFill>
                  <a:srgbClr val="FFFF00"/>
                </a:solidFill>
                <a:ea typeface="ＭＳ Ｐゴシック"/>
                <a:cs typeface="ＭＳ Ｐゴシック"/>
              </a:rPr>
              <a:t>expressed</a:t>
            </a:r>
            <a:r>
              <a:rPr lang="it-IT" sz="2400" dirty="0" smtClean="0">
                <a:solidFill>
                  <a:srgbClr val="FFFF00"/>
                </a:solidFill>
                <a:ea typeface="ＭＳ Ｐゴシック"/>
                <a:cs typeface="ＭＳ Ｐゴシック"/>
              </a:rPr>
              <a:t> </a:t>
            </a:r>
            <a:r>
              <a:rPr lang="it-IT" sz="2400" dirty="0" err="1" smtClean="0">
                <a:solidFill>
                  <a:srgbClr val="FFFF00"/>
                </a:solidFill>
                <a:ea typeface="ＭＳ Ｐゴシック"/>
                <a:cs typeface="ＭＳ Ｐゴシック"/>
              </a:rPr>
              <a:t>genes</a:t>
            </a:r>
            <a:r>
              <a:rPr lang="it-IT" sz="2400" dirty="0" smtClean="0">
                <a:solidFill>
                  <a:srgbClr val="FFFF00"/>
                </a:solidFill>
                <a:ea typeface="ＭＳ Ｐゴシック"/>
                <a:cs typeface="ＭＳ Ｐゴシック"/>
              </a:rPr>
              <a:t> cause </a:t>
            </a:r>
            <a:r>
              <a:rPr lang="it-IT" sz="2400" dirty="0" err="1" smtClean="0">
                <a:solidFill>
                  <a:srgbClr val="FFFF00"/>
                </a:solidFill>
                <a:ea typeface="ＭＳ Ｐゴシック"/>
                <a:cs typeface="ＭＳ Ｐゴシック"/>
              </a:rPr>
              <a:t>Prader</a:t>
            </a:r>
            <a:r>
              <a:rPr lang="it-IT" sz="2400" dirty="0" smtClean="0">
                <a:solidFill>
                  <a:srgbClr val="FFFF00"/>
                </a:solidFill>
                <a:ea typeface="ＭＳ Ｐゴシック"/>
                <a:cs typeface="ＭＳ Ｐゴシック"/>
              </a:rPr>
              <a:t> Willi </a:t>
            </a:r>
            <a:r>
              <a:rPr lang="it-IT" sz="2400" dirty="0" err="1" smtClean="0">
                <a:solidFill>
                  <a:srgbClr val="FFFF00"/>
                </a:solidFill>
                <a:ea typeface="ＭＳ Ｐゴシック"/>
                <a:cs typeface="ＭＳ Ｐゴシック"/>
              </a:rPr>
              <a:t>syndrome</a:t>
            </a:r>
            <a:endParaRPr lang="it-IT" sz="2400" dirty="0" smtClean="0">
              <a:solidFill>
                <a:srgbClr val="FFFF00"/>
              </a:solidFill>
              <a:ea typeface="ＭＳ Ｐゴシック"/>
              <a:cs typeface="ＭＳ Ｐゴシック"/>
            </a:endParaRPr>
          </a:p>
          <a:p>
            <a:pPr eaLnBrk="1" hangingPunct="1">
              <a:lnSpc>
                <a:spcPct val="90000"/>
              </a:lnSpc>
            </a:pPr>
            <a:r>
              <a:rPr lang="it-IT" sz="2400" dirty="0" err="1" smtClean="0">
                <a:solidFill>
                  <a:srgbClr val="FFFF00"/>
                </a:solidFill>
                <a:ea typeface="ＭＳ Ｐゴシック"/>
                <a:cs typeface="ＭＳ Ｐゴシック"/>
              </a:rPr>
              <a:t>Genes</a:t>
            </a:r>
            <a:r>
              <a:rPr lang="it-IT" sz="2400" dirty="0" smtClean="0">
                <a:solidFill>
                  <a:srgbClr val="FFFF00"/>
                </a:solidFill>
                <a:ea typeface="ＭＳ Ｐゴシック"/>
                <a:cs typeface="ＭＳ Ｐゴシック"/>
              </a:rPr>
              <a:t> with </a:t>
            </a:r>
            <a:r>
              <a:rPr lang="it-IT" sz="2400" dirty="0" err="1" smtClean="0">
                <a:solidFill>
                  <a:srgbClr val="FFFF00"/>
                </a:solidFill>
                <a:ea typeface="ＭＳ Ｐゴシック"/>
                <a:cs typeface="ＭＳ Ｐゴシック"/>
              </a:rPr>
              <a:t>exclusively</a:t>
            </a:r>
            <a:r>
              <a:rPr lang="it-IT" sz="2400" dirty="0" smtClean="0">
                <a:solidFill>
                  <a:srgbClr val="FFFF00"/>
                </a:solidFill>
                <a:ea typeface="ＭＳ Ｐゴシック"/>
                <a:cs typeface="ＭＳ Ｐゴシック"/>
              </a:rPr>
              <a:t> </a:t>
            </a:r>
            <a:r>
              <a:rPr lang="it-IT" sz="2400" dirty="0" err="1" smtClean="0">
                <a:solidFill>
                  <a:srgbClr val="FFFF00"/>
                </a:solidFill>
                <a:ea typeface="ＭＳ Ｐゴシック"/>
                <a:cs typeface="ＭＳ Ｐゴシック"/>
              </a:rPr>
              <a:t>maternal</a:t>
            </a:r>
            <a:r>
              <a:rPr lang="it-IT" sz="2400" dirty="0" smtClean="0">
                <a:solidFill>
                  <a:srgbClr val="FFFF00"/>
                </a:solidFill>
                <a:ea typeface="ＭＳ Ｐゴシック"/>
                <a:cs typeface="ＭＳ Ｐゴシック"/>
              </a:rPr>
              <a:t> (or </a:t>
            </a:r>
            <a:r>
              <a:rPr lang="it-IT" sz="2400" dirty="0" err="1" smtClean="0">
                <a:solidFill>
                  <a:srgbClr val="FFFF00"/>
                </a:solidFill>
                <a:ea typeface="ＭＳ Ｐゴシック"/>
                <a:cs typeface="ＭＳ Ｐゴシック"/>
              </a:rPr>
              <a:t>paternal</a:t>
            </a:r>
            <a:r>
              <a:rPr lang="it-IT" sz="2400" dirty="0" smtClean="0">
                <a:solidFill>
                  <a:srgbClr val="FFFF00"/>
                </a:solidFill>
                <a:ea typeface="ＭＳ Ｐゴシック"/>
                <a:cs typeface="ＭＳ Ｐゴシック"/>
              </a:rPr>
              <a:t>) </a:t>
            </a:r>
            <a:r>
              <a:rPr lang="it-IT" sz="2400" dirty="0" err="1" smtClean="0">
                <a:solidFill>
                  <a:srgbClr val="FFFF00"/>
                </a:solidFill>
                <a:ea typeface="ＭＳ Ｐゴシック"/>
                <a:cs typeface="ＭＳ Ｐゴシック"/>
              </a:rPr>
              <a:t>expression</a:t>
            </a:r>
            <a:r>
              <a:rPr lang="it-IT" sz="2400" dirty="0" smtClean="0">
                <a:solidFill>
                  <a:srgbClr val="FFFF00"/>
                </a:solidFill>
                <a:ea typeface="ＭＳ Ｐゴシック"/>
                <a:cs typeface="ＭＳ Ｐゴシック"/>
              </a:rPr>
              <a:t> can be </a:t>
            </a:r>
            <a:r>
              <a:rPr lang="it-IT" sz="2400" dirty="0" err="1" smtClean="0">
                <a:solidFill>
                  <a:srgbClr val="FFFF00"/>
                </a:solidFill>
                <a:ea typeface="ＭＳ Ｐゴシック"/>
                <a:cs typeface="ＭＳ Ｐゴシック"/>
              </a:rPr>
              <a:t>altered</a:t>
            </a:r>
            <a:r>
              <a:rPr lang="it-IT" sz="2400" dirty="0" smtClean="0">
                <a:solidFill>
                  <a:srgbClr val="FFFF00"/>
                </a:solidFill>
                <a:ea typeface="ＭＳ Ｐゴシック"/>
                <a:cs typeface="ＭＳ Ｐゴシック"/>
              </a:rPr>
              <a:t> </a:t>
            </a:r>
            <a:r>
              <a:rPr lang="it-IT" sz="2400" dirty="0" err="1" smtClean="0">
                <a:solidFill>
                  <a:srgbClr val="FFFF00"/>
                </a:solidFill>
                <a:ea typeface="ＭＳ Ｐゴシック"/>
                <a:cs typeface="ＭＳ Ｐゴシック"/>
              </a:rPr>
              <a:t>through</a:t>
            </a:r>
            <a:r>
              <a:rPr lang="it-IT" sz="2400" dirty="0" smtClean="0">
                <a:solidFill>
                  <a:srgbClr val="FFFF00"/>
                </a:solidFill>
                <a:ea typeface="ＭＳ Ｐゴシック"/>
                <a:cs typeface="ＭＳ Ｐゴシック"/>
              </a:rPr>
              <a:t> 4 </a:t>
            </a:r>
            <a:r>
              <a:rPr lang="it-IT" sz="2400" dirty="0" err="1" smtClean="0">
                <a:solidFill>
                  <a:srgbClr val="FFFF00"/>
                </a:solidFill>
                <a:ea typeface="ＭＳ Ｐゴシック"/>
                <a:cs typeface="ＭＳ Ｐゴシック"/>
              </a:rPr>
              <a:t>different</a:t>
            </a:r>
            <a:r>
              <a:rPr lang="it-IT" sz="2400" dirty="0" smtClean="0">
                <a:solidFill>
                  <a:srgbClr val="FFFF00"/>
                </a:solidFill>
                <a:ea typeface="ＭＳ Ｐゴシック"/>
                <a:cs typeface="ＭＳ Ｐゴシック"/>
              </a:rPr>
              <a:t> </a:t>
            </a:r>
            <a:r>
              <a:rPr lang="it-IT" sz="2400" dirty="0" err="1" smtClean="0">
                <a:solidFill>
                  <a:srgbClr val="FFFF00"/>
                </a:solidFill>
                <a:ea typeface="ＭＳ Ｐゴシック"/>
                <a:cs typeface="ＭＳ Ｐゴシック"/>
              </a:rPr>
              <a:t>mechanisms</a:t>
            </a:r>
            <a:r>
              <a:rPr lang="it-IT" sz="2400" dirty="0" smtClean="0">
                <a:solidFill>
                  <a:srgbClr val="FFFF00"/>
                </a:solidFill>
                <a:ea typeface="ＭＳ Ｐゴシック"/>
                <a:cs typeface="ＭＳ Ｐゴシック"/>
              </a:rPr>
              <a:t>:</a:t>
            </a:r>
          </a:p>
          <a:p>
            <a:pPr lvl="1" eaLnBrk="1" hangingPunct="1">
              <a:lnSpc>
                <a:spcPct val="90000"/>
              </a:lnSpc>
            </a:pPr>
            <a:r>
              <a:rPr lang="it-IT" sz="2000" dirty="0" err="1" smtClean="0">
                <a:solidFill>
                  <a:srgbClr val="FFFF00"/>
                </a:solidFill>
                <a:ea typeface="ＭＳ Ｐゴシック"/>
              </a:rPr>
              <a:t>microdeletion</a:t>
            </a:r>
            <a:endParaRPr lang="it-IT" sz="2000" dirty="0" smtClean="0">
              <a:solidFill>
                <a:srgbClr val="FFFF00"/>
              </a:solidFill>
              <a:ea typeface="ＭＳ Ｐゴシック"/>
            </a:endParaRPr>
          </a:p>
          <a:p>
            <a:pPr lvl="1" eaLnBrk="1" hangingPunct="1">
              <a:lnSpc>
                <a:spcPct val="90000"/>
              </a:lnSpc>
            </a:pPr>
            <a:r>
              <a:rPr lang="it-IT" sz="2000" dirty="0" err="1">
                <a:solidFill>
                  <a:srgbClr val="FFFF00"/>
                </a:solidFill>
                <a:ea typeface="ＭＳ Ｐゴシック"/>
              </a:rPr>
              <a:t>m</a:t>
            </a:r>
            <a:r>
              <a:rPr lang="it-IT" sz="2000" dirty="0" err="1" smtClean="0">
                <a:solidFill>
                  <a:srgbClr val="FFFF00"/>
                </a:solidFill>
                <a:ea typeface="ＭＳ Ｐゴシック"/>
              </a:rPr>
              <a:t>aternal</a:t>
            </a:r>
            <a:r>
              <a:rPr lang="it-IT" sz="2000" dirty="0" smtClean="0">
                <a:solidFill>
                  <a:srgbClr val="FFFF00"/>
                </a:solidFill>
                <a:ea typeface="ＭＳ Ｐゴシック"/>
              </a:rPr>
              <a:t> (or </a:t>
            </a:r>
            <a:r>
              <a:rPr lang="it-IT" sz="2000" dirty="0" err="1">
                <a:solidFill>
                  <a:srgbClr val="FFFF00"/>
                </a:solidFill>
                <a:ea typeface="ＭＳ Ｐゴシック"/>
              </a:rPr>
              <a:t>p</a:t>
            </a:r>
            <a:r>
              <a:rPr lang="it-IT" sz="2000" dirty="0" err="1" smtClean="0">
                <a:solidFill>
                  <a:srgbClr val="FFFF00"/>
                </a:solidFill>
                <a:ea typeface="ＭＳ Ｐゴシック"/>
              </a:rPr>
              <a:t>aternal</a:t>
            </a:r>
            <a:r>
              <a:rPr lang="it-IT" sz="2000" dirty="0" smtClean="0">
                <a:solidFill>
                  <a:srgbClr val="FFFF00"/>
                </a:solidFill>
                <a:ea typeface="ＭＳ Ｐゴシック"/>
              </a:rPr>
              <a:t>) </a:t>
            </a:r>
            <a:r>
              <a:rPr lang="it-IT" sz="2000" dirty="0" err="1" smtClean="0">
                <a:solidFill>
                  <a:srgbClr val="FFFF00"/>
                </a:solidFill>
                <a:ea typeface="ＭＳ Ｐゴシック"/>
              </a:rPr>
              <a:t>uniparental</a:t>
            </a:r>
            <a:r>
              <a:rPr lang="it-IT" sz="2000" dirty="0" smtClean="0">
                <a:solidFill>
                  <a:srgbClr val="FFFF00"/>
                </a:solidFill>
                <a:ea typeface="ＭＳ Ｐゴシック"/>
              </a:rPr>
              <a:t> </a:t>
            </a:r>
            <a:r>
              <a:rPr lang="it-IT" sz="2000" dirty="0" err="1" smtClean="0">
                <a:solidFill>
                  <a:srgbClr val="FFFF00"/>
                </a:solidFill>
                <a:ea typeface="ＭＳ Ｐゴシック"/>
              </a:rPr>
              <a:t>disomy</a:t>
            </a:r>
            <a:endParaRPr lang="it-IT" sz="2000" dirty="0" smtClean="0">
              <a:solidFill>
                <a:srgbClr val="FFFF00"/>
              </a:solidFill>
              <a:ea typeface="ＭＳ Ｐゴシック"/>
            </a:endParaRPr>
          </a:p>
          <a:p>
            <a:pPr lvl="1" eaLnBrk="1" hangingPunct="1">
              <a:lnSpc>
                <a:spcPct val="90000"/>
              </a:lnSpc>
            </a:pPr>
            <a:r>
              <a:rPr lang="it-IT" sz="2000" dirty="0">
                <a:solidFill>
                  <a:srgbClr val="FFFF00"/>
                </a:solidFill>
                <a:ea typeface="ＭＳ Ｐゴシック"/>
              </a:rPr>
              <a:t>i</a:t>
            </a:r>
            <a:r>
              <a:rPr lang="it-IT" sz="2000" dirty="0" smtClean="0">
                <a:solidFill>
                  <a:srgbClr val="FFFF00"/>
                </a:solidFill>
                <a:ea typeface="ＭＳ Ｐゴシック"/>
              </a:rPr>
              <a:t>mprinting </a:t>
            </a:r>
            <a:r>
              <a:rPr lang="it-IT" sz="2000" dirty="0" err="1" smtClean="0">
                <a:solidFill>
                  <a:srgbClr val="FFFF00"/>
                </a:solidFill>
                <a:ea typeface="ＭＳ Ｐゴシック"/>
              </a:rPr>
              <a:t>defects</a:t>
            </a:r>
            <a:endParaRPr lang="it-IT" sz="2000" dirty="0" smtClean="0">
              <a:solidFill>
                <a:srgbClr val="FFFF00"/>
              </a:solidFill>
              <a:ea typeface="ＭＳ Ｐゴシック"/>
            </a:endParaRPr>
          </a:p>
          <a:p>
            <a:pPr lvl="1" eaLnBrk="1" hangingPunct="1">
              <a:lnSpc>
                <a:spcPct val="90000"/>
              </a:lnSpc>
            </a:pPr>
            <a:r>
              <a:rPr lang="it-IT" sz="2000" dirty="0" err="1" smtClean="0">
                <a:solidFill>
                  <a:srgbClr val="FFFF00"/>
                </a:solidFill>
                <a:ea typeface="ＭＳ Ｐゴシック"/>
              </a:rPr>
              <a:t>Mutations</a:t>
            </a:r>
            <a:r>
              <a:rPr lang="it-IT" sz="2000" dirty="0" smtClean="0">
                <a:solidFill>
                  <a:srgbClr val="FFFF00"/>
                </a:solidFill>
                <a:ea typeface="ＭＳ Ｐゴシック"/>
              </a:rPr>
              <a:t> of UBE3A, a </a:t>
            </a:r>
            <a:r>
              <a:rPr lang="it-IT" sz="2000" dirty="0" err="1" smtClean="0">
                <a:solidFill>
                  <a:srgbClr val="FFFF00"/>
                </a:solidFill>
                <a:ea typeface="ＭＳ Ｐゴシック"/>
              </a:rPr>
              <a:t>ubiquitin</a:t>
            </a:r>
            <a:r>
              <a:rPr lang="it-IT" sz="2000" dirty="0" smtClean="0">
                <a:solidFill>
                  <a:srgbClr val="FFFF00"/>
                </a:solidFill>
                <a:ea typeface="ＭＳ Ｐゴシック"/>
              </a:rPr>
              <a:t> </a:t>
            </a:r>
            <a:r>
              <a:rPr lang="it-IT" sz="2000" dirty="0" err="1" smtClean="0">
                <a:solidFill>
                  <a:srgbClr val="FFFF00"/>
                </a:solidFill>
                <a:ea typeface="ＭＳ Ｐゴシック"/>
              </a:rPr>
              <a:t>ligase</a:t>
            </a:r>
            <a:r>
              <a:rPr lang="it-IT" sz="2000" dirty="0" smtClean="0">
                <a:solidFill>
                  <a:srgbClr val="FFFF00"/>
                </a:solidFill>
                <a:ea typeface="ＭＳ Ｐゴシック"/>
              </a:rPr>
              <a:t> gene with </a:t>
            </a:r>
            <a:r>
              <a:rPr lang="it-IT" sz="2000" dirty="0" err="1" smtClean="0">
                <a:solidFill>
                  <a:srgbClr val="FFFF00"/>
                </a:solidFill>
                <a:ea typeface="ＭＳ Ｐゴシック"/>
              </a:rPr>
              <a:t>exclusively</a:t>
            </a:r>
            <a:r>
              <a:rPr lang="it-IT" sz="2000" dirty="0" smtClean="0">
                <a:solidFill>
                  <a:srgbClr val="FFFF00"/>
                </a:solidFill>
                <a:ea typeface="ＭＳ Ｐゴシック"/>
              </a:rPr>
              <a:t> </a:t>
            </a:r>
            <a:r>
              <a:rPr lang="it-IT" sz="2000" dirty="0" err="1" smtClean="0">
                <a:solidFill>
                  <a:srgbClr val="FFFF00"/>
                </a:solidFill>
                <a:ea typeface="ＭＳ Ｐゴシック"/>
              </a:rPr>
              <a:t>maternal</a:t>
            </a:r>
            <a:r>
              <a:rPr lang="it-IT" sz="2000" dirty="0" smtClean="0">
                <a:solidFill>
                  <a:srgbClr val="FFFF00"/>
                </a:solidFill>
                <a:ea typeface="ＭＳ Ｐゴシック"/>
              </a:rPr>
              <a:t> </a:t>
            </a:r>
            <a:r>
              <a:rPr lang="it-IT" sz="2000" dirty="0" err="1" smtClean="0">
                <a:solidFill>
                  <a:srgbClr val="FFFF00"/>
                </a:solidFill>
                <a:ea typeface="ＭＳ Ｐゴシック"/>
              </a:rPr>
              <a:t>expression</a:t>
            </a:r>
            <a:r>
              <a:rPr lang="it-IT" sz="2000" dirty="0" smtClean="0">
                <a:solidFill>
                  <a:srgbClr val="FFFF00"/>
                </a:solidFill>
                <a:ea typeface="ＭＳ Ｐゴシック"/>
              </a:rPr>
              <a:t> (</a:t>
            </a:r>
            <a:r>
              <a:rPr lang="it-IT" sz="2000" dirty="0" err="1" smtClean="0">
                <a:solidFill>
                  <a:srgbClr val="FFFF00"/>
                </a:solidFill>
                <a:ea typeface="ＭＳ Ｐゴシック"/>
              </a:rPr>
              <a:t>Angelman</a:t>
            </a:r>
            <a:r>
              <a:rPr lang="it-IT" sz="2000" dirty="0" smtClean="0">
                <a:solidFill>
                  <a:srgbClr val="FFFF00"/>
                </a:solidFill>
                <a:ea typeface="ＭＳ Ｐゴシック"/>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0310"/>
            </a:gs>
            <a:gs pos="100000">
              <a:srgbClr val="3333FF"/>
            </a:gs>
          </a:gsLst>
          <a:lin ang="5400000" scaled="1"/>
        </a:gradFill>
        <a:effectLst/>
      </p:bgPr>
    </p:bg>
    <p:spTree>
      <p:nvGrpSpPr>
        <p:cNvPr id="1" name=""/>
        <p:cNvGrpSpPr/>
        <p:nvPr/>
      </p:nvGrpSpPr>
      <p:grpSpPr>
        <a:xfrm>
          <a:off x="0" y="0"/>
          <a:ext cx="0" cy="0"/>
          <a:chOff x="0" y="0"/>
          <a:chExt cx="0" cy="0"/>
        </a:xfrm>
      </p:grpSpPr>
      <p:sp>
        <p:nvSpPr>
          <p:cNvPr id="174083" name="Rectangle 3"/>
          <p:cNvSpPr>
            <a:spLocks noGrp="1" noChangeArrowheads="1"/>
          </p:cNvSpPr>
          <p:nvPr>
            <p:ph type="title"/>
          </p:nvPr>
        </p:nvSpPr>
        <p:spPr>
          <a:xfrm>
            <a:off x="1209675" y="44624"/>
            <a:ext cx="8172450" cy="1431925"/>
          </a:xfrm>
        </p:spPr>
        <p:txBody>
          <a:bodyPr/>
          <a:lstStyle/>
          <a:p>
            <a:pPr algn="r" eaLnBrk="1" hangingPunct="1">
              <a:defRPr/>
            </a:pPr>
            <a:r>
              <a:rPr lang="it-IT" sz="3200" dirty="0" err="1" smtClean="0">
                <a:solidFill>
                  <a:schemeClr val="accent2"/>
                </a:solidFill>
              </a:rPr>
              <a:t>Angelman</a:t>
            </a:r>
            <a:endParaRPr lang="en-US" sz="3200" dirty="0" smtClean="0">
              <a:solidFill>
                <a:schemeClr val="accent2"/>
              </a:solidFill>
            </a:endParaRPr>
          </a:p>
        </p:txBody>
      </p:sp>
      <p:pic>
        <p:nvPicPr>
          <p:cNvPr id="203780" name="Picture 4" descr="Snow White and Dopey: a Fairy Tale Celebration Art Print"/>
          <p:cNvPicPr>
            <a:picLocks noChangeAspect="1" noChangeArrowheads="1"/>
          </p:cNvPicPr>
          <p:nvPr/>
        </p:nvPicPr>
        <p:blipFill>
          <a:blip r:embed="rId2"/>
          <a:srcRect/>
          <a:stretch>
            <a:fillRect/>
          </a:stretch>
        </p:blipFill>
        <p:spPr bwMode="auto">
          <a:xfrm>
            <a:off x="5811838" y="1700213"/>
            <a:ext cx="3529012" cy="4048125"/>
          </a:xfrm>
          <a:prstGeom prst="rect">
            <a:avLst/>
          </a:prstGeom>
          <a:noFill/>
          <a:ln w="9525">
            <a:noFill/>
            <a:miter lim="800000"/>
            <a:headEnd/>
            <a:tailEnd/>
          </a:ln>
        </p:spPr>
      </p:pic>
      <p:sp>
        <p:nvSpPr>
          <p:cNvPr id="2" name="Rettangolo 1"/>
          <p:cNvSpPr/>
          <p:nvPr/>
        </p:nvSpPr>
        <p:spPr>
          <a:xfrm>
            <a:off x="488504" y="1833785"/>
            <a:ext cx="4953000" cy="3539431"/>
          </a:xfrm>
          <a:prstGeom prst="rect">
            <a:avLst/>
          </a:prstGeom>
        </p:spPr>
        <p:txBody>
          <a:bodyPr>
            <a:spAutoFit/>
          </a:bodyPr>
          <a:lstStyle/>
          <a:p>
            <a:r>
              <a:rPr lang="it-IT" sz="2800" dirty="0" smtClean="0">
                <a:solidFill>
                  <a:srgbClr val="9F2936"/>
                </a:solidFill>
                <a:latin typeface="Wingdings"/>
                <a:ea typeface="Wingdings"/>
                <a:cs typeface="Wingdings"/>
                <a:sym typeface="Wingdings"/>
              </a:rPr>
              <a:t> </a:t>
            </a:r>
            <a:r>
              <a:rPr lang="it-IT" sz="2800" dirty="0" smtClean="0">
                <a:solidFill>
                  <a:srgbClr val="FFFF00"/>
                </a:solidFill>
              </a:rPr>
              <a:t>“happy </a:t>
            </a:r>
            <a:r>
              <a:rPr lang="it-IT" sz="2800" dirty="0" err="1" smtClean="0">
                <a:solidFill>
                  <a:srgbClr val="FFFF00"/>
                </a:solidFill>
              </a:rPr>
              <a:t>puppet</a:t>
            </a:r>
            <a:r>
              <a:rPr lang="it-IT" sz="2800" dirty="0" smtClean="0">
                <a:solidFill>
                  <a:srgbClr val="FFFF00"/>
                </a:solidFill>
              </a:rPr>
              <a:t> </a:t>
            </a:r>
            <a:r>
              <a:rPr lang="it-IT" sz="2800" dirty="0" err="1" smtClean="0">
                <a:solidFill>
                  <a:srgbClr val="FFFF00"/>
                </a:solidFill>
              </a:rPr>
              <a:t>syndrome</a:t>
            </a:r>
            <a:r>
              <a:rPr lang="it-IT" sz="2800" dirty="0" smtClean="0">
                <a:solidFill>
                  <a:srgbClr val="FFFF00"/>
                </a:solidFill>
              </a:rPr>
              <a:t>” </a:t>
            </a:r>
            <a:r>
              <a:rPr lang="it-IT" sz="2800" dirty="0" err="1" smtClean="0">
                <a:solidFill>
                  <a:srgbClr val="FFFF00"/>
                </a:solidFill>
              </a:rPr>
              <a:t>you</a:t>
            </a:r>
            <a:r>
              <a:rPr lang="it-IT" sz="2800" dirty="0" smtClean="0">
                <a:solidFill>
                  <a:srgbClr val="FFFF00"/>
                </a:solidFill>
              </a:rPr>
              <a:t> </a:t>
            </a:r>
            <a:r>
              <a:rPr lang="it-IT" sz="2800" dirty="0">
                <a:solidFill>
                  <a:srgbClr val="FFFF00"/>
                </a:solidFill>
              </a:rPr>
              <a:t>can </a:t>
            </a:r>
            <a:r>
              <a:rPr lang="it-IT" sz="2800" dirty="0" err="1">
                <a:solidFill>
                  <a:srgbClr val="FFFF00"/>
                </a:solidFill>
              </a:rPr>
              <a:t>identify</a:t>
            </a:r>
            <a:r>
              <a:rPr lang="it-IT" sz="2800" dirty="0">
                <a:solidFill>
                  <a:srgbClr val="FFFF00"/>
                </a:solidFill>
              </a:rPr>
              <a:t> </a:t>
            </a:r>
            <a:r>
              <a:rPr lang="it-IT" sz="2800" dirty="0" err="1" smtClean="0">
                <a:solidFill>
                  <a:srgbClr val="FFFF00"/>
                </a:solidFill>
              </a:rPr>
              <a:t>it</a:t>
            </a:r>
            <a:r>
              <a:rPr lang="it-IT" sz="2800" dirty="0" smtClean="0">
                <a:solidFill>
                  <a:srgbClr val="FFFF00"/>
                </a:solidFill>
              </a:rPr>
              <a:t> in </a:t>
            </a:r>
            <a:r>
              <a:rPr lang="it-IT" sz="2800" dirty="0" err="1">
                <a:solidFill>
                  <a:srgbClr val="FFFF00"/>
                </a:solidFill>
              </a:rPr>
              <a:t>puppy</a:t>
            </a:r>
            <a:r>
              <a:rPr lang="it-IT" sz="2800" dirty="0">
                <a:solidFill>
                  <a:srgbClr val="FFFF00"/>
                </a:solidFill>
              </a:rPr>
              <a:t> (</a:t>
            </a:r>
            <a:r>
              <a:rPr lang="it-IT" sz="2800" dirty="0" err="1">
                <a:solidFill>
                  <a:srgbClr val="FFFF00"/>
                </a:solidFill>
              </a:rPr>
              <a:t>Dopey</a:t>
            </a:r>
            <a:r>
              <a:rPr lang="it-IT" sz="2800" dirty="0">
                <a:solidFill>
                  <a:srgbClr val="FFFF00"/>
                </a:solidFill>
              </a:rPr>
              <a:t>) "</a:t>
            </a:r>
            <a:r>
              <a:rPr lang="it-IT" sz="2800" dirty="0" err="1" smtClean="0">
                <a:solidFill>
                  <a:srgbClr val="FFFF00"/>
                </a:solidFill>
              </a:rPr>
              <a:t>aslept</a:t>
            </a:r>
            <a:r>
              <a:rPr lang="it-IT" sz="2800" dirty="0" smtClean="0">
                <a:solidFill>
                  <a:srgbClr val="FFFF00"/>
                </a:solidFill>
              </a:rPr>
              <a:t>"</a:t>
            </a:r>
            <a:r>
              <a:rPr lang="it-IT" sz="2800" dirty="0">
                <a:solidFill>
                  <a:srgbClr val="FFFF00"/>
                </a:solidFill>
              </a:rPr>
              <a:t>, the </a:t>
            </a:r>
            <a:r>
              <a:rPr lang="it-IT" sz="2800" dirty="0" err="1">
                <a:solidFill>
                  <a:srgbClr val="FFFF00"/>
                </a:solidFill>
              </a:rPr>
              <a:t>youngest</a:t>
            </a:r>
            <a:r>
              <a:rPr lang="it-IT" sz="2800" dirty="0">
                <a:solidFill>
                  <a:srgbClr val="FFFF00"/>
                </a:solidFill>
              </a:rPr>
              <a:t> of the </a:t>
            </a:r>
            <a:r>
              <a:rPr lang="it-IT" sz="2800" dirty="0" err="1">
                <a:solidFill>
                  <a:srgbClr val="FFFF00"/>
                </a:solidFill>
              </a:rPr>
              <a:t>dwarfs</a:t>
            </a:r>
            <a:r>
              <a:rPr lang="it-IT" sz="2800" dirty="0">
                <a:solidFill>
                  <a:srgbClr val="FFFF00"/>
                </a:solidFill>
              </a:rPr>
              <a:t> </a:t>
            </a:r>
            <a:r>
              <a:rPr lang="it-IT" sz="2800" dirty="0" err="1">
                <a:solidFill>
                  <a:srgbClr val="FFFF00"/>
                </a:solidFill>
              </a:rPr>
              <a:t>who</a:t>
            </a:r>
            <a:r>
              <a:rPr lang="it-IT" sz="2800" dirty="0">
                <a:solidFill>
                  <a:srgbClr val="FFFF00"/>
                </a:solidFill>
              </a:rPr>
              <a:t> </a:t>
            </a:r>
            <a:r>
              <a:rPr lang="it-IT" sz="2800" dirty="0" err="1">
                <a:solidFill>
                  <a:srgbClr val="FFFF00"/>
                </a:solidFill>
              </a:rPr>
              <a:t>never</a:t>
            </a:r>
            <a:r>
              <a:rPr lang="it-IT" sz="2800" dirty="0">
                <a:solidFill>
                  <a:srgbClr val="FFFF00"/>
                </a:solidFill>
              </a:rPr>
              <a:t> </a:t>
            </a:r>
            <a:r>
              <a:rPr lang="it-IT" sz="2800" dirty="0" err="1">
                <a:solidFill>
                  <a:srgbClr val="FFFF00"/>
                </a:solidFill>
              </a:rPr>
              <a:t>learned</a:t>
            </a:r>
            <a:r>
              <a:rPr lang="it-IT" sz="2800" dirty="0">
                <a:solidFill>
                  <a:srgbClr val="FFFF00"/>
                </a:solidFill>
              </a:rPr>
              <a:t> to </a:t>
            </a:r>
            <a:r>
              <a:rPr lang="it-IT" sz="2800" dirty="0" err="1">
                <a:solidFill>
                  <a:srgbClr val="FFFF00"/>
                </a:solidFill>
              </a:rPr>
              <a:t>speak</a:t>
            </a:r>
            <a:endParaRPr lang="it-IT" sz="2800" dirty="0">
              <a:solidFill>
                <a:srgbClr val="FFFF00"/>
              </a:solidFill>
            </a:endParaRPr>
          </a:p>
          <a:p>
            <a:r>
              <a:rPr lang="it-IT" sz="2800" dirty="0" smtClean="0">
                <a:solidFill>
                  <a:schemeClr val="accent2"/>
                </a:solidFill>
                <a:latin typeface="Wingdings"/>
                <a:ea typeface="Wingdings"/>
                <a:cs typeface="Wingdings"/>
                <a:sym typeface="Wingdings"/>
              </a:rPr>
              <a:t> </a:t>
            </a:r>
            <a:r>
              <a:rPr lang="it-IT" sz="2800" dirty="0" err="1" smtClean="0">
                <a:solidFill>
                  <a:srgbClr val="FFFF00"/>
                </a:solidFill>
              </a:rPr>
              <a:t>mental</a:t>
            </a:r>
            <a:r>
              <a:rPr lang="it-IT" sz="2800" dirty="0" smtClean="0">
                <a:solidFill>
                  <a:srgbClr val="FFFF00"/>
                </a:solidFill>
              </a:rPr>
              <a:t> </a:t>
            </a:r>
            <a:r>
              <a:rPr lang="it-IT" sz="2800" dirty="0" err="1">
                <a:solidFill>
                  <a:srgbClr val="FFFF00"/>
                </a:solidFill>
              </a:rPr>
              <a:t>retardation</a:t>
            </a:r>
            <a:r>
              <a:rPr lang="it-IT" sz="2800" dirty="0">
                <a:solidFill>
                  <a:srgbClr val="FFFF00"/>
                </a:solidFill>
              </a:rPr>
              <a:t> with </a:t>
            </a:r>
            <a:r>
              <a:rPr lang="it-IT" sz="2800" dirty="0" err="1">
                <a:solidFill>
                  <a:srgbClr val="FFFF00"/>
                </a:solidFill>
              </a:rPr>
              <a:t>absent</a:t>
            </a:r>
            <a:r>
              <a:rPr lang="it-IT" sz="2800" dirty="0">
                <a:solidFill>
                  <a:srgbClr val="FFFF00"/>
                </a:solidFill>
              </a:rPr>
              <a:t> </a:t>
            </a:r>
            <a:r>
              <a:rPr lang="it-IT" sz="2800" dirty="0" err="1">
                <a:solidFill>
                  <a:srgbClr val="FFFF00"/>
                </a:solidFill>
              </a:rPr>
              <a:t>speech</a:t>
            </a:r>
            <a:r>
              <a:rPr lang="it-IT" sz="2800" dirty="0">
                <a:solidFill>
                  <a:srgbClr val="FFFF00"/>
                </a:solidFill>
              </a:rPr>
              <a:t>, </a:t>
            </a:r>
            <a:r>
              <a:rPr lang="it-IT" sz="2800" dirty="0" err="1">
                <a:solidFill>
                  <a:srgbClr val="FFFF00"/>
                </a:solidFill>
              </a:rPr>
              <a:t>difficulty</a:t>
            </a:r>
            <a:r>
              <a:rPr lang="it-IT" sz="2800" dirty="0">
                <a:solidFill>
                  <a:srgbClr val="FFFF00"/>
                </a:solidFill>
              </a:rPr>
              <a:t> in balance, </a:t>
            </a:r>
            <a:r>
              <a:rPr lang="it-IT" sz="2800" dirty="0" err="1">
                <a:solidFill>
                  <a:srgbClr val="FFFF00"/>
                </a:solidFill>
              </a:rPr>
              <a:t>excessive</a:t>
            </a:r>
            <a:r>
              <a:rPr lang="it-IT" sz="2800" dirty="0">
                <a:solidFill>
                  <a:srgbClr val="FFFF00"/>
                </a:solidFill>
              </a:rPr>
              <a:t> </a:t>
            </a:r>
            <a:r>
              <a:rPr lang="it-IT" sz="2800" dirty="0" err="1">
                <a:solidFill>
                  <a:srgbClr val="FFFF00"/>
                </a:solidFill>
              </a:rPr>
              <a:t>good</a:t>
            </a:r>
            <a:r>
              <a:rPr lang="it-IT" sz="2800" dirty="0">
                <a:solidFill>
                  <a:srgbClr val="FFFF00"/>
                </a:solidFill>
              </a:rPr>
              <a:t> mood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0310"/>
            </a:gs>
            <a:gs pos="100000">
              <a:srgbClr val="3333FF"/>
            </a:gs>
          </a:gsLst>
          <a:lin ang="5400000" scaled="1"/>
        </a:gra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body" idx="1"/>
          </p:nvPr>
        </p:nvSpPr>
        <p:spPr>
          <a:xfrm>
            <a:off x="1130300" y="2276475"/>
            <a:ext cx="4187825" cy="2168525"/>
          </a:xfrm>
        </p:spPr>
        <p:txBody>
          <a:bodyPr/>
          <a:lstStyle/>
          <a:p>
            <a:pPr eaLnBrk="1" hangingPunct="1">
              <a:lnSpc>
                <a:spcPct val="80000"/>
              </a:lnSpc>
            </a:pPr>
            <a:r>
              <a:rPr lang="it-IT" sz="2400" dirty="0" err="1" smtClean="0">
                <a:solidFill>
                  <a:srgbClr val="FFFF00"/>
                </a:solidFill>
                <a:ea typeface="ＭＳ Ｐゴシック"/>
                <a:cs typeface="ＭＳ Ｐゴシック"/>
              </a:rPr>
              <a:t>Prevalence</a:t>
            </a:r>
            <a:r>
              <a:rPr lang="it-IT" sz="2400" dirty="0" smtClean="0">
                <a:solidFill>
                  <a:srgbClr val="FFFF00"/>
                </a:solidFill>
                <a:ea typeface="ＭＳ Ｐゴシック"/>
                <a:cs typeface="ＭＳ Ｐゴシック"/>
              </a:rPr>
              <a:t> of 1/20.000 </a:t>
            </a:r>
            <a:r>
              <a:rPr lang="it-IT" sz="2400" dirty="0" err="1" smtClean="0">
                <a:solidFill>
                  <a:srgbClr val="FFFF00"/>
                </a:solidFill>
                <a:ea typeface="ＭＳ Ｐゴシック"/>
                <a:cs typeface="ＭＳ Ｐゴシック"/>
              </a:rPr>
              <a:t>newborns</a:t>
            </a:r>
            <a:endParaRPr lang="it-IT" sz="2400" dirty="0" smtClean="0">
              <a:solidFill>
                <a:srgbClr val="FFFF00"/>
              </a:solidFill>
              <a:ea typeface="ＭＳ Ｐゴシック"/>
              <a:cs typeface="ＭＳ Ｐゴシック"/>
            </a:endParaRPr>
          </a:p>
          <a:p>
            <a:pPr eaLnBrk="1" hangingPunct="1">
              <a:lnSpc>
                <a:spcPct val="80000"/>
              </a:lnSpc>
            </a:pPr>
            <a:r>
              <a:rPr lang="it-IT" sz="2400" dirty="0" err="1" smtClean="0">
                <a:solidFill>
                  <a:srgbClr val="FFFF00"/>
                </a:solidFill>
                <a:ea typeface="ＭＳ Ｐゴシック"/>
                <a:cs typeface="ＭＳ Ｐゴシック"/>
              </a:rPr>
              <a:t>Seizures</a:t>
            </a:r>
            <a:r>
              <a:rPr lang="it-IT" sz="2400" dirty="0" smtClean="0">
                <a:solidFill>
                  <a:srgbClr val="FFFF00"/>
                </a:solidFill>
                <a:ea typeface="ＭＳ Ｐゴシック"/>
                <a:cs typeface="ＭＳ Ｐゴシック"/>
              </a:rPr>
              <a:t> and/or EEG </a:t>
            </a:r>
            <a:r>
              <a:rPr lang="it-IT" sz="2400" dirty="0" err="1" smtClean="0">
                <a:solidFill>
                  <a:srgbClr val="FFFF00"/>
                </a:solidFill>
                <a:ea typeface="ＭＳ Ｐゴシック"/>
                <a:cs typeface="ＭＳ Ｐゴシック"/>
              </a:rPr>
              <a:t>alterations</a:t>
            </a:r>
            <a:r>
              <a:rPr lang="it-IT" sz="2400" dirty="0" smtClean="0">
                <a:solidFill>
                  <a:srgbClr val="FFFF00"/>
                </a:solidFill>
                <a:ea typeface="ＭＳ Ｐゴシック"/>
                <a:cs typeface="ＭＳ Ｐゴシック"/>
              </a:rPr>
              <a:t>  and </a:t>
            </a:r>
            <a:r>
              <a:rPr lang="it-IT" sz="2400" dirty="0" err="1" smtClean="0">
                <a:solidFill>
                  <a:srgbClr val="FFFF00"/>
                </a:solidFill>
                <a:ea typeface="ＭＳ Ｐゴシック"/>
                <a:cs typeface="ＭＳ Ｐゴシック"/>
              </a:rPr>
              <a:t>microcephaly</a:t>
            </a:r>
            <a:endParaRPr lang="en-US" sz="2400" dirty="0" smtClean="0">
              <a:solidFill>
                <a:srgbClr val="FFFF00"/>
              </a:solidFill>
              <a:ea typeface="ＭＳ Ｐゴシック"/>
              <a:cs typeface="ＭＳ Ｐゴシック"/>
            </a:endParaRPr>
          </a:p>
        </p:txBody>
      </p:sp>
      <p:sp>
        <p:nvSpPr>
          <p:cNvPr id="175107" name="Rectangle 3"/>
          <p:cNvSpPr>
            <a:spLocks noGrp="1" noChangeArrowheads="1"/>
          </p:cNvSpPr>
          <p:nvPr>
            <p:ph type="title"/>
          </p:nvPr>
        </p:nvSpPr>
        <p:spPr>
          <a:xfrm>
            <a:off x="1209675" y="333375"/>
            <a:ext cx="8172450" cy="1431925"/>
          </a:xfrm>
        </p:spPr>
        <p:txBody>
          <a:bodyPr/>
          <a:lstStyle/>
          <a:p>
            <a:pPr algn="r" eaLnBrk="1" hangingPunct="1">
              <a:defRPr/>
            </a:pPr>
            <a:r>
              <a:rPr lang="it-IT" sz="3200" smtClean="0">
                <a:solidFill>
                  <a:schemeClr val="accent2"/>
                </a:solidFill>
              </a:rPr>
              <a:t>Angelman</a:t>
            </a:r>
            <a:endParaRPr lang="en-US" sz="3200" smtClean="0">
              <a:solidFill>
                <a:schemeClr val="accent2"/>
              </a:solidFill>
            </a:endParaRPr>
          </a:p>
        </p:txBody>
      </p:sp>
      <p:pic>
        <p:nvPicPr>
          <p:cNvPr id="204804" name="Picture 4" descr="angel"/>
          <p:cNvPicPr>
            <a:picLocks noChangeAspect="1" noChangeArrowheads="1"/>
          </p:cNvPicPr>
          <p:nvPr/>
        </p:nvPicPr>
        <p:blipFill>
          <a:blip r:embed="rId2"/>
          <a:srcRect/>
          <a:stretch>
            <a:fillRect/>
          </a:stretch>
        </p:blipFill>
        <p:spPr bwMode="auto">
          <a:xfrm>
            <a:off x="2144713" y="4265613"/>
            <a:ext cx="2478087" cy="2592387"/>
          </a:xfrm>
          <a:prstGeom prst="rect">
            <a:avLst/>
          </a:prstGeom>
          <a:noFill/>
          <a:ln w="9525">
            <a:noFill/>
            <a:miter lim="800000"/>
            <a:headEnd/>
            <a:tailEnd/>
          </a:ln>
        </p:spPr>
      </p:pic>
      <p:pic>
        <p:nvPicPr>
          <p:cNvPr id="204805" name="Picture 5" descr="Angelman Syndrome Poster Child"/>
          <p:cNvPicPr>
            <a:picLocks noChangeAspect="1" noChangeArrowheads="1"/>
          </p:cNvPicPr>
          <p:nvPr/>
        </p:nvPicPr>
        <p:blipFill>
          <a:blip r:embed="rId3"/>
          <a:srcRect/>
          <a:stretch>
            <a:fillRect/>
          </a:stretch>
        </p:blipFill>
        <p:spPr bwMode="auto">
          <a:xfrm>
            <a:off x="4171950" y="0"/>
            <a:ext cx="1889125" cy="2133600"/>
          </a:xfrm>
          <a:prstGeom prst="rect">
            <a:avLst/>
          </a:prstGeom>
          <a:noFill/>
          <a:ln w="9525">
            <a:noFill/>
            <a:miter lim="800000"/>
            <a:headEnd/>
            <a:tailEnd/>
          </a:ln>
        </p:spPr>
      </p:pic>
      <p:pic>
        <p:nvPicPr>
          <p:cNvPr id="204806" name="Picture 6" descr="FU_AngelmanWalkathon_Short_062305"/>
          <p:cNvPicPr>
            <a:picLocks noChangeAspect="1" noChangeArrowheads="1"/>
          </p:cNvPicPr>
          <p:nvPr/>
        </p:nvPicPr>
        <p:blipFill>
          <a:blip r:embed="rId4"/>
          <a:srcRect/>
          <a:stretch>
            <a:fillRect/>
          </a:stretch>
        </p:blipFill>
        <p:spPr bwMode="auto">
          <a:xfrm>
            <a:off x="5734050" y="2708275"/>
            <a:ext cx="3813175" cy="3884613"/>
          </a:xfrm>
          <a:prstGeom prst="rect">
            <a:avLst/>
          </a:prstGeom>
          <a:noFill/>
          <a:ln w="9525">
            <a:noFill/>
            <a:miter lim="800000"/>
            <a:headEnd/>
            <a:tailEnd/>
          </a:ln>
        </p:spPr>
      </p:pic>
      <p:pic>
        <p:nvPicPr>
          <p:cNvPr id="204807" name="Picture 7" descr="Cameron"/>
          <p:cNvPicPr>
            <a:picLocks noChangeAspect="1" noChangeArrowheads="1"/>
          </p:cNvPicPr>
          <p:nvPr/>
        </p:nvPicPr>
        <p:blipFill>
          <a:blip r:embed="rId5"/>
          <a:srcRect/>
          <a:stretch>
            <a:fillRect/>
          </a:stretch>
        </p:blipFill>
        <p:spPr bwMode="auto">
          <a:xfrm>
            <a:off x="895350" y="0"/>
            <a:ext cx="3043238" cy="199072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0310"/>
            </a:gs>
            <a:gs pos="100000">
              <a:srgbClr val="3333FF"/>
            </a:gs>
          </a:gsLst>
          <a:lin ang="5400000" scaled="1"/>
        </a:gra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1209675" y="333375"/>
            <a:ext cx="8172450" cy="1431925"/>
          </a:xfrm>
        </p:spPr>
        <p:txBody>
          <a:bodyPr/>
          <a:lstStyle/>
          <a:p>
            <a:pPr algn="r" eaLnBrk="1" hangingPunct="1">
              <a:defRPr/>
            </a:pPr>
            <a:r>
              <a:rPr lang="it-IT" sz="3200" smtClean="0">
                <a:solidFill>
                  <a:schemeClr val="accent2"/>
                </a:solidFill>
              </a:rPr>
              <a:t>Prader-Willi</a:t>
            </a:r>
            <a:endParaRPr lang="en-US" sz="3200" smtClean="0">
              <a:solidFill>
                <a:schemeClr val="accent2"/>
              </a:solidFill>
            </a:endParaRPr>
          </a:p>
        </p:txBody>
      </p:sp>
      <p:sp>
        <p:nvSpPr>
          <p:cNvPr id="205827" name="Rectangle 3"/>
          <p:cNvSpPr>
            <a:spLocks noGrp="1" noChangeArrowheads="1"/>
          </p:cNvSpPr>
          <p:nvPr>
            <p:ph type="body" idx="1"/>
          </p:nvPr>
        </p:nvSpPr>
        <p:spPr>
          <a:xfrm>
            <a:off x="544513" y="2384425"/>
            <a:ext cx="8866187" cy="4187825"/>
          </a:xfrm>
        </p:spPr>
        <p:txBody>
          <a:bodyPr/>
          <a:lstStyle/>
          <a:p>
            <a:pPr eaLnBrk="1" hangingPunct="1"/>
            <a:r>
              <a:rPr lang="it-IT" dirty="0" err="1" smtClean="0">
                <a:solidFill>
                  <a:srgbClr val="FFFF00"/>
                </a:solidFill>
                <a:ea typeface="ＭＳ Ｐゴシック"/>
                <a:cs typeface="ＭＳ Ｐゴシック"/>
              </a:rPr>
              <a:t>Prevalence</a:t>
            </a:r>
            <a:r>
              <a:rPr lang="it-IT" dirty="0" smtClean="0">
                <a:solidFill>
                  <a:srgbClr val="FFFF00"/>
                </a:solidFill>
                <a:ea typeface="ＭＳ Ｐゴシック"/>
                <a:cs typeface="ＭＳ Ｐゴシック"/>
              </a:rPr>
              <a:t> 1/15.000</a:t>
            </a:r>
          </a:p>
          <a:p>
            <a:pPr eaLnBrk="1" hangingPunct="1"/>
            <a:r>
              <a:rPr lang="it-IT" dirty="0" err="1" smtClean="0">
                <a:solidFill>
                  <a:srgbClr val="FFFF00"/>
                </a:solidFill>
                <a:ea typeface="ＭＳ Ｐゴシック"/>
                <a:cs typeface="ＭＳ Ｐゴシック"/>
              </a:rPr>
              <a:t>hyperphagy</a:t>
            </a:r>
            <a:r>
              <a:rPr lang="it-IT" dirty="0" smtClean="0">
                <a:solidFill>
                  <a:srgbClr val="FFFF00"/>
                </a:solidFill>
                <a:ea typeface="ＭＳ Ｐゴシック"/>
                <a:cs typeface="ＭＳ Ｐゴシック"/>
              </a:rPr>
              <a:t>&gt;</a:t>
            </a:r>
            <a:r>
              <a:rPr lang="it-IT" dirty="0" err="1" smtClean="0">
                <a:solidFill>
                  <a:srgbClr val="FFFF00"/>
                </a:solidFill>
                <a:ea typeface="ＭＳ Ｐゴシック"/>
                <a:cs typeface="ＭＳ Ｐゴシック"/>
              </a:rPr>
              <a:t>obesity</a:t>
            </a:r>
            <a:endParaRPr lang="it-IT" dirty="0" smtClean="0">
              <a:solidFill>
                <a:srgbClr val="FFFF00"/>
              </a:solidFill>
              <a:ea typeface="ＭＳ Ｐゴシック"/>
              <a:cs typeface="ＭＳ Ｐゴシック"/>
            </a:endParaRPr>
          </a:p>
          <a:p>
            <a:pPr eaLnBrk="1" hangingPunct="1"/>
            <a:r>
              <a:rPr lang="it-IT" dirty="0" err="1" smtClean="0">
                <a:solidFill>
                  <a:srgbClr val="FFFF00"/>
                </a:solidFill>
                <a:ea typeface="ＭＳ Ｐゴシック"/>
                <a:cs typeface="ＭＳ Ｐゴシック"/>
              </a:rPr>
              <a:t>Excessive</a:t>
            </a:r>
            <a:r>
              <a:rPr lang="it-IT" dirty="0" smtClean="0">
                <a:solidFill>
                  <a:srgbClr val="FFFF00"/>
                </a:solidFill>
                <a:ea typeface="ＭＳ Ｐゴシック"/>
                <a:cs typeface="ＭＳ Ｐゴシック"/>
              </a:rPr>
              <a:t> </a:t>
            </a:r>
            <a:r>
              <a:rPr lang="it-IT" dirty="0" err="1" smtClean="0">
                <a:solidFill>
                  <a:srgbClr val="FFFF00"/>
                </a:solidFill>
                <a:ea typeface="ＭＳ Ｐゴシック"/>
                <a:cs typeface="ＭＳ Ｐゴシック"/>
              </a:rPr>
              <a:t>intake</a:t>
            </a:r>
            <a:r>
              <a:rPr lang="it-IT" dirty="0" smtClean="0">
                <a:solidFill>
                  <a:srgbClr val="FFFF00"/>
                </a:solidFill>
                <a:ea typeface="ＭＳ Ｐゴシック"/>
                <a:cs typeface="ＭＳ Ｐゴシック"/>
              </a:rPr>
              <a:t> of </a:t>
            </a:r>
            <a:r>
              <a:rPr lang="it-IT" dirty="0" err="1" smtClean="0">
                <a:solidFill>
                  <a:srgbClr val="FFFF00"/>
                </a:solidFill>
                <a:ea typeface="ＭＳ Ｐゴシック"/>
                <a:cs typeface="ＭＳ Ｐゴシック"/>
              </a:rPr>
              <a:t>liquids</a:t>
            </a:r>
            <a:endParaRPr lang="it-IT" dirty="0" smtClean="0">
              <a:solidFill>
                <a:srgbClr val="FFFF00"/>
              </a:solidFill>
              <a:ea typeface="ＭＳ Ｐゴシック"/>
              <a:cs typeface="ＭＳ Ｐゴシック"/>
            </a:endParaRPr>
          </a:p>
          <a:p>
            <a:pPr eaLnBrk="1" hangingPunct="1"/>
            <a:r>
              <a:rPr lang="it-IT" dirty="0" err="1" smtClean="0">
                <a:solidFill>
                  <a:srgbClr val="FFFF00"/>
                </a:solidFill>
                <a:ea typeface="ＭＳ Ｐゴシック"/>
                <a:cs typeface="ＭＳ Ｐゴシック"/>
              </a:rPr>
              <a:t>Abnormal</a:t>
            </a:r>
            <a:r>
              <a:rPr lang="it-IT" dirty="0" smtClean="0">
                <a:solidFill>
                  <a:srgbClr val="FFFF00"/>
                </a:solidFill>
                <a:ea typeface="ＭＳ Ｐゴシック"/>
                <a:cs typeface="ＭＳ Ｐゴシック"/>
              </a:rPr>
              <a:t> </a:t>
            </a:r>
            <a:r>
              <a:rPr lang="it-IT" dirty="0" err="1" smtClean="0">
                <a:solidFill>
                  <a:srgbClr val="FFFF00"/>
                </a:solidFill>
                <a:ea typeface="ＭＳ Ｐゴシック"/>
                <a:cs typeface="ＭＳ Ｐゴシック"/>
              </a:rPr>
              <a:t>reactions</a:t>
            </a:r>
            <a:r>
              <a:rPr lang="it-IT" dirty="0" smtClean="0">
                <a:solidFill>
                  <a:srgbClr val="FFFF00"/>
                </a:solidFill>
                <a:ea typeface="ＭＳ Ｐゴシック"/>
                <a:cs typeface="ＭＳ Ｐゴシック"/>
              </a:rPr>
              <a:t> to </a:t>
            </a:r>
            <a:r>
              <a:rPr lang="it-IT" dirty="0" err="1" smtClean="0">
                <a:solidFill>
                  <a:srgbClr val="FFFF00"/>
                </a:solidFill>
                <a:ea typeface="ＭＳ Ｐゴシック"/>
                <a:cs typeface="ＭＳ Ｐゴシック"/>
              </a:rPr>
              <a:t>sedatives</a:t>
            </a:r>
            <a:endParaRPr lang="it-IT" dirty="0" smtClean="0">
              <a:solidFill>
                <a:srgbClr val="FFFF00"/>
              </a:solidFill>
              <a:ea typeface="ＭＳ Ｐゴシック"/>
              <a:cs typeface="ＭＳ Ｐゴシック"/>
            </a:endParaRPr>
          </a:p>
          <a:p>
            <a:pPr eaLnBrk="1" hangingPunct="1"/>
            <a:r>
              <a:rPr lang="it-IT" dirty="0" err="1" smtClean="0">
                <a:solidFill>
                  <a:srgbClr val="FFFF00"/>
                </a:solidFill>
                <a:ea typeface="ＭＳ Ｐゴシック"/>
                <a:cs typeface="ＭＳ Ｐゴシック"/>
              </a:rPr>
              <a:t>acromicria</a:t>
            </a:r>
            <a:r>
              <a:rPr lang="it-IT" dirty="0" smtClean="0">
                <a:solidFill>
                  <a:srgbClr val="FFFF00"/>
                </a:solidFill>
                <a:ea typeface="ＭＳ Ｐゴシック"/>
                <a:cs typeface="ＭＳ Ｐゴシック"/>
              </a:rPr>
              <a:t> (</a:t>
            </a:r>
            <a:r>
              <a:rPr lang="it-IT" dirty="0" err="1" smtClean="0">
                <a:solidFill>
                  <a:srgbClr val="FFFF00"/>
                </a:solidFill>
                <a:ea typeface="ＭＳ Ｐゴシック"/>
                <a:cs typeface="ＭＳ Ｐゴシック"/>
              </a:rPr>
              <a:t>reduced</a:t>
            </a:r>
            <a:r>
              <a:rPr lang="it-IT" dirty="0" smtClean="0">
                <a:solidFill>
                  <a:srgbClr val="FFFF00"/>
                </a:solidFill>
                <a:ea typeface="ＭＳ Ｐゴシック"/>
                <a:cs typeface="ＭＳ Ｐゴシック"/>
              </a:rPr>
              <a:t> </a:t>
            </a:r>
            <a:r>
              <a:rPr lang="it-IT" dirty="0" err="1" smtClean="0">
                <a:solidFill>
                  <a:srgbClr val="FFFF00"/>
                </a:solidFill>
                <a:ea typeface="ＭＳ Ｐゴシック"/>
                <a:cs typeface="ＭＳ Ｐゴシック"/>
              </a:rPr>
              <a:t>limb</a:t>
            </a:r>
            <a:r>
              <a:rPr lang="it-IT" dirty="0" smtClean="0">
                <a:solidFill>
                  <a:srgbClr val="FFFF00"/>
                </a:solidFill>
                <a:ea typeface="ＭＳ Ｐゴシック"/>
                <a:cs typeface="ＭＳ Ｐゴシック"/>
              </a:rPr>
              <a:t> </a:t>
            </a:r>
            <a:r>
              <a:rPr lang="it-IT" dirty="0" err="1" smtClean="0">
                <a:solidFill>
                  <a:srgbClr val="FFFF00"/>
                </a:solidFill>
                <a:ea typeface="ＭＳ Ｐゴシック"/>
                <a:cs typeface="ＭＳ Ｐゴシック"/>
              </a:rPr>
              <a:t>size</a:t>
            </a:r>
            <a:r>
              <a:rPr lang="it-IT" dirty="0" smtClean="0">
                <a:solidFill>
                  <a:srgbClr val="FFFF00"/>
                </a:solidFill>
                <a:ea typeface="ＭＳ Ｐゴシック"/>
                <a:cs typeface="ＭＳ Ｐゴシック"/>
              </a:rPr>
              <a:t>)</a:t>
            </a:r>
          </a:p>
          <a:p>
            <a:pPr eaLnBrk="1" hangingPunct="1"/>
            <a:r>
              <a:rPr lang="it-IT" dirty="0" err="1" smtClean="0">
                <a:solidFill>
                  <a:srgbClr val="FFFF00"/>
                </a:solidFill>
                <a:ea typeface="ＭＳ Ｐゴシック"/>
                <a:cs typeface="ＭＳ Ｐゴシック"/>
              </a:rPr>
              <a:t>Insensitivity</a:t>
            </a:r>
            <a:r>
              <a:rPr lang="it-IT" dirty="0" smtClean="0">
                <a:solidFill>
                  <a:srgbClr val="FFFF00"/>
                </a:solidFill>
                <a:ea typeface="ＭＳ Ｐゴシック"/>
                <a:cs typeface="ＭＳ Ｐゴシック"/>
              </a:rPr>
              <a:t> to </a:t>
            </a:r>
            <a:r>
              <a:rPr lang="it-IT" dirty="0" err="1" smtClean="0">
                <a:solidFill>
                  <a:srgbClr val="FFFF00"/>
                </a:solidFill>
                <a:ea typeface="ＭＳ Ｐゴシック"/>
                <a:cs typeface="ＭＳ Ｐゴシック"/>
              </a:rPr>
              <a:t>pain</a:t>
            </a:r>
            <a:r>
              <a:rPr lang="it-IT" dirty="0" smtClean="0">
                <a:solidFill>
                  <a:srgbClr val="FFFF00"/>
                </a:solidFill>
                <a:ea typeface="ＭＳ Ｐゴシック"/>
                <a:cs typeface="ＭＳ Ｐゴシック"/>
              </a:rPr>
              <a:t>, </a:t>
            </a:r>
            <a:r>
              <a:rPr lang="it-IT" dirty="0" err="1" smtClean="0">
                <a:solidFill>
                  <a:srgbClr val="FFFF00"/>
                </a:solidFill>
                <a:ea typeface="ＭＳ Ｐゴシック"/>
                <a:cs typeface="ＭＳ Ｐゴシック"/>
              </a:rPr>
              <a:t>skin</a:t>
            </a:r>
            <a:r>
              <a:rPr lang="it-IT" dirty="0" smtClean="0">
                <a:solidFill>
                  <a:srgbClr val="FFFF00"/>
                </a:solidFill>
                <a:ea typeface="ＭＳ Ｐゴシック"/>
                <a:cs typeface="ＭＳ Ｐゴシック"/>
              </a:rPr>
              <a:t> </a:t>
            </a:r>
            <a:r>
              <a:rPr lang="it-IT" dirty="0" err="1" smtClean="0">
                <a:solidFill>
                  <a:srgbClr val="FFFF00"/>
                </a:solidFill>
                <a:ea typeface="ＭＳ Ｐゴシック"/>
                <a:cs typeface="ＭＳ Ｐゴシック"/>
              </a:rPr>
              <a:t>lesions</a:t>
            </a:r>
            <a:endParaRPr lang="it-IT" dirty="0" smtClean="0">
              <a:solidFill>
                <a:srgbClr val="FFFF00"/>
              </a:solidFill>
              <a:ea typeface="ＭＳ Ｐゴシック"/>
              <a:cs typeface="ＭＳ Ｐゴシック"/>
            </a:endParaRPr>
          </a:p>
          <a:p>
            <a:pPr eaLnBrk="1" hangingPunct="1"/>
            <a:r>
              <a:rPr lang="it-IT" dirty="0" smtClean="0">
                <a:solidFill>
                  <a:srgbClr val="FFFF00"/>
                </a:solidFill>
                <a:ea typeface="ＭＳ Ｐゴシック"/>
                <a:cs typeface="ＭＳ Ｐゴシック"/>
              </a:rPr>
              <a:t>Mood </a:t>
            </a:r>
            <a:r>
              <a:rPr lang="it-IT" dirty="0" err="1" smtClean="0">
                <a:solidFill>
                  <a:srgbClr val="FFFF00"/>
                </a:solidFill>
                <a:ea typeface="ＭＳ Ｐゴシック"/>
                <a:cs typeface="ＭＳ Ｐゴシック"/>
              </a:rPr>
              <a:t>swings</a:t>
            </a:r>
            <a:endParaRPr lang="en-US" dirty="0" smtClean="0">
              <a:solidFill>
                <a:srgbClr val="FFFF00"/>
              </a:solidFill>
              <a:ea typeface="ＭＳ Ｐゴシック"/>
              <a:cs typeface="ＭＳ Ｐゴシック"/>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0310"/>
            </a:gs>
            <a:gs pos="100000">
              <a:srgbClr val="3333FF"/>
            </a:gs>
          </a:gsLst>
          <a:lin ang="5400000" scaled="1"/>
        </a:grad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1209675" y="333375"/>
            <a:ext cx="8172450" cy="1431925"/>
          </a:xfrm>
        </p:spPr>
        <p:txBody>
          <a:bodyPr/>
          <a:lstStyle/>
          <a:p>
            <a:pPr algn="r" eaLnBrk="1" hangingPunct="1">
              <a:defRPr/>
            </a:pPr>
            <a:r>
              <a:rPr lang="it-IT" sz="3200" smtClean="0">
                <a:solidFill>
                  <a:schemeClr val="accent2"/>
                </a:solidFill>
              </a:rPr>
              <a:t>Prader-Willi</a:t>
            </a:r>
            <a:endParaRPr lang="en-US" sz="3200" smtClean="0">
              <a:solidFill>
                <a:schemeClr val="accent2"/>
              </a:solidFill>
            </a:endParaRPr>
          </a:p>
        </p:txBody>
      </p:sp>
      <p:pic>
        <p:nvPicPr>
          <p:cNvPr id="206851" name="Picture 3" descr="charrowfig5"/>
          <p:cNvPicPr>
            <a:picLocks noChangeAspect="1" noChangeArrowheads="1"/>
          </p:cNvPicPr>
          <p:nvPr/>
        </p:nvPicPr>
        <p:blipFill>
          <a:blip r:embed="rId2"/>
          <a:srcRect/>
          <a:stretch>
            <a:fillRect/>
          </a:stretch>
        </p:blipFill>
        <p:spPr bwMode="auto">
          <a:xfrm>
            <a:off x="6902450" y="4076700"/>
            <a:ext cx="2579688" cy="2457450"/>
          </a:xfrm>
          <a:prstGeom prst="rect">
            <a:avLst/>
          </a:prstGeom>
          <a:noFill/>
          <a:ln w="9525">
            <a:noFill/>
            <a:miter lim="800000"/>
            <a:headEnd/>
            <a:tailEnd/>
          </a:ln>
        </p:spPr>
      </p:pic>
      <p:pic>
        <p:nvPicPr>
          <p:cNvPr id="206852" name="Picture 4" descr="11-01"/>
          <p:cNvPicPr>
            <a:picLocks noChangeAspect="1" noChangeArrowheads="1"/>
          </p:cNvPicPr>
          <p:nvPr/>
        </p:nvPicPr>
        <p:blipFill>
          <a:blip r:embed="rId3"/>
          <a:srcRect/>
          <a:stretch>
            <a:fillRect/>
          </a:stretch>
        </p:blipFill>
        <p:spPr bwMode="auto">
          <a:xfrm>
            <a:off x="974725" y="2349500"/>
            <a:ext cx="2447925" cy="4249738"/>
          </a:xfrm>
          <a:prstGeom prst="rect">
            <a:avLst/>
          </a:prstGeom>
          <a:noFill/>
          <a:ln w="9525">
            <a:noFill/>
            <a:miter lim="800000"/>
            <a:headEnd/>
            <a:tailEnd/>
          </a:ln>
        </p:spPr>
      </p:pic>
      <p:pic>
        <p:nvPicPr>
          <p:cNvPr id="206853" name="Picture 5" descr="ChrisLepp_450x653"/>
          <p:cNvPicPr>
            <a:picLocks noChangeAspect="1" noChangeArrowheads="1"/>
          </p:cNvPicPr>
          <p:nvPr/>
        </p:nvPicPr>
        <p:blipFill>
          <a:blip r:embed="rId4"/>
          <a:srcRect/>
          <a:stretch>
            <a:fillRect/>
          </a:stretch>
        </p:blipFill>
        <p:spPr bwMode="auto">
          <a:xfrm>
            <a:off x="3549650" y="2276475"/>
            <a:ext cx="3149600" cy="4221163"/>
          </a:xfrm>
          <a:prstGeom prst="rect">
            <a:avLst/>
          </a:prstGeom>
          <a:noFill/>
          <a:ln w="9525">
            <a:noFill/>
            <a:miter lim="800000"/>
            <a:headEnd/>
            <a:tailEnd/>
          </a:ln>
        </p:spPr>
      </p:pic>
      <p:sp>
        <p:nvSpPr>
          <p:cNvPr id="206854" name="Text Box 6"/>
          <p:cNvSpPr txBox="1">
            <a:spLocks noChangeArrowheads="1"/>
          </p:cNvSpPr>
          <p:nvPr/>
        </p:nvSpPr>
        <p:spPr bwMode="auto">
          <a:xfrm>
            <a:off x="7137400" y="2420938"/>
            <a:ext cx="2106613" cy="519112"/>
          </a:xfrm>
          <a:prstGeom prst="rect">
            <a:avLst/>
          </a:prstGeom>
          <a:noFill/>
          <a:ln w="12700">
            <a:noFill/>
            <a:miter lim="800000"/>
            <a:headEnd type="none" w="sm" len="sm"/>
            <a:tailEnd type="none" w="sm" len="sm"/>
          </a:ln>
        </p:spPr>
        <p:txBody>
          <a:bodyPr>
            <a:spAutoFit/>
          </a:bodyPr>
          <a:lstStyle/>
          <a:p>
            <a:pPr>
              <a:spcBef>
                <a:spcPct val="50000"/>
              </a:spcBef>
            </a:pPr>
            <a:r>
              <a:rPr lang="it-IT" sz="2800">
                <a:solidFill>
                  <a:srgbClr val="FFFF00"/>
                </a:solidFill>
              </a:rPr>
              <a:t>1/15.000</a:t>
            </a:r>
            <a:endParaRPr lang="en-US" sz="2800">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3"/>
          <p:cNvSpPr>
            <a:spLocks noChangeArrowheads="1"/>
          </p:cNvSpPr>
          <p:nvPr/>
        </p:nvSpPr>
        <p:spPr bwMode="auto">
          <a:xfrm>
            <a:off x="0" y="0"/>
            <a:ext cx="9906000" cy="1143000"/>
          </a:xfrm>
          <a:prstGeom prst="rect">
            <a:avLst/>
          </a:prstGeom>
          <a:noFill/>
          <a:ln w="9525">
            <a:noFill/>
            <a:miter lim="800000"/>
            <a:headEnd/>
            <a:tailEnd/>
          </a:ln>
        </p:spPr>
        <p:txBody>
          <a:bodyPr lIns="92075" tIns="46038" rIns="92075" bIns="46038" anchor="ctr"/>
          <a:lstStyle/>
          <a:p>
            <a:pPr algn="ctr" eaLnBrk="0" hangingPunct="0"/>
            <a:r>
              <a:rPr kumimoji="1" lang="it-IT" sz="4400" b="1" dirty="0" smtClean="0">
                <a:solidFill>
                  <a:srgbClr val="FF0000"/>
                </a:solidFill>
                <a:latin typeface="Arial" pitchFamily="34" charset="0"/>
                <a:cs typeface="Arial" pitchFamily="34" charset="0"/>
              </a:rPr>
              <a:t>WILLIAMS SYNDROME</a:t>
            </a:r>
            <a:endParaRPr kumimoji="1" lang="it-IT" sz="4400" b="1" dirty="0">
              <a:solidFill>
                <a:srgbClr val="FF0000"/>
              </a:solidFill>
              <a:latin typeface="Arial" pitchFamily="34" charset="0"/>
              <a:cs typeface="Arial" pitchFamily="34" charset="0"/>
            </a:endParaRPr>
          </a:p>
        </p:txBody>
      </p:sp>
      <p:sp>
        <p:nvSpPr>
          <p:cNvPr id="169989" name="Rectangle 5"/>
          <p:cNvSpPr>
            <a:spLocks noChangeArrowheads="1"/>
          </p:cNvSpPr>
          <p:nvPr/>
        </p:nvSpPr>
        <p:spPr bwMode="auto">
          <a:xfrm>
            <a:off x="1640632" y="1196752"/>
            <a:ext cx="6696744" cy="3429000"/>
          </a:xfrm>
          <a:prstGeom prst="rect">
            <a:avLst/>
          </a:prstGeom>
          <a:noFill/>
          <a:ln w="9525">
            <a:noFill/>
            <a:miter lim="800000"/>
            <a:headEnd/>
            <a:tailEnd/>
          </a:ln>
        </p:spPr>
        <p:txBody>
          <a:bodyPr lIns="92075" tIns="46038" rIns="92075" bIns="46038"/>
          <a:lstStyle/>
          <a:p>
            <a:pPr marL="342900" indent="-342900" eaLnBrk="0" hangingPunct="0">
              <a:spcBef>
                <a:spcPct val="20000"/>
              </a:spcBef>
              <a:buClr>
                <a:schemeClr val="bg2"/>
              </a:buClr>
              <a:buFont typeface="Monotype Sorts"/>
              <a:buChar char="§"/>
            </a:pPr>
            <a:r>
              <a:rPr kumimoji="1" lang="it-IT" sz="3600" b="1" dirty="0" err="1" smtClean="0">
                <a:latin typeface="Arial" pitchFamily="34" charset="0"/>
                <a:cs typeface="Arial" pitchFamily="34" charset="0"/>
              </a:rPr>
              <a:t>Typical</a:t>
            </a:r>
            <a:r>
              <a:rPr kumimoji="1" lang="it-IT" sz="3600" b="1" dirty="0" smtClean="0">
                <a:latin typeface="Arial" pitchFamily="34" charset="0"/>
                <a:cs typeface="Arial" pitchFamily="34" charset="0"/>
              </a:rPr>
              <a:t> facies (</a:t>
            </a:r>
            <a:r>
              <a:rPr kumimoji="1" lang="it-IT" sz="3600" b="1" dirty="0" err="1" smtClean="0">
                <a:latin typeface="Arial" pitchFamily="34" charset="0"/>
                <a:cs typeface="Arial" pitchFamily="34" charset="0"/>
              </a:rPr>
              <a:t>elfin</a:t>
            </a:r>
            <a:r>
              <a:rPr kumimoji="1" lang="it-IT" sz="3600" b="1" dirty="0" smtClean="0">
                <a:latin typeface="Arial" pitchFamily="34" charset="0"/>
                <a:cs typeface="Arial" pitchFamily="34" charset="0"/>
              </a:rPr>
              <a:t> </a:t>
            </a:r>
            <a:r>
              <a:rPr kumimoji="1" lang="it-IT" sz="3600" b="1" dirty="0" err="1" smtClean="0">
                <a:latin typeface="Arial" pitchFamily="34" charset="0"/>
                <a:cs typeface="Arial" pitchFamily="34" charset="0"/>
              </a:rPr>
              <a:t>facial</a:t>
            </a:r>
            <a:r>
              <a:rPr kumimoji="1" lang="it-IT" sz="3600" b="1" dirty="0" smtClean="0">
                <a:latin typeface="Arial" pitchFamily="34" charset="0"/>
                <a:cs typeface="Arial" pitchFamily="34" charset="0"/>
              </a:rPr>
              <a:t> </a:t>
            </a:r>
            <a:r>
              <a:rPr kumimoji="1" lang="it-IT" sz="3600" b="1" dirty="0" err="1" smtClean="0">
                <a:latin typeface="Arial" pitchFamily="34" charset="0"/>
                <a:cs typeface="Arial" pitchFamily="34" charset="0"/>
              </a:rPr>
              <a:t>feature</a:t>
            </a:r>
            <a:r>
              <a:rPr kumimoji="1" lang="it-IT" sz="3600" b="1" dirty="0" smtClean="0">
                <a:latin typeface="Arial" pitchFamily="34" charset="0"/>
                <a:cs typeface="Arial" pitchFamily="34" charset="0"/>
              </a:rPr>
              <a:t> with </a:t>
            </a:r>
            <a:r>
              <a:rPr kumimoji="1" lang="it-IT" sz="3600" b="1" dirty="0" err="1" smtClean="0">
                <a:latin typeface="Arial" pitchFamily="34" charset="0"/>
                <a:cs typeface="Arial" pitchFamily="34" charset="0"/>
              </a:rPr>
              <a:t>low</a:t>
            </a:r>
            <a:r>
              <a:rPr kumimoji="1" lang="it-IT" sz="3600" b="1" dirty="0" smtClean="0">
                <a:latin typeface="Arial" pitchFamily="34" charset="0"/>
                <a:cs typeface="Arial" pitchFamily="34" charset="0"/>
              </a:rPr>
              <a:t> </a:t>
            </a:r>
            <a:r>
              <a:rPr kumimoji="1" lang="it-IT" sz="3600" b="1" dirty="0" err="1" smtClean="0">
                <a:latin typeface="Arial" pitchFamily="34" charset="0"/>
                <a:cs typeface="Arial" pitchFamily="34" charset="0"/>
              </a:rPr>
              <a:t>nasal</a:t>
            </a:r>
            <a:r>
              <a:rPr kumimoji="1" lang="it-IT" sz="3600" b="1" dirty="0" smtClean="0">
                <a:latin typeface="Arial" pitchFamily="34" charset="0"/>
                <a:cs typeface="Arial" pitchFamily="34" charset="0"/>
              </a:rPr>
              <a:t> bridge)</a:t>
            </a:r>
            <a:endParaRPr kumimoji="1" lang="it-IT" sz="3600" b="1" dirty="0">
              <a:latin typeface="Arial" pitchFamily="34" charset="0"/>
              <a:cs typeface="Arial" pitchFamily="34" charset="0"/>
            </a:endParaRPr>
          </a:p>
          <a:p>
            <a:pPr marL="342900" indent="-342900" eaLnBrk="0" hangingPunct="0">
              <a:spcBef>
                <a:spcPct val="20000"/>
              </a:spcBef>
              <a:buClr>
                <a:schemeClr val="bg2"/>
              </a:buClr>
              <a:buFont typeface="Monotype Sorts"/>
              <a:buChar char="§"/>
            </a:pPr>
            <a:r>
              <a:rPr kumimoji="1" lang="it-IT" sz="3600" b="1" dirty="0" err="1" smtClean="0">
                <a:latin typeface="Arial" pitchFamily="34" charset="0"/>
                <a:cs typeface="Arial" pitchFamily="34" charset="0"/>
              </a:rPr>
              <a:t>Failure</a:t>
            </a:r>
            <a:r>
              <a:rPr kumimoji="1" lang="it-IT" sz="3600" b="1" dirty="0" smtClean="0">
                <a:latin typeface="Arial" pitchFamily="34" charset="0"/>
                <a:cs typeface="Arial" pitchFamily="34" charset="0"/>
              </a:rPr>
              <a:t> to </a:t>
            </a:r>
            <a:r>
              <a:rPr kumimoji="1" lang="it-IT" sz="3600" b="1" dirty="0" err="1" smtClean="0">
                <a:latin typeface="Arial" pitchFamily="34" charset="0"/>
                <a:cs typeface="Arial" pitchFamily="34" charset="0"/>
              </a:rPr>
              <a:t>thrive</a:t>
            </a:r>
            <a:endParaRPr kumimoji="1" lang="it-IT" sz="3600" b="1" dirty="0">
              <a:latin typeface="Arial" pitchFamily="34" charset="0"/>
              <a:cs typeface="Arial" pitchFamily="34" charset="0"/>
            </a:endParaRPr>
          </a:p>
          <a:p>
            <a:pPr marL="342900" indent="-342900" eaLnBrk="0" hangingPunct="0">
              <a:spcBef>
                <a:spcPct val="20000"/>
              </a:spcBef>
              <a:buClr>
                <a:schemeClr val="bg2"/>
              </a:buClr>
              <a:buFont typeface="Monotype Sorts"/>
              <a:buChar char="§"/>
            </a:pPr>
            <a:r>
              <a:rPr kumimoji="1" lang="it-IT" sz="3600" b="1" dirty="0" err="1" smtClean="0">
                <a:latin typeface="Arial" pitchFamily="34" charset="0"/>
                <a:cs typeface="Arial" pitchFamily="34" charset="0"/>
              </a:rPr>
              <a:t>Cardiac</a:t>
            </a:r>
            <a:r>
              <a:rPr kumimoji="1" lang="it-IT" sz="3600" b="1" dirty="0" smtClean="0">
                <a:latin typeface="Arial" pitchFamily="34" charset="0"/>
                <a:cs typeface="Arial" pitchFamily="34" charset="0"/>
              </a:rPr>
              <a:t> </a:t>
            </a:r>
            <a:r>
              <a:rPr kumimoji="1" lang="it-IT" sz="3600" b="1" dirty="0" err="1" smtClean="0">
                <a:latin typeface="Arial" pitchFamily="34" charset="0"/>
                <a:cs typeface="Arial" pitchFamily="34" charset="0"/>
              </a:rPr>
              <a:t>problems</a:t>
            </a:r>
            <a:endParaRPr kumimoji="1" lang="it-IT" sz="3600" b="1" dirty="0">
              <a:latin typeface="Arial" pitchFamily="34" charset="0"/>
              <a:cs typeface="Arial" pitchFamily="34" charset="0"/>
            </a:endParaRPr>
          </a:p>
          <a:p>
            <a:pPr marL="342900" indent="-342900" eaLnBrk="0" hangingPunct="0">
              <a:spcBef>
                <a:spcPct val="20000"/>
              </a:spcBef>
              <a:buClr>
                <a:schemeClr val="bg2"/>
              </a:buClr>
              <a:buFont typeface="Monotype Sorts"/>
              <a:buChar char="§"/>
            </a:pPr>
            <a:r>
              <a:rPr kumimoji="1" lang="it-IT" sz="3600" b="1" dirty="0" err="1">
                <a:latin typeface="Arial" pitchFamily="34" charset="0"/>
                <a:cs typeface="Arial" pitchFamily="34" charset="0"/>
              </a:rPr>
              <a:t>P</a:t>
            </a:r>
            <a:r>
              <a:rPr kumimoji="1" lang="it-IT" sz="3600" b="1" dirty="0" err="1" smtClean="0">
                <a:latin typeface="Arial" pitchFamily="34" charset="0"/>
                <a:cs typeface="Arial" pitchFamily="34" charset="0"/>
              </a:rPr>
              <a:t>sychological</a:t>
            </a:r>
            <a:r>
              <a:rPr kumimoji="1" lang="it-IT" sz="3600" b="1" dirty="0" smtClean="0">
                <a:latin typeface="Arial" pitchFamily="34" charset="0"/>
                <a:cs typeface="Arial" pitchFamily="34" charset="0"/>
              </a:rPr>
              <a:t> </a:t>
            </a:r>
            <a:r>
              <a:rPr kumimoji="1" lang="it-IT" sz="3600" b="1" dirty="0" err="1" smtClean="0">
                <a:latin typeface="Arial" pitchFamily="34" charset="0"/>
                <a:cs typeface="Arial" pitchFamily="34" charset="0"/>
              </a:rPr>
              <a:t>problems</a:t>
            </a:r>
            <a:endParaRPr kumimoji="1" lang="it-IT" sz="3600" b="1" dirty="0">
              <a:latin typeface="Arial" pitchFamily="34" charset="0"/>
              <a:cs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Effect transition="in" filter="fade">
                                      <p:cBhvr>
                                        <p:cTn id="7" dur="500"/>
                                        <p:tgtEl>
                                          <p:spTgt spid="169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9" grpId="0"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0310"/>
            </a:gs>
            <a:gs pos="100000">
              <a:srgbClr val="3333FF"/>
            </a:gs>
          </a:gsLst>
          <a:lin ang="5400000" scaled="1"/>
        </a:gra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544513" y="4983163"/>
            <a:ext cx="8866187" cy="1052512"/>
          </a:xfrm>
        </p:spPr>
        <p:txBody>
          <a:bodyPr/>
          <a:lstStyle/>
          <a:p>
            <a:pPr algn="r" eaLnBrk="1" hangingPunct="1">
              <a:defRPr/>
            </a:pPr>
            <a:r>
              <a:rPr lang="it-IT" smtClean="0">
                <a:solidFill>
                  <a:schemeClr val="accent2"/>
                </a:solidFill>
                <a:cs typeface="Arial" pitchFamily="34" charset="0"/>
              </a:rPr>
              <a:t>Williams-Beuren</a:t>
            </a:r>
            <a:endParaRPr lang="it-IT" smtClean="0">
              <a:solidFill>
                <a:schemeClr val="accent2"/>
              </a:solidFill>
            </a:endParaRPr>
          </a:p>
        </p:txBody>
      </p:sp>
      <p:sp>
        <p:nvSpPr>
          <p:cNvPr id="208899" name="Rectangle 3"/>
          <p:cNvSpPr>
            <a:spLocks noGrp="1" noChangeArrowheads="1"/>
          </p:cNvSpPr>
          <p:nvPr>
            <p:ph idx="1"/>
          </p:nvPr>
        </p:nvSpPr>
        <p:spPr>
          <a:xfrm>
            <a:off x="3957638" y="1600200"/>
            <a:ext cx="5453062" cy="4525963"/>
          </a:xfrm>
        </p:spPr>
        <p:txBody>
          <a:bodyPr/>
          <a:lstStyle/>
          <a:p>
            <a:pPr eaLnBrk="1" hangingPunct="1"/>
            <a:r>
              <a:rPr lang="en-US" sz="2400" dirty="0" smtClean="0">
                <a:solidFill>
                  <a:srgbClr val="FFFF00"/>
                </a:solidFill>
                <a:ea typeface="ＭＳ Ｐゴシック"/>
                <a:cs typeface="ＭＳ Ｐゴシック"/>
              </a:rPr>
              <a:t>Incidence at birth 1/7.500-1/20.000, but can remain undiagnosed</a:t>
            </a:r>
          </a:p>
          <a:p>
            <a:pPr eaLnBrk="1" hangingPunct="1"/>
            <a:endParaRPr lang="en-US" sz="2400" dirty="0" smtClean="0">
              <a:solidFill>
                <a:srgbClr val="FFFF00"/>
              </a:solidFill>
              <a:ea typeface="ＭＳ Ｐゴシック"/>
              <a:cs typeface="ＭＳ Ｐゴシック"/>
            </a:endParaRPr>
          </a:p>
        </p:txBody>
      </p:sp>
      <p:pic>
        <p:nvPicPr>
          <p:cNvPr id="208900" name="Picture 4" descr="intheairtiny.JPG (15535 bytes)"/>
          <p:cNvPicPr>
            <a:picLocks noChangeAspect="1" noChangeArrowheads="1"/>
          </p:cNvPicPr>
          <p:nvPr/>
        </p:nvPicPr>
        <p:blipFill>
          <a:blip r:embed="rId2"/>
          <a:srcRect/>
          <a:stretch>
            <a:fillRect/>
          </a:stretch>
        </p:blipFill>
        <p:spPr bwMode="auto">
          <a:xfrm>
            <a:off x="3549650" y="3398838"/>
            <a:ext cx="2890838" cy="3459162"/>
          </a:xfrm>
          <a:prstGeom prst="rect">
            <a:avLst/>
          </a:prstGeom>
          <a:noFill/>
          <a:ln w="9525">
            <a:noFill/>
            <a:miter lim="800000"/>
            <a:headEnd/>
            <a:tailEnd/>
          </a:ln>
        </p:spPr>
      </p:pic>
      <p:pic>
        <p:nvPicPr>
          <p:cNvPr id="208901" name="Picture 5" descr="21_mod"/>
          <p:cNvPicPr>
            <a:picLocks noChangeAspect="1" noChangeArrowheads="1"/>
          </p:cNvPicPr>
          <p:nvPr/>
        </p:nvPicPr>
        <p:blipFill>
          <a:blip r:embed="rId3"/>
          <a:srcRect/>
          <a:stretch>
            <a:fillRect/>
          </a:stretch>
        </p:blipFill>
        <p:spPr bwMode="auto">
          <a:xfrm>
            <a:off x="6513513" y="3257550"/>
            <a:ext cx="3090862" cy="3600450"/>
          </a:xfrm>
          <a:prstGeom prst="rect">
            <a:avLst/>
          </a:prstGeom>
          <a:noFill/>
          <a:ln w="9525">
            <a:noFill/>
            <a:miter lim="800000"/>
            <a:headEnd/>
            <a:tailEnd/>
          </a:ln>
        </p:spPr>
      </p:pic>
      <p:pic>
        <p:nvPicPr>
          <p:cNvPr id="208902" name="Picture 6" descr="Anna%20Maria%2019"/>
          <p:cNvPicPr>
            <a:picLocks noChangeAspect="1" noChangeArrowheads="1"/>
          </p:cNvPicPr>
          <p:nvPr/>
        </p:nvPicPr>
        <p:blipFill>
          <a:blip r:embed="rId4"/>
          <a:srcRect/>
          <a:stretch>
            <a:fillRect/>
          </a:stretch>
        </p:blipFill>
        <p:spPr bwMode="auto">
          <a:xfrm>
            <a:off x="741363" y="188913"/>
            <a:ext cx="2601912" cy="3240087"/>
          </a:xfrm>
          <a:prstGeom prst="rect">
            <a:avLst/>
          </a:prstGeom>
          <a:noFill/>
          <a:ln w="9525">
            <a:noFill/>
            <a:miter lim="800000"/>
            <a:headEnd/>
            <a:tailEnd/>
          </a:ln>
        </p:spPr>
      </p:pic>
      <p:pic>
        <p:nvPicPr>
          <p:cNvPr id="208903" name="Picture 7" descr="low-nasal-bridge"/>
          <p:cNvPicPr>
            <a:picLocks noChangeAspect="1" noChangeArrowheads="1"/>
          </p:cNvPicPr>
          <p:nvPr/>
        </p:nvPicPr>
        <p:blipFill>
          <a:blip r:embed="rId5"/>
          <a:srcRect/>
          <a:stretch>
            <a:fillRect/>
          </a:stretch>
        </p:blipFill>
        <p:spPr bwMode="auto">
          <a:xfrm>
            <a:off x="0" y="3716338"/>
            <a:ext cx="3548063" cy="223202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0310"/>
            </a:gs>
            <a:gs pos="100000">
              <a:srgbClr val="3333FF"/>
            </a:gs>
          </a:gsLst>
          <a:lin ang="5400000" scaled="1"/>
        </a:gra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544513" y="214313"/>
            <a:ext cx="8866187" cy="1050925"/>
          </a:xfrm>
        </p:spPr>
        <p:txBody>
          <a:bodyPr>
            <a:normAutofit fontScale="90000"/>
          </a:bodyPr>
          <a:lstStyle/>
          <a:p>
            <a:pPr algn="r" eaLnBrk="1" hangingPunct="1">
              <a:defRPr/>
            </a:pPr>
            <a:r>
              <a:rPr lang="it-IT" sz="3200" dirty="0" smtClean="0">
                <a:solidFill>
                  <a:schemeClr val="accent2"/>
                </a:solidFill>
                <a:cs typeface="Arial" pitchFamily="34" charset="0"/>
              </a:rPr>
              <a:t>Williams</a:t>
            </a:r>
            <a:br>
              <a:rPr lang="it-IT" sz="3200" dirty="0" smtClean="0">
                <a:solidFill>
                  <a:schemeClr val="accent2"/>
                </a:solidFill>
                <a:cs typeface="Arial" pitchFamily="34" charset="0"/>
              </a:rPr>
            </a:br>
            <a:r>
              <a:rPr lang="it-IT" sz="3200" dirty="0" err="1" smtClean="0">
                <a:solidFill>
                  <a:schemeClr val="accent2"/>
                </a:solidFill>
                <a:cs typeface="Arial" pitchFamily="34" charset="0"/>
              </a:rPr>
              <a:t>genetics</a:t>
            </a:r>
            <a:endParaRPr lang="it-IT" sz="3200" dirty="0" smtClean="0">
              <a:solidFill>
                <a:schemeClr val="accent2"/>
              </a:solidFill>
            </a:endParaRPr>
          </a:p>
        </p:txBody>
      </p:sp>
      <p:sp>
        <p:nvSpPr>
          <p:cNvPr id="209923" name="Rectangle 3"/>
          <p:cNvSpPr>
            <a:spLocks noGrp="1" noChangeArrowheads="1"/>
          </p:cNvSpPr>
          <p:nvPr>
            <p:ph type="body" idx="1"/>
          </p:nvPr>
        </p:nvSpPr>
        <p:spPr>
          <a:xfrm>
            <a:off x="974725" y="2030413"/>
            <a:ext cx="8737600" cy="4184650"/>
          </a:xfrm>
        </p:spPr>
        <p:txBody>
          <a:bodyPr/>
          <a:lstStyle/>
          <a:p>
            <a:pPr eaLnBrk="1" hangingPunct="1"/>
            <a:r>
              <a:rPr lang="en-US" sz="2400" dirty="0" smtClean="0">
                <a:solidFill>
                  <a:srgbClr val="FFFF00"/>
                </a:solidFill>
                <a:ea typeface="ＭＳ Ｐゴシック"/>
                <a:cs typeface="ＭＳ Ｐゴシック"/>
              </a:rPr>
              <a:t>“de novo” deletion</a:t>
            </a:r>
          </a:p>
          <a:p>
            <a:pPr eaLnBrk="1" hangingPunct="1"/>
            <a:r>
              <a:rPr lang="en-US" sz="2400" dirty="0" smtClean="0">
                <a:solidFill>
                  <a:srgbClr val="FFFF00"/>
                </a:solidFill>
                <a:ea typeface="ＭＳ Ｐゴシック"/>
                <a:cs typeface="ＭＳ Ｐゴシック"/>
              </a:rPr>
              <a:t>autosomal dominant inheritance</a:t>
            </a:r>
          </a:p>
          <a:p>
            <a:pPr eaLnBrk="1" hangingPunct="1"/>
            <a:r>
              <a:rPr lang="en-US" sz="2400" dirty="0" smtClean="0">
                <a:solidFill>
                  <a:srgbClr val="FFFF00"/>
                </a:solidFill>
                <a:ea typeface="ＭＳ Ｐゴシック"/>
                <a:cs typeface="ＭＳ Ｐゴシック"/>
              </a:rPr>
              <a:t>Deletion of 1.6MB involving 21 contiguous genes in </a:t>
            </a:r>
            <a:r>
              <a:rPr lang="en-US" sz="2400" dirty="0" err="1" smtClean="0">
                <a:solidFill>
                  <a:srgbClr val="FFFF00"/>
                </a:solidFill>
                <a:ea typeface="ＭＳ Ｐゴシック"/>
                <a:cs typeface="ＭＳ Ｐゴシック"/>
              </a:rPr>
              <a:t>heterozygosity</a:t>
            </a:r>
            <a:r>
              <a:rPr lang="en-US" sz="2400" dirty="0" smtClean="0">
                <a:solidFill>
                  <a:srgbClr val="FFFF00"/>
                </a:solidFill>
                <a:ea typeface="ＭＳ Ｐゴシック"/>
                <a:cs typeface="ＭＳ Ｐゴシック"/>
              </a:rPr>
              <a:t> at locus 7q11.23</a:t>
            </a:r>
          </a:p>
          <a:p>
            <a:pPr lvl="1" eaLnBrk="1" hangingPunct="1"/>
            <a:r>
              <a:rPr lang="en-US" dirty="0" err="1" smtClean="0">
                <a:solidFill>
                  <a:srgbClr val="FFFF00"/>
                </a:solidFill>
                <a:ea typeface="ＭＳ Ｐゴシック"/>
              </a:rPr>
              <a:t>Elastine</a:t>
            </a:r>
            <a:r>
              <a:rPr lang="en-US" smtClean="0">
                <a:solidFill>
                  <a:srgbClr val="FFFF00"/>
                </a:solidFill>
                <a:ea typeface="ＭＳ Ｐゴシック"/>
              </a:rPr>
              <a:t> gene</a:t>
            </a:r>
            <a:endParaRPr lang="en-US" dirty="0" smtClean="0">
              <a:solidFill>
                <a:srgbClr val="FFFF00"/>
              </a:solidFill>
              <a:ea typeface="ＭＳ Ｐゴシック"/>
            </a:endParaRPr>
          </a:p>
          <a:p>
            <a:pPr lvl="1" eaLnBrk="1" hangingPunct="1"/>
            <a:r>
              <a:rPr lang="en-US" dirty="0" smtClean="0">
                <a:solidFill>
                  <a:srgbClr val="FFFF00"/>
                </a:solidFill>
                <a:ea typeface="ＭＳ Ｐゴシック"/>
              </a:rPr>
              <a:t>LIM kinase 1 (LIMK1)</a:t>
            </a:r>
          </a:p>
          <a:p>
            <a:pPr lvl="1" eaLnBrk="1" hangingPunct="1"/>
            <a:r>
              <a:rPr lang="en-US" dirty="0" smtClean="0">
                <a:solidFill>
                  <a:srgbClr val="FFFF00"/>
                </a:solidFill>
                <a:ea typeface="ＭＳ Ｐゴシック"/>
              </a:rPr>
              <a:t>CLIP-115 that binds microtubules</a:t>
            </a:r>
          </a:p>
          <a:p>
            <a:pPr lvl="1" eaLnBrk="1" hangingPunct="1"/>
            <a:r>
              <a:rPr lang="it-IT" dirty="0" err="1" smtClean="0">
                <a:solidFill>
                  <a:srgbClr val="FFFF00"/>
                </a:solidFill>
                <a:ea typeface="ＭＳ Ｐゴシック"/>
              </a:rPr>
              <a:t>Transcription</a:t>
            </a:r>
            <a:r>
              <a:rPr lang="it-IT" dirty="0" smtClean="0">
                <a:solidFill>
                  <a:srgbClr val="FFFF00"/>
                </a:solidFill>
                <a:ea typeface="ＭＳ Ｐゴシック"/>
              </a:rPr>
              <a:t> </a:t>
            </a:r>
            <a:r>
              <a:rPr lang="it-IT" dirty="0" err="1" smtClean="0">
                <a:solidFill>
                  <a:srgbClr val="FFFF00"/>
                </a:solidFill>
                <a:ea typeface="ＭＳ Ｐゴシック"/>
              </a:rPr>
              <a:t>factors</a:t>
            </a:r>
            <a:r>
              <a:rPr lang="it-IT" dirty="0" smtClean="0">
                <a:solidFill>
                  <a:srgbClr val="FFFF00"/>
                </a:solidFill>
                <a:ea typeface="ＭＳ Ｐゴシック"/>
              </a:rPr>
              <a:t> </a:t>
            </a:r>
            <a:r>
              <a:rPr lang="en-US" dirty="0" smtClean="0">
                <a:solidFill>
                  <a:srgbClr val="FFFF00"/>
                </a:solidFill>
                <a:ea typeface="ＭＳ Ｐゴシック"/>
              </a:rPr>
              <a:t>GTF2I and GTF2IRD1</a:t>
            </a:r>
          </a:p>
          <a:p>
            <a:pPr lvl="1" eaLnBrk="1" hangingPunct="1"/>
            <a:r>
              <a:rPr lang="it-IT" dirty="0" err="1" smtClean="0">
                <a:solidFill>
                  <a:srgbClr val="FFFF00"/>
                </a:solidFill>
                <a:ea typeface="ＭＳ Ｐゴシック"/>
              </a:rPr>
              <a:t>positional</a:t>
            </a:r>
            <a:r>
              <a:rPr lang="it-IT" dirty="0" smtClean="0">
                <a:solidFill>
                  <a:srgbClr val="FFFF00"/>
                </a:solidFill>
                <a:ea typeface="ＭＳ Ｐゴシック"/>
              </a:rPr>
              <a:t> </a:t>
            </a:r>
            <a:r>
              <a:rPr lang="it-IT" dirty="0" err="1" smtClean="0">
                <a:solidFill>
                  <a:srgbClr val="FFFF00"/>
                </a:solidFill>
                <a:ea typeface="ＭＳ Ｐゴシック"/>
              </a:rPr>
              <a:t>effect</a:t>
            </a:r>
            <a:r>
              <a:rPr lang="it-IT" dirty="0" smtClean="0">
                <a:solidFill>
                  <a:srgbClr val="FFFF00"/>
                </a:solidFill>
                <a:ea typeface="ＭＳ Ｐゴシック"/>
              </a:rPr>
              <a:t> on </a:t>
            </a:r>
            <a:r>
              <a:rPr lang="it-IT" dirty="0" err="1" smtClean="0">
                <a:solidFill>
                  <a:srgbClr val="FFFF00"/>
                </a:solidFill>
                <a:ea typeface="ＭＳ Ｐゴシック"/>
              </a:rPr>
              <a:t>other</a:t>
            </a:r>
            <a:r>
              <a:rPr lang="it-IT" dirty="0" smtClean="0">
                <a:solidFill>
                  <a:srgbClr val="FFFF00"/>
                </a:solidFill>
                <a:ea typeface="ＭＳ Ｐゴシック"/>
              </a:rPr>
              <a:t> </a:t>
            </a:r>
            <a:r>
              <a:rPr lang="it-IT" dirty="0" err="1" smtClean="0">
                <a:solidFill>
                  <a:srgbClr val="FFFF00"/>
                </a:solidFill>
                <a:ea typeface="ＭＳ Ｐゴシック"/>
              </a:rPr>
              <a:t>genes</a:t>
            </a:r>
            <a:r>
              <a:rPr lang="it-IT" dirty="0" smtClean="0">
                <a:solidFill>
                  <a:srgbClr val="FFFF00"/>
                </a:solidFill>
                <a:ea typeface="ＭＳ Ｐゴシック"/>
              </a:rPr>
              <a:t> </a:t>
            </a:r>
            <a:r>
              <a:rPr lang="it-IT" dirty="0" err="1" smtClean="0">
                <a:solidFill>
                  <a:srgbClr val="FFFF00"/>
                </a:solidFill>
                <a:ea typeface="ＭＳ Ｐゴシック"/>
              </a:rPr>
              <a:t>surrounding</a:t>
            </a:r>
            <a:r>
              <a:rPr lang="it-IT" dirty="0" smtClean="0">
                <a:solidFill>
                  <a:srgbClr val="FFFF00"/>
                </a:solidFill>
                <a:ea typeface="ＭＳ Ｐゴシック"/>
              </a:rPr>
              <a:t> the </a:t>
            </a:r>
            <a:r>
              <a:rPr lang="it-IT" dirty="0" err="1" smtClean="0">
                <a:solidFill>
                  <a:srgbClr val="FFFF00"/>
                </a:solidFill>
                <a:ea typeface="ＭＳ Ｐゴシック"/>
              </a:rPr>
              <a:t>deletion</a:t>
            </a:r>
            <a:endParaRPr lang="en-US" dirty="0" smtClean="0">
              <a:solidFill>
                <a:srgbClr val="FFFF00"/>
              </a:solidFill>
              <a:ea typeface="ＭＳ Ｐゴシック"/>
            </a:endParaRPr>
          </a:p>
          <a:p>
            <a:pPr eaLnBrk="1" hangingPunct="1"/>
            <a:endParaRPr lang="en-US" dirty="0" smtClean="0">
              <a:solidFill>
                <a:srgbClr val="FFFF00"/>
              </a:solidFill>
              <a:ea typeface="ＭＳ Ｐゴシック"/>
              <a:cs typeface="ＭＳ Ｐゴシック"/>
            </a:endParaRPr>
          </a:p>
          <a:p>
            <a:pPr eaLnBrk="1" hangingPunct="1"/>
            <a:endParaRPr lang="it-IT" dirty="0" smtClean="0">
              <a:solidFill>
                <a:srgbClr val="FFFF00"/>
              </a:solidFill>
              <a:ea typeface="ＭＳ Ｐゴシック"/>
              <a:cs typeface="ＭＳ Ｐゴシック"/>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0310"/>
            </a:gs>
            <a:gs pos="100000">
              <a:srgbClr val="3333FF"/>
            </a:gs>
          </a:gsLst>
          <a:lin ang="5400000" scaled="1"/>
        </a:gra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544513" y="4983163"/>
            <a:ext cx="8866187" cy="1052512"/>
          </a:xfrm>
        </p:spPr>
        <p:txBody>
          <a:bodyPr>
            <a:normAutofit fontScale="90000"/>
          </a:bodyPr>
          <a:lstStyle/>
          <a:p>
            <a:pPr algn="r" eaLnBrk="1" hangingPunct="1">
              <a:defRPr/>
            </a:pPr>
            <a:r>
              <a:rPr lang="it-IT" sz="3200" smtClean="0">
                <a:solidFill>
                  <a:schemeClr val="accent2"/>
                </a:solidFill>
                <a:cs typeface="Arial" pitchFamily="34" charset="0"/>
              </a:rPr>
              <a:t>Williams</a:t>
            </a:r>
            <a:br>
              <a:rPr lang="it-IT" sz="3200" smtClean="0">
                <a:solidFill>
                  <a:schemeClr val="accent2"/>
                </a:solidFill>
                <a:cs typeface="Arial" pitchFamily="34" charset="0"/>
              </a:rPr>
            </a:br>
            <a:r>
              <a:rPr lang="it-IT" sz="3200" smtClean="0">
                <a:solidFill>
                  <a:schemeClr val="accent2"/>
                </a:solidFill>
                <a:cs typeface="Arial" pitchFamily="34" charset="0"/>
              </a:rPr>
              <a:t>FISH delezione 7q11.23</a:t>
            </a:r>
          </a:p>
        </p:txBody>
      </p:sp>
      <p:pic>
        <p:nvPicPr>
          <p:cNvPr id="210947" name="Picture 4" descr="mg026338"/>
          <p:cNvPicPr>
            <a:picLocks noChangeAspect="1" noChangeArrowheads="1"/>
          </p:cNvPicPr>
          <p:nvPr/>
        </p:nvPicPr>
        <p:blipFill>
          <a:blip r:embed="rId2"/>
          <a:srcRect/>
          <a:stretch>
            <a:fillRect/>
          </a:stretch>
        </p:blipFill>
        <p:spPr bwMode="auto">
          <a:xfrm>
            <a:off x="1209675" y="1557338"/>
            <a:ext cx="8112125" cy="4902200"/>
          </a:xfrm>
          <a:prstGeom prst="rect">
            <a:avLst/>
          </a:prstGeom>
          <a:noFill/>
          <a:ln w="9525">
            <a:noFill/>
            <a:miter lim="800000"/>
            <a:headEnd/>
            <a:tailEnd/>
          </a:ln>
        </p:spPr>
      </p:pic>
      <p:sp>
        <p:nvSpPr>
          <p:cNvPr id="492549" name="Rectangle 5"/>
          <p:cNvSpPr>
            <a:spLocks noChangeArrowheads="1"/>
          </p:cNvSpPr>
          <p:nvPr/>
        </p:nvSpPr>
        <p:spPr bwMode="auto">
          <a:xfrm>
            <a:off x="2066925" y="6488113"/>
            <a:ext cx="6622326" cy="400110"/>
          </a:xfrm>
          <a:prstGeom prst="rect">
            <a:avLst/>
          </a:prstGeom>
          <a:noFill/>
          <a:ln w="12700">
            <a:noFill/>
            <a:miter lim="800000"/>
            <a:headEnd type="none" w="sm" len="sm"/>
            <a:tailEnd type="none" w="sm" len="sm"/>
          </a:ln>
          <a:effectLst/>
        </p:spPr>
        <p:txBody>
          <a:bodyPr wrap="none">
            <a:spAutoFit/>
          </a:bodyPr>
          <a:lstStyle/>
          <a:p>
            <a:pPr>
              <a:lnSpc>
                <a:spcPct val="80000"/>
              </a:lnSpc>
              <a:spcBef>
                <a:spcPct val="20000"/>
              </a:spcBef>
              <a:buClr>
                <a:schemeClr val="hlink"/>
              </a:buClr>
              <a:buSzPct val="70000"/>
              <a:buFont typeface="Wingdings" pitchFamily="2" charset="2"/>
              <a:buChar char="n"/>
              <a:defRPr/>
            </a:pPr>
            <a:r>
              <a:rPr lang="en-US" dirty="0" smtClean="0">
                <a:solidFill>
                  <a:srgbClr val="FFFF00"/>
                </a:solidFill>
                <a:effectLst>
                  <a:outerShdw blurRad="38100" dist="38100" dir="2700000" algn="tl">
                    <a:srgbClr val="C0C0C0"/>
                  </a:outerShdw>
                </a:effectLst>
              </a:rPr>
              <a:t>Evidenced through </a:t>
            </a:r>
            <a:r>
              <a:rPr lang="en-US" dirty="0">
                <a:solidFill>
                  <a:srgbClr val="FFFF00"/>
                </a:solidFill>
                <a:effectLst>
                  <a:outerShdw blurRad="38100" dist="38100" dir="2700000" algn="tl">
                    <a:srgbClr val="C0C0C0"/>
                  </a:outerShdw>
                </a:effectLst>
              </a:rPr>
              <a:t>FISH </a:t>
            </a:r>
            <a:r>
              <a:rPr lang="en-US" dirty="0" smtClean="0">
                <a:solidFill>
                  <a:srgbClr val="FFFF00"/>
                </a:solidFill>
                <a:effectLst>
                  <a:outerShdw blurRad="38100" dist="38100" dir="2700000" algn="tl">
                    <a:srgbClr val="C0C0C0"/>
                  </a:outerShdw>
                </a:effectLst>
              </a:rPr>
              <a:t>but not through </a:t>
            </a:r>
            <a:r>
              <a:rPr lang="en-US" dirty="0" err="1" smtClean="0">
                <a:solidFill>
                  <a:srgbClr val="FFFF00"/>
                </a:solidFill>
                <a:effectLst>
                  <a:outerShdw blurRad="38100" dist="38100" dir="2700000" algn="tl">
                    <a:srgbClr val="C0C0C0"/>
                  </a:outerShdw>
                </a:effectLst>
              </a:rPr>
              <a:t>kariotype</a:t>
            </a:r>
            <a:endParaRPr lang="en-US" dirty="0">
              <a:solidFill>
                <a:srgbClr val="FFFF00"/>
              </a:solidFill>
              <a:effectLst>
                <a:outerShdw blurRad="38100" dist="38100" dir="2700000" algn="tl">
                  <a:srgbClr val="C0C0C0"/>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5"/>
          <p:cNvPicPr>
            <a:picLocks noChangeAspect="1" noChangeArrowheads="1"/>
          </p:cNvPicPr>
          <p:nvPr/>
        </p:nvPicPr>
        <p:blipFill>
          <a:blip r:embed="rId3"/>
          <a:srcRect/>
          <a:stretch>
            <a:fillRect/>
          </a:stretch>
        </p:blipFill>
        <p:spPr bwMode="auto">
          <a:xfrm>
            <a:off x="192088" y="1108075"/>
            <a:ext cx="9136062" cy="2401888"/>
          </a:xfrm>
          <a:prstGeom prst="rect">
            <a:avLst/>
          </a:prstGeom>
          <a:noFill/>
          <a:ln w="9525">
            <a:noFill/>
            <a:miter lim="800000"/>
            <a:headEnd/>
            <a:tailEnd/>
          </a:ln>
        </p:spPr>
      </p:pic>
      <p:grpSp>
        <p:nvGrpSpPr>
          <p:cNvPr id="65539" name="Group 62"/>
          <p:cNvGrpSpPr>
            <a:grpSpLocks/>
          </p:cNvGrpSpPr>
          <p:nvPr/>
        </p:nvGrpSpPr>
        <p:grpSpPr bwMode="auto">
          <a:xfrm>
            <a:off x="1306507" y="2174879"/>
            <a:ext cx="1288724" cy="246063"/>
            <a:chOff x="760" y="1370"/>
            <a:chExt cx="749" cy="155"/>
          </a:xfrm>
        </p:grpSpPr>
        <p:sp>
          <p:nvSpPr>
            <p:cNvPr id="65588" name="Line 8"/>
            <p:cNvSpPr>
              <a:spLocks noChangeShapeType="1"/>
            </p:cNvSpPr>
            <p:nvPr/>
          </p:nvSpPr>
          <p:spPr bwMode="auto">
            <a:xfrm>
              <a:off x="760" y="1440"/>
              <a:ext cx="240" cy="0"/>
            </a:xfrm>
            <a:prstGeom prst="line">
              <a:avLst/>
            </a:prstGeom>
            <a:noFill/>
            <a:ln w="25400">
              <a:solidFill>
                <a:schemeClr val="tx1"/>
              </a:solidFill>
              <a:round/>
              <a:headEnd/>
              <a:tailEnd/>
            </a:ln>
          </p:spPr>
          <p:txBody>
            <a:bodyPr wrap="none" anchor="ctr"/>
            <a:lstStyle/>
            <a:p>
              <a:endParaRPr lang="it-IT"/>
            </a:p>
          </p:txBody>
        </p:sp>
        <p:sp>
          <p:nvSpPr>
            <p:cNvPr id="65589" name="Rectangle 9"/>
            <p:cNvSpPr>
              <a:spLocks noChangeArrowheads="1"/>
            </p:cNvSpPr>
            <p:nvPr/>
          </p:nvSpPr>
          <p:spPr bwMode="auto">
            <a:xfrm>
              <a:off x="950" y="1370"/>
              <a:ext cx="559" cy="155"/>
            </a:xfrm>
            <a:prstGeom prst="rect">
              <a:avLst/>
            </a:prstGeom>
            <a:noFill/>
            <a:ln w="9525">
              <a:noFill/>
              <a:miter lim="800000"/>
              <a:headEnd/>
              <a:tailEnd/>
            </a:ln>
          </p:spPr>
          <p:txBody>
            <a:bodyPr wrap="none" anchor="ctr">
              <a:spAutoFit/>
            </a:bodyPr>
            <a:lstStyle/>
            <a:p>
              <a:pPr eaLnBrk="0" hangingPunct="0"/>
              <a:r>
                <a:rPr lang="it-IT" sz="1000" dirty="0" smtClean="0">
                  <a:solidFill>
                    <a:srgbClr val="000000"/>
                  </a:solidFill>
                  <a:latin typeface="Arial" pitchFamily="34" charset="0"/>
                </a:rPr>
                <a:t>Blood sample</a:t>
              </a:r>
              <a:endParaRPr lang="it-IT" sz="1000" dirty="0">
                <a:solidFill>
                  <a:srgbClr val="000000"/>
                </a:solidFill>
                <a:latin typeface="Arial" pitchFamily="34" charset="0"/>
              </a:endParaRPr>
            </a:p>
          </p:txBody>
        </p:sp>
      </p:grpSp>
      <p:sp>
        <p:nvSpPr>
          <p:cNvPr id="65540" name="Line 10"/>
          <p:cNvSpPr>
            <a:spLocks noChangeShapeType="1"/>
          </p:cNvSpPr>
          <p:nvPr/>
        </p:nvSpPr>
        <p:spPr bwMode="auto">
          <a:xfrm>
            <a:off x="2036763" y="3022600"/>
            <a:ext cx="247650" cy="190500"/>
          </a:xfrm>
          <a:prstGeom prst="line">
            <a:avLst/>
          </a:prstGeom>
          <a:noFill/>
          <a:ln w="25400">
            <a:solidFill>
              <a:schemeClr val="tx1"/>
            </a:solidFill>
            <a:round/>
            <a:headEnd/>
            <a:tailEnd/>
          </a:ln>
        </p:spPr>
        <p:txBody>
          <a:bodyPr wrap="none" anchor="ctr"/>
          <a:lstStyle/>
          <a:p>
            <a:endParaRPr lang="it-IT"/>
          </a:p>
        </p:txBody>
      </p:sp>
      <p:sp>
        <p:nvSpPr>
          <p:cNvPr id="65541" name="Rectangle 11"/>
          <p:cNvSpPr>
            <a:spLocks noChangeArrowheads="1"/>
          </p:cNvSpPr>
          <p:nvPr/>
        </p:nvSpPr>
        <p:spPr bwMode="auto">
          <a:xfrm>
            <a:off x="2249488" y="3076575"/>
            <a:ext cx="611187" cy="246063"/>
          </a:xfrm>
          <a:prstGeom prst="rect">
            <a:avLst/>
          </a:prstGeom>
          <a:noFill/>
          <a:ln w="9525">
            <a:noFill/>
            <a:miter lim="800000"/>
            <a:headEnd/>
            <a:tailEnd/>
          </a:ln>
        </p:spPr>
        <p:txBody>
          <a:bodyPr wrap="none" anchor="ctr">
            <a:spAutoFit/>
          </a:bodyPr>
          <a:lstStyle/>
          <a:p>
            <a:pPr algn="ctr" eaLnBrk="0" hangingPunct="0"/>
            <a:r>
              <a:rPr lang="it-IT" sz="1000">
                <a:solidFill>
                  <a:srgbClr val="000000"/>
                </a:solidFill>
                <a:latin typeface="Arial" pitchFamily="34" charset="0"/>
              </a:rPr>
              <a:t>Plasma</a:t>
            </a:r>
          </a:p>
        </p:txBody>
      </p:sp>
      <p:sp>
        <p:nvSpPr>
          <p:cNvPr id="65542" name="Rectangle 12"/>
          <p:cNvSpPr>
            <a:spLocks noChangeArrowheads="1"/>
          </p:cNvSpPr>
          <p:nvPr/>
        </p:nvSpPr>
        <p:spPr bwMode="auto">
          <a:xfrm>
            <a:off x="2287092" y="1996996"/>
            <a:ext cx="776337" cy="246221"/>
          </a:xfrm>
          <a:prstGeom prst="rect">
            <a:avLst/>
          </a:prstGeom>
          <a:noFill/>
          <a:ln w="9525">
            <a:noFill/>
            <a:miter lim="800000"/>
            <a:headEnd/>
            <a:tailEnd/>
          </a:ln>
        </p:spPr>
        <p:txBody>
          <a:bodyPr wrap="none" anchor="ctr">
            <a:spAutoFit/>
          </a:bodyPr>
          <a:lstStyle/>
          <a:p>
            <a:pPr algn="ctr" eaLnBrk="0" hangingPunct="0"/>
            <a:r>
              <a:rPr lang="it-IT" sz="1000" dirty="0" err="1" smtClean="0">
                <a:solidFill>
                  <a:srgbClr val="000000"/>
                </a:solidFill>
                <a:latin typeface="Arial" pitchFamily="34" charset="0"/>
              </a:rPr>
              <a:t>Centrifuge</a:t>
            </a:r>
            <a:endParaRPr lang="it-IT" sz="1000" dirty="0">
              <a:solidFill>
                <a:srgbClr val="000000"/>
              </a:solidFill>
              <a:latin typeface="Arial" pitchFamily="34" charset="0"/>
            </a:endParaRPr>
          </a:p>
        </p:txBody>
      </p:sp>
      <p:grpSp>
        <p:nvGrpSpPr>
          <p:cNvPr id="65543" name="Group 76"/>
          <p:cNvGrpSpPr>
            <a:grpSpLocks/>
          </p:cNvGrpSpPr>
          <p:nvPr/>
        </p:nvGrpSpPr>
        <p:grpSpPr bwMode="auto">
          <a:xfrm>
            <a:off x="2605086" y="1533525"/>
            <a:ext cx="1909051" cy="733425"/>
            <a:chOff x="1515" y="966"/>
            <a:chExt cx="1109" cy="462"/>
          </a:xfrm>
        </p:grpSpPr>
        <p:sp>
          <p:nvSpPr>
            <p:cNvPr id="65584" name="AutoShape 14"/>
            <p:cNvSpPr>
              <a:spLocks/>
            </p:cNvSpPr>
            <p:nvPr/>
          </p:nvSpPr>
          <p:spPr bwMode="auto">
            <a:xfrm rot="4388153">
              <a:off x="1952" y="1296"/>
              <a:ext cx="96" cy="168"/>
            </a:xfrm>
            <a:prstGeom prst="leftBrace">
              <a:avLst>
                <a:gd name="adj1" fmla="val 14583"/>
                <a:gd name="adj2" fmla="val 50000"/>
              </a:avLst>
            </a:prstGeom>
            <a:noFill/>
            <a:ln w="25400">
              <a:solidFill>
                <a:schemeClr val="tx1"/>
              </a:solidFill>
              <a:round/>
              <a:headEnd/>
              <a:tailEnd/>
            </a:ln>
          </p:spPr>
          <p:txBody>
            <a:bodyPr wrap="none" anchor="ctr"/>
            <a:lstStyle/>
            <a:p>
              <a:pPr algn="r" eaLnBrk="0" hangingPunct="0"/>
              <a:endParaRPr lang="it-IT" sz="1000">
                <a:solidFill>
                  <a:srgbClr val="000000"/>
                </a:solidFill>
                <a:latin typeface="Arial" pitchFamily="34" charset="0"/>
              </a:endParaRPr>
            </a:p>
          </p:txBody>
        </p:sp>
        <p:grpSp>
          <p:nvGrpSpPr>
            <p:cNvPr id="65585" name="Group 75"/>
            <p:cNvGrpSpPr>
              <a:grpSpLocks/>
            </p:cNvGrpSpPr>
            <p:nvPr/>
          </p:nvGrpSpPr>
          <p:grpSpPr bwMode="auto">
            <a:xfrm>
              <a:off x="1515" y="966"/>
              <a:ext cx="1109" cy="378"/>
              <a:chOff x="1515" y="966"/>
              <a:chExt cx="1109" cy="378"/>
            </a:xfrm>
          </p:grpSpPr>
          <p:sp>
            <p:nvSpPr>
              <p:cNvPr id="65586" name="Line 16"/>
              <p:cNvSpPr>
                <a:spLocks noChangeShapeType="1"/>
              </p:cNvSpPr>
              <p:nvPr/>
            </p:nvSpPr>
            <p:spPr bwMode="auto">
              <a:xfrm flipH="1" flipV="1">
                <a:off x="1877" y="1152"/>
                <a:ext cx="111" cy="192"/>
              </a:xfrm>
              <a:prstGeom prst="line">
                <a:avLst/>
              </a:prstGeom>
              <a:noFill/>
              <a:ln w="25400">
                <a:solidFill>
                  <a:schemeClr val="tx1"/>
                </a:solidFill>
                <a:round/>
                <a:headEnd/>
                <a:tailEnd/>
              </a:ln>
            </p:spPr>
            <p:txBody>
              <a:bodyPr wrap="none" anchor="ctr"/>
              <a:lstStyle/>
              <a:p>
                <a:endParaRPr lang="it-IT"/>
              </a:p>
            </p:txBody>
          </p:sp>
          <p:sp>
            <p:nvSpPr>
              <p:cNvPr id="65587" name="Rectangle 17"/>
              <p:cNvSpPr>
                <a:spLocks noChangeArrowheads="1"/>
              </p:cNvSpPr>
              <p:nvPr/>
            </p:nvSpPr>
            <p:spPr bwMode="auto">
              <a:xfrm>
                <a:off x="1515" y="966"/>
                <a:ext cx="1109" cy="155"/>
              </a:xfrm>
              <a:prstGeom prst="rect">
                <a:avLst/>
              </a:prstGeom>
              <a:noFill/>
              <a:ln w="9525">
                <a:noFill/>
                <a:miter lim="800000"/>
                <a:headEnd/>
                <a:tailEnd/>
              </a:ln>
            </p:spPr>
            <p:txBody>
              <a:bodyPr wrap="none" anchor="ctr">
                <a:spAutoFit/>
              </a:bodyPr>
              <a:lstStyle/>
              <a:p>
                <a:pPr eaLnBrk="0" hangingPunct="0"/>
                <a:r>
                  <a:rPr lang="it-IT" sz="1000" dirty="0" err="1" smtClean="0">
                    <a:solidFill>
                      <a:srgbClr val="000000"/>
                    </a:solidFill>
                    <a:latin typeface="Arial" pitchFamily="34" charset="0"/>
                  </a:rPr>
                  <a:t>Red</a:t>
                </a:r>
                <a:r>
                  <a:rPr lang="it-IT" sz="1000" dirty="0" smtClean="0">
                    <a:solidFill>
                      <a:srgbClr val="000000"/>
                    </a:solidFill>
                    <a:latin typeface="Arial" pitchFamily="34" charset="0"/>
                  </a:rPr>
                  <a:t> </a:t>
                </a:r>
                <a:r>
                  <a:rPr lang="it-IT" sz="1000" dirty="0" err="1" smtClean="0">
                    <a:solidFill>
                      <a:srgbClr val="000000"/>
                    </a:solidFill>
                    <a:latin typeface="Arial" pitchFamily="34" charset="0"/>
                  </a:rPr>
                  <a:t>cells</a:t>
                </a:r>
                <a:r>
                  <a:rPr lang="it-IT" sz="1000" dirty="0" smtClean="0">
                    <a:solidFill>
                      <a:srgbClr val="000000"/>
                    </a:solidFill>
                    <a:latin typeface="Arial" pitchFamily="34" charset="0"/>
                  </a:rPr>
                  <a:t> </a:t>
                </a:r>
                <a:r>
                  <a:rPr lang="it-IT" sz="1000" dirty="0" err="1" smtClean="0">
                    <a:solidFill>
                      <a:srgbClr val="000000"/>
                    </a:solidFill>
                    <a:latin typeface="Arial" pitchFamily="34" charset="0"/>
                  </a:rPr>
                  <a:t>stratify</a:t>
                </a:r>
                <a:r>
                  <a:rPr lang="it-IT" sz="1000" dirty="0" smtClean="0">
                    <a:solidFill>
                      <a:srgbClr val="000000"/>
                    </a:solidFill>
                    <a:latin typeface="Arial" pitchFamily="34" charset="0"/>
                  </a:rPr>
                  <a:t> </a:t>
                </a:r>
                <a:r>
                  <a:rPr lang="it-IT" sz="1000" dirty="0" err="1" smtClean="0">
                    <a:solidFill>
                      <a:srgbClr val="000000"/>
                    </a:solidFill>
                    <a:latin typeface="Arial" pitchFamily="34" charset="0"/>
                  </a:rPr>
                  <a:t>at</a:t>
                </a:r>
                <a:r>
                  <a:rPr lang="it-IT" sz="1000" dirty="0" smtClean="0">
                    <a:solidFill>
                      <a:srgbClr val="000000"/>
                    </a:solidFill>
                    <a:latin typeface="Arial" pitchFamily="34" charset="0"/>
                  </a:rPr>
                  <a:t> the bottom</a:t>
                </a:r>
                <a:endParaRPr lang="it-IT" sz="1000" dirty="0">
                  <a:solidFill>
                    <a:srgbClr val="000000"/>
                  </a:solidFill>
                  <a:latin typeface="Arial" pitchFamily="34" charset="0"/>
                </a:endParaRPr>
              </a:p>
            </p:txBody>
          </p:sp>
        </p:grpSp>
      </p:grpSp>
      <p:sp>
        <p:nvSpPr>
          <p:cNvPr id="65544" name="Line 20"/>
          <p:cNvSpPr>
            <a:spLocks noChangeShapeType="1"/>
          </p:cNvSpPr>
          <p:nvPr/>
        </p:nvSpPr>
        <p:spPr bwMode="auto">
          <a:xfrm flipH="1" flipV="1">
            <a:off x="5453063" y="1489075"/>
            <a:ext cx="320675" cy="120650"/>
          </a:xfrm>
          <a:prstGeom prst="line">
            <a:avLst/>
          </a:prstGeom>
          <a:noFill/>
          <a:ln w="25400">
            <a:solidFill>
              <a:schemeClr val="tx1"/>
            </a:solidFill>
            <a:round/>
            <a:headEnd/>
            <a:tailEnd/>
          </a:ln>
        </p:spPr>
        <p:txBody>
          <a:bodyPr wrap="none" anchor="ctr"/>
          <a:lstStyle/>
          <a:p>
            <a:endParaRPr lang="it-IT"/>
          </a:p>
        </p:txBody>
      </p:sp>
      <p:sp>
        <p:nvSpPr>
          <p:cNvPr id="65545" name="Rectangle 21"/>
          <p:cNvSpPr>
            <a:spLocks noChangeArrowheads="1"/>
          </p:cNvSpPr>
          <p:nvPr/>
        </p:nvSpPr>
        <p:spPr bwMode="auto">
          <a:xfrm>
            <a:off x="4772025" y="1289764"/>
            <a:ext cx="1232566" cy="246221"/>
          </a:xfrm>
          <a:prstGeom prst="rect">
            <a:avLst/>
          </a:prstGeom>
          <a:noFill/>
          <a:ln w="9525">
            <a:noFill/>
            <a:miter lim="800000"/>
            <a:headEnd/>
            <a:tailEnd/>
          </a:ln>
        </p:spPr>
        <p:txBody>
          <a:bodyPr wrap="none" anchor="ctr">
            <a:spAutoFit/>
          </a:bodyPr>
          <a:lstStyle/>
          <a:p>
            <a:pPr eaLnBrk="0" hangingPunct="0"/>
            <a:r>
              <a:rPr lang="it-IT" sz="1000" dirty="0" err="1" smtClean="0">
                <a:solidFill>
                  <a:srgbClr val="000000"/>
                </a:solidFill>
                <a:latin typeface="Arial" pitchFamily="34" charset="0"/>
              </a:rPr>
              <a:t>Hypotonic</a:t>
            </a:r>
            <a:r>
              <a:rPr lang="it-IT" sz="1000" dirty="0" smtClean="0">
                <a:solidFill>
                  <a:srgbClr val="000000"/>
                </a:solidFill>
                <a:latin typeface="Arial" pitchFamily="34" charset="0"/>
              </a:rPr>
              <a:t> </a:t>
            </a:r>
            <a:r>
              <a:rPr lang="it-IT" sz="1000" dirty="0" err="1" smtClean="0">
                <a:solidFill>
                  <a:srgbClr val="000000"/>
                </a:solidFill>
                <a:latin typeface="Arial" pitchFamily="34" charset="0"/>
              </a:rPr>
              <a:t>solution</a:t>
            </a:r>
            <a:endParaRPr lang="it-IT" sz="1000" dirty="0">
              <a:solidFill>
                <a:srgbClr val="000000"/>
              </a:solidFill>
              <a:latin typeface="Arial" pitchFamily="34" charset="0"/>
            </a:endParaRPr>
          </a:p>
        </p:txBody>
      </p:sp>
      <p:sp>
        <p:nvSpPr>
          <p:cNvPr id="65546" name="Line 22"/>
          <p:cNvSpPr>
            <a:spLocks noChangeShapeType="1"/>
          </p:cNvSpPr>
          <p:nvPr/>
        </p:nvSpPr>
        <p:spPr bwMode="auto">
          <a:xfrm flipH="1" flipV="1">
            <a:off x="7334250" y="1408113"/>
            <a:ext cx="320675" cy="120650"/>
          </a:xfrm>
          <a:prstGeom prst="line">
            <a:avLst/>
          </a:prstGeom>
          <a:noFill/>
          <a:ln w="25400">
            <a:solidFill>
              <a:schemeClr val="tx1"/>
            </a:solidFill>
            <a:round/>
            <a:headEnd/>
            <a:tailEnd/>
          </a:ln>
        </p:spPr>
        <p:txBody>
          <a:bodyPr wrap="none" anchor="ctr"/>
          <a:lstStyle/>
          <a:p>
            <a:endParaRPr lang="it-IT"/>
          </a:p>
        </p:txBody>
      </p:sp>
      <p:sp>
        <p:nvSpPr>
          <p:cNvPr id="65547" name="Rectangle 23"/>
          <p:cNvSpPr>
            <a:spLocks noChangeArrowheads="1"/>
          </p:cNvSpPr>
          <p:nvPr/>
        </p:nvSpPr>
        <p:spPr bwMode="auto">
          <a:xfrm>
            <a:off x="6706678" y="1244521"/>
            <a:ext cx="626494" cy="246221"/>
          </a:xfrm>
          <a:prstGeom prst="rect">
            <a:avLst/>
          </a:prstGeom>
          <a:noFill/>
          <a:ln w="9525">
            <a:noFill/>
            <a:miter lim="800000"/>
            <a:headEnd/>
            <a:tailEnd/>
          </a:ln>
        </p:spPr>
        <p:txBody>
          <a:bodyPr wrap="none" anchor="ctr">
            <a:spAutoFit/>
          </a:bodyPr>
          <a:lstStyle/>
          <a:p>
            <a:pPr algn="ctr" eaLnBrk="0" hangingPunct="0"/>
            <a:r>
              <a:rPr lang="it-IT" sz="1000" dirty="0" err="1" smtClean="0">
                <a:solidFill>
                  <a:srgbClr val="000000"/>
                </a:solidFill>
                <a:latin typeface="Arial" pitchFamily="34" charset="0"/>
              </a:rPr>
              <a:t>Fixative</a:t>
            </a:r>
            <a:endParaRPr lang="it-IT" sz="1000" dirty="0">
              <a:solidFill>
                <a:srgbClr val="000000"/>
              </a:solidFill>
              <a:latin typeface="Arial" pitchFamily="34" charset="0"/>
            </a:endParaRPr>
          </a:p>
        </p:txBody>
      </p:sp>
      <p:sp>
        <p:nvSpPr>
          <p:cNvPr id="65548" name="Line 24"/>
          <p:cNvSpPr>
            <a:spLocks noChangeShapeType="1"/>
          </p:cNvSpPr>
          <p:nvPr/>
        </p:nvSpPr>
        <p:spPr bwMode="auto">
          <a:xfrm flipH="1" flipV="1">
            <a:off x="6907213" y="2473325"/>
            <a:ext cx="319087" cy="120650"/>
          </a:xfrm>
          <a:prstGeom prst="line">
            <a:avLst/>
          </a:prstGeom>
          <a:noFill/>
          <a:ln w="25400">
            <a:solidFill>
              <a:schemeClr val="tx1"/>
            </a:solidFill>
            <a:round/>
            <a:headEnd/>
            <a:tailEnd/>
          </a:ln>
        </p:spPr>
        <p:txBody>
          <a:bodyPr wrap="none" anchor="ctr"/>
          <a:lstStyle/>
          <a:p>
            <a:endParaRPr lang="it-IT"/>
          </a:p>
        </p:txBody>
      </p:sp>
      <p:sp>
        <p:nvSpPr>
          <p:cNvPr id="65549" name="Rectangle 25"/>
          <p:cNvSpPr>
            <a:spLocks noChangeArrowheads="1"/>
          </p:cNvSpPr>
          <p:nvPr/>
        </p:nvSpPr>
        <p:spPr bwMode="auto">
          <a:xfrm>
            <a:off x="6393160" y="2174002"/>
            <a:ext cx="804640" cy="246221"/>
          </a:xfrm>
          <a:prstGeom prst="rect">
            <a:avLst/>
          </a:prstGeom>
          <a:noFill/>
          <a:ln w="9525">
            <a:noFill/>
            <a:miter lim="800000"/>
            <a:headEnd/>
            <a:tailEnd/>
          </a:ln>
        </p:spPr>
        <p:txBody>
          <a:bodyPr wrap="none" anchor="ctr">
            <a:spAutoFit/>
          </a:bodyPr>
          <a:lstStyle/>
          <a:p>
            <a:pPr eaLnBrk="0" hangingPunct="0"/>
            <a:r>
              <a:rPr lang="it-IT" sz="1000" dirty="0" smtClean="0">
                <a:solidFill>
                  <a:srgbClr val="000000"/>
                </a:solidFill>
                <a:latin typeface="Arial" pitchFamily="34" charset="0"/>
              </a:rPr>
              <a:t>White </a:t>
            </a:r>
            <a:r>
              <a:rPr lang="it-IT" sz="1000" dirty="0" err="1" smtClean="0">
                <a:solidFill>
                  <a:srgbClr val="000000"/>
                </a:solidFill>
                <a:latin typeface="Arial" pitchFamily="34" charset="0"/>
              </a:rPr>
              <a:t>cells</a:t>
            </a:r>
            <a:endParaRPr lang="it-IT" sz="1000" dirty="0">
              <a:solidFill>
                <a:srgbClr val="000000"/>
              </a:solidFill>
              <a:latin typeface="Arial" pitchFamily="34" charset="0"/>
            </a:endParaRPr>
          </a:p>
        </p:txBody>
      </p:sp>
      <p:grpSp>
        <p:nvGrpSpPr>
          <p:cNvPr id="65550" name="Group 60"/>
          <p:cNvGrpSpPr>
            <a:grpSpLocks/>
          </p:cNvGrpSpPr>
          <p:nvPr/>
        </p:nvGrpSpPr>
        <p:grpSpPr bwMode="auto">
          <a:xfrm>
            <a:off x="7779932" y="1755775"/>
            <a:ext cx="810021" cy="300038"/>
            <a:chOff x="4524" y="1106"/>
            <a:chExt cx="471" cy="189"/>
          </a:xfrm>
        </p:grpSpPr>
        <p:sp>
          <p:nvSpPr>
            <p:cNvPr id="65582" name="Rectangle 27"/>
            <p:cNvSpPr>
              <a:spLocks noChangeArrowheads="1"/>
            </p:cNvSpPr>
            <p:nvPr/>
          </p:nvSpPr>
          <p:spPr bwMode="auto">
            <a:xfrm>
              <a:off x="4524" y="1106"/>
              <a:ext cx="240" cy="155"/>
            </a:xfrm>
            <a:prstGeom prst="rect">
              <a:avLst/>
            </a:prstGeom>
            <a:noFill/>
            <a:ln w="9525">
              <a:noFill/>
              <a:miter lim="800000"/>
              <a:headEnd/>
              <a:tailEnd/>
            </a:ln>
          </p:spPr>
          <p:txBody>
            <a:bodyPr wrap="none" anchor="ctr">
              <a:spAutoFit/>
            </a:bodyPr>
            <a:lstStyle/>
            <a:p>
              <a:pPr algn="ctr" eaLnBrk="0" hangingPunct="0"/>
              <a:r>
                <a:rPr lang="it-IT" sz="1000" dirty="0" err="1" smtClean="0">
                  <a:solidFill>
                    <a:srgbClr val="000000"/>
                  </a:solidFill>
                  <a:latin typeface="Arial" pitchFamily="34" charset="0"/>
                </a:rPr>
                <a:t>Dye</a:t>
              </a:r>
              <a:r>
                <a:rPr lang="it-IT" sz="1000" dirty="0" smtClean="0">
                  <a:solidFill>
                    <a:srgbClr val="000000"/>
                  </a:solidFill>
                  <a:latin typeface="Arial" pitchFamily="34" charset="0"/>
                </a:rPr>
                <a:t> </a:t>
              </a:r>
              <a:endParaRPr lang="it-IT" sz="1000" dirty="0">
                <a:solidFill>
                  <a:srgbClr val="000000"/>
                </a:solidFill>
                <a:latin typeface="Arial" pitchFamily="34" charset="0"/>
              </a:endParaRPr>
            </a:p>
          </p:txBody>
        </p:sp>
        <p:sp>
          <p:nvSpPr>
            <p:cNvPr id="65583" name="Line 28"/>
            <p:cNvSpPr>
              <a:spLocks noChangeShapeType="1"/>
            </p:cNvSpPr>
            <p:nvPr/>
          </p:nvSpPr>
          <p:spPr bwMode="auto">
            <a:xfrm flipH="1" flipV="1">
              <a:off x="4809" y="1219"/>
              <a:ext cx="186" cy="76"/>
            </a:xfrm>
            <a:prstGeom prst="line">
              <a:avLst/>
            </a:prstGeom>
            <a:noFill/>
            <a:ln w="25400">
              <a:solidFill>
                <a:schemeClr val="tx1"/>
              </a:solidFill>
              <a:round/>
              <a:headEnd/>
              <a:tailEnd/>
            </a:ln>
          </p:spPr>
          <p:txBody>
            <a:bodyPr wrap="none" anchor="ctr"/>
            <a:lstStyle/>
            <a:p>
              <a:endParaRPr lang="it-IT"/>
            </a:p>
          </p:txBody>
        </p:sp>
      </p:grpSp>
      <p:sp>
        <p:nvSpPr>
          <p:cNvPr id="65551" name="AutoShape 29"/>
          <p:cNvSpPr>
            <a:spLocks/>
          </p:cNvSpPr>
          <p:nvPr/>
        </p:nvSpPr>
        <p:spPr bwMode="auto">
          <a:xfrm>
            <a:off x="7402513" y="2211388"/>
            <a:ext cx="155575" cy="446087"/>
          </a:xfrm>
          <a:prstGeom prst="rightBrace">
            <a:avLst>
              <a:gd name="adj1" fmla="val 25886"/>
              <a:gd name="adj2" fmla="val 50000"/>
            </a:avLst>
          </a:prstGeom>
          <a:noFill/>
          <a:ln w="25400">
            <a:solidFill>
              <a:schemeClr val="tx1"/>
            </a:solidFill>
            <a:round/>
            <a:headEnd/>
            <a:tailEnd/>
          </a:ln>
        </p:spPr>
        <p:txBody>
          <a:bodyPr wrap="none" anchor="ctr"/>
          <a:lstStyle/>
          <a:p>
            <a:pPr algn="r" eaLnBrk="0" hangingPunct="0"/>
            <a:endParaRPr lang="it-IT" sz="1000">
              <a:solidFill>
                <a:srgbClr val="000000"/>
              </a:solidFill>
              <a:latin typeface="Arial" pitchFamily="34" charset="0"/>
            </a:endParaRPr>
          </a:p>
        </p:txBody>
      </p:sp>
      <p:pic>
        <p:nvPicPr>
          <p:cNvPr id="65552" name="Picture 33"/>
          <p:cNvPicPr>
            <a:picLocks noChangeAspect="1" noChangeArrowheads="1"/>
          </p:cNvPicPr>
          <p:nvPr/>
        </p:nvPicPr>
        <p:blipFill>
          <a:blip r:embed="rId4"/>
          <a:srcRect/>
          <a:stretch>
            <a:fillRect/>
          </a:stretch>
        </p:blipFill>
        <p:spPr bwMode="auto">
          <a:xfrm>
            <a:off x="522288" y="3848100"/>
            <a:ext cx="7980362" cy="2376488"/>
          </a:xfrm>
          <a:prstGeom prst="rect">
            <a:avLst/>
          </a:prstGeom>
          <a:noFill/>
          <a:ln w="9525">
            <a:noFill/>
            <a:miter lim="800000"/>
            <a:headEnd/>
            <a:tailEnd/>
          </a:ln>
        </p:spPr>
      </p:pic>
      <p:sp>
        <p:nvSpPr>
          <p:cNvPr id="65553" name="Rectangle 35"/>
          <p:cNvSpPr>
            <a:spLocks noChangeArrowheads="1"/>
          </p:cNvSpPr>
          <p:nvPr/>
        </p:nvSpPr>
        <p:spPr bwMode="auto">
          <a:xfrm>
            <a:off x="4276725" y="4094084"/>
            <a:ext cx="861747" cy="246221"/>
          </a:xfrm>
          <a:prstGeom prst="rect">
            <a:avLst/>
          </a:prstGeom>
          <a:noFill/>
          <a:ln w="9525">
            <a:noFill/>
            <a:miter lim="800000"/>
            <a:headEnd/>
            <a:tailEnd/>
          </a:ln>
        </p:spPr>
        <p:txBody>
          <a:bodyPr wrap="none" anchor="ctr">
            <a:spAutoFit/>
          </a:bodyPr>
          <a:lstStyle/>
          <a:p>
            <a:pPr eaLnBrk="0" hangingPunct="0"/>
            <a:r>
              <a:rPr lang="it-IT" sz="1000" dirty="0" err="1" smtClean="0">
                <a:solidFill>
                  <a:srgbClr val="000000"/>
                </a:solidFill>
                <a:latin typeface="Arial" pitchFamily="34" charset="0"/>
              </a:rPr>
              <a:t>Centromere</a:t>
            </a:r>
            <a:endParaRPr lang="it-IT" sz="1000" dirty="0">
              <a:solidFill>
                <a:srgbClr val="000000"/>
              </a:solidFill>
              <a:latin typeface="Arial" pitchFamily="34" charset="0"/>
            </a:endParaRPr>
          </a:p>
        </p:txBody>
      </p:sp>
      <p:sp>
        <p:nvSpPr>
          <p:cNvPr id="65554" name="Line 36"/>
          <p:cNvSpPr>
            <a:spLocks noChangeShapeType="1"/>
          </p:cNvSpPr>
          <p:nvPr/>
        </p:nvSpPr>
        <p:spPr bwMode="auto">
          <a:xfrm>
            <a:off x="5100638" y="4232275"/>
            <a:ext cx="354012" cy="0"/>
          </a:xfrm>
          <a:prstGeom prst="line">
            <a:avLst/>
          </a:prstGeom>
          <a:noFill/>
          <a:ln w="25400">
            <a:solidFill>
              <a:schemeClr val="tx1"/>
            </a:solidFill>
            <a:round/>
            <a:headEnd/>
            <a:tailEnd/>
          </a:ln>
        </p:spPr>
        <p:txBody>
          <a:bodyPr wrap="none" anchor="ctr"/>
          <a:lstStyle/>
          <a:p>
            <a:endParaRPr lang="it-IT"/>
          </a:p>
        </p:txBody>
      </p:sp>
      <p:sp>
        <p:nvSpPr>
          <p:cNvPr id="65555" name="AutoShape 37"/>
          <p:cNvSpPr>
            <a:spLocks/>
          </p:cNvSpPr>
          <p:nvPr/>
        </p:nvSpPr>
        <p:spPr bwMode="auto">
          <a:xfrm rot="-5400000">
            <a:off x="5430044" y="4633119"/>
            <a:ext cx="147637" cy="244475"/>
          </a:xfrm>
          <a:prstGeom prst="leftBrace">
            <a:avLst>
              <a:gd name="adj1" fmla="val 12741"/>
              <a:gd name="adj2" fmla="val 50000"/>
            </a:avLst>
          </a:prstGeom>
          <a:noFill/>
          <a:ln w="25400">
            <a:solidFill>
              <a:schemeClr val="tx1"/>
            </a:solidFill>
            <a:round/>
            <a:headEnd/>
            <a:tailEnd/>
          </a:ln>
        </p:spPr>
        <p:txBody>
          <a:bodyPr wrap="none" anchor="ctr"/>
          <a:lstStyle/>
          <a:p>
            <a:pPr algn="r" eaLnBrk="0" hangingPunct="0"/>
            <a:endParaRPr lang="it-IT" sz="1000">
              <a:solidFill>
                <a:srgbClr val="000000"/>
              </a:solidFill>
              <a:latin typeface="Arial" pitchFamily="34" charset="0"/>
            </a:endParaRPr>
          </a:p>
        </p:txBody>
      </p:sp>
      <p:sp>
        <p:nvSpPr>
          <p:cNvPr id="65556" name="AutoShape 38"/>
          <p:cNvSpPr>
            <a:spLocks/>
          </p:cNvSpPr>
          <p:nvPr/>
        </p:nvSpPr>
        <p:spPr bwMode="auto">
          <a:xfrm rot="-5400000">
            <a:off x="5720557" y="4629944"/>
            <a:ext cx="147637" cy="244475"/>
          </a:xfrm>
          <a:prstGeom prst="leftBrace">
            <a:avLst>
              <a:gd name="adj1" fmla="val 12741"/>
              <a:gd name="adj2" fmla="val 50000"/>
            </a:avLst>
          </a:prstGeom>
          <a:noFill/>
          <a:ln w="25400">
            <a:solidFill>
              <a:schemeClr val="tx1"/>
            </a:solidFill>
            <a:round/>
            <a:headEnd/>
            <a:tailEnd/>
          </a:ln>
        </p:spPr>
        <p:txBody>
          <a:bodyPr wrap="none" anchor="ctr"/>
          <a:lstStyle/>
          <a:p>
            <a:pPr algn="r" eaLnBrk="0" hangingPunct="0"/>
            <a:endParaRPr lang="it-IT" sz="1000">
              <a:solidFill>
                <a:srgbClr val="000000"/>
              </a:solidFill>
              <a:latin typeface="Arial" pitchFamily="34" charset="0"/>
            </a:endParaRPr>
          </a:p>
        </p:txBody>
      </p:sp>
      <p:sp>
        <p:nvSpPr>
          <p:cNvPr id="65557" name="Line 39"/>
          <p:cNvSpPr>
            <a:spLocks noChangeShapeType="1"/>
          </p:cNvSpPr>
          <p:nvPr/>
        </p:nvSpPr>
        <p:spPr bwMode="auto">
          <a:xfrm flipH="1">
            <a:off x="5561013" y="4848225"/>
            <a:ext cx="230187" cy="168275"/>
          </a:xfrm>
          <a:prstGeom prst="line">
            <a:avLst/>
          </a:prstGeom>
          <a:noFill/>
          <a:ln w="25400">
            <a:solidFill>
              <a:schemeClr val="tx1"/>
            </a:solidFill>
            <a:round/>
            <a:headEnd/>
            <a:tailEnd/>
          </a:ln>
        </p:spPr>
        <p:txBody>
          <a:bodyPr wrap="none" anchor="ctr"/>
          <a:lstStyle/>
          <a:p>
            <a:endParaRPr lang="it-IT"/>
          </a:p>
        </p:txBody>
      </p:sp>
      <p:sp>
        <p:nvSpPr>
          <p:cNvPr id="65558" name="Line 40"/>
          <p:cNvSpPr>
            <a:spLocks noChangeShapeType="1"/>
          </p:cNvSpPr>
          <p:nvPr/>
        </p:nvSpPr>
        <p:spPr bwMode="auto">
          <a:xfrm>
            <a:off x="5495925" y="4829175"/>
            <a:ext cx="160338" cy="127000"/>
          </a:xfrm>
          <a:prstGeom prst="line">
            <a:avLst/>
          </a:prstGeom>
          <a:noFill/>
          <a:ln w="25400">
            <a:solidFill>
              <a:schemeClr val="tx1"/>
            </a:solidFill>
            <a:round/>
            <a:headEnd/>
            <a:tailEnd/>
          </a:ln>
        </p:spPr>
        <p:txBody>
          <a:bodyPr wrap="none" anchor="ctr"/>
          <a:lstStyle/>
          <a:p>
            <a:endParaRPr lang="it-IT"/>
          </a:p>
        </p:txBody>
      </p:sp>
      <p:sp>
        <p:nvSpPr>
          <p:cNvPr id="65559" name="Rectangle 41"/>
          <p:cNvSpPr>
            <a:spLocks noChangeArrowheads="1"/>
          </p:cNvSpPr>
          <p:nvPr/>
        </p:nvSpPr>
        <p:spPr bwMode="auto">
          <a:xfrm>
            <a:off x="4608513" y="4959320"/>
            <a:ext cx="989987" cy="400110"/>
          </a:xfrm>
          <a:prstGeom prst="rect">
            <a:avLst/>
          </a:prstGeom>
          <a:noFill/>
          <a:ln w="9525">
            <a:noFill/>
            <a:miter lim="800000"/>
            <a:headEnd/>
            <a:tailEnd/>
          </a:ln>
        </p:spPr>
        <p:txBody>
          <a:bodyPr wrap="none" anchor="ctr">
            <a:spAutoFit/>
          </a:bodyPr>
          <a:lstStyle/>
          <a:p>
            <a:pPr eaLnBrk="0" hangingPunct="0"/>
            <a:r>
              <a:rPr lang="it-IT" sz="1000" dirty="0" err="1" smtClean="0">
                <a:solidFill>
                  <a:srgbClr val="000000"/>
                </a:solidFill>
                <a:latin typeface="Arial" pitchFamily="34" charset="0"/>
              </a:rPr>
              <a:t>Homologous</a:t>
            </a:r>
            <a:endParaRPr lang="it-IT" sz="1000" dirty="0">
              <a:solidFill>
                <a:srgbClr val="000000"/>
              </a:solidFill>
              <a:latin typeface="Arial" pitchFamily="34" charset="0"/>
            </a:endParaRPr>
          </a:p>
          <a:p>
            <a:pPr eaLnBrk="0" hangingPunct="0"/>
            <a:r>
              <a:rPr lang="it-IT" sz="1000" dirty="0" err="1" smtClean="0">
                <a:solidFill>
                  <a:srgbClr val="000000"/>
                </a:solidFill>
                <a:latin typeface="Arial" pitchFamily="34" charset="0"/>
              </a:rPr>
              <a:t>chromosomes</a:t>
            </a:r>
            <a:endParaRPr lang="it-IT" sz="1000" dirty="0">
              <a:solidFill>
                <a:srgbClr val="000000"/>
              </a:solidFill>
              <a:latin typeface="Arial" pitchFamily="34" charset="0"/>
            </a:endParaRPr>
          </a:p>
        </p:txBody>
      </p:sp>
      <p:sp>
        <p:nvSpPr>
          <p:cNvPr id="65560" name="Line 42"/>
          <p:cNvSpPr>
            <a:spLocks noChangeShapeType="1"/>
          </p:cNvSpPr>
          <p:nvPr/>
        </p:nvSpPr>
        <p:spPr bwMode="auto">
          <a:xfrm flipH="1">
            <a:off x="5518150" y="4510088"/>
            <a:ext cx="53975" cy="117475"/>
          </a:xfrm>
          <a:prstGeom prst="line">
            <a:avLst/>
          </a:prstGeom>
          <a:noFill/>
          <a:ln w="25400">
            <a:solidFill>
              <a:schemeClr val="tx1"/>
            </a:solidFill>
            <a:round/>
            <a:headEnd/>
            <a:tailEnd/>
          </a:ln>
        </p:spPr>
        <p:txBody>
          <a:bodyPr wrap="none" anchor="ctr"/>
          <a:lstStyle/>
          <a:p>
            <a:endParaRPr lang="it-IT"/>
          </a:p>
        </p:txBody>
      </p:sp>
      <p:sp>
        <p:nvSpPr>
          <p:cNvPr id="65561" name="Rectangle 43"/>
          <p:cNvSpPr>
            <a:spLocks noChangeArrowheads="1"/>
          </p:cNvSpPr>
          <p:nvPr/>
        </p:nvSpPr>
        <p:spPr bwMode="auto">
          <a:xfrm>
            <a:off x="4325938" y="4359245"/>
            <a:ext cx="811841" cy="400110"/>
          </a:xfrm>
          <a:prstGeom prst="rect">
            <a:avLst/>
          </a:prstGeom>
          <a:noFill/>
          <a:ln w="9525">
            <a:noFill/>
            <a:miter lim="800000"/>
            <a:headEnd/>
            <a:tailEnd/>
          </a:ln>
        </p:spPr>
        <p:txBody>
          <a:bodyPr wrap="none" anchor="ctr">
            <a:spAutoFit/>
          </a:bodyPr>
          <a:lstStyle/>
          <a:p>
            <a:pPr eaLnBrk="0" hangingPunct="0"/>
            <a:r>
              <a:rPr lang="it-IT" sz="1000" dirty="0" err="1" smtClean="0">
                <a:solidFill>
                  <a:srgbClr val="000000"/>
                </a:solidFill>
                <a:latin typeface="Arial" pitchFamily="34" charset="0"/>
              </a:rPr>
              <a:t>Sister</a:t>
            </a:r>
            <a:endParaRPr lang="it-IT" sz="1000" dirty="0">
              <a:solidFill>
                <a:srgbClr val="000000"/>
              </a:solidFill>
              <a:latin typeface="Arial" pitchFamily="34" charset="0"/>
            </a:endParaRPr>
          </a:p>
          <a:p>
            <a:pPr eaLnBrk="0" hangingPunct="0"/>
            <a:r>
              <a:rPr lang="it-IT" sz="1000" dirty="0" err="1" smtClean="0">
                <a:solidFill>
                  <a:srgbClr val="000000"/>
                </a:solidFill>
                <a:latin typeface="Arial" pitchFamily="34" charset="0"/>
              </a:rPr>
              <a:t>chromatids</a:t>
            </a:r>
            <a:endParaRPr lang="it-IT" sz="1000" dirty="0">
              <a:solidFill>
                <a:srgbClr val="000000"/>
              </a:solidFill>
              <a:latin typeface="Arial" pitchFamily="34" charset="0"/>
            </a:endParaRPr>
          </a:p>
        </p:txBody>
      </p:sp>
      <p:sp>
        <p:nvSpPr>
          <p:cNvPr id="65562" name="Line 44"/>
          <p:cNvSpPr>
            <a:spLocks noChangeShapeType="1"/>
          </p:cNvSpPr>
          <p:nvPr/>
        </p:nvSpPr>
        <p:spPr bwMode="auto">
          <a:xfrm>
            <a:off x="5422900" y="4519613"/>
            <a:ext cx="73025" cy="98425"/>
          </a:xfrm>
          <a:prstGeom prst="line">
            <a:avLst/>
          </a:prstGeom>
          <a:noFill/>
          <a:ln w="25400">
            <a:solidFill>
              <a:schemeClr val="tx1"/>
            </a:solidFill>
            <a:round/>
            <a:headEnd/>
            <a:tailEnd/>
          </a:ln>
        </p:spPr>
        <p:txBody>
          <a:bodyPr wrap="none" anchor="ctr"/>
          <a:lstStyle/>
          <a:p>
            <a:endParaRPr lang="it-IT"/>
          </a:p>
        </p:txBody>
      </p:sp>
      <p:sp>
        <p:nvSpPr>
          <p:cNvPr id="65563" name="Line 45"/>
          <p:cNvSpPr>
            <a:spLocks noChangeShapeType="1"/>
          </p:cNvSpPr>
          <p:nvPr/>
        </p:nvSpPr>
        <p:spPr bwMode="auto">
          <a:xfrm flipH="1">
            <a:off x="5256213" y="4627563"/>
            <a:ext cx="261937" cy="0"/>
          </a:xfrm>
          <a:prstGeom prst="line">
            <a:avLst/>
          </a:prstGeom>
          <a:noFill/>
          <a:ln w="25400">
            <a:solidFill>
              <a:schemeClr val="tx1"/>
            </a:solidFill>
            <a:round/>
            <a:headEnd/>
            <a:tailEnd/>
          </a:ln>
        </p:spPr>
        <p:txBody>
          <a:bodyPr wrap="none" anchor="ctr"/>
          <a:lstStyle/>
          <a:p>
            <a:endParaRPr lang="it-IT"/>
          </a:p>
        </p:txBody>
      </p:sp>
      <p:sp>
        <p:nvSpPr>
          <p:cNvPr id="65564" name="Text Box 51"/>
          <p:cNvSpPr txBox="1">
            <a:spLocks noChangeArrowheads="1"/>
          </p:cNvSpPr>
          <p:nvPr/>
        </p:nvSpPr>
        <p:spPr bwMode="auto">
          <a:xfrm rot="-5400000">
            <a:off x="8147050" y="5491163"/>
            <a:ext cx="549275" cy="231775"/>
          </a:xfrm>
          <a:prstGeom prst="rect">
            <a:avLst/>
          </a:prstGeom>
          <a:noFill/>
          <a:ln w="9525">
            <a:noFill/>
            <a:miter lim="800000"/>
            <a:headEnd/>
            <a:tailEnd/>
          </a:ln>
        </p:spPr>
        <p:txBody>
          <a:bodyPr wrap="none" anchor="ctr">
            <a:spAutoFit/>
          </a:bodyPr>
          <a:lstStyle/>
          <a:p>
            <a:pPr algn="ctr" eaLnBrk="0" hangingPunct="0"/>
            <a:r>
              <a:rPr lang="en-US" sz="900">
                <a:solidFill>
                  <a:srgbClr val="000000"/>
                </a:solidFill>
                <a:latin typeface="Arial" pitchFamily="34" charset="0"/>
              </a:rPr>
              <a:t>2,600X</a:t>
            </a:r>
          </a:p>
        </p:txBody>
      </p:sp>
      <p:grpSp>
        <p:nvGrpSpPr>
          <p:cNvPr id="6" name="Group 53"/>
          <p:cNvGrpSpPr>
            <a:grpSpLocks/>
          </p:cNvGrpSpPr>
          <p:nvPr/>
        </p:nvGrpSpPr>
        <p:grpSpPr bwMode="auto">
          <a:xfrm>
            <a:off x="641350" y="3122616"/>
            <a:ext cx="2601470" cy="511175"/>
            <a:chOff x="373" y="1955"/>
            <a:chExt cx="1512" cy="322"/>
          </a:xfrm>
        </p:grpSpPr>
        <p:sp>
          <p:nvSpPr>
            <p:cNvPr id="65580" name="Rectangle 6"/>
            <p:cNvSpPr>
              <a:spLocks noChangeArrowheads="1"/>
            </p:cNvSpPr>
            <p:nvPr/>
          </p:nvSpPr>
          <p:spPr bwMode="auto">
            <a:xfrm>
              <a:off x="465" y="2044"/>
              <a:ext cx="1420" cy="233"/>
            </a:xfrm>
            <a:prstGeom prst="rect">
              <a:avLst/>
            </a:prstGeom>
            <a:noFill/>
            <a:ln w="9525">
              <a:noFill/>
              <a:miter lim="800000"/>
              <a:headEnd/>
              <a:tailEnd/>
            </a:ln>
          </p:spPr>
          <p:txBody>
            <a:bodyPr wrap="none" anchor="ctr">
              <a:spAutoFit/>
            </a:bodyPr>
            <a:lstStyle/>
            <a:p>
              <a:pPr eaLnBrk="0" hangingPunct="0"/>
              <a:r>
                <a:rPr lang="it-IT" sz="900" dirty="0" smtClean="0">
                  <a:solidFill>
                    <a:srgbClr val="000000"/>
                  </a:solidFill>
                  <a:latin typeface="Arial" pitchFamily="34" charset="0"/>
                </a:rPr>
                <a:t>The </a:t>
              </a:r>
              <a:r>
                <a:rPr lang="it-IT" sz="900" dirty="0" err="1" smtClean="0">
                  <a:solidFill>
                    <a:srgbClr val="000000"/>
                  </a:solidFill>
                  <a:latin typeface="Arial" pitchFamily="34" charset="0"/>
                </a:rPr>
                <a:t>blood</a:t>
              </a:r>
              <a:r>
                <a:rPr lang="it-IT" sz="900" dirty="0" smtClean="0">
                  <a:solidFill>
                    <a:srgbClr val="000000"/>
                  </a:solidFill>
                  <a:latin typeface="Arial" pitchFamily="34" charset="0"/>
                </a:rPr>
                <a:t> sample </a:t>
              </a:r>
              <a:r>
                <a:rPr lang="it-IT" sz="900" dirty="0" err="1" smtClean="0">
                  <a:solidFill>
                    <a:srgbClr val="000000"/>
                  </a:solidFill>
                  <a:latin typeface="Arial" pitchFamily="34" charset="0"/>
                </a:rPr>
                <a:t>is</a:t>
              </a:r>
              <a:r>
                <a:rPr lang="it-IT" sz="900" dirty="0" smtClean="0">
                  <a:solidFill>
                    <a:srgbClr val="000000"/>
                  </a:solidFill>
                  <a:latin typeface="Arial" pitchFamily="34" charset="0"/>
                </a:rPr>
                <a:t> </a:t>
              </a:r>
              <a:r>
                <a:rPr lang="it-IT" sz="900" dirty="0" err="1" smtClean="0">
                  <a:solidFill>
                    <a:srgbClr val="000000"/>
                  </a:solidFill>
                  <a:latin typeface="Arial" pitchFamily="34" charset="0"/>
                </a:rPr>
                <a:t>centrifuged</a:t>
              </a:r>
              <a:r>
                <a:rPr lang="it-IT" sz="900" dirty="0" smtClean="0">
                  <a:solidFill>
                    <a:srgbClr val="000000"/>
                  </a:solidFill>
                  <a:latin typeface="Arial" pitchFamily="34" charset="0"/>
                </a:rPr>
                <a:t> to separate</a:t>
              </a:r>
            </a:p>
            <a:p>
              <a:pPr eaLnBrk="0" hangingPunct="0"/>
              <a:r>
                <a:rPr lang="it-IT" sz="900" dirty="0" smtClean="0">
                  <a:solidFill>
                    <a:srgbClr val="000000"/>
                  </a:solidFill>
                  <a:latin typeface="Arial" pitchFamily="34" charset="0"/>
                </a:rPr>
                <a:t>the </a:t>
              </a:r>
              <a:r>
                <a:rPr lang="it-IT" sz="900" dirty="0" err="1" smtClean="0">
                  <a:solidFill>
                    <a:srgbClr val="000000"/>
                  </a:solidFill>
                  <a:latin typeface="Arial" pitchFamily="34" charset="0"/>
                </a:rPr>
                <a:t>cells</a:t>
              </a:r>
              <a:r>
                <a:rPr lang="it-IT" sz="900" dirty="0" smtClean="0">
                  <a:solidFill>
                    <a:srgbClr val="000000"/>
                  </a:solidFill>
                  <a:latin typeface="Arial" pitchFamily="34" charset="0"/>
                </a:rPr>
                <a:t> from the </a:t>
              </a:r>
              <a:r>
                <a:rPr lang="it-IT" sz="900" dirty="0" err="1" smtClean="0">
                  <a:solidFill>
                    <a:srgbClr val="000000"/>
                  </a:solidFill>
                  <a:latin typeface="Arial" pitchFamily="34" charset="0"/>
                </a:rPr>
                <a:t>liquid</a:t>
              </a:r>
              <a:r>
                <a:rPr lang="it-IT" sz="900" dirty="0">
                  <a:solidFill>
                    <a:srgbClr val="000000"/>
                  </a:solidFill>
                  <a:latin typeface="Arial" pitchFamily="34" charset="0"/>
                </a:rPr>
                <a:t> </a:t>
              </a:r>
              <a:r>
                <a:rPr lang="it-IT" sz="900" dirty="0" smtClean="0">
                  <a:solidFill>
                    <a:srgbClr val="000000"/>
                  </a:solidFill>
                  <a:latin typeface="Arial" pitchFamily="34" charset="0"/>
                </a:rPr>
                <a:t>part.</a:t>
              </a:r>
              <a:endParaRPr lang="it-IT" sz="900" dirty="0">
                <a:solidFill>
                  <a:srgbClr val="000000"/>
                </a:solidFill>
                <a:latin typeface="Arial" pitchFamily="34" charset="0"/>
              </a:endParaRPr>
            </a:p>
          </p:txBody>
        </p:sp>
        <p:sp>
          <p:nvSpPr>
            <p:cNvPr id="65581" name="Rectangle 30"/>
            <p:cNvSpPr>
              <a:spLocks noChangeArrowheads="1"/>
            </p:cNvSpPr>
            <p:nvPr/>
          </p:nvSpPr>
          <p:spPr bwMode="auto">
            <a:xfrm>
              <a:off x="373" y="1955"/>
              <a:ext cx="145" cy="145"/>
            </a:xfrm>
            <a:prstGeom prst="rect">
              <a:avLst/>
            </a:prstGeom>
            <a:noFill/>
            <a:ln w="9525">
              <a:noFill/>
              <a:miter lim="800000"/>
              <a:headEnd/>
              <a:tailEnd/>
            </a:ln>
          </p:spPr>
          <p:txBody>
            <a:bodyPr wrap="none" anchor="ctr">
              <a:spAutoFit/>
            </a:bodyPr>
            <a:lstStyle/>
            <a:p>
              <a:pPr algn="ctr" eaLnBrk="0" hangingPunct="0"/>
              <a:r>
                <a:rPr lang="en-US" sz="900">
                  <a:solidFill>
                    <a:srgbClr val="FFFFFF"/>
                  </a:solidFill>
                  <a:latin typeface="Arial" pitchFamily="34" charset="0"/>
                </a:rPr>
                <a:t>1</a:t>
              </a:r>
              <a:endParaRPr lang="en-US" sz="1000">
                <a:solidFill>
                  <a:srgbClr val="000000"/>
                </a:solidFill>
                <a:latin typeface="Arial" pitchFamily="34" charset="0"/>
              </a:endParaRPr>
            </a:p>
          </p:txBody>
        </p:sp>
      </p:grpSp>
      <p:grpSp>
        <p:nvGrpSpPr>
          <p:cNvPr id="7" name="Group 70"/>
          <p:cNvGrpSpPr>
            <a:grpSpLocks/>
          </p:cNvGrpSpPr>
          <p:nvPr/>
        </p:nvGrpSpPr>
        <p:grpSpPr bwMode="auto">
          <a:xfrm>
            <a:off x="3557588" y="3038477"/>
            <a:ext cx="2822575" cy="784225"/>
            <a:chOff x="2069" y="1914"/>
            <a:chExt cx="1641" cy="494"/>
          </a:xfrm>
        </p:grpSpPr>
        <p:sp>
          <p:nvSpPr>
            <p:cNvPr id="65578" name="Rectangle 18"/>
            <p:cNvSpPr>
              <a:spLocks noChangeArrowheads="1"/>
            </p:cNvSpPr>
            <p:nvPr/>
          </p:nvSpPr>
          <p:spPr bwMode="auto">
            <a:xfrm>
              <a:off x="2152" y="1914"/>
              <a:ext cx="1558" cy="494"/>
            </a:xfrm>
            <a:prstGeom prst="rect">
              <a:avLst/>
            </a:prstGeom>
            <a:noFill/>
            <a:ln w="9525">
              <a:noFill/>
              <a:miter lim="800000"/>
              <a:headEnd/>
              <a:tailEnd/>
            </a:ln>
          </p:spPr>
          <p:txBody>
            <a:bodyPr anchor="ctr">
              <a:spAutoFit/>
            </a:bodyPr>
            <a:lstStyle/>
            <a:p>
              <a:r>
                <a:rPr lang="it-IT" sz="900" dirty="0"/>
                <a:t>The </a:t>
              </a:r>
              <a:r>
                <a:rPr lang="it-IT" sz="900" dirty="0" err="1"/>
                <a:t>liquid</a:t>
              </a:r>
              <a:r>
                <a:rPr lang="it-IT" sz="900" dirty="0"/>
                <a:t> </a:t>
              </a:r>
              <a:r>
                <a:rPr lang="it-IT" sz="900" dirty="0" smtClean="0"/>
                <a:t>part </a:t>
              </a:r>
              <a:r>
                <a:rPr lang="it-IT" sz="900" dirty="0" err="1" smtClean="0"/>
                <a:t>is</a:t>
              </a:r>
              <a:r>
                <a:rPr lang="it-IT" sz="900" dirty="0" smtClean="0"/>
                <a:t> </a:t>
              </a:r>
              <a:r>
                <a:rPr lang="it-IT" sz="900" dirty="0" err="1"/>
                <a:t>eliminated</a:t>
              </a:r>
              <a:r>
                <a:rPr lang="it-IT" sz="900" dirty="0"/>
                <a:t> and the </a:t>
              </a:r>
              <a:r>
                <a:rPr lang="it-IT" sz="900" dirty="0" err="1"/>
                <a:t>cells</a:t>
              </a:r>
              <a:r>
                <a:rPr lang="it-IT" sz="900" dirty="0"/>
                <a:t> are </a:t>
              </a:r>
              <a:r>
                <a:rPr lang="it-IT" sz="900" dirty="0" err="1"/>
                <a:t>mixed</a:t>
              </a:r>
              <a:r>
                <a:rPr lang="it-IT" sz="900" dirty="0"/>
                <a:t> with a </a:t>
              </a:r>
              <a:r>
                <a:rPr lang="it-IT" sz="900" dirty="0" err="1"/>
                <a:t>hypotonic</a:t>
              </a:r>
              <a:r>
                <a:rPr lang="it-IT" sz="900" dirty="0"/>
                <a:t> </a:t>
              </a:r>
              <a:r>
                <a:rPr lang="it-IT" sz="900" dirty="0" err="1"/>
                <a:t>solution</a:t>
              </a:r>
              <a:r>
                <a:rPr lang="it-IT" sz="900" dirty="0"/>
                <a:t>.</a:t>
              </a:r>
            </a:p>
            <a:p>
              <a:r>
                <a:rPr lang="it-IT" sz="900" dirty="0" err="1"/>
                <a:t>This</a:t>
              </a:r>
              <a:r>
                <a:rPr lang="it-IT" sz="900" dirty="0"/>
                <a:t> procedure </a:t>
              </a:r>
              <a:r>
                <a:rPr lang="it-IT" sz="900" dirty="0" err="1"/>
                <a:t>does</a:t>
              </a:r>
              <a:r>
                <a:rPr lang="it-IT" sz="900" dirty="0"/>
                <a:t> </a:t>
              </a:r>
              <a:r>
                <a:rPr lang="it-IT" sz="900" dirty="0" err="1"/>
                <a:t>inflate</a:t>
              </a:r>
              <a:r>
                <a:rPr lang="it-IT" sz="900" dirty="0"/>
                <a:t> and break out the </a:t>
              </a:r>
              <a:r>
                <a:rPr lang="it-IT" sz="900" dirty="0" err="1"/>
                <a:t>red</a:t>
              </a:r>
              <a:r>
                <a:rPr lang="it-IT" sz="900" dirty="0"/>
                <a:t> </a:t>
              </a:r>
              <a:r>
                <a:rPr lang="it-IT" sz="900" dirty="0" err="1"/>
                <a:t>blood</a:t>
              </a:r>
              <a:r>
                <a:rPr lang="it-IT" sz="900" dirty="0"/>
                <a:t> </a:t>
              </a:r>
              <a:r>
                <a:rPr lang="it-IT" sz="900" dirty="0" err="1"/>
                <a:t>cells</a:t>
              </a:r>
              <a:r>
                <a:rPr lang="it-IT" sz="900" dirty="0"/>
                <a:t>. White </a:t>
              </a:r>
              <a:r>
                <a:rPr lang="it-IT" sz="900" dirty="0" err="1"/>
                <a:t>blood</a:t>
              </a:r>
              <a:r>
                <a:rPr lang="it-IT" sz="900" dirty="0"/>
                <a:t> </a:t>
              </a:r>
              <a:r>
                <a:rPr lang="it-IT" sz="900" dirty="0" err="1"/>
                <a:t>cells</a:t>
              </a:r>
              <a:r>
                <a:rPr lang="it-IT" sz="900" dirty="0"/>
                <a:t> </a:t>
              </a:r>
              <a:r>
                <a:rPr lang="it-IT" sz="900" dirty="0" err="1"/>
                <a:t>swell</a:t>
              </a:r>
              <a:r>
                <a:rPr lang="it-IT" sz="900" dirty="0"/>
                <a:t> </a:t>
              </a:r>
              <a:r>
                <a:rPr lang="it-IT" sz="900" dirty="0" err="1"/>
                <a:t>but</a:t>
              </a:r>
              <a:r>
                <a:rPr lang="it-IT" sz="900" dirty="0"/>
                <a:t> do </a:t>
              </a:r>
              <a:r>
                <a:rPr lang="it-IT" sz="900" dirty="0" err="1"/>
                <a:t>not</a:t>
              </a:r>
              <a:r>
                <a:rPr lang="it-IT" sz="900" dirty="0"/>
                <a:t> break, and </a:t>
              </a:r>
              <a:r>
                <a:rPr lang="it-IT" sz="900" dirty="0" smtClean="0"/>
                <a:t>the </a:t>
              </a:r>
              <a:r>
                <a:rPr lang="it-IT" sz="900" dirty="0" err="1" smtClean="0"/>
                <a:t>chromosomes</a:t>
              </a:r>
              <a:r>
                <a:rPr lang="it-IT" sz="900" dirty="0" smtClean="0"/>
                <a:t> </a:t>
              </a:r>
              <a:r>
                <a:rPr lang="it-IT" sz="900" dirty="0" err="1"/>
                <a:t>move</a:t>
              </a:r>
              <a:r>
                <a:rPr lang="it-IT" sz="900" dirty="0"/>
                <a:t> </a:t>
              </a:r>
              <a:r>
                <a:rPr lang="it-IT" sz="900" dirty="0" err="1"/>
                <a:t>apart</a:t>
              </a:r>
              <a:r>
                <a:rPr lang="it-IT" sz="900" dirty="0"/>
                <a:t> from </a:t>
              </a:r>
              <a:r>
                <a:rPr lang="it-IT" sz="900" dirty="0" err="1"/>
                <a:t>each</a:t>
              </a:r>
              <a:r>
                <a:rPr lang="it-IT" sz="900" dirty="0"/>
                <a:t> </a:t>
              </a:r>
              <a:r>
                <a:rPr lang="it-IT" sz="900" dirty="0" err="1"/>
                <a:t>other</a:t>
              </a:r>
              <a:r>
                <a:rPr lang="it-IT" sz="900" dirty="0"/>
                <a:t>.</a:t>
              </a:r>
            </a:p>
          </p:txBody>
        </p:sp>
        <p:sp>
          <p:nvSpPr>
            <p:cNvPr id="65579" name="Rectangle 31"/>
            <p:cNvSpPr>
              <a:spLocks noChangeArrowheads="1"/>
            </p:cNvSpPr>
            <p:nvPr/>
          </p:nvSpPr>
          <p:spPr bwMode="auto">
            <a:xfrm>
              <a:off x="2069" y="1955"/>
              <a:ext cx="145" cy="145"/>
            </a:xfrm>
            <a:prstGeom prst="rect">
              <a:avLst/>
            </a:prstGeom>
            <a:noFill/>
            <a:ln w="9525">
              <a:noFill/>
              <a:miter lim="800000"/>
              <a:headEnd/>
              <a:tailEnd/>
            </a:ln>
          </p:spPr>
          <p:txBody>
            <a:bodyPr wrap="none" anchor="ctr">
              <a:spAutoFit/>
            </a:bodyPr>
            <a:lstStyle/>
            <a:p>
              <a:pPr algn="ctr" eaLnBrk="0" hangingPunct="0"/>
              <a:r>
                <a:rPr lang="en-US" sz="900">
                  <a:solidFill>
                    <a:srgbClr val="FFFFFF"/>
                  </a:solidFill>
                  <a:latin typeface="Arial" pitchFamily="34" charset="0"/>
                </a:rPr>
                <a:t>2</a:t>
              </a:r>
              <a:endParaRPr lang="en-US" sz="1000">
                <a:solidFill>
                  <a:srgbClr val="000000"/>
                </a:solidFill>
                <a:latin typeface="Arial" pitchFamily="34" charset="0"/>
              </a:endParaRPr>
            </a:p>
          </p:txBody>
        </p:sp>
      </p:grpSp>
      <p:grpSp>
        <p:nvGrpSpPr>
          <p:cNvPr id="8" name="Group 71"/>
          <p:cNvGrpSpPr>
            <a:grpSpLocks/>
          </p:cNvGrpSpPr>
          <p:nvPr/>
        </p:nvGrpSpPr>
        <p:grpSpPr bwMode="auto">
          <a:xfrm>
            <a:off x="6197600" y="2994025"/>
            <a:ext cx="3186113" cy="784224"/>
            <a:chOff x="3604" y="1886"/>
            <a:chExt cx="1852" cy="494"/>
          </a:xfrm>
        </p:grpSpPr>
        <p:sp>
          <p:nvSpPr>
            <p:cNvPr id="65576" name="Rectangle 19"/>
            <p:cNvSpPr>
              <a:spLocks noChangeArrowheads="1"/>
            </p:cNvSpPr>
            <p:nvPr/>
          </p:nvSpPr>
          <p:spPr bwMode="auto">
            <a:xfrm>
              <a:off x="3767" y="1886"/>
              <a:ext cx="1689" cy="494"/>
            </a:xfrm>
            <a:prstGeom prst="rect">
              <a:avLst/>
            </a:prstGeom>
            <a:noFill/>
            <a:ln w="9525">
              <a:noFill/>
              <a:miter lim="800000"/>
              <a:headEnd/>
              <a:tailEnd/>
            </a:ln>
          </p:spPr>
          <p:txBody>
            <a:bodyPr anchor="ctr">
              <a:spAutoFit/>
            </a:bodyPr>
            <a:lstStyle/>
            <a:p>
              <a:pPr eaLnBrk="0" hangingPunct="0"/>
              <a:r>
                <a:rPr lang="it-IT" sz="900" dirty="0" smtClean="0">
                  <a:solidFill>
                    <a:srgbClr val="000000"/>
                  </a:solidFill>
                  <a:latin typeface="Arial" pitchFamily="34" charset="0"/>
                </a:rPr>
                <a:t>By </a:t>
              </a:r>
              <a:r>
                <a:rPr lang="it-IT" sz="900" dirty="0" err="1" smtClean="0">
                  <a:solidFill>
                    <a:srgbClr val="000000"/>
                  </a:solidFill>
                  <a:latin typeface="Arial" pitchFamily="34" charset="0"/>
                </a:rPr>
                <a:t>centrifuging</a:t>
              </a:r>
              <a:r>
                <a:rPr lang="it-IT" sz="900" dirty="0" smtClean="0">
                  <a:solidFill>
                    <a:srgbClr val="000000"/>
                  </a:solidFill>
                  <a:latin typeface="Arial" pitchFamily="34" charset="0"/>
                </a:rPr>
                <a:t> </a:t>
              </a:r>
              <a:r>
                <a:rPr lang="it-IT" sz="900" dirty="0" err="1" smtClean="0">
                  <a:solidFill>
                    <a:srgbClr val="000000"/>
                  </a:solidFill>
                  <a:latin typeface="Arial" pitchFamily="34" charset="0"/>
                </a:rPr>
                <a:t>again</a:t>
              </a:r>
              <a:r>
                <a:rPr lang="it-IT" sz="900" dirty="0" smtClean="0">
                  <a:solidFill>
                    <a:srgbClr val="000000"/>
                  </a:solidFill>
                  <a:latin typeface="Arial" pitchFamily="34" charset="0"/>
                </a:rPr>
                <a:t>, the </a:t>
              </a:r>
              <a:r>
                <a:rPr lang="it-IT" sz="900" dirty="0" err="1" smtClean="0">
                  <a:solidFill>
                    <a:srgbClr val="000000"/>
                  </a:solidFill>
                  <a:latin typeface="Arial" pitchFamily="34" charset="0"/>
                </a:rPr>
                <a:t>swelled</a:t>
              </a:r>
              <a:r>
                <a:rPr lang="it-IT" sz="900" dirty="0" smtClean="0">
                  <a:solidFill>
                    <a:srgbClr val="000000"/>
                  </a:solidFill>
                  <a:latin typeface="Arial" pitchFamily="34" charset="0"/>
                </a:rPr>
                <a:t>  </a:t>
              </a:r>
              <a:r>
                <a:rPr lang="it-IT" sz="900" dirty="0" err="1" smtClean="0">
                  <a:solidFill>
                    <a:srgbClr val="000000"/>
                  </a:solidFill>
                  <a:latin typeface="Arial" pitchFamily="34" charset="0"/>
                </a:rPr>
                <a:t>white</a:t>
              </a:r>
              <a:r>
                <a:rPr lang="it-IT" sz="900" dirty="0" smtClean="0">
                  <a:solidFill>
                    <a:srgbClr val="000000"/>
                  </a:solidFill>
                  <a:latin typeface="Arial" pitchFamily="34" charset="0"/>
                </a:rPr>
                <a:t> </a:t>
              </a:r>
              <a:r>
                <a:rPr lang="it-IT" sz="900" dirty="0" err="1" smtClean="0">
                  <a:solidFill>
                    <a:srgbClr val="000000"/>
                  </a:solidFill>
                  <a:latin typeface="Arial" pitchFamily="34" charset="0"/>
                </a:rPr>
                <a:t>blood</a:t>
              </a:r>
              <a:r>
                <a:rPr lang="it-IT" sz="900" dirty="0" smtClean="0">
                  <a:solidFill>
                    <a:srgbClr val="000000"/>
                  </a:solidFill>
                  <a:latin typeface="Arial" pitchFamily="34" charset="0"/>
                </a:rPr>
                <a:t> </a:t>
              </a:r>
              <a:r>
                <a:rPr lang="it-IT" sz="900" dirty="0" err="1" smtClean="0">
                  <a:solidFill>
                    <a:srgbClr val="000000"/>
                  </a:solidFill>
                  <a:latin typeface="Arial" pitchFamily="34" charset="0"/>
                </a:rPr>
                <a:t>cells</a:t>
              </a:r>
              <a:r>
                <a:rPr lang="it-IT" sz="900" dirty="0" smtClean="0">
                  <a:solidFill>
                    <a:srgbClr val="000000"/>
                  </a:solidFill>
                  <a:latin typeface="Arial" pitchFamily="34" charset="0"/>
                </a:rPr>
                <a:t> go to the bottom.</a:t>
              </a:r>
            </a:p>
            <a:p>
              <a:pPr eaLnBrk="0" hangingPunct="0"/>
              <a:r>
                <a:rPr lang="it-IT" sz="900" dirty="0" smtClean="0">
                  <a:solidFill>
                    <a:srgbClr val="000000"/>
                  </a:solidFill>
                  <a:latin typeface="Arial" pitchFamily="34" charset="0"/>
                </a:rPr>
                <a:t>The </a:t>
              </a:r>
              <a:r>
                <a:rPr lang="it-IT" sz="900" dirty="0" err="1" smtClean="0">
                  <a:solidFill>
                    <a:srgbClr val="000000"/>
                  </a:solidFill>
                  <a:latin typeface="Arial" pitchFamily="34" charset="0"/>
                </a:rPr>
                <a:t>liquid</a:t>
              </a:r>
              <a:r>
                <a:rPr lang="it-IT" sz="900" dirty="0" smtClean="0">
                  <a:solidFill>
                    <a:srgbClr val="000000"/>
                  </a:solidFill>
                  <a:latin typeface="Arial" pitchFamily="34" charset="0"/>
                </a:rPr>
                <a:t> part </a:t>
              </a:r>
              <a:r>
                <a:rPr lang="it-IT" sz="900" dirty="0" err="1" smtClean="0">
                  <a:solidFill>
                    <a:srgbClr val="000000"/>
                  </a:solidFill>
                  <a:latin typeface="Arial" pitchFamily="34" charset="0"/>
                </a:rPr>
                <a:t>containing</a:t>
              </a:r>
              <a:r>
                <a:rPr lang="it-IT" sz="900" dirty="0" smtClean="0">
                  <a:solidFill>
                    <a:srgbClr val="000000"/>
                  </a:solidFill>
                  <a:latin typeface="Arial" pitchFamily="34" charset="0"/>
                </a:rPr>
                <a:t> the </a:t>
              </a:r>
              <a:r>
                <a:rPr lang="it-IT" sz="900" dirty="0" err="1" smtClean="0">
                  <a:solidFill>
                    <a:srgbClr val="000000"/>
                  </a:solidFill>
                  <a:latin typeface="Arial" pitchFamily="34" charset="0"/>
                </a:rPr>
                <a:t>broken</a:t>
              </a:r>
              <a:r>
                <a:rPr lang="it-IT" sz="900" dirty="0" smtClean="0">
                  <a:solidFill>
                    <a:srgbClr val="000000"/>
                  </a:solidFill>
                  <a:latin typeface="Arial" pitchFamily="34" charset="0"/>
                </a:rPr>
                <a:t> </a:t>
              </a:r>
              <a:r>
                <a:rPr lang="it-IT" sz="900" dirty="0" err="1" smtClean="0">
                  <a:solidFill>
                    <a:srgbClr val="000000"/>
                  </a:solidFill>
                  <a:latin typeface="Arial" pitchFamily="34" charset="0"/>
                </a:rPr>
                <a:t>red</a:t>
              </a:r>
              <a:r>
                <a:rPr lang="it-IT" sz="900" dirty="0" smtClean="0">
                  <a:solidFill>
                    <a:srgbClr val="000000"/>
                  </a:solidFill>
                  <a:latin typeface="Arial" pitchFamily="34" charset="0"/>
                </a:rPr>
                <a:t> </a:t>
              </a:r>
              <a:r>
                <a:rPr lang="it-IT" sz="900" dirty="0" err="1" smtClean="0">
                  <a:solidFill>
                    <a:srgbClr val="000000"/>
                  </a:solidFill>
                  <a:latin typeface="Arial" pitchFamily="34" charset="0"/>
                </a:rPr>
                <a:t>blood</a:t>
              </a:r>
              <a:r>
                <a:rPr lang="it-IT" sz="900" dirty="0" smtClean="0">
                  <a:solidFill>
                    <a:srgbClr val="000000"/>
                  </a:solidFill>
                  <a:latin typeface="Arial" pitchFamily="34" charset="0"/>
                </a:rPr>
                <a:t> </a:t>
              </a:r>
              <a:r>
                <a:rPr lang="it-IT" sz="900" dirty="0" err="1" smtClean="0">
                  <a:solidFill>
                    <a:srgbClr val="000000"/>
                  </a:solidFill>
                  <a:latin typeface="Arial" pitchFamily="34" charset="0"/>
                </a:rPr>
                <a:t>cells</a:t>
              </a:r>
              <a:r>
                <a:rPr lang="it-IT" sz="900" dirty="0" smtClean="0">
                  <a:solidFill>
                    <a:srgbClr val="000000"/>
                  </a:solidFill>
                  <a:latin typeface="Arial" pitchFamily="34" charset="0"/>
                </a:rPr>
                <a:t> </a:t>
              </a:r>
              <a:r>
                <a:rPr lang="it-IT" sz="900" dirty="0" err="1" smtClean="0">
                  <a:solidFill>
                    <a:srgbClr val="000000"/>
                  </a:solidFill>
                  <a:latin typeface="Arial" pitchFamily="34" charset="0"/>
                </a:rPr>
                <a:t>is</a:t>
              </a:r>
              <a:r>
                <a:rPr lang="it-IT" sz="900" dirty="0" smtClean="0">
                  <a:solidFill>
                    <a:srgbClr val="000000"/>
                  </a:solidFill>
                  <a:latin typeface="Arial" pitchFamily="34" charset="0"/>
                </a:rPr>
                <a:t> </a:t>
              </a:r>
              <a:r>
                <a:rPr lang="it-IT" sz="900" dirty="0" err="1" smtClean="0">
                  <a:solidFill>
                    <a:srgbClr val="000000"/>
                  </a:solidFill>
                  <a:latin typeface="Arial" pitchFamily="34" charset="0"/>
                </a:rPr>
                <a:t>eliminated</a:t>
              </a:r>
              <a:r>
                <a:rPr lang="it-IT" sz="900" dirty="0" smtClean="0">
                  <a:solidFill>
                    <a:srgbClr val="000000"/>
                  </a:solidFill>
                  <a:latin typeface="Arial" pitchFamily="34" charset="0"/>
                </a:rPr>
                <a:t>.</a:t>
              </a:r>
            </a:p>
            <a:p>
              <a:pPr eaLnBrk="0" hangingPunct="0"/>
              <a:r>
                <a:rPr lang="it-IT" sz="900" dirty="0" smtClean="0">
                  <a:solidFill>
                    <a:srgbClr val="000000"/>
                  </a:solidFill>
                  <a:latin typeface="Arial" pitchFamily="34" charset="0"/>
                </a:rPr>
                <a:t>A </a:t>
              </a:r>
              <a:r>
                <a:rPr lang="it-IT" sz="900" dirty="0" err="1" smtClean="0">
                  <a:solidFill>
                    <a:srgbClr val="000000"/>
                  </a:solidFill>
                  <a:latin typeface="Arial" pitchFamily="34" charset="0"/>
                </a:rPr>
                <a:t>fixative</a:t>
              </a:r>
              <a:r>
                <a:rPr lang="it-IT" sz="900" dirty="0" smtClean="0">
                  <a:solidFill>
                    <a:srgbClr val="000000"/>
                  </a:solidFill>
                  <a:latin typeface="Arial" pitchFamily="34" charset="0"/>
                </a:rPr>
                <a:t> </a:t>
              </a:r>
              <a:r>
                <a:rPr lang="it-IT" sz="900" dirty="0" err="1" smtClean="0">
                  <a:solidFill>
                    <a:srgbClr val="000000"/>
                  </a:solidFill>
                  <a:latin typeface="Arial" pitchFamily="34" charset="0"/>
                </a:rPr>
                <a:t>is</a:t>
              </a:r>
              <a:r>
                <a:rPr lang="it-IT" sz="900" dirty="0" smtClean="0">
                  <a:solidFill>
                    <a:srgbClr val="000000"/>
                  </a:solidFill>
                  <a:latin typeface="Arial" pitchFamily="34" charset="0"/>
                </a:rPr>
                <a:t> </a:t>
              </a:r>
              <a:r>
                <a:rPr lang="it-IT" sz="900" dirty="0" err="1" smtClean="0">
                  <a:solidFill>
                    <a:srgbClr val="000000"/>
                  </a:solidFill>
                  <a:latin typeface="Arial" pitchFamily="34" charset="0"/>
                </a:rPr>
                <a:t>added</a:t>
              </a:r>
              <a:r>
                <a:rPr lang="it-IT" sz="900" dirty="0" smtClean="0">
                  <a:solidFill>
                    <a:srgbClr val="000000"/>
                  </a:solidFill>
                  <a:latin typeface="Arial" pitchFamily="34" charset="0"/>
                </a:rPr>
                <a:t> to the </a:t>
              </a:r>
              <a:r>
                <a:rPr lang="it-IT" sz="900" dirty="0" err="1" smtClean="0">
                  <a:solidFill>
                    <a:srgbClr val="000000"/>
                  </a:solidFill>
                  <a:latin typeface="Arial" pitchFamily="34" charset="0"/>
                </a:rPr>
                <a:t>white</a:t>
              </a:r>
              <a:r>
                <a:rPr lang="it-IT" sz="900" dirty="0" smtClean="0">
                  <a:solidFill>
                    <a:srgbClr val="000000"/>
                  </a:solidFill>
                  <a:latin typeface="Arial" pitchFamily="34" charset="0"/>
                </a:rPr>
                <a:t> </a:t>
              </a:r>
              <a:r>
                <a:rPr lang="it-IT" sz="900" dirty="0" err="1" smtClean="0">
                  <a:solidFill>
                    <a:srgbClr val="000000"/>
                  </a:solidFill>
                  <a:latin typeface="Arial" pitchFamily="34" charset="0"/>
                </a:rPr>
                <a:t>blood</a:t>
              </a:r>
              <a:r>
                <a:rPr lang="it-IT" sz="900" dirty="0" smtClean="0">
                  <a:solidFill>
                    <a:srgbClr val="000000"/>
                  </a:solidFill>
                  <a:latin typeface="Arial" pitchFamily="34" charset="0"/>
                </a:rPr>
                <a:t> </a:t>
              </a:r>
              <a:r>
                <a:rPr lang="it-IT" sz="900" dirty="0" err="1" smtClean="0">
                  <a:solidFill>
                    <a:srgbClr val="000000"/>
                  </a:solidFill>
                  <a:latin typeface="Arial" pitchFamily="34" charset="0"/>
                </a:rPr>
                <a:t>cells</a:t>
              </a:r>
              <a:r>
                <a:rPr lang="it-IT" sz="900" dirty="0" smtClean="0">
                  <a:solidFill>
                    <a:srgbClr val="000000"/>
                  </a:solidFill>
                  <a:latin typeface="Arial" pitchFamily="34" charset="0"/>
                </a:rPr>
                <a:t>. </a:t>
              </a:r>
              <a:endParaRPr lang="it-IT" sz="900" dirty="0">
                <a:solidFill>
                  <a:srgbClr val="000000"/>
                </a:solidFill>
                <a:latin typeface="Arial" pitchFamily="34" charset="0"/>
              </a:endParaRPr>
            </a:p>
          </p:txBody>
        </p:sp>
        <p:sp>
          <p:nvSpPr>
            <p:cNvPr id="65577" name="Rectangle 32"/>
            <p:cNvSpPr>
              <a:spLocks noChangeArrowheads="1"/>
            </p:cNvSpPr>
            <p:nvPr/>
          </p:nvSpPr>
          <p:spPr bwMode="auto">
            <a:xfrm>
              <a:off x="3604" y="1955"/>
              <a:ext cx="130" cy="144"/>
            </a:xfrm>
            <a:prstGeom prst="rect">
              <a:avLst/>
            </a:prstGeom>
            <a:noFill/>
            <a:ln w="9525">
              <a:noFill/>
              <a:miter lim="800000"/>
              <a:headEnd/>
              <a:tailEnd/>
            </a:ln>
          </p:spPr>
          <p:txBody>
            <a:bodyPr anchor="ctr">
              <a:spAutoFit/>
            </a:bodyPr>
            <a:lstStyle/>
            <a:p>
              <a:pPr algn="ctr" eaLnBrk="0" hangingPunct="0"/>
              <a:r>
                <a:rPr lang="en-US" sz="900">
                  <a:solidFill>
                    <a:srgbClr val="FFFFFF"/>
                  </a:solidFill>
                  <a:latin typeface="Arial" pitchFamily="34" charset="0"/>
                </a:rPr>
                <a:t>3</a:t>
              </a:r>
              <a:endParaRPr lang="en-US" sz="1000">
                <a:solidFill>
                  <a:srgbClr val="000000"/>
                </a:solidFill>
                <a:latin typeface="Arial" pitchFamily="34" charset="0"/>
              </a:endParaRPr>
            </a:p>
          </p:txBody>
        </p:sp>
      </p:grpSp>
      <p:grpSp>
        <p:nvGrpSpPr>
          <p:cNvPr id="9" name="Group 72"/>
          <p:cNvGrpSpPr>
            <a:grpSpLocks/>
          </p:cNvGrpSpPr>
          <p:nvPr/>
        </p:nvGrpSpPr>
        <p:grpSpPr bwMode="auto">
          <a:xfrm>
            <a:off x="1147765" y="5865813"/>
            <a:ext cx="3836060" cy="534988"/>
            <a:chOff x="667" y="3695"/>
            <a:chExt cx="2231" cy="337"/>
          </a:xfrm>
        </p:grpSpPr>
        <p:sp>
          <p:nvSpPr>
            <p:cNvPr id="65574" name="Rectangle 47"/>
            <p:cNvSpPr>
              <a:spLocks noChangeArrowheads="1"/>
            </p:cNvSpPr>
            <p:nvPr/>
          </p:nvSpPr>
          <p:spPr bwMode="auto">
            <a:xfrm>
              <a:off x="746" y="3712"/>
              <a:ext cx="2152" cy="320"/>
            </a:xfrm>
            <a:prstGeom prst="rect">
              <a:avLst/>
            </a:prstGeom>
            <a:noFill/>
            <a:ln w="9525">
              <a:noFill/>
              <a:miter lim="800000"/>
              <a:headEnd/>
              <a:tailEnd/>
            </a:ln>
          </p:spPr>
          <p:txBody>
            <a:bodyPr wrap="none" anchor="ctr">
              <a:spAutoFit/>
            </a:bodyPr>
            <a:lstStyle/>
            <a:p>
              <a:pPr eaLnBrk="0" hangingPunct="0"/>
              <a:r>
                <a:rPr lang="it-IT" sz="900" dirty="0" smtClean="0">
                  <a:solidFill>
                    <a:srgbClr val="000000"/>
                  </a:solidFill>
                  <a:latin typeface="Arial" pitchFamily="34" charset="0"/>
                </a:rPr>
                <a:t>The </a:t>
              </a:r>
              <a:r>
                <a:rPr lang="it-IT" sz="900" dirty="0" err="1" smtClean="0">
                  <a:solidFill>
                    <a:srgbClr val="000000"/>
                  </a:solidFill>
                  <a:latin typeface="Arial" pitchFamily="34" charset="0"/>
                </a:rPr>
                <a:t>preparation</a:t>
              </a:r>
              <a:r>
                <a:rPr lang="it-IT" sz="900" dirty="0" smtClean="0">
                  <a:solidFill>
                    <a:srgbClr val="000000"/>
                  </a:solidFill>
                  <a:latin typeface="Arial" pitchFamily="34" charset="0"/>
                </a:rPr>
                <a:t> </a:t>
              </a:r>
              <a:r>
                <a:rPr lang="it-IT" sz="900" dirty="0" err="1" smtClean="0">
                  <a:solidFill>
                    <a:srgbClr val="000000"/>
                  </a:solidFill>
                  <a:latin typeface="Arial" pitchFamily="34" charset="0"/>
                </a:rPr>
                <a:t>is</a:t>
              </a:r>
              <a:r>
                <a:rPr lang="it-IT" sz="900" dirty="0" smtClean="0">
                  <a:solidFill>
                    <a:srgbClr val="000000"/>
                  </a:solidFill>
                  <a:latin typeface="Arial" pitchFamily="34" charset="0"/>
                </a:rPr>
                <a:t> </a:t>
              </a:r>
              <a:r>
                <a:rPr lang="it-IT" sz="900" dirty="0" err="1" smtClean="0">
                  <a:solidFill>
                    <a:srgbClr val="000000"/>
                  </a:solidFill>
                  <a:latin typeface="Arial" pitchFamily="34" charset="0"/>
                </a:rPr>
                <a:t>observed</a:t>
              </a:r>
              <a:r>
                <a:rPr lang="it-IT" sz="900" dirty="0" smtClean="0">
                  <a:solidFill>
                    <a:srgbClr val="000000"/>
                  </a:solidFill>
                  <a:latin typeface="Arial" pitchFamily="34" charset="0"/>
                </a:rPr>
                <a:t> under a </a:t>
              </a:r>
              <a:r>
                <a:rPr lang="it-IT" sz="900" dirty="0" err="1" smtClean="0">
                  <a:solidFill>
                    <a:srgbClr val="000000"/>
                  </a:solidFill>
                  <a:latin typeface="Arial" pitchFamily="34" charset="0"/>
                </a:rPr>
                <a:t>microscope</a:t>
              </a:r>
              <a:r>
                <a:rPr lang="it-IT" sz="900" dirty="0" smtClean="0">
                  <a:solidFill>
                    <a:srgbClr val="000000"/>
                  </a:solidFill>
                  <a:latin typeface="Arial" pitchFamily="34" charset="0"/>
                </a:rPr>
                <a:t> </a:t>
              </a:r>
              <a:r>
                <a:rPr lang="it-IT" sz="900" dirty="0" err="1" smtClean="0">
                  <a:solidFill>
                    <a:srgbClr val="000000"/>
                  </a:solidFill>
                  <a:latin typeface="Arial" pitchFamily="34" charset="0"/>
                </a:rPr>
                <a:t>that</a:t>
              </a:r>
              <a:r>
                <a:rPr lang="it-IT" sz="900" dirty="0" smtClean="0">
                  <a:solidFill>
                    <a:srgbClr val="000000"/>
                  </a:solidFill>
                  <a:latin typeface="Arial" pitchFamily="34" charset="0"/>
                </a:rPr>
                <a:t> </a:t>
              </a:r>
              <a:r>
                <a:rPr lang="it-IT" sz="900" dirty="0" err="1" smtClean="0">
                  <a:solidFill>
                    <a:srgbClr val="000000"/>
                  </a:solidFill>
                  <a:latin typeface="Arial" pitchFamily="34" charset="0"/>
                </a:rPr>
                <a:t>is</a:t>
              </a:r>
              <a:r>
                <a:rPr lang="it-IT" sz="900" dirty="0" smtClean="0">
                  <a:solidFill>
                    <a:srgbClr val="000000"/>
                  </a:solidFill>
                  <a:latin typeface="Arial" pitchFamily="34" charset="0"/>
                </a:rPr>
                <a:t> </a:t>
              </a:r>
              <a:r>
                <a:rPr lang="it-IT" sz="900" dirty="0" err="1" smtClean="0">
                  <a:solidFill>
                    <a:srgbClr val="000000"/>
                  </a:solidFill>
                  <a:latin typeface="Arial" pitchFamily="34" charset="0"/>
                </a:rPr>
                <a:t>connected</a:t>
              </a:r>
              <a:r>
                <a:rPr lang="it-IT" sz="900" dirty="0" smtClean="0">
                  <a:solidFill>
                    <a:srgbClr val="000000"/>
                  </a:solidFill>
                  <a:latin typeface="Arial" pitchFamily="34" charset="0"/>
                </a:rPr>
                <a:t> to</a:t>
              </a:r>
            </a:p>
            <a:p>
              <a:pPr eaLnBrk="0" hangingPunct="0"/>
              <a:r>
                <a:rPr lang="it-IT" sz="900" dirty="0" smtClean="0">
                  <a:solidFill>
                    <a:srgbClr val="000000"/>
                  </a:solidFill>
                  <a:latin typeface="Arial" pitchFamily="34" charset="0"/>
                </a:rPr>
                <a:t>a </a:t>
              </a:r>
              <a:r>
                <a:rPr lang="it-IT" sz="900" dirty="0" err="1" smtClean="0">
                  <a:solidFill>
                    <a:srgbClr val="000000"/>
                  </a:solidFill>
                  <a:latin typeface="Arial" pitchFamily="34" charset="0"/>
                </a:rPr>
                <a:t>digital</a:t>
              </a:r>
              <a:r>
                <a:rPr lang="it-IT" sz="900" dirty="0" smtClean="0">
                  <a:solidFill>
                    <a:srgbClr val="000000"/>
                  </a:solidFill>
                  <a:latin typeface="Arial" pitchFamily="34" charset="0"/>
                </a:rPr>
                <a:t> camera. The image </a:t>
              </a:r>
              <a:r>
                <a:rPr lang="it-IT" sz="900" dirty="0" err="1" smtClean="0">
                  <a:solidFill>
                    <a:srgbClr val="000000"/>
                  </a:solidFill>
                  <a:latin typeface="Arial" pitchFamily="34" charset="0"/>
                </a:rPr>
                <a:t>is</a:t>
              </a:r>
              <a:r>
                <a:rPr lang="it-IT" sz="900" dirty="0" smtClean="0">
                  <a:solidFill>
                    <a:srgbClr val="000000"/>
                  </a:solidFill>
                  <a:latin typeface="Arial" pitchFamily="34" charset="0"/>
                </a:rPr>
                <a:t> </a:t>
              </a:r>
              <a:r>
                <a:rPr lang="it-IT" sz="900" dirty="0" err="1" smtClean="0">
                  <a:solidFill>
                    <a:srgbClr val="000000"/>
                  </a:solidFill>
                  <a:latin typeface="Arial" pitchFamily="34" charset="0"/>
                </a:rPr>
                <a:t>fed</a:t>
              </a:r>
              <a:r>
                <a:rPr lang="it-IT" sz="900" dirty="0" smtClean="0">
                  <a:solidFill>
                    <a:srgbClr val="000000"/>
                  </a:solidFill>
                  <a:latin typeface="Arial" pitchFamily="34" charset="0"/>
                </a:rPr>
                <a:t> </a:t>
              </a:r>
              <a:r>
                <a:rPr lang="it-IT" sz="900" dirty="0" err="1" smtClean="0">
                  <a:solidFill>
                    <a:srgbClr val="000000"/>
                  </a:solidFill>
                  <a:latin typeface="Arial" pitchFamily="34" charset="0"/>
                </a:rPr>
                <a:t>into</a:t>
              </a:r>
              <a:r>
                <a:rPr lang="it-IT" sz="900" dirty="0" smtClean="0">
                  <a:solidFill>
                    <a:srgbClr val="000000"/>
                  </a:solidFill>
                  <a:latin typeface="Arial" pitchFamily="34" charset="0"/>
                </a:rPr>
                <a:t> a computer </a:t>
              </a:r>
              <a:r>
                <a:rPr lang="it-IT" sz="900" dirty="0" err="1" smtClean="0">
                  <a:solidFill>
                    <a:srgbClr val="000000"/>
                  </a:solidFill>
                  <a:latin typeface="Arial" pitchFamily="34" charset="0"/>
                </a:rPr>
                <a:t>which</a:t>
              </a:r>
              <a:r>
                <a:rPr lang="it-IT" sz="900" dirty="0" smtClean="0">
                  <a:solidFill>
                    <a:srgbClr val="000000"/>
                  </a:solidFill>
                  <a:latin typeface="Arial" pitchFamily="34" charset="0"/>
                </a:rPr>
                <a:t> </a:t>
              </a:r>
              <a:r>
                <a:rPr lang="it-IT" sz="900" dirty="0" err="1" smtClean="0">
                  <a:solidFill>
                    <a:srgbClr val="000000"/>
                  </a:solidFill>
                  <a:latin typeface="Arial" pitchFamily="34" charset="0"/>
                </a:rPr>
                <a:t>sorts</a:t>
              </a:r>
              <a:endParaRPr lang="it-IT" sz="900" dirty="0" smtClean="0">
                <a:solidFill>
                  <a:srgbClr val="000000"/>
                </a:solidFill>
                <a:latin typeface="Arial" pitchFamily="34" charset="0"/>
              </a:endParaRPr>
            </a:p>
            <a:p>
              <a:pPr eaLnBrk="0" hangingPunct="0"/>
              <a:r>
                <a:rPr lang="it-IT" sz="900" dirty="0" err="1">
                  <a:solidFill>
                    <a:srgbClr val="000000"/>
                  </a:solidFill>
                  <a:latin typeface="Arial" pitchFamily="34" charset="0"/>
                </a:rPr>
                <a:t>c</a:t>
              </a:r>
              <a:r>
                <a:rPr lang="it-IT" sz="900" dirty="0" err="1" smtClean="0">
                  <a:solidFill>
                    <a:srgbClr val="000000"/>
                  </a:solidFill>
                  <a:latin typeface="Arial" pitchFamily="34" charset="0"/>
                </a:rPr>
                <a:t>hromosomes</a:t>
              </a:r>
              <a:r>
                <a:rPr lang="it-IT" sz="900" dirty="0" smtClean="0">
                  <a:solidFill>
                    <a:srgbClr val="000000"/>
                  </a:solidFill>
                  <a:latin typeface="Arial" pitchFamily="34" charset="0"/>
                </a:rPr>
                <a:t> by </a:t>
              </a:r>
              <a:r>
                <a:rPr lang="it-IT" sz="900" dirty="0" err="1" smtClean="0">
                  <a:solidFill>
                    <a:srgbClr val="000000"/>
                  </a:solidFill>
                  <a:latin typeface="Arial" pitchFamily="34" charset="0"/>
                </a:rPr>
                <a:t>size</a:t>
              </a:r>
              <a:r>
                <a:rPr lang="it-IT" sz="900" dirty="0" smtClean="0">
                  <a:solidFill>
                    <a:srgbClr val="000000"/>
                  </a:solidFill>
                  <a:latin typeface="Arial" pitchFamily="34" charset="0"/>
                </a:rPr>
                <a:t> and </a:t>
              </a:r>
              <a:r>
                <a:rPr lang="it-IT" sz="900" dirty="0" err="1" smtClean="0">
                  <a:solidFill>
                    <a:srgbClr val="000000"/>
                  </a:solidFill>
                  <a:latin typeface="Arial" pitchFamily="34" charset="0"/>
                </a:rPr>
                <a:t>shape</a:t>
              </a:r>
              <a:r>
                <a:rPr lang="it-IT" sz="900" dirty="0" smtClean="0">
                  <a:solidFill>
                    <a:srgbClr val="000000"/>
                  </a:solidFill>
                  <a:latin typeface="Arial" pitchFamily="34" charset="0"/>
                </a:rPr>
                <a:t>.</a:t>
              </a:r>
              <a:endParaRPr lang="it-IT" sz="1000" dirty="0">
                <a:solidFill>
                  <a:srgbClr val="000000"/>
                </a:solidFill>
                <a:latin typeface="Arial" pitchFamily="34" charset="0"/>
              </a:endParaRPr>
            </a:p>
          </p:txBody>
        </p:sp>
        <p:sp>
          <p:nvSpPr>
            <p:cNvPr id="65575" name="Rectangle 48"/>
            <p:cNvSpPr>
              <a:spLocks noChangeArrowheads="1"/>
            </p:cNvSpPr>
            <p:nvPr/>
          </p:nvSpPr>
          <p:spPr bwMode="auto">
            <a:xfrm>
              <a:off x="667" y="3695"/>
              <a:ext cx="145" cy="145"/>
            </a:xfrm>
            <a:prstGeom prst="rect">
              <a:avLst/>
            </a:prstGeom>
            <a:noFill/>
            <a:ln w="9525">
              <a:noFill/>
              <a:miter lim="800000"/>
              <a:headEnd/>
              <a:tailEnd/>
            </a:ln>
          </p:spPr>
          <p:txBody>
            <a:bodyPr wrap="none" anchor="ctr">
              <a:spAutoFit/>
            </a:bodyPr>
            <a:lstStyle/>
            <a:p>
              <a:pPr algn="ctr" eaLnBrk="0" hangingPunct="0"/>
              <a:r>
                <a:rPr lang="en-US" sz="900">
                  <a:solidFill>
                    <a:srgbClr val="FFFFFF"/>
                  </a:solidFill>
                  <a:latin typeface="Arial" pitchFamily="34" charset="0"/>
                </a:rPr>
                <a:t>4</a:t>
              </a:r>
              <a:endParaRPr lang="en-US" sz="1000">
                <a:solidFill>
                  <a:srgbClr val="000000"/>
                </a:solidFill>
                <a:latin typeface="Arial" pitchFamily="34" charset="0"/>
              </a:endParaRPr>
            </a:p>
          </p:txBody>
        </p:sp>
      </p:grpSp>
      <p:grpSp>
        <p:nvGrpSpPr>
          <p:cNvPr id="10" name="Group 56"/>
          <p:cNvGrpSpPr>
            <a:grpSpLocks/>
          </p:cNvGrpSpPr>
          <p:nvPr/>
        </p:nvGrpSpPr>
        <p:grpSpPr bwMode="auto">
          <a:xfrm>
            <a:off x="5145089" y="5784850"/>
            <a:ext cx="3719043" cy="784225"/>
            <a:chOff x="2992" y="3644"/>
            <a:chExt cx="2162" cy="494"/>
          </a:xfrm>
        </p:grpSpPr>
        <p:sp>
          <p:nvSpPr>
            <p:cNvPr id="65572" name="Rectangle 49"/>
            <p:cNvSpPr>
              <a:spLocks noChangeArrowheads="1"/>
            </p:cNvSpPr>
            <p:nvPr/>
          </p:nvSpPr>
          <p:spPr bwMode="auto">
            <a:xfrm>
              <a:off x="3079" y="3644"/>
              <a:ext cx="2075" cy="494"/>
            </a:xfrm>
            <a:prstGeom prst="rect">
              <a:avLst/>
            </a:prstGeom>
            <a:noFill/>
            <a:ln w="9525">
              <a:noFill/>
              <a:miter lim="800000"/>
              <a:headEnd/>
              <a:tailEnd/>
            </a:ln>
          </p:spPr>
          <p:txBody>
            <a:bodyPr wrap="none" anchor="ctr">
              <a:spAutoFit/>
            </a:bodyPr>
            <a:lstStyle/>
            <a:p>
              <a:r>
                <a:rPr lang="it-IT" sz="900" dirty="0"/>
                <a:t>The </a:t>
              </a:r>
              <a:r>
                <a:rPr lang="it-IT" sz="900" dirty="0" err="1"/>
                <a:t>ordered</a:t>
              </a:r>
              <a:r>
                <a:rPr lang="it-IT" sz="900" dirty="0"/>
                <a:t> </a:t>
              </a:r>
              <a:r>
                <a:rPr lang="it-IT" sz="900" dirty="0" err="1"/>
                <a:t>arrangement</a:t>
              </a:r>
              <a:r>
                <a:rPr lang="it-IT" sz="900" dirty="0"/>
                <a:t> of </a:t>
              </a:r>
              <a:r>
                <a:rPr lang="it-IT" sz="900" dirty="0" err="1"/>
                <a:t>chromosomes</a:t>
              </a:r>
              <a:r>
                <a:rPr lang="it-IT" sz="900" dirty="0"/>
                <a:t> </a:t>
              </a:r>
              <a:r>
                <a:rPr lang="it-IT" sz="900" dirty="0" err="1"/>
                <a:t>obtained</a:t>
              </a:r>
              <a:r>
                <a:rPr lang="it-IT" sz="900" dirty="0"/>
                <a:t> </a:t>
              </a:r>
              <a:r>
                <a:rPr lang="it-IT" sz="900" dirty="0" err="1"/>
                <a:t>is</a:t>
              </a:r>
              <a:r>
                <a:rPr lang="it-IT" sz="900" dirty="0"/>
                <a:t> the </a:t>
              </a:r>
              <a:r>
                <a:rPr lang="it-IT" sz="900" dirty="0" err="1"/>
                <a:t>karyotype</a:t>
              </a:r>
              <a:r>
                <a:rPr lang="it-IT" sz="900" dirty="0"/>
                <a:t>.</a:t>
              </a:r>
            </a:p>
            <a:p>
              <a:r>
                <a:rPr lang="it-IT" sz="900" dirty="0"/>
                <a:t>The 46 </a:t>
              </a:r>
              <a:r>
                <a:rPr lang="it-IT" sz="900" dirty="0" err="1"/>
                <a:t>chromosomes</a:t>
              </a:r>
              <a:r>
                <a:rPr lang="it-IT" sz="900" dirty="0"/>
                <a:t> </a:t>
              </a:r>
              <a:r>
                <a:rPr lang="it-IT" sz="900" dirty="0" err="1"/>
                <a:t>represented</a:t>
              </a:r>
              <a:r>
                <a:rPr lang="it-IT" sz="900" dirty="0"/>
                <a:t> </a:t>
              </a:r>
              <a:r>
                <a:rPr lang="it-IT" sz="900" dirty="0" err="1"/>
                <a:t>here</a:t>
              </a:r>
              <a:r>
                <a:rPr lang="it-IT" sz="900" dirty="0"/>
                <a:t> include 22 </a:t>
              </a:r>
              <a:r>
                <a:rPr lang="it-IT" sz="900" dirty="0" err="1"/>
                <a:t>pairs</a:t>
              </a:r>
              <a:r>
                <a:rPr lang="it-IT" sz="900" dirty="0"/>
                <a:t> of </a:t>
              </a:r>
              <a:r>
                <a:rPr lang="it-IT" sz="900" dirty="0" err="1"/>
                <a:t>autosomes</a:t>
              </a:r>
              <a:r>
                <a:rPr lang="it-IT" sz="900" dirty="0"/>
                <a:t> and</a:t>
              </a:r>
            </a:p>
            <a:p>
              <a:r>
                <a:rPr lang="it-IT" sz="900" dirty="0"/>
                <a:t>2 sex </a:t>
              </a:r>
              <a:r>
                <a:rPr lang="it-IT" sz="900" dirty="0" err="1"/>
                <a:t>chromosomes</a:t>
              </a:r>
              <a:r>
                <a:rPr lang="it-IT" sz="900" dirty="0"/>
                <a:t>, an X and a Y. </a:t>
              </a:r>
              <a:r>
                <a:rPr lang="it-IT" sz="900" dirty="0" err="1"/>
                <a:t>Each</a:t>
              </a:r>
              <a:r>
                <a:rPr lang="it-IT" sz="900" dirty="0"/>
                <a:t> </a:t>
              </a:r>
              <a:r>
                <a:rPr lang="it-IT" sz="900" dirty="0" err="1"/>
                <a:t>chromosome</a:t>
              </a:r>
              <a:r>
                <a:rPr lang="it-IT" sz="900" dirty="0"/>
                <a:t> </a:t>
              </a:r>
              <a:r>
                <a:rPr lang="it-IT" sz="900" dirty="0" err="1"/>
                <a:t>consists</a:t>
              </a:r>
              <a:r>
                <a:rPr lang="it-IT" sz="900" dirty="0"/>
                <a:t> of</a:t>
              </a:r>
            </a:p>
            <a:p>
              <a:r>
                <a:rPr lang="it-IT" sz="900" dirty="0"/>
                <a:t>2 </a:t>
              </a:r>
              <a:r>
                <a:rPr lang="it-IT" sz="900" dirty="0" err="1"/>
                <a:t>chromatids</a:t>
              </a:r>
              <a:r>
                <a:rPr lang="it-IT" sz="900" dirty="0"/>
                <a:t> </a:t>
              </a:r>
              <a:r>
                <a:rPr lang="it-IT" sz="900" dirty="0" err="1"/>
                <a:t>attached</a:t>
              </a:r>
              <a:r>
                <a:rPr lang="it-IT" sz="900" dirty="0"/>
                <a:t> </a:t>
              </a:r>
              <a:r>
                <a:rPr lang="it-IT" sz="900" dirty="0" err="1"/>
                <a:t>together</a:t>
              </a:r>
              <a:r>
                <a:rPr lang="it-IT" sz="900" dirty="0"/>
                <a:t> so </a:t>
              </a:r>
              <a:r>
                <a:rPr lang="it-IT" sz="900" dirty="0" err="1"/>
                <a:t>closely</a:t>
              </a:r>
              <a:r>
                <a:rPr lang="it-IT" sz="900" dirty="0"/>
                <a:t> </a:t>
              </a:r>
              <a:r>
                <a:rPr lang="it-IT" sz="900" dirty="0" err="1"/>
                <a:t>that</a:t>
              </a:r>
              <a:r>
                <a:rPr lang="it-IT" sz="900" dirty="0"/>
                <a:t> </a:t>
              </a:r>
              <a:r>
                <a:rPr lang="it-IT" sz="900" dirty="0" err="1"/>
                <a:t>they</a:t>
              </a:r>
              <a:r>
                <a:rPr lang="it-IT" sz="900" dirty="0"/>
                <a:t> are </a:t>
              </a:r>
              <a:r>
                <a:rPr lang="it-IT" sz="900" dirty="0" err="1"/>
                <a:t>hardly</a:t>
              </a:r>
              <a:endParaRPr lang="it-IT" sz="900" dirty="0"/>
            </a:p>
            <a:p>
              <a:r>
                <a:rPr lang="it-IT" sz="900" dirty="0" err="1"/>
                <a:t>distinguishable</a:t>
              </a:r>
              <a:r>
                <a:rPr lang="it-IT" sz="900" dirty="0"/>
                <a:t>.</a:t>
              </a:r>
            </a:p>
          </p:txBody>
        </p:sp>
        <p:sp>
          <p:nvSpPr>
            <p:cNvPr id="65573" name="Rectangle 50"/>
            <p:cNvSpPr>
              <a:spLocks noChangeArrowheads="1"/>
            </p:cNvSpPr>
            <p:nvPr/>
          </p:nvSpPr>
          <p:spPr bwMode="auto">
            <a:xfrm>
              <a:off x="2992" y="3690"/>
              <a:ext cx="145" cy="145"/>
            </a:xfrm>
            <a:prstGeom prst="rect">
              <a:avLst/>
            </a:prstGeom>
            <a:noFill/>
            <a:ln w="9525">
              <a:noFill/>
              <a:miter lim="800000"/>
              <a:headEnd/>
              <a:tailEnd/>
            </a:ln>
          </p:spPr>
          <p:txBody>
            <a:bodyPr wrap="none" anchor="ctr">
              <a:spAutoFit/>
            </a:bodyPr>
            <a:lstStyle/>
            <a:p>
              <a:pPr algn="ctr" eaLnBrk="0" hangingPunct="0"/>
              <a:r>
                <a:rPr lang="en-US" sz="900">
                  <a:solidFill>
                    <a:srgbClr val="FFFFFF"/>
                  </a:solidFill>
                  <a:latin typeface="Arial" pitchFamily="34" charset="0"/>
                </a:rPr>
                <a:t>5</a:t>
              </a:r>
              <a:endParaRPr lang="en-US" sz="1000">
                <a:solidFill>
                  <a:srgbClr val="000000"/>
                </a:solidFill>
                <a:latin typeface="Arial" pitchFamily="34" charset="0"/>
              </a:endParaRPr>
            </a:p>
          </p:txBody>
        </p:sp>
      </p:grpSp>
      <p:sp>
        <p:nvSpPr>
          <p:cNvPr id="65570" name="Rectangle 3"/>
          <p:cNvSpPr>
            <a:spLocks noGrp="1" noChangeArrowheads="1"/>
          </p:cNvSpPr>
          <p:nvPr>
            <p:ph type="body" idx="1"/>
          </p:nvPr>
        </p:nvSpPr>
        <p:spPr>
          <a:xfrm>
            <a:off x="330200" y="685800"/>
            <a:ext cx="9245600" cy="492443"/>
          </a:xfrm>
        </p:spPr>
        <p:txBody>
          <a:bodyPr/>
          <a:lstStyle/>
          <a:p>
            <a:pPr>
              <a:buFont typeface="Times New Roman" pitchFamily="18" charset="0"/>
              <a:buNone/>
            </a:pPr>
            <a:r>
              <a:rPr lang="it-IT" sz="2600" dirty="0" err="1" smtClean="0"/>
              <a:t>Karyotype</a:t>
            </a:r>
            <a:r>
              <a:rPr lang="it-IT" sz="2600" dirty="0" smtClean="0"/>
              <a:t> </a:t>
            </a:r>
            <a:r>
              <a:rPr lang="it-IT" sz="2600" dirty="0" err="1" smtClean="0"/>
              <a:t>preparation</a:t>
            </a:r>
            <a:r>
              <a:rPr lang="it-IT" sz="2600" dirty="0" smtClean="0"/>
              <a:t> from a </a:t>
            </a:r>
            <a:r>
              <a:rPr lang="it-IT" sz="2600" dirty="0" err="1" smtClean="0"/>
              <a:t>blood</a:t>
            </a:r>
            <a:r>
              <a:rPr lang="it-IT" sz="2600" dirty="0" smtClean="0"/>
              <a:t> sample: </a:t>
            </a:r>
          </a:p>
        </p:txBody>
      </p:sp>
      <p:sp>
        <p:nvSpPr>
          <p:cNvPr id="65571" name="Rectangle 2"/>
          <p:cNvSpPr>
            <a:spLocks noGrp="1" noChangeArrowheads="1"/>
          </p:cNvSpPr>
          <p:nvPr>
            <p:ph type="title"/>
          </p:nvPr>
        </p:nvSpPr>
        <p:spPr>
          <a:xfrm>
            <a:off x="247650" y="76200"/>
            <a:ext cx="9575800" cy="459100"/>
          </a:xfrm>
        </p:spPr>
        <p:txBody>
          <a:bodyPr/>
          <a:lstStyle/>
          <a:p>
            <a:r>
              <a:rPr lang="it-IT" sz="2600" dirty="0" smtClean="0"/>
              <a:t>The </a:t>
            </a:r>
            <a:r>
              <a:rPr lang="it-IT" sz="2600" dirty="0" err="1" smtClean="0"/>
              <a:t>karyotype</a:t>
            </a:r>
            <a:endParaRPr lang="it-IT" sz="2600" dirty="0" smtClean="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0310"/>
            </a:gs>
            <a:gs pos="100000">
              <a:srgbClr val="3333FF"/>
            </a:gs>
          </a:gsLst>
          <a:lin ang="5400000" scaled="1"/>
        </a:gra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544513" y="285750"/>
            <a:ext cx="8866187" cy="1050925"/>
          </a:xfrm>
        </p:spPr>
        <p:txBody>
          <a:bodyPr>
            <a:normAutofit fontScale="90000"/>
          </a:bodyPr>
          <a:lstStyle/>
          <a:p>
            <a:pPr algn="r" eaLnBrk="1" hangingPunct="1">
              <a:defRPr/>
            </a:pPr>
            <a:r>
              <a:rPr lang="it-IT" sz="3200" dirty="0" smtClean="0">
                <a:solidFill>
                  <a:schemeClr val="accent2"/>
                </a:solidFill>
                <a:cs typeface="Arial" pitchFamily="34" charset="0"/>
              </a:rPr>
              <a:t>Williams</a:t>
            </a:r>
            <a:br>
              <a:rPr lang="it-IT" sz="3200" dirty="0" smtClean="0">
                <a:solidFill>
                  <a:schemeClr val="accent2"/>
                </a:solidFill>
                <a:cs typeface="Arial" pitchFamily="34" charset="0"/>
              </a:rPr>
            </a:br>
            <a:r>
              <a:rPr lang="it-IT" sz="3200" dirty="0" err="1" smtClean="0">
                <a:solidFill>
                  <a:schemeClr val="accent2"/>
                </a:solidFill>
                <a:cs typeface="Arial" pitchFamily="34" charset="0"/>
              </a:rPr>
              <a:t>behaviour</a:t>
            </a:r>
            <a:endParaRPr lang="it-IT" sz="3200" dirty="0" smtClean="0">
              <a:solidFill>
                <a:schemeClr val="accent2"/>
              </a:solidFill>
            </a:endParaRPr>
          </a:p>
        </p:txBody>
      </p:sp>
      <p:pic>
        <p:nvPicPr>
          <p:cNvPr id="211972" name="Picture 4" descr="jeremyvest200"/>
          <p:cNvPicPr>
            <a:picLocks noChangeAspect="1" noChangeArrowheads="1"/>
          </p:cNvPicPr>
          <p:nvPr/>
        </p:nvPicPr>
        <p:blipFill>
          <a:blip r:embed="rId2"/>
          <a:srcRect/>
          <a:stretch>
            <a:fillRect/>
          </a:stretch>
        </p:blipFill>
        <p:spPr bwMode="auto">
          <a:xfrm>
            <a:off x="1363663" y="0"/>
            <a:ext cx="2033587" cy="1916113"/>
          </a:xfrm>
          <a:prstGeom prst="rect">
            <a:avLst/>
          </a:prstGeom>
          <a:noFill/>
          <a:ln w="9525">
            <a:noFill/>
            <a:miter lim="800000"/>
            <a:headEnd/>
            <a:tailEnd/>
          </a:ln>
        </p:spPr>
      </p:pic>
      <p:sp>
        <p:nvSpPr>
          <p:cNvPr id="3" name="CasellaDiTesto 2"/>
          <p:cNvSpPr txBox="1"/>
          <p:nvPr/>
        </p:nvSpPr>
        <p:spPr>
          <a:xfrm>
            <a:off x="128464" y="2370361"/>
            <a:ext cx="9629710" cy="4154983"/>
          </a:xfrm>
          <a:prstGeom prst="rect">
            <a:avLst/>
          </a:prstGeom>
          <a:noFill/>
        </p:spPr>
        <p:txBody>
          <a:bodyPr wrap="none" rtlCol="0">
            <a:spAutoFit/>
          </a:bodyPr>
          <a:lstStyle/>
          <a:p>
            <a:r>
              <a:rPr lang="it-IT" dirty="0" smtClean="0">
                <a:solidFill>
                  <a:srgbClr val="FFFF00"/>
                </a:solidFill>
                <a:latin typeface="Wingdings"/>
                <a:ea typeface="Wingdings"/>
                <a:cs typeface="Wingdings"/>
                <a:sym typeface="Wingdings"/>
              </a:rPr>
              <a:t></a:t>
            </a:r>
            <a:r>
              <a:rPr lang="it-IT" dirty="0" err="1" smtClean="0">
                <a:solidFill>
                  <a:srgbClr val="FFFF00"/>
                </a:solidFill>
                <a:latin typeface="+mj-lt"/>
              </a:rPr>
              <a:t>mild</a:t>
            </a:r>
            <a:r>
              <a:rPr lang="it-IT" dirty="0" smtClean="0">
                <a:solidFill>
                  <a:srgbClr val="FFFF00"/>
                </a:solidFill>
                <a:latin typeface="+mj-lt"/>
              </a:rPr>
              <a:t> </a:t>
            </a:r>
            <a:r>
              <a:rPr lang="it-IT" dirty="0">
                <a:solidFill>
                  <a:srgbClr val="FFFF00"/>
                </a:solidFill>
                <a:latin typeface="+mj-lt"/>
              </a:rPr>
              <a:t>or medium </a:t>
            </a:r>
            <a:r>
              <a:rPr lang="it-IT" dirty="0" err="1">
                <a:solidFill>
                  <a:srgbClr val="FFFF00"/>
                </a:solidFill>
                <a:latin typeface="+mj-lt"/>
              </a:rPr>
              <a:t>mental</a:t>
            </a:r>
            <a:r>
              <a:rPr lang="it-IT" dirty="0">
                <a:solidFill>
                  <a:srgbClr val="FFFF00"/>
                </a:solidFill>
                <a:latin typeface="+mj-lt"/>
              </a:rPr>
              <a:t> </a:t>
            </a:r>
            <a:r>
              <a:rPr lang="it-IT" dirty="0" err="1">
                <a:solidFill>
                  <a:srgbClr val="FFFF00"/>
                </a:solidFill>
                <a:latin typeface="+mj-lt"/>
              </a:rPr>
              <a:t>retardation</a:t>
            </a:r>
            <a:r>
              <a:rPr lang="it-IT" dirty="0">
                <a:solidFill>
                  <a:srgbClr val="FFFF00"/>
                </a:solidFill>
                <a:latin typeface="+mj-lt"/>
              </a:rPr>
              <a:t> (IQ </a:t>
            </a:r>
            <a:r>
              <a:rPr lang="it-IT" dirty="0" err="1">
                <a:solidFill>
                  <a:srgbClr val="FFFF00"/>
                </a:solidFill>
                <a:latin typeface="+mj-lt"/>
              </a:rPr>
              <a:t>between</a:t>
            </a:r>
            <a:r>
              <a:rPr lang="it-IT" dirty="0">
                <a:solidFill>
                  <a:srgbClr val="FFFF00"/>
                </a:solidFill>
                <a:latin typeface="+mj-lt"/>
              </a:rPr>
              <a:t> 41 and 80)</a:t>
            </a:r>
          </a:p>
          <a:p>
            <a:r>
              <a:rPr lang="it-IT" dirty="0" smtClean="0">
                <a:solidFill>
                  <a:srgbClr val="FFFF00"/>
                </a:solidFill>
                <a:latin typeface="Wingdings"/>
                <a:ea typeface="Wingdings"/>
                <a:cs typeface="Wingdings"/>
                <a:sym typeface="Wingdings"/>
              </a:rPr>
              <a:t></a:t>
            </a:r>
            <a:r>
              <a:rPr lang="it-IT" dirty="0" err="1" smtClean="0">
                <a:solidFill>
                  <a:srgbClr val="FFFF00"/>
                </a:solidFill>
                <a:latin typeface="+mj-lt"/>
              </a:rPr>
              <a:t>poor</a:t>
            </a:r>
            <a:r>
              <a:rPr lang="it-IT" dirty="0" smtClean="0">
                <a:solidFill>
                  <a:srgbClr val="FFFF00"/>
                </a:solidFill>
                <a:latin typeface="+mj-lt"/>
              </a:rPr>
              <a:t> </a:t>
            </a:r>
            <a:r>
              <a:rPr lang="it-IT" dirty="0" err="1">
                <a:solidFill>
                  <a:srgbClr val="FFFF00"/>
                </a:solidFill>
                <a:latin typeface="+mj-lt"/>
              </a:rPr>
              <a:t>concentration</a:t>
            </a:r>
            <a:r>
              <a:rPr lang="it-IT" dirty="0">
                <a:solidFill>
                  <a:srgbClr val="FFFF00"/>
                </a:solidFill>
                <a:latin typeface="+mj-lt"/>
              </a:rPr>
              <a:t> </a:t>
            </a:r>
            <a:r>
              <a:rPr lang="it-IT" dirty="0" err="1">
                <a:solidFill>
                  <a:srgbClr val="FFFF00"/>
                </a:solidFill>
                <a:latin typeface="+mj-lt"/>
              </a:rPr>
              <a:t>skills</a:t>
            </a:r>
            <a:endParaRPr lang="it-IT" dirty="0">
              <a:solidFill>
                <a:srgbClr val="FFFF00"/>
              </a:solidFill>
              <a:latin typeface="+mj-lt"/>
            </a:endParaRPr>
          </a:p>
          <a:p>
            <a:r>
              <a:rPr lang="it-IT" dirty="0" smtClean="0">
                <a:solidFill>
                  <a:srgbClr val="FFFF00"/>
                </a:solidFill>
                <a:latin typeface="Wingdings"/>
                <a:ea typeface="Wingdings"/>
                <a:cs typeface="Wingdings"/>
                <a:sym typeface="Wingdings"/>
              </a:rPr>
              <a:t></a:t>
            </a:r>
            <a:r>
              <a:rPr lang="it-IT" dirty="0" smtClean="0">
                <a:solidFill>
                  <a:srgbClr val="FFFF00"/>
                </a:solidFill>
                <a:latin typeface="+mj-lt"/>
              </a:rPr>
              <a:t>delay </a:t>
            </a:r>
            <a:r>
              <a:rPr lang="it-IT" dirty="0">
                <a:solidFill>
                  <a:srgbClr val="FFFF00"/>
                </a:solidFill>
                <a:latin typeface="+mj-lt"/>
              </a:rPr>
              <a:t>in </a:t>
            </a:r>
            <a:r>
              <a:rPr lang="it-IT" dirty="0" err="1">
                <a:solidFill>
                  <a:srgbClr val="FFFF00"/>
                </a:solidFill>
                <a:latin typeface="+mj-lt"/>
              </a:rPr>
              <a:t>learning</a:t>
            </a:r>
            <a:r>
              <a:rPr lang="it-IT" dirty="0">
                <a:solidFill>
                  <a:srgbClr val="FFFF00"/>
                </a:solidFill>
                <a:latin typeface="+mj-lt"/>
              </a:rPr>
              <a:t> the </a:t>
            </a:r>
            <a:r>
              <a:rPr lang="it-IT" dirty="0" err="1">
                <a:solidFill>
                  <a:srgbClr val="FFFF00"/>
                </a:solidFill>
                <a:latin typeface="+mj-lt"/>
              </a:rPr>
              <a:t>language</a:t>
            </a:r>
            <a:r>
              <a:rPr lang="it-IT" dirty="0">
                <a:solidFill>
                  <a:srgbClr val="FFFF00"/>
                </a:solidFill>
                <a:latin typeface="+mj-lt"/>
              </a:rPr>
              <a:t> and </a:t>
            </a:r>
            <a:r>
              <a:rPr lang="it-IT" dirty="0" err="1">
                <a:solidFill>
                  <a:srgbClr val="FFFF00"/>
                </a:solidFill>
                <a:latin typeface="+mj-lt"/>
              </a:rPr>
              <a:t>then</a:t>
            </a:r>
            <a:r>
              <a:rPr lang="it-IT" dirty="0">
                <a:solidFill>
                  <a:srgbClr val="FFFF00"/>
                </a:solidFill>
                <a:latin typeface="+mj-lt"/>
              </a:rPr>
              <a:t> </a:t>
            </a:r>
            <a:r>
              <a:rPr lang="it-IT" dirty="0" err="1" smtClean="0">
                <a:solidFill>
                  <a:srgbClr val="FFFF00"/>
                </a:solidFill>
                <a:latin typeface="+mj-lt"/>
              </a:rPr>
              <a:t>exaggerated</a:t>
            </a:r>
            <a:endParaRPr lang="it-IT" dirty="0" smtClean="0">
              <a:solidFill>
                <a:srgbClr val="FFFF00"/>
              </a:solidFill>
              <a:latin typeface="+mj-lt"/>
            </a:endParaRPr>
          </a:p>
          <a:p>
            <a:r>
              <a:rPr lang="it-IT" dirty="0" err="1" smtClean="0">
                <a:solidFill>
                  <a:srgbClr val="FFFF00"/>
                </a:solidFill>
                <a:latin typeface="+mj-lt"/>
              </a:rPr>
              <a:t>loquacity</a:t>
            </a:r>
            <a:endParaRPr lang="it-IT" dirty="0">
              <a:solidFill>
                <a:srgbClr val="FFFF00"/>
              </a:solidFill>
              <a:latin typeface="+mj-lt"/>
            </a:endParaRPr>
          </a:p>
          <a:p>
            <a:r>
              <a:rPr lang="it-IT" dirty="0" smtClean="0">
                <a:solidFill>
                  <a:srgbClr val="FFFF00"/>
                </a:solidFill>
                <a:latin typeface="Wingdings"/>
                <a:ea typeface="Wingdings"/>
                <a:cs typeface="Wingdings"/>
                <a:sym typeface="Wingdings"/>
              </a:rPr>
              <a:t></a:t>
            </a:r>
            <a:r>
              <a:rPr lang="it-IT" dirty="0" err="1" smtClean="0">
                <a:solidFill>
                  <a:srgbClr val="FFFF00"/>
                </a:solidFill>
                <a:latin typeface="+mj-lt"/>
              </a:rPr>
              <a:t>friendly</a:t>
            </a:r>
            <a:r>
              <a:rPr lang="it-IT" dirty="0" smtClean="0">
                <a:solidFill>
                  <a:srgbClr val="FFFF00"/>
                </a:solidFill>
                <a:latin typeface="+mj-lt"/>
              </a:rPr>
              <a:t> </a:t>
            </a:r>
            <a:r>
              <a:rPr lang="it-IT" dirty="0">
                <a:solidFill>
                  <a:srgbClr val="FFFF00"/>
                </a:solidFill>
                <a:latin typeface="+mj-lt"/>
              </a:rPr>
              <a:t>and </a:t>
            </a:r>
            <a:r>
              <a:rPr lang="it-IT" dirty="0" err="1" smtClean="0">
                <a:solidFill>
                  <a:srgbClr val="FFFF00"/>
                </a:solidFill>
                <a:latin typeface="+mj-lt"/>
              </a:rPr>
              <a:t>affectionate</a:t>
            </a:r>
            <a:r>
              <a:rPr lang="it-IT" dirty="0" smtClean="0">
                <a:solidFill>
                  <a:srgbClr val="FFFF00"/>
                </a:solidFill>
                <a:latin typeface="+mj-lt"/>
              </a:rPr>
              <a:t> </a:t>
            </a:r>
            <a:r>
              <a:rPr lang="it-IT" dirty="0" err="1" smtClean="0">
                <a:solidFill>
                  <a:srgbClr val="FFFF00"/>
                </a:solidFill>
                <a:latin typeface="+mj-lt"/>
              </a:rPr>
              <a:t>personality</a:t>
            </a:r>
            <a:endParaRPr lang="it-IT" dirty="0">
              <a:solidFill>
                <a:srgbClr val="FFFF00"/>
              </a:solidFill>
              <a:latin typeface="+mj-lt"/>
            </a:endParaRPr>
          </a:p>
          <a:p>
            <a:r>
              <a:rPr lang="it-IT" dirty="0" smtClean="0">
                <a:solidFill>
                  <a:srgbClr val="FFFF00"/>
                </a:solidFill>
                <a:latin typeface="Wingdings"/>
                <a:ea typeface="Wingdings"/>
                <a:cs typeface="Wingdings"/>
                <a:sym typeface="Wingdings"/>
              </a:rPr>
              <a:t></a:t>
            </a:r>
            <a:r>
              <a:rPr lang="it-IT" dirty="0" err="1" smtClean="0">
                <a:solidFill>
                  <a:srgbClr val="FFFF00"/>
                </a:solidFill>
                <a:latin typeface="+mj-lt"/>
              </a:rPr>
              <a:t>easily</a:t>
            </a:r>
            <a:r>
              <a:rPr lang="it-IT" dirty="0" smtClean="0">
                <a:solidFill>
                  <a:srgbClr val="FFFF00"/>
                </a:solidFill>
                <a:latin typeface="+mj-lt"/>
              </a:rPr>
              <a:t> </a:t>
            </a:r>
            <a:r>
              <a:rPr lang="it-IT" dirty="0" err="1" smtClean="0">
                <a:solidFill>
                  <a:srgbClr val="FFFF00"/>
                </a:solidFill>
                <a:latin typeface="+mj-lt"/>
              </a:rPr>
              <a:t>give</a:t>
            </a:r>
            <a:r>
              <a:rPr lang="it-IT" dirty="0" smtClean="0">
                <a:solidFill>
                  <a:srgbClr val="FFFF00"/>
                </a:solidFill>
                <a:latin typeface="+mj-lt"/>
              </a:rPr>
              <a:t> </a:t>
            </a:r>
            <a:r>
              <a:rPr lang="it-IT" dirty="0" err="1">
                <a:solidFill>
                  <a:srgbClr val="FFFF00"/>
                </a:solidFill>
                <a:latin typeface="+mj-lt"/>
              </a:rPr>
              <a:t>confidence</a:t>
            </a:r>
            <a:r>
              <a:rPr lang="it-IT" dirty="0">
                <a:solidFill>
                  <a:srgbClr val="FFFF00"/>
                </a:solidFill>
                <a:latin typeface="+mj-lt"/>
              </a:rPr>
              <a:t> to </a:t>
            </a:r>
            <a:r>
              <a:rPr lang="it-IT" dirty="0" err="1">
                <a:solidFill>
                  <a:srgbClr val="FFFF00"/>
                </a:solidFill>
                <a:latin typeface="+mj-lt"/>
              </a:rPr>
              <a:t>strangers</a:t>
            </a:r>
            <a:endParaRPr lang="it-IT" dirty="0">
              <a:solidFill>
                <a:srgbClr val="FFFF00"/>
              </a:solidFill>
              <a:latin typeface="+mj-lt"/>
            </a:endParaRPr>
          </a:p>
          <a:p>
            <a:r>
              <a:rPr lang="it-IT" dirty="0" smtClean="0">
                <a:solidFill>
                  <a:srgbClr val="FFFF00"/>
                </a:solidFill>
                <a:latin typeface="Wingdings"/>
                <a:ea typeface="Wingdings"/>
                <a:cs typeface="Wingdings"/>
                <a:sym typeface="Wingdings"/>
              </a:rPr>
              <a:t></a:t>
            </a:r>
            <a:r>
              <a:rPr lang="it-IT" dirty="0" err="1" smtClean="0">
                <a:solidFill>
                  <a:srgbClr val="FFFF00"/>
                </a:solidFill>
                <a:latin typeface="+mj-lt"/>
              </a:rPr>
              <a:t>anxiety</a:t>
            </a:r>
            <a:r>
              <a:rPr lang="it-IT" dirty="0">
                <a:solidFill>
                  <a:srgbClr val="FFFF00"/>
                </a:solidFill>
                <a:latin typeface="+mj-lt"/>
              </a:rPr>
              <a:t>, </a:t>
            </a:r>
            <a:r>
              <a:rPr lang="it-IT" dirty="0" err="1">
                <a:solidFill>
                  <a:srgbClr val="FFFF00"/>
                </a:solidFill>
                <a:latin typeface="+mj-lt"/>
              </a:rPr>
              <a:t>often</a:t>
            </a:r>
            <a:r>
              <a:rPr lang="it-IT" dirty="0">
                <a:solidFill>
                  <a:srgbClr val="FFFF00"/>
                </a:solidFill>
                <a:latin typeface="+mj-lt"/>
              </a:rPr>
              <a:t> </a:t>
            </a:r>
            <a:r>
              <a:rPr lang="it-IT" dirty="0" err="1">
                <a:solidFill>
                  <a:srgbClr val="FFFF00"/>
                </a:solidFill>
                <a:latin typeface="+mj-lt"/>
              </a:rPr>
              <a:t>worried</a:t>
            </a:r>
            <a:r>
              <a:rPr lang="it-IT" dirty="0">
                <a:solidFill>
                  <a:srgbClr val="FFFF00"/>
                </a:solidFill>
                <a:latin typeface="+mj-lt"/>
              </a:rPr>
              <a:t> </a:t>
            </a:r>
            <a:r>
              <a:rPr lang="it-IT" dirty="0" err="1">
                <a:solidFill>
                  <a:srgbClr val="FFFF00"/>
                </a:solidFill>
                <a:latin typeface="+mj-lt"/>
              </a:rPr>
              <a:t>about</a:t>
            </a:r>
            <a:r>
              <a:rPr lang="it-IT" dirty="0">
                <a:solidFill>
                  <a:srgbClr val="FFFF00"/>
                </a:solidFill>
                <a:latin typeface="+mj-lt"/>
              </a:rPr>
              <a:t> the welfare of </a:t>
            </a:r>
            <a:r>
              <a:rPr lang="it-IT" dirty="0" err="1">
                <a:solidFill>
                  <a:srgbClr val="FFFF00"/>
                </a:solidFill>
                <a:latin typeface="+mj-lt"/>
              </a:rPr>
              <a:t>others</a:t>
            </a:r>
            <a:endParaRPr lang="it-IT" dirty="0">
              <a:solidFill>
                <a:srgbClr val="FFFF00"/>
              </a:solidFill>
              <a:latin typeface="+mj-lt"/>
            </a:endParaRPr>
          </a:p>
          <a:p>
            <a:r>
              <a:rPr lang="it-IT" dirty="0" smtClean="0">
                <a:solidFill>
                  <a:srgbClr val="FFFF00"/>
                </a:solidFill>
                <a:latin typeface="Wingdings"/>
                <a:ea typeface="Wingdings"/>
                <a:cs typeface="Wingdings"/>
                <a:sym typeface="Wingdings"/>
              </a:rPr>
              <a:t></a:t>
            </a:r>
            <a:r>
              <a:rPr lang="it-IT" dirty="0" err="1" smtClean="0">
                <a:solidFill>
                  <a:srgbClr val="FFFF00"/>
                </a:solidFill>
                <a:latin typeface="+mj-lt"/>
              </a:rPr>
              <a:t>hypersensitivity</a:t>
            </a:r>
            <a:r>
              <a:rPr lang="it-IT" dirty="0" smtClean="0">
                <a:solidFill>
                  <a:srgbClr val="FFFF00"/>
                </a:solidFill>
                <a:latin typeface="+mj-lt"/>
              </a:rPr>
              <a:t> </a:t>
            </a:r>
            <a:r>
              <a:rPr lang="it-IT" dirty="0">
                <a:solidFill>
                  <a:srgbClr val="FFFF00"/>
                </a:solidFill>
                <a:latin typeface="+mj-lt"/>
              </a:rPr>
              <a:t>to </a:t>
            </a:r>
            <a:r>
              <a:rPr lang="it-IT" dirty="0" err="1">
                <a:solidFill>
                  <a:srgbClr val="FFFF00"/>
                </a:solidFill>
                <a:latin typeface="+mj-lt"/>
              </a:rPr>
              <a:t>sounds</a:t>
            </a:r>
            <a:endParaRPr lang="it-IT" dirty="0">
              <a:solidFill>
                <a:srgbClr val="FFFF00"/>
              </a:solidFill>
              <a:latin typeface="+mj-lt"/>
            </a:endParaRPr>
          </a:p>
          <a:p>
            <a:r>
              <a:rPr lang="it-IT" dirty="0" smtClean="0">
                <a:solidFill>
                  <a:srgbClr val="FFFF00"/>
                </a:solidFill>
                <a:latin typeface="Wingdings"/>
                <a:ea typeface="Wingdings"/>
                <a:cs typeface="Wingdings"/>
                <a:sym typeface="Wingdings"/>
              </a:rPr>
              <a:t></a:t>
            </a:r>
            <a:r>
              <a:rPr lang="it-IT" dirty="0" err="1" smtClean="0">
                <a:solidFill>
                  <a:srgbClr val="FFFF00"/>
                </a:solidFill>
                <a:latin typeface="+mj-lt"/>
              </a:rPr>
              <a:t>visual</a:t>
            </a:r>
            <a:r>
              <a:rPr lang="it-IT" dirty="0" smtClean="0">
                <a:solidFill>
                  <a:srgbClr val="FFFF00"/>
                </a:solidFill>
                <a:latin typeface="+mj-lt"/>
              </a:rPr>
              <a:t> </a:t>
            </a:r>
            <a:r>
              <a:rPr lang="it-IT" dirty="0">
                <a:solidFill>
                  <a:srgbClr val="FFFF00"/>
                </a:solidFill>
                <a:latin typeface="+mj-lt"/>
              </a:rPr>
              <a:t>and </a:t>
            </a:r>
            <a:r>
              <a:rPr lang="it-IT" dirty="0" err="1">
                <a:solidFill>
                  <a:srgbClr val="FFFF00"/>
                </a:solidFill>
                <a:latin typeface="+mj-lt"/>
              </a:rPr>
              <a:t>auditory</a:t>
            </a:r>
            <a:r>
              <a:rPr lang="it-IT" dirty="0">
                <a:solidFill>
                  <a:srgbClr val="FFFF00"/>
                </a:solidFill>
                <a:latin typeface="+mj-lt"/>
              </a:rPr>
              <a:t> </a:t>
            </a:r>
            <a:r>
              <a:rPr lang="it-IT" dirty="0" err="1">
                <a:solidFill>
                  <a:srgbClr val="FFFF00"/>
                </a:solidFill>
                <a:latin typeface="+mj-lt"/>
              </a:rPr>
              <a:t>memory</a:t>
            </a:r>
            <a:r>
              <a:rPr lang="it-IT" dirty="0">
                <a:solidFill>
                  <a:srgbClr val="FFFF00"/>
                </a:solidFill>
                <a:latin typeface="+mj-lt"/>
              </a:rPr>
              <a:t> </a:t>
            </a:r>
            <a:r>
              <a:rPr lang="it-IT" dirty="0" err="1">
                <a:solidFill>
                  <a:srgbClr val="FFFF00"/>
                </a:solidFill>
                <a:latin typeface="+mj-lt"/>
              </a:rPr>
              <a:t>often</a:t>
            </a:r>
            <a:r>
              <a:rPr lang="it-IT" dirty="0">
                <a:solidFill>
                  <a:srgbClr val="FFFF00"/>
                </a:solidFill>
                <a:latin typeface="+mj-lt"/>
              </a:rPr>
              <a:t> out of the </a:t>
            </a:r>
            <a:r>
              <a:rPr lang="it-IT" dirty="0" err="1">
                <a:solidFill>
                  <a:srgbClr val="FFFF00"/>
                </a:solidFill>
                <a:latin typeface="+mj-lt"/>
              </a:rPr>
              <a:t>ordinary</a:t>
            </a:r>
            <a:endParaRPr lang="it-IT" dirty="0">
              <a:solidFill>
                <a:srgbClr val="FFFF00"/>
              </a:solidFill>
              <a:latin typeface="+mj-lt"/>
            </a:endParaRPr>
          </a:p>
          <a:p>
            <a:r>
              <a:rPr lang="it-IT" dirty="0" smtClean="0">
                <a:solidFill>
                  <a:srgbClr val="FFFF00"/>
                </a:solidFill>
                <a:latin typeface="Wingdings"/>
                <a:ea typeface="Wingdings"/>
                <a:cs typeface="Wingdings"/>
                <a:sym typeface="Wingdings"/>
              </a:rPr>
              <a:t></a:t>
            </a:r>
            <a:r>
              <a:rPr lang="it-IT" dirty="0" err="1" smtClean="0">
                <a:solidFill>
                  <a:srgbClr val="FFFF00"/>
                </a:solidFill>
                <a:latin typeface="+mj-lt"/>
              </a:rPr>
              <a:t>remember</a:t>
            </a:r>
            <a:r>
              <a:rPr lang="it-IT" dirty="0" smtClean="0">
                <a:solidFill>
                  <a:srgbClr val="FFFF00"/>
                </a:solidFill>
                <a:latin typeface="+mj-lt"/>
              </a:rPr>
              <a:t> </a:t>
            </a:r>
            <a:r>
              <a:rPr lang="it-IT" dirty="0" err="1">
                <a:solidFill>
                  <a:srgbClr val="FFFF00"/>
                </a:solidFill>
                <a:latin typeface="+mj-lt"/>
              </a:rPr>
              <a:t>people</a:t>
            </a:r>
            <a:r>
              <a:rPr lang="it-IT" dirty="0">
                <a:solidFill>
                  <a:srgbClr val="FFFF00"/>
                </a:solidFill>
                <a:latin typeface="+mj-lt"/>
              </a:rPr>
              <a:t>, </a:t>
            </a:r>
            <a:r>
              <a:rPr lang="it-IT" dirty="0" err="1">
                <a:solidFill>
                  <a:srgbClr val="FFFF00"/>
                </a:solidFill>
                <a:latin typeface="+mj-lt"/>
              </a:rPr>
              <a:t>places</a:t>
            </a:r>
            <a:r>
              <a:rPr lang="it-IT" dirty="0">
                <a:solidFill>
                  <a:srgbClr val="FFFF00"/>
                </a:solidFill>
                <a:latin typeface="+mj-lt"/>
              </a:rPr>
              <a:t> and musical </a:t>
            </a:r>
            <a:r>
              <a:rPr lang="it-IT" dirty="0" err="1">
                <a:solidFill>
                  <a:srgbClr val="FFFF00"/>
                </a:solidFill>
                <a:latin typeface="+mj-lt"/>
              </a:rPr>
              <a:t>motives</a:t>
            </a:r>
            <a:endParaRPr lang="it-IT" dirty="0">
              <a:solidFill>
                <a:srgbClr val="FFFF00"/>
              </a:solidFill>
              <a:latin typeface="+mj-lt"/>
            </a:endParaRPr>
          </a:p>
          <a:p>
            <a:r>
              <a:rPr lang="it-IT" dirty="0" smtClean="0">
                <a:solidFill>
                  <a:srgbClr val="FFFF00"/>
                </a:solidFill>
                <a:latin typeface="Wingdings"/>
                <a:ea typeface="Wingdings"/>
                <a:cs typeface="Wingdings"/>
                <a:sym typeface="Wingdings"/>
              </a:rPr>
              <a:t></a:t>
            </a:r>
            <a:r>
              <a:rPr lang="it-IT" dirty="0" err="1" smtClean="0">
                <a:solidFill>
                  <a:srgbClr val="FFFF00"/>
                </a:solidFill>
                <a:latin typeface="+mj-lt"/>
              </a:rPr>
              <a:t>predisposition</a:t>
            </a:r>
            <a:r>
              <a:rPr lang="it-IT" dirty="0" smtClean="0">
                <a:solidFill>
                  <a:srgbClr val="FFFF00"/>
                </a:solidFill>
                <a:latin typeface="+mj-lt"/>
              </a:rPr>
              <a:t> </a:t>
            </a:r>
            <a:r>
              <a:rPr lang="it-IT" dirty="0">
                <a:solidFill>
                  <a:srgbClr val="FFFF00"/>
                </a:solidFill>
                <a:latin typeface="+mj-lt"/>
              </a:rPr>
              <a:t>to </a:t>
            </a:r>
            <a:r>
              <a:rPr lang="it-IT" dirty="0" err="1">
                <a:solidFill>
                  <a:srgbClr val="FFFF00"/>
                </a:solidFill>
                <a:latin typeface="+mj-lt"/>
              </a:rPr>
              <a:t>learn</a:t>
            </a:r>
            <a:r>
              <a:rPr lang="it-IT" dirty="0">
                <a:solidFill>
                  <a:srgbClr val="FFFF00"/>
                </a:solidFill>
                <a:latin typeface="+mj-lt"/>
              </a:rPr>
              <a:t> </a:t>
            </a:r>
            <a:r>
              <a:rPr lang="it-IT" dirty="0" err="1">
                <a:solidFill>
                  <a:srgbClr val="FFFF00"/>
                </a:solidFill>
                <a:latin typeface="+mj-lt"/>
              </a:rPr>
              <a:t>languages</a:t>
            </a:r>
            <a:r>
              <a:rPr lang="it-IT" dirty="0">
                <a:solidFill>
                  <a:srgbClr val="FFFF00"/>
                </a:solidFill>
                <a:latin typeface="+mj-lt"/>
              </a:rPr>
              <a:t> and music</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0310"/>
            </a:gs>
            <a:gs pos="100000">
              <a:srgbClr val="3333FF"/>
            </a:gs>
          </a:gsLst>
          <a:lin ang="5400000" scaled="1"/>
        </a:grad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3547169" y="274638"/>
            <a:ext cx="6302375" cy="1143000"/>
          </a:xfrm>
        </p:spPr>
        <p:txBody>
          <a:bodyPr/>
          <a:lstStyle/>
          <a:p>
            <a:pPr algn="r" eaLnBrk="1" hangingPunct="1">
              <a:defRPr/>
            </a:pPr>
            <a:r>
              <a:rPr lang="it-IT" sz="3200" dirty="0" smtClean="0">
                <a:solidFill>
                  <a:schemeClr val="accent2"/>
                </a:solidFill>
                <a:cs typeface="Arial" pitchFamily="34" charset="0"/>
              </a:rPr>
              <a:t>Williams</a:t>
            </a:r>
            <a:br>
              <a:rPr lang="it-IT" sz="3200" dirty="0" smtClean="0">
                <a:solidFill>
                  <a:schemeClr val="accent2"/>
                </a:solidFill>
                <a:cs typeface="Arial" pitchFamily="34" charset="0"/>
              </a:rPr>
            </a:br>
            <a:r>
              <a:rPr lang="it-IT" sz="3200" dirty="0" err="1" smtClean="0">
                <a:solidFill>
                  <a:schemeClr val="accent2"/>
                </a:solidFill>
                <a:cs typeface="Arial" pitchFamily="34" charset="0"/>
              </a:rPr>
              <a:t>signs</a:t>
            </a:r>
            <a:r>
              <a:rPr lang="it-IT" sz="3200" dirty="0" smtClean="0">
                <a:solidFill>
                  <a:schemeClr val="accent2"/>
                </a:solidFill>
                <a:cs typeface="Arial" pitchFamily="34" charset="0"/>
              </a:rPr>
              <a:t> and </a:t>
            </a:r>
            <a:r>
              <a:rPr lang="it-IT" sz="3200" dirty="0" err="1" smtClean="0">
                <a:solidFill>
                  <a:schemeClr val="accent2"/>
                </a:solidFill>
                <a:cs typeface="Arial" pitchFamily="34" charset="0"/>
              </a:rPr>
              <a:t>appearance</a:t>
            </a:r>
            <a:r>
              <a:rPr lang="it-IT" sz="3200" dirty="0" smtClean="0">
                <a:solidFill>
                  <a:schemeClr val="accent2"/>
                </a:solidFill>
                <a:cs typeface="Arial" pitchFamily="34" charset="0"/>
              </a:rPr>
              <a:t> </a:t>
            </a:r>
            <a:endParaRPr lang="it-IT" sz="3200" dirty="0" smtClean="0">
              <a:solidFill>
                <a:schemeClr val="accent2"/>
              </a:solidFill>
            </a:endParaRPr>
          </a:p>
        </p:txBody>
      </p:sp>
      <p:sp>
        <p:nvSpPr>
          <p:cNvPr id="212995" name="Rectangle 3"/>
          <p:cNvSpPr>
            <a:spLocks noGrp="1" noChangeArrowheads="1"/>
          </p:cNvSpPr>
          <p:nvPr>
            <p:ph type="body" idx="1"/>
          </p:nvPr>
        </p:nvSpPr>
        <p:spPr>
          <a:xfrm>
            <a:off x="1052513" y="1981200"/>
            <a:ext cx="8275637" cy="4616450"/>
          </a:xfrm>
        </p:spPr>
        <p:txBody>
          <a:bodyPr/>
          <a:lstStyle/>
          <a:p>
            <a:pPr eaLnBrk="1" hangingPunct="1"/>
            <a:r>
              <a:rPr lang="it-IT" sz="2400" dirty="0" err="1" smtClean="0">
                <a:solidFill>
                  <a:srgbClr val="FFFF00"/>
                </a:solidFill>
                <a:ea typeface="ＭＳ Ｐゴシック"/>
                <a:cs typeface="ＭＳ Ｐゴシック"/>
              </a:rPr>
              <a:t>Elfin</a:t>
            </a:r>
            <a:r>
              <a:rPr lang="it-IT" sz="2400" dirty="0" smtClean="0">
                <a:solidFill>
                  <a:srgbClr val="FFFF00"/>
                </a:solidFill>
                <a:ea typeface="ＭＳ Ｐゴシック"/>
                <a:cs typeface="ＭＳ Ｐゴシック"/>
              </a:rPr>
              <a:t> </a:t>
            </a:r>
            <a:r>
              <a:rPr lang="it-IT" sz="2400" dirty="0" err="1" smtClean="0">
                <a:solidFill>
                  <a:srgbClr val="FFFF00"/>
                </a:solidFill>
                <a:ea typeface="ＭＳ Ｐゴシック"/>
                <a:cs typeface="ＭＳ Ｐゴシック"/>
              </a:rPr>
              <a:t>facial</a:t>
            </a:r>
            <a:r>
              <a:rPr lang="it-IT" sz="2400" dirty="0" smtClean="0">
                <a:solidFill>
                  <a:srgbClr val="FFFF00"/>
                </a:solidFill>
                <a:ea typeface="ＭＳ Ｐゴシック"/>
                <a:cs typeface="ＭＳ Ｐゴシック"/>
              </a:rPr>
              <a:t> </a:t>
            </a:r>
            <a:r>
              <a:rPr lang="it-IT" sz="2400" dirty="0" err="1" smtClean="0">
                <a:solidFill>
                  <a:srgbClr val="FFFF00"/>
                </a:solidFill>
                <a:ea typeface="ＭＳ Ｐゴシック"/>
                <a:cs typeface="ＭＳ Ｐゴシック"/>
              </a:rPr>
              <a:t>feature</a:t>
            </a:r>
            <a:endParaRPr lang="it-IT" sz="2400" dirty="0" smtClean="0">
              <a:solidFill>
                <a:srgbClr val="FFFF00"/>
              </a:solidFill>
              <a:ea typeface="ＭＳ Ｐゴシック"/>
              <a:cs typeface="ＭＳ Ｐゴシック"/>
            </a:endParaRPr>
          </a:p>
          <a:p>
            <a:pPr eaLnBrk="1" hangingPunct="1"/>
            <a:r>
              <a:rPr lang="it-IT" sz="2400" dirty="0" smtClean="0">
                <a:solidFill>
                  <a:srgbClr val="FFFF00"/>
                </a:solidFill>
                <a:ea typeface="ＭＳ Ｐゴシック"/>
                <a:cs typeface="ＭＳ Ｐゴシック"/>
              </a:rPr>
              <a:t>blu </a:t>
            </a:r>
            <a:r>
              <a:rPr lang="it-IT" sz="2400" dirty="0" err="1" smtClean="0">
                <a:solidFill>
                  <a:srgbClr val="FFFF00"/>
                </a:solidFill>
                <a:ea typeface="ＭＳ Ｐゴシック"/>
                <a:cs typeface="ＭＳ Ｐゴシック"/>
              </a:rPr>
              <a:t>eyes</a:t>
            </a:r>
            <a:r>
              <a:rPr lang="it-IT" sz="2400" dirty="0" smtClean="0">
                <a:solidFill>
                  <a:srgbClr val="FFFF00"/>
                </a:solidFill>
                <a:ea typeface="ＭＳ Ｐゴシック"/>
                <a:cs typeface="ＭＳ Ｐゴシック"/>
              </a:rPr>
              <a:t> (77%) with </a:t>
            </a:r>
            <a:r>
              <a:rPr lang="it-IT" sz="2400" dirty="0" err="1" smtClean="0">
                <a:solidFill>
                  <a:srgbClr val="FFFF00"/>
                </a:solidFill>
                <a:ea typeface="ＭＳ Ｐゴシック"/>
                <a:cs typeface="ＭＳ Ｐゴシック"/>
              </a:rPr>
              <a:t>starry</a:t>
            </a:r>
            <a:r>
              <a:rPr lang="it-IT" sz="2400" dirty="0" smtClean="0">
                <a:solidFill>
                  <a:srgbClr val="FFFF00"/>
                </a:solidFill>
                <a:ea typeface="ＭＳ Ｐゴシック"/>
                <a:cs typeface="ＭＳ Ｐゴシック"/>
              </a:rPr>
              <a:t> iris pattern (74%) in North-</a:t>
            </a:r>
            <a:r>
              <a:rPr lang="it-IT" sz="2400" dirty="0" err="1" smtClean="0">
                <a:solidFill>
                  <a:srgbClr val="FFFF00"/>
                </a:solidFill>
                <a:ea typeface="ＭＳ Ｐゴシック"/>
                <a:cs typeface="ＭＳ Ｐゴシック"/>
              </a:rPr>
              <a:t>European</a:t>
            </a:r>
            <a:r>
              <a:rPr lang="it-IT" sz="2400" dirty="0" smtClean="0">
                <a:solidFill>
                  <a:srgbClr val="FFFF00"/>
                </a:solidFill>
                <a:ea typeface="ＭＳ Ｐゴシック"/>
                <a:cs typeface="ＭＳ Ｐゴシック"/>
              </a:rPr>
              <a:t>, </a:t>
            </a:r>
            <a:r>
              <a:rPr lang="it-IT" sz="2400" dirty="0" err="1" smtClean="0">
                <a:solidFill>
                  <a:srgbClr val="FFFF00"/>
                </a:solidFill>
                <a:ea typeface="ＭＳ Ｐゴシック"/>
                <a:cs typeface="ＭＳ Ｐゴシック"/>
              </a:rPr>
              <a:t>squint</a:t>
            </a:r>
            <a:r>
              <a:rPr lang="it-IT" sz="2400" dirty="0" smtClean="0">
                <a:solidFill>
                  <a:srgbClr val="FFFF00"/>
                </a:solidFill>
                <a:ea typeface="ＭＳ Ｐゴシック"/>
                <a:cs typeface="ＭＳ Ｐゴシック"/>
              </a:rPr>
              <a:t> (40%)</a:t>
            </a:r>
          </a:p>
          <a:p>
            <a:pPr eaLnBrk="1" hangingPunct="1"/>
            <a:r>
              <a:rPr lang="it-IT" sz="2400" dirty="0" err="1" smtClean="0">
                <a:solidFill>
                  <a:srgbClr val="FFFF00"/>
                </a:solidFill>
                <a:ea typeface="ＭＳ Ｐゴシック"/>
                <a:cs typeface="ＭＳ Ｐゴシック"/>
              </a:rPr>
              <a:t>Nose</a:t>
            </a:r>
            <a:r>
              <a:rPr lang="it-IT" sz="2400" dirty="0" smtClean="0">
                <a:solidFill>
                  <a:srgbClr val="FFFF00"/>
                </a:solidFill>
                <a:ea typeface="ＭＳ Ｐゴシック"/>
                <a:cs typeface="ＭＳ Ｐゴシック"/>
              </a:rPr>
              <a:t> with </a:t>
            </a:r>
            <a:r>
              <a:rPr lang="it-IT" sz="2400" dirty="0" err="1" smtClean="0">
                <a:solidFill>
                  <a:srgbClr val="FFFF00"/>
                </a:solidFill>
                <a:ea typeface="ＭＳ Ｐゴシック"/>
                <a:cs typeface="ＭＳ Ｐゴシック"/>
              </a:rPr>
              <a:t>bulbous</a:t>
            </a:r>
            <a:r>
              <a:rPr lang="it-IT" sz="2400" dirty="0" smtClean="0">
                <a:solidFill>
                  <a:srgbClr val="FFFF00"/>
                </a:solidFill>
                <a:ea typeface="ＭＳ Ｐゴシック"/>
                <a:cs typeface="ＭＳ Ｐゴシック"/>
              </a:rPr>
              <a:t> </a:t>
            </a:r>
            <a:r>
              <a:rPr lang="it-IT" sz="2400" dirty="0" err="1" smtClean="0">
                <a:solidFill>
                  <a:srgbClr val="FFFF00"/>
                </a:solidFill>
                <a:ea typeface="ＭＳ Ｐゴシック"/>
                <a:cs typeface="ＭＳ Ｐゴシック"/>
              </a:rPr>
              <a:t>tip</a:t>
            </a:r>
            <a:endParaRPr lang="it-IT" sz="2400" dirty="0" smtClean="0">
              <a:solidFill>
                <a:srgbClr val="FFFF00"/>
              </a:solidFill>
              <a:ea typeface="ＭＳ Ｐゴシック"/>
              <a:cs typeface="ＭＳ Ｐゴシック"/>
            </a:endParaRPr>
          </a:p>
          <a:p>
            <a:pPr eaLnBrk="1" hangingPunct="1"/>
            <a:r>
              <a:rPr lang="it-IT" sz="2400" dirty="0" smtClean="0">
                <a:solidFill>
                  <a:srgbClr val="FFFF00"/>
                </a:solidFill>
                <a:ea typeface="ＭＳ Ｐゴシック"/>
                <a:cs typeface="ＭＳ Ｐゴシック"/>
              </a:rPr>
              <a:t>Wide </a:t>
            </a:r>
            <a:r>
              <a:rPr lang="it-IT" sz="2400" dirty="0" err="1" smtClean="0">
                <a:solidFill>
                  <a:srgbClr val="FFFF00"/>
                </a:solidFill>
                <a:ea typeface="ＭＳ Ｐゴシック"/>
                <a:cs typeface="ＭＳ Ｐゴシック"/>
              </a:rPr>
              <a:t>mouth</a:t>
            </a:r>
            <a:r>
              <a:rPr lang="it-IT" sz="2400" dirty="0" smtClean="0">
                <a:solidFill>
                  <a:srgbClr val="FFFF00"/>
                </a:solidFill>
                <a:ea typeface="ＭＳ Ｐゴシック"/>
                <a:cs typeface="ＭＳ Ｐゴシック"/>
              </a:rPr>
              <a:t> and </a:t>
            </a:r>
            <a:r>
              <a:rPr lang="it-IT" sz="2400" dirty="0" err="1" smtClean="0">
                <a:solidFill>
                  <a:srgbClr val="FFFF00"/>
                </a:solidFill>
                <a:ea typeface="ＭＳ Ｐゴシック"/>
                <a:cs typeface="ＭＳ Ｐゴシック"/>
              </a:rPr>
              <a:t>chubby</a:t>
            </a:r>
            <a:r>
              <a:rPr lang="it-IT" sz="2400" dirty="0" smtClean="0">
                <a:solidFill>
                  <a:srgbClr val="FFFF00"/>
                </a:solidFill>
                <a:ea typeface="ＭＳ Ｐゴシック"/>
                <a:cs typeface="ＭＳ Ｐゴシック"/>
              </a:rPr>
              <a:t> </a:t>
            </a:r>
            <a:r>
              <a:rPr lang="it-IT" sz="2400" dirty="0" err="1" smtClean="0">
                <a:solidFill>
                  <a:srgbClr val="FFFF00"/>
                </a:solidFill>
                <a:ea typeface="ＭＳ Ｐゴシック"/>
                <a:cs typeface="ＭＳ Ｐゴシック"/>
              </a:rPr>
              <a:t>cheeks</a:t>
            </a:r>
            <a:endParaRPr lang="it-IT" sz="2400" dirty="0" smtClean="0">
              <a:solidFill>
                <a:srgbClr val="FFFF00"/>
              </a:solidFill>
              <a:ea typeface="ＭＳ Ｐゴシック"/>
              <a:cs typeface="ＭＳ Ｐゴシック"/>
            </a:endParaRPr>
          </a:p>
          <a:p>
            <a:pPr eaLnBrk="1" hangingPunct="1"/>
            <a:r>
              <a:rPr lang="it-IT" sz="2400" dirty="0" err="1" smtClean="0">
                <a:solidFill>
                  <a:srgbClr val="FFFF00"/>
                </a:solidFill>
                <a:ea typeface="ＭＳ Ｐゴシック"/>
                <a:cs typeface="ＭＳ Ｐゴシック"/>
              </a:rPr>
              <a:t>microdontia</a:t>
            </a:r>
            <a:r>
              <a:rPr lang="it-IT" sz="2400" dirty="0" smtClean="0">
                <a:solidFill>
                  <a:srgbClr val="FFFF00"/>
                </a:solidFill>
                <a:ea typeface="ＭＳ Ｐゴシック"/>
                <a:cs typeface="ＭＳ Ｐゴシック"/>
              </a:rPr>
              <a:t> e </a:t>
            </a:r>
            <a:r>
              <a:rPr lang="it-IT" sz="2400" dirty="0" err="1" smtClean="0">
                <a:solidFill>
                  <a:srgbClr val="FFFF00"/>
                </a:solidFill>
                <a:ea typeface="ＭＳ Ｐゴシック"/>
                <a:cs typeface="ＭＳ Ｐゴシック"/>
              </a:rPr>
              <a:t>micrognathia</a:t>
            </a:r>
            <a:endParaRPr lang="it-IT" sz="2400" dirty="0" smtClean="0">
              <a:solidFill>
                <a:srgbClr val="FFFF00"/>
              </a:solidFill>
              <a:ea typeface="ＭＳ Ｐゴシック"/>
              <a:cs typeface="ＭＳ Ｐゴシック"/>
            </a:endParaRPr>
          </a:p>
          <a:p>
            <a:pPr eaLnBrk="1" hangingPunct="1"/>
            <a:r>
              <a:rPr lang="it-IT" sz="2400" dirty="0" err="1" smtClean="0">
                <a:solidFill>
                  <a:srgbClr val="FFFF00"/>
                </a:solidFill>
                <a:ea typeface="ＭＳ Ｐゴシック"/>
                <a:cs typeface="ＭＳ Ｐゴシック"/>
              </a:rPr>
              <a:t>height</a:t>
            </a:r>
            <a:r>
              <a:rPr lang="it-IT" sz="2400" dirty="0" smtClean="0">
                <a:solidFill>
                  <a:srgbClr val="FFFF00"/>
                </a:solidFill>
                <a:ea typeface="ＭＳ Ｐゴシック"/>
                <a:cs typeface="ＭＳ Ｐゴシック"/>
              </a:rPr>
              <a:t> 10 cm </a:t>
            </a:r>
            <a:r>
              <a:rPr lang="it-IT" sz="2400" dirty="0" err="1" smtClean="0">
                <a:solidFill>
                  <a:srgbClr val="FFFF00"/>
                </a:solidFill>
                <a:ea typeface="ＭＳ Ｐゴシック"/>
                <a:cs typeface="ＭＳ Ｐゴシック"/>
              </a:rPr>
              <a:t>less</a:t>
            </a:r>
            <a:r>
              <a:rPr lang="it-IT" sz="2400" dirty="0" smtClean="0">
                <a:solidFill>
                  <a:srgbClr val="FFFF00"/>
                </a:solidFill>
                <a:ea typeface="ＭＳ Ｐゴシック"/>
                <a:cs typeface="ＭＳ Ｐゴシック"/>
              </a:rPr>
              <a:t> </a:t>
            </a:r>
            <a:r>
              <a:rPr lang="it-IT" sz="2400" dirty="0" err="1" smtClean="0">
                <a:solidFill>
                  <a:srgbClr val="FFFF00"/>
                </a:solidFill>
                <a:ea typeface="ＭＳ Ｐゴシック"/>
                <a:cs typeface="ＭＳ Ｐゴシック"/>
              </a:rPr>
              <a:t>than</a:t>
            </a:r>
            <a:r>
              <a:rPr lang="it-IT" sz="2400" dirty="0" smtClean="0">
                <a:solidFill>
                  <a:srgbClr val="FFFF00"/>
                </a:solidFill>
                <a:ea typeface="ＭＳ Ｐゴシック"/>
                <a:cs typeface="ＭＳ Ｐゴシック"/>
              </a:rPr>
              <a:t> </a:t>
            </a:r>
            <a:r>
              <a:rPr lang="it-IT" sz="2400" dirty="0" err="1" smtClean="0">
                <a:solidFill>
                  <a:srgbClr val="FFFF00"/>
                </a:solidFill>
                <a:ea typeface="ＭＳ Ｐゴシック"/>
                <a:cs typeface="ＭＳ Ｐゴシック"/>
              </a:rPr>
              <a:t>normal</a:t>
            </a:r>
            <a:endParaRPr lang="it-IT" sz="2400" dirty="0" smtClean="0">
              <a:solidFill>
                <a:srgbClr val="FFFF00"/>
              </a:solidFill>
              <a:ea typeface="ＭＳ Ｐゴシック"/>
              <a:cs typeface="ＭＳ Ｐゴシック"/>
            </a:endParaRPr>
          </a:p>
          <a:p>
            <a:pPr eaLnBrk="1" hangingPunct="1"/>
            <a:r>
              <a:rPr lang="it-IT" sz="2400" dirty="0" err="1" smtClean="0">
                <a:solidFill>
                  <a:srgbClr val="FFFF00"/>
                </a:solidFill>
                <a:ea typeface="ＭＳ Ｐゴシック"/>
                <a:cs typeface="ＭＳ Ｐゴシック"/>
              </a:rPr>
              <a:t>hypercalcemia</a:t>
            </a:r>
            <a:endParaRPr lang="it-IT" sz="2400" dirty="0" smtClean="0">
              <a:solidFill>
                <a:srgbClr val="FFFF00"/>
              </a:solidFill>
              <a:ea typeface="ＭＳ Ｐゴシック"/>
              <a:cs typeface="ＭＳ Ｐゴシック"/>
            </a:endParaRPr>
          </a:p>
          <a:p>
            <a:pPr eaLnBrk="1" hangingPunct="1"/>
            <a:r>
              <a:rPr lang="it-IT" sz="2400" dirty="0" err="1" smtClean="0">
                <a:solidFill>
                  <a:srgbClr val="FFFF00"/>
                </a:solidFill>
                <a:ea typeface="ＭＳ Ｐゴシック"/>
                <a:cs typeface="ＭＳ Ｐゴシック"/>
              </a:rPr>
              <a:t>Peripheral</a:t>
            </a:r>
            <a:r>
              <a:rPr lang="it-IT" sz="2400" dirty="0" smtClean="0">
                <a:solidFill>
                  <a:srgbClr val="FFFF00"/>
                </a:solidFill>
                <a:ea typeface="ＭＳ Ｐゴシック"/>
                <a:cs typeface="ＭＳ Ｐゴシック"/>
              </a:rPr>
              <a:t> </a:t>
            </a:r>
            <a:r>
              <a:rPr lang="it-IT" sz="2400" dirty="0" err="1" smtClean="0">
                <a:solidFill>
                  <a:srgbClr val="FFFF00"/>
                </a:solidFill>
                <a:ea typeface="ＭＳ Ｐゴシック"/>
                <a:cs typeface="ＭＳ Ｐゴシック"/>
              </a:rPr>
              <a:t>pulmonary</a:t>
            </a:r>
            <a:r>
              <a:rPr lang="it-IT" sz="2400" dirty="0" smtClean="0">
                <a:solidFill>
                  <a:srgbClr val="FFFF00"/>
                </a:solidFill>
                <a:ea typeface="ＭＳ Ｐゴシック"/>
                <a:cs typeface="ＭＳ Ｐゴシック"/>
              </a:rPr>
              <a:t> </a:t>
            </a:r>
            <a:r>
              <a:rPr lang="it-IT" sz="2400" dirty="0" err="1" smtClean="0">
                <a:solidFill>
                  <a:srgbClr val="FFFF00"/>
                </a:solidFill>
                <a:ea typeface="ＭＳ Ｐゴシック"/>
                <a:cs typeface="ＭＳ Ｐゴシック"/>
              </a:rPr>
              <a:t>artery</a:t>
            </a:r>
            <a:r>
              <a:rPr lang="it-IT" sz="2400" dirty="0" smtClean="0">
                <a:solidFill>
                  <a:srgbClr val="FFFF00"/>
                </a:solidFill>
                <a:ea typeface="ＭＳ Ｐゴシック"/>
                <a:cs typeface="ＭＳ Ｐゴシック"/>
              </a:rPr>
              <a:t> </a:t>
            </a:r>
            <a:r>
              <a:rPr lang="it-IT" sz="2400" dirty="0" err="1" smtClean="0">
                <a:solidFill>
                  <a:srgbClr val="FFFF00"/>
                </a:solidFill>
                <a:ea typeface="ＭＳ Ｐゴシック"/>
                <a:cs typeface="ＭＳ Ｐゴシック"/>
              </a:rPr>
              <a:t>stenosis</a:t>
            </a:r>
            <a:endParaRPr lang="it-IT" sz="2400" dirty="0" smtClean="0">
              <a:solidFill>
                <a:srgbClr val="FFFF00"/>
              </a:solidFill>
              <a:ea typeface="ＭＳ Ｐゴシック"/>
              <a:cs typeface="ＭＳ Ｐゴシック"/>
            </a:endParaRPr>
          </a:p>
          <a:p>
            <a:pPr eaLnBrk="1" hangingPunct="1"/>
            <a:r>
              <a:rPr lang="it-IT" sz="2400" dirty="0" err="1" smtClean="0">
                <a:solidFill>
                  <a:srgbClr val="FFFF00"/>
                </a:solidFill>
                <a:ea typeface="ＭＳ Ｐゴシック"/>
                <a:cs typeface="ＭＳ Ｐゴシック"/>
              </a:rPr>
              <a:t>aortic</a:t>
            </a:r>
            <a:r>
              <a:rPr lang="it-IT" sz="2400" dirty="0" smtClean="0">
                <a:solidFill>
                  <a:srgbClr val="FFFF00"/>
                </a:solidFill>
                <a:ea typeface="ＭＳ Ｐゴシック"/>
                <a:cs typeface="ＭＳ Ｐゴシック"/>
              </a:rPr>
              <a:t> </a:t>
            </a:r>
            <a:r>
              <a:rPr lang="it-IT" sz="2400" dirty="0" err="1" smtClean="0">
                <a:solidFill>
                  <a:srgbClr val="FFFF00"/>
                </a:solidFill>
                <a:ea typeface="ＭＳ Ｐゴシック"/>
                <a:cs typeface="ＭＳ Ｐゴシック"/>
              </a:rPr>
              <a:t>stenosis</a:t>
            </a:r>
            <a:r>
              <a:rPr lang="it-IT" sz="2400" dirty="0" smtClean="0">
                <a:solidFill>
                  <a:srgbClr val="FFFF00"/>
                </a:solidFill>
                <a:ea typeface="ＭＳ Ｐゴシック"/>
                <a:cs typeface="ＭＳ Ｐゴシック"/>
              </a:rPr>
              <a:t>, </a:t>
            </a:r>
            <a:r>
              <a:rPr lang="it-IT" sz="2400" dirty="0" err="1" smtClean="0">
                <a:solidFill>
                  <a:srgbClr val="FFFF00"/>
                </a:solidFill>
                <a:ea typeface="ＭＳ Ｐゴシック"/>
                <a:cs typeface="ＭＳ Ｐゴシック"/>
              </a:rPr>
              <a:t>supravalvular</a:t>
            </a:r>
            <a:endParaRPr lang="it-IT" sz="2400" dirty="0" smtClean="0">
              <a:solidFill>
                <a:srgbClr val="FFFF00"/>
              </a:solidFill>
              <a:ea typeface="ＭＳ Ｐゴシック"/>
              <a:cs typeface="ＭＳ Ｐゴシック"/>
            </a:endParaRPr>
          </a:p>
          <a:p>
            <a:pPr eaLnBrk="1" hangingPunct="1"/>
            <a:endParaRPr lang="en-US" sz="2400" dirty="0" smtClean="0">
              <a:solidFill>
                <a:srgbClr val="FFFF00"/>
              </a:solidFill>
              <a:ea typeface="ＭＳ Ｐゴシック"/>
              <a:cs typeface="ＭＳ Ｐゴシック"/>
            </a:endParaRPr>
          </a:p>
        </p:txBody>
      </p:sp>
      <p:pic>
        <p:nvPicPr>
          <p:cNvPr id="212996" name="Picture 4" descr="elf-face-thumb343446"/>
          <p:cNvPicPr>
            <a:picLocks noChangeAspect="1" noChangeArrowheads="1"/>
          </p:cNvPicPr>
          <p:nvPr/>
        </p:nvPicPr>
        <p:blipFill>
          <a:blip r:embed="rId2"/>
          <a:srcRect/>
          <a:stretch>
            <a:fillRect/>
          </a:stretch>
        </p:blipFill>
        <p:spPr bwMode="auto">
          <a:xfrm>
            <a:off x="1130300" y="0"/>
            <a:ext cx="1784350" cy="1844675"/>
          </a:xfrm>
          <a:prstGeom prst="rect">
            <a:avLst/>
          </a:prstGeom>
          <a:noFill/>
          <a:ln w="9525">
            <a:noFill/>
            <a:miter lim="800000"/>
            <a:headEnd/>
            <a:tailEnd/>
          </a:ln>
        </p:spPr>
      </p:pic>
      <p:pic>
        <p:nvPicPr>
          <p:cNvPr id="212997" name="Picture 5" descr="Elfo_red"/>
          <p:cNvPicPr>
            <a:picLocks noChangeAspect="1" noChangeArrowheads="1"/>
          </p:cNvPicPr>
          <p:nvPr/>
        </p:nvPicPr>
        <p:blipFill>
          <a:blip r:embed="rId3"/>
          <a:srcRect/>
          <a:stretch>
            <a:fillRect/>
          </a:stretch>
        </p:blipFill>
        <p:spPr bwMode="auto">
          <a:xfrm>
            <a:off x="2925763" y="0"/>
            <a:ext cx="1779587" cy="184467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0310"/>
            </a:gs>
            <a:gs pos="100000">
              <a:srgbClr val="3333FF"/>
            </a:gs>
          </a:gsLst>
          <a:lin ang="5400000" scaled="1"/>
        </a:gradFill>
        <a:effectLst/>
      </p:bgPr>
    </p:bg>
    <p:spTree>
      <p:nvGrpSpPr>
        <p:cNvPr id="1" name=""/>
        <p:cNvGrpSpPr/>
        <p:nvPr/>
      </p:nvGrpSpPr>
      <p:grpSpPr>
        <a:xfrm>
          <a:off x="0" y="0"/>
          <a:ext cx="0" cy="0"/>
          <a:chOff x="0" y="0"/>
          <a:chExt cx="0" cy="0"/>
        </a:xfrm>
      </p:grpSpPr>
      <p:pic>
        <p:nvPicPr>
          <p:cNvPr id="214018" name="Picture 2" descr="zsofi"/>
          <p:cNvPicPr>
            <a:picLocks noChangeAspect="1" noChangeArrowheads="1"/>
          </p:cNvPicPr>
          <p:nvPr/>
        </p:nvPicPr>
        <p:blipFill>
          <a:blip r:embed="rId2"/>
          <a:srcRect/>
          <a:stretch>
            <a:fillRect/>
          </a:stretch>
        </p:blipFill>
        <p:spPr bwMode="auto">
          <a:xfrm>
            <a:off x="1052513" y="457200"/>
            <a:ext cx="3592512" cy="3644900"/>
          </a:xfrm>
          <a:prstGeom prst="rect">
            <a:avLst/>
          </a:prstGeom>
          <a:noFill/>
          <a:ln w="9525">
            <a:noFill/>
            <a:miter lim="800000"/>
            <a:headEnd/>
            <a:tailEnd/>
          </a:ln>
        </p:spPr>
      </p:pic>
      <p:pic>
        <p:nvPicPr>
          <p:cNvPr id="214019" name="Picture 3" descr="page6_sidebar_2"/>
          <p:cNvPicPr>
            <a:picLocks noChangeAspect="1" noChangeArrowheads="1"/>
          </p:cNvPicPr>
          <p:nvPr/>
        </p:nvPicPr>
        <p:blipFill>
          <a:blip r:embed="rId3"/>
          <a:srcRect/>
          <a:stretch>
            <a:fillRect/>
          </a:stretch>
        </p:blipFill>
        <p:spPr bwMode="auto">
          <a:xfrm>
            <a:off x="1130300" y="3910013"/>
            <a:ext cx="4054475" cy="2947987"/>
          </a:xfrm>
          <a:prstGeom prst="rect">
            <a:avLst/>
          </a:prstGeom>
          <a:noFill/>
          <a:ln w="9525">
            <a:noFill/>
            <a:miter lim="800000"/>
            <a:headEnd/>
            <a:tailEnd/>
          </a:ln>
        </p:spPr>
      </p:pic>
      <p:pic>
        <p:nvPicPr>
          <p:cNvPr id="214020" name="Picture 4" descr="low-nasal-bridge"/>
          <p:cNvPicPr>
            <a:picLocks noChangeAspect="1" noChangeArrowheads="1"/>
          </p:cNvPicPr>
          <p:nvPr/>
        </p:nvPicPr>
        <p:blipFill>
          <a:blip r:embed="rId4"/>
          <a:srcRect/>
          <a:stretch>
            <a:fillRect/>
          </a:stretch>
        </p:blipFill>
        <p:spPr bwMode="auto">
          <a:xfrm>
            <a:off x="4719638" y="1628775"/>
            <a:ext cx="3548062" cy="2232025"/>
          </a:xfrm>
          <a:prstGeom prst="rect">
            <a:avLst/>
          </a:prstGeom>
          <a:noFill/>
          <a:ln w="9525">
            <a:noFill/>
            <a:miter lim="800000"/>
            <a:headEnd/>
            <a:tailEnd/>
          </a:ln>
        </p:spPr>
      </p:pic>
      <p:pic>
        <p:nvPicPr>
          <p:cNvPr id="214021" name="Picture 5" descr="alyssa7"/>
          <p:cNvPicPr>
            <a:picLocks noChangeAspect="1" noChangeArrowheads="1"/>
          </p:cNvPicPr>
          <p:nvPr/>
        </p:nvPicPr>
        <p:blipFill>
          <a:blip r:embed="rId5"/>
          <a:srcRect/>
          <a:stretch>
            <a:fillRect/>
          </a:stretch>
        </p:blipFill>
        <p:spPr bwMode="auto">
          <a:xfrm>
            <a:off x="5186363" y="3921125"/>
            <a:ext cx="3278187" cy="2936875"/>
          </a:xfrm>
          <a:prstGeom prst="rect">
            <a:avLst/>
          </a:prstGeom>
          <a:noFill/>
          <a:ln w="9525">
            <a:noFill/>
            <a:miter lim="800000"/>
            <a:headEnd/>
            <a:tailEnd/>
          </a:ln>
        </p:spPr>
      </p:pic>
      <p:sp>
        <p:nvSpPr>
          <p:cNvPr id="214022" name="Text Box 6"/>
          <p:cNvSpPr txBox="1">
            <a:spLocks noChangeArrowheads="1"/>
          </p:cNvSpPr>
          <p:nvPr/>
        </p:nvSpPr>
        <p:spPr bwMode="auto">
          <a:xfrm>
            <a:off x="1363663" y="44450"/>
            <a:ext cx="8113712" cy="457200"/>
          </a:xfrm>
          <a:prstGeom prst="rect">
            <a:avLst/>
          </a:prstGeom>
          <a:noFill/>
          <a:ln w="12700">
            <a:noFill/>
            <a:miter lim="800000"/>
            <a:headEnd type="none" w="sm" len="sm"/>
            <a:tailEnd type="none" w="sm" len="sm"/>
          </a:ln>
        </p:spPr>
        <p:txBody>
          <a:bodyPr>
            <a:spAutoFit/>
          </a:bodyPr>
          <a:lstStyle/>
          <a:p>
            <a:pPr>
              <a:spcBef>
                <a:spcPct val="50000"/>
              </a:spcBef>
            </a:pPr>
            <a:r>
              <a:rPr lang="en-US">
                <a:solidFill>
                  <a:schemeClr val="accent2"/>
                </a:solidFill>
              </a:rPr>
              <a:t>http://www.wsf.org/family/photoalbum/wsfphoto.htm</a:t>
            </a:r>
          </a:p>
        </p:txBody>
      </p:sp>
      <p:sp>
        <p:nvSpPr>
          <p:cNvPr id="214023" name="Rectangle 7"/>
          <p:cNvSpPr>
            <a:spLocks noChangeArrowheads="1"/>
          </p:cNvSpPr>
          <p:nvPr/>
        </p:nvSpPr>
        <p:spPr bwMode="auto">
          <a:xfrm>
            <a:off x="1155700" y="304800"/>
            <a:ext cx="8172450" cy="1431925"/>
          </a:xfrm>
          <a:prstGeom prst="rect">
            <a:avLst/>
          </a:prstGeom>
          <a:noFill/>
          <a:ln w="9525">
            <a:noFill/>
            <a:miter lim="800000"/>
            <a:headEnd/>
            <a:tailEnd/>
          </a:ln>
        </p:spPr>
        <p:txBody>
          <a:bodyPr anchor="ctr"/>
          <a:lstStyle/>
          <a:p>
            <a:pPr algn="r"/>
            <a:r>
              <a:rPr lang="it-IT" sz="3200" dirty="0">
                <a:solidFill>
                  <a:schemeClr val="accent2"/>
                </a:solidFill>
                <a:cs typeface="Arial" pitchFamily="34" charset="0"/>
              </a:rPr>
              <a:t>Williams</a:t>
            </a:r>
            <a:br>
              <a:rPr lang="it-IT" sz="3200" dirty="0">
                <a:solidFill>
                  <a:schemeClr val="accent2"/>
                </a:solidFill>
                <a:cs typeface="Arial" pitchFamily="34" charset="0"/>
              </a:rPr>
            </a:br>
            <a:r>
              <a:rPr lang="it-IT" sz="3200" dirty="0" err="1" smtClean="0">
                <a:solidFill>
                  <a:schemeClr val="accent2"/>
                </a:solidFill>
                <a:cs typeface="Arial" pitchFamily="34" charset="0"/>
              </a:rPr>
              <a:t>photos</a:t>
            </a:r>
            <a:endParaRPr lang="it-IT" sz="3200" dirty="0">
              <a:solidFill>
                <a:schemeClr val="accent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3"/>
          <a:srcRect/>
          <a:stretch>
            <a:fillRect/>
          </a:stretch>
        </p:blipFill>
        <p:spPr bwMode="auto">
          <a:xfrm>
            <a:off x="412750" y="2397125"/>
            <a:ext cx="8420100" cy="4448175"/>
          </a:xfrm>
          <a:prstGeom prst="rect">
            <a:avLst/>
          </a:prstGeom>
          <a:noFill/>
          <a:ln w="9525">
            <a:noFill/>
            <a:miter lim="800000"/>
            <a:headEnd/>
            <a:tailEnd/>
          </a:ln>
        </p:spPr>
      </p:pic>
      <p:pic>
        <p:nvPicPr>
          <p:cNvPr id="171011" name="Picture 3"/>
          <p:cNvPicPr>
            <a:picLocks noChangeAspect="1" noChangeArrowheads="1"/>
          </p:cNvPicPr>
          <p:nvPr/>
        </p:nvPicPr>
        <p:blipFill>
          <a:blip r:embed="rId4"/>
          <a:srcRect/>
          <a:stretch>
            <a:fillRect/>
          </a:stretch>
        </p:blipFill>
        <p:spPr bwMode="auto">
          <a:xfrm>
            <a:off x="6769100" y="0"/>
            <a:ext cx="2854325" cy="3219450"/>
          </a:xfrm>
          <a:prstGeom prst="rect">
            <a:avLst/>
          </a:prstGeom>
          <a:noFill/>
          <a:ln w="9525">
            <a:noFill/>
            <a:miter lim="800000"/>
            <a:headEnd/>
            <a:tailEnd/>
          </a:ln>
        </p:spPr>
      </p:pic>
      <p:sp>
        <p:nvSpPr>
          <p:cNvPr id="215044" name="Rectangle 4"/>
          <p:cNvSpPr>
            <a:spLocks noChangeArrowheads="1"/>
          </p:cNvSpPr>
          <p:nvPr/>
        </p:nvSpPr>
        <p:spPr bwMode="auto">
          <a:xfrm>
            <a:off x="304800" y="381000"/>
            <a:ext cx="6477000" cy="1143000"/>
          </a:xfrm>
          <a:prstGeom prst="rect">
            <a:avLst/>
          </a:prstGeom>
          <a:noFill/>
          <a:ln w="9525">
            <a:noFill/>
            <a:miter lim="800000"/>
            <a:headEnd/>
            <a:tailEnd/>
          </a:ln>
        </p:spPr>
        <p:txBody>
          <a:bodyPr lIns="92075" tIns="46038" rIns="92075" bIns="46038" anchor="ctr"/>
          <a:lstStyle/>
          <a:p>
            <a:pPr eaLnBrk="0" hangingPunct="0"/>
            <a:r>
              <a:rPr kumimoji="1" lang="it-IT" sz="4400" b="1" dirty="0" smtClean="0">
                <a:solidFill>
                  <a:srgbClr val="FF0000"/>
                </a:solidFill>
                <a:latin typeface="Arial" pitchFamily="34" charset="0"/>
                <a:cs typeface="Arial" pitchFamily="34" charset="0"/>
              </a:rPr>
              <a:t>WILLIAMS</a:t>
            </a:r>
          </a:p>
          <a:p>
            <a:pPr eaLnBrk="0" hangingPunct="0"/>
            <a:r>
              <a:rPr kumimoji="1" lang="it-IT" sz="4400" b="1" dirty="0" smtClean="0">
                <a:solidFill>
                  <a:srgbClr val="FF0000"/>
                </a:solidFill>
                <a:latin typeface="Arial" pitchFamily="34" charset="0"/>
                <a:cs typeface="Arial" pitchFamily="34" charset="0"/>
              </a:rPr>
              <a:t>SYNDROME</a:t>
            </a:r>
            <a:endParaRPr kumimoji="1" lang="it-IT" sz="4400" b="1" dirty="0">
              <a:solidFill>
                <a:srgbClr val="FF0000"/>
              </a:solidFill>
              <a:latin typeface="Arial" pitchFamily="34" charset="0"/>
              <a:cs typeface="Arial" pitchFamily="34" charset="0"/>
            </a:endParaRPr>
          </a:p>
        </p:txBody>
      </p:sp>
      <p:sp>
        <p:nvSpPr>
          <p:cNvPr id="171013" name="Oval 5"/>
          <p:cNvSpPr>
            <a:spLocks noChangeArrowheads="1"/>
          </p:cNvSpPr>
          <p:nvPr/>
        </p:nvSpPr>
        <p:spPr bwMode="auto">
          <a:xfrm>
            <a:off x="8997950" y="1066800"/>
            <a:ext cx="495300" cy="304800"/>
          </a:xfrm>
          <a:prstGeom prst="ellipse">
            <a:avLst/>
          </a:prstGeom>
          <a:solidFill>
            <a:srgbClr val="FF0066"/>
          </a:solidFill>
          <a:ln w="9525">
            <a:solidFill>
              <a:schemeClr val="tx1"/>
            </a:solidFill>
            <a:round/>
            <a:headEnd/>
            <a:tailEnd/>
          </a:ln>
        </p:spPr>
        <p:txBody>
          <a:bodyPr wrap="none" anchor="ctr"/>
          <a:lstStyle/>
          <a:p>
            <a:pPr eaLnBrk="0" hangingPunct="0"/>
            <a:endParaRPr lang="it-IT"/>
          </a:p>
        </p:txBody>
      </p:sp>
      <p:sp>
        <p:nvSpPr>
          <p:cNvPr id="171014" name="Oval 6"/>
          <p:cNvSpPr>
            <a:spLocks noChangeArrowheads="1"/>
          </p:cNvSpPr>
          <p:nvPr/>
        </p:nvSpPr>
        <p:spPr bwMode="auto">
          <a:xfrm>
            <a:off x="8997950" y="2133600"/>
            <a:ext cx="495300" cy="304800"/>
          </a:xfrm>
          <a:prstGeom prst="ellipse">
            <a:avLst/>
          </a:prstGeom>
          <a:solidFill>
            <a:srgbClr val="66FFFF"/>
          </a:solidFill>
          <a:ln w="9525">
            <a:solidFill>
              <a:schemeClr val="tx1"/>
            </a:solidFill>
            <a:round/>
            <a:headEnd/>
            <a:tailEnd/>
          </a:ln>
        </p:spPr>
        <p:txBody>
          <a:bodyPr wrap="none" anchor="ctr"/>
          <a:lstStyle/>
          <a:p>
            <a:pPr eaLnBrk="0" hangingPunct="0"/>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71011"/>
                                        </p:tgtEl>
                                        <p:attrNameLst>
                                          <p:attrName>style.visibility</p:attrName>
                                        </p:attrNameLst>
                                      </p:cBhvr>
                                      <p:to>
                                        <p:strVal val="visible"/>
                                      </p:to>
                                    </p:set>
                                    <p:animEffect transition="in" filter="wipe(left)">
                                      <p:cBhvr>
                                        <p:cTn id="7" dur="500"/>
                                        <p:tgtEl>
                                          <p:spTgt spid="1710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1013"/>
                                        </p:tgtEl>
                                        <p:attrNameLst>
                                          <p:attrName>style.visibility</p:attrName>
                                        </p:attrNameLst>
                                      </p:cBhvr>
                                      <p:to>
                                        <p:strVal val="visible"/>
                                      </p:to>
                                    </p:set>
                                    <p:animEffect transition="in" filter="wipe(left)">
                                      <p:cBhvr>
                                        <p:cTn id="12" dur="500"/>
                                        <p:tgtEl>
                                          <p:spTgt spid="1710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1014"/>
                                        </p:tgtEl>
                                        <p:attrNameLst>
                                          <p:attrName>style.visibility</p:attrName>
                                        </p:attrNameLst>
                                      </p:cBhvr>
                                      <p:to>
                                        <p:strVal val="visible"/>
                                      </p:to>
                                    </p:set>
                                    <p:animEffect transition="in" filter="wipe(left)">
                                      <p:cBhvr>
                                        <p:cTn id="17" dur="500"/>
                                        <p:tgtEl>
                                          <p:spTgt spid="1710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nodeType="clickEffect">
                                  <p:stCondLst>
                                    <p:cond delay="0"/>
                                  </p:stCondLst>
                                  <p:childTnLst>
                                    <p:set>
                                      <p:cBhvr>
                                        <p:cTn id="21" dur="1" fill="hold">
                                          <p:stCondLst>
                                            <p:cond delay="0"/>
                                          </p:stCondLst>
                                        </p:cTn>
                                        <p:tgtEl>
                                          <p:spTgt spid="171010"/>
                                        </p:tgtEl>
                                        <p:attrNameLst>
                                          <p:attrName>style.visibility</p:attrName>
                                        </p:attrNameLst>
                                      </p:cBhvr>
                                      <p:to>
                                        <p:strVal val="visible"/>
                                      </p:to>
                                    </p:set>
                                    <p:animEffect transition="in" filter="randombar(horizontal)">
                                      <p:cBhvr>
                                        <p:cTn id="22" dur="500"/>
                                        <p:tgtEl>
                                          <p:spTgt spid="171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3" grpId="0" animBg="1"/>
      <p:bldP spid="171014"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0310"/>
            </a:gs>
            <a:gs pos="100000">
              <a:srgbClr val="3333FF"/>
            </a:gs>
          </a:gsLst>
          <a:lin ang="5400000" scaled="1"/>
        </a:gra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495300" y="274638"/>
            <a:ext cx="8915400" cy="777875"/>
          </a:xfrm>
        </p:spPr>
        <p:txBody>
          <a:bodyPr/>
          <a:lstStyle/>
          <a:p>
            <a:pPr algn="r" eaLnBrk="1" hangingPunct="1">
              <a:defRPr/>
            </a:pPr>
            <a:r>
              <a:rPr lang="it-IT" sz="2800" dirty="0" err="1" smtClean="0">
                <a:solidFill>
                  <a:schemeClr val="accent2"/>
                </a:solidFill>
              </a:rPr>
              <a:t>DiGeorge</a:t>
            </a:r>
            <a:r>
              <a:rPr lang="it-IT" sz="2800" dirty="0">
                <a:solidFill>
                  <a:schemeClr val="accent2"/>
                </a:solidFill>
              </a:rPr>
              <a:t> </a:t>
            </a:r>
            <a:r>
              <a:rPr lang="it-IT" sz="2800" dirty="0" smtClean="0">
                <a:solidFill>
                  <a:schemeClr val="accent2"/>
                </a:solidFill>
              </a:rPr>
              <a:t>(</a:t>
            </a:r>
            <a:r>
              <a:rPr lang="it-IT" sz="2800" dirty="0" err="1" smtClean="0">
                <a:solidFill>
                  <a:schemeClr val="accent2"/>
                </a:solidFill>
              </a:rPr>
              <a:t>velocardiofacial</a:t>
            </a:r>
            <a:r>
              <a:rPr lang="it-IT" sz="2800" dirty="0" smtClean="0">
                <a:solidFill>
                  <a:schemeClr val="accent2"/>
                </a:solidFill>
              </a:rPr>
              <a:t>) </a:t>
            </a:r>
            <a:r>
              <a:rPr lang="it-IT" sz="2800" dirty="0" err="1" smtClean="0">
                <a:solidFill>
                  <a:schemeClr val="accent2"/>
                </a:solidFill>
              </a:rPr>
              <a:t>syndrome</a:t>
            </a:r>
            <a:endParaRPr lang="it-IT" sz="2800" dirty="0" smtClean="0">
              <a:solidFill>
                <a:schemeClr val="accent2"/>
              </a:solidFill>
            </a:endParaRPr>
          </a:p>
        </p:txBody>
      </p:sp>
      <p:pic>
        <p:nvPicPr>
          <p:cNvPr id="216067" name="Picture 3"/>
          <p:cNvPicPr>
            <a:picLocks noChangeAspect="1" noChangeArrowheads="1"/>
          </p:cNvPicPr>
          <p:nvPr/>
        </p:nvPicPr>
        <p:blipFill>
          <a:blip r:embed="rId2"/>
          <a:srcRect/>
          <a:stretch>
            <a:fillRect/>
          </a:stretch>
        </p:blipFill>
        <p:spPr bwMode="auto">
          <a:xfrm>
            <a:off x="508000" y="2420938"/>
            <a:ext cx="5365750" cy="2806700"/>
          </a:xfrm>
          <a:prstGeom prst="rect">
            <a:avLst/>
          </a:prstGeom>
          <a:noFill/>
          <a:ln w="9525">
            <a:noFill/>
            <a:miter lim="800000"/>
            <a:headEnd/>
            <a:tailEnd/>
          </a:ln>
        </p:spPr>
      </p:pic>
      <p:pic>
        <p:nvPicPr>
          <p:cNvPr id="216068" name="Picture 4"/>
          <p:cNvPicPr>
            <a:picLocks noChangeAspect="1" noChangeArrowheads="1"/>
          </p:cNvPicPr>
          <p:nvPr/>
        </p:nvPicPr>
        <p:blipFill>
          <a:blip r:embed="rId3"/>
          <a:srcRect/>
          <a:stretch>
            <a:fillRect/>
          </a:stretch>
        </p:blipFill>
        <p:spPr bwMode="auto">
          <a:xfrm>
            <a:off x="6477000" y="2286000"/>
            <a:ext cx="3027363" cy="1781175"/>
          </a:xfrm>
          <a:prstGeom prst="rect">
            <a:avLst/>
          </a:prstGeom>
          <a:noFill/>
          <a:ln w="9525">
            <a:noFill/>
            <a:miter lim="800000"/>
            <a:headEnd/>
            <a:tailEnd/>
          </a:ln>
        </p:spPr>
      </p:pic>
      <p:pic>
        <p:nvPicPr>
          <p:cNvPr id="216069" name="Picture 5"/>
          <p:cNvPicPr>
            <a:picLocks noChangeAspect="1" noChangeArrowheads="1"/>
          </p:cNvPicPr>
          <p:nvPr/>
        </p:nvPicPr>
        <p:blipFill>
          <a:blip r:embed="rId4"/>
          <a:srcRect/>
          <a:stretch>
            <a:fillRect/>
          </a:stretch>
        </p:blipFill>
        <p:spPr bwMode="auto">
          <a:xfrm>
            <a:off x="4953000" y="4495800"/>
            <a:ext cx="4956175" cy="2074863"/>
          </a:xfrm>
          <a:prstGeom prst="rect">
            <a:avLst/>
          </a:prstGeom>
          <a:noFill/>
          <a:ln w="9525">
            <a:noFill/>
            <a:miter lim="800000"/>
            <a:headEnd/>
            <a:tailEnd/>
          </a:ln>
        </p:spPr>
      </p:pic>
      <p:sp>
        <p:nvSpPr>
          <p:cNvPr id="216070" name="Text Box 6"/>
          <p:cNvSpPr txBox="1">
            <a:spLocks noChangeArrowheads="1"/>
          </p:cNvSpPr>
          <p:nvPr/>
        </p:nvSpPr>
        <p:spPr bwMode="auto">
          <a:xfrm>
            <a:off x="428625" y="1196975"/>
            <a:ext cx="9047163" cy="1169551"/>
          </a:xfrm>
          <a:prstGeom prst="rect">
            <a:avLst/>
          </a:prstGeom>
          <a:noFill/>
          <a:ln w="12700">
            <a:noFill/>
            <a:miter lim="800000"/>
            <a:headEnd type="none" w="sm" len="sm"/>
            <a:tailEnd type="none" w="sm" len="sm"/>
          </a:ln>
        </p:spPr>
        <p:txBody>
          <a:bodyPr>
            <a:spAutoFit/>
          </a:bodyPr>
          <a:lstStyle/>
          <a:p>
            <a:pPr>
              <a:spcBef>
                <a:spcPct val="50000"/>
              </a:spcBef>
            </a:pPr>
            <a:r>
              <a:rPr lang="it-IT" sz="2000" dirty="0" err="1" smtClean="0">
                <a:solidFill>
                  <a:srgbClr val="FFFF00"/>
                </a:solidFill>
              </a:rPr>
              <a:t>DiGeorge</a:t>
            </a:r>
            <a:r>
              <a:rPr lang="it-IT" sz="2000" dirty="0" smtClean="0">
                <a:solidFill>
                  <a:srgbClr val="FFFF00"/>
                </a:solidFill>
              </a:rPr>
              <a:t> </a:t>
            </a:r>
            <a:r>
              <a:rPr lang="it-IT" sz="2000" dirty="0" err="1" smtClean="0">
                <a:solidFill>
                  <a:srgbClr val="FFFF00"/>
                </a:solidFill>
              </a:rPr>
              <a:t>syndrome</a:t>
            </a:r>
            <a:r>
              <a:rPr lang="it-IT" sz="2000" dirty="0" smtClean="0">
                <a:solidFill>
                  <a:srgbClr val="FFFF00"/>
                </a:solidFill>
              </a:rPr>
              <a:t> </a:t>
            </a:r>
            <a:r>
              <a:rPr lang="it-IT" sz="2000" dirty="0" err="1" smtClean="0">
                <a:solidFill>
                  <a:srgbClr val="FFFF00"/>
                </a:solidFill>
              </a:rPr>
              <a:t>caused</a:t>
            </a:r>
            <a:r>
              <a:rPr lang="it-IT" sz="2000" dirty="0" smtClean="0">
                <a:solidFill>
                  <a:srgbClr val="FFFF00"/>
                </a:solidFill>
              </a:rPr>
              <a:t> by del22q11.2 </a:t>
            </a:r>
            <a:r>
              <a:rPr lang="it-IT" sz="2000" dirty="0" err="1" smtClean="0">
                <a:solidFill>
                  <a:srgbClr val="FFFF00"/>
                </a:solidFill>
              </a:rPr>
              <a:t>is</a:t>
            </a:r>
            <a:r>
              <a:rPr lang="it-IT" sz="2000" dirty="0" smtClean="0">
                <a:solidFill>
                  <a:srgbClr val="FFFF00"/>
                </a:solidFill>
              </a:rPr>
              <a:t> the </a:t>
            </a:r>
            <a:r>
              <a:rPr lang="it-IT" sz="2000" dirty="0" err="1" smtClean="0">
                <a:solidFill>
                  <a:srgbClr val="FFFF00"/>
                </a:solidFill>
              </a:rPr>
              <a:t>most</a:t>
            </a:r>
            <a:r>
              <a:rPr lang="it-IT" sz="2000" dirty="0" smtClean="0">
                <a:solidFill>
                  <a:srgbClr val="FFFF00"/>
                </a:solidFill>
              </a:rPr>
              <a:t> </a:t>
            </a:r>
            <a:r>
              <a:rPr lang="it-IT" sz="2000" dirty="0" err="1" smtClean="0">
                <a:solidFill>
                  <a:srgbClr val="FFFF00"/>
                </a:solidFill>
              </a:rPr>
              <a:t>frequent</a:t>
            </a:r>
            <a:r>
              <a:rPr lang="it-IT" sz="2000" dirty="0" smtClean="0">
                <a:solidFill>
                  <a:srgbClr val="FFFF00"/>
                </a:solidFill>
              </a:rPr>
              <a:t> </a:t>
            </a:r>
            <a:r>
              <a:rPr lang="it-IT" sz="2000" dirty="0" err="1" smtClean="0">
                <a:solidFill>
                  <a:srgbClr val="FFFF00"/>
                </a:solidFill>
              </a:rPr>
              <a:t>microdeletion</a:t>
            </a:r>
            <a:r>
              <a:rPr lang="it-IT" sz="2000" dirty="0" smtClean="0">
                <a:solidFill>
                  <a:srgbClr val="FFFF00"/>
                </a:solidFill>
              </a:rPr>
              <a:t> </a:t>
            </a:r>
            <a:r>
              <a:rPr lang="it-IT" sz="2000" dirty="0" err="1" smtClean="0">
                <a:solidFill>
                  <a:srgbClr val="FFFF00"/>
                </a:solidFill>
              </a:rPr>
              <a:t>syndrome</a:t>
            </a:r>
            <a:r>
              <a:rPr lang="it-IT" sz="2000" dirty="0" smtClean="0">
                <a:solidFill>
                  <a:srgbClr val="FFFF00"/>
                </a:solidFill>
              </a:rPr>
              <a:t>, with an </a:t>
            </a:r>
            <a:r>
              <a:rPr lang="it-IT" sz="2000" dirty="0" err="1" smtClean="0">
                <a:solidFill>
                  <a:srgbClr val="FFFF00"/>
                </a:solidFill>
              </a:rPr>
              <a:t>incidence</a:t>
            </a:r>
            <a:r>
              <a:rPr lang="it-IT" sz="2000" dirty="0" smtClean="0">
                <a:solidFill>
                  <a:srgbClr val="FFFF00"/>
                </a:solidFill>
              </a:rPr>
              <a:t> of </a:t>
            </a:r>
            <a:r>
              <a:rPr lang="it-IT" sz="2000" dirty="0">
                <a:solidFill>
                  <a:srgbClr val="FFFF00"/>
                </a:solidFill>
              </a:rPr>
              <a:t>1 </a:t>
            </a:r>
            <a:r>
              <a:rPr lang="it-IT" sz="2000" dirty="0" smtClean="0">
                <a:solidFill>
                  <a:srgbClr val="FFFF00"/>
                </a:solidFill>
              </a:rPr>
              <a:t>out of </a:t>
            </a:r>
            <a:r>
              <a:rPr lang="it-IT" sz="2000" dirty="0">
                <a:solidFill>
                  <a:srgbClr val="FFFF00"/>
                </a:solidFill>
              </a:rPr>
              <a:t>4000—5000 </a:t>
            </a:r>
            <a:r>
              <a:rPr lang="it-IT" sz="2000" dirty="0" err="1" smtClean="0">
                <a:solidFill>
                  <a:srgbClr val="FFFF00"/>
                </a:solidFill>
              </a:rPr>
              <a:t>newborns</a:t>
            </a:r>
            <a:endParaRPr lang="it-IT" sz="2000" dirty="0">
              <a:solidFill>
                <a:srgbClr val="FFFF00"/>
              </a:solidFill>
            </a:endParaRPr>
          </a:p>
          <a:p>
            <a:pPr>
              <a:spcBef>
                <a:spcPct val="50000"/>
              </a:spcBef>
            </a:pPr>
            <a:r>
              <a:rPr lang="it-IT" sz="2000" dirty="0" smtClean="0">
                <a:solidFill>
                  <a:srgbClr val="FFFF00"/>
                </a:solidFill>
              </a:rPr>
              <a:t>The </a:t>
            </a:r>
            <a:r>
              <a:rPr lang="it-IT" sz="2000" dirty="0" err="1" smtClean="0">
                <a:solidFill>
                  <a:srgbClr val="FFFF00"/>
                </a:solidFill>
              </a:rPr>
              <a:t>deletion</a:t>
            </a:r>
            <a:r>
              <a:rPr lang="it-IT" sz="2000" dirty="0" smtClean="0">
                <a:solidFill>
                  <a:srgbClr val="FFFF00"/>
                </a:solidFill>
              </a:rPr>
              <a:t> </a:t>
            </a:r>
            <a:r>
              <a:rPr lang="it-IT" sz="2000" dirty="0" err="1" smtClean="0">
                <a:solidFill>
                  <a:srgbClr val="FFFF00"/>
                </a:solidFill>
              </a:rPr>
              <a:t>includes</a:t>
            </a:r>
            <a:r>
              <a:rPr lang="it-IT" sz="2000" dirty="0" smtClean="0">
                <a:solidFill>
                  <a:srgbClr val="FFFF00"/>
                </a:solidFill>
              </a:rPr>
              <a:t> </a:t>
            </a:r>
            <a:r>
              <a:rPr lang="it-IT" sz="2000" dirty="0">
                <a:solidFill>
                  <a:srgbClr val="FFFF00"/>
                </a:solidFill>
              </a:rPr>
              <a:t>3Mb </a:t>
            </a:r>
            <a:r>
              <a:rPr lang="it-IT" sz="2000" dirty="0" smtClean="0">
                <a:solidFill>
                  <a:srgbClr val="FFFF00"/>
                </a:solidFill>
              </a:rPr>
              <a:t>and </a:t>
            </a:r>
            <a:r>
              <a:rPr lang="it-IT" sz="2000" dirty="0" err="1" smtClean="0">
                <a:solidFill>
                  <a:srgbClr val="FFFF00"/>
                </a:solidFill>
              </a:rPr>
              <a:t>at</a:t>
            </a:r>
            <a:r>
              <a:rPr lang="it-IT" sz="2000" dirty="0" smtClean="0">
                <a:solidFill>
                  <a:srgbClr val="FFFF00"/>
                </a:solidFill>
              </a:rPr>
              <a:t> </a:t>
            </a:r>
            <a:r>
              <a:rPr lang="it-IT" sz="2000" dirty="0" err="1" smtClean="0">
                <a:solidFill>
                  <a:srgbClr val="FFFF00"/>
                </a:solidFill>
              </a:rPr>
              <a:t>least</a:t>
            </a:r>
            <a:r>
              <a:rPr lang="it-IT" sz="2000" dirty="0" smtClean="0">
                <a:solidFill>
                  <a:srgbClr val="FFFF00"/>
                </a:solidFill>
              </a:rPr>
              <a:t> </a:t>
            </a:r>
            <a:r>
              <a:rPr lang="it-IT" sz="2000" dirty="0">
                <a:solidFill>
                  <a:srgbClr val="FFFF00"/>
                </a:solidFill>
              </a:rPr>
              <a:t>30 </a:t>
            </a:r>
            <a:r>
              <a:rPr lang="it-IT" sz="2000" dirty="0" err="1" smtClean="0">
                <a:solidFill>
                  <a:srgbClr val="FFFF00"/>
                </a:solidFill>
              </a:rPr>
              <a:t>genes</a:t>
            </a:r>
            <a:endParaRPr lang="it-IT" sz="2000" dirty="0">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0310"/>
            </a:gs>
            <a:gs pos="100000">
              <a:srgbClr val="3333FF"/>
            </a:gs>
          </a:gsLst>
          <a:lin ang="5400000" scaled="1"/>
        </a:gra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544513" y="0"/>
            <a:ext cx="8866187" cy="1050925"/>
          </a:xfrm>
        </p:spPr>
        <p:txBody>
          <a:bodyPr/>
          <a:lstStyle/>
          <a:p>
            <a:pPr algn="r" eaLnBrk="1" hangingPunct="1">
              <a:defRPr/>
            </a:pPr>
            <a:r>
              <a:rPr lang="it-IT" dirty="0" err="1" smtClean="0">
                <a:solidFill>
                  <a:schemeClr val="accent2"/>
                </a:solidFill>
              </a:rPr>
              <a:t>DiGeorge</a:t>
            </a:r>
            <a:endParaRPr lang="it-IT" dirty="0" smtClean="0">
              <a:solidFill>
                <a:schemeClr val="accent2"/>
              </a:solidFill>
            </a:endParaRPr>
          </a:p>
        </p:txBody>
      </p:sp>
      <p:sp>
        <p:nvSpPr>
          <p:cNvPr id="217091" name="Rectangle 3"/>
          <p:cNvSpPr>
            <a:spLocks noGrp="1" noChangeArrowheads="1"/>
          </p:cNvSpPr>
          <p:nvPr>
            <p:ph type="body" idx="1"/>
          </p:nvPr>
        </p:nvSpPr>
        <p:spPr>
          <a:xfrm>
            <a:off x="544513" y="1598613"/>
            <a:ext cx="8866187" cy="4187825"/>
          </a:xfrm>
        </p:spPr>
        <p:txBody>
          <a:bodyPr/>
          <a:lstStyle/>
          <a:p>
            <a:pPr eaLnBrk="1" hangingPunct="1">
              <a:spcBef>
                <a:spcPts val="500"/>
              </a:spcBef>
              <a:spcAft>
                <a:spcPts val="500"/>
              </a:spcAft>
            </a:pPr>
            <a:r>
              <a:rPr lang="it-IT" sz="2000" dirty="0" err="1" smtClean="0">
                <a:solidFill>
                  <a:srgbClr val="FFFF00"/>
                </a:solidFill>
                <a:ea typeface="ＭＳ Ｐゴシック"/>
                <a:cs typeface="ＭＳ Ｐゴシック"/>
              </a:rPr>
              <a:t>It</a:t>
            </a:r>
            <a:r>
              <a:rPr lang="it-IT" sz="2000" dirty="0" smtClean="0">
                <a:solidFill>
                  <a:srgbClr val="FFFF00"/>
                </a:solidFill>
                <a:ea typeface="ＭＳ Ｐゴシック"/>
                <a:cs typeface="ＭＳ Ｐゴシック"/>
              </a:rPr>
              <a:t> </a:t>
            </a:r>
            <a:r>
              <a:rPr lang="it-IT" sz="2000" dirty="0" err="1" smtClean="0">
                <a:solidFill>
                  <a:srgbClr val="FFFF00"/>
                </a:solidFill>
                <a:ea typeface="ＭＳ Ｐゴシック"/>
                <a:cs typeface="ＭＳ Ｐゴシック"/>
              </a:rPr>
              <a:t>is</a:t>
            </a:r>
            <a:r>
              <a:rPr lang="it-IT" sz="2000" dirty="0" smtClean="0">
                <a:solidFill>
                  <a:srgbClr val="FFFF00"/>
                </a:solidFill>
                <a:ea typeface="ＭＳ Ｐゴシック"/>
                <a:cs typeface="ＭＳ Ｐゴシック"/>
              </a:rPr>
              <a:t> </a:t>
            </a:r>
            <a:r>
              <a:rPr lang="it-IT" sz="2000" dirty="0" err="1" smtClean="0">
                <a:solidFill>
                  <a:srgbClr val="FFFF00"/>
                </a:solidFill>
                <a:ea typeface="ＭＳ Ｐゴシック"/>
                <a:cs typeface="ＭＳ Ｐゴシック"/>
              </a:rPr>
              <a:t>characterised</a:t>
            </a:r>
            <a:r>
              <a:rPr lang="it-IT" sz="2000" dirty="0" smtClean="0">
                <a:solidFill>
                  <a:srgbClr val="FFFF00"/>
                </a:solidFill>
                <a:ea typeface="ＭＳ Ｐゴシック"/>
                <a:cs typeface="ＭＳ Ｐゴシック"/>
              </a:rPr>
              <a:t> by</a:t>
            </a:r>
          </a:p>
          <a:p>
            <a:pPr lvl="1" eaLnBrk="1" hangingPunct="1">
              <a:spcBef>
                <a:spcPts val="500"/>
              </a:spcBef>
              <a:spcAft>
                <a:spcPts val="500"/>
              </a:spcAft>
            </a:pPr>
            <a:r>
              <a:rPr lang="it-IT" sz="2000" dirty="0" err="1" smtClean="0">
                <a:solidFill>
                  <a:srgbClr val="FFFF00"/>
                </a:solidFill>
                <a:ea typeface="ＭＳ Ｐゴシック"/>
              </a:rPr>
              <a:t>Cardiac</a:t>
            </a:r>
            <a:r>
              <a:rPr lang="it-IT" sz="2000" dirty="0" smtClean="0">
                <a:solidFill>
                  <a:srgbClr val="FFFF00"/>
                </a:solidFill>
                <a:ea typeface="ＭＳ Ｐゴシック"/>
              </a:rPr>
              <a:t> </a:t>
            </a:r>
            <a:r>
              <a:rPr lang="it-IT" sz="2000" dirty="0" err="1" smtClean="0">
                <a:solidFill>
                  <a:srgbClr val="FFFF00"/>
                </a:solidFill>
                <a:ea typeface="ＭＳ Ｐゴシック"/>
              </a:rPr>
              <a:t>abnormalities</a:t>
            </a:r>
            <a:r>
              <a:rPr lang="it-IT" sz="2000" dirty="0" smtClean="0">
                <a:solidFill>
                  <a:srgbClr val="FFFF00"/>
                </a:solidFill>
                <a:ea typeface="ＭＳ Ｐゴシック"/>
              </a:rPr>
              <a:t> (</a:t>
            </a:r>
            <a:r>
              <a:rPr lang="it-IT" sz="2000" dirty="0" err="1" smtClean="0">
                <a:solidFill>
                  <a:srgbClr val="FFFF00"/>
                </a:solidFill>
                <a:ea typeface="ＭＳ Ｐゴシック"/>
              </a:rPr>
              <a:t>commonly</a:t>
            </a:r>
            <a:r>
              <a:rPr lang="it-IT" sz="2000" dirty="0" smtClean="0">
                <a:solidFill>
                  <a:srgbClr val="FFFF00"/>
                </a:solidFill>
                <a:ea typeface="ＭＳ Ｐゴシック"/>
              </a:rPr>
              <a:t> </a:t>
            </a:r>
            <a:r>
              <a:rPr lang="it-IT" sz="2000" dirty="0" err="1" smtClean="0">
                <a:solidFill>
                  <a:srgbClr val="FFFF00"/>
                </a:solidFill>
                <a:ea typeface="ＭＳ Ｐゴシック"/>
              </a:rPr>
              <a:t>interrupted</a:t>
            </a:r>
            <a:r>
              <a:rPr lang="it-IT" sz="2000" dirty="0" smtClean="0">
                <a:solidFill>
                  <a:srgbClr val="FFFF00"/>
                </a:solidFill>
                <a:ea typeface="ＭＳ Ｐゴシック"/>
              </a:rPr>
              <a:t> </a:t>
            </a:r>
            <a:r>
              <a:rPr lang="it-IT" sz="2000" dirty="0" err="1" smtClean="0">
                <a:solidFill>
                  <a:srgbClr val="FFFF00"/>
                </a:solidFill>
                <a:ea typeface="ＭＳ Ｐゴシック"/>
              </a:rPr>
              <a:t>aortic</a:t>
            </a:r>
            <a:r>
              <a:rPr lang="it-IT" sz="2000" dirty="0" smtClean="0">
                <a:solidFill>
                  <a:srgbClr val="FFFF00"/>
                </a:solidFill>
                <a:ea typeface="ＭＳ Ｐゴシック"/>
              </a:rPr>
              <a:t> </a:t>
            </a:r>
            <a:r>
              <a:rPr lang="it-IT" sz="2000" dirty="0" err="1" smtClean="0">
                <a:solidFill>
                  <a:srgbClr val="FFFF00"/>
                </a:solidFill>
                <a:ea typeface="ＭＳ Ｐゴシック"/>
              </a:rPr>
              <a:t>arch</a:t>
            </a:r>
            <a:r>
              <a:rPr lang="it-IT" sz="2000" dirty="0" smtClean="0">
                <a:solidFill>
                  <a:srgbClr val="FFFF00"/>
                </a:solidFill>
                <a:ea typeface="ＭＳ Ｐゴシック"/>
              </a:rPr>
              <a:t>, </a:t>
            </a:r>
            <a:r>
              <a:rPr lang="it-IT" sz="2000" dirty="0" err="1" smtClean="0">
                <a:solidFill>
                  <a:srgbClr val="FFFF00"/>
                </a:solidFill>
                <a:ea typeface="ＭＳ Ｐゴシック"/>
              </a:rPr>
              <a:t>persistent</a:t>
            </a:r>
            <a:r>
              <a:rPr lang="it-IT" sz="2000" dirty="0" smtClean="0">
                <a:solidFill>
                  <a:srgbClr val="FFFF00"/>
                </a:solidFill>
                <a:ea typeface="ＭＳ Ｐゴシック"/>
              </a:rPr>
              <a:t> </a:t>
            </a:r>
            <a:r>
              <a:rPr lang="it-IT" sz="2000" dirty="0" err="1" smtClean="0">
                <a:solidFill>
                  <a:srgbClr val="FFFF00"/>
                </a:solidFill>
                <a:ea typeface="ＭＳ Ｐゴシック"/>
              </a:rPr>
              <a:t>truncus</a:t>
            </a:r>
            <a:r>
              <a:rPr lang="it-IT" sz="2000" dirty="0" smtClean="0">
                <a:solidFill>
                  <a:srgbClr val="FFFF00"/>
                </a:solidFill>
                <a:ea typeface="ＭＳ Ｐゴシック"/>
              </a:rPr>
              <a:t> </a:t>
            </a:r>
            <a:r>
              <a:rPr lang="it-IT" sz="2000" dirty="0" err="1" smtClean="0">
                <a:solidFill>
                  <a:srgbClr val="FFFF00"/>
                </a:solidFill>
                <a:ea typeface="ＭＳ Ｐゴシック"/>
              </a:rPr>
              <a:t>arteriosus</a:t>
            </a:r>
            <a:r>
              <a:rPr lang="it-IT" sz="2000" dirty="0" smtClean="0">
                <a:solidFill>
                  <a:srgbClr val="FFFF00"/>
                </a:solidFill>
                <a:ea typeface="ＭＳ Ｐゴシック"/>
              </a:rPr>
              <a:t>)</a:t>
            </a:r>
          </a:p>
          <a:p>
            <a:pPr lvl="1" eaLnBrk="1" hangingPunct="1">
              <a:spcBef>
                <a:spcPts val="500"/>
              </a:spcBef>
              <a:spcAft>
                <a:spcPts val="500"/>
              </a:spcAft>
            </a:pPr>
            <a:r>
              <a:rPr lang="it-IT" sz="2000" dirty="0" smtClean="0">
                <a:solidFill>
                  <a:srgbClr val="FFFF00"/>
                </a:solidFill>
                <a:ea typeface="ＭＳ Ｐゴシック"/>
              </a:rPr>
              <a:t>T-</a:t>
            </a:r>
            <a:r>
              <a:rPr lang="it-IT" sz="2000" dirty="0" err="1" smtClean="0">
                <a:solidFill>
                  <a:srgbClr val="FFFF00"/>
                </a:solidFill>
                <a:ea typeface="ＭＳ Ｐゴシック"/>
              </a:rPr>
              <a:t>cell</a:t>
            </a:r>
            <a:r>
              <a:rPr lang="it-IT" sz="2000" dirty="0" smtClean="0">
                <a:solidFill>
                  <a:srgbClr val="FFFF00"/>
                </a:solidFill>
                <a:ea typeface="ＭＳ Ｐゴシック"/>
              </a:rPr>
              <a:t> </a:t>
            </a:r>
            <a:r>
              <a:rPr lang="it-IT" sz="2000" dirty="0" err="1" smtClean="0">
                <a:solidFill>
                  <a:srgbClr val="FFFF00"/>
                </a:solidFill>
                <a:ea typeface="ＭＳ Ｐゴシック"/>
              </a:rPr>
              <a:t>deficiency</a:t>
            </a:r>
            <a:r>
              <a:rPr lang="it-IT" sz="2000" dirty="0" smtClean="0">
                <a:solidFill>
                  <a:srgbClr val="FFFF00"/>
                </a:solidFill>
                <a:ea typeface="ＭＳ Ｐゴシック"/>
              </a:rPr>
              <a:t> (</a:t>
            </a:r>
            <a:r>
              <a:rPr lang="it-IT" sz="2000" dirty="0" err="1" smtClean="0">
                <a:solidFill>
                  <a:srgbClr val="FFFF00"/>
                </a:solidFill>
                <a:ea typeface="ＭＳ Ｐゴシック"/>
              </a:rPr>
              <a:t>recurrent</a:t>
            </a:r>
            <a:r>
              <a:rPr lang="it-IT" sz="2000" dirty="0" smtClean="0">
                <a:solidFill>
                  <a:srgbClr val="FFFF00"/>
                </a:solidFill>
                <a:ea typeface="ＭＳ Ｐゴシック"/>
              </a:rPr>
              <a:t> </a:t>
            </a:r>
            <a:r>
              <a:rPr lang="it-IT" sz="2000" dirty="0" err="1" smtClean="0">
                <a:solidFill>
                  <a:srgbClr val="FFFF00"/>
                </a:solidFill>
                <a:ea typeface="ＭＳ Ｐゴシック"/>
              </a:rPr>
              <a:t>infections</a:t>
            </a:r>
            <a:r>
              <a:rPr lang="it-IT" sz="2000" dirty="0" smtClean="0">
                <a:solidFill>
                  <a:srgbClr val="FFFF00"/>
                </a:solidFill>
                <a:ea typeface="ＭＳ Ｐゴシック"/>
              </a:rPr>
              <a:t>)</a:t>
            </a:r>
          </a:p>
          <a:p>
            <a:pPr lvl="1" eaLnBrk="1" hangingPunct="1">
              <a:spcBef>
                <a:spcPts val="500"/>
              </a:spcBef>
              <a:spcAft>
                <a:spcPts val="500"/>
              </a:spcAft>
            </a:pPr>
            <a:r>
              <a:rPr lang="it-IT" sz="2000" dirty="0" err="1" smtClean="0">
                <a:solidFill>
                  <a:srgbClr val="FFFF00"/>
                </a:solidFill>
                <a:ea typeface="ＭＳ Ｐゴシック"/>
              </a:rPr>
              <a:t>Cleft</a:t>
            </a:r>
            <a:r>
              <a:rPr lang="it-IT" sz="2000" dirty="0" smtClean="0">
                <a:solidFill>
                  <a:srgbClr val="FFFF00"/>
                </a:solidFill>
                <a:ea typeface="ＭＳ Ｐゴシック"/>
              </a:rPr>
              <a:t> palate</a:t>
            </a:r>
          </a:p>
          <a:p>
            <a:pPr lvl="1" eaLnBrk="1" hangingPunct="1">
              <a:spcBef>
                <a:spcPts val="500"/>
              </a:spcBef>
              <a:spcAft>
                <a:spcPts val="500"/>
              </a:spcAft>
            </a:pPr>
            <a:r>
              <a:rPr lang="it-IT" sz="2000" dirty="0" err="1" smtClean="0">
                <a:solidFill>
                  <a:srgbClr val="FFFF00"/>
                </a:solidFill>
                <a:ea typeface="ＭＳ Ｐゴシック"/>
              </a:rPr>
              <a:t>Facial</a:t>
            </a:r>
            <a:r>
              <a:rPr lang="it-IT" sz="2000" dirty="0" smtClean="0">
                <a:solidFill>
                  <a:srgbClr val="FFFF00"/>
                </a:solidFill>
                <a:ea typeface="ＭＳ Ｐゴシック"/>
              </a:rPr>
              <a:t> </a:t>
            </a:r>
            <a:r>
              <a:rPr lang="it-IT" sz="2000" dirty="0" err="1" smtClean="0">
                <a:solidFill>
                  <a:srgbClr val="FFFF00"/>
                </a:solidFill>
                <a:ea typeface="ＭＳ Ｐゴシック"/>
              </a:rPr>
              <a:t>abnormalities</a:t>
            </a:r>
            <a:endParaRPr lang="it-IT" sz="2000" dirty="0" smtClean="0">
              <a:solidFill>
                <a:srgbClr val="FFFF00"/>
              </a:solidFill>
              <a:ea typeface="ＭＳ Ｐゴシック"/>
            </a:endParaRPr>
          </a:p>
          <a:p>
            <a:pPr lvl="1" eaLnBrk="1" hangingPunct="1">
              <a:spcBef>
                <a:spcPts val="500"/>
              </a:spcBef>
              <a:spcAft>
                <a:spcPts val="500"/>
              </a:spcAft>
            </a:pPr>
            <a:r>
              <a:rPr lang="it-IT" sz="2000" dirty="0" err="1" smtClean="0">
                <a:solidFill>
                  <a:srgbClr val="FFFF00"/>
                </a:solidFill>
                <a:ea typeface="ＭＳ Ｐゴシック"/>
              </a:rPr>
              <a:t>hypocalcemia</a:t>
            </a:r>
            <a:r>
              <a:rPr lang="it-IT" sz="2000" dirty="0" smtClean="0">
                <a:solidFill>
                  <a:srgbClr val="FFFF00"/>
                </a:solidFill>
                <a:ea typeface="ＭＳ Ｐゴシック"/>
              </a:rPr>
              <a:t> (</a:t>
            </a:r>
            <a:r>
              <a:rPr lang="it-IT" sz="2000" dirty="0" err="1" smtClean="0">
                <a:solidFill>
                  <a:srgbClr val="FFFF00"/>
                </a:solidFill>
                <a:ea typeface="ＭＳ Ｐゴシック"/>
              </a:rPr>
              <a:t>low</a:t>
            </a:r>
            <a:r>
              <a:rPr lang="it-IT" sz="2000" dirty="0" smtClean="0">
                <a:solidFill>
                  <a:srgbClr val="FFFF00"/>
                </a:solidFill>
                <a:ea typeface="ＭＳ Ｐゴシック"/>
              </a:rPr>
              <a:t> </a:t>
            </a:r>
            <a:r>
              <a:rPr lang="it-IT" sz="2000" dirty="0" err="1" smtClean="0">
                <a:solidFill>
                  <a:srgbClr val="FFFF00"/>
                </a:solidFill>
                <a:ea typeface="ＭＳ Ｐゴシック"/>
              </a:rPr>
              <a:t>blood</a:t>
            </a:r>
            <a:r>
              <a:rPr lang="it-IT" sz="2000" dirty="0" smtClean="0">
                <a:solidFill>
                  <a:srgbClr val="FFFF00"/>
                </a:solidFill>
                <a:ea typeface="ＭＳ Ｐゴシック"/>
              </a:rPr>
              <a:t> </a:t>
            </a:r>
            <a:r>
              <a:rPr lang="it-IT" sz="2000" dirty="0" err="1" smtClean="0">
                <a:solidFill>
                  <a:srgbClr val="FFFF00"/>
                </a:solidFill>
                <a:ea typeface="ＭＳ Ｐゴシック"/>
              </a:rPr>
              <a:t>calcium</a:t>
            </a:r>
            <a:r>
              <a:rPr lang="it-IT" sz="2000" dirty="0" smtClean="0">
                <a:solidFill>
                  <a:srgbClr val="FFFF00"/>
                </a:solidFill>
                <a:ea typeface="ＭＳ Ｐゴシック"/>
              </a:rPr>
              <a:t>, </a:t>
            </a:r>
            <a:r>
              <a:rPr lang="it-IT" sz="2000" dirty="0" err="1" smtClean="0">
                <a:solidFill>
                  <a:srgbClr val="FFFF00"/>
                </a:solidFill>
                <a:ea typeface="ＭＳ Ｐゴシック"/>
              </a:rPr>
              <a:t>leads</a:t>
            </a:r>
            <a:r>
              <a:rPr lang="it-IT" sz="2000" dirty="0" smtClean="0">
                <a:solidFill>
                  <a:srgbClr val="FFFF00"/>
                </a:solidFill>
                <a:ea typeface="ＭＳ Ｐゴシック"/>
              </a:rPr>
              <a:t> to </a:t>
            </a:r>
            <a:r>
              <a:rPr lang="it-IT" sz="2000" dirty="0" err="1" smtClean="0">
                <a:solidFill>
                  <a:srgbClr val="FFFF00"/>
                </a:solidFill>
                <a:ea typeface="ＭＳ Ｐゴシック"/>
              </a:rPr>
              <a:t>convulsions</a:t>
            </a:r>
            <a:r>
              <a:rPr lang="it-IT" sz="2000" dirty="0" smtClean="0">
                <a:solidFill>
                  <a:srgbClr val="FFFF00"/>
                </a:solidFill>
                <a:ea typeface="ＭＳ Ｐゴシック"/>
              </a:rPr>
              <a:t>)</a:t>
            </a:r>
          </a:p>
          <a:p>
            <a:pPr lvl="1" eaLnBrk="1" hangingPunct="1">
              <a:spcBef>
                <a:spcPts val="500"/>
              </a:spcBef>
              <a:spcAft>
                <a:spcPts val="500"/>
              </a:spcAft>
              <a:buFontTx/>
              <a:buNone/>
            </a:pPr>
            <a:endParaRPr lang="it-IT" sz="2000" dirty="0" smtClean="0">
              <a:solidFill>
                <a:srgbClr val="FFFF00"/>
              </a:solidFill>
              <a:ea typeface="ＭＳ Ｐゴシック"/>
            </a:endParaRPr>
          </a:p>
          <a:p>
            <a:pPr lvl="1" eaLnBrk="1" hangingPunct="1">
              <a:spcBef>
                <a:spcPts val="500"/>
              </a:spcBef>
              <a:spcAft>
                <a:spcPts val="500"/>
              </a:spcAft>
              <a:buFont typeface="Verdana" pitchFamily="34" charset="0"/>
              <a:buNone/>
            </a:pPr>
            <a:endParaRPr lang="it-IT" sz="2000" dirty="0" smtClean="0">
              <a:solidFill>
                <a:srgbClr val="FFFF00"/>
              </a:solidFill>
              <a:ea typeface="ＭＳ Ｐゴシック"/>
            </a:endParaRPr>
          </a:p>
          <a:p>
            <a:pPr eaLnBrk="1" hangingPunct="1"/>
            <a:endParaRPr lang="it-IT" dirty="0" smtClean="0">
              <a:solidFill>
                <a:srgbClr val="FFFF00"/>
              </a:solidFill>
              <a:ea typeface="ＭＳ Ｐゴシック"/>
              <a:cs typeface="ＭＳ Ｐゴシック"/>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87426" name="Picture 2"/>
          <p:cNvPicPr>
            <a:picLocks noChangeAspect="1" noChangeArrowheads="1"/>
          </p:cNvPicPr>
          <p:nvPr/>
        </p:nvPicPr>
        <p:blipFill>
          <a:blip r:embed="rId2"/>
          <a:srcRect/>
          <a:stretch>
            <a:fillRect/>
          </a:stretch>
        </p:blipFill>
        <p:spPr bwMode="auto">
          <a:xfrm>
            <a:off x="0" y="381000"/>
            <a:ext cx="5861050" cy="4970463"/>
          </a:xfrm>
          <a:prstGeom prst="rect">
            <a:avLst/>
          </a:prstGeom>
          <a:noFill/>
          <a:ln w="9525">
            <a:noFill/>
            <a:miter lim="800000"/>
            <a:headEnd/>
            <a:tailEnd/>
          </a:ln>
        </p:spPr>
      </p:pic>
      <p:sp>
        <p:nvSpPr>
          <p:cNvPr id="487427" name="Rectangle 3"/>
          <p:cNvSpPr>
            <a:spLocks noGrp="1" noChangeArrowheads="1"/>
          </p:cNvSpPr>
          <p:nvPr>
            <p:ph type="body" sz="half" idx="2"/>
          </p:nvPr>
        </p:nvSpPr>
        <p:spPr>
          <a:xfrm>
            <a:off x="5654675" y="620713"/>
            <a:ext cx="4251325" cy="6161087"/>
          </a:xfrm>
        </p:spPr>
        <p:txBody>
          <a:bodyPr/>
          <a:lstStyle/>
          <a:p>
            <a:pPr eaLnBrk="1" hangingPunct="1">
              <a:lnSpc>
                <a:spcPct val="80000"/>
              </a:lnSpc>
              <a:spcBef>
                <a:spcPts val="500"/>
              </a:spcBef>
              <a:spcAft>
                <a:spcPts val="500"/>
              </a:spcAft>
            </a:pPr>
            <a:r>
              <a:rPr lang="it-IT" sz="2000" smtClean="0">
                <a:ea typeface="ＭＳ Ｐゴシック"/>
                <a:cs typeface="ＭＳ Ｐゴシック"/>
              </a:rPr>
              <a:t>Migrating neural crest cells make a contribution to the embryonic structures affected in DiGeorge syndrome. </a:t>
            </a:r>
          </a:p>
          <a:p>
            <a:pPr eaLnBrk="1" hangingPunct="1">
              <a:lnSpc>
                <a:spcPct val="80000"/>
              </a:lnSpc>
              <a:spcBef>
                <a:spcPts val="500"/>
              </a:spcBef>
              <a:spcAft>
                <a:spcPts val="500"/>
              </a:spcAft>
            </a:pPr>
            <a:r>
              <a:rPr lang="it-IT" sz="2000" smtClean="0">
                <a:ea typeface="ＭＳ Ｐゴシック"/>
                <a:cs typeface="ＭＳ Ｐゴシック"/>
              </a:rPr>
              <a:t>The cartoon represents a human embryo at 4–6 weeks gestation. </a:t>
            </a:r>
          </a:p>
          <a:p>
            <a:pPr eaLnBrk="1" hangingPunct="1">
              <a:lnSpc>
                <a:spcPct val="80000"/>
              </a:lnSpc>
              <a:spcBef>
                <a:spcPts val="500"/>
              </a:spcBef>
              <a:spcAft>
                <a:spcPts val="500"/>
              </a:spcAft>
            </a:pPr>
            <a:r>
              <a:rPr lang="it-IT" sz="2000" smtClean="0">
                <a:ea typeface="ＭＳ Ｐゴシック"/>
                <a:cs typeface="ＭＳ Ｐゴシック"/>
              </a:rPr>
              <a:t>The migration of neural crest cells from the hindbrain to the branchial arch/pharyngeal pouch system and cardiac outflow tract is indicated by the arrows. </a:t>
            </a:r>
          </a:p>
          <a:p>
            <a:pPr eaLnBrk="1" hangingPunct="1">
              <a:lnSpc>
                <a:spcPct val="80000"/>
              </a:lnSpc>
              <a:spcBef>
                <a:spcPts val="500"/>
              </a:spcBef>
              <a:spcAft>
                <a:spcPts val="500"/>
              </a:spcAft>
            </a:pPr>
            <a:r>
              <a:rPr lang="it-IT" sz="2000" smtClean="0">
                <a:ea typeface="ＭＳ Ｐゴシック"/>
                <a:cs typeface="ＭＳ Ｐゴシック"/>
              </a:rPr>
              <a:t>Examples of malformations associated with perturbation of this process are listed and these overlap substantially with those seen in 22q11DS AAA, arch arteries; PDA, persistent ductus arteriosus; IAA, interrupted aortic arch.</a:t>
            </a:r>
            <a:r>
              <a:rPr lang="it-IT" smtClean="0">
                <a:ea typeface="ＭＳ Ｐゴシック"/>
                <a:cs typeface="ＭＳ Ｐゴシック"/>
              </a:rPr>
              <a:t> </a:t>
            </a:r>
          </a:p>
          <a:p>
            <a:pPr eaLnBrk="1" hangingPunct="1">
              <a:lnSpc>
                <a:spcPct val="80000"/>
              </a:lnSpc>
            </a:pPr>
            <a:endParaRPr lang="it-IT" smtClean="0">
              <a:ea typeface="ＭＳ Ｐゴシック"/>
              <a:cs typeface="ＭＳ Ｐゴシック"/>
            </a:endParaRPr>
          </a:p>
        </p:txBody>
      </p:sp>
      <p:sp>
        <p:nvSpPr>
          <p:cNvPr id="487428" name="Oval 4"/>
          <p:cNvSpPr>
            <a:spLocks noChangeArrowheads="1"/>
          </p:cNvSpPr>
          <p:nvPr/>
        </p:nvSpPr>
        <p:spPr bwMode="auto">
          <a:xfrm>
            <a:off x="82550" y="2286000"/>
            <a:ext cx="1485900" cy="914400"/>
          </a:xfrm>
          <a:prstGeom prst="ellipse">
            <a:avLst/>
          </a:prstGeom>
          <a:noFill/>
          <a:ln w="38100">
            <a:solidFill>
              <a:srgbClr val="FF0000"/>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487429" name="Oval 5"/>
          <p:cNvSpPr>
            <a:spLocks noChangeArrowheads="1"/>
          </p:cNvSpPr>
          <p:nvPr/>
        </p:nvSpPr>
        <p:spPr bwMode="auto">
          <a:xfrm>
            <a:off x="412750" y="2895600"/>
            <a:ext cx="1485900" cy="914400"/>
          </a:xfrm>
          <a:prstGeom prst="ellipse">
            <a:avLst/>
          </a:prstGeom>
          <a:noFill/>
          <a:ln w="38100">
            <a:solidFill>
              <a:srgbClr val="FF0000"/>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487430" name="Oval 6"/>
          <p:cNvSpPr>
            <a:spLocks noChangeArrowheads="1"/>
          </p:cNvSpPr>
          <p:nvPr/>
        </p:nvSpPr>
        <p:spPr bwMode="auto">
          <a:xfrm>
            <a:off x="412750" y="3581400"/>
            <a:ext cx="1568450" cy="1219200"/>
          </a:xfrm>
          <a:prstGeom prst="ellipse">
            <a:avLst/>
          </a:prstGeom>
          <a:noFill/>
          <a:ln w="38100">
            <a:solidFill>
              <a:srgbClr val="FF0000"/>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487431" name="Oval 7"/>
          <p:cNvSpPr>
            <a:spLocks noChangeArrowheads="1"/>
          </p:cNvSpPr>
          <p:nvPr/>
        </p:nvSpPr>
        <p:spPr bwMode="auto">
          <a:xfrm>
            <a:off x="3467100" y="304800"/>
            <a:ext cx="1485900" cy="914400"/>
          </a:xfrm>
          <a:prstGeom prst="ellipse">
            <a:avLst/>
          </a:prstGeom>
          <a:noFill/>
          <a:ln w="38100">
            <a:solidFill>
              <a:srgbClr val="FF0000"/>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87426"/>
                                        </p:tgtEl>
                                        <p:attrNameLst>
                                          <p:attrName>style.visibility</p:attrName>
                                        </p:attrNameLst>
                                      </p:cBhvr>
                                      <p:to>
                                        <p:strVal val="visible"/>
                                      </p:to>
                                    </p:set>
                                    <p:animEffect transition="in" filter="wipe(up)">
                                      <p:cBhvr>
                                        <p:cTn id="7" dur="500"/>
                                        <p:tgtEl>
                                          <p:spTgt spid="4874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7427">
                                            <p:txEl>
                                              <p:pRg st="0" end="0"/>
                                            </p:txEl>
                                          </p:spTgt>
                                        </p:tgtEl>
                                        <p:attrNameLst>
                                          <p:attrName>style.visibility</p:attrName>
                                        </p:attrNameLst>
                                      </p:cBhvr>
                                      <p:to>
                                        <p:strVal val="visible"/>
                                      </p:to>
                                    </p:set>
                                    <p:animEffect transition="in" filter="wipe(left)">
                                      <p:cBhvr>
                                        <p:cTn id="12" dur="500"/>
                                        <p:tgtEl>
                                          <p:spTgt spid="487427">
                                            <p:txEl>
                                              <p:pRg st="0" end="0"/>
                                            </p:txEl>
                                          </p:spTgt>
                                        </p:tgtEl>
                                      </p:cBhvr>
                                    </p:animEffect>
                                  </p:childTnLst>
                                  <p:subTnLst>
                                    <p:animClr clrSpc="rgb" dir="cw">
                                      <p:cBhvr override="childStyle">
                                        <p:cTn dur="1" fill="hold" display="0" masterRel="nextClick" afterEffect="1"/>
                                        <p:tgtEl>
                                          <p:spTgt spid="487427">
                                            <p:txEl>
                                              <p:pRg st="0" end="0"/>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7427">
                                            <p:txEl>
                                              <p:pRg st="1" end="1"/>
                                            </p:txEl>
                                          </p:spTgt>
                                        </p:tgtEl>
                                        <p:attrNameLst>
                                          <p:attrName>style.visibility</p:attrName>
                                        </p:attrNameLst>
                                      </p:cBhvr>
                                      <p:to>
                                        <p:strVal val="visible"/>
                                      </p:to>
                                    </p:set>
                                    <p:animEffect transition="in" filter="wipe(left)">
                                      <p:cBhvr>
                                        <p:cTn id="17" dur="500"/>
                                        <p:tgtEl>
                                          <p:spTgt spid="487427">
                                            <p:txEl>
                                              <p:pRg st="1" end="1"/>
                                            </p:txEl>
                                          </p:spTgt>
                                        </p:tgtEl>
                                      </p:cBhvr>
                                    </p:animEffect>
                                  </p:childTnLst>
                                  <p:subTnLst>
                                    <p:animClr clrSpc="rgb" dir="cw">
                                      <p:cBhvr override="childStyle">
                                        <p:cTn dur="1" fill="hold" display="0" masterRel="nextClick" afterEffect="1"/>
                                        <p:tgtEl>
                                          <p:spTgt spid="487427">
                                            <p:txEl>
                                              <p:pRg st="1" end="1"/>
                                            </p:txEl>
                                          </p:spTgt>
                                        </p:tgtEl>
                                        <p:attrNameLst>
                                          <p:attrName>ppt_c</p:attrName>
                                        </p:attrNameLst>
                                      </p:cBhvr>
                                      <p:to>
                                        <a:schemeClr val="bg2"/>
                                      </p:to>
                                    </p:animClr>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87427">
                                            <p:txEl>
                                              <p:pRg st="2" end="2"/>
                                            </p:txEl>
                                          </p:spTgt>
                                        </p:tgtEl>
                                        <p:attrNameLst>
                                          <p:attrName>style.visibility</p:attrName>
                                        </p:attrNameLst>
                                      </p:cBhvr>
                                      <p:to>
                                        <p:strVal val="visible"/>
                                      </p:to>
                                    </p:set>
                                    <p:animEffect transition="in" filter="wipe(left)">
                                      <p:cBhvr>
                                        <p:cTn id="22" dur="500"/>
                                        <p:tgtEl>
                                          <p:spTgt spid="487427">
                                            <p:txEl>
                                              <p:pRg st="2" end="2"/>
                                            </p:txEl>
                                          </p:spTgt>
                                        </p:tgtEl>
                                      </p:cBhvr>
                                    </p:animEffect>
                                  </p:childTnLst>
                                  <p:subTnLst>
                                    <p:animClr clrSpc="rgb" dir="cw">
                                      <p:cBhvr override="childStyle">
                                        <p:cTn dur="1" fill="hold" display="0" masterRel="nextClick" afterEffect="1"/>
                                        <p:tgtEl>
                                          <p:spTgt spid="487427">
                                            <p:txEl>
                                              <p:pRg st="2" end="2"/>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87427">
                                            <p:txEl>
                                              <p:pRg st="3" end="3"/>
                                            </p:txEl>
                                          </p:spTgt>
                                        </p:tgtEl>
                                        <p:attrNameLst>
                                          <p:attrName>style.visibility</p:attrName>
                                        </p:attrNameLst>
                                      </p:cBhvr>
                                      <p:to>
                                        <p:strVal val="visible"/>
                                      </p:to>
                                    </p:set>
                                    <p:animEffect transition="in" filter="wipe(left)">
                                      <p:cBhvr>
                                        <p:cTn id="27" dur="500"/>
                                        <p:tgtEl>
                                          <p:spTgt spid="487427">
                                            <p:txEl>
                                              <p:pRg st="3" end="3"/>
                                            </p:txEl>
                                          </p:spTgt>
                                        </p:tgtEl>
                                      </p:cBhvr>
                                    </p:animEffect>
                                  </p:childTnLst>
                                  <p:subTnLst>
                                    <p:animClr clrSpc="rgb" dir="cw">
                                      <p:cBhvr override="childStyle">
                                        <p:cTn dur="1" fill="hold" display="0" masterRel="nextClick" afterEffect="1"/>
                                        <p:tgtEl>
                                          <p:spTgt spid="487427">
                                            <p:txEl>
                                              <p:pRg st="3" end="3"/>
                                            </p:txEl>
                                          </p:spTgt>
                                        </p:tgtEl>
                                        <p:attrNameLst>
                                          <p:attrName>ppt_c</p:attrName>
                                        </p:attrNameLst>
                                      </p:cBhvr>
                                      <p:to>
                                        <a:schemeClr val="bg2"/>
                                      </p:to>
                                    </p:animClr>
                                  </p:sub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87428"/>
                                        </p:tgtEl>
                                        <p:attrNameLst>
                                          <p:attrName>style.visibility</p:attrName>
                                        </p:attrNameLst>
                                      </p:cBhvr>
                                      <p:to>
                                        <p:strVal val="visible"/>
                                      </p:to>
                                    </p:set>
                                    <p:animEffect transition="in" filter="box(out)">
                                      <p:cBhvr>
                                        <p:cTn id="32" dur="500"/>
                                        <p:tgtEl>
                                          <p:spTgt spid="487428"/>
                                        </p:tgtEl>
                                      </p:cBhvr>
                                    </p:animEffect>
                                  </p:childTnLst>
                                  <p:subTnLst>
                                    <p:set>
                                      <p:cBhvr override="childStyle">
                                        <p:cTn dur="1" fill="hold" display="0" masterRel="nextClick" afterEffect="1"/>
                                        <p:tgtEl>
                                          <p:spTgt spid="487428"/>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487429"/>
                                        </p:tgtEl>
                                        <p:attrNameLst>
                                          <p:attrName>style.visibility</p:attrName>
                                        </p:attrNameLst>
                                      </p:cBhvr>
                                      <p:to>
                                        <p:strVal val="visible"/>
                                      </p:to>
                                    </p:set>
                                    <p:animEffect transition="in" filter="box(out)">
                                      <p:cBhvr>
                                        <p:cTn id="37" dur="500"/>
                                        <p:tgtEl>
                                          <p:spTgt spid="487429"/>
                                        </p:tgtEl>
                                      </p:cBhvr>
                                    </p:animEffect>
                                  </p:childTnLst>
                                  <p:subTnLst>
                                    <p:set>
                                      <p:cBhvr override="childStyle">
                                        <p:cTn dur="1" fill="hold" display="0" masterRel="nextClick" afterEffect="1"/>
                                        <p:tgtEl>
                                          <p:spTgt spid="487429"/>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487430"/>
                                        </p:tgtEl>
                                        <p:attrNameLst>
                                          <p:attrName>style.visibility</p:attrName>
                                        </p:attrNameLst>
                                      </p:cBhvr>
                                      <p:to>
                                        <p:strVal val="visible"/>
                                      </p:to>
                                    </p:set>
                                    <p:animEffect transition="in" filter="box(out)">
                                      <p:cBhvr>
                                        <p:cTn id="42" dur="500"/>
                                        <p:tgtEl>
                                          <p:spTgt spid="487430"/>
                                        </p:tgtEl>
                                      </p:cBhvr>
                                    </p:animEffect>
                                  </p:childTnLst>
                                  <p:subTnLst>
                                    <p:set>
                                      <p:cBhvr override="childStyle">
                                        <p:cTn dur="1" fill="hold" display="0" masterRel="nextClick" afterEffect="1"/>
                                        <p:tgtEl>
                                          <p:spTgt spid="487430"/>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487431"/>
                                        </p:tgtEl>
                                        <p:attrNameLst>
                                          <p:attrName>style.visibility</p:attrName>
                                        </p:attrNameLst>
                                      </p:cBhvr>
                                      <p:to>
                                        <p:strVal val="visible"/>
                                      </p:to>
                                    </p:set>
                                    <p:animEffect transition="in" filter="box(out)">
                                      <p:cBhvr>
                                        <p:cTn id="47" dur="500"/>
                                        <p:tgtEl>
                                          <p:spTgt spid="487431"/>
                                        </p:tgtEl>
                                      </p:cBhvr>
                                    </p:animEffect>
                                  </p:childTnLst>
                                  <p:subTnLst>
                                    <p:set>
                                      <p:cBhvr override="childStyle">
                                        <p:cTn dur="1" fill="hold" display="0" masterRel="nextClick" afterEffect="1"/>
                                        <p:tgtEl>
                                          <p:spTgt spid="48743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427" grpId="0" build="p" autoUpdateAnimBg="0"/>
      <p:bldP spid="487428" grpId="0" animBg="1"/>
      <p:bldP spid="487429" grpId="0" animBg="1"/>
      <p:bldP spid="487430" grpId="0" animBg="1"/>
      <p:bldP spid="487431"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p:cNvPicPr>
            <a:picLocks noChangeAspect="1" noChangeArrowheads="1"/>
          </p:cNvPicPr>
          <p:nvPr/>
        </p:nvPicPr>
        <p:blipFill>
          <a:blip r:embed="rId3"/>
          <a:srcRect/>
          <a:stretch>
            <a:fillRect/>
          </a:stretch>
        </p:blipFill>
        <p:spPr bwMode="auto">
          <a:xfrm>
            <a:off x="-3903984" y="-1611560"/>
            <a:ext cx="14446250" cy="10001250"/>
          </a:xfrm>
          <a:prstGeom prst="rect">
            <a:avLst/>
          </a:prstGeom>
          <a:noFill/>
          <a:ln w="9525">
            <a:noFill/>
            <a:miter lim="800000"/>
            <a:headEnd/>
            <a:tailEnd/>
          </a:ln>
        </p:spPr>
      </p:pic>
      <p:sp>
        <p:nvSpPr>
          <p:cNvPr id="3" name="Rectangle 2"/>
          <p:cNvSpPr txBox="1">
            <a:spLocks noChangeArrowheads="1"/>
          </p:cNvSpPr>
          <p:nvPr/>
        </p:nvSpPr>
        <p:spPr>
          <a:xfrm>
            <a:off x="704528" y="44624"/>
            <a:ext cx="8866188" cy="1050925"/>
          </a:xfrm>
          <a:prstGeom prst="rect">
            <a:avLst/>
          </a:prstGeom>
        </p:spPr>
        <p:txBody>
          <a:bodyPr/>
          <a:lstStyle/>
          <a:p>
            <a:pPr algn="r">
              <a:defRPr/>
            </a:pPr>
            <a:r>
              <a:rPr lang="it-IT" sz="3600" b="1" dirty="0" err="1" smtClean="0">
                <a:solidFill>
                  <a:schemeClr val="accent2"/>
                </a:solidFill>
                <a:effectLst>
                  <a:outerShdw blurRad="53975" dist="22860" dir="5400000" algn="tl" rotWithShape="0">
                    <a:srgbClr val="000000">
                      <a:alpha val="55000"/>
                    </a:srgbClr>
                  </a:outerShdw>
                </a:effectLst>
                <a:latin typeface="+mj-lt"/>
                <a:ea typeface="ＭＳ Ｐゴシック" pitchFamily="-106" charset="-128"/>
                <a:cs typeface="ＭＳ Ｐゴシック" pitchFamily="-106" charset="-128"/>
              </a:rPr>
              <a:t>DiGeorge</a:t>
            </a:r>
            <a:endParaRPr lang="it-IT" sz="3600" b="1" dirty="0" smtClean="0">
              <a:solidFill>
                <a:schemeClr val="accent2"/>
              </a:solidFill>
              <a:effectLst>
                <a:outerShdw blurRad="53975" dist="22860" dir="5400000" algn="tl" rotWithShape="0">
                  <a:srgbClr val="000000">
                    <a:alpha val="55000"/>
                  </a:srgbClr>
                </a:outerShdw>
              </a:effectLst>
              <a:latin typeface="+mj-lt"/>
              <a:ea typeface="ＭＳ Ｐゴシック" pitchFamily="-106" charset="-128"/>
              <a:cs typeface="ＭＳ Ｐゴシック" pitchFamily="-106" charset="-128"/>
            </a:endParaRPr>
          </a:p>
          <a:p>
            <a:pPr algn="r">
              <a:defRPr/>
            </a:pPr>
            <a:r>
              <a:rPr lang="it-IT" sz="3600" b="1" dirty="0">
                <a:solidFill>
                  <a:schemeClr val="accent2"/>
                </a:solidFill>
                <a:effectLst>
                  <a:outerShdw blurRad="53975" dist="22860" dir="5400000" algn="tl" rotWithShape="0">
                    <a:srgbClr val="000000">
                      <a:alpha val="55000"/>
                    </a:srgbClr>
                  </a:outerShdw>
                </a:effectLst>
                <a:latin typeface="+mj-lt"/>
                <a:ea typeface="ＭＳ Ｐゴシック" pitchFamily="-106" charset="-128"/>
                <a:cs typeface="ＭＳ Ｐゴシック" pitchFamily="-106" charset="-128"/>
              </a:rPr>
              <a:t>c</a:t>
            </a:r>
            <a:r>
              <a:rPr lang="it-IT" sz="3600" b="1" dirty="0" smtClean="0">
                <a:solidFill>
                  <a:schemeClr val="accent2"/>
                </a:solidFill>
                <a:effectLst>
                  <a:outerShdw blurRad="53975" dist="22860" dir="5400000" algn="tl" rotWithShape="0">
                    <a:srgbClr val="000000">
                      <a:alpha val="55000"/>
                    </a:srgbClr>
                  </a:outerShdw>
                </a:effectLst>
                <a:latin typeface="+mj-lt"/>
                <a:ea typeface="ＭＳ Ｐゴシック" pitchFamily="-106" charset="-128"/>
                <a:cs typeface="ＭＳ Ｐゴシック" pitchFamily="-106" charset="-128"/>
              </a:rPr>
              <a:t>ognitive </a:t>
            </a:r>
            <a:r>
              <a:rPr lang="it-IT" sz="3600" b="1" dirty="0" err="1" smtClean="0">
                <a:solidFill>
                  <a:schemeClr val="accent2"/>
                </a:solidFill>
                <a:effectLst>
                  <a:outerShdw blurRad="53975" dist="22860" dir="5400000" algn="tl" rotWithShape="0">
                    <a:srgbClr val="000000">
                      <a:alpha val="55000"/>
                    </a:srgbClr>
                  </a:outerShdw>
                </a:effectLst>
                <a:latin typeface="+mj-lt"/>
                <a:ea typeface="ＭＳ Ｐゴシック" pitchFamily="-106" charset="-128"/>
                <a:cs typeface="ＭＳ Ｐゴシック" pitchFamily="-106" charset="-128"/>
              </a:rPr>
              <a:t>impairments</a:t>
            </a:r>
            <a:endParaRPr lang="it-IT" sz="3600" b="1" dirty="0">
              <a:solidFill>
                <a:schemeClr val="accent2"/>
              </a:solidFill>
              <a:effectLst>
                <a:outerShdw blurRad="53975" dist="22860" dir="5400000" algn="tl" rotWithShape="0">
                  <a:srgbClr val="000000">
                    <a:alpha val="55000"/>
                  </a:srgbClr>
                </a:outerShdw>
              </a:effectLst>
              <a:latin typeface="+mj-lt"/>
              <a:ea typeface="ＭＳ Ｐゴシック" pitchFamily="-106" charset="-128"/>
              <a:cs typeface="ＭＳ Ｐゴシック" pitchFamily="-106" charset="-128"/>
            </a:endParaRPr>
          </a:p>
        </p:txBody>
      </p:sp>
      <p:sp>
        <p:nvSpPr>
          <p:cNvPr id="2" name="CasellaDiTesto 1"/>
          <p:cNvSpPr txBox="1"/>
          <p:nvPr/>
        </p:nvSpPr>
        <p:spPr>
          <a:xfrm>
            <a:off x="5961112" y="2451660"/>
            <a:ext cx="4032447" cy="3785652"/>
          </a:xfrm>
          <a:prstGeom prst="rect">
            <a:avLst/>
          </a:prstGeom>
          <a:noFill/>
        </p:spPr>
        <p:txBody>
          <a:bodyPr wrap="square" rtlCol="0">
            <a:spAutoFit/>
          </a:bodyPr>
          <a:lstStyle/>
          <a:p>
            <a:r>
              <a:rPr lang="it-IT" dirty="0" smtClean="0">
                <a:solidFill>
                  <a:srgbClr val="FFFF00"/>
                </a:solidFill>
                <a:latin typeface="Wingdings"/>
                <a:ea typeface="Wingdings"/>
                <a:cs typeface="Wingdings"/>
                <a:sym typeface="Wingdings"/>
              </a:rPr>
              <a:t></a:t>
            </a:r>
            <a:r>
              <a:rPr lang="it-IT" smtClean="0">
                <a:solidFill>
                  <a:srgbClr val="FFFF00"/>
                </a:solidFill>
                <a:sym typeface="Wingdings"/>
              </a:rPr>
              <a:t>Patients</a:t>
            </a:r>
            <a:r>
              <a:rPr lang="it-IT" smtClean="0">
                <a:solidFill>
                  <a:srgbClr val="FFFF00"/>
                </a:solidFill>
              </a:rPr>
              <a:t> </a:t>
            </a:r>
            <a:r>
              <a:rPr lang="it-IT" dirty="0" err="1">
                <a:solidFill>
                  <a:srgbClr val="FFFF00"/>
                </a:solidFill>
              </a:rPr>
              <a:t>usually</a:t>
            </a:r>
            <a:r>
              <a:rPr lang="it-IT" dirty="0">
                <a:solidFill>
                  <a:srgbClr val="FFFF00"/>
                </a:solidFill>
              </a:rPr>
              <a:t> </a:t>
            </a:r>
            <a:r>
              <a:rPr lang="it-IT" dirty="0" err="1">
                <a:solidFill>
                  <a:srgbClr val="FFFF00"/>
                </a:solidFill>
              </a:rPr>
              <a:t>have</a:t>
            </a:r>
            <a:r>
              <a:rPr lang="it-IT" dirty="0">
                <a:solidFill>
                  <a:srgbClr val="FFFF00"/>
                </a:solidFill>
              </a:rPr>
              <a:t> a </a:t>
            </a:r>
            <a:r>
              <a:rPr lang="it-IT" dirty="0" err="1">
                <a:solidFill>
                  <a:srgbClr val="FFFF00"/>
                </a:solidFill>
              </a:rPr>
              <a:t>below</a:t>
            </a:r>
            <a:r>
              <a:rPr lang="it-IT" dirty="0">
                <a:solidFill>
                  <a:srgbClr val="FFFF00"/>
                </a:solidFill>
              </a:rPr>
              <a:t>-borderline </a:t>
            </a:r>
            <a:r>
              <a:rPr lang="it-IT" dirty="0" err="1">
                <a:solidFill>
                  <a:srgbClr val="FFFF00"/>
                </a:solidFill>
              </a:rPr>
              <a:t>normal</a:t>
            </a:r>
            <a:r>
              <a:rPr lang="it-IT" dirty="0">
                <a:solidFill>
                  <a:srgbClr val="FFFF00"/>
                </a:solidFill>
              </a:rPr>
              <a:t> </a:t>
            </a:r>
            <a:r>
              <a:rPr lang="it-IT" dirty="0" smtClean="0">
                <a:solidFill>
                  <a:srgbClr val="FFFF00"/>
                </a:solidFill>
              </a:rPr>
              <a:t>IQ</a:t>
            </a:r>
            <a:endParaRPr lang="it-IT" dirty="0">
              <a:solidFill>
                <a:srgbClr val="FFFF00"/>
              </a:solidFill>
            </a:endParaRPr>
          </a:p>
          <a:p>
            <a:r>
              <a:rPr lang="it-IT" dirty="0" smtClean="0">
                <a:solidFill>
                  <a:srgbClr val="FFFF00"/>
                </a:solidFill>
                <a:latin typeface="Wingdings"/>
                <a:ea typeface="Wingdings"/>
                <a:cs typeface="Wingdings"/>
                <a:sym typeface="Wingdings"/>
              </a:rPr>
              <a:t></a:t>
            </a:r>
            <a:r>
              <a:rPr lang="it-IT" dirty="0" smtClean="0">
                <a:solidFill>
                  <a:srgbClr val="FFFF00"/>
                </a:solidFill>
              </a:rPr>
              <a:t>The </a:t>
            </a:r>
            <a:r>
              <a:rPr lang="it-IT" dirty="0" err="1">
                <a:solidFill>
                  <a:srgbClr val="FFFF00"/>
                </a:solidFill>
              </a:rPr>
              <a:t>severity</a:t>
            </a:r>
            <a:r>
              <a:rPr lang="it-IT" dirty="0">
                <a:solidFill>
                  <a:srgbClr val="FFFF00"/>
                </a:solidFill>
              </a:rPr>
              <a:t> of </a:t>
            </a:r>
            <a:r>
              <a:rPr lang="it-IT" dirty="0" err="1">
                <a:solidFill>
                  <a:srgbClr val="FFFF00"/>
                </a:solidFill>
              </a:rPr>
              <a:t>hypocalcemia</a:t>
            </a:r>
            <a:r>
              <a:rPr lang="it-IT" dirty="0">
                <a:solidFill>
                  <a:srgbClr val="FFFF00"/>
                </a:solidFill>
              </a:rPr>
              <a:t> </a:t>
            </a:r>
            <a:r>
              <a:rPr lang="it-IT" dirty="0" err="1">
                <a:solidFill>
                  <a:srgbClr val="FFFF00"/>
                </a:solidFill>
              </a:rPr>
              <a:t>early</a:t>
            </a:r>
            <a:r>
              <a:rPr lang="it-IT" dirty="0">
                <a:solidFill>
                  <a:srgbClr val="FFFF00"/>
                </a:solidFill>
              </a:rPr>
              <a:t> in </a:t>
            </a:r>
            <a:r>
              <a:rPr lang="it-IT" dirty="0" err="1">
                <a:solidFill>
                  <a:srgbClr val="FFFF00"/>
                </a:solidFill>
              </a:rPr>
              <a:t>childhood</a:t>
            </a:r>
            <a:r>
              <a:rPr lang="it-IT" dirty="0">
                <a:solidFill>
                  <a:srgbClr val="FFFF00"/>
                </a:solidFill>
              </a:rPr>
              <a:t> </a:t>
            </a:r>
            <a:r>
              <a:rPr lang="it-IT" dirty="0" err="1">
                <a:solidFill>
                  <a:srgbClr val="FFFF00"/>
                </a:solidFill>
              </a:rPr>
              <a:t>is</a:t>
            </a:r>
            <a:r>
              <a:rPr lang="it-IT" dirty="0">
                <a:solidFill>
                  <a:srgbClr val="FFFF00"/>
                </a:solidFill>
              </a:rPr>
              <a:t> </a:t>
            </a:r>
            <a:r>
              <a:rPr lang="it-IT" dirty="0" err="1">
                <a:solidFill>
                  <a:srgbClr val="FFFF00"/>
                </a:solidFill>
              </a:rPr>
              <a:t>associated</a:t>
            </a:r>
            <a:r>
              <a:rPr lang="it-IT" dirty="0">
                <a:solidFill>
                  <a:srgbClr val="FFFF00"/>
                </a:solidFill>
              </a:rPr>
              <a:t> with </a:t>
            </a:r>
            <a:r>
              <a:rPr lang="it-IT" dirty="0" err="1">
                <a:solidFill>
                  <a:srgbClr val="FFFF00"/>
                </a:solidFill>
              </a:rPr>
              <a:t>autism-like</a:t>
            </a:r>
            <a:r>
              <a:rPr lang="it-IT" dirty="0">
                <a:solidFill>
                  <a:srgbClr val="FFFF00"/>
                </a:solidFill>
              </a:rPr>
              <a:t> </a:t>
            </a:r>
            <a:r>
              <a:rPr lang="it-IT" dirty="0" err="1">
                <a:solidFill>
                  <a:srgbClr val="FFFF00"/>
                </a:solidFill>
              </a:rPr>
              <a:t>behavioral</a:t>
            </a:r>
            <a:r>
              <a:rPr lang="it-IT" dirty="0">
                <a:solidFill>
                  <a:srgbClr val="FFFF00"/>
                </a:solidFill>
              </a:rPr>
              <a:t> </a:t>
            </a:r>
            <a:r>
              <a:rPr lang="it-IT" dirty="0" err="1" smtClean="0">
                <a:solidFill>
                  <a:srgbClr val="FFFF00"/>
                </a:solidFill>
              </a:rPr>
              <a:t>difficulties</a:t>
            </a:r>
            <a:endParaRPr lang="it-IT" dirty="0">
              <a:solidFill>
                <a:srgbClr val="FFFF00"/>
              </a:solidFill>
            </a:endParaRPr>
          </a:p>
          <a:p>
            <a:r>
              <a:rPr lang="it-IT" dirty="0" smtClean="0">
                <a:solidFill>
                  <a:srgbClr val="FFFF00"/>
                </a:solidFill>
                <a:latin typeface="Wingdings"/>
                <a:ea typeface="Wingdings"/>
                <a:cs typeface="Wingdings"/>
                <a:sym typeface="Wingdings"/>
              </a:rPr>
              <a:t></a:t>
            </a:r>
            <a:r>
              <a:rPr lang="it-IT" dirty="0" err="1" smtClean="0">
                <a:solidFill>
                  <a:srgbClr val="FFFF00"/>
                </a:solidFill>
              </a:rPr>
              <a:t>Adults</a:t>
            </a:r>
            <a:r>
              <a:rPr lang="it-IT" dirty="0" smtClean="0">
                <a:solidFill>
                  <a:srgbClr val="FFFF00"/>
                </a:solidFill>
              </a:rPr>
              <a:t> </a:t>
            </a:r>
            <a:r>
              <a:rPr lang="it-IT" dirty="0">
                <a:solidFill>
                  <a:srgbClr val="FFFF00"/>
                </a:solidFill>
              </a:rPr>
              <a:t>with </a:t>
            </a:r>
            <a:r>
              <a:rPr lang="it-IT" dirty="0" err="1">
                <a:solidFill>
                  <a:srgbClr val="FFFF00"/>
                </a:solidFill>
              </a:rPr>
              <a:t>DiGeorge</a:t>
            </a:r>
            <a:r>
              <a:rPr lang="it-IT" dirty="0">
                <a:solidFill>
                  <a:srgbClr val="FFFF00"/>
                </a:solidFill>
              </a:rPr>
              <a:t> </a:t>
            </a:r>
            <a:r>
              <a:rPr lang="it-IT" dirty="0" err="1">
                <a:solidFill>
                  <a:srgbClr val="FFFF00"/>
                </a:solidFill>
              </a:rPr>
              <a:t>syndrome</a:t>
            </a:r>
            <a:r>
              <a:rPr lang="it-IT" dirty="0">
                <a:solidFill>
                  <a:srgbClr val="FFFF00"/>
                </a:solidFill>
              </a:rPr>
              <a:t> are a </a:t>
            </a:r>
            <a:r>
              <a:rPr lang="it-IT" dirty="0" err="1">
                <a:solidFill>
                  <a:srgbClr val="FFFF00"/>
                </a:solidFill>
              </a:rPr>
              <a:t>specifically</a:t>
            </a:r>
            <a:r>
              <a:rPr lang="it-IT" dirty="0">
                <a:solidFill>
                  <a:srgbClr val="FFFF00"/>
                </a:solidFill>
              </a:rPr>
              <a:t> high-</a:t>
            </a:r>
            <a:r>
              <a:rPr lang="it-IT" dirty="0" err="1">
                <a:solidFill>
                  <a:srgbClr val="FFFF00"/>
                </a:solidFill>
              </a:rPr>
              <a:t>risk</a:t>
            </a:r>
            <a:r>
              <a:rPr lang="it-IT" dirty="0">
                <a:solidFill>
                  <a:srgbClr val="FFFF00"/>
                </a:solidFill>
              </a:rPr>
              <a:t> </a:t>
            </a:r>
            <a:r>
              <a:rPr lang="it-IT" dirty="0" err="1">
                <a:solidFill>
                  <a:srgbClr val="FFFF00"/>
                </a:solidFill>
              </a:rPr>
              <a:t>group</a:t>
            </a:r>
            <a:r>
              <a:rPr lang="it-IT" dirty="0">
                <a:solidFill>
                  <a:srgbClr val="FFFF00"/>
                </a:solidFill>
              </a:rPr>
              <a:t> for </a:t>
            </a:r>
            <a:r>
              <a:rPr lang="it-IT" dirty="0" err="1">
                <a:solidFill>
                  <a:srgbClr val="FFFF00"/>
                </a:solidFill>
              </a:rPr>
              <a:t>developing</a:t>
            </a:r>
            <a:r>
              <a:rPr lang="it-IT" dirty="0">
                <a:solidFill>
                  <a:srgbClr val="FFFF00"/>
                </a:solidFill>
              </a:rPr>
              <a:t> </a:t>
            </a:r>
            <a:r>
              <a:rPr lang="it-IT" dirty="0" err="1">
                <a:solidFill>
                  <a:srgbClr val="FFFF00"/>
                </a:solidFill>
              </a:rPr>
              <a:t>schizophrenia</a:t>
            </a:r>
            <a:r>
              <a:rPr lang="it-IT" dirty="0">
                <a:solidFill>
                  <a:srgbClr val="FFFF00"/>
                </a:solidFill>
              </a:rPr>
              <a:t>. </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2"/>
          <a:srcRect/>
          <a:stretch>
            <a:fillRect/>
          </a:stretch>
        </p:blipFill>
        <p:spPr bwMode="auto">
          <a:xfrm>
            <a:off x="77788" y="19050"/>
            <a:ext cx="9828212" cy="68040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6562" name="Picture 2" descr="illustration of the process of culturing cells to produce a karyotype of chromosomes--a chemical is added to a tissue sample to stimulate mitosis; after 2-3 days of incubation, a chemical is added to stop mitosis in metaphase; the sample is transferred to a tube and centrifuged to separate into layers; it is transferred to a tube containing a fixative; a small amount of the sample is put onto a microscopic slide and stain is added to enhance the chromosome visibility; chromosomes are located with a microscope and photographed"/>
          <p:cNvPicPr>
            <a:picLocks noChangeAspect="1" noChangeArrowheads="1"/>
          </p:cNvPicPr>
          <p:nvPr/>
        </p:nvPicPr>
        <p:blipFill>
          <a:blip r:embed="rId2"/>
          <a:srcRect/>
          <a:stretch>
            <a:fillRect/>
          </a:stretch>
        </p:blipFill>
        <p:spPr bwMode="auto">
          <a:xfrm>
            <a:off x="523875" y="1285875"/>
            <a:ext cx="8921750" cy="40005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a:xfrm>
            <a:off x="507339" y="333375"/>
            <a:ext cx="8420100" cy="1143000"/>
          </a:xfrm>
        </p:spPr>
        <p:txBody>
          <a:bodyPr/>
          <a:lstStyle/>
          <a:p>
            <a:pPr>
              <a:lnSpc>
                <a:spcPct val="70000"/>
              </a:lnSpc>
              <a:defRPr/>
            </a:pPr>
            <a:r>
              <a:rPr lang="it-IT" b="1" dirty="0" err="1" smtClean="0">
                <a:solidFill>
                  <a:srgbClr val="990000"/>
                </a:solidFill>
                <a:effectLst>
                  <a:outerShdw blurRad="38100" dist="38100" dir="2700000" algn="tl">
                    <a:srgbClr val="C0C0C0"/>
                  </a:outerShdw>
                </a:effectLst>
                <a:latin typeface="Arial" pitchFamily="34" charset="0"/>
                <a:cs typeface="Arial" pitchFamily="34" charset="0"/>
              </a:rPr>
              <a:t>What</a:t>
            </a:r>
            <a:r>
              <a:rPr lang="it-IT" b="1" dirty="0" smtClean="0">
                <a:solidFill>
                  <a:srgbClr val="990000"/>
                </a:solidFill>
                <a:effectLst>
                  <a:outerShdw blurRad="38100" dist="38100" dir="2700000" algn="tl">
                    <a:srgbClr val="C0C0C0"/>
                  </a:outerShdw>
                </a:effectLst>
                <a:latin typeface="Arial" pitchFamily="34" charset="0"/>
                <a:cs typeface="Arial" pitchFamily="34" charset="0"/>
              </a:rPr>
              <a:t> </a:t>
            </a:r>
            <a:r>
              <a:rPr lang="it-IT" b="1" dirty="0" err="1" smtClean="0">
                <a:solidFill>
                  <a:srgbClr val="990000"/>
                </a:solidFill>
                <a:effectLst>
                  <a:outerShdw blurRad="38100" dist="38100" dir="2700000" algn="tl">
                    <a:srgbClr val="C0C0C0"/>
                  </a:outerShdw>
                </a:effectLst>
                <a:latin typeface="Arial" pitchFamily="34" charset="0"/>
                <a:cs typeface="Arial" pitchFamily="34" charset="0"/>
              </a:rPr>
              <a:t>diseases</a:t>
            </a:r>
            <a:r>
              <a:rPr lang="it-IT" b="1" dirty="0" smtClean="0">
                <a:solidFill>
                  <a:srgbClr val="990000"/>
                </a:solidFill>
                <a:effectLst>
                  <a:outerShdw blurRad="38100" dist="38100" dir="2700000" algn="tl">
                    <a:srgbClr val="C0C0C0"/>
                  </a:outerShdw>
                </a:effectLst>
                <a:latin typeface="Arial" pitchFamily="34" charset="0"/>
                <a:cs typeface="Arial" pitchFamily="34" charset="0"/>
              </a:rPr>
              <a:t> are </a:t>
            </a:r>
            <a:r>
              <a:rPr lang="it-IT" b="1" dirty="0" err="1" smtClean="0">
                <a:solidFill>
                  <a:srgbClr val="990000"/>
                </a:solidFill>
                <a:effectLst>
                  <a:outerShdw blurRad="38100" dist="38100" dir="2700000" algn="tl">
                    <a:srgbClr val="C0C0C0"/>
                  </a:outerShdw>
                </a:effectLst>
                <a:latin typeface="Arial" pitchFamily="34" charset="0"/>
                <a:cs typeface="Arial" pitchFamily="34" charset="0"/>
              </a:rPr>
              <a:t>attributable</a:t>
            </a:r>
            <a:r>
              <a:rPr lang="it-IT" b="1" dirty="0" smtClean="0">
                <a:solidFill>
                  <a:srgbClr val="990000"/>
                </a:solidFill>
                <a:effectLst>
                  <a:outerShdw blurRad="38100" dist="38100" dir="2700000" algn="tl">
                    <a:srgbClr val="C0C0C0"/>
                  </a:outerShdw>
                </a:effectLst>
                <a:latin typeface="Arial" pitchFamily="34" charset="0"/>
                <a:cs typeface="Arial" pitchFamily="34" charset="0"/>
              </a:rPr>
              <a:t> to </a:t>
            </a:r>
            <a:r>
              <a:rPr lang="it-IT" b="1" dirty="0" err="1" smtClean="0">
                <a:solidFill>
                  <a:srgbClr val="990000"/>
                </a:solidFill>
                <a:effectLst>
                  <a:outerShdw blurRad="38100" dist="38100" dir="2700000" algn="tl">
                    <a:srgbClr val="C0C0C0"/>
                  </a:outerShdw>
                </a:effectLst>
                <a:latin typeface="Arial" pitchFamily="34" charset="0"/>
                <a:cs typeface="Arial" pitchFamily="34" charset="0"/>
              </a:rPr>
              <a:t>genetics</a:t>
            </a:r>
            <a:endParaRPr lang="it-IT" b="1" dirty="0" smtClean="0">
              <a:solidFill>
                <a:srgbClr val="990000"/>
              </a:solidFill>
              <a:effectLst>
                <a:outerShdw blurRad="38100" dist="38100" dir="2700000" algn="tl">
                  <a:srgbClr val="C0C0C0"/>
                </a:outerShdw>
              </a:effectLst>
              <a:latin typeface="Arial" pitchFamily="34" charset="0"/>
              <a:cs typeface="Arial" pitchFamily="34" charset="0"/>
            </a:endParaRPr>
          </a:p>
        </p:txBody>
      </p:sp>
      <p:sp>
        <p:nvSpPr>
          <p:cNvPr id="1028" name="Rectangle 3"/>
          <p:cNvSpPr>
            <a:spLocks noGrp="1" noChangeArrowheads="1"/>
          </p:cNvSpPr>
          <p:nvPr>
            <p:ph type="body" sz="half" idx="1"/>
          </p:nvPr>
        </p:nvSpPr>
        <p:spPr>
          <a:xfrm>
            <a:off x="0" y="1628775"/>
            <a:ext cx="3714750" cy="4114800"/>
          </a:xfrm>
        </p:spPr>
        <p:txBody>
          <a:bodyPr/>
          <a:lstStyle/>
          <a:p>
            <a:pPr>
              <a:lnSpc>
                <a:spcPct val="80000"/>
              </a:lnSpc>
            </a:pPr>
            <a:r>
              <a:rPr lang="it-IT" b="1" dirty="0" err="1" smtClean="0">
                <a:latin typeface="Arial" pitchFamily="34" charset="0"/>
                <a:cs typeface="Arial" pitchFamily="34" charset="0"/>
              </a:rPr>
              <a:t>Monogenic</a:t>
            </a:r>
            <a:r>
              <a:rPr lang="it-IT" b="1" dirty="0" smtClean="0">
                <a:latin typeface="Arial" pitchFamily="34" charset="0"/>
                <a:cs typeface="Arial" pitchFamily="34" charset="0"/>
              </a:rPr>
              <a:t> or </a:t>
            </a:r>
            <a:r>
              <a:rPr lang="it-IT" b="1" dirty="0" err="1" smtClean="0">
                <a:latin typeface="Arial" pitchFamily="34" charset="0"/>
                <a:cs typeface="Arial" pitchFamily="34" charset="0"/>
              </a:rPr>
              <a:t>hereditary</a:t>
            </a:r>
            <a:r>
              <a:rPr lang="it-IT" b="1" dirty="0" smtClean="0">
                <a:latin typeface="Arial" pitchFamily="34" charset="0"/>
                <a:cs typeface="Arial" pitchFamily="34" charset="0"/>
              </a:rPr>
              <a:t> </a:t>
            </a:r>
            <a:r>
              <a:rPr lang="it-IT" b="1" dirty="0" err="1" smtClean="0">
                <a:latin typeface="Arial" pitchFamily="34" charset="0"/>
                <a:cs typeface="Arial" pitchFamily="34" charset="0"/>
              </a:rPr>
              <a:t>diseases</a:t>
            </a:r>
            <a:endParaRPr lang="it-IT" b="1" dirty="0" smtClean="0">
              <a:latin typeface="Arial" pitchFamily="34" charset="0"/>
              <a:cs typeface="Arial" pitchFamily="34" charset="0"/>
            </a:endParaRPr>
          </a:p>
          <a:p>
            <a:pPr>
              <a:lnSpc>
                <a:spcPct val="80000"/>
              </a:lnSpc>
            </a:pPr>
            <a:r>
              <a:rPr lang="it-IT" b="1" dirty="0" err="1" smtClean="0">
                <a:solidFill>
                  <a:srgbClr val="FF0000"/>
                </a:solidFill>
                <a:latin typeface="Arial" pitchFamily="34" charset="0"/>
                <a:cs typeface="Arial" pitchFamily="34" charset="0"/>
              </a:rPr>
              <a:t>Chromosomal</a:t>
            </a:r>
            <a:r>
              <a:rPr lang="it-IT" b="1" dirty="0" smtClean="0">
                <a:solidFill>
                  <a:srgbClr val="FF0000"/>
                </a:solidFill>
                <a:latin typeface="Arial" pitchFamily="34" charset="0"/>
                <a:cs typeface="Arial" pitchFamily="34" charset="0"/>
              </a:rPr>
              <a:t> </a:t>
            </a:r>
            <a:r>
              <a:rPr lang="it-IT" b="1" dirty="0" err="1" smtClean="0">
                <a:solidFill>
                  <a:srgbClr val="FF0000"/>
                </a:solidFill>
                <a:latin typeface="Arial" pitchFamily="34" charset="0"/>
                <a:cs typeface="Arial" pitchFamily="34" charset="0"/>
              </a:rPr>
              <a:t>diseases</a:t>
            </a:r>
            <a:endParaRPr lang="it-IT" b="1" dirty="0" smtClean="0">
              <a:solidFill>
                <a:srgbClr val="FF0000"/>
              </a:solidFill>
              <a:latin typeface="Arial" pitchFamily="34" charset="0"/>
              <a:cs typeface="Arial" pitchFamily="34" charset="0"/>
            </a:endParaRPr>
          </a:p>
          <a:p>
            <a:pPr>
              <a:lnSpc>
                <a:spcPct val="80000"/>
              </a:lnSpc>
            </a:pPr>
            <a:r>
              <a:rPr lang="it-IT" b="1" dirty="0" err="1" smtClean="0">
                <a:latin typeface="Arial" pitchFamily="34" charset="0"/>
                <a:cs typeface="Arial" pitchFamily="34" charset="0"/>
              </a:rPr>
              <a:t>Multifactorial</a:t>
            </a:r>
            <a:r>
              <a:rPr lang="it-IT" b="1" dirty="0" smtClean="0">
                <a:latin typeface="Arial" pitchFamily="34" charset="0"/>
                <a:cs typeface="Arial" pitchFamily="34" charset="0"/>
              </a:rPr>
              <a:t> or </a:t>
            </a:r>
            <a:r>
              <a:rPr lang="it-IT" b="1" dirty="0" err="1" smtClean="0">
                <a:latin typeface="Arial" pitchFamily="34" charset="0"/>
                <a:cs typeface="Arial" pitchFamily="34" charset="0"/>
              </a:rPr>
              <a:t>complex</a:t>
            </a:r>
            <a:r>
              <a:rPr lang="it-IT" b="1" dirty="0" smtClean="0">
                <a:latin typeface="Arial" pitchFamily="34" charset="0"/>
                <a:cs typeface="Arial" pitchFamily="34" charset="0"/>
              </a:rPr>
              <a:t> </a:t>
            </a:r>
            <a:r>
              <a:rPr lang="it-IT" b="1" dirty="0" err="1" smtClean="0">
                <a:latin typeface="Arial" pitchFamily="34" charset="0"/>
                <a:cs typeface="Arial" pitchFamily="34" charset="0"/>
              </a:rPr>
              <a:t>diseases</a:t>
            </a:r>
            <a:endParaRPr lang="it-IT" b="1" i="1" u="sng" dirty="0" smtClean="0">
              <a:latin typeface="Arial" pitchFamily="34" charset="0"/>
              <a:cs typeface="Arial" pitchFamily="34" charset="0"/>
            </a:endParaRPr>
          </a:p>
        </p:txBody>
      </p:sp>
      <p:pic>
        <p:nvPicPr>
          <p:cNvPr id="1029" name="Picture 4"/>
          <p:cNvPicPr>
            <a:picLocks noChangeAspect="1" noChangeArrowheads="1"/>
          </p:cNvPicPr>
          <p:nvPr/>
        </p:nvPicPr>
        <p:blipFill>
          <a:blip r:embed="rId4"/>
          <a:srcRect/>
          <a:stretch>
            <a:fillRect/>
          </a:stretch>
        </p:blipFill>
        <p:spPr bwMode="auto">
          <a:xfrm>
            <a:off x="3627041" y="1411288"/>
            <a:ext cx="6278959" cy="4278312"/>
          </a:xfrm>
          <a:prstGeom prst="rect">
            <a:avLst/>
          </a:prstGeom>
          <a:noFill/>
          <a:ln w="9525">
            <a:noFill/>
            <a:miter lim="800000"/>
            <a:headEnd/>
            <a:tailEnd/>
          </a:ln>
        </p:spPr>
      </p:pic>
      <p:sp>
        <p:nvSpPr>
          <p:cNvPr id="1030" name="Rectangle 5"/>
          <p:cNvSpPr>
            <a:spLocks noChangeArrowheads="1"/>
          </p:cNvSpPr>
          <p:nvPr/>
        </p:nvSpPr>
        <p:spPr bwMode="auto">
          <a:xfrm>
            <a:off x="0" y="2743200"/>
            <a:ext cx="4292600" cy="4114800"/>
          </a:xfrm>
          <a:prstGeom prst="rect">
            <a:avLst/>
          </a:prstGeom>
          <a:noFill/>
          <a:ln w="9525">
            <a:noFill/>
            <a:miter lim="800000"/>
            <a:headEnd/>
            <a:tailEnd/>
          </a:ln>
        </p:spPr>
        <p:txBody>
          <a:bodyPr/>
          <a:lstStyle/>
          <a:p>
            <a:pPr marL="342900" indent="-342900" eaLnBrk="0" hangingPunct="0">
              <a:lnSpc>
                <a:spcPct val="80000"/>
              </a:lnSpc>
              <a:spcBef>
                <a:spcPct val="20000"/>
              </a:spcBef>
              <a:buFontTx/>
              <a:buChar char="•"/>
            </a:pPr>
            <a:endParaRPr lang="it-IT" sz="3600" b="1" i="1" u="sng">
              <a:solidFill>
                <a:srgbClr val="FF0066"/>
              </a:solidFill>
              <a:latin typeface="Arial" pitchFamily="34" charset="0"/>
              <a:cs typeface="Arial" pitchFamily="34" charset="0"/>
            </a:endParaRPr>
          </a:p>
        </p:txBody>
      </p:sp>
      <p:sp>
        <p:nvSpPr>
          <p:cNvPr id="1031" name="Rectangle 6"/>
          <p:cNvSpPr>
            <a:spLocks noChangeArrowheads="1"/>
          </p:cNvSpPr>
          <p:nvPr/>
        </p:nvSpPr>
        <p:spPr bwMode="auto">
          <a:xfrm>
            <a:off x="0" y="4495800"/>
            <a:ext cx="4292600" cy="4114800"/>
          </a:xfrm>
          <a:prstGeom prst="rect">
            <a:avLst/>
          </a:prstGeom>
          <a:noFill/>
          <a:ln w="9525">
            <a:noFill/>
            <a:miter lim="800000"/>
            <a:headEnd/>
            <a:tailEnd/>
          </a:ln>
        </p:spPr>
        <p:txBody>
          <a:bodyPr/>
          <a:lstStyle/>
          <a:p>
            <a:pPr marL="342900" indent="-342900" eaLnBrk="0" hangingPunct="0">
              <a:lnSpc>
                <a:spcPct val="80000"/>
              </a:lnSpc>
              <a:spcBef>
                <a:spcPct val="20000"/>
              </a:spcBef>
              <a:buFontTx/>
              <a:buChar char="•"/>
            </a:pPr>
            <a:endParaRPr lang="it-IT" sz="3900" b="1"/>
          </a:p>
        </p:txBody>
      </p:sp>
      <p:graphicFrame>
        <p:nvGraphicFramePr>
          <p:cNvPr id="439303" name="Object 14"/>
          <p:cNvGraphicFramePr>
            <a:graphicFrameLocks noGrp="1" noChangeAspect="1"/>
          </p:cNvGraphicFramePr>
          <p:nvPr>
            <p:ph sz="half" idx="2"/>
          </p:nvPr>
        </p:nvGraphicFramePr>
        <p:xfrm>
          <a:off x="6598841" y="1052513"/>
          <a:ext cx="3307159" cy="5472112"/>
        </p:xfrm>
        <a:graphic>
          <a:graphicData uri="http://schemas.openxmlformats.org/presentationml/2006/ole">
            <mc:AlternateContent xmlns:mc="http://schemas.openxmlformats.org/markup-compatibility/2006">
              <mc:Choice xmlns:v="urn:schemas-microsoft-com:vml" Requires="v">
                <p:oleObj spid="_x0000_s10438" name="Immagine bitmap" r:id="rId5" imgW="1514686" imgH="2715004" progId="PBrush">
                  <p:embed/>
                </p:oleObj>
              </mc:Choice>
              <mc:Fallback>
                <p:oleObj name="Immagine bitmap" r:id="rId5" imgW="1514686" imgH="2715004" progId="PBrush">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8841" y="1052513"/>
                        <a:ext cx="3307159" cy="547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07987475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39303"/>
                                        </p:tgtEl>
                                        <p:attrNameLst>
                                          <p:attrName>style.visibility</p:attrName>
                                        </p:attrNameLst>
                                      </p:cBhvr>
                                      <p:to>
                                        <p:strVal val="visible"/>
                                      </p:to>
                                    </p:set>
                                    <p:animEffect transition="in" filter="box(out)">
                                      <p:cBhvr>
                                        <p:cTn id="7" dur="500"/>
                                        <p:tgtEl>
                                          <p:spTgt spid="439303"/>
                                        </p:tgtEl>
                                      </p:cBhvr>
                                    </p:animEffect>
                                  </p:childTnLst>
                                  <p:subTnLst>
                                    <p:set>
                                      <p:cBhvr override="childStyle">
                                        <p:cTn dur="1" fill="hold" display="0" masterRel="nextClick" afterEffect="1"/>
                                        <p:tgtEl>
                                          <p:spTgt spid="43930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7586" name="Picture 2" descr="http://webs.calumet.purdue.edu/biology/files/2008/10/tissueculture.jpg"/>
          <p:cNvPicPr>
            <a:picLocks noChangeAspect="1" noChangeArrowheads="1"/>
          </p:cNvPicPr>
          <p:nvPr/>
        </p:nvPicPr>
        <p:blipFill>
          <a:blip r:embed="rId2"/>
          <a:srcRect/>
          <a:stretch>
            <a:fillRect/>
          </a:stretch>
        </p:blipFill>
        <p:spPr bwMode="auto">
          <a:xfrm>
            <a:off x="6596063" y="285750"/>
            <a:ext cx="2857500" cy="2857500"/>
          </a:xfrm>
          <a:prstGeom prst="rect">
            <a:avLst/>
          </a:prstGeom>
          <a:noFill/>
          <a:ln w="9525">
            <a:noFill/>
            <a:miter lim="800000"/>
            <a:headEnd/>
            <a:tailEnd/>
          </a:ln>
        </p:spPr>
      </p:pic>
      <p:pic>
        <p:nvPicPr>
          <p:cNvPr id="67587" name="Picture 2" descr="Gyte Cell Biology Research Laboratory (G-4B)"/>
          <p:cNvPicPr>
            <a:picLocks noChangeAspect="1" noChangeArrowheads="1"/>
          </p:cNvPicPr>
          <p:nvPr/>
        </p:nvPicPr>
        <p:blipFill>
          <a:blip r:embed="rId3"/>
          <a:srcRect/>
          <a:stretch>
            <a:fillRect/>
          </a:stretch>
        </p:blipFill>
        <p:spPr bwMode="auto">
          <a:xfrm>
            <a:off x="7810500" y="3643313"/>
            <a:ext cx="1714500" cy="1714500"/>
          </a:xfrm>
          <a:prstGeom prst="rect">
            <a:avLst/>
          </a:prstGeom>
          <a:noFill/>
          <a:ln w="9525">
            <a:noFill/>
            <a:miter lim="800000"/>
            <a:headEnd/>
            <a:tailEnd/>
          </a:ln>
        </p:spPr>
      </p:pic>
      <p:pic>
        <p:nvPicPr>
          <p:cNvPr id="67588" name="Picture 4" descr="Analyzing data on the computer "/>
          <p:cNvPicPr>
            <a:picLocks noChangeAspect="1" noChangeArrowheads="1"/>
          </p:cNvPicPr>
          <p:nvPr/>
        </p:nvPicPr>
        <p:blipFill>
          <a:blip r:embed="rId4"/>
          <a:srcRect/>
          <a:stretch>
            <a:fillRect/>
          </a:stretch>
        </p:blipFill>
        <p:spPr bwMode="auto">
          <a:xfrm>
            <a:off x="523875" y="3571875"/>
            <a:ext cx="2786063" cy="2786063"/>
          </a:xfrm>
          <a:prstGeom prst="rect">
            <a:avLst/>
          </a:prstGeom>
          <a:noFill/>
          <a:ln w="9525">
            <a:noFill/>
            <a:miter lim="800000"/>
            <a:headEnd/>
            <a:tailEnd/>
          </a:ln>
        </p:spPr>
      </p:pic>
      <p:pic>
        <p:nvPicPr>
          <p:cNvPr id="67589" name="Picture 6" descr="http://z.about.com/d/downsyndrome/1/0/_/-/-/-/karyotyping.jpg"/>
          <p:cNvPicPr>
            <a:picLocks noChangeAspect="1" noChangeArrowheads="1"/>
          </p:cNvPicPr>
          <p:nvPr/>
        </p:nvPicPr>
        <p:blipFill>
          <a:blip r:embed="rId5"/>
          <a:srcRect/>
          <a:stretch>
            <a:fillRect/>
          </a:stretch>
        </p:blipFill>
        <p:spPr bwMode="auto">
          <a:xfrm>
            <a:off x="0" y="0"/>
            <a:ext cx="4572000" cy="3657600"/>
          </a:xfrm>
          <a:prstGeom prst="rect">
            <a:avLst/>
          </a:prstGeom>
          <a:noFill/>
          <a:ln w="9525">
            <a:noFill/>
            <a:miter lim="800000"/>
            <a:headEnd/>
            <a:tailEnd/>
          </a:ln>
        </p:spPr>
      </p:pic>
      <p:pic>
        <p:nvPicPr>
          <p:cNvPr id="67590" name="Picture 6" descr="http://www.uthscsa.edu/shp/cyto/images-cyto/scope.jpg"/>
          <p:cNvPicPr>
            <a:picLocks noChangeAspect="1" noChangeArrowheads="1"/>
          </p:cNvPicPr>
          <p:nvPr/>
        </p:nvPicPr>
        <p:blipFill>
          <a:blip r:embed="rId6"/>
          <a:srcRect/>
          <a:stretch>
            <a:fillRect/>
          </a:stretch>
        </p:blipFill>
        <p:spPr bwMode="auto">
          <a:xfrm>
            <a:off x="3738563" y="3565525"/>
            <a:ext cx="3863975" cy="3292475"/>
          </a:xfrm>
          <a:prstGeom prst="rect">
            <a:avLst/>
          </a:prstGeom>
          <a:noFill/>
          <a:ln w="9525">
            <a:noFill/>
            <a:miter lim="800000"/>
            <a:headEnd/>
            <a:tailEnd/>
          </a:ln>
        </p:spPr>
      </p:pic>
      <p:pic>
        <p:nvPicPr>
          <p:cNvPr id="67591" name="Picture 4" descr="http://www.geneticcounselling.eu/Images/Images/JPG/labo01.jpg"/>
          <p:cNvPicPr>
            <a:picLocks noChangeAspect="1" noChangeArrowheads="1"/>
          </p:cNvPicPr>
          <p:nvPr/>
        </p:nvPicPr>
        <p:blipFill>
          <a:blip r:embed="rId7"/>
          <a:srcRect/>
          <a:stretch>
            <a:fillRect/>
          </a:stretch>
        </p:blipFill>
        <p:spPr bwMode="auto">
          <a:xfrm>
            <a:off x="2952750" y="500063"/>
            <a:ext cx="3325813" cy="2500312"/>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247650" y="76200"/>
            <a:ext cx="9575800" cy="459100"/>
          </a:xfrm>
          <a:prstGeom prst="rect">
            <a:avLst/>
          </a:prstGeom>
          <a:noFill/>
          <a:ln w="9525">
            <a:noFill/>
            <a:miter lim="800000"/>
            <a:headEnd/>
            <a:tailEnd/>
          </a:ln>
        </p:spPr>
        <p:txBody>
          <a:bodyPr>
            <a:spAutoFit/>
          </a:bodyPr>
          <a:lstStyle/>
          <a:p>
            <a:pPr marL="450850" indent="-450850" eaLnBrk="0" hangingPunct="0">
              <a:lnSpc>
                <a:spcPct val="90000"/>
              </a:lnSpc>
              <a:defRPr/>
            </a:pPr>
            <a:r>
              <a:rPr lang="it-IT" sz="2600" b="1" kern="0" dirty="0" smtClean="0">
                <a:solidFill>
                  <a:srgbClr val="0060AF"/>
                </a:solidFill>
                <a:latin typeface="Arial"/>
              </a:rPr>
              <a:t>The </a:t>
            </a:r>
            <a:r>
              <a:rPr lang="it-IT" sz="2600" b="1" kern="0" dirty="0" err="1" smtClean="0">
                <a:solidFill>
                  <a:srgbClr val="0060AF"/>
                </a:solidFill>
                <a:latin typeface="Arial"/>
              </a:rPr>
              <a:t>karyotype</a:t>
            </a:r>
            <a:endParaRPr lang="it-IT" sz="2600" b="1" kern="0" dirty="0">
              <a:solidFill>
                <a:srgbClr val="0060AF"/>
              </a:solidFill>
              <a:latin typeface="Arial"/>
            </a:endParaRPr>
          </a:p>
        </p:txBody>
      </p:sp>
      <p:pic>
        <p:nvPicPr>
          <p:cNvPr id="68612" name="Picture 2" descr="http://upload.wikimedia.org/wikipedia/commons/c/c6/Sky_spectral_karyotype.gif">
            <a:hlinkClick r:id="rId3"/>
          </p:cNvPr>
          <p:cNvPicPr>
            <a:picLocks noChangeAspect="1" noChangeArrowheads="1"/>
          </p:cNvPicPr>
          <p:nvPr/>
        </p:nvPicPr>
        <p:blipFill>
          <a:blip r:embed="rId4"/>
          <a:srcRect/>
          <a:stretch>
            <a:fillRect/>
          </a:stretch>
        </p:blipFill>
        <p:spPr bwMode="auto">
          <a:xfrm>
            <a:off x="666750" y="3922713"/>
            <a:ext cx="3095625" cy="2266950"/>
          </a:xfrm>
          <a:prstGeom prst="rect">
            <a:avLst/>
          </a:prstGeom>
          <a:noFill/>
          <a:ln w="9525">
            <a:noFill/>
            <a:miter lim="800000"/>
            <a:headEnd/>
            <a:tailEnd/>
          </a:ln>
        </p:spPr>
      </p:pic>
      <p:pic>
        <p:nvPicPr>
          <p:cNvPr id="68613" name="Picture 4" descr="http://www.olimpiadadebiologia.edu.es/2007/images/08%20-%20Practica%20cariotipo_JPG.jpg">
            <a:hlinkClick r:id="rId5"/>
          </p:cNvPr>
          <p:cNvPicPr>
            <a:picLocks noChangeAspect="1" noChangeArrowheads="1"/>
          </p:cNvPicPr>
          <p:nvPr/>
        </p:nvPicPr>
        <p:blipFill>
          <a:blip r:embed="rId6"/>
          <a:srcRect l="20323" t="17162" r="1816" b="7800"/>
          <a:stretch>
            <a:fillRect/>
          </a:stretch>
        </p:blipFill>
        <p:spPr bwMode="auto">
          <a:xfrm>
            <a:off x="523875" y="3357563"/>
            <a:ext cx="4319588" cy="2882900"/>
          </a:xfrm>
          <a:prstGeom prst="rect">
            <a:avLst/>
          </a:prstGeom>
          <a:noFill/>
          <a:ln w="9525">
            <a:noFill/>
            <a:miter lim="800000"/>
            <a:headEnd/>
            <a:tailEnd/>
          </a:ln>
        </p:spPr>
      </p:pic>
      <p:pic>
        <p:nvPicPr>
          <p:cNvPr id="68614" name="Picture 2" descr="http://www.medcatalog.com/images/applied_imaging3.jpg"/>
          <p:cNvPicPr>
            <a:picLocks noChangeAspect="1" noChangeArrowheads="1"/>
          </p:cNvPicPr>
          <p:nvPr/>
        </p:nvPicPr>
        <p:blipFill>
          <a:blip r:embed="rId7"/>
          <a:srcRect/>
          <a:stretch>
            <a:fillRect/>
          </a:stretch>
        </p:blipFill>
        <p:spPr bwMode="auto">
          <a:xfrm>
            <a:off x="5453063" y="3500438"/>
            <a:ext cx="3890962" cy="2786062"/>
          </a:xfrm>
          <a:prstGeom prst="rect">
            <a:avLst/>
          </a:prstGeom>
          <a:noFill/>
          <a:ln w="9525">
            <a:noFill/>
            <a:miter lim="800000"/>
            <a:headEnd/>
            <a:tailEnd/>
          </a:ln>
        </p:spPr>
      </p:pic>
      <p:sp>
        <p:nvSpPr>
          <p:cNvPr id="8" name="Segnaposto contenuto 2"/>
          <p:cNvSpPr>
            <a:spLocks noGrp="1"/>
          </p:cNvSpPr>
          <p:nvPr>
            <p:ph idx="1"/>
          </p:nvPr>
        </p:nvSpPr>
        <p:spPr>
          <a:xfrm>
            <a:off x="220663" y="952500"/>
            <a:ext cx="9423400" cy="2246313"/>
          </a:xfrm>
        </p:spPr>
        <p:txBody>
          <a:bodyPr/>
          <a:lstStyle/>
          <a:p>
            <a:r>
              <a:rPr lang="it-IT" dirty="0"/>
              <a:t>The </a:t>
            </a:r>
            <a:r>
              <a:rPr lang="it-IT" dirty="0" err="1"/>
              <a:t>reconstruction</a:t>
            </a:r>
            <a:r>
              <a:rPr lang="it-IT" dirty="0"/>
              <a:t> of the </a:t>
            </a:r>
            <a:r>
              <a:rPr lang="it-IT" dirty="0" err="1"/>
              <a:t>karyotype</a:t>
            </a:r>
            <a:r>
              <a:rPr lang="it-IT" dirty="0"/>
              <a:t> </a:t>
            </a:r>
            <a:r>
              <a:rPr lang="it-IT" dirty="0" err="1"/>
              <a:t>is</a:t>
            </a:r>
            <a:r>
              <a:rPr lang="it-IT" dirty="0"/>
              <a:t> </a:t>
            </a:r>
            <a:r>
              <a:rPr lang="it-IT" dirty="0" err="1"/>
              <a:t>now</a:t>
            </a:r>
            <a:r>
              <a:rPr lang="it-IT" dirty="0"/>
              <a:t> </a:t>
            </a:r>
            <a:r>
              <a:rPr lang="it-IT" dirty="0" err="1" smtClean="0">
                <a:solidFill>
                  <a:srgbClr val="00B050"/>
                </a:solidFill>
              </a:rPr>
              <a:t>carried</a:t>
            </a:r>
            <a:r>
              <a:rPr lang="it-IT" dirty="0" smtClean="0">
                <a:solidFill>
                  <a:srgbClr val="00B050"/>
                </a:solidFill>
              </a:rPr>
              <a:t> out </a:t>
            </a:r>
            <a:r>
              <a:rPr lang="it-IT" dirty="0"/>
              <a:t>with a </a:t>
            </a:r>
            <a:r>
              <a:rPr lang="it-IT" dirty="0" err="1"/>
              <a:t>computerized</a:t>
            </a:r>
            <a:r>
              <a:rPr lang="it-IT" dirty="0"/>
              <a:t> image Analyzer, </a:t>
            </a:r>
            <a:r>
              <a:rPr lang="it-IT" dirty="0" err="1"/>
              <a:t>but</a:t>
            </a:r>
            <a:r>
              <a:rPr lang="it-IT" dirty="0"/>
              <a:t> </a:t>
            </a:r>
            <a:r>
              <a:rPr lang="it-IT" dirty="0" err="1"/>
              <a:t>until</a:t>
            </a:r>
            <a:r>
              <a:rPr lang="it-IT" dirty="0"/>
              <a:t> a </a:t>
            </a:r>
            <a:r>
              <a:rPr lang="it-IT" dirty="0" err="1"/>
              <a:t>few</a:t>
            </a:r>
            <a:r>
              <a:rPr lang="it-IT" dirty="0"/>
              <a:t> </a:t>
            </a:r>
            <a:r>
              <a:rPr lang="it-IT" dirty="0" err="1"/>
              <a:t>years</a:t>
            </a:r>
            <a:r>
              <a:rPr lang="it-IT" dirty="0"/>
              <a:t> ago the </a:t>
            </a:r>
            <a:r>
              <a:rPr lang="it-IT" dirty="0" err="1"/>
              <a:t>reconstruction</a:t>
            </a:r>
            <a:r>
              <a:rPr lang="it-IT" dirty="0"/>
              <a:t> </a:t>
            </a:r>
            <a:r>
              <a:rPr lang="it-IT" dirty="0" err="1"/>
              <a:t>took</a:t>
            </a:r>
            <a:r>
              <a:rPr lang="it-IT" dirty="0"/>
              <a:t> a </a:t>
            </a:r>
            <a:r>
              <a:rPr lang="it-IT" dirty="0" err="1"/>
              <a:t>lot</a:t>
            </a:r>
            <a:r>
              <a:rPr lang="it-IT" dirty="0"/>
              <a:t> of work </a:t>
            </a:r>
            <a:r>
              <a:rPr lang="it-IT" dirty="0" err="1"/>
              <a:t>because</a:t>
            </a:r>
            <a:r>
              <a:rPr lang="it-IT" dirty="0"/>
              <a:t> the </a:t>
            </a:r>
            <a:r>
              <a:rPr lang="it-IT" dirty="0" err="1"/>
              <a:t>individual</a:t>
            </a:r>
            <a:r>
              <a:rPr lang="it-IT" dirty="0"/>
              <a:t> </a:t>
            </a:r>
            <a:r>
              <a:rPr lang="it-IT" dirty="0" err="1"/>
              <a:t>chromosomes</a:t>
            </a:r>
            <a:r>
              <a:rPr lang="it-IT" dirty="0"/>
              <a:t> </a:t>
            </a:r>
            <a:r>
              <a:rPr lang="it-IT" dirty="0" err="1"/>
              <a:t>were</a:t>
            </a:r>
            <a:r>
              <a:rPr lang="it-IT" dirty="0"/>
              <a:t> </a:t>
            </a:r>
            <a:r>
              <a:rPr lang="it-IT" dirty="0" err="1"/>
              <a:t>cropped</a:t>
            </a:r>
            <a:r>
              <a:rPr lang="it-IT" dirty="0"/>
              <a:t> from the </a:t>
            </a:r>
            <a:r>
              <a:rPr lang="it-IT" dirty="0" err="1"/>
              <a:t>picture</a:t>
            </a:r>
            <a:r>
              <a:rPr lang="it-IT" dirty="0"/>
              <a:t> and </a:t>
            </a:r>
            <a:r>
              <a:rPr lang="it-IT" dirty="0" err="1"/>
              <a:t>pasted</a:t>
            </a:r>
            <a:r>
              <a:rPr lang="it-IT" dirty="0"/>
              <a:t> on a </a:t>
            </a:r>
            <a:r>
              <a:rPr lang="it-IT" dirty="0" smtClean="0"/>
              <a:t>card.</a:t>
            </a:r>
            <a:endParaRPr lang="it-IT"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9634" name="Picture 2" descr="http://www.pathology.washington.edu/research/cytopages/idiograms/human/Idiogram_panel.gif"/>
          <p:cNvPicPr>
            <a:picLocks noChangeAspect="1" noChangeArrowheads="1"/>
          </p:cNvPicPr>
          <p:nvPr/>
        </p:nvPicPr>
        <p:blipFill>
          <a:blip r:embed="rId3"/>
          <a:srcRect/>
          <a:stretch>
            <a:fillRect/>
          </a:stretch>
        </p:blipFill>
        <p:spPr bwMode="auto">
          <a:xfrm>
            <a:off x="0" y="333375"/>
            <a:ext cx="4714875" cy="5572125"/>
          </a:xfrm>
          <a:prstGeom prst="rect">
            <a:avLst/>
          </a:prstGeom>
          <a:noFill/>
          <a:ln w="9525">
            <a:noFill/>
            <a:miter lim="800000"/>
            <a:headEnd/>
            <a:tailEnd/>
          </a:ln>
        </p:spPr>
      </p:pic>
      <p:sp>
        <p:nvSpPr>
          <p:cNvPr id="2" name="Rettangolo 1"/>
          <p:cNvSpPr/>
          <p:nvPr/>
        </p:nvSpPr>
        <p:spPr>
          <a:xfrm>
            <a:off x="4896544" y="1700808"/>
            <a:ext cx="4953000" cy="2677656"/>
          </a:xfrm>
          <a:prstGeom prst="rect">
            <a:avLst/>
          </a:prstGeom>
        </p:spPr>
        <p:txBody>
          <a:bodyPr>
            <a:spAutoFit/>
          </a:bodyPr>
          <a:lstStyle/>
          <a:p>
            <a:r>
              <a:rPr lang="it-IT" dirty="0">
                <a:latin typeface="Arial"/>
                <a:cs typeface="Arial"/>
              </a:rPr>
              <a:t>The </a:t>
            </a:r>
            <a:r>
              <a:rPr lang="it-IT" dirty="0" err="1">
                <a:latin typeface="Arial"/>
                <a:cs typeface="Arial"/>
              </a:rPr>
              <a:t>ideographs</a:t>
            </a:r>
            <a:r>
              <a:rPr lang="it-IT" dirty="0">
                <a:latin typeface="Arial"/>
                <a:cs typeface="Arial"/>
              </a:rPr>
              <a:t> are </a:t>
            </a:r>
            <a:r>
              <a:rPr lang="it-IT" dirty="0" err="1">
                <a:latin typeface="Arial"/>
                <a:cs typeface="Arial"/>
              </a:rPr>
              <a:t>schematic</a:t>
            </a:r>
            <a:r>
              <a:rPr lang="it-IT" dirty="0">
                <a:latin typeface="Arial"/>
                <a:cs typeface="Arial"/>
              </a:rPr>
              <a:t> </a:t>
            </a:r>
            <a:r>
              <a:rPr lang="it-IT" dirty="0" err="1">
                <a:latin typeface="Arial"/>
                <a:cs typeface="Arial"/>
              </a:rPr>
              <a:t>representations</a:t>
            </a:r>
            <a:r>
              <a:rPr lang="it-IT" dirty="0">
                <a:latin typeface="Arial"/>
                <a:cs typeface="Arial"/>
              </a:rPr>
              <a:t> of the </a:t>
            </a:r>
            <a:r>
              <a:rPr lang="it-IT" dirty="0" err="1">
                <a:latin typeface="Arial"/>
                <a:cs typeface="Arial"/>
              </a:rPr>
              <a:t>banding</a:t>
            </a:r>
            <a:r>
              <a:rPr lang="it-IT" dirty="0">
                <a:latin typeface="Arial"/>
                <a:cs typeface="Arial"/>
              </a:rPr>
              <a:t> of </a:t>
            </a:r>
            <a:r>
              <a:rPr lang="it-IT" dirty="0" err="1">
                <a:latin typeface="Arial"/>
                <a:cs typeface="Arial"/>
              </a:rPr>
              <a:t>each</a:t>
            </a:r>
            <a:r>
              <a:rPr lang="it-IT" dirty="0">
                <a:latin typeface="Arial"/>
                <a:cs typeface="Arial"/>
              </a:rPr>
              <a:t> </a:t>
            </a:r>
            <a:r>
              <a:rPr lang="it-IT" dirty="0" err="1">
                <a:latin typeface="Arial"/>
                <a:cs typeface="Arial"/>
              </a:rPr>
              <a:t>chromosome</a:t>
            </a:r>
            <a:r>
              <a:rPr lang="it-IT" dirty="0">
                <a:latin typeface="Arial"/>
                <a:cs typeface="Arial"/>
              </a:rPr>
              <a:t> </a:t>
            </a:r>
            <a:r>
              <a:rPr lang="it-IT" dirty="0" err="1">
                <a:latin typeface="Arial"/>
                <a:cs typeface="Arial"/>
              </a:rPr>
              <a:t>achievable</a:t>
            </a:r>
            <a:r>
              <a:rPr lang="it-IT" dirty="0">
                <a:latin typeface="Arial"/>
                <a:cs typeface="Arial"/>
              </a:rPr>
              <a:t> with </a:t>
            </a:r>
            <a:r>
              <a:rPr lang="it-IT" dirty="0" err="1">
                <a:latin typeface="Arial"/>
                <a:cs typeface="Arial"/>
              </a:rPr>
              <a:t>each</a:t>
            </a:r>
            <a:r>
              <a:rPr lang="it-IT" dirty="0">
                <a:latin typeface="Arial"/>
                <a:cs typeface="Arial"/>
              </a:rPr>
              <a:t> </a:t>
            </a:r>
            <a:r>
              <a:rPr lang="it-IT" dirty="0" err="1">
                <a:latin typeface="Arial"/>
                <a:cs typeface="Arial"/>
              </a:rPr>
              <a:t>type</a:t>
            </a:r>
            <a:r>
              <a:rPr lang="it-IT" dirty="0">
                <a:latin typeface="Arial"/>
                <a:cs typeface="Arial"/>
              </a:rPr>
              <a:t> of </a:t>
            </a:r>
            <a:r>
              <a:rPr lang="it-IT" dirty="0" err="1">
                <a:latin typeface="Arial"/>
                <a:cs typeface="Arial"/>
              </a:rPr>
              <a:t>method</a:t>
            </a:r>
            <a:r>
              <a:rPr lang="it-IT" dirty="0">
                <a:latin typeface="Arial"/>
                <a:cs typeface="Arial"/>
              </a:rPr>
              <a:t>. The </a:t>
            </a:r>
            <a:r>
              <a:rPr lang="it-IT" dirty="0" err="1">
                <a:latin typeface="Arial"/>
                <a:cs typeface="Arial"/>
              </a:rPr>
              <a:t>representation</a:t>
            </a:r>
            <a:r>
              <a:rPr lang="it-IT" dirty="0">
                <a:latin typeface="Arial"/>
                <a:cs typeface="Arial"/>
              </a:rPr>
              <a:t> of the </a:t>
            </a:r>
            <a:r>
              <a:rPr lang="it-IT" dirty="0" err="1">
                <a:latin typeface="Arial"/>
                <a:cs typeface="Arial"/>
              </a:rPr>
              <a:t>chromosomal</a:t>
            </a:r>
            <a:r>
              <a:rPr lang="it-IT" dirty="0">
                <a:latin typeface="Arial"/>
                <a:cs typeface="Arial"/>
              </a:rPr>
              <a:t> </a:t>
            </a:r>
            <a:r>
              <a:rPr lang="it-IT" dirty="0" smtClean="0">
                <a:latin typeface="Arial"/>
                <a:cs typeface="Arial"/>
              </a:rPr>
              <a:t>set </a:t>
            </a:r>
            <a:r>
              <a:rPr lang="it-IT" dirty="0" err="1">
                <a:latin typeface="Arial"/>
                <a:cs typeface="Arial"/>
              </a:rPr>
              <a:t>as</a:t>
            </a:r>
            <a:r>
              <a:rPr lang="it-IT" dirty="0">
                <a:latin typeface="Arial"/>
                <a:cs typeface="Arial"/>
              </a:rPr>
              <a:t> a </a:t>
            </a:r>
            <a:r>
              <a:rPr lang="it-IT" dirty="0" err="1">
                <a:latin typeface="Arial"/>
                <a:cs typeface="Arial"/>
              </a:rPr>
              <a:t>series</a:t>
            </a:r>
            <a:r>
              <a:rPr lang="it-IT" dirty="0">
                <a:latin typeface="Arial"/>
                <a:cs typeface="Arial"/>
              </a:rPr>
              <a:t> of </a:t>
            </a:r>
            <a:r>
              <a:rPr lang="it-IT" dirty="0" err="1">
                <a:latin typeface="Arial"/>
                <a:cs typeface="Arial"/>
              </a:rPr>
              <a:t>b</a:t>
            </a:r>
            <a:r>
              <a:rPr lang="it-IT" dirty="0" err="1" smtClean="0">
                <a:latin typeface="Arial"/>
                <a:cs typeface="Arial"/>
              </a:rPr>
              <a:t>anded</a:t>
            </a:r>
            <a:r>
              <a:rPr lang="it-IT" dirty="0" smtClean="0">
                <a:latin typeface="Arial"/>
                <a:cs typeface="Arial"/>
              </a:rPr>
              <a:t> </a:t>
            </a:r>
            <a:r>
              <a:rPr lang="it-IT" dirty="0" err="1">
                <a:latin typeface="Arial"/>
                <a:cs typeface="Arial"/>
              </a:rPr>
              <a:t>chromosomes</a:t>
            </a:r>
            <a:r>
              <a:rPr lang="it-IT" dirty="0">
                <a:latin typeface="Arial"/>
                <a:cs typeface="Arial"/>
              </a:rPr>
              <a:t> </a:t>
            </a:r>
            <a:r>
              <a:rPr lang="it-IT" dirty="0" err="1">
                <a:latin typeface="Arial"/>
                <a:cs typeface="Arial"/>
              </a:rPr>
              <a:t>is</a:t>
            </a:r>
            <a:r>
              <a:rPr lang="it-IT" dirty="0">
                <a:latin typeface="Arial"/>
                <a:cs typeface="Arial"/>
              </a:rPr>
              <a:t> </a:t>
            </a:r>
            <a:r>
              <a:rPr lang="it-IT" dirty="0" err="1">
                <a:latin typeface="Arial"/>
                <a:cs typeface="Arial"/>
              </a:rPr>
              <a:t>called</a:t>
            </a:r>
            <a:r>
              <a:rPr lang="it-IT" dirty="0">
                <a:latin typeface="Arial"/>
                <a:cs typeface="Arial"/>
              </a:rPr>
              <a:t> </a:t>
            </a:r>
            <a:r>
              <a:rPr lang="it-IT" dirty="0" err="1">
                <a:latin typeface="Arial"/>
                <a:cs typeface="Arial"/>
              </a:rPr>
              <a:t>k</a:t>
            </a:r>
            <a:r>
              <a:rPr lang="it-IT" dirty="0" err="1" smtClean="0">
                <a:latin typeface="Arial"/>
                <a:cs typeface="Arial"/>
              </a:rPr>
              <a:t>aryogram</a:t>
            </a:r>
            <a:r>
              <a:rPr lang="it-IT" dirty="0" smtClean="0">
                <a:latin typeface="Arial"/>
                <a:cs typeface="Arial"/>
              </a:rPr>
              <a:t>.</a:t>
            </a:r>
            <a:endParaRPr lang="it-IT" dirty="0">
              <a:latin typeface="Arial"/>
              <a:cs typeface="Arial"/>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0658" name="Picture 5"/>
          <p:cNvPicPr>
            <a:picLocks noChangeAspect="1" noChangeArrowheads="1"/>
          </p:cNvPicPr>
          <p:nvPr/>
        </p:nvPicPr>
        <p:blipFill>
          <a:blip r:embed="rId3"/>
          <a:srcRect/>
          <a:stretch>
            <a:fillRect/>
          </a:stretch>
        </p:blipFill>
        <p:spPr bwMode="auto">
          <a:xfrm>
            <a:off x="0" y="0"/>
            <a:ext cx="7077075" cy="6858000"/>
          </a:xfrm>
          <a:prstGeom prst="rect">
            <a:avLst/>
          </a:prstGeom>
          <a:noFill/>
          <a:ln w="9525">
            <a:noFill/>
            <a:miter lim="800000"/>
            <a:headEnd/>
            <a:tailEnd/>
          </a:ln>
        </p:spPr>
      </p:pic>
      <p:sp>
        <p:nvSpPr>
          <p:cNvPr id="2" name="Rettangolo 1"/>
          <p:cNvSpPr/>
          <p:nvPr/>
        </p:nvSpPr>
        <p:spPr>
          <a:xfrm>
            <a:off x="6681192" y="1628800"/>
            <a:ext cx="3152800" cy="1938992"/>
          </a:xfrm>
          <a:prstGeom prst="rect">
            <a:avLst/>
          </a:prstGeom>
        </p:spPr>
        <p:txBody>
          <a:bodyPr wrap="square">
            <a:spAutoFit/>
          </a:bodyPr>
          <a:lstStyle/>
          <a:p>
            <a:r>
              <a:rPr lang="it-IT" dirty="0"/>
              <a:t>With </a:t>
            </a:r>
            <a:r>
              <a:rPr lang="it-IT" dirty="0" err="1"/>
              <a:t>three</a:t>
            </a:r>
            <a:r>
              <a:rPr lang="it-IT" dirty="0"/>
              <a:t> </a:t>
            </a:r>
            <a:r>
              <a:rPr lang="it-IT" dirty="0" err="1"/>
              <a:t>types</a:t>
            </a:r>
            <a:r>
              <a:rPr lang="it-IT" dirty="0"/>
              <a:t> of </a:t>
            </a:r>
            <a:r>
              <a:rPr lang="it-IT" dirty="0" err="1"/>
              <a:t>techniques</a:t>
            </a:r>
            <a:r>
              <a:rPr lang="it-IT" dirty="0"/>
              <a:t>, </a:t>
            </a:r>
            <a:r>
              <a:rPr lang="it-IT" dirty="0" err="1"/>
              <a:t>you</a:t>
            </a:r>
            <a:r>
              <a:rPr lang="it-IT" dirty="0"/>
              <a:t> can </a:t>
            </a:r>
            <a:r>
              <a:rPr lang="it-IT" dirty="0" err="1"/>
              <a:t>get</a:t>
            </a:r>
            <a:r>
              <a:rPr lang="it-IT" dirty="0"/>
              <a:t> </a:t>
            </a:r>
            <a:r>
              <a:rPr lang="it-IT" dirty="0" smtClean="0"/>
              <a:t>in the </a:t>
            </a:r>
            <a:r>
              <a:rPr lang="it-IT" dirty="0" err="1"/>
              <a:t>entire</a:t>
            </a:r>
            <a:r>
              <a:rPr lang="it-IT" dirty="0"/>
              <a:t> human </a:t>
            </a:r>
            <a:r>
              <a:rPr lang="it-IT" dirty="0" err="1"/>
              <a:t>karyotype</a:t>
            </a:r>
            <a:r>
              <a:rPr lang="it-IT" dirty="0"/>
              <a:t> 400, 550, or 850 </a:t>
            </a:r>
            <a:r>
              <a:rPr lang="it-IT" dirty="0" err="1"/>
              <a:t>bands</a:t>
            </a:r>
            <a:r>
              <a:rPr lang="it-IT" dirty="0"/>
              <a:t>, </a:t>
            </a:r>
            <a:r>
              <a:rPr lang="it-IT" dirty="0" err="1"/>
              <a:t>respectively</a:t>
            </a:r>
            <a:r>
              <a:rPr lang="it-IT" dirty="0"/>
              <a:t>.</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olo 1"/>
          <p:cNvSpPr>
            <a:spLocks noGrp="1"/>
          </p:cNvSpPr>
          <p:nvPr>
            <p:ph type="title"/>
          </p:nvPr>
        </p:nvSpPr>
        <p:spPr>
          <a:xfrm>
            <a:off x="330200" y="76200"/>
            <a:ext cx="9245600" cy="515526"/>
          </a:xfrm>
        </p:spPr>
        <p:txBody>
          <a:bodyPr/>
          <a:lstStyle/>
          <a:p>
            <a:r>
              <a:rPr lang="it-IT" dirty="0" smtClean="0"/>
              <a:t>The </a:t>
            </a:r>
            <a:r>
              <a:rPr lang="it-IT" dirty="0" err="1" smtClean="0"/>
              <a:t>banding</a:t>
            </a:r>
            <a:endParaRPr lang="it-IT" dirty="0" smtClean="0"/>
          </a:p>
        </p:txBody>
      </p:sp>
      <p:pic>
        <p:nvPicPr>
          <p:cNvPr id="71684" name="Picture 2" descr="http://www.vialattea.net/spaw/image/biologia/BAnding2.gif"/>
          <p:cNvPicPr>
            <a:picLocks noChangeAspect="1" noChangeArrowheads="1"/>
          </p:cNvPicPr>
          <p:nvPr/>
        </p:nvPicPr>
        <p:blipFill>
          <a:blip r:embed="rId3"/>
          <a:srcRect t="-1311" r="31235"/>
          <a:stretch>
            <a:fillRect/>
          </a:stretch>
        </p:blipFill>
        <p:spPr bwMode="auto">
          <a:xfrm>
            <a:off x="5534025" y="876300"/>
            <a:ext cx="3944938" cy="4660900"/>
          </a:xfrm>
          <a:prstGeom prst="rect">
            <a:avLst/>
          </a:prstGeom>
          <a:noFill/>
          <a:ln w="9525">
            <a:noFill/>
            <a:miter lim="800000"/>
            <a:headEnd/>
            <a:tailEnd/>
          </a:ln>
        </p:spPr>
      </p:pic>
      <p:sp>
        <p:nvSpPr>
          <p:cNvPr id="2" name="CasellaDiTesto 1"/>
          <p:cNvSpPr txBox="1"/>
          <p:nvPr/>
        </p:nvSpPr>
        <p:spPr>
          <a:xfrm>
            <a:off x="272481" y="908720"/>
            <a:ext cx="5040560" cy="3477875"/>
          </a:xfrm>
          <a:prstGeom prst="rect">
            <a:avLst/>
          </a:prstGeom>
          <a:noFill/>
        </p:spPr>
        <p:txBody>
          <a:bodyPr wrap="square" rtlCol="0">
            <a:spAutoFit/>
          </a:bodyPr>
          <a:lstStyle/>
          <a:p>
            <a:r>
              <a:rPr lang="it-IT" sz="2000" dirty="0" err="1">
                <a:latin typeface="Calibri"/>
                <a:cs typeface="Calibri"/>
              </a:rPr>
              <a:t>Typically</a:t>
            </a:r>
            <a:r>
              <a:rPr lang="it-IT" sz="2000" dirty="0">
                <a:latin typeface="Calibri"/>
                <a:cs typeface="Calibri"/>
              </a:rPr>
              <a:t>, the </a:t>
            </a:r>
            <a:r>
              <a:rPr lang="it-IT" sz="2000" dirty="0" err="1">
                <a:latin typeface="Calibri"/>
                <a:cs typeface="Calibri"/>
              </a:rPr>
              <a:t>chromosomal</a:t>
            </a:r>
            <a:r>
              <a:rPr lang="it-IT" sz="2000" dirty="0">
                <a:latin typeface="Calibri"/>
                <a:cs typeface="Calibri"/>
              </a:rPr>
              <a:t> </a:t>
            </a:r>
            <a:r>
              <a:rPr lang="it-IT" sz="2000" dirty="0" err="1">
                <a:latin typeface="Calibri"/>
                <a:cs typeface="Calibri"/>
              </a:rPr>
              <a:t>banding</a:t>
            </a:r>
            <a:r>
              <a:rPr lang="it-IT" sz="2000" dirty="0">
                <a:latin typeface="Calibri"/>
                <a:cs typeface="Calibri"/>
              </a:rPr>
              <a:t> </a:t>
            </a:r>
            <a:r>
              <a:rPr lang="it-IT" sz="2000" dirty="0" err="1">
                <a:latin typeface="Calibri"/>
                <a:cs typeface="Calibri"/>
              </a:rPr>
              <a:t>takes</a:t>
            </a:r>
            <a:r>
              <a:rPr lang="it-IT" sz="2000" dirty="0">
                <a:latin typeface="Calibri"/>
                <a:cs typeface="Calibri"/>
              </a:rPr>
              <a:t> </a:t>
            </a:r>
            <a:r>
              <a:rPr lang="it-IT" sz="2000" dirty="0" err="1">
                <a:latin typeface="Calibri"/>
                <a:cs typeface="Calibri"/>
              </a:rPr>
              <a:t>place</a:t>
            </a:r>
            <a:r>
              <a:rPr lang="it-IT" sz="2000" dirty="0">
                <a:latin typeface="Calibri"/>
                <a:cs typeface="Calibri"/>
              </a:rPr>
              <a:t> with the </a:t>
            </a:r>
            <a:r>
              <a:rPr lang="it-IT" sz="2000" dirty="0" err="1">
                <a:latin typeface="Calibri"/>
                <a:cs typeface="Calibri"/>
              </a:rPr>
              <a:t>Giemsa</a:t>
            </a:r>
            <a:r>
              <a:rPr lang="it-IT" sz="2000" dirty="0">
                <a:latin typeface="Calibri"/>
                <a:cs typeface="Calibri"/>
              </a:rPr>
              <a:t> </a:t>
            </a:r>
            <a:r>
              <a:rPr lang="it-IT" sz="2000" dirty="0" err="1">
                <a:latin typeface="Calibri"/>
                <a:cs typeface="Calibri"/>
              </a:rPr>
              <a:t>staining</a:t>
            </a:r>
            <a:r>
              <a:rPr lang="it-IT" sz="2000" dirty="0">
                <a:latin typeface="Calibri"/>
                <a:cs typeface="Calibri"/>
              </a:rPr>
              <a:t>, </a:t>
            </a:r>
            <a:r>
              <a:rPr lang="it-IT" sz="2000" dirty="0" err="1" smtClean="0">
                <a:latin typeface="Calibri"/>
                <a:cs typeface="Calibri"/>
              </a:rPr>
              <a:t>also</a:t>
            </a:r>
            <a:r>
              <a:rPr lang="it-IT" sz="2000" dirty="0" smtClean="0">
                <a:latin typeface="Calibri"/>
                <a:cs typeface="Calibri"/>
              </a:rPr>
              <a:t> </a:t>
            </a:r>
            <a:r>
              <a:rPr lang="it-IT" sz="2000" dirty="0" err="1" smtClean="0">
                <a:latin typeface="Calibri"/>
                <a:cs typeface="Calibri"/>
              </a:rPr>
              <a:t>known</a:t>
            </a:r>
            <a:r>
              <a:rPr lang="it-IT" sz="2000" dirty="0" smtClean="0">
                <a:latin typeface="Calibri"/>
                <a:cs typeface="Calibri"/>
              </a:rPr>
              <a:t> </a:t>
            </a:r>
            <a:r>
              <a:rPr lang="it-IT" sz="2000" dirty="0" err="1" smtClean="0">
                <a:latin typeface="Calibri"/>
                <a:cs typeface="Calibri"/>
              </a:rPr>
              <a:t>as</a:t>
            </a:r>
            <a:r>
              <a:rPr lang="it-IT" sz="2000" dirty="0" smtClean="0">
                <a:latin typeface="Calibri"/>
                <a:cs typeface="Calibri"/>
              </a:rPr>
              <a:t> </a:t>
            </a:r>
            <a:r>
              <a:rPr lang="it-IT" sz="2000" dirty="0">
                <a:solidFill>
                  <a:srgbClr val="FF0000"/>
                </a:solidFill>
                <a:latin typeface="Calibri"/>
                <a:cs typeface="Calibri"/>
              </a:rPr>
              <a:t>G </a:t>
            </a:r>
            <a:r>
              <a:rPr lang="it-IT" sz="2000" dirty="0" err="1">
                <a:solidFill>
                  <a:srgbClr val="FF0000"/>
                </a:solidFill>
                <a:latin typeface="Calibri"/>
                <a:cs typeface="Calibri"/>
              </a:rPr>
              <a:t>banding</a:t>
            </a:r>
            <a:r>
              <a:rPr lang="it-IT" sz="2000" dirty="0">
                <a:latin typeface="Calibri"/>
                <a:cs typeface="Calibri"/>
              </a:rPr>
              <a:t>, in </a:t>
            </a:r>
            <a:r>
              <a:rPr lang="it-IT" sz="2000" dirty="0" err="1">
                <a:latin typeface="Calibri"/>
                <a:cs typeface="Calibri"/>
              </a:rPr>
              <a:t>which</a:t>
            </a:r>
            <a:r>
              <a:rPr lang="it-IT" sz="2000" dirty="0">
                <a:latin typeface="Calibri"/>
                <a:cs typeface="Calibri"/>
              </a:rPr>
              <a:t> the slide </a:t>
            </a:r>
            <a:r>
              <a:rPr lang="it-IT" sz="2000" dirty="0" err="1">
                <a:latin typeface="Calibri"/>
                <a:cs typeface="Calibri"/>
              </a:rPr>
              <a:t>is</a:t>
            </a:r>
            <a:r>
              <a:rPr lang="it-IT" sz="2000" dirty="0">
                <a:latin typeface="Calibri"/>
                <a:cs typeface="Calibri"/>
              </a:rPr>
              <a:t> first </a:t>
            </a:r>
            <a:r>
              <a:rPr lang="it-IT" sz="2000" dirty="0" err="1">
                <a:latin typeface="Calibri"/>
                <a:cs typeface="Calibri"/>
              </a:rPr>
              <a:t>treated</a:t>
            </a:r>
            <a:r>
              <a:rPr lang="it-IT" sz="2000" dirty="0">
                <a:latin typeface="Calibri"/>
                <a:cs typeface="Calibri"/>
              </a:rPr>
              <a:t> with a </a:t>
            </a:r>
            <a:r>
              <a:rPr lang="it-IT" sz="2000" dirty="0" smtClean="0">
                <a:latin typeface="Calibri"/>
                <a:cs typeface="Calibri"/>
              </a:rPr>
              <a:t>saline </a:t>
            </a:r>
            <a:r>
              <a:rPr lang="it-IT" sz="2000" dirty="0">
                <a:latin typeface="Calibri"/>
                <a:cs typeface="Calibri"/>
              </a:rPr>
              <a:t>or </a:t>
            </a:r>
            <a:r>
              <a:rPr lang="it-IT" sz="2000" dirty="0" err="1" smtClean="0">
                <a:latin typeface="Calibri"/>
                <a:cs typeface="Calibri"/>
              </a:rPr>
              <a:t>enzymatic</a:t>
            </a:r>
            <a:r>
              <a:rPr lang="it-IT" sz="2000" dirty="0" smtClean="0">
                <a:latin typeface="Calibri"/>
                <a:cs typeface="Calibri"/>
              </a:rPr>
              <a:t> </a:t>
            </a:r>
            <a:r>
              <a:rPr lang="it-IT" sz="2000" dirty="0" err="1" smtClean="0">
                <a:latin typeface="Calibri"/>
                <a:cs typeface="Calibri"/>
              </a:rPr>
              <a:t>solution</a:t>
            </a:r>
            <a:r>
              <a:rPr lang="it-IT" sz="2000" dirty="0" smtClean="0">
                <a:latin typeface="Calibri"/>
                <a:cs typeface="Calibri"/>
              </a:rPr>
              <a:t>, </a:t>
            </a:r>
            <a:r>
              <a:rPr lang="it-IT" sz="2000" dirty="0" err="1">
                <a:latin typeface="Calibri"/>
                <a:cs typeface="Calibri"/>
              </a:rPr>
              <a:t>then</a:t>
            </a:r>
            <a:r>
              <a:rPr lang="it-IT" sz="2000" dirty="0">
                <a:latin typeface="Calibri"/>
                <a:cs typeface="Calibri"/>
              </a:rPr>
              <a:t> </a:t>
            </a:r>
            <a:r>
              <a:rPr lang="it-IT" sz="2000" dirty="0" err="1" smtClean="0">
                <a:latin typeface="Calibri"/>
                <a:cs typeface="Calibri"/>
              </a:rPr>
              <a:t>it</a:t>
            </a:r>
            <a:r>
              <a:rPr lang="it-IT" sz="2000" dirty="0" smtClean="0">
                <a:latin typeface="Calibri"/>
                <a:cs typeface="Calibri"/>
              </a:rPr>
              <a:t> </a:t>
            </a:r>
            <a:r>
              <a:rPr lang="it-IT" sz="2000" dirty="0" err="1" smtClean="0">
                <a:latin typeface="Calibri"/>
                <a:cs typeface="Calibri"/>
              </a:rPr>
              <a:t>is</a:t>
            </a:r>
            <a:r>
              <a:rPr lang="it-IT" sz="2000" dirty="0" smtClean="0">
                <a:latin typeface="Calibri"/>
                <a:cs typeface="Calibri"/>
              </a:rPr>
              <a:t> </a:t>
            </a:r>
            <a:r>
              <a:rPr lang="it-IT" sz="2000" dirty="0" err="1">
                <a:latin typeface="Calibri"/>
                <a:cs typeface="Calibri"/>
              </a:rPr>
              <a:t>colored</a:t>
            </a:r>
            <a:r>
              <a:rPr lang="it-IT" sz="2000" dirty="0">
                <a:latin typeface="Calibri"/>
                <a:cs typeface="Calibri"/>
              </a:rPr>
              <a:t> in </a:t>
            </a:r>
            <a:r>
              <a:rPr lang="it-IT" sz="2000" dirty="0" err="1">
                <a:latin typeface="Calibri"/>
                <a:cs typeface="Calibri"/>
              </a:rPr>
              <a:t>Giemsa</a:t>
            </a:r>
            <a:r>
              <a:rPr lang="it-IT" sz="2000" dirty="0">
                <a:latin typeface="Calibri"/>
                <a:cs typeface="Calibri"/>
              </a:rPr>
              <a:t> </a:t>
            </a:r>
            <a:r>
              <a:rPr lang="it-IT" sz="2000" dirty="0" err="1">
                <a:latin typeface="Calibri"/>
                <a:cs typeface="Calibri"/>
              </a:rPr>
              <a:t>solution</a:t>
            </a:r>
            <a:r>
              <a:rPr lang="it-IT" sz="2000" dirty="0">
                <a:latin typeface="Calibri"/>
                <a:cs typeface="Calibri"/>
              </a:rPr>
              <a:t>, </a:t>
            </a:r>
            <a:r>
              <a:rPr lang="it-IT" sz="2000" dirty="0" err="1">
                <a:latin typeface="Calibri"/>
                <a:cs typeface="Calibri"/>
              </a:rPr>
              <a:t>leading</a:t>
            </a:r>
            <a:r>
              <a:rPr lang="it-IT" sz="2000" dirty="0">
                <a:latin typeface="Calibri"/>
                <a:cs typeface="Calibri"/>
              </a:rPr>
              <a:t> </a:t>
            </a:r>
            <a:r>
              <a:rPr lang="it-IT" sz="2000" dirty="0" err="1">
                <a:latin typeface="Calibri"/>
                <a:cs typeface="Calibri"/>
              </a:rPr>
              <a:t>along</a:t>
            </a:r>
            <a:r>
              <a:rPr lang="it-IT" sz="2000" dirty="0">
                <a:latin typeface="Calibri"/>
                <a:cs typeface="Calibri"/>
              </a:rPr>
              <a:t> the </a:t>
            </a:r>
            <a:r>
              <a:rPr lang="it-IT" sz="2000" dirty="0" err="1">
                <a:latin typeface="Calibri"/>
                <a:cs typeface="Calibri"/>
              </a:rPr>
              <a:t>main</a:t>
            </a:r>
            <a:r>
              <a:rPr lang="it-IT" sz="2000" dirty="0">
                <a:latin typeface="Calibri"/>
                <a:cs typeface="Calibri"/>
              </a:rPr>
              <a:t> </a:t>
            </a:r>
            <a:r>
              <a:rPr lang="it-IT" sz="2000" dirty="0" err="1">
                <a:latin typeface="Calibri"/>
                <a:cs typeface="Calibri"/>
              </a:rPr>
              <a:t>axis</a:t>
            </a:r>
            <a:r>
              <a:rPr lang="it-IT" sz="2000" dirty="0">
                <a:latin typeface="Calibri"/>
                <a:cs typeface="Calibri"/>
              </a:rPr>
              <a:t> of </a:t>
            </a:r>
            <a:r>
              <a:rPr lang="it-IT" sz="2000" dirty="0" err="1" smtClean="0">
                <a:latin typeface="Calibri"/>
                <a:cs typeface="Calibri"/>
              </a:rPr>
              <a:t>chromosomes</a:t>
            </a:r>
            <a:r>
              <a:rPr lang="it-IT" sz="2000" dirty="0" smtClean="0">
                <a:latin typeface="Calibri"/>
                <a:cs typeface="Calibri"/>
              </a:rPr>
              <a:t> to </a:t>
            </a:r>
            <a:r>
              <a:rPr lang="it-IT" sz="2000" dirty="0">
                <a:latin typeface="Calibri"/>
                <a:cs typeface="Calibri"/>
              </a:rPr>
              <a:t>a </a:t>
            </a:r>
            <a:r>
              <a:rPr lang="it-IT" sz="2000" dirty="0" err="1">
                <a:latin typeface="Calibri"/>
                <a:cs typeface="Calibri"/>
              </a:rPr>
              <a:t>sequence</a:t>
            </a:r>
            <a:r>
              <a:rPr lang="it-IT" sz="2000" dirty="0">
                <a:latin typeface="Calibri"/>
                <a:cs typeface="Calibri"/>
              </a:rPr>
              <a:t> of </a:t>
            </a:r>
            <a:r>
              <a:rPr lang="it-IT" sz="2000" dirty="0" err="1">
                <a:latin typeface="Calibri"/>
                <a:cs typeface="Calibri"/>
              </a:rPr>
              <a:t>regions</a:t>
            </a:r>
            <a:r>
              <a:rPr lang="it-IT" sz="2000" dirty="0">
                <a:latin typeface="Calibri"/>
                <a:cs typeface="Calibri"/>
              </a:rPr>
              <a:t> with </a:t>
            </a:r>
            <a:r>
              <a:rPr lang="it-IT" sz="2000" dirty="0" err="1">
                <a:latin typeface="Calibri"/>
                <a:cs typeface="Calibri"/>
              </a:rPr>
              <a:t>different</a:t>
            </a:r>
            <a:r>
              <a:rPr lang="it-IT" sz="2000" dirty="0">
                <a:latin typeface="Calibri"/>
                <a:cs typeface="Calibri"/>
              </a:rPr>
              <a:t> </a:t>
            </a:r>
            <a:r>
              <a:rPr lang="it-IT" sz="2000" dirty="0" err="1">
                <a:latin typeface="Calibri"/>
                <a:cs typeface="Calibri"/>
              </a:rPr>
              <a:t>staining</a:t>
            </a:r>
            <a:r>
              <a:rPr lang="it-IT" sz="2000" dirty="0">
                <a:latin typeface="Calibri"/>
                <a:cs typeface="Calibri"/>
              </a:rPr>
              <a:t> </a:t>
            </a:r>
            <a:r>
              <a:rPr lang="it-IT" sz="2000" dirty="0" err="1" smtClean="0">
                <a:latin typeface="Calibri"/>
                <a:cs typeface="Calibri"/>
              </a:rPr>
              <a:t>intensity</a:t>
            </a:r>
            <a:r>
              <a:rPr lang="it-IT" sz="2000" dirty="0" smtClean="0">
                <a:latin typeface="Calibri"/>
                <a:cs typeface="Calibri"/>
              </a:rPr>
              <a:t> </a:t>
            </a:r>
            <a:r>
              <a:rPr lang="it-IT" sz="2000" dirty="0" err="1" smtClean="0">
                <a:latin typeface="Calibri"/>
                <a:cs typeface="Calibri"/>
              </a:rPr>
              <a:t>called</a:t>
            </a:r>
            <a:r>
              <a:rPr lang="it-IT" sz="2000" dirty="0" smtClean="0">
                <a:latin typeface="Calibri"/>
                <a:cs typeface="Calibri"/>
              </a:rPr>
              <a:t> </a:t>
            </a:r>
            <a:r>
              <a:rPr lang="it-IT" sz="2000" dirty="0" err="1" smtClean="0">
                <a:latin typeface="Calibri"/>
                <a:cs typeface="Calibri"/>
              </a:rPr>
              <a:t>chromosomal</a:t>
            </a:r>
            <a:r>
              <a:rPr lang="it-IT" sz="2000" dirty="0" smtClean="0">
                <a:latin typeface="Calibri"/>
                <a:cs typeface="Calibri"/>
              </a:rPr>
              <a:t> </a:t>
            </a:r>
            <a:r>
              <a:rPr lang="it-IT" sz="2000" dirty="0" err="1" smtClean="0">
                <a:latin typeface="Calibri"/>
                <a:cs typeface="Calibri"/>
              </a:rPr>
              <a:t>bands</a:t>
            </a:r>
            <a:r>
              <a:rPr lang="it-IT" sz="2000" dirty="0" smtClean="0">
                <a:latin typeface="Calibri"/>
                <a:cs typeface="Calibri"/>
              </a:rPr>
              <a:t>. </a:t>
            </a:r>
            <a:r>
              <a:rPr lang="it-IT" sz="2000" dirty="0" err="1" smtClean="0">
                <a:latin typeface="Calibri"/>
                <a:cs typeface="Calibri"/>
              </a:rPr>
              <a:t>Chromosomal</a:t>
            </a:r>
            <a:r>
              <a:rPr lang="it-IT" sz="2000" dirty="0" smtClean="0">
                <a:latin typeface="Calibri"/>
                <a:cs typeface="Calibri"/>
              </a:rPr>
              <a:t> </a:t>
            </a:r>
            <a:r>
              <a:rPr lang="it-IT" sz="2000" dirty="0" err="1" smtClean="0">
                <a:latin typeface="Calibri"/>
                <a:cs typeface="Calibri"/>
              </a:rPr>
              <a:t>bands</a:t>
            </a:r>
            <a:r>
              <a:rPr lang="it-IT" sz="2000" dirty="0" smtClean="0">
                <a:latin typeface="Calibri"/>
                <a:cs typeface="Calibri"/>
              </a:rPr>
              <a:t> are </a:t>
            </a:r>
            <a:r>
              <a:rPr lang="it-IT" sz="2000" dirty="0" err="1">
                <a:latin typeface="Calibri"/>
                <a:cs typeface="Calibri"/>
              </a:rPr>
              <a:t>characteristics</a:t>
            </a:r>
            <a:r>
              <a:rPr lang="it-IT" sz="2000" dirty="0">
                <a:latin typeface="Calibri"/>
                <a:cs typeface="Calibri"/>
              </a:rPr>
              <a:t> of </a:t>
            </a:r>
            <a:r>
              <a:rPr lang="it-IT" sz="2000" dirty="0" err="1">
                <a:latin typeface="Calibri"/>
                <a:cs typeface="Calibri"/>
              </a:rPr>
              <a:t>each</a:t>
            </a:r>
            <a:r>
              <a:rPr lang="it-IT" sz="2000" dirty="0">
                <a:latin typeface="Calibri"/>
                <a:cs typeface="Calibri"/>
              </a:rPr>
              <a:t> </a:t>
            </a:r>
            <a:r>
              <a:rPr lang="it-IT" sz="2000" dirty="0" err="1">
                <a:latin typeface="Calibri"/>
                <a:cs typeface="Calibri"/>
              </a:rPr>
              <a:t>chromosome</a:t>
            </a:r>
            <a:r>
              <a:rPr lang="it-IT" sz="2000" dirty="0">
                <a:latin typeface="Calibri"/>
                <a:cs typeface="Calibri"/>
              </a:rPr>
              <a:t>, </a:t>
            </a:r>
            <a:r>
              <a:rPr lang="it-IT" sz="2000" dirty="0" err="1">
                <a:latin typeface="Calibri"/>
                <a:cs typeface="Calibri"/>
              </a:rPr>
              <a:t>allowing</a:t>
            </a:r>
            <a:r>
              <a:rPr lang="it-IT" sz="2000" dirty="0">
                <a:latin typeface="Calibri"/>
                <a:cs typeface="Calibri"/>
              </a:rPr>
              <a:t> </a:t>
            </a:r>
            <a:r>
              <a:rPr lang="it-IT" sz="2000" dirty="0" err="1">
                <a:latin typeface="Calibri"/>
                <a:cs typeface="Calibri"/>
              </a:rPr>
              <a:t>their</a:t>
            </a:r>
            <a:r>
              <a:rPr lang="it-IT" sz="2000" dirty="0">
                <a:latin typeface="Calibri"/>
                <a:cs typeface="Calibri"/>
              </a:rPr>
              <a:t> </a:t>
            </a:r>
            <a:r>
              <a:rPr lang="it-IT" sz="2000" dirty="0" err="1">
                <a:latin typeface="Calibri"/>
                <a:cs typeface="Calibri"/>
              </a:rPr>
              <a:t>classification</a:t>
            </a:r>
            <a:r>
              <a:rPr lang="it-IT" sz="2000" dirty="0">
                <a:latin typeface="Calibri"/>
                <a:cs typeface="Calibri"/>
              </a:rPr>
              <a:t> </a:t>
            </a:r>
            <a:r>
              <a:rPr lang="it-IT" sz="2000" dirty="0" err="1">
                <a:latin typeface="Calibri"/>
                <a:cs typeface="Calibri"/>
              </a:rPr>
              <a:t>according</a:t>
            </a:r>
            <a:r>
              <a:rPr lang="it-IT" sz="2000" dirty="0">
                <a:latin typeface="Calibri"/>
                <a:cs typeface="Calibri"/>
              </a:rPr>
              <a:t> to a </a:t>
            </a:r>
            <a:r>
              <a:rPr lang="it-IT" sz="2000" dirty="0" err="1">
                <a:latin typeface="Calibri"/>
                <a:cs typeface="Calibri"/>
              </a:rPr>
              <a:t>standardized</a:t>
            </a:r>
            <a:r>
              <a:rPr lang="it-IT" sz="2000" dirty="0">
                <a:latin typeface="Calibri"/>
                <a:cs typeface="Calibri"/>
              </a:rPr>
              <a:t> </a:t>
            </a:r>
            <a:r>
              <a:rPr lang="it-IT" sz="2000" dirty="0" err="1" smtClean="0">
                <a:latin typeface="Calibri"/>
                <a:cs typeface="Calibri"/>
              </a:rPr>
              <a:t>scheme</a:t>
            </a:r>
            <a:r>
              <a:rPr lang="it-IT" sz="2000" dirty="0" smtClean="0">
                <a:latin typeface="Calibri"/>
                <a:cs typeface="Calibri"/>
              </a:rPr>
              <a:t>.</a:t>
            </a:r>
            <a:endParaRPr lang="it-IT" sz="2000" dirty="0">
              <a:latin typeface="Calibri"/>
              <a:cs typeface="Calibri"/>
            </a:endParaRPr>
          </a:p>
        </p:txBody>
      </p:sp>
      <p:sp>
        <p:nvSpPr>
          <p:cNvPr id="4" name="Rettangolo 3"/>
          <p:cNvSpPr/>
          <p:nvPr/>
        </p:nvSpPr>
        <p:spPr>
          <a:xfrm>
            <a:off x="272480" y="4581128"/>
            <a:ext cx="4953000" cy="1631216"/>
          </a:xfrm>
          <a:prstGeom prst="rect">
            <a:avLst/>
          </a:prstGeom>
        </p:spPr>
        <p:txBody>
          <a:bodyPr>
            <a:spAutoFit/>
          </a:bodyPr>
          <a:lstStyle/>
          <a:p>
            <a:r>
              <a:rPr lang="it-IT" sz="2000" dirty="0">
                <a:latin typeface="Calibri"/>
                <a:cs typeface="Calibri"/>
              </a:rPr>
              <a:t>The </a:t>
            </a:r>
            <a:r>
              <a:rPr lang="it-IT" sz="2000" dirty="0" err="1">
                <a:latin typeface="Calibri"/>
                <a:cs typeface="Calibri"/>
              </a:rPr>
              <a:t>banding</a:t>
            </a:r>
            <a:r>
              <a:rPr lang="it-IT" sz="2000" dirty="0">
                <a:latin typeface="Calibri"/>
                <a:cs typeface="Calibri"/>
              </a:rPr>
              <a:t> </a:t>
            </a:r>
            <a:r>
              <a:rPr lang="it-IT" sz="2000" dirty="0" err="1">
                <a:latin typeface="Calibri"/>
                <a:cs typeface="Calibri"/>
              </a:rPr>
              <a:t>is</a:t>
            </a:r>
            <a:r>
              <a:rPr lang="it-IT" sz="2000" dirty="0">
                <a:latin typeface="Calibri"/>
                <a:cs typeface="Calibri"/>
              </a:rPr>
              <a:t> </a:t>
            </a:r>
            <a:r>
              <a:rPr lang="it-IT" sz="2000" dirty="0" err="1">
                <a:latin typeface="Calibri"/>
                <a:cs typeface="Calibri"/>
              </a:rPr>
              <a:t>used</a:t>
            </a:r>
            <a:r>
              <a:rPr lang="it-IT" sz="2000" dirty="0">
                <a:latin typeface="Calibri"/>
                <a:cs typeface="Calibri"/>
              </a:rPr>
              <a:t> to </a:t>
            </a:r>
            <a:r>
              <a:rPr lang="it-IT" sz="2000" dirty="0" err="1">
                <a:latin typeface="Calibri"/>
                <a:cs typeface="Calibri"/>
              </a:rPr>
              <a:t>distinguish</a:t>
            </a:r>
            <a:r>
              <a:rPr lang="it-IT" sz="2000" dirty="0">
                <a:latin typeface="Calibri"/>
                <a:cs typeface="Calibri"/>
              </a:rPr>
              <a:t> </a:t>
            </a:r>
            <a:r>
              <a:rPr lang="it-IT" sz="2000" dirty="0" smtClean="0">
                <a:latin typeface="Calibri"/>
                <a:cs typeface="Calibri"/>
              </a:rPr>
              <a:t>the </a:t>
            </a:r>
            <a:r>
              <a:rPr lang="it-IT" sz="2000" dirty="0" err="1" smtClean="0">
                <a:latin typeface="Calibri"/>
                <a:cs typeface="Calibri"/>
              </a:rPr>
              <a:t>different</a:t>
            </a:r>
            <a:r>
              <a:rPr lang="it-IT" sz="2000" dirty="0" smtClean="0">
                <a:latin typeface="Calibri"/>
                <a:cs typeface="Calibri"/>
              </a:rPr>
              <a:t> </a:t>
            </a:r>
            <a:r>
              <a:rPr lang="it-IT" sz="2000" dirty="0" err="1">
                <a:latin typeface="Calibri"/>
                <a:cs typeface="Calibri"/>
              </a:rPr>
              <a:t>chromosomes</a:t>
            </a:r>
            <a:r>
              <a:rPr lang="it-IT" sz="2000" dirty="0">
                <a:latin typeface="Calibri"/>
                <a:cs typeface="Calibri"/>
              </a:rPr>
              <a:t> and </a:t>
            </a:r>
            <a:r>
              <a:rPr lang="it-IT" sz="2000" dirty="0" smtClean="0">
                <a:latin typeface="Calibri"/>
                <a:cs typeface="Calibri"/>
              </a:rPr>
              <a:t>to </a:t>
            </a:r>
            <a:r>
              <a:rPr lang="it-IT" sz="2000" dirty="0" err="1" smtClean="0">
                <a:latin typeface="Calibri"/>
                <a:cs typeface="Calibri"/>
              </a:rPr>
              <a:t>study</a:t>
            </a:r>
            <a:r>
              <a:rPr lang="it-IT" sz="2000" dirty="0" smtClean="0">
                <a:latin typeface="Calibri"/>
                <a:cs typeface="Calibri"/>
              </a:rPr>
              <a:t> </a:t>
            </a:r>
            <a:r>
              <a:rPr lang="it-IT" sz="2000" dirty="0" err="1" smtClean="0">
                <a:latin typeface="Calibri"/>
                <a:cs typeface="Calibri"/>
              </a:rPr>
              <a:t>possible</a:t>
            </a:r>
            <a:r>
              <a:rPr lang="it-IT" sz="2000" dirty="0" smtClean="0">
                <a:latin typeface="Calibri"/>
                <a:cs typeface="Calibri"/>
              </a:rPr>
              <a:t> </a:t>
            </a:r>
            <a:r>
              <a:rPr lang="it-IT" sz="2000" dirty="0" err="1" smtClean="0">
                <a:latin typeface="Calibri"/>
                <a:cs typeface="Calibri"/>
              </a:rPr>
              <a:t>chromosome</a:t>
            </a:r>
            <a:r>
              <a:rPr lang="it-IT" sz="2000" dirty="0" smtClean="0">
                <a:latin typeface="Calibri"/>
                <a:cs typeface="Calibri"/>
              </a:rPr>
              <a:t> </a:t>
            </a:r>
            <a:r>
              <a:rPr lang="it-IT" sz="2000" dirty="0" err="1">
                <a:latin typeface="Calibri"/>
                <a:cs typeface="Calibri"/>
              </a:rPr>
              <a:t>number</a:t>
            </a:r>
            <a:r>
              <a:rPr lang="it-IT" sz="2000" dirty="0">
                <a:latin typeface="Calibri"/>
                <a:cs typeface="Calibri"/>
              </a:rPr>
              <a:t> </a:t>
            </a:r>
            <a:r>
              <a:rPr lang="it-IT" sz="2000" dirty="0" smtClean="0">
                <a:latin typeface="Calibri"/>
                <a:cs typeface="Calibri"/>
              </a:rPr>
              <a:t>and/or </a:t>
            </a:r>
            <a:r>
              <a:rPr lang="it-IT" sz="2000" dirty="0" err="1" smtClean="0">
                <a:latin typeface="Calibri"/>
                <a:cs typeface="Calibri"/>
              </a:rPr>
              <a:t>structure</a:t>
            </a:r>
            <a:r>
              <a:rPr lang="it-IT" sz="2000" dirty="0" smtClean="0">
                <a:latin typeface="Calibri"/>
                <a:cs typeface="Calibri"/>
              </a:rPr>
              <a:t> </a:t>
            </a:r>
            <a:r>
              <a:rPr lang="it-IT" sz="2000" dirty="0" err="1">
                <a:latin typeface="Calibri"/>
                <a:cs typeface="Calibri"/>
              </a:rPr>
              <a:t>abnormalities</a:t>
            </a:r>
            <a:r>
              <a:rPr lang="it-IT" sz="2000" dirty="0">
                <a:latin typeface="Calibri"/>
                <a:cs typeface="Calibri"/>
              </a:rPr>
              <a:t> (</a:t>
            </a:r>
            <a:r>
              <a:rPr lang="it-IT" sz="2000" dirty="0" err="1">
                <a:solidFill>
                  <a:srgbClr val="FF0000"/>
                </a:solidFill>
                <a:latin typeface="Calibri"/>
                <a:cs typeface="Calibri"/>
              </a:rPr>
              <a:t>genomic</a:t>
            </a:r>
            <a:r>
              <a:rPr lang="it-IT" sz="2000" dirty="0">
                <a:solidFill>
                  <a:srgbClr val="FF0000"/>
                </a:solidFill>
                <a:latin typeface="Calibri"/>
                <a:cs typeface="Calibri"/>
              </a:rPr>
              <a:t> and </a:t>
            </a:r>
            <a:r>
              <a:rPr lang="it-IT" sz="2000" dirty="0" err="1">
                <a:solidFill>
                  <a:srgbClr val="FF0000"/>
                </a:solidFill>
                <a:latin typeface="Calibri"/>
                <a:cs typeface="Calibri"/>
              </a:rPr>
              <a:t>chromosomal</a:t>
            </a:r>
            <a:r>
              <a:rPr lang="it-IT" sz="2000" dirty="0">
                <a:solidFill>
                  <a:srgbClr val="FF0000"/>
                </a:solidFill>
                <a:latin typeface="Calibri"/>
                <a:cs typeface="Calibri"/>
              </a:rPr>
              <a:t> </a:t>
            </a:r>
            <a:r>
              <a:rPr lang="it-IT" sz="2000" dirty="0" err="1">
                <a:solidFill>
                  <a:srgbClr val="FF0000"/>
                </a:solidFill>
                <a:latin typeface="Calibri"/>
                <a:cs typeface="Calibri"/>
              </a:rPr>
              <a:t>mutations</a:t>
            </a:r>
            <a:r>
              <a:rPr lang="it-IT" sz="2000" dirty="0">
                <a:latin typeface="Calibri"/>
                <a:cs typeface="Calibri"/>
              </a:rPr>
              <a:t>)</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0274" name="Group 2"/>
          <p:cNvGraphicFramePr>
            <a:graphicFrameLocks noGrp="1"/>
          </p:cNvGraphicFramePr>
          <p:nvPr>
            <p:extLst>
              <p:ext uri="{D42A27DB-BD31-4B8C-83A1-F6EECF244321}">
                <p14:modId xmlns:p14="http://schemas.microsoft.com/office/powerpoint/2010/main" val="1168176549"/>
              </p:ext>
            </p:extLst>
          </p:nvPr>
        </p:nvGraphicFramePr>
        <p:xfrm>
          <a:off x="428625" y="549275"/>
          <a:ext cx="8970433" cy="5749927"/>
        </p:xfrm>
        <a:graphic>
          <a:graphicData uri="http://schemas.openxmlformats.org/drawingml/2006/table">
            <a:tbl>
              <a:tblPr/>
              <a:tblGrid>
                <a:gridCol w="1638961"/>
                <a:gridCol w="3372512"/>
                <a:gridCol w="3958960"/>
              </a:tblGrid>
              <a:tr h="6492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err="1" smtClean="0">
                          <a:ln>
                            <a:noFill/>
                          </a:ln>
                          <a:solidFill>
                            <a:schemeClr val="tx1"/>
                          </a:solidFill>
                          <a:effectLst/>
                          <a:latin typeface="Arial" pitchFamily="34" charset="0"/>
                        </a:rPr>
                        <a:t>Techniques</a:t>
                      </a:r>
                      <a:endParaRPr kumimoji="0" lang="it-IT" sz="1600" b="0" i="0" u="none" strike="noStrike" cap="none" normalizeH="0" baseline="0" dirty="0" smtClean="0">
                        <a:ln>
                          <a:noFill/>
                        </a:ln>
                        <a:solidFill>
                          <a:schemeClr val="tx1"/>
                        </a:solidFill>
                        <a:effectLst/>
                        <a:latin typeface="Arial" pitchFamily="34" charset="0"/>
                      </a:endParaRPr>
                    </a:p>
                  </a:txBody>
                  <a:tcPr marL="99060" marR="99060" anchor="ctr" horzOverflow="overflow">
                    <a:lnL w="0" cap="flat" cmpd="sng" algn="ctr">
                      <a:solidFill>
                        <a:srgbClr val="C0C0C0"/>
                      </a:solidFill>
                      <a:prstDash val="solid"/>
                      <a:round/>
                      <a:headEnd type="none" w="med" len="med"/>
                      <a:tailEnd type="none" w="med" len="med"/>
                    </a:lnL>
                    <a:lnR w="0" cap="flat" cmpd="sng" algn="ctr">
                      <a:solidFill>
                        <a:srgbClr val="C0C0C0"/>
                      </a:solidFill>
                      <a:prstDash val="solid"/>
                      <a:round/>
                      <a:headEnd type="none" w="med" len="med"/>
                      <a:tailEnd type="none" w="med" len="med"/>
                    </a:lnR>
                    <a:lnT w="0" cap="flat" cmpd="sng" algn="ctr">
                      <a:solidFill>
                        <a:srgbClr val="C0C0C0"/>
                      </a:solidFill>
                      <a:prstDash val="solid"/>
                      <a:round/>
                      <a:headEnd type="none" w="med" len="med"/>
                      <a:tailEnd type="none" w="med" len="med"/>
                    </a:lnT>
                    <a:lnB w="0" cap="flat" cmpd="sng" algn="ctr">
                      <a:solidFill>
                        <a:srgbClr val="B0B0B0"/>
                      </a:solidFill>
                      <a:prstDash val="solid"/>
                      <a:round/>
                      <a:headEnd type="none" w="med" len="med"/>
                      <a:tailEnd type="none" w="med" len="med"/>
                    </a:lnB>
                    <a:lnTlToBr>
                      <a:noFill/>
                    </a:lnTlToBr>
                    <a:lnBlToTr>
                      <a:noFill/>
                    </a:lnBlToTr>
                    <a:solidFill>
                      <a:srgbClr val="EFEF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Arial" pitchFamily="34" charset="0"/>
                        </a:rPr>
                        <a:t>Procedure</a:t>
                      </a:r>
                      <a:endParaRPr kumimoji="0" lang="it-IT" sz="1600" b="0" i="0" u="none" strike="noStrike" cap="none" normalizeH="0" baseline="0" dirty="0" smtClean="0">
                        <a:ln>
                          <a:noFill/>
                        </a:ln>
                        <a:solidFill>
                          <a:schemeClr val="tx1"/>
                        </a:solidFill>
                        <a:effectLst/>
                        <a:latin typeface="Arial" pitchFamily="34" charset="0"/>
                      </a:endParaRPr>
                    </a:p>
                  </a:txBody>
                  <a:tcPr marL="99060" marR="99060" anchor="ctr" horzOverflow="overflow">
                    <a:lnL w="0" cap="flat" cmpd="sng" algn="ctr">
                      <a:solidFill>
                        <a:srgbClr val="C0C0C0"/>
                      </a:solidFill>
                      <a:prstDash val="solid"/>
                      <a:round/>
                      <a:headEnd type="none" w="med" len="med"/>
                      <a:tailEnd type="none" w="med" len="med"/>
                    </a:lnL>
                    <a:lnR w="0" cap="flat" cmpd="sng" algn="ctr">
                      <a:solidFill>
                        <a:srgbClr val="C0C0C0"/>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chemeClr val="tx1"/>
                          </a:solidFill>
                          <a:effectLst/>
                          <a:latin typeface="Arial" pitchFamily="34" charset="0"/>
                        </a:rPr>
                        <a:t>Banding pattern</a:t>
                      </a:r>
                      <a:endParaRPr kumimoji="0" lang="it-IT" sz="1600" b="0" i="0" u="none" strike="noStrike" cap="none" normalizeH="0" baseline="0" smtClean="0">
                        <a:ln>
                          <a:noFill/>
                        </a:ln>
                        <a:solidFill>
                          <a:schemeClr val="tx1"/>
                        </a:solidFill>
                        <a:effectLst/>
                        <a:latin typeface="Arial" pitchFamily="34" charset="0"/>
                      </a:endParaRPr>
                    </a:p>
                  </a:txBody>
                  <a:tcPr marL="99060" marR="99060" anchor="ctr" horzOverflow="overflow">
                    <a:lnL w="0" cap="flat" cmpd="sng" algn="ctr">
                      <a:solidFill>
                        <a:srgbClr val="C0C0C0"/>
                      </a:solidFill>
                      <a:prstDash val="solid"/>
                      <a:round/>
                      <a:headEnd type="none" w="med" len="med"/>
                      <a:tailEnd type="none" w="med" len="med"/>
                    </a:lnL>
                    <a:lnR w="0" cap="flat" cmpd="sng" algn="ctr">
                      <a:solidFill>
                        <a:srgbClr val="C0C0C0"/>
                      </a:solidFill>
                      <a:prstDash val="solid"/>
                      <a:round/>
                      <a:headEnd type="none" w="med" len="med"/>
                      <a:tailEnd type="none" w="med" len="med"/>
                    </a:lnR>
                    <a:lnT w="0" cap="flat" cmpd="sng" algn="ctr">
                      <a:solidFill>
                        <a:srgbClr val="C0C0C0"/>
                      </a:solidFill>
                      <a:prstDash val="solid"/>
                      <a:round/>
                      <a:headEnd type="none" w="med" len="med"/>
                      <a:tailEnd type="none" w="med" len="med"/>
                    </a:lnT>
                    <a:lnB w="0" cap="flat" cmpd="sng" algn="ctr">
                      <a:solidFill>
                        <a:srgbClr val="B0B0B0"/>
                      </a:solidFill>
                      <a:prstDash val="solid"/>
                      <a:round/>
                      <a:headEnd type="none" w="med" len="med"/>
                      <a:tailEnd type="none" w="med" len="med"/>
                    </a:lnB>
                    <a:lnTlToBr>
                      <a:noFill/>
                    </a:lnTlToBr>
                    <a:lnBlToTr>
                      <a:noFill/>
                    </a:lnBlToTr>
                    <a:solidFill>
                      <a:srgbClr val="EFEFEF"/>
                    </a:solidFill>
                  </a:tcPr>
                </a:tc>
              </a:tr>
              <a:tr h="923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Arial" pitchFamily="34" charset="0"/>
                        </a:rPr>
                        <a:t>G </a:t>
                      </a:r>
                      <a:r>
                        <a:rPr kumimoji="0" lang="it-IT" sz="1600" b="1" i="0" u="none" strike="noStrike" cap="none" normalizeH="0" baseline="0" dirty="0" err="1" smtClean="0">
                          <a:ln>
                            <a:noFill/>
                          </a:ln>
                          <a:solidFill>
                            <a:schemeClr val="tx1"/>
                          </a:solidFill>
                          <a:effectLst/>
                          <a:latin typeface="Arial" pitchFamily="34" charset="0"/>
                        </a:rPr>
                        <a:t>banding</a:t>
                      </a:r>
                      <a:endParaRPr kumimoji="0" lang="it-IT" sz="1600" b="1" i="0" u="none" strike="noStrike" cap="none" normalizeH="0" baseline="0" dirty="0" smtClean="0">
                        <a:ln>
                          <a:noFill/>
                        </a:ln>
                        <a:solidFill>
                          <a:schemeClr val="tx1"/>
                        </a:solidFill>
                        <a:effectLst/>
                        <a:latin typeface="Arial" pitchFamily="34" charset="0"/>
                      </a:endParaRPr>
                    </a:p>
                  </a:txBody>
                  <a:tcPr marL="99060" marR="99060" anchor="ctr" horzOverflow="overflow">
                    <a:lnL w="0" cap="flat" cmpd="sng" algn="ctr">
                      <a:solidFill>
                        <a:srgbClr val="B0B0B0"/>
                      </a:solidFill>
                      <a:prstDash val="solid"/>
                      <a:round/>
                      <a:headEnd type="none" w="med" len="med"/>
                      <a:tailEnd type="none" w="med" len="med"/>
                    </a:lnL>
                    <a:lnR w="0" cap="flat" cmpd="sng" algn="ctr">
                      <a:solidFill>
                        <a:srgbClr val="B0B0B0"/>
                      </a:solidFill>
                      <a:prstDash val="solid"/>
                      <a:round/>
                      <a:headEnd type="none" w="med" len="med"/>
                      <a:tailEnd type="none" w="med" len="med"/>
                    </a:lnR>
                    <a:lnT w="0" cap="flat" cmpd="sng" algn="ctr">
                      <a:solidFill>
                        <a:srgbClr val="B0B0B0"/>
                      </a:solidFill>
                      <a:prstDash val="solid"/>
                      <a:round/>
                      <a:headEnd type="none" w="med" len="med"/>
                      <a:tailEnd type="none" w="med" len="med"/>
                    </a:lnT>
                    <a:lnB w="0" cap="flat" cmpd="sng" algn="ctr">
                      <a:solidFill>
                        <a:srgbClr val="B0B0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err="1" smtClean="0">
                          <a:ln>
                            <a:noFill/>
                          </a:ln>
                          <a:solidFill>
                            <a:schemeClr val="tx1"/>
                          </a:solidFill>
                          <a:effectLst/>
                          <a:latin typeface="Arial" pitchFamily="34" charset="0"/>
                        </a:rPr>
                        <a:t>Partial</a:t>
                      </a:r>
                      <a:r>
                        <a:rPr kumimoji="0" lang="it-IT" sz="1600" b="0" i="0" u="none" strike="noStrike" cap="none" normalizeH="0" baseline="0" dirty="0" smtClean="0">
                          <a:ln>
                            <a:noFill/>
                          </a:ln>
                          <a:solidFill>
                            <a:schemeClr val="tx1"/>
                          </a:solidFill>
                          <a:effectLst/>
                          <a:latin typeface="Arial" pitchFamily="34" charset="0"/>
                        </a:rPr>
                        <a:t> </a:t>
                      </a:r>
                      <a:r>
                        <a:rPr kumimoji="0" lang="it-IT" sz="1600" b="0" i="0" u="none" strike="noStrike" cap="none" normalizeH="0" baseline="0" dirty="0" err="1" smtClean="0">
                          <a:ln>
                            <a:noFill/>
                          </a:ln>
                          <a:solidFill>
                            <a:schemeClr val="tx1"/>
                          </a:solidFill>
                          <a:effectLst/>
                          <a:latin typeface="Arial" pitchFamily="34" charset="0"/>
                        </a:rPr>
                        <a:t>proteolysis</a:t>
                      </a:r>
                      <a:r>
                        <a:rPr kumimoji="0" lang="it-IT" sz="1600" b="0" i="0" u="none" strike="noStrike" cap="none" normalizeH="0" baseline="0" dirty="0" smtClean="0">
                          <a:ln>
                            <a:noFill/>
                          </a:ln>
                          <a:solidFill>
                            <a:schemeClr val="tx1"/>
                          </a:solidFill>
                          <a:effectLst/>
                          <a:latin typeface="Arial" pitchFamily="34" charset="0"/>
                        </a:rPr>
                        <a:t> </a:t>
                      </a:r>
                      <a:r>
                        <a:rPr kumimoji="0" lang="it-IT" sz="1600" b="0" i="0" u="none" strike="noStrike" cap="none" normalizeH="0" baseline="0" dirty="0" err="1" smtClean="0">
                          <a:ln>
                            <a:noFill/>
                          </a:ln>
                          <a:solidFill>
                            <a:schemeClr val="tx1"/>
                          </a:solidFill>
                          <a:effectLst/>
                          <a:latin typeface="Arial" pitchFamily="34" charset="0"/>
                        </a:rPr>
                        <a:t>followed</a:t>
                      </a:r>
                      <a:r>
                        <a:rPr kumimoji="0" lang="it-IT" sz="1600" b="0" i="0" u="none" strike="noStrike" cap="none" normalizeH="0" baseline="0" dirty="0" smtClean="0">
                          <a:ln>
                            <a:noFill/>
                          </a:ln>
                          <a:solidFill>
                            <a:schemeClr val="tx1"/>
                          </a:solidFill>
                          <a:effectLst/>
                          <a:latin typeface="Arial" pitchFamily="34" charset="0"/>
                        </a:rPr>
                        <a:t> by </a:t>
                      </a:r>
                      <a:r>
                        <a:rPr kumimoji="0" lang="it-IT" sz="1600" b="0" i="0" u="none" strike="noStrike" cap="none" normalizeH="0" baseline="0" dirty="0" err="1" smtClean="0">
                          <a:ln>
                            <a:noFill/>
                          </a:ln>
                          <a:solidFill>
                            <a:schemeClr val="tx1"/>
                          </a:solidFill>
                          <a:effectLst/>
                          <a:latin typeface="Arial" pitchFamily="34" charset="0"/>
                        </a:rPr>
                        <a:t>Giemsa</a:t>
                      </a:r>
                      <a:r>
                        <a:rPr kumimoji="0" lang="it-IT" sz="1600" b="0" i="0" u="none" strike="noStrike" cap="none" normalizeH="0" baseline="0" dirty="0" smtClean="0">
                          <a:ln>
                            <a:noFill/>
                          </a:ln>
                          <a:solidFill>
                            <a:schemeClr val="tx1"/>
                          </a:solidFill>
                          <a:effectLst/>
                          <a:latin typeface="Arial" pitchFamily="34" charset="0"/>
                        </a:rPr>
                        <a:t> </a:t>
                      </a:r>
                      <a:r>
                        <a:rPr kumimoji="0" lang="it-IT" sz="1600" b="0" i="0" u="none" strike="noStrike" cap="none" normalizeH="0" baseline="0" dirty="0" err="1" smtClean="0">
                          <a:ln>
                            <a:noFill/>
                          </a:ln>
                          <a:solidFill>
                            <a:schemeClr val="tx1"/>
                          </a:solidFill>
                          <a:effectLst/>
                          <a:latin typeface="Arial" pitchFamily="34" charset="0"/>
                        </a:rPr>
                        <a:t>staining</a:t>
                      </a:r>
                      <a:endParaRPr kumimoji="0" lang="it-IT" sz="1600" b="0" i="0" u="none" strike="noStrike" cap="none" normalizeH="0" baseline="0" dirty="0" smtClean="0">
                        <a:ln>
                          <a:noFill/>
                        </a:ln>
                        <a:solidFill>
                          <a:schemeClr val="tx1"/>
                        </a:solidFill>
                        <a:effectLst/>
                        <a:latin typeface="Arial" pitchFamily="34" charset="0"/>
                      </a:endParaRPr>
                    </a:p>
                  </a:txBody>
                  <a:tcPr marL="99060" marR="99060" anchor="ctr" horzOverflow="overflow">
                    <a:lnL w="0" cap="flat" cmpd="sng" algn="ctr">
                      <a:solidFill>
                        <a:srgbClr val="B0B0B0"/>
                      </a:solidFill>
                      <a:prstDash val="solid"/>
                      <a:round/>
                      <a:headEnd type="none" w="med" len="med"/>
                      <a:tailEnd type="none" w="med" len="med"/>
                    </a:lnL>
                    <a:lnR w="0" cap="flat" cmpd="sng" algn="ctr">
                      <a:solidFill>
                        <a:srgbClr val="B0B0B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Dark </a:t>
                      </a:r>
                      <a:r>
                        <a:rPr kumimoji="0" lang="it-IT" sz="1600" b="0" i="0" u="none" strike="noStrike" cap="none" normalizeH="0" baseline="0" dirty="0" err="1" smtClean="0">
                          <a:ln>
                            <a:noFill/>
                          </a:ln>
                          <a:solidFill>
                            <a:schemeClr val="tx1"/>
                          </a:solidFill>
                          <a:effectLst/>
                          <a:latin typeface="Arial" pitchFamily="34" charset="0"/>
                        </a:rPr>
                        <a:t>bands</a:t>
                      </a:r>
                      <a:r>
                        <a:rPr kumimoji="0" lang="it-IT" sz="1600" b="0" i="0" u="none" strike="noStrike" cap="none" normalizeH="0" baseline="0" dirty="0" smtClean="0">
                          <a:ln>
                            <a:noFill/>
                          </a:ln>
                          <a:solidFill>
                            <a:schemeClr val="tx1"/>
                          </a:solidFill>
                          <a:effectLst/>
                          <a:latin typeface="Arial" pitchFamily="34" charset="0"/>
                        </a:rPr>
                        <a:t> are </a:t>
                      </a:r>
                      <a:r>
                        <a:rPr kumimoji="0" lang="it-IT" sz="1600" b="0" i="0" u="none" strike="noStrike" cap="none" normalizeH="0" baseline="0" dirty="0" err="1" smtClean="0">
                          <a:ln>
                            <a:noFill/>
                          </a:ln>
                          <a:solidFill>
                            <a:schemeClr val="tx1"/>
                          </a:solidFill>
                          <a:effectLst/>
                          <a:latin typeface="Arial" pitchFamily="34" charset="0"/>
                        </a:rPr>
                        <a:t>rich</a:t>
                      </a:r>
                      <a:r>
                        <a:rPr kumimoji="0" lang="it-IT" sz="1600" b="0" i="0" u="none" strike="noStrike" cap="none" normalizeH="0" baseline="0" dirty="0" smtClean="0">
                          <a:ln>
                            <a:noFill/>
                          </a:ln>
                          <a:solidFill>
                            <a:schemeClr val="tx1"/>
                          </a:solidFill>
                          <a:effectLst/>
                          <a:latin typeface="Arial" pitchFamily="34" charset="0"/>
                        </a:rPr>
                        <a:t> in AT</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 Light </a:t>
                      </a:r>
                      <a:r>
                        <a:rPr kumimoji="0" lang="it-IT" sz="1600" b="0" i="0" u="none" strike="noStrike" cap="none" normalizeH="0" baseline="0" dirty="0" err="1" smtClean="0">
                          <a:ln>
                            <a:noFill/>
                          </a:ln>
                          <a:solidFill>
                            <a:schemeClr val="tx1"/>
                          </a:solidFill>
                          <a:effectLst/>
                          <a:latin typeface="Arial" pitchFamily="34" charset="0"/>
                        </a:rPr>
                        <a:t>bands</a:t>
                      </a:r>
                      <a:r>
                        <a:rPr kumimoji="0" lang="it-IT" sz="1600" b="0" i="0" u="none" strike="noStrike" cap="none" normalizeH="0" baseline="0" dirty="0" smtClean="0">
                          <a:ln>
                            <a:noFill/>
                          </a:ln>
                          <a:solidFill>
                            <a:schemeClr val="tx1"/>
                          </a:solidFill>
                          <a:effectLst/>
                          <a:latin typeface="Arial" pitchFamily="34" charset="0"/>
                        </a:rPr>
                        <a:t> are </a:t>
                      </a:r>
                      <a:r>
                        <a:rPr kumimoji="0" lang="it-IT" sz="1600" b="0" i="0" u="none" strike="noStrike" cap="none" normalizeH="0" baseline="0" dirty="0" err="1" smtClean="0">
                          <a:ln>
                            <a:noFill/>
                          </a:ln>
                          <a:solidFill>
                            <a:schemeClr val="tx1"/>
                          </a:solidFill>
                          <a:effectLst/>
                          <a:latin typeface="Arial" pitchFamily="34" charset="0"/>
                        </a:rPr>
                        <a:t>rich</a:t>
                      </a:r>
                      <a:r>
                        <a:rPr kumimoji="0" lang="it-IT" sz="1600" b="0" i="0" u="none" strike="noStrike" cap="none" normalizeH="0" baseline="0" dirty="0" smtClean="0">
                          <a:ln>
                            <a:noFill/>
                          </a:ln>
                          <a:solidFill>
                            <a:schemeClr val="tx1"/>
                          </a:solidFill>
                          <a:effectLst/>
                          <a:latin typeface="Arial" pitchFamily="34" charset="0"/>
                        </a:rPr>
                        <a:t> in GC</a:t>
                      </a:r>
                    </a:p>
                  </a:txBody>
                  <a:tcPr marL="99060" marR="99060" anchor="ctr" horzOverflow="overflow">
                    <a:lnL w="0" cap="flat" cmpd="sng" algn="ctr">
                      <a:solidFill>
                        <a:srgbClr val="B0B0B0"/>
                      </a:solidFill>
                      <a:prstDash val="solid"/>
                      <a:round/>
                      <a:headEnd type="none" w="med" len="med"/>
                      <a:tailEnd type="none" w="med" len="med"/>
                    </a:lnL>
                    <a:lnR w="0" cap="flat" cmpd="sng" algn="ctr">
                      <a:solidFill>
                        <a:srgbClr val="B0B0B0"/>
                      </a:solidFill>
                      <a:prstDash val="solid"/>
                      <a:round/>
                      <a:headEnd type="none" w="med" len="med"/>
                      <a:tailEnd type="none" w="med" len="med"/>
                    </a:lnR>
                    <a:lnT w="0" cap="flat" cmpd="sng" algn="ctr">
                      <a:solidFill>
                        <a:srgbClr val="B0B0B0"/>
                      </a:solidFill>
                      <a:prstDash val="solid"/>
                      <a:round/>
                      <a:headEnd type="none" w="med" len="med"/>
                      <a:tailEnd type="none" w="med" len="med"/>
                    </a:lnT>
                    <a:lnB w="0" cap="flat" cmpd="sng" algn="ctr">
                      <a:solidFill>
                        <a:srgbClr val="B0B0B0"/>
                      </a:solidFill>
                      <a:prstDash val="solid"/>
                      <a:round/>
                      <a:headEnd type="none" w="med" len="med"/>
                      <a:tailEnd type="none" w="med" len="med"/>
                    </a:lnB>
                    <a:lnTlToBr>
                      <a:noFill/>
                    </a:lnTlToBr>
                    <a:lnBlToTr>
                      <a:noFill/>
                    </a:lnBlToTr>
                    <a:noFill/>
                  </a:tcPr>
                </a:tc>
              </a:tr>
              <a:tr h="376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pitchFamily="34" charset="0"/>
                      </a:endParaRPr>
                    </a:p>
                  </a:txBody>
                  <a:tcPr marL="99060" marR="99060" anchor="ctr" horzOverflow="overflow">
                    <a:lnL w="0" cap="flat" cmpd="sng" algn="ctr">
                      <a:solidFill>
                        <a:srgbClr val="B0B0B0"/>
                      </a:solidFill>
                      <a:prstDash val="solid"/>
                      <a:round/>
                      <a:headEnd type="none" w="med" len="med"/>
                      <a:tailEnd type="none" w="med" len="med"/>
                    </a:lnL>
                    <a:lnR w="0" cap="flat" cmpd="sng" algn="ctr">
                      <a:solidFill>
                        <a:srgbClr val="B0B0B0"/>
                      </a:solidFill>
                      <a:prstDash val="solid"/>
                      <a:round/>
                      <a:headEnd type="none" w="med" len="med"/>
                      <a:tailEnd type="none" w="med" len="med"/>
                    </a:lnR>
                    <a:lnT w="0" cap="flat" cmpd="sng" algn="ctr">
                      <a:solidFill>
                        <a:srgbClr val="B0B0B0"/>
                      </a:solidFill>
                      <a:prstDash val="solid"/>
                      <a:round/>
                      <a:headEnd type="none" w="med" len="med"/>
                      <a:tailEnd type="none" w="med" len="med"/>
                    </a:lnT>
                    <a:lnB w="0" cap="flat" cmpd="sng" algn="ctr">
                      <a:solidFill>
                        <a:srgbClr val="B0B0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pitchFamily="34" charset="0"/>
                      </a:endParaRPr>
                    </a:p>
                  </a:txBody>
                  <a:tcPr marL="99060" marR="99060" anchor="ctr" horzOverflow="overflow">
                    <a:lnL w="0" cap="flat" cmpd="sng" algn="ctr">
                      <a:solidFill>
                        <a:srgbClr val="B0B0B0"/>
                      </a:solidFill>
                      <a:prstDash val="solid"/>
                      <a:round/>
                      <a:headEnd type="none" w="med" len="med"/>
                      <a:tailEnd type="none" w="med" len="med"/>
                    </a:lnL>
                    <a:lnR w="0" cap="flat" cmpd="sng" algn="ctr">
                      <a:solidFill>
                        <a:srgbClr val="B0B0B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pitchFamily="34" charset="0"/>
                      </a:endParaRPr>
                    </a:p>
                  </a:txBody>
                  <a:tcPr marL="99060" marR="99060" anchor="ctr" horzOverflow="overflow">
                    <a:lnL w="0" cap="flat" cmpd="sng" algn="ctr">
                      <a:solidFill>
                        <a:srgbClr val="B0B0B0"/>
                      </a:solidFill>
                      <a:prstDash val="solid"/>
                      <a:round/>
                      <a:headEnd type="none" w="med" len="med"/>
                      <a:tailEnd type="none" w="med" len="med"/>
                    </a:lnL>
                    <a:lnR w="0" cap="flat" cmpd="sng" algn="ctr">
                      <a:solidFill>
                        <a:srgbClr val="B0B0B0"/>
                      </a:solidFill>
                      <a:prstDash val="solid"/>
                      <a:round/>
                      <a:headEnd type="none" w="med" len="med"/>
                      <a:tailEnd type="none" w="med" len="med"/>
                    </a:lnR>
                    <a:lnT w="0" cap="flat" cmpd="sng" algn="ctr">
                      <a:solidFill>
                        <a:srgbClr val="B0B0B0"/>
                      </a:solidFill>
                      <a:prstDash val="solid"/>
                      <a:round/>
                      <a:headEnd type="none" w="med" len="med"/>
                      <a:tailEnd type="none" w="med" len="med"/>
                    </a:lnT>
                    <a:lnB w="0" cap="flat" cmpd="sng" algn="ctr">
                      <a:solidFill>
                        <a:srgbClr val="B0B0B0"/>
                      </a:solidFill>
                      <a:prstDash val="solid"/>
                      <a:round/>
                      <a:headEnd type="none" w="med" len="med"/>
                      <a:tailEnd type="none" w="med" len="med"/>
                    </a:lnB>
                    <a:lnTlToBr>
                      <a:noFill/>
                    </a:lnTlToBr>
                    <a:lnBlToTr>
                      <a:noFill/>
                    </a:lnBlToTr>
                    <a:noFill/>
                  </a:tcPr>
                </a:tc>
              </a:tr>
              <a:tr h="923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err="1" smtClean="0">
                          <a:ln>
                            <a:noFill/>
                          </a:ln>
                          <a:solidFill>
                            <a:schemeClr val="tx1"/>
                          </a:solidFill>
                          <a:effectLst/>
                          <a:latin typeface="Arial" pitchFamily="34" charset="0"/>
                        </a:rPr>
                        <a:t>R</a:t>
                      </a:r>
                      <a:r>
                        <a:rPr kumimoji="0" lang="it-IT" sz="1600" b="1" i="0" u="none" strike="noStrike" cap="none" normalizeH="0" baseline="0" dirty="0" smtClean="0">
                          <a:ln>
                            <a:noFill/>
                          </a:ln>
                          <a:solidFill>
                            <a:schemeClr val="tx1"/>
                          </a:solidFill>
                          <a:effectLst/>
                          <a:latin typeface="Arial" pitchFamily="34" charset="0"/>
                        </a:rPr>
                        <a:t> </a:t>
                      </a:r>
                      <a:r>
                        <a:rPr kumimoji="0" lang="it-IT" sz="1600" b="1" i="0" u="none" strike="noStrike" cap="none" normalizeH="0" baseline="0" dirty="0" err="1" smtClean="0">
                          <a:ln>
                            <a:noFill/>
                          </a:ln>
                          <a:solidFill>
                            <a:schemeClr val="tx1"/>
                          </a:solidFill>
                          <a:effectLst/>
                          <a:latin typeface="Arial" pitchFamily="34" charset="0"/>
                        </a:rPr>
                        <a:t>banding</a:t>
                      </a:r>
                      <a:endParaRPr kumimoji="0" lang="it-IT" sz="1600" b="1" i="0" u="none" strike="noStrike" cap="none" normalizeH="0" baseline="0" dirty="0" smtClean="0">
                        <a:ln>
                          <a:noFill/>
                        </a:ln>
                        <a:solidFill>
                          <a:schemeClr val="tx1"/>
                        </a:solidFill>
                        <a:effectLst/>
                        <a:latin typeface="Arial" pitchFamily="34" charset="0"/>
                      </a:endParaRPr>
                    </a:p>
                  </a:txBody>
                  <a:tcPr marL="99060" marR="99060" anchor="ctr" horzOverflow="overflow">
                    <a:lnL w="0" cap="flat" cmpd="sng" algn="ctr">
                      <a:solidFill>
                        <a:srgbClr val="B0B0B0"/>
                      </a:solidFill>
                      <a:prstDash val="solid"/>
                      <a:round/>
                      <a:headEnd type="none" w="med" len="med"/>
                      <a:tailEnd type="none" w="med" len="med"/>
                    </a:lnL>
                    <a:lnR w="0" cap="flat" cmpd="sng" algn="ctr">
                      <a:solidFill>
                        <a:srgbClr val="B0B0B0"/>
                      </a:solidFill>
                      <a:prstDash val="solid"/>
                      <a:round/>
                      <a:headEnd type="none" w="med" len="med"/>
                      <a:tailEnd type="none" w="med" len="med"/>
                    </a:lnR>
                    <a:lnT w="0" cap="flat" cmpd="sng" algn="ctr">
                      <a:solidFill>
                        <a:srgbClr val="B0B0B0"/>
                      </a:solidFill>
                      <a:prstDash val="solid"/>
                      <a:round/>
                      <a:headEnd type="none" w="med" len="med"/>
                      <a:tailEnd type="none" w="med" len="med"/>
                    </a:lnT>
                    <a:lnB w="0" cap="flat" cmpd="sng" algn="ctr">
                      <a:solidFill>
                        <a:srgbClr val="B0B0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err="1" smtClean="0">
                          <a:ln>
                            <a:noFill/>
                          </a:ln>
                          <a:solidFill>
                            <a:schemeClr val="tx1"/>
                          </a:solidFill>
                          <a:effectLst/>
                          <a:latin typeface="Arial" pitchFamily="34" charset="0"/>
                        </a:rPr>
                        <a:t>Heat</a:t>
                      </a:r>
                      <a:r>
                        <a:rPr kumimoji="0" lang="it-IT" sz="1600" b="0" i="0" u="none" strike="noStrike" cap="none" normalizeH="0" baseline="0" dirty="0" smtClean="0">
                          <a:ln>
                            <a:noFill/>
                          </a:ln>
                          <a:solidFill>
                            <a:schemeClr val="tx1"/>
                          </a:solidFill>
                          <a:effectLst/>
                          <a:latin typeface="Arial" pitchFamily="34" charset="0"/>
                        </a:rPr>
                        <a:t> </a:t>
                      </a:r>
                      <a:r>
                        <a:rPr kumimoji="0" lang="it-IT" sz="1600" b="0" i="0" u="none" strike="noStrike" cap="none" normalizeH="0" baseline="0" dirty="0" err="1" smtClean="0">
                          <a:ln>
                            <a:noFill/>
                          </a:ln>
                          <a:solidFill>
                            <a:schemeClr val="tx1"/>
                          </a:solidFill>
                          <a:effectLst/>
                          <a:latin typeface="Arial" pitchFamily="34" charset="0"/>
                        </a:rPr>
                        <a:t>denaturation</a:t>
                      </a:r>
                      <a:r>
                        <a:rPr kumimoji="0" lang="it-IT" sz="1600" b="0" i="0" u="none" strike="noStrike" cap="none" normalizeH="0" baseline="0" dirty="0" smtClean="0">
                          <a:ln>
                            <a:noFill/>
                          </a:ln>
                          <a:solidFill>
                            <a:schemeClr val="tx1"/>
                          </a:solidFill>
                          <a:effectLst/>
                          <a:latin typeface="Arial" pitchFamily="34" charset="0"/>
                        </a:rPr>
                        <a:t> </a:t>
                      </a:r>
                      <a:r>
                        <a:rPr kumimoji="0" lang="it-IT" sz="1600" b="0" i="0" u="none" strike="noStrike" cap="none" normalizeH="0" baseline="0" dirty="0" err="1" smtClean="0">
                          <a:ln>
                            <a:noFill/>
                          </a:ln>
                          <a:solidFill>
                            <a:schemeClr val="tx1"/>
                          </a:solidFill>
                          <a:effectLst/>
                          <a:latin typeface="Arial" pitchFamily="34" charset="0"/>
                        </a:rPr>
                        <a:t>followed</a:t>
                      </a:r>
                      <a:r>
                        <a:rPr kumimoji="0" lang="it-IT" sz="1600" b="0" i="0" u="none" strike="noStrike" cap="none" normalizeH="0" baseline="0" dirty="0" smtClean="0">
                          <a:ln>
                            <a:noFill/>
                          </a:ln>
                          <a:solidFill>
                            <a:schemeClr val="tx1"/>
                          </a:solidFill>
                          <a:effectLst/>
                          <a:latin typeface="Arial" pitchFamily="34" charset="0"/>
                        </a:rPr>
                        <a:t> by </a:t>
                      </a:r>
                      <a:r>
                        <a:rPr kumimoji="0" lang="it-IT" sz="1600" b="0" i="0" u="none" strike="noStrike" cap="none" normalizeH="0" baseline="0" dirty="0" err="1" smtClean="0">
                          <a:ln>
                            <a:noFill/>
                          </a:ln>
                          <a:solidFill>
                            <a:schemeClr val="tx1"/>
                          </a:solidFill>
                          <a:effectLst/>
                          <a:latin typeface="Arial" pitchFamily="34" charset="0"/>
                        </a:rPr>
                        <a:t>Giemsa</a:t>
                      </a:r>
                      <a:r>
                        <a:rPr kumimoji="0" lang="it-IT" sz="1600" b="0" i="0" u="none" strike="noStrike" cap="none" normalizeH="0" baseline="0" dirty="0" smtClean="0">
                          <a:ln>
                            <a:noFill/>
                          </a:ln>
                          <a:solidFill>
                            <a:schemeClr val="tx1"/>
                          </a:solidFill>
                          <a:effectLst/>
                          <a:latin typeface="Arial" pitchFamily="34" charset="0"/>
                        </a:rPr>
                        <a:t> </a:t>
                      </a:r>
                      <a:r>
                        <a:rPr kumimoji="0" lang="it-IT" sz="1600" b="0" i="0" u="none" strike="noStrike" cap="none" normalizeH="0" baseline="0" dirty="0" err="1" smtClean="0">
                          <a:ln>
                            <a:noFill/>
                          </a:ln>
                          <a:solidFill>
                            <a:schemeClr val="tx1"/>
                          </a:solidFill>
                          <a:effectLst/>
                          <a:latin typeface="Arial" pitchFamily="34" charset="0"/>
                        </a:rPr>
                        <a:t>staining</a:t>
                      </a:r>
                      <a:endParaRPr kumimoji="0" lang="it-IT" sz="1600" b="0" i="0" u="none" strike="noStrike" cap="none" normalizeH="0" baseline="0" dirty="0" smtClean="0">
                        <a:ln>
                          <a:noFill/>
                        </a:ln>
                        <a:solidFill>
                          <a:schemeClr val="tx1"/>
                        </a:solidFill>
                        <a:effectLst/>
                        <a:latin typeface="Arial" pitchFamily="34" charset="0"/>
                      </a:endParaRPr>
                    </a:p>
                  </a:txBody>
                  <a:tcPr marL="99060" marR="99060" anchor="ctr" horzOverflow="overflow">
                    <a:lnL w="0" cap="flat" cmpd="sng" algn="ctr">
                      <a:solidFill>
                        <a:srgbClr val="B0B0B0"/>
                      </a:solidFill>
                      <a:prstDash val="solid"/>
                      <a:round/>
                      <a:headEnd type="none" w="med" len="med"/>
                      <a:tailEnd type="none" w="med" len="med"/>
                    </a:lnL>
                    <a:lnR w="0" cap="flat" cmpd="sng" algn="ctr">
                      <a:solidFill>
                        <a:srgbClr val="B0B0B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Dark </a:t>
                      </a:r>
                      <a:r>
                        <a:rPr kumimoji="0" lang="it-IT" sz="1600" b="0" i="0" u="none" strike="noStrike" cap="none" normalizeH="0" baseline="0" dirty="0" err="1" smtClean="0">
                          <a:ln>
                            <a:noFill/>
                          </a:ln>
                          <a:solidFill>
                            <a:schemeClr val="tx1"/>
                          </a:solidFill>
                          <a:effectLst/>
                          <a:latin typeface="Arial" pitchFamily="34" charset="0"/>
                        </a:rPr>
                        <a:t>bands</a:t>
                      </a:r>
                      <a:r>
                        <a:rPr kumimoji="0" lang="it-IT" sz="1600" b="0" i="0" u="none" strike="noStrike" cap="none" normalizeH="0" baseline="0" dirty="0" smtClean="0">
                          <a:ln>
                            <a:noFill/>
                          </a:ln>
                          <a:solidFill>
                            <a:schemeClr val="tx1"/>
                          </a:solidFill>
                          <a:effectLst/>
                          <a:latin typeface="Arial" pitchFamily="34" charset="0"/>
                        </a:rPr>
                        <a:t> are </a:t>
                      </a:r>
                      <a:r>
                        <a:rPr kumimoji="0" lang="it-IT" sz="1600" b="0" i="0" u="none" strike="noStrike" cap="none" normalizeH="0" baseline="0" dirty="0" err="1" smtClean="0">
                          <a:ln>
                            <a:noFill/>
                          </a:ln>
                          <a:solidFill>
                            <a:schemeClr val="tx1"/>
                          </a:solidFill>
                          <a:effectLst/>
                          <a:latin typeface="Arial" pitchFamily="34" charset="0"/>
                        </a:rPr>
                        <a:t>rich</a:t>
                      </a:r>
                      <a:r>
                        <a:rPr kumimoji="0" lang="it-IT" sz="1600" b="0" i="0" u="none" strike="noStrike" cap="none" normalizeH="0" baseline="0" dirty="0" smtClean="0">
                          <a:ln>
                            <a:noFill/>
                          </a:ln>
                          <a:solidFill>
                            <a:schemeClr val="tx1"/>
                          </a:solidFill>
                          <a:effectLst/>
                          <a:latin typeface="Arial" pitchFamily="34" charset="0"/>
                        </a:rPr>
                        <a:t> in GC</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Light </a:t>
                      </a:r>
                      <a:r>
                        <a:rPr kumimoji="0" lang="it-IT" sz="1600" b="0" i="0" u="none" strike="noStrike" cap="none" normalizeH="0" baseline="0" dirty="0" err="1" smtClean="0">
                          <a:ln>
                            <a:noFill/>
                          </a:ln>
                          <a:solidFill>
                            <a:schemeClr val="tx1"/>
                          </a:solidFill>
                          <a:effectLst/>
                          <a:latin typeface="Arial" pitchFamily="34" charset="0"/>
                        </a:rPr>
                        <a:t>bands</a:t>
                      </a:r>
                      <a:r>
                        <a:rPr kumimoji="0" lang="it-IT" sz="1600" b="0" i="0" u="none" strike="noStrike" cap="none" normalizeH="0" baseline="0" dirty="0" smtClean="0">
                          <a:ln>
                            <a:noFill/>
                          </a:ln>
                          <a:solidFill>
                            <a:schemeClr val="tx1"/>
                          </a:solidFill>
                          <a:effectLst/>
                          <a:latin typeface="Arial" pitchFamily="34" charset="0"/>
                        </a:rPr>
                        <a:t> are </a:t>
                      </a:r>
                      <a:r>
                        <a:rPr kumimoji="0" lang="it-IT" sz="1600" b="0" i="0" u="none" strike="noStrike" cap="none" normalizeH="0" baseline="0" dirty="0" err="1" smtClean="0">
                          <a:ln>
                            <a:noFill/>
                          </a:ln>
                          <a:solidFill>
                            <a:schemeClr val="tx1"/>
                          </a:solidFill>
                          <a:effectLst/>
                          <a:latin typeface="Arial" pitchFamily="34" charset="0"/>
                        </a:rPr>
                        <a:t>rich</a:t>
                      </a:r>
                      <a:r>
                        <a:rPr kumimoji="0" lang="it-IT" sz="1600" b="0" i="0" u="none" strike="noStrike" cap="none" normalizeH="0" baseline="0" dirty="0" smtClean="0">
                          <a:ln>
                            <a:noFill/>
                          </a:ln>
                          <a:solidFill>
                            <a:schemeClr val="tx1"/>
                          </a:solidFill>
                          <a:effectLst/>
                          <a:latin typeface="Arial" pitchFamily="34" charset="0"/>
                        </a:rPr>
                        <a:t> in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pitchFamily="34" charset="0"/>
                      </a:endParaRPr>
                    </a:p>
                  </a:txBody>
                  <a:tcPr marL="99060" marR="99060" anchor="ctr" horzOverflow="overflow">
                    <a:lnL w="0" cap="flat" cmpd="sng" algn="ctr">
                      <a:solidFill>
                        <a:srgbClr val="B0B0B0"/>
                      </a:solidFill>
                      <a:prstDash val="solid"/>
                      <a:round/>
                      <a:headEnd type="none" w="med" len="med"/>
                      <a:tailEnd type="none" w="med" len="med"/>
                    </a:lnL>
                    <a:lnR w="0" cap="flat" cmpd="sng" algn="ctr">
                      <a:solidFill>
                        <a:srgbClr val="B0B0B0"/>
                      </a:solidFill>
                      <a:prstDash val="solid"/>
                      <a:round/>
                      <a:headEnd type="none" w="med" len="med"/>
                      <a:tailEnd type="none" w="med" len="med"/>
                    </a:lnR>
                    <a:lnT w="0" cap="flat" cmpd="sng" algn="ctr">
                      <a:solidFill>
                        <a:srgbClr val="B0B0B0"/>
                      </a:solidFill>
                      <a:prstDash val="solid"/>
                      <a:round/>
                      <a:headEnd type="none" w="med" len="med"/>
                      <a:tailEnd type="none" w="med" len="med"/>
                    </a:lnT>
                    <a:lnB w="0" cap="flat" cmpd="sng" algn="ctr">
                      <a:solidFill>
                        <a:srgbClr val="B0B0B0"/>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pitchFamily="34" charset="0"/>
                      </a:endParaRPr>
                    </a:p>
                  </a:txBody>
                  <a:tcPr marL="99060" marR="99060" anchor="ctr" horzOverflow="overflow">
                    <a:lnL w="0" cap="flat" cmpd="sng" algn="ctr">
                      <a:solidFill>
                        <a:srgbClr val="B0B0B0"/>
                      </a:solidFill>
                      <a:prstDash val="solid"/>
                      <a:round/>
                      <a:headEnd type="none" w="med" len="med"/>
                      <a:tailEnd type="none" w="med" len="med"/>
                    </a:lnL>
                    <a:lnR w="0" cap="flat" cmpd="sng" algn="ctr">
                      <a:solidFill>
                        <a:srgbClr val="B0B0B0"/>
                      </a:solidFill>
                      <a:prstDash val="solid"/>
                      <a:round/>
                      <a:headEnd type="none" w="med" len="med"/>
                      <a:tailEnd type="none" w="med" len="med"/>
                    </a:lnR>
                    <a:lnT w="0" cap="flat" cmpd="sng" algn="ctr">
                      <a:solidFill>
                        <a:srgbClr val="B0B0B0"/>
                      </a:solidFill>
                      <a:prstDash val="solid"/>
                      <a:round/>
                      <a:headEnd type="none" w="med" len="med"/>
                      <a:tailEnd type="none" w="med" len="med"/>
                    </a:lnT>
                    <a:lnB w="0" cap="flat" cmpd="sng" algn="ctr">
                      <a:solidFill>
                        <a:srgbClr val="B0B0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pitchFamily="34" charset="0"/>
                      </a:endParaRPr>
                    </a:p>
                  </a:txBody>
                  <a:tcPr marL="99060" marR="99060" anchor="ctr" horzOverflow="overflow">
                    <a:lnL w="0" cap="flat" cmpd="sng" algn="ctr">
                      <a:solidFill>
                        <a:srgbClr val="B0B0B0"/>
                      </a:solidFill>
                      <a:prstDash val="solid"/>
                      <a:round/>
                      <a:headEnd type="none" w="med" len="med"/>
                      <a:tailEnd type="none" w="med" len="med"/>
                    </a:lnL>
                    <a:lnR w="0" cap="flat" cmpd="sng" algn="ctr">
                      <a:solidFill>
                        <a:srgbClr val="B0B0B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pitchFamily="34" charset="0"/>
                      </a:endParaRPr>
                    </a:p>
                  </a:txBody>
                  <a:tcPr marL="99060" marR="99060" anchor="ctr" horzOverflow="overflow">
                    <a:lnL w="0" cap="flat" cmpd="sng" algn="ctr">
                      <a:solidFill>
                        <a:srgbClr val="B0B0B0"/>
                      </a:solidFill>
                      <a:prstDash val="solid"/>
                      <a:round/>
                      <a:headEnd type="none" w="med" len="med"/>
                      <a:tailEnd type="none" w="med" len="med"/>
                    </a:lnL>
                    <a:lnR w="0" cap="flat" cmpd="sng" algn="ctr">
                      <a:solidFill>
                        <a:srgbClr val="B0B0B0"/>
                      </a:solidFill>
                      <a:prstDash val="solid"/>
                      <a:round/>
                      <a:headEnd type="none" w="med" len="med"/>
                      <a:tailEnd type="none" w="med" len="med"/>
                    </a:lnR>
                    <a:lnT w="0" cap="flat" cmpd="sng" algn="ctr">
                      <a:solidFill>
                        <a:srgbClr val="B0B0B0"/>
                      </a:solidFill>
                      <a:prstDash val="solid"/>
                      <a:round/>
                      <a:headEnd type="none" w="med" len="med"/>
                      <a:tailEnd type="none" w="med" len="med"/>
                    </a:lnT>
                    <a:lnB w="0" cap="flat" cmpd="sng" algn="ctr">
                      <a:solidFill>
                        <a:srgbClr val="B0B0B0"/>
                      </a:solidFill>
                      <a:prstDash val="solid"/>
                      <a:round/>
                      <a:headEnd type="none" w="med" len="med"/>
                      <a:tailEnd type="none" w="med" len="med"/>
                    </a:lnB>
                    <a:lnTlToBr>
                      <a:noFill/>
                    </a:lnTlToBr>
                    <a:lnBlToTr>
                      <a:noFill/>
                    </a:lnBlToTr>
                    <a:noFill/>
                  </a:tcPr>
                </a:tc>
              </a:tr>
              <a:tr h="923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err="1" smtClean="0">
                          <a:ln>
                            <a:noFill/>
                          </a:ln>
                          <a:solidFill>
                            <a:schemeClr val="tx1"/>
                          </a:solidFill>
                          <a:effectLst/>
                          <a:latin typeface="Arial" pitchFamily="34" charset="0"/>
                        </a:rPr>
                        <a:t>Q</a:t>
                      </a:r>
                      <a:r>
                        <a:rPr kumimoji="0" lang="it-IT" sz="1600" b="1" i="0" u="none" strike="noStrike" cap="none" normalizeH="0" baseline="0" dirty="0" smtClean="0">
                          <a:ln>
                            <a:noFill/>
                          </a:ln>
                          <a:solidFill>
                            <a:schemeClr val="tx1"/>
                          </a:solidFill>
                          <a:effectLst/>
                          <a:latin typeface="Arial" pitchFamily="34" charset="0"/>
                        </a:rPr>
                        <a:t> </a:t>
                      </a:r>
                      <a:r>
                        <a:rPr kumimoji="0" lang="it-IT" sz="1600" b="1" i="0" u="none" strike="noStrike" cap="none" normalizeH="0" baseline="0" dirty="0" err="1" smtClean="0">
                          <a:ln>
                            <a:noFill/>
                          </a:ln>
                          <a:solidFill>
                            <a:schemeClr val="tx1"/>
                          </a:solidFill>
                          <a:effectLst/>
                          <a:latin typeface="Arial" pitchFamily="34" charset="0"/>
                        </a:rPr>
                        <a:t>banding</a:t>
                      </a:r>
                      <a:endParaRPr kumimoji="0" lang="it-IT" sz="1600" b="1" i="0" u="none" strike="noStrike" cap="none" normalizeH="0" baseline="0" dirty="0" smtClean="0">
                        <a:ln>
                          <a:noFill/>
                        </a:ln>
                        <a:solidFill>
                          <a:schemeClr val="tx1"/>
                        </a:solidFill>
                        <a:effectLst/>
                        <a:latin typeface="Arial" pitchFamily="34" charset="0"/>
                      </a:endParaRPr>
                    </a:p>
                  </a:txBody>
                  <a:tcPr marL="99060" marR="99060" anchor="ctr" horzOverflow="overflow">
                    <a:lnL w="0" cap="flat" cmpd="sng" algn="ctr">
                      <a:solidFill>
                        <a:srgbClr val="B0B0B0"/>
                      </a:solidFill>
                      <a:prstDash val="solid"/>
                      <a:round/>
                      <a:headEnd type="none" w="med" len="med"/>
                      <a:tailEnd type="none" w="med" len="med"/>
                    </a:lnL>
                    <a:lnR w="0" cap="flat" cmpd="sng" algn="ctr">
                      <a:solidFill>
                        <a:srgbClr val="B0B0B0"/>
                      </a:solidFill>
                      <a:prstDash val="solid"/>
                      <a:round/>
                      <a:headEnd type="none" w="med" len="med"/>
                      <a:tailEnd type="none" w="med" len="med"/>
                    </a:lnR>
                    <a:lnT w="0" cap="flat" cmpd="sng" algn="ctr">
                      <a:solidFill>
                        <a:srgbClr val="B0B0B0"/>
                      </a:solidFill>
                      <a:prstDash val="solid"/>
                      <a:round/>
                      <a:headEnd type="none" w="med" len="med"/>
                      <a:tailEnd type="none" w="med" len="med"/>
                    </a:lnT>
                    <a:lnB w="0" cap="flat" cmpd="sng" algn="ctr">
                      <a:solidFill>
                        <a:srgbClr val="B0B0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err="1" smtClean="0">
                          <a:ln>
                            <a:noFill/>
                          </a:ln>
                          <a:solidFill>
                            <a:schemeClr val="tx1"/>
                          </a:solidFill>
                          <a:effectLst/>
                          <a:latin typeface="Arial" pitchFamily="34" charset="0"/>
                        </a:rPr>
                        <a:t>Enzymatic</a:t>
                      </a:r>
                      <a:r>
                        <a:rPr kumimoji="0" lang="it-IT" sz="1600" b="0" i="0" u="none" strike="noStrike" cap="none" normalizeH="0" baseline="0" dirty="0" smtClean="0">
                          <a:ln>
                            <a:noFill/>
                          </a:ln>
                          <a:solidFill>
                            <a:schemeClr val="tx1"/>
                          </a:solidFill>
                          <a:effectLst/>
                          <a:latin typeface="Arial" pitchFamily="34" charset="0"/>
                        </a:rPr>
                        <a:t> </a:t>
                      </a:r>
                      <a:r>
                        <a:rPr kumimoji="0" lang="it-IT" sz="1600" b="0" i="0" u="none" strike="noStrike" cap="none" normalizeH="0" baseline="0" dirty="0" err="1" smtClean="0">
                          <a:ln>
                            <a:noFill/>
                          </a:ln>
                          <a:solidFill>
                            <a:schemeClr val="tx1"/>
                          </a:solidFill>
                          <a:effectLst/>
                          <a:latin typeface="Arial" pitchFamily="34" charset="0"/>
                        </a:rPr>
                        <a:t>digestion</a:t>
                      </a:r>
                      <a:r>
                        <a:rPr kumimoji="0" lang="it-IT" sz="1600" b="0" i="0" u="none" strike="noStrike" cap="none" normalizeH="0" baseline="0" dirty="0" smtClean="0">
                          <a:ln>
                            <a:noFill/>
                          </a:ln>
                          <a:solidFill>
                            <a:schemeClr val="tx1"/>
                          </a:solidFill>
                          <a:effectLst/>
                          <a:latin typeface="Arial" pitchFamily="34" charset="0"/>
                        </a:rPr>
                        <a:t> </a:t>
                      </a:r>
                      <a:r>
                        <a:rPr kumimoji="0" lang="it-IT" sz="1600" b="0" i="0" u="none" strike="noStrike" cap="none" normalizeH="0" baseline="0" dirty="0" err="1" smtClean="0">
                          <a:ln>
                            <a:noFill/>
                          </a:ln>
                          <a:solidFill>
                            <a:schemeClr val="tx1"/>
                          </a:solidFill>
                          <a:effectLst/>
                          <a:latin typeface="Arial" pitchFamily="34" charset="0"/>
                        </a:rPr>
                        <a:t>followed</a:t>
                      </a:r>
                      <a:r>
                        <a:rPr kumimoji="0" lang="it-IT" sz="1600" b="0" i="0" u="none" strike="noStrike" cap="none" normalizeH="0" baseline="0" dirty="0" smtClean="0">
                          <a:ln>
                            <a:noFill/>
                          </a:ln>
                          <a:solidFill>
                            <a:schemeClr val="tx1"/>
                          </a:solidFill>
                          <a:effectLst/>
                          <a:latin typeface="Arial" pitchFamily="34" charset="0"/>
                        </a:rPr>
                        <a:t> by </a:t>
                      </a:r>
                      <a:r>
                        <a:rPr kumimoji="0" lang="it-IT" sz="1600" b="0" i="0" u="none" strike="noStrike" cap="none" normalizeH="0" baseline="0" dirty="0" err="1" smtClean="0">
                          <a:ln>
                            <a:noFill/>
                          </a:ln>
                          <a:solidFill>
                            <a:schemeClr val="tx1"/>
                          </a:solidFill>
                          <a:effectLst/>
                          <a:latin typeface="Arial" pitchFamily="34" charset="0"/>
                        </a:rPr>
                        <a:t>staining</a:t>
                      </a:r>
                      <a:r>
                        <a:rPr kumimoji="0" lang="it-IT" sz="1600" b="0" i="0" u="none" strike="noStrike" cap="none" normalizeH="0" baseline="0" dirty="0" smtClean="0">
                          <a:ln>
                            <a:noFill/>
                          </a:ln>
                          <a:solidFill>
                            <a:schemeClr val="tx1"/>
                          </a:solidFill>
                          <a:effectLst/>
                          <a:latin typeface="Arial" pitchFamily="34" charset="0"/>
                        </a:rPr>
                        <a:t> with a </a:t>
                      </a:r>
                      <a:r>
                        <a:rPr kumimoji="0" lang="it-IT" sz="1600" b="0" i="0" u="none" strike="noStrike" cap="none" normalizeH="0" baseline="0" dirty="0" err="1" smtClean="0">
                          <a:ln>
                            <a:noFill/>
                          </a:ln>
                          <a:solidFill>
                            <a:schemeClr val="tx1"/>
                          </a:solidFill>
                          <a:effectLst/>
                          <a:latin typeface="Arial" pitchFamily="34" charset="0"/>
                        </a:rPr>
                        <a:t>fluorescent</a:t>
                      </a:r>
                      <a:r>
                        <a:rPr kumimoji="0" lang="it-IT" sz="1600" b="0" i="0" u="none" strike="noStrike" cap="none" normalizeH="0" baseline="0" dirty="0" smtClean="0">
                          <a:ln>
                            <a:noFill/>
                          </a:ln>
                          <a:solidFill>
                            <a:schemeClr val="tx1"/>
                          </a:solidFill>
                          <a:effectLst/>
                          <a:latin typeface="Arial" pitchFamily="34" charset="0"/>
                        </a:rPr>
                        <a:t> </a:t>
                      </a:r>
                      <a:r>
                        <a:rPr kumimoji="0" lang="it-IT" sz="1600" b="0" i="0" u="none" strike="noStrike" cap="none" normalizeH="0" baseline="0" dirty="0" err="1" smtClean="0">
                          <a:ln>
                            <a:noFill/>
                          </a:ln>
                          <a:solidFill>
                            <a:schemeClr val="tx1"/>
                          </a:solidFill>
                          <a:effectLst/>
                          <a:latin typeface="Arial" pitchFamily="34" charset="0"/>
                        </a:rPr>
                        <a:t>dye</a:t>
                      </a:r>
                      <a:r>
                        <a:rPr kumimoji="0" lang="it-IT" sz="1600" b="0" i="0" u="none" strike="noStrike" cap="none" normalizeH="0" baseline="0" dirty="0" smtClean="0">
                          <a:ln>
                            <a:noFill/>
                          </a:ln>
                          <a:solidFill>
                            <a:schemeClr val="tx1"/>
                          </a:solidFill>
                          <a:effectLst/>
                          <a:latin typeface="Arial" pitchFamily="34" charset="0"/>
                        </a:rPr>
                        <a:t>, </a:t>
                      </a:r>
                      <a:r>
                        <a:rPr kumimoji="0" lang="it-IT" sz="1600" b="0" i="0" u="none" strike="noStrike" cap="none" normalizeH="0" baseline="0" dirty="0" err="1" smtClean="0">
                          <a:ln>
                            <a:noFill/>
                          </a:ln>
                          <a:solidFill>
                            <a:schemeClr val="tx1"/>
                          </a:solidFill>
                          <a:effectLst/>
                          <a:latin typeface="Arial" pitchFamily="34" charset="0"/>
                        </a:rPr>
                        <a:t>Quinacrine</a:t>
                      </a:r>
                      <a:endParaRPr kumimoji="0" lang="it-IT" sz="1600" b="0" i="0" u="none" strike="noStrike" cap="none" normalizeH="0" baseline="0" dirty="0" smtClean="0">
                        <a:ln>
                          <a:noFill/>
                        </a:ln>
                        <a:solidFill>
                          <a:schemeClr val="tx1"/>
                        </a:solidFill>
                        <a:effectLst/>
                        <a:latin typeface="Arial" pitchFamily="34" charset="0"/>
                      </a:endParaRPr>
                    </a:p>
                  </a:txBody>
                  <a:tcPr marL="99060" marR="99060" anchor="ctr" horzOverflow="overflow">
                    <a:lnL w="0" cap="flat" cmpd="sng" algn="ctr">
                      <a:solidFill>
                        <a:srgbClr val="B0B0B0"/>
                      </a:solidFill>
                      <a:prstDash val="solid"/>
                      <a:round/>
                      <a:headEnd type="none" w="med" len="med"/>
                      <a:tailEnd type="none" w="med" len="med"/>
                    </a:lnL>
                    <a:lnR w="0" cap="flat" cmpd="sng" algn="ctr">
                      <a:solidFill>
                        <a:srgbClr val="B0B0B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Dark </a:t>
                      </a:r>
                      <a:r>
                        <a:rPr kumimoji="0" lang="it-IT" sz="1600" b="0" i="0" u="none" strike="noStrike" cap="none" normalizeH="0" baseline="0" dirty="0" err="1" smtClean="0">
                          <a:ln>
                            <a:noFill/>
                          </a:ln>
                          <a:solidFill>
                            <a:schemeClr val="tx1"/>
                          </a:solidFill>
                          <a:effectLst/>
                          <a:latin typeface="Arial" pitchFamily="34" charset="0"/>
                        </a:rPr>
                        <a:t>bands</a:t>
                      </a:r>
                      <a:r>
                        <a:rPr kumimoji="0" lang="it-IT" sz="1600" b="0" i="0" u="none" strike="noStrike" cap="none" normalizeH="0" baseline="0" dirty="0" smtClean="0">
                          <a:ln>
                            <a:noFill/>
                          </a:ln>
                          <a:solidFill>
                            <a:schemeClr val="tx1"/>
                          </a:solidFill>
                          <a:effectLst/>
                          <a:latin typeface="Arial" pitchFamily="34" charset="0"/>
                        </a:rPr>
                        <a:t> are </a:t>
                      </a:r>
                      <a:r>
                        <a:rPr kumimoji="0" lang="it-IT" sz="1600" b="0" i="0" u="none" strike="noStrike" cap="none" normalizeH="0" baseline="0" dirty="0" err="1" smtClean="0">
                          <a:ln>
                            <a:noFill/>
                          </a:ln>
                          <a:solidFill>
                            <a:schemeClr val="tx1"/>
                          </a:solidFill>
                          <a:effectLst/>
                          <a:latin typeface="Arial" pitchFamily="34" charset="0"/>
                        </a:rPr>
                        <a:t>rich</a:t>
                      </a:r>
                      <a:r>
                        <a:rPr kumimoji="0" lang="it-IT" sz="1600" b="0" i="0" u="none" strike="noStrike" cap="none" normalizeH="0" baseline="0" dirty="0" smtClean="0">
                          <a:ln>
                            <a:noFill/>
                          </a:ln>
                          <a:solidFill>
                            <a:schemeClr val="tx1"/>
                          </a:solidFill>
                          <a:effectLst/>
                          <a:latin typeface="Arial" pitchFamily="34" charset="0"/>
                        </a:rPr>
                        <a:t> in AT</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Light </a:t>
                      </a:r>
                      <a:r>
                        <a:rPr kumimoji="0" lang="it-IT" sz="1600" b="0" i="0" u="none" strike="noStrike" cap="none" normalizeH="0" baseline="0" dirty="0" err="1" smtClean="0">
                          <a:ln>
                            <a:noFill/>
                          </a:ln>
                          <a:solidFill>
                            <a:schemeClr val="tx1"/>
                          </a:solidFill>
                          <a:effectLst/>
                          <a:latin typeface="Arial" pitchFamily="34" charset="0"/>
                        </a:rPr>
                        <a:t>bands</a:t>
                      </a:r>
                      <a:r>
                        <a:rPr kumimoji="0" lang="it-IT" sz="1600" b="0" i="0" u="none" strike="noStrike" cap="none" normalizeH="0" baseline="0" dirty="0" smtClean="0">
                          <a:ln>
                            <a:noFill/>
                          </a:ln>
                          <a:solidFill>
                            <a:schemeClr val="tx1"/>
                          </a:solidFill>
                          <a:effectLst/>
                          <a:latin typeface="Arial" pitchFamily="34" charset="0"/>
                        </a:rPr>
                        <a:t> are </a:t>
                      </a:r>
                      <a:r>
                        <a:rPr kumimoji="0" lang="it-IT" sz="1600" b="0" i="0" u="none" strike="noStrike" cap="none" normalizeH="0" baseline="0" dirty="0" err="1" smtClean="0">
                          <a:ln>
                            <a:noFill/>
                          </a:ln>
                          <a:solidFill>
                            <a:schemeClr val="tx1"/>
                          </a:solidFill>
                          <a:effectLst/>
                          <a:latin typeface="Arial" pitchFamily="34" charset="0"/>
                        </a:rPr>
                        <a:t>rich</a:t>
                      </a:r>
                      <a:r>
                        <a:rPr kumimoji="0" lang="it-IT" sz="1600" b="0" i="0" u="none" strike="noStrike" cap="none" normalizeH="0" baseline="0" dirty="0" smtClean="0">
                          <a:ln>
                            <a:noFill/>
                          </a:ln>
                          <a:solidFill>
                            <a:schemeClr val="tx1"/>
                          </a:solidFill>
                          <a:effectLst/>
                          <a:latin typeface="Arial" pitchFamily="34" charset="0"/>
                        </a:rPr>
                        <a:t> in GC</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pitchFamily="34" charset="0"/>
                      </a:endParaRPr>
                    </a:p>
                  </a:txBody>
                  <a:tcPr marL="99060" marR="99060" anchor="ctr" horzOverflow="overflow">
                    <a:lnL w="0" cap="flat" cmpd="sng" algn="ctr">
                      <a:solidFill>
                        <a:srgbClr val="B0B0B0"/>
                      </a:solidFill>
                      <a:prstDash val="solid"/>
                      <a:round/>
                      <a:headEnd type="none" w="med" len="med"/>
                      <a:tailEnd type="none" w="med" len="med"/>
                    </a:lnL>
                    <a:lnR w="0" cap="flat" cmpd="sng" algn="ctr">
                      <a:solidFill>
                        <a:srgbClr val="B0B0B0"/>
                      </a:solidFill>
                      <a:prstDash val="solid"/>
                      <a:round/>
                      <a:headEnd type="none" w="med" len="med"/>
                      <a:tailEnd type="none" w="med" len="med"/>
                    </a:lnR>
                    <a:lnT w="0" cap="flat" cmpd="sng" algn="ctr">
                      <a:solidFill>
                        <a:srgbClr val="B0B0B0"/>
                      </a:solidFill>
                      <a:prstDash val="solid"/>
                      <a:round/>
                      <a:headEnd type="none" w="med" len="med"/>
                      <a:tailEnd type="none" w="med" len="med"/>
                    </a:lnT>
                    <a:lnB w="0" cap="flat" cmpd="sng" algn="ctr">
                      <a:solidFill>
                        <a:srgbClr val="B0B0B0"/>
                      </a:solidFill>
                      <a:prstDash val="solid"/>
                      <a:round/>
                      <a:headEnd type="none" w="med" len="med"/>
                      <a:tailEnd type="none" w="med" len="med"/>
                    </a:lnB>
                    <a:lnTlToBr>
                      <a:noFill/>
                    </a:lnTlToBr>
                    <a:lnBlToTr>
                      <a:noFill/>
                    </a:lnBlToTr>
                    <a:noFill/>
                  </a:tcPr>
                </a:tc>
              </a:tr>
              <a:tr h="376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pitchFamily="34" charset="0"/>
                      </a:endParaRPr>
                    </a:p>
                  </a:txBody>
                  <a:tcPr marL="99060" marR="99060" anchor="ctr" horzOverflow="overflow">
                    <a:lnL w="0" cap="flat" cmpd="sng" algn="ctr">
                      <a:solidFill>
                        <a:srgbClr val="B0B0B0"/>
                      </a:solidFill>
                      <a:prstDash val="solid"/>
                      <a:round/>
                      <a:headEnd type="none" w="med" len="med"/>
                      <a:tailEnd type="none" w="med" len="med"/>
                    </a:lnL>
                    <a:lnR w="0" cap="flat" cmpd="sng" algn="ctr">
                      <a:solidFill>
                        <a:srgbClr val="B0B0B0"/>
                      </a:solidFill>
                      <a:prstDash val="solid"/>
                      <a:round/>
                      <a:headEnd type="none" w="med" len="med"/>
                      <a:tailEnd type="none" w="med" len="med"/>
                    </a:lnR>
                    <a:lnT w="0" cap="flat" cmpd="sng" algn="ctr">
                      <a:solidFill>
                        <a:srgbClr val="B0B0B0"/>
                      </a:solidFill>
                      <a:prstDash val="solid"/>
                      <a:round/>
                      <a:headEnd type="none" w="med" len="med"/>
                      <a:tailEnd type="none" w="med" len="med"/>
                    </a:lnT>
                    <a:lnB w="0" cap="flat" cmpd="sng" algn="ctr">
                      <a:solidFill>
                        <a:srgbClr val="B0B0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ndParaRPr>
                    </a:p>
                  </a:txBody>
                  <a:tcPr marL="99060" marR="99060" anchor="ctr" horzOverflow="overflow">
                    <a:lnL w="0" cap="flat" cmpd="sng" algn="ctr">
                      <a:solidFill>
                        <a:srgbClr val="B0B0B0"/>
                      </a:solidFill>
                      <a:prstDash val="solid"/>
                      <a:round/>
                      <a:headEnd type="none" w="med" len="med"/>
                      <a:tailEnd type="none" w="med" len="med"/>
                    </a:lnL>
                    <a:lnR w="0" cap="flat" cmpd="sng" algn="ctr">
                      <a:solidFill>
                        <a:srgbClr val="B0B0B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pitchFamily="34" charset="0"/>
                      </a:endParaRPr>
                    </a:p>
                  </a:txBody>
                  <a:tcPr marL="99060" marR="99060" anchor="ctr" horzOverflow="overflow">
                    <a:lnL w="0" cap="flat" cmpd="sng" algn="ctr">
                      <a:solidFill>
                        <a:srgbClr val="B0B0B0"/>
                      </a:solidFill>
                      <a:prstDash val="solid"/>
                      <a:round/>
                      <a:headEnd type="none" w="med" len="med"/>
                      <a:tailEnd type="none" w="med" len="med"/>
                    </a:lnL>
                    <a:lnR w="0" cap="flat" cmpd="sng" algn="ctr">
                      <a:solidFill>
                        <a:srgbClr val="B0B0B0"/>
                      </a:solidFill>
                      <a:prstDash val="solid"/>
                      <a:round/>
                      <a:headEnd type="none" w="med" len="med"/>
                      <a:tailEnd type="none" w="med" len="med"/>
                    </a:lnR>
                    <a:lnT w="0" cap="flat" cmpd="sng" algn="ctr">
                      <a:solidFill>
                        <a:srgbClr val="B0B0B0"/>
                      </a:solidFill>
                      <a:prstDash val="solid"/>
                      <a:round/>
                      <a:headEnd type="none" w="med" len="med"/>
                      <a:tailEnd type="none" w="med" len="med"/>
                    </a:lnT>
                    <a:lnB w="0" cap="flat" cmpd="sng" algn="ctr">
                      <a:solidFill>
                        <a:srgbClr val="B0B0B0"/>
                      </a:solidFill>
                      <a:prstDash val="solid"/>
                      <a:round/>
                      <a:headEnd type="none" w="med" len="med"/>
                      <a:tailEnd type="none" w="med" len="med"/>
                    </a:lnB>
                    <a:lnTlToBr>
                      <a:noFill/>
                    </a:lnTlToBr>
                    <a:lnBlToTr>
                      <a:noFill/>
                    </a:lnBlToTr>
                    <a:noFill/>
                  </a:tcPr>
                </a:tc>
              </a:tr>
              <a:tr h="923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Arial" pitchFamily="34" charset="0"/>
                        </a:rPr>
                        <a:t>C </a:t>
                      </a:r>
                      <a:r>
                        <a:rPr kumimoji="0" lang="it-IT" sz="1600" b="1" i="0" u="none" strike="noStrike" cap="none" normalizeH="0" baseline="0" dirty="0" err="1" smtClean="0">
                          <a:ln>
                            <a:noFill/>
                          </a:ln>
                          <a:solidFill>
                            <a:schemeClr val="tx1"/>
                          </a:solidFill>
                          <a:effectLst/>
                          <a:latin typeface="Arial" pitchFamily="34" charset="0"/>
                        </a:rPr>
                        <a:t>banding</a:t>
                      </a:r>
                      <a:endParaRPr kumimoji="0" lang="it-IT" sz="1600" b="1" i="0" u="none" strike="noStrike" cap="none" normalizeH="0" baseline="0" dirty="0" smtClean="0">
                        <a:ln>
                          <a:noFill/>
                        </a:ln>
                        <a:solidFill>
                          <a:schemeClr val="tx1"/>
                        </a:solidFill>
                        <a:effectLst/>
                        <a:latin typeface="Arial" pitchFamily="34" charset="0"/>
                      </a:endParaRPr>
                    </a:p>
                  </a:txBody>
                  <a:tcPr marL="99060" marR="99060" anchor="ctr" horzOverflow="overflow">
                    <a:lnL w="0" cap="flat" cmpd="sng" algn="ctr">
                      <a:solidFill>
                        <a:srgbClr val="B0B0B0"/>
                      </a:solidFill>
                      <a:prstDash val="solid"/>
                      <a:round/>
                      <a:headEnd type="none" w="med" len="med"/>
                      <a:tailEnd type="none" w="med" len="med"/>
                    </a:lnL>
                    <a:lnR w="0" cap="flat" cmpd="sng" algn="ctr">
                      <a:solidFill>
                        <a:srgbClr val="B0B0B0"/>
                      </a:solidFill>
                      <a:prstDash val="solid"/>
                      <a:round/>
                      <a:headEnd type="none" w="med" len="med"/>
                      <a:tailEnd type="none" w="med" len="med"/>
                    </a:lnR>
                    <a:lnT w="0" cap="flat" cmpd="sng" algn="ctr">
                      <a:solidFill>
                        <a:srgbClr val="B0B0B0"/>
                      </a:solidFill>
                      <a:prstDash val="solid"/>
                      <a:round/>
                      <a:headEnd type="none" w="med" len="med"/>
                      <a:tailEnd type="none" w="med" len="med"/>
                    </a:lnT>
                    <a:lnB w="0" cap="flat" cmpd="sng" algn="ctr">
                      <a:solidFill>
                        <a:srgbClr val="B0B0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err="1" smtClean="0">
                          <a:ln>
                            <a:noFill/>
                          </a:ln>
                          <a:solidFill>
                            <a:schemeClr val="tx1"/>
                          </a:solidFill>
                          <a:effectLst/>
                          <a:latin typeface="Arial" pitchFamily="34" charset="0"/>
                        </a:rPr>
                        <a:t>Barium</a:t>
                      </a:r>
                      <a:r>
                        <a:rPr kumimoji="0" lang="it-IT" sz="1600" b="0" i="0" u="none" strike="noStrike" cap="none" normalizeH="0" baseline="0" dirty="0" smtClean="0">
                          <a:ln>
                            <a:noFill/>
                          </a:ln>
                          <a:solidFill>
                            <a:schemeClr val="tx1"/>
                          </a:solidFill>
                          <a:effectLst/>
                          <a:latin typeface="Arial" pitchFamily="34" charset="0"/>
                        </a:rPr>
                        <a:t> </a:t>
                      </a:r>
                      <a:r>
                        <a:rPr kumimoji="0" lang="it-IT" sz="1600" b="0" i="0" u="none" strike="noStrike" cap="none" normalizeH="0" baseline="0" dirty="0" err="1" smtClean="0">
                          <a:ln>
                            <a:noFill/>
                          </a:ln>
                          <a:solidFill>
                            <a:schemeClr val="tx1"/>
                          </a:solidFill>
                          <a:effectLst/>
                          <a:latin typeface="Arial" pitchFamily="34" charset="0"/>
                        </a:rPr>
                        <a:t>hydroxide</a:t>
                      </a:r>
                      <a:r>
                        <a:rPr kumimoji="0" lang="it-IT" sz="1600" b="0" i="0" u="none" strike="noStrike" cap="none" normalizeH="0" baseline="0" dirty="0" smtClean="0">
                          <a:ln>
                            <a:noFill/>
                          </a:ln>
                          <a:solidFill>
                            <a:schemeClr val="tx1"/>
                          </a:solidFill>
                          <a:effectLst/>
                          <a:latin typeface="Arial" pitchFamily="34" charset="0"/>
                        </a:rPr>
                        <a:t> </a:t>
                      </a:r>
                      <a:r>
                        <a:rPr kumimoji="0" lang="it-IT" sz="1600" b="0" i="0" u="none" strike="noStrike" cap="none" normalizeH="0" baseline="0" dirty="0" err="1" smtClean="0">
                          <a:ln>
                            <a:noFill/>
                          </a:ln>
                          <a:solidFill>
                            <a:schemeClr val="tx1"/>
                          </a:solidFill>
                          <a:effectLst/>
                          <a:latin typeface="Arial" pitchFamily="34" charset="0"/>
                        </a:rPr>
                        <a:t>denaturation</a:t>
                      </a:r>
                      <a:r>
                        <a:rPr kumimoji="0" lang="it-IT" sz="1600" b="0" i="0" u="none" strike="noStrike" cap="none" normalizeH="0" baseline="0" dirty="0" smtClean="0">
                          <a:ln>
                            <a:noFill/>
                          </a:ln>
                          <a:solidFill>
                            <a:schemeClr val="tx1"/>
                          </a:solidFill>
                          <a:effectLst/>
                          <a:latin typeface="Arial" pitchFamily="34" charset="0"/>
                        </a:rPr>
                        <a:t> </a:t>
                      </a:r>
                      <a:r>
                        <a:rPr kumimoji="0" lang="it-IT" sz="1600" b="0" i="0" u="none" strike="noStrike" cap="none" normalizeH="0" baseline="0" dirty="0" err="1" smtClean="0">
                          <a:ln>
                            <a:noFill/>
                          </a:ln>
                          <a:solidFill>
                            <a:schemeClr val="tx1"/>
                          </a:solidFill>
                          <a:effectLst/>
                          <a:latin typeface="Arial" pitchFamily="34" charset="0"/>
                        </a:rPr>
                        <a:t>followed</a:t>
                      </a:r>
                      <a:r>
                        <a:rPr kumimoji="0" lang="it-IT" sz="1600" b="0" i="0" u="none" strike="noStrike" cap="none" normalizeH="0" baseline="0" dirty="0" smtClean="0">
                          <a:ln>
                            <a:noFill/>
                          </a:ln>
                          <a:solidFill>
                            <a:schemeClr val="tx1"/>
                          </a:solidFill>
                          <a:effectLst/>
                          <a:latin typeface="Arial" pitchFamily="34" charset="0"/>
                        </a:rPr>
                        <a:t> by </a:t>
                      </a:r>
                      <a:r>
                        <a:rPr kumimoji="0" lang="it-IT" sz="1600" b="0" i="0" u="none" strike="noStrike" cap="none" normalizeH="0" baseline="0" dirty="0" err="1" smtClean="0">
                          <a:ln>
                            <a:noFill/>
                          </a:ln>
                          <a:solidFill>
                            <a:schemeClr val="tx1"/>
                          </a:solidFill>
                          <a:effectLst/>
                          <a:latin typeface="Arial" pitchFamily="34" charset="0"/>
                        </a:rPr>
                        <a:t>Giemsa</a:t>
                      </a:r>
                      <a:r>
                        <a:rPr kumimoji="0" lang="it-IT" sz="1600" b="0" i="0" u="none" strike="noStrike" cap="none" normalizeH="0" baseline="0" dirty="0" smtClean="0">
                          <a:ln>
                            <a:noFill/>
                          </a:ln>
                          <a:solidFill>
                            <a:schemeClr val="tx1"/>
                          </a:solidFill>
                          <a:effectLst/>
                          <a:latin typeface="Arial" pitchFamily="34" charset="0"/>
                        </a:rPr>
                        <a:t> </a:t>
                      </a:r>
                      <a:r>
                        <a:rPr kumimoji="0" lang="it-IT" sz="1600" b="0" i="0" u="none" strike="noStrike" cap="none" normalizeH="0" baseline="0" dirty="0" err="1" smtClean="0">
                          <a:ln>
                            <a:noFill/>
                          </a:ln>
                          <a:solidFill>
                            <a:schemeClr val="tx1"/>
                          </a:solidFill>
                          <a:effectLst/>
                          <a:latin typeface="Arial" pitchFamily="34" charset="0"/>
                        </a:rPr>
                        <a:t>staining</a:t>
                      </a:r>
                      <a:endParaRPr kumimoji="0" lang="it-IT" sz="1600" b="0" i="0" u="none" strike="noStrike" cap="none" normalizeH="0" baseline="0" dirty="0" smtClean="0">
                        <a:ln>
                          <a:noFill/>
                        </a:ln>
                        <a:solidFill>
                          <a:schemeClr val="tx1"/>
                        </a:solidFill>
                        <a:effectLst/>
                        <a:latin typeface="Arial" pitchFamily="34" charset="0"/>
                      </a:endParaRPr>
                    </a:p>
                  </a:txBody>
                  <a:tcPr marL="99060" marR="99060" anchor="ctr" horzOverflow="overflow">
                    <a:lnL w="0" cap="flat" cmpd="sng" algn="ctr">
                      <a:solidFill>
                        <a:srgbClr val="B0B0B0"/>
                      </a:solidFill>
                      <a:prstDash val="solid"/>
                      <a:round/>
                      <a:headEnd type="none" w="med" len="med"/>
                      <a:tailEnd type="none" w="med" len="med"/>
                    </a:lnL>
                    <a:lnR w="0" cap="flat" cmpd="sng" algn="ctr">
                      <a:solidFill>
                        <a:srgbClr val="B0B0B0"/>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1"/>
                          </a:solidFill>
                          <a:effectLst/>
                          <a:latin typeface="Arial" pitchFamily="34" charset="0"/>
                        </a:rPr>
                        <a:t>Dark </a:t>
                      </a:r>
                      <a:r>
                        <a:rPr kumimoji="0" lang="it-IT" sz="1600" b="0" i="0" u="none" strike="noStrike" cap="none" normalizeH="0" baseline="0" dirty="0" err="1" smtClean="0">
                          <a:ln>
                            <a:noFill/>
                          </a:ln>
                          <a:solidFill>
                            <a:schemeClr val="tx1"/>
                          </a:solidFill>
                          <a:effectLst/>
                          <a:latin typeface="Arial" pitchFamily="34" charset="0"/>
                        </a:rPr>
                        <a:t>bands</a:t>
                      </a:r>
                      <a:r>
                        <a:rPr kumimoji="0" lang="it-IT" sz="1600" b="0" i="0" u="none" strike="noStrike" cap="none" normalizeH="0" baseline="0" dirty="0" smtClean="0">
                          <a:ln>
                            <a:noFill/>
                          </a:ln>
                          <a:solidFill>
                            <a:schemeClr val="tx1"/>
                          </a:solidFill>
                          <a:effectLst/>
                          <a:latin typeface="Arial" pitchFamily="34" charset="0"/>
                        </a:rPr>
                        <a:t> are </a:t>
                      </a:r>
                      <a:r>
                        <a:rPr kumimoji="0" lang="it-IT" sz="1600" b="0" i="0" u="none" strike="noStrike" cap="none" normalizeH="0" baseline="0" dirty="0" err="1" smtClean="0">
                          <a:ln>
                            <a:noFill/>
                          </a:ln>
                          <a:solidFill>
                            <a:schemeClr val="tx1"/>
                          </a:solidFill>
                          <a:effectLst/>
                          <a:latin typeface="Arial" pitchFamily="34" charset="0"/>
                        </a:rPr>
                        <a:t>rich</a:t>
                      </a:r>
                      <a:r>
                        <a:rPr kumimoji="0" lang="it-IT" sz="1600" b="0" i="0" u="none" strike="noStrike" cap="none" normalizeH="0" baseline="0" dirty="0" smtClean="0">
                          <a:ln>
                            <a:noFill/>
                          </a:ln>
                          <a:solidFill>
                            <a:schemeClr val="tx1"/>
                          </a:solidFill>
                          <a:effectLst/>
                          <a:latin typeface="Arial" pitchFamily="34" charset="0"/>
                        </a:rPr>
                        <a:t> in </a:t>
                      </a:r>
                      <a:r>
                        <a:rPr kumimoji="0" lang="it-IT" sz="1600" b="0" i="0" u="none" strike="noStrike" cap="none" normalizeH="0" baseline="0" dirty="0" err="1" smtClean="0">
                          <a:ln>
                            <a:noFill/>
                          </a:ln>
                          <a:solidFill>
                            <a:schemeClr val="tx1"/>
                          </a:solidFill>
                          <a:effectLst/>
                          <a:latin typeface="Arial" pitchFamily="34" charset="0"/>
                        </a:rPr>
                        <a:t>constitutive</a:t>
                      </a:r>
                      <a:r>
                        <a:rPr kumimoji="0" lang="it-IT" sz="1600" b="0" i="0" u="none" strike="noStrike" cap="none" normalizeH="0" baseline="0" dirty="0" smtClean="0">
                          <a:ln>
                            <a:noFill/>
                          </a:ln>
                          <a:solidFill>
                            <a:schemeClr val="tx1"/>
                          </a:solidFill>
                          <a:effectLst/>
                          <a:latin typeface="Arial" pitchFamily="34" charset="0"/>
                        </a:rPr>
                        <a:t> </a:t>
                      </a:r>
                      <a:r>
                        <a:rPr kumimoji="0" lang="it-IT" sz="1600" b="0" i="0" u="none" strike="noStrike" cap="none" normalizeH="0" baseline="0" dirty="0" err="1" smtClean="0">
                          <a:ln>
                            <a:noFill/>
                          </a:ln>
                          <a:solidFill>
                            <a:schemeClr val="tx1"/>
                          </a:solidFill>
                          <a:effectLst/>
                          <a:latin typeface="Arial" pitchFamily="34" charset="0"/>
                        </a:rPr>
                        <a:t>heterochromatin</a:t>
                      </a:r>
                      <a:endParaRPr kumimoji="0" lang="it-IT" sz="1600" b="0" i="0" u="none" strike="noStrike" cap="none" normalizeH="0" baseline="0" dirty="0" smtClean="0">
                        <a:ln>
                          <a:noFill/>
                        </a:ln>
                        <a:solidFill>
                          <a:schemeClr val="tx1"/>
                        </a:solidFill>
                        <a:effectLst/>
                        <a:latin typeface="Arial" pitchFamily="34" charset="0"/>
                      </a:endParaRPr>
                    </a:p>
                  </a:txBody>
                  <a:tcPr marL="99060" marR="99060" anchor="ctr" horzOverflow="overflow">
                    <a:lnL w="0" cap="flat" cmpd="sng" algn="ctr">
                      <a:solidFill>
                        <a:srgbClr val="B0B0B0"/>
                      </a:solidFill>
                      <a:prstDash val="solid"/>
                      <a:round/>
                      <a:headEnd type="none" w="med" len="med"/>
                      <a:tailEnd type="none" w="med" len="med"/>
                    </a:lnL>
                    <a:lnR w="0" cap="flat" cmpd="sng" algn="ctr">
                      <a:solidFill>
                        <a:srgbClr val="B0B0B0"/>
                      </a:solidFill>
                      <a:prstDash val="solid"/>
                      <a:round/>
                      <a:headEnd type="none" w="med" len="med"/>
                      <a:tailEnd type="none" w="med" len="med"/>
                    </a:lnR>
                    <a:lnT w="0" cap="flat" cmpd="sng" algn="ctr">
                      <a:solidFill>
                        <a:srgbClr val="B0B0B0"/>
                      </a:solidFill>
                      <a:prstDash val="solid"/>
                      <a:round/>
                      <a:headEnd type="none" w="med" len="med"/>
                      <a:tailEnd type="none" w="med" len="med"/>
                    </a:lnT>
                    <a:lnB w="0" cap="flat" cmpd="sng" algn="ctr">
                      <a:solidFill>
                        <a:srgbClr val="B0B0B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3730" name="Picture 2" descr="46,XYQBAND"/>
          <p:cNvPicPr>
            <a:picLocks noChangeAspect="1" noChangeArrowheads="1"/>
          </p:cNvPicPr>
          <p:nvPr/>
        </p:nvPicPr>
        <p:blipFill>
          <a:blip r:embed="rId3"/>
          <a:srcRect/>
          <a:stretch>
            <a:fillRect/>
          </a:stretch>
        </p:blipFill>
        <p:spPr bwMode="auto">
          <a:xfrm>
            <a:off x="381000" y="2720975"/>
            <a:ext cx="4953000" cy="3429000"/>
          </a:xfrm>
          <a:prstGeom prst="rect">
            <a:avLst/>
          </a:prstGeom>
          <a:noFill/>
          <a:ln w="9525">
            <a:noFill/>
            <a:miter lim="800000"/>
            <a:headEnd/>
            <a:tailEnd/>
          </a:ln>
        </p:spPr>
      </p:pic>
      <p:pic>
        <p:nvPicPr>
          <p:cNvPr id="137219" name="Picture 3" descr="46,XYRBAND"/>
          <p:cNvPicPr>
            <a:picLocks noChangeAspect="1" noChangeArrowheads="1"/>
          </p:cNvPicPr>
          <p:nvPr/>
        </p:nvPicPr>
        <p:blipFill>
          <a:blip r:embed="rId4"/>
          <a:srcRect/>
          <a:stretch>
            <a:fillRect/>
          </a:stretch>
        </p:blipFill>
        <p:spPr bwMode="auto">
          <a:xfrm>
            <a:off x="5200650" y="3600450"/>
            <a:ext cx="4705350" cy="3257550"/>
          </a:xfrm>
          <a:prstGeom prst="rect">
            <a:avLst/>
          </a:prstGeom>
          <a:noFill/>
          <a:ln w="9525">
            <a:noFill/>
            <a:miter lim="800000"/>
            <a:headEnd/>
            <a:tailEnd/>
          </a:ln>
        </p:spPr>
      </p:pic>
      <p:pic>
        <p:nvPicPr>
          <p:cNvPr id="137220" name="Picture 4" descr="46,XX,CBAND"/>
          <p:cNvPicPr>
            <a:picLocks noChangeAspect="1" noChangeArrowheads="1"/>
          </p:cNvPicPr>
          <p:nvPr/>
        </p:nvPicPr>
        <p:blipFill>
          <a:blip r:embed="rId5"/>
          <a:srcRect/>
          <a:stretch>
            <a:fillRect/>
          </a:stretch>
        </p:blipFill>
        <p:spPr bwMode="auto">
          <a:xfrm>
            <a:off x="4114800" y="58738"/>
            <a:ext cx="5237163" cy="3625850"/>
          </a:xfrm>
          <a:prstGeom prst="rect">
            <a:avLst/>
          </a:prstGeom>
          <a:noFill/>
          <a:ln w="3175">
            <a:solidFill>
              <a:srgbClr val="000000"/>
            </a:solid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7219"/>
                                        </p:tgtEl>
                                        <p:attrNameLst>
                                          <p:attrName>style.visibility</p:attrName>
                                        </p:attrNameLst>
                                      </p:cBhvr>
                                      <p:to>
                                        <p:strVal val="visible"/>
                                      </p:to>
                                    </p:set>
                                    <p:animEffect transition="in" filter="fade">
                                      <p:cBhvr>
                                        <p:cTn id="7" dur="500"/>
                                        <p:tgtEl>
                                          <p:spTgt spid="1372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7220"/>
                                        </p:tgtEl>
                                        <p:attrNameLst>
                                          <p:attrName>style.visibility</p:attrName>
                                        </p:attrNameLst>
                                      </p:cBhvr>
                                      <p:to>
                                        <p:strVal val="visible"/>
                                      </p:to>
                                    </p:set>
                                    <p:animEffect transition="in" filter="fade">
                                      <p:cBhvr>
                                        <p:cTn id="12" dur="500"/>
                                        <p:tgtEl>
                                          <p:spTgt spid="137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4754" name="Picture 2" descr="http://publications.fondationlejeune.org/images/fjl239b.jpg"/>
          <p:cNvPicPr>
            <a:picLocks noChangeAspect="1" noChangeArrowheads="1"/>
          </p:cNvPicPr>
          <p:nvPr/>
        </p:nvPicPr>
        <p:blipFill>
          <a:blip r:embed="rId2"/>
          <a:srcRect/>
          <a:stretch>
            <a:fillRect/>
          </a:stretch>
        </p:blipFill>
        <p:spPr bwMode="auto">
          <a:xfrm>
            <a:off x="0" y="-3500438"/>
            <a:ext cx="4887913" cy="9215438"/>
          </a:xfrm>
          <a:prstGeom prst="rect">
            <a:avLst/>
          </a:prstGeom>
          <a:noFill/>
          <a:ln w="9525">
            <a:noFill/>
            <a:miter lim="800000"/>
            <a:headEnd/>
            <a:tailEnd/>
          </a:ln>
        </p:spPr>
      </p:pic>
      <p:pic>
        <p:nvPicPr>
          <p:cNvPr id="74755" name="Picture 4" descr="http://publications.fondationlejeune.org/images/fjl239b.jpg"/>
          <p:cNvPicPr>
            <a:picLocks noChangeAspect="1" noChangeArrowheads="1"/>
          </p:cNvPicPr>
          <p:nvPr/>
        </p:nvPicPr>
        <p:blipFill>
          <a:blip r:embed="rId2"/>
          <a:srcRect/>
          <a:stretch>
            <a:fillRect/>
          </a:stretch>
        </p:blipFill>
        <p:spPr bwMode="auto">
          <a:xfrm>
            <a:off x="4922838" y="1143000"/>
            <a:ext cx="4983162" cy="9394825"/>
          </a:xfrm>
          <a:prstGeom prst="rect">
            <a:avLst/>
          </a:prstGeom>
          <a:noFill/>
          <a:ln w="9525">
            <a:noFill/>
            <a:miter lim="800000"/>
            <a:headEnd/>
            <a:tailEnd/>
          </a:ln>
        </p:spPr>
      </p:pic>
      <p:sp>
        <p:nvSpPr>
          <p:cNvPr id="74756" name="Rettangolo 3"/>
          <p:cNvSpPr>
            <a:spLocks noChangeArrowheads="1"/>
          </p:cNvSpPr>
          <p:nvPr/>
        </p:nvSpPr>
        <p:spPr bwMode="auto">
          <a:xfrm>
            <a:off x="0" y="-285750"/>
            <a:ext cx="5595938" cy="1428750"/>
          </a:xfrm>
          <a:prstGeom prst="rect">
            <a:avLst/>
          </a:prstGeom>
          <a:solidFill>
            <a:srgbClr val="FFFFFF"/>
          </a:solidFill>
          <a:ln w="9525" algn="ctr">
            <a:solidFill>
              <a:srgbClr val="FFFFFF"/>
            </a:solidFill>
            <a:round/>
            <a:headEnd/>
            <a:tailEnd/>
          </a:ln>
        </p:spPr>
        <p:txBody>
          <a:bodyPr/>
          <a:lstStyle/>
          <a:p>
            <a:pPr eaLnBrk="0" hangingPunct="0"/>
            <a:endParaRPr lang="it-IT"/>
          </a:p>
        </p:txBody>
      </p:sp>
      <p:sp>
        <p:nvSpPr>
          <p:cNvPr id="74757" name="Rettangolo 4"/>
          <p:cNvSpPr>
            <a:spLocks noChangeArrowheads="1"/>
          </p:cNvSpPr>
          <p:nvPr/>
        </p:nvSpPr>
        <p:spPr bwMode="auto">
          <a:xfrm>
            <a:off x="4286250" y="5857875"/>
            <a:ext cx="5595938" cy="1428750"/>
          </a:xfrm>
          <a:prstGeom prst="rect">
            <a:avLst/>
          </a:prstGeom>
          <a:solidFill>
            <a:srgbClr val="FFFFFF"/>
          </a:solidFill>
          <a:ln w="9525" algn="ctr">
            <a:solidFill>
              <a:srgbClr val="FFFFFF"/>
            </a:solidFill>
            <a:round/>
            <a:headEnd/>
            <a:tailEnd/>
          </a:ln>
        </p:spPr>
        <p:txBody>
          <a:bodyPr/>
          <a:lstStyle/>
          <a:p>
            <a:pPr eaLnBrk="0" hangingPunct="0"/>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75778" name="Group 2"/>
          <p:cNvGrpSpPr>
            <a:grpSpLocks/>
          </p:cNvGrpSpPr>
          <p:nvPr/>
        </p:nvGrpSpPr>
        <p:grpSpPr bwMode="auto">
          <a:xfrm>
            <a:off x="82550" y="152400"/>
            <a:ext cx="6773863" cy="4802188"/>
            <a:chOff x="48" y="96"/>
            <a:chExt cx="3939" cy="3025"/>
          </a:xfrm>
        </p:grpSpPr>
        <p:grpSp>
          <p:nvGrpSpPr>
            <p:cNvPr id="75783" name="Group 3"/>
            <p:cNvGrpSpPr>
              <a:grpSpLocks/>
            </p:cNvGrpSpPr>
            <p:nvPr/>
          </p:nvGrpSpPr>
          <p:grpSpPr bwMode="auto">
            <a:xfrm>
              <a:off x="48" y="96"/>
              <a:ext cx="3939" cy="816"/>
              <a:chOff x="432" y="624"/>
              <a:chExt cx="3939" cy="816"/>
            </a:xfrm>
          </p:grpSpPr>
          <p:sp>
            <p:nvSpPr>
              <p:cNvPr id="75785" name="Text Box 4"/>
              <p:cNvSpPr txBox="1">
                <a:spLocks noChangeArrowheads="1"/>
              </p:cNvSpPr>
              <p:nvPr/>
            </p:nvSpPr>
            <p:spPr bwMode="auto">
              <a:xfrm>
                <a:off x="480" y="750"/>
                <a:ext cx="3792" cy="250"/>
              </a:xfrm>
              <a:prstGeom prst="rect">
                <a:avLst/>
              </a:prstGeom>
              <a:noFill/>
              <a:ln w="9525">
                <a:noFill/>
                <a:miter lim="800000"/>
                <a:headEnd/>
                <a:tailEnd/>
              </a:ln>
            </p:spPr>
            <p:txBody>
              <a:bodyPr>
                <a:spAutoFit/>
              </a:bodyPr>
              <a:lstStyle/>
              <a:p>
                <a:pPr eaLnBrk="0" hangingPunct="0">
                  <a:spcBef>
                    <a:spcPct val="50000"/>
                  </a:spcBef>
                </a:pPr>
                <a:r>
                  <a:rPr lang="en-US" sz="2000" dirty="0" smtClean="0">
                    <a:solidFill>
                      <a:srgbClr val="FFEA18"/>
                    </a:solidFill>
                    <a:latin typeface="Comic Sans MS" pitchFamily="66" charset="0"/>
                  </a:rPr>
                  <a:t>Chromosome observation through a microscope</a:t>
                </a:r>
                <a:endParaRPr lang="en-US" dirty="0">
                  <a:latin typeface="Comic Sans MS" pitchFamily="66" charset="0"/>
                </a:endParaRPr>
              </a:p>
            </p:txBody>
          </p:sp>
          <p:sp>
            <p:nvSpPr>
              <p:cNvPr id="75786" name="AutoShape 5"/>
              <p:cNvSpPr>
                <a:spLocks noChangeArrowheads="1"/>
              </p:cNvSpPr>
              <p:nvPr/>
            </p:nvSpPr>
            <p:spPr bwMode="auto">
              <a:xfrm>
                <a:off x="432" y="624"/>
                <a:ext cx="3939" cy="816"/>
              </a:xfrm>
              <a:prstGeom prst="downArrowCallout">
                <a:avLst>
                  <a:gd name="adj1" fmla="val 20963"/>
                  <a:gd name="adj2" fmla="val 26661"/>
                  <a:gd name="adj3" fmla="val 13972"/>
                  <a:gd name="adj4" fmla="val 66667"/>
                </a:avLst>
              </a:prstGeom>
              <a:noFill/>
              <a:ln w="28575">
                <a:solidFill>
                  <a:srgbClr val="FAFF2B"/>
                </a:solidFill>
                <a:miter lim="800000"/>
                <a:headEnd/>
                <a:tailEnd/>
              </a:ln>
            </p:spPr>
            <p:txBody>
              <a:bodyPr wrap="none" anchor="ctr"/>
              <a:lstStyle/>
              <a:p>
                <a:pPr eaLnBrk="0" hangingPunct="0"/>
                <a:endParaRPr lang="it-IT"/>
              </a:p>
            </p:txBody>
          </p:sp>
        </p:grpSp>
        <p:pic>
          <p:nvPicPr>
            <p:cNvPr id="75784" name="Picture 6"/>
            <p:cNvPicPr>
              <a:picLocks noChangeAspect="1" noChangeArrowheads="1"/>
            </p:cNvPicPr>
            <p:nvPr/>
          </p:nvPicPr>
          <p:blipFill>
            <a:blip r:embed="rId3"/>
            <a:srcRect/>
            <a:stretch>
              <a:fillRect/>
            </a:stretch>
          </p:blipFill>
          <p:spPr bwMode="auto">
            <a:xfrm>
              <a:off x="959" y="1008"/>
              <a:ext cx="2113" cy="2113"/>
            </a:xfrm>
            <a:prstGeom prst="rect">
              <a:avLst/>
            </a:prstGeom>
            <a:noFill/>
            <a:ln w="19050">
              <a:solidFill>
                <a:schemeClr val="accent1"/>
              </a:solidFill>
              <a:miter lim="800000"/>
              <a:headEnd/>
              <a:tailEnd/>
            </a:ln>
          </p:spPr>
        </p:pic>
      </p:grpSp>
      <p:grpSp>
        <p:nvGrpSpPr>
          <p:cNvPr id="4" name="Group 7"/>
          <p:cNvGrpSpPr>
            <a:grpSpLocks/>
          </p:cNvGrpSpPr>
          <p:nvPr/>
        </p:nvGrpSpPr>
        <p:grpSpPr bwMode="auto">
          <a:xfrm>
            <a:off x="5943600" y="2057400"/>
            <a:ext cx="3714750" cy="4625975"/>
            <a:chOff x="3312" y="1680"/>
            <a:chExt cx="2160" cy="2914"/>
          </a:xfrm>
        </p:grpSpPr>
        <p:sp>
          <p:nvSpPr>
            <p:cNvPr id="75780" name="Text Box 8"/>
            <p:cNvSpPr txBox="1">
              <a:spLocks noChangeArrowheads="1"/>
            </p:cNvSpPr>
            <p:nvPr/>
          </p:nvSpPr>
          <p:spPr bwMode="auto">
            <a:xfrm>
              <a:off x="3408" y="1728"/>
              <a:ext cx="1968" cy="523"/>
            </a:xfrm>
            <a:prstGeom prst="rect">
              <a:avLst/>
            </a:prstGeom>
            <a:noFill/>
            <a:ln w="9525">
              <a:noFill/>
              <a:miter lim="800000"/>
              <a:headEnd/>
              <a:tailEnd/>
            </a:ln>
          </p:spPr>
          <p:txBody>
            <a:bodyPr>
              <a:spAutoFit/>
            </a:bodyPr>
            <a:lstStyle/>
            <a:p>
              <a:pPr algn="ctr" eaLnBrk="0" hangingPunct="0">
                <a:spcBef>
                  <a:spcPct val="50000"/>
                </a:spcBef>
              </a:pPr>
              <a:r>
                <a:rPr lang="en-US" dirty="0" smtClean="0">
                  <a:solidFill>
                    <a:srgbClr val="FFEA18"/>
                  </a:solidFill>
                  <a:latin typeface="Comic Sans MS" pitchFamily="66" charset="0"/>
                </a:rPr>
                <a:t>Karyotype construction</a:t>
              </a:r>
              <a:endParaRPr lang="en-US" dirty="0">
                <a:latin typeface="Comic Sans MS" pitchFamily="66" charset="0"/>
              </a:endParaRPr>
            </a:p>
          </p:txBody>
        </p:sp>
        <p:sp>
          <p:nvSpPr>
            <p:cNvPr id="75781" name="AutoShape 9"/>
            <p:cNvSpPr>
              <a:spLocks noChangeArrowheads="1"/>
            </p:cNvSpPr>
            <p:nvPr/>
          </p:nvSpPr>
          <p:spPr bwMode="auto">
            <a:xfrm>
              <a:off x="3552" y="1680"/>
              <a:ext cx="1728" cy="960"/>
            </a:xfrm>
            <a:prstGeom prst="downArrowCallout">
              <a:avLst>
                <a:gd name="adj1" fmla="val 21033"/>
                <a:gd name="adj2" fmla="val 28333"/>
                <a:gd name="adj3" fmla="val 17602"/>
                <a:gd name="adj4" fmla="val 66667"/>
              </a:avLst>
            </a:prstGeom>
            <a:noFill/>
            <a:ln w="28575">
              <a:solidFill>
                <a:srgbClr val="FAFF2B"/>
              </a:solidFill>
              <a:miter lim="800000"/>
              <a:headEnd/>
              <a:tailEnd/>
            </a:ln>
          </p:spPr>
          <p:txBody>
            <a:bodyPr wrap="none" anchor="ctr"/>
            <a:lstStyle/>
            <a:p>
              <a:pPr eaLnBrk="0" hangingPunct="0"/>
              <a:endParaRPr lang="it-IT"/>
            </a:p>
          </p:txBody>
        </p:sp>
        <p:pic>
          <p:nvPicPr>
            <p:cNvPr id="75782" name="Picture 10"/>
            <p:cNvPicPr>
              <a:picLocks noChangeAspect="1" noChangeArrowheads="1"/>
            </p:cNvPicPr>
            <p:nvPr/>
          </p:nvPicPr>
          <p:blipFill>
            <a:blip r:embed="rId4"/>
            <a:srcRect/>
            <a:stretch>
              <a:fillRect/>
            </a:stretch>
          </p:blipFill>
          <p:spPr bwMode="auto">
            <a:xfrm>
              <a:off x="3312" y="2736"/>
              <a:ext cx="2160" cy="1858"/>
            </a:xfrm>
            <a:prstGeom prst="rect">
              <a:avLst/>
            </a:prstGeom>
            <a:noFill/>
            <a:ln w="12700">
              <a:solidFill>
                <a:schemeClr val="accent1"/>
              </a:solidFill>
              <a:miter lim="800000"/>
              <a:headEnd/>
              <a:tailEnd/>
            </a:ln>
          </p:spPr>
        </p:pic>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1651000" y="990600"/>
            <a:ext cx="6026150" cy="5562600"/>
            <a:chOff x="0" y="672"/>
            <a:chExt cx="3312" cy="3312"/>
          </a:xfrm>
        </p:grpSpPr>
        <p:pic>
          <p:nvPicPr>
            <p:cNvPr id="76810" name="Picture 3"/>
            <p:cNvPicPr>
              <a:picLocks noChangeAspect="1" noChangeArrowheads="1"/>
            </p:cNvPicPr>
            <p:nvPr/>
          </p:nvPicPr>
          <p:blipFill>
            <a:blip r:embed="rId3"/>
            <a:srcRect/>
            <a:stretch>
              <a:fillRect/>
            </a:stretch>
          </p:blipFill>
          <p:spPr bwMode="auto">
            <a:xfrm>
              <a:off x="0" y="672"/>
              <a:ext cx="3312" cy="3312"/>
            </a:xfrm>
            <a:prstGeom prst="rect">
              <a:avLst/>
            </a:prstGeom>
            <a:noFill/>
            <a:ln w="9525">
              <a:noFill/>
              <a:miter lim="800000"/>
              <a:headEnd/>
              <a:tailEnd/>
            </a:ln>
          </p:spPr>
        </p:pic>
        <p:sp>
          <p:nvSpPr>
            <p:cNvPr id="76811" name="Rectangle 4"/>
            <p:cNvSpPr>
              <a:spLocks noChangeArrowheads="1"/>
            </p:cNvSpPr>
            <p:nvPr/>
          </p:nvSpPr>
          <p:spPr bwMode="auto">
            <a:xfrm>
              <a:off x="864" y="2976"/>
              <a:ext cx="240" cy="240"/>
            </a:xfrm>
            <a:prstGeom prst="rect">
              <a:avLst/>
            </a:prstGeom>
            <a:solidFill>
              <a:srgbClr val="000000"/>
            </a:solidFill>
            <a:ln w="9525">
              <a:solidFill>
                <a:srgbClr val="000000"/>
              </a:solidFill>
              <a:miter lim="800000"/>
              <a:headEnd/>
              <a:tailEnd/>
            </a:ln>
          </p:spPr>
          <p:txBody>
            <a:bodyPr wrap="none" anchor="ctr"/>
            <a:lstStyle/>
            <a:p>
              <a:pPr eaLnBrk="0" hangingPunct="0"/>
              <a:endParaRPr lang="it-IT"/>
            </a:p>
          </p:txBody>
        </p:sp>
        <p:sp>
          <p:nvSpPr>
            <p:cNvPr id="76812" name="Rectangle 5"/>
            <p:cNvSpPr>
              <a:spLocks noChangeArrowheads="1"/>
            </p:cNvSpPr>
            <p:nvPr/>
          </p:nvSpPr>
          <p:spPr bwMode="auto">
            <a:xfrm>
              <a:off x="1632" y="2304"/>
              <a:ext cx="192" cy="192"/>
            </a:xfrm>
            <a:prstGeom prst="rect">
              <a:avLst/>
            </a:prstGeom>
            <a:solidFill>
              <a:srgbClr val="000000"/>
            </a:solidFill>
            <a:ln w="9525">
              <a:solidFill>
                <a:srgbClr val="000000"/>
              </a:solidFill>
              <a:miter lim="800000"/>
              <a:headEnd/>
              <a:tailEnd/>
            </a:ln>
          </p:spPr>
          <p:txBody>
            <a:bodyPr wrap="none" anchor="ctr"/>
            <a:lstStyle/>
            <a:p>
              <a:pPr eaLnBrk="0" hangingPunct="0"/>
              <a:endParaRPr lang="it-IT"/>
            </a:p>
          </p:txBody>
        </p:sp>
        <p:sp>
          <p:nvSpPr>
            <p:cNvPr id="76813" name="Rectangle 6"/>
            <p:cNvSpPr>
              <a:spLocks noChangeArrowheads="1"/>
            </p:cNvSpPr>
            <p:nvPr/>
          </p:nvSpPr>
          <p:spPr bwMode="auto">
            <a:xfrm>
              <a:off x="2400" y="864"/>
              <a:ext cx="240" cy="192"/>
            </a:xfrm>
            <a:prstGeom prst="rect">
              <a:avLst/>
            </a:prstGeom>
            <a:solidFill>
              <a:srgbClr val="000000"/>
            </a:solidFill>
            <a:ln w="9525">
              <a:solidFill>
                <a:srgbClr val="000000"/>
              </a:solidFill>
              <a:miter lim="800000"/>
              <a:headEnd/>
              <a:tailEnd/>
            </a:ln>
          </p:spPr>
          <p:txBody>
            <a:bodyPr wrap="none" anchor="ctr"/>
            <a:lstStyle/>
            <a:p>
              <a:pPr eaLnBrk="0" hangingPunct="0"/>
              <a:endParaRPr lang="it-IT"/>
            </a:p>
          </p:txBody>
        </p:sp>
      </p:grpSp>
      <p:grpSp>
        <p:nvGrpSpPr>
          <p:cNvPr id="3" name="Group 7"/>
          <p:cNvGrpSpPr>
            <a:grpSpLocks/>
          </p:cNvGrpSpPr>
          <p:nvPr/>
        </p:nvGrpSpPr>
        <p:grpSpPr bwMode="auto">
          <a:xfrm>
            <a:off x="3219450" y="1600200"/>
            <a:ext cx="3232150" cy="4410075"/>
            <a:chOff x="912" y="1056"/>
            <a:chExt cx="1776" cy="2626"/>
          </a:xfrm>
        </p:grpSpPr>
        <p:grpSp>
          <p:nvGrpSpPr>
            <p:cNvPr id="76805" name="Group 8"/>
            <p:cNvGrpSpPr>
              <a:grpSpLocks/>
            </p:cNvGrpSpPr>
            <p:nvPr/>
          </p:nvGrpSpPr>
          <p:grpSpPr bwMode="auto">
            <a:xfrm>
              <a:off x="912" y="1056"/>
              <a:ext cx="1776" cy="1920"/>
              <a:chOff x="912" y="1056"/>
              <a:chExt cx="1776" cy="1920"/>
            </a:xfrm>
          </p:grpSpPr>
          <p:sp>
            <p:nvSpPr>
              <p:cNvPr id="76807" name="AutoShape 9"/>
              <p:cNvSpPr>
                <a:spLocks noChangeArrowheads="1"/>
              </p:cNvSpPr>
              <p:nvPr/>
            </p:nvSpPr>
            <p:spPr bwMode="auto">
              <a:xfrm>
                <a:off x="912" y="2880"/>
                <a:ext cx="240" cy="96"/>
              </a:xfrm>
              <a:prstGeom prst="leftArrow">
                <a:avLst>
                  <a:gd name="adj1" fmla="val 50000"/>
                  <a:gd name="adj2" fmla="val 62500"/>
                </a:avLst>
              </a:prstGeom>
              <a:solidFill>
                <a:srgbClr val="FF161C"/>
              </a:solidFill>
              <a:ln w="9525">
                <a:solidFill>
                  <a:schemeClr val="tx1"/>
                </a:solidFill>
                <a:miter lim="800000"/>
                <a:headEnd/>
                <a:tailEnd/>
              </a:ln>
            </p:spPr>
            <p:txBody>
              <a:bodyPr wrap="none" anchor="ctr"/>
              <a:lstStyle/>
              <a:p>
                <a:pPr eaLnBrk="0" hangingPunct="0"/>
                <a:endParaRPr lang="it-IT"/>
              </a:p>
            </p:txBody>
          </p:sp>
          <p:sp>
            <p:nvSpPr>
              <p:cNvPr id="76808" name="AutoShape 10"/>
              <p:cNvSpPr>
                <a:spLocks noChangeArrowheads="1"/>
              </p:cNvSpPr>
              <p:nvPr/>
            </p:nvSpPr>
            <p:spPr bwMode="auto">
              <a:xfrm>
                <a:off x="2448" y="1056"/>
                <a:ext cx="240" cy="96"/>
              </a:xfrm>
              <a:prstGeom prst="leftArrow">
                <a:avLst>
                  <a:gd name="adj1" fmla="val 50000"/>
                  <a:gd name="adj2" fmla="val 62500"/>
                </a:avLst>
              </a:prstGeom>
              <a:solidFill>
                <a:srgbClr val="FF161C"/>
              </a:solidFill>
              <a:ln w="9525">
                <a:solidFill>
                  <a:schemeClr val="tx1"/>
                </a:solidFill>
                <a:miter lim="800000"/>
                <a:headEnd/>
                <a:tailEnd/>
              </a:ln>
            </p:spPr>
            <p:txBody>
              <a:bodyPr wrap="none" anchor="ctr"/>
              <a:lstStyle/>
              <a:p>
                <a:pPr eaLnBrk="0" hangingPunct="0"/>
                <a:endParaRPr lang="it-IT"/>
              </a:p>
            </p:txBody>
          </p:sp>
          <p:sp>
            <p:nvSpPr>
              <p:cNvPr id="76809" name="AutoShape 11"/>
              <p:cNvSpPr>
                <a:spLocks noChangeArrowheads="1"/>
              </p:cNvSpPr>
              <p:nvPr/>
            </p:nvSpPr>
            <p:spPr bwMode="auto">
              <a:xfrm>
                <a:off x="1680" y="2592"/>
                <a:ext cx="240" cy="96"/>
              </a:xfrm>
              <a:prstGeom prst="leftArrow">
                <a:avLst>
                  <a:gd name="adj1" fmla="val 50000"/>
                  <a:gd name="adj2" fmla="val 62500"/>
                </a:avLst>
              </a:prstGeom>
              <a:solidFill>
                <a:srgbClr val="FF161C"/>
              </a:solidFill>
              <a:ln w="9525">
                <a:solidFill>
                  <a:schemeClr val="tx1"/>
                </a:solidFill>
                <a:miter lim="800000"/>
                <a:headEnd/>
                <a:tailEnd/>
              </a:ln>
            </p:spPr>
            <p:txBody>
              <a:bodyPr wrap="none" anchor="ctr"/>
              <a:lstStyle/>
              <a:p>
                <a:pPr eaLnBrk="0" hangingPunct="0"/>
                <a:endParaRPr lang="it-IT"/>
              </a:p>
            </p:txBody>
          </p:sp>
        </p:grpSp>
        <p:sp>
          <p:nvSpPr>
            <p:cNvPr id="76806" name="Text Box 12"/>
            <p:cNvSpPr txBox="1">
              <a:spLocks noChangeArrowheads="1"/>
            </p:cNvSpPr>
            <p:nvPr/>
          </p:nvSpPr>
          <p:spPr bwMode="auto">
            <a:xfrm>
              <a:off x="1142" y="3407"/>
              <a:ext cx="1129" cy="275"/>
            </a:xfrm>
            <a:prstGeom prst="rect">
              <a:avLst/>
            </a:prstGeom>
            <a:noFill/>
            <a:ln w="9525">
              <a:noFill/>
              <a:miter lim="800000"/>
              <a:headEnd/>
              <a:tailEnd/>
            </a:ln>
          </p:spPr>
          <p:txBody>
            <a:bodyPr wrap="none">
              <a:spAutoFit/>
            </a:bodyPr>
            <a:lstStyle/>
            <a:p>
              <a:pPr eaLnBrk="0" hangingPunct="0"/>
              <a:r>
                <a:rPr lang="it-IT">
                  <a:solidFill>
                    <a:srgbClr val="FF161C"/>
                  </a:solidFill>
                  <a:latin typeface="Comic Sans MS" pitchFamily="66" charset="0"/>
                </a:rPr>
                <a:t>Chr. 15 x 3 !!!</a:t>
              </a:r>
              <a:endParaRPr lang="it-IT">
                <a:solidFill>
                  <a:srgbClr val="FF161C"/>
                </a:solidFill>
                <a:latin typeface="Times" pitchFamily="1" charset="0"/>
              </a:endParaRPr>
            </a:p>
          </p:txBody>
        </p:sp>
      </p:grpSp>
      <p:sp>
        <p:nvSpPr>
          <p:cNvPr id="76804" name="Text Box 13"/>
          <p:cNvSpPr txBox="1">
            <a:spLocks noChangeArrowheads="1"/>
          </p:cNvSpPr>
          <p:nvPr/>
        </p:nvSpPr>
        <p:spPr bwMode="auto">
          <a:xfrm>
            <a:off x="2803525" y="152400"/>
            <a:ext cx="2846753" cy="461665"/>
          </a:xfrm>
          <a:prstGeom prst="rect">
            <a:avLst/>
          </a:prstGeom>
          <a:noFill/>
          <a:ln w="9525">
            <a:noFill/>
            <a:miter lim="800000"/>
            <a:headEnd/>
            <a:tailEnd/>
          </a:ln>
        </p:spPr>
        <p:txBody>
          <a:bodyPr wrap="none">
            <a:spAutoFit/>
          </a:bodyPr>
          <a:lstStyle/>
          <a:p>
            <a:pPr eaLnBrk="0" hangingPunct="0"/>
            <a:r>
              <a:rPr lang="it-IT" dirty="0" smtClean="0">
                <a:solidFill>
                  <a:schemeClr val="bg1"/>
                </a:solidFill>
                <a:latin typeface="Comic Sans MS" pitchFamily="66" charset="0"/>
              </a:rPr>
              <a:t>SOME EXAMPLES</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im"/>
          <p:cNvPicPr>
            <a:picLocks noChangeAspect="1" noChangeArrowheads="1"/>
          </p:cNvPicPr>
          <p:nvPr/>
        </p:nvPicPr>
        <p:blipFill>
          <a:blip r:embed="rId2"/>
          <a:srcRect/>
          <a:stretch>
            <a:fillRect/>
          </a:stretch>
        </p:blipFill>
        <p:spPr bwMode="auto">
          <a:xfrm>
            <a:off x="165100" y="914400"/>
            <a:ext cx="8585200" cy="5943600"/>
          </a:xfrm>
          <a:prstGeom prst="rect">
            <a:avLst/>
          </a:prstGeom>
          <a:noFill/>
          <a:ln w="9525">
            <a:noFill/>
            <a:miter lim="800000"/>
            <a:headEnd/>
            <a:tailEnd/>
          </a:ln>
        </p:spPr>
      </p:pic>
      <p:sp>
        <p:nvSpPr>
          <p:cNvPr id="50179" name="Text Box 4"/>
          <p:cNvSpPr txBox="1">
            <a:spLocks noChangeArrowheads="1"/>
          </p:cNvSpPr>
          <p:nvPr/>
        </p:nvSpPr>
        <p:spPr bwMode="auto">
          <a:xfrm rot="-5400000">
            <a:off x="7962901" y="4937125"/>
            <a:ext cx="3556000" cy="307975"/>
          </a:xfrm>
          <a:prstGeom prst="rect">
            <a:avLst/>
          </a:prstGeom>
          <a:noFill/>
          <a:ln w="9525">
            <a:noFill/>
            <a:miter lim="800000"/>
            <a:headEnd/>
            <a:tailEnd/>
          </a:ln>
        </p:spPr>
        <p:txBody>
          <a:bodyPr wrap="none">
            <a:spAutoFit/>
          </a:bodyPr>
          <a:lstStyle/>
          <a:p>
            <a:pPr algn="ctr" rtl="1" eaLnBrk="0" hangingPunct="0"/>
            <a:r>
              <a:rPr lang="en-US" sz="1400"/>
              <a:t>http://www.sc.edu/union/Sears/im.mitosis2.jpg</a:t>
            </a:r>
          </a:p>
        </p:txBody>
      </p:sp>
      <p:sp>
        <p:nvSpPr>
          <p:cNvPr id="50180" name="Text Box 5"/>
          <p:cNvSpPr txBox="1">
            <a:spLocks noChangeArrowheads="1"/>
          </p:cNvSpPr>
          <p:nvPr/>
        </p:nvSpPr>
        <p:spPr bwMode="auto">
          <a:xfrm>
            <a:off x="2032000" y="304800"/>
            <a:ext cx="6057900" cy="461963"/>
          </a:xfrm>
          <a:prstGeom prst="rect">
            <a:avLst/>
          </a:prstGeom>
          <a:noFill/>
          <a:ln w="9525">
            <a:noFill/>
            <a:miter lim="800000"/>
            <a:headEnd/>
            <a:tailEnd/>
          </a:ln>
        </p:spPr>
        <p:txBody>
          <a:bodyPr wrap="none">
            <a:spAutoFit/>
          </a:bodyPr>
          <a:lstStyle/>
          <a:p>
            <a:pPr algn="ctr" eaLnBrk="0" hangingPunct="0"/>
            <a:r>
              <a:rPr lang="en-US"/>
              <a:t>Chromosomes are [literally] the colored bodies </a:t>
            </a:r>
          </a:p>
        </p:txBody>
      </p:sp>
      <p:sp>
        <p:nvSpPr>
          <p:cNvPr id="50181" name="TextBox 4"/>
          <p:cNvSpPr txBox="1">
            <a:spLocks noChangeArrowheads="1"/>
          </p:cNvSpPr>
          <p:nvPr/>
        </p:nvSpPr>
        <p:spPr bwMode="auto">
          <a:xfrm>
            <a:off x="4827588" y="704850"/>
            <a:ext cx="3417887" cy="461963"/>
          </a:xfrm>
          <a:prstGeom prst="rect">
            <a:avLst/>
          </a:prstGeom>
          <a:noFill/>
          <a:ln w="9525">
            <a:noFill/>
            <a:miter lim="800000"/>
            <a:headEnd/>
            <a:tailEnd/>
          </a:ln>
        </p:spPr>
        <p:txBody>
          <a:bodyPr wrap="none">
            <a:spAutoFit/>
          </a:bodyPr>
          <a:lstStyle/>
          <a:p>
            <a:pPr algn="ctr" rtl="1" eaLnBrk="0" hangingPunct="0"/>
            <a:r>
              <a:rPr lang="en-US"/>
              <a:t>in latin: “chromo” “soma”</a:t>
            </a:r>
          </a:p>
        </p:txBody>
      </p:sp>
      <p:cxnSp>
        <p:nvCxnSpPr>
          <p:cNvPr id="50182" name="Straight Arrow Connector 6"/>
          <p:cNvCxnSpPr>
            <a:cxnSpLocks noChangeShapeType="1"/>
          </p:cNvCxnSpPr>
          <p:nvPr/>
        </p:nvCxnSpPr>
        <p:spPr bwMode="auto">
          <a:xfrm rot="5400000" flipH="1" flipV="1">
            <a:off x="6423819" y="689769"/>
            <a:ext cx="123825" cy="134937"/>
          </a:xfrm>
          <a:prstGeom prst="straightConnector1">
            <a:avLst/>
          </a:prstGeom>
          <a:noFill/>
          <a:ln w="9525" algn="ctr">
            <a:solidFill>
              <a:schemeClr val="tx1"/>
            </a:solidFill>
            <a:round/>
            <a:headEnd/>
            <a:tailEnd type="arrow" w="med" len="med"/>
          </a:ln>
        </p:spPr>
      </p:cxnSp>
      <p:cxnSp>
        <p:nvCxnSpPr>
          <p:cNvPr id="50183" name="Straight Arrow Connector 8"/>
          <p:cNvCxnSpPr>
            <a:cxnSpLocks noChangeShapeType="1"/>
          </p:cNvCxnSpPr>
          <p:nvPr/>
        </p:nvCxnSpPr>
        <p:spPr bwMode="auto">
          <a:xfrm rot="16200000" flipV="1">
            <a:off x="7575550" y="715963"/>
            <a:ext cx="142875" cy="82550"/>
          </a:xfrm>
          <a:prstGeom prst="straightConnector1">
            <a:avLst/>
          </a:prstGeom>
          <a:noFill/>
          <a:ln w="9525" algn="ctr">
            <a:solidFill>
              <a:schemeClr val="tx1"/>
            </a:solidFill>
            <a:round/>
            <a:headEnd/>
            <a:tailEnd type="arrow" w="med" len="med"/>
          </a:ln>
        </p:spPr>
      </p:cxn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srcRect/>
          <a:stretch>
            <a:fillRect/>
          </a:stretch>
        </p:blipFill>
        <p:spPr bwMode="auto">
          <a:xfrm>
            <a:off x="2393950" y="228600"/>
            <a:ext cx="7016750" cy="6477000"/>
          </a:xfrm>
          <a:prstGeom prst="rect">
            <a:avLst/>
          </a:prstGeom>
          <a:noFill/>
          <a:ln w="9525">
            <a:noFill/>
            <a:miter lim="800000"/>
            <a:headEnd/>
            <a:tailEnd/>
          </a:ln>
        </p:spPr>
      </p:pic>
      <p:grpSp>
        <p:nvGrpSpPr>
          <p:cNvPr id="2" name="Group 3"/>
          <p:cNvGrpSpPr>
            <a:grpSpLocks/>
          </p:cNvGrpSpPr>
          <p:nvPr/>
        </p:nvGrpSpPr>
        <p:grpSpPr bwMode="auto">
          <a:xfrm>
            <a:off x="412750" y="234950"/>
            <a:ext cx="8915400" cy="6280150"/>
            <a:chOff x="240" y="148"/>
            <a:chExt cx="5184" cy="3956"/>
          </a:xfrm>
        </p:grpSpPr>
        <p:sp>
          <p:nvSpPr>
            <p:cNvPr id="77828" name="Rectangle 4"/>
            <p:cNvSpPr>
              <a:spLocks noChangeArrowheads="1"/>
            </p:cNvSpPr>
            <p:nvPr/>
          </p:nvSpPr>
          <p:spPr bwMode="auto">
            <a:xfrm>
              <a:off x="240" y="148"/>
              <a:ext cx="973" cy="543"/>
            </a:xfrm>
            <a:prstGeom prst="rect">
              <a:avLst/>
            </a:prstGeom>
            <a:noFill/>
            <a:ln w="9525">
              <a:noFill/>
              <a:miter lim="800000"/>
              <a:headEnd/>
              <a:tailEnd/>
            </a:ln>
          </p:spPr>
          <p:txBody>
            <a:bodyPr wrap="none">
              <a:spAutoFit/>
            </a:bodyPr>
            <a:lstStyle/>
            <a:p>
              <a:pPr eaLnBrk="0" hangingPunct="0">
                <a:spcBef>
                  <a:spcPct val="50000"/>
                </a:spcBef>
              </a:pPr>
              <a:r>
                <a:rPr lang="en-US" sz="2000" b="1" dirty="0" smtClean="0">
                  <a:solidFill>
                    <a:srgbClr val="FAFF2B"/>
                  </a:solidFill>
                  <a:latin typeface="Comic Sans MS" pitchFamily="66" charset="0"/>
                </a:rPr>
                <a:t>karyotype</a:t>
              </a:r>
              <a:endParaRPr lang="en-US" sz="2000" b="1" dirty="0">
                <a:solidFill>
                  <a:srgbClr val="FAFF2B"/>
                </a:solidFill>
                <a:latin typeface="Comic Sans MS" pitchFamily="66" charset="0"/>
              </a:endParaRPr>
            </a:p>
            <a:p>
              <a:pPr eaLnBrk="0" hangingPunct="0">
                <a:spcBef>
                  <a:spcPct val="50000"/>
                </a:spcBef>
              </a:pPr>
              <a:r>
                <a:rPr lang="en-US" sz="2000" b="1" dirty="0">
                  <a:solidFill>
                    <a:srgbClr val="FAFF2B"/>
                  </a:solidFill>
                  <a:latin typeface="Comic Sans MS" pitchFamily="66" charset="0"/>
                </a:rPr>
                <a:t>47,XX + 15</a:t>
              </a:r>
            </a:p>
          </p:txBody>
        </p:sp>
        <p:sp>
          <p:nvSpPr>
            <p:cNvPr id="77829" name="Text Box 5"/>
            <p:cNvSpPr txBox="1">
              <a:spLocks noChangeArrowheads="1"/>
            </p:cNvSpPr>
            <p:nvPr/>
          </p:nvSpPr>
          <p:spPr bwMode="auto">
            <a:xfrm>
              <a:off x="1584" y="3261"/>
              <a:ext cx="3840" cy="843"/>
            </a:xfrm>
            <a:prstGeom prst="rect">
              <a:avLst/>
            </a:prstGeom>
            <a:noFill/>
            <a:ln w="9525">
              <a:noFill/>
              <a:miter lim="800000"/>
              <a:headEnd/>
              <a:tailEnd/>
            </a:ln>
          </p:spPr>
          <p:txBody>
            <a:bodyPr>
              <a:spAutoFit/>
            </a:bodyPr>
            <a:lstStyle/>
            <a:p>
              <a:pPr eaLnBrk="0" hangingPunct="0">
                <a:spcBef>
                  <a:spcPct val="50000"/>
                </a:spcBef>
              </a:pPr>
              <a:r>
                <a:rPr lang="en-US" sz="1800" dirty="0" smtClean="0">
                  <a:solidFill>
                    <a:srgbClr val="FAFF2B"/>
                  </a:solidFill>
                  <a:latin typeface="Comic Sans MS" pitchFamily="66" charset="0"/>
                </a:rPr>
                <a:t>Trisomy is the most frequent constitutional chromosomal anomaly in humans.</a:t>
              </a:r>
              <a:endParaRPr lang="en-US" sz="1800" dirty="0">
                <a:solidFill>
                  <a:srgbClr val="FAFF2B"/>
                </a:solidFill>
                <a:latin typeface="Comic Sans MS" pitchFamily="66" charset="0"/>
              </a:endParaRPr>
            </a:p>
            <a:p>
              <a:pPr eaLnBrk="0" hangingPunct="0">
                <a:spcBef>
                  <a:spcPct val="50000"/>
                </a:spcBef>
              </a:pPr>
              <a:r>
                <a:rPr lang="en-US" sz="1800" dirty="0" smtClean="0">
                  <a:solidFill>
                    <a:srgbClr val="FAFF2B"/>
                  </a:solidFill>
                  <a:latin typeface="Comic Sans MS" pitchFamily="66" charset="0"/>
                </a:rPr>
                <a:t>The majority of </a:t>
              </a:r>
              <a:r>
                <a:rPr lang="en-US" sz="1800" dirty="0" err="1" smtClean="0">
                  <a:solidFill>
                    <a:srgbClr val="FAFF2B"/>
                  </a:solidFill>
                  <a:latin typeface="Comic Sans MS" pitchFamily="66" charset="0"/>
                </a:rPr>
                <a:t>trisomies</a:t>
              </a:r>
              <a:r>
                <a:rPr lang="en-US" sz="1800" dirty="0" smtClean="0">
                  <a:solidFill>
                    <a:srgbClr val="FAFF2B"/>
                  </a:solidFill>
                  <a:latin typeface="Comic Sans MS" pitchFamily="66" charset="0"/>
                </a:rPr>
                <a:t> are lethal during early embryogenesis.</a:t>
              </a:r>
              <a:endParaRPr lang="it-IT" sz="1800" dirty="0">
                <a:solidFill>
                  <a:srgbClr val="FAFF2B"/>
                </a:solidFill>
                <a:latin typeface="Comic Sans MS" pitchFamily="66" charset="0"/>
              </a:endParaRPr>
            </a:p>
          </p:txBody>
        </p:sp>
        <p:sp>
          <p:nvSpPr>
            <p:cNvPr id="77830" name="AutoShape 6"/>
            <p:cNvSpPr>
              <a:spLocks noChangeArrowheads="1"/>
            </p:cNvSpPr>
            <p:nvPr/>
          </p:nvSpPr>
          <p:spPr bwMode="auto">
            <a:xfrm>
              <a:off x="2352" y="1776"/>
              <a:ext cx="672" cy="576"/>
            </a:xfrm>
            <a:prstGeom prst="roundRect">
              <a:avLst>
                <a:gd name="adj" fmla="val 16667"/>
              </a:avLst>
            </a:prstGeom>
            <a:noFill/>
            <a:ln w="19050">
              <a:solidFill>
                <a:srgbClr val="FAFF2B"/>
              </a:solidFill>
              <a:round/>
              <a:headEnd/>
              <a:tailEnd/>
            </a:ln>
          </p:spPr>
          <p:txBody>
            <a:bodyPr wrap="none" anchor="ctr"/>
            <a:lstStyle/>
            <a:p>
              <a:pPr eaLnBrk="0" hangingPunct="0"/>
              <a:endParaRPr lang="it-IT"/>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8851" name="Picture 2" descr="http://3.bp.blogspot.com/_MHOCRN1rvog/TKdnu7rYYgI/AAAAAAAAAFo/1EL33lWNfqc/s1600/chromosome.jpg"/>
          <p:cNvPicPr>
            <a:picLocks noChangeAspect="1" noChangeArrowheads="1"/>
          </p:cNvPicPr>
          <p:nvPr/>
        </p:nvPicPr>
        <p:blipFill>
          <a:blip r:embed="rId3"/>
          <a:srcRect/>
          <a:stretch>
            <a:fillRect/>
          </a:stretch>
        </p:blipFill>
        <p:spPr bwMode="auto">
          <a:xfrm>
            <a:off x="4881563" y="1700213"/>
            <a:ext cx="4802187" cy="3398837"/>
          </a:xfrm>
          <a:prstGeom prst="rect">
            <a:avLst/>
          </a:prstGeom>
          <a:noFill/>
          <a:ln w="9525">
            <a:noFill/>
            <a:miter lim="800000"/>
            <a:headEnd/>
            <a:tailEnd/>
          </a:ln>
        </p:spPr>
      </p:pic>
      <p:sp>
        <p:nvSpPr>
          <p:cNvPr id="2" name="CasellaDiTesto 1"/>
          <p:cNvSpPr txBox="1"/>
          <p:nvPr/>
        </p:nvSpPr>
        <p:spPr>
          <a:xfrm>
            <a:off x="272480" y="830317"/>
            <a:ext cx="4392488" cy="5262979"/>
          </a:xfrm>
          <a:prstGeom prst="rect">
            <a:avLst/>
          </a:prstGeom>
          <a:noFill/>
        </p:spPr>
        <p:txBody>
          <a:bodyPr wrap="square" rtlCol="0">
            <a:spAutoFit/>
          </a:bodyPr>
          <a:lstStyle/>
          <a:p>
            <a:r>
              <a:rPr lang="it-IT" dirty="0">
                <a:latin typeface="Arial"/>
                <a:cs typeface="Arial"/>
              </a:rPr>
              <a:t>T</a:t>
            </a:r>
            <a:r>
              <a:rPr lang="it-IT" dirty="0" smtClean="0">
                <a:latin typeface="Arial"/>
                <a:cs typeface="Arial"/>
              </a:rPr>
              <a:t>he </a:t>
            </a:r>
            <a:r>
              <a:rPr lang="it-IT" dirty="0" err="1">
                <a:latin typeface="Arial"/>
                <a:cs typeface="Arial"/>
              </a:rPr>
              <a:t>smallest</a:t>
            </a:r>
            <a:r>
              <a:rPr lang="it-IT" dirty="0">
                <a:latin typeface="Arial"/>
                <a:cs typeface="Arial"/>
              </a:rPr>
              <a:t> </a:t>
            </a:r>
            <a:r>
              <a:rPr lang="it-IT" dirty="0" err="1">
                <a:latin typeface="Arial"/>
                <a:cs typeface="Arial"/>
              </a:rPr>
              <a:t>alteration</a:t>
            </a:r>
            <a:r>
              <a:rPr lang="it-IT" dirty="0">
                <a:latin typeface="Arial"/>
                <a:cs typeface="Arial"/>
              </a:rPr>
              <a:t> of </a:t>
            </a:r>
            <a:r>
              <a:rPr lang="it-IT" dirty="0" err="1">
                <a:latin typeface="Arial"/>
                <a:cs typeface="Arial"/>
              </a:rPr>
              <a:t>one</a:t>
            </a:r>
            <a:r>
              <a:rPr lang="it-IT" dirty="0">
                <a:latin typeface="Arial"/>
                <a:cs typeface="Arial"/>
              </a:rPr>
              <a:t> </a:t>
            </a:r>
            <a:r>
              <a:rPr lang="it-IT" dirty="0" err="1">
                <a:latin typeface="Arial"/>
                <a:cs typeface="Arial"/>
              </a:rPr>
              <a:t>chromosome</a:t>
            </a:r>
            <a:r>
              <a:rPr lang="it-IT" dirty="0">
                <a:latin typeface="Arial"/>
                <a:cs typeface="Arial"/>
              </a:rPr>
              <a:t> </a:t>
            </a:r>
            <a:r>
              <a:rPr lang="it-IT" dirty="0" err="1">
                <a:latin typeface="Arial"/>
                <a:cs typeface="Arial"/>
              </a:rPr>
              <a:t>visible</a:t>
            </a:r>
            <a:r>
              <a:rPr lang="it-IT" dirty="0">
                <a:latin typeface="Arial"/>
                <a:cs typeface="Arial"/>
              </a:rPr>
              <a:t> </a:t>
            </a:r>
            <a:r>
              <a:rPr lang="it-IT" dirty="0" err="1">
                <a:latin typeface="Arial"/>
                <a:cs typeface="Arial"/>
              </a:rPr>
              <a:t>using</a:t>
            </a:r>
            <a:r>
              <a:rPr lang="it-IT" dirty="0">
                <a:latin typeface="Arial"/>
                <a:cs typeface="Arial"/>
              </a:rPr>
              <a:t> standard </a:t>
            </a:r>
            <a:r>
              <a:rPr lang="it-IT" dirty="0" err="1">
                <a:latin typeface="Arial"/>
                <a:cs typeface="Arial"/>
              </a:rPr>
              <a:t>karyotype</a:t>
            </a:r>
            <a:r>
              <a:rPr lang="it-IT" dirty="0">
                <a:latin typeface="Arial"/>
                <a:cs typeface="Arial"/>
              </a:rPr>
              <a:t> </a:t>
            </a:r>
            <a:r>
              <a:rPr lang="it-IT" dirty="0" err="1">
                <a:latin typeface="Arial"/>
                <a:cs typeface="Arial"/>
              </a:rPr>
              <a:t>analysis</a:t>
            </a:r>
            <a:r>
              <a:rPr lang="it-IT" dirty="0">
                <a:latin typeface="Arial"/>
                <a:cs typeface="Arial"/>
              </a:rPr>
              <a:t> </a:t>
            </a:r>
            <a:r>
              <a:rPr lang="it-IT" dirty="0" err="1">
                <a:latin typeface="Arial"/>
                <a:cs typeface="Arial"/>
              </a:rPr>
              <a:t>is</a:t>
            </a:r>
            <a:r>
              <a:rPr lang="it-IT" dirty="0">
                <a:latin typeface="Arial"/>
                <a:cs typeface="Arial"/>
              </a:rPr>
              <a:t> </a:t>
            </a:r>
            <a:r>
              <a:rPr lang="it-IT" dirty="0" err="1">
                <a:latin typeface="Arial"/>
                <a:cs typeface="Arial"/>
              </a:rPr>
              <a:t>that</a:t>
            </a:r>
            <a:r>
              <a:rPr lang="it-IT" dirty="0">
                <a:latin typeface="Arial"/>
                <a:cs typeface="Arial"/>
              </a:rPr>
              <a:t> of a band or </a:t>
            </a:r>
            <a:r>
              <a:rPr lang="it-IT" dirty="0" smtClean="0">
                <a:latin typeface="Arial"/>
                <a:cs typeface="Arial"/>
              </a:rPr>
              <a:t>sub-band </a:t>
            </a:r>
            <a:r>
              <a:rPr lang="it-IT" dirty="0" err="1">
                <a:latin typeface="Arial"/>
                <a:cs typeface="Arial"/>
              </a:rPr>
              <a:t>that</a:t>
            </a:r>
            <a:r>
              <a:rPr lang="it-IT" dirty="0">
                <a:latin typeface="Arial"/>
                <a:cs typeface="Arial"/>
              </a:rPr>
              <a:t> </a:t>
            </a:r>
            <a:r>
              <a:rPr lang="it-IT" dirty="0" err="1">
                <a:latin typeface="Arial"/>
                <a:cs typeface="Arial"/>
              </a:rPr>
              <a:t>includes</a:t>
            </a:r>
            <a:r>
              <a:rPr lang="it-IT" dirty="0">
                <a:latin typeface="Arial"/>
                <a:cs typeface="Arial"/>
              </a:rPr>
              <a:t> a stretch of DNA on </a:t>
            </a:r>
            <a:r>
              <a:rPr lang="it-IT" dirty="0" err="1">
                <a:latin typeface="Arial"/>
                <a:cs typeface="Arial"/>
              </a:rPr>
              <a:t>average</a:t>
            </a:r>
            <a:r>
              <a:rPr lang="it-IT" dirty="0">
                <a:latin typeface="Arial"/>
                <a:cs typeface="Arial"/>
              </a:rPr>
              <a:t> 4 </a:t>
            </a:r>
            <a:r>
              <a:rPr lang="it-IT" dirty="0" err="1">
                <a:latin typeface="Arial"/>
                <a:cs typeface="Arial"/>
              </a:rPr>
              <a:t>million</a:t>
            </a:r>
            <a:r>
              <a:rPr lang="it-IT" dirty="0">
                <a:latin typeface="Arial"/>
                <a:cs typeface="Arial"/>
              </a:rPr>
              <a:t> </a:t>
            </a:r>
            <a:r>
              <a:rPr lang="it-IT" dirty="0" err="1">
                <a:latin typeface="Arial"/>
                <a:cs typeface="Arial"/>
              </a:rPr>
              <a:t>bases</a:t>
            </a:r>
            <a:r>
              <a:rPr lang="it-IT" dirty="0">
                <a:latin typeface="Arial"/>
                <a:cs typeface="Arial"/>
              </a:rPr>
              <a:t> </a:t>
            </a:r>
            <a:r>
              <a:rPr lang="it-IT" dirty="0" smtClean="0">
                <a:latin typeface="Arial"/>
                <a:cs typeface="Arial"/>
              </a:rPr>
              <a:t>long.</a:t>
            </a:r>
          </a:p>
          <a:p>
            <a:r>
              <a:rPr lang="it-IT" dirty="0" err="1">
                <a:latin typeface="Arial"/>
                <a:cs typeface="Arial"/>
              </a:rPr>
              <a:t>I</a:t>
            </a:r>
            <a:r>
              <a:rPr lang="it-IT" dirty="0" err="1" smtClean="0">
                <a:latin typeface="Arial"/>
                <a:cs typeface="Arial"/>
              </a:rPr>
              <a:t>t</a:t>
            </a:r>
            <a:r>
              <a:rPr lang="it-IT" dirty="0" smtClean="0">
                <a:latin typeface="Arial"/>
                <a:cs typeface="Arial"/>
              </a:rPr>
              <a:t> </a:t>
            </a:r>
            <a:r>
              <a:rPr lang="it-IT" dirty="0" err="1">
                <a:latin typeface="Arial"/>
                <a:cs typeface="Arial"/>
              </a:rPr>
              <a:t>follows</a:t>
            </a:r>
            <a:r>
              <a:rPr lang="it-IT" dirty="0">
                <a:latin typeface="Arial"/>
                <a:cs typeface="Arial"/>
              </a:rPr>
              <a:t> </a:t>
            </a:r>
            <a:r>
              <a:rPr lang="it-IT" dirty="0" err="1">
                <a:latin typeface="Arial"/>
                <a:cs typeface="Arial"/>
              </a:rPr>
              <a:t>that</a:t>
            </a:r>
            <a:r>
              <a:rPr lang="it-IT" dirty="0">
                <a:latin typeface="Arial"/>
                <a:cs typeface="Arial"/>
              </a:rPr>
              <a:t> </a:t>
            </a:r>
            <a:r>
              <a:rPr lang="it-IT" dirty="0" err="1">
                <a:latin typeface="Arial"/>
                <a:cs typeface="Arial"/>
              </a:rPr>
              <a:t>alterations</a:t>
            </a:r>
            <a:r>
              <a:rPr lang="it-IT" dirty="0">
                <a:latin typeface="Arial"/>
                <a:cs typeface="Arial"/>
              </a:rPr>
              <a:t> </a:t>
            </a:r>
            <a:r>
              <a:rPr lang="it-IT" dirty="0" err="1">
                <a:latin typeface="Arial"/>
                <a:cs typeface="Arial"/>
              </a:rPr>
              <a:t>visible</a:t>
            </a:r>
            <a:r>
              <a:rPr lang="it-IT" dirty="0">
                <a:latin typeface="Arial"/>
                <a:cs typeface="Arial"/>
              </a:rPr>
              <a:t> </a:t>
            </a:r>
            <a:r>
              <a:rPr lang="it-IT" dirty="0" err="1">
                <a:latin typeface="Arial"/>
                <a:cs typeface="Arial"/>
              </a:rPr>
              <a:t>looking</a:t>
            </a:r>
            <a:r>
              <a:rPr lang="it-IT" dirty="0">
                <a:latin typeface="Arial"/>
                <a:cs typeface="Arial"/>
              </a:rPr>
              <a:t> </a:t>
            </a:r>
            <a:r>
              <a:rPr lang="it-IT" dirty="0" err="1">
                <a:latin typeface="Arial"/>
                <a:cs typeface="Arial"/>
              </a:rPr>
              <a:t>at</a:t>
            </a:r>
            <a:r>
              <a:rPr lang="it-IT" dirty="0">
                <a:latin typeface="Arial"/>
                <a:cs typeface="Arial"/>
              </a:rPr>
              <a:t> the </a:t>
            </a:r>
            <a:r>
              <a:rPr lang="it-IT" dirty="0" err="1">
                <a:latin typeface="Arial"/>
                <a:cs typeface="Arial"/>
              </a:rPr>
              <a:t>karyotype</a:t>
            </a:r>
            <a:r>
              <a:rPr lang="it-IT" dirty="0">
                <a:latin typeface="Arial"/>
                <a:cs typeface="Arial"/>
              </a:rPr>
              <a:t> are </a:t>
            </a:r>
            <a:r>
              <a:rPr lang="it-IT" dirty="0" err="1">
                <a:latin typeface="Arial"/>
                <a:cs typeface="Arial"/>
              </a:rPr>
              <a:t>those</a:t>
            </a:r>
            <a:r>
              <a:rPr lang="it-IT" dirty="0">
                <a:latin typeface="Arial"/>
                <a:cs typeface="Arial"/>
              </a:rPr>
              <a:t> of </a:t>
            </a:r>
            <a:r>
              <a:rPr lang="it-IT" dirty="0" err="1">
                <a:latin typeface="Arial"/>
                <a:cs typeface="Arial"/>
              </a:rPr>
              <a:t>great</a:t>
            </a:r>
            <a:r>
              <a:rPr lang="it-IT" dirty="0">
                <a:latin typeface="Arial"/>
                <a:cs typeface="Arial"/>
              </a:rPr>
              <a:t> </a:t>
            </a:r>
            <a:r>
              <a:rPr lang="it-IT" dirty="0" err="1">
                <a:latin typeface="Arial"/>
                <a:cs typeface="Arial"/>
              </a:rPr>
              <a:t>extension</a:t>
            </a:r>
            <a:r>
              <a:rPr lang="it-IT" dirty="0">
                <a:latin typeface="Arial"/>
                <a:cs typeface="Arial"/>
              </a:rPr>
              <a:t>, </a:t>
            </a:r>
            <a:r>
              <a:rPr lang="it-IT" dirty="0" err="1">
                <a:latin typeface="Arial"/>
                <a:cs typeface="Arial"/>
              </a:rPr>
              <a:t>as</a:t>
            </a:r>
            <a:r>
              <a:rPr lang="it-IT" dirty="0">
                <a:latin typeface="Arial"/>
                <a:cs typeface="Arial"/>
              </a:rPr>
              <a:t> </a:t>
            </a:r>
            <a:r>
              <a:rPr lang="it-IT" dirty="0" err="1">
                <a:latin typeface="Arial"/>
                <a:cs typeface="Arial"/>
              </a:rPr>
              <a:t>genomic</a:t>
            </a:r>
            <a:r>
              <a:rPr lang="it-IT" dirty="0">
                <a:latin typeface="Arial"/>
                <a:cs typeface="Arial"/>
              </a:rPr>
              <a:t> </a:t>
            </a:r>
            <a:r>
              <a:rPr lang="it-IT" dirty="0" err="1">
                <a:latin typeface="Arial"/>
                <a:cs typeface="Arial"/>
              </a:rPr>
              <a:t>mutations</a:t>
            </a:r>
            <a:r>
              <a:rPr lang="it-IT" dirty="0">
                <a:latin typeface="Arial"/>
                <a:cs typeface="Arial"/>
              </a:rPr>
              <a:t> or </a:t>
            </a:r>
            <a:r>
              <a:rPr lang="it-IT" dirty="0" err="1">
                <a:latin typeface="Arial"/>
                <a:cs typeface="Arial"/>
              </a:rPr>
              <a:t>chromosomal</a:t>
            </a:r>
            <a:r>
              <a:rPr lang="it-IT" dirty="0">
                <a:latin typeface="Arial"/>
                <a:cs typeface="Arial"/>
              </a:rPr>
              <a:t> </a:t>
            </a:r>
            <a:r>
              <a:rPr lang="it-IT" dirty="0" err="1" smtClean="0">
                <a:latin typeface="Arial"/>
                <a:cs typeface="Arial"/>
              </a:rPr>
              <a:t>mutations</a:t>
            </a:r>
            <a:r>
              <a:rPr lang="it-IT" dirty="0" smtClean="0">
                <a:latin typeface="Arial"/>
                <a:cs typeface="Arial"/>
              </a:rPr>
              <a:t>, </a:t>
            </a:r>
            <a:r>
              <a:rPr lang="it-IT" dirty="0" err="1">
                <a:latin typeface="Arial"/>
                <a:cs typeface="Arial"/>
              </a:rPr>
              <a:t>while</a:t>
            </a:r>
            <a:r>
              <a:rPr lang="it-IT" dirty="0">
                <a:latin typeface="Arial"/>
                <a:cs typeface="Arial"/>
              </a:rPr>
              <a:t> </a:t>
            </a:r>
            <a:r>
              <a:rPr lang="it-IT" dirty="0" err="1">
                <a:latin typeface="Arial"/>
                <a:cs typeface="Arial"/>
              </a:rPr>
              <a:t>you</a:t>
            </a:r>
            <a:r>
              <a:rPr lang="it-IT" dirty="0">
                <a:latin typeface="Arial"/>
                <a:cs typeface="Arial"/>
              </a:rPr>
              <a:t> </a:t>
            </a:r>
            <a:r>
              <a:rPr lang="it-IT" dirty="0" err="1">
                <a:latin typeface="Arial"/>
                <a:cs typeface="Arial"/>
              </a:rPr>
              <a:t>cannot</a:t>
            </a:r>
            <a:r>
              <a:rPr lang="it-IT" dirty="0">
                <a:latin typeface="Arial"/>
                <a:cs typeface="Arial"/>
              </a:rPr>
              <a:t> </a:t>
            </a:r>
            <a:r>
              <a:rPr lang="it-IT" dirty="0" err="1">
                <a:latin typeface="Arial"/>
                <a:cs typeface="Arial"/>
              </a:rPr>
              <a:t>highlight</a:t>
            </a:r>
            <a:r>
              <a:rPr lang="it-IT" dirty="0">
                <a:latin typeface="Arial"/>
                <a:cs typeface="Arial"/>
              </a:rPr>
              <a:t> with </a:t>
            </a:r>
            <a:r>
              <a:rPr lang="it-IT" dirty="0" err="1" smtClean="0">
                <a:latin typeface="Arial"/>
                <a:cs typeface="Arial"/>
              </a:rPr>
              <a:t>this</a:t>
            </a:r>
            <a:r>
              <a:rPr lang="it-IT" dirty="0" smtClean="0">
                <a:latin typeface="Arial"/>
                <a:cs typeface="Arial"/>
              </a:rPr>
              <a:t> </a:t>
            </a:r>
            <a:r>
              <a:rPr lang="it-IT" dirty="0" err="1" smtClean="0">
                <a:latin typeface="Arial"/>
                <a:cs typeface="Arial"/>
              </a:rPr>
              <a:t>approach</a:t>
            </a:r>
            <a:r>
              <a:rPr lang="it-IT" dirty="0" smtClean="0">
                <a:latin typeface="Arial"/>
                <a:cs typeface="Arial"/>
              </a:rPr>
              <a:t> </a:t>
            </a:r>
            <a:r>
              <a:rPr lang="it-IT" dirty="0" err="1" smtClean="0">
                <a:latin typeface="Arial"/>
                <a:cs typeface="Arial"/>
              </a:rPr>
              <a:t>those</a:t>
            </a:r>
            <a:r>
              <a:rPr lang="it-IT" dirty="0" smtClean="0">
                <a:latin typeface="Arial"/>
                <a:cs typeface="Arial"/>
              </a:rPr>
              <a:t> </a:t>
            </a:r>
            <a:r>
              <a:rPr lang="it-IT" dirty="0" err="1" smtClean="0">
                <a:latin typeface="Arial"/>
                <a:cs typeface="Arial"/>
              </a:rPr>
              <a:t>alterations</a:t>
            </a:r>
            <a:r>
              <a:rPr lang="it-IT" dirty="0" smtClean="0">
                <a:latin typeface="Arial"/>
                <a:cs typeface="Arial"/>
              </a:rPr>
              <a:t> </a:t>
            </a:r>
            <a:r>
              <a:rPr lang="it-IT" dirty="0" err="1" smtClean="0">
                <a:latin typeface="Arial"/>
                <a:cs typeface="Arial"/>
              </a:rPr>
              <a:t>affecting</a:t>
            </a:r>
            <a:r>
              <a:rPr lang="it-IT" dirty="0" smtClean="0">
                <a:latin typeface="Arial"/>
                <a:cs typeface="Arial"/>
              </a:rPr>
              <a:t> </a:t>
            </a:r>
            <a:r>
              <a:rPr lang="it-IT" dirty="0">
                <a:latin typeface="Arial"/>
                <a:cs typeface="Arial"/>
              </a:rPr>
              <a:t>a </a:t>
            </a:r>
            <a:r>
              <a:rPr lang="it-IT" dirty="0" err="1">
                <a:latin typeface="Arial"/>
                <a:cs typeface="Arial"/>
              </a:rPr>
              <a:t>few</a:t>
            </a:r>
            <a:r>
              <a:rPr lang="it-IT" dirty="0">
                <a:latin typeface="Arial"/>
                <a:cs typeface="Arial"/>
              </a:rPr>
              <a:t> </a:t>
            </a:r>
            <a:r>
              <a:rPr lang="it-IT" dirty="0" err="1" smtClean="0">
                <a:latin typeface="Arial"/>
                <a:cs typeface="Arial"/>
              </a:rPr>
              <a:t>bases</a:t>
            </a:r>
            <a:r>
              <a:rPr lang="it-IT" dirty="0" smtClean="0">
                <a:latin typeface="Arial"/>
                <a:cs typeface="Arial"/>
              </a:rPr>
              <a:t>. </a:t>
            </a:r>
            <a:endParaRPr lang="it-IT" dirty="0">
              <a:latin typeface="Arial"/>
              <a:cs typeface="Arial"/>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74" name="Rectangle 5"/>
          <p:cNvSpPr>
            <a:spLocks noChangeArrowheads="1"/>
          </p:cNvSpPr>
          <p:nvPr/>
        </p:nvSpPr>
        <p:spPr bwMode="auto">
          <a:xfrm>
            <a:off x="344488" y="260350"/>
            <a:ext cx="9561512" cy="1143000"/>
          </a:xfrm>
          <a:prstGeom prst="rect">
            <a:avLst/>
          </a:prstGeom>
          <a:noFill/>
          <a:ln w="9525">
            <a:noFill/>
            <a:miter lim="800000"/>
            <a:headEnd/>
            <a:tailEnd/>
          </a:ln>
        </p:spPr>
        <p:txBody>
          <a:bodyPr anchor="b"/>
          <a:lstStyle/>
          <a:p>
            <a:pPr eaLnBrk="0" hangingPunct="0"/>
            <a:endParaRPr kumimoji="1" lang="it-IT" sz="5400" dirty="0">
              <a:solidFill>
                <a:srgbClr val="FF9900"/>
              </a:solidFill>
              <a:latin typeface="Arial" pitchFamily="34" charset="0"/>
              <a:cs typeface="Arial" pitchFamily="34" charset="0"/>
            </a:endParaRPr>
          </a:p>
        </p:txBody>
      </p:sp>
      <p:pic>
        <p:nvPicPr>
          <p:cNvPr id="79875" name="Picture 5" descr="largecover"/>
          <p:cNvPicPr>
            <a:picLocks noChangeAspect="1" noChangeArrowheads="1"/>
          </p:cNvPicPr>
          <p:nvPr/>
        </p:nvPicPr>
        <p:blipFill>
          <a:blip r:embed="rId4"/>
          <a:srcRect/>
          <a:stretch>
            <a:fillRect/>
          </a:stretch>
        </p:blipFill>
        <p:spPr bwMode="auto">
          <a:xfrm>
            <a:off x="6230938" y="1341438"/>
            <a:ext cx="3675062" cy="4751387"/>
          </a:xfrm>
          <a:prstGeom prst="rect">
            <a:avLst/>
          </a:prstGeom>
          <a:noFill/>
          <a:ln w="9525">
            <a:noFill/>
            <a:miter lim="800000"/>
            <a:headEnd/>
            <a:tailEnd/>
          </a:ln>
        </p:spPr>
      </p:pic>
      <p:sp>
        <p:nvSpPr>
          <p:cNvPr id="79876" name="Rectangle 6"/>
          <p:cNvSpPr>
            <a:spLocks noChangeArrowheads="1"/>
          </p:cNvSpPr>
          <p:nvPr/>
        </p:nvSpPr>
        <p:spPr bwMode="auto">
          <a:xfrm>
            <a:off x="0" y="1556792"/>
            <a:ext cx="6608763" cy="417195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bg2"/>
              </a:buClr>
              <a:buFont typeface="Monotype Sorts"/>
              <a:buChar char="§"/>
            </a:pPr>
            <a:r>
              <a:rPr kumimoji="1" lang="it-IT" sz="4000" dirty="0" err="1" smtClean="0">
                <a:solidFill>
                  <a:srgbClr val="FFFF00"/>
                </a:solidFill>
                <a:latin typeface="Arial" pitchFamily="34" charset="0"/>
                <a:cs typeface="Arial" pitchFamily="34" charset="0"/>
              </a:rPr>
              <a:t>Principles</a:t>
            </a:r>
            <a:r>
              <a:rPr kumimoji="1" lang="it-IT" sz="4000" dirty="0" smtClean="0">
                <a:solidFill>
                  <a:srgbClr val="FFFF00"/>
                </a:solidFill>
                <a:latin typeface="Arial" pitchFamily="34" charset="0"/>
                <a:cs typeface="Arial" pitchFamily="34" charset="0"/>
              </a:rPr>
              <a:t> of </a:t>
            </a:r>
            <a:r>
              <a:rPr kumimoji="1" lang="it-IT" sz="4000" dirty="0" err="1" smtClean="0">
                <a:solidFill>
                  <a:srgbClr val="FFFF00"/>
                </a:solidFill>
                <a:latin typeface="Arial" pitchFamily="34" charset="0"/>
                <a:cs typeface="Arial" pitchFamily="34" charset="0"/>
              </a:rPr>
              <a:t>cytogenetics</a:t>
            </a:r>
            <a:endParaRPr kumimoji="1" lang="it-IT" sz="4000" dirty="0">
              <a:solidFill>
                <a:srgbClr val="FFFF00"/>
              </a:solidFill>
              <a:latin typeface="Arial" pitchFamily="34" charset="0"/>
              <a:cs typeface="Arial" pitchFamily="34" charset="0"/>
            </a:endParaRPr>
          </a:p>
          <a:p>
            <a:pPr marL="342900" indent="-342900" eaLnBrk="0" hangingPunct="0">
              <a:lnSpc>
                <a:spcPct val="90000"/>
              </a:lnSpc>
              <a:spcBef>
                <a:spcPct val="20000"/>
              </a:spcBef>
              <a:buClr>
                <a:schemeClr val="bg2"/>
              </a:buClr>
              <a:buFont typeface="Monotype Sorts"/>
              <a:buChar char="§"/>
            </a:pPr>
            <a:r>
              <a:rPr kumimoji="1" lang="it-IT" sz="4000" dirty="0" err="1">
                <a:solidFill>
                  <a:srgbClr val="FF0000"/>
                </a:solidFill>
                <a:latin typeface="Arial" pitchFamily="34" charset="0"/>
                <a:cs typeface="Arial" pitchFamily="34" charset="0"/>
              </a:rPr>
              <a:t>c</a:t>
            </a:r>
            <a:r>
              <a:rPr kumimoji="1" lang="it-IT" sz="4000" dirty="0" err="1" smtClean="0">
                <a:solidFill>
                  <a:srgbClr val="FF0000"/>
                </a:solidFill>
                <a:latin typeface="Arial" pitchFamily="34" charset="0"/>
                <a:cs typeface="Arial" pitchFamily="34" charset="0"/>
              </a:rPr>
              <a:t>lassification</a:t>
            </a:r>
            <a:endParaRPr kumimoji="1" lang="it-IT" sz="4000" dirty="0">
              <a:solidFill>
                <a:srgbClr val="FF0000"/>
              </a:solidFill>
              <a:latin typeface="Arial" pitchFamily="34" charset="0"/>
              <a:cs typeface="Arial" pitchFamily="34" charset="0"/>
            </a:endParaRPr>
          </a:p>
          <a:p>
            <a:pPr marL="342900" indent="-342900" eaLnBrk="0" hangingPunct="0">
              <a:lnSpc>
                <a:spcPct val="90000"/>
              </a:lnSpc>
              <a:spcBef>
                <a:spcPct val="20000"/>
              </a:spcBef>
              <a:buClr>
                <a:schemeClr val="bg2"/>
              </a:buClr>
              <a:buFont typeface="Monotype Sorts"/>
              <a:buChar char="§"/>
            </a:pPr>
            <a:r>
              <a:rPr kumimoji="1" lang="it-IT" sz="4000" dirty="0" err="1">
                <a:solidFill>
                  <a:srgbClr val="FFFF00"/>
                </a:solidFill>
                <a:latin typeface="Arial" pitchFamily="34" charset="0"/>
                <a:cs typeface="Arial" pitchFamily="34" charset="0"/>
              </a:rPr>
              <a:t>f</a:t>
            </a:r>
            <a:r>
              <a:rPr kumimoji="1" lang="it-IT" sz="4000" dirty="0" err="1" smtClean="0">
                <a:solidFill>
                  <a:srgbClr val="FFFF00"/>
                </a:solidFill>
                <a:latin typeface="Arial" pitchFamily="34" charset="0"/>
                <a:cs typeface="Arial" pitchFamily="34" charset="0"/>
              </a:rPr>
              <a:t>requency</a:t>
            </a:r>
            <a:r>
              <a:rPr kumimoji="1" lang="it-IT" sz="4000" dirty="0" smtClean="0">
                <a:solidFill>
                  <a:srgbClr val="FFFF00"/>
                </a:solidFill>
                <a:latin typeface="Arial" pitchFamily="34" charset="0"/>
                <a:cs typeface="Arial" pitchFamily="34" charset="0"/>
              </a:rPr>
              <a:t> of </a:t>
            </a:r>
            <a:r>
              <a:rPr kumimoji="1" lang="it-IT" sz="4000" dirty="0" err="1" smtClean="0">
                <a:solidFill>
                  <a:srgbClr val="FFFF00"/>
                </a:solidFill>
                <a:latin typeface="Arial" pitchFamily="34" charset="0"/>
                <a:cs typeface="Arial" pitchFamily="34" charset="0"/>
              </a:rPr>
              <a:t>chromosomal</a:t>
            </a:r>
            <a:r>
              <a:rPr kumimoji="1" lang="it-IT" sz="4000" dirty="0" smtClean="0">
                <a:solidFill>
                  <a:srgbClr val="FFFF00"/>
                </a:solidFill>
                <a:latin typeface="Arial" pitchFamily="34" charset="0"/>
                <a:cs typeface="Arial" pitchFamily="34" charset="0"/>
              </a:rPr>
              <a:t> </a:t>
            </a:r>
            <a:r>
              <a:rPr kumimoji="1" lang="it-IT" sz="4000" dirty="0" err="1" smtClean="0">
                <a:solidFill>
                  <a:srgbClr val="FFFF00"/>
                </a:solidFill>
                <a:latin typeface="Arial" pitchFamily="34" charset="0"/>
                <a:cs typeface="Arial" pitchFamily="34" charset="0"/>
              </a:rPr>
              <a:t>diseases</a:t>
            </a:r>
            <a:endParaRPr kumimoji="1" lang="it-IT" sz="4000" dirty="0">
              <a:solidFill>
                <a:srgbClr val="FFFF00"/>
              </a:solidFill>
              <a:latin typeface="Arial" pitchFamily="34" charset="0"/>
              <a:cs typeface="Arial" pitchFamily="34" charset="0"/>
            </a:endParaRPr>
          </a:p>
          <a:p>
            <a:pPr marL="342900" indent="-342900" eaLnBrk="0" hangingPunct="0">
              <a:lnSpc>
                <a:spcPct val="90000"/>
              </a:lnSpc>
              <a:spcBef>
                <a:spcPct val="20000"/>
              </a:spcBef>
              <a:buClr>
                <a:schemeClr val="bg2"/>
              </a:buClr>
              <a:buFont typeface="Monotype Sorts"/>
              <a:buChar char="§"/>
            </a:pPr>
            <a:r>
              <a:rPr kumimoji="1" lang="it-IT" sz="4000" dirty="0">
                <a:solidFill>
                  <a:srgbClr val="FFFF00"/>
                </a:solidFill>
                <a:latin typeface="Arial" pitchFamily="34" charset="0"/>
                <a:cs typeface="Arial" pitchFamily="34" charset="0"/>
              </a:rPr>
              <a:t>t</a:t>
            </a:r>
            <a:r>
              <a:rPr kumimoji="1" lang="it-IT" sz="4000" dirty="0" smtClean="0">
                <a:solidFill>
                  <a:srgbClr val="FFFF00"/>
                </a:solidFill>
                <a:latin typeface="Arial" pitchFamily="34" charset="0"/>
                <a:cs typeface="Arial" pitchFamily="34" charset="0"/>
              </a:rPr>
              <a:t>he </a:t>
            </a:r>
            <a:r>
              <a:rPr kumimoji="1" lang="it-IT" sz="4000" dirty="0" err="1" smtClean="0">
                <a:solidFill>
                  <a:srgbClr val="FFFF00"/>
                </a:solidFill>
                <a:latin typeface="Arial" pitchFamily="34" charset="0"/>
                <a:cs typeface="Arial" pitchFamily="34" charset="0"/>
              </a:rPr>
              <a:t>most</a:t>
            </a:r>
            <a:r>
              <a:rPr kumimoji="1" lang="it-IT" sz="4000" dirty="0" smtClean="0">
                <a:solidFill>
                  <a:srgbClr val="FFFF00"/>
                </a:solidFill>
                <a:latin typeface="Arial" pitchFamily="34" charset="0"/>
                <a:cs typeface="Arial" pitchFamily="34" charset="0"/>
              </a:rPr>
              <a:t> </a:t>
            </a:r>
            <a:r>
              <a:rPr kumimoji="1" lang="it-IT" sz="4000" dirty="0" err="1" smtClean="0">
                <a:solidFill>
                  <a:srgbClr val="FFFF00"/>
                </a:solidFill>
                <a:latin typeface="Arial" pitchFamily="34" charset="0"/>
                <a:cs typeface="Arial" pitchFamily="34" charset="0"/>
              </a:rPr>
              <a:t>frequent</a:t>
            </a:r>
            <a:r>
              <a:rPr kumimoji="1" lang="it-IT" sz="4000" dirty="0" smtClean="0">
                <a:solidFill>
                  <a:srgbClr val="FFFF00"/>
                </a:solidFill>
                <a:latin typeface="Arial" pitchFamily="34" charset="0"/>
                <a:cs typeface="Arial" pitchFamily="34" charset="0"/>
              </a:rPr>
              <a:t> </a:t>
            </a:r>
            <a:r>
              <a:rPr kumimoji="1" lang="it-IT" sz="4000" dirty="0" err="1" smtClean="0">
                <a:solidFill>
                  <a:srgbClr val="FFFF00"/>
                </a:solidFill>
                <a:latin typeface="Arial" pitchFamily="34" charset="0"/>
                <a:cs typeface="Arial" pitchFamily="34" charset="0"/>
              </a:rPr>
              <a:t>diseases</a:t>
            </a:r>
            <a:endParaRPr kumimoji="1" lang="it-IT" sz="4000" dirty="0">
              <a:solidFill>
                <a:srgbClr val="FFFF00"/>
              </a:solidFill>
              <a:latin typeface="Arial" pitchFamily="34" charset="0"/>
              <a:cs typeface="Arial" pitchFamily="34" charset="0"/>
            </a:endParaRPr>
          </a:p>
          <a:p>
            <a:pPr marL="342900" indent="-342900" eaLnBrk="0" hangingPunct="0">
              <a:lnSpc>
                <a:spcPct val="90000"/>
              </a:lnSpc>
              <a:spcBef>
                <a:spcPct val="20000"/>
              </a:spcBef>
              <a:buClr>
                <a:schemeClr val="bg2"/>
              </a:buClr>
              <a:buFont typeface="Monotype Sorts"/>
              <a:buChar char="§"/>
            </a:pPr>
            <a:r>
              <a:rPr kumimoji="1" lang="it-IT" sz="4000" dirty="0" err="1">
                <a:solidFill>
                  <a:srgbClr val="FFFF00"/>
                </a:solidFill>
                <a:latin typeface="Arial" pitchFamily="34" charset="0"/>
                <a:cs typeface="Arial" pitchFamily="34" charset="0"/>
              </a:rPr>
              <a:t>m</a:t>
            </a:r>
            <a:r>
              <a:rPr kumimoji="1" lang="it-IT" sz="4000" dirty="0" err="1" smtClean="0">
                <a:solidFill>
                  <a:srgbClr val="FFFF00"/>
                </a:solidFill>
                <a:latin typeface="Arial" pitchFamily="34" charset="0"/>
                <a:cs typeface="Arial" pitchFamily="34" charset="0"/>
              </a:rPr>
              <a:t>olecular</a:t>
            </a:r>
            <a:r>
              <a:rPr kumimoji="1" lang="it-IT" sz="4000" dirty="0" smtClean="0">
                <a:solidFill>
                  <a:srgbClr val="FFFF00"/>
                </a:solidFill>
                <a:latin typeface="Arial" pitchFamily="34" charset="0"/>
                <a:cs typeface="Arial" pitchFamily="34" charset="0"/>
              </a:rPr>
              <a:t> </a:t>
            </a:r>
            <a:r>
              <a:rPr kumimoji="1" lang="it-IT" sz="4000" dirty="0" err="1" smtClean="0">
                <a:solidFill>
                  <a:srgbClr val="FFFF00"/>
                </a:solidFill>
                <a:latin typeface="Arial" pitchFamily="34" charset="0"/>
                <a:cs typeface="Arial" pitchFamily="34" charset="0"/>
              </a:rPr>
              <a:t>cytogenetics</a:t>
            </a:r>
            <a:r>
              <a:rPr kumimoji="1" lang="it-IT" sz="4000" dirty="0" smtClean="0">
                <a:solidFill>
                  <a:srgbClr val="FFFF00"/>
                </a:solidFill>
                <a:latin typeface="Arial" pitchFamily="34" charset="0"/>
                <a:cs typeface="Arial" pitchFamily="34" charset="0"/>
              </a:rPr>
              <a:t> </a:t>
            </a:r>
            <a:r>
              <a:rPr kumimoji="1" lang="it-IT" sz="4000" dirty="0" err="1" smtClean="0">
                <a:solidFill>
                  <a:srgbClr val="FFFF00"/>
                </a:solidFill>
                <a:latin typeface="Arial" pitchFamily="34" charset="0"/>
                <a:cs typeface="Arial" pitchFamily="34" charset="0"/>
              </a:rPr>
              <a:t>methods</a:t>
            </a:r>
            <a:endParaRPr kumimoji="1" lang="it-IT" sz="4000" dirty="0">
              <a:solidFill>
                <a:srgbClr val="FFFF00"/>
              </a:solidFill>
              <a:latin typeface="Arial" pitchFamily="34" charset="0"/>
              <a:cs typeface="Arial" pitchFamily="34" charset="0"/>
            </a:endParaRPr>
          </a:p>
        </p:txBody>
      </p:sp>
      <p:sp>
        <p:nvSpPr>
          <p:cNvPr id="6" name="Rectangle 5"/>
          <p:cNvSpPr>
            <a:spLocks noChangeArrowheads="1"/>
          </p:cNvSpPr>
          <p:nvPr/>
        </p:nvSpPr>
        <p:spPr bwMode="auto">
          <a:xfrm>
            <a:off x="560388" y="260350"/>
            <a:ext cx="9217148" cy="1143000"/>
          </a:xfrm>
          <a:prstGeom prst="rect">
            <a:avLst/>
          </a:prstGeom>
          <a:noFill/>
          <a:ln w="9525">
            <a:noFill/>
            <a:miter lim="800000"/>
            <a:headEnd/>
            <a:tailEnd/>
          </a:ln>
        </p:spPr>
        <p:txBody>
          <a:bodyPr anchor="b"/>
          <a:lstStyle/>
          <a:p>
            <a:pPr eaLnBrk="0" hangingPunct="0"/>
            <a:r>
              <a:rPr kumimoji="1" lang="it-IT" sz="4400" b="1" dirty="0" smtClean="0">
                <a:solidFill>
                  <a:srgbClr val="FF9900"/>
                </a:solidFill>
                <a:latin typeface="Arial" pitchFamily="34" charset="0"/>
                <a:cs typeface="Arial" pitchFamily="34" charset="0"/>
              </a:rPr>
              <a:t>THE STUDY OF CHROMOSOMES: CYTOGENETICS</a:t>
            </a:r>
            <a:endParaRPr kumimoji="1" lang="it-IT" sz="5400" dirty="0">
              <a:solidFill>
                <a:srgbClr val="FF9900"/>
              </a:solidFill>
              <a:latin typeface="Arial" pitchFamily="34" charset="0"/>
              <a:cs typeface="Arial" pitchFamily="34" charset="0"/>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0898" name="Rectangle 5"/>
          <p:cNvSpPr>
            <a:spLocks noChangeArrowheads="1"/>
          </p:cNvSpPr>
          <p:nvPr/>
        </p:nvSpPr>
        <p:spPr bwMode="auto">
          <a:xfrm>
            <a:off x="704850" y="333375"/>
            <a:ext cx="8858250" cy="1143000"/>
          </a:xfrm>
          <a:prstGeom prst="rect">
            <a:avLst/>
          </a:prstGeom>
          <a:noFill/>
          <a:ln w="9525">
            <a:noFill/>
            <a:miter lim="800000"/>
            <a:headEnd/>
            <a:tailEnd/>
          </a:ln>
        </p:spPr>
        <p:txBody>
          <a:bodyPr anchor="b"/>
          <a:lstStyle/>
          <a:p>
            <a:pPr algn="ctr" eaLnBrk="0" hangingPunct="0"/>
            <a:r>
              <a:rPr kumimoji="1" lang="it-IT" sz="4400" b="1" dirty="0" err="1" smtClean="0">
                <a:solidFill>
                  <a:srgbClr val="FF9900"/>
                </a:solidFill>
                <a:latin typeface="Arial" pitchFamily="34" charset="0"/>
                <a:cs typeface="Arial" pitchFamily="34" charset="0"/>
              </a:rPr>
              <a:t>Classification</a:t>
            </a:r>
            <a:r>
              <a:rPr kumimoji="1" lang="it-IT" sz="4400" b="1" dirty="0" smtClean="0">
                <a:solidFill>
                  <a:srgbClr val="FF9900"/>
                </a:solidFill>
                <a:latin typeface="Arial" pitchFamily="34" charset="0"/>
                <a:cs typeface="Arial" pitchFamily="34" charset="0"/>
              </a:rPr>
              <a:t> </a:t>
            </a:r>
            <a:r>
              <a:rPr kumimoji="1" lang="it-IT" sz="4400" b="1" dirty="0" err="1" smtClean="0">
                <a:solidFill>
                  <a:srgbClr val="FF9900"/>
                </a:solidFill>
                <a:latin typeface="Arial" pitchFamily="34" charset="0"/>
                <a:cs typeface="Arial" pitchFamily="34" charset="0"/>
              </a:rPr>
              <a:t>criteria</a:t>
            </a:r>
            <a:r>
              <a:rPr kumimoji="1" lang="it-IT" sz="4400" b="1" dirty="0" smtClean="0">
                <a:solidFill>
                  <a:srgbClr val="FF9900"/>
                </a:solidFill>
                <a:latin typeface="Arial" pitchFamily="34" charset="0"/>
                <a:cs typeface="Arial" pitchFamily="34" charset="0"/>
              </a:rPr>
              <a:t> for </a:t>
            </a:r>
            <a:r>
              <a:rPr kumimoji="1" lang="it-IT" sz="4400" b="1" dirty="0" err="1" smtClean="0">
                <a:solidFill>
                  <a:srgbClr val="FF9900"/>
                </a:solidFill>
                <a:latin typeface="Arial" pitchFamily="34" charset="0"/>
                <a:cs typeface="Arial" pitchFamily="34" charset="0"/>
              </a:rPr>
              <a:t>chromosomal</a:t>
            </a:r>
            <a:r>
              <a:rPr kumimoji="1" lang="it-IT" sz="4400" b="1" dirty="0" smtClean="0">
                <a:solidFill>
                  <a:srgbClr val="FF9900"/>
                </a:solidFill>
                <a:latin typeface="Arial" pitchFamily="34" charset="0"/>
                <a:cs typeface="Arial" pitchFamily="34" charset="0"/>
              </a:rPr>
              <a:t> </a:t>
            </a:r>
            <a:r>
              <a:rPr kumimoji="1" lang="it-IT" sz="4400" b="1" dirty="0" err="1" smtClean="0">
                <a:solidFill>
                  <a:srgbClr val="FF9900"/>
                </a:solidFill>
                <a:latin typeface="Arial" pitchFamily="34" charset="0"/>
                <a:cs typeface="Arial" pitchFamily="34" charset="0"/>
              </a:rPr>
              <a:t>anomalies</a:t>
            </a:r>
            <a:endParaRPr kumimoji="1" lang="it-IT" sz="5400" dirty="0">
              <a:solidFill>
                <a:srgbClr val="FF9900"/>
              </a:solidFill>
              <a:latin typeface="Arial" pitchFamily="34" charset="0"/>
              <a:cs typeface="Arial" pitchFamily="34" charset="0"/>
            </a:endParaRPr>
          </a:p>
        </p:txBody>
      </p:sp>
      <p:sp>
        <p:nvSpPr>
          <p:cNvPr id="260102" name="Rectangle 6"/>
          <p:cNvSpPr>
            <a:spLocks noChangeArrowheads="1"/>
          </p:cNvSpPr>
          <p:nvPr/>
        </p:nvSpPr>
        <p:spPr bwMode="auto">
          <a:xfrm>
            <a:off x="0" y="1557338"/>
            <a:ext cx="5097463" cy="417195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bg2"/>
              </a:buClr>
              <a:buFont typeface="Monotype Sorts"/>
              <a:buChar char="§"/>
            </a:pPr>
            <a:r>
              <a:rPr kumimoji="1" lang="it-IT" sz="4000" dirty="0" err="1" smtClean="0">
                <a:solidFill>
                  <a:srgbClr val="FFFF00"/>
                </a:solidFill>
                <a:latin typeface="Arial" pitchFamily="34" charset="0"/>
                <a:cs typeface="Arial" pitchFamily="34" charset="0"/>
              </a:rPr>
              <a:t>Based</a:t>
            </a:r>
            <a:r>
              <a:rPr kumimoji="1" lang="it-IT" sz="4000" dirty="0" smtClean="0">
                <a:solidFill>
                  <a:srgbClr val="FFFF00"/>
                </a:solidFill>
                <a:latin typeface="Arial" pitchFamily="34" charset="0"/>
                <a:cs typeface="Arial" pitchFamily="34" charset="0"/>
              </a:rPr>
              <a:t> on gene </a:t>
            </a:r>
            <a:r>
              <a:rPr kumimoji="1" lang="it-IT" sz="4000" dirty="0" err="1" smtClean="0">
                <a:solidFill>
                  <a:srgbClr val="FFFF00"/>
                </a:solidFill>
                <a:latin typeface="Arial" pitchFamily="34" charset="0"/>
                <a:cs typeface="Arial" pitchFamily="34" charset="0"/>
              </a:rPr>
              <a:t>dosage</a:t>
            </a:r>
            <a:r>
              <a:rPr kumimoji="1" lang="it-IT" sz="4000" dirty="0" smtClean="0">
                <a:solidFill>
                  <a:srgbClr val="FFFF00"/>
                </a:solidFill>
                <a:latin typeface="Arial" pitchFamily="34" charset="0"/>
                <a:cs typeface="Arial" pitchFamily="34" charset="0"/>
              </a:rPr>
              <a:t> </a:t>
            </a:r>
            <a:r>
              <a:rPr kumimoji="1" lang="it-IT" sz="4000" dirty="0" err="1" smtClean="0">
                <a:solidFill>
                  <a:srgbClr val="FFFF00"/>
                </a:solidFill>
                <a:latin typeface="Arial" pitchFamily="34" charset="0"/>
                <a:cs typeface="Arial" pitchFamily="34" charset="0"/>
              </a:rPr>
              <a:t>alterations</a:t>
            </a:r>
            <a:endParaRPr kumimoji="1" lang="it-IT" sz="4000" dirty="0">
              <a:solidFill>
                <a:srgbClr val="FFFF00"/>
              </a:solidFill>
              <a:latin typeface="Arial" pitchFamily="34" charset="0"/>
              <a:cs typeface="Arial" pitchFamily="34" charset="0"/>
            </a:endParaRPr>
          </a:p>
          <a:p>
            <a:pPr marL="342900" indent="-342900" eaLnBrk="0" hangingPunct="0">
              <a:lnSpc>
                <a:spcPct val="90000"/>
              </a:lnSpc>
              <a:spcBef>
                <a:spcPct val="20000"/>
              </a:spcBef>
              <a:buClr>
                <a:schemeClr val="bg2"/>
              </a:buClr>
              <a:buFont typeface="Monotype Sorts"/>
              <a:buChar char="§"/>
            </a:pPr>
            <a:r>
              <a:rPr kumimoji="1" lang="it-IT" sz="4000" dirty="0" err="1" smtClean="0">
                <a:solidFill>
                  <a:srgbClr val="FFFF00"/>
                </a:solidFill>
                <a:latin typeface="Arial" pitchFamily="34" charset="0"/>
                <a:cs typeface="Arial" pitchFamily="34" charset="0"/>
              </a:rPr>
              <a:t>Based</a:t>
            </a:r>
            <a:r>
              <a:rPr kumimoji="1" lang="it-IT" sz="4000" dirty="0" smtClean="0">
                <a:solidFill>
                  <a:srgbClr val="FFFF00"/>
                </a:solidFill>
                <a:latin typeface="Arial" pitchFamily="34" charset="0"/>
                <a:cs typeface="Arial" pitchFamily="34" charset="0"/>
              </a:rPr>
              <a:t> on the </a:t>
            </a:r>
            <a:r>
              <a:rPr kumimoji="1" lang="it-IT" sz="4000" dirty="0" err="1" smtClean="0">
                <a:solidFill>
                  <a:srgbClr val="FFFF00"/>
                </a:solidFill>
                <a:latin typeface="Arial" pitchFamily="34" charset="0"/>
                <a:cs typeface="Arial" pitchFamily="34" charset="0"/>
              </a:rPr>
              <a:t>presence</a:t>
            </a:r>
            <a:r>
              <a:rPr kumimoji="1" lang="it-IT" sz="4000" dirty="0" smtClean="0">
                <a:solidFill>
                  <a:srgbClr val="FFFF00"/>
                </a:solidFill>
                <a:latin typeface="Arial" pitchFamily="34" charset="0"/>
                <a:cs typeface="Arial" pitchFamily="34" charset="0"/>
              </a:rPr>
              <a:t> in </a:t>
            </a:r>
            <a:r>
              <a:rPr kumimoji="1" lang="it-IT" sz="4000" dirty="0" err="1" smtClean="0">
                <a:solidFill>
                  <a:srgbClr val="FFFF00"/>
                </a:solidFill>
                <a:latin typeface="Arial" pitchFamily="34" charset="0"/>
                <a:cs typeface="Arial" pitchFamily="34" charset="0"/>
              </a:rPr>
              <a:t>all</a:t>
            </a:r>
            <a:r>
              <a:rPr kumimoji="1" lang="it-IT" sz="4000" dirty="0" smtClean="0">
                <a:solidFill>
                  <a:srgbClr val="FFFF00"/>
                </a:solidFill>
                <a:latin typeface="Arial" pitchFamily="34" charset="0"/>
                <a:cs typeface="Arial" pitchFamily="34" charset="0"/>
              </a:rPr>
              <a:t> the </a:t>
            </a:r>
            <a:r>
              <a:rPr kumimoji="1" lang="it-IT" sz="4000" dirty="0" err="1" smtClean="0">
                <a:solidFill>
                  <a:srgbClr val="FFFF00"/>
                </a:solidFill>
                <a:latin typeface="Arial" pitchFamily="34" charset="0"/>
                <a:cs typeface="Arial" pitchFamily="34" charset="0"/>
              </a:rPr>
              <a:t>body’s</a:t>
            </a:r>
            <a:r>
              <a:rPr kumimoji="1" lang="it-IT" sz="4000" dirty="0" smtClean="0">
                <a:solidFill>
                  <a:srgbClr val="FFFF00"/>
                </a:solidFill>
                <a:latin typeface="Arial" pitchFamily="34" charset="0"/>
                <a:cs typeface="Arial" pitchFamily="34" charset="0"/>
              </a:rPr>
              <a:t> </a:t>
            </a:r>
            <a:r>
              <a:rPr kumimoji="1" lang="it-IT" sz="4000" dirty="0" err="1" smtClean="0">
                <a:solidFill>
                  <a:srgbClr val="FFFF00"/>
                </a:solidFill>
                <a:latin typeface="Arial" pitchFamily="34" charset="0"/>
                <a:cs typeface="Arial" pitchFamily="34" charset="0"/>
              </a:rPr>
              <a:t>cells</a:t>
            </a:r>
            <a:r>
              <a:rPr kumimoji="1" lang="it-IT" sz="4000" dirty="0" smtClean="0">
                <a:solidFill>
                  <a:srgbClr val="FFFF00"/>
                </a:solidFill>
                <a:latin typeface="Arial" pitchFamily="34" charset="0"/>
                <a:cs typeface="Arial" pitchFamily="34" charset="0"/>
              </a:rPr>
              <a:t> or in a part of </a:t>
            </a:r>
            <a:r>
              <a:rPr kumimoji="1" lang="it-IT" sz="4000" dirty="0" err="1" smtClean="0">
                <a:solidFill>
                  <a:srgbClr val="FFFF00"/>
                </a:solidFill>
                <a:latin typeface="Arial" pitchFamily="34" charset="0"/>
                <a:cs typeface="Arial" pitchFamily="34" charset="0"/>
              </a:rPr>
              <a:t>them</a:t>
            </a:r>
            <a:endParaRPr kumimoji="1" lang="it-IT" sz="4000" dirty="0">
              <a:solidFill>
                <a:srgbClr val="FFFF00"/>
              </a:solidFill>
              <a:latin typeface="Arial" pitchFamily="34" charset="0"/>
              <a:cs typeface="Arial" pitchFamily="34" charset="0"/>
            </a:endParaRPr>
          </a:p>
          <a:p>
            <a:pPr marL="342900" indent="-342900" eaLnBrk="0" hangingPunct="0">
              <a:lnSpc>
                <a:spcPct val="90000"/>
              </a:lnSpc>
              <a:spcBef>
                <a:spcPct val="20000"/>
              </a:spcBef>
              <a:buClr>
                <a:schemeClr val="bg2"/>
              </a:buClr>
              <a:buFont typeface="Monotype Sorts"/>
              <a:buChar char="§"/>
            </a:pPr>
            <a:r>
              <a:rPr kumimoji="1" lang="it-IT" sz="4000" dirty="0" err="1" smtClean="0">
                <a:solidFill>
                  <a:srgbClr val="FFFF00"/>
                </a:solidFill>
                <a:latin typeface="Arial" pitchFamily="34" charset="0"/>
                <a:cs typeface="Arial" pitchFamily="34" charset="0"/>
              </a:rPr>
              <a:t>Based</a:t>
            </a:r>
            <a:r>
              <a:rPr kumimoji="1" lang="it-IT" sz="4000" dirty="0" smtClean="0">
                <a:solidFill>
                  <a:srgbClr val="FFFF00"/>
                </a:solidFill>
                <a:latin typeface="Arial" pitchFamily="34" charset="0"/>
                <a:cs typeface="Arial" pitchFamily="34" charset="0"/>
              </a:rPr>
              <a:t> on the </a:t>
            </a:r>
            <a:r>
              <a:rPr kumimoji="1" lang="it-IT" sz="4000" dirty="0" err="1" smtClean="0">
                <a:solidFill>
                  <a:srgbClr val="FFFF00"/>
                </a:solidFill>
                <a:latin typeface="Arial" pitchFamily="34" charset="0"/>
                <a:cs typeface="Arial" pitchFamily="34" charset="0"/>
              </a:rPr>
              <a:t>type</a:t>
            </a:r>
            <a:r>
              <a:rPr kumimoji="1" lang="it-IT" sz="4000" dirty="0" smtClean="0">
                <a:solidFill>
                  <a:srgbClr val="FFFF00"/>
                </a:solidFill>
                <a:latin typeface="Arial" pitchFamily="34" charset="0"/>
                <a:cs typeface="Arial" pitchFamily="34" charset="0"/>
              </a:rPr>
              <a:t> of </a:t>
            </a:r>
            <a:r>
              <a:rPr kumimoji="1" lang="it-IT" sz="4000" dirty="0" err="1" smtClean="0">
                <a:solidFill>
                  <a:srgbClr val="FFFF00"/>
                </a:solidFill>
                <a:latin typeface="Arial" pitchFamily="34" charset="0"/>
                <a:cs typeface="Arial" pitchFamily="34" charset="0"/>
              </a:rPr>
              <a:t>anomaly</a:t>
            </a:r>
            <a:endParaRPr kumimoji="1" lang="it-IT" sz="4000" dirty="0">
              <a:solidFill>
                <a:srgbClr val="FFFF00"/>
              </a:solidFill>
              <a:latin typeface="Arial" pitchFamily="34" charset="0"/>
              <a:cs typeface="Arial" pitchFamily="34" charset="0"/>
            </a:endParaRPr>
          </a:p>
          <a:p>
            <a:pPr marL="342900" indent="-342900" eaLnBrk="0" hangingPunct="0">
              <a:lnSpc>
                <a:spcPct val="90000"/>
              </a:lnSpc>
              <a:spcBef>
                <a:spcPct val="20000"/>
              </a:spcBef>
              <a:buClr>
                <a:schemeClr val="bg2"/>
              </a:buClr>
              <a:buFont typeface="Monotype Sorts"/>
              <a:buChar char="§"/>
            </a:pPr>
            <a:endParaRPr kumimoji="1" lang="it-IT" sz="4000" dirty="0">
              <a:solidFill>
                <a:srgbClr val="FFFF00"/>
              </a:solidFill>
              <a:latin typeface="Arial" pitchFamily="34" charset="0"/>
              <a:cs typeface="Arial" pitchFamily="34" charset="0"/>
            </a:endParaRPr>
          </a:p>
          <a:p>
            <a:pPr marL="342900" indent="-342900" eaLnBrk="0" hangingPunct="0">
              <a:lnSpc>
                <a:spcPct val="90000"/>
              </a:lnSpc>
              <a:spcBef>
                <a:spcPct val="20000"/>
              </a:spcBef>
              <a:buClr>
                <a:schemeClr val="bg2"/>
              </a:buClr>
              <a:buFont typeface="Monotype Sorts"/>
              <a:buChar char="§"/>
            </a:pPr>
            <a:endParaRPr kumimoji="1" lang="it-IT" sz="4000" dirty="0">
              <a:solidFill>
                <a:srgbClr val="FFFF00"/>
              </a:solidFill>
              <a:latin typeface="Arial" pitchFamily="34" charset="0"/>
              <a:cs typeface="Arial" pitchFamily="34" charset="0"/>
            </a:endParaRPr>
          </a:p>
          <a:p>
            <a:pPr marL="342900" indent="-342900" eaLnBrk="0" hangingPunct="0">
              <a:lnSpc>
                <a:spcPct val="90000"/>
              </a:lnSpc>
              <a:spcBef>
                <a:spcPct val="20000"/>
              </a:spcBef>
              <a:buClr>
                <a:schemeClr val="bg2"/>
              </a:buClr>
              <a:buFont typeface="Monotype Sorts"/>
              <a:buChar char="§"/>
            </a:pPr>
            <a:endParaRPr kumimoji="1" lang="it-IT" sz="4000" dirty="0">
              <a:solidFill>
                <a:srgbClr val="FFFF00"/>
              </a:solidFill>
              <a:latin typeface="Arial" pitchFamily="34" charset="0"/>
              <a:cs typeface="Arial" pitchFamily="34" charset="0"/>
            </a:endParaRPr>
          </a:p>
        </p:txBody>
      </p:sp>
      <p:pic>
        <p:nvPicPr>
          <p:cNvPr id="80900" name="Picture 2" descr="http://www.angleseybonesetters.co.uk/images/chromosome_sem.jpg"/>
          <p:cNvPicPr>
            <a:picLocks noChangeAspect="1" noChangeArrowheads="1"/>
          </p:cNvPicPr>
          <p:nvPr/>
        </p:nvPicPr>
        <p:blipFill>
          <a:blip r:embed="rId4"/>
          <a:srcRect/>
          <a:stretch>
            <a:fillRect/>
          </a:stretch>
        </p:blipFill>
        <p:spPr bwMode="auto">
          <a:xfrm>
            <a:off x="5673725" y="1557338"/>
            <a:ext cx="3829050" cy="4010025"/>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0102">
                                            <p:txEl>
                                              <p:pRg st="0" end="0"/>
                                            </p:txEl>
                                          </p:spTgt>
                                        </p:tgtEl>
                                        <p:attrNameLst>
                                          <p:attrName>style.visibility</p:attrName>
                                        </p:attrNameLst>
                                      </p:cBhvr>
                                      <p:to>
                                        <p:strVal val="visible"/>
                                      </p:to>
                                    </p:set>
                                    <p:animEffect transition="in" filter="fade">
                                      <p:cBhvr>
                                        <p:cTn id="7" dur="500"/>
                                        <p:tgtEl>
                                          <p:spTgt spid="2601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0102">
                                            <p:txEl>
                                              <p:pRg st="1" end="1"/>
                                            </p:txEl>
                                          </p:spTgt>
                                        </p:tgtEl>
                                        <p:attrNameLst>
                                          <p:attrName>style.visibility</p:attrName>
                                        </p:attrNameLst>
                                      </p:cBhvr>
                                      <p:to>
                                        <p:strVal val="visible"/>
                                      </p:to>
                                    </p:set>
                                    <p:animEffect transition="in" filter="fade">
                                      <p:cBhvr>
                                        <p:cTn id="12" dur="500"/>
                                        <p:tgtEl>
                                          <p:spTgt spid="2601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0102">
                                            <p:txEl>
                                              <p:pRg st="2" end="2"/>
                                            </p:txEl>
                                          </p:spTgt>
                                        </p:tgtEl>
                                        <p:attrNameLst>
                                          <p:attrName>style.visibility</p:attrName>
                                        </p:attrNameLst>
                                      </p:cBhvr>
                                      <p:to>
                                        <p:strVal val="visible"/>
                                      </p:to>
                                    </p:set>
                                    <p:animEffect transition="in" filter="fade">
                                      <p:cBhvr>
                                        <p:cTn id="17" dur="500"/>
                                        <p:tgtEl>
                                          <p:spTgt spid="26010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2"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04850" y="0"/>
            <a:ext cx="8420100" cy="763588"/>
          </a:xfrm>
        </p:spPr>
        <p:txBody>
          <a:bodyPr/>
          <a:lstStyle/>
          <a:p>
            <a:pPr algn="ctr">
              <a:defRPr/>
            </a:pPr>
            <a:r>
              <a:rPr lang="it-IT" sz="3200" b="1" dirty="0" smtClean="0">
                <a:solidFill>
                  <a:srgbClr val="FFFF00"/>
                </a:solidFill>
                <a:effectLst>
                  <a:outerShdw blurRad="38100" dist="38100" dir="2700000" algn="tl">
                    <a:srgbClr val="000000"/>
                  </a:outerShdw>
                </a:effectLst>
                <a:latin typeface="Arial" pitchFamily="34" charset="0"/>
                <a:cs typeface="Arial" pitchFamily="34" charset="0"/>
              </a:rPr>
              <a:t>Gene </a:t>
            </a:r>
            <a:r>
              <a:rPr lang="it-IT" sz="3200" b="1" dirty="0" err="1" smtClean="0">
                <a:solidFill>
                  <a:srgbClr val="FFFF00"/>
                </a:solidFill>
                <a:effectLst>
                  <a:outerShdw blurRad="38100" dist="38100" dir="2700000" algn="tl">
                    <a:srgbClr val="000000"/>
                  </a:outerShdw>
                </a:effectLst>
                <a:latin typeface="Arial" pitchFamily="34" charset="0"/>
                <a:cs typeface="Arial" pitchFamily="34" charset="0"/>
              </a:rPr>
              <a:t>dosage</a:t>
            </a:r>
            <a:r>
              <a:rPr lang="it-IT" sz="3200" b="1" dirty="0" smtClean="0">
                <a:solidFill>
                  <a:srgbClr val="FFFF00"/>
                </a:solidFill>
                <a:effectLst>
                  <a:outerShdw blurRad="38100" dist="38100" dir="2700000" algn="tl">
                    <a:srgbClr val="000000"/>
                  </a:outerShdw>
                </a:effectLst>
                <a:latin typeface="Arial" pitchFamily="34" charset="0"/>
                <a:cs typeface="Arial" pitchFamily="34" charset="0"/>
              </a:rPr>
              <a:t> </a:t>
            </a:r>
            <a:r>
              <a:rPr lang="it-IT" sz="3200" b="1" dirty="0" err="1" smtClean="0">
                <a:solidFill>
                  <a:srgbClr val="FFFF00"/>
                </a:solidFill>
                <a:effectLst>
                  <a:outerShdw blurRad="38100" dist="38100" dir="2700000" algn="tl">
                    <a:srgbClr val="000000"/>
                  </a:outerShdw>
                </a:effectLst>
                <a:latin typeface="Arial" pitchFamily="34" charset="0"/>
                <a:cs typeface="Arial" pitchFamily="34" charset="0"/>
              </a:rPr>
              <a:t>alterations</a:t>
            </a:r>
            <a:endParaRPr lang="it-IT" sz="3200" b="1" dirty="0" smtClean="0">
              <a:effectLst>
                <a:outerShdw blurRad="38100" dist="38100" dir="2700000" algn="tl">
                  <a:srgbClr val="000000"/>
                </a:outerShdw>
              </a:effectLst>
              <a:latin typeface="Arial" pitchFamily="34" charset="0"/>
              <a:cs typeface="Arial" pitchFamily="34" charset="0"/>
            </a:endParaRPr>
          </a:p>
        </p:txBody>
      </p:sp>
      <p:pic>
        <p:nvPicPr>
          <p:cNvPr id="11269" name="Picture 5" descr="TRASLBIL14-21"/>
          <p:cNvPicPr>
            <a:picLocks noChangeAspect="1" noChangeArrowheads="1"/>
          </p:cNvPicPr>
          <p:nvPr/>
        </p:nvPicPr>
        <p:blipFill>
          <a:blip r:embed="rId3"/>
          <a:srcRect/>
          <a:stretch>
            <a:fillRect/>
          </a:stretch>
        </p:blipFill>
        <p:spPr bwMode="auto">
          <a:xfrm>
            <a:off x="4737100" y="981075"/>
            <a:ext cx="5168900" cy="2805113"/>
          </a:xfrm>
          <a:prstGeom prst="rect">
            <a:avLst/>
          </a:prstGeom>
          <a:noFill/>
          <a:ln w="3175">
            <a:solidFill>
              <a:schemeClr val="tx1"/>
            </a:solidFill>
            <a:miter lim="800000"/>
            <a:headEnd/>
            <a:tailEnd/>
          </a:ln>
        </p:spPr>
      </p:pic>
      <p:pic>
        <p:nvPicPr>
          <p:cNvPr id="11270" name="Picture 6" descr="14-21"/>
          <p:cNvPicPr>
            <a:picLocks noChangeAspect="1" noChangeArrowheads="1"/>
          </p:cNvPicPr>
          <p:nvPr/>
        </p:nvPicPr>
        <p:blipFill>
          <a:blip r:embed="rId4"/>
          <a:srcRect/>
          <a:stretch>
            <a:fillRect/>
          </a:stretch>
        </p:blipFill>
        <p:spPr bwMode="auto">
          <a:xfrm>
            <a:off x="4737100" y="3716338"/>
            <a:ext cx="5168900" cy="3173412"/>
          </a:xfrm>
          <a:prstGeom prst="rect">
            <a:avLst/>
          </a:prstGeom>
          <a:noFill/>
          <a:ln w="3175">
            <a:solidFill>
              <a:srgbClr val="000000"/>
            </a:solidFill>
            <a:miter lim="800000"/>
            <a:headEnd/>
            <a:tailEnd/>
          </a:ln>
        </p:spPr>
      </p:pic>
      <p:sp>
        <p:nvSpPr>
          <p:cNvPr id="11267" name="Rectangle 3"/>
          <p:cNvSpPr>
            <a:spLocks noGrp="1" noChangeArrowheads="1"/>
          </p:cNvSpPr>
          <p:nvPr>
            <p:ph type="body" idx="1"/>
          </p:nvPr>
        </p:nvSpPr>
        <p:spPr>
          <a:xfrm>
            <a:off x="0" y="1196752"/>
            <a:ext cx="4668838" cy="2168525"/>
          </a:xfrm>
        </p:spPr>
        <p:txBody>
          <a:bodyPr/>
          <a:lstStyle/>
          <a:p>
            <a:r>
              <a:rPr lang="it-IT" sz="4000" b="1" dirty="0" err="1" smtClean="0">
                <a:solidFill>
                  <a:srgbClr val="FF0000"/>
                </a:solidFill>
                <a:latin typeface="Arial" pitchFamily="34" charset="0"/>
                <a:cs typeface="Arial" pitchFamily="34" charset="0"/>
              </a:rPr>
              <a:t>Balanced</a:t>
            </a:r>
            <a:r>
              <a:rPr lang="it-IT" sz="4000" b="1" dirty="0" smtClean="0">
                <a:solidFill>
                  <a:srgbClr val="FF0000"/>
                </a:solidFill>
                <a:latin typeface="Arial" pitchFamily="34" charset="0"/>
                <a:cs typeface="Arial" pitchFamily="34" charset="0"/>
              </a:rPr>
              <a:t>: </a:t>
            </a:r>
            <a:r>
              <a:rPr lang="it-IT" b="1" dirty="0" smtClean="0">
                <a:latin typeface="Arial" pitchFamily="34" charset="0"/>
                <a:cs typeface="Arial" pitchFamily="34" charset="0"/>
              </a:rPr>
              <a:t> </a:t>
            </a:r>
          </a:p>
          <a:p>
            <a:r>
              <a:rPr lang="it-IT" sz="2800" dirty="0" smtClean="0">
                <a:solidFill>
                  <a:srgbClr val="FFFF00"/>
                </a:solidFill>
                <a:latin typeface="Arial" pitchFamily="34" charset="0"/>
                <a:cs typeface="Arial" pitchFamily="34" charset="0"/>
              </a:rPr>
              <a:t>In the </a:t>
            </a:r>
            <a:r>
              <a:rPr lang="it-IT" sz="2800" dirty="0" err="1" smtClean="0">
                <a:solidFill>
                  <a:srgbClr val="FFFF00"/>
                </a:solidFill>
                <a:latin typeface="Arial" pitchFamily="34" charset="0"/>
                <a:cs typeface="Arial" pitchFamily="34" charset="0"/>
              </a:rPr>
              <a:t>majority</a:t>
            </a:r>
            <a:r>
              <a:rPr lang="it-IT" sz="2800" dirty="0" smtClean="0">
                <a:solidFill>
                  <a:srgbClr val="FFFF00"/>
                </a:solidFill>
                <a:latin typeface="Arial" pitchFamily="34" charset="0"/>
                <a:cs typeface="Arial" pitchFamily="34" charset="0"/>
              </a:rPr>
              <a:t> of </a:t>
            </a:r>
            <a:r>
              <a:rPr lang="it-IT" sz="2800" dirty="0" err="1" smtClean="0">
                <a:solidFill>
                  <a:srgbClr val="FFFF00"/>
                </a:solidFill>
                <a:latin typeface="Arial" pitchFamily="34" charset="0"/>
                <a:cs typeface="Arial" pitchFamily="34" charset="0"/>
              </a:rPr>
              <a:t>cases</a:t>
            </a:r>
            <a:r>
              <a:rPr lang="it-IT" sz="2800" dirty="0" smtClean="0">
                <a:solidFill>
                  <a:srgbClr val="FFFF00"/>
                </a:solidFill>
                <a:latin typeface="Arial" pitchFamily="34" charset="0"/>
                <a:cs typeface="Arial" pitchFamily="34" charset="0"/>
              </a:rPr>
              <a:t> </a:t>
            </a:r>
            <a:r>
              <a:rPr lang="it-IT" sz="2800" dirty="0" err="1" smtClean="0">
                <a:solidFill>
                  <a:srgbClr val="FFFF00"/>
                </a:solidFill>
                <a:latin typeface="Arial" pitchFamily="34" charset="0"/>
                <a:cs typeface="Arial" pitchFamily="34" charset="0"/>
              </a:rPr>
              <a:t>they</a:t>
            </a:r>
            <a:r>
              <a:rPr lang="it-IT" sz="2800" dirty="0" smtClean="0">
                <a:solidFill>
                  <a:srgbClr val="FFFF00"/>
                </a:solidFill>
                <a:latin typeface="Arial" pitchFamily="34" charset="0"/>
                <a:cs typeface="Arial" pitchFamily="34" charset="0"/>
              </a:rPr>
              <a:t> are </a:t>
            </a:r>
            <a:r>
              <a:rPr lang="it-IT" sz="2800" dirty="0" err="1" smtClean="0">
                <a:solidFill>
                  <a:srgbClr val="FFFF00"/>
                </a:solidFill>
                <a:latin typeface="Arial" pitchFamily="34" charset="0"/>
                <a:cs typeface="Arial" pitchFamily="34" charset="0"/>
              </a:rPr>
              <a:t>not</a:t>
            </a:r>
            <a:r>
              <a:rPr lang="it-IT" sz="2800" dirty="0" smtClean="0">
                <a:solidFill>
                  <a:srgbClr val="FFFF00"/>
                </a:solidFill>
                <a:latin typeface="Arial" pitchFamily="34" charset="0"/>
                <a:cs typeface="Arial" pitchFamily="34" charset="0"/>
              </a:rPr>
              <a:t> </a:t>
            </a:r>
            <a:r>
              <a:rPr lang="it-IT" sz="2800" dirty="0" err="1" smtClean="0">
                <a:solidFill>
                  <a:srgbClr val="FFFF00"/>
                </a:solidFill>
                <a:latin typeface="Arial" pitchFamily="34" charset="0"/>
                <a:cs typeface="Arial" pitchFamily="34" charset="0"/>
              </a:rPr>
              <a:t>correlated</a:t>
            </a:r>
            <a:r>
              <a:rPr lang="it-IT" sz="2800" dirty="0" smtClean="0">
                <a:solidFill>
                  <a:srgbClr val="FFFF00"/>
                </a:solidFill>
                <a:latin typeface="Arial" pitchFamily="34" charset="0"/>
                <a:cs typeface="Arial" pitchFamily="34" charset="0"/>
              </a:rPr>
              <a:t> with an </a:t>
            </a:r>
            <a:r>
              <a:rPr lang="it-IT" sz="2800" dirty="0" err="1" smtClean="0">
                <a:solidFill>
                  <a:srgbClr val="FFFF00"/>
                </a:solidFill>
                <a:latin typeface="Arial" pitchFamily="34" charset="0"/>
                <a:cs typeface="Arial" pitchFamily="34" charset="0"/>
              </a:rPr>
              <a:t>altered</a:t>
            </a:r>
            <a:r>
              <a:rPr lang="it-IT" sz="2800" dirty="0" smtClean="0">
                <a:solidFill>
                  <a:srgbClr val="FFFF00"/>
                </a:solidFill>
                <a:latin typeface="Arial" pitchFamily="34" charset="0"/>
                <a:cs typeface="Arial" pitchFamily="34" charset="0"/>
              </a:rPr>
              <a:t>  </a:t>
            </a:r>
            <a:r>
              <a:rPr lang="it-IT" sz="2800" dirty="0" err="1" smtClean="0">
                <a:solidFill>
                  <a:srgbClr val="FFFF00"/>
                </a:solidFill>
                <a:latin typeface="Arial" pitchFamily="34" charset="0"/>
                <a:cs typeface="Arial" pitchFamily="34" charset="0"/>
              </a:rPr>
              <a:t>phenotype</a:t>
            </a:r>
            <a:endParaRPr lang="it-IT" sz="2800" dirty="0" smtClean="0">
              <a:solidFill>
                <a:srgbClr val="FFFF00"/>
              </a:solidFill>
              <a:latin typeface="Arial" pitchFamily="34" charset="0"/>
              <a:cs typeface="Arial" pitchFamily="34" charset="0"/>
            </a:endParaRPr>
          </a:p>
        </p:txBody>
      </p:sp>
      <p:sp>
        <p:nvSpPr>
          <p:cNvPr id="11271" name="Rectangle 7"/>
          <p:cNvSpPr>
            <a:spLocks noChangeArrowheads="1"/>
          </p:cNvSpPr>
          <p:nvPr/>
        </p:nvSpPr>
        <p:spPr bwMode="auto">
          <a:xfrm>
            <a:off x="0" y="3889052"/>
            <a:ext cx="4668838" cy="4508500"/>
          </a:xfrm>
          <a:prstGeom prst="rect">
            <a:avLst/>
          </a:prstGeom>
          <a:noFill/>
          <a:ln w="9525">
            <a:noFill/>
            <a:miter lim="800000"/>
            <a:headEnd/>
            <a:tailEnd/>
          </a:ln>
        </p:spPr>
        <p:txBody>
          <a:bodyPr/>
          <a:lstStyle/>
          <a:p>
            <a:pPr marL="342900" indent="-342900" eaLnBrk="0" hangingPunct="0">
              <a:spcBef>
                <a:spcPct val="20000"/>
              </a:spcBef>
              <a:buClr>
                <a:schemeClr val="bg2"/>
              </a:buClr>
              <a:buFont typeface="Monotype Sorts"/>
              <a:buChar char="§"/>
            </a:pPr>
            <a:r>
              <a:rPr kumimoji="1" lang="it-IT" sz="4000" b="1" dirty="0" err="1">
                <a:solidFill>
                  <a:srgbClr val="FF0000"/>
                </a:solidFill>
                <a:latin typeface="Arial" pitchFamily="34" charset="0"/>
                <a:cs typeface="Arial" pitchFamily="34" charset="0"/>
              </a:rPr>
              <a:t>U</a:t>
            </a:r>
            <a:r>
              <a:rPr kumimoji="1" lang="it-IT" sz="4000" b="1" dirty="0" err="1" smtClean="0">
                <a:solidFill>
                  <a:srgbClr val="FF0000"/>
                </a:solidFill>
                <a:latin typeface="Arial" pitchFamily="34" charset="0"/>
                <a:cs typeface="Arial" pitchFamily="34" charset="0"/>
              </a:rPr>
              <a:t>nbalanced</a:t>
            </a:r>
            <a:r>
              <a:rPr kumimoji="1" lang="it-IT" sz="4000" b="1" dirty="0" smtClean="0">
                <a:solidFill>
                  <a:srgbClr val="FF0000"/>
                </a:solidFill>
                <a:latin typeface="Arial" pitchFamily="34" charset="0"/>
                <a:cs typeface="Arial" pitchFamily="34" charset="0"/>
              </a:rPr>
              <a:t>: </a:t>
            </a:r>
            <a:endParaRPr kumimoji="1" lang="it-IT" sz="4000" b="1" dirty="0">
              <a:solidFill>
                <a:srgbClr val="FF0000"/>
              </a:solidFill>
              <a:latin typeface="Arial" pitchFamily="34" charset="0"/>
              <a:cs typeface="Arial" pitchFamily="34" charset="0"/>
            </a:endParaRPr>
          </a:p>
          <a:p>
            <a:pPr marL="342900" indent="-342900" eaLnBrk="0" hangingPunct="0">
              <a:spcBef>
                <a:spcPct val="20000"/>
              </a:spcBef>
              <a:buClr>
                <a:schemeClr val="bg2"/>
              </a:buClr>
              <a:buFont typeface="Monotype Sorts"/>
              <a:buChar char="§"/>
            </a:pPr>
            <a:r>
              <a:rPr kumimoji="1" lang="it-IT" sz="2800" dirty="0" err="1" smtClean="0">
                <a:solidFill>
                  <a:srgbClr val="FFFF00"/>
                </a:solidFill>
                <a:latin typeface="Arial" pitchFamily="34" charset="0"/>
                <a:cs typeface="Arial" pitchFamily="34" charset="0"/>
              </a:rPr>
              <a:t>They</a:t>
            </a:r>
            <a:r>
              <a:rPr kumimoji="1" lang="it-IT" sz="2800" dirty="0" smtClean="0">
                <a:solidFill>
                  <a:srgbClr val="FFFF00"/>
                </a:solidFill>
                <a:latin typeface="Arial" pitchFamily="34" charset="0"/>
                <a:cs typeface="Arial" pitchFamily="34" charset="0"/>
              </a:rPr>
              <a:t> are </a:t>
            </a:r>
            <a:r>
              <a:rPr kumimoji="1" lang="it-IT" sz="2800" dirty="0" err="1" smtClean="0">
                <a:solidFill>
                  <a:srgbClr val="FFFF00"/>
                </a:solidFill>
                <a:latin typeface="Arial" pitchFamily="34" charset="0"/>
                <a:cs typeface="Arial" pitchFamily="34" charset="0"/>
              </a:rPr>
              <a:t>correlated</a:t>
            </a:r>
            <a:r>
              <a:rPr kumimoji="1" lang="it-IT" sz="2800" dirty="0" smtClean="0">
                <a:solidFill>
                  <a:srgbClr val="FFFF00"/>
                </a:solidFill>
                <a:latin typeface="Arial" pitchFamily="34" charset="0"/>
                <a:cs typeface="Arial" pitchFamily="34" charset="0"/>
              </a:rPr>
              <a:t> with an </a:t>
            </a:r>
            <a:r>
              <a:rPr kumimoji="1" lang="it-IT" sz="2800" dirty="0" err="1" smtClean="0">
                <a:solidFill>
                  <a:srgbClr val="FFFF00"/>
                </a:solidFill>
                <a:latin typeface="Arial" pitchFamily="34" charset="0"/>
                <a:cs typeface="Arial" pitchFamily="34" charset="0"/>
              </a:rPr>
              <a:t>altered</a:t>
            </a:r>
            <a:r>
              <a:rPr kumimoji="1" lang="it-IT" sz="2800" dirty="0" smtClean="0">
                <a:solidFill>
                  <a:srgbClr val="FFFF00"/>
                </a:solidFill>
                <a:latin typeface="Arial" pitchFamily="34" charset="0"/>
                <a:cs typeface="Arial" pitchFamily="34" charset="0"/>
              </a:rPr>
              <a:t> </a:t>
            </a:r>
            <a:r>
              <a:rPr kumimoji="1" lang="it-IT" sz="2800" dirty="0" err="1" smtClean="0">
                <a:solidFill>
                  <a:srgbClr val="FFFF00"/>
                </a:solidFill>
                <a:latin typeface="Arial" pitchFamily="34" charset="0"/>
                <a:cs typeface="Arial" pitchFamily="34" charset="0"/>
              </a:rPr>
              <a:t>phenotype</a:t>
            </a:r>
            <a:r>
              <a:rPr kumimoji="1" lang="it-IT" sz="2800" dirty="0" smtClean="0">
                <a:solidFill>
                  <a:srgbClr val="FFFF00"/>
                </a:solidFill>
                <a:latin typeface="Arial" pitchFamily="34" charset="0"/>
                <a:cs typeface="Arial" pitchFamily="34" charset="0"/>
              </a:rPr>
              <a:t> (</a:t>
            </a:r>
            <a:r>
              <a:rPr kumimoji="1" lang="it-IT" sz="2800" dirty="0" err="1" smtClean="0">
                <a:solidFill>
                  <a:srgbClr val="FFFF00"/>
                </a:solidFill>
                <a:latin typeface="Arial" pitchFamily="34" charset="0"/>
                <a:cs typeface="Arial" pitchFamily="34" charset="0"/>
              </a:rPr>
              <a:t>malformations</a:t>
            </a:r>
            <a:r>
              <a:rPr kumimoji="1" lang="it-IT" sz="2800" dirty="0" smtClean="0">
                <a:solidFill>
                  <a:srgbClr val="FFFF00"/>
                </a:solidFill>
                <a:latin typeface="Arial" pitchFamily="34" charset="0"/>
                <a:cs typeface="Arial" pitchFamily="34" charset="0"/>
              </a:rPr>
              <a:t> and/or </a:t>
            </a:r>
            <a:r>
              <a:rPr kumimoji="1" lang="it-IT" sz="2800" dirty="0" err="1" smtClean="0">
                <a:solidFill>
                  <a:srgbClr val="FFFF00"/>
                </a:solidFill>
                <a:latin typeface="Arial" pitchFamily="34" charset="0"/>
                <a:cs typeface="Arial" pitchFamily="34" charset="0"/>
              </a:rPr>
              <a:t>mental</a:t>
            </a:r>
            <a:r>
              <a:rPr kumimoji="1" lang="it-IT" sz="2800" dirty="0" smtClean="0">
                <a:solidFill>
                  <a:srgbClr val="FFFF00"/>
                </a:solidFill>
                <a:latin typeface="Arial" pitchFamily="34" charset="0"/>
                <a:cs typeface="Arial" pitchFamily="34" charset="0"/>
              </a:rPr>
              <a:t> </a:t>
            </a:r>
            <a:r>
              <a:rPr kumimoji="1" lang="it-IT" sz="2800" dirty="0" err="1" smtClean="0">
                <a:solidFill>
                  <a:srgbClr val="FFFF00"/>
                </a:solidFill>
                <a:latin typeface="Arial" pitchFamily="34" charset="0"/>
                <a:cs typeface="Arial" pitchFamily="34" charset="0"/>
              </a:rPr>
              <a:t>retardation</a:t>
            </a:r>
            <a:r>
              <a:rPr kumimoji="1" lang="it-IT" sz="2800" dirty="0" smtClean="0">
                <a:solidFill>
                  <a:srgbClr val="FFFF00"/>
                </a:solidFill>
                <a:latin typeface="Arial" pitchFamily="34" charset="0"/>
                <a:cs typeface="Arial" pitchFamily="34" charset="0"/>
              </a:rPr>
              <a:t>)</a:t>
            </a:r>
            <a:endParaRPr kumimoji="1" lang="it-IT" sz="2800" dirty="0">
              <a:solidFill>
                <a:srgbClr val="FFFF00"/>
              </a:solidFill>
              <a:latin typeface="Arial" pitchFamily="34" charset="0"/>
              <a:cs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fade">
                                      <p:cBhvr>
                                        <p:cTn id="7" dur="500"/>
                                        <p:tgtEl>
                                          <p:spTgt spid="11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fade">
                                      <p:cBhvr>
                                        <p:cTn id="12" dur="500"/>
                                        <p:tgtEl>
                                          <p:spTgt spid="11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269"/>
                                        </p:tgtEl>
                                        <p:attrNameLst>
                                          <p:attrName>style.visibility</p:attrName>
                                        </p:attrNameLst>
                                      </p:cBhvr>
                                      <p:to>
                                        <p:strVal val="visible"/>
                                      </p:to>
                                    </p:set>
                                    <p:animEffect transition="in" filter="fade">
                                      <p:cBhvr>
                                        <p:cTn id="17" dur="500"/>
                                        <p:tgtEl>
                                          <p:spTgt spid="112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271">
                                            <p:txEl>
                                              <p:pRg st="0" end="0"/>
                                            </p:txEl>
                                          </p:spTgt>
                                        </p:tgtEl>
                                        <p:attrNameLst>
                                          <p:attrName>style.visibility</p:attrName>
                                        </p:attrNameLst>
                                      </p:cBhvr>
                                      <p:to>
                                        <p:strVal val="visible"/>
                                      </p:to>
                                    </p:set>
                                    <p:animEffect transition="in" filter="fade">
                                      <p:cBhvr>
                                        <p:cTn id="22" dur="500"/>
                                        <p:tgtEl>
                                          <p:spTgt spid="1127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271">
                                            <p:txEl>
                                              <p:pRg st="1" end="1"/>
                                            </p:txEl>
                                          </p:spTgt>
                                        </p:tgtEl>
                                        <p:attrNameLst>
                                          <p:attrName>style.visibility</p:attrName>
                                        </p:attrNameLst>
                                      </p:cBhvr>
                                      <p:to>
                                        <p:strVal val="visible"/>
                                      </p:to>
                                    </p:set>
                                    <p:animEffect transition="in" filter="fade">
                                      <p:cBhvr>
                                        <p:cTn id="27" dur="500"/>
                                        <p:tgtEl>
                                          <p:spTgt spid="11271">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1270"/>
                                        </p:tgtEl>
                                        <p:attrNameLst>
                                          <p:attrName>style.visibility</p:attrName>
                                        </p:attrNameLst>
                                      </p:cBhvr>
                                      <p:to>
                                        <p:strVal val="visible"/>
                                      </p:to>
                                    </p:set>
                                    <p:animEffect transition="in" filter="fade">
                                      <p:cBhvr>
                                        <p:cTn id="32"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animBg="1"/>
      <p:bldP spid="11267" grpId="0" build="p" autoUpdateAnimBg="0"/>
      <p:bldP spid="11271"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742950" y="-71438"/>
            <a:ext cx="8420100" cy="1143001"/>
          </a:xfrm>
        </p:spPr>
        <p:txBody>
          <a:bodyPr/>
          <a:lstStyle/>
          <a:p>
            <a:r>
              <a:rPr lang="it-IT" sz="3200" b="1" dirty="0" err="1" smtClean="0">
                <a:solidFill>
                  <a:srgbClr val="FFFF00"/>
                </a:solidFill>
                <a:latin typeface="Arial" pitchFamily="34" charset="0"/>
                <a:cs typeface="Arial" pitchFamily="34" charset="0"/>
              </a:rPr>
              <a:t>Presence</a:t>
            </a:r>
            <a:r>
              <a:rPr lang="it-IT" sz="3200" b="1" dirty="0" smtClean="0">
                <a:solidFill>
                  <a:srgbClr val="FFFF00"/>
                </a:solidFill>
                <a:latin typeface="Arial" pitchFamily="34" charset="0"/>
                <a:cs typeface="Arial" pitchFamily="34" charset="0"/>
              </a:rPr>
              <a:t> in </a:t>
            </a:r>
            <a:r>
              <a:rPr lang="it-IT" sz="3200" b="1" dirty="0" err="1" smtClean="0">
                <a:solidFill>
                  <a:srgbClr val="FFFF00"/>
                </a:solidFill>
                <a:latin typeface="Arial" pitchFamily="34" charset="0"/>
                <a:cs typeface="Arial" pitchFamily="34" charset="0"/>
              </a:rPr>
              <a:t>body’s</a:t>
            </a:r>
            <a:r>
              <a:rPr lang="it-IT" sz="3200" b="1" dirty="0" smtClean="0">
                <a:solidFill>
                  <a:srgbClr val="FFFF00"/>
                </a:solidFill>
                <a:latin typeface="Arial" pitchFamily="34" charset="0"/>
                <a:cs typeface="Arial" pitchFamily="34" charset="0"/>
              </a:rPr>
              <a:t> </a:t>
            </a:r>
            <a:r>
              <a:rPr lang="it-IT" sz="3200" b="1" dirty="0" err="1" smtClean="0">
                <a:solidFill>
                  <a:srgbClr val="FFFF00"/>
                </a:solidFill>
                <a:latin typeface="Arial" pitchFamily="34" charset="0"/>
                <a:cs typeface="Arial" pitchFamily="34" charset="0"/>
              </a:rPr>
              <a:t>cells</a:t>
            </a:r>
            <a:endParaRPr lang="it-IT" sz="3200" dirty="0" smtClean="0">
              <a:latin typeface="Arial" pitchFamily="34" charset="0"/>
              <a:cs typeface="Arial" pitchFamily="34" charset="0"/>
            </a:endParaRPr>
          </a:p>
        </p:txBody>
      </p:sp>
      <p:sp>
        <p:nvSpPr>
          <p:cNvPr id="71683" name="Rectangle 3"/>
          <p:cNvSpPr>
            <a:spLocks noGrp="1" noChangeArrowheads="1"/>
          </p:cNvSpPr>
          <p:nvPr>
            <p:ph type="body" idx="1"/>
          </p:nvPr>
        </p:nvSpPr>
        <p:spPr>
          <a:xfrm>
            <a:off x="344488" y="1981200"/>
            <a:ext cx="8818562" cy="4687888"/>
          </a:xfrm>
        </p:spPr>
        <p:txBody>
          <a:bodyPr/>
          <a:lstStyle/>
          <a:p>
            <a:r>
              <a:rPr lang="it-IT" b="1" u="sng" dirty="0" smtClean="0">
                <a:solidFill>
                  <a:srgbClr val="FFFF00"/>
                </a:solidFill>
                <a:latin typeface="Arial" pitchFamily="34" charset="0"/>
                <a:cs typeface="Arial" pitchFamily="34" charset="0"/>
              </a:rPr>
              <a:t>COSTITUTIONAL ANOMALIES</a:t>
            </a:r>
            <a:r>
              <a:rPr lang="it-IT" b="1" dirty="0" smtClean="0">
                <a:solidFill>
                  <a:srgbClr val="FFFF00"/>
                </a:solidFill>
                <a:latin typeface="Arial" pitchFamily="34" charset="0"/>
                <a:cs typeface="Arial" pitchFamily="34" charset="0"/>
              </a:rPr>
              <a:t>: </a:t>
            </a:r>
            <a:r>
              <a:rPr lang="it-IT" dirty="0" err="1" smtClean="0">
                <a:solidFill>
                  <a:srgbClr val="FFFF00"/>
                </a:solidFill>
                <a:latin typeface="Arial" pitchFamily="34" charset="0"/>
                <a:cs typeface="Arial" pitchFamily="34" charset="0"/>
              </a:rPr>
              <a:t>present</a:t>
            </a:r>
            <a:r>
              <a:rPr lang="it-IT" dirty="0" smtClean="0">
                <a:solidFill>
                  <a:srgbClr val="FFFF00"/>
                </a:solidFill>
                <a:latin typeface="Arial" pitchFamily="34" charset="0"/>
                <a:cs typeface="Arial" pitchFamily="34" charset="0"/>
              </a:rPr>
              <a:t> in </a:t>
            </a:r>
            <a:r>
              <a:rPr lang="it-IT" dirty="0" err="1" smtClean="0">
                <a:solidFill>
                  <a:srgbClr val="FFFF00"/>
                </a:solidFill>
                <a:latin typeface="Arial" pitchFamily="34" charset="0"/>
                <a:cs typeface="Arial" pitchFamily="34" charset="0"/>
              </a:rPr>
              <a:t>all</a:t>
            </a:r>
            <a:r>
              <a:rPr lang="it-IT" dirty="0" smtClean="0">
                <a:solidFill>
                  <a:srgbClr val="FFFF00"/>
                </a:solidFill>
                <a:latin typeface="Arial" pitchFamily="34" charset="0"/>
                <a:cs typeface="Arial" pitchFamily="34" charset="0"/>
              </a:rPr>
              <a:t> the </a:t>
            </a:r>
            <a:r>
              <a:rPr lang="it-IT" dirty="0" err="1" smtClean="0">
                <a:solidFill>
                  <a:srgbClr val="FFFF00"/>
                </a:solidFill>
                <a:latin typeface="Arial" pitchFamily="34" charset="0"/>
                <a:cs typeface="Arial" pitchFamily="34" charset="0"/>
              </a:rPr>
              <a:t>body’s</a:t>
            </a:r>
            <a:r>
              <a:rPr lang="it-IT" dirty="0" smtClean="0">
                <a:solidFill>
                  <a:srgbClr val="FFFF00"/>
                </a:solidFill>
                <a:latin typeface="Arial" pitchFamily="34" charset="0"/>
                <a:cs typeface="Arial" pitchFamily="34" charset="0"/>
              </a:rPr>
              <a:t> </a:t>
            </a:r>
            <a:r>
              <a:rPr lang="it-IT" dirty="0" err="1" smtClean="0">
                <a:solidFill>
                  <a:srgbClr val="FFFF00"/>
                </a:solidFill>
                <a:latin typeface="Arial" pitchFamily="34" charset="0"/>
                <a:cs typeface="Arial" pitchFamily="34" charset="0"/>
              </a:rPr>
              <a:t>cells</a:t>
            </a:r>
            <a:r>
              <a:rPr lang="it-IT" dirty="0" smtClean="0">
                <a:solidFill>
                  <a:srgbClr val="FFFF00"/>
                </a:solidFill>
                <a:latin typeface="Arial" pitchFamily="34" charset="0"/>
                <a:cs typeface="Arial" pitchFamily="34" charset="0"/>
              </a:rPr>
              <a:t>.</a:t>
            </a:r>
          </a:p>
          <a:p>
            <a:pPr>
              <a:buFont typeface="Monotype Sorts"/>
              <a:buNone/>
            </a:pPr>
            <a:r>
              <a:rPr lang="it-IT" dirty="0" smtClean="0">
                <a:solidFill>
                  <a:srgbClr val="FFFF00"/>
                </a:solidFill>
                <a:latin typeface="Arial" pitchFamily="34" charset="0"/>
                <a:cs typeface="Arial" pitchFamily="34" charset="0"/>
              </a:rPr>
              <a:t> </a:t>
            </a:r>
          </a:p>
          <a:p>
            <a:r>
              <a:rPr lang="it-IT" b="1" u="sng" dirty="0" smtClean="0">
                <a:solidFill>
                  <a:srgbClr val="FFFF00"/>
                </a:solidFill>
                <a:latin typeface="Arial" pitchFamily="34" charset="0"/>
                <a:cs typeface="Arial" pitchFamily="34" charset="0"/>
              </a:rPr>
              <a:t>SOMATIC ANOMALIES</a:t>
            </a:r>
            <a:r>
              <a:rPr lang="it-IT" b="1" dirty="0" smtClean="0">
                <a:solidFill>
                  <a:srgbClr val="FFFF00"/>
                </a:solidFill>
                <a:latin typeface="Arial" pitchFamily="34" charset="0"/>
                <a:cs typeface="Arial" pitchFamily="34" charset="0"/>
              </a:rPr>
              <a:t>: </a:t>
            </a:r>
            <a:r>
              <a:rPr lang="it-IT" dirty="0" err="1" smtClean="0">
                <a:solidFill>
                  <a:srgbClr val="FFFF00"/>
                </a:solidFill>
                <a:latin typeface="Arial" pitchFamily="34" charset="0"/>
                <a:cs typeface="Arial" pitchFamily="34" charset="0"/>
              </a:rPr>
              <a:t>present</a:t>
            </a:r>
            <a:r>
              <a:rPr lang="it-IT" dirty="0" smtClean="0">
                <a:solidFill>
                  <a:srgbClr val="FFFF00"/>
                </a:solidFill>
                <a:latin typeface="Arial" pitchFamily="34" charset="0"/>
                <a:cs typeface="Arial" pitchFamily="34" charset="0"/>
              </a:rPr>
              <a:t> in a small </a:t>
            </a:r>
            <a:r>
              <a:rPr lang="it-IT" dirty="0" err="1" smtClean="0">
                <a:solidFill>
                  <a:srgbClr val="FFFF00"/>
                </a:solidFill>
                <a:latin typeface="Arial" pitchFamily="34" charset="0"/>
                <a:cs typeface="Arial" pitchFamily="34" charset="0"/>
              </a:rPr>
              <a:t>subgroup</a:t>
            </a:r>
            <a:r>
              <a:rPr lang="it-IT" dirty="0" smtClean="0">
                <a:solidFill>
                  <a:srgbClr val="FFFF00"/>
                </a:solidFill>
                <a:latin typeface="Arial" pitchFamily="34" charset="0"/>
                <a:cs typeface="Arial" pitchFamily="34" charset="0"/>
              </a:rPr>
              <a:t> of </a:t>
            </a:r>
            <a:r>
              <a:rPr lang="it-IT" dirty="0" err="1" smtClean="0">
                <a:solidFill>
                  <a:srgbClr val="FFFF00"/>
                </a:solidFill>
                <a:latin typeface="Arial" pitchFamily="34" charset="0"/>
                <a:cs typeface="Arial" pitchFamily="34" charset="0"/>
              </a:rPr>
              <a:t>cells</a:t>
            </a:r>
            <a:r>
              <a:rPr lang="it-IT" dirty="0" smtClean="0">
                <a:solidFill>
                  <a:srgbClr val="FFFF00"/>
                </a:solidFill>
                <a:latin typeface="Arial" pitchFamily="34" charset="0"/>
                <a:cs typeface="Arial" pitchFamily="34" charset="0"/>
              </a:rPr>
              <a:t> or </a:t>
            </a:r>
            <a:r>
              <a:rPr lang="it-IT" dirty="0" err="1" smtClean="0">
                <a:solidFill>
                  <a:srgbClr val="FFFF00"/>
                </a:solidFill>
                <a:latin typeface="Arial" pitchFamily="34" charset="0"/>
                <a:cs typeface="Arial" pitchFamily="34" charset="0"/>
              </a:rPr>
              <a:t>tissues</a:t>
            </a:r>
            <a:r>
              <a:rPr lang="it-IT" dirty="0" smtClean="0">
                <a:solidFill>
                  <a:srgbClr val="FFFF00"/>
                </a:solidFill>
                <a:latin typeface="Arial" pitchFamily="34" charset="0"/>
                <a:cs typeface="Arial" pitchFamily="34" charset="0"/>
              </a:rPr>
              <a:t>. </a:t>
            </a:r>
            <a:r>
              <a:rPr lang="it-IT" dirty="0" err="1" smtClean="0">
                <a:solidFill>
                  <a:srgbClr val="FFFF00"/>
                </a:solidFill>
                <a:latin typeface="Arial" pitchFamily="34" charset="0"/>
                <a:cs typeface="Arial" pitchFamily="34" charset="0"/>
              </a:rPr>
              <a:t>Different</a:t>
            </a:r>
            <a:r>
              <a:rPr lang="it-IT" dirty="0" smtClean="0">
                <a:solidFill>
                  <a:srgbClr val="FFFF00"/>
                </a:solidFill>
                <a:latin typeface="Arial" pitchFamily="34" charset="0"/>
                <a:cs typeface="Arial" pitchFamily="34" charset="0"/>
              </a:rPr>
              <a:t> </a:t>
            </a:r>
            <a:r>
              <a:rPr lang="it-IT" dirty="0" err="1" smtClean="0">
                <a:solidFill>
                  <a:srgbClr val="FFFF00"/>
                </a:solidFill>
                <a:latin typeface="Arial" pitchFamily="34" charset="0"/>
                <a:cs typeface="Arial" pitchFamily="34" charset="0"/>
              </a:rPr>
              <a:t>chromosomal</a:t>
            </a:r>
            <a:r>
              <a:rPr lang="it-IT" dirty="0" smtClean="0">
                <a:solidFill>
                  <a:srgbClr val="FFFF00"/>
                </a:solidFill>
                <a:latin typeface="Arial" pitchFamily="34" charset="0"/>
                <a:cs typeface="Arial" pitchFamily="34" charset="0"/>
              </a:rPr>
              <a:t> </a:t>
            </a:r>
            <a:r>
              <a:rPr lang="it-IT" dirty="0" err="1" smtClean="0">
                <a:solidFill>
                  <a:srgbClr val="FFFF00"/>
                </a:solidFill>
                <a:latin typeface="Arial" pitchFamily="34" charset="0"/>
                <a:cs typeface="Arial" pitchFamily="34" charset="0"/>
              </a:rPr>
              <a:t>constitutions</a:t>
            </a:r>
            <a:r>
              <a:rPr lang="it-IT" dirty="0" smtClean="0">
                <a:solidFill>
                  <a:srgbClr val="FFFF00"/>
                </a:solidFill>
                <a:latin typeface="Arial" pitchFamily="34" charset="0"/>
                <a:cs typeface="Arial" pitchFamily="34" charset="0"/>
              </a:rPr>
              <a:t> </a:t>
            </a:r>
            <a:r>
              <a:rPr lang="it-IT" dirty="0" err="1" smtClean="0">
                <a:solidFill>
                  <a:srgbClr val="FFFF00"/>
                </a:solidFill>
                <a:latin typeface="Arial" pitchFamily="34" charset="0"/>
                <a:cs typeface="Arial" pitchFamily="34" charset="0"/>
              </a:rPr>
              <a:t>although</a:t>
            </a:r>
            <a:r>
              <a:rPr lang="it-IT" dirty="0" smtClean="0">
                <a:solidFill>
                  <a:srgbClr val="FFFF00"/>
                </a:solidFill>
                <a:latin typeface="Arial" pitchFamily="34" charset="0"/>
                <a:cs typeface="Arial" pitchFamily="34" charset="0"/>
              </a:rPr>
              <a:t> </a:t>
            </a:r>
            <a:r>
              <a:rPr lang="it-IT" dirty="0" err="1" smtClean="0">
                <a:solidFill>
                  <a:srgbClr val="FFFF00"/>
                </a:solidFill>
                <a:latin typeface="Arial" pitchFamily="34" charset="0"/>
                <a:cs typeface="Arial" pitchFamily="34" charset="0"/>
              </a:rPr>
              <a:t>all</a:t>
            </a:r>
            <a:r>
              <a:rPr lang="it-IT" dirty="0" smtClean="0">
                <a:solidFill>
                  <a:srgbClr val="FFFF00"/>
                </a:solidFill>
                <a:latin typeface="Arial" pitchFamily="34" charset="0"/>
                <a:cs typeface="Arial" pitchFamily="34" charset="0"/>
              </a:rPr>
              <a:t> </a:t>
            </a:r>
            <a:r>
              <a:rPr lang="it-IT" dirty="0" err="1" smtClean="0">
                <a:solidFill>
                  <a:srgbClr val="FFFF00"/>
                </a:solidFill>
                <a:latin typeface="Arial" pitchFamily="34" charset="0"/>
                <a:cs typeface="Arial" pitchFamily="34" charset="0"/>
              </a:rPr>
              <a:t>cells</a:t>
            </a:r>
            <a:r>
              <a:rPr lang="it-IT" dirty="0" smtClean="0">
                <a:solidFill>
                  <a:srgbClr val="FFFF00"/>
                </a:solidFill>
                <a:latin typeface="Arial" pitchFamily="34" charset="0"/>
                <a:cs typeface="Arial" pitchFamily="34" charset="0"/>
              </a:rPr>
              <a:t> are </a:t>
            </a:r>
            <a:r>
              <a:rPr lang="it-IT" dirty="0" err="1" smtClean="0">
                <a:solidFill>
                  <a:srgbClr val="FFFF00"/>
                </a:solidFill>
                <a:latin typeface="Arial" pitchFamily="34" charset="0"/>
                <a:cs typeface="Arial" pitchFamily="34" charset="0"/>
              </a:rPr>
              <a:t>deriving</a:t>
            </a:r>
            <a:r>
              <a:rPr lang="it-IT" dirty="0" smtClean="0">
                <a:solidFill>
                  <a:srgbClr val="FFFF00"/>
                </a:solidFill>
                <a:latin typeface="Arial" pitchFamily="34" charset="0"/>
                <a:cs typeface="Arial" pitchFamily="34" charset="0"/>
              </a:rPr>
              <a:t> from the </a:t>
            </a:r>
            <a:r>
              <a:rPr lang="it-IT" dirty="0" err="1" smtClean="0">
                <a:solidFill>
                  <a:srgbClr val="FFFF00"/>
                </a:solidFill>
                <a:latin typeface="Arial" pitchFamily="34" charset="0"/>
                <a:cs typeface="Arial" pitchFamily="34" charset="0"/>
              </a:rPr>
              <a:t>same</a:t>
            </a:r>
            <a:r>
              <a:rPr lang="it-IT" dirty="0" smtClean="0">
                <a:solidFill>
                  <a:srgbClr val="FFFF00"/>
                </a:solidFill>
                <a:latin typeface="Arial" pitchFamily="34" charset="0"/>
                <a:cs typeface="Arial" pitchFamily="34" charset="0"/>
              </a:rPr>
              <a:t> </a:t>
            </a:r>
            <a:r>
              <a:rPr lang="it-IT" dirty="0" err="1" smtClean="0">
                <a:solidFill>
                  <a:srgbClr val="FFFF00"/>
                </a:solidFill>
                <a:latin typeface="Arial" pitchFamily="34" charset="0"/>
                <a:cs typeface="Arial" pitchFamily="34" charset="0"/>
              </a:rPr>
              <a:t>zygote</a:t>
            </a:r>
            <a:r>
              <a:rPr lang="it-IT" dirty="0" smtClean="0">
                <a:solidFill>
                  <a:srgbClr val="FFFF00"/>
                </a:solidFill>
                <a:latin typeface="Arial" pitchFamily="34" charset="0"/>
                <a:cs typeface="Arial" pitchFamily="34" charset="0"/>
              </a:rPr>
              <a:t>. GENETIC MOSAIC.</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Effect transition="in" filter="fade">
                                      <p:cBhvr>
                                        <p:cTn id="7" dur="500"/>
                                        <p:tgtEl>
                                          <p:spTgt spid="716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683">
                                            <p:txEl>
                                              <p:pRg st="1" end="1"/>
                                            </p:txEl>
                                          </p:spTgt>
                                        </p:tgtEl>
                                        <p:attrNameLst>
                                          <p:attrName>style.visibility</p:attrName>
                                        </p:attrNameLst>
                                      </p:cBhvr>
                                      <p:to>
                                        <p:strVal val="visible"/>
                                      </p:to>
                                    </p:set>
                                    <p:animEffect transition="in" filter="fade">
                                      <p:cBhvr>
                                        <p:cTn id="12" dur="500"/>
                                        <p:tgtEl>
                                          <p:spTgt spid="716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1683">
                                            <p:txEl>
                                              <p:pRg st="2" end="2"/>
                                            </p:txEl>
                                          </p:spTgt>
                                        </p:tgtEl>
                                        <p:attrNameLst>
                                          <p:attrName>style.visibility</p:attrName>
                                        </p:attrNameLst>
                                      </p:cBhvr>
                                      <p:to>
                                        <p:strVal val="visible"/>
                                      </p:to>
                                    </p:set>
                                    <p:animEffect transition="in" filter="fade">
                                      <p:cBhvr>
                                        <p:cTn id="17" dur="500"/>
                                        <p:tgtEl>
                                          <p:spTgt spid="716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a:xfrm>
            <a:off x="742950" y="0"/>
            <a:ext cx="8420100" cy="1143000"/>
          </a:xfrm>
        </p:spPr>
        <p:txBody>
          <a:bodyPr/>
          <a:lstStyle/>
          <a:p>
            <a:pPr algn="ctr">
              <a:defRPr/>
            </a:pPr>
            <a:r>
              <a:rPr lang="it-IT" b="1" dirty="0" err="1" smtClean="0">
                <a:solidFill>
                  <a:srgbClr val="FFFF00"/>
                </a:solidFill>
                <a:effectLst>
                  <a:outerShdw blurRad="38100" dist="38100" dir="2700000" algn="tl">
                    <a:srgbClr val="000000"/>
                  </a:outerShdw>
                </a:effectLst>
                <a:latin typeface="Arial" pitchFamily="34" charset="0"/>
                <a:cs typeface="Arial" pitchFamily="34" charset="0"/>
              </a:rPr>
              <a:t>Types</a:t>
            </a:r>
            <a:r>
              <a:rPr lang="it-IT" b="1" dirty="0" smtClean="0">
                <a:solidFill>
                  <a:srgbClr val="FFFF00"/>
                </a:solidFill>
                <a:effectLst>
                  <a:outerShdw blurRad="38100" dist="38100" dir="2700000" algn="tl">
                    <a:srgbClr val="000000"/>
                  </a:outerShdw>
                </a:effectLst>
                <a:latin typeface="Arial" pitchFamily="34" charset="0"/>
                <a:cs typeface="Arial" pitchFamily="34" charset="0"/>
              </a:rPr>
              <a:t> of </a:t>
            </a:r>
            <a:r>
              <a:rPr lang="it-IT" b="1" dirty="0" err="1" smtClean="0">
                <a:solidFill>
                  <a:srgbClr val="FFFF00"/>
                </a:solidFill>
                <a:effectLst>
                  <a:outerShdw blurRad="38100" dist="38100" dir="2700000" algn="tl">
                    <a:srgbClr val="000000"/>
                  </a:outerShdw>
                </a:effectLst>
                <a:latin typeface="Arial" pitchFamily="34" charset="0"/>
                <a:cs typeface="Arial" pitchFamily="34" charset="0"/>
              </a:rPr>
              <a:t>anomaly</a:t>
            </a:r>
            <a:endParaRPr lang="it-IT" b="1" dirty="0" smtClean="0">
              <a:solidFill>
                <a:srgbClr val="FFFF00"/>
              </a:solidFill>
              <a:effectLst>
                <a:outerShdw blurRad="38100" dist="38100" dir="2700000" algn="tl">
                  <a:srgbClr val="000000"/>
                </a:outerShdw>
              </a:effectLst>
              <a:latin typeface="Arial" pitchFamily="34" charset="0"/>
              <a:cs typeface="Arial" pitchFamily="34" charset="0"/>
            </a:endParaRPr>
          </a:p>
        </p:txBody>
      </p:sp>
      <p:sp>
        <p:nvSpPr>
          <p:cNvPr id="25603" name="Rectangle 1027"/>
          <p:cNvSpPr>
            <a:spLocks noGrp="1" noChangeArrowheads="1"/>
          </p:cNvSpPr>
          <p:nvPr>
            <p:ph type="body" sz="half" idx="1"/>
          </p:nvPr>
        </p:nvSpPr>
        <p:spPr>
          <a:xfrm>
            <a:off x="381000" y="1676400"/>
            <a:ext cx="4267200" cy="4114800"/>
          </a:xfrm>
        </p:spPr>
        <p:txBody>
          <a:bodyPr/>
          <a:lstStyle/>
          <a:p>
            <a:pPr>
              <a:lnSpc>
                <a:spcPct val="90000"/>
              </a:lnSpc>
              <a:buFont typeface="Monotype Sorts"/>
              <a:buNone/>
            </a:pPr>
            <a:r>
              <a:rPr lang="it-IT" sz="3600" b="1" dirty="0" err="1" smtClean="0">
                <a:solidFill>
                  <a:srgbClr val="FF0000"/>
                </a:solidFill>
                <a:latin typeface="Arial" pitchFamily="34" charset="0"/>
                <a:cs typeface="Arial" pitchFamily="34" charset="0"/>
              </a:rPr>
              <a:t>Numerical</a:t>
            </a:r>
            <a:endParaRPr lang="it-IT" sz="3200" b="1" dirty="0" smtClean="0">
              <a:latin typeface="Arial" pitchFamily="34" charset="0"/>
              <a:cs typeface="Arial" pitchFamily="34" charset="0"/>
            </a:endParaRPr>
          </a:p>
          <a:p>
            <a:pPr>
              <a:lnSpc>
                <a:spcPct val="90000"/>
              </a:lnSpc>
            </a:pPr>
            <a:r>
              <a:rPr lang="it-IT" dirty="0" err="1" smtClean="0">
                <a:solidFill>
                  <a:srgbClr val="FFFF00"/>
                </a:solidFill>
                <a:latin typeface="Arial" pitchFamily="34" charset="0"/>
                <a:cs typeface="Arial" pitchFamily="34" charset="0"/>
              </a:rPr>
              <a:t>trisomies</a:t>
            </a:r>
            <a:endParaRPr lang="it-IT" dirty="0" smtClean="0">
              <a:solidFill>
                <a:srgbClr val="FFFF00"/>
              </a:solidFill>
              <a:latin typeface="Arial" pitchFamily="34" charset="0"/>
              <a:cs typeface="Arial" pitchFamily="34" charset="0"/>
            </a:endParaRPr>
          </a:p>
          <a:p>
            <a:pPr>
              <a:lnSpc>
                <a:spcPct val="90000"/>
              </a:lnSpc>
            </a:pPr>
            <a:r>
              <a:rPr lang="it-IT" dirty="0" err="1" smtClean="0">
                <a:solidFill>
                  <a:srgbClr val="FFFF00"/>
                </a:solidFill>
                <a:latin typeface="Arial" pitchFamily="34" charset="0"/>
                <a:cs typeface="Arial" pitchFamily="34" charset="0"/>
              </a:rPr>
              <a:t>Monosomies</a:t>
            </a:r>
            <a:endParaRPr lang="it-IT" dirty="0" smtClean="0">
              <a:solidFill>
                <a:srgbClr val="FFFF00"/>
              </a:solidFill>
              <a:latin typeface="Arial" pitchFamily="34" charset="0"/>
              <a:cs typeface="Arial" pitchFamily="34" charset="0"/>
            </a:endParaRPr>
          </a:p>
          <a:p>
            <a:pPr>
              <a:lnSpc>
                <a:spcPct val="90000"/>
              </a:lnSpc>
            </a:pPr>
            <a:r>
              <a:rPr lang="it-IT" dirty="0" err="1">
                <a:solidFill>
                  <a:srgbClr val="FFFF00"/>
                </a:solidFill>
                <a:latin typeface="Arial" pitchFamily="34" charset="0"/>
                <a:cs typeface="Arial" pitchFamily="34" charset="0"/>
              </a:rPr>
              <a:t>t</a:t>
            </a:r>
            <a:r>
              <a:rPr lang="it-IT" dirty="0" err="1" smtClean="0">
                <a:solidFill>
                  <a:srgbClr val="FFFF00"/>
                </a:solidFill>
                <a:latin typeface="Arial" pitchFamily="34" charset="0"/>
                <a:cs typeface="Arial" pitchFamily="34" charset="0"/>
              </a:rPr>
              <a:t>riploidies</a:t>
            </a:r>
            <a:endParaRPr lang="it-IT" dirty="0" smtClean="0">
              <a:solidFill>
                <a:srgbClr val="FFFF00"/>
              </a:solidFill>
              <a:latin typeface="Arial" pitchFamily="34" charset="0"/>
              <a:cs typeface="Arial" pitchFamily="34" charset="0"/>
            </a:endParaRPr>
          </a:p>
          <a:p>
            <a:pPr>
              <a:lnSpc>
                <a:spcPct val="90000"/>
              </a:lnSpc>
            </a:pPr>
            <a:r>
              <a:rPr lang="it-IT" dirty="0" err="1">
                <a:solidFill>
                  <a:srgbClr val="FFFF00"/>
                </a:solidFill>
                <a:latin typeface="Arial" pitchFamily="34" charset="0"/>
                <a:cs typeface="Arial" pitchFamily="34" charset="0"/>
              </a:rPr>
              <a:t>t</a:t>
            </a:r>
            <a:r>
              <a:rPr lang="it-IT" dirty="0" err="1" smtClean="0">
                <a:solidFill>
                  <a:srgbClr val="FFFF00"/>
                </a:solidFill>
                <a:latin typeface="Arial" pitchFamily="34" charset="0"/>
                <a:cs typeface="Arial" pitchFamily="34" charset="0"/>
              </a:rPr>
              <a:t>etraploidies</a:t>
            </a:r>
            <a:endParaRPr lang="it-IT" sz="3200" dirty="0" smtClean="0">
              <a:latin typeface="Arial" pitchFamily="34" charset="0"/>
              <a:cs typeface="Arial" pitchFamily="34" charset="0"/>
            </a:endParaRPr>
          </a:p>
          <a:p>
            <a:pPr>
              <a:lnSpc>
                <a:spcPct val="90000"/>
              </a:lnSpc>
              <a:buFont typeface="Monotype Sorts"/>
              <a:buNone/>
            </a:pPr>
            <a:r>
              <a:rPr lang="it-IT" sz="3600" b="1" dirty="0" err="1" smtClean="0">
                <a:solidFill>
                  <a:srgbClr val="FF0000"/>
                </a:solidFill>
                <a:latin typeface="Arial" pitchFamily="34" charset="0"/>
                <a:cs typeface="Arial" pitchFamily="34" charset="0"/>
              </a:rPr>
              <a:t>Structural</a:t>
            </a:r>
            <a:endParaRPr lang="it-IT" sz="3200" b="1" dirty="0" smtClean="0">
              <a:latin typeface="Arial" pitchFamily="34" charset="0"/>
              <a:cs typeface="Arial" pitchFamily="34" charset="0"/>
            </a:endParaRPr>
          </a:p>
          <a:p>
            <a:pPr>
              <a:lnSpc>
                <a:spcPct val="90000"/>
              </a:lnSpc>
            </a:pPr>
            <a:r>
              <a:rPr lang="it-IT" dirty="0" err="1" smtClean="0">
                <a:solidFill>
                  <a:srgbClr val="FFFF00"/>
                </a:solidFill>
                <a:latin typeface="Arial" pitchFamily="34" charset="0"/>
                <a:cs typeface="Arial" pitchFamily="34" charset="0"/>
              </a:rPr>
              <a:t>translocations</a:t>
            </a:r>
            <a:endParaRPr lang="it-IT" dirty="0" smtClean="0">
              <a:solidFill>
                <a:srgbClr val="FFFF00"/>
              </a:solidFill>
              <a:latin typeface="Arial" pitchFamily="34" charset="0"/>
              <a:cs typeface="Arial" pitchFamily="34" charset="0"/>
            </a:endParaRPr>
          </a:p>
          <a:p>
            <a:pPr>
              <a:lnSpc>
                <a:spcPct val="90000"/>
              </a:lnSpc>
            </a:pPr>
            <a:r>
              <a:rPr lang="it-IT" dirty="0" err="1" smtClean="0">
                <a:solidFill>
                  <a:srgbClr val="FFFF00"/>
                </a:solidFill>
                <a:latin typeface="Arial" pitchFamily="34" charset="0"/>
                <a:cs typeface="Arial" pitchFamily="34" charset="0"/>
              </a:rPr>
              <a:t>inversions</a:t>
            </a:r>
            <a:endParaRPr lang="it-IT" dirty="0" smtClean="0">
              <a:solidFill>
                <a:srgbClr val="FFFF00"/>
              </a:solidFill>
              <a:latin typeface="Arial" pitchFamily="34" charset="0"/>
              <a:cs typeface="Arial" pitchFamily="34" charset="0"/>
            </a:endParaRPr>
          </a:p>
          <a:p>
            <a:pPr>
              <a:lnSpc>
                <a:spcPct val="90000"/>
              </a:lnSpc>
            </a:pPr>
            <a:r>
              <a:rPr lang="it-IT" dirty="0" err="1" smtClean="0">
                <a:solidFill>
                  <a:srgbClr val="FFFF00"/>
                </a:solidFill>
                <a:latin typeface="Arial" pitchFamily="34" charset="0"/>
                <a:cs typeface="Arial" pitchFamily="34" charset="0"/>
              </a:rPr>
              <a:t>deletions</a:t>
            </a:r>
            <a:endParaRPr lang="it-IT" dirty="0" smtClean="0">
              <a:solidFill>
                <a:srgbClr val="FFFF00"/>
              </a:solidFill>
              <a:latin typeface="Arial" pitchFamily="34" charset="0"/>
              <a:cs typeface="Arial" pitchFamily="34" charset="0"/>
            </a:endParaRPr>
          </a:p>
          <a:p>
            <a:pPr>
              <a:lnSpc>
                <a:spcPct val="90000"/>
              </a:lnSpc>
            </a:pPr>
            <a:r>
              <a:rPr lang="it-IT" dirty="0" err="1" smtClean="0">
                <a:solidFill>
                  <a:srgbClr val="FFFF00"/>
                </a:solidFill>
                <a:latin typeface="Arial" pitchFamily="34" charset="0"/>
                <a:cs typeface="Arial" pitchFamily="34" charset="0"/>
              </a:rPr>
              <a:t>duplications</a:t>
            </a:r>
            <a:endParaRPr lang="it-IT" dirty="0" smtClean="0">
              <a:latin typeface="Arial" pitchFamily="34" charset="0"/>
              <a:cs typeface="Arial" pitchFamily="34" charset="0"/>
            </a:endParaRPr>
          </a:p>
          <a:p>
            <a:pPr>
              <a:lnSpc>
                <a:spcPct val="90000"/>
              </a:lnSpc>
            </a:pPr>
            <a:endParaRPr lang="it-IT" b="1" dirty="0" smtClean="0">
              <a:latin typeface="Arial" pitchFamily="34" charset="0"/>
              <a:cs typeface="Arial" pitchFamily="34" charset="0"/>
            </a:endParaRPr>
          </a:p>
        </p:txBody>
      </p:sp>
      <p:pic>
        <p:nvPicPr>
          <p:cNvPr id="25607" name="Picture 1031"/>
          <p:cNvPicPr>
            <a:picLocks noGrp="1" noChangeAspect="1" noChangeArrowheads="1"/>
          </p:cNvPicPr>
          <p:nvPr>
            <p:ph type="body" sz="half" idx="2"/>
          </p:nvPr>
        </p:nvPicPr>
        <p:blipFill>
          <a:blip r:embed="rId3"/>
          <a:srcRect/>
          <a:stretch>
            <a:fillRect/>
          </a:stretch>
        </p:blipFill>
        <p:spPr>
          <a:xfrm>
            <a:off x="4881563" y="1628775"/>
            <a:ext cx="4586287" cy="4995863"/>
          </a:xfrm>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fade">
                                      <p:cBhvr>
                                        <p:cTn id="7" dur="500"/>
                                        <p:tgtEl>
                                          <p:spTgt spid="256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fade">
                                      <p:cBhvr>
                                        <p:cTn id="12" dur="500"/>
                                        <p:tgtEl>
                                          <p:spTgt spid="256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603">
                                            <p:txEl>
                                              <p:pRg st="2" end="2"/>
                                            </p:txEl>
                                          </p:spTgt>
                                        </p:tgtEl>
                                        <p:attrNameLst>
                                          <p:attrName>style.visibility</p:attrName>
                                        </p:attrNameLst>
                                      </p:cBhvr>
                                      <p:to>
                                        <p:strVal val="visible"/>
                                      </p:to>
                                    </p:set>
                                    <p:animEffect transition="in" filter="fade">
                                      <p:cBhvr>
                                        <p:cTn id="17" dur="500"/>
                                        <p:tgtEl>
                                          <p:spTgt spid="256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603">
                                            <p:txEl>
                                              <p:pRg st="3" end="3"/>
                                            </p:txEl>
                                          </p:spTgt>
                                        </p:tgtEl>
                                        <p:attrNameLst>
                                          <p:attrName>style.visibility</p:attrName>
                                        </p:attrNameLst>
                                      </p:cBhvr>
                                      <p:to>
                                        <p:strVal val="visible"/>
                                      </p:to>
                                    </p:set>
                                    <p:animEffect transition="in" filter="fade">
                                      <p:cBhvr>
                                        <p:cTn id="22" dur="500"/>
                                        <p:tgtEl>
                                          <p:spTgt spid="2560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603">
                                            <p:txEl>
                                              <p:pRg st="4" end="4"/>
                                            </p:txEl>
                                          </p:spTgt>
                                        </p:tgtEl>
                                        <p:attrNameLst>
                                          <p:attrName>style.visibility</p:attrName>
                                        </p:attrNameLst>
                                      </p:cBhvr>
                                      <p:to>
                                        <p:strVal val="visible"/>
                                      </p:to>
                                    </p:set>
                                    <p:animEffect transition="in" filter="fade">
                                      <p:cBhvr>
                                        <p:cTn id="27" dur="500"/>
                                        <p:tgtEl>
                                          <p:spTgt spid="2560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603">
                                            <p:txEl>
                                              <p:pRg st="5" end="5"/>
                                            </p:txEl>
                                          </p:spTgt>
                                        </p:tgtEl>
                                        <p:attrNameLst>
                                          <p:attrName>style.visibility</p:attrName>
                                        </p:attrNameLst>
                                      </p:cBhvr>
                                      <p:to>
                                        <p:strVal val="visible"/>
                                      </p:to>
                                    </p:set>
                                    <p:animEffect transition="in" filter="fade">
                                      <p:cBhvr>
                                        <p:cTn id="32" dur="500"/>
                                        <p:tgtEl>
                                          <p:spTgt spid="2560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603">
                                            <p:txEl>
                                              <p:pRg st="6" end="6"/>
                                            </p:txEl>
                                          </p:spTgt>
                                        </p:tgtEl>
                                        <p:attrNameLst>
                                          <p:attrName>style.visibility</p:attrName>
                                        </p:attrNameLst>
                                      </p:cBhvr>
                                      <p:to>
                                        <p:strVal val="visible"/>
                                      </p:to>
                                    </p:set>
                                    <p:animEffect transition="in" filter="fade">
                                      <p:cBhvr>
                                        <p:cTn id="37" dur="500"/>
                                        <p:tgtEl>
                                          <p:spTgt spid="2560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603">
                                            <p:txEl>
                                              <p:pRg st="7" end="7"/>
                                            </p:txEl>
                                          </p:spTgt>
                                        </p:tgtEl>
                                        <p:attrNameLst>
                                          <p:attrName>style.visibility</p:attrName>
                                        </p:attrNameLst>
                                      </p:cBhvr>
                                      <p:to>
                                        <p:strVal val="visible"/>
                                      </p:to>
                                    </p:set>
                                    <p:animEffect transition="in" filter="fade">
                                      <p:cBhvr>
                                        <p:cTn id="42" dur="500"/>
                                        <p:tgtEl>
                                          <p:spTgt spid="2560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603">
                                            <p:txEl>
                                              <p:pRg st="8" end="8"/>
                                            </p:txEl>
                                          </p:spTgt>
                                        </p:tgtEl>
                                        <p:attrNameLst>
                                          <p:attrName>style.visibility</p:attrName>
                                        </p:attrNameLst>
                                      </p:cBhvr>
                                      <p:to>
                                        <p:strVal val="visible"/>
                                      </p:to>
                                    </p:set>
                                    <p:animEffect transition="in" filter="fade">
                                      <p:cBhvr>
                                        <p:cTn id="47" dur="500"/>
                                        <p:tgtEl>
                                          <p:spTgt spid="25603">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603">
                                            <p:txEl>
                                              <p:pRg st="9" end="9"/>
                                            </p:txEl>
                                          </p:spTgt>
                                        </p:tgtEl>
                                        <p:attrNameLst>
                                          <p:attrName>style.visibility</p:attrName>
                                        </p:attrNameLst>
                                      </p:cBhvr>
                                      <p:to>
                                        <p:strVal val="visible"/>
                                      </p:to>
                                    </p:set>
                                    <p:animEffect transition="in" filter="fade">
                                      <p:cBhvr>
                                        <p:cTn id="52" dur="500"/>
                                        <p:tgtEl>
                                          <p:spTgt spid="25603">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25607"/>
                                        </p:tgtEl>
                                        <p:attrNameLst>
                                          <p:attrName>style.visibility</p:attrName>
                                        </p:attrNameLst>
                                      </p:cBhvr>
                                      <p:to>
                                        <p:strVal val="visible"/>
                                      </p:to>
                                    </p:set>
                                    <p:animEffect transition="in" filter="fade">
                                      <p:cBhvr>
                                        <p:cTn id="57" dur="500"/>
                                        <p:tgtEl>
                                          <p:spTgt spid="25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type="body" idx="1"/>
          </p:nvPr>
        </p:nvSpPr>
        <p:spPr>
          <a:xfrm>
            <a:off x="330200" y="685800"/>
            <a:ext cx="4979988" cy="3985706"/>
          </a:xfrm>
        </p:spPr>
        <p:txBody>
          <a:bodyPr/>
          <a:lstStyle/>
          <a:p>
            <a:pPr>
              <a:buFont typeface="Times New Roman" pitchFamily="18" charset="0"/>
              <a:buNone/>
            </a:pPr>
            <a:r>
              <a:rPr lang="it-IT" sz="2400" dirty="0" err="1" smtClean="0">
                <a:solidFill>
                  <a:srgbClr val="FF0000"/>
                </a:solidFill>
              </a:rPr>
              <a:t>Alterations</a:t>
            </a:r>
            <a:r>
              <a:rPr lang="it-IT" sz="2400" dirty="0" smtClean="0">
                <a:solidFill>
                  <a:srgbClr val="FF0000"/>
                </a:solidFill>
              </a:rPr>
              <a:t> of </a:t>
            </a:r>
            <a:r>
              <a:rPr lang="it-IT" sz="2400" dirty="0" err="1" smtClean="0">
                <a:solidFill>
                  <a:srgbClr val="FF0000"/>
                </a:solidFill>
              </a:rPr>
              <a:t>chromosomal</a:t>
            </a:r>
            <a:r>
              <a:rPr lang="it-IT" sz="2400" dirty="0" smtClean="0">
                <a:solidFill>
                  <a:srgbClr val="FF0000"/>
                </a:solidFill>
              </a:rPr>
              <a:t> </a:t>
            </a:r>
            <a:r>
              <a:rPr lang="it-IT" sz="2400" dirty="0" err="1" smtClean="0">
                <a:solidFill>
                  <a:srgbClr val="FF0000"/>
                </a:solidFill>
              </a:rPr>
              <a:t>structure</a:t>
            </a:r>
            <a:r>
              <a:rPr lang="it-IT" sz="2400" dirty="0" smtClean="0">
                <a:solidFill>
                  <a:srgbClr val="FF0000"/>
                </a:solidFill>
              </a:rPr>
              <a:t> </a:t>
            </a:r>
            <a:r>
              <a:rPr lang="it-IT" sz="2400" dirty="0" smtClean="0"/>
              <a:t>can cause </a:t>
            </a:r>
            <a:r>
              <a:rPr lang="it-IT" sz="2400" dirty="0" err="1" smtClean="0"/>
              <a:t>congenital</a:t>
            </a:r>
            <a:r>
              <a:rPr lang="it-IT" sz="2400" dirty="0" smtClean="0"/>
              <a:t> </a:t>
            </a:r>
            <a:r>
              <a:rPr lang="it-IT" sz="2400" dirty="0" err="1" smtClean="0"/>
              <a:t>pathologies</a:t>
            </a:r>
            <a:r>
              <a:rPr lang="it-IT" sz="2400" dirty="0" smtClean="0"/>
              <a:t> and </a:t>
            </a:r>
            <a:r>
              <a:rPr lang="it-IT" sz="2400" dirty="0" err="1" smtClean="0"/>
              <a:t>tumors</a:t>
            </a:r>
            <a:r>
              <a:rPr lang="it-IT" sz="2400" dirty="0" smtClean="0"/>
              <a:t>.</a:t>
            </a:r>
            <a:endParaRPr lang="it-IT" sz="2400" dirty="0"/>
          </a:p>
          <a:p>
            <a:pPr>
              <a:buFont typeface="Times New Roman" pitchFamily="18" charset="0"/>
              <a:buNone/>
            </a:pPr>
            <a:r>
              <a:rPr lang="it-IT" sz="2400" dirty="0" err="1" smtClean="0"/>
              <a:t>Chromosomal</a:t>
            </a:r>
            <a:r>
              <a:rPr lang="it-IT" sz="2400" dirty="0" smtClean="0"/>
              <a:t> </a:t>
            </a:r>
            <a:r>
              <a:rPr lang="it-IT" sz="2400" dirty="0" err="1" smtClean="0"/>
              <a:t>breakage</a:t>
            </a:r>
            <a:r>
              <a:rPr lang="it-IT" sz="2400" dirty="0" smtClean="0"/>
              <a:t> can </a:t>
            </a:r>
            <a:r>
              <a:rPr lang="it-IT" sz="2400" dirty="0" err="1" smtClean="0"/>
              <a:t>lead</a:t>
            </a:r>
            <a:r>
              <a:rPr lang="it-IT" sz="2400" dirty="0" smtClean="0"/>
              <a:t> to </a:t>
            </a:r>
            <a:r>
              <a:rPr lang="it-IT" sz="2400" dirty="0" err="1" smtClean="0"/>
              <a:t>rearrangements</a:t>
            </a:r>
            <a:r>
              <a:rPr lang="it-IT" sz="2400" dirty="0" smtClean="0"/>
              <a:t> </a:t>
            </a:r>
            <a:r>
              <a:rPr lang="it-IT" sz="2400" dirty="0" err="1" smtClean="0"/>
              <a:t>causing</a:t>
            </a:r>
            <a:r>
              <a:rPr lang="it-IT" sz="2400" dirty="0" smtClean="0"/>
              <a:t> </a:t>
            </a:r>
            <a:r>
              <a:rPr lang="it-IT" sz="2400" dirty="0" err="1" smtClean="0"/>
              <a:t>genetic</a:t>
            </a:r>
            <a:r>
              <a:rPr lang="it-IT" sz="2400" dirty="0" smtClean="0"/>
              <a:t> </a:t>
            </a:r>
            <a:r>
              <a:rPr lang="it-IT" sz="2400" dirty="0" err="1" smtClean="0"/>
              <a:t>disorders</a:t>
            </a:r>
            <a:r>
              <a:rPr lang="it-IT" sz="2400" dirty="0" smtClean="0"/>
              <a:t>.</a:t>
            </a:r>
          </a:p>
          <a:p>
            <a:pPr>
              <a:buFont typeface="Times New Roman" pitchFamily="18" charset="0"/>
              <a:buNone/>
            </a:pPr>
            <a:r>
              <a:rPr lang="it-IT" sz="2400" dirty="0" err="1" smtClean="0"/>
              <a:t>When</a:t>
            </a:r>
            <a:r>
              <a:rPr lang="it-IT" sz="2400" dirty="0" smtClean="0"/>
              <a:t> </a:t>
            </a:r>
            <a:r>
              <a:rPr lang="it-IT" sz="2400" dirty="0" err="1" smtClean="0"/>
              <a:t>changes</a:t>
            </a:r>
            <a:r>
              <a:rPr lang="it-IT" sz="2400" dirty="0" smtClean="0"/>
              <a:t> </a:t>
            </a:r>
            <a:r>
              <a:rPr lang="it-IT" sz="2400" dirty="0" err="1" smtClean="0"/>
              <a:t>occur</a:t>
            </a:r>
            <a:r>
              <a:rPr lang="it-IT" sz="2400" dirty="0" smtClean="0"/>
              <a:t> in </a:t>
            </a:r>
            <a:r>
              <a:rPr lang="it-IT" sz="2400" dirty="0" err="1" smtClean="0"/>
              <a:t>somatic</a:t>
            </a:r>
            <a:r>
              <a:rPr lang="it-IT" sz="2400" dirty="0" smtClean="0"/>
              <a:t> </a:t>
            </a:r>
            <a:r>
              <a:rPr lang="it-IT" sz="2400" dirty="0" err="1" smtClean="0"/>
              <a:t>cells</a:t>
            </a:r>
            <a:r>
              <a:rPr lang="it-IT" sz="2400" dirty="0" smtClean="0"/>
              <a:t> </a:t>
            </a:r>
            <a:r>
              <a:rPr lang="it-IT" sz="2400" dirty="0" err="1" smtClean="0"/>
              <a:t>they</a:t>
            </a:r>
            <a:r>
              <a:rPr lang="it-IT" sz="2400" dirty="0" smtClean="0"/>
              <a:t> </a:t>
            </a:r>
            <a:r>
              <a:rPr lang="it-IT" sz="2400" dirty="0" err="1" smtClean="0"/>
              <a:t>contribute</a:t>
            </a:r>
            <a:r>
              <a:rPr lang="it-IT" sz="2400" dirty="0" smtClean="0"/>
              <a:t> to </a:t>
            </a:r>
            <a:r>
              <a:rPr lang="it-IT" sz="2400" dirty="0" err="1" smtClean="0"/>
              <a:t>tumor</a:t>
            </a:r>
            <a:r>
              <a:rPr lang="it-IT" sz="2400" dirty="0" smtClean="0"/>
              <a:t> </a:t>
            </a:r>
            <a:r>
              <a:rPr lang="it-IT" sz="2400" dirty="0" err="1" smtClean="0"/>
              <a:t>formation</a:t>
            </a:r>
            <a:r>
              <a:rPr lang="it-IT" dirty="0" smtClean="0"/>
              <a:t>.</a:t>
            </a:r>
          </a:p>
        </p:txBody>
      </p:sp>
      <p:pic>
        <p:nvPicPr>
          <p:cNvPr id="84995" name="Picture 2" descr="Immagine:Types-of-mutation.png">
            <a:hlinkClick r:id="rId3"/>
          </p:cNvPr>
          <p:cNvPicPr>
            <a:picLocks noChangeAspect="1" noChangeArrowheads="1"/>
          </p:cNvPicPr>
          <p:nvPr/>
        </p:nvPicPr>
        <p:blipFill>
          <a:blip r:embed="rId4"/>
          <a:srcRect/>
          <a:stretch>
            <a:fillRect/>
          </a:stretch>
        </p:blipFill>
        <p:spPr bwMode="auto">
          <a:xfrm>
            <a:off x="6173788" y="715963"/>
            <a:ext cx="2673350" cy="5773737"/>
          </a:xfrm>
          <a:prstGeom prst="rect">
            <a:avLst/>
          </a:prstGeom>
          <a:noFill/>
          <a:ln w="9525">
            <a:noFill/>
            <a:miter lim="800000"/>
            <a:headEnd/>
            <a:tailEnd/>
          </a:ln>
        </p:spPr>
      </p:pic>
      <p:sp>
        <p:nvSpPr>
          <p:cNvPr id="84996" name="Rectangle 2"/>
          <p:cNvSpPr>
            <a:spLocks noGrp="1" noChangeArrowheads="1"/>
          </p:cNvSpPr>
          <p:nvPr>
            <p:ph type="title"/>
          </p:nvPr>
        </p:nvSpPr>
        <p:spPr>
          <a:xfrm>
            <a:off x="330200" y="76200"/>
            <a:ext cx="9245600" cy="515526"/>
          </a:xfrm>
        </p:spPr>
        <p:txBody>
          <a:bodyPr/>
          <a:lstStyle/>
          <a:p>
            <a:r>
              <a:rPr lang="it-IT" dirty="0" err="1" smtClean="0"/>
              <a:t>Chromosomal</a:t>
            </a:r>
            <a:r>
              <a:rPr lang="it-IT" dirty="0" smtClean="0"/>
              <a:t> </a:t>
            </a:r>
            <a:r>
              <a:rPr lang="it-IT" dirty="0" err="1" smtClean="0"/>
              <a:t>alterations</a:t>
            </a:r>
            <a:endParaRPr lang="it-IT" dirty="0" smtClean="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Grp="1" noChangeArrowheads="1"/>
          </p:cNvSpPr>
          <p:nvPr>
            <p:ph type="body" idx="1"/>
          </p:nvPr>
        </p:nvSpPr>
        <p:spPr>
          <a:xfrm>
            <a:off x="830263" y="685800"/>
            <a:ext cx="9245600" cy="488950"/>
          </a:xfrm>
        </p:spPr>
        <p:txBody>
          <a:bodyPr/>
          <a:lstStyle/>
          <a:p>
            <a:pPr>
              <a:buFont typeface="Times New Roman" pitchFamily="18" charset="0"/>
              <a:buNone/>
            </a:pPr>
            <a:r>
              <a:rPr lang="it-IT" sz="2600" dirty="0" err="1" smtClean="0">
                <a:solidFill>
                  <a:srgbClr val="FF0000"/>
                </a:solidFill>
              </a:rPr>
              <a:t>Deletions</a:t>
            </a:r>
            <a:r>
              <a:rPr lang="it-IT" sz="2600" dirty="0" smtClean="0">
                <a:solidFill>
                  <a:srgbClr val="FF0000"/>
                </a:solidFill>
              </a:rPr>
              <a:t>, </a:t>
            </a:r>
            <a:r>
              <a:rPr lang="it-IT" sz="2600" dirty="0" err="1" smtClean="0">
                <a:solidFill>
                  <a:srgbClr val="FF0000"/>
                </a:solidFill>
              </a:rPr>
              <a:t>duplications</a:t>
            </a:r>
            <a:r>
              <a:rPr lang="it-IT" sz="2600" dirty="0" smtClean="0">
                <a:solidFill>
                  <a:srgbClr val="FF0000"/>
                </a:solidFill>
              </a:rPr>
              <a:t>, </a:t>
            </a:r>
            <a:r>
              <a:rPr lang="it-IT" sz="2600" dirty="0" err="1" smtClean="0">
                <a:solidFill>
                  <a:srgbClr val="FF0000"/>
                </a:solidFill>
              </a:rPr>
              <a:t>inversions</a:t>
            </a:r>
            <a:r>
              <a:rPr lang="it-IT" sz="2600" dirty="0" smtClean="0"/>
              <a:t>:</a:t>
            </a:r>
          </a:p>
        </p:txBody>
      </p:sp>
      <p:grpSp>
        <p:nvGrpSpPr>
          <p:cNvPr id="86019" name="Group 33"/>
          <p:cNvGrpSpPr>
            <a:grpSpLocks/>
          </p:cNvGrpSpPr>
          <p:nvPr/>
        </p:nvGrpSpPr>
        <p:grpSpPr bwMode="auto">
          <a:xfrm>
            <a:off x="2801938" y="1184275"/>
            <a:ext cx="5118100" cy="4613275"/>
            <a:chOff x="1794" y="1247"/>
            <a:chExt cx="2496" cy="2405"/>
          </a:xfrm>
        </p:grpSpPr>
        <p:grpSp>
          <p:nvGrpSpPr>
            <p:cNvPr id="86021" name="Group 4"/>
            <p:cNvGrpSpPr>
              <a:grpSpLocks/>
            </p:cNvGrpSpPr>
            <p:nvPr/>
          </p:nvGrpSpPr>
          <p:grpSpPr bwMode="auto">
            <a:xfrm>
              <a:off x="1847" y="1247"/>
              <a:ext cx="2443" cy="2405"/>
              <a:chOff x="392" y="703"/>
              <a:chExt cx="4920" cy="3333"/>
            </a:xfrm>
          </p:grpSpPr>
          <p:pic>
            <p:nvPicPr>
              <p:cNvPr id="86024" name="Picture 5"/>
              <p:cNvPicPr>
                <a:picLocks noChangeAspect="1" noChangeArrowheads="1"/>
              </p:cNvPicPr>
              <p:nvPr/>
            </p:nvPicPr>
            <p:blipFill>
              <a:blip r:embed="rId3"/>
              <a:srcRect/>
              <a:stretch>
                <a:fillRect/>
              </a:stretch>
            </p:blipFill>
            <p:spPr bwMode="auto">
              <a:xfrm>
                <a:off x="392" y="703"/>
                <a:ext cx="4920" cy="3333"/>
              </a:xfrm>
              <a:prstGeom prst="rect">
                <a:avLst/>
              </a:prstGeom>
              <a:noFill/>
              <a:ln w="9525">
                <a:noFill/>
                <a:miter lim="800000"/>
                <a:headEnd/>
                <a:tailEnd/>
              </a:ln>
            </p:spPr>
          </p:pic>
          <p:sp>
            <p:nvSpPr>
              <p:cNvPr id="86025" name="Rectangle 6"/>
              <p:cNvSpPr>
                <a:spLocks noChangeArrowheads="1"/>
              </p:cNvSpPr>
              <p:nvPr/>
            </p:nvSpPr>
            <p:spPr bwMode="auto">
              <a:xfrm>
                <a:off x="2274" y="1033"/>
                <a:ext cx="828" cy="222"/>
              </a:xfrm>
              <a:prstGeom prst="rect">
                <a:avLst/>
              </a:prstGeom>
              <a:noFill/>
              <a:ln w="9525">
                <a:noFill/>
                <a:miter lim="800000"/>
                <a:headEnd/>
                <a:tailEnd/>
              </a:ln>
            </p:spPr>
            <p:txBody>
              <a:bodyPr wrap="none" anchor="ctr">
                <a:spAutoFit/>
              </a:bodyPr>
              <a:lstStyle/>
              <a:p>
                <a:pPr algn="ctr" eaLnBrk="0" hangingPunct="0"/>
                <a:r>
                  <a:rPr lang="it-IT" sz="1400" dirty="0" err="1" smtClean="0">
                    <a:solidFill>
                      <a:srgbClr val="000000"/>
                    </a:solidFill>
                    <a:latin typeface="Arial" pitchFamily="34" charset="0"/>
                  </a:rPr>
                  <a:t>Deletion</a:t>
                </a:r>
                <a:endParaRPr lang="it-IT" sz="1400" dirty="0">
                  <a:solidFill>
                    <a:srgbClr val="000000"/>
                  </a:solidFill>
                  <a:latin typeface="Arial" pitchFamily="34" charset="0"/>
                </a:endParaRPr>
              </a:p>
            </p:txBody>
          </p:sp>
          <p:sp>
            <p:nvSpPr>
              <p:cNvPr id="86026" name="Rectangle 7"/>
              <p:cNvSpPr>
                <a:spLocks noChangeArrowheads="1"/>
              </p:cNvSpPr>
              <p:nvPr/>
            </p:nvSpPr>
            <p:spPr bwMode="auto">
              <a:xfrm>
                <a:off x="2144" y="2394"/>
                <a:ext cx="1054" cy="222"/>
              </a:xfrm>
              <a:prstGeom prst="rect">
                <a:avLst/>
              </a:prstGeom>
              <a:noFill/>
              <a:ln w="9525">
                <a:noFill/>
                <a:miter lim="800000"/>
                <a:headEnd/>
                <a:tailEnd/>
              </a:ln>
            </p:spPr>
            <p:txBody>
              <a:bodyPr wrap="none" anchor="ctr">
                <a:spAutoFit/>
              </a:bodyPr>
              <a:lstStyle/>
              <a:p>
                <a:pPr algn="ctr" eaLnBrk="0" hangingPunct="0"/>
                <a:r>
                  <a:rPr lang="it-IT" sz="1400" dirty="0" err="1" smtClean="0">
                    <a:solidFill>
                      <a:srgbClr val="000000"/>
                    </a:solidFill>
                    <a:latin typeface="Arial" pitchFamily="34" charset="0"/>
                  </a:rPr>
                  <a:t>Duplication</a:t>
                </a:r>
                <a:endParaRPr lang="it-IT" sz="1400" dirty="0">
                  <a:solidFill>
                    <a:srgbClr val="000000"/>
                  </a:solidFill>
                  <a:latin typeface="Arial" pitchFamily="34" charset="0"/>
                </a:endParaRPr>
              </a:p>
            </p:txBody>
          </p:sp>
          <p:sp>
            <p:nvSpPr>
              <p:cNvPr id="86027" name="Rectangle 8"/>
              <p:cNvSpPr>
                <a:spLocks noChangeArrowheads="1"/>
              </p:cNvSpPr>
              <p:nvPr/>
            </p:nvSpPr>
            <p:spPr bwMode="auto">
              <a:xfrm>
                <a:off x="2232" y="3544"/>
                <a:ext cx="897" cy="222"/>
              </a:xfrm>
              <a:prstGeom prst="rect">
                <a:avLst/>
              </a:prstGeom>
              <a:noFill/>
              <a:ln w="9525">
                <a:noFill/>
                <a:miter lim="800000"/>
                <a:headEnd/>
                <a:tailEnd/>
              </a:ln>
            </p:spPr>
            <p:txBody>
              <a:bodyPr wrap="none" anchor="ctr">
                <a:spAutoFit/>
              </a:bodyPr>
              <a:lstStyle/>
              <a:p>
                <a:pPr algn="ctr" eaLnBrk="0" hangingPunct="0"/>
                <a:r>
                  <a:rPr lang="it-IT" sz="1400" dirty="0" err="1" smtClean="0">
                    <a:solidFill>
                      <a:srgbClr val="000000"/>
                    </a:solidFill>
                    <a:latin typeface="Arial" pitchFamily="34" charset="0"/>
                  </a:rPr>
                  <a:t>Inversion</a:t>
                </a:r>
                <a:endParaRPr lang="it-IT" sz="1400" dirty="0">
                  <a:solidFill>
                    <a:srgbClr val="000000"/>
                  </a:solidFill>
                  <a:latin typeface="Arial" pitchFamily="34" charset="0"/>
                </a:endParaRPr>
              </a:p>
            </p:txBody>
          </p:sp>
          <p:sp>
            <p:nvSpPr>
              <p:cNvPr id="86028" name="Rectangle 9"/>
              <p:cNvSpPr>
                <a:spLocks noChangeArrowheads="1"/>
              </p:cNvSpPr>
              <p:nvPr/>
            </p:nvSpPr>
            <p:spPr bwMode="auto">
              <a:xfrm>
                <a:off x="459" y="2810"/>
                <a:ext cx="1129" cy="378"/>
              </a:xfrm>
              <a:prstGeom prst="rect">
                <a:avLst/>
              </a:prstGeom>
              <a:noFill/>
              <a:ln w="9525">
                <a:noFill/>
                <a:miter lim="800000"/>
                <a:headEnd/>
                <a:tailEnd/>
              </a:ln>
            </p:spPr>
            <p:txBody>
              <a:bodyPr wrap="none" anchor="ctr">
                <a:spAutoFit/>
              </a:bodyPr>
              <a:lstStyle/>
              <a:p>
                <a:pPr algn="ctr" eaLnBrk="0" hangingPunct="0"/>
                <a:r>
                  <a:rPr lang="it-IT" sz="1400">
                    <a:solidFill>
                      <a:srgbClr val="000000"/>
                    </a:solidFill>
                    <a:latin typeface="Arial" pitchFamily="34" charset="0"/>
                  </a:rPr>
                  <a:t>Cromosomi </a:t>
                </a:r>
              </a:p>
              <a:p>
                <a:pPr algn="ctr" eaLnBrk="0" hangingPunct="0"/>
                <a:r>
                  <a:rPr lang="it-IT" sz="1400">
                    <a:solidFill>
                      <a:srgbClr val="000000"/>
                    </a:solidFill>
                    <a:latin typeface="Arial" pitchFamily="34" charset="0"/>
                  </a:rPr>
                  <a:t>omologhi</a:t>
                </a:r>
              </a:p>
            </p:txBody>
          </p:sp>
        </p:grpSp>
        <p:sp>
          <p:nvSpPr>
            <p:cNvPr id="86022" name="Line 31"/>
            <p:cNvSpPr>
              <a:spLocks noChangeShapeType="1"/>
            </p:cNvSpPr>
            <p:nvPr/>
          </p:nvSpPr>
          <p:spPr bwMode="auto">
            <a:xfrm>
              <a:off x="1794" y="1879"/>
              <a:ext cx="2379" cy="0"/>
            </a:xfrm>
            <a:prstGeom prst="line">
              <a:avLst/>
            </a:prstGeom>
            <a:noFill/>
            <a:ln w="9525">
              <a:solidFill>
                <a:schemeClr val="tx1"/>
              </a:solidFill>
              <a:round/>
              <a:headEnd/>
              <a:tailEnd/>
            </a:ln>
          </p:spPr>
          <p:txBody>
            <a:bodyPr wrap="none" anchor="ctr"/>
            <a:lstStyle/>
            <a:p>
              <a:endParaRPr lang="it-IT"/>
            </a:p>
          </p:txBody>
        </p:sp>
        <p:sp>
          <p:nvSpPr>
            <p:cNvPr id="86023" name="Line 32"/>
            <p:cNvSpPr>
              <a:spLocks noChangeShapeType="1"/>
            </p:cNvSpPr>
            <p:nvPr/>
          </p:nvSpPr>
          <p:spPr bwMode="auto">
            <a:xfrm>
              <a:off x="1794" y="3075"/>
              <a:ext cx="2379" cy="0"/>
            </a:xfrm>
            <a:prstGeom prst="line">
              <a:avLst/>
            </a:prstGeom>
            <a:noFill/>
            <a:ln w="9525">
              <a:solidFill>
                <a:schemeClr val="tx1"/>
              </a:solidFill>
              <a:round/>
              <a:headEnd/>
              <a:tailEnd/>
            </a:ln>
          </p:spPr>
          <p:txBody>
            <a:bodyPr wrap="none" anchor="ctr"/>
            <a:lstStyle/>
            <a:p>
              <a:endParaRPr lang="it-IT"/>
            </a:p>
          </p:txBody>
        </p:sp>
      </p:grpSp>
      <p:sp>
        <p:nvSpPr>
          <p:cNvPr id="86020" name="Rectangle 2"/>
          <p:cNvSpPr>
            <a:spLocks noGrp="1" noChangeArrowheads="1"/>
          </p:cNvSpPr>
          <p:nvPr>
            <p:ph type="title"/>
          </p:nvPr>
        </p:nvSpPr>
        <p:spPr>
          <a:xfrm>
            <a:off x="330200" y="76200"/>
            <a:ext cx="9245600" cy="515526"/>
          </a:xfrm>
        </p:spPr>
        <p:txBody>
          <a:bodyPr/>
          <a:lstStyle/>
          <a:p>
            <a:r>
              <a:rPr lang="it-IT" dirty="0" err="1"/>
              <a:t>C</a:t>
            </a:r>
            <a:r>
              <a:rPr lang="it-IT" dirty="0" err="1" smtClean="0"/>
              <a:t>hromosomal</a:t>
            </a:r>
            <a:r>
              <a:rPr lang="it-IT" dirty="0" smtClean="0"/>
              <a:t> </a:t>
            </a:r>
            <a:r>
              <a:rPr lang="it-IT" dirty="0" err="1" smtClean="0"/>
              <a:t>alterations</a:t>
            </a:r>
            <a:endParaRPr lang="it-IT" dirty="0" smtClean="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5"/>
          <p:cNvSpPr>
            <a:spLocks noGrp="1" noChangeArrowheads="1"/>
          </p:cNvSpPr>
          <p:nvPr>
            <p:ph type="body" idx="1"/>
          </p:nvPr>
        </p:nvSpPr>
        <p:spPr>
          <a:xfrm>
            <a:off x="949325" y="685800"/>
            <a:ext cx="8626475" cy="488950"/>
          </a:xfrm>
        </p:spPr>
        <p:txBody>
          <a:bodyPr/>
          <a:lstStyle/>
          <a:p>
            <a:pPr>
              <a:spcBef>
                <a:spcPct val="0"/>
              </a:spcBef>
              <a:spcAft>
                <a:spcPct val="0"/>
              </a:spcAft>
              <a:buClrTx/>
              <a:buFontTx/>
              <a:buNone/>
            </a:pPr>
            <a:r>
              <a:rPr lang="it-IT" sz="2600" dirty="0" err="1" smtClean="0">
                <a:solidFill>
                  <a:srgbClr val="FF0000"/>
                </a:solidFill>
              </a:rPr>
              <a:t>Translocations</a:t>
            </a:r>
            <a:r>
              <a:rPr lang="it-IT" sz="2600" dirty="0" smtClean="0"/>
              <a:t>:</a:t>
            </a:r>
          </a:p>
        </p:txBody>
      </p:sp>
      <p:grpSp>
        <p:nvGrpSpPr>
          <p:cNvPr id="87043" name="Group 6"/>
          <p:cNvGrpSpPr>
            <a:grpSpLocks/>
          </p:cNvGrpSpPr>
          <p:nvPr/>
        </p:nvGrpSpPr>
        <p:grpSpPr bwMode="auto">
          <a:xfrm>
            <a:off x="2408858" y="1131888"/>
            <a:ext cx="5727080" cy="1887484"/>
            <a:chOff x="-456" y="1275"/>
            <a:chExt cx="6038" cy="1835"/>
          </a:xfrm>
        </p:grpSpPr>
        <p:grpSp>
          <p:nvGrpSpPr>
            <p:cNvPr id="87055" name="Group 7"/>
            <p:cNvGrpSpPr>
              <a:grpSpLocks/>
            </p:cNvGrpSpPr>
            <p:nvPr/>
          </p:nvGrpSpPr>
          <p:grpSpPr bwMode="auto">
            <a:xfrm>
              <a:off x="176" y="1275"/>
              <a:ext cx="5406" cy="1649"/>
              <a:chOff x="176" y="1275"/>
              <a:chExt cx="5406" cy="1649"/>
            </a:xfrm>
          </p:grpSpPr>
          <p:pic>
            <p:nvPicPr>
              <p:cNvPr id="87057" name="Picture 8"/>
              <p:cNvPicPr>
                <a:picLocks noChangeAspect="1" noChangeArrowheads="1"/>
              </p:cNvPicPr>
              <p:nvPr/>
            </p:nvPicPr>
            <p:blipFill>
              <a:blip r:embed="rId3"/>
              <a:srcRect/>
              <a:stretch>
                <a:fillRect/>
              </a:stretch>
            </p:blipFill>
            <p:spPr bwMode="auto">
              <a:xfrm>
                <a:off x="176" y="1275"/>
                <a:ext cx="5406" cy="1649"/>
              </a:xfrm>
              <a:prstGeom prst="rect">
                <a:avLst/>
              </a:prstGeom>
              <a:noFill/>
              <a:ln w="9525">
                <a:noFill/>
                <a:miter lim="800000"/>
                <a:headEnd/>
                <a:tailEnd/>
              </a:ln>
            </p:spPr>
          </p:pic>
          <p:sp>
            <p:nvSpPr>
              <p:cNvPr id="87058" name="Rectangle 9"/>
              <p:cNvSpPr>
                <a:spLocks noChangeArrowheads="1"/>
              </p:cNvSpPr>
              <p:nvPr/>
            </p:nvSpPr>
            <p:spPr bwMode="auto">
              <a:xfrm>
                <a:off x="2222" y="1925"/>
                <a:ext cx="1324" cy="299"/>
              </a:xfrm>
              <a:prstGeom prst="rect">
                <a:avLst/>
              </a:prstGeom>
              <a:noFill/>
              <a:ln w="9525">
                <a:noFill/>
                <a:miter lim="800000"/>
                <a:headEnd/>
                <a:tailEnd/>
              </a:ln>
            </p:spPr>
            <p:txBody>
              <a:bodyPr wrap="none" anchor="ctr">
                <a:spAutoFit/>
              </a:bodyPr>
              <a:lstStyle/>
              <a:p>
                <a:pPr algn="ctr" eaLnBrk="0" hangingPunct="0"/>
                <a:r>
                  <a:rPr lang="it-IT" sz="1400" dirty="0" err="1" smtClean="0">
                    <a:solidFill>
                      <a:srgbClr val="000000"/>
                    </a:solidFill>
                    <a:latin typeface="Arial" pitchFamily="34" charset="0"/>
                  </a:rPr>
                  <a:t>Translocation</a:t>
                </a:r>
                <a:endParaRPr lang="it-IT" sz="1400" dirty="0">
                  <a:solidFill>
                    <a:srgbClr val="000000"/>
                  </a:solidFill>
                  <a:latin typeface="Arial" pitchFamily="34" charset="0"/>
                </a:endParaRPr>
              </a:p>
            </p:txBody>
          </p:sp>
        </p:grpSp>
        <p:sp>
          <p:nvSpPr>
            <p:cNvPr id="87056" name="Rectangle 10"/>
            <p:cNvSpPr>
              <a:spLocks noChangeArrowheads="1"/>
            </p:cNvSpPr>
            <p:nvPr/>
          </p:nvSpPr>
          <p:spPr bwMode="auto">
            <a:xfrm>
              <a:off x="-456" y="2811"/>
              <a:ext cx="2814" cy="299"/>
            </a:xfrm>
            <a:prstGeom prst="rect">
              <a:avLst/>
            </a:prstGeom>
            <a:noFill/>
            <a:ln w="9525">
              <a:noFill/>
              <a:miter lim="800000"/>
              <a:headEnd/>
              <a:tailEnd/>
            </a:ln>
          </p:spPr>
          <p:txBody>
            <a:bodyPr wrap="none" anchor="ctr">
              <a:spAutoFit/>
            </a:bodyPr>
            <a:lstStyle/>
            <a:p>
              <a:pPr algn="ctr" eaLnBrk="0" hangingPunct="0"/>
              <a:r>
                <a:rPr lang="it-IT" sz="1400" dirty="0" err="1" smtClean="0">
                  <a:solidFill>
                    <a:srgbClr val="000000"/>
                  </a:solidFill>
                  <a:latin typeface="Arial" pitchFamily="34" charset="0"/>
                </a:rPr>
                <a:t>Nonhomologous</a:t>
              </a:r>
              <a:r>
                <a:rPr lang="it-IT" sz="1400" dirty="0" smtClean="0">
                  <a:solidFill>
                    <a:srgbClr val="000000"/>
                  </a:solidFill>
                  <a:latin typeface="Arial" pitchFamily="34" charset="0"/>
                </a:rPr>
                <a:t> </a:t>
              </a:r>
              <a:r>
                <a:rPr lang="it-IT" sz="1400" dirty="0" err="1" smtClean="0">
                  <a:solidFill>
                    <a:srgbClr val="000000"/>
                  </a:solidFill>
                  <a:latin typeface="Arial" pitchFamily="34" charset="0"/>
                </a:rPr>
                <a:t>chromosomes</a:t>
              </a:r>
              <a:endParaRPr lang="it-IT" sz="1400" dirty="0">
                <a:solidFill>
                  <a:srgbClr val="000000"/>
                </a:solidFill>
                <a:latin typeface="Arial" pitchFamily="34" charset="0"/>
              </a:endParaRPr>
            </a:p>
          </p:txBody>
        </p:sp>
      </p:grpSp>
      <p:grpSp>
        <p:nvGrpSpPr>
          <p:cNvPr id="87044" name="Group 11"/>
          <p:cNvGrpSpPr>
            <a:grpSpLocks/>
          </p:cNvGrpSpPr>
          <p:nvPr/>
        </p:nvGrpSpPr>
        <p:grpSpPr bwMode="auto">
          <a:xfrm>
            <a:off x="3158998" y="3422650"/>
            <a:ext cx="4729298" cy="3041650"/>
            <a:chOff x="2786" y="2134"/>
            <a:chExt cx="2750" cy="1916"/>
          </a:xfrm>
        </p:grpSpPr>
        <p:pic>
          <p:nvPicPr>
            <p:cNvPr id="87046" name="Picture 12"/>
            <p:cNvPicPr>
              <a:picLocks noChangeAspect="1" noChangeArrowheads="1"/>
            </p:cNvPicPr>
            <p:nvPr/>
          </p:nvPicPr>
          <p:blipFill>
            <a:blip r:embed="rId4"/>
            <a:srcRect/>
            <a:stretch>
              <a:fillRect/>
            </a:stretch>
          </p:blipFill>
          <p:spPr bwMode="auto">
            <a:xfrm>
              <a:off x="2815" y="2138"/>
              <a:ext cx="2721" cy="1740"/>
            </a:xfrm>
            <a:prstGeom prst="rect">
              <a:avLst/>
            </a:prstGeom>
            <a:noFill/>
            <a:ln w="9525">
              <a:noFill/>
              <a:miter lim="800000"/>
              <a:headEnd/>
              <a:tailEnd/>
            </a:ln>
          </p:spPr>
        </p:pic>
        <p:sp>
          <p:nvSpPr>
            <p:cNvPr id="87047" name="Rectangle 13"/>
            <p:cNvSpPr>
              <a:spLocks noChangeArrowheads="1"/>
            </p:cNvSpPr>
            <p:nvPr/>
          </p:nvSpPr>
          <p:spPr bwMode="auto">
            <a:xfrm>
              <a:off x="3391" y="3633"/>
              <a:ext cx="1425" cy="194"/>
            </a:xfrm>
            <a:prstGeom prst="rect">
              <a:avLst/>
            </a:prstGeom>
            <a:noFill/>
            <a:ln w="9525">
              <a:noFill/>
              <a:miter lim="800000"/>
              <a:headEnd/>
              <a:tailEnd/>
            </a:ln>
          </p:spPr>
          <p:txBody>
            <a:bodyPr wrap="none" anchor="ctr">
              <a:spAutoFit/>
            </a:bodyPr>
            <a:lstStyle/>
            <a:p>
              <a:pPr algn="ctr" eaLnBrk="0" hangingPunct="0"/>
              <a:r>
                <a:rPr lang="en-US" sz="1400" dirty="0" smtClean="0">
                  <a:solidFill>
                    <a:srgbClr val="000000"/>
                  </a:solidFill>
                  <a:latin typeface="Arial" pitchFamily="34" charset="0"/>
                  <a:cs typeface="Arial" pitchFamily="34" charset="0"/>
                </a:rPr>
                <a:t>«</a:t>
              </a:r>
              <a:r>
                <a:rPr lang="it-IT" sz="1400" dirty="0" smtClean="0">
                  <a:solidFill>
                    <a:srgbClr val="000000"/>
                  </a:solidFill>
                  <a:latin typeface="Arial" pitchFamily="34" charset="0"/>
                </a:rPr>
                <a:t>Philadelphia </a:t>
              </a:r>
              <a:r>
                <a:rPr lang="it-IT" sz="1400" dirty="0" err="1" smtClean="0">
                  <a:solidFill>
                    <a:srgbClr val="000000"/>
                  </a:solidFill>
                  <a:latin typeface="Arial" pitchFamily="34" charset="0"/>
                </a:rPr>
                <a:t>chromosome</a:t>
              </a:r>
              <a:r>
                <a:rPr lang="en-US" sz="1400" dirty="0" smtClean="0">
                  <a:solidFill>
                    <a:srgbClr val="000000"/>
                  </a:solidFill>
                  <a:latin typeface="Arial" pitchFamily="34" charset="0"/>
                  <a:cs typeface="Arial" pitchFamily="34" charset="0"/>
                </a:rPr>
                <a:t>»</a:t>
              </a:r>
              <a:endParaRPr lang="en-US" sz="1400" dirty="0">
                <a:solidFill>
                  <a:srgbClr val="000000"/>
                </a:solidFill>
                <a:latin typeface="Arial" pitchFamily="34" charset="0"/>
                <a:cs typeface="Arial" pitchFamily="34" charset="0"/>
              </a:endParaRPr>
            </a:p>
          </p:txBody>
        </p:sp>
        <p:sp>
          <p:nvSpPr>
            <p:cNvPr id="87048" name="Rectangle 14"/>
            <p:cNvSpPr>
              <a:spLocks noChangeArrowheads="1"/>
            </p:cNvSpPr>
            <p:nvPr/>
          </p:nvSpPr>
          <p:spPr bwMode="auto">
            <a:xfrm>
              <a:off x="2786" y="2134"/>
              <a:ext cx="763" cy="194"/>
            </a:xfrm>
            <a:prstGeom prst="rect">
              <a:avLst/>
            </a:prstGeom>
            <a:noFill/>
            <a:ln w="9525">
              <a:noFill/>
              <a:miter lim="800000"/>
              <a:headEnd/>
              <a:tailEnd/>
            </a:ln>
          </p:spPr>
          <p:txBody>
            <a:bodyPr wrap="none" anchor="ctr">
              <a:spAutoFit/>
            </a:bodyPr>
            <a:lstStyle/>
            <a:p>
              <a:pPr algn="ctr" eaLnBrk="0" hangingPunct="0"/>
              <a:r>
                <a:rPr lang="it-IT" sz="1400" dirty="0" err="1" smtClean="0">
                  <a:solidFill>
                    <a:srgbClr val="000000"/>
                  </a:solidFill>
                  <a:latin typeface="Arial" pitchFamily="34" charset="0"/>
                </a:rPr>
                <a:t>Cromosome</a:t>
              </a:r>
              <a:r>
                <a:rPr lang="it-IT" sz="1400" dirty="0" smtClean="0">
                  <a:solidFill>
                    <a:srgbClr val="000000"/>
                  </a:solidFill>
                  <a:latin typeface="Arial" pitchFamily="34" charset="0"/>
                </a:rPr>
                <a:t> </a:t>
              </a:r>
              <a:r>
                <a:rPr lang="it-IT" sz="1400" dirty="0">
                  <a:solidFill>
                    <a:srgbClr val="000000"/>
                  </a:solidFill>
                  <a:latin typeface="Arial" pitchFamily="34" charset="0"/>
                </a:rPr>
                <a:t>9</a:t>
              </a:r>
            </a:p>
          </p:txBody>
        </p:sp>
        <p:sp>
          <p:nvSpPr>
            <p:cNvPr id="87049" name="Rectangle 15"/>
            <p:cNvSpPr>
              <a:spLocks noChangeArrowheads="1"/>
            </p:cNvSpPr>
            <p:nvPr/>
          </p:nvSpPr>
          <p:spPr bwMode="auto">
            <a:xfrm>
              <a:off x="2830" y="2954"/>
              <a:ext cx="821" cy="194"/>
            </a:xfrm>
            <a:prstGeom prst="rect">
              <a:avLst/>
            </a:prstGeom>
            <a:noFill/>
            <a:ln w="9525">
              <a:noFill/>
              <a:miter lim="800000"/>
              <a:headEnd/>
              <a:tailEnd/>
            </a:ln>
          </p:spPr>
          <p:txBody>
            <a:bodyPr wrap="none" anchor="ctr">
              <a:spAutoFit/>
            </a:bodyPr>
            <a:lstStyle/>
            <a:p>
              <a:pPr algn="ctr" eaLnBrk="0" hangingPunct="0"/>
              <a:r>
                <a:rPr lang="it-IT" sz="1400" dirty="0" err="1" smtClean="0">
                  <a:solidFill>
                    <a:srgbClr val="000000"/>
                  </a:solidFill>
                  <a:latin typeface="Arial" pitchFamily="34" charset="0"/>
                </a:rPr>
                <a:t>Cromosome</a:t>
              </a:r>
              <a:r>
                <a:rPr lang="it-IT" sz="1400" dirty="0" smtClean="0">
                  <a:solidFill>
                    <a:srgbClr val="000000"/>
                  </a:solidFill>
                  <a:latin typeface="Arial" pitchFamily="34" charset="0"/>
                </a:rPr>
                <a:t> </a:t>
              </a:r>
              <a:r>
                <a:rPr lang="it-IT" sz="1400" dirty="0">
                  <a:solidFill>
                    <a:srgbClr val="000000"/>
                  </a:solidFill>
                  <a:latin typeface="Arial" pitchFamily="34" charset="0"/>
                </a:rPr>
                <a:t>22</a:t>
              </a:r>
            </a:p>
          </p:txBody>
        </p:sp>
        <p:sp>
          <p:nvSpPr>
            <p:cNvPr id="87050" name="Rectangle 16"/>
            <p:cNvSpPr>
              <a:spLocks noChangeArrowheads="1"/>
            </p:cNvSpPr>
            <p:nvPr/>
          </p:nvSpPr>
          <p:spPr bwMode="auto">
            <a:xfrm>
              <a:off x="4282" y="2887"/>
              <a:ext cx="730" cy="194"/>
            </a:xfrm>
            <a:prstGeom prst="rect">
              <a:avLst/>
            </a:prstGeom>
            <a:noFill/>
            <a:ln w="9525">
              <a:noFill/>
              <a:miter lim="800000"/>
              <a:headEnd/>
              <a:tailEnd/>
            </a:ln>
          </p:spPr>
          <p:txBody>
            <a:bodyPr wrap="none" anchor="ctr">
              <a:spAutoFit/>
            </a:bodyPr>
            <a:lstStyle/>
            <a:p>
              <a:pPr eaLnBrk="0" hangingPunct="0"/>
              <a:r>
                <a:rPr lang="it-IT" sz="1400" dirty="0" err="1" smtClean="0">
                  <a:solidFill>
                    <a:srgbClr val="000000"/>
                  </a:solidFill>
                  <a:latin typeface="Arial" pitchFamily="34" charset="0"/>
                </a:rPr>
                <a:t>Translocation</a:t>
              </a:r>
              <a:r>
                <a:rPr lang="it-IT" sz="1400" dirty="0" smtClean="0">
                  <a:solidFill>
                    <a:srgbClr val="000000"/>
                  </a:solidFill>
                  <a:latin typeface="Arial" pitchFamily="34" charset="0"/>
                </a:rPr>
                <a:t> </a:t>
              </a:r>
              <a:endParaRPr lang="it-IT" sz="1400" dirty="0">
                <a:solidFill>
                  <a:srgbClr val="000000"/>
                </a:solidFill>
                <a:latin typeface="Arial" pitchFamily="34" charset="0"/>
              </a:endParaRPr>
            </a:p>
          </p:txBody>
        </p:sp>
        <p:sp>
          <p:nvSpPr>
            <p:cNvPr id="87051" name="Line 17"/>
            <p:cNvSpPr>
              <a:spLocks noChangeShapeType="1"/>
            </p:cNvSpPr>
            <p:nvPr/>
          </p:nvSpPr>
          <p:spPr bwMode="auto">
            <a:xfrm flipV="1">
              <a:off x="3165" y="2285"/>
              <a:ext cx="0" cy="110"/>
            </a:xfrm>
            <a:prstGeom prst="line">
              <a:avLst/>
            </a:prstGeom>
            <a:noFill/>
            <a:ln w="25400">
              <a:solidFill>
                <a:schemeClr val="tx1"/>
              </a:solidFill>
              <a:round/>
              <a:headEnd/>
              <a:tailEnd/>
            </a:ln>
          </p:spPr>
          <p:txBody>
            <a:bodyPr wrap="none" anchor="ctr"/>
            <a:lstStyle/>
            <a:p>
              <a:endParaRPr lang="it-IT"/>
            </a:p>
          </p:txBody>
        </p:sp>
        <p:sp>
          <p:nvSpPr>
            <p:cNvPr id="87052" name="Line 18"/>
            <p:cNvSpPr>
              <a:spLocks noChangeShapeType="1"/>
            </p:cNvSpPr>
            <p:nvPr/>
          </p:nvSpPr>
          <p:spPr bwMode="auto">
            <a:xfrm flipV="1">
              <a:off x="3137" y="2900"/>
              <a:ext cx="0" cy="110"/>
            </a:xfrm>
            <a:prstGeom prst="line">
              <a:avLst/>
            </a:prstGeom>
            <a:noFill/>
            <a:ln w="25400">
              <a:solidFill>
                <a:schemeClr val="tx1"/>
              </a:solidFill>
              <a:round/>
              <a:headEnd/>
              <a:tailEnd/>
            </a:ln>
          </p:spPr>
          <p:txBody>
            <a:bodyPr wrap="none" anchor="ctr"/>
            <a:lstStyle/>
            <a:p>
              <a:endParaRPr lang="it-IT"/>
            </a:p>
          </p:txBody>
        </p:sp>
        <p:sp>
          <p:nvSpPr>
            <p:cNvPr id="87053" name="Line 19"/>
            <p:cNvSpPr>
              <a:spLocks noChangeShapeType="1"/>
            </p:cNvSpPr>
            <p:nvPr/>
          </p:nvSpPr>
          <p:spPr bwMode="auto">
            <a:xfrm>
              <a:off x="3261" y="3780"/>
              <a:ext cx="0" cy="104"/>
            </a:xfrm>
            <a:prstGeom prst="line">
              <a:avLst/>
            </a:prstGeom>
            <a:noFill/>
            <a:ln w="25400">
              <a:solidFill>
                <a:schemeClr val="tx1"/>
              </a:solidFill>
              <a:round/>
              <a:headEnd/>
              <a:tailEnd/>
            </a:ln>
          </p:spPr>
          <p:txBody>
            <a:bodyPr wrap="none" anchor="ctr"/>
            <a:lstStyle/>
            <a:p>
              <a:endParaRPr lang="it-IT"/>
            </a:p>
          </p:txBody>
        </p:sp>
        <p:sp>
          <p:nvSpPr>
            <p:cNvPr id="87054" name="Rectangle 20"/>
            <p:cNvSpPr>
              <a:spLocks noChangeArrowheads="1"/>
            </p:cNvSpPr>
            <p:nvPr/>
          </p:nvSpPr>
          <p:spPr bwMode="auto">
            <a:xfrm>
              <a:off x="3045" y="3856"/>
              <a:ext cx="1024" cy="194"/>
            </a:xfrm>
            <a:prstGeom prst="rect">
              <a:avLst/>
            </a:prstGeom>
            <a:noFill/>
            <a:ln w="9525">
              <a:noFill/>
              <a:miter lim="800000"/>
              <a:headEnd/>
              <a:tailEnd/>
            </a:ln>
          </p:spPr>
          <p:txBody>
            <a:bodyPr wrap="none" anchor="ctr">
              <a:spAutoFit/>
            </a:bodyPr>
            <a:lstStyle/>
            <a:p>
              <a:pPr algn="ctr" eaLnBrk="0" hangingPunct="0"/>
              <a:r>
                <a:rPr lang="it-IT" sz="1400" dirty="0" err="1" smtClean="0">
                  <a:solidFill>
                    <a:srgbClr val="000000"/>
                  </a:solidFill>
                  <a:latin typeface="Arial" pitchFamily="34" charset="0"/>
                </a:rPr>
                <a:t>Activated</a:t>
              </a:r>
              <a:r>
                <a:rPr lang="it-IT" sz="1400" dirty="0" smtClean="0">
                  <a:solidFill>
                    <a:srgbClr val="000000"/>
                  </a:solidFill>
                  <a:latin typeface="Arial" pitchFamily="34" charset="0"/>
                </a:rPr>
                <a:t> oncogene</a:t>
              </a:r>
              <a:endParaRPr lang="it-IT" sz="1400" dirty="0">
                <a:solidFill>
                  <a:srgbClr val="000000"/>
                </a:solidFill>
                <a:latin typeface="Arial" pitchFamily="34" charset="0"/>
              </a:endParaRPr>
            </a:p>
          </p:txBody>
        </p:sp>
      </p:grpSp>
      <p:sp>
        <p:nvSpPr>
          <p:cNvPr id="87045" name="Rectangle 2"/>
          <p:cNvSpPr>
            <a:spLocks noGrp="1" noChangeArrowheads="1"/>
          </p:cNvSpPr>
          <p:nvPr>
            <p:ph type="title"/>
          </p:nvPr>
        </p:nvSpPr>
        <p:spPr>
          <a:xfrm>
            <a:off x="330200" y="76200"/>
            <a:ext cx="9245600" cy="515526"/>
          </a:xfrm>
        </p:spPr>
        <p:txBody>
          <a:bodyPr/>
          <a:lstStyle/>
          <a:p>
            <a:r>
              <a:rPr lang="it-IT" dirty="0" err="1"/>
              <a:t>C</a:t>
            </a:r>
            <a:r>
              <a:rPr lang="it-IT" dirty="0" err="1" smtClean="0"/>
              <a:t>hromosomal</a:t>
            </a:r>
            <a:r>
              <a:rPr lang="it-IT" dirty="0" smtClean="0"/>
              <a:t> </a:t>
            </a:r>
            <a:r>
              <a:rPr lang="it-IT" dirty="0" err="1" smtClean="0"/>
              <a:t>alterations</a:t>
            </a:r>
            <a:endParaRPr lang="it-IT" dirty="0" smtClean="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www.accessexcellence.org/RC/VL/GG/images/chromosome.jpg"/>
          <p:cNvPicPr>
            <a:picLocks noChangeAspect="1" noChangeArrowheads="1"/>
          </p:cNvPicPr>
          <p:nvPr/>
        </p:nvPicPr>
        <p:blipFill>
          <a:blip r:embed="rId2"/>
          <a:srcRect/>
          <a:stretch>
            <a:fillRect/>
          </a:stretch>
        </p:blipFill>
        <p:spPr bwMode="auto">
          <a:xfrm>
            <a:off x="-447675" y="0"/>
            <a:ext cx="5864225" cy="6858000"/>
          </a:xfrm>
          <a:prstGeom prst="rect">
            <a:avLst/>
          </a:prstGeom>
          <a:noFill/>
          <a:ln w="9525">
            <a:noFill/>
            <a:miter lim="800000"/>
            <a:headEnd/>
            <a:tailEnd/>
          </a:ln>
        </p:spPr>
      </p:pic>
      <p:pic>
        <p:nvPicPr>
          <p:cNvPr id="672772" name="Picture 4" descr="http://home.planet.nl/~gkorthof/images/chromosome_structure.jpg"/>
          <p:cNvPicPr>
            <a:picLocks noChangeAspect="1" noChangeArrowheads="1"/>
          </p:cNvPicPr>
          <p:nvPr/>
        </p:nvPicPr>
        <p:blipFill>
          <a:blip r:embed="rId3"/>
          <a:srcRect/>
          <a:stretch>
            <a:fillRect/>
          </a:stretch>
        </p:blipFill>
        <p:spPr bwMode="auto">
          <a:xfrm>
            <a:off x="5384800" y="188913"/>
            <a:ext cx="4368800" cy="625475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72772"/>
                                        </p:tgtEl>
                                        <p:attrNameLst>
                                          <p:attrName>style.visibility</p:attrName>
                                        </p:attrNameLst>
                                      </p:cBhvr>
                                      <p:to>
                                        <p:strVal val="visible"/>
                                      </p:to>
                                    </p:set>
                                    <p:animEffect transition="in" filter="fade">
                                      <p:cBhvr>
                                        <p:cTn id="7" dur="500"/>
                                        <p:tgtEl>
                                          <p:spTgt spid="67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60512" y="188913"/>
            <a:ext cx="8913812" cy="685800"/>
          </a:xfrm>
        </p:spPr>
        <p:txBody>
          <a:bodyPr/>
          <a:lstStyle/>
          <a:p>
            <a:pPr>
              <a:defRPr/>
            </a:pPr>
            <a:r>
              <a:rPr lang="it-IT" sz="3600" b="1" dirty="0" err="1" smtClean="0">
                <a:solidFill>
                  <a:srgbClr val="FF9900"/>
                </a:solidFill>
                <a:effectLst>
                  <a:outerShdw blurRad="38100" dist="38100" dir="2700000" algn="tl">
                    <a:srgbClr val="000000"/>
                  </a:outerShdw>
                </a:effectLst>
                <a:latin typeface="Arial" pitchFamily="34" charset="0"/>
                <a:cs typeface="Arial" pitchFamily="34" charset="0"/>
              </a:rPr>
              <a:t>Severity</a:t>
            </a:r>
            <a:r>
              <a:rPr lang="it-IT" sz="3600" b="1" dirty="0" smtClean="0">
                <a:solidFill>
                  <a:srgbClr val="FF9900"/>
                </a:solidFill>
                <a:effectLst>
                  <a:outerShdw blurRad="38100" dist="38100" dir="2700000" algn="tl">
                    <a:srgbClr val="000000"/>
                  </a:outerShdw>
                </a:effectLst>
                <a:latin typeface="Arial" pitchFamily="34" charset="0"/>
                <a:cs typeface="Arial" pitchFamily="34" charset="0"/>
              </a:rPr>
              <a:t> of </a:t>
            </a:r>
            <a:r>
              <a:rPr lang="it-IT" sz="3600" b="1" dirty="0" err="1" smtClean="0">
                <a:solidFill>
                  <a:srgbClr val="FF9900"/>
                </a:solidFill>
                <a:effectLst>
                  <a:outerShdw blurRad="38100" dist="38100" dir="2700000" algn="tl">
                    <a:srgbClr val="000000"/>
                  </a:outerShdw>
                </a:effectLst>
                <a:latin typeface="Arial" pitchFamily="34" charset="0"/>
                <a:cs typeface="Arial" pitchFamily="34" charset="0"/>
              </a:rPr>
              <a:t>chromosomal</a:t>
            </a:r>
            <a:r>
              <a:rPr lang="it-IT" sz="3600" b="1" dirty="0" smtClean="0">
                <a:solidFill>
                  <a:srgbClr val="FF9900"/>
                </a:solidFill>
                <a:effectLst>
                  <a:outerShdw blurRad="38100" dist="38100" dir="2700000" algn="tl">
                    <a:srgbClr val="000000"/>
                  </a:outerShdw>
                </a:effectLst>
                <a:latin typeface="Arial" pitchFamily="34" charset="0"/>
                <a:cs typeface="Arial" pitchFamily="34" charset="0"/>
              </a:rPr>
              <a:t> </a:t>
            </a:r>
            <a:r>
              <a:rPr lang="it-IT" sz="3600" b="1" dirty="0" err="1" smtClean="0">
                <a:solidFill>
                  <a:srgbClr val="FF9900"/>
                </a:solidFill>
                <a:effectLst>
                  <a:outerShdw blurRad="38100" dist="38100" dir="2700000" algn="tl">
                    <a:srgbClr val="000000"/>
                  </a:outerShdw>
                </a:effectLst>
                <a:latin typeface="Arial" pitchFamily="34" charset="0"/>
                <a:cs typeface="Arial" pitchFamily="34" charset="0"/>
              </a:rPr>
              <a:t>abnormalities</a:t>
            </a:r>
            <a:endParaRPr lang="it-IT" sz="2400" b="1" dirty="0" smtClean="0">
              <a:solidFill>
                <a:srgbClr val="FF9900"/>
              </a:solidFill>
              <a:effectLst>
                <a:outerShdw blurRad="38100" dist="38100" dir="2700000" algn="tl">
                  <a:srgbClr val="000000"/>
                </a:outerShdw>
              </a:effectLst>
              <a:latin typeface="Arial" pitchFamily="34" charset="0"/>
              <a:cs typeface="Arial" pitchFamily="34" charset="0"/>
            </a:endParaRPr>
          </a:p>
        </p:txBody>
      </p:sp>
      <p:pic>
        <p:nvPicPr>
          <p:cNvPr id="88068" name="Picture 4"/>
          <p:cNvPicPr>
            <a:picLocks noChangeAspect="1" noChangeArrowheads="1"/>
          </p:cNvPicPr>
          <p:nvPr/>
        </p:nvPicPr>
        <p:blipFill>
          <a:blip r:embed="rId3"/>
          <a:srcRect/>
          <a:stretch>
            <a:fillRect/>
          </a:stretch>
        </p:blipFill>
        <p:spPr bwMode="auto">
          <a:xfrm>
            <a:off x="5102225" y="1268413"/>
            <a:ext cx="4803775" cy="4910137"/>
          </a:xfrm>
          <a:prstGeom prst="rect">
            <a:avLst/>
          </a:prstGeom>
          <a:noFill/>
          <a:ln w="9525">
            <a:noFill/>
            <a:miter lim="800000"/>
            <a:headEnd/>
            <a:tailEnd/>
          </a:ln>
        </p:spPr>
      </p:pic>
      <p:sp>
        <p:nvSpPr>
          <p:cNvPr id="6" name="Rectangle 3"/>
          <p:cNvSpPr txBox="1">
            <a:spLocks noChangeArrowheads="1"/>
          </p:cNvSpPr>
          <p:nvPr/>
        </p:nvSpPr>
        <p:spPr bwMode="auto">
          <a:xfrm>
            <a:off x="200025" y="1341438"/>
            <a:ext cx="4465638" cy="5059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Font typeface="Monotype Sorts"/>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a:buChar char="l"/>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a:lstStyle>
          <a:p>
            <a:pPr>
              <a:lnSpc>
                <a:spcPct val="90000"/>
              </a:lnSpc>
            </a:pPr>
            <a:r>
              <a:rPr lang="it-IT" smtClean="0">
                <a:solidFill>
                  <a:srgbClr val="FFFF00"/>
                </a:solidFill>
                <a:latin typeface="Arial" pitchFamily="34" charset="0"/>
                <a:cs typeface="Arial" pitchFamily="34" charset="0"/>
              </a:rPr>
              <a:t>Severity is correlated   to the type of chromosome and to the quantity of affected genes</a:t>
            </a:r>
          </a:p>
          <a:p>
            <a:pPr>
              <a:lnSpc>
                <a:spcPct val="90000"/>
              </a:lnSpc>
            </a:pPr>
            <a:r>
              <a:rPr lang="it-IT" smtClean="0">
                <a:solidFill>
                  <a:srgbClr val="00B050"/>
                </a:solidFill>
                <a:latin typeface="Arial" pitchFamily="34" charset="0"/>
                <a:cs typeface="Arial" pitchFamily="34" charset="0"/>
              </a:rPr>
              <a:t>The</a:t>
            </a:r>
            <a:r>
              <a:rPr lang="it-IT" smtClean="0">
                <a:solidFill>
                  <a:srgbClr val="FFFF00"/>
                </a:solidFill>
                <a:latin typeface="Arial" pitchFamily="34" charset="0"/>
                <a:cs typeface="Arial" pitchFamily="34" charset="0"/>
              </a:rPr>
              <a:t> more serious is </a:t>
            </a:r>
            <a:r>
              <a:rPr lang="it-IT" smtClean="0">
                <a:solidFill>
                  <a:srgbClr val="00B050"/>
                </a:solidFill>
                <a:latin typeface="Arial" pitchFamily="34" charset="0"/>
                <a:cs typeface="Arial" pitchFamily="34" charset="0"/>
              </a:rPr>
              <a:t>the</a:t>
            </a:r>
            <a:r>
              <a:rPr lang="it-IT" smtClean="0">
                <a:solidFill>
                  <a:srgbClr val="FFFF00"/>
                </a:solidFill>
                <a:latin typeface="Arial" pitchFamily="34" charset="0"/>
                <a:cs typeface="Arial" pitchFamily="34" charset="0"/>
              </a:rPr>
              <a:t> chromosomal imbalance, </a:t>
            </a:r>
            <a:r>
              <a:rPr lang="it-IT" smtClean="0">
                <a:solidFill>
                  <a:srgbClr val="00B050"/>
                </a:solidFill>
                <a:latin typeface="Arial" pitchFamily="34" charset="0"/>
                <a:cs typeface="Arial" pitchFamily="34" charset="0"/>
              </a:rPr>
              <a:t>the</a:t>
            </a:r>
            <a:r>
              <a:rPr lang="it-IT" smtClean="0">
                <a:solidFill>
                  <a:srgbClr val="FFFF00"/>
                </a:solidFill>
                <a:latin typeface="Arial" pitchFamily="34" charset="0"/>
                <a:cs typeface="Arial" pitchFamily="34" charset="0"/>
              </a:rPr>
              <a:t> earlier will be </a:t>
            </a:r>
            <a:r>
              <a:rPr lang="it-IT" smtClean="0">
                <a:solidFill>
                  <a:srgbClr val="00B050"/>
                </a:solidFill>
                <a:latin typeface="Arial" pitchFamily="34" charset="0"/>
                <a:cs typeface="Arial" pitchFamily="34" charset="0"/>
              </a:rPr>
              <a:t>the</a:t>
            </a:r>
            <a:r>
              <a:rPr lang="it-IT" smtClean="0">
                <a:solidFill>
                  <a:srgbClr val="FFFF00"/>
                </a:solidFill>
                <a:latin typeface="Arial" pitchFamily="34" charset="0"/>
                <a:cs typeface="Arial" pitchFamily="34" charset="0"/>
              </a:rPr>
              <a:t> termination of pregnancy</a:t>
            </a:r>
            <a:br>
              <a:rPr lang="it-IT" smtClean="0">
                <a:solidFill>
                  <a:srgbClr val="FFFF00"/>
                </a:solidFill>
                <a:latin typeface="Arial" pitchFamily="34" charset="0"/>
                <a:cs typeface="Arial" pitchFamily="34" charset="0"/>
              </a:rPr>
            </a:br>
            <a:endParaRPr lang="it-IT" sz="2800" dirty="0" smtClean="0">
              <a:solidFill>
                <a:srgbClr val="FF0000"/>
              </a:solidFill>
              <a:latin typeface="Arial" pitchFamily="34" charset="0"/>
              <a:cs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920750" y="981075"/>
            <a:ext cx="8420100" cy="1143000"/>
          </a:xfrm>
        </p:spPr>
        <p:txBody>
          <a:bodyPr/>
          <a:lstStyle/>
          <a:p>
            <a:pPr>
              <a:defRPr/>
            </a:pPr>
            <a:r>
              <a:rPr lang="it-IT" sz="5400" b="1" dirty="0" smtClean="0">
                <a:solidFill>
                  <a:srgbClr val="FF9900"/>
                </a:solidFill>
                <a:effectLst>
                  <a:outerShdw blurRad="38100" dist="38100" dir="2700000" algn="tl">
                    <a:srgbClr val="000000"/>
                  </a:outerShdw>
                </a:effectLst>
                <a:latin typeface="Arial" pitchFamily="34" charset="0"/>
                <a:cs typeface="Arial" pitchFamily="34" charset="0"/>
              </a:rPr>
              <a:t>And in </a:t>
            </a:r>
            <a:r>
              <a:rPr lang="it-IT" sz="5400" b="1" dirty="0" err="1" smtClean="0">
                <a:solidFill>
                  <a:srgbClr val="FF9900"/>
                </a:solidFill>
                <a:effectLst>
                  <a:outerShdw blurRad="38100" dist="38100" dir="2700000" algn="tl">
                    <a:srgbClr val="000000"/>
                  </a:outerShdw>
                </a:effectLst>
                <a:latin typeface="Arial" pitchFamily="34" charset="0"/>
                <a:cs typeface="Arial" pitchFamily="34" charset="0"/>
              </a:rPr>
              <a:t>cases</a:t>
            </a:r>
            <a:r>
              <a:rPr lang="it-IT" sz="5400" b="1" dirty="0" smtClean="0">
                <a:solidFill>
                  <a:srgbClr val="FF9900"/>
                </a:solidFill>
                <a:effectLst>
                  <a:outerShdw blurRad="38100" dist="38100" dir="2700000" algn="tl">
                    <a:srgbClr val="000000"/>
                  </a:outerShdw>
                </a:effectLst>
                <a:latin typeface="Arial" pitchFamily="34" charset="0"/>
                <a:cs typeface="Arial" pitchFamily="34" charset="0"/>
              </a:rPr>
              <a:t> of </a:t>
            </a:r>
            <a:r>
              <a:rPr lang="it-IT" sz="5400" b="1" dirty="0" err="1" smtClean="0">
                <a:solidFill>
                  <a:srgbClr val="FF9900"/>
                </a:solidFill>
                <a:effectLst>
                  <a:outerShdw blurRad="38100" dist="38100" dir="2700000" algn="tl">
                    <a:srgbClr val="000000"/>
                  </a:outerShdw>
                </a:effectLst>
                <a:latin typeface="Arial" pitchFamily="34" charset="0"/>
                <a:cs typeface="Arial" pitchFamily="34" charset="0"/>
              </a:rPr>
              <a:t>balanced</a:t>
            </a:r>
            <a:r>
              <a:rPr lang="it-IT" sz="5400" b="1" dirty="0" smtClean="0">
                <a:solidFill>
                  <a:srgbClr val="FF9900"/>
                </a:solidFill>
                <a:effectLst>
                  <a:outerShdw blurRad="38100" dist="38100" dir="2700000" algn="tl">
                    <a:srgbClr val="000000"/>
                  </a:outerShdw>
                </a:effectLst>
                <a:latin typeface="Arial" pitchFamily="34" charset="0"/>
                <a:cs typeface="Arial" pitchFamily="34" charset="0"/>
              </a:rPr>
              <a:t> </a:t>
            </a:r>
            <a:r>
              <a:rPr lang="it-IT" sz="5400" b="1" dirty="0" err="1" smtClean="0">
                <a:solidFill>
                  <a:srgbClr val="FF9900"/>
                </a:solidFill>
                <a:effectLst>
                  <a:outerShdw blurRad="38100" dist="38100" dir="2700000" algn="tl">
                    <a:srgbClr val="000000"/>
                  </a:outerShdw>
                </a:effectLst>
                <a:latin typeface="Arial" pitchFamily="34" charset="0"/>
                <a:cs typeface="Arial" pitchFamily="34" charset="0"/>
              </a:rPr>
              <a:t>anomalies</a:t>
            </a:r>
            <a:r>
              <a:rPr lang="it-IT" sz="5400" b="1" dirty="0" smtClean="0">
                <a:solidFill>
                  <a:srgbClr val="FF9900"/>
                </a:solidFill>
                <a:effectLst>
                  <a:outerShdw blurRad="38100" dist="38100" dir="2700000" algn="tl">
                    <a:srgbClr val="000000"/>
                  </a:outerShdw>
                </a:effectLst>
                <a:latin typeface="Arial" pitchFamily="34" charset="0"/>
                <a:cs typeface="Arial" pitchFamily="34" charset="0"/>
              </a:rPr>
              <a:t>?</a:t>
            </a:r>
          </a:p>
        </p:txBody>
      </p:sp>
      <p:sp>
        <p:nvSpPr>
          <p:cNvPr id="5" name="Rectangle 3"/>
          <p:cNvSpPr txBox="1">
            <a:spLocks noChangeArrowheads="1"/>
          </p:cNvSpPr>
          <p:nvPr/>
        </p:nvSpPr>
        <p:spPr bwMode="auto">
          <a:xfrm>
            <a:off x="776288" y="2492896"/>
            <a:ext cx="84201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Font typeface="Monotype Sorts"/>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a:buChar char="l"/>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a:lstStyle>
          <a:p>
            <a:r>
              <a:rPr lang="it-IT" sz="4400" smtClean="0">
                <a:solidFill>
                  <a:srgbClr val="FFFF00"/>
                </a:solidFill>
                <a:latin typeface="Arial" pitchFamily="34" charset="0"/>
                <a:cs typeface="Arial" pitchFamily="34" charset="0"/>
              </a:rPr>
              <a:t>The problem does not exist for the carrier itself</a:t>
            </a:r>
          </a:p>
          <a:p>
            <a:r>
              <a:rPr lang="it-IT" sz="4400" smtClean="0">
                <a:solidFill>
                  <a:srgbClr val="FFFF00"/>
                </a:solidFill>
                <a:latin typeface="Arial" pitchFamily="34" charset="0"/>
                <a:cs typeface="Arial" pitchFamily="34" charset="0"/>
              </a:rPr>
              <a:t>but it may exist for </a:t>
            </a:r>
            <a:r>
              <a:rPr lang="it-IT" sz="4400" smtClean="0">
                <a:solidFill>
                  <a:srgbClr val="00B050"/>
                </a:solidFill>
                <a:latin typeface="Arial" pitchFamily="34" charset="0"/>
                <a:cs typeface="Arial" pitchFamily="34" charset="0"/>
              </a:rPr>
              <a:t>his/her</a:t>
            </a:r>
            <a:r>
              <a:rPr lang="it-IT" sz="4400" smtClean="0">
                <a:solidFill>
                  <a:srgbClr val="FFFF00"/>
                </a:solidFill>
                <a:latin typeface="Arial" pitchFamily="34" charset="0"/>
                <a:cs typeface="Arial" pitchFamily="34" charset="0"/>
              </a:rPr>
              <a:t> offspring...</a:t>
            </a:r>
            <a:endParaRPr lang="it-IT" sz="4400" dirty="0" smtClean="0">
              <a:solidFill>
                <a:srgbClr val="FFFF00"/>
              </a:solidFill>
              <a:latin typeface="Arial" pitchFamily="34" charset="0"/>
              <a:cs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90114" name="Group 2"/>
          <p:cNvGrpSpPr>
            <a:grpSpLocks/>
          </p:cNvGrpSpPr>
          <p:nvPr/>
        </p:nvGrpSpPr>
        <p:grpSpPr bwMode="auto">
          <a:xfrm>
            <a:off x="0" y="0"/>
            <a:ext cx="9906000" cy="6858000"/>
            <a:chOff x="0" y="0"/>
            <a:chExt cx="6240" cy="4320"/>
          </a:xfrm>
        </p:grpSpPr>
        <p:pic>
          <p:nvPicPr>
            <p:cNvPr id="90115" name="Picture 3"/>
            <p:cNvPicPr>
              <a:picLocks noChangeAspect="1" noChangeArrowheads="1"/>
            </p:cNvPicPr>
            <p:nvPr/>
          </p:nvPicPr>
          <p:blipFill>
            <a:blip r:embed="rId3"/>
            <a:srcRect/>
            <a:stretch>
              <a:fillRect/>
            </a:stretch>
          </p:blipFill>
          <p:spPr bwMode="auto">
            <a:xfrm>
              <a:off x="0" y="0"/>
              <a:ext cx="6240" cy="4320"/>
            </a:xfrm>
            <a:prstGeom prst="rect">
              <a:avLst/>
            </a:prstGeom>
            <a:noFill/>
            <a:ln w="9525">
              <a:noFill/>
              <a:miter lim="800000"/>
              <a:headEnd/>
              <a:tailEnd/>
            </a:ln>
          </p:spPr>
        </p:pic>
        <p:sp>
          <p:nvSpPr>
            <p:cNvPr id="90116" name="Rectangle 4"/>
            <p:cNvSpPr>
              <a:spLocks noChangeArrowheads="1"/>
            </p:cNvSpPr>
            <p:nvPr/>
          </p:nvSpPr>
          <p:spPr bwMode="auto">
            <a:xfrm>
              <a:off x="0" y="1344"/>
              <a:ext cx="6240" cy="2976"/>
            </a:xfrm>
            <a:prstGeom prst="rect">
              <a:avLst/>
            </a:prstGeom>
            <a:solidFill>
              <a:srgbClr val="FFFFFF"/>
            </a:solidFill>
            <a:ln w="9525">
              <a:solidFill>
                <a:srgbClr val="FFFFFF"/>
              </a:solidFill>
              <a:miter lim="800000"/>
              <a:headEnd/>
              <a:tailEnd/>
            </a:ln>
          </p:spPr>
          <p:txBody>
            <a:bodyPr wrap="none" anchor="ctr"/>
            <a:lstStyle/>
            <a:p>
              <a:pPr eaLnBrk="0" hangingPunct="0"/>
              <a:endParaRPr lang="it-IT"/>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3"/>
          <a:srcRect/>
          <a:stretch>
            <a:fillRect/>
          </a:stretch>
        </p:blipFill>
        <p:spPr bwMode="auto">
          <a:xfrm>
            <a:off x="0" y="0"/>
            <a:ext cx="9906000" cy="6858000"/>
          </a:xfrm>
          <a:prstGeom prst="rect">
            <a:avLst/>
          </a:prstGeom>
          <a:noFill/>
          <a:ln w="9525">
            <a:noFill/>
            <a:miter lim="800000"/>
            <a:headEnd/>
            <a:tailEnd/>
          </a:ln>
        </p:spPr>
      </p:pic>
      <p:sp>
        <p:nvSpPr>
          <p:cNvPr id="282627" name="Text Box 3"/>
          <p:cNvSpPr txBox="1">
            <a:spLocks noChangeArrowheads="1"/>
          </p:cNvSpPr>
          <p:nvPr/>
        </p:nvSpPr>
        <p:spPr bwMode="auto">
          <a:xfrm>
            <a:off x="230189" y="171797"/>
            <a:ext cx="4074740" cy="1384995"/>
          </a:xfrm>
          <a:prstGeom prst="rect">
            <a:avLst/>
          </a:prstGeom>
          <a:noFill/>
          <a:ln w="9525">
            <a:noFill/>
            <a:miter lim="800000"/>
            <a:headEnd/>
            <a:tailEnd/>
          </a:ln>
        </p:spPr>
        <p:txBody>
          <a:bodyPr wrap="square">
            <a:spAutoFit/>
          </a:bodyPr>
          <a:lstStyle/>
          <a:p>
            <a:pPr eaLnBrk="0" hangingPunct="0"/>
            <a:r>
              <a:rPr lang="it-IT" sz="1400" dirty="0" smtClean="0"/>
              <a:t>CARRIER OF A BALANCED TRANSLOCATION:</a:t>
            </a:r>
            <a:endParaRPr lang="it-IT" sz="1400" dirty="0"/>
          </a:p>
          <a:p>
            <a:pPr eaLnBrk="0" hangingPunct="0"/>
            <a:r>
              <a:rPr lang="it-IT" sz="1400" dirty="0" smtClean="0"/>
              <a:t>HE CAN PRODUCE UNBALANCED GAMETES THAT WILL GENERATE ZYGOTES WITH EITHER PARTIAL TRISOMY OR PARTIAL MONOSOMY AT DEFINED CHROMOSOMAL REGIONS</a:t>
            </a:r>
            <a:endParaRPr lang="it-IT" sz="1400" dirty="0"/>
          </a:p>
        </p:txBody>
      </p:sp>
      <p:sp>
        <p:nvSpPr>
          <p:cNvPr id="91140" name="Rectangle 4"/>
          <p:cNvSpPr>
            <a:spLocks noChangeArrowheads="1"/>
          </p:cNvSpPr>
          <p:nvPr/>
        </p:nvSpPr>
        <p:spPr bwMode="auto">
          <a:xfrm>
            <a:off x="0" y="3500438"/>
            <a:ext cx="9906000" cy="3357562"/>
          </a:xfrm>
          <a:prstGeom prst="rect">
            <a:avLst/>
          </a:prstGeom>
          <a:solidFill>
            <a:srgbClr val="FFFFFF"/>
          </a:solidFill>
          <a:ln w="9525">
            <a:solidFill>
              <a:srgbClr val="FFFFFF"/>
            </a:solidFill>
            <a:miter lim="800000"/>
            <a:headEnd/>
            <a:tailEnd/>
          </a:ln>
        </p:spPr>
        <p:txBody>
          <a:bodyPr wrap="none" anchor="ctr"/>
          <a:lstStyle/>
          <a:p>
            <a:pPr eaLnBrk="0" hangingPunct="0"/>
            <a:endParaRPr lang="it-IT"/>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2627"/>
                                        </p:tgtEl>
                                        <p:attrNameLst>
                                          <p:attrName>style.visibility</p:attrName>
                                        </p:attrNameLst>
                                      </p:cBhvr>
                                      <p:to>
                                        <p:strVal val="visible"/>
                                      </p:to>
                                    </p:set>
                                    <p:animEffect transition="in" filter="randombar(horizontal)">
                                      <p:cBhvr>
                                        <p:cTn id="7" dur="500"/>
                                        <p:tgtEl>
                                          <p:spTgt spid="282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endParaRPr lang="it-IT" smtClean="0"/>
          </a:p>
        </p:txBody>
      </p:sp>
      <p:sp>
        <p:nvSpPr>
          <p:cNvPr id="92163" name="Rectangle 3"/>
          <p:cNvSpPr>
            <a:spLocks noGrp="1" noChangeArrowheads="1"/>
          </p:cNvSpPr>
          <p:nvPr>
            <p:ph type="body" idx="1"/>
          </p:nvPr>
        </p:nvSpPr>
        <p:spPr/>
        <p:txBody>
          <a:bodyPr/>
          <a:lstStyle/>
          <a:p>
            <a:endParaRPr lang="it-IT" smtClean="0"/>
          </a:p>
        </p:txBody>
      </p:sp>
      <p:pic>
        <p:nvPicPr>
          <p:cNvPr id="92164" name="Picture 4"/>
          <p:cNvPicPr>
            <a:picLocks noChangeAspect="1" noChangeArrowheads="1"/>
          </p:cNvPicPr>
          <p:nvPr/>
        </p:nvPicPr>
        <p:blipFill>
          <a:blip r:embed="rId3"/>
          <a:srcRect/>
          <a:stretch>
            <a:fillRect/>
          </a:stretch>
        </p:blipFill>
        <p:spPr bwMode="auto">
          <a:xfrm>
            <a:off x="0" y="0"/>
            <a:ext cx="9906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3"/>
          <a:srcRect/>
          <a:stretch>
            <a:fillRect/>
          </a:stretch>
        </p:blipFill>
        <p:spPr bwMode="auto">
          <a:xfrm>
            <a:off x="0" y="0"/>
            <a:ext cx="9906000" cy="6886575"/>
          </a:xfrm>
          <a:prstGeom prst="rect">
            <a:avLst/>
          </a:prstGeom>
          <a:noFill/>
          <a:ln w="9525">
            <a:noFill/>
            <a:miter lim="800000"/>
            <a:headEnd/>
            <a:tailEnd/>
          </a:ln>
        </p:spPr>
      </p:pic>
      <p:sp>
        <p:nvSpPr>
          <p:cNvPr id="93187" name="Text Box 3"/>
          <p:cNvSpPr txBox="1">
            <a:spLocks noChangeArrowheads="1"/>
          </p:cNvSpPr>
          <p:nvPr/>
        </p:nvSpPr>
        <p:spPr bwMode="auto">
          <a:xfrm>
            <a:off x="147638" y="214313"/>
            <a:ext cx="3570208" cy="584776"/>
          </a:xfrm>
          <a:prstGeom prst="rect">
            <a:avLst/>
          </a:prstGeom>
          <a:noFill/>
          <a:ln w="9525">
            <a:noFill/>
            <a:miter lim="800000"/>
            <a:headEnd/>
            <a:tailEnd/>
          </a:ln>
        </p:spPr>
        <p:txBody>
          <a:bodyPr wrap="none">
            <a:spAutoFit/>
          </a:bodyPr>
          <a:lstStyle/>
          <a:p>
            <a:pPr eaLnBrk="0" hangingPunct="0"/>
            <a:r>
              <a:rPr lang="it-IT" sz="1600" b="1" dirty="0" smtClean="0"/>
              <a:t>BALANCED 14/21 ROBERTSONIAN</a:t>
            </a:r>
          </a:p>
          <a:p>
            <a:pPr eaLnBrk="0" hangingPunct="0"/>
            <a:r>
              <a:rPr lang="it-IT" sz="1600" b="1" dirty="0" smtClean="0"/>
              <a:t>TRANSLOCATION</a:t>
            </a:r>
            <a:endParaRPr lang="it-IT" sz="1600" dirty="0"/>
          </a:p>
        </p:txBody>
      </p:sp>
      <p:sp>
        <p:nvSpPr>
          <p:cNvPr id="93188" name="Rectangle 4"/>
          <p:cNvSpPr>
            <a:spLocks noChangeArrowheads="1"/>
          </p:cNvSpPr>
          <p:nvPr/>
        </p:nvSpPr>
        <p:spPr bwMode="auto">
          <a:xfrm>
            <a:off x="0" y="2133600"/>
            <a:ext cx="9906000" cy="4895850"/>
          </a:xfrm>
          <a:prstGeom prst="rect">
            <a:avLst/>
          </a:prstGeom>
          <a:solidFill>
            <a:srgbClr val="FFFFFF"/>
          </a:solidFill>
          <a:ln w="9525">
            <a:solidFill>
              <a:srgbClr val="FFFFFF"/>
            </a:solidFill>
            <a:miter lim="800000"/>
            <a:headEnd/>
            <a:tailEnd/>
          </a:ln>
        </p:spPr>
        <p:txBody>
          <a:bodyPr wrap="none" anchor="ctr"/>
          <a:lstStyle/>
          <a:p>
            <a:pPr eaLnBrk="0" hangingPunct="0"/>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3"/>
          <a:srcRect/>
          <a:stretch>
            <a:fillRect/>
          </a:stretch>
        </p:blipFill>
        <p:spPr bwMode="auto">
          <a:xfrm>
            <a:off x="23813" y="71438"/>
            <a:ext cx="9906000" cy="6886575"/>
          </a:xfrm>
          <a:prstGeom prst="rect">
            <a:avLst/>
          </a:prstGeom>
          <a:noFill/>
          <a:ln w="9525">
            <a:noFill/>
            <a:miter lim="800000"/>
            <a:headEnd/>
            <a:tailEnd/>
          </a:ln>
        </p:spPr>
      </p:pic>
      <p:sp>
        <p:nvSpPr>
          <p:cNvPr id="94212" name="Rectangle 4"/>
          <p:cNvSpPr>
            <a:spLocks noChangeArrowheads="1"/>
          </p:cNvSpPr>
          <p:nvPr/>
        </p:nvSpPr>
        <p:spPr bwMode="auto">
          <a:xfrm>
            <a:off x="0" y="4365625"/>
            <a:ext cx="9906000" cy="2663825"/>
          </a:xfrm>
          <a:prstGeom prst="rect">
            <a:avLst/>
          </a:prstGeom>
          <a:solidFill>
            <a:srgbClr val="FFFFFF"/>
          </a:solidFill>
          <a:ln w="9525">
            <a:solidFill>
              <a:srgbClr val="FFFFFF"/>
            </a:solidFill>
            <a:miter lim="800000"/>
            <a:headEnd/>
            <a:tailEnd/>
          </a:ln>
        </p:spPr>
        <p:txBody>
          <a:bodyPr wrap="none" anchor="ctr"/>
          <a:lstStyle/>
          <a:p>
            <a:pPr eaLnBrk="0" hangingPunct="0"/>
            <a:endParaRPr lang="it-IT"/>
          </a:p>
        </p:txBody>
      </p:sp>
      <p:sp>
        <p:nvSpPr>
          <p:cNvPr id="5" name="Text Box 3"/>
          <p:cNvSpPr txBox="1">
            <a:spLocks noChangeArrowheads="1"/>
          </p:cNvSpPr>
          <p:nvPr/>
        </p:nvSpPr>
        <p:spPr bwMode="auto">
          <a:xfrm>
            <a:off x="147638" y="214313"/>
            <a:ext cx="3570208" cy="584776"/>
          </a:xfrm>
          <a:prstGeom prst="rect">
            <a:avLst/>
          </a:prstGeom>
          <a:noFill/>
          <a:ln w="9525">
            <a:noFill/>
            <a:miter lim="800000"/>
            <a:headEnd/>
            <a:tailEnd/>
          </a:ln>
        </p:spPr>
        <p:txBody>
          <a:bodyPr wrap="none">
            <a:spAutoFit/>
          </a:bodyPr>
          <a:lstStyle/>
          <a:p>
            <a:pPr eaLnBrk="0" hangingPunct="0"/>
            <a:r>
              <a:rPr lang="it-IT" sz="1600" b="1" dirty="0" smtClean="0"/>
              <a:t>BALANCED 14/21 ROBERTSONIAN</a:t>
            </a:r>
          </a:p>
          <a:p>
            <a:pPr eaLnBrk="0" hangingPunct="0"/>
            <a:r>
              <a:rPr lang="it-IT" sz="1600" b="1" dirty="0" smtClean="0"/>
              <a:t>TRANSLOCATION</a:t>
            </a:r>
            <a:endParaRPr lang="it-IT" sz="1600" dirty="0"/>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3"/>
          <a:srcRect/>
          <a:stretch>
            <a:fillRect/>
          </a:stretch>
        </p:blipFill>
        <p:spPr bwMode="auto">
          <a:xfrm>
            <a:off x="0" y="0"/>
            <a:ext cx="9906000" cy="6886575"/>
          </a:xfrm>
          <a:prstGeom prst="rect">
            <a:avLst/>
          </a:prstGeom>
          <a:noFill/>
          <a:ln w="9525">
            <a:noFill/>
            <a:miter lim="800000"/>
            <a:headEnd/>
            <a:tailEnd/>
          </a:ln>
        </p:spPr>
      </p:pic>
      <p:sp>
        <p:nvSpPr>
          <p:cNvPr id="4" name="Text Box 3"/>
          <p:cNvSpPr txBox="1">
            <a:spLocks noChangeArrowheads="1"/>
          </p:cNvSpPr>
          <p:nvPr/>
        </p:nvSpPr>
        <p:spPr bwMode="auto">
          <a:xfrm>
            <a:off x="147638" y="214313"/>
            <a:ext cx="3570208" cy="584776"/>
          </a:xfrm>
          <a:prstGeom prst="rect">
            <a:avLst/>
          </a:prstGeom>
          <a:noFill/>
          <a:ln w="9525">
            <a:noFill/>
            <a:miter lim="800000"/>
            <a:headEnd/>
            <a:tailEnd/>
          </a:ln>
        </p:spPr>
        <p:txBody>
          <a:bodyPr wrap="none">
            <a:spAutoFit/>
          </a:bodyPr>
          <a:lstStyle/>
          <a:p>
            <a:pPr eaLnBrk="0" hangingPunct="0"/>
            <a:r>
              <a:rPr lang="it-IT" sz="1600" b="1" dirty="0" smtClean="0"/>
              <a:t>BALANCED 14/21 ROBERTSONIAN</a:t>
            </a:r>
          </a:p>
          <a:p>
            <a:pPr eaLnBrk="0" hangingPunct="0"/>
            <a:r>
              <a:rPr lang="it-IT" sz="1600" b="1" dirty="0" smtClean="0"/>
              <a:t>TRANSLOCATION</a:t>
            </a:r>
            <a:endParaRPr lang="it-IT" sz="1600" dirty="0"/>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6259" name="Picture 5" descr="largecover"/>
          <p:cNvPicPr>
            <a:picLocks noChangeAspect="1" noChangeArrowheads="1"/>
          </p:cNvPicPr>
          <p:nvPr/>
        </p:nvPicPr>
        <p:blipFill>
          <a:blip r:embed="rId4"/>
          <a:srcRect/>
          <a:stretch>
            <a:fillRect/>
          </a:stretch>
        </p:blipFill>
        <p:spPr bwMode="auto">
          <a:xfrm>
            <a:off x="6230938" y="1341438"/>
            <a:ext cx="3675062" cy="4751387"/>
          </a:xfrm>
          <a:prstGeom prst="rect">
            <a:avLst/>
          </a:prstGeom>
          <a:noFill/>
          <a:ln w="9525">
            <a:noFill/>
            <a:miter lim="800000"/>
            <a:headEnd/>
            <a:tailEnd/>
          </a:ln>
        </p:spPr>
      </p:pic>
      <p:sp>
        <p:nvSpPr>
          <p:cNvPr id="5" name="Rectangle 6"/>
          <p:cNvSpPr>
            <a:spLocks noChangeArrowheads="1"/>
          </p:cNvSpPr>
          <p:nvPr/>
        </p:nvSpPr>
        <p:spPr bwMode="auto">
          <a:xfrm>
            <a:off x="0" y="1557338"/>
            <a:ext cx="6608763" cy="417195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bg2"/>
              </a:buClr>
              <a:buFont typeface="Monotype Sorts"/>
              <a:buChar char="§"/>
            </a:pPr>
            <a:r>
              <a:rPr kumimoji="1" lang="it-IT" sz="4000" dirty="0" err="1" smtClean="0">
                <a:solidFill>
                  <a:srgbClr val="FFFF00"/>
                </a:solidFill>
                <a:latin typeface="Arial" pitchFamily="34" charset="0"/>
                <a:cs typeface="Arial" pitchFamily="34" charset="0"/>
              </a:rPr>
              <a:t>Principles</a:t>
            </a:r>
            <a:r>
              <a:rPr kumimoji="1" lang="it-IT" sz="4000" dirty="0" smtClean="0">
                <a:solidFill>
                  <a:srgbClr val="FFFF00"/>
                </a:solidFill>
                <a:latin typeface="Arial" pitchFamily="34" charset="0"/>
                <a:cs typeface="Arial" pitchFamily="34" charset="0"/>
              </a:rPr>
              <a:t> of </a:t>
            </a:r>
            <a:r>
              <a:rPr kumimoji="1" lang="it-IT" sz="4000" dirty="0" err="1" smtClean="0">
                <a:solidFill>
                  <a:srgbClr val="FFFF00"/>
                </a:solidFill>
                <a:latin typeface="Arial" pitchFamily="34" charset="0"/>
                <a:cs typeface="Arial" pitchFamily="34" charset="0"/>
              </a:rPr>
              <a:t>cytogenetics</a:t>
            </a:r>
            <a:endParaRPr kumimoji="1" lang="it-IT" sz="4000" dirty="0">
              <a:solidFill>
                <a:srgbClr val="FFFF00"/>
              </a:solidFill>
              <a:latin typeface="Arial" pitchFamily="34" charset="0"/>
              <a:cs typeface="Arial" pitchFamily="34" charset="0"/>
            </a:endParaRPr>
          </a:p>
          <a:p>
            <a:pPr marL="342900" indent="-342900" eaLnBrk="0" hangingPunct="0">
              <a:lnSpc>
                <a:spcPct val="90000"/>
              </a:lnSpc>
              <a:spcBef>
                <a:spcPct val="20000"/>
              </a:spcBef>
              <a:buClr>
                <a:schemeClr val="bg2"/>
              </a:buClr>
              <a:buFont typeface="Monotype Sorts"/>
              <a:buChar char="§"/>
            </a:pPr>
            <a:r>
              <a:rPr kumimoji="1" lang="it-IT" sz="4000" dirty="0" err="1">
                <a:solidFill>
                  <a:srgbClr val="FFFF00"/>
                </a:solidFill>
                <a:latin typeface="Arial" pitchFamily="34" charset="0"/>
                <a:cs typeface="Arial" pitchFamily="34" charset="0"/>
              </a:rPr>
              <a:t>c</a:t>
            </a:r>
            <a:r>
              <a:rPr kumimoji="1" lang="it-IT" sz="4000" dirty="0" err="1" smtClean="0">
                <a:solidFill>
                  <a:srgbClr val="FFFF00"/>
                </a:solidFill>
                <a:latin typeface="Arial" pitchFamily="34" charset="0"/>
                <a:cs typeface="Arial" pitchFamily="34" charset="0"/>
              </a:rPr>
              <a:t>lassification</a:t>
            </a:r>
            <a:endParaRPr kumimoji="1" lang="it-IT" sz="4000" dirty="0">
              <a:solidFill>
                <a:srgbClr val="FFFF00"/>
              </a:solidFill>
              <a:latin typeface="Arial" pitchFamily="34" charset="0"/>
              <a:cs typeface="Arial" pitchFamily="34" charset="0"/>
            </a:endParaRPr>
          </a:p>
          <a:p>
            <a:pPr marL="342900" indent="-342900" eaLnBrk="0" hangingPunct="0">
              <a:lnSpc>
                <a:spcPct val="90000"/>
              </a:lnSpc>
              <a:spcBef>
                <a:spcPct val="20000"/>
              </a:spcBef>
              <a:buClr>
                <a:schemeClr val="bg2"/>
              </a:buClr>
              <a:buFont typeface="Monotype Sorts"/>
              <a:buChar char="§"/>
            </a:pPr>
            <a:r>
              <a:rPr kumimoji="1" lang="it-IT" sz="4000" dirty="0" err="1">
                <a:solidFill>
                  <a:srgbClr val="FF0000"/>
                </a:solidFill>
                <a:latin typeface="Arial" pitchFamily="34" charset="0"/>
                <a:cs typeface="Arial" pitchFamily="34" charset="0"/>
              </a:rPr>
              <a:t>f</a:t>
            </a:r>
            <a:r>
              <a:rPr kumimoji="1" lang="it-IT" sz="4000" dirty="0" err="1" smtClean="0">
                <a:solidFill>
                  <a:srgbClr val="FF0000"/>
                </a:solidFill>
                <a:latin typeface="Arial" pitchFamily="34" charset="0"/>
                <a:cs typeface="Arial" pitchFamily="34" charset="0"/>
              </a:rPr>
              <a:t>requency</a:t>
            </a:r>
            <a:r>
              <a:rPr kumimoji="1" lang="it-IT" sz="4000" dirty="0" smtClean="0">
                <a:solidFill>
                  <a:srgbClr val="FF0000"/>
                </a:solidFill>
                <a:latin typeface="Arial" pitchFamily="34" charset="0"/>
                <a:cs typeface="Arial" pitchFamily="34" charset="0"/>
              </a:rPr>
              <a:t> of </a:t>
            </a:r>
            <a:r>
              <a:rPr kumimoji="1" lang="it-IT" sz="4000" dirty="0" err="1" smtClean="0">
                <a:solidFill>
                  <a:srgbClr val="FF0000"/>
                </a:solidFill>
                <a:latin typeface="Arial" pitchFamily="34" charset="0"/>
                <a:cs typeface="Arial" pitchFamily="34" charset="0"/>
              </a:rPr>
              <a:t>chromosomal</a:t>
            </a:r>
            <a:r>
              <a:rPr kumimoji="1" lang="it-IT" sz="4000" dirty="0" smtClean="0">
                <a:solidFill>
                  <a:srgbClr val="FF0000"/>
                </a:solidFill>
                <a:latin typeface="Arial" pitchFamily="34" charset="0"/>
                <a:cs typeface="Arial" pitchFamily="34" charset="0"/>
              </a:rPr>
              <a:t> </a:t>
            </a:r>
            <a:r>
              <a:rPr kumimoji="1" lang="it-IT" sz="4000" dirty="0" err="1" smtClean="0">
                <a:solidFill>
                  <a:srgbClr val="FF0000"/>
                </a:solidFill>
                <a:latin typeface="Arial" pitchFamily="34" charset="0"/>
                <a:cs typeface="Arial" pitchFamily="34" charset="0"/>
              </a:rPr>
              <a:t>diseases</a:t>
            </a:r>
            <a:endParaRPr kumimoji="1" lang="it-IT" sz="4000" dirty="0">
              <a:solidFill>
                <a:srgbClr val="FF0000"/>
              </a:solidFill>
              <a:latin typeface="Arial" pitchFamily="34" charset="0"/>
              <a:cs typeface="Arial" pitchFamily="34" charset="0"/>
            </a:endParaRPr>
          </a:p>
          <a:p>
            <a:pPr marL="342900" indent="-342900" eaLnBrk="0" hangingPunct="0">
              <a:lnSpc>
                <a:spcPct val="90000"/>
              </a:lnSpc>
              <a:spcBef>
                <a:spcPct val="20000"/>
              </a:spcBef>
              <a:buClr>
                <a:schemeClr val="bg2"/>
              </a:buClr>
              <a:buFont typeface="Monotype Sorts"/>
              <a:buChar char="§"/>
            </a:pPr>
            <a:r>
              <a:rPr kumimoji="1" lang="it-IT" sz="4000" dirty="0">
                <a:solidFill>
                  <a:srgbClr val="FFFF00"/>
                </a:solidFill>
                <a:latin typeface="Arial" pitchFamily="34" charset="0"/>
                <a:cs typeface="Arial" pitchFamily="34" charset="0"/>
              </a:rPr>
              <a:t>t</a:t>
            </a:r>
            <a:r>
              <a:rPr kumimoji="1" lang="it-IT" sz="4000" dirty="0" smtClean="0">
                <a:solidFill>
                  <a:srgbClr val="FFFF00"/>
                </a:solidFill>
                <a:latin typeface="Arial" pitchFamily="34" charset="0"/>
                <a:cs typeface="Arial" pitchFamily="34" charset="0"/>
              </a:rPr>
              <a:t>he </a:t>
            </a:r>
            <a:r>
              <a:rPr kumimoji="1" lang="it-IT" sz="4000" dirty="0" err="1" smtClean="0">
                <a:solidFill>
                  <a:srgbClr val="FFFF00"/>
                </a:solidFill>
                <a:latin typeface="Arial" pitchFamily="34" charset="0"/>
                <a:cs typeface="Arial" pitchFamily="34" charset="0"/>
              </a:rPr>
              <a:t>most</a:t>
            </a:r>
            <a:r>
              <a:rPr kumimoji="1" lang="it-IT" sz="4000" dirty="0" smtClean="0">
                <a:solidFill>
                  <a:srgbClr val="FFFF00"/>
                </a:solidFill>
                <a:latin typeface="Arial" pitchFamily="34" charset="0"/>
                <a:cs typeface="Arial" pitchFamily="34" charset="0"/>
              </a:rPr>
              <a:t> </a:t>
            </a:r>
            <a:r>
              <a:rPr kumimoji="1" lang="it-IT" sz="4000" dirty="0" err="1" smtClean="0">
                <a:solidFill>
                  <a:srgbClr val="FFFF00"/>
                </a:solidFill>
                <a:latin typeface="Arial" pitchFamily="34" charset="0"/>
                <a:cs typeface="Arial" pitchFamily="34" charset="0"/>
              </a:rPr>
              <a:t>frequent</a:t>
            </a:r>
            <a:r>
              <a:rPr kumimoji="1" lang="it-IT" sz="4000" dirty="0" smtClean="0">
                <a:solidFill>
                  <a:srgbClr val="FFFF00"/>
                </a:solidFill>
                <a:latin typeface="Arial" pitchFamily="34" charset="0"/>
                <a:cs typeface="Arial" pitchFamily="34" charset="0"/>
              </a:rPr>
              <a:t> </a:t>
            </a:r>
            <a:r>
              <a:rPr kumimoji="1" lang="it-IT" sz="4000" dirty="0" err="1" smtClean="0">
                <a:solidFill>
                  <a:srgbClr val="FFFF00"/>
                </a:solidFill>
                <a:latin typeface="Arial" pitchFamily="34" charset="0"/>
                <a:cs typeface="Arial" pitchFamily="34" charset="0"/>
              </a:rPr>
              <a:t>diseases</a:t>
            </a:r>
            <a:endParaRPr kumimoji="1" lang="it-IT" sz="4000" dirty="0">
              <a:solidFill>
                <a:srgbClr val="FFFF00"/>
              </a:solidFill>
              <a:latin typeface="Arial" pitchFamily="34" charset="0"/>
              <a:cs typeface="Arial" pitchFamily="34" charset="0"/>
            </a:endParaRPr>
          </a:p>
          <a:p>
            <a:pPr marL="342900" indent="-342900" eaLnBrk="0" hangingPunct="0">
              <a:lnSpc>
                <a:spcPct val="90000"/>
              </a:lnSpc>
              <a:spcBef>
                <a:spcPct val="20000"/>
              </a:spcBef>
              <a:buClr>
                <a:schemeClr val="bg2"/>
              </a:buClr>
              <a:buFont typeface="Monotype Sorts"/>
              <a:buChar char="§"/>
            </a:pPr>
            <a:r>
              <a:rPr kumimoji="1" lang="it-IT" sz="4000" dirty="0" err="1">
                <a:solidFill>
                  <a:srgbClr val="FFFF00"/>
                </a:solidFill>
                <a:latin typeface="Arial" pitchFamily="34" charset="0"/>
                <a:cs typeface="Arial" pitchFamily="34" charset="0"/>
              </a:rPr>
              <a:t>m</a:t>
            </a:r>
            <a:r>
              <a:rPr kumimoji="1" lang="it-IT" sz="4000" dirty="0" err="1" smtClean="0">
                <a:solidFill>
                  <a:srgbClr val="FFFF00"/>
                </a:solidFill>
                <a:latin typeface="Arial" pitchFamily="34" charset="0"/>
                <a:cs typeface="Arial" pitchFamily="34" charset="0"/>
              </a:rPr>
              <a:t>olecular</a:t>
            </a:r>
            <a:r>
              <a:rPr kumimoji="1" lang="it-IT" sz="4000" dirty="0" smtClean="0">
                <a:solidFill>
                  <a:srgbClr val="FFFF00"/>
                </a:solidFill>
                <a:latin typeface="Arial" pitchFamily="34" charset="0"/>
                <a:cs typeface="Arial" pitchFamily="34" charset="0"/>
              </a:rPr>
              <a:t> </a:t>
            </a:r>
            <a:r>
              <a:rPr kumimoji="1" lang="it-IT" sz="4000" dirty="0" err="1" smtClean="0">
                <a:solidFill>
                  <a:srgbClr val="FFFF00"/>
                </a:solidFill>
                <a:latin typeface="Arial" pitchFamily="34" charset="0"/>
                <a:cs typeface="Arial" pitchFamily="34" charset="0"/>
              </a:rPr>
              <a:t>cytogenetics</a:t>
            </a:r>
            <a:r>
              <a:rPr kumimoji="1" lang="it-IT" sz="4000" dirty="0" smtClean="0">
                <a:solidFill>
                  <a:srgbClr val="FFFF00"/>
                </a:solidFill>
                <a:latin typeface="Arial" pitchFamily="34" charset="0"/>
                <a:cs typeface="Arial" pitchFamily="34" charset="0"/>
              </a:rPr>
              <a:t> </a:t>
            </a:r>
            <a:r>
              <a:rPr kumimoji="1" lang="it-IT" sz="4000" dirty="0" err="1" smtClean="0">
                <a:solidFill>
                  <a:srgbClr val="FFFF00"/>
                </a:solidFill>
                <a:latin typeface="Arial" pitchFamily="34" charset="0"/>
                <a:cs typeface="Arial" pitchFamily="34" charset="0"/>
              </a:rPr>
              <a:t>methods</a:t>
            </a:r>
            <a:endParaRPr kumimoji="1" lang="it-IT" sz="4000" dirty="0">
              <a:solidFill>
                <a:srgbClr val="FFFF00"/>
              </a:solidFill>
              <a:latin typeface="Arial" pitchFamily="34" charset="0"/>
              <a:cs typeface="Arial" pitchFamily="34" charset="0"/>
            </a:endParaRPr>
          </a:p>
        </p:txBody>
      </p:sp>
      <p:sp>
        <p:nvSpPr>
          <p:cNvPr id="6" name="Rectangle 5"/>
          <p:cNvSpPr>
            <a:spLocks noChangeArrowheads="1"/>
          </p:cNvSpPr>
          <p:nvPr/>
        </p:nvSpPr>
        <p:spPr bwMode="auto">
          <a:xfrm>
            <a:off x="560388" y="260350"/>
            <a:ext cx="9217148" cy="1143000"/>
          </a:xfrm>
          <a:prstGeom prst="rect">
            <a:avLst/>
          </a:prstGeom>
          <a:noFill/>
          <a:ln w="9525">
            <a:noFill/>
            <a:miter lim="800000"/>
            <a:headEnd/>
            <a:tailEnd/>
          </a:ln>
        </p:spPr>
        <p:txBody>
          <a:bodyPr anchor="b"/>
          <a:lstStyle/>
          <a:p>
            <a:pPr eaLnBrk="0" hangingPunct="0"/>
            <a:r>
              <a:rPr kumimoji="1" lang="it-IT" sz="4400" b="1" dirty="0" smtClean="0">
                <a:solidFill>
                  <a:srgbClr val="FF9900"/>
                </a:solidFill>
                <a:latin typeface="Arial" pitchFamily="34" charset="0"/>
                <a:cs typeface="Arial" pitchFamily="34" charset="0"/>
              </a:rPr>
              <a:t>THE STUDY OF CHROMOSOMES: CYTOGENETICS</a:t>
            </a:r>
            <a:endParaRPr kumimoji="1" lang="it-IT" sz="5400" dirty="0">
              <a:solidFill>
                <a:srgbClr val="FF9900"/>
              </a:solidFill>
              <a:latin typeface="Arial" pitchFamily="34" charset="0"/>
              <a:cs typeface="Arial" pitchFamily="34" charset="0"/>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algn="ctr"/>
            <a:r>
              <a:rPr lang="it-IT" b="1" dirty="0" smtClean="0">
                <a:solidFill>
                  <a:srgbClr val="FF9900"/>
                </a:solidFill>
                <a:latin typeface="Arial" pitchFamily="34" charset="0"/>
                <a:cs typeface="Arial" pitchFamily="34" charset="0"/>
              </a:rPr>
              <a:t>The </a:t>
            </a:r>
            <a:r>
              <a:rPr lang="it-IT" b="1" dirty="0" err="1" smtClean="0">
                <a:solidFill>
                  <a:srgbClr val="FF9900"/>
                </a:solidFill>
                <a:latin typeface="Arial" pitchFamily="34" charset="0"/>
                <a:cs typeface="Arial" pitchFamily="34" charset="0"/>
              </a:rPr>
              <a:t>frequency</a:t>
            </a:r>
            <a:r>
              <a:rPr lang="it-IT" b="1" dirty="0" smtClean="0">
                <a:solidFill>
                  <a:srgbClr val="FF9900"/>
                </a:solidFill>
                <a:latin typeface="Arial" pitchFamily="34" charset="0"/>
                <a:cs typeface="Arial" pitchFamily="34" charset="0"/>
              </a:rPr>
              <a:t> of </a:t>
            </a:r>
            <a:r>
              <a:rPr lang="it-IT" b="1" dirty="0" err="1" smtClean="0">
                <a:solidFill>
                  <a:srgbClr val="FF9900"/>
                </a:solidFill>
                <a:latin typeface="Arial" pitchFamily="34" charset="0"/>
                <a:cs typeface="Arial" pitchFamily="34" charset="0"/>
              </a:rPr>
              <a:t>numerical</a:t>
            </a:r>
            <a:r>
              <a:rPr lang="it-IT" b="1" dirty="0" smtClean="0">
                <a:solidFill>
                  <a:srgbClr val="FF9900"/>
                </a:solidFill>
                <a:latin typeface="Arial" pitchFamily="34" charset="0"/>
                <a:cs typeface="Arial" pitchFamily="34" charset="0"/>
              </a:rPr>
              <a:t> </a:t>
            </a:r>
            <a:r>
              <a:rPr lang="it-IT" b="1" dirty="0" err="1" smtClean="0">
                <a:solidFill>
                  <a:srgbClr val="FF9900"/>
                </a:solidFill>
                <a:latin typeface="Arial" pitchFamily="34" charset="0"/>
                <a:cs typeface="Arial" pitchFamily="34" charset="0"/>
              </a:rPr>
              <a:t>chromosomal</a:t>
            </a:r>
            <a:r>
              <a:rPr lang="it-IT" b="1" dirty="0" smtClean="0">
                <a:solidFill>
                  <a:srgbClr val="FF9900"/>
                </a:solidFill>
                <a:latin typeface="Arial" pitchFamily="34" charset="0"/>
                <a:cs typeface="Arial" pitchFamily="34" charset="0"/>
              </a:rPr>
              <a:t> </a:t>
            </a:r>
            <a:r>
              <a:rPr lang="it-IT" b="1" dirty="0" err="1" smtClean="0">
                <a:solidFill>
                  <a:srgbClr val="FF9900"/>
                </a:solidFill>
                <a:latin typeface="Arial" pitchFamily="34" charset="0"/>
                <a:cs typeface="Arial" pitchFamily="34" charset="0"/>
              </a:rPr>
              <a:t>anomalies</a:t>
            </a:r>
            <a:r>
              <a:rPr lang="it-IT" b="1" dirty="0" smtClean="0">
                <a:solidFill>
                  <a:srgbClr val="FF9900"/>
                </a:solidFill>
                <a:latin typeface="Arial" pitchFamily="34" charset="0"/>
                <a:cs typeface="Arial" pitchFamily="34" charset="0"/>
              </a:rPr>
              <a:t> </a:t>
            </a:r>
            <a:r>
              <a:rPr lang="it-IT" b="1" dirty="0" err="1" smtClean="0">
                <a:solidFill>
                  <a:srgbClr val="FF9900"/>
                </a:solidFill>
                <a:latin typeface="Arial" pitchFamily="34" charset="0"/>
                <a:cs typeface="Arial" pitchFamily="34" charset="0"/>
              </a:rPr>
              <a:t>is</a:t>
            </a:r>
            <a:r>
              <a:rPr lang="it-IT" b="1" dirty="0" smtClean="0">
                <a:solidFill>
                  <a:srgbClr val="FF9900"/>
                </a:solidFill>
                <a:latin typeface="Arial" pitchFamily="34" charset="0"/>
                <a:cs typeface="Arial" pitchFamily="34" charset="0"/>
              </a:rPr>
              <a:t>:</a:t>
            </a:r>
          </a:p>
        </p:txBody>
      </p:sp>
      <p:sp>
        <p:nvSpPr>
          <p:cNvPr id="28675" name="Rectangle 3"/>
          <p:cNvSpPr>
            <a:spLocks noGrp="1" noChangeArrowheads="1"/>
          </p:cNvSpPr>
          <p:nvPr>
            <p:ph type="body" idx="1"/>
          </p:nvPr>
        </p:nvSpPr>
        <p:spPr>
          <a:xfrm>
            <a:off x="533400" y="2133600"/>
            <a:ext cx="5483225" cy="4114800"/>
          </a:xfrm>
        </p:spPr>
        <p:txBody>
          <a:bodyPr/>
          <a:lstStyle/>
          <a:p>
            <a:r>
              <a:rPr lang="it-IT" sz="3600" dirty="0" err="1" smtClean="0">
                <a:solidFill>
                  <a:srgbClr val="FFFF00"/>
                </a:solidFill>
                <a:latin typeface="Arial" pitchFamily="34" charset="0"/>
                <a:cs typeface="Arial" pitchFamily="34" charset="0"/>
              </a:rPr>
              <a:t>Directly</a:t>
            </a:r>
            <a:r>
              <a:rPr lang="it-IT" sz="3600" dirty="0" smtClean="0">
                <a:solidFill>
                  <a:srgbClr val="FFFF00"/>
                </a:solidFill>
                <a:latin typeface="Arial" pitchFamily="34" charset="0"/>
                <a:cs typeface="Arial" pitchFamily="34" charset="0"/>
              </a:rPr>
              <a:t> </a:t>
            </a:r>
            <a:r>
              <a:rPr lang="it-IT" sz="3600" dirty="0" err="1" smtClean="0">
                <a:solidFill>
                  <a:srgbClr val="FFFF00"/>
                </a:solidFill>
                <a:latin typeface="Arial" pitchFamily="34" charset="0"/>
                <a:cs typeface="Arial" pitchFamily="34" charset="0"/>
              </a:rPr>
              <a:t>correlated</a:t>
            </a:r>
            <a:r>
              <a:rPr lang="it-IT" sz="3600" dirty="0" smtClean="0">
                <a:solidFill>
                  <a:srgbClr val="FFFF00"/>
                </a:solidFill>
                <a:latin typeface="Arial" pitchFamily="34" charset="0"/>
                <a:cs typeface="Arial" pitchFamily="34" charset="0"/>
              </a:rPr>
              <a:t> to </a:t>
            </a:r>
            <a:r>
              <a:rPr lang="it-IT" sz="3600" dirty="0" err="1" smtClean="0">
                <a:solidFill>
                  <a:srgbClr val="FFFF00"/>
                </a:solidFill>
                <a:latin typeface="Arial" pitchFamily="34" charset="0"/>
                <a:cs typeface="Arial" pitchFamily="34" charset="0"/>
              </a:rPr>
              <a:t>maternal</a:t>
            </a:r>
            <a:r>
              <a:rPr lang="it-IT" sz="3600" dirty="0" smtClean="0">
                <a:solidFill>
                  <a:srgbClr val="FFFF00"/>
                </a:solidFill>
                <a:latin typeface="Arial" pitchFamily="34" charset="0"/>
                <a:cs typeface="Arial" pitchFamily="34" charset="0"/>
              </a:rPr>
              <a:t> </a:t>
            </a:r>
            <a:r>
              <a:rPr lang="it-IT" sz="3600" dirty="0" err="1" smtClean="0">
                <a:solidFill>
                  <a:srgbClr val="FFFF00"/>
                </a:solidFill>
                <a:latin typeface="Arial" pitchFamily="34" charset="0"/>
                <a:cs typeface="Arial" pitchFamily="34" charset="0"/>
              </a:rPr>
              <a:t>age</a:t>
            </a:r>
            <a:endParaRPr lang="it-IT" sz="3600" dirty="0" smtClean="0">
              <a:solidFill>
                <a:srgbClr val="FFFF00"/>
              </a:solidFill>
              <a:latin typeface="Arial" pitchFamily="34" charset="0"/>
              <a:cs typeface="Arial" pitchFamily="34" charset="0"/>
            </a:endParaRPr>
          </a:p>
          <a:p>
            <a:pPr>
              <a:buFont typeface="Monotype Sorts"/>
              <a:buNone/>
            </a:pPr>
            <a:endParaRPr lang="it-IT" dirty="0" smtClean="0">
              <a:solidFill>
                <a:srgbClr val="FFFF00"/>
              </a:solidFill>
              <a:latin typeface="Arial" pitchFamily="34" charset="0"/>
              <a:cs typeface="Arial" pitchFamily="34" charset="0"/>
            </a:endParaRPr>
          </a:p>
          <a:p>
            <a:r>
              <a:rPr lang="it-IT" sz="3600" dirty="0" err="1" smtClean="0">
                <a:solidFill>
                  <a:srgbClr val="FFFF00"/>
                </a:solidFill>
                <a:latin typeface="Arial" pitchFamily="34" charset="0"/>
                <a:cs typeface="Arial" pitchFamily="34" charset="0"/>
              </a:rPr>
              <a:t>Inversely</a:t>
            </a:r>
            <a:r>
              <a:rPr lang="it-IT" sz="3600" dirty="0" smtClean="0">
                <a:solidFill>
                  <a:srgbClr val="FFFF00"/>
                </a:solidFill>
                <a:latin typeface="Arial" pitchFamily="34" charset="0"/>
                <a:cs typeface="Arial" pitchFamily="34" charset="0"/>
              </a:rPr>
              <a:t> </a:t>
            </a:r>
            <a:r>
              <a:rPr lang="it-IT" sz="3600" dirty="0" err="1" smtClean="0">
                <a:solidFill>
                  <a:srgbClr val="FFFF00"/>
                </a:solidFill>
                <a:latin typeface="Arial" pitchFamily="34" charset="0"/>
                <a:cs typeface="Arial" pitchFamily="34" charset="0"/>
              </a:rPr>
              <a:t>correlated</a:t>
            </a:r>
            <a:r>
              <a:rPr lang="it-IT" sz="3600" dirty="0" smtClean="0">
                <a:solidFill>
                  <a:srgbClr val="FFFF00"/>
                </a:solidFill>
                <a:latin typeface="Arial" pitchFamily="34" charset="0"/>
                <a:cs typeface="Arial" pitchFamily="34" charset="0"/>
              </a:rPr>
              <a:t> to </a:t>
            </a:r>
            <a:r>
              <a:rPr lang="it-IT" sz="3600" dirty="0" err="1" smtClean="0">
                <a:solidFill>
                  <a:srgbClr val="FFFF00"/>
                </a:solidFill>
                <a:latin typeface="Arial" pitchFamily="34" charset="0"/>
                <a:cs typeface="Arial" pitchFamily="34" charset="0"/>
              </a:rPr>
              <a:t>gestational</a:t>
            </a:r>
            <a:r>
              <a:rPr lang="it-IT" sz="3600" dirty="0" smtClean="0">
                <a:solidFill>
                  <a:srgbClr val="FFFF00"/>
                </a:solidFill>
                <a:latin typeface="Arial" pitchFamily="34" charset="0"/>
                <a:cs typeface="Arial" pitchFamily="34" charset="0"/>
              </a:rPr>
              <a:t> </a:t>
            </a:r>
            <a:r>
              <a:rPr lang="it-IT" sz="3600" dirty="0" err="1" smtClean="0">
                <a:solidFill>
                  <a:srgbClr val="FFFF00"/>
                </a:solidFill>
                <a:latin typeface="Arial" pitchFamily="34" charset="0"/>
                <a:cs typeface="Arial" pitchFamily="34" charset="0"/>
              </a:rPr>
              <a:t>age</a:t>
            </a:r>
            <a:r>
              <a:rPr lang="it-IT" sz="3600" dirty="0" smtClean="0">
                <a:solidFill>
                  <a:srgbClr val="FFFF00"/>
                </a:solidFill>
                <a:latin typeface="Arial" pitchFamily="34" charset="0"/>
                <a:cs typeface="Arial" pitchFamily="34" charset="0"/>
              </a:rPr>
              <a:t> </a:t>
            </a:r>
          </a:p>
        </p:txBody>
      </p:sp>
      <p:pic>
        <p:nvPicPr>
          <p:cNvPr id="97284" name="Picture 5"/>
          <p:cNvPicPr>
            <a:picLocks noChangeAspect="1" noChangeArrowheads="1"/>
          </p:cNvPicPr>
          <p:nvPr/>
        </p:nvPicPr>
        <p:blipFill>
          <a:blip r:embed="rId3"/>
          <a:srcRect/>
          <a:stretch>
            <a:fillRect/>
          </a:stretch>
        </p:blipFill>
        <p:spPr bwMode="auto">
          <a:xfrm>
            <a:off x="6186488" y="2133600"/>
            <a:ext cx="3714750" cy="4327525"/>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fade">
                                      <p:cBhvr>
                                        <p:cTn id="7" dur="500"/>
                                        <p:tgtEl>
                                          <p:spTgt spid="286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675">
                                            <p:txEl>
                                              <p:pRg st="2" end="2"/>
                                            </p:txEl>
                                          </p:spTgt>
                                        </p:tgtEl>
                                        <p:attrNameLst>
                                          <p:attrName>style.visibility</p:attrName>
                                        </p:attrNameLst>
                                      </p:cBhvr>
                                      <p:to>
                                        <p:strVal val="visible"/>
                                      </p:to>
                                    </p:set>
                                    <p:animEffect transition="in" filter="fade">
                                      <p:cBhvr>
                                        <p:cTn id="12" dur="500"/>
                                        <p:tgtEl>
                                          <p:spTgt spid="286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26" name="Picture 99" descr="im"/>
          <p:cNvPicPr>
            <a:picLocks noChangeAspect="1" noChangeArrowheads="1"/>
          </p:cNvPicPr>
          <p:nvPr/>
        </p:nvPicPr>
        <p:blipFill>
          <a:blip r:embed="rId2"/>
          <a:srcRect/>
          <a:stretch>
            <a:fillRect/>
          </a:stretch>
        </p:blipFill>
        <p:spPr bwMode="auto">
          <a:xfrm>
            <a:off x="254000" y="887413"/>
            <a:ext cx="9236075" cy="5754687"/>
          </a:xfrm>
          <a:prstGeom prst="rect">
            <a:avLst/>
          </a:prstGeom>
          <a:noFill/>
          <a:ln w="9525">
            <a:noFill/>
            <a:miter lim="800000"/>
            <a:headEnd/>
            <a:tailEnd/>
          </a:ln>
        </p:spPr>
      </p:pic>
      <p:sp>
        <p:nvSpPr>
          <p:cNvPr id="52227" name="Text Box 100"/>
          <p:cNvSpPr txBox="1">
            <a:spLocks noChangeArrowheads="1"/>
          </p:cNvSpPr>
          <p:nvPr/>
        </p:nvSpPr>
        <p:spPr bwMode="auto">
          <a:xfrm rot="-5399352">
            <a:off x="8007351" y="4981575"/>
            <a:ext cx="3467100" cy="307975"/>
          </a:xfrm>
          <a:prstGeom prst="rect">
            <a:avLst/>
          </a:prstGeom>
          <a:noFill/>
          <a:ln w="9525">
            <a:noFill/>
            <a:miter lim="800000"/>
            <a:headEnd/>
            <a:tailEnd/>
          </a:ln>
        </p:spPr>
        <p:txBody>
          <a:bodyPr wrap="none">
            <a:spAutoFit/>
          </a:bodyPr>
          <a:lstStyle/>
          <a:p>
            <a:pPr algn="ctr" rtl="1" eaLnBrk="0" hangingPunct="0"/>
            <a:r>
              <a:rPr lang="en-US" sz="1400"/>
              <a:t>http://www.sc.edu/union/Sears/im.mitosis.jpg</a:t>
            </a:r>
          </a:p>
        </p:txBody>
      </p:sp>
      <p:sp>
        <p:nvSpPr>
          <p:cNvPr id="52228" name="Text Box 101"/>
          <p:cNvSpPr txBox="1">
            <a:spLocks noChangeArrowheads="1"/>
          </p:cNvSpPr>
          <p:nvPr/>
        </p:nvSpPr>
        <p:spPr bwMode="auto">
          <a:xfrm>
            <a:off x="917575" y="228600"/>
            <a:ext cx="8013700" cy="523875"/>
          </a:xfrm>
          <a:prstGeom prst="rect">
            <a:avLst/>
          </a:prstGeom>
          <a:noFill/>
          <a:ln w="9525">
            <a:noFill/>
            <a:miter lim="800000"/>
            <a:headEnd/>
            <a:tailEnd/>
          </a:ln>
        </p:spPr>
        <p:txBody>
          <a:bodyPr wrap="none">
            <a:spAutoFit/>
          </a:bodyPr>
          <a:lstStyle/>
          <a:p>
            <a:pPr algn="ctr" rtl="1" eaLnBrk="0" hangingPunct="0"/>
            <a:r>
              <a:rPr lang="en-US" sz="2800" b="1">
                <a:solidFill>
                  <a:schemeClr val="bg1"/>
                </a:solidFill>
                <a:latin typeface="Arial" pitchFamily="34" charset="0"/>
                <a:cs typeface="Arial" pitchFamily="34" charset="0"/>
              </a:rPr>
              <a:t>Chromosomes get duplicated in cell divisions</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Grp="1" noChangeArrowheads="1"/>
          </p:cNvSpPr>
          <p:nvPr>
            <p:ph type="body" idx="1"/>
          </p:nvPr>
        </p:nvSpPr>
        <p:spPr>
          <a:xfrm>
            <a:off x="330200" y="1141413"/>
            <a:ext cx="9245600" cy="1292662"/>
          </a:xfrm>
        </p:spPr>
        <p:txBody>
          <a:bodyPr/>
          <a:lstStyle/>
          <a:p>
            <a:r>
              <a:rPr lang="it-IT" sz="2600" dirty="0"/>
              <a:t>An </a:t>
            </a:r>
            <a:r>
              <a:rPr lang="it-IT" sz="2600" dirty="0" err="1"/>
              <a:t>abnormal</a:t>
            </a:r>
            <a:r>
              <a:rPr lang="it-IT" sz="2600" dirty="0"/>
              <a:t> </a:t>
            </a:r>
            <a:r>
              <a:rPr lang="it-IT" sz="2600" dirty="0" err="1"/>
              <a:t>number</a:t>
            </a:r>
            <a:r>
              <a:rPr lang="it-IT" sz="2600" dirty="0"/>
              <a:t> of </a:t>
            </a:r>
            <a:r>
              <a:rPr lang="it-IT" sz="2600" dirty="0" err="1"/>
              <a:t>chromosomes</a:t>
            </a:r>
            <a:r>
              <a:rPr lang="it-IT" sz="2600" dirty="0"/>
              <a:t> </a:t>
            </a:r>
            <a:r>
              <a:rPr lang="it-IT" sz="2600" dirty="0" err="1"/>
              <a:t>may</a:t>
            </a:r>
            <a:r>
              <a:rPr lang="it-IT" sz="2600" dirty="0"/>
              <a:t> be the </a:t>
            </a:r>
            <a:r>
              <a:rPr lang="it-IT" sz="2600" dirty="0" err="1"/>
              <a:t>result</a:t>
            </a:r>
            <a:r>
              <a:rPr lang="it-IT" sz="2600" dirty="0"/>
              <a:t> of </a:t>
            </a:r>
            <a:r>
              <a:rPr lang="it-IT" sz="2600" dirty="0">
                <a:solidFill>
                  <a:srgbClr val="FF0000"/>
                </a:solidFill>
              </a:rPr>
              <a:t>non-</a:t>
            </a:r>
            <a:r>
              <a:rPr lang="it-IT" sz="2600" dirty="0" err="1">
                <a:solidFill>
                  <a:srgbClr val="FF0000"/>
                </a:solidFill>
              </a:rPr>
              <a:t>disjunction</a:t>
            </a:r>
            <a:r>
              <a:rPr lang="it-IT" sz="2600" dirty="0"/>
              <a:t>, an </a:t>
            </a:r>
            <a:r>
              <a:rPr lang="it-IT" sz="2600" dirty="0" err="1"/>
              <a:t>inconvenience</a:t>
            </a:r>
            <a:r>
              <a:rPr lang="it-IT" sz="2600" dirty="0"/>
              <a:t> </a:t>
            </a:r>
            <a:r>
              <a:rPr lang="it-IT" sz="2600" dirty="0" err="1"/>
              <a:t>that</a:t>
            </a:r>
            <a:r>
              <a:rPr lang="it-IT" sz="2600" dirty="0"/>
              <a:t> </a:t>
            </a:r>
            <a:r>
              <a:rPr lang="it-IT" sz="2600" dirty="0" err="1"/>
              <a:t>may</a:t>
            </a:r>
            <a:r>
              <a:rPr lang="it-IT" sz="2600" dirty="0"/>
              <a:t> take </a:t>
            </a:r>
            <a:r>
              <a:rPr lang="it-IT" sz="2600" dirty="0" err="1"/>
              <a:t>place</a:t>
            </a:r>
            <a:r>
              <a:rPr lang="it-IT" sz="2600" dirty="0"/>
              <a:t> in </a:t>
            </a:r>
            <a:r>
              <a:rPr lang="it-IT" sz="2600" dirty="0" err="1"/>
              <a:t>two</a:t>
            </a:r>
            <a:r>
              <a:rPr lang="it-IT" sz="2600" dirty="0"/>
              <a:t> ways</a:t>
            </a:r>
            <a:r>
              <a:rPr lang="it-IT" sz="2600" dirty="0" smtClean="0"/>
              <a:t>:</a:t>
            </a:r>
            <a:endParaRPr lang="it-IT" sz="2600" dirty="0"/>
          </a:p>
        </p:txBody>
      </p:sp>
      <p:sp>
        <p:nvSpPr>
          <p:cNvPr id="98307" name="Rectangle 2"/>
          <p:cNvSpPr>
            <a:spLocks noGrp="1" noChangeArrowheads="1"/>
          </p:cNvSpPr>
          <p:nvPr>
            <p:ph type="title"/>
          </p:nvPr>
        </p:nvSpPr>
        <p:spPr>
          <a:xfrm>
            <a:off x="330200" y="76200"/>
            <a:ext cx="9245600" cy="515526"/>
          </a:xfrm>
        </p:spPr>
        <p:txBody>
          <a:bodyPr/>
          <a:lstStyle/>
          <a:p>
            <a:r>
              <a:rPr lang="it-IT" dirty="0"/>
              <a:t>N</a:t>
            </a:r>
            <a:r>
              <a:rPr lang="it-IT" dirty="0" smtClean="0"/>
              <a:t>on-</a:t>
            </a:r>
            <a:r>
              <a:rPr lang="it-IT" dirty="0" err="1" smtClean="0"/>
              <a:t>disjunction</a:t>
            </a:r>
            <a:endParaRPr lang="it-IT" dirty="0" smtClean="0"/>
          </a:p>
        </p:txBody>
      </p:sp>
      <p:sp>
        <p:nvSpPr>
          <p:cNvPr id="2" name="Rettangolo 1"/>
          <p:cNvSpPr/>
          <p:nvPr/>
        </p:nvSpPr>
        <p:spPr>
          <a:xfrm>
            <a:off x="1208584" y="2780928"/>
            <a:ext cx="7085012" cy="2092881"/>
          </a:xfrm>
          <a:prstGeom prst="rect">
            <a:avLst/>
          </a:prstGeom>
        </p:spPr>
        <p:txBody>
          <a:bodyPr wrap="square">
            <a:spAutoFit/>
          </a:bodyPr>
          <a:lstStyle/>
          <a:p>
            <a:r>
              <a:rPr lang="it-IT" sz="2600" dirty="0" smtClean="0">
                <a:latin typeface="Wingdings"/>
                <a:ea typeface="Wingdings"/>
                <a:cs typeface="Wingdings"/>
                <a:sym typeface="Wingdings"/>
              </a:rPr>
              <a:t></a:t>
            </a:r>
            <a:r>
              <a:rPr lang="it-IT" sz="2600" dirty="0" err="1" smtClean="0">
                <a:latin typeface="+mn-lt"/>
              </a:rPr>
              <a:t>homologous</a:t>
            </a:r>
            <a:r>
              <a:rPr lang="it-IT" sz="2600" dirty="0" smtClean="0">
                <a:latin typeface="+mn-lt"/>
              </a:rPr>
              <a:t> </a:t>
            </a:r>
            <a:r>
              <a:rPr lang="it-IT" sz="2600" dirty="0" err="1">
                <a:latin typeface="+mn-lt"/>
              </a:rPr>
              <a:t>chromosomes</a:t>
            </a:r>
            <a:r>
              <a:rPr lang="it-IT" sz="2600" dirty="0">
                <a:latin typeface="+mn-lt"/>
              </a:rPr>
              <a:t> of a </a:t>
            </a:r>
            <a:r>
              <a:rPr lang="it-IT" sz="2600" dirty="0" err="1">
                <a:latin typeface="+mn-lt"/>
              </a:rPr>
              <a:t>pair</a:t>
            </a:r>
            <a:r>
              <a:rPr lang="it-IT" sz="2600" dirty="0">
                <a:latin typeface="+mn-lt"/>
              </a:rPr>
              <a:t> do </a:t>
            </a:r>
            <a:r>
              <a:rPr lang="it-IT" sz="2600" dirty="0" err="1">
                <a:latin typeface="+mn-lt"/>
              </a:rPr>
              <a:t>not</a:t>
            </a:r>
            <a:r>
              <a:rPr lang="it-IT" sz="2600" dirty="0">
                <a:latin typeface="+mn-lt"/>
              </a:rPr>
              <a:t> separate </a:t>
            </a:r>
            <a:r>
              <a:rPr lang="it-IT" sz="2600" dirty="0" err="1">
                <a:latin typeface="+mn-lt"/>
              </a:rPr>
              <a:t>during</a:t>
            </a:r>
            <a:r>
              <a:rPr lang="it-IT" sz="2600" dirty="0">
                <a:latin typeface="+mn-lt"/>
              </a:rPr>
              <a:t> </a:t>
            </a:r>
            <a:r>
              <a:rPr lang="it-IT" sz="2600" dirty="0" err="1">
                <a:latin typeface="+mn-lt"/>
              </a:rPr>
              <a:t>meiosis</a:t>
            </a:r>
            <a:r>
              <a:rPr lang="it-IT" sz="2600" dirty="0">
                <a:latin typeface="+mn-lt"/>
              </a:rPr>
              <a:t> I;</a:t>
            </a:r>
          </a:p>
          <a:p>
            <a:r>
              <a:rPr lang="it-IT" sz="2600" dirty="0" smtClean="0">
                <a:latin typeface="Wingdings"/>
                <a:ea typeface="Wingdings"/>
                <a:cs typeface="Wingdings"/>
                <a:sym typeface="Wingdings"/>
              </a:rPr>
              <a:t></a:t>
            </a:r>
            <a:r>
              <a:rPr lang="it-IT" sz="2600" dirty="0" err="1" smtClean="0">
                <a:latin typeface="+mn-lt"/>
              </a:rPr>
              <a:t>meiosis</a:t>
            </a:r>
            <a:r>
              <a:rPr lang="it-IT" sz="2600" dirty="0" smtClean="0">
                <a:latin typeface="+mn-lt"/>
              </a:rPr>
              <a:t> </a:t>
            </a:r>
            <a:r>
              <a:rPr lang="it-IT" sz="2600" dirty="0">
                <a:latin typeface="+mn-lt"/>
              </a:rPr>
              <a:t>I </a:t>
            </a:r>
            <a:r>
              <a:rPr lang="it-IT" sz="2600" dirty="0" err="1">
                <a:latin typeface="+mn-lt"/>
              </a:rPr>
              <a:t>occurs</a:t>
            </a:r>
            <a:r>
              <a:rPr lang="it-IT" sz="2600" dirty="0">
                <a:latin typeface="+mn-lt"/>
              </a:rPr>
              <a:t> on a regular </a:t>
            </a:r>
            <a:r>
              <a:rPr lang="it-IT" sz="2600" dirty="0" err="1">
                <a:latin typeface="+mn-lt"/>
              </a:rPr>
              <a:t>basis</a:t>
            </a:r>
            <a:r>
              <a:rPr lang="it-IT" sz="2600" dirty="0">
                <a:latin typeface="+mn-lt"/>
              </a:rPr>
              <a:t>, </a:t>
            </a:r>
            <a:r>
              <a:rPr lang="it-IT" sz="2600" dirty="0" err="1">
                <a:latin typeface="+mn-lt"/>
              </a:rPr>
              <a:t>but</a:t>
            </a:r>
            <a:r>
              <a:rPr lang="it-IT" sz="2600" dirty="0">
                <a:latin typeface="+mn-lt"/>
              </a:rPr>
              <a:t> </a:t>
            </a:r>
            <a:r>
              <a:rPr lang="it-IT" sz="2600" dirty="0" err="1" smtClean="0">
                <a:latin typeface="+mn-lt"/>
              </a:rPr>
              <a:t>chromatids</a:t>
            </a:r>
            <a:r>
              <a:rPr lang="it-IT" sz="2600" dirty="0" smtClean="0">
                <a:latin typeface="+mn-lt"/>
              </a:rPr>
              <a:t> of a </a:t>
            </a:r>
            <a:r>
              <a:rPr lang="it-IT" sz="2600" dirty="0" err="1" smtClean="0">
                <a:latin typeface="+mn-lt"/>
              </a:rPr>
              <a:t>couple</a:t>
            </a:r>
            <a:r>
              <a:rPr lang="it-IT" sz="2600" dirty="0" smtClean="0">
                <a:latin typeface="+mn-lt"/>
              </a:rPr>
              <a:t> do </a:t>
            </a:r>
            <a:r>
              <a:rPr lang="it-IT" sz="2600" dirty="0" err="1">
                <a:latin typeface="+mn-lt"/>
              </a:rPr>
              <a:t>not</a:t>
            </a:r>
            <a:r>
              <a:rPr lang="it-IT" sz="2600" dirty="0">
                <a:latin typeface="+mn-lt"/>
              </a:rPr>
              <a:t> divide </a:t>
            </a:r>
            <a:r>
              <a:rPr lang="it-IT" sz="2600" dirty="0" smtClean="0">
                <a:latin typeface="+mn-lt"/>
              </a:rPr>
              <a:t>in </a:t>
            </a:r>
            <a:r>
              <a:rPr lang="it-IT" sz="2600" dirty="0" err="1" smtClean="0">
                <a:latin typeface="+mn-lt"/>
              </a:rPr>
              <a:t>one</a:t>
            </a:r>
            <a:r>
              <a:rPr lang="it-IT" sz="2600" dirty="0" smtClean="0">
                <a:latin typeface="+mn-lt"/>
              </a:rPr>
              <a:t> of the </a:t>
            </a:r>
            <a:r>
              <a:rPr lang="it-IT" sz="2600" dirty="0" err="1">
                <a:latin typeface="+mn-lt"/>
              </a:rPr>
              <a:t>cells</a:t>
            </a:r>
            <a:r>
              <a:rPr lang="it-IT" sz="2600" dirty="0">
                <a:latin typeface="+mn-lt"/>
              </a:rPr>
              <a:t> </a:t>
            </a:r>
            <a:r>
              <a:rPr lang="it-IT" sz="2600" dirty="0" err="1">
                <a:latin typeface="+mn-lt"/>
              </a:rPr>
              <a:t>during</a:t>
            </a:r>
            <a:r>
              <a:rPr lang="it-IT" sz="2600" dirty="0">
                <a:latin typeface="+mn-lt"/>
              </a:rPr>
              <a:t> </a:t>
            </a:r>
            <a:r>
              <a:rPr lang="it-IT" sz="2600" dirty="0" err="1">
                <a:latin typeface="+mn-lt"/>
              </a:rPr>
              <a:t>meiosis</a:t>
            </a:r>
            <a:r>
              <a:rPr lang="it-IT" sz="2600" dirty="0">
                <a:latin typeface="+mn-lt"/>
              </a:rPr>
              <a:t> II.</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FlagCount" hidden="1">
            <a:hlinkClick r:id="rId3" action="ppaction://hlinkfile"/>
          </p:cNvPr>
          <p:cNvSpPr>
            <a:spLocks noChangeArrowheads="1"/>
          </p:cNvSpPr>
          <p:nvPr/>
        </p:nvSpPr>
        <p:spPr bwMode="auto">
          <a:xfrm>
            <a:off x="5611813" y="774700"/>
            <a:ext cx="304800" cy="268288"/>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eaLnBrk="0" hangingPunct="0"/>
            <a:r>
              <a:rPr lang="en-US" sz="1200">
                <a:solidFill>
                  <a:srgbClr val="000000"/>
                </a:solidFill>
                <a:latin typeface="Tahoma" pitchFamily="34" charset="0"/>
              </a:rPr>
              <a:t>0</a:t>
            </a:r>
          </a:p>
        </p:txBody>
      </p:sp>
      <p:grpSp>
        <p:nvGrpSpPr>
          <p:cNvPr id="99331" name="Group 35"/>
          <p:cNvGrpSpPr>
            <a:grpSpLocks/>
          </p:cNvGrpSpPr>
          <p:nvPr/>
        </p:nvGrpSpPr>
        <p:grpSpPr bwMode="auto">
          <a:xfrm>
            <a:off x="57150" y="1485900"/>
            <a:ext cx="5184775" cy="3894138"/>
            <a:chOff x="33" y="936"/>
            <a:chExt cx="3015" cy="2453"/>
          </a:xfrm>
        </p:grpSpPr>
        <p:pic>
          <p:nvPicPr>
            <p:cNvPr id="99343" name="Picture 6"/>
            <p:cNvPicPr>
              <a:picLocks noChangeAspect="1" noChangeArrowheads="1"/>
            </p:cNvPicPr>
            <p:nvPr/>
          </p:nvPicPr>
          <p:blipFill>
            <a:blip r:embed="rId4"/>
            <a:srcRect/>
            <a:stretch>
              <a:fillRect/>
            </a:stretch>
          </p:blipFill>
          <p:spPr bwMode="auto">
            <a:xfrm>
              <a:off x="33" y="936"/>
              <a:ext cx="3015" cy="2453"/>
            </a:xfrm>
            <a:prstGeom prst="rect">
              <a:avLst/>
            </a:prstGeom>
            <a:noFill/>
            <a:ln w="9525">
              <a:noFill/>
              <a:miter lim="800000"/>
              <a:headEnd/>
              <a:tailEnd/>
            </a:ln>
          </p:spPr>
        </p:pic>
        <p:sp>
          <p:nvSpPr>
            <p:cNvPr id="99344" name="Text Box 7"/>
            <p:cNvSpPr txBox="1">
              <a:spLocks noChangeArrowheads="1"/>
            </p:cNvSpPr>
            <p:nvPr/>
          </p:nvSpPr>
          <p:spPr bwMode="auto">
            <a:xfrm>
              <a:off x="197" y="1121"/>
              <a:ext cx="1013" cy="465"/>
            </a:xfrm>
            <a:prstGeom prst="rect">
              <a:avLst/>
            </a:prstGeom>
            <a:noFill/>
            <a:ln w="9525">
              <a:noFill/>
              <a:miter lim="800000"/>
              <a:headEnd/>
              <a:tailEnd/>
            </a:ln>
          </p:spPr>
          <p:txBody>
            <a:bodyPr>
              <a:spAutoFit/>
            </a:bodyPr>
            <a:lstStyle/>
            <a:p>
              <a:pPr eaLnBrk="0" hangingPunct="0"/>
              <a:r>
                <a:rPr lang="it-IT" sz="1400" dirty="0">
                  <a:solidFill>
                    <a:srgbClr val="000000"/>
                  </a:solidFill>
                  <a:latin typeface="Arial" pitchFamily="34" charset="0"/>
                </a:rPr>
                <a:t>Non-</a:t>
              </a:r>
              <a:r>
                <a:rPr lang="it-IT" sz="1400" dirty="0" err="1" smtClean="0">
                  <a:solidFill>
                    <a:srgbClr val="000000"/>
                  </a:solidFill>
                  <a:latin typeface="Arial" pitchFamily="34" charset="0"/>
                </a:rPr>
                <a:t>disjunction</a:t>
              </a:r>
              <a:r>
                <a:rPr lang="it-IT" sz="1400" dirty="0" smtClean="0">
                  <a:solidFill>
                    <a:srgbClr val="000000"/>
                  </a:solidFill>
                  <a:latin typeface="Arial" pitchFamily="34" charset="0"/>
                </a:rPr>
                <a:t> </a:t>
              </a:r>
              <a:r>
                <a:rPr lang="it-IT" sz="1400" dirty="0" err="1" smtClean="0">
                  <a:solidFill>
                    <a:srgbClr val="000000"/>
                  </a:solidFill>
                  <a:latin typeface="Arial" pitchFamily="34" charset="0"/>
                </a:rPr>
                <a:t>during</a:t>
              </a:r>
              <a:r>
                <a:rPr lang="it-IT" sz="1400" dirty="0" smtClean="0">
                  <a:solidFill>
                    <a:srgbClr val="000000"/>
                  </a:solidFill>
                  <a:latin typeface="Arial" pitchFamily="34" charset="0"/>
                </a:rPr>
                <a:t> </a:t>
              </a:r>
              <a:endParaRPr lang="it-IT" sz="1400" dirty="0">
                <a:solidFill>
                  <a:srgbClr val="000000"/>
                </a:solidFill>
                <a:latin typeface="Arial" pitchFamily="34" charset="0"/>
              </a:endParaRPr>
            </a:p>
            <a:p>
              <a:pPr eaLnBrk="0" hangingPunct="0"/>
              <a:r>
                <a:rPr lang="it-IT" sz="1400" dirty="0" err="1" smtClean="0">
                  <a:solidFill>
                    <a:srgbClr val="000000"/>
                  </a:solidFill>
                  <a:latin typeface="Arial" pitchFamily="34" charset="0"/>
                </a:rPr>
                <a:t>meiosis</a:t>
              </a:r>
              <a:r>
                <a:rPr lang="it-IT" sz="1400" dirty="0" smtClean="0">
                  <a:solidFill>
                    <a:srgbClr val="000000"/>
                  </a:solidFill>
                  <a:latin typeface="Arial" pitchFamily="34" charset="0"/>
                </a:rPr>
                <a:t> </a:t>
              </a:r>
              <a:r>
                <a:rPr lang="it-IT" sz="1400" dirty="0">
                  <a:solidFill>
                    <a:srgbClr val="000000"/>
                  </a:solidFill>
                  <a:latin typeface="Arial" pitchFamily="34" charset="0"/>
                </a:rPr>
                <a:t>I</a:t>
              </a:r>
            </a:p>
          </p:txBody>
        </p:sp>
        <p:sp>
          <p:nvSpPr>
            <p:cNvPr id="99345" name="Text Box 8"/>
            <p:cNvSpPr txBox="1">
              <a:spLocks noChangeArrowheads="1"/>
            </p:cNvSpPr>
            <p:nvPr/>
          </p:nvSpPr>
          <p:spPr bwMode="auto">
            <a:xfrm>
              <a:off x="229" y="1948"/>
              <a:ext cx="633" cy="330"/>
            </a:xfrm>
            <a:prstGeom prst="rect">
              <a:avLst/>
            </a:prstGeom>
            <a:noFill/>
            <a:ln w="9525">
              <a:noFill/>
              <a:miter lim="800000"/>
              <a:headEnd/>
              <a:tailEnd/>
            </a:ln>
          </p:spPr>
          <p:txBody>
            <a:bodyPr>
              <a:spAutoFit/>
            </a:bodyPr>
            <a:lstStyle/>
            <a:p>
              <a:pPr eaLnBrk="0" hangingPunct="0"/>
              <a:r>
                <a:rPr lang="it-IT" sz="1400" dirty="0" err="1" smtClean="0">
                  <a:solidFill>
                    <a:srgbClr val="000000"/>
                  </a:solidFill>
                  <a:latin typeface="Arial" pitchFamily="34" charset="0"/>
                </a:rPr>
                <a:t>Normal</a:t>
              </a:r>
              <a:r>
                <a:rPr lang="it-IT" sz="1400" dirty="0" smtClean="0">
                  <a:solidFill>
                    <a:srgbClr val="000000"/>
                  </a:solidFill>
                  <a:latin typeface="Arial" pitchFamily="34" charset="0"/>
                </a:rPr>
                <a:t> </a:t>
              </a:r>
              <a:r>
                <a:rPr lang="it-IT" sz="1400" dirty="0" err="1" smtClean="0">
                  <a:solidFill>
                    <a:srgbClr val="000000"/>
                  </a:solidFill>
                  <a:latin typeface="Arial" pitchFamily="34" charset="0"/>
                </a:rPr>
                <a:t>meiosis</a:t>
              </a:r>
              <a:r>
                <a:rPr lang="it-IT" sz="1400" dirty="0" smtClean="0">
                  <a:solidFill>
                    <a:srgbClr val="000000"/>
                  </a:solidFill>
                  <a:latin typeface="Arial" pitchFamily="34" charset="0"/>
                </a:rPr>
                <a:t> II</a:t>
              </a:r>
              <a:endParaRPr lang="it-IT" sz="1400" dirty="0">
                <a:solidFill>
                  <a:srgbClr val="000000"/>
                </a:solidFill>
                <a:latin typeface="Arial" pitchFamily="34" charset="0"/>
              </a:endParaRPr>
            </a:p>
          </p:txBody>
        </p:sp>
        <p:sp>
          <p:nvSpPr>
            <p:cNvPr id="99346" name="Text Box 9"/>
            <p:cNvSpPr txBox="1">
              <a:spLocks noChangeArrowheads="1"/>
            </p:cNvSpPr>
            <p:nvPr/>
          </p:nvSpPr>
          <p:spPr bwMode="auto">
            <a:xfrm>
              <a:off x="164" y="2681"/>
              <a:ext cx="580" cy="194"/>
            </a:xfrm>
            <a:prstGeom prst="rect">
              <a:avLst/>
            </a:prstGeom>
            <a:noFill/>
            <a:ln w="9525">
              <a:noFill/>
              <a:miter lim="800000"/>
              <a:headEnd/>
              <a:tailEnd/>
            </a:ln>
          </p:spPr>
          <p:txBody>
            <a:bodyPr wrap="square">
              <a:spAutoFit/>
            </a:bodyPr>
            <a:lstStyle/>
            <a:p>
              <a:pPr eaLnBrk="0" hangingPunct="0"/>
              <a:r>
                <a:rPr lang="it-IT" sz="1400" dirty="0" err="1" smtClean="0">
                  <a:solidFill>
                    <a:srgbClr val="000000"/>
                  </a:solidFill>
                  <a:latin typeface="Arial" pitchFamily="34" charset="0"/>
                </a:rPr>
                <a:t>Gametes</a:t>
              </a:r>
              <a:endParaRPr lang="it-IT" sz="1400" dirty="0">
                <a:solidFill>
                  <a:srgbClr val="000000"/>
                </a:solidFill>
                <a:latin typeface="Arial" pitchFamily="34" charset="0"/>
              </a:endParaRPr>
            </a:p>
          </p:txBody>
        </p:sp>
        <p:sp>
          <p:nvSpPr>
            <p:cNvPr id="99347" name="Text Box 10"/>
            <p:cNvSpPr txBox="1">
              <a:spLocks noChangeArrowheads="1"/>
            </p:cNvSpPr>
            <p:nvPr/>
          </p:nvSpPr>
          <p:spPr bwMode="auto">
            <a:xfrm>
              <a:off x="888" y="2896"/>
              <a:ext cx="367" cy="194"/>
            </a:xfrm>
            <a:prstGeom prst="rect">
              <a:avLst/>
            </a:prstGeom>
            <a:noFill/>
            <a:ln w="9525">
              <a:noFill/>
              <a:miter lim="800000"/>
              <a:headEnd/>
              <a:tailEnd/>
            </a:ln>
          </p:spPr>
          <p:txBody>
            <a:bodyPr wrap="none">
              <a:spAutoFit/>
            </a:bodyPr>
            <a:lstStyle/>
            <a:p>
              <a:pPr eaLnBrk="0" hangingPunct="0"/>
              <a:r>
                <a:rPr lang="it-IT" sz="1400" i="1">
                  <a:solidFill>
                    <a:srgbClr val="000000"/>
                  </a:solidFill>
                  <a:latin typeface="Arial" pitchFamily="34" charset="0"/>
                </a:rPr>
                <a:t>n </a:t>
              </a:r>
              <a:r>
                <a:rPr lang="it-IT" sz="1400">
                  <a:solidFill>
                    <a:srgbClr val="000000"/>
                  </a:solidFill>
                  <a:latin typeface="Symbol" pitchFamily="18" charset="2"/>
                </a:rPr>
                <a:t>+</a:t>
              </a:r>
              <a:r>
                <a:rPr lang="it-IT" sz="1400">
                  <a:solidFill>
                    <a:srgbClr val="000000"/>
                  </a:solidFill>
                  <a:latin typeface="Arial" pitchFamily="34" charset="0"/>
                </a:rPr>
                <a:t> 1 </a:t>
              </a:r>
            </a:p>
          </p:txBody>
        </p:sp>
        <p:sp>
          <p:nvSpPr>
            <p:cNvPr id="99348" name="Text Box 11"/>
            <p:cNvSpPr txBox="1">
              <a:spLocks noChangeArrowheads="1"/>
            </p:cNvSpPr>
            <p:nvPr/>
          </p:nvSpPr>
          <p:spPr bwMode="auto">
            <a:xfrm>
              <a:off x="1350" y="2896"/>
              <a:ext cx="367" cy="194"/>
            </a:xfrm>
            <a:prstGeom prst="rect">
              <a:avLst/>
            </a:prstGeom>
            <a:noFill/>
            <a:ln w="9525">
              <a:noFill/>
              <a:miter lim="800000"/>
              <a:headEnd/>
              <a:tailEnd/>
            </a:ln>
          </p:spPr>
          <p:txBody>
            <a:bodyPr wrap="none">
              <a:spAutoFit/>
            </a:bodyPr>
            <a:lstStyle/>
            <a:p>
              <a:pPr eaLnBrk="0" hangingPunct="0"/>
              <a:r>
                <a:rPr lang="it-IT" sz="1400" i="1">
                  <a:solidFill>
                    <a:srgbClr val="000000"/>
                  </a:solidFill>
                  <a:latin typeface="Arial" pitchFamily="34" charset="0"/>
                </a:rPr>
                <a:t>n </a:t>
              </a:r>
              <a:r>
                <a:rPr lang="it-IT" sz="1400">
                  <a:solidFill>
                    <a:srgbClr val="000000"/>
                  </a:solidFill>
                  <a:latin typeface="Symbol" pitchFamily="18" charset="2"/>
                </a:rPr>
                <a:t>+</a:t>
              </a:r>
              <a:r>
                <a:rPr lang="it-IT" sz="1400">
                  <a:solidFill>
                    <a:srgbClr val="000000"/>
                  </a:solidFill>
                  <a:latin typeface="Arial" pitchFamily="34" charset="0"/>
                </a:rPr>
                <a:t> 1 </a:t>
              </a:r>
            </a:p>
          </p:txBody>
        </p:sp>
        <p:sp>
          <p:nvSpPr>
            <p:cNvPr id="99349" name="Text Box 12"/>
            <p:cNvSpPr txBox="1">
              <a:spLocks noChangeArrowheads="1"/>
            </p:cNvSpPr>
            <p:nvPr/>
          </p:nvSpPr>
          <p:spPr bwMode="auto">
            <a:xfrm>
              <a:off x="1799" y="2896"/>
              <a:ext cx="338" cy="194"/>
            </a:xfrm>
            <a:prstGeom prst="rect">
              <a:avLst/>
            </a:prstGeom>
            <a:noFill/>
            <a:ln w="9525">
              <a:noFill/>
              <a:miter lim="800000"/>
              <a:headEnd/>
              <a:tailEnd/>
            </a:ln>
          </p:spPr>
          <p:txBody>
            <a:bodyPr wrap="none">
              <a:spAutoFit/>
            </a:bodyPr>
            <a:lstStyle/>
            <a:p>
              <a:pPr eaLnBrk="0" hangingPunct="0"/>
              <a:r>
                <a:rPr lang="it-IT" sz="1400" i="1">
                  <a:solidFill>
                    <a:srgbClr val="000000"/>
                  </a:solidFill>
                  <a:latin typeface="Arial" pitchFamily="34" charset="0"/>
                </a:rPr>
                <a:t>n </a:t>
              </a:r>
              <a:r>
                <a:rPr lang="it-IT" sz="1400">
                  <a:solidFill>
                    <a:srgbClr val="000000"/>
                  </a:solidFill>
                  <a:latin typeface="Symbol" pitchFamily="18" charset="2"/>
                  <a:sym typeface="Symbol" pitchFamily="18" charset="2"/>
                </a:rPr>
                <a:t></a:t>
              </a:r>
              <a:r>
                <a:rPr lang="it-IT" sz="1400">
                  <a:solidFill>
                    <a:srgbClr val="000000"/>
                  </a:solidFill>
                  <a:latin typeface="Arial" pitchFamily="34" charset="0"/>
                </a:rPr>
                <a:t>1 </a:t>
              </a:r>
            </a:p>
          </p:txBody>
        </p:sp>
        <p:sp>
          <p:nvSpPr>
            <p:cNvPr id="99350" name="Text Box 13"/>
            <p:cNvSpPr txBox="1">
              <a:spLocks noChangeArrowheads="1"/>
            </p:cNvSpPr>
            <p:nvPr/>
          </p:nvSpPr>
          <p:spPr bwMode="auto">
            <a:xfrm>
              <a:off x="2236" y="2896"/>
              <a:ext cx="338" cy="194"/>
            </a:xfrm>
            <a:prstGeom prst="rect">
              <a:avLst/>
            </a:prstGeom>
            <a:noFill/>
            <a:ln w="9525">
              <a:noFill/>
              <a:miter lim="800000"/>
              <a:headEnd/>
              <a:tailEnd/>
            </a:ln>
          </p:spPr>
          <p:txBody>
            <a:bodyPr wrap="none">
              <a:spAutoFit/>
            </a:bodyPr>
            <a:lstStyle/>
            <a:p>
              <a:pPr eaLnBrk="0" hangingPunct="0"/>
              <a:r>
                <a:rPr lang="it-IT" sz="1400" i="1">
                  <a:solidFill>
                    <a:srgbClr val="000000"/>
                  </a:solidFill>
                  <a:latin typeface="Arial" pitchFamily="34" charset="0"/>
                </a:rPr>
                <a:t>n </a:t>
              </a:r>
              <a:r>
                <a:rPr lang="it-IT" sz="1400">
                  <a:solidFill>
                    <a:srgbClr val="000000"/>
                  </a:solidFill>
                  <a:latin typeface="Symbol" pitchFamily="18" charset="2"/>
                  <a:sym typeface="Symbol" pitchFamily="18" charset="2"/>
                </a:rPr>
                <a:t></a:t>
              </a:r>
              <a:r>
                <a:rPr lang="it-IT" sz="1400">
                  <a:solidFill>
                    <a:srgbClr val="000000"/>
                  </a:solidFill>
                  <a:latin typeface="Arial" pitchFamily="34" charset="0"/>
                </a:rPr>
                <a:t>1 </a:t>
              </a:r>
            </a:p>
          </p:txBody>
        </p:sp>
        <p:sp>
          <p:nvSpPr>
            <p:cNvPr id="99351" name="Text Box 14"/>
            <p:cNvSpPr txBox="1">
              <a:spLocks noChangeArrowheads="1"/>
            </p:cNvSpPr>
            <p:nvPr/>
          </p:nvSpPr>
          <p:spPr bwMode="auto">
            <a:xfrm>
              <a:off x="1074" y="3131"/>
              <a:ext cx="1273" cy="194"/>
            </a:xfrm>
            <a:prstGeom prst="rect">
              <a:avLst/>
            </a:prstGeom>
            <a:noFill/>
            <a:ln w="9525">
              <a:noFill/>
              <a:miter lim="800000"/>
              <a:headEnd/>
              <a:tailEnd/>
            </a:ln>
          </p:spPr>
          <p:txBody>
            <a:bodyPr>
              <a:spAutoFit/>
            </a:bodyPr>
            <a:lstStyle/>
            <a:p>
              <a:pPr eaLnBrk="0" hangingPunct="0"/>
              <a:r>
                <a:rPr lang="it-IT" sz="1400" dirty="0" err="1" smtClean="0">
                  <a:solidFill>
                    <a:srgbClr val="000000"/>
                  </a:solidFill>
                  <a:latin typeface="Arial" pitchFamily="34" charset="0"/>
                </a:rPr>
                <a:t>Number</a:t>
              </a:r>
              <a:r>
                <a:rPr lang="it-IT" sz="1400" dirty="0" smtClean="0">
                  <a:solidFill>
                    <a:srgbClr val="000000"/>
                  </a:solidFill>
                  <a:latin typeface="Arial" pitchFamily="34" charset="0"/>
                </a:rPr>
                <a:t> of </a:t>
              </a:r>
              <a:r>
                <a:rPr lang="it-IT" sz="1400" dirty="0" err="1" smtClean="0">
                  <a:solidFill>
                    <a:srgbClr val="000000"/>
                  </a:solidFill>
                  <a:latin typeface="Arial" pitchFamily="34" charset="0"/>
                </a:rPr>
                <a:t>chromosomes</a:t>
              </a:r>
              <a:endParaRPr lang="it-IT" sz="1400" dirty="0">
                <a:solidFill>
                  <a:srgbClr val="000000"/>
                </a:solidFill>
                <a:latin typeface="Arial" pitchFamily="34" charset="0"/>
              </a:endParaRPr>
            </a:p>
          </p:txBody>
        </p:sp>
        <p:sp>
          <p:nvSpPr>
            <p:cNvPr id="99352" name="Line 15"/>
            <p:cNvSpPr>
              <a:spLocks noChangeShapeType="1"/>
            </p:cNvSpPr>
            <p:nvPr/>
          </p:nvSpPr>
          <p:spPr bwMode="auto">
            <a:xfrm flipH="1" flipV="1">
              <a:off x="766" y="1381"/>
              <a:ext cx="793" cy="150"/>
            </a:xfrm>
            <a:prstGeom prst="line">
              <a:avLst/>
            </a:prstGeom>
            <a:noFill/>
            <a:ln w="19050">
              <a:solidFill>
                <a:schemeClr val="tx1"/>
              </a:solidFill>
              <a:round/>
              <a:headEnd/>
              <a:tailEnd/>
            </a:ln>
          </p:spPr>
          <p:txBody>
            <a:bodyPr wrap="none" anchor="ctr"/>
            <a:lstStyle/>
            <a:p>
              <a:endParaRPr lang="it-IT"/>
            </a:p>
          </p:txBody>
        </p:sp>
      </p:grpSp>
      <p:grpSp>
        <p:nvGrpSpPr>
          <p:cNvPr id="99332" name="Group 34"/>
          <p:cNvGrpSpPr>
            <a:grpSpLocks/>
          </p:cNvGrpSpPr>
          <p:nvPr/>
        </p:nvGrpSpPr>
        <p:grpSpPr bwMode="auto">
          <a:xfrm>
            <a:off x="5151438" y="1484313"/>
            <a:ext cx="4616450" cy="3895725"/>
            <a:chOff x="2995" y="935"/>
            <a:chExt cx="2685" cy="2454"/>
          </a:xfrm>
        </p:grpSpPr>
        <p:pic>
          <p:nvPicPr>
            <p:cNvPr id="99334" name="Picture 17"/>
            <p:cNvPicPr>
              <a:picLocks noChangeAspect="1" noChangeArrowheads="1"/>
            </p:cNvPicPr>
            <p:nvPr/>
          </p:nvPicPr>
          <p:blipFill>
            <a:blip r:embed="rId5"/>
            <a:srcRect/>
            <a:stretch>
              <a:fillRect/>
            </a:stretch>
          </p:blipFill>
          <p:spPr bwMode="auto">
            <a:xfrm>
              <a:off x="2995" y="935"/>
              <a:ext cx="2685" cy="2454"/>
            </a:xfrm>
            <a:prstGeom prst="rect">
              <a:avLst/>
            </a:prstGeom>
            <a:noFill/>
            <a:ln w="9525">
              <a:noFill/>
              <a:miter lim="800000"/>
              <a:headEnd/>
              <a:tailEnd/>
            </a:ln>
          </p:spPr>
        </p:pic>
        <p:sp>
          <p:nvSpPr>
            <p:cNvPr id="99335" name="Text Box 18"/>
            <p:cNvSpPr txBox="1">
              <a:spLocks noChangeArrowheads="1"/>
            </p:cNvSpPr>
            <p:nvPr/>
          </p:nvSpPr>
          <p:spPr bwMode="auto">
            <a:xfrm>
              <a:off x="3036" y="1750"/>
              <a:ext cx="1039" cy="330"/>
            </a:xfrm>
            <a:prstGeom prst="rect">
              <a:avLst/>
            </a:prstGeom>
            <a:noFill/>
            <a:ln w="9525">
              <a:noFill/>
              <a:miter lim="800000"/>
              <a:headEnd/>
              <a:tailEnd/>
            </a:ln>
          </p:spPr>
          <p:txBody>
            <a:bodyPr>
              <a:spAutoFit/>
            </a:bodyPr>
            <a:lstStyle/>
            <a:p>
              <a:pPr eaLnBrk="0" hangingPunct="0"/>
              <a:r>
                <a:rPr lang="it-IT" sz="1400" dirty="0">
                  <a:solidFill>
                    <a:srgbClr val="000000"/>
                  </a:solidFill>
                  <a:latin typeface="Arial" pitchFamily="34" charset="0"/>
                </a:rPr>
                <a:t>Non-</a:t>
              </a:r>
              <a:r>
                <a:rPr lang="it-IT" sz="1400" dirty="0" err="1" smtClean="0">
                  <a:solidFill>
                    <a:srgbClr val="000000"/>
                  </a:solidFill>
                  <a:latin typeface="Arial" pitchFamily="34" charset="0"/>
                </a:rPr>
                <a:t>disjunction</a:t>
              </a:r>
              <a:r>
                <a:rPr lang="it-IT" sz="1400" dirty="0" smtClean="0">
                  <a:solidFill>
                    <a:srgbClr val="000000"/>
                  </a:solidFill>
                  <a:latin typeface="Arial" pitchFamily="34" charset="0"/>
                </a:rPr>
                <a:t> </a:t>
              </a:r>
              <a:r>
                <a:rPr lang="it-IT" sz="1400" dirty="0" err="1" smtClean="0">
                  <a:solidFill>
                    <a:srgbClr val="000000"/>
                  </a:solidFill>
                  <a:latin typeface="Arial" pitchFamily="34" charset="0"/>
                </a:rPr>
                <a:t>during</a:t>
              </a:r>
              <a:r>
                <a:rPr lang="it-IT" sz="1400" dirty="0" smtClean="0">
                  <a:solidFill>
                    <a:srgbClr val="000000"/>
                  </a:solidFill>
                  <a:latin typeface="Arial" pitchFamily="34" charset="0"/>
                </a:rPr>
                <a:t> </a:t>
              </a:r>
              <a:r>
                <a:rPr lang="it-IT" sz="1400" dirty="0" err="1" smtClean="0">
                  <a:solidFill>
                    <a:srgbClr val="000000"/>
                  </a:solidFill>
                  <a:latin typeface="Arial" pitchFamily="34" charset="0"/>
                </a:rPr>
                <a:t>meiosis</a:t>
              </a:r>
              <a:r>
                <a:rPr lang="it-IT" sz="1400" dirty="0" smtClean="0">
                  <a:solidFill>
                    <a:srgbClr val="000000"/>
                  </a:solidFill>
                  <a:latin typeface="Arial" pitchFamily="34" charset="0"/>
                </a:rPr>
                <a:t> </a:t>
              </a:r>
              <a:r>
                <a:rPr lang="it-IT" sz="1400" dirty="0">
                  <a:solidFill>
                    <a:srgbClr val="000000"/>
                  </a:solidFill>
                  <a:latin typeface="Arial" pitchFamily="34" charset="0"/>
                </a:rPr>
                <a:t>II</a:t>
              </a:r>
            </a:p>
          </p:txBody>
        </p:sp>
        <p:sp>
          <p:nvSpPr>
            <p:cNvPr id="99336" name="Text Box 19"/>
            <p:cNvSpPr txBox="1">
              <a:spLocks noChangeArrowheads="1"/>
            </p:cNvSpPr>
            <p:nvPr/>
          </p:nvSpPr>
          <p:spPr bwMode="auto">
            <a:xfrm>
              <a:off x="3036" y="1194"/>
              <a:ext cx="753" cy="330"/>
            </a:xfrm>
            <a:prstGeom prst="rect">
              <a:avLst/>
            </a:prstGeom>
            <a:noFill/>
            <a:ln w="9525">
              <a:noFill/>
              <a:miter lim="800000"/>
              <a:headEnd/>
              <a:tailEnd/>
            </a:ln>
          </p:spPr>
          <p:txBody>
            <a:bodyPr>
              <a:spAutoFit/>
            </a:bodyPr>
            <a:lstStyle/>
            <a:p>
              <a:pPr eaLnBrk="0" hangingPunct="0"/>
              <a:r>
                <a:rPr lang="it-IT" sz="1400" dirty="0" err="1" smtClean="0">
                  <a:solidFill>
                    <a:srgbClr val="000000"/>
                  </a:solidFill>
                  <a:latin typeface="Arial" pitchFamily="34" charset="0"/>
                </a:rPr>
                <a:t>Normal</a:t>
              </a:r>
              <a:r>
                <a:rPr lang="it-IT" sz="1400" dirty="0" smtClean="0">
                  <a:solidFill>
                    <a:srgbClr val="000000"/>
                  </a:solidFill>
                  <a:latin typeface="Arial" pitchFamily="34" charset="0"/>
                </a:rPr>
                <a:t> </a:t>
              </a:r>
              <a:r>
                <a:rPr lang="it-IT" sz="1400" dirty="0" err="1" smtClean="0">
                  <a:solidFill>
                    <a:srgbClr val="000000"/>
                  </a:solidFill>
                  <a:latin typeface="Arial" pitchFamily="34" charset="0"/>
                </a:rPr>
                <a:t>meiosis</a:t>
              </a:r>
              <a:r>
                <a:rPr lang="it-IT" sz="1400" dirty="0" smtClean="0">
                  <a:solidFill>
                    <a:srgbClr val="000000"/>
                  </a:solidFill>
                  <a:latin typeface="Arial" pitchFamily="34" charset="0"/>
                </a:rPr>
                <a:t> I</a:t>
              </a:r>
              <a:endParaRPr lang="it-IT" sz="1400" dirty="0">
                <a:solidFill>
                  <a:srgbClr val="000000"/>
                </a:solidFill>
                <a:latin typeface="Arial" pitchFamily="34" charset="0"/>
              </a:endParaRPr>
            </a:p>
          </p:txBody>
        </p:sp>
        <p:sp>
          <p:nvSpPr>
            <p:cNvPr id="99337" name="Text Box 20"/>
            <p:cNvSpPr txBox="1">
              <a:spLocks noChangeArrowheads="1"/>
            </p:cNvSpPr>
            <p:nvPr/>
          </p:nvSpPr>
          <p:spPr bwMode="auto">
            <a:xfrm>
              <a:off x="3036" y="2715"/>
              <a:ext cx="529" cy="192"/>
            </a:xfrm>
            <a:prstGeom prst="rect">
              <a:avLst/>
            </a:prstGeom>
            <a:noFill/>
            <a:ln w="9525">
              <a:noFill/>
              <a:miter lim="800000"/>
              <a:headEnd/>
              <a:tailEnd/>
            </a:ln>
          </p:spPr>
          <p:txBody>
            <a:bodyPr>
              <a:spAutoFit/>
            </a:bodyPr>
            <a:lstStyle/>
            <a:p>
              <a:pPr eaLnBrk="0" hangingPunct="0"/>
              <a:r>
                <a:rPr lang="it-IT" sz="1400" dirty="0" err="1" smtClean="0">
                  <a:solidFill>
                    <a:srgbClr val="000000"/>
                  </a:solidFill>
                  <a:latin typeface="Arial" pitchFamily="34" charset="0"/>
                </a:rPr>
                <a:t>Gametes</a:t>
              </a:r>
              <a:endParaRPr lang="it-IT" sz="1400" dirty="0">
                <a:solidFill>
                  <a:srgbClr val="000000"/>
                </a:solidFill>
                <a:latin typeface="Arial" pitchFamily="34" charset="0"/>
              </a:endParaRPr>
            </a:p>
          </p:txBody>
        </p:sp>
        <p:sp>
          <p:nvSpPr>
            <p:cNvPr id="99338" name="Text Box 21"/>
            <p:cNvSpPr txBox="1">
              <a:spLocks noChangeArrowheads="1"/>
            </p:cNvSpPr>
            <p:nvPr/>
          </p:nvSpPr>
          <p:spPr bwMode="auto">
            <a:xfrm>
              <a:off x="3852" y="2910"/>
              <a:ext cx="367" cy="194"/>
            </a:xfrm>
            <a:prstGeom prst="rect">
              <a:avLst/>
            </a:prstGeom>
            <a:noFill/>
            <a:ln w="9525">
              <a:noFill/>
              <a:miter lim="800000"/>
              <a:headEnd/>
              <a:tailEnd/>
            </a:ln>
          </p:spPr>
          <p:txBody>
            <a:bodyPr wrap="none">
              <a:spAutoFit/>
            </a:bodyPr>
            <a:lstStyle/>
            <a:p>
              <a:pPr eaLnBrk="0" hangingPunct="0"/>
              <a:r>
                <a:rPr lang="it-IT" sz="1400" i="1">
                  <a:solidFill>
                    <a:srgbClr val="000000"/>
                  </a:solidFill>
                  <a:latin typeface="Arial" pitchFamily="34" charset="0"/>
                </a:rPr>
                <a:t>n </a:t>
              </a:r>
              <a:r>
                <a:rPr lang="it-IT" sz="1400">
                  <a:solidFill>
                    <a:srgbClr val="000000"/>
                  </a:solidFill>
                  <a:latin typeface="Symbol" pitchFamily="18" charset="2"/>
                </a:rPr>
                <a:t>+</a:t>
              </a:r>
              <a:r>
                <a:rPr lang="it-IT" sz="1400">
                  <a:solidFill>
                    <a:srgbClr val="000000"/>
                  </a:solidFill>
                  <a:latin typeface="Arial" pitchFamily="34" charset="0"/>
                </a:rPr>
                <a:t> 1 </a:t>
              </a:r>
            </a:p>
          </p:txBody>
        </p:sp>
        <p:sp>
          <p:nvSpPr>
            <p:cNvPr id="99339" name="Text Box 22"/>
            <p:cNvSpPr txBox="1">
              <a:spLocks noChangeArrowheads="1"/>
            </p:cNvSpPr>
            <p:nvPr/>
          </p:nvSpPr>
          <p:spPr bwMode="auto">
            <a:xfrm>
              <a:off x="4297" y="2910"/>
              <a:ext cx="338" cy="194"/>
            </a:xfrm>
            <a:prstGeom prst="rect">
              <a:avLst/>
            </a:prstGeom>
            <a:noFill/>
            <a:ln w="9525">
              <a:noFill/>
              <a:miter lim="800000"/>
              <a:headEnd/>
              <a:tailEnd/>
            </a:ln>
          </p:spPr>
          <p:txBody>
            <a:bodyPr wrap="none">
              <a:spAutoFit/>
            </a:bodyPr>
            <a:lstStyle/>
            <a:p>
              <a:pPr eaLnBrk="0" hangingPunct="0"/>
              <a:r>
                <a:rPr lang="it-IT" sz="1400" i="1">
                  <a:solidFill>
                    <a:srgbClr val="000000"/>
                  </a:solidFill>
                  <a:latin typeface="Arial" pitchFamily="34" charset="0"/>
                </a:rPr>
                <a:t>n </a:t>
              </a:r>
              <a:r>
                <a:rPr lang="it-IT" sz="1400">
                  <a:solidFill>
                    <a:srgbClr val="000000"/>
                  </a:solidFill>
                  <a:latin typeface="Symbol" pitchFamily="18" charset="2"/>
                </a:rPr>
                <a:t>-</a:t>
              </a:r>
              <a:r>
                <a:rPr lang="it-IT" sz="1400">
                  <a:solidFill>
                    <a:srgbClr val="000000"/>
                  </a:solidFill>
                  <a:latin typeface="Arial" pitchFamily="34" charset="0"/>
                </a:rPr>
                <a:t>1 </a:t>
              </a:r>
            </a:p>
          </p:txBody>
        </p:sp>
        <p:sp>
          <p:nvSpPr>
            <p:cNvPr id="99340" name="Text Box 23"/>
            <p:cNvSpPr txBox="1">
              <a:spLocks noChangeArrowheads="1"/>
            </p:cNvSpPr>
            <p:nvPr/>
          </p:nvSpPr>
          <p:spPr bwMode="auto">
            <a:xfrm>
              <a:off x="4717" y="2907"/>
              <a:ext cx="194" cy="194"/>
            </a:xfrm>
            <a:prstGeom prst="rect">
              <a:avLst/>
            </a:prstGeom>
            <a:noFill/>
            <a:ln w="9525">
              <a:noFill/>
              <a:miter lim="800000"/>
              <a:headEnd/>
              <a:tailEnd/>
            </a:ln>
          </p:spPr>
          <p:txBody>
            <a:bodyPr wrap="none">
              <a:spAutoFit/>
            </a:bodyPr>
            <a:lstStyle/>
            <a:p>
              <a:pPr eaLnBrk="0" hangingPunct="0"/>
              <a:r>
                <a:rPr lang="it-IT" sz="1400" i="1">
                  <a:solidFill>
                    <a:srgbClr val="000000"/>
                  </a:solidFill>
                  <a:latin typeface="Arial" pitchFamily="34" charset="0"/>
                </a:rPr>
                <a:t>n </a:t>
              </a:r>
              <a:endParaRPr lang="it-IT" sz="1400">
                <a:solidFill>
                  <a:srgbClr val="000000"/>
                </a:solidFill>
                <a:latin typeface="Arial" pitchFamily="34" charset="0"/>
              </a:endParaRPr>
            </a:p>
          </p:txBody>
        </p:sp>
        <p:sp>
          <p:nvSpPr>
            <p:cNvPr id="99341" name="Text Box 24"/>
            <p:cNvSpPr txBox="1">
              <a:spLocks noChangeArrowheads="1"/>
            </p:cNvSpPr>
            <p:nvPr/>
          </p:nvSpPr>
          <p:spPr bwMode="auto">
            <a:xfrm>
              <a:off x="5135" y="2913"/>
              <a:ext cx="165" cy="194"/>
            </a:xfrm>
            <a:prstGeom prst="rect">
              <a:avLst/>
            </a:prstGeom>
            <a:noFill/>
            <a:ln w="9525">
              <a:noFill/>
              <a:miter lim="800000"/>
              <a:headEnd/>
              <a:tailEnd/>
            </a:ln>
          </p:spPr>
          <p:txBody>
            <a:bodyPr wrap="none">
              <a:spAutoFit/>
            </a:bodyPr>
            <a:lstStyle/>
            <a:p>
              <a:pPr eaLnBrk="0" hangingPunct="0"/>
              <a:r>
                <a:rPr lang="it-IT" sz="1400" i="1">
                  <a:solidFill>
                    <a:srgbClr val="000000"/>
                  </a:solidFill>
                  <a:latin typeface="Arial" pitchFamily="34" charset="0"/>
                </a:rPr>
                <a:t>n</a:t>
              </a:r>
              <a:endParaRPr lang="it-IT" sz="1400">
                <a:solidFill>
                  <a:srgbClr val="000000"/>
                </a:solidFill>
                <a:latin typeface="Arial" pitchFamily="34" charset="0"/>
              </a:endParaRPr>
            </a:p>
          </p:txBody>
        </p:sp>
        <p:sp>
          <p:nvSpPr>
            <p:cNvPr id="99342" name="Text Box 25"/>
            <p:cNvSpPr txBox="1">
              <a:spLocks noChangeArrowheads="1"/>
            </p:cNvSpPr>
            <p:nvPr/>
          </p:nvSpPr>
          <p:spPr bwMode="auto">
            <a:xfrm>
              <a:off x="3998" y="3153"/>
              <a:ext cx="1432" cy="194"/>
            </a:xfrm>
            <a:prstGeom prst="rect">
              <a:avLst/>
            </a:prstGeom>
            <a:noFill/>
            <a:ln w="9525">
              <a:noFill/>
              <a:miter lim="800000"/>
              <a:headEnd/>
              <a:tailEnd/>
            </a:ln>
          </p:spPr>
          <p:txBody>
            <a:bodyPr>
              <a:spAutoFit/>
            </a:bodyPr>
            <a:lstStyle/>
            <a:p>
              <a:pPr eaLnBrk="0" hangingPunct="0"/>
              <a:r>
                <a:rPr lang="it-IT" sz="1400" dirty="0" err="1" smtClean="0">
                  <a:solidFill>
                    <a:srgbClr val="000000"/>
                  </a:solidFill>
                  <a:latin typeface="Arial" pitchFamily="34" charset="0"/>
                </a:rPr>
                <a:t>Number</a:t>
              </a:r>
              <a:r>
                <a:rPr lang="it-IT" sz="1400" dirty="0" smtClean="0">
                  <a:solidFill>
                    <a:srgbClr val="000000"/>
                  </a:solidFill>
                  <a:latin typeface="Arial" pitchFamily="34" charset="0"/>
                </a:rPr>
                <a:t> of </a:t>
              </a:r>
              <a:r>
                <a:rPr lang="it-IT" sz="1400" dirty="0" err="1" smtClean="0">
                  <a:solidFill>
                    <a:srgbClr val="000000"/>
                  </a:solidFill>
                  <a:latin typeface="Arial" pitchFamily="34" charset="0"/>
                </a:rPr>
                <a:t>chromosomes</a:t>
              </a:r>
              <a:endParaRPr lang="it-IT" sz="1400" dirty="0">
                <a:solidFill>
                  <a:srgbClr val="000000"/>
                </a:solidFill>
                <a:latin typeface="Arial" pitchFamily="34" charset="0"/>
              </a:endParaRPr>
            </a:p>
          </p:txBody>
        </p:sp>
      </p:grpSp>
      <p:sp>
        <p:nvSpPr>
          <p:cNvPr id="26" name="Rectangle 2"/>
          <p:cNvSpPr>
            <a:spLocks noGrp="1" noChangeArrowheads="1"/>
          </p:cNvSpPr>
          <p:nvPr>
            <p:ph type="title"/>
          </p:nvPr>
        </p:nvSpPr>
        <p:spPr>
          <a:xfrm>
            <a:off x="330200" y="76200"/>
            <a:ext cx="9245600" cy="515526"/>
          </a:xfrm>
        </p:spPr>
        <p:txBody>
          <a:bodyPr/>
          <a:lstStyle/>
          <a:p>
            <a:r>
              <a:rPr lang="it-IT" dirty="0"/>
              <a:t>N</a:t>
            </a:r>
            <a:r>
              <a:rPr lang="it-IT" dirty="0" smtClean="0"/>
              <a:t>on-</a:t>
            </a:r>
            <a:r>
              <a:rPr lang="it-IT" dirty="0" err="1" smtClean="0"/>
              <a:t>disjunction</a:t>
            </a:r>
            <a:endParaRPr lang="it-IT" dirty="0" smtClean="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p:cNvSpPr>
            <a:spLocks noGrp="1" noChangeArrowheads="1"/>
          </p:cNvSpPr>
          <p:nvPr>
            <p:ph type="body" idx="1"/>
          </p:nvPr>
        </p:nvSpPr>
        <p:spPr>
          <a:xfrm>
            <a:off x="330200" y="685800"/>
            <a:ext cx="9245600" cy="892175"/>
          </a:xfrm>
        </p:spPr>
        <p:txBody>
          <a:bodyPr/>
          <a:lstStyle/>
          <a:p>
            <a:pPr>
              <a:buNone/>
            </a:pPr>
            <a:r>
              <a:rPr lang="it-IT" sz="2600" dirty="0" err="1"/>
              <a:t>Fertilization</a:t>
            </a:r>
            <a:r>
              <a:rPr lang="it-IT" sz="2600" dirty="0"/>
              <a:t> of an </a:t>
            </a:r>
            <a:r>
              <a:rPr lang="it-IT" sz="2600" dirty="0" err="1"/>
              <a:t>egg</a:t>
            </a:r>
            <a:r>
              <a:rPr lang="it-IT" sz="2600" dirty="0"/>
              <a:t> </a:t>
            </a:r>
            <a:r>
              <a:rPr lang="it-IT" sz="2600" dirty="0" err="1"/>
              <a:t>which</a:t>
            </a:r>
            <a:r>
              <a:rPr lang="it-IT" sz="2600" dirty="0"/>
              <a:t> </a:t>
            </a:r>
            <a:r>
              <a:rPr lang="it-IT" sz="2600" dirty="0" err="1"/>
              <a:t>has</a:t>
            </a:r>
            <a:r>
              <a:rPr lang="it-IT" sz="2600" dirty="0"/>
              <a:t> </a:t>
            </a:r>
            <a:r>
              <a:rPr lang="it-IT" sz="2600" dirty="0" err="1"/>
              <a:t>undergone</a:t>
            </a:r>
            <a:r>
              <a:rPr lang="it-IT" sz="2600" dirty="0"/>
              <a:t> a non-</a:t>
            </a:r>
            <a:r>
              <a:rPr lang="it-IT" sz="2600" dirty="0" err="1"/>
              <a:t>disjunction</a:t>
            </a:r>
            <a:r>
              <a:rPr lang="it-IT" sz="2600" dirty="0"/>
              <a:t> with a </a:t>
            </a:r>
            <a:r>
              <a:rPr lang="it-IT" sz="2600" dirty="0" err="1"/>
              <a:t>normal</a:t>
            </a:r>
            <a:r>
              <a:rPr lang="it-IT" sz="2600" dirty="0"/>
              <a:t> gamete</a:t>
            </a:r>
            <a:endParaRPr lang="it-IT" sz="2600" dirty="0" smtClean="0"/>
          </a:p>
        </p:txBody>
      </p:sp>
      <p:grpSp>
        <p:nvGrpSpPr>
          <p:cNvPr id="100355" name="Group 4"/>
          <p:cNvGrpSpPr>
            <a:grpSpLocks/>
          </p:cNvGrpSpPr>
          <p:nvPr/>
        </p:nvGrpSpPr>
        <p:grpSpPr bwMode="auto">
          <a:xfrm>
            <a:off x="252413" y="1830388"/>
            <a:ext cx="9337675" cy="4178300"/>
            <a:chOff x="147" y="945"/>
            <a:chExt cx="5429" cy="2632"/>
          </a:xfrm>
        </p:grpSpPr>
        <p:pic>
          <p:nvPicPr>
            <p:cNvPr id="100357" name="Picture 5"/>
            <p:cNvPicPr>
              <a:picLocks noChangeAspect="1" noChangeArrowheads="1"/>
            </p:cNvPicPr>
            <p:nvPr/>
          </p:nvPicPr>
          <p:blipFill>
            <a:blip r:embed="rId3"/>
            <a:srcRect/>
            <a:stretch>
              <a:fillRect/>
            </a:stretch>
          </p:blipFill>
          <p:spPr bwMode="auto">
            <a:xfrm>
              <a:off x="147" y="945"/>
              <a:ext cx="5429" cy="2632"/>
            </a:xfrm>
            <a:prstGeom prst="rect">
              <a:avLst/>
            </a:prstGeom>
            <a:noFill/>
            <a:ln w="9525">
              <a:noFill/>
              <a:miter lim="800000"/>
              <a:headEnd/>
              <a:tailEnd/>
            </a:ln>
          </p:spPr>
        </p:pic>
        <p:sp>
          <p:nvSpPr>
            <p:cNvPr id="100358" name="Rectangle 6"/>
            <p:cNvSpPr>
              <a:spLocks noChangeArrowheads="1"/>
            </p:cNvSpPr>
            <p:nvPr/>
          </p:nvSpPr>
          <p:spPr bwMode="auto">
            <a:xfrm>
              <a:off x="1262" y="2662"/>
              <a:ext cx="548" cy="155"/>
            </a:xfrm>
            <a:prstGeom prst="rect">
              <a:avLst/>
            </a:prstGeom>
            <a:noFill/>
            <a:ln w="9525">
              <a:noFill/>
              <a:miter lim="800000"/>
              <a:headEnd/>
              <a:tailEnd/>
            </a:ln>
          </p:spPr>
          <p:txBody>
            <a:bodyPr wrap="none">
              <a:spAutoFit/>
            </a:bodyPr>
            <a:lstStyle/>
            <a:p>
              <a:pPr algn="r" eaLnBrk="0" hangingPunct="0"/>
              <a:r>
                <a:rPr lang="it-IT" sz="1000">
                  <a:solidFill>
                    <a:srgbClr val="000000"/>
                  </a:solidFill>
                  <a:latin typeface="Arial" pitchFamily="34" charset="0"/>
                </a:rPr>
                <a:t>Spermatozoo</a:t>
              </a:r>
            </a:p>
          </p:txBody>
        </p:sp>
        <p:sp>
          <p:nvSpPr>
            <p:cNvPr id="100359" name="Rectangle 7"/>
            <p:cNvSpPr>
              <a:spLocks noChangeArrowheads="1"/>
            </p:cNvSpPr>
            <p:nvPr/>
          </p:nvSpPr>
          <p:spPr bwMode="auto">
            <a:xfrm>
              <a:off x="1390" y="1382"/>
              <a:ext cx="516" cy="155"/>
            </a:xfrm>
            <a:prstGeom prst="rect">
              <a:avLst/>
            </a:prstGeom>
            <a:noFill/>
            <a:ln w="9525">
              <a:noFill/>
              <a:miter lim="800000"/>
              <a:headEnd/>
              <a:tailEnd/>
            </a:ln>
          </p:spPr>
          <p:txBody>
            <a:bodyPr wrap="none">
              <a:spAutoFit/>
            </a:bodyPr>
            <a:lstStyle/>
            <a:p>
              <a:pPr algn="r" eaLnBrk="0" hangingPunct="0"/>
              <a:r>
                <a:rPr lang="it-IT" sz="1000">
                  <a:solidFill>
                    <a:srgbClr val="000000"/>
                  </a:solidFill>
                  <a:latin typeface="Arial" pitchFamily="34" charset="0"/>
                </a:rPr>
                <a:t>Cellula uovo</a:t>
              </a:r>
            </a:p>
          </p:txBody>
        </p:sp>
        <p:sp>
          <p:nvSpPr>
            <p:cNvPr id="100360" name="Rectangle 8"/>
            <p:cNvSpPr>
              <a:spLocks noChangeArrowheads="1"/>
            </p:cNvSpPr>
            <p:nvPr/>
          </p:nvSpPr>
          <p:spPr bwMode="auto">
            <a:xfrm>
              <a:off x="2282" y="2894"/>
              <a:ext cx="488" cy="155"/>
            </a:xfrm>
            <a:prstGeom prst="rect">
              <a:avLst/>
            </a:prstGeom>
            <a:noFill/>
            <a:ln w="9525">
              <a:noFill/>
              <a:miter lim="800000"/>
              <a:headEnd/>
              <a:tailEnd/>
            </a:ln>
          </p:spPr>
          <p:txBody>
            <a:bodyPr wrap="none">
              <a:spAutoFit/>
            </a:bodyPr>
            <a:lstStyle/>
            <a:p>
              <a:pPr algn="r" eaLnBrk="0" hangingPunct="0"/>
              <a:r>
                <a:rPr lang="it-IT" sz="1000" i="1">
                  <a:solidFill>
                    <a:srgbClr val="000000"/>
                  </a:solidFill>
                  <a:latin typeface="Arial" pitchFamily="34" charset="0"/>
                </a:rPr>
                <a:t>n</a:t>
              </a:r>
              <a:r>
                <a:rPr lang="it-IT" sz="1000">
                  <a:solidFill>
                    <a:srgbClr val="000000"/>
                  </a:solidFill>
                  <a:latin typeface="Arial" pitchFamily="34" charset="0"/>
                </a:rPr>
                <a:t> (normale)</a:t>
              </a:r>
            </a:p>
          </p:txBody>
        </p:sp>
        <p:sp>
          <p:nvSpPr>
            <p:cNvPr id="100361" name="Rectangle 9"/>
            <p:cNvSpPr>
              <a:spLocks noChangeArrowheads="1"/>
            </p:cNvSpPr>
            <p:nvPr/>
          </p:nvSpPr>
          <p:spPr bwMode="auto">
            <a:xfrm>
              <a:off x="2288" y="1902"/>
              <a:ext cx="274" cy="155"/>
            </a:xfrm>
            <a:prstGeom prst="rect">
              <a:avLst/>
            </a:prstGeom>
            <a:noFill/>
            <a:ln w="9525">
              <a:noFill/>
              <a:miter lim="800000"/>
              <a:headEnd/>
              <a:tailEnd/>
            </a:ln>
          </p:spPr>
          <p:txBody>
            <a:bodyPr wrap="none">
              <a:spAutoFit/>
            </a:bodyPr>
            <a:lstStyle/>
            <a:p>
              <a:pPr algn="r" eaLnBrk="0" hangingPunct="0"/>
              <a:r>
                <a:rPr lang="en-US" sz="1000" i="1">
                  <a:solidFill>
                    <a:srgbClr val="000000"/>
                  </a:solidFill>
                  <a:latin typeface="Arial" pitchFamily="34" charset="0"/>
                </a:rPr>
                <a:t>n</a:t>
              </a:r>
              <a:r>
                <a:rPr lang="en-US" sz="1000">
                  <a:solidFill>
                    <a:srgbClr val="000000"/>
                  </a:solidFill>
                  <a:latin typeface="Arial" pitchFamily="34" charset="0"/>
                </a:rPr>
                <a:t> + 1</a:t>
              </a:r>
            </a:p>
          </p:txBody>
        </p:sp>
        <p:sp>
          <p:nvSpPr>
            <p:cNvPr id="100362" name="Rectangle 10"/>
            <p:cNvSpPr>
              <a:spLocks noChangeArrowheads="1"/>
            </p:cNvSpPr>
            <p:nvPr/>
          </p:nvSpPr>
          <p:spPr bwMode="auto">
            <a:xfrm>
              <a:off x="4959" y="2446"/>
              <a:ext cx="315" cy="252"/>
            </a:xfrm>
            <a:prstGeom prst="rect">
              <a:avLst/>
            </a:prstGeom>
            <a:noFill/>
            <a:ln w="9525">
              <a:noFill/>
              <a:miter lim="800000"/>
              <a:headEnd/>
              <a:tailEnd/>
            </a:ln>
          </p:spPr>
          <p:txBody>
            <a:bodyPr wrap="none">
              <a:spAutoFit/>
            </a:bodyPr>
            <a:lstStyle/>
            <a:p>
              <a:pPr algn="r" eaLnBrk="0" hangingPunct="0"/>
              <a:r>
                <a:rPr lang="it-IT" sz="1000">
                  <a:solidFill>
                    <a:srgbClr val="000000"/>
                  </a:solidFill>
                  <a:latin typeface="Arial" pitchFamily="34" charset="0"/>
                </a:rPr>
                <a:t>Zigote</a:t>
              </a:r>
              <a:endParaRPr lang="it-IT" sz="1000" i="1">
                <a:solidFill>
                  <a:srgbClr val="000000"/>
                </a:solidFill>
                <a:latin typeface="Arial" pitchFamily="34" charset="0"/>
              </a:endParaRPr>
            </a:p>
            <a:p>
              <a:pPr algn="r" eaLnBrk="0" hangingPunct="0"/>
              <a:r>
                <a:rPr lang="it-IT" sz="1000">
                  <a:solidFill>
                    <a:srgbClr val="000000"/>
                  </a:solidFill>
                  <a:latin typeface="Arial" pitchFamily="34" charset="0"/>
                </a:rPr>
                <a:t>2</a:t>
              </a:r>
              <a:r>
                <a:rPr lang="it-IT" sz="1000" i="1">
                  <a:solidFill>
                    <a:srgbClr val="000000"/>
                  </a:solidFill>
                  <a:latin typeface="Arial" pitchFamily="34" charset="0"/>
                </a:rPr>
                <a:t>n</a:t>
              </a:r>
              <a:r>
                <a:rPr lang="it-IT" sz="1000">
                  <a:solidFill>
                    <a:srgbClr val="000000"/>
                  </a:solidFill>
                  <a:latin typeface="Arial" pitchFamily="34" charset="0"/>
                </a:rPr>
                <a:t> + 1</a:t>
              </a:r>
            </a:p>
          </p:txBody>
        </p:sp>
      </p:grpSp>
      <p:sp>
        <p:nvSpPr>
          <p:cNvPr id="13" name="Rectangle 2"/>
          <p:cNvSpPr>
            <a:spLocks noGrp="1" noChangeArrowheads="1"/>
          </p:cNvSpPr>
          <p:nvPr>
            <p:ph type="title"/>
          </p:nvPr>
        </p:nvSpPr>
        <p:spPr>
          <a:xfrm>
            <a:off x="330200" y="76200"/>
            <a:ext cx="9245600" cy="515526"/>
          </a:xfrm>
        </p:spPr>
        <p:txBody>
          <a:bodyPr/>
          <a:lstStyle/>
          <a:p>
            <a:r>
              <a:rPr lang="it-IT" dirty="0"/>
              <a:t>N</a:t>
            </a:r>
            <a:r>
              <a:rPr lang="it-IT" dirty="0" smtClean="0"/>
              <a:t>on-</a:t>
            </a:r>
            <a:r>
              <a:rPr lang="it-IT" dirty="0" err="1" smtClean="0"/>
              <a:t>disjunction</a:t>
            </a:r>
            <a:endParaRPr lang="it-IT" dirty="0" smtClean="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6614" name="Picture 6"/>
          <p:cNvPicPr>
            <a:picLocks noChangeAspect="1" noChangeArrowheads="1"/>
          </p:cNvPicPr>
          <p:nvPr/>
        </p:nvPicPr>
        <p:blipFill>
          <a:blip r:embed="rId3"/>
          <a:srcRect/>
          <a:stretch>
            <a:fillRect/>
          </a:stretch>
        </p:blipFill>
        <p:spPr bwMode="auto">
          <a:xfrm>
            <a:off x="4808538" y="1125538"/>
            <a:ext cx="4703762" cy="5489575"/>
          </a:xfrm>
          <a:prstGeom prst="rect">
            <a:avLst/>
          </a:prstGeom>
          <a:noFill/>
          <a:ln w="9525">
            <a:noFill/>
            <a:miter lim="800000"/>
            <a:headEnd/>
            <a:tailEnd/>
          </a:ln>
        </p:spPr>
      </p:pic>
      <p:pic>
        <p:nvPicPr>
          <p:cNvPr id="196613" name="Picture 5"/>
          <p:cNvPicPr>
            <a:picLocks noChangeAspect="1" noChangeArrowheads="1"/>
          </p:cNvPicPr>
          <p:nvPr/>
        </p:nvPicPr>
        <p:blipFill>
          <a:blip r:embed="rId4"/>
          <a:srcRect/>
          <a:stretch>
            <a:fillRect/>
          </a:stretch>
        </p:blipFill>
        <p:spPr bwMode="auto">
          <a:xfrm>
            <a:off x="4305300" y="885825"/>
            <a:ext cx="5715000" cy="5972175"/>
          </a:xfrm>
          <a:prstGeom prst="rect">
            <a:avLst/>
          </a:prstGeom>
          <a:noFill/>
          <a:ln w="9525">
            <a:noFill/>
            <a:miter lim="800000"/>
            <a:headEnd/>
            <a:tailEnd/>
          </a:ln>
        </p:spPr>
      </p:pic>
      <p:sp>
        <p:nvSpPr>
          <p:cNvPr id="196610" name="Rectangle 2"/>
          <p:cNvSpPr>
            <a:spLocks noGrp="1" noChangeArrowheads="1"/>
          </p:cNvSpPr>
          <p:nvPr>
            <p:ph type="title"/>
          </p:nvPr>
        </p:nvSpPr>
        <p:spPr>
          <a:xfrm>
            <a:off x="412750" y="0"/>
            <a:ext cx="9053513" cy="1143000"/>
          </a:xfrm>
        </p:spPr>
        <p:txBody>
          <a:bodyPr/>
          <a:lstStyle/>
          <a:p>
            <a:pPr algn="ctr">
              <a:defRPr/>
            </a:pPr>
            <a:r>
              <a:rPr lang="it-IT" b="1" dirty="0">
                <a:solidFill>
                  <a:srgbClr val="003399"/>
                </a:solidFill>
                <a:effectLst>
                  <a:outerShdw blurRad="38100" dist="38100" dir="2700000" algn="tl">
                    <a:srgbClr val="C0C0C0"/>
                  </a:outerShdw>
                </a:effectLst>
                <a:latin typeface="Arial" pitchFamily="34" charset="0"/>
                <a:cs typeface="Arial" pitchFamily="34" charset="0"/>
              </a:rPr>
              <a:t>N</a:t>
            </a:r>
            <a:r>
              <a:rPr lang="it-IT" b="1" dirty="0" smtClean="0">
                <a:solidFill>
                  <a:srgbClr val="003399"/>
                </a:solidFill>
                <a:effectLst>
                  <a:outerShdw blurRad="38100" dist="38100" dir="2700000" algn="tl">
                    <a:srgbClr val="C0C0C0"/>
                  </a:outerShdw>
                </a:effectLst>
                <a:latin typeface="Arial" pitchFamily="34" charset="0"/>
                <a:cs typeface="Arial" pitchFamily="34" charset="0"/>
              </a:rPr>
              <a:t>on-</a:t>
            </a:r>
            <a:r>
              <a:rPr lang="it-IT" b="1" dirty="0" err="1" smtClean="0">
                <a:solidFill>
                  <a:srgbClr val="003399"/>
                </a:solidFill>
                <a:effectLst>
                  <a:outerShdw blurRad="38100" dist="38100" dir="2700000" algn="tl">
                    <a:srgbClr val="C0C0C0"/>
                  </a:outerShdw>
                </a:effectLst>
                <a:latin typeface="Arial" pitchFamily="34" charset="0"/>
                <a:cs typeface="Arial" pitchFamily="34" charset="0"/>
              </a:rPr>
              <a:t>disjunction</a:t>
            </a:r>
            <a:endParaRPr lang="it-IT" b="1" dirty="0" smtClean="0">
              <a:solidFill>
                <a:srgbClr val="003399"/>
              </a:solidFill>
              <a:effectLst>
                <a:outerShdw blurRad="38100" dist="38100" dir="2700000" algn="tl">
                  <a:srgbClr val="C0C0C0"/>
                </a:outerShdw>
              </a:effectLst>
              <a:latin typeface="Arial" pitchFamily="34" charset="0"/>
              <a:cs typeface="Arial" pitchFamily="34" charset="0"/>
            </a:endParaRPr>
          </a:p>
        </p:txBody>
      </p:sp>
      <p:sp>
        <p:nvSpPr>
          <p:cNvPr id="196611" name="Rectangle 3"/>
          <p:cNvSpPr>
            <a:spLocks noGrp="1" noChangeArrowheads="1"/>
          </p:cNvSpPr>
          <p:nvPr>
            <p:ph type="body" idx="1"/>
          </p:nvPr>
        </p:nvSpPr>
        <p:spPr>
          <a:xfrm>
            <a:off x="309563" y="1500188"/>
            <a:ext cx="4724400" cy="4114800"/>
          </a:xfrm>
        </p:spPr>
        <p:txBody>
          <a:bodyPr/>
          <a:lstStyle/>
          <a:p>
            <a:r>
              <a:rPr lang="it-IT" b="1" i="1" dirty="0" smtClean="0">
                <a:latin typeface="Arial" pitchFamily="34" charset="0"/>
                <a:cs typeface="Arial" pitchFamily="34" charset="0"/>
              </a:rPr>
              <a:t>Are </a:t>
            </a:r>
            <a:r>
              <a:rPr lang="it-IT" b="1" i="1" dirty="0" err="1" smtClean="0">
                <a:latin typeface="Arial" pitchFamily="34" charset="0"/>
                <a:cs typeface="Arial" pitchFamily="34" charset="0"/>
              </a:rPr>
              <a:t>there</a:t>
            </a:r>
            <a:r>
              <a:rPr lang="it-IT" b="1" i="1" dirty="0" smtClean="0">
                <a:latin typeface="Arial" pitchFamily="34" charset="0"/>
                <a:cs typeface="Arial" pitchFamily="34" charset="0"/>
              </a:rPr>
              <a:t> </a:t>
            </a:r>
            <a:r>
              <a:rPr lang="it-IT" b="1" i="1" dirty="0" err="1" smtClean="0">
                <a:latin typeface="Arial" pitchFamily="34" charset="0"/>
                <a:cs typeface="Arial" pitchFamily="34" charset="0"/>
              </a:rPr>
              <a:t>factors</a:t>
            </a:r>
            <a:r>
              <a:rPr lang="it-IT" b="1" i="1" dirty="0" smtClean="0">
                <a:latin typeface="Arial" pitchFamily="34" charset="0"/>
                <a:cs typeface="Arial" pitchFamily="34" charset="0"/>
              </a:rPr>
              <a:t> </a:t>
            </a:r>
            <a:r>
              <a:rPr lang="it-IT" b="1" i="1" dirty="0" err="1" smtClean="0">
                <a:latin typeface="Arial" pitchFamily="34" charset="0"/>
                <a:cs typeface="Arial" pitchFamily="34" charset="0"/>
              </a:rPr>
              <a:t>that</a:t>
            </a:r>
            <a:r>
              <a:rPr lang="it-IT" b="1" i="1" dirty="0" smtClean="0">
                <a:latin typeface="Arial" pitchFamily="34" charset="0"/>
                <a:cs typeface="Arial" pitchFamily="34" charset="0"/>
              </a:rPr>
              <a:t> </a:t>
            </a:r>
            <a:r>
              <a:rPr lang="it-IT" b="1" i="1" dirty="0" err="1" smtClean="0">
                <a:latin typeface="Arial" pitchFamily="34" charset="0"/>
                <a:cs typeface="Arial" pitchFamily="34" charset="0"/>
              </a:rPr>
              <a:t>influence</a:t>
            </a:r>
            <a:r>
              <a:rPr lang="it-IT" b="1" i="1" dirty="0" smtClean="0">
                <a:latin typeface="Arial" pitchFamily="34" charset="0"/>
                <a:cs typeface="Arial" pitchFamily="34" charset="0"/>
              </a:rPr>
              <a:t> the non-</a:t>
            </a:r>
            <a:r>
              <a:rPr lang="it-IT" b="1" i="1" dirty="0" err="1" smtClean="0">
                <a:latin typeface="Arial" pitchFamily="34" charset="0"/>
                <a:cs typeface="Arial" pitchFamily="34" charset="0"/>
              </a:rPr>
              <a:t>disjunction</a:t>
            </a:r>
            <a:r>
              <a:rPr lang="it-IT" b="1" i="1" dirty="0" smtClean="0">
                <a:latin typeface="Arial" pitchFamily="34" charset="0"/>
                <a:cs typeface="Arial" pitchFamily="34" charset="0"/>
              </a:rPr>
              <a:t>?</a:t>
            </a:r>
          </a:p>
          <a:p>
            <a:pPr>
              <a:buFont typeface="Monotype Sorts"/>
              <a:buNone/>
            </a:pPr>
            <a:r>
              <a:rPr lang="it-IT" dirty="0" smtClean="0">
                <a:latin typeface="Arial" pitchFamily="34" charset="0"/>
                <a:cs typeface="Arial" pitchFamily="34" charset="0"/>
              </a:rPr>
              <a:t>   </a:t>
            </a:r>
            <a:r>
              <a:rPr lang="it-IT" dirty="0" smtClean="0">
                <a:solidFill>
                  <a:srgbClr val="FF0000"/>
                </a:solidFill>
                <a:latin typeface="Arial" pitchFamily="34" charset="0"/>
                <a:cs typeface="Arial" pitchFamily="34" charset="0"/>
              </a:rPr>
              <a:t> </a:t>
            </a:r>
            <a:r>
              <a:rPr lang="it-IT" dirty="0" err="1" smtClean="0">
                <a:solidFill>
                  <a:srgbClr val="FF0000"/>
                </a:solidFill>
                <a:latin typeface="Arial" pitchFamily="34" charset="0"/>
                <a:cs typeface="Arial" pitchFamily="34" charset="0"/>
              </a:rPr>
              <a:t>Not</a:t>
            </a:r>
            <a:r>
              <a:rPr lang="it-IT" dirty="0" smtClean="0">
                <a:solidFill>
                  <a:srgbClr val="FF0000"/>
                </a:solidFill>
                <a:latin typeface="Arial" pitchFamily="34" charset="0"/>
                <a:cs typeface="Arial" pitchFamily="34" charset="0"/>
              </a:rPr>
              <a:t> </a:t>
            </a:r>
            <a:r>
              <a:rPr lang="it-IT" dirty="0" err="1" smtClean="0">
                <a:solidFill>
                  <a:srgbClr val="FF0000"/>
                </a:solidFill>
                <a:latin typeface="Arial" pitchFamily="34" charset="0"/>
                <a:cs typeface="Arial" pitchFamily="34" charset="0"/>
              </a:rPr>
              <a:t>well</a:t>
            </a:r>
            <a:r>
              <a:rPr lang="it-IT" dirty="0" smtClean="0">
                <a:solidFill>
                  <a:srgbClr val="FF0000"/>
                </a:solidFill>
                <a:latin typeface="Arial" pitchFamily="34" charset="0"/>
                <a:cs typeface="Arial" pitchFamily="34" charset="0"/>
              </a:rPr>
              <a:t> </a:t>
            </a:r>
            <a:r>
              <a:rPr lang="it-IT" dirty="0" err="1" smtClean="0">
                <a:solidFill>
                  <a:srgbClr val="FF0000"/>
                </a:solidFill>
                <a:latin typeface="Arial" pitchFamily="34" charset="0"/>
                <a:cs typeface="Arial" pitchFamily="34" charset="0"/>
              </a:rPr>
              <a:t>known</a:t>
            </a:r>
            <a:r>
              <a:rPr lang="it-IT" dirty="0" smtClean="0">
                <a:solidFill>
                  <a:srgbClr val="FF0000"/>
                </a:solidFill>
                <a:latin typeface="Arial" pitchFamily="34" charset="0"/>
                <a:cs typeface="Arial" pitchFamily="34" charset="0"/>
              </a:rPr>
              <a:t> </a:t>
            </a:r>
          </a:p>
          <a:p>
            <a:r>
              <a:rPr lang="it-IT" b="1" i="1" dirty="0" err="1" smtClean="0">
                <a:latin typeface="Arial" pitchFamily="34" charset="0"/>
                <a:cs typeface="Arial" pitchFamily="34" charset="0"/>
              </a:rPr>
              <a:t>Where</a:t>
            </a:r>
            <a:r>
              <a:rPr lang="it-IT" b="1" i="1" dirty="0" smtClean="0">
                <a:latin typeface="Arial" pitchFamily="34" charset="0"/>
                <a:cs typeface="Arial" pitchFamily="34" charset="0"/>
              </a:rPr>
              <a:t> and </a:t>
            </a:r>
            <a:r>
              <a:rPr lang="it-IT" b="1" i="1" dirty="0" err="1" smtClean="0">
                <a:latin typeface="Arial" pitchFamily="34" charset="0"/>
                <a:cs typeface="Arial" pitchFamily="34" charset="0"/>
              </a:rPr>
              <a:t>when</a:t>
            </a:r>
            <a:r>
              <a:rPr lang="it-IT" b="1" i="1" dirty="0" smtClean="0">
                <a:latin typeface="Arial" pitchFamily="34" charset="0"/>
                <a:cs typeface="Arial" pitchFamily="34" charset="0"/>
              </a:rPr>
              <a:t> </a:t>
            </a:r>
            <a:r>
              <a:rPr lang="it-IT" b="1" i="1" dirty="0" err="1" smtClean="0">
                <a:latin typeface="Arial" pitchFamily="34" charset="0"/>
                <a:cs typeface="Arial" pitchFamily="34" charset="0"/>
              </a:rPr>
              <a:t>does</a:t>
            </a:r>
            <a:r>
              <a:rPr lang="it-IT" b="1" i="1" dirty="0" smtClean="0">
                <a:latin typeface="Arial" pitchFamily="34" charset="0"/>
                <a:cs typeface="Arial" pitchFamily="34" charset="0"/>
              </a:rPr>
              <a:t> the non-</a:t>
            </a:r>
            <a:r>
              <a:rPr lang="it-IT" b="1" i="1" dirty="0" err="1" smtClean="0">
                <a:latin typeface="Arial" pitchFamily="34" charset="0"/>
                <a:cs typeface="Arial" pitchFamily="34" charset="0"/>
              </a:rPr>
              <a:t>disjunction</a:t>
            </a:r>
            <a:r>
              <a:rPr lang="it-IT" b="1" i="1" dirty="0" smtClean="0">
                <a:latin typeface="Arial" pitchFamily="34" charset="0"/>
                <a:cs typeface="Arial" pitchFamily="34" charset="0"/>
              </a:rPr>
              <a:t> </a:t>
            </a:r>
            <a:r>
              <a:rPr lang="it-IT" b="1" i="1" dirty="0" err="1" smtClean="0">
                <a:latin typeface="Arial" pitchFamily="34" charset="0"/>
                <a:cs typeface="Arial" pitchFamily="34" charset="0"/>
              </a:rPr>
              <a:t>occur</a:t>
            </a:r>
            <a:r>
              <a:rPr lang="it-IT" b="1" i="1" dirty="0" smtClean="0">
                <a:latin typeface="Arial" pitchFamily="34" charset="0"/>
                <a:cs typeface="Arial" pitchFamily="34" charset="0"/>
              </a:rPr>
              <a:t>?</a:t>
            </a:r>
          </a:p>
          <a:p>
            <a:pPr>
              <a:buFont typeface="Monotype Sorts"/>
              <a:buNone/>
            </a:pPr>
            <a:r>
              <a:rPr lang="it-IT" dirty="0" smtClean="0">
                <a:latin typeface="Arial" pitchFamily="34" charset="0"/>
                <a:cs typeface="Arial" pitchFamily="34" charset="0"/>
              </a:rPr>
              <a:t>  </a:t>
            </a:r>
            <a:r>
              <a:rPr lang="it-IT" dirty="0" smtClean="0">
                <a:solidFill>
                  <a:srgbClr val="FF0000"/>
                </a:solidFill>
                <a:latin typeface="Arial" pitchFamily="34" charset="0"/>
                <a:cs typeface="Arial" pitchFamily="34" charset="0"/>
              </a:rPr>
              <a:t> More </a:t>
            </a:r>
            <a:r>
              <a:rPr lang="it-IT" dirty="0" err="1" smtClean="0">
                <a:solidFill>
                  <a:srgbClr val="FF0000"/>
                </a:solidFill>
                <a:latin typeface="Arial" pitchFamily="34" charset="0"/>
                <a:cs typeface="Arial" pitchFamily="34" charset="0"/>
              </a:rPr>
              <a:t>frequently</a:t>
            </a:r>
            <a:r>
              <a:rPr lang="it-IT" dirty="0" smtClean="0">
                <a:solidFill>
                  <a:srgbClr val="FF0000"/>
                </a:solidFill>
                <a:latin typeface="Arial" pitchFamily="34" charset="0"/>
                <a:cs typeface="Arial" pitchFamily="34" charset="0"/>
              </a:rPr>
              <a:t> in </a:t>
            </a:r>
            <a:r>
              <a:rPr lang="it-IT" dirty="0" err="1" smtClean="0">
                <a:solidFill>
                  <a:srgbClr val="FF0000"/>
                </a:solidFill>
                <a:latin typeface="Arial" pitchFamily="34" charset="0"/>
                <a:cs typeface="Arial" pitchFamily="34" charset="0"/>
              </a:rPr>
              <a:t>maternal</a:t>
            </a:r>
            <a:r>
              <a:rPr lang="it-IT" dirty="0" smtClean="0">
                <a:solidFill>
                  <a:srgbClr val="FF0000"/>
                </a:solidFill>
                <a:latin typeface="Arial" pitchFamily="34" charset="0"/>
                <a:cs typeface="Arial" pitchFamily="34" charset="0"/>
              </a:rPr>
              <a:t> </a:t>
            </a:r>
            <a:r>
              <a:rPr lang="it-IT" dirty="0" err="1" smtClean="0">
                <a:solidFill>
                  <a:srgbClr val="FF0000"/>
                </a:solidFill>
                <a:latin typeface="Arial" pitchFamily="34" charset="0"/>
                <a:cs typeface="Arial" pitchFamily="34" charset="0"/>
              </a:rPr>
              <a:t>meiosis</a:t>
            </a:r>
            <a:r>
              <a:rPr lang="it-IT" dirty="0" smtClean="0">
                <a:solidFill>
                  <a:srgbClr val="FF0000"/>
                </a:solidFill>
                <a:latin typeface="Arial" pitchFamily="34" charset="0"/>
                <a:cs typeface="Arial" pitchFamily="34" charset="0"/>
              </a:rPr>
              <a:t> I</a:t>
            </a:r>
          </a:p>
          <a:p>
            <a:endParaRPr lang="it-IT" sz="3600" dirty="0" smtClean="0">
              <a:latin typeface="Arial" pitchFamily="34" charset="0"/>
              <a:cs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6614"/>
                                        </p:tgtEl>
                                        <p:attrNameLst>
                                          <p:attrName>style.visibility</p:attrName>
                                        </p:attrNameLst>
                                      </p:cBhvr>
                                      <p:to>
                                        <p:strVal val="visible"/>
                                      </p:to>
                                    </p:set>
                                    <p:animEffect transition="in" filter="fade">
                                      <p:cBhvr>
                                        <p:cTn id="7" dur="500"/>
                                        <p:tgtEl>
                                          <p:spTgt spid="1966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6611">
                                            <p:txEl>
                                              <p:pRg st="0" end="0"/>
                                            </p:txEl>
                                          </p:spTgt>
                                        </p:tgtEl>
                                        <p:attrNameLst>
                                          <p:attrName>style.visibility</p:attrName>
                                        </p:attrNameLst>
                                      </p:cBhvr>
                                      <p:to>
                                        <p:strVal val="visible"/>
                                      </p:to>
                                    </p:set>
                                    <p:animEffect transition="in" filter="fade">
                                      <p:cBhvr>
                                        <p:cTn id="12" dur="500"/>
                                        <p:tgtEl>
                                          <p:spTgt spid="19661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6611">
                                            <p:txEl>
                                              <p:pRg st="1" end="1"/>
                                            </p:txEl>
                                          </p:spTgt>
                                        </p:tgtEl>
                                        <p:attrNameLst>
                                          <p:attrName>style.visibility</p:attrName>
                                        </p:attrNameLst>
                                      </p:cBhvr>
                                      <p:to>
                                        <p:strVal val="visible"/>
                                      </p:to>
                                    </p:set>
                                    <p:animEffect transition="in" filter="fade">
                                      <p:cBhvr>
                                        <p:cTn id="17" dur="500"/>
                                        <p:tgtEl>
                                          <p:spTgt spid="19661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6611">
                                            <p:txEl>
                                              <p:pRg st="2" end="2"/>
                                            </p:txEl>
                                          </p:spTgt>
                                        </p:tgtEl>
                                        <p:attrNameLst>
                                          <p:attrName>style.visibility</p:attrName>
                                        </p:attrNameLst>
                                      </p:cBhvr>
                                      <p:to>
                                        <p:strVal val="visible"/>
                                      </p:to>
                                    </p:set>
                                    <p:animEffect transition="in" filter="fade">
                                      <p:cBhvr>
                                        <p:cTn id="22" dur="500"/>
                                        <p:tgtEl>
                                          <p:spTgt spid="19661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6611">
                                            <p:txEl>
                                              <p:pRg st="3" end="3"/>
                                            </p:txEl>
                                          </p:spTgt>
                                        </p:tgtEl>
                                        <p:attrNameLst>
                                          <p:attrName>style.visibility</p:attrName>
                                        </p:attrNameLst>
                                      </p:cBhvr>
                                      <p:to>
                                        <p:strVal val="visible"/>
                                      </p:to>
                                    </p:set>
                                    <p:animEffect transition="in" filter="fade">
                                      <p:cBhvr>
                                        <p:cTn id="27" dur="500"/>
                                        <p:tgtEl>
                                          <p:spTgt spid="196611">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96613"/>
                                        </p:tgtEl>
                                        <p:attrNameLst>
                                          <p:attrName>style.visibility</p:attrName>
                                        </p:attrNameLst>
                                      </p:cBhvr>
                                      <p:to>
                                        <p:strVal val="visible"/>
                                      </p:to>
                                    </p:set>
                                    <p:animEffect transition="in" filter="fade">
                                      <p:cBhvr>
                                        <p:cTn id="32" dur="500"/>
                                        <p:tgtEl>
                                          <p:spTgt spid="196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1"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3"/>
          <a:srcRect/>
          <a:stretch>
            <a:fillRect/>
          </a:stretch>
        </p:blipFill>
        <p:spPr bwMode="auto">
          <a:xfrm>
            <a:off x="400050" y="127000"/>
            <a:ext cx="8839200" cy="6731000"/>
          </a:xfrm>
          <a:prstGeom prst="rect">
            <a:avLst/>
          </a:prstGeom>
          <a:noFill/>
          <a:ln w="9525">
            <a:noFill/>
            <a:miter lim="800000"/>
            <a:headEnd/>
            <a:tailEnd/>
          </a:ln>
        </p:spPr>
      </p:pic>
      <p:sp>
        <p:nvSpPr>
          <p:cNvPr id="102403" name="Rettangolo 2"/>
          <p:cNvSpPr>
            <a:spLocks noChangeArrowheads="1"/>
          </p:cNvSpPr>
          <p:nvPr/>
        </p:nvSpPr>
        <p:spPr bwMode="auto">
          <a:xfrm>
            <a:off x="0" y="3714750"/>
            <a:ext cx="9525000" cy="2857500"/>
          </a:xfrm>
          <a:prstGeom prst="rect">
            <a:avLst/>
          </a:prstGeom>
          <a:solidFill>
            <a:srgbClr val="FFFFFF"/>
          </a:solidFill>
          <a:ln w="9525" algn="ctr">
            <a:solidFill>
              <a:srgbClr val="FFFF00"/>
            </a:solidFill>
            <a:round/>
            <a:headEnd/>
            <a:tailEnd/>
          </a:ln>
        </p:spPr>
        <p:txBody>
          <a:bodyPr/>
          <a:lstStyle/>
          <a:p>
            <a:pPr eaLnBrk="0" hangingPunct="0"/>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a:srcRect/>
          <a:stretch>
            <a:fillRect/>
          </a:stretch>
        </p:blipFill>
        <p:spPr bwMode="auto">
          <a:xfrm>
            <a:off x="400050" y="127000"/>
            <a:ext cx="8839200" cy="6731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704850" y="0"/>
            <a:ext cx="8420100" cy="1143000"/>
          </a:xfrm>
        </p:spPr>
        <p:txBody>
          <a:bodyPr/>
          <a:lstStyle/>
          <a:p>
            <a:r>
              <a:rPr lang="it-IT" sz="3600" dirty="0" smtClean="0">
                <a:solidFill>
                  <a:srgbClr val="FF9900"/>
                </a:solidFill>
                <a:latin typeface="Arial" pitchFamily="34" charset="0"/>
                <a:cs typeface="Arial" pitchFamily="34" charset="0"/>
              </a:rPr>
              <a:t>The </a:t>
            </a:r>
            <a:r>
              <a:rPr lang="it-IT" sz="3600" dirty="0" err="1" smtClean="0">
                <a:solidFill>
                  <a:srgbClr val="FF9900"/>
                </a:solidFill>
                <a:latin typeface="Arial" pitchFamily="34" charset="0"/>
                <a:cs typeface="Arial" pitchFamily="34" charset="0"/>
              </a:rPr>
              <a:t>frequency</a:t>
            </a:r>
            <a:r>
              <a:rPr lang="it-IT" sz="3600" dirty="0" smtClean="0">
                <a:solidFill>
                  <a:srgbClr val="FF9900"/>
                </a:solidFill>
                <a:latin typeface="Arial" pitchFamily="34" charset="0"/>
                <a:cs typeface="Arial" pitchFamily="34" charset="0"/>
              </a:rPr>
              <a:t> of </a:t>
            </a:r>
            <a:r>
              <a:rPr lang="it-IT" sz="3600" dirty="0" err="1" smtClean="0">
                <a:solidFill>
                  <a:srgbClr val="FF9900"/>
                </a:solidFill>
                <a:latin typeface="Arial" pitchFamily="34" charset="0"/>
                <a:cs typeface="Arial" pitchFamily="34" charset="0"/>
              </a:rPr>
              <a:t>chromosomal</a:t>
            </a:r>
            <a:r>
              <a:rPr lang="it-IT" sz="3600" dirty="0" smtClean="0">
                <a:solidFill>
                  <a:srgbClr val="FF9900"/>
                </a:solidFill>
                <a:latin typeface="Arial" pitchFamily="34" charset="0"/>
                <a:cs typeface="Arial" pitchFamily="34" charset="0"/>
              </a:rPr>
              <a:t> </a:t>
            </a:r>
            <a:r>
              <a:rPr lang="it-IT" sz="3600" dirty="0" err="1" smtClean="0">
                <a:solidFill>
                  <a:srgbClr val="FF9900"/>
                </a:solidFill>
                <a:latin typeface="Arial" pitchFamily="34" charset="0"/>
                <a:cs typeface="Arial" pitchFamily="34" charset="0"/>
              </a:rPr>
              <a:t>abnormalities</a:t>
            </a:r>
            <a:r>
              <a:rPr lang="it-IT" sz="3600" dirty="0" smtClean="0">
                <a:solidFill>
                  <a:srgbClr val="FF9900"/>
                </a:solidFill>
                <a:latin typeface="Arial" pitchFamily="34" charset="0"/>
                <a:cs typeface="Arial" pitchFamily="34" charset="0"/>
              </a:rPr>
              <a:t> </a:t>
            </a:r>
            <a:r>
              <a:rPr lang="it-IT" sz="3600" dirty="0" err="1" smtClean="0">
                <a:solidFill>
                  <a:srgbClr val="FF9900"/>
                </a:solidFill>
                <a:latin typeface="Arial" pitchFamily="34" charset="0"/>
                <a:cs typeface="Arial" pitchFamily="34" charset="0"/>
              </a:rPr>
              <a:t>at</a:t>
            </a:r>
            <a:r>
              <a:rPr lang="it-IT" sz="3600" dirty="0" smtClean="0">
                <a:solidFill>
                  <a:srgbClr val="FF9900"/>
                </a:solidFill>
                <a:latin typeface="Arial" pitchFamily="34" charset="0"/>
                <a:cs typeface="Arial" pitchFamily="34" charset="0"/>
              </a:rPr>
              <a:t> </a:t>
            </a:r>
            <a:r>
              <a:rPr lang="it-IT" sz="3600" dirty="0" err="1" smtClean="0">
                <a:solidFill>
                  <a:srgbClr val="FF9900"/>
                </a:solidFill>
                <a:latin typeface="Arial" pitchFamily="34" charset="0"/>
                <a:cs typeface="Arial" pitchFamily="34" charset="0"/>
              </a:rPr>
              <a:t>birth</a:t>
            </a:r>
            <a:r>
              <a:rPr lang="it-IT" sz="3600" dirty="0" smtClean="0">
                <a:solidFill>
                  <a:srgbClr val="FF9900"/>
                </a:solidFill>
                <a:latin typeface="Arial" pitchFamily="34" charset="0"/>
                <a:cs typeface="Arial" pitchFamily="34" charset="0"/>
              </a:rPr>
              <a:t> </a:t>
            </a:r>
            <a:r>
              <a:rPr lang="it-IT" sz="3600" dirty="0" err="1" smtClean="0">
                <a:solidFill>
                  <a:srgbClr val="FF9900"/>
                </a:solidFill>
                <a:latin typeface="Arial" pitchFamily="34" charset="0"/>
                <a:cs typeface="Arial" pitchFamily="34" charset="0"/>
              </a:rPr>
              <a:t>is</a:t>
            </a:r>
            <a:r>
              <a:rPr lang="it-IT" sz="3600" dirty="0" smtClean="0">
                <a:solidFill>
                  <a:srgbClr val="FF9900"/>
                </a:solidFill>
                <a:latin typeface="Arial" pitchFamily="34" charset="0"/>
                <a:cs typeface="Arial" pitchFamily="34" charset="0"/>
              </a:rPr>
              <a:t> </a:t>
            </a:r>
            <a:r>
              <a:rPr lang="it-IT" sz="3600" i="1" u="sng" dirty="0" smtClean="0">
                <a:solidFill>
                  <a:srgbClr val="FF9900"/>
                </a:solidFill>
                <a:latin typeface="Arial" pitchFamily="34" charset="0"/>
                <a:cs typeface="Arial" pitchFamily="34" charset="0"/>
              </a:rPr>
              <a:t>0.65%</a:t>
            </a:r>
          </a:p>
        </p:txBody>
      </p:sp>
      <p:sp>
        <p:nvSpPr>
          <p:cNvPr id="37891" name="Rectangle 3"/>
          <p:cNvSpPr>
            <a:spLocks noGrp="1" noChangeArrowheads="1"/>
          </p:cNvSpPr>
          <p:nvPr>
            <p:ph type="body" idx="1"/>
          </p:nvPr>
        </p:nvSpPr>
        <p:spPr>
          <a:xfrm>
            <a:off x="415925" y="1268413"/>
            <a:ext cx="9288463" cy="4114800"/>
          </a:xfrm>
        </p:spPr>
        <p:txBody>
          <a:bodyPr/>
          <a:lstStyle/>
          <a:p>
            <a:pPr>
              <a:lnSpc>
                <a:spcPct val="80000"/>
              </a:lnSpc>
              <a:buFont typeface="Monotype Sorts"/>
              <a:buNone/>
            </a:pPr>
            <a:r>
              <a:rPr lang="it-IT" sz="2400" b="1" dirty="0" smtClean="0">
                <a:solidFill>
                  <a:srgbClr val="FFFF00"/>
                </a:solidFill>
                <a:latin typeface="Arial" pitchFamily="34" charset="0"/>
                <a:cs typeface="Arial" pitchFamily="34" charset="0"/>
              </a:rPr>
              <a:t>	</a:t>
            </a:r>
            <a:r>
              <a:rPr lang="it-IT" sz="2400" b="1" dirty="0" err="1" smtClean="0">
                <a:solidFill>
                  <a:srgbClr val="FFFF00"/>
                </a:solidFill>
                <a:latin typeface="Arial" pitchFamily="34" charset="0"/>
                <a:cs typeface="Arial" pitchFamily="34" charset="0"/>
              </a:rPr>
              <a:t>Alteration</a:t>
            </a:r>
            <a:r>
              <a:rPr lang="it-IT" sz="2400" b="1" dirty="0" smtClean="0">
                <a:solidFill>
                  <a:srgbClr val="FFFF00"/>
                </a:solidFill>
                <a:latin typeface="Arial" pitchFamily="34" charset="0"/>
                <a:cs typeface="Arial" pitchFamily="34" charset="0"/>
              </a:rPr>
              <a:t>                    	</a:t>
            </a:r>
            <a:r>
              <a:rPr lang="it-IT" sz="2400" b="1" dirty="0" err="1" smtClean="0">
                <a:solidFill>
                  <a:srgbClr val="FFFF00"/>
                </a:solidFill>
                <a:latin typeface="Arial" pitchFamily="34" charset="0"/>
                <a:cs typeface="Arial" pitchFamily="34" charset="0"/>
              </a:rPr>
              <a:t>Prevalence</a:t>
            </a:r>
            <a:endParaRPr lang="it-IT" sz="2400" dirty="0" smtClean="0">
              <a:solidFill>
                <a:srgbClr val="FFFF00"/>
              </a:solidFill>
              <a:latin typeface="Arial" pitchFamily="34" charset="0"/>
              <a:cs typeface="Arial" pitchFamily="34" charset="0"/>
            </a:endParaRPr>
          </a:p>
          <a:p>
            <a:pPr>
              <a:lnSpc>
                <a:spcPct val="80000"/>
              </a:lnSpc>
              <a:buFont typeface="Monotype Sorts"/>
              <a:buNone/>
            </a:pPr>
            <a:r>
              <a:rPr lang="it-IT" sz="2400" dirty="0" smtClean="0">
                <a:solidFill>
                  <a:srgbClr val="FFFF00"/>
                </a:solidFill>
                <a:latin typeface="Arial" pitchFamily="34" charset="0"/>
                <a:cs typeface="Arial" pitchFamily="34" charset="0"/>
              </a:rPr>
              <a:t>                                           		(in 1000 </a:t>
            </a:r>
            <a:r>
              <a:rPr lang="it-IT" sz="2400" dirty="0" err="1" smtClean="0">
                <a:solidFill>
                  <a:srgbClr val="FFFF00"/>
                </a:solidFill>
                <a:latin typeface="Arial" pitchFamily="34" charset="0"/>
                <a:cs typeface="Arial" pitchFamily="34" charset="0"/>
              </a:rPr>
              <a:t>newborns</a:t>
            </a:r>
            <a:r>
              <a:rPr lang="it-IT" sz="2400" dirty="0" smtClean="0">
                <a:solidFill>
                  <a:srgbClr val="FFFF00"/>
                </a:solidFill>
                <a:latin typeface="Arial" pitchFamily="34" charset="0"/>
                <a:cs typeface="Arial" pitchFamily="34" charset="0"/>
              </a:rPr>
              <a:t>)</a:t>
            </a:r>
            <a:endParaRPr lang="it-IT" sz="2400" u="sng" dirty="0" smtClean="0">
              <a:solidFill>
                <a:srgbClr val="FFFF00"/>
              </a:solidFill>
              <a:latin typeface="Arial" pitchFamily="34" charset="0"/>
              <a:cs typeface="Arial" pitchFamily="34" charset="0"/>
            </a:endParaRPr>
          </a:p>
          <a:p>
            <a:pPr>
              <a:lnSpc>
                <a:spcPct val="80000"/>
              </a:lnSpc>
              <a:buFont typeface="Monotype Sorts"/>
              <a:buNone/>
            </a:pPr>
            <a:r>
              <a:rPr lang="it-IT" sz="2400" u="sng" dirty="0" err="1">
                <a:solidFill>
                  <a:srgbClr val="FFFF00"/>
                </a:solidFill>
                <a:latin typeface="Arial" pitchFamily="34" charset="0"/>
                <a:cs typeface="Arial" pitchFamily="34" charset="0"/>
              </a:rPr>
              <a:t>N</a:t>
            </a:r>
            <a:r>
              <a:rPr lang="it-IT" sz="2400" u="sng" dirty="0" err="1" smtClean="0">
                <a:solidFill>
                  <a:srgbClr val="FFFF00"/>
                </a:solidFill>
                <a:latin typeface="Arial" pitchFamily="34" charset="0"/>
                <a:cs typeface="Arial" pitchFamily="34" charset="0"/>
              </a:rPr>
              <a:t>umerical</a:t>
            </a:r>
            <a:r>
              <a:rPr lang="it-IT" sz="2400" u="sng" dirty="0" smtClean="0">
                <a:solidFill>
                  <a:srgbClr val="FFFF00"/>
                </a:solidFill>
                <a:latin typeface="Arial" pitchFamily="34" charset="0"/>
                <a:cs typeface="Arial" pitchFamily="34" charset="0"/>
              </a:rPr>
              <a:t> </a:t>
            </a:r>
            <a:r>
              <a:rPr lang="it-IT" sz="2400" u="sng" dirty="0" err="1" smtClean="0">
                <a:solidFill>
                  <a:srgbClr val="FFFF00"/>
                </a:solidFill>
                <a:latin typeface="Arial" pitchFamily="34" charset="0"/>
                <a:cs typeface="Arial" pitchFamily="34" charset="0"/>
              </a:rPr>
              <a:t>alterations</a:t>
            </a:r>
            <a:endParaRPr lang="it-IT" sz="2400" dirty="0" smtClean="0">
              <a:solidFill>
                <a:srgbClr val="FFFF00"/>
              </a:solidFill>
              <a:latin typeface="Arial" pitchFamily="34" charset="0"/>
              <a:cs typeface="Arial" pitchFamily="34" charset="0"/>
            </a:endParaRPr>
          </a:p>
          <a:p>
            <a:pPr>
              <a:lnSpc>
                <a:spcPct val="80000"/>
              </a:lnSpc>
              <a:buFont typeface="Monotype Sorts"/>
              <a:buNone/>
            </a:pPr>
            <a:r>
              <a:rPr lang="it-IT" sz="2400" dirty="0" err="1" smtClean="0">
                <a:solidFill>
                  <a:srgbClr val="FFFF00"/>
                </a:solidFill>
                <a:latin typeface="Arial" pitchFamily="34" charset="0"/>
                <a:cs typeface="Arial" pitchFamily="34" charset="0"/>
              </a:rPr>
              <a:t>Trisomies</a:t>
            </a:r>
            <a:r>
              <a:rPr lang="it-IT" sz="2400" dirty="0" smtClean="0">
                <a:solidFill>
                  <a:srgbClr val="FFFF00"/>
                </a:solidFill>
                <a:latin typeface="Arial" pitchFamily="34" charset="0"/>
                <a:cs typeface="Arial" pitchFamily="34" charset="0"/>
              </a:rPr>
              <a:t> of </a:t>
            </a:r>
            <a:r>
              <a:rPr lang="it-IT" sz="2400" dirty="0" err="1" smtClean="0">
                <a:solidFill>
                  <a:srgbClr val="FFFF00"/>
                </a:solidFill>
                <a:latin typeface="Arial" pitchFamily="34" charset="0"/>
                <a:cs typeface="Arial" pitchFamily="34" charset="0"/>
              </a:rPr>
              <a:t>autosomes</a:t>
            </a:r>
            <a:endParaRPr lang="it-IT" sz="2400" dirty="0" smtClean="0">
              <a:solidFill>
                <a:srgbClr val="FFFF00"/>
              </a:solidFill>
              <a:latin typeface="Arial" pitchFamily="34" charset="0"/>
              <a:cs typeface="Arial" pitchFamily="34" charset="0"/>
            </a:endParaRPr>
          </a:p>
          <a:p>
            <a:pPr>
              <a:lnSpc>
                <a:spcPct val="80000"/>
              </a:lnSpc>
              <a:buFont typeface="Monotype Sorts"/>
              <a:buNone/>
            </a:pPr>
            <a:r>
              <a:rPr lang="it-IT" sz="2400" dirty="0" smtClean="0">
                <a:solidFill>
                  <a:srgbClr val="FFFF00"/>
                </a:solidFill>
                <a:latin typeface="Arial" pitchFamily="34" charset="0"/>
                <a:cs typeface="Arial" pitchFamily="34" charset="0"/>
              </a:rPr>
              <a:t>	+21                                 		1,25</a:t>
            </a:r>
          </a:p>
          <a:p>
            <a:pPr>
              <a:lnSpc>
                <a:spcPct val="80000"/>
              </a:lnSpc>
              <a:buFont typeface="Monotype Sorts"/>
              <a:buNone/>
            </a:pPr>
            <a:r>
              <a:rPr lang="it-IT" sz="2400" dirty="0" smtClean="0">
                <a:solidFill>
                  <a:srgbClr val="FFFF00"/>
                </a:solidFill>
                <a:latin typeface="Arial" pitchFamily="34" charset="0"/>
                <a:cs typeface="Arial" pitchFamily="34" charset="0"/>
              </a:rPr>
              <a:t>	+18                                 		0,13</a:t>
            </a:r>
          </a:p>
          <a:p>
            <a:pPr>
              <a:lnSpc>
                <a:spcPct val="80000"/>
              </a:lnSpc>
              <a:buFont typeface="Monotype Sorts"/>
              <a:buNone/>
            </a:pPr>
            <a:r>
              <a:rPr lang="it-IT" sz="2400" dirty="0" smtClean="0">
                <a:solidFill>
                  <a:srgbClr val="FFFF00"/>
                </a:solidFill>
                <a:latin typeface="Arial" pitchFamily="34" charset="0"/>
                <a:cs typeface="Arial" pitchFamily="34" charset="0"/>
              </a:rPr>
              <a:t>	+13                                	 	0,07</a:t>
            </a:r>
          </a:p>
          <a:p>
            <a:pPr>
              <a:lnSpc>
                <a:spcPct val="80000"/>
              </a:lnSpc>
              <a:buFont typeface="Monotype Sorts"/>
              <a:buNone/>
            </a:pPr>
            <a:r>
              <a:rPr lang="it-IT" sz="2400" dirty="0" err="1" smtClean="0">
                <a:solidFill>
                  <a:srgbClr val="FFFF00"/>
                </a:solidFill>
                <a:latin typeface="Arial" pitchFamily="34" charset="0"/>
                <a:cs typeface="Arial" pitchFamily="34" charset="0"/>
              </a:rPr>
              <a:t>Aneuploidies</a:t>
            </a:r>
            <a:r>
              <a:rPr lang="it-IT" sz="2400" dirty="0" smtClean="0">
                <a:solidFill>
                  <a:srgbClr val="FFFF00"/>
                </a:solidFill>
                <a:latin typeface="Arial" pitchFamily="34" charset="0"/>
                <a:cs typeface="Arial" pitchFamily="34" charset="0"/>
              </a:rPr>
              <a:t> of </a:t>
            </a:r>
            <a:r>
              <a:rPr lang="it-IT" sz="2400" dirty="0" err="1" smtClean="0">
                <a:solidFill>
                  <a:srgbClr val="FFFF00"/>
                </a:solidFill>
                <a:latin typeface="Arial" pitchFamily="34" charset="0"/>
                <a:cs typeface="Arial" pitchFamily="34" charset="0"/>
              </a:rPr>
              <a:t>sexual</a:t>
            </a:r>
            <a:r>
              <a:rPr lang="it-IT" sz="2400" dirty="0" smtClean="0">
                <a:solidFill>
                  <a:srgbClr val="FFFF00"/>
                </a:solidFill>
                <a:latin typeface="Arial" pitchFamily="34" charset="0"/>
                <a:cs typeface="Arial" pitchFamily="34" charset="0"/>
              </a:rPr>
              <a:t> </a:t>
            </a:r>
            <a:r>
              <a:rPr lang="it-IT" sz="2400" dirty="0" err="1" smtClean="0">
                <a:solidFill>
                  <a:srgbClr val="FFFF00"/>
                </a:solidFill>
                <a:latin typeface="Arial" pitchFamily="34" charset="0"/>
                <a:cs typeface="Arial" pitchFamily="34" charset="0"/>
              </a:rPr>
              <a:t>chromosomes</a:t>
            </a:r>
            <a:endParaRPr lang="it-IT" sz="2400" dirty="0" smtClean="0">
              <a:solidFill>
                <a:srgbClr val="FFFF00"/>
              </a:solidFill>
              <a:latin typeface="Arial" pitchFamily="34" charset="0"/>
              <a:cs typeface="Arial" pitchFamily="34" charset="0"/>
            </a:endParaRPr>
          </a:p>
          <a:p>
            <a:pPr>
              <a:lnSpc>
                <a:spcPct val="80000"/>
              </a:lnSpc>
              <a:buFont typeface="Monotype Sorts"/>
              <a:buNone/>
            </a:pPr>
            <a:r>
              <a:rPr lang="it-IT" sz="2400" dirty="0" smtClean="0">
                <a:solidFill>
                  <a:srgbClr val="FFFF00"/>
                </a:solidFill>
                <a:latin typeface="Arial" pitchFamily="34" charset="0"/>
                <a:cs typeface="Arial" pitchFamily="34" charset="0"/>
              </a:rPr>
              <a:t>	47,XXY                         		1 in 1000 </a:t>
            </a:r>
            <a:r>
              <a:rPr lang="it-IT" sz="2400" dirty="0" err="1" smtClean="0">
                <a:solidFill>
                  <a:srgbClr val="FFFF00"/>
                </a:solidFill>
                <a:latin typeface="Arial" pitchFamily="34" charset="0"/>
                <a:cs typeface="Arial" pitchFamily="34" charset="0"/>
              </a:rPr>
              <a:t>males</a:t>
            </a:r>
            <a:endParaRPr lang="it-IT" sz="2400" dirty="0" smtClean="0">
              <a:solidFill>
                <a:srgbClr val="FFFF00"/>
              </a:solidFill>
              <a:latin typeface="Arial" pitchFamily="34" charset="0"/>
              <a:cs typeface="Arial" pitchFamily="34" charset="0"/>
            </a:endParaRPr>
          </a:p>
          <a:p>
            <a:pPr>
              <a:lnSpc>
                <a:spcPct val="80000"/>
              </a:lnSpc>
              <a:buFont typeface="Monotype Sorts"/>
              <a:buNone/>
            </a:pPr>
            <a:r>
              <a:rPr lang="it-IT" sz="2400" dirty="0" smtClean="0">
                <a:solidFill>
                  <a:srgbClr val="FFFF00"/>
                </a:solidFill>
                <a:latin typeface="Arial" pitchFamily="34" charset="0"/>
                <a:cs typeface="Arial" pitchFamily="34" charset="0"/>
              </a:rPr>
              <a:t>	47,XYY                         		1 in 1000 </a:t>
            </a:r>
            <a:r>
              <a:rPr lang="it-IT" sz="2400" dirty="0" err="1" smtClean="0">
                <a:solidFill>
                  <a:srgbClr val="FFFF00"/>
                </a:solidFill>
                <a:latin typeface="Arial" pitchFamily="34" charset="0"/>
                <a:cs typeface="Arial" pitchFamily="34" charset="0"/>
              </a:rPr>
              <a:t>males</a:t>
            </a:r>
            <a:endParaRPr lang="it-IT" sz="2400" dirty="0" smtClean="0">
              <a:solidFill>
                <a:srgbClr val="FFFF00"/>
              </a:solidFill>
              <a:latin typeface="Arial" pitchFamily="34" charset="0"/>
              <a:cs typeface="Arial" pitchFamily="34" charset="0"/>
            </a:endParaRPr>
          </a:p>
          <a:p>
            <a:pPr>
              <a:lnSpc>
                <a:spcPct val="80000"/>
              </a:lnSpc>
              <a:buFont typeface="Monotype Sorts"/>
              <a:buNone/>
            </a:pPr>
            <a:r>
              <a:rPr lang="it-IT" sz="2400" dirty="0" smtClean="0">
                <a:solidFill>
                  <a:srgbClr val="FFFF00"/>
                </a:solidFill>
                <a:latin typeface="Arial" pitchFamily="34" charset="0"/>
                <a:cs typeface="Arial" pitchFamily="34" charset="0"/>
              </a:rPr>
              <a:t>	47,XXX                         		1 in 1000 </a:t>
            </a:r>
            <a:r>
              <a:rPr lang="it-IT" sz="2400" dirty="0" err="1" smtClean="0">
                <a:solidFill>
                  <a:srgbClr val="FFFF00"/>
                </a:solidFill>
                <a:latin typeface="Arial" pitchFamily="34" charset="0"/>
                <a:cs typeface="Arial" pitchFamily="34" charset="0"/>
              </a:rPr>
              <a:t>females</a:t>
            </a:r>
            <a:r>
              <a:rPr lang="it-IT" sz="2400" dirty="0" smtClean="0">
                <a:solidFill>
                  <a:srgbClr val="FFFF00"/>
                </a:solidFill>
                <a:latin typeface="Arial" pitchFamily="34" charset="0"/>
                <a:cs typeface="Arial" pitchFamily="34" charset="0"/>
              </a:rPr>
              <a:t>  </a:t>
            </a:r>
          </a:p>
          <a:p>
            <a:pPr>
              <a:lnSpc>
                <a:spcPct val="80000"/>
              </a:lnSpc>
              <a:buFont typeface="Monotype Sorts"/>
              <a:buNone/>
            </a:pPr>
            <a:r>
              <a:rPr lang="it-IT" sz="2400" dirty="0" smtClean="0">
                <a:solidFill>
                  <a:srgbClr val="FFFF00"/>
                </a:solidFill>
                <a:latin typeface="Arial" pitchFamily="34" charset="0"/>
                <a:cs typeface="Arial" pitchFamily="34" charset="0"/>
              </a:rPr>
              <a:t>	45,X                               		0,12 in 1000 </a:t>
            </a:r>
            <a:r>
              <a:rPr lang="it-IT" sz="2400" dirty="0" err="1" smtClean="0">
                <a:solidFill>
                  <a:srgbClr val="FFFF00"/>
                </a:solidFill>
                <a:latin typeface="Arial" pitchFamily="34" charset="0"/>
                <a:cs typeface="Arial" pitchFamily="34" charset="0"/>
              </a:rPr>
              <a:t>females</a:t>
            </a:r>
            <a:endParaRPr lang="it-IT" sz="2400" u="sng" dirty="0" smtClean="0">
              <a:solidFill>
                <a:srgbClr val="FFFF00"/>
              </a:solidFill>
              <a:latin typeface="Arial" pitchFamily="34" charset="0"/>
              <a:cs typeface="Arial" pitchFamily="34" charset="0"/>
            </a:endParaRPr>
          </a:p>
          <a:p>
            <a:pPr>
              <a:lnSpc>
                <a:spcPct val="80000"/>
              </a:lnSpc>
              <a:buFont typeface="Monotype Sorts"/>
              <a:buNone/>
            </a:pPr>
            <a:r>
              <a:rPr lang="it-IT" sz="2400" u="sng" dirty="0" err="1" smtClean="0">
                <a:solidFill>
                  <a:srgbClr val="FFFF00"/>
                </a:solidFill>
                <a:latin typeface="Arial" pitchFamily="34" charset="0"/>
                <a:cs typeface="Arial" pitchFamily="34" charset="0"/>
              </a:rPr>
              <a:t>Structural</a:t>
            </a:r>
            <a:r>
              <a:rPr lang="it-IT" sz="2400" u="sng" dirty="0" smtClean="0">
                <a:solidFill>
                  <a:srgbClr val="FFFF00"/>
                </a:solidFill>
                <a:latin typeface="Arial" pitchFamily="34" charset="0"/>
                <a:cs typeface="Arial" pitchFamily="34" charset="0"/>
              </a:rPr>
              <a:t> </a:t>
            </a:r>
            <a:r>
              <a:rPr lang="it-IT" sz="2400" u="sng" dirty="0" err="1" smtClean="0">
                <a:solidFill>
                  <a:srgbClr val="FFFF00"/>
                </a:solidFill>
                <a:latin typeface="Arial" pitchFamily="34" charset="0"/>
                <a:cs typeface="Arial" pitchFamily="34" charset="0"/>
              </a:rPr>
              <a:t>alterations</a:t>
            </a:r>
            <a:endParaRPr lang="it-IT" sz="2400" dirty="0" smtClean="0">
              <a:solidFill>
                <a:srgbClr val="FFFF00"/>
              </a:solidFill>
              <a:latin typeface="Arial" pitchFamily="34" charset="0"/>
              <a:cs typeface="Arial" pitchFamily="34" charset="0"/>
            </a:endParaRPr>
          </a:p>
          <a:p>
            <a:pPr>
              <a:lnSpc>
                <a:spcPct val="80000"/>
              </a:lnSpc>
              <a:buFont typeface="Monotype Sorts"/>
              <a:buNone/>
            </a:pPr>
            <a:r>
              <a:rPr lang="it-IT" sz="2400" dirty="0" err="1" smtClean="0">
                <a:solidFill>
                  <a:srgbClr val="FFFF00"/>
                </a:solidFill>
                <a:latin typeface="Arial" pitchFamily="34" charset="0"/>
                <a:cs typeface="Arial" pitchFamily="34" charset="0"/>
              </a:rPr>
              <a:t>Balanced</a:t>
            </a:r>
            <a:r>
              <a:rPr lang="it-IT" sz="2400" dirty="0" smtClean="0">
                <a:solidFill>
                  <a:srgbClr val="FFFF00"/>
                </a:solidFill>
                <a:latin typeface="Arial" pitchFamily="34" charset="0"/>
                <a:cs typeface="Arial" pitchFamily="34" charset="0"/>
              </a:rPr>
              <a:t> </a:t>
            </a:r>
            <a:r>
              <a:rPr lang="it-IT" sz="2400" dirty="0" err="1" smtClean="0">
                <a:solidFill>
                  <a:srgbClr val="FFFF00"/>
                </a:solidFill>
                <a:latin typeface="Arial" pitchFamily="34" charset="0"/>
                <a:cs typeface="Arial" pitchFamily="34" charset="0"/>
              </a:rPr>
              <a:t>translocations</a:t>
            </a:r>
            <a:r>
              <a:rPr lang="it-IT" sz="2400" dirty="0" smtClean="0">
                <a:solidFill>
                  <a:srgbClr val="FFFF00"/>
                </a:solidFill>
                <a:latin typeface="Arial" pitchFamily="34" charset="0"/>
                <a:cs typeface="Arial" pitchFamily="34" charset="0"/>
              </a:rPr>
              <a:t>               	2</a:t>
            </a:r>
          </a:p>
          <a:p>
            <a:pPr>
              <a:lnSpc>
                <a:spcPct val="80000"/>
              </a:lnSpc>
              <a:buFont typeface="Monotype Sorts"/>
              <a:buNone/>
            </a:pPr>
            <a:r>
              <a:rPr lang="it-IT" sz="2400" dirty="0" err="1" smtClean="0">
                <a:solidFill>
                  <a:srgbClr val="FFFF00"/>
                </a:solidFill>
                <a:latin typeface="Arial" pitchFamily="34" charset="0"/>
                <a:cs typeface="Arial" pitchFamily="34" charset="0"/>
              </a:rPr>
              <a:t>Unbalanced</a:t>
            </a:r>
            <a:r>
              <a:rPr lang="it-IT" sz="2400" dirty="0" smtClean="0">
                <a:solidFill>
                  <a:srgbClr val="FFFF00"/>
                </a:solidFill>
                <a:latin typeface="Arial" pitchFamily="34" charset="0"/>
                <a:cs typeface="Arial" pitchFamily="34" charset="0"/>
              </a:rPr>
              <a:t> </a:t>
            </a:r>
            <a:r>
              <a:rPr lang="it-IT" sz="2400" dirty="0" err="1" smtClean="0">
                <a:solidFill>
                  <a:srgbClr val="FFFF00"/>
                </a:solidFill>
                <a:latin typeface="Arial" pitchFamily="34" charset="0"/>
                <a:cs typeface="Arial" pitchFamily="34" charset="0"/>
              </a:rPr>
              <a:t>traslocations</a:t>
            </a:r>
            <a:r>
              <a:rPr lang="it-IT" sz="2400" dirty="0" smtClean="0">
                <a:solidFill>
                  <a:srgbClr val="FFFF00"/>
                </a:solidFill>
                <a:latin typeface="Arial" pitchFamily="34" charset="0"/>
                <a:cs typeface="Arial" pitchFamily="34" charset="0"/>
              </a:rPr>
              <a:t>     	0,4</a:t>
            </a:r>
          </a:p>
          <a:p>
            <a:pPr>
              <a:lnSpc>
                <a:spcPct val="80000"/>
              </a:lnSpc>
              <a:buFont typeface="Monotype Sorts"/>
              <a:buNone/>
            </a:pPr>
            <a:r>
              <a:rPr lang="it-IT" sz="2400" dirty="0" smtClean="0">
                <a:solidFill>
                  <a:srgbClr val="FFFF00"/>
                </a:solidFill>
                <a:latin typeface="Arial" pitchFamily="34" charset="0"/>
                <a:cs typeface="Arial" pitchFamily="34" charset="0"/>
              </a:rPr>
              <a:t/>
            </a:r>
            <a:br>
              <a:rPr lang="it-IT" sz="2400" dirty="0" smtClean="0">
                <a:solidFill>
                  <a:srgbClr val="FFFF00"/>
                </a:solidFill>
                <a:latin typeface="Arial" pitchFamily="34" charset="0"/>
                <a:cs typeface="Arial" pitchFamily="34" charset="0"/>
              </a:rPr>
            </a:br>
            <a:endParaRPr lang="it-IT" sz="2400" dirty="0" smtClean="0">
              <a:solidFill>
                <a:srgbClr val="FFFF00"/>
              </a:solidFill>
              <a:latin typeface="Arial" pitchFamily="34" charset="0"/>
              <a:cs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fade">
                                      <p:cBhvr>
                                        <p:cTn id="7" dur="500"/>
                                        <p:tgtEl>
                                          <p:spTgt spid="378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891">
                                            <p:txEl>
                                              <p:pRg st="1" end="1"/>
                                            </p:txEl>
                                          </p:spTgt>
                                        </p:tgtEl>
                                        <p:attrNameLst>
                                          <p:attrName>style.visibility</p:attrName>
                                        </p:attrNameLst>
                                      </p:cBhvr>
                                      <p:to>
                                        <p:strVal val="visible"/>
                                      </p:to>
                                    </p:set>
                                    <p:animEffect transition="in" filter="fade">
                                      <p:cBhvr>
                                        <p:cTn id="12" dur="500"/>
                                        <p:tgtEl>
                                          <p:spTgt spid="378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891">
                                            <p:txEl>
                                              <p:pRg st="2" end="2"/>
                                            </p:txEl>
                                          </p:spTgt>
                                        </p:tgtEl>
                                        <p:attrNameLst>
                                          <p:attrName>style.visibility</p:attrName>
                                        </p:attrNameLst>
                                      </p:cBhvr>
                                      <p:to>
                                        <p:strVal val="visible"/>
                                      </p:to>
                                    </p:set>
                                    <p:animEffect transition="in" filter="fade">
                                      <p:cBhvr>
                                        <p:cTn id="17" dur="500"/>
                                        <p:tgtEl>
                                          <p:spTgt spid="3789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891">
                                            <p:txEl>
                                              <p:pRg st="3" end="3"/>
                                            </p:txEl>
                                          </p:spTgt>
                                        </p:tgtEl>
                                        <p:attrNameLst>
                                          <p:attrName>style.visibility</p:attrName>
                                        </p:attrNameLst>
                                      </p:cBhvr>
                                      <p:to>
                                        <p:strVal val="visible"/>
                                      </p:to>
                                    </p:set>
                                    <p:animEffect transition="in" filter="fade">
                                      <p:cBhvr>
                                        <p:cTn id="22" dur="500"/>
                                        <p:tgtEl>
                                          <p:spTgt spid="3789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891">
                                            <p:txEl>
                                              <p:pRg st="4" end="4"/>
                                            </p:txEl>
                                          </p:spTgt>
                                        </p:tgtEl>
                                        <p:attrNameLst>
                                          <p:attrName>style.visibility</p:attrName>
                                        </p:attrNameLst>
                                      </p:cBhvr>
                                      <p:to>
                                        <p:strVal val="visible"/>
                                      </p:to>
                                    </p:set>
                                    <p:animEffect transition="in" filter="fade">
                                      <p:cBhvr>
                                        <p:cTn id="27" dur="500"/>
                                        <p:tgtEl>
                                          <p:spTgt spid="3789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891">
                                            <p:txEl>
                                              <p:pRg st="5" end="5"/>
                                            </p:txEl>
                                          </p:spTgt>
                                        </p:tgtEl>
                                        <p:attrNameLst>
                                          <p:attrName>style.visibility</p:attrName>
                                        </p:attrNameLst>
                                      </p:cBhvr>
                                      <p:to>
                                        <p:strVal val="visible"/>
                                      </p:to>
                                    </p:set>
                                    <p:animEffect transition="in" filter="fade">
                                      <p:cBhvr>
                                        <p:cTn id="32" dur="500"/>
                                        <p:tgtEl>
                                          <p:spTgt spid="3789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7891">
                                            <p:txEl>
                                              <p:pRg st="6" end="6"/>
                                            </p:txEl>
                                          </p:spTgt>
                                        </p:tgtEl>
                                        <p:attrNameLst>
                                          <p:attrName>style.visibility</p:attrName>
                                        </p:attrNameLst>
                                      </p:cBhvr>
                                      <p:to>
                                        <p:strVal val="visible"/>
                                      </p:to>
                                    </p:set>
                                    <p:animEffect transition="in" filter="fade">
                                      <p:cBhvr>
                                        <p:cTn id="37" dur="500"/>
                                        <p:tgtEl>
                                          <p:spTgt spid="3789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891">
                                            <p:txEl>
                                              <p:pRg st="7" end="7"/>
                                            </p:txEl>
                                          </p:spTgt>
                                        </p:tgtEl>
                                        <p:attrNameLst>
                                          <p:attrName>style.visibility</p:attrName>
                                        </p:attrNameLst>
                                      </p:cBhvr>
                                      <p:to>
                                        <p:strVal val="visible"/>
                                      </p:to>
                                    </p:set>
                                    <p:animEffect transition="in" filter="fade">
                                      <p:cBhvr>
                                        <p:cTn id="42" dur="500"/>
                                        <p:tgtEl>
                                          <p:spTgt spid="3789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7891">
                                            <p:txEl>
                                              <p:pRg st="8" end="8"/>
                                            </p:txEl>
                                          </p:spTgt>
                                        </p:tgtEl>
                                        <p:attrNameLst>
                                          <p:attrName>style.visibility</p:attrName>
                                        </p:attrNameLst>
                                      </p:cBhvr>
                                      <p:to>
                                        <p:strVal val="visible"/>
                                      </p:to>
                                    </p:set>
                                    <p:animEffect transition="in" filter="fade">
                                      <p:cBhvr>
                                        <p:cTn id="47" dur="500"/>
                                        <p:tgtEl>
                                          <p:spTgt spid="3789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7891">
                                            <p:txEl>
                                              <p:pRg st="9" end="9"/>
                                            </p:txEl>
                                          </p:spTgt>
                                        </p:tgtEl>
                                        <p:attrNameLst>
                                          <p:attrName>style.visibility</p:attrName>
                                        </p:attrNameLst>
                                      </p:cBhvr>
                                      <p:to>
                                        <p:strVal val="visible"/>
                                      </p:to>
                                    </p:set>
                                    <p:animEffect transition="in" filter="fade">
                                      <p:cBhvr>
                                        <p:cTn id="52" dur="500"/>
                                        <p:tgtEl>
                                          <p:spTgt spid="37891">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7891">
                                            <p:txEl>
                                              <p:pRg st="10" end="10"/>
                                            </p:txEl>
                                          </p:spTgt>
                                        </p:tgtEl>
                                        <p:attrNameLst>
                                          <p:attrName>style.visibility</p:attrName>
                                        </p:attrNameLst>
                                      </p:cBhvr>
                                      <p:to>
                                        <p:strVal val="visible"/>
                                      </p:to>
                                    </p:set>
                                    <p:animEffect transition="in" filter="fade">
                                      <p:cBhvr>
                                        <p:cTn id="57" dur="500"/>
                                        <p:tgtEl>
                                          <p:spTgt spid="37891">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7891">
                                            <p:txEl>
                                              <p:pRg st="11" end="11"/>
                                            </p:txEl>
                                          </p:spTgt>
                                        </p:tgtEl>
                                        <p:attrNameLst>
                                          <p:attrName>style.visibility</p:attrName>
                                        </p:attrNameLst>
                                      </p:cBhvr>
                                      <p:to>
                                        <p:strVal val="visible"/>
                                      </p:to>
                                    </p:set>
                                    <p:animEffect transition="in" filter="fade">
                                      <p:cBhvr>
                                        <p:cTn id="62" dur="500"/>
                                        <p:tgtEl>
                                          <p:spTgt spid="37891">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7891">
                                            <p:txEl>
                                              <p:pRg st="12" end="12"/>
                                            </p:txEl>
                                          </p:spTgt>
                                        </p:tgtEl>
                                        <p:attrNameLst>
                                          <p:attrName>style.visibility</p:attrName>
                                        </p:attrNameLst>
                                      </p:cBhvr>
                                      <p:to>
                                        <p:strVal val="visible"/>
                                      </p:to>
                                    </p:set>
                                    <p:animEffect transition="in" filter="fade">
                                      <p:cBhvr>
                                        <p:cTn id="67" dur="500"/>
                                        <p:tgtEl>
                                          <p:spTgt spid="37891">
                                            <p:txEl>
                                              <p:pRg st="12" end="12"/>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7891">
                                            <p:txEl>
                                              <p:pRg st="13" end="13"/>
                                            </p:txEl>
                                          </p:spTgt>
                                        </p:tgtEl>
                                        <p:attrNameLst>
                                          <p:attrName>style.visibility</p:attrName>
                                        </p:attrNameLst>
                                      </p:cBhvr>
                                      <p:to>
                                        <p:strVal val="visible"/>
                                      </p:to>
                                    </p:set>
                                    <p:animEffect transition="in" filter="fade">
                                      <p:cBhvr>
                                        <p:cTn id="72" dur="500"/>
                                        <p:tgtEl>
                                          <p:spTgt spid="37891">
                                            <p:txEl>
                                              <p:pRg st="13" end="13"/>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7891">
                                            <p:txEl>
                                              <p:pRg st="14" end="14"/>
                                            </p:txEl>
                                          </p:spTgt>
                                        </p:tgtEl>
                                        <p:attrNameLst>
                                          <p:attrName>style.visibility</p:attrName>
                                        </p:attrNameLst>
                                      </p:cBhvr>
                                      <p:to>
                                        <p:strVal val="visible"/>
                                      </p:to>
                                    </p:set>
                                    <p:animEffect transition="in" filter="fade">
                                      <p:cBhvr>
                                        <p:cTn id="77" dur="500"/>
                                        <p:tgtEl>
                                          <p:spTgt spid="37891">
                                            <p:txEl>
                                              <p:pRg st="14" end="14"/>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7891">
                                            <p:txEl>
                                              <p:pRg st="15" end="15"/>
                                            </p:txEl>
                                          </p:spTgt>
                                        </p:tgtEl>
                                        <p:attrNameLst>
                                          <p:attrName>style.visibility</p:attrName>
                                        </p:attrNameLst>
                                      </p:cBhvr>
                                      <p:to>
                                        <p:strVal val="visible"/>
                                      </p:to>
                                    </p:set>
                                    <p:animEffect transition="in" filter="fade">
                                      <p:cBhvr>
                                        <p:cTn id="82" dur="500"/>
                                        <p:tgtEl>
                                          <p:spTgt spid="37891">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5475" name="Picture 5" descr="largecover"/>
          <p:cNvPicPr>
            <a:picLocks noChangeAspect="1" noChangeArrowheads="1"/>
          </p:cNvPicPr>
          <p:nvPr/>
        </p:nvPicPr>
        <p:blipFill>
          <a:blip r:embed="rId4"/>
          <a:srcRect/>
          <a:stretch>
            <a:fillRect/>
          </a:stretch>
        </p:blipFill>
        <p:spPr bwMode="auto">
          <a:xfrm>
            <a:off x="6230938" y="1341438"/>
            <a:ext cx="3675062" cy="4751387"/>
          </a:xfrm>
          <a:prstGeom prst="rect">
            <a:avLst/>
          </a:prstGeom>
          <a:noFill/>
          <a:ln w="9525">
            <a:noFill/>
            <a:miter lim="800000"/>
            <a:headEnd/>
            <a:tailEnd/>
          </a:ln>
        </p:spPr>
      </p:pic>
      <p:sp>
        <p:nvSpPr>
          <p:cNvPr id="6" name="Rectangle 6"/>
          <p:cNvSpPr>
            <a:spLocks noChangeArrowheads="1"/>
          </p:cNvSpPr>
          <p:nvPr/>
        </p:nvSpPr>
        <p:spPr bwMode="auto">
          <a:xfrm>
            <a:off x="0" y="1557338"/>
            <a:ext cx="6608763" cy="4171950"/>
          </a:xfrm>
          <a:prstGeom prst="rect">
            <a:avLst/>
          </a:prstGeom>
          <a:noFill/>
          <a:ln w="9525">
            <a:noFill/>
            <a:miter lim="800000"/>
            <a:headEnd/>
            <a:tailEnd/>
          </a:ln>
        </p:spPr>
        <p:txBody>
          <a:bodyPr/>
          <a:lstStyle/>
          <a:p>
            <a:pPr marL="342900" indent="-342900" eaLnBrk="0" hangingPunct="0">
              <a:lnSpc>
                <a:spcPct val="90000"/>
              </a:lnSpc>
              <a:spcBef>
                <a:spcPct val="20000"/>
              </a:spcBef>
              <a:buClr>
                <a:schemeClr val="bg2"/>
              </a:buClr>
              <a:buFont typeface="Monotype Sorts"/>
              <a:buChar char="§"/>
            </a:pPr>
            <a:r>
              <a:rPr kumimoji="1" lang="it-IT" sz="4000" dirty="0" err="1" smtClean="0">
                <a:solidFill>
                  <a:srgbClr val="FFFF00"/>
                </a:solidFill>
                <a:latin typeface="Arial" pitchFamily="34" charset="0"/>
                <a:cs typeface="Arial" pitchFamily="34" charset="0"/>
              </a:rPr>
              <a:t>Principles</a:t>
            </a:r>
            <a:r>
              <a:rPr kumimoji="1" lang="it-IT" sz="4000" dirty="0" smtClean="0">
                <a:solidFill>
                  <a:srgbClr val="FFFF00"/>
                </a:solidFill>
                <a:latin typeface="Arial" pitchFamily="34" charset="0"/>
                <a:cs typeface="Arial" pitchFamily="34" charset="0"/>
              </a:rPr>
              <a:t> of </a:t>
            </a:r>
            <a:r>
              <a:rPr kumimoji="1" lang="it-IT" sz="4000" dirty="0" err="1" smtClean="0">
                <a:solidFill>
                  <a:srgbClr val="FFFF00"/>
                </a:solidFill>
                <a:latin typeface="Arial" pitchFamily="34" charset="0"/>
                <a:cs typeface="Arial" pitchFamily="34" charset="0"/>
              </a:rPr>
              <a:t>cytogenetics</a:t>
            </a:r>
            <a:endParaRPr kumimoji="1" lang="it-IT" sz="4000" dirty="0">
              <a:solidFill>
                <a:srgbClr val="FFFF00"/>
              </a:solidFill>
              <a:latin typeface="Arial" pitchFamily="34" charset="0"/>
              <a:cs typeface="Arial" pitchFamily="34" charset="0"/>
            </a:endParaRPr>
          </a:p>
          <a:p>
            <a:pPr marL="342900" indent="-342900" eaLnBrk="0" hangingPunct="0">
              <a:lnSpc>
                <a:spcPct val="90000"/>
              </a:lnSpc>
              <a:spcBef>
                <a:spcPct val="20000"/>
              </a:spcBef>
              <a:buClr>
                <a:schemeClr val="bg2"/>
              </a:buClr>
              <a:buFont typeface="Monotype Sorts"/>
              <a:buChar char="§"/>
            </a:pPr>
            <a:r>
              <a:rPr kumimoji="1" lang="it-IT" sz="4000" dirty="0" err="1">
                <a:solidFill>
                  <a:srgbClr val="FFFF00"/>
                </a:solidFill>
                <a:latin typeface="Arial" pitchFamily="34" charset="0"/>
                <a:cs typeface="Arial" pitchFamily="34" charset="0"/>
              </a:rPr>
              <a:t>c</a:t>
            </a:r>
            <a:r>
              <a:rPr kumimoji="1" lang="it-IT" sz="4000" dirty="0" err="1" smtClean="0">
                <a:solidFill>
                  <a:srgbClr val="FFFF00"/>
                </a:solidFill>
                <a:latin typeface="Arial" pitchFamily="34" charset="0"/>
                <a:cs typeface="Arial" pitchFamily="34" charset="0"/>
              </a:rPr>
              <a:t>lassification</a:t>
            </a:r>
            <a:endParaRPr kumimoji="1" lang="it-IT" sz="4000" dirty="0">
              <a:solidFill>
                <a:srgbClr val="FFFF00"/>
              </a:solidFill>
              <a:latin typeface="Arial" pitchFamily="34" charset="0"/>
              <a:cs typeface="Arial" pitchFamily="34" charset="0"/>
            </a:endParaRPr>
          </a:p>
          <a:p>
            <a:pPr marL="342900" indent="-342900" eaLnBrk="0" hangingPunct="0">
              <a:lnSpc>
                <a:spcPct val="90000"/>
              </a:lnSpc>
              <a:spcBef>
                <a:spcPct val="20000"/>
              </a:spcBef>
              <a:buClr>
                <a:schemeClr val="bg2"/>
              </a:buClr>
              <a:buFont typeface="Monotype Sorts"/>
              <a:buChar char="§"/>
            </a:pPr>
            <a:r>
              <a:rPr kumimoji="1" lang="it-IT" sz="4000" dirty="0" err="1">
                <a:solidFill>
                  <a:srgbClr val="FFFF00"/>
                </a:solidFill>
                <a:latin typeface="Arial" pitchFamily="34" charset="0"/>
                <a:cs typeface="Arial" pitchFamily="34" charset="0"/>
              </a:rPr>
              <a:t>f</a:t>
            </a:r>
            <a:r>
              <a:rPr kumimoji="1" lang="it-IT" sz="4000" dirty="0" err="1" smtClean="0">
                <a:solidFill>
                  <a:srgbClr val="FFFF00"/>
                </a:solidFill>
                <a:latin typeface="Arial" pitchFamily="34" charset="0"/>
                <a:cs typeface="Arial" pitchFamily="34" charset="0"/>
              </a:rPr>
              <a:t>requency</a:t>
            </a:r>
            <a:r>
              <a:rPr kumimoji="1" lang="it-IT" sz="4000" dirty="0" smtClean="0">
                <a:solidFill>
                  <a:srgbClr val="FFFF00"/>
                </a:solidFill>
                <a:latin typeface="Arial" pitchFamily="34" charset="0"/>
                <a:cs typeface="Arial" pitchFamily="34" charset="0"/>
              </a:rPr>
              <a:t> of </a:t>
            </a:r>
            <a:r>
              <a:rPr kumimoji="1" lang="it-IT" sz="4000" dirty="0" err="1" smtClean="0">
                <a:solidFill>
                  <a:srgbClr val="FFFF00"/>
                </a:solidFill>
                <a:latin typeface="Arial" pitchFamily="34" charset="0"/>
                <a:cs typeface="Arial" pitchFamily="34" charset="0"/>
              </a:rPr>
              <a:t>chromosomal</a:t>
            </a:r>
            <a:r>
              <a:rPr kumimoji="1" lang="it-IT" sz="4000" dirty="0" smtClean="0">
                <a:solidFill>
                  <a:srgbClr val="FFFF00"/>
                </a:solidFill>
                <a:latin typeface="Arial" pitchFamily="34" charset="0"/>
                <a:cs typeface="Arial" pitchFamily="34" charset="0"/>
              </a:rPr>
              <a:t> </a:t>
            </a:r>
            <a:r>
              <a:rPr kumimoji="1" lang="it-IT" sz="4000" dirty="0" err="1" smtClean="0">
                <a:solidFill>
                  <a:srgbClr val="FFFF00"/>
                </a:solidFill>
                <a:latin typeface="Arial" pitchFamily="34" charset="0"/>
                <a:cs typeface="Arial" pitchFamily="34" charset="0"/>
              </a:rPr>
              <a:t>diseases</a:t>
            </a:r>
            <a:endParaRPr kumimoji="1" lang="it-IT" sz="4000" dirty="0">
              <a:solidFill>
                <a:srgbClr val="FFFF00"/>
              </a:solidFill>
              <a:latin typeface="Arial" pitchFamily="34" charset="0"/>
              <a:cs typeface="Arial" pitchFamily="34" charset="0"/>
            </a:endParaRPr>
          </a:p>
          <a:p>
            <a:pPr marL="342900" indent="-342900" eaLnBrk="0" hangingPunct="0">
              <a:lnSpc>
                <a:spcPct val="90000"/>
              </a:lnSpc>
              <a:spcBef>
                <a:spcPct val="20000"/>
              </a:spcBef>
              <a:buClr>
                <a:schemeClr val="bg2"/>
              </a:buClr>
              <a:buFont typeface="Monotype Sorts"/>
              <a:buChar char="§"/>
            </a:pPr>
            <a:r>
              <a:rPr kumimoji="1" lang="it-IT" sz="4000" dirty="0">
                <a:solidFill>
                  <a:srgbClr val="FF0000"/>
                </a:solidFill>
                <a:latin typeface="Arial" pitchFamily="34" charset="0"/>
                <a:cs typeface="Arial" pitchFamily="34" charset="0"/>
              </a:rPr>
              <a:t>t</a:t>
            </a:r>
            <a:r>
              <a:rPr kumimoji="1" lang="it-IT" sz="4000" dirty="0" smtClean="0">
                <a:solidFill>
                  <a:srgbClr val="FF0000"/>
                </a:solidFill>
                <a:latin typeface="Arial" pitchFamily="34" charset="0"/>
                <a:cs typeface="Arial" pitchFamily="34" charset="0"/>
              </a:rPr>
              <a:t>he </a:t>
            </a:r>
            <a:r>
              <a:rPr kumimoji="1" lang="it-IT" sz="4000" dirty="0" err="1" smtClean="0">
                <a:solidFill>
                  <a:srgbClr val="FF0000"/>
                </a:solidFill>
                <a:latin typeface="Arial" pitchFamily="34" charset="0"/>
                <a:cs typeface="Arial" pitchFamily="34" charset="0"/>
              </a:rPr>
              <a:t>most</a:t>
            </a:r>
            <a:r>
              <a:rPr kumimoji="1" lang="it-IT" sz="4000" dirty="0" smtClean="0">
                <a:solidFill>
                  <a:srgbClr val="FF0000"/>
                </a:solidFill>
                <a:latin typeface="Arial" pitchFamily="34" charset="0"/>
                <a:cs typeface="Arial" pitchFamily="34" charset="0"/>
              </a:rPr>
              <a:t> </a:t>
            </a:r>
            <a:r>
              <a:rPr kumimoji="1" lang="it-IT" sz="4000" dirty="0" err="1" smtClean="0">
                <a:solidFill>
                  <a:srgbClr val="FF0000"/>
                </a:solidFill>
                <a:latin typeface="Arial" pitchFamily="34" charset="0"/>
                <a:cs typeface="Arial" pitchFamily="34" charset="0"/>
              </a:rPr>
              <a:t>frequent</a:t>
            </a:r>
            <a:r>
              <a:rPr kumimoji="1" lang="it-IT" sz="4000" dirty="0" smtClean="0">
                <a:solidFill>
                  <a:srgbClr val="FF0000"/>
                </a:solidFill>
                <a:latin typeface="Arial" pitchFamily="34" charset="0"/>
                <a:cs typeface="Arial" pitchFamily="34" charset="0"/>
              </a:rPr>
              <a:t> </a:t>
            </a:r>
            <a:r>
              <a:rPr kumimoji="1" lang="it-IT" sz="4000" dirty="0" err="1" smtClean="0">
                <a:solidFill>
                  <a:srgbClr val="FF0000"/>
                </a:solidFill>
                <a:latin typeface="Arial" pitchFamily="34" charset="0"/>
                <a:cs typeface="Arial" pitchFamily="34" charset="0"/>
              </a:rPr>
              <a:t>diseases</a:t>
            </a:r>
            <a:endParaRPr kumimoji="1" lang="it-IT" sz="4000" dirty="0">
              <a:solidFill>
                <a:srgbClr val="FF0000"/>
              </a:solidFill>
              <a:latin typeface="Arial" pitchFamily="34" charset="0"/>
              <a:cs typeface="Arial" pitchFamily="34" charset="0"/>
            </a:endParaRPr>
          </a:p>
          <a:p>
            <a:pPr marL="342900" indent="-342900" eaLnBrk="0" hangingPunct="0">
              <a:lnSpc>
                <a:spcPct val="90000"/>
              </a:lnSpc>
              <a:spcBef>
                <a:spcPct val="20000"/>
              </a:spcBef>
              <a:buClr>
                <a:schemeClr val="bg2"/>
              </a:buClr>
              <a:buFont typeface="Monotype Sorts"/>
              <a:buChar char="§"/>
            </a:pPr>
            <a:r>
              <a:rPr kumimoji="1" lang="it-IT" sz="4000" dirty="0" err="1">
                <a:solidFill>
                  <a:srgbClr val="FFFF00"/>
                </a:solidFill>
                <a:latin typeface="Arial" pitchFamily="34" charset="0"/>
                <a:cs typeface="Arial" pitchFamily="34" charset="0"/>
              </a:rPr>
              <a:t>m</a:t>
            </a:r>
            <a:r>
              <a:rPr kumimoji="1" lang="it-IT" sz="4000" dirty="0" err="1" smtClean="0">
                <a:solidFill>
                  <a:srgbClr val="FFFF00"/>
                </a:solidFill>
                <a:latin typeface="Arial" pitchFamily="34" charset="0"/>
                <a:cs typeface="Arial" pitchFamily="34" charset="0"/>
              </a:rPr>
              <a:t>olecular</a:t>
            </a:r>
            <a:r>
              <a:rPr kumimoji="1" lang="it-IT" sz="4000" dirty="0" smtClean="0">
                <a:solidFill>
                  <a:srgbClr val="FFFF00"/>
                </a:solidFill>
                <a:latin typeface="Arial" pitchFamily="34" charset="0"/>
                <a:cs typeface="Arial" pitchFamily="34" charset="0"/>
              </a:rPr>
              <a:t> </a:t>
            </a:r>
            <a:r>
              <a:rPr kumimoji="1" lang="it-IT" sz="4000" dirty="0" err="1" smtClean="0">
                <a:solidFill>
                  <a:srgbClr val="FFFF00"/>
                </a:solidFill>
                <a:latin typeface="Arial" pitchFamily="34" charset="0"/>
                <a:cs typeface="Arial" pitchFamily="34" charset="0"/>
              </a:rPr>
              <a:t>cytogenetics</a:t>
            </a:r>
            <a:r>
              <a:rPr kumimoji="1" lang="it-IT" sz="4000" dirty="0" smtClean="0">
                <a:solidFill>
                  <a:srgbClr val="FFFF00"/>
                </a:solidFill>
                <a:latin typeface="Arial" pitchFamily="34" charset="0"/>
                <a:cs typeface="Arial" pitchFamily="34" charset="0"/>
              </a:rPr>
              <a:t> </a:t>
            </a:r>
            <a:r>
              <a:rPr kumimoji="1" lang="it-IT" sz="4000" dirty="0" err="1" smtClean="0">
                <a:solidFill>
                  <a:srgbClr val="FFFF00"/>
                </a:solidFill>
                <a:latin typeface="Arial" pitchFamily="34" charset="0"/>
                <a:cs typeface="Arial" pitchFamily="34" charset="0"/>
              </a:rPr>
              <a:t>methods</a:t>
            </a:r>
            <a:endParaRPr kumimoji="1" lang="it-IT" sz="4000" dirty="0">
              <a:solidFill>
                <a:srgbClr val="FFFF00"/>
              </a:solidFill>
              <a:latin typeface="Arial" pitchFamily="34" charset="0"/>
              <a:cs typeface="Arial" pitchFamily="34" charset="0"/>
            </a:endParaRPr>
          </a:p>
        </p:txBody>
      </p:sp>
      <p:sp>
        <p:nvSpPr>
          <p:cNvPr id="7" name="Rectangle 5"/>
          <p:cNvSpPr>
            <a:spLocks noChangeArrowheads="1"/>
          </p:cNvSpPr>
          <p:nvPr/>
        </p:nvSpPr>
        <p:spPr bwMode="auto">
          <a:xfrm>
            <a:off x="560388" y="260350"/>
            <a:ext cx="9217148" cy="1143000"/>
          </a:xfrm>
          <a:prstGeom prst="rect">
            <a:avLst/>
          </a:prstGeom>
          <a:noFill/>
          <a:ln w="9525">
            <a:noFill/>
            <a:miter lim="800000"/>
            <a:headEnd/>
            <a:tailEnd/>
          </a:ln>
        </p:spPr>
        <p:txBody>
          <a:bodyPr anchor="b"/>
          <a:lstStyle/>
          <a:p>
            <a:pPr eaLnBrk="0" hangingPunct="0"/>
            <a:r>
              <a:rPr kumimoji="1" lang="it-IT" sz="4400" b="1" dirty="0" smtClean="0">
                <a:solidFill>
                  <a:srgbClr val="FF9900"/>
                </a:solidFill>
                <a:latin typeface="Arial" pitchFamily="34" charset="0"/>
                <a:cs typeface="Arial" pitchFamily="34" charset="0"/>
              </a:rPr>
              <a:t>THE STUDY OF CHROMOSOMES: CYTOGENETICS</a:t>
            </a:r>
            <a:endParaRPr kumimoji="1" lang="it-IT" sz="5400" dirty="0">
              <a:solidFill>
                <a:srgbClr val="FF9900"/>
              </a:solidFill>
              <a:latin typeface="Arial" pitchFamily="34" charset="0"/>
              <a:cs typeface="Arial" pitchFamily="34" charset="0"/>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742950" y="260648"/>
            <a:ext cx="8420100" cy="1143000"/>
          </a:xfrm>
        </p:spPr>
        <p:txBody>
          <a:bodyPr/>
          <a:lstStyle/>
          <a:p>
            <a:pPr algn="ctr"/>
            <a:r>
              <a:rPr lang="it-IT" b="1" dirty="0" smtClean="0">
                <a:solidFill>
                  <a:srgbClr val="FF9900"/>
                </a:solidFill>
                <a:latin typeface="Arial" pitchFamily="34" charset="0"/>
                <a:cs typeface="Arial" pitchFamily="34" charset="0"/>
              </a:rPr>
              <a:t>The </a:t>
            </a:r>
            <a:r>
              <a:rPr lang="it-IT" b="1" dirty="0" err="1" smtClean="0">
                <a:solidFill>
                  <a:srgbClr val="FF9900"/>
                </a:solidFill>
                <a:latin typeface="Arial" pitchFamily="34" charset="0"/>
                <a:cs typeface="Arial" pitchFamily="34" charset="0"/>
              </a:rPr>
              <a:t>most</a:t>
            </a:r>
            <a:r>
              <a:rPr lang="it-IT" b="1" dirty="0" smtClean="0">
                <a:solidFill>
                  <a:srgbClr val="FF9900"/>
                </a:solidFill>
                <a:latin typeface="Arial" pitchFamily="34" charset="0"/>
                <a:cs typeface="Arial" pitchFamily="34" charset="0"/>
              </a:rPr>
              <a:t> </a:t>
            </a:r>
            <a:r>
              <a:rPr lang="it-IT" b="1" dirty="0" err="1" smtClean="0">
                <a:solidFill>
                  <a:srgbClr val="FF9900"/>
                </a:solidFill>
                <a:latin typeface="Arial" pitchFamily="34" charset="0"/>
                <a:cs typeface="Arial" pitchFamily="34" charset="0"/>
              </a:rPr>
              <a:t>frequent</a:t>
            </a:r>
            <a:r>
              <a:rPr lang="it-IT" b="1" dirty="0" smtClean="0">
                <a:solidFill>
                  <a:srgbClr val="FF9900"/>
                </a:solidFill>
                <a:latin typeface="Arial" pitchFamily="34" charset="0"/>
                <a:cs typeface="Arial" pitchFamily="34" charset="0"/>
              </a:rPr>
              <a:t> </a:t>
            </a:r>
            <a:r>
              <a:rPr lang="it-IT" b="1" dirty="0" err="1" smtClean="0">
                <a:solidFill>
                  <a:srgbClr val="FF9900"/>
                </a:solidFill>
                <a:latin typeface="Arial" pitchFamily="34" charset="0"/>
                <a:cs typeface="Arial" pitchFamily="34" charset="0"/>
              </a:rPr>
              <a:t>aneuploidies</a:t>
            </a:r>
            <a:r>
              <a:rPr lang="it-IT" b="1" dirty="0" smtClean="0">
                <a:solidFill>
                  <a:srgbClr val="FF9900"/>
                </a:solidFill>
                <a:latin typeface="Arial" pitchFamily="34" charset="0"/>
                <a:cs typeface="Arial" pitchFamily="34" charset="0"/>
              </a:rPr>
              <a:t> </a:t>
            </a:r>
            <a:r>
              <a:rPr lang="it-IT" b="1" dirty="0" err="1" smtClean="0">
                <a:solidFill>
                  <a:srgbClr val="FF9900"/>
                </a:solidFill>
                <a:latin typeface="Arial" pitchFamily="34" charset="0"/>
                <a:cs typeface="Arial" pitchFamily="34" charset="0"/>
              </a:rPr>
              <a:t>at</a:t>
            </a:r>
            <a:r>
              <a:rPr lang="it-IT" b="1" dirty="0" smtClean="0">
                <a:solidFill>
                  <a:srgbClr val="FF9900"/>
                </a:solidFill>
                <a:latin typeface="Arial" pitchFamily="34" charset="0"/>
                <a:cs typeface="Arial" pitchFamily="34" charset="0"/>
              </a:rPr>
              <a:t> </a:t>
            </a:r>
            <a:r>
              <a:rPr lang="it-IT" b="1" dirty="0" err="1" smtClean="0">
                <a:solidFill>
                  <a:srgbClr val="FF9900"/>
                </a:solidFill>
                <a:latin typeface="Arial" pitchFamily="34" charset="0"/>
                <a:cs typeface="Arial" pitchFamily="34" charset="0"/>
              </a:rPr>
              <a:t>birth</a:t>
            </a:r>
            <a:endParaRPr lang="it-IT" b="1" dirty="0" smtClean="0">
              <a:solidFill>
                <a:srgbClr val="FF9900"/>
              </a:solidFill>
              <a:latin typeface="Arial" pitchFamily="34" charset="0"/>
              <a:cs typeface="Arial" pitchFamily="34" charset="0"/>
            </a:endParaRPr>
          </a:p>
        </p:txBody>
      </p:sp>
      <p:pic>
        <p:nvPicPr>
          <p:cNvPr id="38915" name="Picture 3"/>
          <p:cNvPicPr>
            <a:picLocks noChangeAspect="1" noChangeArrowheads="1"/>
          </p:cNvPicPr>
          <p:nvPr/>
        </p:nvPicPr>
        <p:blipFill>
          <a:blip r:embed="rId3"/>
          <a:srcRect/>
          <a:stretch>
            <a:fillRect/>
          </a:stretch>
        </p:blipFill>
        <p:spPr bwMode="auto">
          <a:xfrm>
            <a:off x="1238250" y="1752600"/>
            <a:ext cx="4159250" cy="2514600"/>
          </a:xfrm>
          <a:prstGeom prst="rect">
            <a:avLst/>
          </a:prstGeom>
          <a:noFill/>
          <a:ln w="9525">
            <a:noFill/>
            <a:miter lim="800000"/>
            <a:headEnd/>
            <a:tailEnd/>
          </a:ln>
        </p:spPr>
      </p:pic>
      <p:pic>
        <p:nvPicPr>
          <p:cNvPr id="38916" name="Picture 4"/>
          <p:cNvPicPr>
            <a:picLocks noChangeAspect="1" noChangeArrowheads="1"/>
          </p:cNvPicPr>
          <p:nvPr/>
        </p:nvPicPr>
        <p:blipFill>
          <a:blip r:embed="rId4"/>
          <a:srcRect/>
          <a:stretch>
            <a:fillRect/>
          </a:stretch>
        </p:blipFill>
        <p:spPr bwMode="auto">
          <a:xfrm>
            <a:off x="5695950" y="1752600"/>
            <a:ext cx="4210050" cy="2514600"/>
          </a:xfrm>
          <a:prstGeom prst="rect">
            <a:avLst/>
          </a:prstGeom>
          <a:noFill/>
          <a:ln w="9525">
            <a:noFill/>
            <a:miter lim="800000"/>
            <a:headEnd/>
            <a:tailEnd/>
          </a:ln>
        </p:spPr>
      </p:pic>
      <p:pic>
        <p:nvPicPr>
          <p:cNvPr id="38917" name="Picture 5"/>
          <p:cNvPicPr>
            <a:picLocks noChangeAspect="1" noChangeArrowheads="1"/>
          </p:cNvPicPr>
          <p:nvPr/>
        </p:nvPicPr>
        <p:blipFill>
          <a:blip r:embed="rId5"/>
          <a:srcRect/>
          <a:stretch>
            <a:fillRect/>
          </a:stretch>
        </p:blipFill>
        <p:spPr bwMode="auto">
          <a:xfrm>
            <a:off x="5740400" y="4335463"/>
            <a:ext cx="4160838" cy="2514600"/>
          </a:xfrm>
          <a:prstGeom prst="rect">
            <a:avLst/>
          </a:prstGeom>
          <a:noFill/>
          <a:ln w="9525">
            <a:noFill/>
            <a:miter lim="800000"/>
            <a:headEnd/>
            <a:tailEnd/>
          </a:ln>
        </p:spPr>
      </p:pic>
      <p:pic>
        <p:nvPicPr>
          <p:cNvPr id="38918" name="Picture 6"/>
          <p:cNvPicPr>
            <a:picLocks noChangeAspect="1" noChangeArrowheads="1"/>
          </p:cNvPicPr>
          <p:nvPr/>
        </p:nvPicPr>
        <p:blipFill>
          <a:blip r:embed="rId6"/>
          <a:srcRect/>
          <a:stretch>
            <a:fillRect/>
          </a:stretch>
        </p:blipFill>
        <p:spPr bwMode="auto">
          <a:xfrm>
            <a:off x="1238250" y="4335463"/>
            <a:ext cx="4159250" cy="25146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fade">
                                      <p:cBhvr>
                                        <p:cTn id="7" dur="500"/>
                                        <p:tgtEl>
                                          <p:spTgt spid="389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8916"/>
                                        </p:tgtEl>
                                        <p:attrNameLst>
                                          <p:attrName>style.visibility</p:attrName>
                                        </p:attrNameLst>
                                      </p:cBhvr>
                                      <p:to>
                                        <p:strVal val="visible"/>
                                      </p:to>
                                    </p:set>
                                    <p:animEffect transition="in" filter="fade">
                                      <p:cBhvr>
                                        <p:cTn id="12" dur="500"/>
                                        <p:tgtEl>
                                          <p:spTgt spid="389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8917"/>
                                        </p:tgtEl>
                                        <p:attrNameLst>
                                          <p:attrName>style.visibility</p:attrName>
                                        </p:attrNameLst>
                                      </p:cBhvr>
                                      <p:to>
                                        <p:strVal val="visible"/>
                                      </p:to>
                                    </p:set>
                                    <p:animEffect transition="in" filter="fade">
                                      <p:cBhvr>
                                        <p:cTn id="17" dur="500"/>
                                        <p:tgtEl>
                                          <p:spTgt spid="389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8918"/>
                                        </p:tgtEl>
                                        <p:attrNameLst>
                                          <p:attrName>style.visibility</p:attrName>
                                        </p:attrNameLst>
                                      </p:cBhvr>
                                      <p:to>
                                        <p:strVal val="visible"/>
                                      </p:to>
                                    </p:set>
                                    <p:animEffect transition="in" filter="fade">
                                      <p:cBhvr>
                                        <p:cTn id="22" dur="500"/>
                                        <p:tgtEl>
                                          <p:spTgt spid="38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2"/>
          <p:cNvSpPr>
            <a:spLocks noGrp="1" noChangeArrowheads="1"/>
          </p:cNvSpPr>
          <p:nvPr>
            <p:ph type="ctrTitle"/>
          </p:nvPr>
        </p:nvSpPr>
        <p:spPr>
          <a:xfrm>
            <a:off x="825500" y="332656"/>
            <a:ext cx="8420100" cy="1143000"/>
          </a:xfrm>
        </p:spPr>
        <p:txBody>
          <a:bodyPr/>
          <a:lstStyle/>
          <a:p>
            <a:r>
              <a:rPr lang="it-IT" dirty="0" err="1" smtClean="0">
                <a:solidFill>
                  <a:srgbClr val="66FFFF"/>
                </a:solidFill>
                <a:latin typeface="Arial" pitchFamily="34" charset="0"/>
                <a:cs typeface="Arial" pitchFamily="34" charset="0"/>
              </a:rPr>
              <a:t>Diseases</a:t>
            </a:r>
            <a:r>
              <a:rPr lang="it-IT" dirty="0" smtClean="0">
                <a:solidFill>
                  <a:srgbClr val="66FFFF"/>
                </a:solidFill>
                <a:latin typeface="Arial" pitchFamily="34" charset="0"/>
                <a:cs typeface="Arial" pitchFamily="34" charset="0"/>
              </a:rPr>
              <a:t> due to </a:t>
            </a:r>
            <a:r>
              <a:rPr lang="it-IT" dirty="0" err="1" smtClean="0">
                <a:solidFill>
                  <a:srgbClr val="66FFFF"/>
                </a:solidFill>
                <a:latin typeface="Arial" pitchFamily="34" charset="0"/>
                <a:cs typeface="Arial" pitchFamily="34" charset="0"/>
              </a:rPr>
              <a:t>chromosomal</a:t>
            </a:r>
            <a:r>
              <a:rPr lang="it-IT" dirty="0" smtClean="0">
                <a:solidFill>
                  <a:srgbClr val="66FFFF"/>
                </a:solidFill>
                <a:latin typeface="Arial" pitchFamily="34" charset="0"/>
                <a:cs typeface="Arial" pitchFamily="34" charset="0"/>
              </a:rPr>
              <a:t> </a:t>
            </a:r>
            <a:r>
              <a:rPr lang="it-IT" dirty="0" err="1" smtClean="0">
                <a:solidFill>
                  <a:srgbClr val="66FFFF"/>
                </a:solidFill>
                <a:latin typeface="Arial" pitchFamily="34" charset="0"/>
                <a:cs typeface="Arial" pitchFamily="34" charset="0"/>
              </a:rPr>
              <a:t>aberrations</a:t>
            </a:r>
            <a:r>
              <a:rPr lang="it-IT" dirty="0" smtClean="0">
                <a:solidFill>
                  <a:srgbClr val="66FFFF"/>
                </a:solidFill>
                <a:latin typeface="Arial" pitchFamily="34" charset="0"/>
                <a:cs typeface="Arial" pitchFamily="34" charset="0"/>
              </a:rPr>
              <a:t>.</a:t>
            </a:r>
            <a:endParaRPr lang="it-IT" dirty="0" smtClean="0">
              <a:latin typeface="Arial" pitchFamily="34" charset="0"/>
              <a:cs typeface="Arial" pitchFamily="34" charset="0"/>
            </a:endParaRPr>
          </a:p>
        </p:txBody>
      </p:sp>
      <p:sp>
        <p:nvSpPr>
          <p:cNvPr id="88067" name="Rectangle 3"/>
          <p:cNvSpPr>
            <a:spLocks noGrp="1" noChangeArrowheads="1"/>
          </p:cNvSpPr>
          <p:nvPr>
            <p:ph type="subTitle" idx="1"/>
          </p:nvPr>
        </p:nvSpPr>
        <p:spPr>
          <a:xfrm>
            <a:off x="609600" y="3657600"/>
            <a:ext cx="8997950" cy="2971800"/>
          </a:xfrm>
        </p:spPr>
        <p:txBody>
          <a:bodyPr/>
          <a:lstStyle/>
          <a:p>
            <a:pPr>
              <a:buFont typeface="Monotype Sorts"/>
              <a:buNone/>
            </a:pPr>
            <a:r>
              <a:rPr lang="it-IT" b="1" dirty="0" smtClean="0">
                <a:solidFill>
                  <a:srgbClr val="FFFF00"/>
                </a:solidFill>
                <a:latin typeface="Arial" pitchFamily="34" charset="0"/>
                <a:cs typeface="Arial" pitchFamily="34" charset="0"/>
              </a:rPr>
              <a:t>1. ANEUPLOIDIES (</a:t>
            </a:r>
            <a:r>
              <a:rPr lang="it-IT" b="1" dirty="0" err="1" smtClean="0">
                <a:solidFill>
                  <a:srgbClr val="FFFF00"/>
                </a:solidFill>
                <a:latin typeface="Arial" pitchFamily="34" charset="0"/>
                <a:cs typeface="Arial" pitchFamily="34" charset="0"/>
              </a:rPr>
              <a:t>numerical</a:t>
            </a:r>
            <a:r>
              <a:rPr lang="it-IT" b="1" dirty="0" smtClean="0">
                <a:solidFill>
                  <a:srgbClr val="FFFF00"/>
                </a:solidFill>
                <a:latin typeface="Arial" pitchFamily="34" charset="0"/>
                <a:cs typeface="Arial" pitchFamily="34" charset="0"/>
              </a:rPr>
              <a:t> </a:t>
            </a:r>
            <a:r>
              <a:rPr lang="it-IT" b="1" dirty="0" err="1" smtClean="0">
                <a:solidFill>
                  <a:srgbClr val="FFFF00"/>
                </a:solidFill>
                <a:latin typeface="Arial" pitchFamily="34" charset="0"/>
                <a:cs typeface="Arial" pitchFamily="34" charset="0"/>
              </a:rPr>
              <a:t>anomalies</a:t>
            </a:r>
            <a:r>
              <a:rPr lang="it-IT" b="1" dirty="0" smtClean="0">
                <a:solidFill>
                  <a:srgbClr val="FFFF00"/>
                </a:solidFill>
                <a:latin typeface="Arial" pitchFamily="34" charset="0"/>
                <a:cs typeface="Arial" pitchFamily="34" charset="0"/>
              </a:rPr>
              <a:t>)</a:t>
            </a:r>
          </a:p>
          <a:p>
            <a:pPr>
              <a:buFont typeface="Monotype Sorts"/>
              <a:buNone/>
            </a:pPr>
            <a:r>
              <a:rPr lang="it-IT" b="1" dirty="0" smtClean="0">
                <a:solidFill>
                  <a:srgbClr val="66FFFF"/>
                </a:solidFill>
                <a:latin typeface="Arial" pitchFamily="34" charset="0"/>
                <a:cs typeface="Arial" pitchFamily="34" charset="0"/>
              </a:rPr>
              <a:t>- Down </a:t>
            </a:r>
            <a:r>
              <a:rPr lang="it-IT" b="1" dirty="0" err="1" smtClean="0">
                <a:solidFill>
                  <a:srgbClr val="66FFFF"/>
                </a:solidFill>
                <a:latin typeface="Arial" pitchFamily="34" charset="0"/>
                <a:cs typeface="Arial" pitchFamily="34" charset="0"/>
              </a:rPr>
              <a:t>syndrome</a:t>
            </a:r>
            <a:r>
              <a:rPr lang="it-IT" b="1" dirty="0" smtClean="0">
                <a:solidFill>
                  <a:srgbClr val="66FFFF"/>
                </a:solidFill>
                <a:latin typeface="Arial" pitchFamily="34" charset="0"/>
                <a:cs typeface="Arial" pitchFamily="34" charset="0"/>
              </a:rPr>
              <a:t>, </a:t>
            </a:r>
            <a:r>
              <a:rPr lang="it-IT" sz="2400" b="1" dirty="0" err="1" smtClean="0">
                <a:solidFill>
                  <a:srgbClr val="66FFFF"/>
                </a:solidFill>
                <a:latin typeface="Arial" pitchFamily="34" charset="0"/>
                <a:cs typeface="Arial" pitchFamily="34" charset="0"/>
              </a:rPr>
              <a:t>Patau</a:t>
            </a:r>
            <a:r>
              <a:rPr lang="it-IT" sz="2400" b="1" dirty="0" smtClean="0">
                <a:solidFill>
                  <a:srgbClr val="66FFFF"/>
                </a:solidFill>
                <a:latin typeface="Arial" pitchFamily="34" charset="0"/>
                <a:cs typeface="Arial" pitchFamily="34" charset="0"/>
              </a:rPr>
              <a:t>, Edwards</a:t>
            </a:r>
          </a:p>
          <a:p>
            <a:pPr>
              <a:buFont typeface="Monotype Sorts"/>
              <a:buNone/>
            </a:pPr>
            <a:r>
              <a:rPr lang="it-IT" b="1" dirty="0" smtClean="0">
                <a:solidFill>
                  <a:srgbClr val="66FFFF"/>
                </a:solidFill>
                <a:latin typeface="Arial" pitchFamily="34" charset="0"/>
                <a:cs typeface="Arial" pitchFamily="34" charset="0"/>
              </a:rPr>
              <a:t>- </a:t>
            </a:r>
            <a:r>
              <a:rPr lang="it-IT" b="1" dirty="0" err="1" smtClean="0">
                <a:solidFill>
                  <a:srgbClr val="66FFFF"/>
                </a:solidFill>
                <a:latin typeface="Arial" pitchFamily="34" charset="0"/>
                <a:cs typeface="Arial" pitchFamily="34" charset="0"/>
              </a:rPr>
              <a:t>Klinefelter</a:t>
            </a:r>
            <a:r>
              <a:rPr lang="it-IT" b="1" dirty="0" smtClean="0">
                <a:solidFill>
                  <a:srgbClr val="66FFFF"/>
                </a:solidFill>
                <a:latin typeface="Arial" pitchFamily="34" charset="0"/>
                <a:cs typeface="Arial" pitchFamily="34" charset="0"/>
              </a:rPr>
              <a:t> </a:t>
            </a:r>
            <a:r>
              <a:rPr lang="it-IT" b="1" dirty="0" err="1" smtClean="0">
                <a:solidFill>
                  <a:srgbClr val="66FFFF"/>
                </a:solidFill>
                <a:latin typeface="Arial" pitchFamily="34" charset="0"/>
                <a:cs typeface="Arial" pitchFamily="34" charset="0"/>
              </a:rPr>
              <a:t>syndrome</a:t>
            </a:r>
            <a:endParaRPr lang="it-IT" b="1" dirty="0" smtClean="0">
              <a:solidFill>
                <a:srgbClr val="66FFFF"/>
              </a:solidFill>
              <a:latin typeface="Arial" pitchFamily="34" charset="0"/>
              <a:cs typeface="Arial" pitchFamily="34" charset="0"/>
            </a:endParaRPr>
          </a:p>
          <a:p>
            <a:pPr>
              <a:buFont typeface="Monotype Sorts"/>
              <a:buNone/>
            </a:pPr>
            <a:r>
              <a:rPr lang="it-IT" b="1" dirty="0" smtClean="0">
                <a:solidFill>
                  <a:srgbClr val="66FFFF"/>
                </a:solidFill>
                <a:latin typeface="Arial" pitchFamily="34" charset="0"/>
                <a:cs typeface="Arial" pitchFamily="34" charset="0"/>
              </a:rPr>
              <a:t>- Turner </a:t>
            </a:r>
            <a:r>
              <a:rPr lang="it-IT" b="1" dirty="0" err="1" smtClean="0">
                <a:solidFill>
                  <a:srgbClr val="66FFFF"/>
                </a:solidFill>
                <a:latin typeface="Arial" pitchFamily="34" charset="0"/>
                <a:cs typeface="Arial" pitchFamily="34" charset="0"/>
              </a:rPr>
              <a:t>syndrome</a:t>
            </a:r>
            <a:endParaRPr lang="it-IT" b="1" dirty="0" smtClean="0">
              <a:latin typeface="Arial" pitchFamily="34" charset="0"/>
              <a:cs typeface="Arial" pitchFamily="34" charset="0"/>
            </a:endParaRPr>
          </a:p>
          <a:p>
            <a:pPr>
              <a:buFont typeface="Monotype Sorts"/>
              <a:buNone/>
            </a:pPr>
            <a:endParaRPr lang="it-IT" b="1" dirty="0" smtClean="0">
              <a:latin typeface="Arial" pitchFamily="34" charset="0"/>
              <a:cs typeface="Arial" pitchFamily="34" charset="0"/>
            </a:endParaRPr>
          </a:p>
        </p:txBody>
      </p:sp>
      <p:pic>
        <p:nvPicPr>
          <p:cNvPr id="107524" name="Picture 4"/>
          <p:cNvPicPr>
            <a:picLocks noChangeAspect="1" noChangeArrowheads="1"/>
          </p:cNvPicPr>
          <p:nvPr/>
        </p:nvPicPr>
        <p:blipFill>
          <a:blip r:embed="rId3"/>
          <a:srcRect/>
          <a:stretch>
            <a:fillRect/>
          </a:stretch>
        </p:blipFill>
        <p:spPr bwMode="auto">
          <a:xfrm>
            <a:off x="8007350" y="990600"/>
            <a:ext cx="1382713" cy="18669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fade">
                                      <p:cBhvr>
                                        <p:cTn id="7" dur="500"/>
                                        <p:tgtEl>
                                          <p:spTgt spid="880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067">
                                            <p:txEl>
                                              <p:pRg st="1" end="1"/>
                                            </p:txEl>
                                          </p:spTgt>
                                        </p:tgtEl>
                                        <p:attrNameLst>
                                          <p:attrName>style.visibility</p:attrName>
                                        </p:attrNameLst>
                                      </p:cBhvr>
                                      <p:to>
                                        <p:strVal val="visible"/>
                                      </p:to>
                                    </p:set>
                                    <p:animEffect transition="in" filter="fade">
                                      <p:cBhvr>
                                        <p:cTn id="12" dur="500"/>
                                        <p:tgtEl>
                                          <p:spTgt spid="880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8067">
                                            <p:txEl>
                                              <p:pRg st="2" end="2"/>
                                            </p:txEl>
                                          </p:spTgt>
                                        </p:tgtEl>
                                        <p:attrNameLst>
                                          <p:attrName>style.visibility</p:attrName>
                                        </p:attrNameLst>
                                      </p:cBhvr>
                                      <p:to>
                                        <p:strVal val="visible"/>
                                      </p:to>
                                    </p:set>
                                    <p:animEffect transition="in" filter="fade">
                                      <p:cBhvr>
                                        <p:cTn id="17" dur="500"/>
                                        <p:tgtEl>
                                          <p:spTgt spid="880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8067">
                                            <p:txEl>
                                              <p:pRg st="3" end="3"/>
                                            </p:txEl>
                                          </p:spTgt>
                                        </p:tgtEl>
                                        <p:attrNameLst>
                                          <p:attrName>style.visibility</p:attrName>
                                        </p:attrNameLst>
                                      </p:cBhvr>
                                      <p:to>
                                        <p:strVal val="visible"/>
                                      </p:to>
                                    </p:set>
                                    <p:animEffect transition="in" filter="fade">
                                      <p:cBhvr>
                                        <p:cTn id="22" dur="500"/>
                                        <p:tgtEl>
                                          <p:spTgt spid="880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 2055"/>
          <p:cNvGrpSpPr>
            <a:grpSpLocks/>
          </p:cNvGrpSpPr>
          <p:nvPr/>
        </p:nvGrpSpPr>
        <p:grpSpPr bwMode="auto">
          <a:xfrm>
            <a:off x="2311400" y="1076325"/>
            <a:ext cx="5283200" cy="5353050"/>
            <a:chOff x="1344" y="240"/>
            <a:chExt cx="3072" cy="3810"/>
          </a:xfrm>
        </p:grpSpPr>
        <p:pic>
          <p:nvPicPr>
            <p:cNvPr id="53253" name="Picture 2051" descr="gametogen_1"/>
            <p:cNvPicPr>
              <a:picLocks noChangeAspect="1" noChangeArrowheads="1"/>
            </p:cNvPicPr>
            <p:nvPr/>
          </p:nvPicPr>
          <p:blipFill>
            <a:blip r:embed="rId2"/>
            <a:srcRect/>
            <a:stretch>
              <a:fillRect/>
            </a:stretch>
          </p:blipFill>
          <p:spPr bwMode="auto">
            <a:xfrm>
              <a:off x="1344" y="240"/>
              <a:ext cx="3072" cy="1728"/>
            </a:xfrm>
            <a:prstGeom prst="rect">
              <a:avLst/>
            </a:prstGeom>
            <a:noFill/>
            <a:ln w="9525">
              <a:solidFill>
                <a:schemeClr val="tx1"/>
              </a:solidFill>
              <a:miter lim="800000"/>
              <a:headEnd/>
              <a:tailEnd/>
            </a:ln>
          </p:spPr>
        </p:pic>
        <p:pic>
          <p:nvPicPr>
            <p:cNvPr id="53254" name="Picture 2053" descr="gametogen_2"/>
            <p:cNvPicPr>
              <a:picLocks noChangeAspect="1" noChangeArrowheads="1"/>
            </p:cNvPicPr>
            <p:nvPr/>
          </p:nvPicPr>
          <p:blipFill>
            <a:blip r:embed="rId3"/>
            <a:srcRect/>
            <a:stretch>
              <a:fillRect/>
            </a:stretch>
          </p:blipFill>
          <p:spPr bwMode="auto">
            <a:xfrm>
              <a:off x="1344" y="2160"/>
              <a:ext cx="3072" cy="1890"/>
            </a:xfrm>
            <a:prstGeom prst="rect">
              <a:avLst/>
            </a:prstGeom>
            <a:noFill/>
            <a:ln w="9525">
              <a:solidFill>
                <a:schemeClr val="tx1"/>
              </a:solidFill>
              <a:miter lim="800000"/>
              <a:headEnd/>
              <a:tailEnd/>
            </a:ln>
          </p:spPr>
        </p:pic>
      </p:grpSp>
      <p:sp>
        <p:nvSpPr>
          <p:cNvPr id="53251" name="Text Box 2054"/>
          <p:cNvSpPr txBox="1">
            <a:spLocks noChangeArrowheads="1"/>
          </p:cNvSpPr>
          <p:nvPr/>
        </p:nvSpPr>
        <p:spPr bwMode="auto">
          <a:xfrm rot="-5400000">
            <a:off x="6885782" y="3869531"/>
            <a:ext cx="5710238" cy="307975"/>
          </a:xfrm>
          <a:prstGeom prst="rect">
            <a:avLst/>
          </a:prstGeom>
          <a:noFill/>
          <a:ln w="9525">
            <a:noFill/>
            <a:miter lim="800000"/>
            <a:headEnd/>
            <a:tailEnd/>
          </a:ln>
        </p:spPr>
        <p:txBody>
          <a:bodyPr wrap="none">
            <a:spAutoFit/>
          </a:bodyPr>
          <a:lstStyle/>
          <a:p>
            <a:pPr algn="ctr" rtl="1" eaLnBrk="0" hangingPunct="0"/>
            <a:r>
              <a:rPr lang="en-US" sz="1400"/>
              <a:t>http://www.emc.maricopa.edu/faculty/farabee/BIOBK/BioBookmeiosis.html</a:t>
            </a:r>
          </a:p>
        </p:txBody>
      </p:sp>
      <p:sp>
        <p:nvSpPr>
          <p:cNvPr id="53252" name="Text Box 2056"/>
          <p:cNvSpPr txBox="1">
            <a:spLocks noChangeArrowheads="1"/>
          </p:cNvSpPr>
          <p:nvPr/>
        </p:nvSpPr>
        <p:spPr bwMode="auto">
          <a:xfrm>
            <a:off x="2105025" y="87313"/>
            <a:ext cx="5702300" cy="830262"/>
          </a:xfrm>
          <a:prstGeom prst="rect">
            <a:avLst/>
          </a:prstGeom>
          <a:noFill/>
          <a:ln w="9525">
            <a:noFill/>
            <a:miter lim="800000"/>
            <a:headEnd/>
            <a:tailEnd/>
          </a:ln>
        </p:spPr>
        <p:txBody>
          <a:bodyPr wrap="none">
            <a:spAutoFit/>
          </a:bodyPr>
          <a:lstStyle/>
          <a:p>
            <a:pPr algn="ctr" rtl="1" eaLnBrk="0" hangingPunct="0"/>
            <a:r>
              <a:rPr lang="en-US"/>
              <a:t>Sperm and eggs have only half the </a:t>
            </a:r>
          </a:p>
          <a:p>
            <a:pPr algn="ctr" rtl="1" eaLnBrk="0" hangingPunct="0"/>
            <a:r>
              <a:rPr lang="en-US"/>
              <a:t>number of chromosomes found in other cells</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lumMod val="20000"/>
            <a:lumOff val="80000"/>
          </a:schemeClr>
        </a:solidFill>
        <a:effectLst/>
      </p:bgPr>
    </p:bg>
    <p:spTree>
      <p:nvGrpSpPr>
        <p:cNvPr id="1" name=""/>
        <p:cNvGrpSpPr/>
        <p:nvPr/>
      </p:nvGrpSpPr>
      <p:grpSpPr>
        <a:xfrm>
          <a:off x="0" y="0"/>
          <a:ext cx="0" cy="0"/>
          <a:chOff x="0" y="0"/>
          <a:chExt cx="0" cy="0"/>
        </a:xfrm>
      </p:grpSpPr>
      <p:pic>
        <p:nvPicPr>
          <p:cNvPr id="108546" name="Picture 3"/>
          <p:cNvPicPr>
            <a:picLocks noChangeAspect="1" noChangeArrowheads="1"/>
          </p:cNvPicPr>
          <p:nvPr/>
        </p:nvPicPr>
        <p:blipFill>
          <a:blip r:embed="rId2"/>
          <a:srcRect/>
          <a:stretch>
            <a:fillRect/>
          </a:stretch>
        </p:blipFill>
        <p:spPr bwMode="auto">
          <a:xfrm>
            <a:off x="2309813" y="4763"/>
            <a:ext cx="5307012" cy="6853237"/>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a:srcRect/>
          <a:stretch>
            <a:fillRect/>
          </a:stretch>
        </p:blipFill>
        <p:spPr bwMode="auto">
          <a:xfrm>
            <a:off x="61913" y="714375"/>
            <a:ext cx="9891712" cy="4732338"/>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3"/>
          <a:srcRect/>
          <a:stretch>
            <a:fillRect/>
          </a:stretch>
        </p:blipFill>
        <p:spPr bwMode="auto">
          <a:xfrm>
            <a:off x="2895600" y="685800"/>
            <a:ext cx="3697288" cy="5649913"/>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618" name="Group 4"/>
          <p:cNvGrpSpPr>
            <a:grpSpLocks/>
          </p:cNvGrpSpPr>
          <p:nvPr/>
        </p:nvGrpSpPr>
        <p:grpSpPr bwMode="auto">
          <a:xfrm>
            <a:off x="247650" y="1943100"/>
            <a:ext cx="4105275" cy="4316413"/>
            <a:chOff x="1223" y="568"/>
            <a:chExt cx="3470" cy="3431"/>
          </a:xfrm>
        </p:grpSpPr>
        <p:pic>
          <p:nvPicPr>
            <p:cNvPr id="111622" name="Picture 5"/>
            <p:cNvPicPr>
              <a:picLocks noChangeAspect="1" noChangeArrowheads="1"/>
            </p:cNvPicPr>
            <p:nvPr/>
          </p:nvPicPr>
          <p:blipFill>
            <a:blip r:embed="rId3"/>
            <a:srcRect/>
            <a:stretch>
              <a:fillRect/>
            </a:stretch>
          </p:blipFill>
          <p:spPr bwMode="auto">
            <a:xfrm>
              <a:off x="1223" y="568"/>
              <a:ext cx="3385" cy="3431"/>
            </a:xfrm>
            <a:prstGeom prst="rect">
              <a:avLst/>
            </a:prstGeom>
            <a:noFill/>
            <a:ln w="9525">
              <a:noFill/>
              <a:miter lim="800000"/>
              <a:headEnd/>
              <a:tailEnd/>
            </a:ln>
          </p:spPr>
        </p:pic>
        <p:sp>
          <p:nvSpPr>
            <p:cNvPr id="111623" name="Rectangle 6"/>
            <p:cNvSpPr>
              <a:spLocks noChangeArrowheads="1"/>
            </p:cNvSpPr>
            <p:nvPr/>
          </p:nvSpPr>
          <p:spPr bwMode="auto">
            <a:xfrm rot="-5400000">
              <a:off x="4375" y="3543"/>
              <a:ext cx="427" cy="208"/>
            </a:xfrm>
            <a:prstGeom prst="rect">
              <a:avLst/>
            </a:prstGeom>
            <a:noFill/>
            <a:ln w="9525">
              <a:noFill/>
              <a:miter lim="800000"/>
              <a:headEnd/>
              <a:tailEnd/>
            </a:ln>
          </p:spPr>
          <p:txBody>
            <a:bodyPr wrap="none" anchor="ctr">
              <a:spAutoFit/>
            </a:bodyPr>
            <a:lstStyle/>
            <a:p>
              <a:pPr algn="ctr" eaLnBrk="0" hangingPunct="0"/>
              <a:r>
                <a:rPr lang="en-US" sz="1000">
                  <a:solidFill>
                    <a:srgbClr val="000000"/>
                  </a:solidFill>
                  <a:latin typeface="Arial" pitchFamily="34" charset="0"/>
                </a:rPr>
                <a:t>5000</a:t>
              </a:r>
              <a:r>
                <a:rPr lang="en-US" sz="1000">
                  <a:solidFill>
                    <a:srgbClr val="000000"/>
                  </a:solidFill>
                  <a:latin typeface="Arial" pitchFamily="34" charset="0"/>
                  <a:sym typeface="Symbol" pitchFamily="18" charset="2"/>
                </a:rPr>
                <a:t></a:t>
              </a:r>
              <a:endParaRPr lang="en-US" sz="1000">
                <a:solidFill>
                  <a:srgbClr val="000000"/>
                </a:solidFill>
                <a:latin typeface="Arial" pitchFamily="34" charset="0"/>
              </a:endParaRPr>
            </a:p>
          </p:txBody>
        </p:sp>
      </p:grpSp>
      <p:sp>
        <p:nvSpPr>
          <p:cNvPr id="111619" name="Rectangle 3"/>
          <p:cNvSpPr>
            <a:spLocks noGrp="1" noChangeArrowheads="1"/>
          </p:cNvSpPr>
          <p:nvPr>
            <p:ph type="body" idx="1"/>
          </p:nvPr>
        </p:nvSpPr>
        <p:spPr>
          <a:xfrm>
            <a:off x="330200" y="685800"/>
            <a:ext cx="9245600" cy="892552"/>
          </a:xfrm>
        </p:spPr>
        <p:txBody>
          <a:bodyPr/>
          <a:lstStyle/>
          <a:p>
            <a:pPr>
              <a:buFont typeface="Times New Roman" pitchFamily="18" charset="0"/>
              <a:buNone/>
            </a:pPr>
            <a:r>
              <a:rPr lang="it-IT" sz="2600" b="1" dirty="0" smtClean="0">
                <a:solidFill>
                  <a:srgbClr val="FF0000"/>
                </a:solidFill>
              </a:rPr>
              <a:t>Down </a:t>
            </a:r>
            <a:r>
              <a:rPr lang="it-IT" sz="2600" b="1" dirty="0" err="1" smtClean="0">
                <a:solidFill>
                  <a:srgbClr val="FF0000"/>
                </a:solidFill>
              </a:rPr>
              <a:t>syndrome</a:t>
            </a:r>
            <a:r>
              <a:rPr lang="it-IT" sz="2600" dirty="0" smtClean="0">
                <a:solidFill>
                  <a:srgbClr val="FF0000"/>
                </a:solidFill>
              </a:rPr>
              <a:t> </a:t>
            </a:r>
            <a:r>
              <a:rPr lang="it-IT" sz="2600" dirty="0" err="1" smtClean="0"/>
              <a:t>is</a:t>
            </a:r>
            <a:r>
              <a:rPr lang="it-IT" sz="2600" dirty="0" smtClean="0"/>
              <a:t> </a:t>
            </a:r>
            <a:r>
              <a:rPr lang="it-IT" sz="2600" dirty="0" err="1" smtClean="0"/>
              <a:t>caused</a:t>
            </a:r>
            <a:r>
              <a:rPr lang="it-IT" sz="2600" dirty="0" smtClean="0"/>
              <a:t> by the </a:t>
            </a:r>
            <a:r>
              <a:rPr lang="it-IT" sz="2600" dirty="0" err="1" smtClean="0"/>
              <a:t>trisomy</a:t>
            </a:r>
            <a:r>
              <a:rPr lang="it-IT" sz="2600" dirty="0" smtClean="0"/>
              <a:t> of </a:t>
            </a:r>
            <a:r>
              <a:rPr lang="it-IT" sz="2600" dirty="0" err="1" smtClean="0"/>
              <a:t>chromosome</a:t>
            </a:r>
            <a:r>
              <a:rPr lang="it-IT" sz="2600" dirty="0" smtClean="0"/>
              <a:t> 21.</a:t>
            </a:r>
          </a:p>
        </p:txBody>
      </p:sp>
      <p:pic>
        <p:nvPicPr>
          <p:cNvPr id="111620" name="Picture 8"/>
          <p:cNvPicPr>
            <a:picLocks noChangeAspect="1" noChangeArrowheads="1"/>
          </p:cNvPicPr>
          <p:nvPr/>
        </p:nvPicPr>
        <p:blipFill>
          <a:blip r:embed="rId4"/>
          <a:srcRect/>
          <a:stretch>
            <a:fillRect/>
          </a:stretch>
        </p:blipFill>
        <p:spPr bwMode="auto">
          <a:xfrm>
            <a:off x="4503738" y="2111375"/>
            <a:ext cx="4832350" cy="4124325"/>
          </a:xfrm>
          <a:prstGeom prst="rect">
            <a:avLst/>
          </a:prstGeom>
          <a:noFill/>
          <a:ln w="9525">
            <a:noFill/>
            <a:miter lim="800000"/>
            <a:headEnd/>
            <a:tailEnd/>
          </a:ln>
        </p:spPr>
      </p:pic>
      <p:sp>
        <p:nvSpPr>
          <p:cNvPr id="111621" name="Rectangle 2"/>
          <p:cNvSpPr>
            <a:spLocks noGrp="1" noChangeArrowheads="1"/>
          </p:cNvSpPr>
          <p:nvPr>
            <p:ph type="title"/>
          </p:nvPr>
        </p:nvSpPr>
        <p:spPr>
          <a:xfrm>
            <a:off x="330200" y="76200"/>
            <a:ext cx="9245600" cy="515526"/>
          </a:xfrm>
        </p:spPr>
        <p:txBody>
          <a:bodyPr/>
          <a:lstStyle/>
          <a:p>
            <a:r>
              <a:rPr lang="it-IT" dirty="0" smtClean="0"/>
              <a:t>Down </a:t>
            </a:r>
            <a:r>
              <a:rPr lang="it-IT" dirty="0" err="1" smtClean="0"/>
              <a:t>syndrome</a:t>
            </a:r>
            <a:endParaRPr lang="it-IT" dirty="0" smtClean="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3783013" y="1916113"/>
            <a:ext cx="5734050" cy="5400675"/>
          </a:xfrm>
          <a:prstGeom prst="rect">
            <a:avLst/>
          </a:prstGeom>
          <a:noFill/>
          <a:ln w="9525">
            <a:noFill/>
            <a:miter lim="800000"/>
            <a:headEnd/>
            <a:tailEnd/>
          </a:ln>
        </p:spPr>
        <p:txBody>
          <a:bodyPr lIns="92075" tIns="46038" rIns="92075" bIns="46038"/>
          <a:lstStyle/>
          <a:p>
            <a:pPr marL="342900" indent="-342900" algn="just">
              <a:spcBef>
                <a:spcPct val="20000"/>
              </a:spcBef>
              <a:spcAft>
                <a:spcPct val="20000"/>
              </a:spcAft>
              <a:buClr>
                <a:schemeClr val="accent2"/>
              </a:buClr>
              <a:buSzPct val="75000"/>
              <a:buFont typeface="Monotype Sorts"/>
              <a:buChar char="u"/>
              <a:tabLst>
                <a:tab pos="2952750" algn="l"/>
              </a:tabLst>
            </a:pPr>
            <a:r>
              <a:rPr lang="en-US" sz="1800" dirty="0" smtClean="0"/>
              <a:t>Neurological: </a:t>
            </a:r>
            <a:endParaRPr lang="en-US" sz="1800" dirty="0"/>
          </a:p>
          <a:p>
            <a:pPr marL="742950" lvl="1" indent="-285750">
              <a:spcBef>
                <a:spcPct val="20000"/>
              </a:spcBef>
              <a:spcAft>
                <a:spcPct val="20000"/>
              </a:spcAft>
              <a:buFontTx/>
              <a:buChar char="–"/>
              <a:tabLst>
                <a:tab pos="2952750" algn="l"/>
              </a:tabLst>
            </a:pPr>
            <a:r>
              <a:rPr lang="en-US" sz="1800" dirty="0"/>
              <a:t>M</a:t>
            </a:r>
            <a:r>
              <a:rPr lang="en-US" sz="1800" dirty="0" smtClean="0"/>
              <a:t>ental retardation </a:t>
            </a:r>
            <a:r>
              <a:rPr lang="en-US" sz="1800" dirty="0"/>
              <a:t>		100%</a:t>
            </a:r>
          </a:p>
          <a:p>
            <a:pPr marL="742950" lvl="1" indent="-285750">
              <a:spcBef>
                <a:spcPct val="20000"/>
              </a:spcBef>
              <a:spcAft>
                <a:spcPct val="20000"/>
              </a:spcAft>
              <a:buFontTx/>
              <a:buChar char="–"/>
              <a:tabLst>
                <a:tab pos="2952750" algn="l"/>
              </a:tabLst>
            </a:pPr>
            <a:r>
              <a:rPr lang="en-US" sz="1800" dirty="0"/>
              <a:t>Alzheimer </a:t>
            </a:r>
            <a:r>
              <a:rPr lang="en-US" sz="1800" dirty="0" smtClean="0"/>
              <a:t>from 35y of age</a:t>
            </a:r>
            <a:r>
              <a:rPr lang="en-US" sz="1800" dirty="0"/>
              <a:t>	100%</a:t>
            </a:r>
          </a:p>
          <a:p>
            <a:pPr marL="342900" indent="-342900" algn="just">
              <a:spcBef>
                <a:spcPct val="20000"/>
              </a:spcBef>
              <a:spcAft>
                <a:spcPct val="20000"/>
              </a:spcAft>
              <a:buClr>
                <a:schemeClr val="accent2"/>
              </a:buClr>
              <a:buSzPct val="75000"/>
              <a:buFont typeface="Monotype Sorts"/>
              <a:buChar char="u"/>
              <a:tabLst>
                <a:tab pos="2952750" algn="l"/>
              </a:tabLst>
            </a:pPr>
            <a:r>
              <a:rPr lang="en-US" sz="1800" dirty="0"/>
              <a:t>M</a:t>
            </a:r>
            <a:r>
              <a:rPr lang="en-US" sz="1800" dirty="0" smtClean="0"/>
              <a:t>uscular </a:t>
            </a:r>
            <a:r>
              <a:rPr lang="en-US" sz="1800" dirty="0" err="1" smtClean="0"/>
              <a:t>hypotonia</a:t>
            </a:r>
            <a:r>
              <a:rPr lang="en-US" sz="1800" dirty="0" smtClean="0"/>
              <a:t> </a:t>
            </a:r>
            <a:r>
              <a:rPr lang="en-US" sz="1800" dirty="0"/>
              <a:t>		100%</a:t>
            </a:r>
          </a:p>
          <a:p>
            <a:pPr marL="342900" indent="-342900" algn="just">
              <a:spcBef>
                <a:spcPct val="20000"/>
              </a:spcBef>
              <a:spcAft>
                <a:spcPct val="20000"/>
              </a:spcAft>
              <a:buClr>
                <a:schemeClr val="accent2"/>
              </a:buClr>
              <a:buSzPct val="75000"/>
              <a:buFont typeface="Monotype Sorts"/>
              <a:buChar char="u"/>
              <a:tabLst>
                <a:tab pos="2952750" algn="l"/>
              </a:tabLst>
            </a:pPr>
            <a:r>
              <a:rPr lang="en-US" sz="1800" dirty="0" smtClean="0"/>
              <a:t>Short stature </a:t>
            </a:r>
            <a:r>
              <a:rPr lang="en-US" sz="1800" dirty="0"/>
              <a:t>		70%</a:t>
            </a:r>
          </a:p>
          <a:p>
            <a:pPr marL="342900" indent="-342900" algn="just">
              <a:spcBef>
                <a:spcPct val="20000"/>
              </a:spcBef>
              <a:spcAft>
                <a:spcPct val="20000"/>
              </a:spcAft>
              <a:buClr>
                <a:schemeClr val="accent2"/>
              </a:buClr>
              <a:buSzPct val="75000"/>
              <a:buFont typeface="Monotype Sorts"/>
              <a:buChar char="u"/>
              <a:tabLst>
                <a:tab pos="2952750" algn="l"/>
              </a:tabLst>
            </a:pPr>
            <a:endParaRPr lang="en-US" sz="1800" dirty="0"/>
          </a:p>
          <a:p>
            <a:pPr marL="342900" indent="-342900" algn="just">
              <a:spcBef>
                <a:spcPct val="20000"/>
              </a:spcBef>
              <a:spcAft>
                <a:spcPct val="20000"/>
              </a:spcAft>
              <a:buClr>
                <a:schemeClr val="accent2"/>
              </a:buClr>
              <a:buSzPct val="75000"/>
              <a:buFont typeface="Monotype Sorts"/>
              <a:buChar char="u"/>
              <a:tabLst>
                <a:tab pos="2952750" algn="l"/>
              </a:tabLst>
            </a:pPr>
            <a:r>
              <a:rPr lang="en-US" sz="1800" dirty="0" smtClean="0"/>
              <a:t>Head: </a:t>
            </a:r>
            <a:endParaRPr lang="en-US" sz="1800" dirty="0"/>
          </a:p>
          <a:p>
            <a:pPr marL="742950" lvl="1" indent="-285750">
              <a:spcBef>
                <a:spcPct val="20000"/>
              </a:spcBef>
              <a:spcAft>
                <a:spcPct val="20000"/>
              </a:spcAft>
              <a:buFontTx/>
              <a:buChar char="–"/>
              <a:tabLst>
                <a:tab pos="2952750" algn="l"/>
              </a:tabLst>
            </a:pPr>
            <a:r>
              <a:rPr lang="en-US" sz="1800" dirty="0" err="1" smtClean="0"/>
              <a:t>Brachycephaly</a:t>
            </a:r>
            <a:r>
              <a:rPr lang="en-US" sz="1800" dirty="0" smtClean="0"/>
              <a:t> </a:t>
            </a:r>
            <a:r>
              <a:rPr lang="en-US" sz="1800" dirty="0"/>
              <a:t>		75%</a:t>
            </a:r>
          </a:p>
          <a:p>
            <a:pPr marL="742950" lvl="1" indent="-285750">
              <a:spcBef>
                <a:spcPct val="20000"/>
              </a:spcBef>
              <a:spcAft>
                <a:spcPct val="20000"/>
              </a:spcAft>
              <a:buFontTx/>
              <a:buChar char="–"/>
              <a:tabLst>
                <a:tab pos="2952750" algn="l"/>
              </a:tabLst>
            </a:pPr>
            <a:r>
              <a:rPr lang="en-US" sz="1800" dirty="0" smtClean="0"/>
              <a:t>Epicanthic fold </a:t>
            </a:r>
            <a:r>
              <a:rPr lang="en-US" sz="1800" dirty="0"/>
              <a:t>		60%</a:t>
            </a:r>
          </a:p>
          <a:p>
            <a:pPr marL="742950" lvl="1" indent="-285750">
              <a:spcBef>
                <a:spcPct val="20000"/>
              </a:spcBef>
              <a:spcAft>
                <a:spcPct val="20000"/>
              </a:spcAft>
              <a:buFontTx/>
              <a:buChar char="–"/>
              <a:tabLst>
                <a:tab pos="2952750" algn="l"/>
              </a:tabLst>
            </a:pPr>
            <a:r>
              <a:rPr lang="en-US" sz="1800" dirty="0" err="1"/>
              <a:t>B</a:t>
            </a:r>
            <a:r>
              <a:rPr lang="en-US" sz="1800" dirty="0" err="1" smtClean="0"/>
              <a:t>rushfield</a:t>
            </a:r>
            <a:r>
              <a:rPr lang="en-US" sz="1800" dirty="0" smtClean="0"/>
              <a:t> </a:t>
            </a:r>
            <a:r>
              <a:rPr lang="en-US" sz="1800" dirty="0"/>
              <a:t>spots </a:t>
            </a:r>
            <a:r>
              <a:rPr lang="en-US" sz="1800" dirty="0" smtClean="0"/>
              <a:t>iris </a:t>
            </a:r>
            <a:r>
              <a:rPr lang="en-US" sz="1800" dirty="0"/>
              <a:t>		55%</a:t>
            </a:r>
          </a:p>
          <a:p>
            <a:pPr marL="742950" lvl="1" indent="-285750">
              <a:spcBef>
                <a:spcPct val="20000"/>
              </a:spcBef>
              <a:spcAft>
                <a:spcPct val="20000"/>
              </a:spcAft>
              <a:buFontTx/>
              <a:buChar char="–"/>
              <a:tabLst>
                <a:tab pos="2952750" algn="l"/>
              </a:tabLst>
            </a:pPr>
            <a:r>
              <a:rPr lang="en-US" sz="1800" dirty="0" smtClean="0"/>
              <a:t>Protruding tongue </a:t>
            </a:r>
            <a:r>
              <a:rPr lang="en-US" sz="1800" dirty="0"/>
              <a:t>		45%</a:t>
            </a:r>
          </a:p>
          <a:p>
            <a:pPr marL="742950" lvl="1" indent="-285750">
              <a:spcBef>
                <a:spcPct val="20000"/>
              </a:spcBef>
              <a:spcAft>
                <a:spcPct val="20000"/>
              </a:spcAft>
              <a:buFontTx/>
              <a:buChar char="–"/>
              <a:tabLst>
                <a:tab pos="2952750" algn="l"/>
              </a:tabLst>
            </a:pPr>
            <a:r>
              <a:rPr lang="en-US" sz="1800" dirty="0" smtClean="0"/>
              <a:t>Dysplastic ears</a:t>
            </a:r>
            <a:r>
              <a:rPr lang="en-US" sz="1800" dirty="0"/>
              <a:t>		50%</a:t>
            </a:r>
          </a:p>
        </p:txBody>
      </p:sp>
      <p:pic>
        <p:nvPicPr>
          <p:cNvPr id="112643" name="Picture 3"/>
          <p:cNvPicPr>
            <a:picLocks noChangeAspect="1" noChangeArrowheads="1"/>
          </p:cNvPicPr>
          <p:nvPr/>
        </p:nvPicPr>
        <p:blipFill>
          <a:blip r:embed="rId2"/>
          <a:srcRect/>
          <a:stretch>
            <a:fillRect/>
          </a:stretch>
        </p:blipFill>
        <p:spPr bwMode="auto">
          <a:xfrm>
            <a:off x="2535238" y="0"/>
            <a:ext cx="1485900" cy="1752600"/>
          </a:xfrm>
          <a:prstGeom prst="rect">
            <a:avLst/>
          </a:prstGeom>
          <a:noFill/>
          <a:ln w="9525">
            <a:noFill/>
            <a:miter lim="800000"/>
            <a:headEnd/>
            <a:tailEnd/>
          </a:ln>
        </p:spPr>
      </p:pic>
      <p:pic>
        <p:nvPicPr>
          <p:cNvPr id="112644" name="Picture 4" descr="riverpic"/>
          <p:cNvPicPr>
            <a:picLocks noChangeAspect="1" noChangeArrowheads="1"/>
          </p:cNvPicPr>
          <p:nvPr/>
        </p:nvPicPr>
        <p:blipFill>
          <a:blip r:embed="rId3"/>
          <a:srcRect/>
          <a:stretch>
            <a:fillRect/>
          </a:stretch>
        </p:blipFill>
        <p:spPr bwMode="auto">
          <a:xfrm>
            <a:off x="1130300" y="2060575"/>
            <a:ext cx="2136775" cy="2132013"/>
          </a:xfrm>
          <a:prstGeom prst="rect">
            <a:avLst/>
          </a:prstGeom>
          <a:noFill/>
          <a:ln w="9525">
            <a:noFill/>
            <a:miter lim="800000"/>
            <a:headEnd/>
            <a:tailEnd/>
          </a:ln>
        </p:spPr>
      </p:pic>
      <p:pic>
        <p:nvPicPr>
          <p:cNvPr id="112645" name="Picture 5" descr="brushfield spots"/>
          <p:cNvPicPr>
            <a:picLocks noChangeAspect="1" noChangeArrowheads="1"/>
          </p:cNvPicPr>
          <p:nvPr/>
        </p:nvPicPr>
        <p:blipFill>
          <a:blip r:embed="rId4"/>
          <a:srcRect/>
          <a:stretch>
            <a:fillRect/>
          </a:stretch>
        </p:blipFill>
        <p:spPr bwMode="auto">
          <a:xfrm>
            <a:off x="1052513" y="4652963"/>
            <a:ext cx="2303462" cy="1870075"/>
          </a:xfrm>
          <a:prstGeom prst="rect">
            <a:avLst/>
          </a:prstGeom>
          <a:noFill/>
          <a:ln w="9525">
            <a:noFill/>
            <a:miter lim="800000"/>
            <a:headEnd/>
            <a:tailEnd/>
          </a:ln>
        </p:spPr>
      </p:pic>
      <p:sp>
        <p:nvSpPr>
          <p:cNvPr id="112647" name="Text Box 7"/>
          <p:cNvSpPr txBox="1">
            <a:spLocks noChangeArrowheads="1"/>
          </p:cNvSpPr>
          <p:nvPr/>
        </p:nvSpPr>
        <p:spPr bwMode="auto">
          <a:xfrm>
            <a:off x="4232920" y="971436"/>
            <a:ext cx="2289885" cy="369332"/>
          </a:xfrm>
          <a:prstGeom prst="rect">
            <a:avLst/>
          </a:prstGeom>
          <a:noFill/>
          <a:ln w="9525">
            <a:noFill/>
            <a:miter lim="800000"/>
            <a:headEnd/>
            <a:tailEnd/>
          </a:ln>
        </p:spPr>
        <p:txBody>
          <a:bodyPr wrap="none">
            <a:spAutoFit/>
          </a:bodyPr>
          <a:lstStyle/>
          <a:p>
            <a:r>
              <a:rPr lang="it-IT" sz="1800" dirty="0">
                <a:latin typeface="Tahoma" pitchFamily="34" charset="0"/>
              </a:rPr>
              <a:t>40.000 </a:t>
            </a:r>
            <a:r>
              <a:rPr lang="it-IT" sz="1800" dirty="0" err="1" smtClean="0">
                <a:latin typeface="Tahoma" pitchFamily="34" charset="0"/>
              </a:rPr>
              <a:t>cases</a:t>
            </a:r>
            <a:r>
              <a:rPr lang="it-IT" sz="1800" dirty="0" smtClean="0">
                <a:latin typeface="Tahoma" pitchFamily="34" charset="0"/>
              </a:rPr>
              <a:t> </a:t>
            </a:r>
            <a:r>
              <a:rPr lang="it-IT" sz="1800" dirty="0">
                <a:latin typeface="Tahoma" pitchFamily="34" charset="0"/>
              </a:rPr>
              <a:t>in </a:t>
            </a:r>
            <a:r>
              <a:rPr lang="it-IT" sz="1800" dirty="0" err="1" smtClean="0">
                <a:latin typeface="Tahoma" pitchFamily="34" charset="0"/>
              </a:rPr>
              <a:t>Italy</a:t>
            </a:r>
            <a:endParaRPr lang="en-US" sz="1800" dirty="0">
              <a:latin typeface="Tahoma" pitchFamily="34" charset="0"/>
            </a:endParaRPr>
          </a:p>
        </p:txBody>
      </p:sp>
      <p:pic>
        <p:nvPicPr>
          <p:cNvPr id="112648" name="Picture 8"/>
          <p:cNvPicPr>
            <a:picLocks noChangeAspect="1" noChangeArrowheads="1"/>
          </p:cNvPicPr>
          <p:nvPr/>
        </p:nvPicPr>
        <p:blipFill>
          <a:blip r:embed="rId5"/>
          <a:srcRect/>
          <a:stretch>
            <a:fillRect/>
          </a:stretch>
        </p:blipFill>
        <p:spPr bwMode="auto">
          <a:xfrm>
            <a:off x="974725" y="0"/>
            <a:ext cx="1525588" cy="1765300"/>
          </a:xfrm>
          <a:prstGeom prst="rect">
            <a:avLst/>
          </a:prstGeom>
          <a:noFill/>
          <a:ln w="9525">
            <a:noFill/>
            <a:miter lim="800000"/>
            <a:headEnd/>
            <a:tailEnd/>
          </a:ln>
        </p:spPr>
      </p:pic>
      <p:sp>
        <p:nvSpPr>
          <p:cNvPr id="9" name="Text Box 5"/>
          <p:cNvSpPr txBox="1">
            <a:spLocks noChangeArrowheads="1"/>
          </p:cNvSpPr>
          <p:nvPr/>
        </p:nvSpPr>
        <p:spPr bwMode="auto">
          <a:xfrm>
            <a:off x="4188990" y="149731"/>
            <a:ext cx="5746435" cy="830997"/>
          </a:xfrm>
          <a:prstGeom prst="rect">
            <a:avLst/>
          </a:prstGeom>
          <a:noFill/>
          <a:ln w="9525">
            <a:noFill/>
            <a:miter lim="800000"/>
            <a:headEnd/>
            <a:tailEnd/>
          </a:ln>
        </p:spPr>
        <p:txBody>
          <a:bodyPr wrap="none">
            <a:spAutoFit/>
          </a:bodyPr>
          <a:lstStyle/>
          <a:p>
            <a:r>
              <a:rPr lang="it-IT" b="1" dirty="0" err="1" smtClean="0"/>
              <a:t>Characteristic</a:t>
            </a:r>
            <a:r>
              <a:rPr lang="it-IT" b="1" dirty="0" smtClean="0"/>
              <a:t> </a:t>
            </a:r>
            <a:r>
              <a:rPr lang="it-IT" b="1" dirty="0" err="1" smtClean="0"/>
              <a:t>features</a:t>
            </a:r>
            <a:r>
              <a:rPr lang="it-IT" b="1" dirty="0" smtClean="0"/>
              <a:t> of Down </a:t>
            </a:r>
            <a:r>
              <a:rPr lang="it-IT" b="1" dirty="0" err="1" smtClean="0"/>
              <a:t>syndrome</a:t>
            </a:r>
            <a:endParaRPr lang="it-IT" b="1" dirty="0"/>
          </a:p>
          <a:p>
            <a:r>
              <a:rPr lang="it-IT" dirty="0" smtClean="0"/>
              <a:t>(</a:t>
            </a:r>
            <a:r>
              <a:rPr lang="it-IT" dirty="0"/>
              <a:t>1:700 </a:t>
            </a:r>
            <a:r>
              <a:rPr lang="it-IT" dirty="0" smtClean="0"/>
              <a:t>live </a:t>
            </a:r>
            <a:r>
              <a:rPr lang="it-IT" dirty="0" err="1" smtClean="0"/>
              <a:t>births</a:t>
            </a:r>
            <a:r>
              <a:rPr lang="it-IT" dirty="0" smtClean="0"/>
              <a:t>)</a:t>
            </a:r>
            <a:endParaRPr lang="it-IT" dirty="0"/>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3470275" y="1773238"/>
            <a:ext cx="6629400" cy="5084762"/>
          </a:xfrm>
          <a:prstGeom prst="rect">
            <a:avLst/>
          </a:prstGeom>
          <a:noFill/>
          <a:ln w="9525">
            <a:noFill/>
            <a:miter lim="800000"/>
            <a:headEnd/>
            <a:tailEnd/>
          </a:ln>
        </p:spPr>
        <p:txBody>
          <a:bodyPr lIns="92075" tIns="46038" rIns="92075" bIns="46038"/>
          <a:lstStyle/>
          <a:p>
            <a:pPr marL="342900" indent="-342900" algn="just" eaLnBrk="0" hangingPunct="0">
              <a:spcBef>
                <a:spcPct val="20000"/>
              </a:spcBef>
              <a:spcAft>
                <a:spcPct val="30000"/>
              </a:spcAft>
              <a:tabLst>
                <a:tab pos="4000500" algn="l"/>
              </a:tabLst>
            </a:pPr>
            <a:endParaRPr lang="en-US" sz="1300" dirty="0">
              <a:latin typeface="Tahoma" pitchFamily="34" charset="0"/>
            </a:endParaRPr>
          </a:p>
          <a:p>
            <a:pPr marL="342900" indent="-342900" algn="just" eaLnBrk="0" hangingPunct="0">
              <a:spcBef>
                <a:spcPct val="20000"/>
              </a:spcBef>
              <a:spcAft>
                <a:spcPct val="30000"/>
              </a:spcAft>
              <a:buClr>
                <a:schemeClr val="accent2"/>
              </a:buClr>
              <a:buSzPct val="75000"/>
              <a:buFont typeface="Monotype Sorts"/>
              <a:buChar char="u"/>
              <a:tabLst>
                <a:tab pos="4000500" algn="l"/>
              </a:tabLst>
            </a:pPr>
            <a:r>
              <a:rPr lang="en-US" sz="1600" dirty="0" smtClean="0">
                <a:latin typeface="Tahoma" pitchFamily="34" charset="0"/>
              </a:rPr>
              <a:t>Short limbs, wide hands </a:t>
            </a:r>
            <a:r>
              <a:rPr lang="en-US" sz="1600" dirty="0">
                <a:latin typeface="Tahoma" pitchFamily="34" charset="0"/>
              </a:rPr>
              <a:t>		65%</a:t>
            </a:r>
          </a:p>
          <a:p>
            <a:pPr marL="342900" indent="-342900" algn="just" eaLnBrk="0" hangingPunct="0">
              <a:spcBef>
                <a:spcPct val="20000"/>
              </a:spcBef>
              <a:spcAft>
                <a:spcPct val="30000"/>
              </a:spcAft>
              <a:buClr>
                <a:schemeClr val="accent2"/>
              </a:buClr>
              <a:buSzPct val="75000"/>
              <a:buFont typeface="Monotype Sorts"/>
              <a:buChar char="u"/>
              <a:tabLst>
                <a:tab pos="4000500" algn="l"/>
              </a:tabLst>
            </a:pPr>
            <a:r>
              <a:rPr lang="en-US" sz="1600" dirty="0" smtClean="0">
                <a:latin typeface="Tahoma" pitchFamily="34" charset="0"/>
              </a:rPr>
              <a:t>Short little finger</a:t>
            </a:r>
            <a:r>
              <a:rPr lang="en-US" sz="1600" dirty="0">
                <a:latin typeface="Tahoma" pitchFamily="34" charset="0"/>
              </a:rPr>
              <a:t>		60%</a:t>
            </a:r>
          </a:p>
          <a:p>
            <a:pPr marL="342900" indent="-342900" algn="just" eaLnBrk="0" hangingPunct="0">
              <a:spcBef>
                <a:spcPct val="20000"/>
              </a:spcBef>
              <a:spcAft>
                <a:spcPct val="30000"/>
              </a:spcAft>
              <a:buClr>
                <a:schemeClr val="accent2"/>
              </a:buClr>
              <a:buSzPct val="75000"/>
              <a:buFont typeface="Monotype Sorts"/>
              <a:buChar char="u"/>
              <a:tabLst>
                <a:tab pos="4000500" algn="l"/>
              </a:tabLst>
            </a:pPr>
            <a:r>
              <a:rPr lang="en-US" sz="1600" dirty="0" smtClean="0">
                <a:latin typeface="Tahoma" pitchFamily="34" charset="0"/>
              </a:rPr>
              <a:t>Palmar </a:t>
            </a:r>
            <a:r>
              <a:rPr lang="en-US" sz="1600" dirty="0">
                <a:latin typeface="Tahoma" pitchFamily="34" charset="0"/>
              </a:rPr>
              <a:t>S</a:t>
            </a:r>
            <a:r>
              <a:rPr lang="en-US" sz="1600" dirty="0" smtClean="0">
                <a:latin typeface="Tahoma" pitchFamily="34" charset="0"/>
              </a:rPr>
              <a:t>imian crease </a:t>
            </a:r>
            <a:r>
              <a:rPr lang="en-US" sz="1600" dirty="0">
                <a:latin typeface="Tahoma" pitchFamily="34" charset="0"/>
              </a:rPr>
              <a:t>		60%</a:t>
            </a:r>
          </a:p>
          <a:p>
            <a:pPr marL="342900" indent="-342900" algn="just" eaLnBrk="0" hangingPunct="0">
              <a:spcBef>
                <a:spcPct val="20000"/>
              </a:spcBef>
              <a:spcAft>
                <a:spcPct val="30000"/>
              </a:spcAft>
              <a:buClr>
                <a:schemeClr val="accent2"/>
              </a:buClr>
              <a:buSzPct val="75000"/>
              <a:buFont typeface="Monotype Sorts"/>
              <a:buChar char="u"/>
              <a:tabLst>
                <a:tab pos="4000500" algn="l"/>
              </a:tabLst>
            </a:pPr>
            <a:r>
              <a:rPr lang="en-US" sz="1600" dirty="0" smtClean="0">
                <a:latin typeface="Tahoma" pitchFamily="34" charset="0"/>
              </a:rPr>
              <a:t>heart </a:t>
            </a:r>
            <a:endParaRPr lang="en-US" sz="1600" dirty="0">
              <a:latin typeface="Tahoma" pitchFamily="34" charset="0"/>
            </a:endParaRPr>
          </a:p>
          <a:p>
            <a:pPr marL="742950" lvl="1" indent="-285750" eaLnBrk="0" hangingPunct="0">
              <a:spcBef>
                <a:spcPct val="20000"/>
              </a:spcBef>
              <a:spcAft>
                <a:spcPct val="30000"/>
              </a:spcAft>
              <a:buClr>
                <a:schemeClr val="tx1"/>
              </a:buClr>
              <a:buFontTx/>
              <a:buChar char="–"/>
              <a:tabLst>
                <a:tab pos="4000500" algn="l"/>
              </a:tabLst>
            </a:pPr>
            <a:r>
              <a:rPr lang="en-US" sz="1600" dirty="0" smtClean="0">
                <a:latin typeface="Tahoma" pitchFamily="34" charset="0"/>
              </a:rPr>
              <a:t>Congenital cardiac defects</a:t>
            </a:r>
            <a:r>
              <a:rPr lang="en-US" sz="1600" dirty="0">
                <a:latin typeface="Tahoma" pitchFamily="34" charset="0"/>
              </a:rPr>
              <a:t>		40</a:t>
            </a:r>
            <a:r>
              <a:rPr lang="en-US" sz="1600" dirty="0" smtClean="0">
                <a:latin typeface="Tahoma" pitchFamily="34" charset="0"/>
              </a:rPr>
              <a:t>%</a:t>
            </a:r>
            <a:endParaRPr lang="en-US" sz="1600" dirty="0">
              <a:latin typeface="Tahoma" pitchFamily="34" charset="0"/>
            </a:endParaRPr>
          </a:p>
          <a:p>
            <a:pPr marL="342900" indent="-342900" algn="just" eaLnBrk="0" hangingPunct="0">
              <a:spcBef>
                <a:spcPct val="20000"/>
              </a:spcBef>
              <a:spcAft>
                <a:spcPct val="30000"/>
              </a:spcAft>
              <a:buClr>
                <a:schemeClr val="accent2"/>
              </a:buClr>
              <a:buSzPct val="75000"/>
              <a:buFont typeface="Monotype Sorts"/>
              <a:buChar char="u"/>
              <a:tabLst>
                <a:tab pos="4000500" algn="l"/>
              </a:tabLst>
            </a:pPr>
            <a:r>
              <a:rPr lang="en-US" sz="1600" dirty="0" smtClean="0">
                <a:latin typeface="Tahoma" pitchFamily="34" charset="0"/>
              </a:rPr>
              <a:t>Gastrointestinal anomalies</a:t>
            </a:r>
            <a:endParaRPr lang="en-US" sz="1600" dirty="0">
              <a:latin typeface="Tahoma" pitchFamily="34" charset="0"/>
            </a:endParaRPr>
          </a:p>
          <a:p>
            <a:pPr marL="742950" lvl="1" indent="-285750" eaLnBrk="0" hangingPunct="0">
              <a:spcBef>
                <a:spcPct val="20000"/>
              </a:spcBef>
              <a:spcAft>
                <a:spcPct val="30000"/>
              </a:spcAft>
              <a:buClr>
                <a:schemeClr val="tx1"/>
              </a:buClr>
              <a:buFontTx/>
              <a:buChar char="–"/>
              <a:tabLst>
                <a:tab pos="4000500" algn="l"/>
              </a:tabLst>
            </a:pPr>
            <a:r>
              <a:rPr lang="en-US" sz="1600" dirty="0">
                <a:latin typeface="Tahoma" pitchFamily="34" charset="0"/>
              </a:rPr>
              <a:t>Atresia</a:t>
            </a:r>
            <a:r>
              <a:rPr lang="en-US" sz="1600" dirty="0" smtClean="0">
                <a:latin typeface="Tahoma" pitchFamily="34" charset="0"/>
              </a:rPr>
              <a:t>/duodenal stenosis</a:t>
            </a:r>
            <a:r>
              <a:rPr lang="en-US" sz="1600" dirty="0">
                <a:latin typeface="Tahoma" pitchFamily="34" charset="0"/>
              </a:rPr>
              <a:t>		250x</a:t>
            </a:r>
          </a:p>
          <a:p>
            <a:pPr marL="742950" lvl="1" indent="-285750" eaLnBrk="0" hangingPunct="0">
              <a:spcBef>
                <a:spcPct val="20000"/>
              </a:spcBef>
              <a:spcAft>
                <a:spcPct val="30000"/>
              </a:spcAft>
              <a:buClr>
                <a:schemeClr val="tx1"/>
              </a:buClr>
              <a:buFontTx/>
              <a:buChar char="–"/>
              <a:tabLst>
                <a:tab pos="4000500" algn="l"/>
              </a:tabLst>
            </a:pPr>
            <a:r>
              <a:rPr lang="en-US" sz="1600" dirty="0">
                <a:latin typeface="Tahoma" pitchFamily="34" charset="0"/>
              </a:rPr>
              <a:t>I</a:t>
            </a:r>
            <a:r>
              <a:rPr lang="en-US" sz="1600" dirty="0" smtClean="0">
                <a:latin typeface="Tahoma" pitchFamily="34" charset="0"/>
              </a:rPr>
              <a:t>mperforate anus </a:t>
            </a:r>
            <a:r>
              <a:rPr lang="en-US" sz="1600" dirty="0">
                <a:latin typeface="Tahoma" pitchFamily="34" charset="0"/>
              </a:rPr>
              <a:t>		50x</a:t>
            </a:r>
          </a:p>
          <a:p>
            <a:pPr marL="742950" lvl="1" indent="-285750" eaLnBrk="0" hangingPunct="0">
              <a:spcBef>
                <a:spcPct val="20000"/>
              </a:spcBef>
              <a:spcAft>
                <a:spcPct val="30000"/>
              </a:spcAft>
              <a:buClr>
                <a:schemeClr val="tx1"/>
              </a:buClr>
              <a:buFontTx/>
              <a:buChar char="–"/>
              <a:tabLst>
                <a:tab pos="4000500" algn="l"/>
              </a:tabLst>
            </a:pPr>
            <a:r>
              <a:rPr lang="en-US" sz="1600" dirty="0" err="1">
                <a:latin typeface="Tahoma" pitchFamily="34" charset="0"/>
              </a:rPr>
              <a:t>Hirschsprung</a:t>
            </a:r>
            <a:r>
              <a:rPr lang="en-US" sz="1600" dirty="0">
                <a:latin typeface="Tahoma" pitchFamily="34" charset="0"/>
              </a:rPr>
              <a:t> </a:t>
            </a:r>
            <a:r>
              <a:rPr lang="en-US" sz="1600" dirty="0" smtClean="0">
                <a:latin typeface="Tahoma" pitchFamily="34" charset="0"/>
              </a:rPr>
              <a:t>disease</a:t>
            </a:r>
            <a:r>
              <a:rPr lang="en-US" sz="1600" dirty="0">
                <a:latin typeface="Tahoma" pitchFamily="34" charset="0"/>
              </a:rPr>
              <a:t>		300x</a:t>
            </a:r>
          </a:p>
          <a:p>
            <a:pPr marL="342900" indent="-342900" algn="just" eaLnBrk="0" hangingPunct="0">
              <a:spcBef>
                <a:spcPct val="20000"/>
              </a:spcBef>
              <a:spcAft>
                <a:spcPct val="30000"/>
              </a:spcAft>
              <a:buClr>
                <a:schemeClr val="accent2"/>
              </a:buClr>
              <a:buSzPct val="75000"/>
              <a:buFont typeface="Monotype Sorts"/>
              <a:buChar char="u"/>
              <a:tabLst>
                <a:tab pos="4000500" algn="l"/>
              </a:tabLst>
            </a:pPr>
            <a:r>
              <a:rPr lang="en-US" sz="1600" dirty="0" smtClean="0">
                <a:latin typeface="Tahoma" pitchFamily="34" charset="0"/>
              </a:rPr>
              <a:t>Immune and hematopoietic systems: </a:t>
            </a:r>
            <a:endParaRPr lang="en-US" sz="1600" dirty="0">
              <a:latin typeface="Tahoma" pitchFamily="34" charset="0"/>
            </a:endParaRPr>
          </a:p>
          <a:p>
            <a:pPr marL="742950" lvl="1" indent="-285750" eaLnBrk="0" hangingPunct="0">
              <a:spcBef>
                <a:spcPct val="20000"/>
              </a:spcBef>
              <a:spcAft>
                <a:spcPct val="30000"/>
              </a:spcAft>
              <a:buClr>
                <a:schemeClr val="tx1"/>
              </a:buClr>
              <a:buFontTx/>
              <a:buChar char="–"/>
              <a:tabLst>
                <a:tab pos="4000500" algn="l"/>
              </a:tabLst>
            </a:pPr>
            <a:r>
              <a:rPr lang="en-US" sz="1600" dirty="0" err="1" smtClean="0">
                <a:latin typeface="Tahoma" pitchFamily="34" charset="0"/>
              </a:rPr>
              <a:t>Myeloproliferative</a:t>
            </a:r>
            <a:r>
              <a:rPr lang="en-US" sz="1600" dirty="0" smtClean="0">
                <a:latin typeface="Tahoma" pitchFamily="34" charset="0"/>
              </a:rPr>
              <a:t> disorders </a:t>
            </a:r>
            <a:r>
              <a:rPr lang="en-US" sz="1600" dirty="0">
                <a:latin typeface="Tahoma" pitchFamily="34" charset="0"/>
              </a:rPr>
              <a:t>	</a:t>
            </a:r>
            <a:r>
              <a:rPr lang="en-US" sz="1600" dirty="0" smtClean="0">
                <a:latin typeface="Tahoma" pitchFamily="34" charset="0"/>
              </a:rPr>
              <a:t>	300x</a:t>
            </a:r>
            <a:endParaRPr lang="en-US" sz="1600" dirty="0">
              <a:latin typeface="Tahoma" pitchFamily="34" charset="0"/>
            </a:endParaRPr>
          </a:p>
          <a:p>
            <a:pPr marL="742950" lvl="1" indent="-285750" eaLnBrk="0" hangingPunct="0">
              <a:spcBef>
                <a:spcPct val="20000"/>
              </a:spcBef>
              <a:spcAft>
                <a:spcPct val="30000"/>
              </a:spcAft>
              <a:buClr>
                <a:schemeClr val="tx1"/>
              </a:buClr>
              <a:buFontTx/>
              <a:buChar char="–"/>
              <a:tabLst>
                <a:tab pos="4000500" algn="l"/>
              </a:tabLst>
            </a:pPr>
            <a:r>
              <a:rPr lang="en-US" sz="1600" dirty="0" smtClean="0">
                <a:latin typeface="Tahoma" pitchFamily="34" charset="0"/>
              </a:rPr>
              <a:t>Leukemia </a:t>
            </a:r>
            <a:r>
              <a:rPr lang="en-US" sz="1600" dirty="0">
                <a:latin typeface="Tahoma" pitchFamily="34" charset="0"/>
              </a:rPr>
              <a:t>(ALL e AML) 		10-20x</a:t>
            </a:r>
          </a:p>
        </p:txBody>
      </p:sp>
      <p:pic>
        <p:nvPicPr>
          <p:cNvPr id="113667" name="Picture 3"/>
          <p:cNvPicPr>
            <a:picLocks noChangeAspect="1" noChangeArrowheads="1"/>
          </p:cNvPicPr>
          <p:nvPr/>
        </p:nvPicPr>
        <p:blipFill>
          <a:blip r:embed="rId2"/>
          <a:srcRect/>
          <a:stretch>
            <a:fillRect/>
          </a:stretch>
        </p:blipFill>
        <p:spPr bwMode="auto">
          <a:xfrm>
            <a:off x="974725" y="0"/>
            <a:ext cx="1898650" cy="2133600"/>
          </a:xfrm>
          <a:prstGeom prst="rect">
            <a:avLst/>
          </a:prstGeom>
          <a:noFill/>
          <a:ln w="9525">
            <a:noFill/>
            <a:miter lim="800000"/>
            <a:headEnd/>
            <a:tailEnd/>
          </a:ln>
        </p:spPr>
      </p:pic>
      <p:pic>
        <p:nvPicPr>
          <p:cNvPr id="113668" name="Picture 4" descr="Atrioventricular Septal Defect"/>
          <p:cNvPicPr>
            <a:picLocks noChangeAspect="1" noChangeArrowheads="1"/>
          </p:cNvPicPr>
          <p:nvPr/>
        </p:nvPicPr>
        <p:blipFill>
          <a:blip r:embed="rId3"/>
          <a:srcRect/>
          <a:stretch>
            <a:fillRect/>
          </a:stretch>
        </p:blipFill>
        <p:spPr bwMode="auto">
          <a:xfrm>
            <a:off x="0" y="2133600"/>
            <a:ext cx="3314700" cy="2425700"/>
          </a:xfrm>
          <a:prstGeom prst="rect">
            <a:avLst/>
          </a:prstGeom>
          <a:noFill/>
          <a:ln w="9525">
            <a:noFill/>
            <a:miter lim="800000"/>
            <a:headEnd/>
            <a:tailEnd/>
          </a:ln>
        </p:spPr>
      </p:pic>
      <p:pic>
        <p:nvPicPr>
          <p:cNvPr id="113669" name="Picture 5" descr="hirschprung"/>
          <p:cNvPicPr>
            <a:picLocks noChangeAspect="1" noChangeArrowheads="1"/>
          </p:cNvPicPr>
          <p:nvPr/>
        </p:nvPicPr>
        <p:blipFill>
          <a:blip r:embed="rId4"/>
          <a:srcRect/>
          <a:stretch>
            <a:fillRect/>
          </a:stretch>
        </p:blipFill>
        <p:spPr bwMode="auto">
          <a:xfrm>
            <a:off x="477838" y="4581525"/>
            <a:ext cx="2417762" cy="2276475"/>
          </a:xfrm>
          <a:prstGeom prst="rect">
            <a:avLst/>
          </a:prstGeom>
          <a:noFill/>
          <a:ln w="9525">
            <a:noFill/>
            <a:miter lim="800000"/>
            <a:headEnd/>
            <a:tailEnd/>
          </a:ln>
        </p:spPr>
      </p:pic>
      <p:sp>
        <p:nvSpPr>
          <p:cNvPr id="113670" name="Text Box 6"/>
          <p:cNvSpPr txBox="1">
            <a:spLocks noChangeArrowheads="1"/>
          </p:cNvSpPr>
          <p:nvPr/>
        </p:nvSpPr>
        <p:spPr bwMode="auto">
          <a:xfrm>
            <a:off x="5748338" y="0"/>
            <a:ext cx="3637684" cy="646331"/>
          </a:xfrm>
          <a:prstGeom prst="rect">
            <a:avLst/>
          </a:prstGeom>
          <a:noFill/>
          <a:ln w="9525">
            <a:noFill/>
            <a:miter lim="800000"/>
            <a:headEnd/>
            <a:tailEnd/>
          </a:ln>
        </p:spPr>
        <p:txBody>
          <a:bodyPr wrap="none">
            <a:spAutoFit/>
          </a:bodyPr>
          <a:lstStyle/>
          <a:p>
            <a:r>
              <a:rPr lang="it-IT" sz="3600" dirty="0" err="1" smtClean="0">
                <a:solidFill>
                  <a:schemeClr val="accent2"/>
                </a:solidFill>
                <a:latin typeface="Tahoma" pitchFamily="34" charset="0"/>
              </a:rPr>
              <a:t>trisomy</a:t>
            </a:r>
            <a:r>
              <a:rPr lang="it-IT" sz="3600" dirty="0" smtClean="0">
                <a:solidFill>
                  <a:schemeClr val="accent2"/>
                </a:solidFill>
                <a:latin typeface="Tahoma" pitchFamily="34" charset="0"/>
              </a:rPr>
              <a:t> </a:t>
            </a:r>
            <a:r>
              <a:rPr lang="it-IT" sz="3600" dirty="0">
                <a:solidFill>
                  <a:schemeClr val="accent2"/>
                </a:solidFill>
                <a:latin typeface="Tahoma" pitchFamily="34" charset="0"/>
              </a:rPr>
              <a:t>21 Down</a:t>
            </a:r>
            <a:endParaRPr lang="en-US" sz="3600" dirty="0">
              <a:solidFill>
                <a:schemeClr val="accent2"/>
              </a:solidFill>
              <a:latin typeface="Tahoma"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56456" y="76200"/>
            <a:ext cx="9793088" cy="543739"/>
          </a:xfrm>
        </p:spPr>
        <p:txBody>
          <a:bodyPr/>
          <a:lstStyle/>
          <a:p>
            <a:pPr eaLnBrk="1" hangingPunct="1"/>
            <a:r>
              <a:rPr lang="it-IT" sz="3200" b="1" dirty="0" err="1" smtClean="0">
                <a:solidFill>
                  <a:srgbClr val="C00000"/>
                </a:solidFill>
                <a:latin typeface="Calibri" charset="0"/>
              </a:rPr>
              <a:t>Contributions</a:t>
            </a:r>
            <a:r>
              <a:rPr lang="it-IT" sz="3200" b="1" dirty="0" smtClean="0">
                <a:solidFill>
                  <a:srgbClr val="C00000"/>
                </a:solidFill>
                <a:latin typeface="Calibri" charset="0"/>
              </a:rPr>
              <a:t> from the </a:t>
            </a:r>
            <a:r>
              <a:rPr lang="it-IT" sz="3200" b="1" dirty="0" err="1" smtClean="0">
                <a:solidFill>
                  <a:srgbClr val="C00000"/>
                </a:solidFill>
                <a:latin typeface="Calibri" charset="0"/>
              </a:rPr>
              <a:t>Genome</a:t>
            </a:r>
            <a:r>
              <a:rPr lang="it-IT" sz="3200" b="1" dirty="0" smtClean="0">
                <a:solidFill>
                  <a:srgbClr val="C00000"/>
                </a:solidFill>
                <a:latin typeface="Calibri" charset="0"/>
              </a:rPr>
              <a:t> </a:t>
            </a:r>
            <a:r>
              <a:rPr lang="it-IT" sz="3200" b="1" dirty="0" err="1" smtClean="0">
                <a:solidFill>
                  <a:srgbClr val="C00000"/>
                </a:solidFill>
                <a:latin typeface="Calibri" charset="0"/>
              </a:rPr>
              <a:t>project</a:t>
            </a:r>
            <a:r>
              <a:rPr lang="it-IT" sz="3200" b="1" dirty="0" smtClean="0">
                <a:solidFill>
                  <a:srgbClr val="C00000"/>
                </a:solidFill>
                <a:latin typeface="Calibri" charset="0"/>
              </a:rPr>
              <a:t>:</a:t>
            </a:r>
            <a:r>
              <a:rPr lang="it-IT" sz="3200" dirty="0" smtClean="0">
                <a:solidFill>
                  <a:srgbClr val="C00000"/>
                </a:solidFill>
                <a:latin typeface="Calibri" charset="0"/>
              </a:rPr>
              <a:t> </a:t>
            </a:r>
            <a:r>
              <a:rPr lang="it-IT" sz="3200" b="1" dirty="0" err="1" smtClean="0">
                <a:solidFill>
                  <a:srgbClr val="C00000"/>
                </a:solidFill>
                <a:latin typeface="Calibri" charset="0"/>
              </a:rPr>
              <a:t>pathogenesis</a:t>
            </a:r>
            <a:endParaRPr lang="it-IT" sz="3200" b="1" dirty="0">
              <a:solidFill>
                <a:srgbClr val="C00000"/>
              </a:solidFill>
              <a:latin typeface="Calibri" charset="0"/>
            </a:endParaRPr>
          </a:p>
        </p:txBody>
      </p:sp>
      <p:sp>
        <p:nvSpPr>
          <p:cNvPr id="90115" name="Rectangle 3"/>
          <p:cNvSpPr>
            <a:spLocks noGrp="1" noChangeArrowheads="1"/>
          </p:cNvSpPr>
          <p:nvPr>
            <p:ph type="body" idx="1"/>
          </p:nvPr>
        </p:nvSpPr>
        <p:spPr>
          <a:xfrm>
            <a:off x="330200" y="685800"/>
            <a:ext cx="9245600" cy="3944670"/>
          </a:xfrm>
        </p:spPr>
        <p:txBody>
          <a:bodyPr/>
          <a:lstStyle/>
          <a:p>
            <a:pPr eaLnBrk="1" hangingPunct="1">
              <a:lnSpc>
                <a:spcPct val="90000"/>
              </a:lnSpc>
            </a:pPr>
            <a:r>
              <a:rPr lang="it-IT" sz="2000" dirty="0">
                <a:latin typeface="Calibri" charset="0"/>
              </a:rPr>
              <a:t>The gene </a:t>
            </a:r>
            <a:r>
              <a:rPr lang="it-IT" sz="2000" dirty="0" err="1">
                <a:latin typeface="Calibri" charset="0"/>
              </a:rPr>
              <a:t>content</a:t>
            </a:r>
            <a:r>
              <a:rPr lang="it-IT" sz="2000" dirty="0">
                <a:latin typeface="Calibri" charset="0"/>
              </a:rPr>
              <a:t> of </a:t>
            </a:r>
            <a:r>
              <a:rPr lang="it-IT" sz="2000" dirty="0" err="1">
                <a:latin typeface="Calibri" charset="0"/>
              </a:rPr>
              <a:t>chromosome</a:t>
            </a:r>
            <a:r>
              <a:rPr lang="it-IT" sz="2000" dirty="0">
                <a:latin typeface="Calibri" charset="0"/>
              </a:rPr>
              <a:t> 21 </a:t>
            </a:r>
            <a:r>
              <a:rPr lang="it-IT" sz="2000" dirty="0" err="1">
                <a:latin typeface="Calibri" charset="0"/>
              </a:rPr>
              <a:t>is</a:t>
            </a:r>
            <a:r>
              <a:rPr lang="it-IT" sz="2000" dirty="0">
                <a:latin typeface="Calibri" charset="0"/>
              </a:rPr>
              <a:t> </a:t>
            </a:r>
            <a:r>
              <a:rPr lang="it-IT" sz="2000" dirty="0" err="1">
                <a:latin typeface="Calibri" charset="0"/>
              </a:rPr>
              <a:t>now</a:t>
            </a:r>
            <a:r>
              <a:rPr lang="it-IT" sz="2000" dirty="0">
                <a:latin typeface="Calibri" charset="0"/>
              </a:rPr>
              <a:t> </a:t>
            </a:r>
            <a:r>
              <a:rPr lang="it-IT" sz="2000" dirty="0" err="1">
                <a:latin typeface="Calibri" charset="0"/>
              </a:rPr>
              <a:t>estimated</a:t>
            </a:r>
            <a:r>
              <a:rPr lang="it-IT" sz="2000" dirty="0">
                <a:latin typeface="Calibri" charset="0"/>
              </a:rPr>
              <a:t> to be 329, </a:t>
            </a:r>
            <a:r>
              <a:rPr lang="it-IT" sz="2000" dirty="0" err="1">
                <a:latin typeface="Calibri" charset="0"/>
              </a:rPr>
              <a:t>including</a:t>
            </a:r>
            <a:r>
              <a:rPr lang="it-IT" sz="2000" dirty="0">
                <a:latin typeface="Calibri" charset="0"/>
              </a:rPr>
              <a:t> 165 </a:t>
            </a:r>
            <a:r>
              <a:rPr lang="it-IT" sz="2000" dirty="0" err="1">
                <a:latin typeface="Calibri" charset="0"/>
              </a:rPr>
              <a:t>experimentally</a:t>
            </a:r>
            <a:r>
              <a:rPr lang="it-IT" sz="2000" dirty="0">
                <a:latin typeface="Calibri" charset="0"/>
              </a:rPr>
              <a:t> </a:t>
            </a:r>
            <a:r>
              <a:rPr lang="it-IT" sz="2000" dirty="0" err="1">
                <a:latin typeface="Calibri" charset="0"/>
              </a:rPr>
              <a:t>confirmed</a:t>
            </a:r>
            <a:r>
              <a:rPr lang="it-IT" sz="2000" dirty="0">
                <a:latin typeface="Calibri" charset="0"/>
              </a:rPr>
              <a:t> </a:t>
            </a:r>
            <a:r>
              <a:rPr lang="it-IT" sz="2000" dirty="0" err="1">
                <a:latin typeface="Calibri" charset="0"/>
              </a:rPr>
              <a:t>genes</a:t>
            </a:r>
            <a:r>
              <a:rPr lang="it-IT" sz="2000" dirty="0">
                <a:latin typeface="Calibri" charset="0"/>
              </a:rPr>
              <a:t>, 150 gene </a:t>
            </a:r>
            <a:r>
              <a:rPr lang="it-IT" sz="2000" dirty="0" err="1">
                <a:latin typeface="Calibri" charset="0"/>
              </a:rPr>
              <a:t>models</a:t>
            </a:r>
            <a:r>
              <a:rPr lang="it-IT" sz="2000" dirty="0">
                <a:latin typeface="Calibri" charset="0"/>
              </a:rPr>
              <a:t> </a:t>
            </a:r>
            <a:r>
              <a:rPr lang="it-IT" sz="2000" dirty="0" err="1">
                <a:latin typeface="Calibri" charset="0"/>
              </a:rPr>
              <a:t>based</a:t>
            </a:r>
            <a:r>
              <a:rPr lang="it-IT" sz="2000" dirty="0">
                <a:latin typeface="Calibri" charset="0"/>
              </a:rPr>
              <a:t> on </a:t>
            </a:r>
            <a:r>
              <a:rPr lang="it-IT" sz="2000" dirty="0" err="1">
                <a:latin typeface="Calibri" charset="0"/>
              </a:rPr>
              <a:t>expressed</a:t>
            </a:r>
            <a:r>
              <a:rPr lang="it-IT" sz="2000" dirty="0">
                <a:latin typeface="Calibri" charset="0"/>
              </a:rPr>
              <a:t> </a:t>
            </a:r>
            <a:r>
              <a:rPr lang="it-IT" sz="2000" dirty="0" err="1">
                <a:latin typeface="Calibri" charset="0"/>
              </a:rPr>
              <a:t>sequence</a:t>
            </a:r>
            <a:r>
              <a:rPr lang="it-IT" sz="2000" dirty="0">
                <a:latin typeface="Calibri" charset="0"/>
              </a:rPr>
              <a:t> </a:t>
            </a:r>
            <a:r>
              <a:rPr lang="it-IT" sz="2000" dirty="0" err="1">
                <a:latin typeface="Calibri" charset="0"/>
              </a:rPr>
              <a:t>tag</a:t>
            </a:r>
            <a:r>
              <a:rPr lang="it-IT" sz="2000" dirty="0">
                <a:latin typeface="Calibri" charset="0"/>
              </a:rPr>
              <a:t> </a:t>
            </a:r>
            <a:r>
              <a:rPr lang="it-IT" sz="2000" dirty="0" err="1">
                <a:latin typeface="Calibri" charset="0"/>
              </a:rPr>
              <a:t>databases</a:t>
            </a:r>
            <a:r>
              <a:rPr lang="it-IT" sz="2000" dirty="0">
                <a:latin typeface="Calibri" charset="0"/>
              </a:rPr>
              <a:t>, and 14 computer </a:t>
            </a:r>
            <a:r>
              <a:rPr lang="it-IT" sz="2000" dirty="0" err="1">
                <a:latin typeface="Calibri" charset="0"/>
              </a:rPr>
              <a:t>predictions</a:t>
            </a:r>
            <a:r>
              <a:rPr lang="it-IT" sz="2000" dirty="0">
                <a:latin typeface="Calibri" charset="0"/>
              </a:rPr>
              <a:t> (</a:t>
            </a:r>
            <a:r>
              <a:rPr lang="it-IT" sz="2000" dirty="0" err="1">
                <a:latin typeface="Calibri" charset="0"/>
              </a:rPr>
              <a:t>see</a:t>
            </a:r>
            <a:r>
              <a:rPr lang="it-IT" sz="2000" dirty="0">
                <a:latin typeface="Calibri" charset="0"/>
              </a:rPr>
              <a:t> http://</a:t>
            </a:r>
            <a:r>
              <a:rPr lang="it-IT" sz="2000" dirty="0" err="1">
                <a:latin typeface="Calibri" charset="0"/>
              </a:rPr>
              <a:t>wwweri.uchsc.edu</a:t>
            </a:r>
            <a:r>
              <a:rPr lang="it-IT" sz="2000" dirty="0">
                <a:latin typeface="Calibri" charset="0"/>
              </a:rPr>
              <a:t>). </a:t>
            </a:r>
          </a:p>
          <a:p>
            <a:pPr eaLnBrk="1" hangingPunct="1">
              <a:lnSpc>
                <a:spcPct val="90000"/>
              </a:lnSpc>
              <a:buFontTx/>
              <a:buNone/>
            </a:pPr>
            <a:endParaRPr lang="it-IT" sz="2000" dirty="0">
              <a:latin typeface="Calibri" charset="0"/>
            </a:endParaRPr>
          </a:p>
          <a:p>
            <a:pPr eaLnBrk="1" hangingPunct="1">
              <a:lnSpc>
                <a:spcPct val="90000"/>
              </a:lnSpc>
            </a:pPr>
            <a:r>
              <a:rPr lang="it-IT" sz="2000" dirty="0">
                <a:latin typeface="Calibri" charset="0"/>
              </a:rPr>
              <a:t>An </a:t>
            </a:r>
            <a:r>
              <a:rPr lang="it-IT" sz="2000" dirty="0" err="1">
                <a:latin typeface="Calibri" charset="0"/>
              </a:rPr>
              <a:t>additional</a:t>
            </a:r>
            <a:r>
              <a:rPr lang="it-IT" sz="2000" dirty="0">
                <a:latin typeface="Calibri" charset="0"/>
              </a:rPr>
              <a:t>, </a:t>
            </a:r>
            <a:r>
              <a:rPr lang="it-IT" sz="2000" dirty="0" err="1">
                <a:latin typeface="Calibri" charset="0"/>
              </a:rPr>
              <a:t>unexpected</a:t>
            </a:r>
            <a:r>
              <a:rPr lang="it-IT" sz="2000" dirty="0">
                <a:latin typeface="Calibri" charset="0"/>
              </a:rPr>
              <a:t> </a:t>
            </a:r>
            <a:r>
              <a:rPr lang="it-IT" sz="2000" dirty="0" err="1">
                <a:latin typeface="Calibri" charset="0"/>
              </a:rPr>
              <a:t>finding</a:t>
            </a:r>
            <a:r>
              <a:rPr lang="it-IT" sz="2000" dirty="0">
                <a:latin typeface="Calibri" charset="0"/>
              </a:rPr>
              <a:t> </a:t>
            </a:r>
            <a:r>
              <a:rPr lang="it-IT" sz="2000" dirty="0" err="1">
                <a:latin typeface="Calibri" charset="0"/>
              </a:rPr>
              <a:t>is</a:t>
            </a:r>
            <a:r>
              <a:rPr lang="it-IT" sz="2000" dirty="0">
                <a:latin typeface="Calibri" charset="0"/>
              </a:rPr>
              <a:t> </a:t>
            </a:r>
            <a:r>
              <a:rPr lang="it-IT" sz="2000" dirty="0" err="1">
                <a:latin typeface="Calibri" charset="0"/>
              </a:rPr>
              <a:t>that</a:t>
            </a:r>
            <a:r>
              <a:rPr lang="it-IT" sz="2000" dirty="0">
                <a:latin typeface="Calibri" charset="0"/>
              </a:rPr>
              <a:t> the </a:t>
            </a:r>
            <a:r>
              <a:rPr lang="it-IT" sz="2000" dirty="0" err="1">
                <a:latin typeface="Calibri" charset="0"/>
              </a:rPr>
              <a:t>actual</a:t>
            </a:r>
            <a:r>
              <a:rPr lang="it-IT" sz="2000" dirty="0">
                <a:latin typeface="Calibri" charset="0"/>
              </a:rPr>
              <a:t> </a:t>
            </a:r>
            <a:r>
              <a:rPr lang="it-IT" sz="2000" dirty="0" err="1">
                <a:latin typeface="Calibri" charset="0"/>
              </a:rPr>
              <a:t>fraction</a:t>
            </a:r>
            <a:r>
              <a:rPr lang="it-IT" sz="2000" dirty="0">
                <a:latin typeface="Calibri" charset="0"/>
              </a:rPr>
              <a:t> of </a:t>
            </a:r>
            <a:r>
              <a:rPr lang="it-IT" sz="2000" dirty="0" err="1">
                <a:latin typeface="Calibri" charset="0"/>
              </a:rPr>
              <a:t>chromosome</a:t>
            </a:r>
            <a:r>
              <a:rPr lang="it-IT" sz="2000" dirty="0">
                <a:latin typeface="Calibri" charset="0"/>
              </a:rPr>
              <a:t> 21 </a:t>
            </a:r>
            <a:r>
              <a:rPr lang="it-IT" sz="2000" dirty="0" err="1">
                <a:latin typeface="Calibri" charset="0"/>
              </a:rPr>
              <a:t>that</a:t>
            </a:r>
            <a:r>
              <a:rPr lang="it-IT" sz="2000" dirty="0">
                <a:latin typeface="Calibri" charset="0"/>
              </a:rPr>
              <a:t> </a:t>
            </a:r>
            <a:r>
              <a:rPr lang="it-IT" sz="2000" dirty="0" err="1">
                <a:latin typeface="Calibri" charset="0"/>
              </a:rPr>
              <a:t>is</a:t>
            </a:r>
            <a:r>
              <a:rPr lang="it-IT" sz="2000" dirty="0">
                <a:latin typeface="Calibri" charset="0"/>
              </a:rPr>
              <a:t> </a:t>
            </a:r>
            <a:r>
              <a:rPr lang="it-IT" sz="2000" dirty="0" err="1">
                <a:latin typeface="Calibri" charset="0"/>
              </a:rPr>
              <a:t>transcribed</a:t>
            </a:r>
            <a:r>
              <a:rPr lang="it-IT" sz="2000" dirty="0">
                <a:latin typeface="Calibri" charset="0"/>
              </a:rPr>
              <a:t> </a:t>
            </a:r>
            <a:r>
              <a:rPr lang="it-IT" sz="2000" dirty="0" err="1">
                <a:latin typeface="Calibri" charset="0"/>
              </a:rPr>
              <a:t>into</a:t>
            </a:r>
            <a:r>
              <a:rPr lang="it-IT" sz="2000" dirty="0">
                <a:latin typeface="Calibri" charset="0"/>
              </a:rPr>
              <a:t> RNA </a:t>
            </a:r>
            <a:r>
              <a:rPr lang="it-IT" sz="2000" dirty="0" err="1">
                <a:latin typeface="Calibri" charset="0"/>
              </a:rPr>
              <a:t>might</a:t>
            </a:r>
            <a:r>
              <a:rPr lang="it-IT" sz="2000" dirty="0">
                <a:latin typeface="Calibri" charset="0"/>
              </a:rPr>
              <a:t> be an </a:t>
            </a:r>
            <a:r>
              <a:rPr lang="it-IT" sz="2000" dirty="0" err="1">
                <a:latin typeface="Calibri" charset="0"/>
              </a:rPr>
              <a:t>order</a:t>
            </a:r>
            <a:r>
              <a:rPr lang="it-IT" sz="2000" dirty="0">
                <a:latin typeface="Calibri" charset="0"/>
              </a:rPr>
              <a:t> of </a:t>
            </a:r>
            <a:r>
              <a:rPr lang="it-IT" sz="2000" dirty="0" err="1">
                <a:latin typeface="Calibri" charset="0"/>
              </a:rPr>
              <a:t>magnitude</a:t>
            </a:r>
            <a:r>
              <a:rPr lang="it-IT" sz="2000" dirty="0">
                <a:latin typeface="Calibri" charset="0"/>
              </a:rPr>
              <a:t> </a:t>
            </a:r>
            <a:r>
              <a:rPr lang="it-IT" sz="2000" dirty="0" err="1">
                <a:latin typeface="Calibri" charset="0"/>
              </a:rPr>
              <a:t>higher</a:t>
            </a:r>
            <a:r>
              <a:rPr lang="it-IT" sz="2000" dirty="0">
                <a:latin typeface="Calibri" charset="0"/>
              </a:rPr>
              <a:t> </a:t>
            </a:r>
            <a:r>
              <a:rPr lang="it-IT" sz="2000" dirty="0" err="1">
                <a:latin typeface="Calibri" charset="0"/>
              </a:rPr>
              <a:t>than</a:t>
            </a:r>
            <a:r>
              <a:rPr lang="it-IT" sz="2000" dirty="0">
                <a:latin typeface="Calibri" charset="0"/>
              </a:rPr>
              <a:t> the </a:t>
            </a:r>
            <a:r>
              <a:rPr lang="it-IT" sz="2000" dirty="0" err="1">
                <a:latin typeface="Calibri" charset="0"/>
              </a:rPr>
              <a:t>fraction</a:t>
            </a:r>
            <a:r>
              <a:rPr lang="it-IT" sz="2000" dirty="0">
                <a:latin typeface="Calibri" charset="0"/>
              </a:rPr>
              <a:t> </a:t>
            </a:r>
            <a:r>
              <a:rPr lang="it-IT" sz="2000" dirty="0" err="1">
                <a:latin typeface="Calibri" charset="0"/>
              </a:rPr>
              <a:t>occupied</a:t>
            </a:r>
            <a:r>
              <a:rPr lang="it-IT" sz="2000" dirty="0">
                <a:latin typeface="Calibri" charset="0"/>
              </a:rPr>
              <a:t> by gene </a:t>
            </a:r>
            <a:r>
              <a:rPr lang="it-IT" sz="2000" dirty="0" err="1">
                <a:latin typeface="Calibri" charset="0"/>
              </a:rPr>
              <a:t>coding</a:t>
            </a:r>
            <a:r>
              <a:rPr lang="it-IT" sz="2000" dirty="0">
                <a:latin typeface="Calibri" charset="0"/>
              </a:rPr>
              <a:t> </a:t>
            </a:r>
            <a:r>
              <a:rPr lang="it-IT" sz="2000" dirty="0" err="1">
                <a:latin typeface="Calibri" charset="0"/>
              </a:rPr>
              <a:t>sequences</a:t>
            </a:r>
            <a:r>
              <a:rPr lang="it-IT" sz="2000" dirty="0">
                <a:latin typeface="Calibri" charset="0"/>
              </a:rPr>
              <a:t>.</a:t>
            </a:r>
          </a:p>
          <a:p>
            <a:pPr eaLnBrk="1" hangingPunct="1">
              <a:lnSpc>
                <a:spcPct val="90000"/>
              </a:lnSpc>
            </a:pPr>
            <a:endParaRPr lang="it-IT" sz="2000" dirty="0">
              <a:latin typeface="Calibri" charset="0"/>
            </a:endParaRPr>
          </a:p>
          <a:p>
            <a:pPr eaLnBrk="1" hangingPunct="1">
              <a:lnSpc>
                <a:spcPct val="90000"/>
              </a:lnSpc>
            </a:pPr>
            <a:r>
              <a:rPr lang="it-IT" sz="2000" dirty="0" err="1">
                <a:latin typeface="Calibri" charset="0"/>
              </a:rPr>
              <a:t>One</a:t>
            </a:r>
            <a:r>
              <a:rPr lang="it-IT" sz="2000" dirty="0">
                <a:latin typeface="Calibri" charset="0"/>
              </a:rPr>
              <a:t> </a:t>
            </a:r>
            <a:r>
              <a:rPr lang="it-IT" sz="2000" dirty="0" err="1">
                <a:latin typeface="Calibri" charset="0"/>
              </a:rPr>
              <a:t>striking</a:t>
            </a:r>
            <a:r>
              <a:rPr lang="it-IT" sz="2000" dirty="0">
                <a:latin typeface="Calibri" charset="0"/>
              </a:rPr>
              <a:t> </a:t>
            </a:r>
            <a:r>
              <a:rPr lang="it-IT" sz="2000" dirty="0" err="1">
                <a:latin typeface="Calibri" charset="0"/>
              </a:rPr>
              <a:t>conclusion</a:t>
            </a:r>
            <a:r>
              <a:rPr lang="it-IT" sz="2000" dirty="0">
                <a:latin typeface="Calibri" charset="0"/>
              </a:rPr>
              <a:t> </a:t>
            </a:r>
            <a:r>
              <a:rPr lang="it-IT" sz="2000" dirty="0" err="1">
                <a:latin typeface="Calibri" charset="0"/>
              </a:rPr>
              <a:t>that</a:t>
            </a:r>
            <a:r>
              <a:rPr lang="it-IT" sz="2000" dirty="0">
                <a:latin typeface="Calibri" charset="0"/>
              </a:rPr>
              <a:t> can be </a:t>
            </a:r>
            <a:r>
              <a:rPr lang="it-IT" sz="2000" dirty="0" err="1">
                <a:latin typeface="Calibri" charset="0"/>
              </a:rPr>
              <a:t>drawn</a:t>
            </a:r>
            <a:r>
              <a:rPr lang="it-IT" sz="2000" dirty="0">
                <a:latin typeface="Calibri" charset="0"/>
              </a:rPr>
              <a:t> from the gene </a:t>
            </a:r>
            <a:r>
              <a:rPr lang="it-IT" sz="2000" dirty="0" err="1">
                <a:latin typeface="Calibri" charset="0"/>
              </a:rPr>
              <a:t>content</a:t>
            </a:r>
            <a:r>
              <a:rPr lang="it-IT" sz="2000" dirty="0">
                <a:latin typeface="Calibri" charset="0"/>
              </a:rPr>
              <a:t> of </a:t>
            </a:r>
            <a:r>
              <a:rPr lang="it-IT" sz="2000" dirty="0" err="1">
                <a:latin typeface="Calibri" charset="0"/>
              </a:rPr>
              <a:t>chromosome</a:t>
            </a:r>
            <a:r>
              <a:rPr lang="it-IT" sz="2000" dirty="0">
                <a:latin typeface="Calibri" charset="0"/>
              </a:rPr>
              <a:t> 21 </a:t>
            </a:r>
            <a:r>
              <a:rPr lang="it-IT" sz="2000" dirty="0" err="1">
                <a:latin typeface="Calibri" charset="0"/>
              </a:rPr>
              <a:t>is</a:t>
            </a:r>
            <a:r>
              <a:rPr lang="it-IT" sz="2000" dirty="0">
                <a:latin typeface="Calibri" charset="0"/>
              </a:rPr>
              <a:t> </a:t>
            </a:r>
            <a:r>
              <a:rPr lang="it-IT" sz="2000" dirty="0" err="1">
                <a:latin typeface="Calibri" charset="0"/>
              </a:rPr>
              <a:t>that</a:t>
            </a:r>
            <a:r>
              <a:rPr lang="it-IT" sz="2000" dirty="0">
                <a:latin typeface="Calibri" charset="0"/>
              </a:rPr>
              <a:t> </a:t>
            </a:r>
            <a:r>
              <a:rPr lang="it-IT" sz="2000" dirty="0" err="1">
                <a:latin typeface="Calibri" charset="0"/>
              </a:rPr>
              <a:t>there</a:t>
            </a:r>
            <a:r>
              <a:rPr lang="it-IT" sz="2000" dirty="0">
                <a:latin typeface="Calibri" charset="0"/>
              </a:rPr>
              <a:t> are sets of </a:t>
            </a:r>
            <a:r>
              <a:rPr lang="it-IT" sz="2000" dirty="0" err="1">
                <a:latin typeface="Calibri" charset="0"/>
              </a:rPr>
              <a:t>genes</a:t>
            </a:r>
            <a:r>
              <a:rPr lang="it-IT" sz="2000" dirty="0">
                <a:latin typeface="Calibri" charset="0"/>
              </a:rPr>
              <a:t> on the </a:t>
            </a:r>
            <a:r>
              <a:rPr lang="it-IT" sz="2000" dirty="0" err="1">
                <a:latin typeface="Calibri" charset="0"/>
              </a:rPr>
              <a:t>chromosome</a:t>
            </a:r>
            <a:r>
              <a:rPr lang="it-IT" sz="2000" dirty="0">
                <a:latin typeface="Calibri" charset="0"/>
              </a:rPr>
              <a:t> </a:t>
            </a:r>
            <a:r>
              <a:rPr lang="it-IT" sz="2000" dirty="0" err="1">
                <a:latin typeface="Calibri" charset="0"/>
              </a:rPr>
              <a:t>that</a:t>
            </a:r>
            <a:r>
              <a:rPr lang="it-IT" sz="2000" dirty="0">
                <a:latin typeface="Calibri" charset="0"/>
              </a:rPr>
              <a:t> are </a:t>
            </a:r>
            <a:r>
              <a:rPr lang="it-IT" sz="2000" dirty="0" err="1">
                <a:latin typeface="Calibri" charset="0"/>
              </a:rPr>
              <a:t>involved</a:t>
            </a:r>
            <a:r>
              <a:rPr lang="it-IT" sz="2000" dirty="0">
                <a:latin typeface="Calibri" charset="0"/>
              </a:rPr>
              <a:t> in the </a:t>
            </a:r>
            <a:r>
              <a:rPr lang="it-IT" sz="2000" dirty="0" err="1">
                <a:latin typeface="Calibri" charset="0"/>
              </a:rPr>
              <a:t>same</a:t>
            </a:r>
            <a:r>
              <a:rPr lang="it-IT" sz="2000" dirty="0">
                <a:latin typeface="Calibri" charset="0"/>
              </a:rPr>
              <a:t> </a:t>
            </a:r>
            <a:r>
              <a:rPr lang="it-IT" sz="2000" dirty="0" err="1">
                <a:latin typeface="Calibri" charset="0"/>
              </a:rPr>
              <a:t>metabolic</a:t>
            </a:r>
            <a:r>
              <a:rPr lang="it-IT" sz="2000" dirty="0">
                <a:latin typeface="Calibri" charset="0"/>
              </a:rPr>
              <a:t> </a:t>
            </a:r>
            <a:r>
              <a:rPr lang="it-IT" sz="2000" dirty="0" err="1">
                <a:latin typeface="Calibri" charset="0"/>
              </a:rPr>
              <a:t>pathway</a:t>
            </a:r>
            <a:r>
              <a:rPr lang="it-IT" sz="2000" dirty="0">
                <a:latin typeface="Calibri" charset="0"/>
              </a:rPr>
              <a:t> or </a:t>
            </a:r>
            <a:r>
              <a:rPr lang="it-IT" sz="2000" dirty="0" err="1">
                <a:latin typeface="Calibri" charset="0"/>
              </a:rPr>
              <a:t>biological</a:t>
            </a:r>
            <a:r>
              <a:rPr lang="it-IT" sz="2000" dirty="0">
                <a:latin typeface="Calibri" charset="0"/>
              </a:rPr>
              <a:t> </a:t>
            </a:r>
            <a:r>
              <a:rPr lang="it-IT" sz="2000" dirty="0" err="1">
                <a:latin typeface="Calibri" charset="0"/>
              </a:rPr>
              <a:t>system</a:t>
            </a:r>
            <a:r>
              <a:rPr lang="it-IT" sz="2000" dirty="0">
                <a:latin typeface="Calibri" charset="0"/>
              </a:rPr>
              <a:t>.</a:t>
            </a:r>
          </a:p>
        </p:txBody>
      </p:sp>
    </p:spTree>
    <p:extLst>
      <p:ext uri="{BB962C8B-B14F-4D97-AF65-F5344CB8AC3E}">
        <p14:creationId xmlns:p14="http://schemas.microsoft.com/office/powerpoint/2010/main" val="358922857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56456" y="66223"/>
            <a:ext cx="10167416" cy="986937"/>
          </a:xfrm>
        </p:spPr>
        <p:txBody>
          <a:bodyPr/>
          <a:lstStyle/>
          <a:p>
            <a:pPr eaLnBrk="1" hangingPunct="1"/>
            <a:r>
              <a:rPr lang="it-IT" sz="3200" b="1">
                <a:solidFill>
                  <a:srgbClr val="C00000"/>
                </a:solidFill>
                <a:latin typeface="Calibri" charset="0"/>
              </a:rPr>
              <a:t>Genes that may have input into Down syndrome include:</a:t>
            </a:r>
          </a:p>
        </p:txBody>
      </p:sp>
      <p:sp>
        <p:nvSpPr>
          <p:cNvPr id="91139" name="Rectangle 3"/>
          <p:cNvSpPr>
            <a:spLocks noGrp="1" noChangeArrowheads="1"/>
          </p:cNvSpPr>
          <p:nvPr>
            <p:ph type="body" idx="1"/>
          </p:nvPr>
        </p:nvSpPr>
        <p:spPr>
          <a:xfrm>
            <a:off x="128464" y="970751"/>
            <a:ext cx="9684445" cy="5842625"/>
          </a:xfrm>
        </p:spPr>
        <p:txBody>
          <a:bodyPr/>
          <a:lstStyle/>
          <a:p>
            <a:pPr eaLnBrk="1" hangingPunct="1">
              <a:lnSpc>
                <a:spcPct val="80000"/>
              </a:lnSpc>
            </a:pPr>
            <a:r>
              <a:rPr lang="it-IT" sz="2000" dirty="0">
                <a:latin typeface="Calibri" charset="0"/>
                <a:hlinkClick r:id="rId3"/>
              </a:rPr>
              <a:t>Superoxide Dismutase (SOD1)</a:t>
            </a:r>
            <a:r>
              <a:rPr lang="it-IT" sz="2000" dirty="0">
                <a:latin typeface="Calibri" charset="0"/>
              </a:rPr>
              <a:t>-- </a:t>
            </a:r>
            <a:r>
              <a:rPr lang="it-IT" sz="2000" dirty="0" err="1">
                <a:latin typeface="Calibri" charset="0"/>
              </a:rPr>
              <a:t>overexpression</a:t>
            </a:r>
            <a:r>
              <a:rPr lang="it-IT" sz="2000" dirty="0">
                <a:latin typeface="Calibri" charset="0"/>
              </a:rPr>
              <a:t> </a:t>
            </a:r>
            <a:r>
              <a:rPr lang="it-IT" sz="2000" dirty="0" err="1">
                <a:latin typeface="Calibri" charset="0"/>
              </a:rPr>
              <a:t>may</a:t>
            </a:r>
            <a:r>
              <a:rPr lang="it-IT" sz="2000" dirty="0">
                <a:latin typeface="Calibri" charset="0"/>
              </a:rPr>
              <a:t> cause premature </a:t>
            </a:r>
            <a:r>
              <a:rPr lang="it-IT" sz="2000" dirty="0" err="1">
                <a:latin typeface="Calibri" charset="0"/>
              </a:rPr>
              <a:t>aging</a:t>
            </a:r>
            <a:r>
              <a:rPr lang="it-IT" sz="2000" dirty="0">
                <a:latin typeface="Calibri" charset="0"/>
              </a:rPr>
              <a:t> and </a:t>
            </a:r>
            <a:r>
              <a:rPr lang="it-IT" sz="2000" dirty="0" err="1">
                <a:latin typeface="Calibri" charset="0"/>
              </a:rPr>
              <a:t>decreased</a:t>
            </a:r>
            <a:r>
              <a:rPr lang="it-IT" sz="2000" dirty="0">
                <a:latin typeface="Calibri" charset="0"/>
              </a:rPr>
              <a:t> </a:t>
            </a:r>
            <a:r>
              <a:rPr lang="it-IT" sz="2000" dirty="0" err="1">
                <a:latin typeface="Calibri" charset="0"/>
              </a:rPr>
              <a:t>function</a:t>
            </a:r>
            <a:r>
              <a:rPr lang="it-IT" sz="2000" dirty="0">
                <a:latin typeface="Calibri" charset="0"/>
              </a:rPr>
              <a:t> of the immune </a:t>
            </a:r>
            <a:r>
              <a:rPr lang="it-IT" sz="2000" dirty="0" err="1">
                <a:latin typeface="Calibri" charset="0"/>
              </a:rPr>
              <a:t>system</a:t>
            </a:r>
            <a:r>
              <a:rPr lang="it-IT" sz="2000" dirty="0">
                <a:latin typeface="Calibri" charset="0"/>
              </a:rPr>
              <a:t>; </a:t>
            </a:r>
            <a:r>
              <a:rPr lang="it-IT" sz="2000" dirty="0" err="1">
                <a:latin typeface="Calibri" charset="0"/>
              </a:rPr>
              <a:t>its</a:t>
            </a:r>
            <a:r>
              <a:rPr lang="it-IT" sz="2000" dirty="0">
                <a:latin typeface="Calibri" charset="0"/>
              </a:rPr>
              <a:t> </a:t>
            </a:r>
            <a:r>
              <a:rPr lang="it-IT" sz="2000" dirty="0" err="1">
                <a:latin typeface="Calibri" charset="0"/>
              </a:rPr>
              <a:t>role</a:t>
            </a:r>
            <a:r>
              <a:rPr lang="it-IT" sz="2000" dirty="0">
                <a:latin typeface="Calibri" charset="0"/>
              </a:rPr>
              <a:t> in Senile </a:t>
            </a:r>
            <a:r>
              <a:rPr lang="it-IT" sz="2000" dirty="0" err="1">
                <a:latin typeface="Calibri" charset="0"/>
              </a:rPr>
              <a:t>Dementia</a:t>
            </a:r>
            <a:r>
              <a:rPr lang="it-IT" sz="2000" dirty="0">
                <a:latin typeface="Calibri" charset="0"/>
              </a:rPr>
              <a:t> of the </a:t>
            </a:r>
            <a:r>
              <a:rPr lang="it-IT" sz="2000" dirty="0" err="1">
                <a:latin typeface="Calibri" charset="0"/>
              </a:rPr>
              <a:t>Alzheimer's</a:t>
            </a:r>
            <a:r>
              <a:rPr lang="it-IT" sz="2000" dirty="0">
                <a:latin typeface="Calibri" charset="0"/>
              </a:rPr>
              <a:t> </a:t>
            </a:r>
            <a:r>
              <a:rPr lang="it-IT" sz="2000" dirty="0" err="1">
                <a:latin typeface="Calibri" charset="0"/>
              </a:rPr>
              <a:t>type</a:t>
            </a:r>
            <a:r>
              <a:rPr lang="it-IT" sz="2000" dirty="0">
                <a:latin typeface="Calibri" charset="0"/>
              </a:rPr>
              <a:t> or </a:t>
            </a:r>
            <a:r>
              <a:rPr lang="it-IT" sz="2000" dirty="0" err="1">
                <a:latin typeface="Calibri" charset="0"/>
              </a:rPr>
              <a:t>decreased</a:t>
            </a:r>
            <a:r>
              <a:rPr lang="it-IT" sz="2000" dirty="0">
                <a:latin typeface="Calibri" charset="0"/>
              </a:rPr>
              <a:t> </a:t>
            </a:r>
            <a:r>
              <a:rPr lang="it-IT" sz="2000" dirty="0" err="1">
                <a:latin typeface="Calibri" charset="0"/>
              </a:rPr>
              <a:t>cognition</a:t>
            </a:r>
            <a:r>
              <a:rPr lang="it-IT" sz="2000" dirty="0">
                <a:latin typeface="Calibri" charset="0"/>
              </a:rPr>
              <a:t> </a:t>
            </a:r>
            <a:r>
              <a:rPr lang="it-IT" sz="2000" dirty="0" err="1">
                <a:latin typeface="Calibri" charset="0"/>
              </a:rPr>
              <a:t>is</a:t>
            </a:r>
            <a:r>
              <a:rPr lang="it-IT" sz="2000" dirty="0">
                <a:latin typeface="Calibri" charset="0"/>
              </a:rPr>
              <a:t> </a:t>
            </a:r>
            <a:r>
              <a:rPr lang="it-IT" sz="2000" dirty="0" err="1">
                <a:latin typeface="Calibri" charset="0"/>
              </a:rPr>
              <a:t>still</a:t>
            </a:r>
            <a:r>
              <a:rPr lang="it-IT" sz="2000" dirty="0">
                <a:latin typeface="Calibri" charset="0"/>
              </a:rPr>
              <a:t> speculative </a:t>
            </a:r>
          </a:p>
          <a:p>
            <a:pPr eaLnBrk="1" hangingPunct="1">
              <a:lnSpc>
                <a:spcPct val="80000"/>
              </a:lnSpc>
            </a:pPr>
            <a:r>
              <a:rPr lang="it-IT" sz="2000" dirty="0">
                <a:latin typeface="Calibri" charset="0"/>
                <a:hlinkClick r:id="rId4"/>
              </a:rPr>
              <a:t>COL6A1</a:t>
            </a:r>
            <a:r>
              <a:rPr lang="it-IT" sz="2000" dirty="0">
                <a:latin typeface="Calibri" charset="0"/>
              </a:rPr>
              <a:t> -- </a:t>
            </a:r>
            <a:r>
              <a:rPr lang="it-IT" sz="2000" dirty="0" err="1">
                <a:latin typeface="Calibri" charset="0"/>
              </a:rPr>
              <a:t>overexpression</a:t>
            </a:r>
            <a:r>
              <a:rPr lang="it-IT" sz="2000" dirty="0">
                <a:latin typeface="Calibri" charset="0"/>
              </a:rPr>
              <a:t> </a:t>
            </a:r>
            <a:r>
              <a:rPr lang="it-IT" sz="2000" dirty="0" err="1">
                <a:latin typeface="Calibri" charset="0"/>
              </a:rPr>
              <a:t>may</a:t>
            </a:r>
            <a:r>
              <a:rPr lang="it-IT" sz="2000" dirty="0">
                <a:latin typeface="Calibri" charset="0"/>
              </a:rPr>
              <a:t> be the cause of </a:t>
            </a:r>
            <a:r>
              <a:rPr lang="it-IT" sz="2000" dirty="0" err="1">
                <a:latin typeface="Calibri" charset="0"/>
              </a:rPr>
              <a:t>heart</a:t>
            </a:r>
            <a:r>
              <a:rPr lang="it-IT" sz="2000" dirty="0">
                <a:latin typeface="Calibri" charset="0"/>
              </a:rPr>
              <a:t> </a:t>
            </a:r>
            <a:r>
              <a:rPr lang="it-IT" sz="2000" dirty="0" err="1">
                <a:latin typeface="Calibri" charset="0"/>
              </a:rPr>
              <a:t>defects</a:t>
            </a:r>
            <a:r>
              <a:rPr lang="it-IT" sz="2000" dirty="0">
                <a:latin typeface="Calibri" charset="0"/>
              </a:rPr>
              <a:t> </a:t>
            </a:r>
          </a:p>
          <a:p>
            <a:pPr eaLnBrk="1" hangingPunct="1">
              <a:lnSpc>
                <a:spcPct val="80000"/>
              </a:lnSpc>
            </a:pPr>
            <a:r>
              <a:rPr lang="it-IT" sz="2000" dirty="0">
                <a:latin typeface="Calibri" charset="0"/>
                <a:hlinkClick r:id="rId5"/>
              </a:rPr>
              <a:t>ETS2</a:t>
            </a:r>
            <a:r>
              <a:rPr lang="it-IT" sz="2000" dirty="0">
                <a:latin typeface="Calibri" charset="0"/>
              </a:rPr>
              <a:t> -- </a:t>
            </a:r>
            <a:r>
              <a:rPr lang="it-IT" sz="2000" dirty="0" err="1">
                <a:latin typeface="Calibri" charset="0"/>
              </a:rPr>
              <a:t>overexpression</a:t>
            </a:r>
            <a:r>
              <a:rPr lang="it-IT" sz="2000" dirty="0">
                <a:latin typeface="Calibri" charset="0"/>
              </a:rPr>
              <a:t> </a:t>
            </a:r>
            <a:r>
              <a:rPr lang="it-IT" sz="2000" dirty="0" err="1">
                <a:latin typeface="Calibri" charset="0"/>
              </a:rPr>
              <a:t>may</a:t>
            </a:r>
            <a:r>
              <a:rPr lang="it-IT" sz="2000" dirty="0">
                <a:latin typeface="Calibri" charset="0"/>
              </a:rPr>
              <a:t> be the cause of </a:t>
            </a:r>
            <a:r>
              <a:rPr lang="it-IT" sz="2000" dirty="0" err="1">
                <a:latin typeface="Calibri" charset="0"/>
              </a:rPr>
              <a:t>skeletal</a:t>
            </a:r>
            <a:r>
              <a:rPr lang="it-IT" sz="2000" dirty="0">
                <a:latin typeface="Calibri" charset="0"/>
              </a:rPr>
              <a:t> </a:t>
            </a:r>
            <a:r>
              <a:rPr lang="it-IT" sz="2000" dirty="0" err="1">
                <a:latin typeface="Calibri" charset="0"/>
              </a:rPr>
              <a:t>abnormalities</a:t>
            </a:r>
            <a:r>
              <a:rPr lang="it-IT" sz="2000" dirty="0">
                <a:latin typeface="Calibri" charset="0"/>
              </a:rPr>
              <a:t> </a:t>
            </a:r>
          </a:p>
          <a:p>
            <a:pPr eaLnBrk="1" hangingPunct="1">
              <a:lnSpc>
                <a:spcPct val="80000"/>
              </a:lnSpc>
            </a:pPr>
            <a:r>
              <a:rPr lang="it-IT" sz="2000" dirty="0">
                <a:latin typeface="Calibri" charset="0"/>
                <a:hlinkClick r:id="rId6"/>
              </a:rPr>
              <a:t>CAF1A</a:t>
            </a:r>
            <a:r>
              <a:rPr lang="it-IT" sz="2000" dirty="0">
                <a:latin typeface="Calibri" charset="0"/>
              </a:rPr>
              <a:t> -- </a:t>
            </a:r>
            <a:r>
              <a:rPr lang="it-IT" sz="2000" dirty="0" err="1">
                <a:latin typeface="Calibri" charset="0"/>
              </a:rPr>
              <a:t>overexpression</a:t>
            </a:r>
            <a:r>
              <a:rPr lang="it-IT" sz="2000" dirty="0">
                <a:latin typeface="Calibri" charset="0"/>
              </a:rPr>
              <a:t> </a:t>
            </a:r>
            <a:r>
              <a:rPr lang="it-IT" sz="2000" dirty="0" err="1">
                <a:latin typeface="Calibri" charset="0"/>
              </a:rPr>
              <a:t>may</a:t>
            </a:r>
            <a:r>
              <a:rPr lang="it-IT" sz="2000" dirty="0">
                <a:latin typeface="Calibri" charset="0"/>
              </a:rPr>
              <a:t> be </a:t>
            </a:r>
            <a:r>
              <a:rPr lang="it-IT" sz="2000" dirty="0" err="1">
                <a:latin typeface="Calibri" charset="0"/>
              </a:rPr>
              <a:t>detrimental</a:t>
            </a:r>
            <a:r>
              <a:rPr lang="it-IT" sz="2000" dirty="0">
                <a:latin typeface="Calibri" charset="0"/>
              </a:rPr>
              <a:t> to DNA </a:t>
            </a:r>
            <a:r>
              <a:rPr lang="it-IT" sz="2000" dirty="0" err="1">
                <a:latin typeface="Calibri" charset="0"/>
              </a:rPr>
              <a:t>synthesis</a:t>
            </a:r>
            <a:r>
              <a:rPr lang="it-IT" sz="2000" dirty="0">
                <a:latin typeface="Calibri" charset="0"/>
              </a:rPr>
              <a:t> </a:t>
            </a:r>
          </a:p>
          <a:p>
            <a:pPr eaLnBrk="1" hangingPunct="1">
              <a:lnSpc>
                <a:spcPct val="80000"/>
              </a:lnSpc>
            </a:pPr>
            <a:r>
              <a:rPr lang="it-IT" sz="2000" dirty="0">
                <a:latin typeface="Calibri" charset="0"/>
                <a:hlinkClick r:id="rId7"/>
              </a:rPr>
              <a:t>Cystathione Beta Synthase (CBS)</a:t>
            </a:r>
            <a:r>
              <a:rPr lang="it-IT" sz="2000" dirty="0">
                <a:latin typeface="Calibri" charset="0"/>
              </a:rPr>
              <a:t> -- </a:t>
            </a:r>
            <a:r>
              <a:rPr lang="it-IT" sz="2000" dirty="0" err="1">
                <a:latin typeface="Calibri" charset="0"/>
              </a:rPr>
              <a:t>overexpression</a:t>
            </a:r>
            <a:r>
              <a:rPr lang="it-IT" sz="2000" dirty="0">
                <a:latin typeface="Calibri" charset="0"/>
              </a:rPr>
              <a:t> </a:t>
            </a:r>
            <a:r>
              <a:rPr lang="it-IT" sz="2000" dirty="0" err="1">
                <a:latin typeface="Calibri" charset="0"/>
              </a:rPr>
              <a:t>may</a:t>
            </a:r>
            <a:r>
              <a:rPr lang="it-IT" sz="2000" dirty="0">
                <a:latin typeface="Calibri" charset="0"/>
              </a:rPr>
              <a:t> </a:t>
            </a:r>
            <a:r>
              <a:rPr lang="it-IT" sz="2000" dirty="0" err="1">
                <a:latin typeface="Calibri" charset="0"/>
              </a:rPr>
              <a:t>disrupt</a:t>
            </a:r>
            <a:r>
              <a:rPr lang="it-IT" sz="2000" dirty="0">
                <a:latin typeface="Calibri" charset="0"/>
              </a:rPr>
              <a:t> </a:t>
            </a:r>
            <a:r>
              <a:rPr lang="it-IT" sz="2000" dirty="0" err="1">
                <a:latin typeface="Calibri" charset="0"/>
              </a:rPr>
              <a:t>metabolism</a:t>
            </a:r>
            <a:r>
              <a:rPr lang="it-IT" sz="2000" dirty="0">
                <a:latin typeface="Calibri" charset="0"/>
              </a:rPr>
              <a:t> and DNA </a:t>
            </a:r>
            <a:r>
              <a:rPr lang="it-IT" sz="2000" dirty="0" err="1">
                <a:latin typeface="Calibri" charset="0"/>
              </a:rPr>
              <a:t>repair</a:t>
            </a:r>
            <a:r>
              <a:rPr lang="it-IT" sz="2000" dirty="0">
                <a:latin typeface="Calibri" charset="0"/>
              </a:rPr>
              <a:t> </a:t>
            </a:r>
          </a:p>
          <a:p>
            <a:pPr eaLnBrk="1" hangingPunct="1">
              <a:lnSpc>
                <a:spcPct val="80000"/>
              </a:lnSpc>
            </a:pPr>
            <a:r>
              <a:rPr lang="it-IT" sz="2000" dirty="0">
                <a:latin typeface="Calibri" charset="0"/>
                <a:hlinkClick r:id="rId8"/>
              </a:rPr>
              <a:t>DYRK</a:t>
            </a:r>
            <a:r>
              <a:rPr lang="it-IT" sz="2000" dirty="0">
                <a:latin typeface="Calibri" charset="0"/>
              </a:rPr>
              <a:t> -- </a:t>
            </a:r>
            <a:r>
              <a:rPr lang="it-IT" sz="2000" dirty="0" err="1">
                <a:latin typeface="Calibri" charset="0"/>
              </a:rPr>
              <a:t>overexpression</a:t>
            </a:r>
            <a:r>
              <a:rPr lang="it-IT" sz="2000" dirty="0">
                <a:latin typeface="Calibri" charset="0"/>
              </a:rPr>
              <a:t> </a:t>
            </a:r>
            <a:r>
              <a:rPr lang="it-IT" sz="2000" dirty="0" err="1">
                <a:latin typeface="Calibri" charset="0"/>
              </a:rPr>
              <a:t>may</a:t>
            </a:r>
            <a:r>
              <a:rPr lang="it-IT" sz="2000" dirty="0">
                <a:latin typeface="Calibri" charset="0"/>
              </a:rPr>
              <a:t> be the cause of </a:t>
            </a:r>
            <a:r>
              <a:rPr lang="it-IT" sz="2000" dirty="0" err="1">
                <a:latin typeface="Calibri" charset="0"/>
              </a:rPr>
              <a:t>mental</a:t>
            </a:r>
            <a:r>
              <a:rPr lang="it-IT" sz="2000" dirty="0">
                <a:latin typeface="Calibri" charset="0"/>
              </a:rPr>
              <a:t> </a:t>
            </a:r>
            <a:r>
              <a:rPr lang="it-IT" sz="2000" dirty="0" err="1">
                <a:latin typeface="Calibri" charset="0"/>
              </a:rPr>
              <a:t>retardation</a:t>
            </a:r>
            <a:r>
              <a:rPr lang="it-IT" sz="2000" dirty="0">
                <a:latin typeface="Calibri" charset="0"/>
              </a:rPr>
              <a:t> </a:t>
            </a:r>
          </a:p>
          <a:p>
            <a:pPr eaLnBrk="1" hangingPunct="1">
              <a:lnSpc>
                <a:spcPct val="80000"/>
              </a:lnSpc>
            </a:pPr>
            <a:r>
              <a:rPr lang="it-IT" sz="2000" dirty="0">
                <a:latin typeface="Calibri" charset="0"/>
                <a:hlinkClick r:id="rId9"/>
              </a:rPr>
              <a:t>CRYA1</a:t>
            </a:r>
            <a:r>
              <a:rPr lang="it-IT" sz="2000" dirty="0">
                <a:latin typeface="Calibri" charset="0"/>
              </a:rPr>
              <a:t> -- </a:t>
            </a:r>
            <a:r>
              <a:rPr lang="it-IT" sz="2000" dirty="0" err="1">
                <a:latin typeface="Calibri" charset="0"/>
              </a:rPr>
              <a:t>overexpression</a:t>
            </a:r>
            <a:r>
              <a:rPr lang="it-IT" sz="2000" dirty="0">
                <a:latin typeface="Calibri" charset="0"/>
              </a:rPr>
              <a:t> </a:t>
            </a:r>
            <a:r>
              <a:rPr lang="it-IT" sz="2000" dirty="0" err="1">
                <a:latin typeface="Calibri" charset="0"/>
              </a:rPr>
              <a:t>may</a:t>
            </a:r>
            <a:r>
              <a:rPr lang="it-IT" sz="2000" dirty="0">
                <a:latin typeface="Calibri" charset="0"/>
              </a:rPr>
              <a:t> be the cause of </a:t>
            </a:r>
            <a:r>
              <a:rPr lang="it-IT" sz="2000" dirty="0" err="1">
                <a:latin typeface="Calibri" charset="0"/>
              </a:rPr>
              <a:t>cataracts</a:t>
            </a:r>
            <a:r>
              <a:rPr lang="it-IT" sz="2000" dirty="0">
                <a:latin typeface="Calibri" charset="0"/>
              </a:rPr>
              <a:t> </a:t>
            </a:r>
          </a:p>
          <a:p>
            <a:pPr eaLnBrk="1" hangingPunct="1">
              <a:lnSpc>
                <a:spcPct val="80000"/>
              </a:lnSpc>
            </a:pPr>
            <a:r>
              <a:rPr lang="it-IT" sz="2000" dirty="0">
                <a:latin typeface="Calibri" charset="0"/>
                <a:hlinkClick r:id="rId10"/>
              </a:rPr>
              <a:t>GART</a:t>
            </a:r>
            <a:r>
              <a:rPr lang="it-IT" sz="2000" dirty="0">
                <a:latin typeface="Calibri" charset="0"/>
              </a:rPr>
              <a:t> -- </a:t>
            </a:r>
            <a:r>
              <a:rPr lang="it-IT" sz="2000" dirty="0" err="1">
                <a:latin typeface="Calibri" charset="0"/>
              </a:rPr>
              <a:t>overexpression</a:t>
            </a:r>
            <a:r>
              <a:rPr lang="it-IT" sz="2000" dirty="0">
                <a:latin typeface="Calibri" charset="0"/>
              </a:rPr>
              <a:t> </a:t>
            </a:r>
            <a:r>
              <a:rPr lang="it-IT" sz="2000" dirty="0" err="1">
                <a:latin typeface="Calibri" charset="0"/>
              </a:rPr>
              <a:t>may</a:t>
            </a:r>
            <a:r>
              <a:rPr lang="it-IT" sz="2000" dirty="0">
                <a:latin typeface="Calibri" charset="0"/>
              </a:rPr>
              <a:t> </a:t>
            </a:r>
            <a:r>
              <a:rPr lang="it-IT" sz="2000" dirty="0" err="1">
                <a:latin typeface="Calibri" charset="0"/>
              </a:rPr>
              <a:t>disrupt</a:t>
            </a:r>
            <a:r>
              <a:rPr lang="it-IT" sz="2000" dirty="0">
                <a:latin typeface="Calibri" charset="0"/>
              </a:rPr>
              <a:t> DNA </a:t>
            </a:r>
            <a:r>
              <a:rPr lang="it-IT" sz="2000" dirty="0" err="1">
                <a:latin typeface="Calibri" charset="0"/>
              </a:rPr>
              <a:t>synthesis</a:t>
            </a:r>
            <a:r>
              <a:rPr lang="it-IT" sz="2000" dirty="0">
                <a:latin typeface="Calibri" charset="0"/>
              </a:rPr>
              <a:t> and </a:t>
            </a:r>
            <a:r>
              <a:rPr lang="it-IT" sz="2000" dirty="0" err="1">
                <a:latin typeface="Calibri" charset="0"/>
              </a:rPr>
              <a:t>repair</a:t>
            </a:r>
            <a:r>
              <a:rPr lang="it-IT" sz="2000" dirty="0">
                <a:latin typeface="Calibri" charset="0"/>
              </a:rPr>
              <a:t> </a:t>
            </a:r>
          </a:p>
          <a:p>
            <a:pPr eaLnBrk="1" hangingPunct="1">
              <a:lnSpc>
                <a:spcPct val="80000"/>
              </a:lnSpc>
            </a:pPr>
            <a:r>
              <a:rPr lang="it-IT" sz="2000" dirty="0">
                <a:latin typeface="Calibri" charset="0"/>
                <a:hlinkClick r:id="rId11"/>
              </a:rPr>
              <a:t>IFNAR</a:t>
            </a:r>
            <a:r>
              <a:rPr lang="it-IT" sz="2000" dirty="0">
                <a:latin typeface="Calibri" charset="0"/>
              </a:rPr>
              <a:t> -- the gene for </a:t>
            </a:r>
            <a:r>
              <a:rPr lang="it-IT" sz="2000" dirty="0" err="1">
                <a:latin typeface="Calibri" charset="0"/>
              </a:rPr>
              <a:t>expression</a:t>
            </a:r>
            <a:r>
              <a:rPr lang="it-IT" sz="2000" dirty="0">
                <a:latin typeface="Calibri" charset="0"/>
              </a:rPr>
              <a:t> of Interferon, </a:t>
            </a:r>
            <a:r>
              <a:rPr lang="it-IT" sz="2000" dirty="0" err="1">
                <a:latin typeface="Calibri" charset="0"/>
              </a:rPr>
              <a:t>overexpression</a:t>
            </a:r>
            <a:r>
              <a:rPr lang="it-IT" sz="2000" dirty="0">
                <a:latin typeface="Calibri" charset="0"/>
              </a:rPr>
              <a:t> </a:t>
            </a:r>
            <a:r>
              <a:rPr lang="it-IT" sz="2000" dirty="0" err="1">
                <a:latin typeface="Calibri" charset="0"/>
              </a:rPr>
              <a:t>may</a:t>
            </a:r>
            <a:r>
              <a:rPr lang="it-IT" sz="2000" dirty="0">
                <a:latin typeface="Calibri" charset="0"/>
              </a:rPr>
              <a:t> </a:t>
            </a:r>
            <a:r>
              <a:rPr lang="it-IT" sz="2000" dirty="0" err="1">
                <a:latin typeface="Calibri" charset="0"/>
              </a:rPr>
              <a:t>interfere</a:t>
            </a:r>
            <a:r>
              <a:rPr lang="it-IT" sz="2000" dirty="0">
                <a:latin typeface="Calibri" charset="0"/>
              </a:rPr>
              <a:t> with the immune </a:t>
            </a:r>
            <a:r>
              <a:rPr lang="it-IT" sz="2000" dirty="0" err="1">
                <a:latin typeface="Calibri" charset="0"/>
              </a:rPr>
              <a:t>system</a:t>
            </a:r>
            <a:r>
              <a:rPr lang="it-IT" sz="2000" dirty="0">
                <a:latin typeface="Calibri" charset="0"/>
              </a:rPr>
              <a:t> </a:t>
            </a:r>
            <a:r>
              <a:rPr lang="it-IT" sz="2000" dirty="0" err="1">
                <a:latin typeface="Calibri" charset="0"/>
              </a:rPr>
              <a:t>as</a:t>
            </a:r>
            <a:r>
              <a:rPr lang="it-IT" sz="2000" dirty="0">
                <a:latin typeface="Calibri" charset="0"/>
              </a:rPr>
              <a:t> </a:t>
            </a:r>
            <a:r>
              <a:rPr lang="it-IT" sz="2000" dirty="0" err="1">
                <a:latin typeface="Calibri" charset="0"/>
              </a:rPr>
              <a:t>well</a:t>
            </a:r>
            <a:r>
              <a:rPr lang="it-IT" sz="2000" dirty="0">
                <a:latin typeface="Calibri" charset="0"/>
              </a:rPr>
              <a:t> </a:t>
            </a:r>
            <a:r>
              <a:rPr lang="it-IT" sz="2000" dirty="0" err="1">
                <a:latin typeface="Calibri" charset="0"/>
              </a:rPr>
              <a:t>as</a:t>
            </a:r>
            <a:r>
              <a:rPr lang="it-IT" sz="2000" dirty="0">
                <a:latin typeface="Calibri" charset="0"/>
              </a:rPr>
              <a:t> </a:t>
            </a:r>
            <a:r>
              <a:rPr lang="it-IT" sz="2000" dirty="0" err="1">
                <a:latin typeface="Calibri" charset="0"/>
              </a:rPr>
              <a:t>other</a:t>
            </a:r>
            <a:r>
              <a:rPr lang="it-IT" sz="2000" dirty="0">
                <a:latin typeface="Calibri" charset="0"/>
              </a:rPr>
              <a:t> </a:t>
            </a:r>
            <a:r>
              <a:rPr lang="it-IT" sz="2000" dirty="0" err="1">
                <a:latin typeface="Calibri" charset="0"/>
              </a:rPr>
              <a:t>organ</a:t>
            </a:r>
            <a:r>
              <a:rPr lang="it-IT" sz="2000" dirty="0">
                <a:latin typeface="Calibri" charset="0"/>
              </a:rPr>
              <a:t> </a:t>
            </a:r>
            <a:r>
              <a:rPr lang="it-IT" sz="2000" dirty="0" err="1">
                <a:latin typeface="Calibri" charset="0"/>
              </a:rPr>
              <a:t>systems</a:t>
            </a:r>
            <a:r>
              <a:rPr lang="it-IT" sz="2000" dirty="0">
                <a:latin typeface="Calibri" charset="0"/>
              </a:rPr>
              <a:t> </a:t>
            </a:r>
          </a:p>
          <a:p>
            <a:pPr eaLnBrk="1" hangingPunct="1">
              <a:lnSpc>
                <a:spcPct val="80000"/>
              </a:lnSpc>
            </a:pPr>
            <a:r>
              <a:rPr lang="it-IT" sz="2000" dirty="0" err="1">
                <a:latin typeface="Calibri" charset="0"/>
              </a:rPr>
              <a:t>Other</a:t>
            </a:r>
            <a:r>
              <a:rPr lang="it-IT" sz="2000" dirty="0">
                <a:latin typeface="Calibri" charset="0"/>
              </a:rPr>
              <a:t> </a:t>
            </a:r>
            <a:r>
              <a:rPr lang="it-IT" sz="2000" dirty="0" err="1">
                <a:latin typeface="Calibri" charset="0"/>
              </a:rPr>
              <a:t>genes</a:t>
            </a:r>
            <a:r>
              <a:rPr lang="it-IT" sz="2000" dirty="0">
                <a:latin typeface="Calibri" charset="0"/>
              </a:rPr>
              <a:t> </a:t>
            </a:r>
            <a:r>
              <a:rPr lang="it-IT" sz="2000" dirty="0" err="1">
                <a:latin typeface="Calibri" charset="0"/>
              </a:rPr>
              <a:t>that</a:t>
            </a:r>
            <a:r>
              <a:rPr lang="it-IT" sz="2000" dirty="0">
                <a:latin typeface="Calibri" charset="0"/>
              </a:rPr>
              <a:t> are </a:t>
            </a:r>
            <a:r>
              <a:rPr lang="it-IT" sz="2000" dirty="0" err="1">
                <a:latin typeface="Calibri" charset="0"/>
              </a:rPr>
              <a:t>also</a:t>
            </a:r>
            <a:r>
              <a:rPr lang="it-IT" sz="2000" dirty="0">
                <a:latin typeface="Calibri" charset="0"/>
              </a:rPr>
              <a:t> </a:t>
            </a:r>
            <a:r>
              <a:rPr lang="it-IT" sz="2000" dirty="0" err="1">
                <a:latin typeface="Calibri" charset="0"/>
              </a:rPr>
              <a:t>suspects</a:t>
            </a:r>
            <a:r>
              <a:rPr lang="it-IT" sz="2000" dirty="0">
                <a:latin typeface="Calibri" charset="0"/>
              </a:rPr>
              <a:t> include </a:t>
            </a:r>
            <a:r>
              <a:rPr lang="it-IT" sz="2000" dirty="0">
                <a:latin typeface="Calibri" charset="0"/>
                <a:hlinkClick r:id="rId12"/>
              </a:rPr>
              <a:t>APP</a:t>
            </a:r>
            <a:r>
              <a:rPr lang="it-IT" sz="2000" dirty="0">
                <a:latin typeface="Calibri" charset="0"/>
              </a:rPr>
              <a:t>, </a:t>
            </a:r>
            <a:r>
              <a:rPr lang="it-IT" sz="2000" dirty="0">
                <a:latin typeface="Calibri" charset="0"/>
                <a:hlinkClick r:id="rId13"/>
              </a:rPr>
              <a:t>GLUR5</a:t>
            </a:r>
            <a:r>
              <a:rPr lang="it-IT" sz="2000" dirty="0">
                <a:latin typeface="Calibri" charset="0"/>
              </a:rPr>
              <a:t>, </a:t>
            </a:r>
            <a:r>
              <a:rPr lang="it-IT" sz="2000" dirty="0">
                <a:latin typeface="Calibri" charset="0"/>
                <a:hlinkClick r:id="rId14"/>
              </a:rPr>
              <a:t>S100B</a:t>
            </a:r>
            <a:r>
              <a:rPr lang="it-IT" sz="2000" dirty="0">
                <a:latin typeface="Calibri" charset="0"/>
              </a:rPr>
              <a:t>, </a:t>
            </a:r>
            <a:r>
              <a:rPr lang="it-IT" sz="2000" dirty="0">
                <a:latin typeface="Calibri" charset="0"/>
                <a:hlinkClick r:id="rId15"/>
              </a:rPr>
              <a:t>TAM</a:t>
            </a:r>
            <a:r>
              <a:rPr lang="it-IT" sz="2000" dirty="0">
                <a:latin typeface="Calibri" charset="0"/>
              </a:rPr>
              <a:t>, </a:t>
            </a:r>
            <a:r>
              <a:rPr lang="it-IT" sz="2000" dirty="0">
                <a:latin typeface="Calibri" charset="0"/>
                <a:hlinkClick r:id="rId16"/>
              </a:rPr>
              <a:t>PFKL</a:t>
            </a:r>
            <a:r>
              <a:rPr lang="it-IT" sz="2000" dirty="0">
                <a:latin typeface="Calibri" charset="0"/>
              </a:rPr>
              <a:t>, and a </a:t>
            </a:r>
            <a:r>
              <a:rPr lang="it-IT" sz="2000" dirty="0" err="1">
                <a:latin typeface="Calibri" charset="0"/>
              </a:rPr>
              <a:t>few</a:t>
            </a:r>
            <a:r>
              <a:rPr lang="it-IT" sz="2000" dirty="0">
                <a:latin typeface="Calibri" charset="0"/>
              </a:rPr>
              <a:t> </a:t>
            </a:r>
            <a:r>
              <a:rPr lang="it-IT" sz="2000" dirty="0" err="1">
                <a:latin typeface="Calibri" charset="0"/>
              </a:rPr>
              <a:t>others</a:t>
            </a:r>
            <a:r>
              <a:rPr lang="it-IT" sz="2000" dirty="0">
                <a:latin typeface="Calibri" charset="0"/>
              </a:rPr>
              <a:t>. </a:t>
            </a:r>
            <a:r>
              <a:rPr lang="it-IT" sz="2000" dirty="0" err="1">
                <a:latin typeface="Calibri" charset="0"/>
              </a:rPr>
              <a:t>Again</a:t>
            </a:r>
            <a:r>
              <a:rPr lang="it-IT" sz="2000" dirty="0">
                <a:latin typeface="Calibri" charset="0"/>
              </a:rPr>
              <a:t>, </a:t>
            </a:r>
            <a:r>
              <a:rPr lang="it-IT" sz="2000" dirty="0" err="1">
                <a:latin typeface="Calibri" charset="0"/>
              </a:rPr>
              <a:t>it</a:t>
            </a:r>
            <a:r>
              <a:rPr lang="it-IT" sz="2000" dirty="0">
                <a:latin typeface="Calibri" charset="0"/>
              </a:rPr>
              <a:t> </a:t>
            </a:r>
            <a:r>
              <a:rPr lang="it-IT" sz="2000" dirty="0" err="1">
                <a:latin typeface="Calibri" charset="0"/>
              </a:rPr>
              <a:t>is</a:t>
            </a:r>
            <a:r>
              <a:rPr lang="it-IT" sz="2000" dirty="0">
                <a:latin typeface="Calibri" charset="0"/>
              </a:rPr>
              <a:t> </a:t>
            </a:r>
            <a:r>
              <a:rPr lang="it-IT" sz="2000" dirty="0" err="1">
                <a:latin typeface="Calibri" charset="0"/>
              </a:rPr>
              <a:t>important</a:t>
            </a:r>
            <a:r>
              <a:rPr lang="it-IT" sz="2000" dirty="0">
                <a:latin typeface="Calibri" charset="0"/>
              </a:rPr>
              <a:t> to note </a:t>
            </a:r>
            <a:r>
              <a:rPr lang="it-IT" sz="2000" dirty="0" err="1">
                <a:latin typeface="Calibri" charset="0"/>
              </a:rPr>
              <a:t>that</a:t>
            </a:r>
            <a:r>
              <a:rPr lang="it-IT" sz="2000" dirty="0">
                <a:latin typeface="Calibri" charset="0"/>
              </a:rPr>
              <a:t> </a:t>
            </a:r>
            <a:r>
              <a:rPr lang="it-IT" sz="2000" i="1" dirty="0">
                <a:latin typeface="Calibri" charset="0"/>
              </a:rPr>
              <a:t>no gene </a:t>
            </a:r>
            <a:r>
              <a:rPr lang="it-IT" sz="2000" i="1" dirty="0" err="1">
                <a:latin typeface="Calibri" charset="0"/>
              </a:rPr>
              <a:t>has</a:t>
            </a:r>
            <a:r>
              <a:rPr lang="it-IT" sz="2000" i="1" dirty="0">
                <a:latin typeface="Calibri" charset="0"/>
              </a:rPr>
              <a:t> </a:t>
            </a:r>
            <a:r>
              <a:rPr lang="it-IT" sz="2000" i="1" dirty="0" err="1">
                <a:latin typeface="Calibri" charset="0"/>
              </a:rPr>
              <a:t>yet</a:t>
            </a:r>
            <a:r>
              <a:rPr lang="it-IT" sz="2000" i="1" dirty="0">
                <a:latin typeface="Calibri" charset="0"/>
              </a:rPr>
              <a:t> </a:t>
            </a:r>
            <a:r>
              <a:rPr lang="it-IT" sz="2000" i="1" dirty="0" err="1">
                <a:latin typeface="Calibri" charset="0"/>
              </a:rPr>
              <a:t>been</a:t>
            </a:r>
            <a:r>
              <a:rPr lang="it-IT" sz="2000" i="1" dirty="0">
                <a:latin typeface="Calibri" charset="0"/>
              </a:rPr>
              <a:t> </a:t>
            </a:r>
            <a:r>
              <a:rPr lang="it-IT" sz="2000" i="1" dirty="0" err="1">
                <a:latin typeface="Calibri" charset="0"/>
              </a:rPr>
              <a:t>fully</a:t>
            </a:r>
            <a:r>
              <a:rPr lang="it-IT" sz="2000" i="1" dirty="0">
                <a:latin typeface="Calibri" charset="0"/>
              </a:rPr>
              <a:t> </a:t>
            </a:r>
            <a:r>
              <a:rPr lang="it-IT" sz="2000" i="1" dirty="0" err="1">
                <a:latin typeface="Calibri" charset="0"/>
              </a:rPr>
              <a:t>linked</a:t>
            </a:r>
            <a:r>
              <a:rPr lang="it-IT" sz="2000" i="1" dirty="0">
                <a:latin typeface="Calibri" charset="0"/>
              </a:rPr>
              <a:t> to </a:t>
            </a:r>
            <a:r>
              <a:rPr lang="it-IT" sz="2000" i="1" dirty="0" err="1">
                <a:latin typeface="Calibri" charset="0"/>
              </a:rPr>
              <a:t>any</a:t>
            </a:r>
            <a:r>
              <a:rPr lang="it-IT" sz="2000" i="1" dirty="0">
                <a:latin typeface="Calibri" charset="0"/>
              </a:rPr>
              <a:t> </a:t>
            </a:r>
            <a:r>
              <a:rPr lang="it-IT" sz="2000" i="1" dirty="0" err="1">
                <a:latin typeface="Calibri" charset="0"/>
              </a:rPr>
              <a:t>feature</a:t>
            </a:r>
            <a:r>
              <a:rPr lang="it-IT" sz="2000" i="1" dirty="0">
                <a:latin typeface="Calibri" charset="0"/>
              </a:rPr>
              <a:t> </a:t>
            </a:r>
            <a:r>
              <a:rPr lang="it-IT" sz="2000" i="1" dirty="0" err="1">
                <a:latin typeface="Calibri" charset="0"/>
              </a:rPr>
              <a:t>associated</a:t>
            </a:r>
            <a:r>
              <a:rPr lang="it-IT" sz="2000" i="1" dirty="0">
                <a:latin typeface="Calibri" charset="0"/>
              </a:rPr>
              <a:t> with Down </a:t>
            </a:r>
            <a:r>
              <a:rPr lang="it-IT" sz="2000" i="1" dirty="0" err="1">
                <a:latin typeface="Calibri" charset="0"/>
              </a:rPr>
              <a:t>syndrome</a:t>
            </a:r>
            <a:r>
              <a:rPr lang="it-IT" sz="2000" dirty="0">
                <a:latin typeface="Calibri" charset="0"/>
              </a:rPr>
              <a:t>.</a:t>
            </a:r>
          </a:p>
        </p:txBody>
      </p:sp>
    </p:spTree>
    <p:extLst>
      <p:ext uri="{BB962C8B-B14F-4D97-AF65-F5344CB8AC3E}">
        <p14:creationId xmlns:p14="http://schemas.microsoft.com/office/powerpoint/2010/main" val="205702544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4188" y="0"/>
            <a:ext cx="639590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31788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3"/>
          <a:srcRect/>
          <a:stretch>
            <a:fillRect/>
          </a:stretch>
        </p:blipFill>
        <p:spPr bwMode="auto">
          <a:xfrm>
            <a:off x="23813" y="71438"/>
            <a:ext cx="6016625" cy="3286125"/>
          </a:xfrm>
          <a:prstGeom prst="rect">
            <a:avLst/>
          </a:prstGeom>
          <a:noFill/>
          <a:ln w="9525">
            <a:noFill/>
            <a:miter lim="800000"/>
            <a:headEnd/>
            <a:tailEnd/>
          </a:ln>
        </p:spPr>
      </p:pic>
      <p:pic>
        <p:nvPicPr>
          <p:cNvPr id="115715" name="Picture 3"/>
          <p:cNvPicPr>
            <a:picLocks noChangeAspect="1" noChangeArrowheads="1"/>
          </p:cNvPicPr>
          <p:nvPr/>
        </p:nvPicPr>
        <p:blipFill>
          <a:blip r:embed="rId4"/>
          <a:srcRect/>
          <a:stretch>
            <a:fillRect/>
          </a:stretch>
        </p:blipFill>
        <p:spPr bwMode="auto">
          <a:xfrm>
            <a:off x="3365500" y="3286125"/>
            <a:ext cx="6540500" cy="3571875"/>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8" name="Picture 1027" descr="sperm_egg"/>
          <p:cNvPicPr>
            <a:picLocks noChangeAspect="1" noChangeArrowheads="1"/>
          </p:cNvPicPr>
          <p:nvPr/>
        </p:nvPicPr>
        <p:blipFill>
          <a:blip r:embed="rId2"/>
          <a:srcRect/>
          <a:stretch>
            <a:fillRect/>
          </a:stretch>
        </p:blipFill>
        <p:spPr bwMode="auto">
          <a:xfrm>
            <a:off x="5338763" y="1685925"/>
            <a:ext cx="3605212" cy="3543300"/>
          </a:xfrm>
          <a:prstGeom prst="rect">
            <a:avLst/>
          </a:prstGeom>
          <a:noFill/>
          <a:ln w="9525">
            <a:noFill/>
            <a:miter lim="800000"/>
            <a:headEnd/>
            <a:tailEnd/>
          </a:ln>
        </p:spPr>
      </p:pic>
      <p:sp>
        <p:nvSpPr>
          <p:cNvPr id="55299" name="Text Box 1028"/>
          <p:cNvSpPr txBox="1">
            <a:spLocks noChangeArrowheads="1"/>
          </p:cNvSpPr>
          <p:nvPr/>
        </p:nvSpPr>
        <p:spPr bwMode="auto">
          <a:xfrm rot="-5400000">
            <a:off x="7752557" y="4728369"/>
            <a:ext cx="3976687" cy="307975"/>
          </a:xfrm>
          <a:prstGeom prst="rect">
            <a:avLst/>
          </a:prstGeom>
          <a:noFill/>
          <a:ln w="9525">
            <a:noFill/>
            <a:miter lim="800000"/>
            <a:headEnd/>
            <a:tailEnd/>
          </a:ln>
        </p:spPr>
        <p:txBody>
          <a:bodyPr wrap="none">
            <a:spAutoFit/>
          </a:bodyPr>
          <a:lstStyle/>
          <a:p>
            <a:pPr algn="ctr" rtl="1" eaLnBrk="0" hangingPunct="0"/>
            <a:r>
              <a:rPr lang="en-US" sz="1400"/>
              <a:t>http://www.vetmed.vt.edu/ACCD/Researchpage.htm</a:t>
            </a:r>
          </a:p>
        </p:txBody>
      </p:sp>
      <p:grpSp>
        <p:nvGrpSpPr>
          <p:cNvPr id="55300" name="Group 1036"/>
          <p:cNvGrpSpPr>
            <a:grpSpLocks/>
          </p:cNvGrpSpPr>
          <p:nvPr/>
        </p:nvGrpSpPr>
        <p:grpSpPr bwMode="auto">
          <a:xfrm>
            <a:off x="0" y="1890713"/>
            <a:ext cx="9906000" cy="3078162"/>
            <a:chOff x="0" y="1339"/>
            <a:chExt cx="5760" cy="1939"/>
          </a:xfrm>
        </p:grpSpPr>
        <p:sp>
          <p:nvSpPr>
            <p:cNvPr id="55304" name="Rectangle 1029"/>
            <p:cNvSpPr>
              <a:spLocks noChangeArrowheads="1"/>
            </p:cNvSpPr>
            <p:nvPr/>
          </p:nvSpPr>
          <p:spPr bwMode="auto">
            <a:xfrm>
              <a:off x="0" y="1339"/>
              <a:ext cx="5760" cy="291"/>
            </a:xfrm>
            <a:prstGeom prst="rect">
              <a:avLst/>
            </a:prstGeom>
            <a:noFill/>
            <a:ln w="9525">
              <a:noFill/>
              <a:miter lim="800000"/>
              <a:headEnd/>
              <a:tailEnd/>
            </a:ln>
          </p:spPr>
          <p:txBody>
            <a:bodyPr>
              <a:spAutoFit/>
            </a:bodyPr>
            <a:lstStyle/>
            <a:p>
              <a:pPr algn="ctr" rtl="1" eaLnBrk="0" hangingPunct="0"/>
              <a:endParaRPr lang="it-IT"/>
            </a:p>
          </p:txBody>
        </p:sp>
        <p:grpSp>
          <p:nvGrpSpPr>
            <p:cNvPr id="55305" name="Group 1035"/>
            <p:cNvGrpSpPr>
              <a:grpSpLocks/>
            </p:cNvGrpSpPr>
            <p:nvPr/>
          </p:nvGrpSpPr>
          <p:grpSpPr bwMode="auto">
            <a:xfrm>
              <a:off x="0" y="1339"/>
              <a:ext cx="3600" cy="1939"/>
              <a:chOff x="0" y="2638"/>
              <a:chExt cx="3600" cy="1939"/>
            </a:xfrm>
          </p:grpSpPr>
          <p:sp>
            <p:nvSpPr>
              <p:cNvPr id="55306" name="Rectangle 1030"/>
              <p:cNvSpPr>
                <a:spLocks noChangeArrowheads="1"/>
              </p:cNvSpPr>
              <p:nvPr/>
            </p:nvSpPr>
            <p:spPr bwMode="auto">
              <a:xfrm>
                <a:off x="0" y="2638"/>
                <a:ext cx="3600" cy="291"/>
              </a:xfrm>
              <a:prstGeom prst="rect">
                <a:avLst/>
              </a:prstGeom>
              <a:noFill/>
              <a:ln w="9525">
                <a:noFill/>
                <a:miter lim="800000"/>
                <a:headEnd/>
                <a:tailEnd/>
              </a:ln>
            </p:spPr>
            <p:txBody>
              <a:bodyPr>
                <a:spAutoFit/>
              </a:bodyPr>
              <a:lstStyle/>
              <a:p>
                <a:pPr algn="ctr" rtl="1" eaLnBrk="0" hangingPunct="0"/>
                <a:endParaRPr lang="it-IT"/>
              </a:p>
            </p:txBody>
          </p:sp>
          <p:grpSp>
            <p:nvGrpSpPr>
              <p:cNvPr id="55307" name="Group 1034"/>
              <p:cNvGrpSpPr>
                <a:grpSpLocks/>
              </p:cNvGrpSpPr>
              <p:nvPr/>
            </p:nvGrpSpPr>
            <p:grpSpPr bwMode="auto">
              <a:xfrm>
                <a:off x="0" y="2638"/>
                <a:ext cx="3499" cy="1939"/>
                <a:chOff x="0" y="4236"/>
                <a:chExt cx="3499" cy="1939"/>
              </a:xfrm>
            </p:grpSpPr>
            <p:sp>
              <p:nvSpPr>
                <p:cNvPr id="55308" name="Rectangle 1031"/>
                <p:cNvSpPr>
                  <a:spLocks noChangeArrowheads="1"/>
                </p:cNvSpPr>
                <p:nvPr/>
              </p:nvSpPr>
              <p:spPr bwMode="auto">
                <a:xfrm>
                  <a:off x="0" y="4236"/>
                  <a:ext cx="3499" cy="291"/>
                </a:xfrm>
                <a:prstGeom prst="rect">
                  <a:avLst/>
                </a:prstGeom>
                <a:noFill/>
                <a:ln w="9525">
                  <a:noFill/>
                  <a:miter lim="800000"/>
                  <a:headEnd/>
                  <a:tailEnd/>
                </a:ln>
              </p:spPr>
              <p:txBody>
                <a:bodyPr>
                  <a:spAutoFit/>
                </a:bodyPr>
                <a:lstStyle/>
                <a:p>
                  <a:pPr algn="ctr" rtl="1" eaLnBrk="0" hangingPunct="0"/>
                  <a:endParaRPr lang="it-IT"/>
                </a:p>
              </p:txBody>
            </p:sp>
            <p:sp>
              <p:nvSpPr>
                <p:cNvPr id="55309" name="Rectangle 1032"/>
                <p:cNvSpPr>
                  <a:spLocks noChangeArrowheads="1"/>
                </p:cNvSpPr>
                <p:nvPr/>
              </p:nvSpPr>
              <p:spPr bwMode="auto">
                <a:xfrm>
                  <a:off x="0" y="4236"/>
                  <a:ext cx="3499" cy="1939"/>
                </a:xfrm>
                <a:prstGeom prst="rect">
                  <a:avLst/>
                </a:prstGeom>
                <a:noFill/>
                <a:ln w="9525">
                  <a:noFill/>
                  <a:miter lim="800000"/>
                  <a:headEnd/>
                  <a:tailEnd/>
                </a:ln>
              </p:spPr>
              <p:txBody>
                <a:bodyPr/>
                <a:lstStyle/>
                <a:p>
                  <a:pPr algn="r" rtl="1" eaLnBrk="0" hangingPunct="0"/>
                  <a:r>
                    <a:rPr lang="he-IL"/>
                    <a:t>  </a:t>
                  </a:r>
                  <a:endParaRPr lang="he-IL" sz="17200"/>
                </a:p>
                <a:p>
                  <a:pPr algn="r" eaLnBrk="0" hangingPunct="0"/>
                  <a:endParaRPr lang="he-IL" sz="17200"/>
                </a:p>
              </p:txBody>
            </p:sp>
          </p:grpSp>
        </p:grpSp>
      </p:grpSp>
      <p:pic>
        <p:nvPicPr>
          <p:cNvPr id="55301" name="Picture 1033" descr="egg"/>
          <p:cNvPicPr>
            <a:picLocks noChangeAspect="1" noChangeArrowheads="1"/>
          </p:cNvPicPr>
          <p:nvPr/>
        </p:nvPicPr>
        <p:blipFill>
          <a:blip r:embed="rId3"/>
          <a:srcRect/>
          <a:stretch>
            <a:fillRect/>
          </a:stretch>
        </p:blipFill>
        <p:spPr bwMode="auto">
          <a:xfrm>
            <a:off x="704850" y="1916113"/>
            <a:ext cx="3681413" cy="3587750"/>
          </a:xfrm>
          <a:prstGeom prst="rect">
            <a:avLst/>
          </a:prstGeom>
          <a:noFill/>
          <a:ln w="9525">
            <a:noFill/>
            <a:miter lim="800000"/>
            <a:headEnd/>
            <a:tailEnd/>
          </a:ln>
        </p:spPr>
      </p:pic>
      <p:sp>
        <p:nvSpPr>
          <p:cNvPr id="55302" name="Text Box 1037"/>
          <p:cNvSpPr txBox="1">
            <a:spLocks noChangeArrowheads="1"/>
          </p:cNvSpPr>
          <p:nvPr/>
        </p:nvSpPr>
        <p:spPr bwMode="auto">
          <a:xfrm rot="-5400000">
            <a:off x="7632700" y="4851400"/>
            <a:ext cx="3724275" cy="307975"/>
          </a:xfrm>
          <a:prstGeom prst="rect">
            <a:avLst/>
          </a:prstGeom>
          <a:noFill/>
          <a:ln w="9525">
            <a:noFill/>
            <a:miter lim="800000"/>
            <a:headEnd/>
            <a:tailEnd/>
          </a:ln>
        </p:spPr>
        <p:txBody>
          <a:bodyPr wrap="none">
            <a:spAutoFit/>
          </a:bodyPr>
          <a:lstStyle/>
          <a:p>
            <a:pPr algn="ctr" rtl="1" eaLnBrk="0" hangingPunct="0"/>
            <a:r>
              <a:rPr lang="en-US" sz="1400"/>
              <a:t>http://www.justthefacts.org/9months/month0.htm</a:t>
            </a:r>
          </a:p>
        </p:txBody>
      </p:sp>
      <p:sp>
        <p:nvSpPr>
          <p:cNvPr id="55303" name="Text Box 1038"/>
          <p:cNvSpPr txBox="1">
            <a:spLocks noChangeArrowheads="1"/>
          </p:cNvSpPr>
          <p:nvPr/>
        </p:nvSpPr>
        <p:spPr bwMode="auto">
          <a:xfrm>
            <a:off x="1195388" y="193675"/>
            <a:ext cx="7239000" cy="461963"/>
          </a:xfrm>
          <a:prstGeom prst="rect">
            <a:avLst/>
          </a:prstGeom>
          <a:noFill/>
          <a:ln w="9525">
            <a:noFill/>
            <a:miter lim="800000"/>
            <a:headEnd/>
            <a:tailEnd/>
          </a:ln>
        </p:spPr>
        <p:txBody>
          <a:bodyPr wrap="none">
            <a:spAutoFit/>
          </a:bodyPr>
          <a:lstStyle/>
          <a:p>
            <a:pPr algn="ctr" eaLnBrk="0" hangingPunct="0"/>
            <a:r>
              <a:rPr lang="en-US" b="1">
                <a:solidFill>
                  <a:schemeClr val="bg1"/>
                </a:solidFill>
                <a:latin typeface="Arial" pitchFamily="34" charset="0"/>
                <a:cs typeface="Arial" pitchFamily="34" charset="0"/>
              </a:rPr>
              <a:t>During fertilization a sperm cell joins an egg cell</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776288" y="765175"/>
            <a:ext cx="8420100" cy="1143000"/>
          </a:xfrm>
        </p:spPr>
        <p:txBody>
          <a:bodyPr/>
          <a:lstStyle/>
          <a:p>
            <a:r>
              <a:rPr lang="it-IT" sz="4800" dirty="0" err="1" smtClean="0">
                <a:solidFill>
                  <a:srgbClr val="66FFFF"/>
                </a:solidFill>
                <a:latin typeface="Arial" pitchFamily="34" charset="0"/>
                <a:cs typeface="Arial" pitchFamily="34" charset="0"/>
              </a:rPr>
              <a:t>Types</a:t>
            </a:r>
            <a:r>
              <a:rPr lang="it-IT" sz="4800" dirty="0" smtClean="0">
                <a:solidFill>
                  <a:srgbClr val="66FFFF"/>
                </a:solidFill>
                <a:latin typeface="Arial" pitchFamily="34" charset="0"/>
                <a:cs typeface="Arial" pitchFamily="34" charset="0"/>
              </a:rPr>
              <a:t> of </a:t>
            </a:r>
            <a:r>
              <a:rPr lang="it-IT" sz="4800" dirty="0" err="1" smtClean="0">
                <a:solidFill>
                  <a:srgbClr val="66FFFF"/>
                </a:solidFill>
                <a:latin typeface="Arial" pitchFamily="34" charset="0"/>
                <a:cs typeface="Arial" pitchFamily="34" charset="0"/>
              </a:rPr>
              <a:t>anomalies</a:t>
            </a:r>
            <a:r>
              <a:rPr lang="it-IT" sz="4800" dirty="0" smtClean="0">
                <a:solidFill>
                  <a:srgbClr val="66FFFF"/>
                </a:solidFill>
                <a:latin typeface="Arial" pitchFamily="34" charset="0"/>
                <a:cs typeface="Arial" pitchFamily="34" charset="0"/>
              </a:rPr>
              <a:t> in Down </a:t>
            </a:r>
            <a:r>
              <a:rPr lang="it-IT" sz="4800" dirty="0" err="1" smtClean="0">
                <a:solidFill>
                  <a:srgbClr val="66FFFF"/>
                </a:solidFill>
                <a:latin typeface="Arial" pitchFamily="34" charset="0"/>
                <a:cs typeface="Arial" pitchFamily="34" charset="0"/>
              </a:rPr>
              <a:t>Syndrome</a:t>
            </a:r>
            <a:endParaRPr lang="it-IT" sz="7200" dirty="0" smtClean="0">
              <a:latin typeface="Arial" pitchFamily="34" charset="0"/>
              <a:cs typeface="Arial" pitchFamily="34" charset="0"/>
            </a:endParaRPr>
          </a:p>
        </p:txBody>
      </p:sp>
      <p:graphicFrame>
        <p:nvGraphicFramePr>
          <p:cNvPr id="95235" name="Object 20"/>
          <p:cNvGraphicFramePr>
            <a:graphicFrameLocks noChangeAspect="1"/>
          </p:cNvGraphicFramePr>
          <p:nvPr/>
        </p:nvGraphicFramePr>
        <p:xfrm>
          <a:off x="631825" y="2349500"/>
          <a:ext cx="12834938" cy="3973513"/>
        </p:xfrm>
        <a:graphic>
          <a:graphicData uri="http://schemas.openxmlformats.org/presentationml/2006/ole">
            <mc:AlternateContent xmlns:mc="http://schemas.openxmlformats.org/markup-compatibility/2006">
              <mc:Choice xmlns:v="urn:schemas-microsoft-com:vml" Requires="v">
                <p:oleObj spid="_x0000_s2259" name="Document" r:id="rId4" imgW="11767311" imgH="3683334" progId="Word.Document.8">
                  <p:embed/>
                </p:oleObj>
              </mc:Choice>
              <mc:Fallback>
                <p:oleObj name="Document" r:id="rId4" imgW="11767311" imgH="3683334" progId="Word.Document.8">
                  <p:embed/>
                  <p:pic>
                    <p:nvPicPr>
                      <p:cNvPr id="0" name="Object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825" y="2349500"/>
                        <a:ext cx="12834938" cy="397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052" name="Picture 4"/>
          <p:cNvPicPr>
            <a:picLocks noChangeAspect="1" noChangeArrowheads="1"/>
          </p:cNvPicPr>
          <p:nvPr/>
        </p:nvPicPr>
        <p:blipFill>
          <a:blip r:embed="rId6"/>
          <a:srcRect/>
          <a:stretch>
            <a:fillRect/>
          </a:stretch>
        </p:blipFill>
        <p:spPr bwMode="auto">
          <a:xfrm>
            <a:off x="9545638" y="0"/>
            <a:ext cx="360362" cy="9144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5235"/>
                                        </p:tgtEl>
                                        <p:attrNameLst>
                                          <p:attrName>style.visibility</p:attrName>
                                        </p:attrNameLst>
                                      </p:cBhvr>
                                      <p:to>
                                        <p:strVal val="visible"/>
                                      </p:to>
                                    </p:set>
                                    <p:animEffect transition="in" filter="fade">
                                      <p:cBhvr>
                                        <p:cTn id="7" dur="500"/>
                                        <p:tgtEl>
                                          <p:spTgt spid="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srcRect/>
          <a:stretch>
            <a:fillRect/>
          </a:stretch>
        </p:blipFill>
        <p:spPr bwMode="auto">
          <a:xfrm>
            <a:off x="500063" y="428625"/>
            <a:ext cx="9017000" cy="5534025"/>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srcRect/>
          <a:stretch>
            <a:fillRect/>
          </a:stretch>
        </p:blipFill>
        <p:spPr bwMode="auto">
          <a:xfrm>
            <a:off x="381000" y="428625"/>
            <a:ext cx="8786813" cy="606425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a:spLocks noGrp="1" noChangeArrowheads="1"/>
          </p:cNvSpPr>
          <p:nvPr>
            <p:ph type="body" idx="1"/>
          </p:nvPr>
        </p:nvSpPr>
        <p:spPr>
          <a:xfrm>
            <a:off x="330200" y="685800"/>
            <a:ext cx="9245600" cy="892552"/>
          </a:xfrm>
        </p:spPr>
        <p:txBody>
          <a:bodyPr/>
          <a:lstStyle/>
          <a:p>
            <a:pPr>
              <a:buFont typeface="Times New Roman" pitchFamily="18" charset="0"/>
              <a:buNone/>
            </a:pPr>
            <a:r>
              <a:rPr lang="it-IT" sz="2600" dirty="0" smtClean="0"/>
              <a:t>The </a:t>
            </a:r>
            <a:r>
              <a:rPr lang="it-IT" sz="2600" dirty="0" err="1" smtClean="0"/>
              <a:t>incidence</a:t>
            </a:r>
            <a:r>
              <a:rPr lang="it-IT" sz="2600" dirty="0" smtClean="0"/>
              <a:t> of Down </a:t>
            </a:r>
            <a:r>
              <a:rPr lang="it-IT" sz="2600" dirty="0" err="1" smtClean="0"/>
              <a:t>syndrome</a:t>
            </a:r>
            <a:r>
              <a:rPr lang="it-IT" sz="2600" dirty="0" smtClean="0"/>
              <a:t> in the </a:t>
            </a:r>
            <a:r>
              <a:rPr lang="it-IT" sz="2600" dirty="0" err="1" smtClean="0"/>
              <a:t>offspring</a:t>
            </a:r>
            <a:r>
              <a:rPr lang="it-IT" sz="2600" dirty="0" smtClean="0"/>
              <a:t> of </a:t>
            </a:r>
            <a:r>
              <a:rPr lang="it-IT" sz="2600" dirty="0" err="1" smtClean="0"/>
              <a:t>healthy</a:t>
            </a:r>
            <a:r>
              <a:rPr lang="it-IT" sz="2600" dirty="0" smtClean="0"/>
              <a:t> </a:t>
            </a:r>
            <a:r>
              <a:rPr lang="it-IT" sz="2600" dirty="0" err="1" smtClean="0"/>
              <a:t>parents</a:t>
            </a:r>
            <a:r>
              <a:rPr lang="it-IT" sz="2600" dirty="0" smtClean="0"/>
              <a:t> </a:t>
            </a:r>
            <a:r>
              <a:rPr lang="it-IT" sz="2600" dirty="0" err="1" smtClean="0"/>
              <a:t>increases</a:t>
            </a:r>
            <a:r>
              <a:rPr lang="it-IT" sz="2600" dirty="0" smtClean="0"/>
              <a:t> with </a:t>
            </a:r>
            <a:r>
              <a:rPr lang="it-IT" sz="2600" dirty="0" err="1" smtClean="0"/>
              <a:t>maternal</a:t>
            </a:r>
            <a:r>
              <a:rPr lang="it-IT" sz="2600" dirty="0" smtClean="0"/>
              <a:t> </a:t>
            </a:r>
            <a:r>
              <a:rPr lang="it-IT" sz="2600" dirty="0" err="1" smtClean="0"/>
              <a:t>age</a:t>
            </a:r>
            <a:endParaRPr lang="it-IT" sz="2600" dirty="0" smtClean="0"/>
          </a:p>
        </p:txBody>
      </p:sp>
      <p:grpSp>
        <p:nvGrpSpPr>
          <p:cNvPr id="118787" name="Group 4"/>
          <p:cNvGrpSpPr>
            <a:grpSpLocks/>
          </p:cNvGrpSpPr>
          <p:nvPr/>
        </p:nvGrpSpPr>
        <p:grpSpPr bwMode="auto">
          <a:xfrm>
            <a:off x="1330415" y="1643064"/>
            <a:ext cx="8019960" cy="4846637"/>
            <a:chOff x="211" y="772"/>
            <a:chExt cx="4781" cy="3252"/>
          </a:xfrm>
        </p:grpSpPr>
        <p:grpSp>
          <p:nvGrpSpPr>
            <p:cNvPr id="118789" name="Group 5"/>
            <p:cNvGrpSpPr>
              <a:grpSpLocks/>
            </p:cNvGrpSpPr>
            <p:nvPr/>
          </p:nvGrpSpPr>
          <p:grpSpPr bwMode="auto">
            <a:xfrm>
              <a:off x="544" y="772"/>
              <a:ext cx="4448" cy="3252"/>
              <a:chOff x="544" y="772"/>
              <a:chExt cx="4448" cy="3252"/>
            </a:xfrm>
          </p:grpSpPr>
          <p:pic>
            <p:nvPicPr>
              <p:cNvPr id="118791" name="Picture 6"/>
              <p:cNvPicPr>
                <a:picLocks noChangeAspect="1" noChangeArrowheads="1"/>
              </p:cNvPicPr>
              <p:nvPr/>
            </p:nvPicPr>
            <p:blipFill>
              <a:blip r:embed="rId3"/>
              <a:srcRect/>
              <a:stretch>
                <a:fillRect/>
              </a:stretch>
            </p:blipFill>
            <p:spPr bwMode="auto">
              <a:xfrm>
                <a:off x="696" y="772"/>
                <a:ext cx="4296" cy="2965"/>
              </a:xfrm>
              <a:prstGeom prst="rect">
                <a:avLst/>
              </a:prstGeom>
              <a:noFill/>
              <a:ln w="9525">
                <a:noFill/>
                <a:miter lim="800000"/>
                <a:headEnd/>
                <a:tailEnd/>
              </a:ln>
            </p:spPr>
          </p:pic>
          <p:sp>
            <p:nvSpPr>
              <p:cNvPr id="118792" name="Rectangle 7"/>
              <p:cNvSpPr>
                <a:spLocks noChangeArrowheads="1"/>
              </p:cNvSpPr>
              <p:nvPr/>
            </p:nvSpPr>
            <p:spPr bwMode="auto">
              <a:xfrm>
                <a:off x="2316" y="3817"/>
                <a:ext cx="1098" cy="207"/>
              </a:xfrm>
              <a:prstGeom prst="rect">
                <a:avLst/>
              </a:prstGeom>
              <a:noFill/>
              <a:ln w="9525">
                <a:noFill/>
                <a:miter lim="800000"/>
                <a:headEnd/>
                <a:tailEnd/>
              </a:ln>
            </p:spPr>
            <p:txBody>
              <a:bodyPr wrap="none" anchor="ctr">
                <a:spAutoFit/>
              </a:bodyPr>
              <a:lstStyle/>
              <a:p>
                <a:pPr algn="ctr" eaLnBrk="0" hangingPunct="0"/>
                <a:r>
                  <a:rPr lang="it-IT" sz="1400" dirty="0" err="1" smtClean="0">
                    <a:solidFill>
                      <a:srgbClr val="000000"/>
                    </a:solidFill>
                    <a:latin typeface="Arial" pitchFamily="34" charset="0"/>
                  </a:rPr>
                  <a:t>Maternal</a:t>
                </a:r>
                <a:r>
                  <a:rPr lang="it-IT" sz="1400" dirty="0" smtClean="0">
                    <a:solidFill>
                      <a:srgbClr val="000000"/>
                    </a:solidFill>
                    <a:latin typeface="Arial" pitchFamily="34" charset="0"/>
                  </a:rPr>
                  <a:t> </a:t>
                </a:r>
                <a:r>
                  <a:rPr lang="it-IT" sz="1400" dirty="0" err="1" smtClean="0">
                    <a:solidFill>
                      <a:srgbClr val="000000"/>
                    </a:solidFill>
                    <a:latin typeface="Arial" pitchFamily="34" charset="0"/>
                  </a:rPr>
                  <a:t>age</a:t>
                </a:r>
                <a:r>
                  <a:rPr lang="it-IT" sz="1400" dirty="0" smtClean="0">
                    <a:solidFill>
                      <a:srgbClr val="000000"/>
                    </a:solidFill>
                    <a:latin typeface="Arial" pitchFamily="34" charset="0"/>
                  </a:rPr>
                  <a:t> (</a:t>
                </a:r>
                <a:r>
                  <a:rPr lang="it-IT" sz="1400" dirty="0" err="1" smtClean="0">
                    <a:solidFill>
                      <a:srgbClr val="000000"/>
                    </a:solidFill>
                    <a:latin typeface="Arial" pitchFamily="34" charset="0"/>
                  </a:rPr>
                  <a:t>years</a:t>
                </a:r>
                <a:r>
                  <a:rPr lang="it-IT" sz="1400" dirty="0" smtClean="0">
                    <a:solidFill>
                      <a:srgbClr val="000000"/>
                    </a:solidFill>
                    <a:latin typeface="Arial" pitchFamily="34" charset="0"/>
                  </a:rPr>
                  <a:t>)</a:t>
                </a:r>
                <a:endParaRPr lang="it-IT" sz="1400" dirty="0">
                  <a:solidFill>
                    <a:srgbClr val="000000"/>
                  </a:solidFill>
                  <a:latin typeface="Arial" pitchFamily="34" charset="0"/>
                </a:endParaRPr>
              </a:p>
            </p:txBody>
          </p:sp>
          <p:sp>
            <p:nvSpPr>
              <p:cNvPr id="118793" name="Rectangle 8"/>
              <p:cNvSpPr>
                <a:spLocks noChangeArrowheads="1"/>
              </p:cNvSpPr>
              <p:nvPr/>
            </p:nvSpPr>
            <p:spPr bwMode="auto">
              <a:xfrm>
                <a:off x="3777" y="3632"/>
                <a:ext cx="229" cy="207"/>
              </a:xfrm>
              <a:prstGeom prst="rect">
                <a:avLst/>
              </a:prstGeom>
              <a:noFill/>
              <a:ln w="9525">
                <a:noFill/>
                <a:miter lim="800000"/>
                <a:headEnd/>
                <a:tailEnd/>
              </a:ln>
            </p:spPr>
            <p:txBody>
              <a:bodyPr wrap="none" anchor="ctr">
                <a:spAutoFit/>
              </a:bodyPr>
              <a:lstStyle/>
              <a:p>
                <a:pPr algn="ctr" eaLnBrk="0" hangingPunct="0"/>
                <a:r>
                  <a:rPr lang="en-US" sz="1400">
                    <a:solidFill>
                      <a:srgbClr val="000000"/>
                    </a:solidFill>
                    <a:latin typeface="Arial" pitchFamily="34" charset="0"/>
                  </a:rPr>
                  <a:t>45</a:t>
                </a:r>
              </a:p>
            </p:txBody>
          </p:sp>
          <p:sp>
            <p:nvSpPr>
              <p:cNvPr id="118794" name="Rectangle 9"/>
              <p:cNvSpPr>
                <a:spLocks noChangeArrowheads="1"/>
              </p:cNvSpPr>
              <p:nvPr/>
            </p:nvSpPr>
            <p:spPr bwMode="auto">
              <a:xfrm>
                <a:off x="4289" y="3625"/>
                <a:ext cx="229" cy="207"/>
              </a:xfrm>
              <a:prstGeom prst="rect">
                <a:avLst/>
              </a:prstGeom>
              <a:noFill/>
              <a:ln w="9525">
                <a:noFill/>
                <a:miter lim="800000"/>
                <a:headEnd/>
                <a:tailEnd/>
              </a:ln>
            </p:spPr>
            <p:txBody>
              <a:bodyPr wrap="none" anchor="ctr">
                <a:spAutoFit/>
              </a:bodyPr>
              <a:lstStyle/>
              <a:p>
                <a:pPr algn="ctr" eaLnBrk="0" hangingPunct="0"/>
                <a:r>
                  <a:rPr lang="en-US" sz="1400">
                    <a:solidFill>
                      <a:srgbClr val="000000"/>
                    </a:solidFill>
                    <a:latin typeface="Arial" pitchFamily="34" charset="0"/>
                  </a:rPr>
                  <a:t>50</a:t>
                </a:r>
              </a:p>
            </p:txBody>
          </p:sp>
          <p:sp>
            <p:nvSpPr>
              <p:cNvPr id="118795" name="Rectangle 10"/>
              <p:cNvSpPr>
                <a:spLocks noChangeArrowheads="1"/>
              </p:cNvSpPr>
              <p:nvPr/>
            </p:nvSpPr>
            <p:spPr bwMode="auto">
              <a:xfrm>
                <a:off x="2776" y="3625"/>
                <a:ext cx="229" cy="207"/>
              </a:xfrm>
              <a:prstGeom prst="rect">
                <a:avLst/>
              </a:prstGeom>
              <a:noFill/>
              <a:ln w="9525">
                <a:noFill/>
                <a:miter lim="800000"/>
                <a:headEnd/>
                <a:tailEnd/>
              </a:ln>
            </p:spPr>
            <p:txBody>
              <a:bodyPr wrap="none" anchor="ctr">
                <a:spAutoFit/>
              </a:bodyPr>
              <a:lstStyle/>
              <a:p>
                <a:pPr algn="ctr" eaLnBrk="0" hangingPunct="0"/>
                <a:r>
                  <a:rPr lang="en-US" sz="1400">
                    <a:solidFill>
                      <a:srgbClr val="000000"/>
                    </a:solidFill>
                    <a:latin typeface="Arial" pitchFamily="34" charset="0"/>
                  </a:rPr>
                  <a:t>35</a:t>
                </a:r>
              </a:p>
            </p:txBody>
          </p:sp>
          <p:sp>
            <p:nvSpPr>
              <p:cNvPr id="118796" name="Rectangle 11"/>
              <p:cNvSpPr>
                <a:spLocks noChangeArrowheads="1"/>
              </p:cNvSpPr>
              <p:nvPr/>
            </p:nvSpPr>
            <p:spPr bwMode="auto">
              <a:xfrm>
                <a:off x="2257" y="3632"/>
                <a:ext cx="229" cy="207"/>
              </a:xfrm>
              <a:prstGeom prst="rect">
                <a:avLst/>
              </a:prstGeom>
              <a:noFill/>
              <a:ln w="9525">
                <a:noFill/>
                <a:miter lim="800000"/>
                <a:headEnd/>
                <a:tailEnd/>
              </a:ln>
            </p:spPr>
            <p:txBody>
              <a:bodyPr wrap="none" anchor="ctr">
                <a:spAutoFit/>
              </a:bodyPr>
              <a:lstStyle/>
              <a:p>
                <a:pPr algn="ctr" eaLnBrk="0" hangingPunct="0"/>
                <a:r>
                  <a:rPr lang="en-US" sz="1400">
                    <a:solidFill>
                      <a:srgbClr val="000000"/>
                    </a:solidFill>
                    <a:latin typeface="Arial" pitchFamily="34" charset="0"/>
                  </a:rPr>
                  <a:t>30</a:t>
                </a:r>
              </a:p>
            </p:txBody>
          </p:sp>
          <p:sp>
            <p:nvSpPr>
              <p:cNvPr id="118797" name="Rectangle 12"/>
              <p:cNvSpPr>
                <a:spLocks noChangeArrowheads="1"/>
              </p:cNvSpPr>
              <p:nvPr/>
            </p:nvSpPr>
            <p:spPr bwMode="auto">
              <a:xfrm>
                <a:off x="1785" y="3632"/>
                <a:ext cx="229" cy="207"/>
              </a:xfrm>
              <a:prstGeom prst="rect">
                <a:avLst/>
              </a:prstGeom>
              <a:noFill/>
              <a:ln w="9525">
                <a:noFill/>
                <a:miter lim="800000"/>
                <a:headEnd/>
                <a:tailEnd/>
              </a:ln>
            </p:spPr>
            <p:txBody>
              <a:bodyPr wrap="none" anchor="ctr">
                <a:spAutoFit/>
              </a:bodyPr>
              <a:lstStyle/>
              <a:p>
                <a:pPr algn="ctr" eaLnBrk="0" hangingPunct="0"/>
                <a:r>
                  <a:rPr lang="en-US" sz="1400">
                    <a:solidFill>
                      <a:srgbClr val="000000"/>
                    </a:solidFill>
                    <a:latin typeface="Arial" pitchFamily="34" charset="0"/>
                  </a:rPr>
                  <a:t>25</a:t>
                </a:r>
              </a:p>
            </p:txBody>
          </p:sp>
          <p:sp>
            <p:nvSpPr>
              <p:cNvPr id="118798" name="Rectangle 13"/>
              <p:cNvSpPr>
                <a:spLocks noChangeArrowheads="1"/>
              </p:cNvSpPr>
              <p:nvPr/>
            </p:nvSpPr>
            <p:spPr bwMode="auto">
              <a:xfrm>
                <a:off x="3281" y="3625"/>
                <a:ext cx="229" cy="207"/>
              </a:xfrm>
              <a:prstGeom prst="rect">
                <a:avLst/>
              </a:prstGeom>
              <a:noFill/>
              <a:ln w="9525">
                <a:noFill/>
                <a:miter lim="800000"/>
                <a:headEnd/>
                <a:tailEnd/>
              </a:ln>
            </p:spPr>
            <p:txBody>
              <a:bodyPr wrap="none" anchor="ctr">
                <a:spAutoFit/>
              </a:bodyPr>
              <a:lstStyle/>
              <a:p>
                <a:pPr algn="ctr" eaLnBrk="0" hangingPunct="0"/>
                <a:r>
                  <a:rPr lang="en-US" sz="1400">
                    <a:solidFill>
                      <a:srgbClr val="000000"/>
                    </a:solidFill>
                    <a:latin typeface="Arial" pitchFamily="34" charset="0"/>
                  </a:rPr>
                  <a:t>40</a:t>
                </a:r>
              </a:p>
            </p:txBody>
          </p:sp>
          <p:sp>
            <p:nvSpPr>
              <p:cNvPr id="118799" name="Rectangle 14"/>
              <p:cNvSpPr>
                <a:spLocks noChangeArrowheads="1"/>
              </p:cNvSpPr>
              <p:nvPr/>
            </p:nvSpPr>
            <p:spPr bwMode="auto">
              <a:xfrm>
                <a:off x="1265" y="3632"/>
                <a:ext cx="229" cy="207"/>
              </a:xfrm>
              <a:prstGeom prst="rect">
                <a:avLst/>
              </a:prstGeom>
              <a:noFill/>
              <a:ln w="9525">
                <a:noFill/>
                <a:miter lim="800000"/>
                <a:headEnd/>
                <a:tailEnd/>
              </a:ln>
            </p:spPr>
            <p:txBody>
              <a:bodyPr wrap="none" anchor="ctr">
                <a:spAutoFit/>
              </a:bodyPr>
              <a:lstStyle/>
              <a:p>
                <a:pPr algn="ctr" eaLnBrk="0" hangingPunct="0"/>
                <a:r>
                  <a:rPr lang="en-US" sz="1400">
                    <a:solidFill>
                      <a:srgbClr val="000000"/>
                    </a:solidFill>
                    <a:latin typeface="Arial" pitchFamily="34" charset="0"/>
                  </a:rPr>
                  <a:t>20</a:t>
                </a:r>
              </a:p>
            </p:txBody>
          </p:sp>
          <p:sp>
            <p:nvSpPr>
              <p:cNvPr id="118800" name="Rectangle 15"/>
              <p:cNvSpPr>
                <a:spLocks noChangeArrowheads="1"/>
              </p:cNvSpPr>
              <p:nvPr/>
            </p:nvSpPr>
            <p:spPr bwMode="auto">
              <a:xfrm>
                <a:off x="551" y="1041"/>
                <a:ext cx="229" cy="207"/>
              </a:xfrm>
              <a:prstGeom prst="rect">
                <a:avLst/>
              </a:prstGeom>
              <a:noFill/>
              <a:ln w="9525">
                <a:noFill/>
                <a:miter lim="800000"/>
                <a:headEnd/>
                <a:tailEnd/>
              </a:ln>
            </p:spPr>
            <p:txBody>
              <a:bodyPr wrap="none" anchor="ctr">
                <a:spAutoFit/>
              </a:bodyPr>
              <a:lstStyle/>
              <a:p>
                <a:pPr algn="ctr" eaLnBrk="0" hangingPunct="0"/>
                <a:r>
                  <a:rPr lang="en-US" sz="1400">
                    <a:solidFill>
                      <a:srgbClr val="000000"/>
                    </a:solidFill>
                    <a:latin typeface="Arial" pitchFamily="34" charset="0"/>
                  </a:rPr>
                  <a:t>90</a:t>
                </a:r>
              </a:p>
            </p:txBody>
          </p:sp>
          <p:sp>
            <p:nvSpPr>
              <p:cNvPr id="118801" name="Rectangle 16"/>
              <p:cNvSpPr>
                <a:spLocks noChangeArrowheads="1"/>
              </p:cNvSpPr>
              <p:nvPr/>
            </p:nvSpPr>
            <p:spPr bwMode="auto">
              <a:xfrm>
                <a:off x="595" y="3457"/>
                <a:ext cx="169" cy="207"/>
              </a:xfrm>
              <a:prstGeom prst="rect">
                <a:avLst/>
              </a:prstGeom>
              <a:noFill/>
              <a:ln w="9525">
                <a:noFill/>
                <a:miter lim="800000"/>
                <a:headEnd/>
                <a:tailEnd/>
              </a:ln>
            </p:spPr>
            <p:txBody>
              <a:bodyPr wrap="none" anchor="ctr">
                <a:spAutoFit/>
              </a:bodyPr>
              <a:lstStyle/>
              <a:p>
                <a:pPr algn="ctr" eaLnBrk="0" hangingPunct="0"/>
                <a:r>
                  <a:rPr lang="en-US" sz="1400">
                    <a:solidFill>
                      <a:srgbClr val="000000"/>
                    </a:solidFill>
                    <a:latin typeface="Arial" pitchFamily="34" charset="0"/>
                  </a:rPr>
                  <a:t>0</a:t>
                </a:r>
              </a:p>
            </p:txBody>
          </p:sp>
          <p:sp>
            <p:nvSpPr>
              <p:cNvPr id="118802" name="Rectangle 17"/>
              <p:cNvSpPr>
                <a:spLocks noChangeArrowheads="1"/>
              </p:cNvSpPr>
              <p:nvPr/>
            </p:nvSpPr>
            <p:spPr bwMode="auto">
              <a:xfrm>
                <a:off x="550" y="3217"/>
                <a:ext cx="229" cy="207"/>
              </a:xfrm>
              <a:prstGeom prst="rect">
                <a:avLst/>
              </a:prstGeom>
              <a:noFill/>
              <a:ln w="9525">
                <a:noFill/>
                <a:miter lim="800000"/>
                <a:headEnd/>
                <a:tailEnd/>
              </a:ln>
            </p:spPr>
            <p:txBody>
              <a:bodyPr wrap="none" anchor="ctr">
                <a:spAutoFit/>
              </a:bodyPr>
              <a:lstStyle/>
              <a:p>
                <a:pPr algn="ctr" eaLnBrk="0" hangingPunct="0"/>
                <a:r>
                  <a:rPr lang="en-US" sz="1400">
                    <a:solidFill>
                      <a:srgbClr val="000000"/>
                    </a:solidFill>
                    <a:latin typeface="Arial" pitchFamily="34" charset="0"/>
                  </a:rPr>
                  <a:t>10</a:t>
                </a:r>
              </a:p>
            </p:txBody>
          </p:sp>
          <p:sp>
            <p:nvSpPr>
              <p:cNvPr id="118803" name="Rectangle 18"/>
              <p:cNvSpPr>
                <a:spLocks noChangeArrowheads="1"/>
              </p:cNvSpPr>
              <p:nvPr/>
            </p:nvSpPr>
            <p:spPr bwMode="auto">
              <a:xfrm>
                <a:off x="544" y="2928"/>
                <a:ext cx="229" cy="207"/>
              </a:xfrm>
              <a:prstGeom prst="rect">
                <a:avLst/>
              </a:prstGeom>
              <a:noFill/>
              <a:ln w="9525">
                <a:noFill/>
                <a:miter lim="800000"/>
                <a:headEnd/>
                <a:tailEnd/>
              </a:ln>
            </p:spPr>
            <p:txBody>
              <a:bodyPr wrap="none" anchor="ctr">
                <a:spAutoFit/>
              </a:bodyPr>
              <a:lstStyle/>
              <a:p>
                <a:pPr algn="ctr" eaLnBrk="0" hangingPunct="0"/>
                <a:r>
                  <a:rPr lang="en-US" sz="1400">
                    <a:solidFill>
                      <a:srgbClr val="000000"/>
                    </a:solidFill>
                    <a:latin typeface="Arial" pitchFamily="34" charset="0"/>
                  </a:rPr>
                  <a:t>20</a:t>
                </a:r>
              </a:p>
            </p:txBody>
          </p:sp>
          <p:sp>
            <p:nvSpPr>
              <p:cNvPr id="118804" name="Rectangle 19"/>
              <p:cNvSpPr>
                <a:spLocks noChangeArrowheads="1"/>
              </p:cNvSpPr>
              <p:nvPr/>
            </p:nvSpPr>
            <p:spPr bwMode="auto">
              <a:xfrm>
                <a:off x="552" y="2657"/>
                <a:ext cx="229" cy="207"/>
              </a:xfrm>
              <a:prstGeom prst="rect">
                <a:avLst/>
              </a:prstGeom>
              <a:noFill/>
              <a:ln w="9525">
                <a:noFill/>
                <a:miter lim="800000"/>
                <a:headEnd/>
                <a:tailEnd/>
              </a:ln>
            </p:spPr>
            <p:txBody>
              <a:bodyPr wrap="none" anchor="ctr">
                <a:spAutoFit/>
              </a:bodyPr>
              <a:lstStyle/>
              <a:p>
                <a:pPr algn="ctr" eaLnBrk="0" hangingPunct="0"/>
                <a:r>
                  <a:rPr lang="en-US" sz="1400">
                    <a:solidFill>
                      <a:srgbClr val="000000"/>
                    </a:solidFill>
                    <a:latin typeface="Arial" pitchFamily="34" charset="0"/>
                  </a:rPr>
                  <a:t>30</a:t>
                </a:r>
              </a:p>
            </p:txBody>
          </p:sp>
          <p:sp>
            <p:nvSpPr>
              <p:cNvPr id="118805" name="Rectangle 20"/>
              <p:cNvSpPr>
                <a:spLocks noChangeArrowheads="1"/>
              </p:cNvSpPr>
              <p:nvPr/>
            </p:nvSpPr>
            <p:spPr bwMode="auto">
              <a:xfrm>
                <a:off x="552" y="2401"/>
                <a:ext cx="229" cy="207"/>
              </a:xfrm>
              <a:prstGeom prst="rect">
                <a:avLst/>
              </a:prstGeom>
              <a:noFill/>
              <a:ln w="9525">
                <a:noFill/>
                <a:miter lim="800000"/>
                <a:headEnd/>
                <a:tailEnd/>
              </a:ln>
            </p:spPr>
            <p:txBody>
              <a:bodyPr wrap="none" anchor="ctr">
                <a:spAutoFit/>
              </a:bodyPr>
              <a:lstStyle/>
              <a:p>
                <a:pPr algn="ctr" eaLnBrk="0" hangingPunct="0"/>
                <a:r>
                  <a:rPr lang="en-US" sz="1400">
                    <a:solidFill>
                      <a:srgbClr val="000000"/>
                    </a:solidFill>
                    <a:latin typeface="Arial" pitchFamily="34" charset="0"/>
                  </a:rPr>
                  <a:t>40</a:t>
                </a:r>
              </a:p>
            </p:txBody>
          </p:sp>
          <p:sp>
            <p:nvSpPr>
              <p:cNvPr id="118806" name="Rectangle 21"/>
              <p:cNvSpPr>
                <a:spLocks noChangeArrowheads="1"/>
              </p:cNvSpPr>
              <p:nvPr/>
            </p:nvSpPr>
            <p:spPr bwMode="auto">
              <a:xfrm>
                <a:off x="552" y="2121"/>
                <a:ext cx="229" cy="207"/>
              </a:xfrm>
              <a:prstGeom prst="rect">
                <a:avLst/>
              </a:prstGeom>
              <a:noFill/>
              <a:ln w="9525">
                <a:noFill/>
                <a:miter lim="800000"/>
                <a:headEnd/>
                <a:tailEnd/>
              </a:ln>
            </p:spPr>
            <p:txBody>
              <a:bodyPr wrap="none" anchor="ctr">
                <a:spAutoFit/>
              </a:bodyPr>
              <a:lstStyle/>
              <a:p>
                <a:pPr algn="ctr" eaLnBrk="0" hangingPunct="0"/>
                <a:r>
                  <a:rPr lang="en-US" sz="1400">
                    <a:solidFill>
                      <a:srgbClr val="000000"/>
                    </a:solidFill>
                    <a:latin typeface="Arial" pitchFamily="34" charset="0"/>
                  </a:rPr>
                  <a:t>50</a:t>
                </a:r>
              </a:p>
            </p:txBody>
          </p:sp>
          <p:sp>
            <p:nvSpPr>
              <p:cNvPr id="118807" name="Rectangle 22"/>
              <p:cNvSpPr>
                <a:spLocks noChangeArrowheads="1"/>
              </p:cNvSpPr>
              <p:nvPr/>
            </p:nvSpPr>
            <p:spPr bwMode="auto">
              <a:xfrm>
                <a:off x="561" y="1865"/>
                <a:ext cx="229" cy="207"/>
              </a:xfrm>
              <a:prstGeom prst="rect">
                <a:avLst/>
              </a:prstGeom>
              <a:noFill/>
              <a:ln w="9525">
                <a:noFill/>
                <a:miter lim="800000"/>
                <a:headEnd/>
                <a:tailEnd/>
              </a:ln>
            </p:spPr>
            <p:txBody>
              <a:bodyPr wrap="none" anchor="ctr">
                <a:spAutoFit/>
              </a:bodyPr>
              <a:lstStyle/>
              <a:p>
                <a:pPr algn="ctr" eaLnBrk="0" hangingPunct="0"/>
                <a:r>
                  <a:rPr lang="en-US" sz="1400">
                    <a:solidFill>
                      <a:srgbClr val="000000"/>
                    </a:solidFill>
                    <a:latin typeface="Arial" pitchFamily="34" charset="0"/>
                  </a:rPr>
                  <a:t>60</a:t>
                </a:r>
              </a:p>
            </p:txBody>
          </p:sp>
          <p:sp>
            <p:nvSpPr>
              <p:cNvPr id="118808" name="Rectangle 23"/>
              <p:cNvSpPr>
                <a:spLocks noChangeArrowheads="1"/>
              </p:cNvSpPr>
              <p:nvPr/>
            </p:nvSpPr>
            <p:spPr bwMode="auto">
              <a:xfrm>
                <a:off x="551" y="1609"/>
                <a:ext cx="229" cy="207"/>
              </a:xfrm>
              <a:prstGeom prst="rect">
                <a:avLst/>
              </a:prstGeom>
              <a:noFill/>
              <a:ln w="9525">
                <a:noFill/>
                <a:miter lim="800000"/>
                <a:headEnd/>
                <a:tailEnd/>
              </a:ln>
            </p:spPr>
            <p:txBody>
              <a:bodyPr wrap="none" anchor="ctr">
                <a:spAutoFit/>
              </a:bodyPr>
              <a:lstStyle/>
              <a:p>
                <a:pPr algn="ctr" eaLnBrk="0" hangingPunct="0"/>
                <a:r>
                  <a:rPr lang="en-US" sz="1400">
                    <a:solidFill>
                      <a:srgbClr val="000000"/>
                    </a:solidFill>
                    <a:latin typeface="Arial" pitchFamily="34" charset="0"/>
                  </a:rPr>
                  <a:t>70</a:t>
                </a:r>
              </a:p>
            </p:txBody>
          </p:sp>
          <p:sp>
            <p:nvSpPr>
              <p:cNvPr id="118809" name="Rectangle 24"/>
              <p:cNvSpPr>
                <a:spLocks noChangeArrowheads="1"/>
              </p:cNvSpPr>
              <p:nvPr/>
            </p:nvSpPr>
            <p:spPr bwMode="auto">
              <a:xfrm>
                <a:off x="561" y="1329"/>
                <a:ext cx="229" cy="207"/>
              </a:xfrm>
              <a:prstGeom prst="rect">
                <a:avLst/>
              </a:prstGeom>
              <a:noFill/>
              <a:ln w="9525">
                <a:noFill/>
                <a:miter lim="800000"/>
                <a:headEnd/>
                <a:tailEnd/>
              </a:ln>
            </p:spPr>
            <p:txBody>
              <a:bodyPr wrap="none" anchor="ctr">
                <a:spAutoFit/>
              </a:bodyPr>
              <a:lstStyle/>
              <a:p>
                <a:pPr algn="ctr" eaLnBrk="0" hangingPunct="0"/>
                <a:r>
                  <a:rPr lang="en-US" sz="1400">
                    <a:solidFill>
                      <a:srgbClr val="000000"/>
                    </a:solidFill>
                    <a:latin typeface="Arial" pitchFamily="34" charset="0"/>
                  </a:rPr>
                  <a:t>80</a:t>
                </a:r>
              </a:p>
            </p:txBody>
          </p:sp>
        </p:grpSp>
        <p:sp>
          <p:nvSpPr>
            <p:cNvPr id="118790" name="Rectangle 25"/>
            <p:cNvSpPr>
              <a:spLocks noChangeArrowheads="1"/>
            </p:cNvSpPr>
            <p:nvPr/>
          </p:nvSpPr>
          <p:spPr bwMode="auto">
            <a:xfrm rot="16200000">
              <a:off x="-495" y="2104"/>
              <a:ext cx="1724" cy="312"/>
            </a:xfrm>
            <a:prstGeom prst="rect">
              <a:avLst/>
            </a:prstGeom>
            <a:noFill/>
            <a:ln w="9525">
              <a:noFill/>
              <a:miter lim="800000"/>
              <a:headEnd/>
              <a:tailEnd/>
            </a:ln>
          </p:spPr>
          <p:txBody>
            <a:bodyPr wrap="none" anchor="ctr">
              <a:spAutoFit/>
            </a:bodyPr>
            <a:lstStyle/>
            <a:p>
              <a:pPr algn="ctr" eaLnBrk="0" hangingPunct="0"/>
              <a:r>
                <a:rPr lang="it-IT" sz="1400" dirty="0" err="1">
                  <a:solidFill>
                    <a:srgbClr val="000000"/>
                  </a:solidFill>
                  <a:latin typeface="Arial" pitchFamily="34" charset="0"/>
                </a:rPr>
                <a:t>C</a:t>
              </a:r>
              <a:r>
                <a:rPr lang="it-IT" sz="1400" dirty="0" err="1" smtClean="0">
                  <a:solidFill>
                    <a:srgbClr val="000000"/>
                  </a:solidFill>
                  <a:latin typeface="Arial" pitchFamily="34" charset="0"/>
                </a:rPr>
                <a:t>hildren</a:t>
              </a:r>
              <a:r>
                <a:rPr lang="it-IT" sz="1400" dirty="0" smtClean="0">
                  <a:solidFill>
                    <a:srgbClr val="000000"/>
                  </a:solidFill>
                  <a:latin typeface="Arial" pitchFamily="34" charset="0"/>
                </a:rPr>
                <a:t> with Down </a:t>
              </a:r>
              <a:r>
                <a:rPr lang="it-IT" sz="1400" dirty="0" err="1" smtClean="0">
                  <a:solidFill>
                    <a:srgbClr val="000000"/>
                  </a:solidFill>
                  <a:latin typeface="Arial" pitchFamily="34" charset="0"/>
                </a:rPr>
                <a:t>syndrome</a:t>
              </a:r>
              <a:r>
                <a:rPr lang="it-IT" sz="1400" dirty="0" smtClean="0">
                  <a:solidFill>
                    <a:srgbClr val="000000"/>
                  </a:solidFill>
                  <a:latin typeface="Arial" pitchFamily="34" charset="0"/>
                </a:rPr>
                <a:t> </a:t>
              </a:r>
              <a:endParaRPr lang="it-IT" sz="1400" dirty="0">
                <a:solidFill>
                  <a:srgbClr val="000000"/>
                </a:solidFill>
                <a:latin typeface="Arial" pitchFamily="34" charset="0"/>
              </a:endParaRPr>
            </a:p>
            <a:p>
              <a:pPr algn="ctr" eaLnBrk="0" hangingPunct="0"/>
              <a:r>
                <a:rPr lang="it-IT" sz="1400" dirty="0" smtClean="0">
                  <a:solidFill>
                    <a:srgbClr val="000000"/>
                  </a:solidFill>
                  <a:latin typeface="Arial" pitchFamily="34" charset="0"/>
                </a:rPr>
                <a:t>(out of 1000 live </a:t>
              </a:r>
              <a:r>
                <a:rPr lang="it-IT" sz="1400" dirty="0" err="1" smtClean="0">
                  <a:solidFill>
                    <a:srgbClr val="000000"/>
                  </a:solidFill>
                  <a:latin typeface="Arial" pitchFamily="34" charset="0"/>
                </a:rPr>
                <a:t>births</a:t>
              </a:r>
              <a:r>
                <a:rPr lang="it-IT" sz="1400" dirty="0" smtClean="0">
                  <a:solidFill>
                    <a:srgbClr val="000000"/>
                  </a:solidFill>
                  <a:latin typeface="Arial" pitchFamily="34" charset="0"/>
                </a:rPr>
                <a:t>)</a:t>
              </a:r>
              <a:endParaRPr lang="it-IT" sz="1400" dirty="0">
                <a:solidFill>
                  <a:srgbClr val="000000"/>
                </a:solidFill>
                <a:latin typeface="Arial" pitchFamily="34" charset="0"/>
              </a:endParaRPr>
            </a:p>
          </p:txBody>
        </p:sp>
      </p:grpSp>
      <p:sp>
        <p:nvSpPr>
          <p:cNvPr id="118788" name="Rectangle 2"/>
          <p:cNvSpPr>
            <a:spLocks noGrp="1" noChangeArrowheads="1"/>
          </p:cNvSpPr>
          <p:nvPr>
            <p:ph type="title"/>
          </p:nvPr>
        </p:nvSpPr>
        <p:spPr>
          <a:xfrm>
            <a:off x="330200" y="76200"/>
            <a:ext cx="9245600" cy="515526"/>
          </a:xfrm>
        </p:spPr>
        <p:txBody>
          <a:bodyPr/>
          <a:lstStyle/>
          <a:p>
            <a:r>
              <a:rPr lang="it-IT" dirty="0" smtClean="0"/>
              <a:t>Down </a:t>
            </a:r>
            <a:r>
              <a:rPr lang="it-IT" dirty="0" err="1" smtClean="0"/>
              <a:t>syndrome</a:t>
            </a:r>
            <a:endParaRPr lang="it-IT" dirty="0" smtClean="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4"/>
          <p:cNvSpPr>
            <a:spLocks noChangeArrowheads="1"/>
          </p:cNvSpPr>
          <p:nvPr/>
        </p:nvSpPr>
        <p:spPr bwMode="auto">
          <a:xfrm>
            <a:off x="285750" y="549275"/>
            <a:ext cx="9334500" cy="5754688"/>
          </a:xfrm>
          <a:prstGeom prst="rect">
            <a:avLst/>
          </a:prstGeom>
          <a:noFill/>
          <a:ln w="9525">
            <a:noFill/>
            <a:miter lim="800000"/>
            <a:headEnd/>
            <a:tailEnd/>
          </a:ln>
        </p:spPr>
        <p:txBody>
          <a:bodyPr wrap="none" rIns="718911" anchor="ctr">
            <a:spAutoFit/>
          </a:bodyPr>
          <a:lstStyle/>
          <a:p>
            <a:pPr algn="ctr" eaLnBrk="0" hangingPunct="0"/>
            <a:r>
              <a:rPr lang="en-US" sz="1600" b="1">
                <a:latin typeface="Courier New" pitchFamily="49" charset="0"/>
              </a:rPr>
              <a:t>MESI COMPLETATI</a:t>
            </a:r>
          </a:p>
          <a:p>
            <a:pPr algn="ctr" eaLnBrk="0" hangingPunct="0"/>
            <a:r>
              <a:rPr lang="en-US" sz="1600" b="1">
                <a:latin typeface="Courier New" pitchFamily="49" charset="0"/>
              </a:rPr>
              <a:t>ANNI  0    1    2    3     4     5    6    7     8    9    10    11  </a:t>
            </a:r>
          </a:p>
          <a:p>
            <a:pPr algn="ctr" eaLnBrk="0" hangingPunct="0"/>
            <a:r>
              <a:rPr lang="en-US" sz="1600" b="1">
                <a:latin typeface="Courier New" pitchFamily="49" charset="0"/>
              </a:rPr>
              <a:t>25  1376 1372  1367 1363  1358  1353 1348  1343 1338  1333 1328  1322</a:t>
            </a:r>
          </a:p>
          <a:p>
            <a:pPr algn="ctr" eaLnBrk="0" hangingPunct="0"/>
            <a:r>
              <a:rPr lang="en-US" sz="1600" b="1">
                <a:latin typeface="Courier New" pitchFamily="49" charset="0"/>
              </a:rPr>
              <a:t>26  1317 1311  1306 1300  1294  1289 1283  1277 1271  1264 1258  1252</a:t>
            </a:r>
          </a:p>
          <a:p>
            <a:pPr algn="ctr" eaLnBrk="0" hangingPunct="0"/>
            <a:r>
              <a:rPr lang="en-US" sz="1600" b="1">
                <a:latin typeface="Courier New" pitchFamily="49" charset="0"/>
              </a:rPr>
              <a:t>27  1245 1239  1232 1225  1219  1212 1205  1198 1191  1183 1176  1169</a:t>
            </a:r>
          </a:p>
          <a:p>
            <a:pPr algn="ctr" eaLnBrk="0" hangingPunct="0"/>
            <a:r>
              <a:rPr lang="en-US" sz="1600" b="1">
                <a:latin typeface="Courier New" pitchFamily="49" charset="0"/>
              </a:rPr>
              <a:t>28  1161 1154  1146 1138  1130  1123 1115  1107 1099  1090 1082  1074</a:t>
            </a:r>
          </a:p>
          <a:p>
            <a:pPr algn="ctr" eaLnBrk="0" hangingPunct="0"/>
            <a:r>
              <a:rPr lang="en-US" sz="1600" b="1">
                <a:latin typeface="Courier New" pitchFamily="49" charset="0"/>
              </a:rPr>
              <a:t>29  1065 1057  1048 1040  1031  1022 1014  1005  996   987  978   969</a:t>
            </a:r>
          </a:p>
          <a:p>
            <a:pPr algn="ctr" eaLnBrk="0" hangingPunct="0"/>
            <a:r>
              <a:rPr lang="en-US" sz="1600" b="1">
                <a:latin typeface="Courier New" pitchFamily="49" charset="0"/>
              </a:rPr>
              <a:t>30   960  951   942  932   923   914  905   895  886   877  867   858</a:t>
            </a:r>
          </a:p>
          <a:p>
            <a:pPr algn="ctr" eaLnBrk="0" hangingPunct="0"/>
            <a:r>
              <a:rPr lang="en-US" sz="1600" b="1">
                <a:latin typeface="Courier New" pitchFamily="49" charset="0"/>
              </a:rPr>
              <a:t>31   848  839   829  820   810   801  791   782  772   763  753   744</a:t>
            </a:r>
          </a:p>
          <a:p>
            <a:pPr algn="ctr" eaLnBrk="0" hangingPunct="0"/>
            <a:r>
              <a:rPr lang="en-US" sz="1600" b="1">
                <a:latin typeface="Courier New" pitchFamily="49" charset="0"/>
              </a:rPr>
              <a:t>32   734  725   716  706   697   687  678   669  660   650  641   632</a:t>
            </a:r>
          </a:p>
          <a:p>
            <a:pPr algn="ctr" eaLnBrk="0" hangingPunct="0"/>
            <a:r>
              <a:rPr lang="en-US" sz="1600" b="1">
                <a:latin typeface="Courier New" pitchFamily="49" charset="0"/>
              </a:rPr>
              <a:t>33   623  614   605  596   587   578  570   561  552   544  535   527</a:t>
            </a:r>
          </a:p>
          <a:p>
            <a:pPr algn="ctr" eaLnBrk="0" hangingPunct="0"/>
            <a:r>
              <a:rPr lang="en-US" sz="1600" b="1">
                <a:latin typeface="Courier New" pitchFamily="49" charset="0"/>
              </a:rPr>
              <a:t>34   518  510   502  494   486   478  470   462  454   446  439   431</a:t>
            </a:r>
          </a:p>
          <a:p>
            <a:pPr algn="ctr" eaLnBrk="0" hangingPunct="0"/>
            <a:r>
              <a:rPr lang="en-US" sz="1600" b="1">
                <a:latin typeface="Courier New" pitchFamily="49" charset="0"/>
              </a:rPr>
              <a:t>35   424  416   409  402   395   387  381   374  367   360  354   347</a:t>
            </a:r>
          </a:p>
          <a:p>
            <a:pPr algn="ctr" eaLnBrk="0" hangingPunct="0"/>
            <a:r>
              <a:rPr lang="en-US" sz="1600" b="1">
                <a:latin typeface="Courier New" pitchFamily="49" charset="0"/>
              </a:rPr>
              <a:t>36   341  334   328  322   316   310  304   298  292   287  281   275</a:t>
            </a:r>
          </a:p>
          <a:p>
            <a:pPr algn="ctr" eaLnBrk="0" hangingPunct="0"/>
            <a:r>
              <a:rPr lang="en-US" sz="1600" b="1">
                <a:latin typeface="Courier New" pitchFamily="49" charset="0"/>
              </a:rPr>
              <a:t>37   270  265   259  254   249   244  239   235  230   225  221   216</a:t>
            </a:r>
          </a:p>
          <a:p>
            <a:pPr algn="ctr" eaLnBrk="0" hangingPunct="0"/>
            <a:r>
              <a:rPr lang="en-US" sz="1600" b="1">
                <a:latin typeface="Courier New" pitchFamily="49" charset="0"/>
              </a:rPr>
              <a:t>38   212  207   203  199   195   191  187   183  179   175  171   168</a:t>
            </a:r>
          </a:p>
          <a:p>
            <a:pPr algn="ctr" eaLnBrk="0" hangingPunct="0"/>
            <a:r>
              <a:rPr lang="en-US" sz="1600" b="1">
                <a:latin typeface="Courier New" pitchFamily="49" charset="0"/>
              </a:rPr>
              <a:t>39   164  161   157  154   151   147  144   141  138   135  132   129</a:t>
            </a:r>
          </a:p>
          <a:p>
            <a:pPr algn="ctr" eaLnBrk="0" hangingPunct="0"/>
            <a:r>
              <a:rPr lang="en-US" sz="1600" b="1">
                <a:latin typeface="Courier New" pitchFamily="49" charset="0"/>
              </a:rPr>
              <a:t>40   126  124   121  118   116   113  111   108  106   103  101    99</a:t>
            </a:r>
          </a:p>
          <a:p>
            <a:pPr algn="ctr" eaLnBrk="0" hangingPunct="0"/>
            <a:r>
              <a:rPr lang="en-US" sz="1600" b="1">
                <a:latin typeface="Courier New" pitchFamily="49" charset="0"/>
              </a:rPr>
              <a:t>41    97   94    92   90    88    86   84    82   81    79   77    75</a:t>
            </a:r>
          </a:p>
          <a:p>
            <a:pPr algn="ctr" eaLnBrk="0" hangingPunct="0"/>
            <a:r>
              <a:rPr lang="en-US" sz="1600" b="1">
                <a:latin typeface="Courier New" pitchFamily="49" charset="0"/>
              </a:rPr>
              <a:t>42    73   72    70   69    67    65   64    63   61    60   58    57</a:t>
            </a:r>
          </a:p>
          <a:p>
            <a:pPr algn="ctr" eaLnBrk="0" hangingPunct="0"/>
            <a:r>
              <a:rPr lang="en-US" sz="1600" b="1">
                <a:latin typeface="Courier New" pitchFamily="49" charset="0"/>
              </a:rPr>
              <a:t>43    56   54    53   52    51    49   48    47   46    45   44    43</a:t>
            </a:r>
          </a:p>
          <a:p>
            <a:pPr algn="ctr" eaLnBrk="0" hangingPunct="0"/>
            <a:r>
              <a:rPr lang="en-US" sz="1600" b="1">
                <a:latin typeface="Courier New" pitchFamily="49" charset="0"/>
              </a:rPr>
              <a:t>44    42   41    40   39    38    37   36    35   35    34   33    32</a:t>
            </a:r>
          </a:p>
          <a:p>
            <a:pPr algn="ctr" eaLnBrk="0" hangingPunct="0"/>
            <a:r>
              <a:rPr lang="en-US" sz="1600" b="1">
                <a:latin typeface="Courier New" pitchFamily="49" charset="0"/>
              </a:rPr>
              <a:t>45    31   31    30   29    29    28   27    27   26    25   25    24</a:t>
            </a:r>
          </a:p>
        </p:txBody>
      </p:sp>
      <p:sp>
        <p:nvSpPr>
          <p:cNvPr id="245765" name="Text Box 5"/>
          <p:cNvSpPr txBox="1">
            <a:spLocks noChangeArrowheads="1"/>
          </p:cNvSpPr>
          <p:nvPr/>
        </p:nvSpPr>
        <p:spPr bwMode="auto">
          <a:xfrm>
            <a:off x="396875" y="65088"/>
            <a:ext cx="9500617" cy="461665"/>
          </a:xfrm>
          <a:prstGeom prst="rect">
            <a:avLst/>
          </a:prstGeom>
          <a:noFill/>
          <a:ln w="9525">
            <a:noFill/>
            <a:miter lim="800000"/>
            <a:headEnd/>
            <a:tailEnd/>
          </a:ln>
          <a:effectLst/>
        </p:spPr>
        <p:txBody>
          <a:bodyPr wrap="none">
            <a:spAutoFit/>
          </a:bodyPr>
          <a:lstStyle/>
          <a:p>
            <a:pPr eaLnBrk="0" hangingPunct="0">
              <a:defRPr/>
            </a:pPr>
            <a:r>
              <a:rPr lang="it-IT" b="1" dirty="0" smtClean="0">
                <a:solidFill>
                  <a:srgbClr val="FF0000"/>
                </a:solidFill>
                <a:effectLst>
                  <a:outerShdw blurRad="38100" dist="38100" dir="2700000" algn="tl">
                    <a:srgbClr val="C0C0C0"/>
                  </a:outerShdw>
                </a:effectLst>
                <a:latin typeface="Arial" pitchFamily="34" charset="0"/>
                <a:cs typeface="Arial" pitchFamily="34" charset="0"/>
              </a:rPr>
              <a:t>Woman 37,5 </a:t>
            </a:r>
            <a:r>
              <a:rPr lang="it-IT" b="1" dirty="0" err="1" smtClean="0">
                <a:solidFill>
                  <a:srgbClr val="FF0000"/>
                </a:solidFill>
                <a:effectLst>
                  <a:outerShdw blurRad="38100" dist="38100" dir="2700000" algn="tl">
                    <a:srgbClr val="C0C0C0"/>
                  </a:outerShdw>
                </a:effectLst>
                <a:latin typeface="Arial" pitchFamily="34" charset="0"/>
                <a:cs typeface="Arial" pitchFamily="34" charset="0"/>
              </a:rPr>
              <a:t>years</a:t>
            </a:r>
            <a:r>
              <a:rPr lang="it-IT" b="1" dirty="0" smtClean="0">
                <a:solidFill>
                  <a:srgbClr val="FF0000"/>
                </a:solidFill>
                <a:effectLst>
                  <a:outerShdw blurRad="38100" dist="38100" dir="2700000" algn="tl">
                    <a:srgbClr val="C0C0C0"/>
                  </a:outerShdw>
                </a:effectLst>
                <a:latin typeface="Arial" pitchFamily="34" charset="0"/>
                <a:cs typeface="Arial" pitchFamily="34" charset="0"/>
              </a:rPr>
              <a:t> </a:t>
            </a:r>
            <a:r>
              <a:rPr lang="it-IT" b="1" dirty="0" err="1" smtClean="0">
                <a:solidFill>
                  <a:srgbClr val="FF0000"/>
                </a:solidFill>
                <a:effectLst>
                  <a:outerShdw blurRad="38100" dist="38100" dir="2700000" algn="tl">
                    <a:srgbClr val="C0C0C0"/>
                  </a:outerShdw>
                </a:effectLst>
                <a:latin typeface="Arial" pitchFamily="34" charset="0"/>
                <a:cs typeface="Arial" pitchFamily="34" charset="0"/>
              </a:rPr>
              <a:t>old</a:t>
            </a:r>
            <a:r>
              <a:rPr lang="it-IT" b="1" dirty="0" smtClean="0">
                <a:solidFill>
                  <a:srgbClr val="FF0000"/>
                </a:solidFill>
                <a:effectLst>
                  <a:outerShdw blurRad="38100" dist="38100" dir="2700000" algn="tl">
                    <a:srgbClr val="C0C0C0"/>
                  </a:outerShdw>
                </a:effectLst>
                <a:latin typeface="Arial" pitchFamily="34" charset="0"/>
                <a:cs typeface="Arial" pitchFamily="34" charset="0"/>
              </a:rPr>
              <a:t>  </a:t>
            </a:r>
            <a:r>
              <a:rPr lang="it-IT" b="1" dirty="0">
                <a:solidFill>
                  <a:srgbClr val="FF0000"/>
                </a:solidFill>
                <a:effectLst>
                  <a:outerShdw blurRad="38100" dist="38100" dir="2700000" algn="tl">
                    <a:srgbClr val="C0C0C0"/>
                  </a:outerShdw>
                </a:effectLst>
                <a:latin typeface="Arial" pitchFamily="34" charset="0"/>
                <a:cs typeface="Arial" pitchFamily="34" charset="0"/>
              </a:rPr>
              <a:t>anni e mezzo alla data presunta del parto</a:t>
            </a:r>
          </a:p>
        </p:txBody>
      </p:sp>
      <p:sp>
        <p:nvSpPr>
          <p:cNvPr id="245766" name="Rectangle 6"/>
          <p:cNvSpPr>
            <a:spLocks noChangeArrowheads="1"/>
          </p:cNvSpPr>
          <p:nvPr/>
        </p:nvSpPr>
        <p:spPr bwMode="auto">
          <a:xfrm>
            <a:off x="273050" y="4005263"/>
            <a:ext cx="8712200" cy="287337"/>
          </a:xfrm>
          <a:prstGeom prst="rect">
            <a:avLst/>
          </a:prstGeom>
          <a:noFill/>
          <a:ln w="57150">
            <a:solidFill>
              <a:srgbClr val="FF0000"/>
            </a:solidFill>
            <a:miter lim="800000"/>
            <a:headEnd/>
            <a:tailEnd/>
          </a:ln>
        </p:spPr>
        <p:txBody>
          <a:bodyPr wrap="none" anchor="ctr"/>
          <a:lstStyle/>
          <a:p>
            <a:pPr eaLnBrk="0" hangingPunct="0"/>
            <a:endParaRPr lang="it-IT"/>
          </a:p>
        </p:txBody>
      </p:sp>
      <p:sp>
        <p:nvSpPr>
          <p:cNvPr id="245767" name="Rectangle 7"/>
          <p:cNvSpPr>
            <a:spLocks noChangeArrowheads="1"/>
          </p:cNvSpPr>
          <p:nvPr/>
        </p:nvSpPr>
        <p:spPr bwMode="auto">
          <a:xfrm>
            <a:off x="4953000" y="836613"/>
            <a:ext cx="647700" cy="5378450"/>
          </a:xfrm>
          <a:prstGeom prst="rect">
            <a:avLst/>
          </a:prstGeom>
          <a:noFill/>
          <a:ln w="38100">
            <a:solidFill>
              <a:srgbClr val="FF0000"/>
            </a:solidFill>
            <a:miter lim="800000"/>
            <a:headEnd/>
            <a:tailEnd/>
          </a:ln>
        </p:spPr>
        <p:txBody>
          <a:bodyPr wrap="none" anchor="ctr"/>
          <a:lstStyle/>
          <a:p>
            <a:pPr eaLnBrk="0" hangingPunct="0"/>
            <a:endParaRPr lang="it-IT"/>
          </a:p>
        </p:txBody>
      </p:sp>
      <p:sp>
        <p:nvSpPr>
          <p:cNvPr id="245768" name="Text Box 8"/>
          <p:cNvSpPr txBox="1">
            <a:spLocks noChangeArrowheads="1"/>
          </p:cNvSpPr>
          <p:nvPr/>
        </p:nvSpPr>
        <p:spPr bwMode="auto">
          <a:xfrm>
            <a:off x="2073275" y="6237288"/>
            <a:ext cx="5213086" cy="461665"/>
          </a:xfrm>
          <a:prstGeom prst="rect">
            <a:avLst/>
          </a:prstGeom>
          <a:noFill/>
          <a:ln w="9525">
            <a:noFill/>
            <a:miter lim="800000"/>
            <a:headEnd/>
            <a:tailEnd/>
          </a:ln>
          <a:effectLst/>
        </p:spPr>
        <p:txBody>
          <a:bodyPr wrap="none">
            <a:spAutoFit/>
          </a:bodyPr>
          <a:lstStyle/>
          <a:p>
            <a:pPr eaLnBrk="0" hangingPunct="0">
              <a:defRPr/>
            </a:pPr>
            <a:r>
              <a:rPr lang="it-IT" b="1" dirty="0" err="1" smtClean="0">
                <a:solidFill>
                  <a:srgbClr val="FF0000"/>
                </a:solidFill>
                <a:effectLst>
                  <a:outerShdw blurRad="38100" dist="38100" dir="2700000" algn="tl">
                    <a:srgbClr val="C0C0C0"/>
                  </a:outerShdw>
                </a:effectLst>
                <a:latin typeface="Arial" pitchFamily="34" charset="0"/>
                <a:cs typeface="Arial" pitchFamily="34" charset="0"/>
              </a:rPr>
              <a:t>Risk</a:t>
            </a:r>
            <a:r>
              <a:rPr lang="it-IT" b="1" dirty="0" smtClean="0">
                <a:solidFill>
                  <a:srgbClr val="FF0000"/>
                </a:solidFill>
                <a:effectLst>
                  <a:outerShdw blurRad="38100" dist="38100" dir="2700000" algn="tl">
                    <a:srgbClr val="C0C0C0"/>
                  </a:outerShdw>
                </a:effectLst>
                <a:latin typeface="Arial" pitchFamily="34" charset="0"/>
                <a:cs typeface="Arial" pitchFamily="34" charset="0"/>
              </a:rPr>
              <a:t> of </a:t>
            </a:r>
            <a:r>
              <a:rPr lang="it-IT" b="1" dirty="0">
                <a:solidFill>
                  <a:srgbClr val="FF0000"/>
                </a:solidFill>
                <a:effectLst>
                  <a:outerShdw blurRad="38100" dist="38100" dir="2700000" algn="tl">
                    <a:srgbClr val="C0C0C0"/>
                  </a:outerShdw>
                </a:effectLst>
                <a:latin typeface="Arial" pitchFamily="34" charset="0"/>
                <a:cs typeface="Arial" pitchFamily="34" charset="0"/>
              </a:rPr>
              <a:t>1/239 </a:t>
            </a:r>
            <a:r>
              <a:rPr lang="it-IT" b="1" dirty="0" smtClean="0">
                <a:solidFill>
                  <a:srgbClr val="FF0000"/>
                </a:solidFill>
                <a:effectLst>
                  <a:outerShdw blurRad="38100" dist="38100" dir="2700000" algn="tl">
                    <a:srgbClr val="C0C0C0"/>
                  </a:outerShdw>
                </a:effectLst>
                <a:latin typeface="Arial" pitchFamily="34" charset="0"/>
                <a:cs typeface="Arial" pitchFamily="34" charset="0"/>
              </a:rPr>
              <a:t>to </a:t>
            </a:r>
            <a:r>
              <a:rPr lang="it-IT" b="1" dirty="0" err="1" smtClean="0">
                <a:solidFill>
                  <a:srgbClr val="FF0000"/>
                </a:solidFill>
                <a:effectLst>
                  <a:outerShdw blurRad="38100" dist="38100" dir="2700000" algn="tl">
                    <a:srgbClr val="C0C0C0"/>
                  </a:outerShdw>
                </a:effectLst>
                <a:latin typeface="Arial" pitchFamily="34" charset="0"/>
                <a:cs typeface="Arial" pitchFamily="34" charset="0"/>
              </a:rPr>
              <a:t>have</a:t>
            </a:r>
            <a:r>
              <a:rPr lang="it-IT" b="1" dirty="0" smtClean="0">
                <a:solidFill>
                  <a:srgbClr val="FF0000"/>
                </a:solidFill>
                <a:effectLst>
                  <a:outerShdw blurRad="38100" dist="38100" dir="2700000" algn="tl">
                    <a:srgbClr val="C0C0C0"/>
                  </a:outerShdw>
                </a:effectLst>
                <a:latin typeface="Arial" pitchFamily="34" charset="0"/>
                <a:cs typeface="Arial" pitchFamily="34" charset="0"/>
              </a:rPr>
              <a:t> a Down </a:t>
            </a:r>
            <a:r>
              <a:rPr lang="it-IT" b="1" dirty="0" err="1" smtClean="0">
                <a:solidFill>
                  <a:srgbClr val="FF0000"/>
                </a:solidFill>
                <a:effectLst>
                  <a:outerShdw blurRad="38100" dist="38100" dir="2700000" algn="tl">
                    <a:srgbClr val="C0C0C0"/>
                  </a:outerShdw>
                </a:effectLst>
                <a:latin typeface="Arial" pitchFamily="34" charset="0"/>
                <a:cs typeface="Arial" pitchFamily="34" charset="0"/>
              </a:rPr>
              <a:t>child</a:t>
            </a:r>
            <a:r>
              <a:rPr lang="it-IT" b="1" dirty="0" smtClean="0">
                <a:solidFill>
                  <a:srgbClr val="FF0000"/>
                </a:solidFill>
                <a:effectLst>
                  <a:outerShdw blurRad="38100" dist="38100" dir="2700000" algn="tl">
                    <a:srgbClr val="C0C0C0"/>
                  </a:outerShdw>
                </a:effectLst>
                <a:latin typeface="Arial" pitchFamily="34" charset="0"/>
                <a:cs typeface="Arial" pitchFamily="34" charset="0"/>
              </a:rPr>
              <a:t> </a:t>
            </a:r>
            <a:endParaRPr lang="it-IT" b="1" dirty="0">
              <a:solidFill>
                <a:srgbClr val="FF0000"/>
              </a:solidFill>
              <a:effectLst>
                <a:outerShdw blurRad="38100" dist="38100" dir="2700000" algn="tl">
                  <a:srgbClr val="C0C0C0"/>
                </a:outerShdw>
              </a:effectLst>
              <a:latin typeface="Arial" pitchFamily="34" charset="0"/>
              <a:cs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5766"/>
                                        </p:tgtEl>
                                        <p:attrNameLst>
                                          <p:attrName>style.visibility</p:attrName>
                                        </p:attrNameLst>
                                      </p:cBhvr>
                                      <p:to>
                                        <p:strVal val="visible"/>
                                      </p:to>
                                    </p:set>
                                    <p:animEffect transition="in" filter="wipe(left)">
                                      <p:cBhvr>
                                        <p:cTn id="7" dur="500"/>
                                        <p:tgtEl>
                                          <p:spTgt spid="2457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45767"/>
                                        </p:tgtEl>
                                        <p:attrNameLst>
                                          <p:attrName>style.visibility</p:attrName>
                                        </p:attrNameLst>
                                      </p:cBhvr>
                                      <p:to>
                                        <p:strVal val="visible"/>
                                      </p:to>
                                    </p:set>
                                    <p:animEffect transition="in" filter="wipe(up)">
                                      <p:cBhvr>
                                        <p:cTn id="12" dur="500"/>
                                        <p:tgtEl>
                                          <p:spTgt spid="2457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5768"/>
                                        </p:tgtEl>
                                        <p:attrNameLst>
                                          <p:attrName>style.visibility</p:attrName>
                                        </p:attrNameLst>
                                      </p:cBhvr>
                                      <p:to>
                                        <p:strVal val="visible"/>
                                      </p:to>
                                    </p:set>
                                    <p:animEffect transition="in" filter="wipe(left)">
                                      <p:cBhvr>
                                        <p:cTn id="17" dur="500"/>
                                        <p:tgtEl>
                                          <p:spTgt spid="2457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6" grpId="0" animBg="1"/>
      <p:bldP spid="245767" grpId="0" animBg="1"/>
      <p:bldP spid="245768"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srcRect/>
          <a:stretch>
            <a:fillRect/>
          </a:stretch>
        </p:blipFill>
        <p:spPr bwMode="auto">
          <a:xfrm>
            <a:off x="166688" y="142875"/>
            <a:ext cx="6016625" cy="3286125"/>
          </a:xfrm>
          <a:prstGeom prst="rect">
            <a:avLst/>
          </a:prstGeom>
          <a:noFill/>
          <a:ln w="9525">
            <a:noFill/>
            <a:miter lim="800000"/>
            <a:headEnd/>
            <a:tailEnd/>
          </a:ln>
        </p:spPr>
      </p:pic>
      <p:pic>
        <p:nvPicPr>
          <p:cNvPr id="54275" name="Picture 3"/>
          <p:cNvPicPr>
            <a:picLocks noChangeAspect="1" noChangeArrowheads="1"/>
          </p:cNvPicPr>
          <p:nvPr/>
        </p:nvPicPr>
        <p:blipFill>
          <a:blip r:embed="rId4"/>
          <a:srcRect/>
          <a:stretch>
            <a:fillRect/>
          </a:stretch>
        </p:blipFill>
        <p:spPr bwMode="auto">
          <a:xfrm>
            <a:off x="3413125" y="3429000"/>
            <a:ext cx="6278563" cy="3429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box(in)">
                                      <p:cBhvr>
                                        <p:cTn id="7" dur="500"/>
                                        <p:tgtEl>
                                          <p:spTgt spid="54274"/>
                                        </p:tgtEl>
                                      </p:cBhvr>
                                    </p:animEffect>
                                  </p:childTnLst>
                                </p:cTn>
                              </p:par>
                              <p:par>
                                <p:cTn id="8" presetID="4" presetClass="entr" presetSubtype="16" fill="hold" nodeType="withEffect">
                                  <p:stCondLst>
                                    <p:cond delay="0"/>
                                  </p:stCondLst>
                                  <p:childTnLst>
                                    <p:set>
                                      <p:cBhvr>
                                        <p:cTn id="9" dur="1" fill="hold">
                                          <p:stCondLst>
                                            <p:cond delay="0"/>
                                          </p:stCondLst>
                                        </p:cTn>
                                        <p:tgtEl>
                                          <p:spTgt spid="54275"/>
                                        </p:tgtEl>
                                        <p:attrNameLst>
                                          <p:attrName>style.visibility</p:attrName>
                                        </p:attrNameLst>
                                      </p:cBhvr>
                                      <p:to>
                                        <p:strVal val="visible"/>
                                      </p:to>
                                    </p:set>
                                    <p:animEffect transition="in" filter="box(in)">
                                      <p:cBhvr>
                                        <p:cTn id="10" dur="500"/>
                                        <p:tgtEl>
                                          <p:spTgt spid="54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CasellaDiTesto 3"/>
          <p:cNvSpPr txBox="1">
            <a:spLocks noChangeArrowheads="1"/>
          </p:cNvSpPr>
          <p:nvPr/>
        </p:nvSpPr>
        <p:spPr bwMode="auto">
          <a:xfrm>
            <a:off x="465139" y="928688"/>
            <a:ext cx="7800229" cy="4893647"/>
          </a:xfrm>
          <a:prstGeom prst="rect">
            <a:avLst/>
          </a:prstGeom>
          <a:noFill/>
          <a:ln w="9525">
            <a:noFill/>
            <a:miter lim="800000"/>
            <a:headEnd/>
            <a:tailEnd/>
          </a:ln>
        </p:spPr>
        <p:txBody>
          <a:bodyPr wrap="square">
            <a:spAutoFit/>
          </a:bodyPr>
          <a:lstStyle/>
          <a:p>
            <a:r>
              <a:rPr lang="it-IT" dirty="0" smtClean="0"/>
              <a:t>The </a:t>
            </a:r>
            <a:r>
              <a:rPr lang="it-IT" dirty="0" err="1" smtClean="0"/>
              <a:t>only</a:t>
            </a:r>
            <a:r>
              <a:rPr lang="it-IT" dirty="0" smtClean="0"/>
              <a:t> </a:t>
            </a:r>
            <a:r>
              <a:rPr lang="it-IT" dirty="0" err="1" smtClean="0"/>
              <a:t>other</a:t>
            </a:r>
            <a:r>
              <a:rPr lang="it-IT" dirty="0" smtClean="0"/>
              <a:t> human </a:t>
            </a:r>
            <a:r>
              <a:rPr lang="it-IT" dirty="0" err="1" smtClean="0"/>
              <a:t>trisomies</a:t>
            </a:r>
            <a:r>
              <a:rPr lang="it-IT" dirty="0" smtClean="0"/>
              <a:t> </a:t>
            </a:r>
            <a:r>
              <a:rPr lang="it-IT" dirty="0" err="1" smtClean="0"/>
              <a:t>compatible</a:t>
            </a:r>
            <a:r>
              <a:rPr lang="it-IT" dirty="0" smtClean="0"/>
              <a:t> with </a:t>
            </a:r>
            <a:r>
              <a:rPr lang="it-IT" dirty="0" err="1" smtClean="0"/>
              <a:t>birth</a:t>
            </a:r>
            <a:r>
              <a:rPr lang="it-IT" dirty="0" smtClean="0"/>
              <a:t> are:</a:t>
            </a:r>
            <a:endParaRPr lang="it-IT" dirty="0"/>
          </a:p>
          <a:p>
            <a:endParaRPr lang="it-IT" dirty="0"/>
          </a:p>
          <a:p>
            <a:endParaRPr lang="it-IT" dirty="0"/>
          </a:p>
          <a:p>
            <a:r>
              <a:rPr lang="it-IT" b="1" dirty="0" err="1" smtClean="0"/>
              <a:t>Trisomy</a:t>
            </a:r>
            <a:r>
              <a:rPr lang="it-IT" b="1" dirty="0" smtClean="0"/>
              <a:t> </a:t>
            </a:r>
            <a:r>
              <a:rPr lang="it-IT" b="1" dirty="0"/>
              <a:t>13 </a:t>
            </a:r>
            <a:r>
              <a:rPr lang="it-IT" dirty="0" smtClean="0"/>
              <a:t>(</a:t>
            </a:r>
            <a:r>
              <a:rPr lang="it-IT" dirty="0" err="1" smtClean="0"/>
              <a:t>Patau</a:t>
            </a:r>
            <a:r>
              <a:rPr lang="it-IT" dirty="0" smtClean="0"/>
              <a:t> </a:t>
            </a:r>
            <a:r>
              <a:rPr lang="it-IT" dirty="0" err="1" smtClean="0"/>
              <a:t>syndrome</a:t>
            </a:r>
            <a:r>
              <a:rPr lang="it-IT" dirty="0" smtClean="0"/>
              <a:t>)</a:t>
            </a:r>
            <a:endParaRPr lang="it-IT" dirty="0"/>
          </a:p>
          <a:p>
            <a:r>
              <a:rPr lang="it-IT" dirty="0"/>
              <a:t>	</a:t>
            </a:r>
            <a:r>
              <a:rPr lang="it-IT" dirty="0" err="1" smtClean="0"/>
              <a:t>cleft</a:t>
            </a:r>
            <a:r>
              <a:rPr lang="it-IT" dirty="0" smtClean="0"/>
              <a:t> </a:t>
            </a:r>
            <a:r>
              <a:rPr lang="it-IT" dirty="0" err="1" smtClean="0"/>
              <a:t>lip</a:t>
            </a:r>
            <a:r>
              <a:rPr lang="it-IT" dirty="0" smtClean="0"/>
              <a:t>, small </a:t>
            </a:r>
            <a:r>
              <a:rPr lang="it-IT" dirty="0" err="1" smtClean="0"/>
              <a:t>malformed</a:t>
            </a:r>
            <a:r>
              <a:rPr lang="it-IT" dirty="0" smtClean="0"/>
              <a:t> head, </a:t>
            </a:r>
            <a:r>
              <a:rPr lang="it-IT" dirty="0" err="1" smtClean="0"/>
              <a:t>abnormal</a:t>
            </a:r>
            <a:r>
              <a:rPr lang="it-IT" dirty="0" smtClean="0"/>
              <a:t> under </a:t>
            </a:r>
            <a:r>
              <a:rPr lang="it-IT" dirty="0" err="1" smtClean="0"/>
              <a:t>foot</a:t>
            </a:r>
            <a:r>
              <a:rPr lang="it-IT" dirty="0" smtClean="0"/>
              <a:t>. Life expectancy:130 </a:t>
            </a:r>
            <a:r>
              <a:rPr lang="it-IT" dirty="0"/>
              <a:t>giorni</a:t>
            </a:r>
          </a:p>
          <a:p>
            <a:endParaRPr lang="it-IT" dirty="0"/>
          </a:p>
          <a:p>
            <a:r>
              <a:rPr lang="it-IT" b="1" dirty="0" smtClean="0"/>
              <a:t>Trisomy18 </a:t>
            </a:r>
            <a:r>
              <a:rPr lang="it-IT" dirty="0" smtClean="0"/>
              <a:t>(Edwards </a:t>
            </a:r>
            <a:r>
              <a:rPr lang="it-IT" dirty="0" err="1" smtClean="0"/>
              <a:t>syndrome</a:t>
            </a:r>
            <a:r>
              <a:rPr lang="it-IT" dirty="0" smtClean="0"/>
              <a:t>)</a:t>
            </a:r>
            <a:endParaRPr lang="it-IT" dirty="0"/>
          </a:p>
          <a:p>
            <a:r>
              <a:rPr lang="it-IT" dirty="0"/>
              <a:t>	</a:t>
            </a:r>
            <a:r>
              <a:rPr lang="it-IT" dirty="0" err="1" smtClean="0"/>
              <a:t>ears</a:t>
            </a:r>
            <a:r>
              <a:rPr lang="it-IT" dirty="0" smtClean="0"/>
              <a:t> from </a:t>
            </a:r>
            <a:r>
              <a:rPr lang="it-IT" dirty="0" err="1" smtClean="0"/>
              <a:t>Faun</a:t>
            </a:r>
            <a:r>
              <a:rPr lang="it-IT" dirty="0" smtClean="0"/>
              <a:t>, small </a:t>
            </a:r>
            <a:r>
              <a:rPr lang="it-IT" dirty="0" err="1" smtClean="0"/>
              <a:t>jaw</a:t>
            </a:r>
            <a:r>
              <a:rPr lang="it-IT" dirty="0" smtClean="0"/>
              <a:t>, </a:t>
            </a:r>
            <a:r>
              <a:rPr lang="it-IT" dirty="0" err="1" smtClean="0"/>
              <a:t>narrow</a:t>
            </a:r>
            <a:r>
              <a:rPr lang="it-IT" dirty="0" smtClean="0"/>
              <a:t> </a:t>
            </a:r>
            <a:r>
              <a:rPr lang="it-IT" dirty="0" err="1" smtClean="0"/>
              <a:t>pelvis</a:t>
            </a:r>
            <a:r>
              <a:rPr lang="it-IT" dirty="0" smtClean="0"/>
              <a:t>, </a:t>
            </a:r>
            <a:r>
              <a:rPr lang="it-IT" dirty="0" err="1" smtClean="0"/>
              <a:t>abnormal</a:t>
            </a:r>
            <a:r>
              <a:rPr lang="it-IT" dirty="0" smtClean="0"/>
              <a:t> under </a:t>
            </a:r>
            <a:r>
              <a:rPr lang="it-IT" dirty="0" err="1" smtClean="0"/>
              <a:t>foot</a:t>
            </a:r>
            <a:r>
              <a:rPr lang="it-IT" dirty="0" smtClean="0"/>
              <a:t>. Life </a:t>
            </a:r>
            <a:r>
              <a:rPr lang="it-IT" dirty="0" err="1" smtClean="0"/>
              <a:t>espectancy</a:t>
            </a:r>
            <a:r>
              <a:rPr lang="it-IT" dirty="0" smtClean="0"/>
              <a:t>: a </a:t>
            </a:r>
            <a:r>
              <a:rPr lang="it-IT" dirty="0" err="1" smtClean="0"/>
              <a:t>few</a:t>
            </a:r>
            <a:r>
              <a:rPr lang="it-IT" dirty="0" smtClean="0"/>
              <a:t> weeks</a:t>
            </a:r>
            <a:endParaRPr lang="it-IT" dirty="0"/>
          </a:p>
          <a:p>
            <a:endParaRPr lang="it-IT" dirty="0"/>
          </a:p>
          <a:p>
            <a:endParaRPr lang="it-IT" dirty="0"/>
          </a:p>
          <a:p>
            <a:r>
              <a:rPr lang="it-IT" dirty="0" smtClean="0"/>
              <a:t>For </a:t>
            </a:r>
            <a:r>
              <a:rPr lang="it-IT" dirty="0" err="1" smtClean="0"/>
              <a:t>all</a:t>
            </a:r>
            <a:r>
              <a:rPr lang="it-IT" dirty="0" smtClean="0"/>
              <a:t> </a:t>
            </a:r>
            <a:r>
              <a:rPr lang="it-IT" dirty="0" err="1" smtClean="0"/>
              <a:t>other</a:t>
            </a:r>
            <a:r>
              <a:rPr lang="it-IT" dirty="0" smtClean="0"/>
              <a:t> </a:t>
            </a:r>
            <a:r>
              <a:rPr lang="it-IT" dirty="0" err="1" smtClean="0"/>
              <a:t>trisomies</a:t>
            </a:r>
            <a:r>
              <a:rPr lang="it-IT" dirty="0" smtClean="0"/>
              <a:t> </a:t>
            </a:r>
            <a:r>
              <a:rPr lang="it-IT" dirty="0" err="1" smtClean="0"/>
              <a:t>patients</a:t>
            </a:r>
            <a:r>
              <a:rPr lang="it-IT" dirty="0" smtClean="0"/>
              <a:t> die in utero. </a:t>
            </a:r>
            <a:endParaRPr lang="it-IT" dirty="0"/>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4127500" y="584200"/>
            <a:ext cx="5121275" cy="704850"/>
          </a:xfrm>
        </p:spPr>
        <p:txBody>
          <a:bodyPr/>
          <a:lstStyle/>
          <a:p>
            <a:pPr algn="r" eaLnBrk="1" hangingPunct="1"/>
            <a:r>
              <a:rPr lang="it-IT" sz="2800" dirty="0" err="1" smtClean="0">
                <a:solidFill>
                  <a:srgbClr val="FFFF00"/>
                </a:solidFill>
              </a:rPr>
              <a:t>trisomy</a:t>
            </a:r>
            <a:r>
              <a:rPr lang="it-IT" sz="2800" dirty="0" smtClean="0">
                <a:solidFill>
                  <a:srgbClr val="FFFF00"/>
                </a:solidFill>
              </a:rPr>
              <a:t> 18  Edwards</a:t>
            </a:r>
            <a:r>
              <a:rPr lang="it-IT" sz="4000" dirty="0" smtClean="0">
                <a:solidFill>
                  <a:srgbClr val="FFFF00"/>
                </a:solidFill>
              </a:rPr>
              <a:t/>
            </a:r>
            <a:br>
              <a:rPr lang="it-IT" sz="4000" dirty="0" smtClean="0">
                <a:solidFill>
                  <a:srgbClr val="FFFF00"/>
                </a:solidFill>
              </a:rPr>
            </a:br>
            <a:endParaRPr lang="it-IT" sz="4000" dirty="0" smtClean="0">
              <a:solidFill>
                <a:srgbClr val="FFFF00"/>
              </a:solidFill>
            </a:endParaRPr>
          </a:p>
        </p:txBody>
      </p:sp>
      <p:sp>
        <p:nvSpPr>
          <p:cNvPr id="336899" name="Text Box 3"/>
          <p:cNvSpPr txBox="1">
            <a:spLocks noChangeArrowheads="1"/>
          </p:cNvSpPr>
          <p:nvPr/>
        </p:nvSpPr>
        <p:spPr bwMode="auto">
          <a:xfrm>
            <a:off x="3470275" y="1916113"/>
            <a:ext cx="6072188" cy="4401205"/>
          </a:xfrm>
          <a:prstGeom prst="rect">
            <a:avLst/>
          </a:prstGeom>
          <a:noFill/>
          <a:ln w="9525">
            <a:noFill/>
            <a:miter lim="800000"/>
            <a:headEnd/>
            <a:tailEnd/>
          </a:ln>
          <a:effectLst/>
        </p:spPr>
        <p:txBody>
          <a:bodyPr>
            <a:spAutoFit/>
          </a:bodyPr>
          <a:lstStyle/>
          <a:p>
            <a:pPr>
              <a:buFontTx/>
              <a:buChar char="•"/>
              <a:defRPr/>
            </a:pPr>
            <a:r>
              <a:rPr lang="it-IT" sz="2000" dirty="0">
                <a:solidFill>
                  <a:srgbClr val="FFFF00"/>
                </a:solidFill>
                <a:effectLst>
                  <a:outerShdw blurRad="38100" dist="38100" dir="2700000" algn="tl">
                    <a:srgbClr val="C0C0C0"/>
                  </a:outerShdw>
                </a:effectLst>
                <a:latin typeface="Tahoma" pitchFamily="34" charset="0"/>
              </a:rPr>
              <a:t>(1/6.500 </a:t>
            </a:r>
            <a:r>
              <a:rPr lang="it-IT" sz="2000" dirty="0" err="1" smtClean="0">
                <a:solidFill>
                  <a:srgbClr val="FFFF00"/>
                </a:solidFill>
                <a:effectLst>
                  <a:outerShdw blurRad="38100" dist="38100" dir="2700000" algn="tl">
                    <a:srgbClr val="C0C0C0"/>
                  </a:outerShdw>
                </a:effectLst>
                <a:latin typeface="Tahoma" pitchFamily="34" charset="0"/>
              </a:rPr>
              <a:t>births</a:t>
            </a:r>
            <a:r>
              <a:rPr lang="it-IT" sz="2000" dirty="0" smtClean="0">
                <a:solidFill>
                  <a:srgbClr val="FFFF00"/>
                </a:solidFill>
                <a:effectLst>
                  <a:outerShdw blurRad="38100" dist="38100" dir="2700000" algn="tl">
                    <a:srgbClr val="C0C0C0"/>
                  </a:outerShdw>
                </a:effectLst>
                <a:latin typeface="Tahoma" pitchFamily="34" charset="0"/>
              </a:rPr>
              <a:t>)</a:t>
            </a:r>
            <a:endParaRPr lang="it-IT" sz="2000" dirty="0">
              <a:solidFill>
                <a:srgbClr val="FFFF00"/>
              </a:solidFill>
              <a:latin typeface="Tahoma" pitchFamily="34" charset="0"/>
            </a:endParaRPr>
          </a:p>
          <a:p>
            <a:pPr>
              <a:buFontTx/>
              <a:buChar char="•"/>
              <a:defRPr/>
            </a:pPr>
            <a:r>
              <a:rPr lang="it-IT" sz="2000" dirty="0">
                <a:solidFill>
                  <a:srgbClr val="FFFF00"/>
                </a:solidFill>
                <a:latin typeface="Tahoma" pitchFamily="34" charset="0"/>
              </a:rPr>
              <a:t>90% </a:t>
            </a:r>
            <a:r>
              <a:rPr lang="it-IT" sz="2000" dirty="0" err="1" smtClean="0">
                <a:solidFill>
                  <a:srgbClr val="FFFF00"/>
                </a:solidFill>
                <a:latin typeface="Tahoma" pitchFamily="34" charset="0"/>
              </a:rPr>
              <a:t>caused</a:t>
            </a:r>
            <a:r>
              <a:rPr lang="it-IT" sz="2000" dirty="0" smtClean="0">
                <a:solidFill>
                  <a:srgbClr val="FFFF00"/>
                </a:solidFill>
                <a:latin typeface="Tahoma" pitchFamily="34" charset="0"/>
              </a:rPr>
              <a:t> by </a:t>
            </a:r>
            <a:r>
              <a:rPr lang="it-IT" sz="2000" dirty="0" err="1" smtClean="0">
                <a:solidFill>
                  <a:srgbClr val="FFFF00"/>
                </a:solidFill>
                <a:latin typeface="Tahoma" pitchFamily="34" charset="0"/>
              </a:rPr>
              <a:t>maternal</a:t>
            </a:r>
            <a:r>
              <a:rPr lang="it-IT" sz="2000" dirty="0" smtClean="0">
                <a:solidFill>
                  <a:srgbClr val="FFFF00"/>
                </a:solidFill>
                <a:latin typeface="Tahoma" pitchFamily="34" charset="0"/>
              </a:rPr>
              <a:t> non-</a:t>
            </a:r>
            <a:r>
              <a:rPr lang="it-IT" sz="2000" dirty="0" err="1" smtClean="0">
                <a:solidFill>
                  <a:srgbClr val="FFFF00"/>
                </a:solidFill>
                <a:latin typeface="Tahoma" pitchFamily="34" charset="0"/>
              </a:rPr>
              <a:t>disjunction</a:t>
            </a:r>
            <a:endParaRPr lang="it-IT" sz="2000" dirty="0">
              <a:solidFill>
                <a:srgbClr val="FFFF00"/>
              </a:solidFill>
              <a:latin typeface="Tahoma" pitchFamily="34" charset="0"/>
            </a:endParaRPr>
          </a:p>
          <a:p>
            <a:pPr>
              <a:buFontTx/>
              <a:buChar char="•"/>
              <a:defRPr/>
            </a:pPr>
            <a:r>
              <a:rPr lang="it-IT" sz="2000" dirty="0">
                <a:solidFill>
                  <a:srgbClr val="FFFF00"/>
                </a:solidFill>
                <a:latin typeface="Tahoma" pitchFamily="34" charset="0"/>
              </a:rPr>
              <a:t>M/F = </a:t>
            </a:r>
            <a:r>
              <a:rPr lang="it-IT" sz="2000" dirty="0" smtClean="0">
                <a:solidFill>
                  <a:srgbClr val="FFFF00"/>
                </a:solidFill>
                <a:latin typeface="Tahoma" pitchFamily="34" charset="0"/>
              </a:rPr>
              <a:t>¼</a:t>
            </a:r>
            <a:endParaRPr lang="it-IT" sz="2000" dirty="0">
              <a:solidFill>
                <a:srgbClr val="FFFF00"/>
              </a:solidFill>
              <a:latin typeface="Tahoma" pitchFamily="34" charset="0"/>
            </a:endParaRPr>
          </a:p>
          <a:p>
            <a:pPr>
              <a:buFontTx/>
              <a:buChar char="•"/>
              <a:defRPr/>
            </a:pPr>
            <a:r>
              <a:rPr lang="it-IT" sz="2000" dirty="0" err="1" smtClean="0">
                <a:solidFill>
                  <a:srgbClr val="FFFF00"/>
                </a:solidFill>
                <a:latin typeface="Tahoma" pitchFamily="34" charset="0"/>
              </a:rPr>
              <a:t>Only</a:t>
            </a:r>
            <a:r>
              <a:rPr lang="it-IT" sz="2000" dirty="0" smtClean="0">
                <a:solidFill>
                  <a:srgbClr val="FFFF00"/>
                </a:solidFill>
                <a:latin typeface="Tahoma" pitchFamily="34" charset="0"/>
              </a:rPr>
              <a:t> </a:t>
            </a:r>
            <a:r>
              <a:rPr lang="it-IT" sz="2000" dirty="0">
                <a:solidFill>
                  <a:srgbClr val="FFFF00"/>
                </a:solidFill>
                <a:latin typeface="Tahoma" pitchFamily="34" charset="0"/>
              </a:rPr>
              <a:t>2.5% </a:t>
            </a:r>
            <a:r>
              <a:rPr lang="it-IT" sz="2000" dirty="0" err="1" smtClean="0">
                <a:solidFill>
                  <a:srgbClr val="FFFF00"/>
                </a:solidFill>
                <a:latin typeface="Tahoma" pitchFamily="34" charset="0"/>
              </a:rPr>
              <a:t>conceptions</a:t>
            </a:r>
            <a:r>
              <a:rPr lang="it-IT" sz="2000" dirty="0" smtClean="0">
                <a:solidFill>
                  <a:srgbClr val="FFFF00"/>
                </a:solidFill>
                <a:latin typeface="Tahoma" pitchFamily="34" charset="0"/>
              </a:rPr>
              <a:t> are </a:t>
            </a:r>
            <a:r>
              <a:rPr lang="it-IT" sz="2000" dirty="0" err="1" smtClean="0">
                <a:solidFill>
                  <a:srgbClr val="FFFF00"/>
                </a:solidFill>
                <a:latin typeface="Tahoma" pitchFamily="34" charset="0"/>
              </a:rPr>
              <a:t>completed</a:t>
            </a:r>
            <a:endParaRPr lang="it-IT" sz="2000" dirty="0">
              <a:solidFill>
                <a:srgbClr val="FFFF00"/>
              </a:solidFill>
              <a:latin typeface="Tahoma" pitchFamily="34" charset="0"/>
            </a:endParaRPr>
          </a:p>
          <a:p>
            <a:pPr>
              <a:buFontTx/>
              <a:buChar char="•"/>
              <a:defRPr/>
            </a:pPr>
            <a:r>
              <a:rPr lang="it-IT" sz="2000" dirty="0" smtClean="0">
                <a:solidFill>
                  <a:srgbClr val="FFFF00"/>
                </a:solidFill>
                <a:latin typeface="Tahoma" pitchFamily="34" charset="0"/>
              </a:rPr>
              <a:t>Of </a:t>
            </a:r>
            <a:r>
              <a:rPr lang="it-IT" sz="2000" dirty="0" err="1" smtClean="0">
                <a:solidFill>
                  <a:srgbClr val="FFFF00"/>
                </a:solidFill>
                <a:latin typeface="Tahoma" pitchFamily="34" charset="0"/>
              </a:rPr>
              <a:t>these</a:t>
            </a:r>
            <a:r>
              <a:rPr lang="it-IT" sz="2000" dirty="0" smtClean="0">
                <a:solidFill>
                  <a:srgbClr val="FFFF00"/>
                </a:solidFill>
                <a:latin typeface="Tahoma" pitchFamily="34" charset="0"/>
              </a:rPr>
              <a:t>, </a:t>
            </a:r>
            <a:r>
              <a:rPr lang="it-IT" sz="2000" dirty="0">
                <a:solidFill>
                  <a:srgbClr val="FFFF00"/>
                </a:solidFill>
                <a:latin typeface="Tahoma" pitchFamily="34" charset="0"/>
              </a:rPr>
              <a:t>33</a:t>
            </a:r>
            <a:r>
              <a:rPr lang="it-IT" sz="2000" dirty="0" smtClean="0">
                <a:solidFill>
                  <a:srgbClr val="FFFF00"/>
                </a:solidFill>
                <a:latin typeface="Tahoma" pitchFamily="34" charset="0"/>
              </a:rPr>
              <a:t>% die </a:t>
            </a:r>
            <a:r>
              <a:rPr lang="it-IT" sz="2000" dirty="0" err="1" smtClean="0">
                <a:solidFill>
                  <a:srgbClr val="FFFF00"/>
                </a:solidFill>
                <a:latin typeface="Tahoma" pitchFamily="34" charset="0"/>
              </a:rPr>
              <a:t>within</a:t>
            </a:r>
            <a:r>
              <a:rPr lang="it-IT" sz="2000" dirty="0" smtClean="0">
                <a:solidFill>
                  <a:srgbClr val="FFFF00"/>
                </a:solidFill>
                <a:latin typeface="Tahoma" pitchFamily="34" charset="0"/>
              </a:rPr>
              <a:t> 1 </a:t>
            </a:r>
            <a:r>
              <a:rPr lang="it-IT" sz="2000" dirty="0" err="1" smtClean="0">
                <a:solidFill>
                  <a:srgbClr val="FFFF00"/>
                </a:solidFill>
                <a:latin typeface="Tahoma" pitchFamily="34" charset="0"/>
              </a:rPr>
              <a:t>month</a:t>
            </a:r>
            <a:r>
              <a:rPr lang="it-IT" sz="2000" dirty="0" smtClean="0">
                <a:solidFill>
                  <a:srgbClr val="FFFF00"/>
                </a:solidFill>
                <a:latin typeface="Tahoma" pitchFamily="34" charset="0"/>
              </a:rPr>
              <a:t> from </a:t>
            </a:r>
            <a:r>
              <a:rPr lang="it-IT" sz="2000" dirty="0" err="1" smtClean="0">
                <a:solidFill>
                  <a:srgbClr val="FFFF00"/>
                </a:solidFill>
                <a:latin typeface="Tahoma" pitchFamily="34" charset="0"/>
              </a:rPr>
              <a:t>conception</a:t>
            </a:r>
            <a:r>
              <a:rPr lang="it-IT" sz="2000" dirty="0" smtClean="0">
                <a:solidFill>
                  <a:srgbClr val="FFFF00"/>
                </a:solidFill>
                <a:latin typeface="Tahoma" pitchFamily="34" charset="0"/>
              </a:rPr>
              <a:t>,  </a:t>
            </a:r>
            <a:r>
              <a:rPr lang="it-IT" sz="2000" dirty="0">
                <a:solidFill>
                  <a:srgbClr val="FFFF00"/>
                </a:solidFill>
                <a:latin typeface="Tahoma" pitchFamily="34" charset="0"/>
              </a:rPr>
              <a:t>50% </a:t>
            </a:r>
            <a:r>
              <a:rPr lang="it-IT" sz="2000" dirty="0" err="1" smtClean="0">
                <a:solidFill>
                  <a:srgbClr val="FFFF00"/>
                </a:solidFill>
                <a:latin typeface="Tahoma" pitchFamily="34" charset="0"/>
              </a:rPr>
              <a:t>within</a:t>
            </a:r>
            <a:r>
              <a:rPr lang="it-IT" sz="2000" dirty="0" smtClean="0">
                <a:solidFill>
                  <a:srgbClr val="FFFF00"/>
                </a:solidFill>
                <a:latin typeface="Tahoma" pitchFamily="34" charset="0"/>
              </a:rPr>
              <a:t> </a:t>
            </a:r>
            <a:r>
              <a:rPr lang="it-IT" sz="2000" dirty="0">
                <a:solidFill>
                  <a:srgbClr val="FFFF00"/>
                </a:solidFill>
                <a:latin typeface="Tahoma" pitchFamily="34" charset="0"/>
              </a:rPr>
              <a:t>2 </a:t>
            </a:r>
            <a:r>
              <a:rPr lang="it-IT" sz="2000" dirty="0" err="1" smtClean="0">
                <a:solidFill>
                  <a:srgbClr val="FFFF00"/>
                </a:solidFill>
                <a:latin typeface="Tahoma" pitchFamily="34" charset="0"/>
              </a:rPr>
              <a:t>months</a:t>
            </a:r>
            <a:endParaRPr lang="it-IT" sz="2000" dirty="0">
              <a:solidFill>
                <a:srgbClr val="FFFF00"/>
              </a:solidFill>
              <a:latin typeface="Tahoma" pitchFamily="34" charset="0"/>
            </a:endParaRPr>
          </a:p>
          <a:p>
            <a:pPr>
              <a:buFontTx/>
              <a:buChar char="•"/>
              <a:defRPr/>
            </a:pPr>
            <a:r>
              <a:rPr lang="it-IT" sz="2000" dirty="0" smtClean="0">
                <a:solidFill>
                  <a:srgbClr val="FFFF00"/>
                </a:solidFill>
                <a:latin typeface="Tahoma" pitchFamily="34" charset="0"/>
              </a:rPr>
              <a:t>Over </a:t>
            </a:r>
            <a:r>
              <a:rPr lang="it-IT" sz="2000" dirty="0">
                <a:solidFill>
                  <a:srgbClr val="FFFF00"/>
                </a:solidFill>
                <a:latin typeface="Tahoma" pitchFamily="34" charset="0"/>
              </a:rPr>
              <a:t>100 </a:t>
            </a:r>
            <a:r>
              <a:rPr lang="it-IT" sz="2000" dirty="0" err="1" smtClean="0">
                <a:solidFill>
                  <a:srgbClr val="FFFF00"/>
                </a:solidFill>
                <a:latin typeface="Tahoma" pitchFamily="34" charset="0"/>
              </a:rPr>
              <a:t>anomalies</a:t>
            </a:r>
            <a:endParaRPr lang="it-IT" sz="2000" dirty="0">
              <a:solidFill>
                <a:srgbClr val="FFFF00"/>
              </a:solidFill>
              <a:latin typeface="Tahoma" pitchFamily="34" charset="0"/>
            </a:endParaRPr>
          </a:p>
          <a:p>
            <a:pPr lvl="1">
              <a:buFontTx/>
              <a:buChar char="•"/>
              <a:defRPr/>
            </a:pPr>
            <a:r>
              <a:rPr lang="it-IT" sz="2000" dirty="0" err="1" smtClean="0">
                <a:solidFill>
                  <a:srgbClr val="FFFF00"/>
                </a:solidFill>
                <a:latin typeface="Tahoma" pitchFamily="34" charset="0"/>
              </a:rPr>
              <a:t>Weight</a:t>
            </a:r>
            <a:r>
              <a:rPr lang="it-IT" sz="2000" dirty="0" smtClean="0">
                <a:solidFill>
                  <a:srgbClr val="FFFF00"/>
                </a:solidFill>
                <a:latin typeface="Tahoma" pitchFamily="34" charset="0"/>
              </a:rPr>
              <a:t> </a:t>
            </a:r>
            <a:r>
              <a:rPr lang="it-IT" sz="2000" dirty="0" err="1" smtClean="0">
                <a:solidFill>
                  <a:srgbClr val="FFFF00"/>
                </a:solidFill>
                <a:latin typeface="Tahoma" pitchFamily="34" charset="0"/>
              </a:rPr>
              <a:t>below</a:t>
            </a:r>
            <a:r>
              <a:rPr lang="it-IT" sz="2000" dirty="0" smtClean="0">
                <a:solidFill>
                  <a:srgbClr val="FFFF00"/>
                </a:solidFill>
                <a:latin typeface="Tahoma" pitchFamily="34" charset="0"/>
              </a:rPr>
              <a:t> the </a:t>
            </a:r>
            <a:r>
              <a:rPr lang="it-IT" sz="2000" dirty="0" err="1" smtClean="0">
                <a:solidFill>
                  <a:srgbClr val="FFFF00"/>
                </a:solidFill>
                <a:latin typeface="Tahoma" pitchFamily="34" charset="0"/>
              </a:rPr>
              <a:t>norm</a:t>
            </a:r>
            <a:r>
              <a:rPr lang="it-IT" sz="2000" dirty="0" smtClean="0">
                <a:solidFill>
                  <a:srgbClr val="FFFF00"/>
                </a:solidFill>
                <a:latin typeface="Tahoma" pitchFamily="34" charset="0"/>
              </a:rPr>
              <a:t>, </a:t>
            </a:r>
            <a:r>
              <a:rPr lang="it-IT" sz="2000" dirty="0" err="1" smtClean="0">
                <a:solidFill>
                  <a:srgbClr val="FFFF00"/>
                </a:solidFill>
                <a:latin typeface="Tahoma" pitchFamily="34" charset="0"/>
              </a:rPr>
              <a:t>sucking</a:t>
            </a:r>
            <a:r>
              <a:rPr lang="it-IT" sz="2000" dirty="0" smtClean="0">
                <a:solidFill>
                  <a:srgbClr val="FFFF00"/>
                </a:solidFill>
                <a:latin typeface="Tahoma" pitchFamily="34" charset="0"/>
              </a:rPr>
              <a:t> </a:t>
            </a:r>
            <a:r>
              <a:rPr lang="it-IT" sz="2000" dirty="0" err="1" smtClean="0">
                <a:solidFill>
                  <a:srgbClr val="FFFF00"/>
                </a:solidFill>
                <a:latin typeface="Tahoma" pitchFamily="34" charset="0"/>
              </a:rPr>
              <a:t>difficulties</a:t>
            </a:r>
            <a:endParaRPr lang="it-IT" sz="2000" dirty="0">
              <a:solidFill>
                <a:srgbClr val="FFFF00"/>
              </a:solidFill>
              <a:latin typeface="Tahoma" pitchFamily="34" charset="0"/>
            </a:endParaRPr>
          </a:p>
          <a:p>
            <a:pPr lvl="1">
              <a:buFontTx/>
              <a:buChar char="•"/>
              <a:defRPr/>
            </a:pPr>
            <a:r>
              <a:rPr lang="it-IT" sz="2000" dirty="0" err="1" smtClean="0">
                <a:solidFill>
                  <a:srgbClr val="FFFF00"/>
                </a:solidFill>
                <a:latin typeface="Tahoma" pitchFamily="34" charset="0"/>
              </a:rPr>
              <a:t>Hypotonia</a:t>
            </a:r>
            <a:endParaRPr lang="it-IT" sz="2000" dirty="0">
              <a:solidFill>
                <a:srgbClr val="FFFF00"/>
              </a:solidFill>
              <a:latin typeface="Tahoma" pitchFamily="34" charset="0"/>
            </a:endParaRPr>
          </a:p>
          <a:p>
            <a:pPr lvl="1">
              <a:buFontTx/>
              <a:buChar char="•"/>
              <a:defRPr/>
            </a:pPr>
            <a:r>
              <a:rPr lang="it-IT" sz="2000" dirty="0" err="1" smtClean="0">
                <a:solidFill>
                  <a:srgbClr val="FFFF00"/>
                </a:solidFill>
                <a:latin typeface="Tahoma" pitchFamily="34" charset="0"/>
              </a:rPr>
              <a:t>Hydrocephalus</a:t>
            </a:r>
            <a:r>
              <a:rPr lang="it-IT" sz="2000" dirty="0" smtClean="0">
                <a:solidFill>
                  <a:srgbClr val="FFFF00"/>
                </a:solidFill>
                <a:latin typeface="Tahoma" pitchFamily="34" charset="0"/>
              </a:rPr>
              <a:t>, </a:t>
            </a:r>
            <a:r>
              <a:rPr lang="it-IT" sz="2000" dirty="0" err="1" smtClean="0">
                <a:solidFill>
                  <a:srgbClr val="FFFF00"/>
                </a:solidFill>
                <a:latin typeface="Tahoma" pitchFamily="34" charset="0"/>
              </a:rPr>
              <a:t>epilepsy</a:t>
            </a:r>
            <a:endParaRPr lang="it-IT" sz="2000" dirty="0">
              <a:solidFill>
                <a:srgbClr val="FFFF00"/>
              </a:solidFill>
              <a:latin typeface="Tahoma" pitchFamily="34" charset="0"/>
            </a:endParaRPr>
          </a:p>
          <a:p>
            <a:pPr lvl="1">
              <a:buFontTx/>
              <a:buChar char="•"/>
              <a:defRPr/>
            </a:pPr>
            <a:r>
              <a:rPr lang="it-IT" sz="2000" dirty="0" err="1" smtClean="0">
                <a:solidFill>
                  <a:srgbClr val="FFFF00"/>
                </a:solidFill>
                <a:latin typeface="Tahoma" pitchFamily="34" charset="0"/>
              </a:rPr>
              <a:t>Heart</a:t>
            </a:r>
            <a:r>
              <a:rPr lang="it-IT" sz="2000" dirty="0" smtClean="0">
                <a:solidFill>
                  <a:srgbClr val="FFFF00"/>
                </a:solidFill>
                <a:latin typeface="Tahoma" pitchFamily="34" charset="0"/>
              </a:rPr>
              <a:t> </a:t>
            </a:r>
            <a:r>
              <a:rPr lang="it-IT" sz="2000" dirty="0" err="1" smtClean="0">
                <a:solidFill>
                  <a:srgbClr val="FFFF00"/>
                </a:solidFill>
                <a:latin typeface="Tahoma" pitchFamily="34" charset="0"/>
              </a:rPr>
              <a:t>defects</a:t>
            </a:r>
            <a:endParaRPr lang="it-IT" sz="2000" dirty="0">
              <a:solidFill>
                <a:srgbClr val="FFFF00"/>
              </a:solidFill>
              <a:latin typeface="Tahoma" pitchFamily="34" charset="0"/>
            </a:endParaRPr>
          </a:p>
          <a:p>
            <a:pPr lvl="1">
              <a:buFontTx/>
              <a:buChar char="•"/>
              <a:defRPr/>
            </a:pPr>
            <a:r>
              <a:rPr lang="it-IT" sz="2000" dirty="0" err="1" smtClean="0">
                <a:solidFill>
                  <a:srgbClr val="FFFF00"/>
                </a:solidFill>
                <a:latin typeface="Tahoma" pitchFamily="34" charset="0"/>
              </a:rPr>
              <a:t>Hypoplasia</a:t>
            </a:r>
            <a:r>
              <a:rPr lang="it-IT" sz="2000" dirty="0" smtClean="0">
                <a:solidFill>
                  <a:srgbClr val="FFFF00"/>
                </a:solidFill>
                <a:latin typeface="Tahoma" pitchFamily="34" charset="0"/>
              </a:rPr>
              <a:t> of </a:t>
            </a:r>
            <a:r>
              <a:rPr lang="it-IT" sz="2000" dirty="0" err="1" smtClean="0">
                <a:solidFill>
                  <a:srgbClr val="FFFF00"/>
                </a:solidFill>
                <a:latin typeface="Tahoma" pitchFamily="34" charset="0"/>
              </a:rPr>
              <a:t>fingernails</a:t>
            </a:r>
            <a:endParaRPr lang="it-IT" sz="2000" dirty="0">
              <a:solidFill>
                <a:srgbClr val="FFFF00"/>
              </a:solidFill>
              <a:latin typeface="Tahoma" pitchFamily="34" charset="0"/>
            </a:endParaRPr>
          </a:p>
          <a:p>
            <a:pPr lvl="1">
              <a:buFontTx/>
              <a:buChar char="•"/>
              <a:defRPr/>
            </a:pPr>
            <a:r>
              <a:rPr lang="it-IT" sz="2000" dirty="0" err="1" smtClean="0">
                <a:solidFill>
                  <a:srgbClr val="FFFF00"/>
                </a:solidFill>
                <a:latin typeface="Tahoma" pitchFamily="34" charset="0"/>
              </a:rPr>
              <a:t>Feet</a:t>
            </a:r>
            <a:r>
              <a:rPr lang="it-IT" sz="2000" dirty="0" smtClean="0">
                <a:solidFill>
                  <a:srgbClr val="FFFF00"/>
                </a:solidFill>
                <a:latin typeface="Tahoma" pitchFamily="34" charset="0"/>
              </a:rPr>
              <a:t> with </a:t>
            </a:r>
            <a:r>
              <a:rPr lang="it-IT" sz="2000" dirty="0" err="1" smtClean="0">
                <a:solidFill>
                  <a:srgbClr val="FFFF00"/>
                </a:solidFill>
                <a:latin typeface="Tahoma" pitchFamily="34" charset="0"/>
              </a:rPr>
              <a:t>prominent</a:t>
            </a:r>
            <a:r>
              <a:rPr lang="it-IT" sz="2000" dirty="0" smtClean="0">
                <a:solidFill>
                  <a:srgbClr val="FFFF00"/>
                </a:solidFill>
                <a:latin typeface="Tahoma" pitchFamily="34" charset="0"/>
              </a:rPr>
              <a:t> </a:t>
            </a:r>
            <a:r>
              <a:rPr lang="it-IT" sz="2000" dirty="0" err="1" smtClean="0">
                <a:solidFill>
                  <a:srgbClr val="FFFF00"/>
                </a:solidFill>
                <a:latin typeface="Tahoma" pitchFamily="34" charset="0"/>
              </a:rPr>
              <a:t>heel</a:t>
            </a:r>
            <a:endParaRPr lang="it-IT" sz="2000" dirty="0">
              <a:solidFill>
                <a:srgbClr val="FFFF00"/>
              </a:solidFill>
              <a:latin typeface="Tahoma" pitchFamily="34" charset="0"/>
            </a:endParaRPr>
          </a:p>
          <a:p>
            <a:pPr lvl="1">
              <a:buFontTx/>
              <a:buChar char="•"/>
              <a:defRPr/>
            </a:pPr>
            <a:r>
              <a:rPr lang="it-IT" sz="2000" dirty="0" err="1" smtClean="0">
                <a:solidFill>
                  <a:srgbClr val="FFFF00"/>
                </a:solidFill>
                <a:latin typeface="Tahoma" pitchFamily="34" charset="0"/>
              </a:rPr>
              <a:t>Crossed</a:t>
            </a:r>
            <a:r>
              <a:rPr lang="it-IT" sz="2000" dirty="0" smtClean="0">
                <a:solidFill>
                  <a:srgbClr val="FFFF00"/>
                </a:solidFill>
                <a:latin typeface="Tahoma" pitchFamily="34" charset="0"/>
              </a:rPr>
              <a:t> </a:t>
            </a:r>
            <a:r>
              <a:rPr lang="it-IT" sz="2000" dirty="0" err="1" smtClean="0">
                <a:solidFill>
                  <a:srgbClr val="FFFF00"/>
                </a:solidFill>
                <a:latin typeface="Tahoma" pitchFamily="34" charset="0"/>
              </a:rPr>
              <a:t>legs</a:t>
            </a:r>
            <a:endParaRPr lang="it-IT" sz="2000" dirty="0">
              <a:solidFill>
                <a:srgbClr val="FFFF00"/>
              </a:solidFill>
              <a:latin typeface="Tahoma" pitchFamily="34" charset="0"/>
            </a:endParaRPr>
          </a:p>
        </p:txBody>
      </p:sp>
      <p:pic>
        <p:nvPicPr>
          <p:cNvPr id="122884" name="Picture 4" descr="syndactyly"/>
          <p:cNvPicPr>
            <a:picLocks noChangeAspect="1" noChangeArrowheads="1"/>
          </p:cNvPicPr>
          <p:nvPr/>
        </p:nvPicPr>
        <p:blipFill>
          <a:blip r:embed="rId2"/>
          <a:srcRect/>
          <a:stretch>
            <a:fillRect/>
          </a:stretch>
        </p:blipFill>
        <p:spPr bwMode="auto">
          <a:xfrm>
            <a:off x="428625" y="2060575"/>
            <a:ext cx="2379663" cy="1727200"/>
          </a:xfrm>
          <a:prstGeom prst="rect">
            <a:avLst/>
          </a:prstGeom>
          <a:noFill/>
          <a:ln w="9525">
            <a:noFill/>
            <a:miter lim="800000"/>
            <a:headEnd/>
            <a:tailEnd/>
          </a:ln>
        </p:spPr>
      </p:pic>
      <p:pic>
        <p:nvPicPr>
          <p:cNvPr id="122885" name="Picture 5" descr="edwards-fig1"/>
          <p:cNvPicPr>
            <a:picLocks noChangeAspect="1" noChangeArrowheads="1"/>
          </p:cNvPicPr>
          <p:nvPr/>
        </p:nvPicPr>
        <p:blipFill>
          <a:blip r:embed="rId3"/>
          <a:srcRect/>
          <a:stretch>
            <a:fillRect/>
          </a:stretch>
        </p:blipFill>
        <p:spPr bwMode="auto">
          <a:xfrm>
            <a:off x="271463" y="4203700"/>
            <a:ext cx="3121025" cy="2278063"/>
          </a:xfrm>
          <a:prstGeom prst="rect">
            <a:avLst/>
          </a:prstGeom>
          <a:noFill/>
          <a:ln w="9525">
            <a:noFill/>
            <a:miter lim="800000"/>
            <a:headEnd/>
            <a:tailEnd/>
          </a:ln>
        </p:spPr>
      </p:pic>
      <p:sp>
        <p:nvSpPr>
          <p:cNvPr id="336902" name="Line 6"/>
          <p:cNvSpPr>
            <a:spLocks noChangeShapeType="1"/>
          </p:cNvSpPr>
          <p:nvPr/>
        </p:nvSpPr>
        <p:spPr bwMode="auto">
          <a:xfrm>
            <a:off x="819150" y="908050"/>
            <a:ext cx="8667750" cy="0"/>
          </a:xfrm>
          <a:prstGeom prst="line">
            <a:avLst/>
          </a:prstGeom>
          <a:noFill/>
          <a:ln w="57150">
            <a:solidFill>
              <a:srgbClr val="FF9900"/>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127500" y="584200"/>
            <a:ext cx="5121275" cy="704850"/>
          </a:xfrm>
        </p:spPr>
        <p:txBody>
          <a:bodyPr/>
          <a:lstStyle/>
          <a:p>
            <a:pPr algn="r" eaLnBrk="1" hangingPunct="1"/>
            <a:r>
              <a:rPr lang="it-IT" sz="2800" dirty="0" err="1" smtClean="0">
                <a:solidFill>
                  <a:srgbClr val="FFFF00"/>
                </a:solidFill>
              </a:rPr>
              <a:t>trisomy</a:t>
            </a:r>
            <a:r>
              <a:rPr lang="it-IT" sz="2800" dirty="0" smtClean="0">
                <a:solidFill>
                  <a:srgbClr val="FFFF00"/>
                </a:solidFill>
              </a:rPr>
              <a:t> 13  </a:t>
            </a:r>
            <a:r>
              <a:rPr lang="it-IT" sz="2800" dirty="0" err="1" smtClean="0">
                <a:solidFill>
                  <a:srgbClr val="FFFF00"/>
                </a:solidFill>
              </a:rPr>
              <a:t>Patau</a:t>
            </a:r>
            <a:r>
              <a:rPr lang="it-IT" sz="4000" dirty="0" smtClean="0">
                <a:solidFill>
                  <a:srgbClr val="FFFF00"/>
                </a:solidFill>
              </a:rPr>
              <a:t/>
            </a:r>
            <a:br>
              <a:rPr lang="it-IT" sz="4000" dirty="0" smtClean="0">
                <a:solidFill>
                  <a:srgbClr val="FFFF00"/>
                </a:solidFill>
              </a:rPr>
            </a:br>
            <a:endParaRPr lang="it-IT" sz="4000" dirty="0" smtClean="0">
              <a:solidFill>
                <a:srgbClr val="FFFF00"/>
              </a:solidFill>
            </a:endParaRPr>
          </a:p>
        </p:txBody>
      </p:sp>
      <p:sp>
        <p:nvSpPr>
          <p:cNvPr id="337923" name="Text Box 3"/>
          <p:cNvSpPr txBox="1">
            <a:spLocks noChangeArrowheads="1"/>
          </p:cNvSpPr>
          <p:nvPr/>
        </p:nvSpPr>
        <p:spPr bwMode="auto">
          <a:xfrm>
            <a:off x="3470275" y="1916113"/>
            <a:ext cx="6072188" cy="4093428"/>
          </a:xfrm>
          <a:prstGeom prst="rect">
            <a:avLst/>
          </a:prstGeom>
          <a:noFill/>
          <a:ln w="9525">
            <a:noFill/>
            <a:miter lim="800000"/>
            <a:headEnd/>
            <a:tailEnd/>
          </a:ln>
          <a:effectLst/>
        </p:spPr>
        <p:txBody>
          <a:bodyPr>
            <a:spAutoFit/>
          </a:bodyPr>
          <a:lstStyle/>
          <a:p>
            <a:pPr>
              <a:buFontTx/>
              <a:buChar char="•"/>
              <a:defRPr/>
            </a:pPr>
            <a:r>
              <a:rPr lang="it-IT" sz="2000" dirty="0">
                <a:solidFill>
                  <a:srgbClr val="FFFF00"/>
                </a:solidFill>
                <a:effectLst>
                  <a:outerShdw blurRad="38100" dist="38100" dir="2700000" algn="tl">
                    <a:srgbClr val="C0C0C0"/>
                  </a:outerShdw>
                </a:effectLst>
                <a:latin typeface="Tahoma" pitchFamily="34" charset="0"/>
              </a:rPr>
              <a:t>(1/12.000-20.000 </a:t>
            </a:r>
            <a:r>
              <a:rPr lang="it-IT" sz="2000" dirty="0" err="1" smtClean="0">
                <a:solidFill>
                  <a:srgbClr val="FFFF00"/>
                </a:solidFill>
                <a:effectLst>
                  <a:outerShdw blurRad="38100" dist="38100" dir="2700000" algn="tl">
                    <a:srgbClr val="C0C0C0"/>
                  </a:outerShdw>
                </a:effectLst>
                <a:latin typeface="Tahoma" pitchFamily="34" charset="0"/>
              </a:rPr>
              <a:t>births</a:t>
            </a:r>
            <a:r>
              <a:rPr lang="it-IT" sz="2000" dirty="0" smtClean="0">
                <a:solidFill>
                  <a:srgbClr val="FFFF00"/>
                </a:solidFill>
                <a:effectLst>
                  <a:outerShdw blurRad="38100" dist="38100" dir="2700000" algn="tl">
                    <a:srgbClr val="C0C0C0"/>
                  </a:outerShdw>
                </a:effectLst>
                <a:latin typeface="Tahoma" pitchFamily="34" charset="0"/>
              </a:rPr>
              <a:t>)</a:t>
            </a:r>
            <a:endParaRPr lang="it-IT" sz="2000" dirty="0">
              <a:solidFill>
                <a:srgbClr val="FFFF00"/>
              </a:solidFill>
              <a:latin typeface="Tahoma" pitchFamily="34" charset="0"/>
            </a:endParaRPr>
          </a:p>
          <a:p>
            <a:pPr>
              <a:buFontTx/>
              <a:buChar char="•"/>
              <a:defRPr/>
            </a:pPr>
            <a:r>
              <a:rPr lang="it-IT" sz="2000" dirty="0">
                <a:solidFill>
                  <a:srgbClr val="FFFF00"/>
                </a:solidFill>
                <a:latin typeface="Tahoma" pitchFamily="34" charset="0"/>
              </a:rPr>
              <a:t>90% </a:t>
            </a:r>
            <a:r>
              <a:rPr lang="it-IT" sz="2000" dirty="0" err="1" smtClean="0">
                <a:solidFill>
                  <a:srgbClr val="FFFF00"/>
                </a:solidFill>
                <a:latin typeface="Tahoma" pitchFamily="34" charset="0"/>
              </a:rPr>
              <a:t>caused</a:t>
            </a:r>
            <a:r>
              <a:rPr lang="it-IT" sz="2000" dirty="0" smtClean="0">
                <a:solidFill>
                  <a:srgbClr val="FFFF00"/>
                </a:solidFill>
                <a:latin typeface="Tahoma" pitchFamily="34" charset="0"/>
              </a:rPr>
              <a:t> by </a:t>
            </a:r>
            <a:r>
              <a:rPr lang="it-IT" sz="2000" dirty="0" err="1" smtClean="0">
                <a:solidFill>
                  <a:srgbClr val="FFFF00"/>
                </a:solidFill>
                <a:latin typeface="Tahoma" pitchFamily="34" charset="0"/>
              </a:rPr>
              <a:t>maternal</a:t>
            </a:r>
            <a:r>
              <a:rPr lang="it-IT" sz="2000" dirty="0" smtClean="0">
                <a:solidFill>
                  <a:srgbClr val="FFFF00"/>
                </a:solidFill>
                <a:latin typeface="Tahoma" pitchFamily="34" charset="0"/>
              </a:rPr>
              <a:t> non-</a:t>
            </a:r>
            <a:r>
              <a:rPr lang="it-IT" sz="2000" dirty="0" err="1" smtClean="0">
                <a:solidFill>
                  <a:srgbClr val="FFFF00"/>
                </a:solidFill>
                <a:latin typeface="Tahoma" pitchFamily="34" charset="0"/>
              </a:rPr>
              <a:t>disjunction</a:t>
            </a:r>
            <a:endParaRPr lang="it-IT" sz="2000" dirty="0">
              <a:solidFill>
                <a:srgbClr val="FFFF00"/>
              </a:solidFill>
              <a:latin typeface="Tahoma" pitchFamily="34" charset="0"/>
            </a:endParaRPr>
          </a:p>
          <a:p>
            <a:pPr>
              <a:buFontTx/>
              <a:buChar char="•"/>
              <a:defRPr/>
            </a:pPr>
            <a:r>
              <a:rPr lang="it-IT" sz="2000" dirty="0" err="1" smtClean="0">
                <a:solidFill>
                  <a:srgbClr val="FFFF00"/>
                </a:solidFill>
                <a:latin typeface="Tahoma" pitchFamily="34" charset="0"/>
              </a:rPr>
              <a:t>Only</a:t>
            </a:r>
            <a:r>
              <a:rPr lang="it-IT" sz="2000" dirty="0" smtClean="0">
                <a:solidFill>
                  <a:srgbClr val="FFFF00"/>
                </a:solidFill>
                <a:latin typeface="Tahoma" pitchFamily="34" charset="0"/>
              </a:rPr>
              <a:t> 2.5</a:t>
            </a:r>
            <a:r>
              <a:rPr lang="it-IT" sz="2000" dirty="0">
                <a:solidFill>
                  <a:srgbClr val="FFFF00"/>
                </a:solidFill>
                <a:latin typeface="Tahoma" pitchFamily="34" charset="0"/>
              </a:rPr>
              <a:t>% </a:t>
            </a:r>
            <a:r>
              <a:rPr lang="it-IT" sz="2000" dirty="0" err="1" smtClean="0">
                <a:solidFill>
                  <a:srgbClr val="FFFF00"/>
                </a:solidFill>
                <a:latin typeface="Tahoma" pitchFamily="34" charset="0"/>
              </a:rPr>
              <a:t>conceptions</a:t>
            </a:r>
            <a:r>
              <a:rPr lang="it-IT" sz="2000" dirty="0" smtClean="0">
                <a:solidFill>
                  <a:srgbClr val="FFFF00"/>
                </a:solidFill>
                <a:latin typeface="Tahoma" pitchFamily="34" charset="0"/>
              </a:rPr>
              <a:t> are </a:t>
            </a:r>
            <a:r>
              <a:rPr lang="it-IT" sz="2000" dirty="0" err="1" smtClean="0">
                <a:solidFill>
                  <a:srgbClr val="FFFF00"/>
                </a:solidFill>
                <a:latin typeface="Tahoma" pitchFamily="34" charset="0"/>
              </a:rPr>
              <a:t>completed</a:t>
            </a:r>
            <a:endParaRPr lang="it-IT" sz="2000" dirty="0">
              <a:solidFill>
                <a:srgbClr val="FFFF00"/>
              </a:solidFill>
              <a:latin typeface="Tahoma" pitchFamily="34" charset="0"/>
            </a:endParaRPr>
          </a:p>
          <a:p>
            <a:pPr>
              <a:buFontTx/>
              <a:buChar char="•"/>
              <a:defRPr/>
            </a:pPr>
            <a:r>
              <a:rPr lang="it-IT" sz="2000" dirty="0" smtClean="0">
                <a:solidFill>
                  <a:srgbClr val="FFFF00"/>
                </a:solidFill>
                <a:latin typeface="Tahoma" pitchFamily="34" charset="0"/>
              </a:rPr>
              <a:t>Of </a:t>
            </a:r>
            <a:r>
              <a:rPr lang="it-IT" sz="2000" dirty="0" err="1" smtClean="0">
                <a:solidFill>
                  <a:srgbClr val="FFFF00"/>
                </a:solidFill>
                <a:latin typeface="Tahoma" pitchFamily="34" charset="0"/>
              </a:rPr>
              <a:t>these</a:t>
            </a:r>
            <a:r>
              <a:rPr lang="it-IT" sz="2000" dirty="0" smtClean="0">
                <a:solidFill>
                  <a:srgbClr val="FFFF00"/>
                </a:solidFill>
                <a:latin typeface="Tahoma" pitchFamily="34" charset="0"/>
              </a:rPr>
              <a:t>, </a:t>
            </a:r>
            <a:r>
              <a:rPr lang="it-IT" sz="2000" dirty="0">
                <a:solidFill>
                  <a:srgbClr val="FFFF00"/>
                </a:solidFill>
                <a:latin typeface="Tahoma" pitchFamily="34" charset="0"/>
              </a:rPr>
              <a:t>33% </a:t>
            </a:r>
            <a:r>
              <a:rPr lang="it-IT" sz="2000" dirty="0" smtClean="0">
                <a:solidFill>
                  <a:srgbClr val="FFFF00"/>
                </a:solidFill>
                <a:latin typeface="Tahoma" pitchFamily="34" charset="0"/>
              </a:rPr>
              <a:t>die </a:t>
            </a:r>
            <a:r>
              <a:rPr lang="it-IT" sz="2000" dirty="0" err="1" smtClean="0">
                <a:solidFill>
                  <a:srgbClr val="FFFF00"/>
                </a:solidFill>
                <a:latin typeface="Tahoma" pitchFamily="34" charset="0"/>
              </a:rPr>
              <a:t>within</a:t>
            </a:r>
            <a:r>
              <a:rPr lang="it-IT" sz="2000" dirty="0" smtClean="0">
                <a:solidFill>
                  <a:srgbClr val="FFFF00"/>
                </a:solidFill>
                <a:latin typeface="Tahoma" pitchFamily="34" charset="0"/>
              </a:rPr>
              <a:t> the first </a:t>
            </a:r>
            <a:r>
              <a:rPr lang="it-IT" sz="2000" dirty="0" err="1" smtClean="0">
                <a:solidFill>
                  <a:srgbClr val="FFFF00"/>
                </a:solidFill>
                <a:latin typeface="Tahoma" pitchFamily="34" charset="0"/>
              </a:rPr>
              <a:t>month</a:t>
            </a:r>
            <a:r>
              <a:rPr lang="it-IT" sz="2000" dirty="0" smtClean="0">
                <a:solidFill>
                  <a:srgbClr val="FFFF00"/>
                </a:solidFill>
                <a:latin typeface="Tahoma" pitchFamily="34" charset="0"/>
              </a:rPr>
              <a:t>, 50</a:t>
            </a:r>
            <a:r>
              <a:rPr lang="it-IT" sz="2000" dirty="0">
                <a:solidFill>
                  <a:srgbClr val="FFFF00"/>
                </a:solidFill>
                <a:latin typeface="Tahoma" pitchFamily="34" charset="0"/>
              </a:rPr>
              <a:t>% </a:t>
            </a:r>
            <a:r>
              <a:rPr lang="it-IT" sz="2000" dirty="0" err="1" smtClean="0">
                <a:solidFill>
                  <a:srgbClr val="FFFF00"/>
                </a:solidFill>
                <a:latin typeface="Tahoma" pitchFamily="34" charset="0"/>
              </a:rPr>
              <a:t>within</a:t>
            </a:r>
            <a:r>
              <a:rPr lang="it-IT" sz="2000" dirty="0" smtClean="0">
                <a:solidFill>
                  <a:srgbClr val="FFFF00"/>
                </a:solidFill>
                <a:latin typeface="Tahoma" pitchFamily="34" charset="0"/>
              </a:rPr>
              <a:t> </a:t>
            </a:r>
            <a:r>
              <a:rPr lang="it-IT" sz="2000" dirty="0">
                <a:solidFill>
                  <a:srgbClr val="FFFF00"/>
                </a:solidFill>
                <a:latin typeface="Tahoma" pitchFamily="34" charset="0"/>
              </a:rPr>
              <a:t>2 </a:t>
            </a:r>
            <a:r>
              <a:rPr lang="it-IT" sz="2000" dirty="0" err="1" smtClean="0">
                <a:solidFill>
                  <a:srgbClr val="FFFF00"/>
                </a:solidFill>
                <a:latin typeface="Tahoma" pitchFamily="34" charset="0"/>
              </a:rPr>
              <a:t>months</a:t>
            </a:r>
            <a:endParaRPr lang="it-IT" sz="2000" dirty="0">
              <a:solidFill>
                <a:srgbClr val="FFFF00"/>
              </a:solidFill>
              <a:latin typeface="Tahoma" pitchFamily="34" charset="0"/>
            </a:endParaRPr>
          </a:p>
          <a:p>
            <a:pPr lvl="1">
              <a:buFontTx/>
              <a:buChar char="•"/>
              <a:defRPr/>
            </a:pPr>
            <a:r>
              <a:rPr lang="it-IT" sz="2000" dirty="0" err="1" smtClean="0">
                <a:solidFill>
                  <a:srgbClr val="FFFF00"/>
                </a:solidFill>
                <a:latin typeface="Tahoma" pitchFamily="34" charset="0"/>
              </a:rPr>
              <a:t>Weight</a:t>
            </a:r>
            <a:r>
              <a:rPr lang="it-IT" sz="2000" dirty="0" smtClean="0">
                <a:solidFill>
                  <a:srgbClr val="FFFF00"/>
                </a:solidFill>
                <a:latin typeface="Tahoma" pitchFamily="34" charset="0"/>
              </a:rPr>
              <a:t> </a:t>
            </a:r>
            <a:r>
              <a:rPr lang="it-IT" sz="2000" dirty="0" err="1" smtClean="0">
                <a:solidFill>
                  <a:srgbClr val="FFFF00"/>
                </a:solidFill>
                <a:latin typeface="Tahoma" pitchFamily="34" charset="0"/>
              </a:rPr>
              <a:t>below</a:t>
            </a:r>
            <a:r>
              <a:rPr lang="it-IT" sz="2000" dirty="0" smtClean="0">
                <a:solidFill>
                  <a:srgbClr val="FFFF00"/>
                </a:solidFill>
                <a:latin typeface="Tahoma" pitchFamily="34" charset="0"/>
              </a:rPr>
              <a:t> the </a:t>
            </a:r>
            <a:r>
              <a:rPr lang="it-IT" sz="2000" dirty="0" err="1" smtClean="0">
                <a:solidFill>
                  <a:srgbClr val="FFFF00"/>
                </a:solidFill>
                <a:latin typeface="Tahoma" pitchFamily="34" charset="0"/>
              </a:rPr>
              <a:t>norm</a:t>
            </a:r>
            <a:r>
              <a:rPr lang="it-IT" sz="2000" dirty="0" smtClean="0">
                <a:solidFill>
                  <a:srgbClr val="FFFF00"/>
                </a:solidFill>
                <a:latin typeface="Tahoma" pitchFamily="34" charset="0"/>
              </a:rPr>
              <a:t>, </a:t>
            </a:r>
            <a:r>
              <a:rPr lang="it-IT" sz="2000" dirty="0" err="1" smtClean="0">
                <a:solidFill>
                  <a:srgbClr val="FFFF00"/>
                </a:solidFill>
                <a:latin typeface="Tahoma" pitchFamily="34" charset="0"/>
              </a:rPr>
              <a:t>sucking</a:t>
            </a:r>
            <a:r>
              <a:rPr lang="it-IT" sz="2000" dirty="0" smtClean="0">
                <a:solidFill>
                  <a:srgbClr val="FFFF00"/>
                </a:solidFill>
                <a:latin typeface="Tahoma" pitchFamily="34" charset="0"/>
              </a:rPr>
              <a:t> </a:t>
            </a:r>
            <a:r>
              <a:rPr lang="it-IT" sz="2000" dirty="0" err="1" smtClean="0">
                <a:solidFill>
                  <a:srgbClr val="FFFF00"/>
                </a:solidFill>
                <a:latin typeface="Tahoma" pitchFamily="34" charset="0"/>
              </a:rPr>
              <a:t>difficulties</a:t>
            </a:r>
            <a:endParaRPr lang="it-IT" sz="2000" dirty="0">
              <a:solidFill>
                <a:srgbClr val="FFFF00"/>
              </a:solidFill>
              <a:latin typeface="Tahoma" pitchFamily="34" charset="0"/>
            </a:endParaRPr>
          </a:p>
          <a:p>
            <a:pPr lvl="1">
              <a:buFontTx/>
              <a:buChar char="•"/>
              <a:defRPr/>
            </a:pPr>
            <a:r>
              <a:rPr lang="it-IT" sz="2000" dirty="0" err="1" smtClean="0">
                <a:solidFill>
                  <a:srgbClr val="FFFF00"/>
                </a:solidFill>
                <a:latin typeface="Tahoma" pitchFamily="34" charset="0"/>
              </a:rPr>
              <a:t>Microcephaly</a:t>
            </a:r>
            <a:endParaRPr lang="it-IT" sz="2000" dirty="0">
              <a:solidFill>
                <a:srgbClr val="FFFF00"/>
              </a:solidFill>
              <a:latin typeface="Tahoma" pitchFamily="34" charset="0"/>
            </a:endParaRPr>
          </a:p>
          <a:p>
            <a:pPr lvl="1">
              <a:buFontTx/>
              <a:buChar char="•"/>
              <a:defRPr/>
            </a:pPr>
            <a:r>
              <a:rPr lang="it-IT" sz="2000" dirty="0" err="1" smtClean="0">
                <a:solidFill>
                  <a:srgbClr val="FFFF00"/>
                </a:solidFill>
                <a:latin typeface="Tahoma" pitchFamily="34" charset="0"/>
              </a:rPr>
              <a:t>Blindness</a:t>
            </a:r>
            <a:r>
              <a:rPr lang="it-IT" sz="2000" dirty="0" smtClean="0">
                <a:solidFill>
                  <a:srgbClr val="FFFF00"/>
                </a:solidFill>
                <a:latin typeface="Tahoma" pitchFamily="34" charset="0"/>
              </a:rPr>
              <a:t> and </a:t>
            </a:r>
            <a:r>
              <a:rPr lang="it-IT" sz="2000" dirty="0" err="1" smtClean="0">
                <a:solidFill>
                  <a:srgbClr val="FFFF00"/>
                </a:solidFill>
                <a:latin typeface="Tahoma" pitchFamily="34" charset="0"/>
              </a:rPr>
              <a:t>deafness</a:t>
            </a:r>
            <a:endParaRPr lang="it-IT" sz="2000" dirty="0">
              <a:solidFill>
                <a:srgbClr val="FFFF00"/>
              </a:solidFill>
              <a:latin typeface="Tahoma" pitchFamily="34" charset="0"/>
            </a:endParaRPr>
          </a:p>
          <a:p>
            <a:pPr lvl="1">
              <a:buFontTx/>
              <a:buChar char="•"/>
              <a:defRPr/>
            </a:pPr>
            <a:r>
              <a:rPr lang="it-IT" sz="2000" dirty="0" err="1" smtClean="0">
                <a:solidFill>
                  <a:srgbClr val="FFFF00"/>
                </a:solidFill>
                <a:latin typeface="Tahoma" pitchFamily="34" charset="0"/>
              </a:rPr>
              <a:t>Microphthalmia</a:t>
            </a:r>
            <a:r>
              <a:rPr lang="it-IT" sz="2000" dirty="0" smtClean="0">
                <a:solidFill>
                  <a:srgbClr val="FFFF00"/>
                </a:solidFill>
                <a:latin typeface="Tahoma" pitchFamily="34" charset="0"/>
              </a:rPr>
              <a:t>/</a:t>
            </a:r>
            <a:r>
              <a:rPr lang="it-IT" sz="2000" dirty="0" err="1" smtClean="0">
                <a:solidFill>
                  <a:srgbClr val="FFFF00"/>
                </a:solidFill>
                <a:latin typeface="Tahoma" pitchFamily="34" charset="0"/>
              </a:rPr>
              <a:t>anophthalmia</a:t>
            </a:r>
            <a:endParaRPr lang="it-IT" sz="2000" dirty="0">
              <a:solidFill>
                <a:srgbClr val="FFFF00"/>
              </a:solidFill>
              <a:latin typeface="Tahoma" pitchFamily="34" charset="0"/>
            </a:endParaRPr>
          </a:p>
          <a:p>
            <a:pPr lvl="1">
              <a:buFontTx/>
              <a:buChar char="•"/>
              <a:defRPr/>
            </a:pPr>
            <a:r>
              <a:rPr lang="it-IT" sz="2000" dirty="0" err="1" smtClean="0">
                <a:solidFill>
                  <a:srgbClr val="FFFF00"/>
                </a:solidFill>
                <a:latin typeface="Tahoma" pitchFamily="34" charset="0"/>
              </a:rPr>
              <a:t>Labiopalatoschisis</a:t>
            </a:r>
            <a:r>
              <a:rPr lang="it-IT" sz="2000" dirty="0" smtClean="0">
                <a:solidFill>
                  <a:srgbClr val="FFFF00"/>
                </a:solidFill>
                <a:latin typeface="Tahoma" pitchFamily="34" charset="0"/>
              </a:rPr>
              <a:t> </a:t>
            </a:r>
            <a:r>
              <a:rPr lang="it-IT" sz="2000" dirty="0">
                <a:solidFill>
                  <a:srgbClr val="FFFF00"/>
                </a:solidFill>
                <a:latin typeface="Tahoma" pitchFamily="34" charset="0"/>
              </a:rPr>
              <a:t>80%</a:t>
            </a:r>
          </a:p>
          <a:p>
            <a:pPr lvl="1">
              <a:buFontTx/>
              <a:buChar char="•"/>
              <a:defRPr/>
            </a:pPr>
            <a:r>
              <a:rPr lang="it-IT" sz="2000" dirty="0" err="1" smtClean="0">
                <a:solidFill>
                  <a:srgbClr val="FFFF00"/>
                </a:solidFill>
                <a:latin typeface="Tahoma" pitchFamily="34" charset="0"/>
              </a:rPr>
              <a:t>Epilepsy</a:t>
            </a:r>
            <a:endParaRPr lang="it-IT" sz="2000" dirty="0">
              <a:solidFill>
                <a:srgbClr val="FFFF00"/>
              </a:solidFill>
              <a:latin typeface="Tahoma" pitchFamily="34" charset="0"/>
            </a:endParaRPr>
          </a:p>
          <a:p>
            <a:pPr lvl="1">
              <a:buFontTx/>
              <a:buChar char="•"/>
              <a:defRPr/>
            </a:pPr>
            <a:r>
              <a:rPr lang="it-IT" sz="2000" dirty="0" err="1">
                <a:solidFill>
                  <a:srgbClr val="FFFF00"/>
                </a:solidFill>
                <a:latin typeface="Tahoma" pitchFamily="34" charset="0"/>
              </a:rPr>
              <a:t>C</a:t>
            </a:r>
            <a:r>
              <a:rPr lang="it-IT" sz="2000" dirty="0" err="1" smtClean="0">
                <a:solidFill>
                  <a:srgbClr val="FFFF00"/>
                </a:solidFill>
                <a:latin typeface="Tahoma" pitchFamily="34" charset="0"/>
              </a:rPr>
              <a:t>ardiac</a:t>
            </a:r>
            <a:r>
              <a:rPr lang="it-IT" sz="2000" dirty="0" smtClean="0">
                <a:solidFill>
                  <a:srgbClr val="FFFF00"/>
                </a:solidFill>
                <a:latin typeface="Tahoma" pitchFamily="34" charset="0"/>
              </a:rPr>
              <a:t> </a:t>
            </a:r>
            <a:r>
              <a:rPr lang="it-IT" sz="2000" dirty="0" err="1" smtClean="0">
                <a:solidFill>
                  <a:srgbClr val="FFFF00"/>
                </a:solidFill>
                <a:latin typeface="Tahoma" pitchFamily="34" charset="0"/>
              </a:rPr>
              <a:t>malformations</a:t>
            </a:r>
            <a:endParaRPr lang="it-IT" sz="2000" dirty="0">
              <a:solidFill>
                <a:srgbClr val="FFFF00"/>
              </a:solidFill>
              <a:latin typeface="Tahoma" pitchFamily="34" charset="0"/>
            </a:endParaRPr>
          </a:p>
          <a:p>
            <a:pPr lvl="1">
              <a:buFontTx/>
              <a:buChar char="•"/>
              <a:defRPr/>
            </a:pPr>
            <a:r>
              <a:rPr lang="it-IT" sz="2000" dirty="0" err="1" smtClean="0">
                <a:solidFill>
                  <a:srgbClr val="FFFF00"/>
                </a:solidFill>
                <a:latin typeface="Tahoma" pitchFamily="34" charset="0"/>
              </a:rPr>
              <a:t>Feet</a:t>
            </a:r>
            <a:r>
              <a:rPr lang="it-IT" sz="2000" dirty="0" smtClean="0">
                <a:solidFill>
                  <a:srgbClr val="FFFF00"/>
                </a:solidFill>
                <a:latin typeface="Tahoma" pitchFamily="34" charset="0"/>
              </a:rPr>
              <a:t> with </a:t>
            </a:r>
            <a:r>
              <a:rPr lang="it-IT" sz="2000" dirty="0" err="1" smtClean="0">
                <a:solidFill>
                  <a:srgbClr val="FFFF00"/>
                </a:solidFill>
                <a:latin typeface="Tahoma" pitchFamily="34" charset="0"/>
              </a:rPr>
              <a:t>prominent</a:t>
            </a:r>
            <a:r>
              <a:rPr lang="it-IT" sz="2000" dirty="0" smtClean="0">
                <a:solidFill>
                  <a:srgbClr val="FFFF00"/>
                </a:solidFill>
                <a:latin typeface="Tahoma" pitchFamily="34" charset="0"/>
              </a:rPr>
              <a:t> </a:t>
            </a:r>
            <a:r>
              <a:rPr lang="it-IT" sz="2000" dirty="0" err="1" smtClean="0">
                <a:solidFill>
                  <a:srgbClr val="FFFF00"/>
                </a:solidFill>
                <a:latin typeface="Tahoma" pitchFamily="34" charset="0"/>
              </a:rPr>
              <a:t>heel</a:t>
            </a:r>
            <a:endParaRPr lang="it-IT" sz="2000" dirty="0">
              <a:solidFill>
                <a:srgbClr val="FFFF00"/>
              </a:solidFill>
              <a:latin typeface="Tahoma" pitchFamily="34" charset="0"/>
            </a:endParaRPr>
          </a:p>
        </p:txBody>
      </p:sp>
      <p:pic>
        <p:nvPicPr>
          <p:cNvPr id="123908" name="Picture 4" descr="juliette-email-foto"/>
          <p:cNvPicPr>
            <a:picLocks noChangeAspect="1" noChangeArrowheads="1"/>
          </p:cNvPicPr>
          <p:nvPr/>
        </p:nvPicPr>
        <p:blipFill>
          <a:blip r:embed="rId2"/>
          <a:srcRect/>
          <a:stretch>
            <a:fillRect/>
          </a:stretch>
        </p:blipFill>
        <p:spPr bwMode="auto">
          <a:xfrm>
            <a:off x="1052513" y="333375"/>
            <a:ext cx="1974850" cy="1443038"/>
          </a:xfrm>
          <a:prstGeom prst="rect">
            <a:avLst/>
          </a:prstGeom>
          <a:noFill/>
          <a:ln w="9525">
            <a:noFill/>
            <a:miter lim="800000"/>
            <a:headEnd/>
            <a:tailEnd/>
          </a:ln>
        </p:spPr>
      </p:pic>
      <p:pic>
        <p:nvPicPr>
          <p:cNvPr id="123909" name="Picture 6" descr="Evan-4-055"/>
          <p:cNvPicPr>
            <a:picLocks noChangeAspect="1" noChangeArrowheads="1"/>
          </p:cNvPicPr>
          <p:nvPr/>
        </p:nvPicPr>
        <p:blipFill>
          <a:blip r:embed="rId3"/>
          <a:srcRect/>
          <a:stretch>
            <a:fillRect/>
          </a:stretch>
        </p:blipFill>
        <p:spPr bwMode="auto">
          <a:xfrm>
            <a:off x="3159125" y="188913"/>
            <a:ext cx="1722438" cy="1628775"/>
          </a:xfrm>
          <a:prstGeom prst="rect">
            <a:avLst/>
          </a:prstGeom>
          <a:noFill/>
          <a:ln w="9525">
            <a:noFill/>
            <a:miter lim="800000"/>
            <a:headEnd/>
            <a:tailEnd/>
          </a:ln>
        </p:spPr>
      </p:pic>
      <p:pic>
        <p:nvPicPr>
          <p:cNvPr id="123910" name="Picture 7"/>
          <p:cNvPicPr>
            <a:picLocks noChangeAspect="1" noChangeArrowheads="1"/>
          </p:cNvPicPr>
          <p:nvPr/>
        </p:nvPicPr>
        <p:blipFill>
          <a:blip r:embed="rId4"/>
          <a:srcRect/>
          <a:stretch>
            <a:fillRect/>
          </a:stretch>
        </p:blipFill>
        <p:spPr bwMode="auto">
          <a:xfrm>
            <a:off x="7994650" y="4292600"/>
            <a:ext cx="1654175" cy="2087563"/>
          </a:xfrm>
          <a:prstGeom prst="rect">
            <a:avLst/>
          </a:prstGeom>
          <a:noFill/>
          <a:ln w="9525">
            <a:noFill/>
            <a:miter lim="800000"/>
            <a:headEnd/>
            <a:tailEnd/>
          </a:ln>
        </p:spPr>
      </p:pic>
      <p:pic>
        <p:nvPicPr>
          <p:cNvPr id="123911" name="Picture 8" descr="slide180"/>
          <p:cNvPicPr>
            <a:picLocks noChangeAspect="1" noChangeArrowheads="1"/>
          </p:cNvPicPr>
          <p:nvPr/>
        </p:nvPicPr>
        <p:blipFill>
          <a:blip r:embed="rId5"/>
          <a:srcRect/>
          <a:stretch>
            <a:fillRect/>
          </a:stretch>
        </p:blipFill>
        <p:spPr bwMode="auto">
          <a:xfrm>
            <a:off x="1052513" y="4941888"/>
            <a:ext cx="2439987" cy="1703387"/>
          </a:xfrm>
          <a:prstGeom prst="rect">
            <a:avLst/>
          </a:prstGeom>
          <a:noFill/>
          <a:ln w="9525">
            <a:noFill/>
            <a:miter lim="800000"/>
            <a:headEnd/>
            <a:tailEnd/>
          </a:ln>
        </p:spPr>
      </p:pic>
      <p:pic>
        <p:nvPicPr>
          <p:cNvPr id="123912" name="Picture 9" descr="peri006"/>
          <p:cNvPicPr>
            <a:picLocks noChangeAspect="1" noChangeArrowheads="1"/>
          </p:cNvPicPr>
          <p:nvPr/>
        </p:nvPicPr>
        <p:blipFill>
          <a:blip r:embed="rId6"/>
          <a:srcRect/>
          <a:stretch>
            <a:fillRect/>
          </a:stretch>
        </p:blipFill>
        <p:spPr bwMode="auto">
          <a:xfrm>
            <a:off x="1209675" y="2349500"/>
            <a:ext cx="1782763" cy="2298700"/>
          </a:xfrm>
          <a:prstGeom prst="rect">
            <a:avLst/>
          </a:prstGeom>
          <a:noFill/>
          <a:ln w="9525">
            <a:noFill/>
            <a:miter lim="800000"/>
            <a:headEnd/>
            <a:tailEnd/>
          </a:ln>
        </p:spPr>
      </p:pic>
      <p:sp>
        <p:nvSpPr>
          <p:cNvPr id="337930" name="Line 10"/>
          <p:cNvSpPr>
            <a:spLocks noChangeShapeType="1"/>
          </p:cNvSpPr>
          <p:nvPr/>
        </p:nvSpPr>
        <p:spPr bwMode="auto">
          <a:xfrm>
            <a:off x="5576888" y="908050"/>
            <a:ext cx="3675062" cy="0"/>
          </a:xfrm>
          <a:prstGeom prst="line">
            <a:avLst/>
          </a:prstGeom>
          <a:noFill/>
          <a:ln w="57150">
            <a:solidFill>
              <a:srgbClr val="FF9900"/>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srcRect/>
          <a:stretch>
            <a:fillRect/>
          </a:stretch>
        </p:blipFill>
        <p:spPr bwMode="auto">
          <a:xfrm>
            <a:off x="738188" y="428625"/>
            <a:ext cx="8970962" cy="4900613"/>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79"/>
          <p:cNvGrpSpPr>
            <a:grpSpLocks/>
          </p:cNvGrpSpPr>
          <p:nvPr/>
        </p:nvGrpSpPr>
        <p:grpSpPr bwMode="auto">
          <a:xfrm>
            <a:off x="157163" y="1719263"/>
            <a:ext cx="4732337" cy="4616450"/>
            <a:chOff x="226" y="1083"/>
            <a:chExt cx="2752" cy="2908"/>
          </a:xfrm>
        </p:grpSpPr>
        <p:pic>
          <p:nvPicPr>
            <p:cNvPr id="54330" name="Picture 3" descr="human_karyotype"/>
            <p:cNvPicPr>
              <a:picLocks noChangeAspect="1" noChangeArrowheads="1"/>
            </p:cNvPicPr>
            <p:nvPr/>
          </p:nvPicPr>
          <p:blipFill>
            <a:blip r:embed="rId2"/>
            <a:srcRect/>
            <a:stretch>
              <a:fillRect/>
            </a:stretch>
          </p:blipFill>
          <p:spPr bwMode="auto">
            <a:xfrm>
              <a:off x="226" y="1083"/>
              <a:ext cx="2752" cy="2908"/>
            </a:xfrm>
            <a:prstGeom prst="rect">
              <a:avLst/>
            </a:prstGeom>
            <a:noFill/>
            <a:ln w="9525">
              <a:solidFill>
                <a:schemeClr val="tx1"/>
              </a:solidFill>
              <a:miter lim="800000"/>
              <a:headEnd/>
              <a:tailEnd/>
            </a:ln>
          </p:spPr>
        </p:pic>
        <p:sp>
          <p:nvSpPr>
            <p:cNvPr id="54331" name="Rectangle 4"/>
            <p:cNvSpPr>
              <a:spLocks noChangeArrowheads="1"/>
            </p:cNvSpPr>
            <p:nvPr/>
          </p:nvSpPr>
          <p:spPr bwMode="auto">
            <a:xfrm>
              <a:off x="573" y="1152"/>
              <a:ext cx="152" cy="809"/>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32" name="Rectangle 5"/>
            <p:cNvSpPr>
              <a:spLocks noChangeArrowheads="1"/>
            </p:cNvSpPr>
            <p:nvPr/>
          </p:nvSpPr>
          <p:spPr bwMode="auto">
            <a:xfrm>
              <a:off x="997" y="1112"/>
              <a:ext cx="152" cy="810"/>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33" name="Rectangle 6"/>
            <p:cNvSpPr>
              <a:spLocks noChangeArrowheads="1"/>
            </p:cNvSpPr>
            <p:nvPr/>
          </p:nvSpPr>
          <p:spPr bwMode="auto">
            <a:xfrm>
              <a:off x="1473" y="1105"/>
              <a:ext cx="152" cy="809"/>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34" name="Rectangle 7"/>
            <p:cNvSpPr>
              <a:spLocks noChangeArrowheads="1"/>
            </p:cNvSpPr>
            <p:nvPr/>
          </p:nvSpPr>
          <p:spPr bwMode="auto">
            <a:xfrm>
              <a:off x="2280" y="1097"/>
              <a:ext cx="152" cy="809"/>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35" name="Rectangle 8"/>
            <p:cNvSpPr>
              <a:spLocks noChangeArrowheads="1"/>
            </p:cNvSpPr>
            <p:nvPr/>
          </p:nvSpPr>
          <p:spPr bwMode="auto">
            <a:xfrm>
              <a:off x="2700" y="1105"/>
              <a:ext cx="152" cy="809"/>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36" name="Rectangle 9"/>
            <p:cNvSpPr>
              <a:spLocks noChangeArrowheads="1"/>
            </p:cNvSpPr>
            <p:nvPr/>
          </p:nvSpPr>
          <p:spPr bwMode="auto">
            <a:xfrm>
              <a:off x="501" y="1863"/>
              <a:ext cx="151" cy="809"/>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37" name="Rectangle 10"/>
            <p:cNvSpPr>
              <a:spLocks noChangeArrowheads="1"/>
            </p:cNvSpPr>
            <p:nvPr/>
          </p:nvSpPr>
          <p:spPr bwMode="auto">
            <a:xfrm>
              <a:off x="832" y="2024"/>
              <a:ext cx="151" cy="575"/>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38" name="Rectangle 11"/>
            <p:cNvSpPr>
              <a:spLocks noChangeArrowheads="1"/>
            </p:cNvSpPr>
            <p:nvPr/>
          </p:nvSpPr>
          <p:spPr bwMode="auto">
            <a:xfrm>
              <a:off x="1208" y="2042"/>
              <a:ext cx="152" cy="576"/>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39" name="Rectangle 12"/>
            <p:cNvSpPr>
              <a:spLocks noChangeArrowheads="1"/>
            </p:cNvSpPr>
            <p:nvPr/>
          </p:nvSpPr>
          <p:spPr bwMode="auto">
            <a:xfrm>
              <a:off x="1552" y="2034"/>
              <a:ext cx="152" cy="576"/>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40" name="Rectangle 13"/>
            <p:cNvSpPr>
              <a:spLocks noChangeArrowheads="1"/>
            </p:cNvSpPr>
            <p:nvPr/>
          </p:nvSpPr>
          <p:spPr bwMode="auto">
            <a:xfrm>
              <a:off x="1890" y="2028"/>
              <a:ext cx="152" cy="575"/>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41" name="Rectangle 14"/>
            <p:cNvSpPr>
              <a:spLocks noChangeArrowheads="1"/>
            </p:cNvSpPr>
            <p:nvPr/>
          </p:nvSpPr>
          <p:spPr bwMode="auto">
            <a:xfrm>
              <a:off x="2304" y="2006"/>
              <a:ext cx="152" cy="576"/>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42" name="Rectangle 15"/>
            <p:cNvSpPr>
              <a:spLocks noChangeArrowheads="1"/>
            </p:cNvSpPr>
            <p:nvPr/>
          </p:nvSpPr>
          <p:spPr bwMode="auto">
            <a:xfrm>
              <a:off x="2711" y="2034"/>
              <a:ext cx="152" cy="576"/>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43" name="Rectangle 16"/>
            <p:cNvSpPr>
              <a:spLocks noChangeArrowheads="1"/>
            </p:cNvSpPr>
            <p:nvPr/>
          </p:nvSpPr>
          <p:spPr bwMode="auto">
            <a:xfrm>
              <a:off x="452" y="2775"/>
              <a:ext cx="152" cy="393"/>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44" name="Rectangle 17"/>
            <p:cNvSpPr>
              <a:spLocks noChangeArrowheads="1"/>
            </p:cNvSpPr>
            <p:nvPr/>
          </p:nvSpPr>
          <p:spPr bwMode="auto">
            <a:xfrm>
              <a:off x="821" y="2779"/>
              <a:ext cx="152" cy="393"/>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45" name="Rectangle 18"/>
            <p:cNvSpPr>
              <a:spLocks noChangeArrowheads="1"/>
            </p:cNvSpPr>
            <p:nvPr/>
          </p:nvSpPr>
          <p:spPr bwMode="auto">
            <a:xfrm>
              <a:off x="1198" y="2760"/>
              <a:ext cx="151" cy="393"/>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46" name="Rectangle 19"/>
            <p:cNvSpPr>
              <a:spLocks noChangeArrowheads="1"/>
            </p:cNvSpPr>
            <p:nvPr/>
          </p:nvSpPr>
          <p:spPr bwMode="auto">
            <a:xfrm>
              <a:off x="1925" y="2742"/>
              <a:ext cx="152" cy="393"/>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47" name="Rectangle 20"/>
            <p:cNvSpPr>
              <a:spLocks noChangeArrowheads="1"/>
            </p:cNvSpPr>
            <p:nvPr/>
          </p:nvSpPr>
          <p:spPr bwMode="auto">
            <a:xfrm>
              <a:off x="2322" y="2767"/>
              <a:ext cx="151" cy="393"/>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48" name="Rectangle 21"/>
            <p:cNvSpPr>
              <a:spLocks noChangeArrowheads="1"/>
            </p:cNvSpPr>
            <p:nvPr/>
          </p:nvSpPr>
          <p:spPr bwMode="auto">
            <a:xfrm>
              <a:off x="2711" y="2793"/>
              <a:ext cx="152" cy="393"/>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49" name="Rectangle 22"/>
            <p:cNvSpPr>
              <a:spLocks noChangeArrowheads="1"/>
            </p:cNvSpPr>
            <p:nvPr/>
          </p:nvSpPr>
          <p:spPr bwMode="auto">
            <a:xfrm>
              <a:off x="446" y="3372"/>
              <a:ext cx="151" cy="393"/>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50" name="Rectangle 23"/>
            <p:cNvSpPr>
              <a:spLocks noChangeArrowheads="1"/>
            </p:cNvSpPr>
            <p:nvPr/>
          </p:nvSpPr>
          <p:spPr bwMode="auto">
            <a:xfrm>
              <a:off x="821" y="3354"/>
              <a:ext cx="152" cy="393"/>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51" name="Rectangle 24"/>
            <p:cNvSpPr>
              <a:spLocks noChangeArrowheads="1"/>
            </p:cNvSpPr>
            <p:nvPr/>
          </p:nvSpPr>
          <p:spPr bwMode="auto">
            <a:xfrm>
              <a:off x="1493" y="3344"/>
              <a:ext cx="152" cy="393"/>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52" name="Rectangle 25"/>
            <p:cNvSpPr>
              <a:spLocks noChangeArrowheads="1"/>
            </p:cNvSpPr>
            <p:nvPr/>
          </p:nvSpPr>
          <p:spPr bwMode="auto">
            <a:xfrm>
              <a:off x="1849" y="3369"/>
              <a:ext cx="151" cy="393"/>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53" name="Rectangle 26"/>
            <p:cNvSpPr>
              <a:spLocks noChangeArrowheads="1"/>
            </p:cNvSpPr>
            <p:nvPr/>
          </p:nvSpPr>
          <p:spPr bwMode="auto">
            <a:xfrm>
              <a:off x="2621" y="3333"/>
              <a:ext cx="152" cy="658"/>
            </a:xfrm>
            <a:prstGeom prst="rect">
              <a:avLst/>
            </a:prstGeom>
            <a:solidFill>
              <a:schemeClr val="bg1"/>
            </a:solidFill>
            <a:ln w="9525">
              <a:noFill/>
              <a:miter lim="800000"/>
              <a:headEnd/>
              <a:tailEnd/>
            </a:ln>
          </p:spPr>
          <p:txBody>
            <a:bodyPr wrap="none" anchor="ctr"/>
            <a:lstStyle/>
            <a:p>
              <a:pPr algn="ctr" rtl="1" eaLnBrk="0" hangingPunct="0"/>
              <a:endParaRPr lang="it-IT"/>
            </a:p>
          </p:txBody>
        </p:sp>
      </p:grpSp>
      <p:grpSp>
        <p:nvGrpSpPr>
          <p:cNvPr id="54275" name="Group 80"/>
          <p:cNvGrpSpPr>
            <a:grpSpLocks noChangeAspect="1"/>
          </p:cNvGrpSpPr>
          <p:nvPr/>
        </p:nvGrpSpPr>
        <p:grpSpPr bwMode="auto">
          <a:xfrm>
            <a:off x="5240338" y="1268413"/>
            <a:ext cx="2847975" cy="2786062"/>
            <a:chOff x="3023" y="1083"/>
            <a:chExt cx="2751" cy="2916"/>
          </a:xfrm>
        </p:grpSpPr>
        <p:pic>
          <p:nvPicPr>
            <p:cNvPr id="54306" name="Picture 29" descr="human_karyotype"/>
            <p:cNvPicPr>
              <a:picLocks noChangeAspect="1" noChangeArrowheads="1"/>
            </p:cNvPicPr>
            <p:nvPr/>
          </p:nvPicPr>
          <p:blipFill>
            <a:blip r:embed="rId2"/>
            <a:srcRect/>
            <a:stretch>
              <a:fillRect/>
            </a:stretch>
          </p:blipFill>
          <p:spPr bwMode="auto">
            <a:xfrm>
              <a:off x="3023" y="1083"/>
              <a:ext cx="2751" cy="2916"/>
            </a:xfrm>
            <a:prstGeom prst="rect">
              <a:avLst/>
            </a:prstGeom>
            <a:noFill/>
            <a:ln w="9525">
              <a:solidFill>
                <a:schemeClr val="tx1"/>
              </a:solidFill>
              <a:miter lim="800000"/>
              <a:headEnd/>
              <a:tailEnd/>
            </a:ln>
          </p:spPr>
        </p:pic>
        <p:sp>
          <p:nvSpPr>
            <p:cNvPr id="54307" name="Rectangle 30"/>
            <p:cNvSpPr>
              <a:spLocks noChangeArrowheads="1"/>
            </p:cNvSpPr>
            <p:nvPr/>
          </p:nvSpPr>
          <p:spPr bwMode="auto">
            <a:xfrm>
              <a:off x="3370" y="1153"/>
              <a:ext cx="151" cy="811"/>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08" name="Rectangle 31"/>
            <p:cNvSpPr>
              <a:spLocks noChangeArrowheads="1"/>
            </p:cNvSpPr>
            <p:nvPr/>
          </p:nvSpPr>
          <p:spPr bwMode="auto">
            <a:xfrm>
              <a:off x="3794" y="1113"/>
              <a:ext cx="151" cy="811"/>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09" name="Rectangle 32"/>
            <p:cNvSpPr>
              <a:spLocks noChangeArrowheads="1"/>
            </p:cNvSpPr>
            <p:nvPr/>
          </p:nvSpPr>
          <p:spPr bwMode="auto">
            <a:xfrm>
              <a:off x="4270" y="1105"/>
              <a:ext cx="151" cy="811"/>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10" name="Rectangle 33"/>
            <p:cNvSpPr>
              <a:spLocks noChangeArrowheads="1"/>
            </p:cNvSpPr>
            <p:nvPr/>
          </p:nvSpPr>
          <p:spPr bwMode="auto">
            <a:xfrm>
              <a:off x="5076" y="1097"/>
              <a:ext cx="152" cy="812"/>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11" name="Rectangle 34"/>
            <p:cNvSpPr>
              <a:spLocks noChangeArrowheads="1"/>
            </p:cNvSpPr>
            <p:nvPr/>
          </p:nvSpPr>
          <p:spPr bwMode="auto">
            <a:xfrm>
              <a:off x="5496" y="1105"/>
              <a:ext cx="152" cy="811"/>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12" name="Rectangle 35"/>
            <p:cNvSpPr>
              <a:spLocks noChangeArrowheads="1"/>
            </p:cNvSpPr>
            <p:nvPr/>
          </p:nvSpPr>
          <p:spPr bwMode="auto">
            <a:xfrm>
              <a:off x="3297" y="1865"/>
              <a:ext cx="152" cy="811"/>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13" name="Rectangle 36"/>
            <p:cNvSpPr>
              <a:spLocks noChangeArrowheads="1"/>
            </p:cNvSpPr>
            <p:nvPr/>
          </p:nvSpPr>
          <p:spPr bwMode="auto">
            <a:xfrm>
              <a:off x="3629" y="2026"/>
              <a:ext cx="151" cy="577"/>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14" name="Rectangle 37"/>
            <p:cNvSpPr>
              <a:spLocks noChangeArrowheads="1"/>
            </p:cNvSpPr>
            <p:nvPr/>
          </p:nvSpPr>
          <p:spPr bwMode="auto">
            <a:xfrm>
              <a:off x="4005" y="2045"/>
              <a:ext cx="151" cy="577"/>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15" name="Rectangle 38"/>
            <p:cNvSpPr>
              <a:spLocks noChangeArrowheads="1"/>
            </p:cNvSpPr>
            <p:nvPr/>
          </p:nvSpPr>
          <p:spPr bwMode="auto">
            <a:xfrm>
              <a:off x="4349" y="2037"/>
              <a:ext cx="151" cy="577"/>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16" name="Rectangle 39"/>
            <p:cNvSpPr>
              <a:spLocks noChangeArrowheads="1"/>
            </p:cNvSpPr>
            <p:nvPr/>
          </p:nvSpPr>
          <p:spPr bwMode="auto">
            <a:xfrm>
              <a:off x="4687" y="2030"/>
              <a:ext cx="151" cy="577"/>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17" name="Rectangle 40"/>
            <p:cNvSpPr>
              <a:spLocks noChangeArrowheads="1"/>
            </p:cNvSpPr>
            <p:nvPr/>
          </p:nvSpPr>
          <p:spPr bwMode="auto">
            <a:xfrm>
              <a:off x="5101" y="2009"/>
              <a:ext cx="151" cy="577"/>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18" name="Rectangle 41"/>
            <p:cNvSpPr>
              <a:spLocks noChangeArrowheads="1"/>
            </p:cNvSpPr>
            <p:nvPr/>
          </p:nvSpPr>
          <p:spPr bwMode="auto">
            <a:xfrm>
              <a:off x="5507" y="2037"/>
              <a:ext cx="152" cy="577"/>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19" name="Rectangle 42"/>
            <p:cNvSpPr>
              <a:spLocks noChangeArrowheads="1"/>
            </p:cNvSpPr>
            <p:nvPr/>
          </p:nvSpPr>
          <p:spPr bwMode="auto">
            <a:xfrm>
              <a:off x="3249" y="2779"/>
              <a:ext cx="152" cy="394"/>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20" name="Rectangle 43"/>
            <p:cNvSpPr>
              <a:spLocks noChangeArrowheads="1"/>
            </p:cNvSpPr>
            <p:nvPr/>
          </p:nvSpPr>
          <p:spPr bwMode="auto">
            <a:xfrm>
              <a:off x="3618" y="2783"/>
              <a:ext cx="152" cy="394"/>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21" name="Rectangle 44"/>
            <p:cNvSpPr>
              <a:spLocks noChangeArrowheads="1"/>
            </p:cNvSpPr>
            <p:nvPr/>
          </p:nvSpPr>
          <p:spPr bwMode="auto">
            <a:xfrm>
              <a:off x="3994" y="2765"/>
              <a:ext cx="152" cy="394"/>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22" name="Rectangle 45"/>
            <p:cNvSpPr>
              <a:spLocks noChangeArrowheads="1"/>
            </p:cNvSpPr>
            <p:nvPr/>
          </p:nvSpPr>
          <p:spPr bwMode="auto">
            <a:xfrm>
              <a:off x="4721" y="2746"/>
              <a:ext cx="152" cy="395"/>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23" name="Rectangle 46"/>
            <p:cNvSpPr>
              <a:spLocks noChangeArrowheads="1"/>
            </p:cNvSpPr>
            <p:nvPr/>
          </p:nvSpPr>
          <p:spPr bwMode="auto">
            <a:xfrm>
              <a:off x="5118" y="2772"/>
              <a:ext cx="151" cy="394"/>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24" name="Rectangle 47"/>
            <p:cNvSpPr>
              <a:spLocks noChangeArrowheads="1"/>
            </p:cNvSpPr>
            <p:nvPr/>
          </p:nvSpPr>
          <p:spPr bwMode="auto">
            <a:xfrm>
              <a:off x="5507" y="2798"/>
              <a:ext cx="152" cy="394"/>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25" name="Rectangle 48"/>
            <p:cNvSpPr>
              <a:spLocks noChangeArrowheads="1"/>
            </p:cNvSpPr>
            <p:nvPr/>
          </p:nvSpPr>
          <p:spPr bwMode="auto">
            <a:xfrm>
              <a:off x="3242" y="3379"/>
              <a:ext cx="152" cy="394"/>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26" name="Rectangle 49"/>
            <p:cNvSpPr>
              <a:spLocks noChangeArrowheads="1"/>
            </p:cNvSpPr>
            <p:nvPr/>
          </p:nvSpPr>
          <p:spPr bwMode="auto">
            <a:xfrm>
              <a:off x="3618" y="3360"/>
              <a:ext cx="152" cy="394"/>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27" name="Rectangle 50"/>
            <p:cNvSpPr>
              <a:spLocks noChangeArrowheads="1"/>
            </p:cNvSpPr>
            <p:nvPr/>
          </p:nvSpPr>
          <p:spPr bwMode="auto">
            <a:xfrm>
              <a:off x="4290" y="3350"/>
              <a:ext cx="151" cy="394"/>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28" name="Rectangle 51"/>
            <p:cNvSpPr>
              <a:spLocks noChangeArrowheads="1"/>
            </p:cNvSpPr>
            <p:nvPr/>
          </p:nvSpPr>
          <p:spPr bwMode="auto">
            <a:xfrm>
              <a:off x="4645" y="3376"/>
              <a:ext cx="152" cy="394"/>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29" name="Rectangle 52"/>
            <p:cNvSpPr>
              <a:spLocks noChangeArrowheads="1"/>
            </p:cNvSpPr>
            <p:nvPr/>
          </p:nvSpPr>
          <p:spPr bwMode="auto">
            <a:xfrm>
              <a:off x="5132" y="3339"/>
              <a:ext cx="152" cy="660"/>
            </a:xfrm>
            <a:prstGeom prst="rect">
              <a:avLst/>
            </a:prstGeom>
            <a:solidFill>
              <a:schemeClr val="bg1"/>
            </a:solidFill>
            <a:ln w="9525">
              <a:noFill/>
              <a:miter lim="800000"/>
              <a:headEnd/>
              <a:tailEnd/>
            </a:ln>
          </p:spPr>
          <p:txBody>
            <a:bodyPr wrap="none" anchor="ctr"/>
            <a:lstStyle/>
            <a:p>
              <a:pPr algn="ctr" rtl="1" eaLnBrk="0" hangingPunct="0"/>
              <a:endParaRPr lang="it-IT"/>
            </a:p>
          </p:txBody>
        </p:sp>
      </p:grpSp>
      <p:sp>
        <p:nvSpPr>
          <p:cNvPr id="54276" name="Text Box 78"/>
          <p:cNvSpPr txBox="1">
            <a:spLocks noChangeArrowheads="1"/>
          </p:cNvSpPr>
          <p:nvPr/>
        </p:nvSpPr>
        <p:spPr bwMode="auto">
          <a:xfrm>
            <a:off x="2411413" y="142875"/>
            <a:ext cx="5414962" cy="461963"/>
          </a:xfrm>
          <a:prstGeom prst="rect">
            <a:avLst/>
          </a:prstGeom>
          <a:noFill/>
          <a:ln w="9525">
            <a:noFill/>
            <a:miter lim="800000"/>
            <a:headEnd/>
            <a:tailEnd/>
          </a:ln>
        </p:spPr>
        <p:txBody>
          <a:bodyPr wrap="none">
            <a:spAutoFit/>
          </a:bodyPr>
          <a:lstStyle/>
          <a:p>
            <a:pPr algn="ctr" eaLnBrk="0" hangingPunct="0"/>
            <a:r>
              <a:rPr lang="en-US"/>
              <a:t>The sperm decides the sex of the offspring</a:t>
            </a:r>
          </a:p>
        </p:txBody>
      </p:sp>
      <p:sp>
        <p:nvSpPr>
          <p:cNvPr id="54277" name="Oval 81"/>
          <p:cNvSpPr>
            <a:spLocks noChangeArrowheads="1"/>
          </p:cNvSpPr>
          <p:nvPr/>
        </p:nvSpPr>
        <p:spPr bwMode="auto">
          <a:xfrm>
            <a:off x="3632200" y="5254625"/>
            <a:ext cx="487363" cy="985838"/>
          </a:xfrm>
          <a:prstGeom prst="ellipse">
            <a:avLst/>
          </a:prstGeom>
          <a:noFill/>
          <a:ln w="9525">
            <a:solidFill>
              <a:srgbClr val="CCCC00"/>
            </a:solidFill>
            <a:round/>
            <a:headEnd/>
            <a:tailEnd/>
          </a:ln>
        </p:spPr>
        <p:txBody>
          <a:bodyPr wrap="none" anchor="ctr"/>
          <a:lstStyle/>
          <a:p>
            <a:pPr algn="ctr" rtl="1" eaLnBrk="0" hangingPunct="0"/>
            <a:endParaRPr lang="it-IT"/>
          </a:p>
        </p:txBody>
      </p:sp>
      <p:sp>
        <p:nvSpPr>
          <p:cNvPr id="54278" name="Oval 82"/>
          <p:cNvSpPr>
            <a:spLocks noChangeArrowheads="1"/>
          </p:cNvSpPr>
          <p:nvPr/>
        </p:nvSpPr>
        <p:spPr bwMode="auto">
          <a:xfrm>
            <a:off x="9029700" y="5264150"/>
            <a:ext cx="485775" cy="985838"/>
          </a:xfrm>
          <a:prstGeom prst="ellipse">
            <a:avLst/>
          </a:prstGeom>
          <a:noFill/>
          <a:ln w="9525">
            <a:solidFill>
              <a:srgbClr val="CCCC00"/>
            </a:solidFill>
            <a:round/>
            <a:headEnd/>
            <a:tailEnd/>
          </a:ln>
        </p:spPr>
        <p:txBody>
          <a:bodyPr wrap="none" anchor="ctr"/>
          <a:lstStyle/>
          <a:p>
            <a:pPr algn="ctr" rtl="1" eaLnBrk="0" hangingPunct="0"/>
            <a:endParaRPr lang="it-IT"/>
          </a:p>
        </p:txBody>
      </p:sp>
      <p:pic>
        <p:nvPicPr>
          <p:cNvPr id="54279" name="Picture 86" descr="gammel"/>
          <p:cNvPicPr>
            <a:picLocks noChangeAspect="1" noChangeArrowheads="1"/>
          </p:cNvPicPr>
          <p:nvPr/>
        </p:nvPicPr>
        <p:blipFill>
          <a:blip r:embed="rId3"/>
          <a:srcRect/>
          <a:stretch>
            <a:fillRect/>
          </a:stretch>
        </p:blipFill>
        <p:spPr bwMode="auto">
          <a:xfrm>
            <a:off x="8024813" y="-36513"/>
            <a:ext cx="1757362" cy="2035176"/>
          </a:xfrm>
          <a:prstGeom prst="rect">
            <a:avLst/>
          </a:prstGeom>
          <a:noFill/>
          <a:ln w="9525">
            <a:noFill/>
            <a:miter lim="800000"/>
            <a:headEnd/>
            <a:tailEnd/>
          </a:ln>
        </p:spPr>
      </p:pic>
      <p:pic>
        <p:nvPicPr>
          <p:cNvPr id="54280" name="Picture 88" descr="bw1">
            <a:hlinkClick r:id="rId4"/>
          </p:cNvPr>
          <p:cNvPicPr>
            <a:picLocks noChangeAspect="1" noChangeArrowheads="1"/>
          </p:cNvPicPr>
          <p:nvPr/>
        </p:nvPicPr>
        <p:blipFill>
          <a:blip r:embed="rId5"/>
          <a:srcRect l="9456" r="56685" b="32610"/>
          <a:stretch>
            <a:fillRect/>
          </a:stretch>
        </p:blipFill>
        <p:spPr bwMode="auto">
          <a:xfrm>
            <a:off x="123825" y="28575"/>
            <a:ext cx="1560513" cy="1843088"/>
          </a:xfrm>
          <a:prstGeom prst="rect">
            <a:avLst/>
          </a:prstGeom>
          <a:noFill/>
          <a:ln w="9525">
            <a:noFill/>
            <a:miter lim="800000"/>
            <a:headEnd/>
            <a:tailEnd/>
          </a:ln>
        </p:spPr>
      </p:pic>
      <p:grpSp>
        <p:nvGrpSpPr>
          <p:cNvPr id="54281" name="Group 79"/>
          <p:cNvGrpSpPr>
            <a:grpSpLocks noChangeAspect="1"/>
          </p:cNvGrpSpPr>
          <p:nvPr/>
        </p:nvGrpSpPr>
        <p:grpSpPr bwMode="auto">
          <a:xfrm>
            <a:off x="6824663" y="3994150"/>
            <a:ext cx="2936875" cy="2863850"/>
            <a:chOff x="226" y="1083"/>
            <a:chExt cx="2752" cy="2908"/>
          </a:xfrm>
        </p:grpSpPr>
        <p:pic>
          <p:nvPicPr>
            <p:cNvPr id="54282" name="Picture 3" descr="human_karyotype"/>
            <p:cNvPicPr>
              <a:picLocks noChangeAspect="1" noChangeArrowheads="1"/>
            </p:cNvPicPr>
            <p:nvPr/>
          </p:nvPicPr>
          <p:blipFill>
            <a:blip r:embed="rId2"/>
            <a:srcRect/>
            <a:stretch>
              <a:fillRect/>
            </a:stretch>
          </p:blipFill>
          <p:spPr bwMode="auto">
            <a:xfrm>
              <a:off x="226" y="1083"/>
              <a:ext cx="2752" cy="2908"/>
            </a:xfrm>
            <a:prstGeom prst="rect">
              <a:avLst/>
            </a:prstGeom>
            <a:noFill/>
            <a:ln w="9525">
              <a:solidFill>
                <a:schemeClr val="tx1"/>
              </a:solidFill>
              <a:miter lim="800000"/>
              <a:headEnd/>
              <a:tailEnd/>
            </a:ln>
          </p:spPr>
        </p:pic>
        <p:sp>
          <p:nvSpPr>
            <p:cNvPr id="54283" name="Rectangle 4"/>
            <p:cNvSpPr>
              <a:spLocks noChangeArrowheads="1"/>
            </p:cNvSpPr>
            <p:nvPr/>
          </p:nvSpPr>
          <p:spPr bwMode="auto">
            <a:xfrm>
              <a:off x="573" y="1152"/>
              <a:ext cx="152" cy="809"/>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284" name="Rectangle 5"/>
            <p:cNvSpPr>
              <a:spLocks noChangeArrowheads="1"/>
            </p:cNvSpPr>
            <p:nvPr/>
          </p:nvSpPr>
          <p:spPr bwMode="auto">
            <a:xfrm>
              <a:off x="997" y="1112"/>
              <a:ext cx="152" cy="810"/>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285" name="Rectangle 6"/>
            <p:cNvSpPr>
              <a:spLocks noChangeArrowheads="1"/>
            </p:cNvSpPr>
            <p:nvPr/>
          </p:nvSpPr>
          <p:spPr bwMode="auto">
            <a:xfrm>
              <a:off x="1473" y="1105"/>
              <a:ext cx="152" cy="809"/>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286" name="Rectangle 7"/>
            <p:cNvSpPr>
              <a:spLocks noChangeArrowheads="1"/>
            </p:cNvSpPr>
            <p:nvPr/>
          </p:nvSpPr>
          <p:spPr bwMode="auto">
            <a:xfrm>
              <a:off x="2280" y="1097"/>
              <a:ext cx="152" cy="809"/>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287" name="Rectangle 8"/>
            <p:cNvSpPr>
              <a:spLocks noChangeArrowheads="1"/>
            </p:cNvSpPr>
            <p:nvPr/>
          </p:nvSpPr>
          <p:spPr bwMode="auto">
            <a:xfrm>
              <a:off x="2700" y="1105"/>
              <a:ext cx="152" cy="809"/>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288" name="Rectangle 9"/>
            <p:cNvSpPr>
              <a:spLocks noChangeArrowheads="1"/>
            </p:cNvSpPr>
            <p:nvPr/>
          </p:nvSpPr>
          <p:spPr bwMode="auto">
            <a:xfrm>
              <a:off x="501" y="1863"/>
              <a:ext cx="151" cy="809"/>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289" name="Rectangle 10"/>
            <p:cNvSpPr>
              <a:spLocks noChangeArrowheads="1"/>
            </p:cNvSpPr>
            <p:nvPr/>
          </p:nvSpPr>
          <p:spPr bwMode="auto">
            <a:xfrm>
              <a:off x="832" y="2024"/>
              <a:ext cx="151" cy="575"/>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290" name="Rectangle 11"/>
            <p:cNvSpPr>
              <a:spLocks noChangeArrowheads="1"/>
            </p:cNvSpPr>
            <p:nvPr/>
          </p:nvSpPr>
          <p:spPr bwMode="auto">
            <a:xfrm>
              <a:off x="1208" y="2042"/>
              <a:ext cx="152" cy="576"/>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291" name="Rectangle 12"/>
            <p:cNvSpPr>
              <a:spLocks noChangeArrowheads="1"/>
            </p:cNvSpPr>
            <p:nvPr/>
          </p:nvSpPr>
          <p:spPr bwMode="auto">
            <a:xfrm>
              <a:off x="1552" y="2034"/>
              <a:ext cx="152" cy="576"/>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292" name="Rectangle 13"/>
            <p:cNvSpPr>
              <a:spLocks noChangeArrowheads="1"/>
            </p:cNvSpPr>
            <p:nvPr/>
          </p:nvSpPr>
          <p:spPr bwMode="auto">
            <a:xfrm>
              <a:off x="1890" y="2028"/>
              <a:ext cx="152" cy="575"/>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293" name="Rectangle 14"/>
            <p:cNvSpPr>
              <a:spLocks noChangeArrowheads="1"/>
            </p:cNvSpPr>
            <p:nvPr/>
          </p:nvSpPr>
          <p:spPr bwMode="auto">
            <a:xfrm>
              <a:off x="2304" y="2006"/>
              <a:ext cx="152" cy="576"/>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294" name="Rectangle 15"/>
            <p:cNvSpPr>
              <a:spLocks noChangeArrowheads="1"/>
            </p:cNvSpPr>
            <p:nvPr/>
          </p:nvSpPr>
          <p:spPr bwMode="auto">
            <a:xfrm>
              <a:off x="2711" y="2034"/>
              <a:ext cx="152" cy="576"/>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295" name="Rectangle 16"/>
            <p:cNvSpPr>
              <a:spLocks noChangeArrowheads="1"/>
            </p:cNvSpPr>
            <p:nvPr/>
          </p:nvSpPr>
          <p:spPr bwMode="auto">
            <a:xfrm>
              <a:off x="452" y="2775"/>
              <a:ext cx="152" cy="393"/>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296" name="Rectangle 17"/>
            <p:cNvSpPr>
              <a:spLocks noChangeArrowheads="1"/>
            </p:cNvSpPr>
            <p:nvPr/>
          </p:nvSpPr>
          <p:spPr bwMode="auto">
            <a:xfrm>
              <a:off x="821" y="2779"/>
              <a:ext cx="152" cy="393"/>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297" name="Rectangle 18"/>
            <p:cNvSpPr>
              <a:spLocks noChangeArrowheads="1"/>
            </p:cNvSpPr>
            <p:nvPr/>
          </p:nvSpPr>
          <p:spPr bwMode="auto">
            <a:xfrm>
              <a:off x="1198" y="2760"/>
              <a:ext cx="151" cy="393"/>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298" name="Rectangle 19"/>
            <p:cNvSpPr>
              <a:spLocks noChangeArrowheads="1"/>
            </p:cNvSpPr>
            <p:nvPr/>
          </p:nvSpPr>
          <p:spPr bwMode="auto">
            <a:xfrm>
              <a:off x="1925" y="2742"/>
              <a:ext cx="152" cy="393"/>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299" name="Rectangle 20"/>
            <p:cNvSpPr>
              <a:spLocks noChangeArrowheads="1"/>
            </p:cNvSpPr>
            <p:nvPr/>
          </p:nvSpPr>
          <p:spPr bwMode="auto">
            <a:xfrm>
              <a:off x="2322" y="2767"/>
              <a:ext cx="151" cy="393"/>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00" name="Rectangle 21"/>
            <p:cNvSpPr>
              <a:spLocks noChangeArrowheads="1"/>
            </p:cNvSpPr>
            <p:nvPr/>
          </p:nvSpPr>
          <p:spPr bwMode="auto">
            <a:xfrm>
              <a:off x="2711" y="2793"/>
              <a:ext cx="152" cy="393"/>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01" name="Rectangle 22"/>
            <p:cNvSpPr>
              <a:spLocks noChangeArrowheads="1"/>
            </p:cNvSpPr>
            <p:nvPr/>
          </p:nvSpPr>
          <p:spPr bwMode="auto">
            <a:xfrm>
              <a:off x="446" y="3372"/>
              <a:ext cx="151" cy="393"/>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02" name="Rectangle 23"/>
            <p:cNvSpPr>
              <a:spLocks noChangeArrowheads="1"/>
            </p:cNvSpPr>
            <p:nvPr/>
          </p:nvSpPr>
          <p:spPr bwMode="auto">
            <a:xfrm>
              <a:off x="821" y="3354"/>
              <a:ext cx="152" cy="393"/>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03" name="Rectangle 24"/>
            <p:cNvSpPr>
              <a:spLocks noChangeArrowheads="1"/>
            </p:cNvSpPr>
            <p:nvPr/>
          </p:nvSpPr>
          <p:spPr bwMode="auto">
            <a:xfrm>
              <a:off x="1493" y="3344"/>
              <a:ext cx="152" cy="393"/>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04" name="Rectangle 25"/>
            <p:cNvSpPr>
              <a:spLocks noChangeArrowheads="1"/>
            </p:cNvSpPr>
            <p:nvPr/>
          </p:nvSpPr>
          <p:spPr bwMode="auto">
            <a:xfrm>
              <a:off x="1849" y="3369"/>
              <a:ext cx="151" cy="393"/>
            </a:xfrm>
            <a:prstGeom prst="rect">
              <a:avLst/>
            </a:prstGeom>
            <a:solidFill>
              <a:schemeClr val="bg1"/>
            </a:solidFill>
            <a:ln w="9525">
              <a:noFill/>
              <a:miter lim="800000"/>
              <a:headEnd/>
              <a:tailEnd/>
            </a:ln>
          </p:spPr>
          <p:txBody>
            <a:bodyPr wrap="none" anchor="ctr"/>
            <a:lstStyle/>
            <a:p>
              <a:pPr algn="ctr" rtl="1" eaLnBrk="0" hangingPunct="0"/>
              <a:endParaRPr lang="it-IT"/>
            </a:p>
          </p:txBody>
        </p:sp>
        <p:sp>
          <p:nvSpPr>
            <p:cNvPr id="54305" name="Rectangle 26"/>
            <p:cNvSpPr>
              <a:spLocks noChangeArrowheads="1"/>
            </p:cNvSpPr>
            <p:nvPr/>
          </p:nvSpPr>
          <p:spPr bwMode="auto">
            <a:xfrm>
              <a:off x="2621" y="3333"/>
              <a:ext cx="152" cy="658"/>
            </a:xfrm>
            <a:prstGeom prst="rect">
              <a:avLst/>
            </a:prstGeom>
            <a:solidFill>
              <a:schemeClr val="bg1"/>
            </a:solidFill>
            <a:ln w="9525">
              <a:noFill/>
              <a:miter lim="800000"/>
              <a:headEnd/>
              <a:tailEnd/>
            </a:ln>
          </p:spPr>
          <p:txBody>
            <a:bodyPr wrap="none" anchor="ctr"/>
            <a:lstStyle/>
            <a:p>
              <a:pPr algn="ctr" rtl="1" eaLnBrk="0" hangingPunct="0"/>
              <a:endParaRPr lang="it-IT"/>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742950" y="0"/>
            <a:ext cx="8420100" cy="1143000"/>
          </a:xfrm>
        </p:spPr>
        <p:txBody>
          <a:bodyPr/>
          <a:lstStyle/>
          <a:p>
            <a:r>
              <a:rPr lang="it-IT" sz="5400" dirty="0" smtClean="0">
                <a:solidFill>
                  <a:srgbClr val="FF9900"/>
                </a:solidFill>
                <a:latin typeface="Arial" pitchFamily="34" charset="0"/>
                <a:cs typeface="Arial" pitchFamily="34" charset="0"/>
              </a:rPr>
              <a:t>Turner </a:t>
            </a:r>
            <a:r>
              <a:rPr lang="it-IT" sz="5400" dirty="0" err="1" smtClean="0">
                <a:solidFill>
                  <a:srgbClr val="FF9900"/>
                </a:solidFill>
                <a:latin typeface="Arial" pitchFamily="34" charset="0"/>
                <a:cs typeface="Arial" pitchFamily="34" charset="0"/>
              </a:rPr>
              <a:t>syndrome</a:t>
            </a:r>
            <a:endParaRPr lang="it-IT" sz="8000" dirty="0" smtClean="0">
              <a:solidFill>
                <a:srgbClr val="FF9900"/>
              </a:solidFill>
              <a:latin typeface="Arial" pitchFamily="34" charset="0"/>
              <a:cs typeface="Arial" pitchFamily="34" charset="0"/>
            </a:endParaRPr>
          </a:p>
        </p:txBody>
      </p:sp>
      <p:pic>
        <p:nvPicPr>
          <p:cNvPr id="3076" name="Picture 3"/>
          <p:cNvPicPr>
            <a:picLocks noGrp="1" noChangeAspect="1" noChangeArrowheads="1"/>
          </p:cNvPicPr>
          <p:nvPr>
            <p:ph type="clipArt" sz="half" idx="1"/>
          </p:nvPr>
        </p:nvPicPr>
        <p:blipFill>
          <a:blip r:embed="rId4"/>
          <a:srcRect/>
          <a:stretch>
            <a:fillRect/>
          </a:stretch>
        </p:blipFill>
        <p:spPr>
          <a:xfrm>
            <a:off x="415925" y="1773238"/>
            <a:ext cx="4127500" cy="4648200"/>
          </a:xfrm>
        </p:spPr>
      </p:pic>
      <p:sp>
        <p:nvSpPr>
          <p:cNvPr id="4101" name="Rectangle 4"/>
          <p:cNvSpPr>
            <a:spLocks noGrp="1" noChangeArrowheads="1"/>
          </p:cNvSpPr>
          <p:nvPr>
            <p:ph type="body" sz="half" idx="2"/>
          </p:nvPr>
        </p:nvSpPr>
        <p:spPr>
          <a:xfrm>
            <a:off x="5200650" y="1988840"/>
            <a:ext cx="4127500" cy="4114800"/>
          </a:xfrm>
        </p:spPr>
        <p:txBody>
          <a:bodyPr/>
          <a:lstStyle/>
          <a:p>
            <a:r>
              <a:rPr lang="it-IT" sz="3600" dirty="0" smtClean="0">
                <a:solidFill>
                  <a:srgbClr val="FFFF00"/>
                </a:solidFill>
                <a:latin typeface="Arial" pitchFamily="34" charset="0"/>
                <a:cs typeface="Arial" pitchFamily="34" charset="0"/>
              </a:rPr>
              <a:t>Short stature</a:t>
            </a:r>
          </a:p>
          <a:p>
            <a:r>
              <a:rPr lang="it-IT" sz="3600" dirty="0" err="1" smtClean="0">
                <a:solidFill>
                  <a:srgbClr val="FFFF00"/>
                </a:solidFill>
                <a:latin typeface="Arial" pitchFamily="34" charset="0"/>
                <a:cs typeface="Arial" pitchFamily="34" charset="0"/>
              </a:rPr>
              <a:t>Pterygium</a:t>
            </a:r>
            <a:r>
              <a:rPr lang="it-IT" sz="3600" dirty="0" smtClean="0">
                <a:solidFill>
                  <a:srgbClr val="FFFF00"/>
                </a:solidFill>
                <a:latin typeface="Arial" pitchFamily="34" charset="0"/>
                <a:cs typeface="Arial" pitchFamily="34" charset="0"/>
              </a:rPr>
              <a:t> colli</a:t>
            </a:r>
          </a:p>
          <a:p>
            <a:r>
              <a:rPr lang="it-IT" sz="3600" dirty="0" err="1" smtClean="0">
                <a:solidFill>
                  <a:srgbClr val="FFFF00"/>
                </a:solidFill>
                <a:latin typeface="Arial" pitchFamily="34" charset="0"/>
                <a:cs typeface="Arial" pitchFamily="34" charset="0"/>
              </a:rPr>
              <a:t>Shield</a:t>
            </a:r>
            <a:r>
              <a:rPr lang="it-IT" sz="3600" dirty="0" err="1">
                <a:solidFill>
                  <a:srgbClr val="FFFF00"/>
                </a:solidFill>
                <a:latin typeface="Arial" pitchFamily="34" charset="0"/>
                <a:cs typeface="Arial" pitchFamily="34" charset="0"/>
              </a:rPr>
              <a:t>-</a:t>
            </a:r>
            <a:r>
              <a:rPr lang="it-IT" sz="3600" dirty="0" err="1" smtClean="0">
                <a:solidFill>
                  <a:srgbClr val="FFFF00"/>
                </a:solidFill>
                <a:latin typeface="Arial" pitchFamily="34" charset="0"/>
                <a:cs typeface="Arial" pitchFamily="34" charset="0"/>
              </a:rPr>
              <a:t>shaped</a:t>
            </a:r>
            <a:r>
              <a:rPr lang="it-IT" sz="3600" dirty="0" smtClean="0">
                <a:solidFill>
                  <a:srgbClr val="FFFF00"/>
                </a:solidFill>
                <a:latin typeface="Arial" pitchFamily="34" charset="0"/>
                <a:cs typeface="Arial" pitchFamily="34" charset="0"/>
              </a:rPr>
              <a:t> </a:t>
            </a:r>
            <a:r>
              <a:rPr lang="it-IT" sz="3600" dirty="0" err="1" smtClean="0">
                <a:solidFill>
                  <a:srgbClr val="FFFF00"/>
                </a:solidFill>
                <a:latin typeface="Arial" pitchFamily="34" charset="0"/>
                <a:cs typeface="Arial" pitchFamily="34" charset="0"/>
              </a:rPr>
              <a:t>thorax</a:t>
            </a:r>
            <a:endParaRPr lang="it-IT" sz="3600" dirty="0" smtClean="0">
              <a:solidFill>
                <a:srgbClr val="FFFF00"/>
              </a:solidFill>
              <a:latin typeface="Arial" pitchFamily="34" charset="0"/>
              <a:cs typeface="Arial" pitchFamily="34" charset="0"/>
            </a:endParaRPr>
          </a:p>
          <a:p>
            <a:r>
              <a:rPr lang="it-IT" sz="3600" dirty="0" err="1" smtClean="0">
                <a:solidFill>
                  <a:srgbClr val="FFFF00"/>
                </a:solidFill>
                <a:latin typeface="Arial" pitchFamily="34" charset="0"/>
                <a:cs typeface="Arial" pitchFamily="34" charset="0"/>
              </a:rPr>
              <a:t>Elbow</a:t>
            </a:r>
            <a:r>
              <a:rPr lang="it-IT" sz="3600" dirty="0" smtClean="0">
                <a:solidFill>
                  <a:srgbClr val="FFFF00"/>
                </a:solidFill>
                <a:latin typeface="Arial" pitchFamily="34" charset="0"/>
                <a:cs typeface="Arial" pitchFamily="34" charset="0"/>
              </a:rPr>
              <a:t> </a:t>
            </a:r>
            <a:r>
              <a:rPr lang="it-IT" sz="3600" dirty="0" err="1" smtClean="0">
                <a:solidFill>
                  <a:srgbClr val="FFFF00"/>
                </a:solidFill>
                <a:latin typeface="Arial" pitchFamily="34" charset="0"/>
                <a:cs typeface="Arial" pitchFamily="34" charset="0"/>
              </a:rPr>
              <a:t>deformity</a:t>
            </a:r>
            <a:r>
              <a:rPr lang="it-IT" sz="3600" dirty="0" smtClean="0">
                <a:solidFill>
                  <a:srgbClr val="FFFF00"/>
                </a:solidFill>
                <a:latin typeface="Arial" pitchFamily="34" charset="0"/>
                <a:cs typeface="Arial" pitchFamily="34" charset="0"/>
              </a:rPr>
              <a:t> (</a:t>
            </a:r>
            <a:r>
              <a:rPr lang="it-IT" sz="3600" dirty="0" err="1" smtClean="0">
                <a:solidFill>
                  <a:srgbClr val="FFFF00"/>
                </a:solidFill>
                <a:latin typeface="Arial" pitchFamily="34" charset="0"/>
                <a:cs typeface="Arial" pitchFamily="34" charset="0"/>
              </a:rPr>
              <a:t>cubitus</a:t>
            </a:r>
            <a:r>
              <a:rPr lang="it-IT" sz="3600" dirty="0" smtClean="0">
                <a:solidFill>
                  <a:srgbClr val="FFFF00"/>
                </a:solidFill>
                <a:latin typeface="Arial" pitchFamily="34" charset="0"/>
                <a:cs typeface="Arial" pitchFamily="34" charset="0"/>
              </a:rPr>
              <a:t> </a:t>
            </a:r>
            <a:r>
              <a:rPr lang="it-IT" sz="3600" dirty="0" err="1" smtClean="0">
                <a:solidFill>
                  <a:srgbClr val="FFFF00"/>
                </a:solidFill>
                <a:latin typeface="Arial" pitchFamily="34" charset="0"/>
                <a:cs typeface="Arial" pitchFamily="34" charset="0"/>
              </a:rPr>
              <a:t>valgus</a:t>
            </a:r>
            <a:r>
              <a:rPr lang="it-IT" sz="3600" dirty="0" smtClean="0">
                <a:solidFill>
                  <a:srgbClr val="FFFF00"/>
                </a:solidFill>
                <a:latin typeface="Arial" pitchFamily="34" charset="0"/>
                <a:cs typeface="Arial" pitchFamily="34" charset="0"/>
              </a:rPr>
              <a:t>)</a:t>
            </a:r>
          </a:p>
          <a:p>
            <a:r>
              <a:rPr lang="it-IT" sz="3600" dirty="0" err="1" smtClean="0">
                <a:solidFill>
                  <a:srgbClr val="FFFF00"/>
                </a:solidFill>
                <a:latin typeface="Arial" pitchFamily="34" charset="0"/>
                <a:cs typeface="Arial" pitchFamily="34" charset="0"/>
              </a:rPr>
              <a:t>Poor</a:t>
            </a:r>
            <a:r>
              <a:rPr lang="it-IT" sz="3600" dirty="0" smtClean="0">
                <a:solidFill>
                  <a:srgbClr val="FFFF00"/>
                </a:solidFill>
                <a:latin typeface="Arial" pitchFamily="34" charset="0"/>
                <a:cs typeface="Arial" pitchFamily="34" charset="0"/>
              </a:rPr>
              <a:t> </a:t>
            </a:r>
            <a:r>
              <a:rPr lang="it-IT" sz="3600" dirty="0" err="1" smtClean="0">
                <a:solidFill>
                  <a:srgbClr val="FFFF00"/>
                </a:solidFill>
                <a:latin typeface="Arial" pitchFamily="34" charset="0"/>
                <a:cs typeface="Arial" pitchFamily="34" charset="0"/>
              </a:rPr>
              <a:t>breast</a:t>
            </a:r>
            <a:r>
              <a:rPr lang="it-IT" sz="3600" dirty="0" smtClean="0">
                <a:solidFill>
                  <a:srgbClr val="FFFF00"/>
                </a:solidFill>
                <a:latin typeface="Arial" pitchFamily="34" charset="0"/>
                <a:cs typeface="Arial" pitchFamily="34" charset="0"/>
              </a:rPr>
              <a:t> </a:t>
            </a:r>
            <a:r>
              <a:rPr lang="it-IT" sz="3600" dirty="0" err="1" smtClean="0">
                <a:solidFill>
                  <a:srgbClr val="FFFF00"/>
                </a:solidFill>
                <a:latin typeface="Arial" pitchFamily="34" charset="0"/>
                <a:cs typeface="Arial" pitchFamily="34" charset="0"/>
              </a:rPr>
              <a:t>development</a:t>
            </a:r>
            <a:endParaRPr lang="it-IT" sz="3600" dirty="0" smtClean="0">
              <a:solidFill>
                <a:srgbClr val="FFFF00"/>
              </a:solidFill>
              <a:latin typeface="Arial" pitchFamily="34" charset="0"/>
              <a:cs typeface="Arial" pitchFamily="34" charset="0"/>
            </a:endParaRPr>
          </a:p>
        </p:txBody>
      </p:sp>
      <p:pic>
        <p:nvPicPr>
          <p:cNvPr id="3078" name="Picture 5"/>
          <p:cNvPicPr>
            <a:picLocks noChangeAspect="1" noChangeArrowheads="1"/>
          </p:cNvPicPr>
          <p:nvPr/>
        </p:nvPicPr>
        <p:blipFill>
          <a:blip r:embed="rId5"/>
          <a:srcRect/>
          <a:stretch>
            <a:fillRect/>
          </a:stretch>
        </p:blipFill>
        <p:spPr bwMode="auto">
          <a:xfrm>
            <a:off x="9545638" y="0"/>
            <a:ext cx="360362" cy="914400"/>
          </a:xfrm>
          <a:prstGeom prst="rect">
            <a:avLst/>
          </a:prstGeom>
          <a:noFill/>
          <a:ln w="9525">
            <a:noFill/>
            <a:miter lim="800000"/>
            <a:headEnd/>
            <a:tailEnd/>
          </a:ln>
        </p:spPr>
      </p:pic>
      <p:graphicFrame>
        <p:nvGraphicFramePr>
          <p:cNvPr id="3074" name="Object 22"/>
          <p:cNvGraphicFramePr>
            <a:graphicFrameLocks noChangeAspect="1"/>
          </p:cNvGraphicFramePr>
          <p:nvPr>
            <p:extLst>
              <p:ext uri="{D42A27DB-BD31-4B8C-83A1-F6EECF244321}">
                <p14:modId xmlns:p14="http://schemas.microsoft.com/office/powerpoint/2010/main" val="858366865"/>
              </p:ext>
            </p:extLst>
          </p:nvPr>
        </p:nvGraphicFramePr>
        <p:xfrm>
          <a:off x="8482013" y="1196752"/>
          <a:ext cx="1171575" cy="1171575"/>
        </p:xfrm>
        <a:graphic>
          <a:graphicData uri="http://schemas.openxmlformats.org/presentationml/2006/ole">
            <mc:AlternateContent xmlns:mc="http://schemas.openxmlformats.org/markup-compatibility/2006">
              <mc:Choice xmlns:v="urn:schemas-microsoft-com:vml" Requires="v">
                <p:oleObj spid="_x0000_s3284" name="Immagine bitmap" r:id="rId6" imgW="1171429" imgH="1171429" progId="PBrush">
                  <p:embed/>
                </p:oleObj>
              </mc:Choice>
              <mc:Fallback>
                <p:oleObj name="Immagine bitmap" r:id="rId6" imgW="1171429" imgH="1171429" progId="PBrush">
                  <p:embed/>
                  <p:pic>
                    <p:nvPicPr>
                      <p:cNvPr id="0" name="Object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82013" y="1196752"/>
                        <a:ext cx="1171575"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1">
                                            <p:txEl>
                                              <p:pRg st="0" end="0"/>
                                            </p:txEl>
                                          </p:spTgt>
                                        </p:tgtEl>
                                        <p:attrNameLst>
                                          <p:attrName>style.visibility</p:attrName>
                                        </p:attrNameLst>
                                      </p:cBhvr>
                                      <p:to>
                                        <p:strVal val="visible"/>
                                      </p:to>
                                    </p:set>
                                    <p:animEffect transition="in" filter="fade">
                                      <p:cBhvr>
                                        <p:cTn id="7" dur="500"/>
                                        <p:tgtEl>
                                          <p:spTgt spid="41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01">
                                            <p:txEl>
                                              <p:pRg st="1" end="1"/>
                                            </p:txEl>
                                          </p:spTgt>
                                        </p:tgtEl>
                                        <p:attrNameLst>
                                          <p:attrName>style.visibility</p:attrName>
                                        </p:attrNameLst>
                                      </p:cBhvr>
                                      <p:to>
                                        <p:strVal val="visible"/>
                                      </p:to>
                                    </p:set>
                                    <p:animEffect transition="in" filter="fade">
                                      <p:cBhvr>
                                        <p:cTn id="12" dur="500"/>
                                        <p:tgtEl>
                                          <p:spTgt spid="410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01">
                                            <p:txEl>
                                              <p:pRg st="2" end="2"/>
                                            </p:txEl>
                                          </p:spTgt>
                                        </p:tgtEl>
                                        <p:attrNameLst>
                                          <p:attrName>style.visibility</p:attrName>
                                        </p:attrNameLst>
                                      </p:cBhvr>
                                      <p:to>
                                        <p:strVal val="visible"/>
                                      </p:to>
                                    </p:set>
                                    <p:animEffect transition="in" filter="fade">
                                      <p:cBhvr>
                                        <p:cTn id="17" dur="500"/>
                                        <p:tgtEl>
                                          <p:spTgt spid="410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01">
                                            <p:txEl>
                                              <p:pRg st="3" end="3"/>
                                            </p:txEl>
                                          </p:spTgt>
                                        </p:tgtEl>
                                        <p:attrNameLst>
                                          <p:attrName>style.visibility</p:attrName>
                                        </p:attrNameLst>
                                      </p:cBhvr>
                                      <p:to>
                                        <p:strVal val="visible"/>
                                      </p:to>
                                    </p:set>
                                    <p:animEffect transition="in" filter="fade">
                                      <p:cBhvr>
                                        <p:cTn id="22" dur="500"/>
                                        <p:tgtEl>
                                          <p:spTgt spid="410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01">
                                            <p:txEl>
                                              <p:pRg st="4" end="4"/>
                                            </p:txEl>
                                          </p:spTgt>
                                        </p:tgtEl>
                                        <p:attrNameLst>
                                          <p:attrName>style.visibility</p:attrName>
                                        </p:attrNameLst>
                                      </p:cBhvr>
                                      <p:to>
                                        <p:strVal val="visible"/>
                                      </p:to>
                                    </p:set>
                                    <p:animEffect transition="in" filter="fade">
                                      <p:cBhvr>
                                        <p:cTn id="27" dur="500"/>
                                        <p:tgtEl>
                                          <p:spTgt spid="410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95300" y="274638"/>
            <a:ext cx="8515350" cy="417512"/>
          </a:xfrm>
        </p:spPr>
        <p:txBody>
          <a:bodyPr/>
          <a:lstStyle/>
          <a:p>
            <a:pPr algn="r" eaLnBrk="1" hangingPunct="1"/>
            <a:r>
              <a:rPr lang="it-IT" sz="2800" dirty="0" smtClean="0">
                <a:solidFill>
                  <a:srgbClr val="FFFF00"/>
                </a:solidFill>
              </a:rPr>
              <a:t> X </a:t>
            </a:r>
            <a:r>
              <a:rPr lang="it-IT" sz="2800" dirty="0" err="1" smtClean="0">
                <a:solidFill>
                  <a:srgbClr val="FFFF00"/>
                </a:solidFill>
              </a:rPr>
              <a:t>monosomy</a:t>
            </a:r>
            <a:r>
              <a:rPr lang="it-IT" sz="2800" dirty="0" smtClean="0">
                <a:solidFill>
                  <a:srgbClr val="FFFF00"/>
                </a:solidFill>
              </a:rPr>
              <a:t> (45,X0) Turner</a:t>
            </a:r>
          </a:p>
        </p:txBody>
      </p:sp>
      <p:pic>
        <p:nvPicPr>
          <p:cNvPr id="125956" name="Picture 4" descr="TURNERS"/>
          <p:cNvPicPr>
            <a:picLocks noChangeAspect="1" noChangeArrowheads="1"/>
          </p:cNvPicPr>
          <p:nvPr/>
        </p:nvPicPr>
        <p:blipFill>
          <a:blip r:embed="rId2"/>
          <a:srcRect/>
          <a:stretch>
            <a:fillRect/>
          </a:stretch>
        </p:blipFill>
        <p:spPr bwMode="auto">
          <a:xfrm>
            <a:off x="584200" y="1412875"/>
            <a:ext cx="2822575" cy="4543425"/>
          </a:xfrm>
          <a:prstGeom prst="rect">
            <a:avLst/>
          </a:prstGeom>
          <a:noFill/>
          <a:ln w="9525">
            <a:noFill/>
            <a:miter lim="800000"/>
            <a:headEnd/>
            <a:tailEnd/>
          </a:ln>
        </p:spPr>
      </p:pic>
      <p:sp>
        <p:nvSpPr>
          <p:cNvPr id="354309" name="Line 5"/>
          <p:cNvSpPr>
            <a:spLocks noChangeShapeType="1"/>
          </p:cNvSpPr>
          <p:nvPr/>
        </p:nvSpPr>
        <p:spPr bwMode="auto">
          <a:xfrm>
            <a:off x="584200" y="836613"/>
            <a:ext cx="8667750" cy="0"/>
          </a:xfrm>
          <a:prstGeom prst="line">
            <a:avLst/>
          </a:prstGeom>
          <a:noFill/>
          <a:ln w="57150">
            <a:solidFill>
              <a:srgbClr val="FF9900"/>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2" name="Rettangolo 1"/>
          <p:cNvSpPr/>
          <p:nvPr/>
        </p:nvSpPr>
        <p:spPr>
          <a:xfrm>
            <a:off x="3944888" y="980728"/>
            <a:ext cx="5385048" cy="5632310"/>
          </a:xfrm>
          <a:prstGeom prst="rect">
            <a:avLst/>
          </a:prstGeom>
        </p:spPr>
        <p:txBody>
          <a:bodyPr wrap="square">
            <a:spAutoFit/>
          </a:bodyPr>
          <a:lstStyle/>
          <a:p>
            <a:r>
              <a:rPr lang="it-IT" dirty="0" err="1">
                <a:solidFill>
                  <a:srgbClr val="FFFF00"/>
                </a:solidFill>
              </a:rPr>
              <a:t>Takes</a:t>
            </a:r>
            <a:r>
              <a:rPr lang="it-IT" dirty="0">
                <a:solidFill>
                  <a:srgbClr val="FFFF00"/>
                </a:solidFill>
              </a:rPr>
              <a:t> </a:t>
            </a:r>
            <a:r>
              <a:rPr lang="it-IT" dirty="0" err="1">
                <a:solidFill>
                  <a:srgbClr val="FFFF00"/>
                </a:solidFill>
              </a:rPr>
              <a:t>its</a:t>
            </a:r>
            <a:r>
              <a:rPr lang="it-IT" dirty="0">
                <a:solidFill>
                  <a:srgbClr val="FFFF00"/>
                </a:solidFill>
              </a:rPr>
              <a:t> </a:t>
            </a:r>
            <a:r>
              <a:rPr lang="it-IT" dirty="0" err="1">
                <a:solidFill>
                  <a:srgbClr val="FFFF00"/>
                </a:solidFill>
              </a:rPr>
              <a:t>name</a:t>
            </a:r>
            <a:r>
              <a:rPr lang="it-IT" dirty="0">
                <a:solidFill>
                  <a:srgbClr val="FFFF00"/>
                </a:solidFill>
              </a:rPr>
              <a:t> from the </a:t>
            </a:r>
            <a:r>
              <a:rPr lang="it-IT" dirty="0" err="1">
                <a:solidFill>
                  <a:srgbClr val="FFFF00"/>
                </a:solidFill>
              </a:rPr>
              <a:t>endocrinologist</a:t>
            </a:r>
            <a:r>
              <a:rPr lang="it-IT" dirty="0">
                <a:solidFill>
                  <a:srgbClr val="FFFF00"/>
                </a:solidFill>
              </a:rPr>
              <a:t> Henry Turner </a:t>
            </a:r>
            <a:r>
              <a:rPr lang="it-IT" dirty="0" err="1">
                <a:solidFill>
                  <a:srgbClr val="FFFF00"/>
                </a:solidFill>
              </a:rPr>
              <a:t>who</a:t>
            </a:r>
            <a:r>
              <a:rPr lang="it-IT" dirty="0">
                <a:solidFill>
                  <a:srgbClr val="FFFF00"/>
                </a:solidFill>
              </a:rPr>
              <a:t> </a:t>
            </a:r>
            <a:r>
              <a:rPr lang="it-IT" dirty="0" err="1">
                <a:solidFill>
                  <a:srgbClr val="FFFF00"/>
                </a:solidFill>
              </a:rPr>
              <a:t>described</a:t>
            </a:r>
            <a:r>
              <a:rPr lang="it-IT" dirty="0">
                <a:solidFill>
                  <a:srgbClr val="FFFF00"/>
                </a:solidFill>
              </a:rPr>
              <a:t> </a:t>
            </a:r>
            <a:r>
              <a:rPr lang="it-IT" dirty="0" err="1">
                <a:solidFill>
                  <a:srgbClr val="FFFF00"/>
                </a:solidFill>
              </a:rPr>
              <a:t>it</a:t>
            </a:r>
            <a:r>
              <a:rPr lang="it-IT" dirty="0">
                <a:solidFill>
                  <a:srgbClr val="FFFF00"/>
                </a:solidFill>
              </a:rPr>
              <a:t> in </a:t>
            </a:r>
            <a:r>
              <a:rPr lang="it-IT" dirty="0" smtClean="0">
                <a:solidFill>
                  <a:srgbClr val="FFFF00"/>
                </a:solidFill>
              </a:rPr>
              <a:t>1938</a:t>
            </a:r>
          </a:p>
          <a:p>
            <a:endParaRPr lang="it-IT" dirty="0">
              <a:solidFill>
                <a:srgbClr val="FFFF00"/>
              </a:solidFill>
            </a:endParaRPr>
          </a:p>
          <a:p>
            <a:r>
              <a:rPr lang="it-IT" dirty="0">
                <a:solidFill>
                  <a:srgbClr val="FFFF00"/>
                </a:solidFill>
              </a:rPr>
              <a:t>Turner </a:t>
            </a:r>
            <a:r>
              <a:rPr lang="it-IT" dirty="0" err="1">
                <a:solidFill>
                  <a:srgbClr val="FFFF00"/>
                </a:solidFill>
              </a:rPr>
              <a:t>syndrome</a:t>
            </a:r>
            <a:r>
              <a:rPr lang="it-IT" dirty="0">
                <a:solidFill>
                  <a:srgbClr val="FFFF00"/>
                </a:solidFill>
              </a:rPr>
              <a:t> (TS) </a:t>
            </a:r>
            <a:r>
              <a:rPr lang="it-IT" dirty="0" err="1">
                <a:solidFill>
                  <a:srgbClr val="FFFF00"/>
                </a:solidFill>
              </a:rPr>
              <a:t>defines</a:t>
            </a:r>
            <a:r>
              <a:rPr lang="it-IT" dirty="0">
                <a:solidFill>
                  <a:srgbClr val="FFFF00"/>
                </a:solidFill>
              </a:rPr>
              <a:t> a </a:t>
            </a:r>
            <a:r>
              <a:rPr lang="it-IT" dirty="0" err="1">
                <a:solidFill>
                  <a:srgbClr val="FFFF00"/>
                </a:solidFill>
              </a:rPr>
              <a:t>complex</a:t>
            </a:r>
            <a:r>
              <a:rPr lang="it-IT" dirty="0">
                <a:solidFill>
                  <a:srgbClr val="FFFF00"/>
                </a:solidFill>
              </a:rPr>
              <a:t> </a:t>
            </a:r>
            <a:r>
              <a:rPr lang="it-IT" dirty="0" err="1">
                <a:solidFill>
                  <a:srgbClr val="FFFF00"/>
                </a:solidFill>
              </a:rPr>
              <a:t>female</a:t>
            </a:r>
            <a:r>
              <a:rPr lang="it-IT" dirty="0">
                <a:solidFill>
                  <a:srgbClr val="FFFF00"/>
                </a:solidFill>
              </a:rPr>
              <a:t> human </a:t>
            </a:r>
            <a:r>
              <a:rPr lang="it-IT" dirty="0" err="1">
                <a:solidFill>
                  <a:srgbClr val="FFFF00"/>
                </a:solidFill>
              </a:rPr>
              <a:t>phenotype</a:t>
            </a:r>
            <a:r>
              <a:rPr lang="it-IT" dirty="0">
                <a:solidFill>
                  <a:srgbClr val="FFFF00"/>
                </a:solidFill>
              </a:rPr>
              <a:t>, due to complete or </a:t>
            </a:r>
            <a:r>
              <a:rPr lang="it-IT" dirty="0" err="1">
                <a:solidFill>
                  <a:srgbClr val="FFFF00"/>
                </a:solidFill>
              </a:rPr>
              <a:t>partial</a:t>
            </a:r>
            <a:r>
              <a:rPr lang="it-IT" dirty="0">
                <a:solidFill>
                  <a:srgbClr val="FFFF00"/>
                </a:solidFill>
              </a:rPr>
              <a:t> </a:t>
            </a:r>
            <a:r>
              <a:rPr lang="it-IT" dirty="0" err="1">
                <a:solidFill>
                  <a:srgbClr val="FFFF00"/>
                </a:solidFill>
              </a:rPr>
              <a:t>absence</a:t>
            </a:r>
            <a:r>
              <a:rPr lang="it-IT" dirty="0">
                <a:solidFill>
                  <a:srgbClr val="FFFF00"/>
                </a:solidFill>
              </a:rPr>
              <a:t> of the </a:t>
            </a:r>
            <a:r>
              <a:rPr lang="it-IT" dirty="0" err="1">
                <a:solidFill>
                  <a:srgbClr val="FFFF00"/>
                </a:solidFill>
              </a:rPr>
              <a:t>second</a:t>
            </a:r>
            <a:r>
              <a:rPr lang="it-IT" dirty="0">
                <a:solidFill>
                  <a:srgbClr val="FFFF00"/>
                </a:solidFill>
              </a:rPr>
              <a:t> sex </a:t>
            </a:r>
            <a:r>
              <a:rPr lang="it-IT" dirty="0" err="1" smtClean="0">
                <a:solidFill>
                  <a:srgbClr val="FFFF00"/>
                </a:solidFill>
              </a:rPr>
              <a:t>chromosome</a:t>
            </a:r>
            <a:endParaRPr lang="it-IT" dirty="0" smtClean="0">
              <a:solidFill>
                <a:srgbClr val="FFFF00"/>
              </a:solidFill>
            </a:endParaRPr>
          </a:p>
          <a:p>
            <a:endParaRPr lang="it-IT" dirty="0">
              <a:solidFill>
                <a:srgbClr val="FFFF00"/>
              </a:solidFill>
            </a:endParaRPr>
          </a:p>
          <a:p>
            <a:r>
              <a:rPr lang="it-IT" dirty="0" err="1">
                <a:solidFill>
                  <a:srgbClr val="FFFF00"/>
                </a:solidFill>
              </a:rPr>
              <a:t>Depends</a:t>
            </a:r>
            <a:r>
              <a:rPr lang="it-IT" dirty="0">
                <a:solidFill>
                  <a:srgbClr val="FFFF00"/>
                </a:solidFill>
              </a:rPr>
              <a:t> on a </a:t>
            </a:r>
            <a:r>
              <a:rPr lang="it-IT" dirty="0" err="1">
                <a:solidFill>
                  <a:srgbClr val="FFFF00"/>
                </a:solidFill>
              </a:rPr>
              <a:t>mistake</a:t>
            </a:r>
            <a:r>
              <a:rPr lang="it-IT" dirty="0">
                <a:solidFill>
                  <a:srgbClr val="FFFF00"/>
                </a:solidFill>
              </a:rPr>
              <a:t> in </a:t>
            </a:r>
            <a:r>
              <a:rPr lang="it-IT" dirty="0" err="1">
                <a:solidFill>
                  <a:srgbClr val="FFFF00"/>
                </a:solidFill>
              </a:rPr>
              <a:t>spermatogenesis</a:t>
            </a:r>
            <a:r>
              <a:rPr lang="it-IT" dirty="0">
                <a:solidFill>
                  <a:srgbClr val="FFFF00"/>
                </a:solidFill>
              </a:rPr>
              <a:t> in 80% of </a:t>
            </a:r>
            <a:r>
              <a:rPr lang="it-IT" dirty="0" err="1">
                <a:solidFill>
                  <a:srgbClr val="FFFF00"/>
                </a:solidFill>
              </a:rPr>
              <a:t>cases</a:t>
            </a:r>
            <a:r>
              <a:rPr lang="it-IT" dirty="0">
                <a:solidFill>
                  <a:srgbClr val="FFFF00"/>
                </a:solidFill>
              </a:rPr>
              <a:t> and </a:t>
            </a:r>
            <a:r>
              <a:rPr lang="it-IT" dirty="0" err="1">
                <a:solidFill>
                  <a:srgbClr val="FFFF00"/>
                </a:solidFill>
              </a:rPr>
              <a:t>does</a:t>
            </a:r>
            <a:r>
              <a:rPr lang="it-IT" dirty="0">
                <a:solidFill>
                  <a:srgbClr val="FFFF00"/>
                </a:solidFill>
              </a:rPr>
              <a:t> </a:t>
            </a:r>
            <a:r>
              <a:rPr lang="it-IT" dirty="0" err="1">
                <a:solidFill>
                  <a:srgbClr val="FFFF00"/>
                </a:solidFill>
              </a:rPr>
              <a:t>not</a:t>
            </a:r>
            <a:r>
              <a:rPr lang="it-IT" dirty="0">
                <a:solidFill>
                  <a:srgbClr val="FFFF00"/>
                </a:solidFill>
              </a:rPr>
              <a:t> correlate with </a:t>
            </a:r>
            <a:r>
              <a:rPr lang="it-IT" dirty="0" err="1">
                <a:solidFill>
                  <a:srgbClr val="FFFF00"/>
                </a:solidFill>
              </a:rPr>
              <a:t>parental</a:t>
            </a:r>
            <a:r>
              <a:rPr lang="it-IT" dirty="0">
                <a:solidFill>
                  <a:srgbClr val="FFFF00"/>
                </a:solidFill>
              </a:rPr>
              <a:t> </a:t>
            </a:r>
            <a:r>
              <a:rPr lang="it-IT" dirty="0" err="1" smtClean="0">
                <a:solidFill>
                  <a:srgbClr val="FFFF00"/>
                </a:solidFill>
              </a:rPr>
              <a:t>age</a:t>
            </a:r>
            <a:endParaRPr lang="it-IT" dirty="0" smtClean="0">
              <a:solidFill>
                <a:srgbClr val="FFFF00"/>
              </a:solidFill>
            </a:endParaRPr>
          </a:p>
          <a:p>
            <a:endParaRPr lang="it-IT" dirty="0">
              <a:solidFill>
                <a:srgbClr val="FFFF00"/>
              </a:solidFill>
            </a:endParaRPr>
          </a:p>
          <a:p>
            <a:r>
              <a:rPr lang="it-IT" dirty="0">
                <a:solidFill>
                  <a:srgbClr val="FFFF00"/>
                </a:solidFill>
              </a:rPr>
              <a:t>A </a:t>
            </a:r>
            <a:r>
              <a:rPr lang="it-IT" dirty="0" err="1">
                <a:solidFill>
                  <a:srgbClr val="FFFF00"/>
                </a:solidFill>
              </a:rPr>
              <a:t>previous</a:t>
            </a:r>
            <a:r>
              <a:rPr lang="it-IT" dirty="0">
                <a:solidFill>
                  <a:srgbClr val="FFFF00"/>
                </a:solidFill>
              </a:rPr>
              <a:t> </a:t>
            </a:r>
            <a:r>
              <a:rPr lang="it-IT" dirty="0" err="1">
                <a:solidFill>
                  <a:srgbClr val="FFFF00"/>
                </a:solidFill>
              </a:rPr>
              <a:t>child</a:t>
            </a:r>
            <a:r>
              <a:rPr lang="it-IT" dirty="0">
                <a:solidFill>
                  <a:srgbClr val="FFFF00"/>
                </a:solidFill>
              </a:rPr>
              <a:t> with TS </a:t>
            </a:r>
            <a:r>
              <a:rPr lang="it-IT" dirty="0" err="1">
                <a:solidFill>
                  <a:srgbClr val="FFFF00"/>
                </a:solidFill>
              </a:rPr>
              <a:t>does</a:t>
            </a:r>
            <a:r>
              <a:rPr lang="it-IT" dirty="0">
                <a:solidFill>
                  <a:srgbClr val="FFFF00"/>
                </a:solidFill>
              </a:rPr>
              <a:t> </a:t>
            </a:r>
            <a:r>
              <a:rPr lang="it-IT" dirty="0" err="1">
                <a:solidFill>
                  <a:srgbClr val="FFFF00"/>
                </a:solidFill>
              </a:rPr>
              <a:t>not</a:t>
            </a:r>
            <a:r>
              <a:rPr lang="it-IT" dirty="0">
                <a:solidFill>
                  <a:srgbClr val="FFFF00"/>
                </a:solidFill>
              </a:rPr>
              <a:t> </a:t>
            </a:r>
            <a:r>
              <a:rPr lang="it-IT" dirty="0" err="1">
                <a:solidFill>
                  <a:srgbClr val="FFFF00"/>
                </a:solidFill>
              </a:rPr>
              <a:t>increase</a:t>
            </a:r>
            <a:r>
              <a:rPr lang="it-IT" dirty="0">
                <a:solidFill>
                  <a:srgbClr val="FFFF00"/>
                </a:solidFill>
              </a:rPr>
              <a:t> the </a:t>
            </a:r>
            <a:r>
              <a:rPr lang="it-IT" dirty="0" err="1" smtClean="0">
                <a:solidFill>
                  <a:srgbClr val="FFFF00"/>
                </a:solidFill>
              </a:rPr>
              <a:t>reproductive</a:t>
            </a:r>
            <a:r>
              <a:rPr lang="it-IT" dirty="0" smtClean="0">
                <a:solidFill>
                  <a:srgbClr val="FFFF00"/>
                </a:solidFill>
              </a:rPr>
              <a:t> </a:t>
            </a:r>
            <a:r>
              <a:rPr lang="it-IT" dirty="0" err="1" smtClean="0">
                <a:solidFill>
                  <a:srgbClr val="FFFF00"/>
                </a:solidFill>
              </a:rPr>
              <a:t>risk</a:t>
            </a:r>
            <a:r>
              <a:rPr lang="it-IT" dirty="0" smtClean="0">
                <a:solidFill>
                  <a:srgbClr val="FFFF00"/>
                </a:solidFill>
              </a:rPr>
              <a:t> </a:t>
            </a:r>
            <a:r>
              <a:rPr lang="it-IT" dirty="0" err="1">
                <a:solidFill>
                  <a:srgbClr val="FFFF00"/>
                </a:solidFill>
              </a:rPr>
              <a:t>expected</a:t>
            </a:r>
            <a:r>
              <a:rPr lang="it-IT" dirty="0">
                <a:solidFill>
                  <a:srgbClr val="FFFF00"/>
                </a:solidFill>
              </a:rPr>
              <a:t> </a:t>
            </a:r>
            <a:r>
              <a:rPr lang="it-IT" dirty="0" smtClean="0">
                <a:solidFill>
                  <a:srgbClr val="FFFF00"/>
                </a:solidFill>
              </a:rPr>
              <a:t>for an </a:t>
            </a:r>
            <a:r>
              <a:rPr lang="it-IT" dirty="0" err="1">
                <a:solidFill>
                  <a:srgbClr val="FFFF00"/>
                </a:solidFill>
              </a:rPr>
              <a:t>age-matched</a:t>
            </a:r>
            <a:r>
              <a:rPr lang="it-IT" dirty="0">
                <a:solidFill>
                  <a:srgbClr val="FFFF00"/>
                </a:solidFill>
              </a:rPr>
              <a:t> </a:t>
            </a:r>
            <a:r>
              <a:rPr lang="it-IT" dirty="0" err="1" smtClean="0">
                <a:solidFill>
                  <a:srgbClr val="FFFF00"/>
                </a:solidFill>
              </a:rPr>
              <a:t>couple</a:t>
            </a:r>
            <a:endParaRPr lang="it-IT" dirty="0">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495300" y="274638"/>
            <a:ext cx="8515350" cy="417512"/>
          </a:xfrm>
        </p:spPr>
        <p:txBody>
          <a:bodyPr/>
          <a:lstStyle/>
          <a:p>
            <a:pPr algn="r" eaLnBrk="1" hangingPunct="1"/>
            <a:r>
              <a:rPr lang="it-IT" sz="2800" dirty="0" smtClean="0">
                <a:solidFill>
                  <a:srgbClr val="FFFF00"/>
                </a:solidFill>
              </a:rPr>
              <a:t>X </a:t>
            </a:r>
            <a:r>
              <a:rPr lang="it-IT" sz="2800" dirty="0" err="1" smtClean="0">
                <a:solidFill>
                  <a:srgbClr val="FFFF00"/>
                </a:solidFill>
              </a:rPr>
              <a:t>monosomy</a:t>
            </a:r>
            <a:r>
              <a:rPr lang="it-IT" sz="2800" dirty="0" smtClean="0">
                <a:solidFill>
                  <a:srgbClr val="FFFF00"/>
                </a:solidFill>
              </a:rPr>
              <a:t> (45,X0) Turner</a:t>
            </a:r>
          </a:p>
        </p:txBody>
      </p:sp>
      <p:sp>
        <p:nvSpPr>
          <p:cNvPr id="355332" name="Line 4"/>
          <p:cNvSpPr>
            <a:spLocks noChangeShapeType="1"/>
          </p:cNvSpPr>
          <p:nvPr/>
        </p:nvSpPr>
        <p:spPr bwMode="auto">
          <a:xfrm>
            <a:off x="584200" y="836613"/>
            <a:ext cx="8667750" cy="0"/>
          </a:xfrm>
          <a:prstGeom prst="line">
            <a:avLst/>
          </a:prstGeom>
          <a:noFill/>
          <a:ln w="57150">
            <a:solidFill>
              <a:srgbClr val="FF9900"/>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pic>
        <p:nvPicPr>
          <p:cNvPr id="126981" name="Picture 5" descr="turnersyndrome"/>
          <p:cNvPicPr>
            <a:picLocks noChangeAspect="1" noChangeArrowheads="1"/>
          </p:cNvPicPr>
          <p:nvPr/>
        </p:nvPicPr>
        <p:blipFill>
          <a:blip r:embed="rId2"/>
          <a:srcRect/>
          <a:stretch>
            <a:fillRect/>
          </a:stretch>
        </p:blipFill>
        <p:spPr bwMode="auto">
          <a:xfrm>
            <a:off x="350838" y="2060575"/>
            <a:ext cx="2797175" cy="2663825"/>
          </a:xfrm>
          <a:prstGeom prst="rect">
            <a:avLst/>
          </a:prstGeom>
          <a:noFill/>
          <a:ln w="9525">
            <a:noFill/>
            <a:miter lim="800000"/>
            <a:headEnd/>
            <a:tailEnd/>
          </a:ln>
        </p:spPr>
      </p:pic>
      <p:sp>
        <p:nvSpPr>
          <p:cNvPr id="2" name="Rettangolo 1"/>
          <p:cNvSpPr/>
          <p:nvPr/>
        </p:nvSpPr>
        <p:spPr>
          <a:xfrm>
            <a:off x="3440832" y="908720"/>
            <a:ext cx="5976664" cy="6001642"/>
          </a:xfrm>
          <a:prstGeom prst="rect">
            <a:avLst/>
          </a:prstGeom>
        </p:spPr>
        <p:txBody>
          <a:bodyPr wrap="square">
            <a:spAutoFit/>
          </a:bodyPr>
          <a:lstStyle/>
          <a:p>
            <a:r>
              <a:rPr lang="it-IT" dirty="0" err="1" smtClean="0">
                <a:solidFill>
                  <a:srgbClr val="FFFF00"/>
                </a:solidFill>
              </a:rPr>
              <a:t>Ii</a:t>
            </a:r>
            <a:r>
              <a:rPr lang="it-IT" dirty="0" smtClean="0">
                <a:solidFill>
                  <a:srgbClr val="FFFF00"/>
                </a:solidFill>
              </a:rPr>
              <a:t> </a:t>
            </a:r>
            <a:r>
              <a:rPr lang="it-IT" dirty="0" err="1" smtClean="0">
                <a:solidFill>
                  <a:srgbClr val="FFFF00"/>
                </a:solidFill>
              </a:rPr>
              <a:t>is</a:t>
            </a:r>
            <a:r>
              <a:rPr lang="it-IT" dirty="0" smtClean="0">
                <a:solidFill>
                  <a:srgbClr val="FFFF00"/>
                </a:solidFill>
              </a:rPr>
              <a:t> </a:t>
            </a:r>
            <a:r>
              <a:rPr lang="it-IT" dirty="0">
                <a:solidFill>
                  <a:srgbClr val="FFFF00"/>
                </a:solidFill>
              </a:rPr>
              <a:t>the </a:t>
            </a:r>
            <a:r>
              <a:rPr lang="it-IT" dirty="0" err="1">
                <a:solidFill>
                  <a:srgbClr val="FFFF00"/>
                </a:solidFill>
              </a:rPr>
              <a:t>only</a:t>
            </a:r>
            <a:r>
              <a:rPr lang="it-IT" dirty="0">
                <a:solidFill>
                  <a:srgbClr val="FFFF00"/>
                </a:solidFill>
              </a:rPr>
              <a:t> </a:t>
            </a:r>
            <a:r>
              <a:rPr lang="it-IT" dirty="0" err="1">
                <a:solidFill>
                  <a:srgbClr val="FFFF00"/>
                </a:solidFill>
              </a:rPr>
              <a:t>monosomy</a:t>
            </a:r>
            <a:r>
              <a:rPr lang="it-IT" dirty="0">
                <a:solidFill>
                  <a:srgbClr val="FFFF00"/>
                </a:solidFill>
              </a:rPr>
              <a:t> </a:t>
            </a:r>
            <a:r>
              <a:rPr lang="it-IT" dirty="0" err="1">
                <a:solidFill>
                  <a:srgbClr val="FFFF00"/>
                </a:solidFill>
              </a:rPr>
              <a:t>compatible</a:t>
            </a:r>
            <a:r>
              <a:rPr lang="it-IT" dirty="0">
                <a:solidFill>
                  <a:srgbClr val="FFFF00"/>
                </a:solidFill>
              </a:rPr>
              <a:t> with </a:t>
            </a:r>
            <a:r>
              <a:rPr lang="it-IT" dirty="0" smtClean="0">
                <a:solidFill>
                  <a:srgbClr val="FFFF00"/>
                </a:solidFill>
              </a:rPr>
              <a:t>life, </a:t>
            </a:r>
            <a:r>
              <a:rPr lang="it-IT" dirty="0" err="1">
                <a:solidFill>
                  <a:srgbClr val="FFFF00"/>
                </a:solidFill>
              </a:rPr>
              <a:t>but</a:t>
            </a:r>
            <a:r>
              <a:rPr lang="it-IT" dirty="0">
                <a:solidFill>
                  <a:srgbClr val="FFFF00"/>
                </a:solidFill>
              </a:rPr>
              <a:t> 98% of </a:t>
            </a:r>
            <a:r>
              <a:rPr lang="it-IT" dirty="0" err="1">
                <a:solidFill>
                  <a:srgbClr val="FFFF00"/>
                </a:solidFill>
              </a:rPr>
              <a:t>all</a:t>
            </a:r>
            <a:r>
              <a:rPr lang="it-IT" dirty="0">
                <a:solidFill>
                  <a:srgbClr val="FFFF00"/>
                </a:solidFill>
              </a:rPr>
              <a:t> </a:t>
            </a:r>
            <a:r>
              <a:rPr lang="it-IT" dirty="0" smtClean="0">
                <a:solidFill>
                  <a:srgbClr val="FFFF00"/>
                </a:solidFill>
              </a:rPr>
              <a:t>TS </a:t>
            </a:r>
            <a:r>
              <a:rPr lang="it-IT" dirty="0" err="1" smtClean="0">
                <a:solidFill>
                  <a:srgbClr val="FFFF00"/>
                </a:solidFill>
              </a:rPr>
              <a:t>monosomic</a:t>
            </a:r>
            <a:r>
              <a:rPr lang="it-IT" dirty="0" smtClean="0">
                <a:solidFill>
                  <a:srgbClr val="FFFF00"/>
                </a:solidFill>
              </a:rPr>
              <a:t> </a:t>
            </a:r>
            <a:r>
              <a:rPr lang="it-IT" dirty="0" err="1" smtClean="0">
                <a:solidFill>
                  <a:srgbClr val="FFFF00"/>
                </a:solidFill>
              </a:rPr>
              <a:t>fetuses</a:t>
            </a:r>
            <a:r>
              <a:rPr lang="it-IT" dirty="0" smtClean="0">
                <a:solidFill>
                  <a:srgbClr val="FFFF00"/>
                </a:solidFill>
              </a:rPr>
              <a:t> </a:t>
            </a:r>
            <a:r>
              <a:rPr lang="it-IT" dirty="0" err="1">
                <a:solidFill>
                  <a:srgbClr val="FFFF00"/>
                </a:solidFill>
              </a:rPr>
              <a:t>undergoes</a:t>
            </a:r>
            <a:r>
              <a:rPr lang="it-IT" dirty="0">
                <a:solidFill>
                  <a:srgbClr val="FFFF00"/>
                </a:solidFill>
              </a:rPr>
              <a:t> </a:t>
            </a:r>
            <a:r>
              <a:rPr lang="it-IT" dirty="0" err="1" smtClean="0">
                <a:solidFill>
                  <a:srgbClr val="FFFF00"/>
                </a:solidFill>
              </a:rPr>
              <a:t>spontaneous</a:t>
            </a:r>
            <a:r>
              <a:rPr lang="it-IT" dirty="0" smtClean="0">
                <a:solidFill>
                  <a:srgbClr val="FFFF00"/>
                </a:solidFill>
              </a:rPr>
              <a:t> </a:t>
            </a:r>
            <a:r>
              <a:rPr lang="it-IT" dirty="0" err="1" smtClean="0">
                <a:solidFill>
                  <a:srgbClr val="FFFF00"/>
                </a:solidFill>
              </a:rPr>
              <a:t>miscarriage</a:t>
            </a:r>
            <a:endParaRPr lang="it-IT" dirty="0" smtClean="0">
              <a:solidFill>
                <a:srgbClr val="FFFF00"/>
              </a:solidFill>
            </a:endParaRPr>
          </a:p>
          <a:p>
            <a:endParaRPr lang="it-IT" dirty="0">
              <a:solidFill>
                <a:srgbClr val="FFFF00"/>
              </a:solidFill>
            </a:endParaRPr>
          </a:p>
          <a:p>
            <a:r>
              <a:rPr lang="it-IT" dirty="0">
                <a:solidFill>
                  <a:srgbClr val="FFFF00"/>
                </a:solidFill>
              </a:rPr>
              <a:t>The </a:t>
            </a:r>
            <a:r>
              <a:rPr lang="it-IT" dirty="0" err="1">
                <a:solidFill>
                  <a:srgbClr val="FFFF00"/>
                </a:solidFill>
              </a:rPr>
              <a:t>incidence</a:t>
            </a:r>
            <a:r>
              <a:rPr lang="it-IT" dirty="0">
                <a:solidFill>
                  <a:srgbClr val="FFFF00"/>
                </a:solidFill>
              </a:rPr>
              <a:t> in </a:t>
            </a:r>
            <a:r>
              <a:rPr lang="it-IT" dirty="0" err="1">
                <a:solidFill>
                  <a:srgbClr val="FFFF00"/>
                </a:solidFill>
              </a:rPr>
              <a:t>abortions</a:t>
            </a:r>
            <a:r>
              <a:rPr lang="it-IT" dirty="0">
                <a:solidFill>
                  <a:srgbClr val="FFFF00"/>
                </a:solidFill>
              </a:rPr>
              <a:t> </a:t>
            </a:r>
            <a:r>
              <a:rPr lang="it-IT" dirty="0" err="1">
                <a:solidFill>
                  <a:srgbClr val="FFFF00"/>
                </a:solidFill>
              </a:rPr>
              <a:t>is</a:t>
            </a:r>
            <a:r>
              <a:rPr lang="it-IT" dirty="0">
                <a:solidFill>
                  <a:srgbClr val="FFFF00"/>
                </a:solidFill>
              </a:rPr>
              <a:t> </a:t>
            </a:r>
            <a:r>
              <a:rPr lang="it-IT" dirty="0" err="1">
                <a:solidFill>
                  <a:srgbClr val="FFFF00"/>
                </a:solidFill>
              </a:rPr>
              <a:t>about</a:t>
            </a:r>
            <a:r>
              <a:rPr lang="it-IT" dirty="0">
                <a:solidFill>
                  <a:srgbClr val="FFFF00"/>
                </a:solidFill>
              </a:rPr>
              <a:t> 7-10%, </a:t>
            </a:r>
            <a:r>
              <a:rPr lang="it-IT" dirty="0" err="1">
                <a:solidFill>
                  <a:srgbClr val="FFFF00"/>
                </a:solidFill>
              </a:rPr>
              <a:t>while</a:t>
            </a:r>
            <a:r>
              <a:rPr lang="it-IT" dirty="0">
                <a:solidFill>
                  <a:srgbClr val="FFFF00"/>
                </a:solidFill>
              </a:rPr>
              <a:t> </a:t>
            </a:r>
            <a:r>
              <a:rPr lang="it-IT" dirty="0" err="1">
                <a:solidFill>
                  <a:srgbClr val="FFFF00"/>
                </a:solidFill>
              </a:rPr>
              <a:t>at</a:t>
            </a:r>
            <a:r>
              <a:rPr lang="it-IT" dirty="0">
                <a:solidFill>
                  <a:srgbClr val="FFFF00"/>
                </a:solidFill>
              </a:rPr>
              <a:t> </a:t>
            </a:r>
            <a:r>
              <a:rPr lang="it-IT" dirty="0" err="1">
                <a:solidFill>
                  <a:srgbClr val="FFFF00"/>
                </a:solidFill>
              </a:rPr>
              <a:t>birth</a:t>
            </a:r>
            <a:r>
              <a:rPr lang="it-IT" dirty="0">
                <a:solidFill>
                  <a:srgbClr val="FFFF00"/>
                </a:solidFill>
              </a:rPr>
              <a:t> </a:t>
            </a:r>
            <a:r>
              <a:rPr lang="it-IT" dirty="0" smtClean="0">
                <a:solidFill>
                  <a:srgbClr val="FFFF00"/>
                </a:solidFill>
              </a:rPr>
              <a:t>the </a:t>
            </a:r>
            <a:r>
              <a:rPr lang="it-IT" dirty="0" err="1" smtClean="0">
                <a:solidFill>
                  <a:srgbClr val="FFFF00"/>
                </a:solidFill>
              </a:rPr>
              <a:t>incidence</a:t>
            </a:r>
            <a:r>
              <a:rPr lang="it-IT" dirty="0" smtClean="0">
                <a:solidFill>
                  <a:srgbClr val="FFFF00"/>
                </a:solidFill>
              </a:rPr>
              <a:t> </a:t>
            </a:r>
            <a:r>
              <a:rPr lang="it-IT" dirty="0" err="1" smtClean="0">
                <a:solidFill>
                  <a:srgbClr val="FFFF00"/>
                </a:solidFill>
              </a:rPr>
              <a:t>is</a:t>
            </a:r>
            <a:r>
              <a:rPr lang="it-IT" dirty="0" smtClean="0">
                <a:solidFill>
                  <a:srgbClr val="FFFF00"/>
                </a:solidFill>
              </a:rPr>
              <a:t> </a:t>
            </a:r>
            <a:r>
              <a:rPr lang="it-IT" dirty="0">
                <a:solidFill>
                  <a:srgbClr val="FFFF00"/>
                </a:solidFill>
              </a:rPr>
              <a:t>1/2500 </a:t>
            </a:r>
            <a:r>
              <a:rPr lang="it-IT" dirty="0" err="1">
                <a:solidFill>
                  <a:srgbClr val="FFFF00"/>
                </a:solidFill>
              </a:rPr>
              <a:t>females</a:t>
            </a:r>
            <a:r>
              <a:rPr lang="it-IT" dirty="0">
                <a:solidFill>
                  <a:srgbClr val="FFFF00"/>
                </a:solidFill>
              </a:rPr>
              <a:t>.</a:t>
            </a:r>
          </a:p>
          <a:p>
            <a:r>
              <a:rPr lang="it-IT" dirty="0" err="1">
                <a:solidFill>
                  <a:srgbClr val="FFFF00"/>
                </a:solidFill>
              </a:rPr>
              <a:t>It</a:t>
            </a:r>
            <a:r>
              <a:rPr lang="it-IT" dirty="0">
                <a:solidFill>
                  <a:srgbClr val="FFFF00"/>
                </a:solidFill>
              </a:rPr>
              <a:t> </a:t>
            </a:r>
            <a:r>
              <a:rPr lang="it-IT" dirty="0" err="1">
                <a:solidFill>
                  <a:srgbClr val="FFFF00"/>
                </a:solidFill>
              </a:rPr>
              <a:t>is</a:t>
            </a:r>
            <a:r>
              <a:rPr lang="it-IT" dirty="0">
                <a:solidFill>
                  <a:srgbClr val="FFFF00"/>
                </a:solidFill>
              </a:rPr>
              <a:t> </a:t>
            </a:r>
            <a:r>
              <a:rPr lang="it-IT" dirty="0" err="1">
                <a:solidFill>
                  <a:srgbClr val="FFFF00"/>
                </a:solidFill>
              </a:rPr>
              <a:t>unclear</a:t>
            </a:r>
            <a:r>
              <a:rPr lang="it-IT" dirty="0">
                <a:solidFill>
                  <a:srgbClr val="FFFF00"/>
                </a:solidFill>
              </a:rPr>
              <a:t> </a:t>
            </a:r>
            <a:r>
              <a:rPr lang="it-IT" dirty="0" err="1">
                <a:solidFill>
                  <a:srgbClr val="FFFF00"/>
                </a:solidFill>
              </a:rPr>
              <a:t>why</a:t>
            </a:r>
            <a:r>
              <a:rPr lang="it-IT" dirty="0">
                <a:solidFill>
                  <a:srgbClr val="FFFF00"/>
                </a:solidFill>
              </a:rPr>
              <a:t> </a:t>
            </a:r>
            <a:r>
              <a:rPr lang="it-IT" dirty="0" smtClean="0">
                <a:solidFill>
                  <a:srgbClr val="FFFF00"/>
                </a:solidFill>
              </a:rPr>
              <a:t>the 45</a:t>
            </a:r>
            <a:r>
              <a:rPr lang="it-IT" dirty="0">
                <a:solidFill>
                  <a:srgbClr val="FFFF00"/>
                </a:solidFill>
              </a:rPr>
              <a:t>, </a:t>
            </a:r>
            <a:r>
              <a:rPr lang="it-IT" dirty="0" smtClean="0">
                <a:solidFill>
                  <a:srgbClr val="FFFF00"/>
                </a:solidFill>
              </a:rPr>
              <a:t>X0 </a:t>
            </a:r>
            <a:r>
              <a:rPr lang="it-IT" dirty="0" err="1" smtClean="0">
                <a:solidFill>
                  <a:srgbClr val="FFFF00"/>
                </a:solidFill>
              </a:rPr>
              <a:t>karyotype</a:t>
            </a:r>
            <a:r>
              <a:rPr lang="it-IT" dirty="0" smtClean="0">
                <a:solidFill>
                  <a:srgbClr val="FFFF00"/>
                </a:solidFill>
              </a:rPr>
              <a:t> </a:t>
            </a:r>
            <a:r>
              <a:rPr lang="it-IT" dirty="0" err="1">
                <a:solidFill>
                  <a:srgbClr val="FFFF00"/>
                </a:solidFill>
              </a:rPr>
              <a:t>is</a:t>
            </a:r>
            <a:r>
              <a:rPr lang="it-IT" dirty="0">
                <a:solidFill>
                  <a:srgbClr val="FFFF00"/>
                </a:solidFill>
              </a:rPr>
              <a:t> </a:t>
            </a:r>
            <a:r>
              <a:rPr lang="it-IT" dirty="0" err="1">
                <a:solidFill>
                  <a:srgbClr val="FFFF00"/>
                </a:solidFill>
              </a:rPr>
              <a:t>lethal</a:t>
            </a:r>
            <a:r>
              <a:rPr lang="it-IT" dirty="0">
                <a:solidFill>
                  <a:srgbClr val="FFFF00"/>
                </a:solidFill>
              </a:rPr>
              <a:t> in utero </a:t>
            </a:r>
            <a:r>
              <a:rPr lang="it-IT" dirty="0" err="1" smtClean="0">
                <a:solidFill>
                  <a:srgbClr val="FFFF00"/>
                </a:solidFill>
              </a:rPr>
              <a:t>while</a:t>
            </a:r>
            <a:r>
              <a:rPr lang="it-IT" dirty="0" smtClean="0">
                <a:solidFill>
                  <a:srgbClr val="FFFF00"/>
                </a:solidFill>
              </a:rPr>
              <a:t> </a:t>
            </a:r>
            <a:r>
              <a:rPr lang="it-IT" dirty="0" err="1" smtClean="0">
                <a:solidFill>
                  <a:srgbClr val="FFFF00"/>
                </a:solidFill>
              </a:rPr>
              <a:t>compatible</a:t>
            </a:r>
            <a:r>
              <a:rPr lang="it-IT" dirty="0" smtClean="0">
                <a:solidFill>
                  <a:srgbClr val="FFFF00"/>
                </a:solidFill>
              </a:rPr>
              <a:t> with </a:t>
            </a:r>
            <a:r>
              <a:rPr lang="it-IT" dirty="0" err="1">
                <a:solidFill>
                  <a:srgbClr val="FFFF00"/>
                </a:solidFill>
              </a:rPr>
              <a:t>postnatal</a:t>
            </a:r>
            <a:r>
              <a:rPr lang="it-IT" dirty="0">
                <a:solidFill>
                  <a:srgbClr val="FFFF00"/>
                </a:solidFill>
              </a:rPr>
              <a:t> </a:t>
            </a:r>
            <a:r>
              <a:rPr lang="it-IT" dirty="0" err="1" smtClean="0">
                <a:solidFill>
                  <a:srgbClr val="FFFF00"/>
                </a:solidFill>
              </a:rPr>
              <a:t>survival</a:t>
            </a:r>
            <a:endParaRPr lang="it-IT" dirty="0" smtClean="0">
              <a:solidFill>
                <a:srgbClr val="FFFF00"/>
              </a:solidFill>
            </a:endParaRPr>
          </a:p>
          <a:p>
            <a:endParaRPr lang="it-IT" dirty="0">
              <a:solidFill>
                <a:srgbClr val="FFFF00"/>
              </a:solidFill>
            </a:endParaRPr>
          </a:p>
          <a:p>
            <a:r>
              <a:rPr lang="it-IT" dirty="0">
                <a:solidFill>
                  <a:srgbClr val="FFFF00"/>
                </a:solidFill>
              </a:rPr>
              <a:t>The </a:t>
            </a:r>
            <a:r>
              <a:rPr lang="it-IT" dirty="0" err="1">
                <a:solidFill>
                  <a:srgbClr val="FFFF00"/>
                </a:solidFill>
              </a:rPr>
              <a:t>real</a:t>
            </a:r>
            <a:r>
              <a:rPr lang="it-IT" dirty="0">
                <a:solidFill>
                  <a:srgbClr val="FFFF00"/>
                </a:solidFill>
              </a:rPr>
              <a:t> X </a:t>
            </a:r>
            <a:r>
              <a:rPr lang="it-IT" dirty="0" err="1">
                <a:solidFill>
                  <a:srgbClr val="FFFF00"/>
                </a:solidFill>
              </a:rPr>
              <a:t>chromosome</a:t>
            </a:r>
            <a:r>
              <a:rPr lang="it-IT" dirty="0">
                <a:solidFill>
                  <a:srgbClr val="FFFF00"/>
                </a:solidFill>
              </a:rPr>
              <a:t> </a:t>
            </a:r>
            <a:r>
              <a:rPr lang="it-IT" dirty="0" err="1">
                <a:solidFill>
                  <a:srgbClr val="FFFF00"/>
                </a:solidFill>
              </a:rPr>
              <a:t>monosomy</a:t>
            </a:r>
            <a:r>
              <a:rPr lang="it-IT" dirty="0">
                <a:solidFill>
                  <a:srgbClr val="FFFF00"/>
                </a:solidFill>
              </a:rPr>
              <a:t> </a:t>
            </a:r>
            <a:r>
              <a:rPr lang="it-IT" dirty="0" err="1">
                <a:solidFill>
                  <a:srgbClr val="FFFF00"/>
                </a:solidFill>
              </a:rPr>
              <a:t>is</a:t>
            </a:r>
            <a:r>
              <a:rPr lang="it-IT" dirty="0">
                <a:solidFill>
                  <a:srgbClr val="FFFF00"/>
                </a:solidFill>
              </a:rPr>
              <a:t> </a:t>
            </a:r>
            <a:r>
              <a:rPr lang="it-IT" dirty="0" err="1">
                <a:solidFill>
                  <a:srgbClr val="FFFF00"/>
                </a:solidFill>
              </a:rPr>
              <a:t>responsible</a:t>
            </a:r>
            <a:r>
              <a:rPr lang="it-IT" dirty="0">
                <a:solidFill>
                  <a:srgbClr val="FFFF00"/>
                </a:solidFill>
              </a:rPr>
              <a:t> for 45% of </a:t>
            </a:r>
            <a:r>
              <a:rPr lang="it-IT" dirty="0" smtClean="0">
                <a:solidFill>
                  <a:srgbClr val="FFFF00"/>
                </a:solidFill>
              </a:rPr>
              <a:t>TS </a:t>
            </a:r>
            <a:r>
              <a:rPr lang="it-IT" dirty="0" err="1" smtClean="0">
                <a:solidFill>
                  <a:srgbClr val="FFFF00"/>
                </a:solidFill>
              </a:rPr>
              <a:t>cases</a:t>
            </a:r>
            <a:r>
              <a:rPr lang="it-IT" dirty="0" smtClean="0">
                <a:solidFill>
                  <a:srgbClr val="FFFF00"/>
                </a:solidFill>
              </a:rPr>
              <a:t>; </a:t>
            </a:r>
            <a:r>
              <a:rPr lang="it-IT" dirty="0" err="1">
                <a:solidFill>
                  <a:srgbClr val="FFFF00"/>
                </a:solidFill>
              </a:rPr>
              <a:t>others</a:t>
            </a:r>
            <a:r>
              <a:rPr lang="it-IT" dirty="0">
                <a:solidFill>
                  <a:srgbClr val="FFFF00"/>
                </a:solidFill>
              </a:rPr>
              <a:t> </a:t>
            </a:r>
            <a:r>
              <a:rPr lang="it-IT" dirty="0" err="1">
                <a:solidFill>
                  <a:srgbClr val="FFFF00"/>
                </a:solidFill>
              </a:rPr>
              <a:t>have</a:t>
            </a:r>
            <a:r>
              <a:rPr lang="it-IT" dirty="0">
                <a:solidFill>
                  <a:srgbClr val="FFFF00"/>
                </a:solidFill>
              </a:rPr>
              <a:t> </a:t>
            </a:r>
            <a:r>
              <a:rPr lang="it-IT" dirty="0" err="1">
                <a:solidFill>
                  <a:srgbClr val="FFFF00"/>
                </a:solidFill>
              </a:rPr>
              <a:t>mosaicism</a:t>
            </a:r>
            <a:r>
              <a:rPr lang="it-IT" dirty="0">
                <a:solidFill>
                  <a:srgbClr val="FFFF00"/>
                </a:solidFill>
              </a:rPr>
              <a:t> (45, X/46, XX) and/or an </a:t>
            </a:r>
            <a:r>
              <a:rPr lang="it-IT" dirty="0" err="1">
                <a:solidFill>
                  <a:srgbClr val="FFFF00"/>
                </a:solidFill>
              </a:rPr>
              <a:t>abnormal</a:t>
            </a:r>
            <a:r>
              <a:rPr lang="it-IT" dirty="0">
                <a:solidFill>
                  <a:srgbClr val="FFFF00"/>
                </a:solidFill>
              </a:rPr>
              <a:t> X </a:t>
            </a:r>
            <a:r>
              <a:rPr lang="it-IT" dirty="0" err="1" smtClean="0">
                <a:solidFill>
                  <a:srgbClr val="FFFF00"/>
                </a:solidFill>
              </a:rPr>
              <a:t>chromosome</a:t>
            </a:r>
            <a:endParaRPr lang="it-IT" dirty="0">
              <a:solidFill>
                <a:srgbClr val="FFFF00"/>
              </a:solidFill>
            </a:endParaRPr>
          </a:p>
          <a:p>
            <a:r>
              <a:rPr lang="it-IT" dirty="0">
                <a:solidFill>
                  <a:srgbClr val="FFFF00"/>
                </a:solidFill>
              </a:rPr>
              <a:t>A </a:t>
            </a:r>
            <a:r>
              <a:rPr lang="it-IT" dirty="0" err="1">
                <a:solidFill>
                  <a:srgbClr val="FFFF00"/>
                </a:solidFill>
              </a:rPr>
              <a:t>low</a:t>
            </a:r>
            <a:r>
              <a:rPr lang="it-IT" dirty="0">
                <a:solidFill>
                  <a:srgbClr val="FFFF00"/>
                </a:solidFill>
              </a:rPr>
              <a:t> </a:t>
            </a:r>
            <a:r>
              <a:rPr lang="it-IT" dirty="0" err="1">
                <a:solidFill>
                  <a:srgbClr val="FFFF00"/>
                </a:solidFill>
              </a:rPr>
              <a:t>level</a:t>
            </a:r>
            <a:r>
              <a:rPr lang="it-IT" dirty="0">
                <a:solidFill>
                  <a:srgbClr val="FFFF00"/>
                </a:solidFill>
              </a:rPr>
              <a:t> </a:t>
            </a:r>
            <a:r>
              <a:rPr lang="it-IT" dirty="0" smtClean="0">
                <a:solidFill>
                  <a:srgbClr val="FFFF00"/>
                </a:solidFill>
              </a:rPr>
              <a:t>of </a:t>
            </a:r>
            <a:r>
              <a:rPr lang="it-IT" dirty="0" err="1">
                <a:solidFill>
                  <a:srgbClr val="FFFF00"/>
                </a:solidFill>
              </a:rPr>
              <a:t>somatic</a:t>
            </a:r>
            <a:r>
              <a:rPr lang="it-IT" dirty="0">
                <a:solidFill>
                  <a:srgbClr val="FFFF00"/>
                </a:solidFill>
              </a:rPr>
              <a:t> </a:t>
            </a:r>
            <a:r>
              <a:rPr lang="it-IT" dirty="0" smtClean="0">
                <a:solidFill>
                  <a:srgbClr val="FFFF00"/>
                </a:solidFill>
              </a:rPr>
              <a:t>Turner </a:t>
            </a:r>
            <a:r>
              <a:rPr lang="it-IT" dirty="0" err="1" smtClean="0">
                <a:solidFill>
                  <a:srgbClr val="FFFF00"/>
                </a:solidFill>
              </a:rPr>
              <a:t>mosaicism</a:t>
            </a:r>
            <a:r>
              <a:rPr lang="it-IT" dirty="0" smtClean="0">
                <a:solidFill>
                  <a:srgbClr val="FFFF00"/>
                </a:solidFill>
              </a:rPr>
              <a:t>, </a:t>
            </a:r>
            <a:r>
              <a:rPr lang="it-IT" dirty="0" err="1" smtClean="0">
                <a:solidFill>
                  <a:srgbClr val="FFFF00"/>
                </a:solidFill>
              </a:rPr>
              <a:t>less</a:t>
            </a:r>
            <a:r>
              <a:rPr lang="it-IT" dirty="0" smtClean="0">
                <a:solidFill>
                  <a:srgbClr val="FFFF00"/>
                </a:solidFill>
              </a:rPr>
              <a:t> </a:t>
            </a:r>
            <a:r>
              <a:rPr lang="it-IT" dirty="0" err="1" smtClean="0">
                <a:solidFill>
                  <a:srgbClr val="FFFF00"/>
                </a:solidFill>
              </a:rPr>
              <a:t>than</a:t>
            </a:r>
            <a:r>
              <a:rPr lang="it-IT" dirty="0" smtClean="0">
                <a:solidFill>
                  <a:srgbClr val="FFFF00"/>
                </a:solidFill>
              </a:rPr>
              <a:t> 2%, </a:t>
            </a:r>
            <a:r>
              <a:rPr lang="it-IT" dirty="0" err="1" smtClean="0">
                <a:solidFill>
                  <a:srgbClr val="FFFF00"/>
                </a:solidFill>
              </a:rPr>
              <a:t>is</a:t>
            </a:r>
            <a:r>
              <a:rPr lang="it-IT" dirty="0" smtClean="0">
                <a:solidFill>
                  <a:srgbClr val="FFFF00"/>
                </a:solidFill>
              </a:rPr>
              <a:t> </a:t>
            </a:r>
            <a:r>
              <a:rPr lang="it-IT" dirty="0" err="1" smtClean="0">
                <a:solidFill>
                  <a:srgbClr val="FFFF00"/>
                </a:solidFill>
              </a:rPr>
              <a:t>found</a:t>
            </a:r>
            <a:r>
              <a:rPr lang="it-IT" dirty="0" smtClean="0">
                <a:solidFill>
                  <a:srgbClr val="FFFF00"/>
                </a:solidFill>
              </a:rPr>
              <a:t> </a:t>
            </a:r>
            <a:r>
              <a:rPr lang="it-IT" dirty="0">
                <a:solidFill>
                  <a:srgbClr val="FFFF00"/>
                </a:solidFill>
              </a:rPr>
              <a:t>in the </a:t>
            </a:r>
            <a:r>
              <a:rPr lang="it-IT" dirty="0" err="1">
                <a:solidFill>
                  <a:srgbClr val="FFFF00"/>
                </a:solidFill>
              </a:rPr>
              <a:t>normal</a:t>
            </a:r>
            <a:r>
              <a:rPr lang="it-IT" dirty="0">
                <a:solidFill>
                  <a:srgbClr val="FFFF00"/>
                </a:solidFill>
              </a:rPr>
              <a:t> </a:t>
            </a:r>
            <a:r>
              <a:rPr lang="it-IT" dirty="0" err="1">
                <a:solidFill>
                  <a:srgbClr val="FFFF00"/>
                </a:solidFill>
              </a:rPr>
              <a:t>population</a:t>
            </a:r>
            <a:endParaRPr lang="it-IT" dirty="0">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495300" y="274638"/>
            <a:ext cx="8515350" cy="417512"/>
          </a:xfrm>
        </p:spPr>
        <p:txBody>
          <a:bodyPr/>
          <a:lstStyle/>
          <a:p>
            <a:pPr algn="r" eaLnBrk="1" hangingPunct="1"/>
            <a:r>
              <a:rPr lang="it-IT" sz="2800" dirty="0" smtClean="0">
                <a:solidFill>
                  <a:srgbClr val="FFFF00"/>
                </a:solidFill>
              </a:rPr>
              <a:t>X </a:t>
            </a:r>
            <a:r>
              <a:rPr lang="it-IT" sz="2800" dirty="0" err="1" smtClean="0">
                <a:solidFill>
                  <a:srgbClr val="FFFF00"/>
                </a:solidFill>
              </a:rPr>
              <a:t>monosomy</a:t>
            </a:r>
            <a:r>
              <a:rPr lang="it-IT" sz="2800" dirty="0" smtClean="0">
                <a:solidFill>
                  <a:srgbClr val="FFFF00"/>
                </a:solidFill>
              </a:rPr>
              <a:t> (45,X0) Turner</a:t>
            </a:r>
          </a:p>
        </p:txBody>
      </p:sp>
      <p:pic>
        <p:nvPicPr>
          <p:cNvPr id="128004" name="Picture 4" descr="TURNERS"/>
          <p:cNvPicPr>
            <a:picLocks noChangeAspect="1" noChangeArrowheads="1"/>
          </p:cNvPicPr>
          <p:nvPr/>
        </p:nvPicPr>
        <p:blipFill>
          <a:blip r:embed="rId2"/>
          <a:srcRect/>
          <a:stretch>
            <a:fillRect/>
          </a:stretch>
        </p:blipFill>
        <p:spPr bwMode="auto">
          <a:xfrm>
            <a:off x="584200" y="1196975"/>
            <a:ext cx="2822575" cy="4543425"/>
          </a:xfrm>
          <a:prstGeom prst="rect">
            <a:avLst/>
          </a:prstGeom>
          <a:noFill/>
          <a:ln w="9525">
            <a:noFill/>
            <a:miter lim="800000"/>
            <a:headEnd/>
            <a:tailEnd/>
          </a:ln>
        </p:spPr>
      </p:pic>
      <p:sp>
        <p:nvSpPr>
          <p:cNvPr id="356357" name="Line 5"/>
          <p:cNvSpPr>
            <a:spLocks noChangeShapeType="1"/>
          </p:cNvSpPr>
          <p:nvPr/>
        </p:nvSpPr>
        <p:spPr bwMode="auto">
          <a:xfrm>
            <a:off x="584200" y="836613"/>
            <a:ext cx="8667750" cy="0"/>
          </a:xfrm>
          <a:prstGeom prst="line">
            <a:avLst/>
          </a:prstGeom>
          <a:noFill/>
          <a:ln w="57150">
            <a:solidFill>
              <a:srgbClr val="FF9900"/>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 name="CasellaDiTesto 5"/>
          <p:cNvSpPr txBox="1"/>
          <p:nvPr/>
        </p:nvSpPr>
        <p:spPr>
          <a:xfrm>
            <a:off x="3584848" y="1124744"/>
            <a:ext cx="6192688" cy="5632310"/>
          </a:xfrm>
          <a:prstGeom prst="rect">
            <a:avLst/>
          </a:prstGeom>
          <a:noFill/>
        </p:spPr>
        <p:txBody>
          <a:bodyPr wrap="square" rtlCol="0">
            <a:spAutoFit/>
          </a:bodyPr>
          <a:lstStyle/>
          <a:p>
            <a:r>
              <a:rPr lang="it-IT" dirty="0">
                <a:solidFill>
                  <a:srgbClr val="FFFF00"/>
                </a:solidFill>
              </a:rPr>
              <a:t>"menopause </a:t>
            </a:r>
            <a:r>
              <a:rPr lang="it-IT" dirty="0" err="1">
                <a:solidFill>
                  <a:srgbClr val="FFFF00"/>
                </a:solidFill>
              </a:rPr>
              <a:t>before</a:t>
            </a:r>
            <a:r>
              <a:rPr lang="it-IT" dirty="0">
                <a:solidFill>
                  <a:srgbClr val="FFFF00"/>
                </a:solidFill>
              </a:rPr>
              <a:t> </a:t>
            </a:r>
            <a:r>
              <a:rPr lang="it-IT" dirty="0" err="1" smtClean="0">
                <a:solidFill>
                  <a:srgbClr val="FFFF00"/>
                </a:solidFill>
              </a:rPr>
              <a:t>menarche</a:t>
            </a:r>
            <a:r>
              <a:rPr lang="it-IT" dirty="0" smtClean="0">
                <a:solidFill>
                  <a:srgbClr val="FFFF00"/>
                </a:solidFill>
              </a:rPr>
              <a:t>”</a:t>
            </a:r>
          </a:p>
          <a:p>
            <a:endParaRPr lang="it-IT" dirty="0">
              <a:solidFill>
                <a:srgbClr val="FFFF00"/>
              </a:solidFill>
            </a:endParaRPr>
          </a:p>
          <a:p>
            <a:r>
              <a:rPr lang="it-IT" dirty="0">
                <a:solidFill>
                  <a:srgbClr val="FFFF00"/>
                </a:solidFill>
              </a:rPr>
              <a:t>The </a:t>
            </a:r>
            <a:r>
              <a:rPr lang="it-IT" dirty="0" err="1">
                <a:solidFill>
                  <a:srgbClr val="FFFF00"/>
                </a:solidFill>
              </a:rPr>
              <a:t>ovaries</a:t>
            </a:r>
            <a:r>
              <a:rPr lang="it-IT" dirty="0">
                <a:solidFill>
                  <a:srgbClr val="FFFF00"/>
                </a:solidFill>
              </a:rPr>
              <a:t> are </a:t>
            </a:r>
            <a:r>
              <a:rPr lang="it-IT" dirty="0" err="1">
                <a:solidFill>
                  <a:srgbClr val="FFFF00"/>
                </a:solidFill>
              </a:rPr>
              <a:t>elongated</a:t>
            </a:r>
            <a:r>
              <a:rPr lang="it-IT" dirty="0">
                <a:solidFill>
                  <a:srgbClr val="FFFF00"/>
                </a:solidFill>
              </a:rPr>
              <a:t> and </a:t>
            </a:r>
            <a:r>
              <a:rPr lang="it-IT" dirty="0" err="1">
                <a:solidFill>
                  <a:srgbClr val="FFFF00"/>
                </a:solidFill>
              </a:rPr>
              <a:t>formed</a:t>
            </a:r>
            <a:r>
              <a:rPr lang="it-IT" dirty="0">
                <a:solidFill>
                  <a:srgbClr val="FFFF00"/>
                </a:solidFill>
              </a:rPr>
              <a:t> by </a:t>
            </a:r>
            <a:r>
              <a:rPr lang="it-IT" dirty="0" err="1">
                <a:solidFill>
                  <a:srgbClr val="FFFF00"/>
                </a:solidFill>
              </a:rPr>
              <a:t>stromal</a:t>
            </a:r>
            <a:r>
              <a:rPr lang="it-IT" dirty="0">
                <a:solidFill>
                  <a:srgbClr val="FFFF00"/>
                </a:solidFill>
              </a:rPr>
              <a:t> </a:t>
            </a:r>
            <a:r>
              <a:rPr lang="it-IT" dirty="0" err="1">
                <a:solidFill>
                  <a:srgbClr val="FFFF00"/>
                </a:solidFill>
              </a:rPr>
              <a:t>tissue</a:t>
            </a:r>
            <a:r>
              <a:rPr lang="it-IT" dirty="0">
                <a:solidFill>
                  <a:srgbClr val="FFFF00"/>
                </a:solidFill>
              </a:rPr>
              <a:t> </a:t>
            </a:r>
            <a:r>
              <a:rPr lang="it-IT" dirty="0" err="1">
                <a:solidFill>
                  <a:srgbClr val="FFFF00"/>
                </a:solidFill>
              </a:rPr>
              <a:t>devoid</a:t>
            </a:r>
            <a:r>
              <a:rPr lang="it-IT" dirty="0">
                <a:solidFill>
                  <a:srgbClr val="FFFF00"/>
                </a:solidFill>
              </a:rPr>
              <a:t> of </a:t>
            </a:r>
            <a:r>
              <a:rPr lang="it-IT" dirty="0" err="1">
                <a:solidFill>
                  <a:srgbClr val="FFFF00"/>
                </a:solidFill>
              </a:rPr>
              <a:t>follicles</a:t>
            </a:r>
            <a:r>
              <a:rPr lang="it-IT" dirty="0">
                <a:solidFill>
                  <a:srgbClr val="FFFF00"/>
                </a:solidFill>
              </a:rPr>
              <a:t>: </a:t>
            </a:r>
            <a:r>
              <a:rPr lang="it-IT" dirty="0" err="1" smtClean="0">
                <a:solidFill>
                  <a:srgbClr val="FFFF00"/>
                </a:solidFill>
              </a:rPr>
              <a:t>oocytes</a:t>
            </a:r>
            <a:r>
              <a:rPr lang="it-IT" dirty="0" smtClean="0">
                <a:solidFill>
                  <a:srgbClr val="FFFF00"/>
                </a:solidFill>
              </a:rPr>
              <a:t> </a:t>
            </a:r>
            <a:r>
              <a:rPr lang="it-IT" dirty="0" err="1">
                <a:solidFill>
                  <a:srgbClr val="FFFF00"/>
                </a:solidFill>
              </a:rPr>
              <a:t>often</a:t>
            </a:r>
            <a:r>
              <a:rPr lang="it-IT" dirty="0">
                <a:solidFill>
                  <a:srgbClr val="FFFF00"/>
                </a:solidFill>
              </a:rPr>
              <a:t> </a:t>
            </a:r>
            <a:r>
              <a:rPr lang="it-IT" dirty="0" err="1" smtClean="0">
                <a:solidFill>
                  <a:srgbClr val="FFFF00"/>
                </a:solidFill>
              </a:rPr>
              <a:t>undergo</a:t>
            </a:r>
            <a:r>
              <a:rPr lang="it-IT" dirty="0" smtClean="0">
                <a:solidFill>
                  <a:srgbClr val="FFFF00"/>
                </a:solidFill>
              </a:rPr>
              <a:t> </a:t>
            </a:r>
            <a:r>
              <a:rPr lang="it-IT" dirty="0" err="1" smtClean="0">
                <a:solidFill>
                  <a:srgbClr val="FFFF00"/>
                </a:solidFill>
              </a:rPr>
              <a:t>apoptosis</a:t>
            </a:r>
            <a:r>
              <a:rPr lang="it-IT" dirty="0" smtClean="0">
                <a:solidFill>
                  <a:srgbClr val="FFFF00"/>
                </a:solidFill>
              </a:rPr>
              <a:t> </a:t>
            </a:r>
            <a:r>
              <a:rPr lang="it-IT" dirty="0">
                <a:solidFill>
                  <a:srgbClr val="FFFF00"/>
                </a:solidFill>
              </a:rPr>
              <a:t>in 2 </a:t>
            </a:r>
            <a:r>
              <a:rPr lang="it-IT" dirty="0" err="1">
                <a:solidFill>
                  <a:srgbClr val="FFFF00"/>
                </a:solidFill>
              </a:rPr>
              <a:t>years</a:t>
            </a:r>
            <a:r>
              <a:rPr lang="it-IT" dirty="0">
                <a:solidFill>
                  <a:srgbClr val="FFFF00"/>
                </a:solidFill>
              </a:rPr>
              <a:t> of </a:t>
            </a:r>
            <a:r>
              <a:rPr lang="it-IT" dirty="0" smtClean="0">
                <a:solidFill>
                  <a:srgbClr val="FFFF00"/>
                </a:solidFill>
              </a:rPr>
              <a:t>life</a:t>
            </a:r>
          </a:p>
          <a:p>
            <a:endParaRPr lang="it-IT" dirty="0">
              <a:solidFill>
                <a:srgbClr val="FFFF00"/>
              </a:solidFill>
            </a:endParaRPr>
          </a:p>
          <a:p>
            <a:r>
              <a:rPr lang="it-IT" dirty="0" err="1">
                <a:solidFill>
                  <a:srgbClr val="FFFF00"/>
                </a:solidFill>
              </a:rPr>
              <a:t>Prepubertal</a:t>
            </a:r>
            <a:r>
              <a:rPr lang="it-IT" dirty="0">
                <a:solidFill>
                  <a:srgbClr val="FFFF00"/>
                </a:solidFill>
              </a:rPr>
              <a:t> </a:t>
            </a:r>
            <a:r>
              <a:rPr lang="it-IT" dirty="0" err="1">
                <a:solidFill>
                  <a:srgbClr val="FFFF00"/>
                </a:solidFill>
              </a:rPr>
              <a:t>ovarian</a:t>
            </a:r>
            <a:r>
              <a:rPr lang="it-IT" dirty="0">
                <a:solidFill>
                  <a:srgbClr val="FFFF00"/>
                </a:solidFill>
              </a:rPr>
              <a:t> </a:t>
            </a:r>
            <a:r>
              <a:rPr lang="it-IT" dirty="0" err="1">
                <a:solidFill>
                  <a:srgbClr val="FFFF00"/>
                </a:solidFill>
              </a:rPr>
              <a:t>failure</a:t>
            </a:r>
            <a:r>
              <a:rPr lang="it-IT" dirty="0">
                <a:solidFill>
                  <a:srgbClr val="FFFF00"/>
                </a:solidFill>
              </a:rPr>
              <a:t> </a:t>
            </a:r>
            <a:r>
              <a:rPr lang="it-IT" dirty="0" err="1">
                <a:solidFill>
                  <a:srgbClr val="FFFF00"/>
                </a:solidFill>
              </a:rPr>
              <a:t>leads</a:t>
            </a:r>
            <a:r>
              <a:rPr lang="it-IT" dirty="0">
                <a:solidFill>
                  <a:srgbClr val="FFFF00"/>
                </a:solidFill>
              </a:rPr>
              <a:t> to </a:t>
            </a:r>
            <a:r>
              <a:rPr lang="it-IT" dirty="0" err="1">
                <a:solidFill>
                  <a:srgbClr val="FFFF00"/>
                </a:solidFill>
              </a:rPr>
              <a:t>primary</a:t>
            </a:r>
            <a:r>
              <a:rPr lang="it-IT" dirty="0">
                <a:solidFill>
                  <a:srgbClr val="FFFF00"/>
                </a:solidFill>
              </a:rPr>
              <a:t> </a:t>
            </a:r>
            <a:r>
              <a:rPr lang="it-IT" dirty="0" err="1">
                <a:solidFill>
                  <a:srgbClr val="FFFF00"/>
                </a:solidFill>
              </a:rPr>
              <a:t>amenorrhea</a:t>
            </a:r>
            <a:r>
              <a:rPr lang="it-IT" dirty="0">
                <a:solidFill>
                  <a:srgbClr val="FFFF00"/>
                </a:solidFill>
              </a:rPr>
              <a:t>, </a:t>
            </a:r>
            <a:r>
              <a:rPr lang="it-IT" dirty="0" err="1">
                <a:solidFill>
                  <a:srgbClr val="FFFF00"/>
                </a:solidFill>
              </a:rPr>
              <a:t>infertility</a:t>
            </a:r>
            <a:r>
              <a:rPr lang="it-IT" dirty="0">
                <a:solidFill>
                  <a:srgbClr val="FFFF00"/>
                </a:solidFill>
              </a:rPr>
              <a:t> and </a:t>
            </a:r>
            <a:r>
              <a:rPr lang="it-IT" dirty="0" err="1">
                <a:solidFill>
                  <a:srgbClr val="FFFF00"/>
                </a:solidFill>
              </a:rPr>
              <a:t>estrogen</a:t>
            </a:r>
            <a:r>
              <a:rPr lang="it-IT" dirty="0">
                <a:solidFill>
                  <a:srgbClr val="FFFF00"/>
                </a:solidFill>
              </a:rPr>
              <a:t> </a:t>
            </a:r>
            <a:r>
              <a:rPr lang="it-IT" dirty="0" err="1" smtClean="0">
                <a:solidFill>
                  <a:srgbClr val="FFFF00"/>
                </a:solidFill>
              </a:rPr>
              <a:t>deficiency</a:t>
            </a:r>
            <a:endParaRPr lang="it-IT" dirty="0" smtClean="0">
              <a:solidFill>
                <a:srgbClr val="FFFF00"/>
              </a:solidFill>
            </a:endParaRPr>
          </a:p>
          <a:p>
            <a:endParaRPr lang="it-IT" dirty="0">
              <a:solidFill>
                <a:srgbClr val="FFFF00"/>
              </a:solidFill>
            </a:endParaRPr>
          </a:p>
          <a:p>
            <a:r>
              <a:rPr lang="it-IT" dirty="0" smtClean="0">
                <a:solidFill>
                  <a:srgbClr val="FFFF00"/>
                </a:solidFill>
              </a:rPr>
              <a:t>In </a:t>
            </a:r>
            <a:r>
              <a:rPr lang="it-IT" dirty="0" err="1" smtClean="0">
                <a:solidFill>
                  <a:srgbClr val="FFFF00"/>
                </a:solidFill>
              </a:rPr>
              <a:t>less</a:t>
            </a:r>
            <a:r>
              <a:rPr lang="it-IT" dirty="0" smtClean="0">
                <a:solidFill>
                  <a:srgbClr val="FFFF00"/>
                </a:solidFill>
              </a:rPr>
              <a:t> </a:t>
            </a:r>
            <a:r>
              <a:rPr lang="it-IT" dirty="0" err="1">
                <a:solidFill>
                  <a:srgbClr val="FFFF00"/>
                </a:solidFill>
              </a:rPr>
              <a:t>than</a:t>
            </a:r>
            <a:r>
              <a:rPr lang="it-IT" dirty="0">
                <a:solidFill>
                  <a:srgbClr val="FFFF00"/>
                </a:solidFill>
              </a:rPr>
              <a:t> 10% of </a:t>
            </a:r>
            <a:r>
              <a:rPr lang="it-IT" dirty="0" err="1">
                <a:solidFill>
                  <a:srgbClr val="FFFF00"/>
                </a:solidFill>
              </a:rPr>
              <a:t>cases</a:t>
            </a:r>
            <a:r>
              <a:rPr lang="it-IT" dirty="0">
                <a:solidFill>
                  <a:srgbClr val="FFFF00"/>
                </a:solidFill>
              </a:rPr>
              <a:t>, </a:t>
            </a:r>
            <a:r>
              <a:rPr lang="it-IT" dirty="0" err="1">
                <a:solidFill>
                  <a:srgbClr val="FFFF00"/>
                </a:solidFill>
              </a:rPr>
              <a:t>puberty</a:t>
            </a:r>
            <a:r>
              <a:rPr lang="it-IT" dirty="0">
                <a:solidFill>
                  <a:srgbClr val="FFFF00"/>
                </a:solidFill>
              </a:rPr>
              <a:t> </a:t>
            </a:r>
            <a:r>
              <a:rPr lang="it-IT" dirty="0" smtClean="0">
                <a:solidFill>
                  <a:srgbClr val="FFFF00"/>
                </a:solidFill>
              </a:rPr>
              <a:t>can </a:t>
            </a:r>
            <a:r>
              <a:rPr lang="it-IT" dirty="0" err="1" smtClean="0">
                <a:solidFill>
                  <a:srgbClr val="FFFF00"/>
                </a:solidFill>
              </a:rPr>
              <a:t>occur</a:t>
            </a:r>
            <a:r>
              <a:rPr lang="it-IT" dirty="0" smtClean="0">
                <a:solidFill>
                  <a:srgbClr val="FFFF00"/>
                </a:solidFill>
              </a:rPr>
              <a:t> </a:t>
            </a:r>
            <a:r>
              <a:rPr lang="it-IT" dirty="0">
                <a:solidFill>
                  <a:srgbClr val="FFFF00"/>
                </a:solidFill>
              </a:rPr>
              <a:t>and </a:t>
            </a:r>
            <a:r>
              <a:rPr lang="it-IT" dirty="0" err="1">
                <a:solidFill>
                  <a:srgbClr val="FFFF00"/>
                </a:solidFill>
              </a:rPr>
              <a:t>pregnancies</a:t>
            </a:r>
            <a:r>
              <a:rPr lang="it-IT" dirty="0">
                <a:solidFill>
                  <a:srgbClr val="FFFF00"/>
                </a:solidFill>
              </a:rPr>
              <a:t> are </a:t>
            </a:r>
            <a:r>
              <a:rPr lang="it-IT" dirty="0" err="1">
                <a:solidFill>
                  <a:srgbClr val="FFFF00"/>
                </a:solidFill>
              </a:rPr>
              <a:t>possible</a:t>
            </a:r>
            <a:r>
              <a:rPr lang="it-IT" dirty="0">
                <a:solidFill>
                  <a:srgbClr val="FFFF00"/>
                </a:solidFill>
              </a:rPr>
              <a:t> </a:t>
            </a:r>
            <a:r>
              <a:rPr lang="it-IT" dirty="0" err="1" smtClean="0">
                <a:solidFill>
                  <a:srgbClr val="FFFF00"/>
                </a:solidFill>
              </a:rPr>
              <a:t>though</a:t>
            </a:r>
            <a:r>
              <a:rPr lang="it-IT" dirty="0" smtClean="0">
                <a:solidFill>
                  <a:srgbClr val="FFFF00"/>
                </a:solidFill>
              </a:rPr>
              <a:t> at </a:t>
            </a:r>
            <a:r>
              <a:rPr lang="it-IT" dirty="0">
                <a:solidFill>
                  <a:srgbClr val="FFFF00"/>
                </a:solidFill>
              </a:rPr>
              <a:t>an </a:t>
            </a:r>
            <a:r>
              <a:rPr lang="it-IT" dirty="0" err="1">
                <a:solidFill>
                  <a:srgbClr val="FFFF00"/>
                </a:solidFill>
              </a:rPr>
              <a:t>increased</a:t>
            </a:r>
            <a:r>
              <a:rPr lang="it-IT" dirty="0">
                <a:solidFill>
                  <a:srgbClr val="FFFF00"/>
                </a:solidFill>
              </a:rPr>
              <a:t> </a:t>
            </a:r>
            <a:r>
              <a:rPr lang="it-IT" dirty="0" err="1">
                <a:solidFill>
                  <a:srgbClr val="FFFF00"/>
                </a:solidFill>
              </a:rPr>
              <a:t>risk</a:t>
            </a:r>
            <a:r>
              <a:rPr lang="it-IT" dirty="0">
                <a:solidFill>
                  <a:srgbClr val="FFFF00"/>
                </a:solidFill>
              </a:rPr>
              <a:t> of </a:t>
            </a:r>
            <a:r>
              <a:rPr lang="it-IT" dirty="0" err="1">
                <a:solidFill>
                  <a:srgbClr val="FFFF00"/>
                </a:solidFill>
              </a:rPr>
              <a:t>fetal</a:t>
            </a:r>
            <a:r>
              <a:rPr lang="it-IT" dirty="0">
                <a:solidFill>
                  <a:srgbClr val="FFFF00"/>
                </a:solidFill>
              </a:rPr>
              <a:t> </a:t>
            </a:r>
            <a:r>
              <a:rPr lang="it-IT" dirty="0" err="1" smtClean="0">
                <a:solidFill>
                  <a:srgbClr val="00B050"/>
                </a:solidFill>
              </a:rPr>
              <a:t>losses</a:t>
            </a:r>
            <a:endParaRPr lang="it-IT" dirty="0" smtClean="0">
              <a:solidFill>
                <a:srgbClr val="00B050"/>
              </a:solidFill>
            </a:endParaRPr>
          </a:p>
          <a:p>
            <a:endParaRPr lang="it-IT" dirty="0">
              <a:solidFill>
                <a:srgbClr val="FFFF00"/>
              </a:solidFill>
            </a:endParaRPr>
          </a:p>
          <a:p>
            <a:r>
              <a:rPr lang="it-IT" dirty="0" err="1">
                <a:solidFill>
                  <a:srgbClr val="FFFF00"/>
                </a:solidFill>
              </a:rPr>
              <a:t>Also</a:t>
            </a:r>
            <a:r>
              <a:rPr lang="it-IT" dirty="0">
                <a:solidFill>
                  <a:srgbClr val="FFFF00"/>
                </a:solidFill>
              </a:rPr>
              <a:t> in relation to the </a:t>
            </a:r>
            <a:r>
              <a:rPr lang="it-IT" dirty="0" err="1">
                <a:solidFill>
                  <a:srgbClr val="FFFF00"/>
                </a:solidFill>
              </a:rPr>
              <a:t>heterogeneity</a:t>
            </a:r>
            <a:r>
              <a:rPr lang="it-IT" dirty="0">
                <a:solidFill>
                  <a:srgbClr val="FFFF00"/>
                </a:solidFill>
              </a:rPr>
              <a:t> of </a:t>
            </a:r>
            <a:r>
              <a:rPr lang="it-IT" dirty="0" err="1">
                <a:solidFill>
                  <a:srgbClr val="FFFF00"/>
                </a:solidFill>
              </a:rPr>
              <a:t>genotype</a:t>
            </a:r>
            <a:r>
              <a:rPr lang="it-IT" dirty="0">
                <a:solidFill>
                  <a:srgbClr val="FFFF00"/>
                </a:solidFill>
              </a:rPr>
              <a:t>, </a:t>
            </a:r>
            <a:r>
              <a:rPr lang="it-IT" dirty="0" err="1">
                <a:solidFill>
                  <a:srgbClr val="FFFF00"/>
                </a:solidFill>
              </a:rPr>
              <a:t>phenotype</a:t>
            </a:r>
            <a:r>
              <a:rPr lang="it-IT" dirty="0">
                <a:solidFill>
                  <a:srgbClr val="FFFF00"/>
                </a:solidFill>
              </a:rPr>
              <a:t> </a:t>
            </a:r>
            <a:r>
              <a:rPr lang="it-IT" dirty="0" err="1">
                <a:solidFill>
                  <a:srgbClr val="FFFF00"/>
                </a:solidFill>
              </a:rPr>
              <a:t>is</a:t>
            </a:r>
            <a:r>
              <a:rPr lang="it-IT" dirty="0">
                <a:solidFill>
                  <a:srgbClr val="FFFF00"/>
                </a:solidFill>
              </a:rPr>
              <a:t> </a:t>
            </a:r>
            <a:r>
              <a:rPr lang="it-IT" dirty="0" err="1">
                <a:solidFill>
                  <a:srgbClr val="FFFF00"/>
                </a:solidFill>
              </a:rPr>
              <a:t>manifest</a:t>
            </a:r>
            <a:r>
              <a:rPr lang="it-IT" dirty="0">
                <a:solidFill>
                  <a:srgbClr val="FFFF00"/>
                </a:solidFill>
              </a:rPr>
              <a:t> in a </a:t>
            </a:r>
            <a:r>
              <a:rPr lang="it-IT" dirty="0" err="1">
                <a:solidFill>
                  <a:srgbClr val="FFFF00"/>
                </a:solidFill>
              </a:rPr>
              <a:t>very</a:t>
            </a:r>
            <a:r>
              <a:rPr lang="it-IT" dirty="0">
                <a:solidFill>
                  <a:srgbClr val="FFFF00"/>
                </a:solidFill>
              </a:rPr>
              <a:t> </a:t>
            </a:r>
            <a:r>
              <a:rPr lang="it-IT" dirty="0" err="1" smtClean="0">
                <a:solidFill>
                  <a:srgbClr val="FFFF00"/>
                </a:solidFill>
              </a:rPr>
              <a:t>variable</a:t>
            </a:r>
            <a:r>
              <a:rPr lang="it-IT" dirty="0" smtClean="0">
                <a:solidFill>
                  <a:srgbClr val="FFFF00"/>
                </a:solidFill>
              </a:rPr>
              <a:t> </a:t>
            </a:r>
            <a:r>
              <a:rPr lang="it-IT" dirty="0" err="1" smtClean="0">
                <a:solidFill>
                  <a:srgbClr val="FFFF00"/>
                </a:solidFill>
              </a:rPr>
              <a:t>manner</a:t>
            </a:r>
            <a:endParaRPr lang="it-IT" dirty="0">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endParaRPr lang="en-GB">
              <a:latin typeface="Calibri" charset="0"/>
            </a:endParaRPr>
          </a:p>
        </p:txBody>
      </p:sp>
      <p:sp>
        <p:nvSpPr>
          <p:cNvPr id="111619" name="Rectangle 3"/>
          <p:cNvSpPr>
            <a:spLocks noGrp="1" noChangeArrowheads="1"/>
          </p:cNvSpPr>
          <p:nvPr>
            <p:ph type="body" idx="1"/>
          </p:nvPr>
        </p:nvSpPr>
        <p:spPr/>
        <p:txBody>
          <a:bodyPr/>
          <a:lstStyle/>
          <a:p>
            <a:pPr eaLnBrk="1" hangingPunct="1"/>
            <a:endParaRPr lang="en-GB">
              <a:latin typeface="Calibri" charset="0"/>
            </a:endParaRPr>
          </a:p>
        </p:txBody>
      </p:sp>
      <p:pic>
        <p:nvPicPr>
          <p:cNvPr id="111620" name="Picture 4" descr="C:\DGI\didattica\Medicina 5^anno\da www\shox slide1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906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7697250"/>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958974" y="44624"/>
            <a:ext cx="8818562" cy="1143000"/>
          </a:xfrm>
        </p:spPr>
        <p:txBody>
          <a:bodyPr/>
          <a:lstStyle/>
          <a:p>
            <a:pPr algn="r" eaLnBrk="1" hangingPunct="1"/>
            <a:r>
              <a:rPr lang="it-IT" sz="2800" dirty="0" smtClean="0">
                <a:solidFill>
                  <a:srgbClr val="FFFF00"/>
                </a:solidFill>
              </a:rPr>
              <a:t> X </a:t>
            </a:r>
            <a:r>
              <a:rPr lang="it-IT" sz="2800" dirty="0" err="1" smtClean="0">
                <a:solidFill>
                  <a:srgbClr val="FFFF00"/>
                </a:solidFill>
              </a:rPr>
              <a:t>monosomy</a:t>
            </a:r>
            <a:r>
              <a:rPr lang="it-IT" sz="2800" dirty="0" smtClean="0">
                <a:solidFill>
                  <a:srgbClr val="FFFF00"/>
                </a:solidFill>
              </a:rPr>
              <a:t> (45,X0) Turner</a:t>
            </a:r>
            <a:br>
              <a:rPr lang="it-IT" sz="2800" dirty="0" smtClean="0">
                <a:solidFill>
                  <a:srgbClr val="FFFF00"/>
                </a:solidFill>
              </a:rPr>
            </a:br>
            <a:r>
              <a:rPr lang="it-IT" sz="2800" dirty="0" smtClean="0">
                <a:solidFill>
                  <a:srgbClr val="FFFF00"/>
                </a:solidFill>
              </a:rPr>
              <a:t>1:2.500</a:t>
            </a:r>
          </a:p>
        </p:txBody>
      </p:sp>
      <p:pic>
        <p:nvPicPr>
          <p:cNvPr id="129027" name="Picture 3" descr=" - Click on the image for a larger version">
            <a:hlinkClick r:id="rId2"/>
          </p:cNvPr>
          <p:cNvPicPr>
            <a:picLocks noChangeAspect="1" noChangeArrowheads="1"/>
          </p:cNvPicPr>
          <p:nvPr/>
        </p:nvPicPr>
        <p:blipFill>
          <a:blip r:embed="rId3"/>
          <a:srcRect/>
          <a:stretch>
            <a:fillRect/>
          </a:stretch>
        </p:blipFill>
        <p:spPr bwMode="auto">
          <a:xfrm>
            <a:off x="1613297" y="1340768"/>
            <a:ext cx="2187575" cy="2447925"/>
          </a:xfrm>
          <a:prstGeom prst="rect">
            <a:avLst/>
          </a:prstGeom>
          <a:noFill/>
          <a:ln w="9525">
            <a:noFill/>
            <a:miter lim="800000"/>
            <a:headEnd/>
            <a:tailEnd/>
          </a:ln>
        </p:spPr>
      </p:pic>
      <p:pic>
        <p:nvPicPr>
          <p:cNvPr id="129028" name="Picture 4" descr="slide"/>
          <p:cNvPicPr>
            <a:picLocks noChangeAspect="1" noChangeArrowheads="1"/>
          </p:cNvPicPr>
          <p:nvPr/>
        </p:nvPicPr>
        <p:blipFill>
          <a:blip r:embed="rId4"/>
          <a:srcRect l="34436" t="36900" r="36116" b="10063"/>
          <a:stretch>
            <a:fillRect/>
          </a:stretch>
        </p:blipFill>
        <p:spPr bwMode="auto">
          <a:xfrm>
            <a:off x="1533922" y="4077618"/>
            <a:ext cx="1712912" cy="2139950"/>
          </a:xfrm>
          <a:prstGeom prst="rect">
            <a:avLst/>
          </a:prstGeom>
          <a:noFill/>
          <a:ln w="9525">
            <a:noFill/>
            <a:miter lim="800000"/>
            <a:headEnd/>
            <a:tailEnd/>
          </a:ln>
        </p:spPr>
      </p:pic>
      <p:pic>
        <p:nvPicPr>
          <p:cNvPr id="7" name="Picture 2"/>
          <p:cNvPicPr>
            <a:picLocks noChangeAspect="1" noChangeArrowheads="1"/>
          </p:cNvPicPr>
          <p:nvPr/>
        </p:nvPicPr>
        <p:blipFill>
          <a:blip r:embed="rId5"/>
          <a:srcRect/>
          <a:stretch>
            <a:fillRect/>
          </a:stretch>
        </p:blipFill>
        <p:spPr bwMode="auto">
          <a:xfrm>
            <a:off x="5961112" y="1268760"/>
            <a:ext cx="3384375" cy="5229206"/>
          </a:xfrm>
          <a:prstGeom prst="rect">
            <a:avLst/>
          </a:prstGeom>
          <a:noFill/>
          <a:ln w="9525">
            <a:noFill/>
            <a:miter lim="800000"/>
            <a:headEnd/>
            <a:tailEnd/>
          </a:ln>
        </p:spPr>
      </p:pic>
      <p:pic>
        <p:nvPicPr>
          <p:cNvPr id="8" name="Picture 2"/>
          <p:cNvPicPr>
            <a:picLocks noChangeAspect="1" noChangeArrowheads="1"/>
          </p:cNvPicPr>
          <p:nvPr/>
        </p:nvPicPr>
        <p:blipFill>
          <a:blip r:embed="rId5"/>
          <a:srcRect/>
          <a:stretch>
            <a:fillRect/>
          </a:stretch>
        </p:blipFill>
        <p:spPr bwMode="auto">
          <a:xfrm>
            <a:off x="5529257" y="-6940556"/>
            <a:ext cx="3887987" cy="5229206"/>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327" y="571501"/>
            <a:ext cx="9228402"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4525340"/>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146" y="428625"/>
            <a:ext cx="9011708"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678611"/>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endParaRPr lang="en-GB">
              <a:latin typeface="Calibri" charset="0"/>
            </a:endParaRPr>
          </a:p>
        </p:txBody>
      </p:sp>
      <p:pic>
        <p:nvPicPr>
          <p:cNvPr id="115715" name="Picture 4" descr="C:\DGI\didattica\Medicina 5^anno\da www\SHOX slide1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906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1692098"/>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3"/>
          <a:srcRect/>
          <a:stretch>
            <a:fillRect/>
          </a:stretch>
        </p:blipFill>
        <p:spPr bwMode="auto">
          <a:xfrm>
            <a:off x="2286000" y="2743200"/>
            <a:ext cx="5867400" cy="3546475"/>
          </a:xfrm>
          <a:prstGeom prst="rect">
            <a:avLst/>
          </a:prstGeom>
          <a:noFill/>
          <a:ln w="9525">
            <a:noFill/>
            <a:miter lim="800000"/>
            <a:headEnd/>
            <a:tailEnd/>
          </a:ln>
        </p:spPr>
      </p:pic>
      <p:sp>
        <p:nvSpPr>
          <p:cNvPr id="220163" name="Rectangle 3"/>
          <p:cNvSpPr>
            <a:spLocks noChangeArrowheads="1"/>
          </p:cNvSpPr>
          <p:nvPr/>
        </p:nvSpPr>
        <p:spPr bwMode="auto">
          <a:xfrm>
            <a:off x="417513" y="457200"/>
            <a:ext cx="9488487" cy="1570038"/>
          </a:xfrm>
          <a:prstGeom prst="rect">
            <a:avLst/>
          </a:prstGeom>
          <a:noFill/>
          <a:ln w="9525">
            <a:noFill/>
            <a:miter lim="800000"/>
            <a:headEnd/>
            <a:tailEnd/>
          </a:ln>
        </p:spPr>
        <p:txBody>
          <a:bodyPr>
            <a:spAutoFit/>
          </a:bodyPr>
          <a:lstStyle/>
          <a:p>
            <a:pPr eaLnBrk="0" hangingPunct="0">
              <a:spcBef>
                <a:spcPts val="500"/>
              </a:spcBef>
              <a:spcAft>
                <a:spcPts val="500"/>
              </a:spcAft>
            </a:pPr>
            <a:r>
              <a:rPr lang="it-IT" sz="3200">
                <a:latin typeface="Arial" pitchFamily="34" charset="0"/>
                <a:cs typeface="Arial" pitchFamily="34" charset="0"/>
              </a:rPr>
              <a:t>After puberty, the ovaries should develop into plump 3 to 5 cm ovoid organs, but these "streak" ovaries are typical for Turner's syndrome.</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0163"/>
                                        </p:tgtEl>
                                        <p:attrNameLst>
                                          <p:attrName>style.visibility</p:attrName>
                                        </p:attrNameLst>
                                      </p:cBhvr>
                                      <p:to>
                                        <p:strVal val="visible"/>
                                      </p:to>
                                    </p:set>
                                    <p:animEffect transition="in" filter="wipe(down)">
                                      <p:cBhvr>
                                        <p:cTn id="7" dur="500"/>
                                        <p:tgtEl>
                                          <p:spTgt spid="220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Fraternaltwinning"/>
          <p:cNvPicPr>
            <a:picLocks noChangeAspect="1" noChangeArrowheads="1"/>
          </p:cNvPicPr>
          <p:nvPr/>
        </p:nvPicPr>
        <p:blipFill>
          <a:blip r:embed="rId2"/>
          <a:srcRect b="18694"/>
          <a:stretch>
            <a:fillRect/>
          </a:stretch>
        </p:blipFill>
        <p:spPr bwMode="auto">
          <a:xfrm>
            <a:off x="1816100" y="2162175"/>
            <a:ext cx="1819275" cy="2016125"/>
          </a:xfrm>
          <a:prstGeom prst="rect">
            <a:avLst/>
          </a:prstGeom>
          <a:noFill/>
          <a:ln w="9525">
            <a:noFill/>
            <a:miter lim="800000"/>
            <a:headEnd/>
            <a:tailEnd/>
          </a:ln>
        </p:spPr>
      </p:pic>
      <p:sp>
        <p:nvSpPr>
          <p:cNvPr id="56323" name="Rectangle 3"/>
          <p:cNvSpPr>
            <a:spLocks noChangeArrowheads="1"/>
          </p:cNvSpPr>
          <p:nvPr/>
        </p:nvSpPr>
        <p:spPr bwMode="auto">
          <a:xfrm>
            <a:off x="4043363" y="2189163"/>
            <a:ext cx="9906000" cy="461962"/>
          </a:xfrm>
          <a:prstGeom prst="rect">
            <a:avLst/>
          </a:prstGeom>
          <a:noFill/>
          <a:ln w="9525">
            <a:noFill/>
            <a:miter lim="800000"/>
            <a:headEnd/>
            <a:tailEnd/>
          </a:ln>
        </p:spPr>
        <p:txBody>
          <a:bodyPr>
            <a:spAutoFit/>
          </a:bodyPr>
          <a:lstStyle/>
          <a:p>
            <a:pPr algn="ctr" rtl="1" eaLnBrk="0" hangingPunct="0"/>
            <a:endParaRPr lang="it-IT"/>
          </a:p>
        </p:txBody>
      </p:sp>
      <p:pic>
        <p:nvPicPr>
          <p:cNvPr id="56324" name="Picture 4" descr="Identicaltwinning"/>
          <p:cNvPicPr>
            <a:picLocks noChangeAspect="1" noChangeArrowheads="1"/>
          </p:cNvPicPr>
          <p:nvPr/>
        </p:nvPicPr>
        <p:blipFill>
          <a:blip r:embed="rId3"/>
          <a:srcRect b="14262"/>
          <a:stretch>
            <a:fillRect/>
          </a:stretch>
        </p:blipFill>
        <p:spPr bwMode="auto">
          <a:xfrm>
            <a:off x="6191250" y="1909763"/>
            <a:ext cx="1633538" cy="2528887"/>
          </a:xfrm>
          <a:prstGeom prst="rect">
            <a:avLst/>
          </a:prstGeom>
          <a:noFill/>
          <a:ln w="9525">
            <a:noFill/>
            <a:miter lim="800000"/>
            <a:headEnd/>
            <a:tailEnd/>
          </a:ln>
        </p:spPr>
      </p:pic>
      <p:sp>
        <p:nvSpPr>
          <p:cNvPr id="56325" name="Rectangle 5"/>
          <p:cNvSpPr>
            <a:spLocks noChangeArrowheads="1"/>
          </p:cNvSpPr>
          <p:nvPr/>
        </p:nvSpPr>
        <p:spPr bwMode="auto">
          <a:xfrm>
            <a:off x="4135438" y="1954213"/>
            <a:ext cx="9906000" cy="461962"/>
          </a:xfrm>
          <a:prstGeom prst="rect">
            <a:avLst/>
          </a:prstGeom>
          <a:noFill/>
          <a:ln w="9525">
            <a:noFill/>
            <a:miter lim="800000"/>
            <a:headEnd/>
            <a:tailEnd/>
          </a:ln>
        </p:spPr>
        <p:txBody>
          <a:bodyPr>
            <a:spAutoFit/>
          </a:bodyPr>
          <a:lstStyle/>
          <a:p>
            <a:pPr algn="ctr" rtl="1" eaLnBrk="0" hangingPunct="0"/>
            <a:endParaRPr lang="it-IT"/>
          </a:p>
        </p:txBody>
      </p:sp>
      <p:sp>
        <p:nvSpPr>
          <p:cNvPr id="56326" name="Text Box 6"/>
          <p:cNvSpPr txBox="1">
            <a:spLocks noChangeArrowheads="1"/>
          </p:cNvSpPr>
          <p:nvPr/>
        </p:nvSpPr>
        <p:spPr bwMode="auto">
          <a:xfrm>
            <a:off x="1304925" y="404813"/>
            <a:ext cx="7378700" cy="461962"/>
          </a:xfrm>
          <a:prstGeom prst="rect">
            <a:avLst/>
          </a:prstGeom>
          <a:noFill/>
          <a:ln w="9525">
            <a:noFill/>
            <a:miter lim="800000"/>
            <a:headEnd/>
            <a:tailEnd/>
          </a:ln>
        </p:spPr>
        <p:txBody>
          <a:bodyPr wrap="none">
            <a:spAutoFit/>
          </a:bodyPr>
          <a:lstStyle/>
          <a:p>
            <a:pPr algn="ctr" rtl="1" eaLnBrk="0" hangingPunct="0"/>
            <a:r>
              <a:rPr lang="en-US">
                <a:latin typeface="Arial" pitchFamily="34" charset="0"/>
                <a:cs typeface="Arial" pitchFamily="34" charset="0"/>
              </a:rPr>
              <a:t>Individuals with identical chromosomes look identical</a:t>
            </a:r>
          </a:p>
        </p:txBody>
      </p:sp>
      <p:sp>
        <p:nvSpPr>
          <p:cNvPr id="56327" name="Text Box 7"/>
          <p:cNvSpPr txBox="1">
            <a:spLocks noChangeArrowheads="1"/>
          </p:cNvSpPr>
          <p:nvPr/>
        </p:nvSpPr>
        <p:spPr bwMode="auto">
          <a:xfrm>
            <a:off x="1574800" y="1504950"/>
            <a:ext cx="2205038" cy="461963"/>
          </a:xfrm>
          <a:prstGeom prst="rect">
            <a:avLst/>
          </a:prstGeom>
          <a:noFill/>
          <a:ln w="9525">
            <a:noFill/>
            <a:miter lim="800000"/>
            <a:headEnd/>
            <a:tailEnd/>
          </a:ln>
        </p:spPr>
        <p:txBody>
          <a:bodyPr wrap="none">
            <a:spAutoFit/>
          </a:bodyPr>
          <a:lstStyle/>
          <a:p>
            <a:pPr algn="ctr" rtl="1" eaLnBrk="0" hangingPunct="0"/>
            <a:r>
              <a:rPr lang="en-US">
                <a:latin typeface="Arial" pitchFamily="34" charset="0"/>
                <a:cs typeface="Arial" pitchFamily="34" charset="0"/>
              </a:rPr>
              <a:t>Fraternal twins</a:t>
            </a:r>
          </a:p>
        </p:txBody>
      </p:sp>
      <p:sp>
        <p:nvSpPr>
          <p:cNvPr id="56328" name="Text Box 8"/>
          <p:cNvSpPr txBox="1">
            <a:spLocks noChangeArrowheads="1"/>
          </p:cNvSpPr>
          <p:nvPr/>
        </p:nvSpPr>
        <p:spPr bwMode="auto">
          <a:xfrm>
            <a:off x="5884863" y="1481138"/>
            <a:ext cx="2119312" cy="461962"/>
          </a:xfrm>
          <a:prstGeom prst="rect">
            <a:avLst/>
          </a:prstGeom>
          <a:noFill/>
          <a:ln w="9525">
            <a:noFill/>
            <a:miter lim="800000"/>
            <a:headEnd/>
            <a:tailEnd/>
          </a:ln>
        </p:spPr>
        <p:txBody>
          <a:bodyPr wrap="none">
            <a:spAutoFit/>
          </a:bodyPr>
          <a:lstStyle/>
          <a:p>
            <a:pPr algn="ctr" rtl="1" eaLnBrk="0" hangingPunct="0"/>
            <a:r>
              <a:rPr lang="en-US">
                <a:latin typeface="Arial" pitchFamily="34" charset="0"/>
                <a:cs typeface="Arial" pitchFamily="34" charset="0"/>
              </a:rPr>
              <a:t>Identical twins</a:t>
            </a:r>
          </a:p>
        </p:txBody>
      </p:sp>
      <p:sp>
        <p:nvSpPr>
          <p:cNvPr id="56329" name="Rectangle 9"/>
          <p:cNvSpPr>
            <a:spLocks noChangeArrowheads="1"/>
          </p:cNvSpPr>
          <p:nvPr/>
        </p:nvSpPr>
        <p:spPr bwMode="auto">
          <a:xfrm>
            <a:off x="-1090613" y="2457450"/>
            <a:ext cx="9906001" cy="461963"/>
          </a:xfrm>
          <a:prstGeom prst="rect">
            <a:avLst/>
          </a:prstGeom>
          <a:noFill/>
          <a:ln w="9525">
            <a:noFill/>
            <a:miter lim="800000"/>
            <a:headEnd/>
            <a:tailEnd/>
          </a:ln>
        </p:spPr>
        <p:txBody>
          <a:bodyPr>
            <a:spAutoFit/>
          </a:bodyPr>
          <a:lstStyle/>
          <a:p>
            <a:pPr algn="ctr" rtl="1" eaLnBrk="0" hangingPunct="0"/>
            <a:endParaRPr lang="it-IT"/>
          </a:p>
        </p:txBody>
      </p:sp>
      <p:pic>
        <p:nvPicPr>
          <p:cNvPr id="56330" name="Picture 11" descr="brandonericdavepic"/>
          <p:cNvPicPr>
            <a:picLocks noChangeAspect="1" noChangeArrowheads="1"/>
          </p:cNvPicPr>
          <p:nvPr/>
        </p:nvPicPr>
        <p:blipFill>
          <a:blip r:embed="rId4"/>
          <a:srcRect/>
          <a:stretch>
            <a:fillRect/>
          </a:stretch>
        </p:blipFill>
        <p:spPr bwMode="auto">
          <a:xfrm>
            <a:off x="5911850" y="4679950"/>
            <a:ext cx="2403475" cy="1931988"/>
          </a:xfrm>
          <a:prstGeom prst="rect">
            <a:avLst/>
          </a:prstGeom>
          <a:noFill/>
          <a:ln w="9525">
            <a:noFill/>
            <a:miter lim="800000"/>
            <a:headEnd/>
            <a:tailEnd/>
          </a:ln>
        </p:spPr>
      </p:pic>
      <p:sp>
        <p:nvSpPr>
          <p:cNvPr id="56331" name="Text Box 16"/>
          <p:cNvSpPr txBox="1">
            <a:spLocks noChangeArrowheads="1"/>
          </p:cNvSpPr>
          <p:nvPr/>
        </p:nvSpPr>
        <p:spPr bwMode="auto">
          <a:xfrm>
            <a:off x="1025525" y="4910138"/>
            <a:ext cx="3589338" cy="1200150"/>
          </a:xfrm>
          <a:prstGeom prst="rect">
            <a:avLst/>
          </a:prstGeom>
          <a:noFill/>
          <a:ln w="9525">
            <a:noFill/>
            <a:miter lim="800000"/>
            <a:headEnd/>
            <a:tailEnd/>
          </a:ln>
        </p:spPr>
        <p:txBody>
          <a:bodyPr>
            <a:spAutoFit/>
          </a:bodyPr>
          <a:lstStyle/>
          <a:p>
            <a:pPr algn="ctr" rtl="1" eaLnBrk="0" hangingPunct="0"/>
            <a:r>
              <a:rPr lang="en-US">
                <a:latin typeface="Arial" pitchFamily="34" charset="0"/>
                <a:cs typeface="Arial" pitchFamily="34" charset="0"/>
              </a:rPr>
              <a:t>Same degree of similarity as any two siblings</a:t>
            </a:r>
          </a:p>
        </p:txBody>
      </p:sp>
      <p:sp>
        <p:nvSpPr>
          <p:cNvPr id="56332" name="Line 17"/>
          <p:cNvSpPr>
            <a:spLocks noChangeShapeType="1"/>
          </p:cNvSpPr>
          <p:nvPr/>
        </p:nvSpPr>
        <p:spPr bwMode="auto">
          <a:xfrm>
            <a:off x="4857750" y="2092325"/>
            <a:ext cx="0" cy="2743200"/>
          </a:xfrm>
          <a:prstGeom prst="line">
            <a:avLst/>
          </a:prstGeom>
          <a:noFill/>
          <a:ln w="9525">
            <a:solidFill>
              <a:schemeClr val="tx1"/>
            </a:solidFill>
            <a:round/>
            <a:headEnd/>
            <a:tailEnd/>
          </a:ln>
        </p:spPr>
        <p:txBody>
          <a:bodyPr/>
          <a:lstStyle/>
          <a:p>
            <a:endParaRPr lang="it-IT"/>
          </a:p>
        </p:txBody>
      </p:sp>
      <p:sp>
        <p:nvSpPr>
          <p:cNvPr id="56333" name="Text Box 18"/>
          <p:cNvSpPr txBox="1">
            <a:spLocks noChangeArrowheads="1"/>
          </p:cNvSpPr>
          <p:nvPr/>
        </p:nvSpPr>
        <p:spPr bwMode="auto">
          <a:xfrm rot="-5400000">
            <a:off x="7433469" y="3891756"/>
            <a:ext cx="4637088" cy="276225"/>
          </a:xfrm>
          <a:prstGeom prst="rect">
            <a:avLst/>
          </a:prstGeom>
          <a:noFill/>
          <a:ln w="9525">
            <a:noFill/>
            <a:miter lim="800000"/>
            <a:headEnd/>
            <a:tailEnd/>
          </a:ln>
        </p:spPr>
        <p:txBody>
          <a:bodyPr wrap="none">
            <a:spAutoFit/>
          </a:bodyPr>
          <a:lstStyle/>
          <a:p>
            <a:pPr algn="ctr" rtl="1" eaLnBrk="0" hangingPunct="0"/>
            <a:r>
              <a:rPr lang="en-US" sz="1200">
                <a:latin typeface="Arial" pitchFamily="34" charset="0"/>
                <a:cs typeface="Arial" pitchFamily="34" charset="0"/>
              </a:rPr>
              <a:t>http://www.childrenofsalem.com/days/kids/ericbran/ericbran1.html</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a:srcRect/>
          <a:stretch>
            <a:fillRect/>
          </a:stretch>
        </p:blipFill>
        <p:spPr bwMode="auto">
          <a:xfrm>
            <a:off x="152400" y="85725"/>
            <a:ext cx="9601200" cy="668655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ttangolo 3"/>
          <p:cNvSpPr>
            <a:spLocks noChangeArrowheads="1"/>
          </p:cNvSpPr>
          <p:nvPr/>
        </p:nvSpPr>
        <p:spPr bwMode="auto">
          <a:xfrm>
            <a:off x="309563" y="333375"/>
            <a:ext cx="9286875" cy="550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u="sng" dirty="0">
                <a:solidFill>
                  <a:srgbClr val="EEF2EE"/>
                </a:solidFill>
                <a:hlinkClick r:id="rId3"/>
              </a:rPr>
              <a:t>Ranke MB</a:t>
            </a:r>
            <a:r>
              <a:rPr lang="en-US" sz="2200" dirty="0">
                <a:solidFill>
                  <a:srgbClr val="EEF2EE"/>
                </a:solidFill>
              </a:rPr>
              <a:t>.</a:t>
            </a:r>
          </a:p>
          <a:p>
            <a:r>
              <a:rPr lang="en-US" sz="2200" b="1" dirty="0">
                <a:solidFill>
                  <a:srgbClr val="EEF2EE"/>
                </a:solidFill>
              </a:rPr>
              <a:t>Why Treat girls with Turner Syndrome with Growth Hormone? Growth and Beyond.</a:t>
            </a:r>
            <a:r>
              <a:rPr lang="en-US" sz="2200" u="sng" dirty="0">
                <a:solidFill>
                  <a:srgbClr val="EEF2EE"/>
                </a:solidFill>
                <a:hlinkClick r:id="rId4" tooltip="Pediatric endocrinology reviews : PER."/>
              </a:rPr>
              <a:t> </a:t>
            </a:r>
            <a:endParaRPr lang="en-US" sz="2200" dirty="0">
              <a:solidFill>
                <a:srgbClr val="EEF2EE"/>
              </a:solidFill>
            </a:endParaRPr>
          </a:p>
          <a:p>
            <a:endParaRPr lang="en-US" sz="2200" b="1" dirty="0">
              <a:solidFill>
                <a:srgbClr val="EEF2EE"/>
              </a:solidFill>
            </a:endParaRPr>
          </a:p>
          <a:p>
            <a:r>
              <a:rPr lang="en-US" sz="2200" b="1" dirty="0">
                <a:solidFill>
                  <a:srgbClr val="EEF2EE"/>
                </a:solidFill>
              </a:rPr>
              <a:t>Abstract</a:t>
            </a:r>
          </a:p>
          <a:p>
            <a:r>
              <a:rPr lang="en-US" sz="2200" dirty="0">
                <a:solidFill>
                  <a:srgbClr val="EEF2EE"/>
                </a:solidFill>
              </a:rPr>
              <a:t>Turner Syndrome (TS) is a rare disorder, characterized by numerous signs and symptoms, which are also highly variable in their expression in individuals. The understanding of the genetic basis of the phenotype has advanced greatly during the past decades. The most consistent features, which negatively affect the quality of life in these individuals, are short stature and impaired gonadal function. After recombinant human growth hormone (</a:t>
            </a:r>
            <a:r>
              <a:rPr lang="en-US" sz="2200" dirty="0" err="1">
                <a:solidFill>
                  <a:srgbClr val="EEF2EE"/>
                </a:solidFill>
              </a:rPr>
              <a:t>rhGH</a:t>
            </a:r>
            <a:r>
              <a:rPr lang="en-US" sz="2200" dirty="0">
                <a:solidFill>
                  <a:srgbClr val="EEF2EE"/>
                </a:solidFill>
              </a:rPr>
              <a:t>) became available and was shown to improve height, it was then approved and has been used widely. Yet it remains a challenge to decide on the optimal treatment modality for individuals with TS and to evaluate the benefits and risks also in terms of karyotype of GH on growth and on other organ systems.</a:t>
            </a:r>
          </a:p>
          <a:p>
            <a:r>
              <a:rPr lang="en-US" sz="2200" u="sng" dirty="0">
                <a:solidFill>
                  <a:srgbClr val="EEF2EE"/>
                </a:solidFill>
                <a:hlinkClick r:id="rId4" tooltip="Pediatric endocrinology reviews : PER."/>
              </a:rPr>
              <a:t>		Pediatr Endocrinol Rev.</a:t>
            </a:r>
            <a:r>
              <a:rPr lang="en-US" sz="2200" dirty="0">
                <a:solidFill>
                  <a:srgbClr val="EEF2EE"/>
                </a:solidFill>
              </a:rPr>
              <a:t> 2015 Jun;12(4):356-65.</a:t>
            </a:r>
          </a:p>
        </p:txBody>
      </p:sp>
    </p:spTree>
    <p:extLst>
      <p:ext uri="{BB962C8B-B14F-4D97-AF65-F5344CB8AC3E}">
        <p14:creationId xmlns:p14="http://schemas.microsoft.com/office/powerpoint/2010/main" val="3698895932"/>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3"/>
          <a:srcRect/>
          <a:stretch>
            <a:fillRect/>
          </a:stretch>
        </p:blipFill>
        <p:spPr bwMode="auto">
          <a:xfrm>
            <a:off x="809625" y="857250"/>
            <a:ext cx="8012113" cy="437515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3"/>
          <a:srcRect/>
          <a:stretch>
            <a:fillRect/>
          </a:stretch>
        </p:blipFill>
        <p:spPr bwMode="auto">
          <a:xfrm>
            <a:off x="609600" y="990600"/>
            <a:ext cx="4079875" cy="4710113"/>
          </a:xfrm>
          <a:prstGeom prst="rect">
            <a:avLst/>
          </a:prstGeom>
          <a:noFill/>
          <a:ln w="9525">
            <a:noFill/>
            <a:miter lim="800000"/>
            <a:headEnd/>
            <a:tailEnd/>
          </a:ln>
        </p:spPr>
      </p:pic>
      <p:pic>
        <p:nvPicPr>
          <p:cNvPr id="134147" name="Picture 3"/>
          <p:cNvPicPr>
            <a:picLocks noChangeAspect="1" noChangeArrowheads="1"/>
          </p:cNvPicPr>
          <p:nvPr/>
        </p:nvPicPr>
        <p:blipFill>
          <a:blip r:embed="rId4"/>
          <a:srcRect/>
          <a:stretch>
            <a:fillRect/>
          </a:stretch>
        </p:blipFill>
        <p:spPr bwMode="auto">
          <a:xfrm>
            <a:off x="6096000" y="1676400"/>
            <a:ext cx="2590800" cy="32766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776288" y="476250"/>
            <a:ext cx="4127500" cy="1143000"/>
          </a:xfrm>
        </p:spPr>
        <p:txBody>
          <a:bodyPr/>
          <a:lstStyle/>
          <a:p>
            <a:r>
              <a:rPr lang="it-IT" dirty="0" err="1" smtClean="0">
                <a:solidFill>
                  <a:srgbClr val="FF9900"/>
                </a:solidFill>
                <a:latin typeface="Arial" pitchFamily="34" charset="0"/>
                <a:cs typeface="Arial" pitchFamily="34" charset="0"/>
              </a:rPr>
              <a:t>Klinefelter</a:t>
            </a:r>
            <a:r>
              <a:rPr lang="it-IT" dirty="0" smtClean="0">
                <a:solidFill>
                  <a:srgbClr val="FF9900"/>
                </a:solidFill>
                <a:latin typeface="Arial" pitchFamily="34" charset="0"/>
                <a:cs typeface="Arial" pitchFamily="34" charset="0"/>
              </a:rPr>
              <a:t> </a:t>
            </a:r>
            <a:r>
              <a:rPr lang="it-IT" dirty="0" err="1" smtClean="0">
                <a:solidFill>
                  <a:srgbClr val="FF9900"/>
                </a:solidFill>
                <a:latin typeface="Arial" pitchFamily="34" charset="0"/>
                <a:cs typeface="Arial" pitchFamily="34" charset="0"/>
              </a:rPr>
              <a:t>syndrome</a:t>
            </a:r>
            <a:r>
              <a:rPr lang="it-IT" dirty="0" smtClean="0">
                <a:solidFill>
                  <a:srgbClr val="FF9900"/>
                </a:solidFill>
                <a:latin typeface="Arial" pitchFamily="34" charset="0"/>
                <a:cs typeface="Arial" pitchFamily="34" charset="0"/>
              </a:rPr>
              <a:t>.</a:t>
            </a:r>
            <a:endParaRPr lang="it-IT" sz="6600" dirty="0" smtClean="0">
              <a:solidFill>
                <a:srgbClr val="FF9900"/>
              </a:solidFill>
              <a:latin typeface="Arial" pitchFamily="34" charset="0"/>
              <a:cs typeface="Arial" pitchFamily="34" charset="0"/>
            </a:endParaRPr>
          </a:p>
        </p:txBody>
      </p:sp>
      <p:sp>
        <p:nvSpPr>
          <p:cNvPr id="105475" name="Rectangle 3"/>
          <p:cNvSpPr>
            <a:spLocks noGrp="1" noChangeArrowheads="1"/>
          </p:cNvSpPr>
          <p:nvPr>
            <p:ph type="body" sz="half" idx="1"/>
          </p:nvPr>
        </p:nvSpPr>
        <p:spPr>
          <a:xfrm>
            <a:off x="660400" y="2438400"/>
            <a:ext cx="4127500" cy="4114800"/>
          </a:xfrm>
        </p:spPr>
        <p:txBody>
          <a:bodyPr/>
          <a:lstStyle/>
          <a:p>
            <a:r>
              <a:rPr lang="it-IT" sz="3600" dirty="0" err="1">
                <a:solidFill>
                  <a:srgbClr val="FFFF00"/>
                </a:solidFill>
                <a:latin typeface="Arial" pitchFamily="34" charset="0"/>
                <a:cs typeface="Arial" pitchFamily="34" charset="0"/>
              </a:rPr>
              <a:t>T</a:t>
            </a:r>
            <a:r>
              <a:rPr lang="it-IT" sz="3600" dirty="0" err="1" smtClean="0">
                <a:solidFill>
                  <a:srgbClr val="FFFF00"/>
                </a:solidFill>
                <a:latin typeface="Arial" pitchFamily="34" charset="0"/>
                <a:cs typeface="Arial" pitchFamily="34" charset="0"/>
              </a:rPr>
              <a:t>all</a:t>
            </a:r>
            <a:r>
              <a:rPr lang="it-IT" sz="3600" dirty="0" smtClean="0">
                <a:solidFill>
                  <a:srgbClr val="FFFF00"/>
                </a:solidFill>
                <a:latin typeface="Arial" pitchFamily="34" charset="0"/>
                <a:cs typeface="Arial" pitchFamily="34" charset="0"/>
              </a:rPr>
              <a:t> stature</a:t>
            </a:r>
          </a:p>
          <a:p>
            <a:r>
              <a:rPr lang="it-IT" sz="3600" dirty="0" err="1" smtClean="0">
                <a:solidFill>
                  <a:srgbClr val="FFFF00"/>
                </a:solidFill>
                <a:latin typeface="Arial" pitchFamily="34" charset="0"/>
                <a:cs typeface="Arial" pitchFamily="34" charset="0"/>
              </a:rPr>
              <a:t>Gynecomastia</a:t>
            </a:r>
            <a:endParaRPr lang="it-IT" sz="3600" dirty="0" smtClean="0">
              <a:solidFill>
                <a:srgbClr val="FFFF00"/>
              </a:solidFill>
              <a:latin typeface="Arial" pitchFamily="34" charset="0"/>
              <a:cs typeface="Arial" pitchFamily="34" charset="0"/>
            </a:endParaRPr>
          </a:p>
          <a:p>
            <a:r>
              <a:rPr lang="it-IT" sz="3600" dirty="0" err="1" smtClean="0">
                <a:solidFill>
                  <a:srgbClr val="FFFF00"/>
                </a:solidFill>
                <a:latin typeface="Arial" pitchFamily="34" charset="0"/>
                <a:cs typeface="Arial" pitchFamily="34" charset="0"/>
              </a:rPr>
              <a:t>disproportion</a:t>
            </a:r>
            <a:r>
              <a:rPr lang="it-IT" sz="3600" dirty="0" smtClean="0">
                <a:solidFill>
                  <a:srgbClr val="FFFF00"/>
                </a:solidFill>
                <a:latin typeface="Arial" pitchFamily="34" charset="0"/>
                <a:cs typeface="Arial" pitchFamily="34" charset="0"/>
              </a:rPr>
              <a:t> of </a:t>
            </a:r>
            <a:r>
              <a:rPr lang="it-IT" sz="3600" dirty="0" err="1" smtClean="0">
                <a:solidFill>
                  <a:srgbClr val="FFFF00"/>
                </a:solidFill>
                <a:latin typeface="Arial" pitchFamily="34" charset="0"/>
                <a:cs typeface="Arial" pitchFamily="34" charset="0"/>
              </a:rPr>
              <a:t>limbs</a:t>
            </a:r>
            <a:endParaRPr lang="it-IT" sz="3600" dirty="0" smtClean="0">
              <a:solidFill>
                <a:srgbClr val="FFFF00"/>
              </a:solidFill>
              <a:latin typeface="Arial" pitchFamily="34" charset="0"/>
              <a:cs typeface="Arial" pitchFamily="34" charset="0"/>
            </a:endParaRPr>
          </a:p>
          <a:p>
            <a:r>
              <a:rPr lang="it-IT" sz="3600" dirty="0" err="1" smtClean="0">
                <a:solidFill>
                  <a:srgbClr val="FFFF00"/>
                </a:solidFill>
                <a:latin typeface="Arial" pitchFamily="34" charset="0"/>
                <a:cs typeface="Arial" pitchFamily="34" charset="0"/>
              </a:rPr>
              <a:t>hypogonadism</a:t>
            </a:r>
            <a:endParaRPr lang="it-IT" sz="3600" dirty="0" smtClean="0">
              <a:solidFill>
                <a:srgbClr val="FFFF00"/>
              </a:solidFill>
              <a:latin typeface="Arial" pitchFamily="34" charset="0"/>
              <a:cs typeface="Arial" pitchFamily="34" charset="0"/>
            </a:endParaRPr>
          </a:p>
          <a:p>
            <a:endParaRPr lang="it-IT" sz="3600" dirty="0" smtClean="0">
              <a:solidFill>
                <a:srgbClr val="FFFF00"/>
              </a:solidFill>
              <a:latin typeface="Arial" pitchFamily="34" charset="0"/>
              <a:cs typeface="Arial" pitchFamily="34" charset="0"/>
            </a:endParaRPr>
          </a:p>
        </p:txBody>
      </p:sp>
      <p:pic>
        <p:nvPicPr>
          <p:cNvPr id="135172" name="Picture 4"/>
          <p:cNvPicPr>
            <a:picLocks noGrp="1" noChangeAspect="1" noChangeArrowheads="1"/>
          </p:cNvPicPr>
          <p:nvPr>
            <p:ph type="clipArt" sz="half" idx="2"/>
          </p:nvPr>
        </p:nvPicPr>
        <p:blipFill>
          <a:blip r:embed="rId3"/>
          <a:srcRect/>
          <a:stretch>
            <a:fillRect/>
          </a:stretch>
        </p:blipFill>
        <p:spPr>
          <a:xfrm>
            <a:off x="5035550" y="228600"/>
            <a:ext cx="4127500" cy="6324600"/>
          </a:xfrm>
        </p:spPr>
      </p:pic>
      <p:pic>
        <p:nvPicPr>
          <p:cNvPr id="135173" name="Picture 5"/>
          <p:cNvPicPr>
            <a:picLocks noChangeAspect="1" noChangeArrowheads="1"/>
          </p:cNvPicPr>
          <p:nvPr/>
        </p:nvPicPr>
        <p:blipFill>
          <a:blip r:embed="rId4"/>
          <a:srcRect/>
          <a:stretch>
            <a:fillRect/>
          </a:stretch>
        </p:blipFill>
        <p:spPr bwMode="auto">
          <a:xfrm>
            <a:off x="9545638" y="0"/>
            <a:ext cx="360362" cy="9144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Effect transition="in" filter="fade">
                                      <p:cBhvr>
                                        <p:cTn id="7" dur="500"/>
                                        <p:tgtEl>
                                          <p:spTgt spid="1054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475">
                                            <p:txEl>
                                              <p:pRg st="1" end="1"/>
                                            </p:txEl>
                                          </p:spTgt>
                                        </p:tgtEl>
                                        <p:attrNameLst>
                                          <p:attrName>style.visibility</p:attrName>
                                        </p:attrNameLst>
                                      </p:cBhvr>
                                      <p:to>
                                        <p:strVal val="visible"/>
                                      </p:to>
                                    </p:set>
                                    <p:animEffect transition="in" filter="fade">
                                      <p:cBhvr>
                                        <p:cTn id="12" dur="500"/>
                                        <p:tgtEl>
                                          <p:spTgt spid="1054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5475">
                                            <p:txEl>
                                              <p:pRg st="2" end="2"/>
                                            </p:txEl>
                                          </p:spTgt>
                                        </p:tgtEl>
                                        <p:attrNameLst>
                                          <p:attrName>style.visibility</p:attrName>
                                        </p:attrNameLst>
                                      </p:cBhvr>
                                      <p:to>
                                        <p:strVal val="visible"/>
                                      </p:to>
                                    </p:set>
                                    <p:animEffect transition="in" filter="fade">
                                      <p:cBhvr>
                                        <p:cTn id="17" dur="500"/>
                                        <p:tgtEl>
                                          <p:spTgt spid="10547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5475">
                                            <p:txEl>
                                              <p:pRg st="3" end="3"/>
                                            </p:txEl>
                                          </p:spTgt>
                                        </p:tgtEl>
                                        <p:attrNameLst>
                                          <p:attrName>style.visibility</p:attrName>
                                        </p:attrNameLst>
                                      </p:cBhvr>
                                      <p:to>
                                        <p:strVal val="visible"/>
                                      </p:to>
                                    </p:set>
                                    <p:animEffect transition="in" filter="fade">
                                      <p:cBhvr>
                                        <p:cTn id="22" dur="500"/>
                                        <p:tgtEl>
                                          <p:spTgt spid="1054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330200" y="76200"/>
            <a:ext cx="9245600" cy="1089025"/>
          </a:xfrm>
        </p:spPr>
        <p:txBody>
          <a:bodyPr/>
          <a:lstStyle/>
          <a:p>
            <a:pPr algn="r" eaLnBrk="1" hangingPunct="1"/>
            <a:r>
              <a:rPr lang="it-IT" sz="3600" dirty="0" err="1" smtClean="0">
                <a:solidFill>
                  <a:schemeClr val="accent2"/>
                </a:solidFill>
                <a:latin typeface="Tahoma" pitchFamily="34" charset="0"/>
              </a:rPr>
              <a:t>Klinefelter</a:t>
            </a:r>
            <a:r>
              <a:rPr lang="it-IT" sz="3600" dirty="0" smtClean="0">
                <a:solidFill>
                  <a:schemeClr val="accent2"/>
                </a:solidFill>
                <a:latin typeface="Tahoma" pitchFamily="34" charset="0"/>
              </a:rPr>
              <a:t> </a:t>
            </a:r>
            <a:r>
              <a:rPr lang="it-IT" sz="3600" dirty="0" err="1" smtClean="0">
                <a:solidFill>
                  <a:schemeClr val="accent2"/>
                </a:solidFill>
                <a:latin typeface="Tahoma" pitchFamily="34" charset="0"/>
              </a:rPr>
              <a:t>syndrome</a:t>
            </a:r>
            <a:r>
              <a:rPr lang="it-IT" sz="3600" dirty="0" smtClean="0">
                <a:solidFill>
                  <a:schemeClr val="accent2"/>
                </a:solidFill>
                <a:latin typeface="Tahoma" pitchFamily="34" charset="0"/>
              </a:rPr>
              <a:t> (47,XXY)</a:t>
            </a:r>
            <a:br>
              <a:rPr lang="it-IT" sz="3600" dirty="0" smtClean="0">
                <a:solidFill>
                  <a:schemeClr val="accent2"/>
                </a:solidFill>
                <a:latin typeface="Tahoma" pitchFamily="34" charset="0"/>
              </a:rPr>
            </a:br>
            <a:r>
              <a:rPr lang="it-IT" sz="3600" dirty="0" smtClean="0">
                <a:solidFill>
                  <a:schemeClr val="accent2"/>
                </a:solidFill>
                <a:latin typeface="Tahoma" pitchFamily="34" charset="0"/>
              </a:rPr>
              <a:t>1:900-1:600 </a:t>
            </a:r>
            <a:r>
              <a:rPr lang="it-IT" sz="3600" dirty="0" err="1" smtClean="0">
                <a:solidFill>
                  <a:schemeClr val="accent2"/>
                </a:solidFill>
                <a:latin typeface="Tahoma" pitchFamily="34" charset="0"/>
              </a:rPr>
              <a:t>males</a:t>
            </a:r>
            <a:endParaRPr lang="it-IT" sz="3600" dirty="0" smtClean="0">
              <a:solidFill>
                <a:schemeClr val="accent2"/>
              </a:solidFill>
              <a:latin typeface="Tahoma" pitchFamily="34" charset="0"/>
            </a:endParaRPr>
          </a:p>
        </p:txBody>
      </p:sp>
      <p:sp>
        <p:nvSpPr>
          <p:cNvPr id="136195" name="Rectangle 3"/>
          <p:cNvSpPr>
            <a:spLocks noGrp="1" noChangeArrowheads="1"/>
          </p:cNvSpPr>
          <p:nvPr>
            <p:ph type="body" idx="1"/>
          </p:nvPr>
        </p:nvSpPr>
        <p:spPr>
          <a:xfrm>
            <a:off x="3446463" y="1600200"/>
            <a:ext cx="5964237" cy="4421724"/>
          </a:xfrm>
        </p:spPr>
        <p:txBody>
          <a:bodyPr/>
          <a:lstStyle/>
          <a:p>
            <a:pPr eaLnBrk="1" hangingPunct="1">
              <a:lnSpc>
                <a:spcPct val="90000"/>
              </a:lnSpc>
            </a:pPr>
            <a:r>
              <a:rPr lang="it-IT" sz="2400" dirty="0" smtClean="0"/>
              <a:t>50% of </a:t>
            </a:r>
            <a:r>
              <a:rPr lang="it-IT" sz="2400" dirty="0" err="1" smtClean="0"/>
              <a:t>pregnancies</a:t>
            </a:r>
            <a:r>
              <a:rPr lang="it-IT" sz="2400" dirty="0" smtClean="0"/>
              <a:t> </a:t>
            </a:r>
            <a:r>
              <a:rPr lang="it-IT" sz="2400" dirty="0" err="1" smtClean="0"/>
              <a:t>is</a:t>
            </a:r>
            <a:r>
              <a:rPr lang="it-IT" sz="2400" dirty="0" smtClean="0"/>
              <a:t> </a:t>
            </a:r>
            <a:r>
              <a:rPr lang="it-IT" sz="2400" dirty="0" err="1" smtClean="0"/>
              <a:t>successful</a:t>
            </a:r>
            <a:endParaRPr lang="it-IT" sz="2400" dirty="0" smtClean="0"/>
          </a:p>
          <a:p>
            <a:pPr eaLnBrk="1" hangingPunct="1">
              <a:lnSpc>
                <a:spcPct val="90000"/>
              </a:lnSpc>
            </a:pPr>
            <a:r>
              <a:rPr lang="it-IT" sz="2400" dirty="0" smtClean="0"/>
              <a:t>male </a:t>
            </a:r>
            <a:r>
              <a:rPr lang="it-IT" sz="2400" dirty="0" err="1" smtClean="0"/>
              <a:t>phenotype</a:t>
            </a:r>
            <a:endParaRPr lang="it-IT" sz="2400" dirty="0" smtClean="0"/>
          </a:p>
          <a:p>
            <a:pPr eaLnBrk="1" hangingPunct="1">
              <a:lnSpc>
                <a:spcPct val="90000"/>
              </a:lnSpc>
            </a:pPr>
            <a:r>
              <a:rPr lang="it-IT" sz="2400" dirty="0" err="1" smtClean="0"/>
              <a:t>main</a:t>
            </a:r>
            <a:r>
              <a:rPr lang="it-IT" sz="2400" dirty="0" smtClean="0"/>
              <a:t> </a:t>
            </a:r>
            <a:r>
              <a:rPr lang="it-IT" sz="2400" dirty="0" err="1"/>
              <a:t>f</a:t>
            </a:r>
            <a:r>
              <a:rPr lang="it-IT" sz="2400" dirty="0" err="1" smtClean="0"/>
              <a:t>eatures</a:t>
            </a:r>
            <a:r>
              <a:rPr lang="it-IT" sz="2400" dirty="0" smtClean="0"/>
              <a:t>:</a:t>
            </a:r>
          </a:p>
          <a:p>
            <a:pPr eaLnBrk="1" hangingPunct="1">
              <a:lnSpc>
                <a:spcPct val="90000"/>
              </a:lnSpc>
            </a:pPr>
            <a:r>
              <a:rPr lang="it-IT" sz="2400" dirty="0" err="1" smtClean="0">
                <a:solidFill>
                  <a:schemeClr val="accent2"/>
                </a:solidFill>
              </a:rPr>
              <a:t>Tall</a:t>
            </a:r>
            <a:r>
              <a:rPr lang="it-IT" sz="2400" dirty="0" smtClean="0">
                <a:solidFill>
                  <a:schemeClr val="accent2"/>
                </a:solidFill>
              </a:rPr>
              <a:t> stature</a:t>
            </a:r>
          </a:p>
          <a:p>
            <a:pPr lvl="1" eaLnBrk="1" hangingPunct="1">
              <a:lnSpc>
                <a:spcPct val="90000"/>
              </a:lnSpc>
            </a:pPr>
            <a:r>
              <a:rPr lang="it-IT" sz="2000" dirty="0" err="1" smtClean="0">
                <a:solidFill>
                  <a:schemeClr val="accent2"/>
                </a:solidFill>
              </a:rPr>
              <a:t>hypogonadism</a:t>
            </a:r>
            <a:r>
              <a:rPr lang="it-IT" sz="2000" dirty="0" smtClean="0">
                <a:solidFill>
                  <a:schemeClr val="accent2"/>
                </a:solidFill>
              </a:rPr>
              <a:t>, </a:t>
            </a:r>
            <a:r>
              <a:rPr lang="it-IT" sz="2000" dirty="0" err="1" smtClean="0">
                <a:solidFill>
                  <a:schemeClr val="accent2"/>
                </a:solidFill>
              </a:rPr>
              <a:t>low</a:t>
            </a:r>
            <a:r>
              <a:rPr lang="it-IT" sz="2000" dirty="0" smtClean="0">
                <a:solidFill>
                  <a:schemeClr val="accent2"/>
                </a:solidFill>
              </a:rPr>
              <a:t> testosterone </a:t>
            </a:r>
            <a:r>
              <a:rPr lang="it-IT" sz="2000" dirty="0" err="1" smtClean="0">
                <a:solidFill>
                  <a:schemeClr val="accent2"/>
                </a:solidFill>
              </a:rPr>
              <a:t>levels</a:t>
            </a:r>
            <a:r>
              <a:rPr lang="it-IT" sz="2000" dirty="0" smtClean="0">
                <a:solidFill>
                  <a:schemeClr val="accent2"/>
                </a:solidFill>
              </a:rPr>
              <a:t>, </a:t>
            </a:r>
            <a:r>
              <a:rPr lang="it-IT" sz="2000" dirty="0" err="1" smtClean="0">
                <a:solidFill>
                  <a:schemeClr val="accent2"/>
                </a:solidFill>
              </a:rPr>
              <a:t>lack</a:t>
            </a:r>
            <a:r>
              <a:rPr lang="it-IT" sz="2000" dirty="0" smtClean="0">
                <a:solidFill>
                  <a:schemeClr val="accent2"/>
                </a:solidFill>
              </a:rPr>
              <a:t> of </a:t>
            </a:r>
            <a:r>
              <a:rPr lang="it-IT" sz="2000" dirty="0" err="1" smtClean="0">
                <a:solidFill>
                  <a:schemeClr val="accent2"/>
                </a:solidFill>
              </a:rPr>
              <a:t>sperm</a:t>
            </a:r>
            <a:r>
              <a:rPr lang="it-IT" sz="2000" dirty="0" smtClean="0">
                <a:solidFill>
                  <a:schemeClr val="accent2"/>
                </a:solidFill>
              </a:rPr>
              <a:t> production (azoospermia) and </a:t>
            </a:r>
            <a:r>
              <a:rPr lang="it-IT" sz="2000" dirty="0" err="1" smtClean="0">
                <a:solidFill>
                  <a:schemeClr val="accent2"/>
                </a:solidFill>
              </a:rPr>
              <a:t>then</a:t>
            </a:r>
            <a:r>
              <a:rPr lang="it-IT" sz="2000" dirty="0" smtClean="0">
                <a:solidFill>
                  <a:schemeClr val="accent2"/>
                </a:solidFill>
              </a:rPr>
              <a:t> </a:t>
            </a:r>
            <a:r>
              <a:rPr lang="it-IT" sz="2000" dirty="0" err="1" smtClean="0">
                <a:solidFill>
                  <a:schemeClr val="accent2"/>
                </a:solidFill>
              </a:rPr>
              <a:t>infertility</a:t>
            </a:r>
            <a:endParaRPr lang="it-IT" sz="2000" dirty="0" smtClean="0">
              <a:solidFill>
                <a:schemeClr val="accent2"/>
              </a:solidFill>
            </a:endParaRPr>
          </a:p>
          <a:p>
            <a:pPr lvl="1" eaLnBrk="1" hangingPunct="1">
              <a:lnSpc>
                <a:spcPct val="90000"/>
              </a:lnSpc>
            </a:pPr>
            <a:r>
              <a:rPr lang="it-IT" sz="2000" dirty="0" err="1" smtClean="0">
                <a:solidFill>
                  <a:schemeClr val="accent2"/>
                </a:solidFill>
              </a:rPr>
              <a:t>Gynecomastia</a:t>
            </a:r>
            <a:endParaRPr lang="it-IT" sz="2000" dirty="0" smtClean="0">
              <a:solidFill>
                <a:schemeClr val="accent2"/>
              </a:solidFill>
            </a:endParaRPr>
          </a:p>
          <a:p>
            <a:pPr lvl="1" eaLnBrk="1" hangingPunct="1">
              <a:lnSpc>
                <a:spcPct val="90000"/>
              </a:lnSpc>
            </a:pPr>
            <a:r>
              <a:rPr lang="it-IT" sz="2000" dirty="0" err="1" smtClean="0">
                <a:solidFill>
                  <a:schemeClr val="accent2"/>
                </a:solidFill>
              </a:rPr>
              <a:t>Both</a:t>
            </a:r>
            <a:r>
              <a:rPr lang="it-IT" sz="2000" dirty="0" smtClean="0">
                <a:solidFill>
                  <a:schemeClr val="accent2"/>
                </a:solidFill>
              </a:rPr>
              <a:t> intelligence and life </a:t>
            </a:r>
            <a:r>
              <a:rPr lang="it-IT" sz="2000" dirty="0" err="1" smtClean="0">
                <a:solidFill>
                  <a:schemeClr val="accent2"/>
                </a:solidFill>
              </a:rPr>
              <a:t>expectancy</a:t>
            </a:r>
            <a:r>
              <a:rPr lang="it-IT" sz="2000" dirty="0" smtClean="0">
                <a:solidFill>
                  <a:schemeClr val="accent2"/>
                </a:solidFill>
              </a:rPr>
              <a:t> are </a:t>
            </a:r>
            <a:r>
              <a:rPr lang="it-IT" sz="2000" dirty="0" err="1" smtClean="0">
                <a:solidFill>
                  <a:schemeClr val="accent2"/>
                </a:solidFill>
              </a:rPr>
              <a:t>almost</a:t>
            </a:r>
            <a:r>
              <a:rPr lang="it-IT" sz="2000" dirty="0" smtClean="0">
                <a:solidFill>
                  <a:schemeClr val="accent2"/>
                </a:solidFill>
              </a:rPr>
              <a:t> </a:t>
            </a:r>
            <a:r>
              <a:rPr lang="it-IT" sz="2000" dirty="0" err="1" smtClean="0">
                <a:solidFill>
                  <a:schemeClr val="accent2"/>
                </a:solidFill>
              </a:rPr>
              <a:t>normal</a:t>
            </a:r>
            <a:endParaRPr lang="it-IT" sz="2000" dirty="0" smtClean="0">
              <a:solidFill>
                <a:schemeClr val="accent2"/>
              </a:solidFill>
            </a:endParaRPr>
          </a:p>
        </p:txBody>
      </p:sp>
      <p:pic>
        <p:nvPicPr>
          <p:cNvPr id="136196" name="Picture 4" descr="g-human-10"/>
          <p:cNvPicPr>
            <a:picLocks noChangeAspect="1" noChangeArrowheads="1"/>
          </p:cNvPicPr>
          <p:nvPr/>
        </p:nvPicPr>
        <p:blipFill>
          <a:blip r:embed="rId2"/>
          <a:srcRect/>
          <a:stretch>
            <a:fillRect/>
          </a:stretch>
        </p:blipFill>
        <p:spPr bwMode="auto">
          <a:xfrm>
            <a:off x="1285875" y="2060575"/>
            <a:ext cx="2063750" cy="234315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330200" y="76200"/>
            <a:ext cx="9245600" cy="543739"/>
          </a:xfrm>
        </p:spPr>
        <p:txBody>
          <a:bodyPr/>
          <a:lstStyle/>
          <a:p>
            <a:pPr algn="r" eaLnBrk="1" hangingPunct="1"/>
            <a:r>
              <a:rPr lang="en-US" sz="3200" dirty="0" smtClean="0"/>
              <a:t>Other </a:t>
            </a:r>
            <a:r>
              <a:rPr lang="en-US" sz="3200" dirty="0" err="1" smtClean="0"/>
              <a:t>cytogenetics</a:t>
            </a:r>
            <a:r>
              <a:rPr lang="en-US" sz="3200" dirty="0" smtClean="0"/>
              <a:t> forms</a:t>
            </a:r>
          </a:p>
        </p:txBody>
      </p:sp>
      <p:sp>
        <p:nvSpPr>
          <p:cNvPr id="137219" name="Rectangle 3"/>
          <p:cNvSpPr>
            <a:spLocks noGrp="1" noChangeArrowheads="1"/>
          </p:cNvSpPr>
          <p:nvPr>
            <p:ph type="body" idx="1"/>
          </p:nvPr>
        </p:nvSpPr>
        <p:spPr>
          <a:xfrm>
            <a:off x="330200" y="685800"/>
            <a:ext cx="9245600" cy="3769237"/>
          </a:xfrm>
        </p:spPr>
        <p:txBody>
          <a:bodyPr/>
          <a:lstStyle/>
          <a:p>
            <a:pPr eaLnBrk="1" hangingPunct="1">
              <a:lnSpc>
                <a:spcPct val="80000"/>
              </a:lnSpc>
              <a:spcBef>
                <a:spcPct val="50000"/>
              </a:spcBef>
            </a:pPr>
            <a:r>
              <a:rPr lang="en-US" dirty="0" smtClean="0"/>
              <a:t>There are also </a:t>
            </a:r>
            <a:r>
              <a:rPr lang="en-US" dirty="0" err="1" smtClean="0"/>
              <a:t>Klinefeler</a:t>
            </a:r>
            <a:r>
              <a:rPr lang="en-US" dirty="0" smtClean="0"/>
              <a:t> cases </a:t>
            </a:r>
            <a:r>
              <a:rPr lang="en-US" b="1" dirty="0" smtClean="0">
                <a:solidFill>
                  <a:schemeClr val="accent2"/>
                </a:solidFill>
              </a:rPr>
              <a:t>48,XXYY</a:t>
            </a:r>
            <a:r>
              <a:rPr lang="en-US" dirty="0" smtClean="0">
                <a:solidFill>
                  <a:schemeClr val="accent2"/>
                </a:solidFill>
              </a:rPr>
              <a:t> </a:t>
            </a:r>
            <a:r>
              <a:rPr lang="en-US" dirty="0" smtClean="0"/>
              <a:t>and </a:t>
            </a:r>
            <a:r>
              <a:rPr lang="en-US" b="1" dirty="0" smtClean="0">
                <a:solidFill>
                  <a:schemeClr val="accent2"/>
                </a:solidFill>
              </a:rPr>
              <a:t>48,XXXY</a:t>
            </a:r>
            <a:r>
              <a:rPr lang="en-US" b="1" dirty="0" smtClean="0">
                <a:solidFill>
                  <a:srgbClr val="FFFF66"/>
                </a:solidFill>
              </a:rPr>
              <a:t> </a:t>
            </a:r>
            <a:r>
              <a:rPr lang="en-US" dirty="0" smtClean="0"/>
              <a:t>in 1 case out of 17,000 and 1 out of 50,000 born males</a:t>
            </a:r>
          </a:p>
          <a:p>
            <a:pPr eaLnBrk="1" hangingPunct="1">
              <a:lnSpc>
                <a:spcPct val="80000"/>
              </a:lnSpc>
              <a:spcBef>
                <a:spcPct val="50000"/>
              </a:spcBef>
            </a:pPr>
            <a:r>
              <a:rPr lang="en-US" b="1" dirty="0" smtClean="0">
                <a:solidFill>
                  <a:schemeClr val="accent2"/>
                </a:solidFill>
              </a:rPr>
              <a:t>49,XXXXY</a:t>
            </a:r>
            <a:r>
              <a:rPr lang="en-US" dirty="0" smtClean="0"/>
              <a:t> in 1 case out of 85,000 -100,000 </a:t>
            </a:r>
          </a:p>
          <a:p>
            <a:pPr eaLnBrk="1" hangingPunct="1">
              <a:lnSpc>
                <a:spcPct val="80000"/>
              </a:lnSpc>
              <a:spcBef>
                <a:spcPct val="50000"/>
              </a:spcBef>
            </a:pPr>
            <a:r>
              <a:rPr lang="en-US" dirty="0" smtClean="0"/>
              <a:t>There are also males </a:t>
            </a:r>
            <a:r>
              <a:rPr lang="en-US" b="1" dirty="0" smtClean="0">
                <a:solidFill>
                  <a:schemeClr val="accent2"/>
                </a:solidFill>
              </a:rPr>
              <a:t>46,XX</a:t>
            </a:r>
            <a:r>
              <a:rPr lang="en-US" dirty="0" smtClean="0"/>
              <a:t> carrying a translocation of part of chromosome Y on chromosome X where </a:t>
            </a:r>
            <a:r>
              <a:rPr lang="en-US" dirty="0" err="1" smtClean="0"/>
              <a:t>translocationd</a:t>
            </a:r>
            <a:r>
              <a:rPr lang="en-US" dirty="0" smtClean="0"/>
              <a:t> includes the sex determining region (SRY)</a:t>
            </a:r>
          </a:p>
          <a:p>
            <a:pPr eaLnBrk="1" hangingPunct="1">
              <a:lnSpc>
                <a:spcPct val="80000"/>
              </a:lnSpc>
              <a:spcBef>
                <a:spcPct val="50000"/>
              </a:spcBef>
            </a:pPr>
            <a:r>
              <a:rPr lang="en-US" dirty="0" smtClean="0"/>
              <a:t>mosaics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330200" y="196850"/>
            <a:ext cx="9245600" cy="1095685"/>
          </a:xfrm>
        </p:spPr>
        <p:txBody>
          <a:bodyPr/>
          <a:lstStyle/>
          <a:p>
            <a:pPr algn="r" eaLnBrk="1" hangingPunct="1"/>
            <a:r>
              <a:rPr lang="en-US" sz="2400" dirty="0" smtClean="0">
                <a:solidFill>
                  <a:schemeClr val="accent2"/>
                </a:solidFill>
              </a:rPr>
              <a:t>The PAR regions on sex chromosomes contain non inactivated genes, as the double dosage is ensured anyway</a:t>
            </a:r>
          </a:p>
        </p:txBody>
      </p:sp>
      <p:pic>
        <p:nvPicPr>
          <p:cNvPr id="138243" name="Picture 4" descr="figure2"/>
          <p:cNvPicPr>
            <a:picLocks noChangeAspect="1" noChangeArrowheads="1"/>
          </p:cNvPicPr>
          <p:nvPr/>
        </p:nvPicPr>
        <p:blipFill>
          <a:blip r:embed="rId2"/>
          <a:srcRect/>
          <a:stretch>
            <a:fillRect/>
          </a:stretch>
        </p:blipFill>
        <p:spPr bwMode="auto">
          <a:xfrm>
            <a:off x="2378075" y="2090738"/>
            <a:ext cx="5851525" cy="3810000"/>
          </a:xfrm>
          <a:prstGeom prst="rect">
            <a:avLst/>
          </a:prstGeom>
          <a:noFill/>
          <a:ln w="9525">
            <a:noFill/>
            <a:miter lim="800000"/>
            <a:headEnd/>
            <a:tailEnd/>
          </a:ln>
        </p:spPr>
      </p:pic>
      <p:sp>
        <p:nvSpPr>
          <p:cNvPr id="138244" name="Text Box 5"/>
          <p:cNvSpPr txBox="1">
            <a:spLocks noChangeArrowheads="1"/>
          </p:cNvSpPr>
          <p:nvPr/>
        </p:nvSpPr>
        <p:spPr bwMode="auto">
          <a:xfrm>
            <a:off x="1363663" y="6237288"/>
            <a:ext cx="8034337" cy="396875"/>
          </a:xfrm>
          <a:prstGeom prst="rect">
            <a:avLst/>
          </a:prstGeom>
          <a:noFill/>
          <a:ln w="9525">
            <a:noFill/>
            <a:miter lim="800000"/>
            <a:headEnd/>
            <a:tailEnd/>
          </a:ln>
        </p:spPr>
        <p:txBody>
          <a:bodyPr>
            <a:spAutoFit/>
          </a:bodyPr>
          <a:lstStyle/>
          <a:p>
            <a:pPr algn="ctr">
              <a:spcBef>
                <a:spcPct val="50000"/>
              </a:spcBef>
            </a:pPr>
            <a:r>
              <a:rPr lang="en-US" sz="2000" dirty="0">
                <a:solidFill>
                  <a:schemeClr val="accent2"/>
                </a:solidFill>
                <a:latin typeface="Tahoma" pitchFamily="34" charset="0"/>
              </a:rPr>
              <a:t>PAR1 </a:t>
            </a:r>
            <a:r>
              <a:rPr lang="en-US" sz="2000" dirty="0" smtClean="0">
                <a:solidFill>
                  <a:schemeClr val="accent2"/>
                </a:solidFill>
                <a:latin typeface="Tahoma" pitchFamily="34" charset="0"/>
              </a:rPr>
              <a:t>contains </a:t>
            </a:r>
            <a:r>
              <a:rPr lang="en-US" sz="2000" dirty="0">
                <a:solidFill>
                  <a:schemeClr val="accent2"/>
                </a:solidFill>
                <a:latin typeface="Tahoma" pitchFamily="34" charset="0"/>
              </a:rPr>
              <a:t>24 </a:t>
            </a:r>
            <a:r>
              <a:rPr lang="en-US" sz="2000" dirty="0" smtClean="0">
                <a:solidFill>
                  <a:schemeClr val="accent2"/>
                </a:solidFill>
                <a:latin typeface="Tahoma" pitchFamily="34" charset="0"/>
              </a:rPr>
              <a:t>genes, </a:t>
            </a:r>
            <a:r>
              <a:rPr lang="en-US" sz="2000" dirty="0">
                <a:solidFill>
                  <a:schemeClr val="accent2"/>
                </a:solidFill>
                <a:latin typeface="Tahoma" pitchFamily="34" charset="0"/>
              </a:rPr>
              <a:t>PAR2 </a:t>
            </a:r>
            <a:r>
              <a:rPr lang="en-US" sz="2000" dirty="0" smtClean="0">
                <a:solidFill>
                  <a:schemeClr val="accent2"/>
                </a:solidFill>
                <a:latin typeface="Tahoma" pitchFamily="34" charset="0"/>
              </a:rPr>
              <a:t>only </a:t>
            </a:r>
            <a:r>
              <a:rPr lang="en-US" sz="2000" dirty="0">
                <a:solidFill>
                  <a:schemeClr val="accent2"/>
                </a:solidFill>
                <a:latin typeface="Tahoma" pitchFamily="34" charset="0"/>
              </a:rPr>
              <a:t>4 </a:t>
            </a:r>
            <a:r>
              <a:rPr lang="en-US" sz="2000" dirty="0" smtClean="0">
                <a:solidFill>
                  <a:schemeClr val="accent2"/>
                </a:solidFill>
                <a:latin typeface="Tahoma" pitchFamily="34" charset="0"/>
              </a:rPr>
              <a:t>genes</a:t>
            </a:r>
            <a:endParaRPr lang="en-US" sz="2000" dirty="0">
              <a:solidFill>
                <a:schemeClr val="accent2"/>
              </a:solidFill>
              <a:latin typeface="Tahoma"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30200" y="176213"/>
            <a:ext cx="9245600" cy="895350"/>
          </a:xfrm>
        </p:spPr>
        <p:txBody>
          <a:bodyPr/>
          <a:lstStyle/>
          <a:p>
            <a:pPr algn="r" eaLnBrk="1" hangingPunct="1"/>
            <a:r>
              <a:rPr lang="en-US" dirty="0" smtClean="0">
                <a:solidFill>
                  <a:schemeClr val="accent2"/>
                </a:solidFill>
              </a:rPr>
              <a:t>SHOX gene</a:t>
            </a:r>
            <a:r>
              <a:rPr lang="en-US" dirty="0" smtClean="0">
                <a:solidFill>
                  <a:srgbClr val="FFFF66"/>
                </a:solidFill>
              </a:rPr>
              <a:t/>
            </a:r>
            <a:br>
              <a:rPr lang="en-US" dirty="0" smtClean="0">
                <a:solidFill>
                  <a:srgbClr val="FFFF66"/>
                </a:solidFill>
              </a:rPr>
            </a:br>
            <a:r>
              <a:rPr lang="en-US" sz="2800" dirty="0" smtClean="0">
                <a:solidFill>
                  <a:schemeClr val="accent2"/>
                </a:solidFill>
              </a:rPr>
              <a:t>Short stature</a:t>
            </a:r>
            <a:r>
              <a:rPr lang="en-US" sz="2800" dirty="0" smtClean="0">
                <a:solidFill>
                  <a:srgbClr val="FFFF66"/>
                </a:solidFill>
              </a:rPr>
              <a:t> </a:t>
            </a:r>
            <a:r>
              <a:rPr lang="en-US" sz="2800" dirty="0" err="1" smtClean="0">
                <a:solidFill>
                  <a:schemeClr val="accent2"/>
                </a:solidFill>
              </a:rPr>
              <a:t>HOmeoboX</a:t>
            </a:r>
            <a:r>
              <a:rPr lang="en-US" sz="2800" dirty="0" smtClean="0">
                <a:solidFill>
                  <a:schemeClr val="accent2"/>
                </a:solidFill>
              </a:rPr>
              <a:t>-containing</a:t>
            </a:r>
          </a:p>
        </p:txBody>
      </p:sp>
      <p:sp>
        <p:nvSpPr>
          <p:cNvPr id="139267" name="Rectangle 3"/>
          <p:cNvSpPr>
            <a:spLocks noGrp="1" noChangeArrowheads="1"/>
          </p:cNvSpPr>
          <p:nvPr>
            <p:ph type="body" idx="1"/>
          </p:nvPr>
        </p:nvSpPr>
        <p:spPr>
          <a:xfrm>
            <a:off x="330200" y="1347788"/>
            <a:ext cx="9245600" cy="3762055"/>
          </a:xfrm>
        </p:spPr>
        <p:txBody>
          <a:bodyPr/>
          <a:lstStyle/>
          <a:p>
            <a:pPr eaLnBrk="1" hangingPunct="1">
              <a:lnSpc>
                <a:spcPct val="90000"/>
              </a:lnSpc>
            </a:pPr>
            <a:r>
              <a:rPr lang="en-US" dirty="0" smtClean="0"/>
              <a:t>Either mutations or deletions of SHOX gene mapping in PAR1 cause growth retardation and short stature.</a:t>
            </a:r>
          </a:p>
          <a:p>
            <a:pPr eaLnBrk="1" hangingPunct="1">
              <a:lnSpc>
                <a:spcPct val="90000"/>
              </a:lnSpc>
            </a:pPr>
            <a:r>
              <a:rPr lang="en-US" dirty="0" smtClean="0"/>
              <a:t>The short stature of Turner Syndrome females (X0) results from one single copy of SHOX (and also the shortened fourth metacarpus)</a:t>
            </a:r>
          </a:p>
          <a:p>
            <a:pPr eaLnBrk="1" hangingPunct="1">
              <a:lnSpc>
                <a:spcPct val="90000"/>
              </a:lnSpc>
            </a:pPr>
            <a:r>
              <a:rPr lang="en-US" dirty="0" smtClean="0"/>
              <a:t>The increased stature of </a:t>
            </a:r>
            <a:r>
              <a:rPr lang="en-US" dirty="0" err="1" smtClean="0"/>
              <a:t>Klinefelter</a:t>
            </a:r>
            <a:r>
              <a:rPr lang="en-US" dirty="0" smtClean="0"/>
              <a:t> syndrome males (XXY) and of triple X females (XXX) might be a consequence of 3 SHOX gene copies</a:t>
            </a:r>
            <a:endParaRPr lang="it-IT"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CasellaDiTesto 1"/>
          <p:cNvSpPr txBox="1">
            <a:spLocks noChangeArrowheads="1"/>
          </p:cNvSpPr>
          <p:nvPr/>
        </p:nvSpPr>
        <p:spPr bwMode="auto">
          <a:xfrm>
            <a:off x="231775" y="857250"/>
            <a:ext cx="6552094" cy="830997"/>
          </a:xfrm>
          <a:prstGeom prst="rect">
            <a:avLst/>
          </a:prstGeom>
          <a:noFill/>
          <a:ln w="9525">
            <a:noFill/>
            <a:miter lim="800000"/>
            <a:headEnd/>
            <a:tailEnd/>
          </a:ln>
        </p:spPr>
        <p:txBody>
          <a:bodyPr wrap="none">
            <a:spAutoFit/>
          </a:bodyPr>
          <a:lstStyle/>
          <a:p>
            <a:r>
              <a:rPr lang="it-IT" dirty="0" err="1" smtClean="0"/>
              <a:t>Other</a:t>
            </a:r>
            <a:r>
              <a:rPr lang="it-IT" dirty="0" smtClean="0"/>
              <a:t> </a:t>
            </a:r>
            <a:r>
              <a:rPr lang="it-IT" dirty="0" err="1" smtClean="0"/>
              <a:t>abnormal</a:t>
            </a:r>
            <a:r>
              <a:rPr lang="it-IT" dirty="0" smtClean="0"/>
              <a:t> sex </a:t>
            </a:r>
            <a:r>
              <a:rPr lang="it-IT" dirty="0" err="1" smtClean="0"/>
              <a:t>chromosome</a:t>
            </a:r>
            <a:r>
              <a:rPr lang="it-IT" dirty="0" smtClean="0"/>
              <a:t> </a:t>
            </a:r>
            <a:r>
              <a:rPr lang="it-IT" dirty="0" err="1" smtClean="0"/>
              <a:t>combinations</a:t>
            </a:r>
            <a:r>
              <a:rPr lang="it-IT" dirty="0" smtClean="0"/>
              <a:t> are:</a:t>
            </a:r>
            <a:endParaRPr lang="it-IT" dirty="0"/>
          </a:p>
          <a:p>
            <a:endParaRPr lang="it-IT" dirty="0"/>
          </a:p>
        </p:txBody>
      </p:sp>
      <p:sp>
        <p:nvSpPr>
          <p:cNvPr id="2" name="Rettangolo 1"/>
          <p:cNvSpPr/>
          <p:nvPr/>
        </p:nvSpPr>
        <p:spPr>
          <a:xfrm>
            <a:off x="416496" y="1772816"/>
            <a:ext cx="8712968" cy="3046988"/>
          </a:xfrm>
          <a:prstGeom prst="rect">
            <a:avLst/>
          </a:prstGeom>
        </p:spPr>
        <p:txBody>
          <a:bodyPr wrap="square">
            <a:spAutoFit/>
          </a:bodyPr>
          <a:lstStyle/>
          <a:p>
            <a:r>
              <a:rPr lang="it-IT" b="1" dirty="0" smtClean="0"/>
              <a:t>XYY</a:t>
            </a:r>
          </a:p>
          <a:p>
            <a:r>
              <a:rPr lang="it-IT" dirty="0" err="1" smtClean="0"/>
              <a:t>Controversial</a:t>
            </a:r>
            <a:r>
              <a:rPr lang="it-IT" dirty="0" smtClean="0"/>
              <a:t> </a:t>
            </a:r>
            <a:r>
              <a:rPr lang="it-IT" dirty="0" err="1"/>
              <a:t>history</a:t>
            </a:r>
            <a:r>
              <a:rPr lang="it-IT" dirty="0"/>
              <a:t>, </a:t>
            </a:r>
            <a:r>
              <a:rPr lang="it-IT" dirty="0" err="1"/>
              <a:t>has</a:t>
            </a:r>
            <a:r>
              <a:rPr lang="it-IT" dirty="0"/>
              <a:t> </a:t>
            </a:r>
            <a:r>
              <a:rPr lang="it-IT" dirty="0" err="1"/>
              <a:t>tried</a:t>
            </a:r>
            <a:r>
              <a:rPr lang="it-IT" dirty="0"/>
              <a:t> to associate the </a:t>
            </a:r>
            <a:r>
              <a:rPr lang="it-IT" dirty="0" err="1"/>
              <a:t>condition</a:t>
            </a:r>
            <a:endParaRPr lang="it-IT" dirty="0"/>
          </a:p>
          <a:p>
            <a:r>
              <a:rPr lang="it-IT" dirty="0"/>
              <a:t>XYY in a </a:t>
            </a:r>
            <a:r>
              <a:rPr lang="it-IT" dirty="0" err="1"/>
              <a:t>predisposition</a:t>
            </a:r>
            <a:r>
              <a:rPr lang="it-IT" dirty="0"/>
              <a:t> to </a:t>
            </a:r>
            <a:r>
              <a:rPr lang="it-IT" dirty="0" err="1"/>
              <a:t>violence</a:t>
            </a:r>
            <a:r>
              <a:rPr lang="it-IT" dirty="0"/>
              <a:t>, </a:t>
            </a:r>
            <a:r>
              <a:rPr lang="it-IT" dirty="0" err="1"/>
              <a:t>today</a:t>
            </a:r>
            <a:r>
              <a:rPr lang="it-IT" dirty="0"/>
              <a:t> </a:t>
            </a:r>
            <a:r>
              <a:rPr lang="it-IT" dirty="0" err="1"/>
              <a:t>widely</a:t>
            </a:r>
            <a:r>
              <a:rPr lang="it-IT" dirty="0"/>
              <a:t> </a:t>
            </a:r>
            <a:r>
              <a:rPr lang="it-IT" dirty="0" err="1"/>
              <a:t>shown</a:t>
            </a:r>
            <a:endParaRPr lang="it-IT" dirty="0"/>
          </a:p>
          <a:p>
            <a:r>
              <a:rPr lang="it-IT" dirty="0" err="1"/>
              <a:t>that</a:t>
            </a:r>
            <a:r>
              <a:rPr lang="it-IT" dirty="0"/>
              <a:t> </a:t>
            </a:r>
            <a:r>
              <a:rPr lang="it-IT" dirty="0" err="1"/>
              <a:t>there</a:t>
            </a:r>
            <a:r>
              <a:rPr lang="it-IT" dirty="0"/>
              <a:t> </a:t>
            </a:r>
            <a:r>
              <a:rPr lang="it-IT" dirty="0" err="1"/>
              <a:t>is</a:t>
            </a:r>
            <a:r>
              <a:rPr lang="it-IT" dirty="0"/>
              <a:t> no </a:t>
            </a:r>
            <a:r>
              <a:rPr lang="it-IT" dirty="0" err="1"/>
              <a:t>relationship</a:t>
            </a:r>
            <a:r>
              <a:rPr lang="it-IT" dirty="0"/>
              <a:t>. </a:t>
            </a:r>
            <a:r>
              <a:rPr lang="it-IT" dirty="0" err="1"/>
              <a:t>These</a:t>
            </a:r>
            <a:r>
              <a:rPr lang="it-IT" dirty="0"/>
              <a:t> </a:t>
            </a:r>
            <a:r>
              <a:rPr lang="it-IT" dirty="0" err="1"/>
              <a:t>males</a:t>
            </a:r>
            <a:r>
              <a:rPr lang="it-IT" dirty="0"/>
              <a:t> are fertile. </a:t>
            </a:r>
            <a:r>
              <a:rPr lang="it-IT" dirty="0" err="1" smtClean="0"/>
              <a:t>During</a:t>
            </a:r>
            <a:endParaRPr lang="it-IT" dirty="0"/>
          </a:p>
          <a:p>
            <a:r>
              <a:rPr lang="it-IT" dirty="0" err="1"/>
              <a:t>m</a:t>
            </a:r>
            <a:r>
              <a:rPr lang="it-IT" dirty="0" err="1" smtClean="0"/>
              <a:t>eiosis</a:t>
            </a:r>
            <a:r>
              <a:rPr lang="it-IT" dirty="0" smtClean="0"/>
              <a:t> </a:t>
            </a:r>
            <a:r>
              <a:rPr lang="it-IT" dirty="0" err="1" smtClean="0"/>
              <a:t>there</a:t>
            </a:r>
            <a:r>
              <a:rPr lang="it-IT" dirty="0" smtClean="0"/>
              <a:t> </a:t>
            </a:r>
            <a:r>
              <a:rPr lang="it-IT" dirty="0" err="1"/>
              <a:t>is</a:t>
            </a:r>
            <a:r>
              <a:rPr lang="it-IT" dirty="0"/>
              <a:t> a </a:t>
            </a:r>
            <a:r>
              <a:rPr lang="it-IT" dirty="0" err="1"/>
              <a:t>normal</a:t>
            </a:r>
            <a:r>
              <a:rPr lang="it-IT" dirty="0"/>
              <a:t> XY </a:t>
            </a:r>
            <a:r>
              <a:rPr lang="it-IT" dirty="0" err="1"/>
              <a:t>pairing</a:t>
            </a:r>
            <a:r>
              <a:rPr lang="it-IT" dirty="0"/>
              <a:t>, </a:t>
            </a:r>
            <a:r>
              <a:rPr lang="it-IT" dirty="0" smtClean="0"/>
              <a:t>the </a:t>
            </a:r>
            <a:r>
              <a:rPr lang="it-IT" dirty="0" err="1" smtClean="0"/>
              <a:t>second</a:t>
            </a:r>
            <a:r>
              <a:rPr lang="it-IT" dirty="0" smtClean="0"/>
              <a:t> </a:t>
            </a:r>
            <a:r>
              <a:rPr lang="it-IT" dirty="0"/>
              <a:t>Y </a:t>
            </a:r>
            <a:r>
              <a:rPr lang="it-IT" dirty="0" err="1"/>
              <a:t>does</a:t>
            </a:r>
            <a:r>
              <a:rPr lang="it-IT" dirty="0"/>
              <a:t> </a:t>
            </a:r>
            <a:r>
              <a:rPr lang="it-IT" dirty="0" err="1"/>
              <a:t>not</a:t>
            </a:r>
            <a:r>
              <a:rPr lang="it-IT" dirty="0"/>
              <a:t> </a:t>
            </a:r>
            <a:r>
              <a:rPr lang="it-IT" dirty="0" err="1" smtClean="0"/>
              <a:t>pair</a:t>
            </a:r>
            <a:r>
              <a:rPr lang="it-IT" dirty="0" smtClean="0"/>
              <a:t> </a:t>
            </a:r>
            <a:r>
              <a:rPr lang="it-IT" dirty="0"/>
              <a:t>and </a:t>
            </a:r>
            <a:r>
              <a:rPr lang="it-IT" dirty="0" err="1" smtClean="0"/>
              <a:t>is</a:t>
            </a:r>
            <a:r>
              <a:rPr lang="it-IT" dirty="0" smtClean="0"/>
              <a:t> </a:t>
            </a:r>
            <a:r>
              <a:rPr lang="it-IT" dirty="0" err="1" smtClean="0"/>
              <a:t>not</a:t>
            </a:r>
            <a:r>
              <a:rPr lang="it-IT" dirty="0" smtClean="0"/>
              <a:t> </a:t>
            </a:r>
            <a:r>
              <a:rPr lang="it-IT" dirty="0" err="1"/>
              <a:t>passed</a:t>
            </a:r>
            <a:r>
              <a:rPr lang="it-IT" dirty="0"/>
              <a:t> on to </a:t>
            </a:r>
            <a:r>
              <a:rPr lang="it-IT" dirty="0" err="1"/>
              <a:t>gametes</a:t>
            </a:r>
            <a:r>
              <a:rPr lang="it-IT" dirty="0" smtClean="0"/>
              <a:t>.</a:t>
            </a:r>
          </a:p>
          <a:p>
            <a:endParaRPr lang="it-IT" dirty="0"/>
          </a:p>
          <a:p>
            <a:endParaRPr lang="it-IT" dirty="0"/>
          </a:p>
        </p:txBody>
      </p:sp>
      <p:sp>
        <p:nvSpPr>
          <p:cNvPr id="6" name="Rettangolo 5"/>
          <p:cNvSpPr/>
          <p:nvPr/>
        </p:nvSpPr>
        <p:spPr>
          <a:xfrm>
            <a:off x="416496" y="4361036"/>
            <a:ext cx="9001000" cy="1569660"/>
          </a:xfrm>
          <a:prstGeom prst="rect">
            <a:avLst/>
          </a:prstGeom>
        </p:spPr>
        <p:txBody>
          <a:bodyPr wrap="square">
            <a:spAutoFit/>
          </a:bodyPr>
          <a:lstStyle/>
          <a:p>
            <a:r>
              <a:rPr lang="it-IT" b="1" dirty="0"/>
              <a:t>XXX</a:t>
            </a:r>
          </a:p>
          <a:p>
            <a:r>
              <a:rPr lang="it-IT" dirty="0" err="1"/>
              <a:t>Phenotypically</a:t>
            </a:r>
            <a:r>
              <a:rPr lang="it-IT" dirty="0"/>
              <a:t> </a:t>
            </a:r>
            <a:r>
              <a:rPr lang="it-IT" dirty="0" err="1"/>
              <a:t>normal</a:t>
            </a:r>
            <a:r>
              <a:rPr lang="it-IT" dirty="0"/>
              <a:t> and fertile </a:t>
            </a:r>
            <a:r>
              <a:rPr lang="it-IT" dirty="0" err="1"/>
              <a:t>females</a:t>
            </a:r>
            <a:r>
              <a:rPr lang="it-IT" dirty="0"/>
              <a:t>. </a:t>
            </a:r>
            <a:r>
              <a:rPr lang="it-IT" dirty="0" err="1"/>
              <a:t>During</a:t>
            </a:r>
            <a:r>
              <a:rPr lang="it-IT" dirty="0"/>
              <a:t> </a:t>
            </a:r>
            <a:r>
              <a:rPr lang="it-IT" dirty="0" err="1" smtClean="0"/>
              <a:t>meiosis</a:t>
            </a:r>
            <a:r>
              <a:rPr lang="it-IT" dirty="0" smtClean="0"/>
              <a:t> </a:t>
            </a:r>
            <a:r>
              <a:rPr lang="it-IT" dirty="0" err="1"/>
              <a:t>only</a:t>
            </a:r>
            <a:r>
              <a:rPr lang="it-IT" dirty="0"/>
              <a:t> </a:t>
            </a:r>
            <a:r>
              <a:rPr lang="it-IT" dirty="0" err="1"/>
              <a:t>two</a:t>
            </a:r>
            <a:r>
              <a:rPr lang="it-IT" dirty="0"/>
              <a:t> X </a:t>
            </a:r>
            <a:r>
              <a:rPr lang="it-IT" dirty="0" err="1"/>
              <a:t>chromosomes</a:t>
            </a:r>
            <a:r>
              <a:rPr lang="it-IT" dirty="0"/>
              <a:t> </a:t>
            </a:r>
            <a:r>
              <a:rPr lang="it-IT" dirty="0" err="1" smtClean="0"/>
              <a:t>get</a:t>
            </a:r>
            <a:r>
              <a:rPr lang="it-IT" dirty="0" smtClean="0"/>
              <a:t> </a:t>
            </a:r>
            <a:r>
              <a:rPr lang="it-IT" dirty="0" err="1" smtClean="0"/>
              <a:t>paired</a:t>
            </a:r>
            <a:r>
              <a:rPr lang="it-IT" dirty="0" smtClean="0"/>
              <a:t>, </a:t>
            </a:r>
            <a:r>
              <a:rPr lang="it-IT" dirty="0"/>
              <a:t>the </a:t>
            </a:r>
            <a:r>
              <a:rPr lang="it-IT" dirty="0" err="1"/>
              <a:t>third</a:t>
            </a:r>
            <a:r>
              <a:rPr lang="it-IT" dirty="0"/>
              <a:t> </a:t>
            </a:r>
            <a:r>
              <a:rPr lang="it-IT" dirty="0" smtClean="0"/>
              <a:t>X </a:t>
            </a:r>
            <a:r>
              <a:rPr lang="it-IT" dirty="0" err="1" smtClean="0"/>
              <a:t>chromosome</a:t>
            </a:r>
            <a:r>
              <a:rPr lang="it-IT" dirty="0" smtClean="0"/>
              <a:t> </a:t>
            </a:r>
            <a:r>
              <a:rPr lang="it-IT" dirty="0" err="1" smtClean="0"/>
              <a:t>does</a:t>
            </a:r>
            <a:r>
              <a:rPr lang="it-IT" dirty="0" smtClean="0"/>
              <a:t> </a:t>
            </a:r>
            <a:r>
              <a:rPr lang="it-IT" dirty="0" err="1"/>
              <a:t>not</a:t>
            </a:r>
            <a:r>
              <a:rPr lang="it-IT" dirty="0"/>
              <a:t> </a:t>
            </a:r>
            <a:r>
              <a:rPr lang="it-IT" dirty="0" err="1" smtClean="0"/>
              <a:t>pair</a:t>
            </a:r>
            <a:r>
              <a:rPr lang="it-IT" dirty="0" smtClean="0"/>
              <a:t> </a:t>
            </a:r>
            <a:r>
              <a:rPr lang="it-IT" dirty="0"/>
              <a:t>and </a:t>
            </a:r>
            <a:r>
              <a:rPr lang="it-IT" dirty="0" err="1"/>
              <a:t>is</a:t>
            </a:r>
            <a:r>
              <a:rPr lang="it-IT" dirty="0"/>
              <a:t> </a:t>
            </a:r>
            <a:r>
              <a:rPr lang="it-IT" dirty="0" err="1" smtClean="0"/>
              <a:t>not</a:t>
            </a:r>
            <a:r>
              <a:rPr lang="it-IT" dirty="0" smtClean="0"/>
              <a:t> </a:t>
            </a:r>
            <a:r>
              <a:rPr lang="it-IT" dirty="0" err="1" smtClean="0"/>
              <a:t>transmitted</a:t>
            </a:r>
            <a:r>
              <a:rPr lang="it-IT" dirty="0" smtClean="0"/>
              <a:t> </a:t>
            </a:r>
            <a:r>
              <a:rPr lang="it-IT" dirty="0"/>
              <a:t>to </a:t>
            </a:r>
            <a:r>
              <a:rPr lang="it-IT" dirty="0" err="1"/>
              <a:t>gametes</a:t>
            </a:r>
            <a:r>
              <a:rPr lang="it-IT" dirty="0"/>
              <a:t>.</a:t>
            </a:r>
          </a:p>
        </p:txBody>
      </p:sp>
    </p:spTree>
  </p:cSld>
  <p:clrMapOvr>
    <a:masterClrMapping/>
  </p:clrMapOvr>
  <p:timing>
    <p:tnLst>
      <p:par>
        <p:cTn xmlns:p14="http://schemas.microsoft.com/office/powerpoint/2010/main" id="1" dur="indefinite" restart="never" nodeType="tmRoot"/>
      </p:par>
    </p:tnLst>
  </p:timing>
</p:sld>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ERENO">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O.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ERENO.POT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O.POT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O.POT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CC4eActiveLectureQuestions">
  <a:themeElements>
    <a:clrScheme name="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fontScheme name="CC4eActiveLectureQues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lnDef>
  </a:objectDefaults>
  <a:extraClrSchemeLst>
    <a:extraClrScheme>
      <a:clrScheme name="CC4eActiveLectureQuestio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C4eActiveLectureQuestion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C4eActiveLectureQuestion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C4eActiveLectureQuestion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C4eActiveLectureQuestion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C4eActiveLectureQuestion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C4eActiveLectureQuestion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C4eActiveLectureQuestion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C4eActiveLectureQuestion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C4eActiveLectureQuestion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C4eActiveLectureQuestion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C4eActiveLectureQuestion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C4eActiveLectureQuestions 13">
        <a:dk1>
          <a:srgbClr val="000000"/>
        </a:dk1>
        <a:lt1>
          <a:srgbClr val="FFFFFF"/>
        </a:lt1>
        <a:dk2>
          <a:srgbClr val="005472"/>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C4eActiveLectureQuestions 14">
        <a:dk1>
          <a:srgbClr val="000000"/>
        </a:dk1>
        <a:lt1>
          <a:srgbClr val="FFFFFF"/>
        </a:lt1>
        <a:dk2>
          <a:srgbClr val="333399"/>
        </a:dk2>
        <a:lt2>
          <a:srgbClr val="000000"/>
        </a:lt2>
        <a:accent1>
          <a:srgbClr val="B7DAB8"/>
        </a:accent1>
        <a:accent2>
          <a:srgbClr val="005472"/>
        </a:accent2>
        <a:accent3>
          <a:srgbClr val="FFFFFF"/>
        </a:accent3>
        <a:accent4>
          <a:srgbClr val="000000"/>
        </a:accent4>
        <a:accent5>
          <a:srgbClr val="D8EAD8"/>
        </a:accent5>
        <a:accent6>
          <a:srgbClr val="004B6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Astro">
  <a:themeElements>
    <a:clrScheme name="Astr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tro">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tro">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SERENO">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O.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ERENO.POT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O.POT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O.POT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ERENO">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O.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ERENO.POT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O.POT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O.POT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C4eActiveLectureQuestions">
  <a:themeElements>
    <a:clrScheme name="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fontScheme name="CC4eActiveLectureQues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lnDef>
  </a:objectDefaults>
  <a:extraClrSchemeLst>
    <a:extraClrScheme>
      <a:clrScheme name="CC4eActiveLectureQuestio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C4eActiveLectureQuestion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C4eActiveLectureQuestion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C4eActiveLectureQuestion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C4eActiveLectureQuestion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C4eActiveLectureQuestion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C4eActiveLectureQuestion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C4eActiveLectureQuestion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C4eActiveLectureQuestion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C4eActiveLectureQuestion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C4eActiveLectureQuestion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C4eActiveLectureQuestion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C4eActiveLectureQuestions 13">
        <a:dk1>
          <a:srgbClr val="000000"/>
        </a:dk1>
        <a:lt1>
          <a:srgbClr val="FFFFFF"/>
        </a:lt1>
        <a:dk2>
          <a:srgbClr val="005472"/>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C4eActiveLectureQuestions 14">
        <a:dk1>
          <a:srgbClr val="000000"/>
        </a:dk1>
        <a:lt1>
          <a:srgbClr val="FFFFFF"/>
        </a:lt1>
        <a:dk2>
          <a:srgbClr val="333399"/>
        </a:dk2>
        <a:lt2>
          <a:srgbClr val="000000"/>
        </a:lt2>
        <a:accent1>
          <a:srgbClr val="B7DAB8"/>
        </a:accent1>
        <a:accent2>
          <a:srgbClr val="005472"/>
        </a:accent2>
        <a:accent3>
          <a:srgbClr val="FFFFFF"/>
        </a:accent3>
        <a:accent4>
          <a:srgbClr val="000000"/>
        </a:accent4>
        <a:accent5>
          <a:srgbClr val="D8EAD8"/>
        </a:accent5>
        <a:accent6>
          <a:srgbClr val="004B6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C4eActiveLectureQuestions">
  <a:themeElements>
    <a:clrScheme name="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fontScheme name="CC4eActiveLectureQues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lnDef>
  </a:objectDefaults>
  <a:extraClrSchemeLst>
    <a:extraClrScheme>
      <a:clrScheme name="CC4eActiveLectureQuestio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C4eActiveLectureQuestion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C4eActiveLectureQuestion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C4eActiveLectureQuestion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C4eActiveLectureQuestion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C4eActiveLectureQuestion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C4eActiveLectureQuestion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C4eActiveLectureQuestion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C4eActiveLectureQuestion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C4eActiveLectureQuestion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C4eActiveLectureQuestion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C4eActiveLectureQuestion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C4eActiveLectureQuestions 13">
        <a:dk1>
          <a:srgbClr val="000000"/>
        </a:dk1>
        <a:lt1>
          <a:srgbClr val="FFFFFF"/>
        </a:lt1>
        <a:dk2>
          <a:srgbClr val="005472"/>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C4eActiveLectureQuestions 14">
        <a:dk1>
          <a:srgbClr val="000000"/>
        </a:dk1>
        <a:lt1>
          <a:srgbClr val="FFFFFF"/>
        </a:lt1>
        <a:dk2>
          <a:srgbClr val="333399"/>
        </a:dk2>
        <a:lt2>
          <a:srgbClr val="000000"/>
        </a:lt2>
        <a:accent1>
          <a:srgbClr val="B7DAB8"/>
        </a:accent1>
        <a:accent2>
          <a:srgbClr val="005472"/>
        </a:accent2>
        <a:accent3>
          <a:srgbClr val="FFFFFF"/>
        </a:accent3>
        <a:accent4>
          <a:srgbClr val="000000"/>
        </a:accent4>
        <a:accent5>
          <a:srgbClr val="D8EAD8"/>
        </a:accent5>
        <a:accent6>
          <a:srgbClr val="004B6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CC4eActiveLectureQuestions">
  <a:themeElements>
    <a:clrScheme name="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fontScheme name="CC4eActiveLectureQues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lnDef>
  </a:objectDefaults>
  <a:extraClrSchemeLst>
    <a:extraClrScheme>
      <a:clrScheme name="CC4eActiveLectureQuestio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C4eActiveLectureQuestion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C4eActiveLectureQuestion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C4eActiveLectureQuestion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C4eActiveLectureQuestion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C4eActiveLectureQuestion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C4eActiveLectureQuestion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C4eActiveLectureQuestion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C4eActiveLectureQuestion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C4eActiveLectureQuestion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C4eActiveLectureQuestion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C4eActiveLectureQuestion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C4eActiveLectureQuestions 13">
        <a:dk1>
          <a:srgbClr val="000000"/>
        </a:dk1>
        <a:lt1>
          <a:srgbClr val="FFFFFF"/>
        </a:lt1>
        <a:dk2>
          <a:srgbClr val="005472"/>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C4eActiveLectureQuestions 14">
        <a:dk1>
          <a:srgbClr val="000000"/>
        </a:dk1>
        <a:lt1>
          <a:srgbClr val="FFFFFF"/>
        </a:lt1>
        <a:dk2>
          <a:srgbClr val="333399"/>
        </a:dk2>
        <a:lt2>
          <a:srgbClr val="000000"/>
        </a:lt2>
        <a:accent1>
          <a:srgbClr val="B7DAB8"/>
        </a:accent1>
        <a:accent2>
          <a:srgbClr val="005472"/>
        </a:accent2>
        <a:accent3>
          <a:srgbClr val="FFFFFF"/>
        </a:accent3>
        <a:accent4>
          <a:srgbClr val="000000"/>
        </a:accent4>
        <a:accent5>
          <a:srgbClr val="D8EAD8"/>
        </a:accent5>
        <a:accent6>
          <a:srgbClr val="004B6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CC4eActiveLectureQuestions">
  <a:themeElements>
    <a:clrScheme name="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fontScheme name="CC4eActiveLectureQues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lnDef>
  </a:objectDefaults>
  <a:extraClrSchemeLst>
    <a:extraClrScheme>
      <a:clrScheme name="CC4eActiveLectureQuestio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C4eActiveLectureQuestion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C4eActiveLectureQuestion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C4eActiveLectureQuestion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C4eActiveLectureQuestion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C4eActiveLectureQuestion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C4eActiveLectureQuestion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C4eActiveLectureQuestion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C4eActiveLectureQuestion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C4eActiveLectureQuestion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C4eActiveLectureQuestion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C4eActiveLectureQuestion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C4eActiveLectureQuestions 13">
        <a:dk1>
          <a:srgbClr val="000000"/>
        </a:dk1>
        <a:lt1>
          <a:srgbClr val="FFFFFF"/>
        </a:lt1>
        <a:dk2>
          <a:srgbClr val="005472"/>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C4eActiveLectureQuestions 14">
        <a:dk1>
          <a:srgbClr val="000000"/>
        </a:dk1>
        <a:lt1>
          <a:srgbClr val="FFFFFF"/>
        </a:lt1>
        <a:dk2>
          <a:srgbClr val="333399"/>
        </a:dk2>
        <a:lt2>
          <a:srgbClr val="000000"/>
        </a:lt2>
        <a:accent1>
          <a:srgbClr val="B7DAB8"/>
        </a:accent1>
        <a:accent2>
          <a:srgbClr val="005472"/>
        </a:accent2>
        <a:accent3>
          <a:srgbClr val="FFFFFF"/>
        </a:accent3>
        <a:accent4>
          <a:srgbClr val="000000"/>
        </a:accent4>
        <a:accent5>
          <a:srgbClr val="D8EAD8"/>
        </a:accent5>
        <a:accent6>
          <a:srgbClr val="004B6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CC4eActiveLectureQuestions">
  <a:themeElements>
    <a:clrScheme name="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fontScheme name="CC4eActiveLectureQues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lnDef>
  </a:objectDefaults>
  <a:extraClrSchemeLst>
    <a:extraClrScheme>
      <a:clrScheme name="CC4eActiveLectureQuestio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C4eActiveLectureQuestion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C4eActiveLectureQuestion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C4eActiveLectureQuestion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C4eActiveLectureQuestion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C4eActiveLectureQuestion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C4eActiveLectureQuestion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C4eActiveLectureQuestion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C4eActiveLectureQuestion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C4eActiveLectureQuestion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C4eActiveLectureQuestion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C4eActiveLectureQuestion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C4eActiveLectureQuestions 13">
        <a:dk1>
          <a:srgbClr val="000000"/>
        </a:dk1>
        <a:lt1>
          <a:srgbClr val="FFFFFF"/>
        </a:lt1>
        <a:dk2>
          <a:srgbClr val="005472"/>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C4eActiveLectureQuestions 14">
        <a:dk1>
          <a:srgbClr val="000000"/>
        </a:dk1>
        <a:lt1>
          <a:srgbClr val="FFFFFF"/>
        </a:lt1>
        <a:dk2>
          <a:srgbClr val="333399"/>
        </a:dk2>
        <a:lt2>
          <a:srgbClr val="000000"/>
        </a:lt2>
        <a:accent1>
          <a:srgbClr val="B7DAB8"/>
        </a:accent1>
        <a:accent2>
          <a:srgbClr val="005472"/>
        </a:accent2>
        <a:accent3>
          <a:srgbClr val="FFFFFF"/>
        </a:accent3>
        <a:accent4>
          <a:srgbClr val="000000"/>
        </a:accent4>
        <a:accent5>
          <a:srgbClr val="D8EAD8"/>
        </a:accent5>
        <a:accent6>
          <a:srgbClr val="004B6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CC4eActiveLectureQuestions">
  <a:themeElements>
    <a:clrScheme name="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fontScheme name="CC4eActiveLectureQues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lnDef>
  </a:objectDefaults>
  <a:extraClrSchemeLst>
    <a:extraClrScheme>
      <a:clrScheme name="CC4eActiveLectureQuestio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C4eActiveLectureQuestion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C4eActiveLectureQuestion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C4eActiveLectureQuestion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C4eActiveLectureQuestion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C4eActiveLectureQuestion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C4eActiveLectureQuestion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C4eActiveLectureQuestion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C4eActiveLectureQuestion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C4eActiveLectureQuestion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C4eActiveLectureQuestion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C4eActiveLectureQuestion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C4eActiveLectureQuestions 13">
        <a:dk1>
          <a:srgbClr val="000000"/>
        </a:dk1>
        <a:lt1>
          <a:srgbClr val="FFFFFF"/>
        </a:lt1>
        <a:dk2>
          <a:srgbClr val="005472"/>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C4eActiveLectureQuestions 14">
        <a:dk1>
          <a:srgbClr val="000000"/>
        </a:dk1>
        <a:lt1>
          <a:srgbClr val="FFFFFF"/>
        </a:lt1>
        <a:dk2>
          <a:srgbClr val="333399"/>
        </a:dk2>
        <a:lt2>
          <a:srgbClr val="000000"/>
        </a:lt2>
        <a:accent1>
          <a:srgbClr val="B7DAB8"/>
        </a:accent1>
        <a:accent2>
          <a:srgbClr val="005472"/>
        </a:accent2>
        <a:accent3>
          <a:srgbClr val="FFFFFF"/>
        </a:accent3>
        <a:accent4>
          <a:srgbClr val="000000"/>
        </a:accent4>
        <a:accent5>
          <a:srgbClr val="D8EAD8"/>
        </a:accent5>
        <a:accent6>
          <a:srgbClr val="004B6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themeOverride>
</file>

<file path=ppt/theme/themeOverride10.xml><?xml version="1.0" encoding="utf-8"?>
<a:themeOverride xmlns:a="http://schemas.openxmlformats.org/drawingml/2006/main">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themeOverride>
</file>

<file path=ppt/theme/themeOverride11.xml><?xml version="1.0" encoding="utf-8"?>
<a:themeOverride xmlns:a="http://schemas.openxmlformats.org/drawingml/2006/main">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themeOverride>
</file>

<file path=ppt/theme/themeOverride2.xml><?xml version="1.0" encoding="utf-8"?>
<a:themeOverride xmlns:a="http://schemas.openxmlformats.org/drawingml/2006/main">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themeOverride>
</file>

<file path=ppt/theme/themeOverride3.xml><?xml version="1.0" encoding="utf-8"?>
<a:themeOverride xmlns:a="http://schemas.openxmlformats.org/drawingml/2006/main">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themeOverride>
</file>

<file path=ppt/theme/themeOverride4.xml><?xml version="1.0" encoding="utf-8"?>
<a:themeOverride xmlns:a="http://schemas.openxmlformats.org/drawingml/2006/main">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themeOverride>
</file>

<file path=ppt/theme/themeOverride5.xml><?xml version="1.0" encoding="utf-8"?>
<a:themeOverride xmlns:a="http://schemas.openxmlformats.org/drawingml/2006/main">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themeOverride>
</file>

<file path=ppt/theme/themeOverride6.xml><?xml version="1.0" encoding="utf-8"?>
<a:themeOverride xmlns:a="http://schemas.openxmlformats.org/drawingml/2006/main">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themeOverride>
</file>

<file path=ppt/theme/themeOverride7.xml><?xml version="1.0" encoding="utf-8"?>
<a:themeOverride xmlns:a="http://schemas.openxmlformats.org/drawingml/2006/main">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themeOverride>
</file>

<file path=ppt/theme/themeOverride8.xml><?xml version="1.0" encoding="utf-8"?>
<a:themeOverride xmlns:a="http://schemas.openxmlformats.org/drawingml/2006/main">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themeOverride>
</file>

<file path=ppt/theme/themeOverride9.xml><?xml version="1.0" encoding="utf-8"?>
<a:themeOverride xmlns:a="http://schemas.openxmlformats.org/drawingml/2006/main">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themeOverride>
</file>

<file path=docProps/app.xml><?xml version="1.0" encoding="utf-8"?>
<Properties xmlns="http://schemas.openxmlformats.org/officeDocument/2006/extended-properties" xmlns:vt="http://schemas.openxmlformats.org/officeDocument/2006/docPropsVTypes">
  <Template>C:\Programmi\Microsoft Office\Modelli\Strutture\SERENO.POT</Template>
  <TotalTime>5366</TotalTime>
  <Words>6291</Words>
  <Application>Microsoft Macintosh PowerPoint</Application>
  <PresentationFormat>A4 (21x29,7 cm)</PresentationFormat>
  <Paragraphs>979</Paragraphs>
  <Slides>188</Slides>
  <Notes>112</Notes>
  <HiddenSlides>0</HiddenSlides>
  <MMClips>0</MMClips>
  <ScaleCrop>false</ScaleCrop>
  <HeadingPairs>
    <vt:vector size="6" baseType="variant">
      <vt:variant>
        <vt:lpstr>Tema</vt:lpstr>
      </vt:variant>
      <vt:variant>
        <vt:i4>12</vt:i4>
      </vt:variant>
      <vt:variant>
        <vt:lpstr>Server OLE incorporati</vt:lpstr>
      </vt:variant>
      <vt:variant>
        <vt:i4>4</vt:i4>
      </vt:variant>
      <vt:variant>
        <vt:lpstr>Titoli diapositive</vt:lpstr>
      </vt:variant>
      <vt:variant>
        <vt:i4>188</vt:i4>
      </vt:variant>
    </vt:vector>
  </HeadingPairs>
  <TitlesOfParts>
    <vt:vector size="204" baseType="lpstr">
      <vt:lpstr>SERENO</vt:lpstr>
      <vt:lpstr>Struttura predefinita</vt:lpstr>
      <vt:lpstr>1_SERENO</vt:lpstr>
      <vt:lpstr>CC4eActiveLectureQuestions</vt:lpstr>
      <vt:lpstr>1_CC4eActiveLectureQuestions</vt:lpstr>
      <vt:lpstr>2_CC4eActiveLectureQuestions</vt:lpstr>
      <vt:lpstr>3_CC4eActiveLectureQuestions</vt:lpstr>
      <vt:lpstr>4_CC4eActiveLectureQuestions</vt:lpstr>
      <vt:lpstr>5_CC4eActiveLectureQuestions</vt:lpstr>
      <vt:lpstr>6_CC4eActiveLectureQuestions</vt:lpstr>
      <vt:lpstr>Astro</vt:lpstr>
      <vt:lpstr>3_SERENO</vt:lpstr>
      <vt:lpstr>Immagine bitmap</vt:lpstr>
      <vt:lpstr>Document</vt:lpstr>
      <vt:lpstr>ClipArt</vt:lpstr>
      <vt:lpstr>Clip</vt:lpstr>
      <vt:lpstr>Presentazione di PowerPoint</vt:lpstr>
      <vt:lpstr>What diseases are attributable to genetics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Chromosomes</vt:lpstr>
      <vt:lpstr>The karyotype</vt:lpstr>
      <vt:lpstr>Presentazione di PowerPoint</vt:lpstr>
      <vt:lpstr>The karyotype</vt:lpstr>
      <vt:lpstr>Presentazione di PowerPoint</vt:lpstr>
      <vt:lpstr>Presentazione di PowerPoint</vt:lpstr>
      <vt:lpstr>Presentazione di PowerPoint</vt:lpstr>
      <vt:lpstr>Presentazione di PowerPoint</vt:lpstr>
      <vt:lpstr>Presentazione di PowerPoint</vt:lpstr>
      <vt:lpstr>The banding</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Gene dosage alterations</vt:lpstr>
      <vt:lpstr>Presence in body’s cells</vt:lpstr>
      <vt:lpstr>Types of anomaly</vt:lpstr>
      <vt:lpstr>Chromosomal alterations</vt:lpstr>
      <vt:lpstr>Chromosomal alterations</vt:lpstr>
      <vt:lpstr>Chromosomal alterations</vt:lpstr>
      <vt:lpstr>Severity of chromosomal abnormalities</vt:lpstr>
      <vt:lpstr>And in cases of balanced anomalies?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The frequency of numerical chromosomal anomalies is:</vt:lpstr>
      <vt:lpstr>Non-disjunction</vt:lpstr>
      <vt:lpstr>Non-disjunction</vt:lpstr>
      <vt:lpstr>Non-disjunction</vt:lpstr>
      <vt:lpstr>Non-disjunction</vt:lpstr>
      <vt:lpstr>Presentazione di PowerPoint</vt:lpstr>
      <vt:lpstr>Presentazione di PowerPoint</vt:lpstr>
      <vt:lpstr>The frequency of chromosomal abnormalities at birth is 0.65%</vt:lpstr>
      <vt:lpstr>Presentazione di PowerPoint</vt:lpstr>
      <vt:lpstr>The most frequent aneuploidies at birth</vt:lpstr>
      <vt:lpstr>Diseases due to chromosomal aberrations.</vt:lpstr>
      <vt:lpstr>Presentazione di PowerPoint</vt:lpstr>
      <vt:lpstr>Presentazione di PowerPoint</vt:lpstr>
      <vt:lpstr>Presentazione di PowerPoint</vt:lpstr>
      <vt:lpstr>Down syndrome</vt:lpstr>
      <vt:lpstr>Presentazione di PowerPoint</vt:lpstr>
      <vt:lpstr>Presentazione di PowerPoint</vt:lpstr>
      <vt:lpstr>Contributions from the Genome project: pathogenesis</vt:lpstr>
      <vt:lpstr>Genes that may have input into Down syndrome include:</vt:lpstr>
      <vt:lpstr>Presentazione di PowerPoint</vt:lpstr>
      <vt:lpstr>Presentazione di PowerPoint</vt:lpstr>
      <vt:lpstr>Types of anomalies in Down Syndrome</vt:lpstr>
      <vt:lpstr>Presentazione di PowerPoint</vt:lpstr>
      <vt:lpstr>Presentazione di PowerPoint</vt:lpstr>
      <vt:lpstr>Down syndrome</vt:lpstr>
      <vt:lpstr>Presentazione di PowerPoint</vt:lpstr>
      <vt:lpstr>Presentazione di PowerPoint</vt:lpstr>
      <vt:lpstr>Presentazione di PowerPoint</vt:lpstr>
      <vt:lpstr>trisomy 18  Edwards </vt:lpstr>
      <vt:lpstr>trisomy 13  Patau </vt:lpstr>
      <vt:lpstr>Presentazione di PowerPoint</vt:lpstr>
      <vt:lpstr>Turner syndrome</vt:lpstr>
      <vt:lpstr> X monosomy (45,X0) Turner</vt:lpstr>
      <vt:lpstr>X monosomy (45,X0) Turner</vt:lpstr>
      <vt:lpstr>X monosomy (45,X0) Turner</vt:lpstr>
      <vt:lpstr>Presentazione di PowerPoint</vt:lpstr>
      <vt:lpstr> X monosomy (45,X0) Turner 1:2.500</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Klinefelter syndrome.</vt:lpstr>
      <vt:lpstr>Klinefelter syndrome (47,XXY) 1:900-1:600 males</vt:lpstr>
      <vt:lpstr>Other cytogenetics forms</vt:lpstr>
      <vt:lpstr>The PAR regions on sex chromosomes contain non inactivated genes, as the double dosage is ensured anyway</vt:lpstr>
      <vt:lpstr>SHOX gene Short stature HOmeoboX-containing</vt:lpstr>
      <vt:lpstr>Presentazione di PowerPoint</vt:lpstr>
      <vt:lpstr>Males (47,XYY) 1:1.000 males</vt:lpstr>
      <vt:lpstr>Trisomy X (47,XXX) 1:1.200</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Chromosome 18 abnormalities</vt:lpstr>
      <vt:lpstr>Presentazione di PowerPoint</vt:lpstr>
      <vt:lpstr>DIAGNOSIS: genetic counselling and prenatal cytogenetics</vt:lpstr>
      <vt:lpstr>Genetic counselling</vt:lpstr>
      <vt:lpstr>Genetic counselling</vt:lpstr>
      <vt:lpstr>general reproductive risk</vt:lpstr>
      <vt:lpstr>Reproductive risk assessment in the preconception period</vt:lpstr>
      <vt:lpstr>carriers who have a reproductive risk regardless of the partner</vt:lpstr>
      <vt:lpstr>Presentazione di PowerPoint</vt:lpstr>
      <vt:lpstr>Presentazione di PowerPoint</vt:lpstr>
      <vt:lpstr>Presentazione di PowerPoint</vt:lpstr>
      <vt:lpstr>Presentazione di PowerPoint</vt:lpstr>
      <vt:lpstr> triple test   interpretation of results</vt:lpstr>
      <vt:lpstr>Presentazione di PowerPoint</vt:lpstr>
      <vt:lpstr>prenatal cytogenetics</vt:lpstr>
      <vt:lpstr>Presentazione di PowerPoint</vt:lpstr>
      <vt:lpstr>Fetal Testing</vt:lpstr>
      <vt:lpstr>Presentazione di PowerPoint</vt:lpstr>
      <vt:lpstr>Chromosomal analysis</vt:lpstr>
      <vt:lpstr>PREIMPLANTATION DIAGNOSIS</vt:lpstr>
      <vt:lpstr>Presentazione di PowerPoint</vt:lpstr>
      <vt:lpstr>Presentazione di PowerPoint</vt:lpstr>
      <vt:lpstr>Preimplantation diagnosis</vt:lpstr>
      <vt:lpstr>Conception</vt:lpstr>
      <vt:lpstr>Frequency of chromosomal abnormalities in prenatal diagnosis</vt:lpstr>
      <vt:lpstr>Frequency of chromosomal abnormalities in germ cells</vt:lpstr>
      <vt:lpstr>Chromosomal abnormalities in sperm</vt:lpstr>
      <vt:lpstr>Chromosomal abnormalities in oocytes</vt:lpstr>
      <vt:lpstr>Presentazione di PowerPoint</vt:lpstr>
      <vt:lpstr>Classical cytogenetics</vt:lpstr>
      <vt:lpstr>When the karyotype (classical cytogenetics) is not enough</vt:lpstr>
      <vt:lpstr>Molecular cytogenetics</vt:lpstr>
      <vt:lpstr>Molecular cytogenetics</vt:lpstr>
      <vt:lpstr>Presentazione di PowerPoint</vt:lpstr>
      <vt:lpstr>Molecular cytogenetics techniques</vt:lpstr>
      <vt:lpstr>FISH (Fluorescence in situ hybridization)</vt:lpstr>
      <vt:lpstr> FISH probes FISH probes must be targeted, cannot be helpful in overall genomic analyses</vt:lpstr>
      <vt:lpstr>Presentazione di PowerPoint</vt:lpstr>
      <vt:lpstr>Presentazione di PowerPoint</vt:lpstr>
      <vt:lpstr>Presentazione di PowerPoint</vt:lpstr>
      <vt:lpstr>Presentazione di PowerPoint</vt:lpstr>
      <vt:lpstr>Presentazione di PowerPoint</vt:lpstr>
      <vt:lpstr>Presentazione di PowerPoint</vt:lpstr>
      <vt:lpstr>Down syndrome</vt:lpstr>
      <vt:lpstr>FISH IN PRENATAL DIAGNOSIS</vt:lpstr>
      <vt:lpstr>FISH</vt:lpstr>
      <vt:lpstr>Remember that..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MAIN MICRODELETION SYNDROMES</vt:lpstr>
      <vt:lpstr>Imprinting</vt:lpstr>
      <vt:lpstr>Imprinting</vt:lpstr>
      <vt:lpstr>Uniparental disomy</vt:lpstr>
      <vt:lpstr>Presentazione di PowerPoint</vt:lpstr>
      <vt:lpstr>Prader Willi/Angelman</vt:lpstr>
      <vt:lpstr>Angelman</vt:lpstr>
      <vt:lpstr>Angelman</vt:lpstr>
      <vt:lpstr>Prader-Willi</vt:lpstr>
      <vt:lpstr>Prader-Willi</vt:lpstr>
      <vt:lpstr>Presentazione di PowerPoint</vt:lpstr>
      <vt:lpstr>Williams-Beuren</vt:lpstr>
      <vt:lpstr>Williams genetics</vt:lpstr>
      <vt:lpstr>Williams FISH delezione 7q11.23</vt:lpstr>
      <vt:lpstr>Williams behaviour</vt:lpstr>
      <vt:lpstr>Williams signs and appearance </vt:lpstr>
      <vt:lpstr>Presentazione di PowerPoint</vt:lpstr>
      <vt:lpstr>Presentazione di PowerPoint</vt:lpstr>
      <vt:lpstr>DiGeorge (velocardiofacial) syndrome</vt:lpstr>
      <vt:lpstr>DiGeorge</vt:lpstr>
      <vt:lpstr>Presentazione di PowerPoint</vt:lpstr>
      <vt:lpstr>Presentazione di PowerPoint</vt:lpstr>
      <vt:lpstr>Presentazione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patologia cromosomica fetale: analisi di frequenza</dc:title>
  <dc:creator>Amoroso</dc:creator>
  <cp:lastModifiedBy>Claudia Giachino</cp:lastModifiedBy>
  <cp:revision>570</cp:revision>
  <dcterms:created xsi:type="dcterms:W3CDTF">1601-01-01T00:00:00Z</dcterms:created>
  <dcterms:modified xsi:type="dcterms:W3CDTF">2017-12-04T14:02:32Z</dcterms:modified>
</cp:coreProperties>
</file>