
<file path=[Content_Types].xml><?xml version="1.0" encoding="utf-8"?>
<Types xmlns="http://schemas.openxmlformats.org/package/2006/content-types">
  <Default Extension="xml" ContentType="application/xml"/>
  <Default Extension="wav" ContentType="audio/wav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497" autoAdjust="0"/>
  </p:normalViewPr>
  <p:slideViewPr>
    <p:cSldViewPr snapToGrid="0" snapToObjects="1">
      <p:cViewPr varScale="1">
        <p:scale>
          <a:sx n="75" d="100"/>
          <a:sy n="75" d="100"/>
        </p:scale>
        <p:origin x="-112" y="-6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A15C8-6447-0043-A491-90E9213E2FD7}" type="datetimeFigureOut">
              <a:rPr lang="it-IT" smtClean="0"/>
              <a:t>05/03/17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329D58-2635-F544-870F-334D8DC8D3C2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1004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2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>
              <a:latin typeface="Calibri" charset="0"/>
            </a:endParaRPr>
          </a:p>
        </p:txBody>
      </p:sp>
      <p:sp>
        <p:nvSpPr>
          <p:cNvPr id="1536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269D805-90B5-D740-B2EE-8A8AB5C8F185}" type="slidenum">
              <a:rPr lang="it-IT" sz="1200"/>
              <a:pPr/>
              <a:t>1</a:t>
            </a:fld>
            <a:endParaRPr lang="it-IT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363FF-231C-5440-BB30-4B10C89D4B11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99833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363FF-231C-5440-BB30-4B10C89D4B11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99833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82163-1552-D94C-AC01-2FC6A9ED7AC0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48382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363FF-231C-5440-BB30-4B10C89D4B11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44544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82163-1552-D94C-AC01-2FC6A9ED7AC0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7832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82163-1552-D94C-AC01-2FC6A9ED7AC0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841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3594EA-9D41-5142-96F4-80C95EB91A01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5566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82163-1552-D94C-AC01-2FC6A9ED7AC0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824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82163-1552-D94C-AC01-2FC6A9ED7AC0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0283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82163-1552-D94C-AC01-2FC6A9ED7AC0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723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82163-1552-D94C-AC01-2FC6A9ED7AC0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3367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363FF-231C-5440-BB30-4B10C89D4B11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70410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4363FF-231C-5440-BB30-4B10C89D4B11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9983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19684-F6C1-B144-8EB9-5835F6332886}" type="datetimeFigureOut">
              <a:rPr lang="it-IT" smtClean="0"/>
              <a:t>05/03/17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35513-CB78-DB47-9ACB-CF9FC0816F3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3444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19684-F6C1-B144-8EB9-5835F6332886}" type="datetimeFigureOut">
              <a:rPr lang="it-IT" smtClean="0"/>
              <a:t>05/03/17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35513-CB78-DB47-9ACB-CF9FC0816F3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6596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19684-F6C1-B144-8EB9-5835F6332886}" type="datetimeFigureOut">
              <a:rPr lang="it-IT" smtClean="0"/>
              <a:t>05/03/17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35513-CB78-DB47-9ACB-CF9FC0816F3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6872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19684-F6C1-B144-8EB9-5835F6332886}" type="datetimeFigureOut">
              <a:rPr lang="it-IT" smtClean="0"/>
              <a:t>05/03/17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35513-CB78-DB47-9ACB-CF9FC0816F3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365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19684-F6C1-B144-8EB9-5835F6332886}" type="datetimeFigureOut">
              <a:rPr lang="it-IT" smtClean="0"/>
              <a:t>05/03/17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35513-CB78-DB47-9ACB-CF9FC0816F3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9624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19684-F6C1-B144-8EB9-5835F6332886}" type="datetimeFigureOut">
              <a:rPr lang="it-IT" smtClean="0"/>
              <a:t>05/03/17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35513-CB78-DB47-9ACB-CF9FC0816F3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9660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19684-F6C1-B144-8EB9-5835F6332886}" type="datetimeFigureOut">
              <a:rPr lang="it-IT" smtClean="0"/>
              <a:t>05/03/17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35513-CB78-DB47-9ACB-CF9FC0816F3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0576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19684-F6C1-B144-8EB9-5835F6332886}" type="datetimeFigureOut">
              <a:rPr lang="it-IT" smtClean="0"/>
              <a:t>05/03/17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35513-CB78-DB47-9ACB-CF9FC0816F3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0011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19684-F6C1-B144-8EB9-5835F6332886}" type="datetimeFigureOut">
              <a:rPr lang="it-IT" smtClean="0"/>
              <a:t>05/03/17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35513-CB78-DB47-9ACB-CF9FC0816F3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8870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19684-F6C1-B144-8EB9-5835F6332886}" type="datetimeFigureOut">
              <a:rPr lang="it-IT" smtClean="0"/>
              <a:t>05/03/17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35513-CB78-DB47-9ACB-CF9FC0816F3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8269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19684-F6C1-B144-8EB9-5835F6332886}" type="datetimeFigureOut">
              <a:rPr lang="it-IT" smtClean="0"/>
              <a:t>05/03/17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035513-CB78-DB47-9ACB-CF9FC0816F3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6281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19684-F6C1-B144-8EB9-5835F6332886}" type="datetimeFigureOut">
              <a:rPr lang="it-IT" smtClean="0"/>
              <a:t>05/03/17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035513-CB78-DB47-9ACB-CF9FC0816F3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9326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1.png"/><Relationship Id="rId6" Type="http://schemas.openxmlformats.org/officeDocument/2006/relationships/image" Target="../media/image2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1" Type="http://schemas.microsoft.com/office/2007/relationships/media" Target="../media/media10.wav"/><Relationship Id="rId2" Type="http://schemas.openxmlformats.org/officeDocument/2006/relationships/audio" Target="../media/media10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1" Type="http://schemas.microsoft.com/office/2007/relationships/media" Target="../media/media11.wav"/><Relationship Id="rId2" Type="http://schemas.openxmlformats.org/officeDocument/2006/relationships/audio" Target="../media/media1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2.xml"/><Relationship Id="rId5" Type="http://schemas.openxmlformats.org/officeDocument/2006/relationships/image" Target="../media/image2.png"/><Relationship Id="rId1" Type="http://schemas.microsoft.com/office/2007/relationships/media" Target="../media/media12.wav"/><Relationship Id="rId2" Type="http://schemas.openxmlformats.org/officeDocument/2006/relationships/audio" Target="../media/media1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3.xml"/><Relationship Id="rId5" Type="http://schemas.openxmlformats.org/officeDocument/2006/relationships/image" Target="../media/image6.png"/><Relationship Id="rId6" Type="http://schemas.openxmlformats.org/officeDocument/2006/relationships/image" Target="../media/image2.png"/><Relationship Id="rId1" Type="http://schemas.microsoft.com/office/2007/relationships/media" Target="../media/media13.wav"/><Relationship Id="rId2" Type="http://schemas.openxmlformats.org/officeDocument/2006/relationships/audio" Target="../media/media1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4.xml"/><Relationship Id="rId5" Type="http://schemas.openxmlformats.org/officeDocument/2006/relationships/image" Target="../media/image7.png"/><Relationship Id="rId6" Type="http://schemas.openxmlformats.org/officeDocument/2006/relationships/image" Target="../media/image2.png"/><Relationship Id="rId1" Type="http://schemas.microsoft.com/office/2007/relationships/media" Target="../media/media14.wav"/><Relationship Id="rId2" Type="http://schemas.openxmlformats.org/officeDocument/2006/relationships/audio" Target="../media/media14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2.xml"/><Relationship Id="rId5" Type="http://schemas.openxmlformats.org/officeDocument/2006/relationships/image" Target="../media/image3.jpeg"/><Relationship Id="rId6" Type="http://schemas.openxmlformats.org/officeDocument/2006/relationships/image" Target="../media/image2.png"/><Relationship Id="rId1" Type="http://schemas.microsoft.com/office/2007/relationships/media" Target="../media/media2.wav"/><Relationship Id="rId2" Type="http://schemas.openxmlformats.org/officeDocument/2006/relationships/audio" Target="../media/media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2.png"/><Relationship Id="rId1" Type="http://schemas.microsoft.com/office/2007/relationships/media" Target="../media/media3.wav"/><Relationship Id="rId2" Type="http://schemas.openxmlformats.org/officeDocument/2006/relationships/audio" Target="../media/media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Relationship Id="rId5" Type="http://schemas.openxmlformats.org/officeDocument/2006/relationships/image" Target="../media/image4.png"/><Relationship Id="rId6" Type="http://schemas.openxmlformats.org/officeDocument/2006/relationships/image" Target="../media/image2.png"/><Relationship Id="rId1" Type="http://schemas.microsoft.com/office/2007/relationships/media" Target="../media/media4.wav"/><Relationship Id="rId2" Type="http://schemas.openxmlformats.org/officeDocument/2006/relationships/audio" Target="../media/media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Relationship Id="rId5" Type="http://schemas.openxmlformats.org/officeDocument/2006/relationships/image" Target="../media/image2.png"/><Relationship Id="rId1" Type="http://schemas.microsoft.com/office/2007/relationships/media" Target="../media/media5.wav"/><Relationship Id="rId2" Type="http://schemas.openxmlformats.org/officeDocument/2006/relationships/audio" Target="../media/media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Relationship Id="rId5" Type="http://schemas.openxmlformats.org/officeDocument/2006/relationships/image" Target="../media/image2.png"/><Relationship Id="rId1" Type="http://schemas.microsoft.com/office/2007/relationships/media" Target="../media/media6.wav"/><Relationship Id="rId2" Type="http://schemas.openxmlformats.org/officeDocument/2006/relationships/audio" Target="../media/media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Relationship Id="rId5" Type="http://schemas.openxmlformats.org/officeDocument/2006/relationships/image" Target="../media/image2.png"/><Relationship Id="rId1" Type="http://schemas.microsoft.com/office/2007/relationships/media" Target="../media/media7.wav"/><Relationship Id="rId2" Type="http://schemas.openxmlformats.org/officeDocument/2006/relationships/audio" Target="../media/media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Relationship Id="rId5" Type="http://schemas.openxmlformats.org/officeDocument/2006/relationships/image" Target="../media/image2.png"/><Relationship Id="rId1" Type="http://schemas.microsoft.com/office/2007/relationships/media" Target="../media/media8.wav"/><Relationship Id="rId2" Type="http://schemas.openxmlformats.org/officeDocument/2006/relationships/audio" Target="../media/media8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1" Type="http://schemas.microsoft.com/office/2007/relationships/media" Target="../media/media9.wav"/><Relationship Id="rId2" Type="http://schemas.openxmlformats.org/officeDocument/2006/relationships/audio" Target="../media/media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3425" y="1409698"/>
            <a:ext cx="5577121" cy="4901107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2286000" y="79655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b="1" dirty="0"/>
              <a:t>The life </a:t>
            </a:r>
            <a:r>
              <a:rPr lang="it-IT" sz="3200" b="1" dirty="0" err="1"/>
              <a:t>cycle</a:t>
            </a:r>
            <a:r>
              <a:rPr lang="it-IT" sz="3200" b="1" dirty="0"/>
              <a:t>:</a:t>
            </a:r>
          </a:p>
          <a:p>
            <a:pPr algn="ctr">
              <a:defRPr/>
            </a:pPr>
            <a:r>
              <a:rPr lang="it-IT" sz="3200" dirty="0"/>
              <a:t>from </a:t>
            </a:r>
            <a:r>
              <a:rPr lang="it-IT" sz="3200" b="1" dirty="0" err="1"/>
              <a:t>fertilization</a:t>
            </a:r>
            <a:r>
              <a:rPr lang="it-IT" sz="3200" dirty="0"/>
              <a:t> to </a:t>
            </a:r>
            <a:r>
              <a:rPr lang="it-IT" sz="3200" b="1" dirty="0" err="1"/>
              <a:t>death</a:t>
            </a:r>
            <a:endParaRPr lang="it-IT" sz="3200" b="1" dirty="0"/>
          </a:p>
        </p:txBody>
      </p:sp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42562" y="5640510"/>
            <a:ext cx="535968" cy="53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0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103"/>
    </mc:Choice>
    <mc:Fallback xmlns="">
      <p:transition xmlns:p14="http://schemas.microsoft.com/office/powerpoint/2010/main" spd="slow" advTm="28103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5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824" objId="2"/>
        <p14:stopEvt time="26011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err="1" smtClean="0"/>
              <a:t>Levels</a:t>
            </a:r>
            <a:r>
              <a:rPr lang="it-IT" b="1" dirty="0" smtClean="0"/>
              <a:t> of </a:t>
            </a:r>
            <a:r>
              <a:rPr lang="it-IT" b="1" dirty="0" err="1" smtClean="0"/>
              <a:t>developmental</a:t>
            </a:r>
            <a:r>
              <a:rPr lang="it-IT" b="1" dirty="0" smtClean="0"/>
              <a:t> </a:t>
            </a:r>
            <a:r>
              <a:rPr lang="it-IT" b="1" dirty="0" err="1" smtClean="0"/>
              <a:t>commitment</a:t>
            </a:r>
            <a:endParaRPr lang="it-IT" b="1" dirty="0"/>
          </a:p>
        </p:txBody>
      </p:sp>
      <p:pic>
        <p:nvPicPr>
          <p:cNvPr id="4" name="Picture 3" descr="FIG1_18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23"/>
          <a:stretch/>
        </p:blipFill>
        <p:spPr>
          <a:xfrm>
            <a:off x="3931368" y="2293533"/>
            <a:ext cx="1817047" cy="39116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8" name="Picture 3" descr="FIG1_1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161"/>
          <a:stretch/>
        </p:blipFill>
        <p:spPr>
          <a:xfrm>
            <a:off x="1079919" y="2293533"/>
            <a:ext cx="2727542" cy="3911600"/>
          </a:xfrm>
          <a:prstGeom prst="rect">
            <a:avLst/>
          </a:prstGeo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6" name="Picture 3" descr="FIG1_1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96" r="44441"/>
          <a:stretch/>
        </p:blipFill>
        <p:spPr>
          <a:xfrm>
            <a:off x="5898373" y="2293533"/>
            <a:ext cx="1874104" cy="3911600"/>
          </a:xfrm>
          <a:prstGeom prst="rect">
            <a:avLst/>
          </a:prstGeo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313923" y="1501233"/>
            <a:ext cx="8604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The fate of a </a:t>
            </a:r>
            <a:r>
              <a:rPr lang="it-IT" sz="2400" dirty="0" err="1" smtClean="0"/>
              <a:t>cell</a:t>
            </a:r>
            <a:r>
              <a:rPr lang="it-IT" sz="2400" dirty="0" smtClean="0"/>
              <a:t> </a:t>
            </a:r>
            <a:r>
              <a:rPr lang="it-IT" sz="2400" dirty="0" err="1" smtClean="0"/>
              <a:t>that</a:t>
            </a:r>
            <a:r>
              <a:rPr lang="it-IT" sz="2400" dirty="0" smtClean="0"/>
              <a:t> </a:t>
            </a:r>
            <a:r>
              <a:rPr lang="it-IT" sz="2400" dirty="0" err="1" smtClean="0"/>
              <a:t>is</a:t>
            </a:r>
            <a:r>
              <a:rPr lang="it-IT" sz="2400" dirty="0" smtClean="0"/>
              <a:t> </a:t>
            </a:r>
            <a:r>
              <a:rPr lang="it-IT" sz="2400" dirty="0" err="1" smtClean="0"/>
              <a:t>specified</a:t>
            </a:r>
            <a:r>
              <a:rPr lang="it-IT" sz="2400" dirty="0" smtClean="0"/>
              <a:t> </a:t>
            </a:r>
            <a:r>
              <a:rPr lang="it-IT" sz="2400" dirty="0" err="1" smtClean="0"/>
              <a:t>is</a:t>
            </a:r>
            <a:r>
              <a:rPr lang="it-IT" sz="2400" dirty="0" smtClean="0"/>
              <a:t> </a:t>
            </a:r>
            <a:r>
              <a:rPr lang="it-IT" sz="2400" b="1" dirty="0" err="1" smtClean="0"/>
              <a:t>reversible</a:t>
            </a:r>
            <a:r>
              <a:rPr lang="it-IT" sz="2400" dirty="0" smtClean="0"/>
              <a:t>…</a:t>
            </a:r>
            <a:r>
              <a:rPr lang="it-IT" sz="2400" dirty="0" err="1" smtClean="0"/>
              <a:t>it</a:t>
            </a:r>
            <a:r>
              <a:rPr lang="it-IT" sz="2400" dirty="0" smtClean="0"/>
              <a:t> can be </a:t>
            </a:r>
            <a:r>
              <a:rPr lang="it-IT" sz="2400" dirty="0" err="1" smtClean="0"/>
              <a:t>respecified</a:t>
            </a:r>
            <a:endParaRPr lang="it-IT" sz="2400" dirty="0"/>
          </a:p>
        </p:txBody>
      </p:sp>
      <p:sp>
        <p:nvSpPr>
          <p:cNvPr id="7" name="Rettangolo 6"/>
          <p:cNvSpPr/>
          <p:nvPr/>
        </p:nvSpPr>
        <p:spPr>
          <a:xfrm>
            <a:off x="6266937" y="6205133"/>
            <a:ext cx="1505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From </a:t>
            </a:r>
            <a:r>
              <a:rPr lang="it-IT" dirty="0" err="1"/>
              <a:t>Wolpert</a:t>
            </a:r>
            <a:endParaRPr lang="it-IT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74000" y="575526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458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err="1" smtClean="0"/>
              <a:t>Levels</a:t>
            </a:r>
            <a:r>
              <a:rPr lang="it-IT" b="1" dirty="0" smtClean="0"/>
              <a:t> of </a:t>
            </a:r>
            <a:r>
              <a:rPr lang="it-IT" b="1" dirty="0" err="1" smtClean="0"/>
              <a:t>developmental</a:t>
            </a:r>
            <a:r>
              <a:rPr lang="it-IT" b="1" dirty="0" smtClean="0"/>
              <a:t> </a:t>
            </a:r>
            <a:r>
              <a:rPr lang="it-IT" b="1" dirty="0" err="1" smtClean="0"/>
              <a:t>commitment</a:t>
            </a:r>
            <a:endParaRPr lang="it-IT" b="1" dirty="0"/>
          </a:p>
        </p:txBody>
      </p:sp>
      <p:pic>
        <p:nvPicPr>
          <p:cNvPr id="4" name="Picture 3" descr="FIG1_18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100" y="2127350"/>
            <a:ext cx="8305800" cy="39116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3" name="Rettangolo 2"/>
          <p:cNvSpPr/>
          <p:nvPr/>
        </p:nvSpPr>
        <p:spPr>
          <a:xfrm>
            <a:off x="130627" y="1417638"/>
            <a:ext cx="901337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err="1">
                <a:sym typeface="Wingdings"/>
              </a:rPr>
              <a:t>UncommittedSpecified</a:t>
            </a:r>
            <a:r>
              <a:rPr lang="it-IT" sz="2800" dirty="0" err="1" smtClean="0">
                <a:sym typeface="Wingdings"/>
              </a:rPr>
              <a:t>DeterminedDifferentiated</a:t>
            </a:r>
            <a:endParaRPr lang="it-IT" sz="2800" dirty="0">
              <a:sym typeface="Wingdings"/>
            </a:endParaRPr>
          </a:p>
          <a:p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419100" y="5964957"/>
            <a:ext cx="1505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/>
              <a:t>From </a:t>
            </a:r>
            <a:r>
              <a:rPr lang="it-IT" dirty="0" err="1"/>
              <a:t>Wolpert</a:t>
            </a:r>
            <a:endParaRPr lang="it-IT" dirty="0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15486" y="6223869"/>
            <a:ext cx="610980" cy="61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34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err="1" smtClean="0"/>
              <a:t>Mechanisms</a:t>
            </a:r>
            <a:r>
              <a:rPr lang="it-IT" b="1" dirty="0" smtClean="0"/>
              <a:t> of </a:t>
            </a:r>
            <a:r>
              <a:rPr lang="it-IT" b="1" dirty="0" err="1" smtClean="0"/>
              <a:t>developmental</a:t>
            </a:r>
            <a:r>
              <a:rPr lang="it-IT" b="1" dirty="0" smtClean="0"/>
              <a:t> </a:t>
            </a:r>
            <a:r>
              <a:rPr lang="it-IT" b="1" dirty="0" err="1" smtClean="0"/>
              <a:t>commitment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83940"/>
            <a:ext cx="8229600" cy="200768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2800" b="1" dirty="0" smtClean="0"/>
              <a:t>How </a:t>
            </a:r>
            <a:r>
              <a:rPr lang="it-IT" sz="2800" b="1" dirty="0" err="1" smtClean="0"/>
              <a:t>cells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differentiate</a:t>
            </a:r>
            <a:r>
              <a:rPr lang="it-IT" sz="2800" b="1" dirty="0" smtClean="0"/>
              <a:t>?</a:t>
            </a:r>
          </a:p>
          <a:p>
            <a:pPr marL="0" indent="0" algn="ctr">
              <a:buNone/>
            </a:pPr>
            <a:endParaRPr lang="it-IT" sz="2800" dirty="0"/>
          </a:p>
          <a:p>
            <a:pPr marL="0" indent="0" algn="ctr">
              <a:buNone/>
            </a:pPr>
            <a:r>
              <a:rPr lang="it-IT" sz="2800" dirty="0" err="1" smtClean="0"/>
              <a:t>Synthesis</a:t>
            </a:r>
            <a:r>
              <a:rPr lang="it-IT" sz="2800" dirty="0" smtClean="0"/>
              <a:t> of new </a:t>
            </a:r>
            <a:r>
              <a:rPr lang="it-IT" sz="2800" dirty="0" err="1" smtClean="0"/>
              <a:t>proteins</a:t>
            </a:r>
            <a:endParaRPr lang="it-IT" sz="2800" dirty="0" smtClean="0"/>
          </a:p>
          <a:p>
            <a:pPr marL="0" indent="0" algn="ctr">
              <a:buNone/>
            </a:pPr>
            <a:endParaRPr lang="it-IT" sz="2800" dirty="0" smtClean="0"/>
          </a:p>
          <a:p>
            <a:pPr marL="0" indent="0" algn="ctr">
              <a:buNone/>
            </a:pPr>
            <a:r>
              <a:rPr lang="it-IT" sz="2800" dirty="0" err="1"/>
              <a:t>S</a:t>
            </a:r>
            <a:r>
              <a:rPr lang="it-IT" sz="2800" dirty="0" err="1" smtClean="0"/>
              <a:t>elective</a:t>
            </a:r>
            <a:r>
              <a:rPr lang="it-IT" sz="2800" dirty="0" smtClean="0"/>
              <a:t> gene </a:t>
            </a:r>
            <a:r>
              <a:rPr lang="it-IT" sz="2800" dirty="0" err="1" smtClean="0"/>
              <a:t>expression</a:t>
            </a:r>
            <a:endParaRPr lang="it-IT" sz="2800" dirty="0" smtClean="0"/>
          </a:p>
          <a:p>
            <a:pPr marL="0" indent="0" algn="ctr">
              <a:buNone/>
            </a:pPr>
            <a:endParaRPr lang="it-IT" sz="2800" dirty="0"/>
          </a:p>
          <a:p>
            <a:pPr marL="0" indent="0" algn="ctr">
              <a:buNone/>
            </a:pPr>
            <a:endParaRPr lang="it-IT" sz="2800" dirty="0" smtClean="0"/>
          </a:p>
          <a:p>
            <a:pPr marL="0" indent="0" algn="ctr">
              <a:buNone/>
            </a:pPr>
            <a:endParaRPr lang="it-IT" sz="2800" dirty="0"/>
          </a:p>
          <a:p>
            <a:pPr marL="0" indent="0" algn="ctr">
              <a:buNone/>
            </a:pPr>
            <a:endParaRPr lang="it-IT" sz="2800" dirty="0" smtClean="0"/>
          </a:p>
        </p:txBody>
      </p:sp>
      <p:sp>
        <p:nvSpPr>
          <p:cNvPr id="4" name="CasellaDiTesto 3"/>
          <p:cNvSpPr txBox="1"/>
          <p:nvPr/>
        </p:nvSpPr>
        <p:spPr>
          <a:xfrm>
            <a:off x="699091" y="5584403"/>
            <a:ext cx="84421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err="1" smtClean="0"/>
              <a:t>Cytoplasmic</a:t>
            </a:r>
            <a:r>
              <a:rPr lang="it-IT" sz="2800" dirty="0" smtClean="0"/>
              <a:t> </a:t>
            </a:r>
            <a:r>
              <a:rPr lang="it-IT" sz="2800" dirty="0" err="1" smtClean="0"/>
              <a:t>determinant</a:t>
            </a:r>
            <a:r>
              <a:rPr lang="it-IT" sz="2800" dirty="0" smtClean="0"/>
              <a:t>           </a:t>
            </a:r>
            <a:r>
              <a:rPr lang="it-IT" sz="2800" dirty="0" err="1" smtClean="0"/>
              <a:t>External</a:t>
            </a:r>
            <a:r>
              <a:rPr lang="it-IT" sz="2800" dirty="0" smtClean="0"/>
              <a:t> </a:t>
            </a:r>
            <a:r>
              <a:rPr lang="it-IT" sz="2800" dirty="0" err="1" smtClean="0"/>
              <a:t>Inductive</a:t>
            </a:r>
            <a:r>
              <a:rPr lang="it-IT" sz="2800" dirty="0" smtClean="0"/>
              <a:t> </a:t>
            </a:r>
            <a:r>
              <a:rPr lang="it-IT" sz="2800" dirty="0" err="1" smtClean="0"/>
              <a:t>signals</a:t>
            </a:r>
            <a:endParaRPr lang="it-IT" sz="2800" dirty="0" smtClean="0"/>
          </a:p>
          <a:p>
            <a:endParaRPr lang="it-IT" sz="2800" dirty="0"/>
          </a:p>
        </p:txBody>
      </p:sp>
      <p:cxnSp>
        <p:nvCxnSpPr>
          <p:cNvPr id="11" name="Connettore 2 10"/>
          <p:cNvCxnSpPr/>
          <p:nvPr/>
        </p:nvCxnSpPr>
        <p:spPr>
          <a:xfrm flipV="1">
            <a:off x="2842224" y="4978475"/>
            <a:ext cx="483783" cy="463582"/>
          </a:xfrm>
          <a:prstGeom prst="straightConnector1">
            <a:avLst/>
          </a:prstGeom>
          <a:ln w="3810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 flipH="1" flipV="1">
            <a:off x="5926340" y="4978475"/>
            <a:ext cx="503941" cy="463582"/>
          </a:xfrm>
          <a:prstGeom prst="straightConnector1">
            <a:avLst/>
          </a:prstGeom>
          <a:ln w="3810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2 14"/>
          <p:cNvCxnSpPr>
            <a:stCxn id="3" idx="2"/>
          </p:cNvCxnSpPr>
          <p:nvPr/>
        </p:nvCxnSpPr>
        <p:spPr>
          <a:xfrm flipV="1">
            <a:off x="4572000" y="3628038"/>
            <a:ext cx="0" cy="463584"/>
          </a:xfrm>
          <a:prstGeom prst="straightConnector1">
            <a:avLst/>
          </a:prstGeom>
          <a:ln w="5715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80400" y="633531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04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Schermata 2013-10-17 alle 23.49.39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199" y="1116426"/>
            <a:ext cx="2554076" cy="3561566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b="1" dirty="0" err="1" smtClean="0"/>
              <a:t>Inductive</a:t>
            </a:r>
            <a:r>
              <a:rPr lang="it-IT" sz="4000" b="1" dirty="0" smtClean="0"/>
              <a:t> </a:t>
            </a:r>
            <a:r>
              <a:rPr lang="it-IT" sz="4000" b="1" dirty="0" err="1" smtClean="0"/>
              <a:t>signals</a:t>
            </a:r>
            <a:endParaRPr lang="it-IT" sz="4000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992966" y="2423427"/>
            <a:ext cx="16486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Single </a:t>
            </a:r>
            <a:r>
              <a:rPr lang="it-IT" dirty="0" err="1" smtClean="0"/>
              <a:t>response</a:t>
            </a:r>
            <a:endParaRPr lang="it-IT" dirty="0" smtClean="0"/>
          </a:p>
          <a:p>
            <a:r>
              <a:rPr lang="it-IT" dirty="0" smtClean="0"/>
              <a:t>(</a:t>
            </a:r>
            <a:r>
              <a:rPr lang="it-IT" dirty="0" err="1" smtClean="0"/>
              <a:t>stereotyped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581000" y="3940486"/>
            <a:ext cx="579113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Different</a:t>
            </a:r>
            <a:r>
              <a:rPr lang="it-IT" dirty="0" smtClean="0"/>
              <a:t> </a:t>
            </a:r>
            <a:r>
              <a:rPr lang="it-IT" dirty="0" err="1" smtClean="0"/>
              <a:t>responses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</a:t>
            </a:r>
            <a:r>
              <a:rPr lang="it-IT" dirty="0" err="1" smtClean="0"/>
              <a:t>different</a:t>
            </a:r>
            <a:r>
              <a:rPr lang="it-IT" dirty="0" smtClean="0"/>
              <a:t> </a:t>
            </a:r>
            <a:r>
              <a:rPr lang="it-IT" dirty="0" err="1" smtClean="0"/>
              <a:t>concentration</a:t>
            </a:r>
            <a:endParaRPr lang="it-IT" dirty="0" smtClean="0"/>
          </a:p>
          <a:p>
            <a:endParaRPr lang="it-IT" dirty="0"/>
          </a:p>
          <a:p>
            <a:pPr algn="ctr"/>
            <a:r>
              <a:rPr lang="it-IT" b="1" dirty="0" smtClean="0"/>
              <a:t>MORPHOGEN</a:t>
            </a:r>
          </a:p>
          <a:p>
            <a:pPr algn="ctr"/>
            <a:r>
              <a:rPr lang="it-IT" dirty="0" err="1" smtClean="0"/>
              <a:t>Soluble</a:t>
            </a:r>
            <a:r>
              <a:rPr lang="it-IT" dirty="0" smtClean="0"/>
              <a:t> </a:t>
            </a:r>
            <a:r>
              <a:rPr lang="it-IT" dirty="0" err="1" smtClean="0"/>
              <a:t>molecules</a:t>
            </a:r>
            <a:r>
              <a:rPr lang="it-IT" dirty="0" smtClean="0"/>
              <a:t> </a:t>
            </a:r>
            <a:r>
              <a:rPr lang="it-IT" dirty="0" err="1" smtClean="0"/>
              <a:t>secreted</a:t>
            </a:r>
            <a:r>
              <a:rPr lang="it-IT" dirty="0" smtClean="0"/>
              <a:t> </a:t>
            </a:r>
            <a:r>
              <a:rPr lang="it-IT" dirty="0" err="1" smtClean="0"/>
              <a:t>at</a:t>
            </a:r>
            <a:r>
              <a:rPr lang="it-IT" dirty="0" smtClean="0"/>
              <a:t> a </a:t>
            </a:r>
            <a:r>
              <a:rPr lang="it-IT" dirty="0" err="1" smtClean="0"/>
              <a:t>distance</a:t>
            </a:r>
            <a:r>
              <a:rPr lang="it-IT" dirty="0" smtClean="0"/>
              <a:t> from a target </a:t>
            </a:r>
            <a:r>
              <a:rPr lang="it-IT" dirty="0" err="1" smtClean="0"/>
              <a:t>cell</a:t>
            </a:r>
            <a:endParaRPr lang="it-IT" dirty="0" smtClean="0"/>
          </a:p>
          <a:p>
            <a:pPr algn="ctr"/>
            <a:endParaRPr lang="it-IT" b="1" dirty="0"/>
          </a:p>
          <a:p>
            <a:pPr algn="ctr"/>
            <a:r>
              <a:rPr lang="it-IT" b="1" dirty="0" err="1" smtClean="0"/>
              <a:t>Concentration</a:t>
            </a:r>
            <a:r>
              <a:rPr lang="it-IT" b="1" dirty="0" smtClean="0"/>
              <a:t> </a:t>
            </a:r>
            <a:r>
              <a:rPr lang="it-IT" b="1" dirty="0" err="1" smtClean="0"/>
              <a:t>gradient</a:t>
            </a:r>
            <a:r>
              <a:rPr lang="it-IT" b="1" dirty="0" smtClean="0"/>
              <a:t>= </a:t>
            </a:r>
            <a:r>
              <a:rPr lang="it-IT" b="1" dirty="0" err="1" smtClean="0"/>
              <a:t>Morphogenetic</a:t>
            </a:r>
            <a:r>
              <a:rPr lang="it-IT" b="1" dirty="0" smtClean="0"/>
              <a:t> </a:t>
            </a:r>
            <a:r>
              <a:rPr lang="it-IT" b="1" dirty="0" err="1" smtClean="0"/>
              <a:t>gradients</a:t>
            </a:r>
            <a:endParaRPr lang="it-IT" b="1" dirty="0" smtClean="0"/>
          </a:p>
          <a:p>
            <a:pPr algn="ctr"/>
            <a:r>
              <a:rPr lang="it-IT" dirty="0" smtClean="0"/>
              <a:t>a </a:t>
            </a:r>
            <a:r>
              <a:rPr lang="it-IT" dirty="0" err="1" smtClean="0"/>
              <a:t>morphogen</a:t>
            </a:r>
            <a:r>
              <a:rPr lang="it-IT" dirty="0" smtClean="0"/>
              <a:t> can </a:t>
            </a:r>
            <a:r>
              <a:rPr lang="it-IT" dirty="0" err="1" smtClean="0"/>
              <a:t>specify</a:t>
            </a:r>
            <a:r>
              <a:rPr lang="it-IT" dirty="0" smtClean="0"/>
              <a:t> more </a:t>
            </a:r>
            <a:r>
              <a:rPr lang="it-IT" dirty="0" err="1" smtClean="0"/>
              <a:t>than</a:t>
            </a:r>
            <a:r>
              <a:rPr lang="it-IT" dirty="0" smtClean="0"/>
              <a:t> </a:t>
            </a:r>
            <a:r>
              <a:rPr lang="it-IT" dirty="0" err="1" smtClean="0"/>
              <a:t>one</a:t>
            </a:r>
            <a:r>
              <a:rPr lang="it-IT" dirty="0" smtClean="0"/>
              <a:t> </a:t>
            </a:r>
            <a:r>
              <a:rPr lang="it-IT" dirty="0" err="1" smtClean="0"/>
              <a:t>cell</a:t>
            </a:r>
            <a:r>
              <a:rPr lang="it-IT" dirty="0" smtClean="0"/>
              <a:t> </a:t>
            </a:r>
            <a:r>
              <a:rPr lang="it-IT" dirty="0" err="1" smtClean="0"/>
              <a:t>type</a:t>
            </a:r>
            <a:r>
              <a:rPr lang="it-IT" dirty="0" smtClean="0"/>
              <a:t> </a:t>
            </a:r>
            <a:r>
              <a:rPr lang="it-IT" dirty="0" err="1" smtClean="0"/>
              <a:t>depending</a:t>
            </a:r>
            <a:r>
              <a:rPr lang="it-IT" dirty="0" smtClean="0"/>
              <a:t> on </a:t>
            </a:r>
            <a:r>
              <a:rPr lang="it-IT" dirty="0" err="1" smtClean="0"/>
              <a:t>its</a:t>
            </a:r>
            <a:r>
              <a:rPr lang="it-IT" dirty="0" smtClean="0"/>
              <a:t> </a:t>
            </a:r>
            <a:r>
              <a:rPr lang="it-IT" dirty="0" err="1" smtClean="0"/>
              <a:t>concentration</a:t>
            </a:r>
            <a:endParaRPr lang="it-IT" dirty="0" smtClean="0"/>
          </a:p>
          <a:p>
            <a:pPr algn="ctr"/>
            <a:endParaRPr lang="it-IT" dirty="0" smtClean="0"/>
          </a:p>
          <a:p>
            <a:pPr algn="ctr"/>
            <a:r>
              <a:rPr lang="it-IT" b="1" dirty="0" err="1" smtClean="0"/>
              <a:t>Relevant</a:t>
            </a:r>
            <a:r>
              <a:rPr lang="it-IT" b="1" dirty="0" smtClean="0"/>
              <a:t> for pattern </a:t>
            </a:r>
            <a:r>
              <a:rPr lang="it-IT" b="1" dirty="0" err="1" smtClean="0"/>
              <a:t>formation</a:t>
            </a:r>
            <a:r>
              <a:rPr lang="it-IT" b="1" dirty="0" smtClean="0"/>
              <a:t>!</a:t>
            </a:r>
            <a:endParaRPr lang="it-IT" b="1" dirty="0"/>
          </a:p>
          <a:p>
            <a:pPr algn="ctr"/>
            <a:endParaRPr lang="it-IT" dirty="0" smtClean="0"/>
          </a:p>
        </p:txBody>
      </p:sp>
      <p:cxnSp>
        <p:nvCxnSpPr>
          <p:cNvPr id="12" name="Connettore 2 11"/>
          <p:cNvCxnSpPr/>
          <p:nvPr/>
        </p:nvCxnSpPr>
        <p:spPr>
          <a:xfrm flipH="1">
            <a:off x="1810559" y="1236222"/>
            <a:ext cx="1262842" cy="1197811"/>
          </a:xfrm>
          <a:prstGeom prst="straightConnector1">
            <a:avLst/>
          </a:prstGeom>
          <a:ln w="3810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 flipH="1">
            <a:off x="3783258" y="1236222"/>
            <a:ext cx="1003737" cy="2581314"/>
          </a:xfrm>
          <a:prstGeom prst="straightConnector1">
            <a:avLst/>
          </a:prstGeom>
          <a:ln w="38100" cmpd="sng"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65405" y="5974303"/>
            <a:ext cx="621395" cy="62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469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7200" y="731838"/>
            <a:ext cx="8229600" cy="1143000"/>
          </a:xfrm>
        </p:spPr>
        <p:txBody>
          <a:bodyPr>
            <a:normAutofit/>
          </a:bodyPr>
          <a:lstStyle/>
          <a:p>
            <a:r>
              <a:rPr lang="it-IT" sz="3200" b="1" dirty="0"/>
              <a:t>The Nobel </a:t>
            </a:r>
            <a:r>
              <a:rPr lang="it-IT" sz="3200" b="1" dirty="0" err="1"/>
              <a:t>Prize</a:t>
            </a:r>
            <a:r>
              <a:rPr lang="it-IT" sz="3200" b="1" dirty="0"/>
              <a:t> in </a:t>
            </a:r>
            <a:r>
              <a:rPr lang="it-IT" sz="3200" b="1" dirty="0" err="1"/>
              <a:t>Physiology</a:t>
            </a:r>
            <a:r>
              <a:rPr lang="it-IT" sz="3200" b="1" dirty="0"/>
              <a:t> or Medicine 2012</a:t>
            </a:r>
            <a:r>
              <a:rPr lang="it-IT" sz="3200" dirty="0"/>
              <a:t> Sir John B. </a:t>
            </a:r>
            <a:r>
              <a:rPr lang="it-IT" sz="3200" dirty="0" err="1" smtClean="0"/>
              <a:t>Gurdon</a:t>
            </a:r>
            <a:r>
              <a:rPr lang="it-IT" sz="3200" dirty="0"/>
              <a:t> </a:t>
            </a:r>
            <a:r>
              <a:rPr lang="it-IT" sz="3200" dirty="0" smtClean="0"/>
              <a:t>and </a:t>
            </a:r>
            <a:r>
              <a:rPr lang="it-IT" sz="3200" dirty="0"/>
              <a:t>Shinya </a:t>
            </a:r>
            <a:r>
              <a:rPr lang="it-IT" sz="3200" dirty="0" err="1"/>
              <a:t>Yamanaka</a:t>
            </a:r>
            <a:endParaRPr lang="it-IT" sz="3200" dirty="0"/>
          </a:p>
        </p:txBody>
      </p:sp>
      <p:sp>
        <p:nvSpPr>
          <p:cNvPr id="5" name="Rettangolo 4"/>
          <p:cNvSpPr/>
          <p:nvPr/>
        </p:nvSpPr>
        <p:spPr>
          <a:xfrm>
            <a:off x="1397000" y="4888508"/>
            <a:ext cx="65659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/>
              <a:t>“for </a:t>
            </a:r>
            <a:r>
              <a:rPr lang="it-IT" sz="2800" b="1" dirty="0"/>
              <a:t>the </a:t>
            </a:r>
            <a:r>
              <a:rPr lang="it-IT" sz="2800" b="1" dirty="0" err="1"/>
              <a:t>discovery</a:t>
            </a:r>
            <a:r>
              <a:rPr lang="it-IT" sz="2800" b="1" dirty="0"/>
              <a:t> </a:t>
            </a:r>
            <a:r>
              <a:rPr lang="it-IT" sz="2800" b="1" dirty="0" err="1"/>
              <a:t>that</a:t>
            </a:r>
            <a:r>
              <a:rPr lang="it-IT" sz="2800" b="1" dirty="0"/>
              <a:t> </a:t>
            </a:r>
            <a:r>
              <a:rPr lang="it-IT" sz="2800" b="1" dirty="0" smtClean="0"/>
              <a:t>mature </a:t>
            </a:r>
            <a:r>
              <a:rPr lang="it-IT" sz="2800" b="1" dirty="0" err="1" smtClean="0"/>
              <a:t>cells</a:t>
            </a:r>
            <a:r>
              <a:rPr lang="it-IT" sz="2800" b="1" dirty="0" smtClean="0"/>
              <a:t> </a:t>
            </a:r>
          </a:p>
          <a:p>
            <a:pPr algn="ctr"/>
            <a:r>
              <a:rPr lang="it-IT" sz="2800" b="1" dirty="0" smtClean="0"/>
              <a:t>can </a:t>
            </a:r>
            <a:r>
              <a:rPr lang="it-IT" sz="2800" b="1" dirty="0"/>
              <a:t>be </a:t>
            </a:r>
            <a:r>
              <a:rPr lang="it-IT" sz="2800" b="1" dirty="0" err="1"/>
              <a:t>reprogrammed</a:t>
            </a:r>
            <a:r>
              <a:rPr lang="it-IT" sz="2800" b="1" dirty="0"/>
              <a:t>  to </a:t>
            </a:r>
            <a:r>
              <a:rPr lang="it-IT" sz="2800" b="1" dirty="0" err="1"/>
              <a:t>become</a:t>
            </a:r>
            <a:r>
              <a:rPr lang="it-IT" sz="2800" b="1" dirty="0"/>
              <a:t> </a:t>
            </a:r>
            <a:r>
              <a:rPr lang="it-IT" sz="2800" b="1" dirty="0" err="1" smtClean="0"/>
              <a:t>pluripotent</a:t>
            </a:r>
            <a:r>
              <a:rPr lang="it-IT" sz="2800" b="1" dirty="0" smtClean="0"/>
              <a:t>”</a:t>
            </a:r>
            <a:endParaRPr lang="it-IT" sz="2800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5"/>
          <a:srcRect r="50757"/>
          <a:stretch/>
        </p:blipFill>
        <p:spPr>
          <a:xfrm>
            <a:off x="4902200" y="1935577"/>
            <a:ext cx="2421032" cy="2705652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5"/>
          <a:srcRect l="49371"/>
          <a:stretch/>
        </p:blipFill>
        <p:spPr>
          <a:xfrm>
            <a:off x="1562100" y="1922877"/>
            <a:ext cx="2489200" cy="2705652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7535844" y="2824577"/>
            <a:ext cx="752392" cy="17543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iPSCs</a:t>
            </a:r>
            <a:endParaRPr lang="it-IT" dirty="0" smtClean="0"/>
          </a:p>
          <a:p>
            <a:endParaRPr lang="it-IT" dirty="0"/>
          </a:p>
          <a:p>
            <a:r>
              <a:rPr lang="it-IT" dirty="0"/>
              <a:t>Oct4</a:t>
            </a:r>
          </a:p>
          <a:p>
            <a:r>
              <a:rPr lang="it-IT" dirty="0"/>
              <a:t>Sox2</a:t>
            </a:r>
          </a:p>
          <a:p>
            <a:r>
              <a:rPr lang="it-IT" dirty="0"/>
              <a:t>Klf4</a:t>
            </a:r>
          </a:p>
          <a:p>
            <a:r>
              <a:rPr lang="it-IT" dirty="0"/>
              <a:t>c-</a:t>
            </a:r>
            <a:r>
              <a:rPr lang="it-IT" dirty="0" err="1"/>
              <a:t>Myc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1206500" y="0"/>
            <a:ext cx="609734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“the </a:t>
            </a:r>
            <a:r>
              <a:rPr lang="it-IT" sz="3200" dirty="0" err="1" smtClean="0"/>
              <a:t>reversal</a:t>
            </a:r>
            <a:r>
              <a:rPr lang="it-IT" sz="3200" dirty="0" smtClean="0"/>
              <a:t> of </a:t>
            </a:r>
            <a:r>
              <a:rPr lang="it-IT" sz="3200" dirty="0" err="1" smtClean="0"/>
              <a:t>cell</a:t>
            </a:r>
            <a:r>
              <a:rPr lang="it-IT" sz="3200" dirty="0" smtClean="0"/>
              <a:t> </a:t>
            </a:r>
            <a:r>
              <a:rPr lang="it-IT" sz="3200" dirty="0" err="1" smtClean="0"/>
              <a:t>differentiation</a:t>
            </a:r>
            <a:r>
              <a:rPr lang="it-IT" sz="3200" dirty="0" smtClean="0"/>
              <a:t>”</a:t>
            </a:r>
            <a:endParaRPr lang="it-IT" sz="320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34586" y="1966154"/>
            <a:ext cx="1328158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400" dirty="0" smtClean="0"/>
              <a:t> </a:t>
            </a:r>
            <a:r>
              <a:rPr lang="it-IT" sz="1400" dirty="0" err="1" smtClean="0"/>
              <a:t>Cloning</a:t>
            </a:r>
            <a:r>
              <a:rPr lang="it-IT" sz="1400" dirty="0" smtClean="0"/>
              <a:t> in </a:t>
            </a:r>
            <a:r>
              <a:rPr lang="it-IT" sz="1400" dirty="0" err="1" smtClean="0"/>
              <a:t>frog</a:t>
            </a:r>
            <a:endParaRPr lang="it-IT" sz="1400" dirty="0" smtClean="0"/>
          </a:p>
          <a:p>
            <a:pPr algn="ctr"/>
            <a:r>
              <a:rPr lang="it-IT" sz="1400" dirty="0" smtClean="0"/>
              <a:t>1962</a:t>
            </a:r>
          </a:p>
          <a:p>
            <a:pPr algn="ctr"/>
            <a:endParaRPr lang="it-IT" sz="1400" dirty="0"/>
          </a:p>
          <a:p>
            <a:pPr algn="ctr"/>
            <a:r>
              <a:rPr lang="it-IT" sz="1400" dirty="0" err="1" smtClean="0"/>
              <a:t>Principle</a:t>
            </a:r>
            <a:endParaRPr lang="it-IT" sz="1400" dirty="0" smtClean="0"/>
          </a:p>
          <a:p>
            <a:pPr algn="ctr"/>
            <a:r>
              <a:rPr lang="it-IT" sz="1400" dirty="0"/>
              <a:t>o</a:t>
            </a:r>
            <a:r>
              <a:rPr lang="it-IT" sz="1400" dirty="0" smtClean="0"/>
              <a:t>f </a:t>
            </a:r>
            <a:r>
              <a:rPr lang="it-IT" sz="1400" dirty="0" err="1" smtClean="0"/>
              <a:t>genome</a:t>
            </a:r>
            <a:r>
              <a:rPr lang="it-IT" sz="1400" dirty="0" smtClean="0"/>
              <a:t> </a:t>
            </a:r>
          </a:p>
          <a:p>
            <a:pPr algn="ctr"/>
            <a:r>
              <a:rPr lang="it-IT" sz="1400" dirty="0" err="1"/>
              <a:t>c</a:t>
            </a:r>
            <a:r>
              <a:rPr lang="it-IT" sz="1400" dirty="0" err="1" smtClean="0"/>
              <a:t>onservation</a:t>
            </a:r>
            <a:endParaRPr lang="it-IT" sz="1400" dirty="0" smtClean="0"/>
          </a:p>
          <a:p>
            <a:pPr algn="ctr"/>
            <a:endParaRPr lang="it-IT" sz="1400" dirty="0"/>
          </a:p>
          <a:p>
            <a:pPr algn="ctr"/>
            <a:r>
              <a:rPr lang="it-IT" sz="1400" dirty="0" smtClean="0"/>
              <a:t>From </a:t>
            </a:r>
            <a:r>
              <a:rPr lang="it-IT" sz="1400" dirty="0" err="1" smtClean="0"/>
              <a:t>nuclear</a:t>
            </a:r>
            <a:endParaRPr lang="it-IT" sz="1400" dirty="0" smtClean="0"/>
          </a:p>
          <a:p>
            <a:pPr algn="ctr"/>
            <a:r>
              <a:rPr lang="it-IT" sz="1400" dirty="0"/>
              <a:t>t</a:t>
            </a:r>
            <a:r>
              <a:rPr lang="it-IT" sz="1400" dirty="0" smtClean="0"/>
              <a:t>ransfer</a:t>
            </a:r>
          </a:p>
          <a:p>
            <a:pPr algn="ctr"/>
            <a:r>
              <a:rPr lang="it-IT" sz="1400" dirty="0"/>
              <a:t>t</a:t>
            </a:r>
            <a:r>
              <a:rPr lang="it-IT" sz="1400" dirty="0" smtClean="0"/>
              <a:t>o </a:t>
            </a:r>
            <a:r>
              <a:rPr lang="it-IT" sz="1400" dirty="0" err="1" smtClean="0"/>
              <a:t>nuclear</a:t>
            </a:r>
            <a:r>
              <a:rPr lang="it-IT" sz="1400" dirty="0" smtClean="0"/>
              <a:t> </a:t>
            </a:r>
          </a:p>
          <a:p>
            <a:pPr algn="ctr"/>
            <a:r>
              <a:rPr lang="it-IT" sz="1400" dirty="0" err="1" smtClean="0"/>
              <a:t>reprogramming</a:t>
            </a:r>
            <a:endParaRPr lang="it-IT" sz="140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962900" y="5740917"/>
            <a:ext cx="739835" cy="73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792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3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gilbert_2_21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4387" y="262308"/>
            <a:ext cx="5141704" cy="6475849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215342" y="135750"/>
            <a:ext cx="168106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b="1" dirty="0" err="1" smtClean="0"/>
              <a:t>Metazoa</a:t>
            </a:r>
            <a:endParaRPr lang="it-IT" sz="32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936091" y="1863775"/>
            <a:ext cx="320790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/>
              <a:t>Early</a:t>
            </a:r>
            <a:r>
              <a:rPr lang="it-IT" b="1" dirty="0" smtClean="0"/>
              <a:t> </a:t>
            </a:r>
            <a:r>
              <a:rPr lang="it-IT" b="1" dirty="0" err="1" smtClean="0"/>
              <a:t>development</a:t>
            </a:r>
            <a:r>
              <a:rPr lang="it-IT" b="1" dirty="0" smtClean="0"/>
              <a:t> </a:t>
            </a:r>
          </a:p>
          <a:p>
            <a:r>
              <a:rPr lang="it-IT" b="1" dirty="0" err="1"/>
              <a:t>i</a:t>
            </a:r>
            <a:r>
              <a:rPr lang="it-IT" b="1" dirty="0" err="1" smtClean="0"/>
              <a:t>s</a:t>
            </a:r>
            <a:r>
              <a:rPr lang="it-IT" b="1" dirty="0" smtClean="0"/>
              <a:t> </a:t>
            </a:r>
            <a:r>
              <a:rPr lang="it-IT" b="1" dirty="0" err="1" smtClean="0"/>
              <a:t>generalizable</a:t>
            </a:r>
            <a:r>
              <a:rPr lang="it-IT" dirty="0"/>
              <a:t>:</a:t>
            </a:r>
            <a:endParaRPr lang="it-IT" dirty="0" smtClean="0"/>
          </a:p>
          <a:p>
            <a:endParaRPr lang="it-IT" dirty="0"/>
          </a:p>
          <a:p>
            <a:r>
              <a:rPr lang="it-IT" dirty="0" err="1" smtClean="0"/>
              <a:t>each</a:t>
            </a:r>
            <a:r>
              <a:rPr lang="it-IT" dirty="0" smtClean="0"/>
              <a:t> </a:t>
            </a:r>
            <a:r>
              <a:rPr lang="it-IT" dirty="0" err="1" smtClean="0"/>
              <a:t>animal</a:t>
            </a:r>
            <a:r>
              <a:rPr lang="it-IT" dirty="0" smtClean="0"/>
              <a:t> </a:t>
            </a:r>
            <a:r>
              <a:rPr lang="it-IT" dirty="0" err="1" smtClean="0"/>
              <a:t>passes</a:t>
            </a:r>
            <a:r>
              <a:rPr lang="it-IT" dirty="0" smtClean="0"/>
              <a:t> </a:t>
            </a:r>
            <a:r>
              <a:rPr lang="it-IT" dirty="0" err="1" smtClean="0"/>
              <a:t>through</a:t>
            </a:r>
            <a:r>
              <a:rPr lang="it-IT" dirty="0" smtClean="0"/>
              <a:t> </a:t>
            </a:r>
            <a:r>
              <a:rPr lang="it-IT" dirty="0" err="1" smtClean="0"/>
              <a:t>similar</a:t>
            </a:r>
            <a:r>
              <a:rPr lang="it-IT" dirty="0" smtClean="0"/>
              <a:t> </a:t>
            </a:r>
            <a:r>
              <a:rPr lang="it-IT" dirty="0" err="1" smtClean="0"/>
              <a:t>stages</a:t>
            </a:r>
            <a:r>
              <a:rPr lang="it-IT" dirty="0" smtClean="0"/>
              <a:t> of </a:t>
            </a:r>
            <a:r>
              <a:rPr lang="it-IT" dirty="0" err="1" smtClean="0"/>
              <a:t>early</a:t>
            </a:r>
            <a:r>
              <a:rPr lang="it-IT" dirty="0" smtClean="0"/>
              <a:t> </a:t>
            </a:r>
            <a:r>
              <a:rPr lang="it-IT" dirty="0" err="1" smtClean="0"/>
              <a:t>development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6225996" y="1566333"/>
            <a:ext cx="1846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 smtClean="0"/>
          </a:p>
          <a:p>
            <a:endParaRPr lang="it-IT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166385" y="5756991"/>
            <a:ext cx="452995" cy="45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7175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9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/>
          <p:nvPr/>
        </p:nvSpPr>
        <p:spPr>
          <a:xfrm>
            <a:off x="808877" y="700543"/>
            <a:ext cx="820570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3200" b="1" dirty="0" err="1"/>
              <a:t>Embryogenesis</a:t>
            </a:r>
            <a:r>
              <a:rPr lang="it-IT" sz="3200" b="1" dirty="0" smtClean="0"/>
              <a:t>:</a:t>
            </a:r>
          </a:p>
          <a:p>
            <a:pPr>
              <a:defRPr/>
            </a:pPr>
            <a:endParaRPr lang="it-IT" sz="3200" dirty="0"/>
          </a:p>
          <a:p>
            <a:pPr>
              <a:defRPr/>
            </a:pPr>
            <a:r>
              <a:rPr lang="it-IT" sz="3200" dirty="0"/>
              <a:t>		</a:t>
            </a:r>
            <a:r>
              <a:rPr lang="it-IT" sz="3200" dirty="0" err="1" smtClean="0"/>
              <a:t>fertilization</a:t>
            </a:r>
            <a:endParaRPr lang="it-IT" sz="3200" dirty="0"/>
          </a:p>
          <a:p>
            <a:pPr>
              <a:defRPr/>
            </a:pPr>
            <a:r>
              <a:rPr lang="it-IT" sz="3200" dirty="0"/>
              <a:t>		</a:t>
            </a:r>
            <a:r>
              <a:rPr lang="it-IT" sz="3200" dirty="0" err="1" smtClean="0"/>
              <a:t>cleavage</a:t>
            </a:r>
            <a:r>
              <a:rPr lang="it-IT" sz="3200" dirty="0" smtClean="0"/>
              <a:t> </a:t>
            </a:r>
            <a:r>
              <a:rPr lang="it-IT" sz="2000" dirty="0" smtClean="0"/>
              <a:t>(</a:t>
            </a:r>
            <a:r>
              <a:rPr lang="it-IT" sz="2000" dirty="0" err="1" smtClean="0"/>
              <a:t>cell</a:t>
            </a:r>
            <a:r>
              <a:rPr lang="it-IT" sz="2000" dirty="0" smtClean="0"/>
              <a:t> </a:t>
            </a:r>
            <a:r>
              <a:rPr lang="it-IT" sz="2000" dirty="0" err="1" smtClean="0"/>
              <a:t>divisions</a:t>
            </a:r>
            <a:r>
              <a:rPr lang="it-IT" sz="2000" dirty="0" err="1" smtClean="0">
                <a:sym typeface="Wingdings"/>
              </a:rPr>
              <a:t></a:t>
            </a:r>
            <a:r>
              <a:rPr lang="it-IT" sz="2000" dirty="0" err="1" smtClean="0"/>
              <a:t>blastomeres</a:t>
            </a:r>
            <a:r>
              <a:rPr lang="it-IT" sz="2000" dirty="0"/>
              <a:t>)</a:t>
            </a:r>
            <a:endParaRPr lang="it-IT" sz="2000" dirty="0" smtClean="0"/>
          </a:p>
          <a:p>
            <a:pPr>
              <a:defRPr/>
            </a:pPr>
            <a:r>
              <a:rPr lang="it-IT" sz="3200" dirty="0"/>
              <a:t>		</a:t>
            </a:r>
            <a:r>
              <a:rPr lang="it-IT" sz="3200" dirty="0" err="1" smtClean="0"/>
              <a:t>gastrulation</a:t>
            </a:r>
            <a:r>
              <a:rPr lang="it-IT" sz="3200" dirty="0" smtClean="0"/>
              <a:t> </a:t>
            </a:r>
            <a:r>
              <a:rPr lang="it-IT" sz="2000" dirty="0" smtClean="0"/>
              <a:t>(</a:t>
            </a:r>
            <a:r>
              <a:rPr lang="it-IT" sz="2000" dirty="0" err="1" smtClean="0"/>
              <a:t>germ</a:t>
            </a:r>
            <a:r>
              <a:rPr lang="it-IT" sz="2000" dirty="0" smtClean="0"/>
              <a:t> </a:t>
            </a:r>
            <a:r>
              <a:rPr lang="it-IT" sz="2000" dirty="0" err="1" smtClean="0"/>
              <a:t>layers</a:t>
            </a:r>
            <a:r>
              <a:rPr lang="it-IT" sz="2000" dirty="0" smtClean="0"/>
              <a:t>: </a:t>
            </a:r>
            <a:r>
              <a:rPr lang="it-IT" sz="2000" dirty="0" err="1" smtClean="0"/>
              <a:t>ectoderm</a:t>
            </a:r>
            <a:r>
              <a:rPr lang="it-IT" sz="2000" dirty="0" smtClean="0"/>
              <a:t>, </a:t>
            </a:r>
            <a:r>
              <a:rPr lang="it-IT" sz="2000" dirty="0" err="1" smtClean="0"/>
              <a:t>mesoderm,endoderm</a:t>
            </a:r>
            <a:r>
              <a:rPr lang="it-IT" sz="2000" dirty="0" smtClean="0"/>
              <a:t>)</a:t>
            </a:r>
            <a:endParaRPr lang="it-IT" sz="3200" dirty="0"/>
          </a:p>
          <a:p>
            <a:pPr>
              <a:defRPr/>
            </a:pPr>
            <a:r>
              <a:rPr lang="it-IT" sz="3200" dirty="0"/>
              <a:t>		</a:t>
            </a:r>
            <a:r>
              <a:rPr lang="it-IT" sz="3200" dirty="0" err="1" smtClean="0"/>
              <a:t>neurulation</a:t>
            </a:r>
            <a:endParaRPr lang="it-IT" sz="3200" dirty="0"/>
          </a:p>
          <a:p>
            <a:pPr>
              <a:defRPr/>
            </a:pPr>
            <a:r>
              <a:rPr lang="it-IT" sz="3200" dirty="0"/>
              <a:t>	</a:t>
            </a:r>
            <a:r>
              <a:rPr lang="it-IT" sz="3200" dirty="0" smtClean="0"/>
              <a:t>     </a:t>
            </a:r>
            <a:r>
              <a:rPr lang="it-IT" sz="3200" dirty="0" err="1" smtClean="0"/>
              <a:t>organogenesis</a:t>
            </a:r>
            <a:endParaRPr lang="it-IT" sz="3200" dirty="0"/>
          </a:p>
          <a:p>
            <a:pPr>
              <a:defRPr/>
            </a:pPr>
            <a:r>
              <a:rPr lang="it-IT" sz="3200" dirty="0"/>
              <a:t>										</a:t>
            </a:r>
          </a:p>
          <a:p>
            <a:pPr>
              <a:defRPr/>
            </a:pPr>
            <a:endParaRPr lang="it-IT" dirty="0"/>
          </a:p>
        </p:txBody>
      </p:sp>
      <p:pic>
        <p:nvPicPr>
          <p:cNvPr id="12" name="Audio 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82272" y="5785902"/>
            <a:ext cx="494412" cy="49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13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0"/>
    </mc:Choice>
    <mc:Fallback xmlns="">
      <p:transition xmlns:p14="http://schemas.microsoft.com/office/powerpoint/2010/main" spd="slow" advTm="3320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3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971791"/>
            <a:ext cx="8042276" cy="5276607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156279" y="327033"/>
            <a:ext cx="4924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b="1" dirty="0" err="1"/>
              <a:t>Developmental</a:t>
            </a:r>
            <a:r>
              <a:rPr lang="it-IT" sz="2800" b="1" dirty="0"/>
              <a:t> </a:t>
            </a:r>
            <a:r>
              <a:rPr lang="it-IT" sz="2800" b="1" dirty="0" err="1"/>
              <a:t>history</a:t>
            </a:r>
            <a:r>
              <a:rPr lang="it-IT" sz="2800" b="1" dirty="0"/>
              <a:t> of a </a:t>
            </a:r>
            <a:r>
              <a:rPr lang="it-IT" sz="2800" b="1" dirty="0" err="1" smtClean="0"/>
              <a:t>frog</a:t>
            </a:r>
            <a:endParaRPr lang="it-IT" sz="2800" b="1" dirty="0"/>
          </a:p>
        </p:txBody>
      </p:sp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0472" y="5624500"/>
            <a:ext cx="623897" cy="62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827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6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34181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it-IT" b="1" dirty="0" err="1" smtClean="0"/>
              <a:t>Developmental</a:t>
            </a:r>
            <a:r>
              <a:rPr lang="it-IT" b="1" dirty="0" smtClean="0"/>
              <a:t> </a:t>
            </a:r>
            <a:r>
              <a:rPr lang="it-IT" b="1" dirty="0" err="1" smtClean="0"/>
              <a:t>Biology</a:t>
            </a:r>
            <a:endParaRPr lang="it-IT" dirty="0" smtClean="0"/>
          </a:p>
          <a:p>
            <a:pPr marL="0" indent="0">
              <a:buNone/>
            </a:pPr>
            <a:r>
              <a:rPr lang="it-IT" dirty="0" smtClean="0"/>
              <a:t>“the </a:t>
            </a:r>
            <a:r>
              <a:rPr lang="it-IT" dirty="0" err="1"/>
              <a:t>study</a:t>
            </a:r>
            <a:r>
              <a:rPr lang="it-IT" dirty="0"/>
              <a:t> of the </a:t>
            </a:r>
            <a:r>
              <a:rPr lang="it-IT" b="1" dirty="0" err="1" smtClean="0"/>
              <a:t>molecular</a:t>
            </a:r>
            <a:r>
              <a:rPr lang="it-IT" b="1" dirty="0" smtClean="0"/>
              <a:t> </a:t>
            </a:r>
            <a:r>
              <a:rPr lang="it-IT" b="1" dirty="0" err="1" smtClean="0"/>
              <a:t>mechanisms</a:t>
            </a:r>
            <a:r>
              <a:rPr lang="it-IT" b="1" dirty="0" smtClean="0"/>
              <a:t> </a:t>
            </a:r>
            <a:r>
              <a:rPr lang="it-IT" dirty="0" err="1"/>
              <a:t>which</a:t>
            </a:r>
            <a:r>
              <a:rPr lang="it-IT" dirty="0"/>
              <a:t> control the </a:t>
            </a:r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stages</a:t>
            </a:r>
            <a:r>
              <a:rPr lang="it-IT" dirty="0"/>
              <a:t> </a:t>
            </a:r>
            <a:r>
              <a:rPr lang="it-IT" dirty="0" smtClean="0"/>
              <a:t>of </a:t>
            </a:r>
            <a:r>
              <a:rPr lang="it-IT" dirty="0" err="1" smtClean="0"/>
              <a:t>embryo</a:t>
            </a:r>
            <a:r>
              <a:rPr lang="it-IT" dirty="0" smtClean="0"/>
              <a:t> </a:t>
            </a:r>
            <a:r>
              <a:rPr lang="it-IT" dirty="0" err="1"/>
              <a:t>development</a:t>
            </a:r>
            <a:r>
              <a:rPr lang="it-IT" dirty="0"/>
              <a:t> and the </a:t>
            </a:r>
            <a:r>
              <a:rPr lang="it-IT" dirty="0" err="1"/>
              <a:t>differention</a:t>
            </a:r>
            <a:r>
              <a:rPr lang="it-IT" dirty="0"/>
              <a:t> of </a:t>
            </a:r>
            <a:r>
              <a:rPr lang="it-IT" dirty="0" err="1"/>
              <a:t>cells</a:t>
            </a:r>
            <a:r>
              <a:rPr lang="it-IT" dirty="0" smtClean="0"/>
              <a:t>, </a:t>
            </a:r>
            <a:r>
              <a:rPr lang="it-IT" dirty="0" err="1" smtClean="0"/>
              <a:t>tissues</a:t>
            </a:r>
            <a:r>
              <a:rPr lang="it-IT" dirty="0" smtClean="0"/>
              <a:t> and </a:t>
            </a:r>
            <a:r>
              <a:rPr lang="it-IT" dirty="0" err="1"/>
              <a:t>organs</a:t>
            </a:r>
            <a:r>
              <a:rPr lang="it-IT" dirty="0"/>
              <a:t> of the </a:t>
            </a:r>
            <a:r>
              <a:rPr lang="it-IT" dirty="0" smtClean="0"/>
              <a:t>body…</a:t>
            </a:r>
            <a:endParaRPr lang="it-IT" dirty="0"/>
          </a:p>
          <a:p>
            <a:pPr marL="0" indent="0">
              <a:buNone/>
            </a:pPr>
            <a:r>
              <a:rPr lang="it-IT" dirty="0" smtClean="0"/>
              <a:t>…</a:t>
            </a:r>
            <a:r>
              <a:rPr lang="it-IT" dirty="0" err="1" smtClean="0"/>
              <a:t>but</a:t>
            </a:r>
            <a:r>
              <a:rPr lang="it-IT" dirty="0" smtClean="0"/>
              <a:t> </a:t>
            </a:r>
            <a:r>
              <a:rPr lang="it-IT" dirty="0" err="1" smtClean="0"/>
              <a:t>also</a:t>
            </a:r>
            <a:r>
              <a:rPr lang="it-IT" dirty="0" smtClean="0"/>
              <a:t> </a:t>
            </a:r>
            <a:r>
              <a:rPr lang="it-IT" dirty="0" err="1" smtClean="0"/>
              <a:t>regeneration</a:t>
            </a:r>
            <a:r>
              <a:rPr lang="it-IT" dirty="0" smtClean="0"/>
              <a:t> and </a:t>
            </a:r>
            <a:r>
              <a:rPr lang="it-IT" dirty="0" err="1" smtClean="0"/>
              <a:t>aging</a:t>
            </a:r>
            <a:r>
              <a:rPr lang="it-IT" dirty="0" smtClean="0"/>
              <a:t>”</a:t>
            </a:r>
            <a:endParaRPr lang="it-IT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63980" y="5966951"/>
            <a:ext cx="653792" cy="653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51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9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Cell fate, </a:t>
            </a:r>
            <a:r>
              <a:rPr lang="it-IT" b="1" dirty="0" err="1"/>
              <a:t>potency</a:t>
            </a:r>
            <a:r>
              <a:rPr lang="it-IT" b="1" dirty="0"/>
              <a:t> and </a:t>
            </a:r>
            <a:r>
              <a:rPr lang="it-IT" b="1" dirty="0" err="1"/>
              <a:t>commitment</a:t>
            </a:r>
            <a:r>
              <a:rPr lang="it-IT" b="1" dirty="0"/>
              <a:t/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/>
              <a:t>The </a:t>
            </a:r>
            <a:r>
              <a:rPr lang="it-IT" dirty="0" err="1"/>
              <a:t>number</a:t>
            </a:r>
            <a:r>
              <a:rPr lang="it-IT" dirty="0"/>
              <a:t> of </a:t>
            </a:r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cell</a:t>
            </a:r>
            <a:r>
              <a:rPr lang="it-IT" dirty="0"/>
              <a:t> </a:t>
            </a:r>
            <a:r>
              <a:rPr lang="it-IT" dirty="0" err="1"/>
              <a:t>types</a:t>
            </a:r>
            <a:r>
              <a:rPr lang="it-IT" dirty="0"/>
              <a:t> in the </a:t>
            </a:r>
            <a:r>
              <a:rPr lang="it-IT" dirty="0" err="1"/>
              <a:t>embryo</a:t>
            </a:r>
            <a:r>
              <a:rPr lang="it-IT" dirty="0"/>
              <a:t> </a:t>
            </a:r>
            <a:r>
              <a:rPr lang="it-IT" dirty="0" err="1"/>
              <a:t>increases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development</a:t>
            </a:r>
            <a:r>
              <a:rPr lang="it-IT" dirty="0"/>
              <a:t> </a:t>
            </a:r>
            <a:r>
              <a:rPr lang="it-IT" dirty="0" err="1"/>
              <a:t>proceeds</a:t>
            </a:r>
            <a:endParaRPr lang="it-IT" dirty="0"/>
          </a:p>
          <a:p>
            <a:pPr marL="0" indent="0">
              <a:buNone/>
            </a:pPr>
            <a:endParaRPr lang="it-IT" sz="4000" b="1" dirty="0"/>
          </a:p>
          <a:p>
            <a:pPr marL="0" indent="0">
              <a:buNone/>
            </a:pPr>
            <a:r>
              <a:rPr lang="it-IT" sz="4000" b="1" dirty="0" smtClean="0"/>
              <a:t>Cell </a:t>
            </a:r>
            <a:r>
              <a:rPr lang="it-IT" sz="4000" b="1" dirty="0"/>
              <a:t>fate</a:t>
            </a:r>
            <a:r>
              <a:rPr lang="it-IT" sz="4000" dirty="0"/>
              <a:t> </a:t>
            </a:r>
          </a:p>
          <a:p>
            <a:pPr marL="0" indent="0">
              <a:buNone/>
            </a:pPr>
            <a:r>
              <a:rPr lang="it-IT" dirty="0"/>
              <a:t>the </a:t>
            </a:r>
            <a:r>
              <a:rPr lang="it-IT" dirty="0" err="1"/>
              <a:t>range</a:t>
            </a:r>
            <a:r>
              <a:rPr lang="it-IT" dirty="0"/>
              <a:t> of </a:t>
            </a:r>
            <a:r>
              <a:rPr lang="it-IT" dirty="0" err="1"/>
              <a:t>cell</a:t>
            </a:r>
            <a:r>
              <a:rPr lang="it-IT" dirty="0"/>
              <a:t> </a:t>
            </a:r>
            <a:r>
              <a:rPr lang="it-IT" dirty="0" err="1"/>
              <a:t>types</a:t>
            </a:r>
            <a:r>
              <a:rPr lang="it-IT" dirty="0"/>
              <a:t> a </a:t>
            </a:r>
            <a:r>
              <a:rPr lang="it-IT" dirty="0" err="1"/>
              <a:t>particular</a:t>
            </a:r>
            <a:r>
              <a:rPr lang="it-IT" dirty="0"/>
              <a:t> </a:t>
            </a:r>
            <a:r>
              <a:rPr lang="it-IT" dirty="0" err="1"/>
              <a:t>cell</a:t>
            </a:r>
            <a:r>
              <a:rPr lang="it-IT" dirty="0"/>
              <a:t> can </a:t>
            </a:r>
            <a:r>
              <a:rPr lang="it-IT" dirty="0" err="1"/>
              <a:t>give</a:t>
            </a:r>
            <a:r>
              <a:rPr lang="it-IT" dirty="0"/>
              <a:t> rise to </a:t>
            </a:r>
            <a:r>
              <a:rPr lang="it-IT" dirty="0" err="1"/>
              <a:t>during</a:t>
            </a:r>
            <a:r>
              <a:rPr lang="it-IT" dirty="0"/>
              <a:t> </a:t>
            </a:r>
            <a:r>
              <a:rPr lang="it-IT" dirty="0" err="1"/>
              <a:t>normal</a:t>
            </a:r>
            <a:r>
              <a:rPr lang="it-IT" dirty="0"/>
              <a:t> </a:t>
            </a:r>
            <a:r>
              <a:rPr lang="it-IT" dirty="0" err="1"/>
              <a:t>development</a:t>
            </a:r>
            <a:r>
              <a:rPr lang="it-IT" dirty="0"/>
              <a:t>.</a:t>
            </a:r>
          </a:p>
          <a:p>
            <a:pPr marL="0" indent="0">
              <a:buNone/>
            </a:pPr>
            <a:endParaRPr lang="it-IT" sz="4000" dirty="0"/>
          </a:p>
          <a:p>
            <a:pPr marL="0" indent="0">
              <a:buNone/>
            </a:pPr>
            <a:r>
              <a:rPr lang="it-IT" sz="4000" b="1" dirty="0"/>
              <a:t>Cell </a:t>
            </a:r>
            <a:r>
              <a:rPr lang="it-IT" sz="4000" b="1" dirty="0" err="1"/>
              <a:t>potency</a:t>
            </a:r>
            <a:r>
              <a:rPr lang="it-IT" sz="4000" dirty="0"/>
              <a:t> </a:t>
            </a:r>
          </a:p>
          <a:p>
            <a:pPr marL="0" indent="0">
              <a:buNone/>
            </a:pPr>
            <a:r>
              <a:rPr lang="it-IT" dirty="0"/>
              <a:t>the </a:t>
            </a:r>
            <a:r>
              <a:rPr lang="it-IT" dirty="0" err="1"/>
              <a:t>entire</a:t>
            </a:r>
            <a:r>
              <a:rPr lang="it-IT" dirty="0"/>
              <a:t> </a:t>
            </a:r>
            <a:r>
              <a:rPr lang="it-IT" dirty="0" err="1"/>
              <a:t>repertoire</a:t>
            </a:r>
            <a:r>
              <a:rPr lang="it-IT" dirty="0"/>
              <a:t> of </a:t>
            </a:r>
            <a:r>
              <a:rPr lang="it-IT" dirty="0" err="1"/>
              <a:t>cell</a:t>
            </a:r>
            <a:r>
              <a:rPr lang="it-IT" dirty="0"/>
              <a:t> </a:t>
            </a:r>
            <a:r>
              <a:rPr lang="it-IT" dirty="0" err="1"/>
              <a:t>types</a:t>
            </a:r>
            <a:r>
              <a:rPr lang="it-IT" dirty="0"/>
              <a:t> a </a:t>
            </a:r>
            <a:r>
              <a:rPr lang="it-IT" dirty="0" err="1"/>
              <a:t>particular</a:t>
            </a:r>
            <a:r>
              <a:rPr lang="it-IT" dirty="0"/>
              <a:t> </a:t>
            </a:r>
            <a:r>
              <a:rPr lang="it-IT" dirty="0" err="1"/>
              <a:t>cell</a:t>
            </a:r>
            <a:r>
              <a:rPr lang="it-IT" dirty="0"/>
              <a:t> can </a:t>
            </a:r>
            <a:r>
              <a:rPr lang="it-IT" dirty="0" err="1"/>
              <a:t>give</a:t>
            </a:r>
            <a:r>
              <a:rPr lang="it-IT" dirty="0"/>
              <a:t> rise in </a:t>
            </a:r>
            <a:r>
              <a:rPr lang="it-IT" dirty="0" err="1"/>
              <a:t>all</a:t>
            </a:r>
            <a:r>
              <a:rPr lang="it-IT" dirty="0"/>
              <a:t> </a:t>
            </a:r>
            <a:r>
              <a:rPr lang="it-IT" dirty="0" err="1"/>
              <a:t>possible</a:t>
            </a:r>
            <a:r>
              <a:rPr lang="it-IT" dirty="0"/>
              <a:t> </a:t>
            </a:r>
            <a:r>
              <a:rPr lang="it-IT" dirty="0" err="1"/>
              <a:t>environments</a:t>
            </a:r>
            <a:r>
              <a:rPr lang="it-IT" dirty="0"/>
              <a:t> (e.g. a </a:t>
            </a:r>
            <a:r>
              <a:rPr lang="it-IT" dirty="0" err="1"/>
              <a:t>cell</a:t>
            </a:r>
            <a:r>
              <a:rPr lang="it-IT" dirty="0"/>
              <a:t> can </a:t>
            </a:r>
            <a:r>
              <a:rPr lang="it-IT" dirty="0" err="1"/>
              <a:t>differentiate</a:t>
            </a:r>
            <a:r>
              <a:rPr lang="it-IT" dirty="0"/>
              <a:t> in an </a:t>
            </a:r>
            <a:r>
              <a:rPr lang="it-IT" dirty="0" err="1"/>
              <a:t>abnormal</a:t>
            </a:r>
            <a:r>
              <a:rPr lang="it-IT" dirty="0"/>
              <a:t> way </a:t>
            </a:r>
            <a:r>
              <a:rPr lang="it-IT" dirty="0" err="1"/>
              <a:t>if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experimentally</a:t>
            </a:r>
            <a:r>
              <a:rPr lang="it-IT" dirty="0"/>
              <a:t> </a:t>
            </a:r>
            <a:r>
              <a:rPr lang="it-IT" dirty="0" err="1"/>
              <a:t>grafted</a:t>
            </a:r>
            <a:r>
              <a:rPr lang="it-IT" dirty="0"/>
              <a:t> in an </a:t>
            </a:r>
            <a:r>
              <a:rPr lang="it-IT" dirty="0" err="1"/>
              <a:t>ectopic</a:t>
            </a:r>
            <a:r>
              <a:rPr lang="it-IT" dirty="0"/>
              <a:t> </a:t>
            </a:r>
            <a:r>
              <a:rPr lang="it-IT" dirty="0" err="1"/>
              <a:t>region</a:t>
            </a:r>
            <a:r>
              <a:rPr lang="it-IT" dirty="0"/>
              <a:t>).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51600" y="5642429"/>
            <a:ext cx="483734" cy="483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986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60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Cell fate, </a:t>
            </a:r>
            <a:r>
              <a:rPr lang="it-IT" b="1" dirty="0" err="1"/>
              <a:t>potency</a:t>
            </a:r>
            <a:r>
              <a:rPr lang="it-IT" b="1" dirty="0"/>
              <a:t> and </a:t>
            </a:r>
            <a:r>
              <a:rPr lang="it-IT" b="1" dirty="0" err="1"/>
              <a:t>commitment</a:t>
            </a:r>
            <a:r>
              <a:rPr lang="it-IT" b="1" dirty="0"/>
              <a:t/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/>
              <a:t>The </a:t>
            </a:r>
            <a:r>
              <a:rPr lang="it-IT" b="1" dirty="0" err="1"/>
              <a:t>potency</a:t>
            </a:r>
            <a:r>
              <a:rPr lang="it-IT" dirty="0"/>
              <a:t> of a </a:t>
            </a:r>
            <a:r>
              <a:rPr lang="it-IT" dirty="0" err="1"/>
              <a:t>cell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an </a:t>
            </a:r>
            <a:r>
              <a:rPr lang="it-IT" b="1" dirty="0" err="1"/>
              <a:t>intrinsic</a:t>
            </a:r>
            <a:r>
              <a:rPr lang="it-IT" dirty="0"/>
              <a:t> </a:t>
            </a:r>
            <a:r>
              <a:rPr lang="it-IT" dirty="0" err="1"/>
              <a:t>property</a:t>
            </a:r>
            <a:r>
              <a:rPr lang="it-IT" dirty="0"/>
              <a:t> and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greater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or </a:t>
            </a:r>
            <a:r>
              <a:rPr lang="it-IT" dirty="0" err="1"/>
              <a:t>equal</a:t>
            </a:r>
            <a:r>
              <a:rPr lang="it-IT" dirty="0"/>
              <a:t> to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b="1" dirty="0" smtClean="0"/>
              <a:t>fate</a:t>
            </a:r>
            <a:endParaRPr lang="it-IT" dirty="0"/>
          </a:p>
          <a:p>
            <a:pPr marL="0" indent="0">
              <a:buNone/>
            </a:pPr>
            <a:endParaRPr lang="it-IT" sz="2400" dirty="0"/>
          </a:p>
          <a:p>
            <a:pPr marL="0" indent="0" algn="ctr">
              <a:buNone/>
            </a:pPr>
            <a:r>
              <a:rPr lang="it-IT" sz="2800" b="1" dirty="0" smtClean="0"/>
              <a:t>fate</a:t>
            </a:r>
            <a:r>
              <a:rPr lang="it-IT" sz="2800" dirty="0" smtClean="0"/>
              <a:t> = </a:t>
            </a:r>
            <a:r>
              <a:rPr lang="it-IT" sz="2800" b="1" dirty="0" err="1" smtClean="0"/>
              <a:t>potency</a:t>
            </a:r>
            <a:r>
              <a:rPr lang="it-IT" sz="2800" dirty="0" smtClean="0"/>
              <a:t> + </a:t>
            </a:r>
            <a:r>
              <a:rPr lang="it-IT" sz="2800" b="1" dirty="0" err="1" smtClean="0"/>
              <a:t>environment</a:t>
            </a:r>
            <a:endParaRPr lang="it-IT" sz="2800" b="1" dirty="0" smtClean="0"/>
          </a:p>
          <a:p>
            <a:pPr marL="0" indent="0" algn="ctr">
              <a:buNone/>
            </a:pPr>
            <a:r>
              <a:rPr lang="it-IT" sz="2400" dirty="0" smtClean="0"/>
              <a:t> </a:t>
            </a:r>
            <a:r>
              <a:rPr lang="it-IT" sz="2400" dirty="0"/>
              <a:t>(e.g. </a:t>
            </a:r>
            <a:r>
              <a:rPr lang="it-IT" sz="2400" dirty="0" err="1"/>
              <a:t>its</a:t>
            </a:r>
            <a:r>
              <a:rPr lang="it-IT" sz="2400" dirty="0"/>
              <a:t> </a:t>
            </a:r>
            <a:r>
              <a:rPr lang="it-IT" sz="2400" dirty="0" err="1"/>
              <a:t>contact</a:t>
            </a:r>
            <a:r>
              <a:rPr lang="it-IT" sz="2400" dirty="0"/>
              <a:t> with </a:t>
            </a:r>
            <a:r>
              <a:rPr lang="it-IT" sz="2400" dirty="0" err="1"/>
              <a:t>other</a:t>
            </a:r>
            <a:r>
              <a:rPr lang="it-IT" sz="2400" dirty="0"/>
              <a:t> </a:t>
            </a:r>
            <a:r>
              <a:rPr lang="it-IT" sz="2400" dirty="0" err="1"/>
              <a:t>cells</a:t>
            </a:r>
            <a:r>
              <a:rPr lang="it-IT" sz="2400" dirty="0"/>
              <a:t> in the </a:t>
            </a:r>
            <a:r>
              <a:rPr lang="it-IT" sz="2400" dirty="0" err="1"/>
              <a:t>embryo</a:t>
            </a:r>
            <a:r>
              <a:rPr lang="it-IT" sz="2400" dirty="0"/>
              <a:t>).</a:t>
            </a:r>
          </a:p>
          <a:p>
            <a:pPr algn="ctr"/>
            <a:endParaRPr lang="it-IT" sz="2400" dirty="0"/>
          </a:p>
          <a:p>
            <a:pPr algn="ctr"/>
            <a:endParaRPr lang="it-IT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33886" y="571976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2120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9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Cell fate, </a:t>
            </a:r>
            <a:r>
              <a:rPr lang="it-IT" b="1" dirty="0" err="1"/>
              <a:t>potency</a:t>
            </a:r>
            <a:r>
              <a:rPr lang="it-IT" b="1" dirty="0"/>
              <a:t> and </a:t>
            </a:r>
            <a:r>
              <a:rPr lang="it-IT" b="1" dirty="0" err="1"/>
              <a:t>commitment</a:t>
            </a:r>
            <a:r>
              <a:rPr lang="it-IT" b="1" dirty="0"/>
              <a:t/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538242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it-IT" sz="2400" dirty="0" err="1"/>
              <a:t>As</a:t>
            </a:r>
            <a:r>
              <a:rPr lang="it-IT" sz="2400" dirty="0"/>
              <a:t> </a:t>
            </a:r>
            <a:r>
              <a:rPr lang="it-IT" sz="2400" b="1" dirty="0" err="1"/>
              <a:t>cell</a:t>
            </a:r>
            <a:r>
              <a:rPr lang="it-IT" sz="2400" b="1" dirty="0"/>
              <a:t> fate</a:t>
            </a:r>
            <a:r>
              <a:rPr lang="it-IT" sz="2400" dirty="0"/>
              <a:t> </a:t>
            </a:r>
            <a:r>
              <a:rPr lang="it-IT" sz="2400" dirty="0" err="1"/>
              <a:t>becomes</a:t>
            </a:r>
            <a:r>
              <a:rPr lang="it-IT" sz="2400" dirty="0"/>
              <a:t> </a:t>
            </a:r>
            <a:r>
              <a:rPr lang="it-IT" sz="2400" dirty="0" err="1"/>
              <a:t>restricted</a:t>
            </a:r>
            <a:r>
              <a:rPr lang="it-IT" sz="2400" dirty="0"/>
              <a:t> </a:t>
            </a:r>
            <a:r>
              <a:rPr lang="it-IT" sz="2400" dirty="0" err="1"/>
              <a:t>following</a:t>
            </a:r>
            <a:r>
              <a:rPr lang="it-IT" sz="2400" dirty="0"/>
              <a:t> </a:t>
            </a:r>
            <a:r>
              <a:rPr lang="it-IT" sz="2400" dirty="0" err="1"/>
              <a:t>each</a:t>
            </a:r>
            <a:r>
              <a:rPr lang="it-IT" sz="2400" dirty="0"/>
              <a:t> </a:t>
            </a:r>
            <a:r>
              <a:rPr lang="it-IT" sz="2400" dirty="0" err="1"/>
              <a:t>decision</a:t>
            </a:r>
            <a:r>
              <a:rPr lang="it-IT" sz="2400" dirty="0"/>
              <a:t> in the </a:t>
            </a:r>
            <a:r>
              <a:rPr lang="it-IT" sz="2400" dirty="0" err="1"/>
              <a:t>developmental</a:t>
            </a:r>
            <a:r>
              <a:rPr lang="it-IT" sz="2400" dirty="0"/>
              <a:t> </a:t>
            </a:r>
            <a:r>
              <a:rPr lang="it-IT" sz="2400" dirty="0" err="1"/>
              <a:t>hierarchy</a:t>
            </a:r>
            <a:r>
              <a:rPr lang="it-IT" sz="2400" dirty="0"/>
              <a:t>, </a:t>
            </a:r>
            <a:r>
              <a:rPr lang="it-IT" sz="2400" dirty="0" err="1"/>
              <a:t>cells</a:t>
            </a:r>
            <a:r>
              <a:rPr lang="it-IT" sz="2400" dirty="0"/>
              <a:t> are </a:t>
            </a:r>
            <a:r>
              <a:rPr lang="it-IT" sz="2400" dirty="0" err="1"/>
              <a:t>said</a:t>
            </a:r>
            <a:r>
              <a:rPr lang="it-IT" sz="2400" dirty="0"/>
              <a:t> to be </a:t>
            </a:r>
            <a:r>
              <a:rPr lang="it-IT" sz="2400" b="1" dirty="0" err="1"/>
              <a:t>committed</a:t>
            </a:r>
            <a:r>
              <a:rPr lang="it-IT" sz="2400" dirty="0"/>
              <a:t> to a </a:t>
            </a:r>
            <a:r>
              <a:rPr lang="it-IT" sz="2400" dirty="0" err="1"/>
              <a:t>certain</a:t>
            </a:r>
            <a:r>
              <a:rPr lang="it-IT" sz="2400" dirty="0"/>
              <a:t> </a:t>
            </a:r>
            <a:r>
              <a:rPr lang="it-IT" sz="2400" b="1" dirty="0" smtClean="0"/>
              <a:t>fate </a:t>
            </a:r>
            <a:r>
              <a:rPr lang="it-IT" sz="2400" dirty="0" smtClean="0"/>
              <a:t>(or </a:t>
            </a:r>
            <a:r>
              <a:rPr lang="it-IT" sz="2400" dirty="0" err="1" smtClean="0"/>
              <a:t>developmental</a:t>
            </a:r>
            <a:r>
              <a:rPr lang="it-IT" sz="2400" dirty="0" smtClean="0"/>
              <a:t> </a:t>
            </a:r>
            <a:r>
              <a:rPr lang="it-IT" sz="2400" dirty="0" err="1" smtClean="0"/>
              <a:t>pathway</a:t>
            </a:r>
            <a:r>
              <a:rPr lang="it-IT" sz="2400" dirty="0" smtClean="0"/>
              <a:t>). 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sz="2400" b="1" dirty="0" err="1" smtClean="0"/>
              <a:t>commitment</a:t>
            </a:r>
            <a:r>
              <a:rPr lang="it-IT" sz="2400" dirty="0" smtClean="0"/>
              <a:t> </a:t>
            </a:r>
            <a:r>
              <a:rPr lang="it-IT" sz="2400" dirty="0" err="1"/>
              <a:t>occurs</a:t>
            </a:r>
            <a:r>
              <a:rPr lang="it-IT" sz="2400" dirty="0"/>
              <a:t> in </a:t>
            </a:r>
            <a:r>
              <a:rPr lang="it-IT" sz="2400" dirty="0" err="1" smtClean="0"/>
              <a:t>stages</a:t>
            </a:r>
            <a:endParaRPr lang="it-IT" sz="2400" dirty="0" smtClean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sz="2400" dirty="0">
              <a:sym typeface="Wingdings"/>
            </a:endParaRP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 smtClean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2759" y="5124510"/>
            <a:ext cx="572792" cy="57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271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8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err="1" smtClean="0"/>
              <a:t>Levels</a:t>
            </a:r>
            <a:r>
              <a:rPr lang="it-IT" b="1" dirty="0" smtClean="0"/>
              <a:t> of </a:t>
            </a:r>
            <a:r>
              <a:rPr lang="it-IT" b="1" dirty="0" err="1" smtClean="0"/>
              <a:t>developmental</a:t>
            </a:r>
            <a:r>
              <a:rPr lang="it-IT" b="1" dirty="0" smtClean="0"/>
              <a:t> </a:t>
            </a:r>
            <a:r>
              <a:rPr lang="it-IT" b="1" dirty="0" err="1" smtClean="0"/>
              <a:t>commitment</a:t>
            </a:r>
            <a:endParaRPr lang="it-IT" b="1" dirty="0"/>
          </a:p>
        </p:txBody>
      </p:sp>
      <p:pic>
        <p:nvPicPr>
          <p:cNvPr id="4" name="Picture 3" descr="FIG1_18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23"/>
          <a:stretch/>
        </p:blipFill>
        <p:spPr>
          <a:xfrm>
            <a:off x="4600072" y="1950881"/>
            <a:ext cx="1817047" cy="3911600"/>
          </a:xfr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pic>
        <p:nvPicPr>
          <p:cNvPr id="8" name="Picture 3" descr="FIG1_1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161"/>
          <a:stretch/>
        </p:blipFill>
        <p:spPr>
          <a:xfrm>
            <a:off x="1748623" y="1950881"/>
            <a:ext cx="2727542" cy="3911600"/>
          </a:xfrm>
          <a:prstGeom prst="rect">
            <a:avLst/>
          </a:prstGeo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10" name="CasellaDiTesto 9"/>
          <p:cNvSpPr txBox="1"/>
          <p:nvPr/>
        </p:nvSpPr>
        <p:spPr>
          <a:xfrm>
            <a:off x="3313001" y="1304550"/>
            <a:ext cx="2574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 err="1" smtClean="0"/>
              <a:t>Specification</a:t>
            </a:r>
            <a:endParaRPr lang="it-IT" sz="3600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4911579" y="6011156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From </a:t>
            </a:r>
            <a:r>
              <a:rPr lang="it-IT" dirty="0" err="1" smtClean="0"/>
              <a:t>Wolpert</a:t>
            </a:r>
            <a:endParaRPr lang="it-IT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78075" y="5754521"/>
            <a:ext cx="513270" cy="51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41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408</Words>
  <Application>Microsoft Macintosh PowerPoint</Application>
  <PresentationFormat>Presentazione su schermo (4:3)</PresentationFormat>
  <Paragraphs>105</Paragraphs>
  <Slides>14</Slides>
  <Notes>14</Notes>
  <HiddenSlides>0</HiddenSlides>
  <MMClips>14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Cell fate, potency and commitment </vt:lpstr>
      <vt:lpstr>Cell fate, potency and commitment </vt:lpstr>
      <vt:lpstr>Cell fate, potency and commitment </vt:lpstr>
      <vt:lpstr>Levels of developmental commitment</vt:lpstr>
      <vt:lpstr>Levels of developmental commitment</vt:lpstr>
      <vt:lpstr>Levels of developmental commitment</vt:lpstr>
      <vt:lpstr>Mechanisms of developmental commitment</vt:lpstr>
      <vt:lpstr>Inductive signals</vt:lpstr>
      <vt:lpstr>The Nobel Prize in Physiology or Medicine 2012 Sir John B. Gurdon and Shinya Yamanaka</vt:lpstr>
    </vt:vector>
  </TitlesOfParts>
  <Company>dbios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dbios dbios</dc:creator>
  <cp:lastModifiedBy>dbios dbios</cp:lastModifiedBy>
  <cp:revision>2</cp:revision>
  <dcterms:created xsi:type="dcterms:W3CDTF">2015-02-01T21:21:37Z</dcterms:created>
  <dcterms:modified xsi:type="dcterms:W3CDTF">2017-03-05T21:37:56Z</dcterms:modified>
</cp:coreProperties>
</file>