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497" autoAdjust="0"/>
  </p:normalViewPr>
  <p:slideViewPr>
    <p:cSldViewPr snapToGrid="0" snapToObjects="1">
      <p:cViewPr varScale="1">
        <p:scale>
          <a:sx n="75" d="100"/>
          <a:sy n="75" d="100"/>
        </p:scale>
        <p:origin x="-112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A15C8-6447-0043-A491-90E9213E2FD7}" type="datetimeFigureOut">
              <a:rPr lang="it-IT" smtClean="0"/>
              <a:t>05/03/17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29D58-2635-F544-870F-334D8DC8D3C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004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dirty="0">
              <a:latin typeface="Calibri" charset="0"/>
            </a:endParaRPr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69D805-90B5-D740-B2EE-8A8AB5C8F185}" type="slidenum">
              <a:rPr lang="it-IT" sz="1200"/>
              <a:pPr/>
              <a:t>1</a:t>
            </a:fld>
            <a:endParaRPr lang="it-IT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63FF-231C-5440-BB30-4B10C89D4B1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983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63FF-231C-5440-BB30-4B10C89D4B1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983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82163-1552-D94C-AC01-2FC6A9ED7AC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838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63FF-231C-5440-BB30-4B10C89D4B1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454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82163-1552-D94C-AC01-2FC6A9ED7AC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832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82163-1552-D94C-AC01-2FC6A9ED7AC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841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594EA-9D41-5142-96F4-80C95EB91A0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566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82163-1552-D94C-AC01-2FC6A9ED7AC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24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82163-1552-D94C-AC01-2FC6A9ED7AC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283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82163-1552-D94C-AC01-2FC6A9ED7AC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23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82163-1552-D94C-AC01-2FC6A9ED7AC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36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63FF-231C-5440-BB30-4B10C89D4B1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041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63FF-231C-5440-BB30-4B10C89D4B1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98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9684-F6C1-B144-8EB9-5835F6332886}" type="datetimeFigureOut">
              <a:rPr lang="it-IT" smtClean="0"/>
              <a:t>05/03/17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5513-CB78-DB47-9ACB-CF9FC0816F3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44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9684-F6C1-B144-8EB9-5835F6332886}" type="datetimeFigureOut">
              <a:rPr lang="it-IT" smtClean="0"/>
              <a:t>05/03/17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5513-CB78-DB47-9ACB-CF9FC0816F3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96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9684-F6C1-B144-8EB9-5835F6332886}" type="datetimeFigureOut">
              <a:rPr lang="it-IT" smtClean="0"/>
              <a:t>05/03/17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5513-CB78-DB47-9ACB-CF9FC0816F3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872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9684-F6C1-B144-8EB9-5835F6332886}" type="datetimeFigureOut">
              <a:rPr lang="it-IT" smtClean="0"/>
              <a:t>05/03/17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5513-CB78-DB47-9ACB-CF9FC0816F3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6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9684-F6C1-B144-8EB9-5835F6332886}" type="datetimeFigureOut">
              <a:rPr lang="it-IT" smtClean="0"/>
              <a:t>05/03/17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5513-CB78-DB47-9ACB-CF9FC0816F3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624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9684-F6C1-B144-8EB9-5835F6332886}" type="datetimeFigureOut">
              <a:rPr lang="it-IT" smtClean="0"/>
              <a:t>05/03/17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5513-CB78-DB47-9ACB-CF9FC0816F3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660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9684-F6C1-B144-8EB9-5835F6332886}" type="datetimeFigureOut">
              <a:rPr lang="it-IT" smtClean="0"/>
              <a:t>05/03/17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5513-CB78-DB47-9ACB-CF9FC0816F3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576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9684-F6C1-B144-8EB9-5835F6332886}" type="datetimeFigureOut">
              <a:rPr lang="it-IT" smtClean="0"/>
              <a:t>05/03/17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5513-CB78-DB47-9ACB-CF9FC0816F3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01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9684-F6C1-B144-8EB9-5835F6332886}" type="datetimeFigureOut">
              <a:rPr lang="it-IT" smtClean="0"/>
              <a:t>05/03/17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5513-CB78-DB47-9ACB-CF9FC0816F3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87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9684-F6C1-B144-8EB9-5835F6332886}" type="datetimeFigureOut">
              <a:rPr lang="it-IT" smtClean="0"/>
              <a:t>05/03/17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5513-CB78-DB47-9ACB-CF9FC0816F3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26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9684-F6C1-B144-8EB9-5835F6332886}" type="datetimeFigureOut">
              <a:rPr lang="it-IT" smtClean="0"/>
              <a:t>05/03/17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35513-CB78-DB47-9ACB-CF9FC0816F3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281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19684-F6C1-B144-8EB9-5835F6332886}" type="datetimeFigureOut">
              <a:rPr lang="it-IT" smtClean="0"/>
              <a:t>05/03/17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35513-CB78-DB47-9ACB-CF9FC0816F3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32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jpeg"/><Relationship Id="rId6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425" y="1409698"/>
            <a:ext cx="5577121" cy="490110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286000" y="7965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/>
              <a:t>The life </a:t>
            </a:r>
            <a:r>
              <a:rPr lang="it-IT" sz="3200" b="1" dirty="0" err="1"/>
              <a:t>cycle</a:t>
            </a:r>
            <a:r>
              <a:rPr lang="it-IT" sz="3200" b="1" dirty="0"/>
              <a:t>:</a:t>
            </a:r>
          </a:p>
          <a:p>
            <a:pPr algn="ctr">
              <a:defRPr/>
            </a:pPr>
            <a:r>
              <a:rPr lang="it-IT" sz="3200" dirty="0"/>
              <a:t>from </a:t>
            </a:r>
            <a:r>
              <a:rPr lang="it-IT" sz="3200" b="1" dirty="0" err="1"/>
              <a:t>fertilization</a:t>
            </a:r>
            <a:r>
              <a:rPr lang="it-IT" sz="3200" dirty="0"/>
              <a:t> to </a:t>
            </a:r>
            <a:r>
              <a:rPr lang="it-IT" sz="3200" b="1" dirty="0" err="1"/>
              <a:t>death</a:t>
            </a:r>
            <a:endParaRPr lang="it-IT" sz="3200" b="1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2562" y="5640510"/>
            <a:ext cx="535968" cy="5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3"/>
    </mc:Choice>
    <mc:Fallback xmlns="">
      <p:transition xmlns:p14="http://schemas.microsoft.com/office/powerpoint/2010/main" spd="slow" advTm="281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24" objId="2"/>
        <p14:stopEvt time="2601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 smtClean="0"/>
              <a:t>Levels</a:t>
            </a:r>
            <a:r>
              <a:rPr lang="it-IT" b="1" dirty="0" smtClean="0"/>
              <a:t> of </a:t>
            </a:r>
            <a:r>
              <a:rPr lang="it-IT" b="1" dirty="0" err="1" smtClean="0"/>
              <a:t>developmental</a:t>
            </a:r>
            <a:r>
              <a:rPr lang="it-IT" b="1" dirty="0" smtClean="0"/>
              <a:t> </a:t>
            </a:r>
            <a:r>
              <a:rPr lang="it-IT" b="1" dirty="0" err="1" smtClean="0"/>
              <a:t>commitment</a:t>
            </a:r>
            <a:endParaRPr lang="it-IT" b="1" dirty="0"/>
          </a:p>
        </p:txBody>
      </p:sp>
      <p:pic>
        <p:nvPicPr>
          <p:cNvPr id="4" name="Picture 3" descr="FIG1_1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3"/>
          <a:stretch/>
        </p:blipFill>
        <p:spPr>
          <a:xfrm>
            <a:off x="3931368" y="2293533"/>
            <a:ext cx="1817047" cy="391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 descr="FIG1_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61"/>
          <a:stretch/>
        </p:blipFill>
        <p:spPr>
          <a:xfrm>
            <a:off x="1079919" y="2293533"/>
            <a:ext cx="2727542" cy="391160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3" descr="FIG1_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6" r="44441"/>
          <a:stretch/>
        </p:blipFill>
        <p:spPr>
          <a:xfrm>
            <a:off x="5898373" y="2293533"/>
            <a:ext cx="1874104" cy="391160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13923" y="1501233"/>
            <a:ext cx="860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The fate of a </a:t>
            </a:r>
            <a:r>
              <a:rPr lang="it-IT" sz="2400" dirty="0" err="1" smtClean="0"/>
              <a:t>cell</a:t>
            </a:r>
            <a:r>
              <a:rPr lang="it-IT" sz="2400" dirty="0" smtClean="0"/>
              <a:t> </a:t>
            </a:r>
            <a:r>
              <a:rPr lang="it-IT" sz="2400" dirty="0" err="1" smtClean="0"/>
              <a:t>that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specified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b="1" dirty="0" err="1" smtClean="0"/>
              <a:t>reversible</a:t>
            </a:r>
            <a:r>
              <a:rPr lang="it-IT" sz="2400" dirty="0" smtClean="0"/>
              <a:t>…</a:t>
            </a:r>
            <a:r>
              <a:rPr lang="it-IT" sz="2400" dirty="0" err="1" smtClean="0"/>
              <a:t>it</a:t>
            </a:r>
            <a:r>
              <a:rPr lang="it-IT" sz="2400" dirty="0" smtClean="0"/>
              <a:t> can be </a:t>
            </a:r>
            <a:r>
              <a:rPr lang="it-IT" sz="2400" dirty="0" err="1" smtClean="0"/>
              <a:t>respecified</a:t>
            </a:r>
            <a:endParaRPr lang="it-IT" sz="2400" dirty="0"/>
          </a:p>
        </p:txBody>
      </p:sp>
      <p:sp>
        <p:nvSpPr>
          <p:cNvPr id="7" name="Rettangolo 6"/>
          <p:cNvSpPr/>
          <p:nvPr/>
        </p:nvSpPr>
        <p:spPr>
          <a:xfrm>
            <a:off x="6266937" y="6205133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From </a:t>
            </a:r>
            <a:r>
              <a:rPr lang="it-IT" dirty="0" err="1"/>
              <a:t>Wolpert</a:t>
            </a:r>
            <a:endParaRPr lang="it-IT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4000" y="57552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5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 smtClean="0"/>
              <a:t>Levels</a:t>
            </a:r>
            <a:r>
              <a:rPr lang="it-IT" b="1" dirty="0" smtClean="0"/>
              <a:t> of </a:t>
            </a:r>
            <a:r>
              <a:rPr lang="it-IT" b="1" dirty="0" err="1" smtClean="0"/>
              <a:t>developmental</a:t>
            </a:r>
            <a:r>
              <a:rPr lang="it-IT" b="1" dirty="0" smtClean="0"/>
              <a:t> </a:t>
            </a:r>
            <a:r>
              <a:rPr lang="it-IT" b="1" dirty="0" err="1" smtClean="0"/>
              <a:t>commitment</a:t>
            </a:r>
            <a:endParaRPr lang="it-IT" b="1" dirty="0"/>
          </a:p>
        </p:txBody>
      </p:sp>
      <p:pic>
        <p:nvPicPr>
          <p:cNvPr id="4" name="Picture 3" descr="FIG1_18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" y="2127350"/>
            <a:ext cx="8305800" cy="391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0627" y="1417638"/>
            <a:ext cx="901337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>
                <a:sym typeface="Wingdings"/>
              </a:rPr>
              <a:t>UncommittedSpecified</a:t>
            </a:r>
            <a:r>
              <a:rPr lang="it-IT" sz="2800" dirty="0" err="1" smtClean="0">
                <a:sym typeface="Wingdings"/>
              </a:rPr>
              <a:t>DeterminedDifferentiated</a:t>
            </a:r>
            <a:endParaRPr lang="it-IT" sz="2800" dirty="0">
              <a:sym typeface="Wingdings"/>
            </a:endParaRPr>
          </a:p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419100" y="5964957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From </a:t>
            </a:r>
            <a:r>
              <a:rPr lang="it-IT" dirty="0" err="1"/>
              <a:t>Wolpert</a:t>
            </a:r>
            <a:endParaRPr lang="it-IT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5486" y="6223869"/>
            <a:ext cx="610980" cy="61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 smtClean="0"/>
              <a:t>Mechanisms</a:t>
            </a:r>
            <a:r>
              <a:rPr lang="it-IT" b="1" dirty="0" smtClean="0"/>
              <a:t> of </a:t>
            </a:r>
            <a:r>
              <a:rPr lang="it-IT" b="1" dirty="0" err="1" smtClean="0"/>
              <a:t>developmental</a:t>
            </a:r>
            <a:r>
              <a:rPr lang="it-IT" b="1" dirty="0" smtClean="0"/>
              <a:t> </a:t>
            </a:r>
            <a:r>
              <a:rPr lang="it-IT" b="1" dirty="0" err="1" smtClean="0"/>
              <a:t>commitment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083940"/>
            <a:ext cx="8229600" cy="20076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800" b="1" dirty="0" smtClean="0"/>
              <a:t>How </a:t>
            </a:r>
            <a:r>
              <a:rPr lang="it-IT" sz="2800" b="1" dirty="0" err="1" smtClean="0"/>
              <a:t>cells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differentiate</a:t>
            </a:r>
            <a:r>
              <a:rPr lang="it-IT" sz="2800" b="1" dirty="0" smtClean="0"/>
              <a:t>?</a:t>
            </a:r>
          </a:p>
          <a:p>
            <a:pPr marL="0" indent="0" algn="ctr">
              <a:buNone/>
            </a:pPr>
            <a:endParaRPr lang="it-IT" sz="2800" dirty="0"/>
          </a:p>
          <a:p>
            <a:pPr marL="0" indent="0" algn="ctr">
              <a:buNone/>
            </a:pPr>
            <a:r>
              <a:rPr lang="it-IT" sz="2800" dirty="0" err="1" smtClean="0"/>
              <a:t>Synthesis</a:t>
            </a:r>
            <a:r>
              <a:rPr lang="it-IT" sz="2800" dirty="0" smtClean="0"/>
              <a:t> of new </a:t>
            </a:r>
            <a:r>
              <a:rPr lang="it-IT" sz="2800" dirty="0" err="1" smtClean="0"/>
              <a:t>proteins</a:t>
            </a:r>
            <a:endParaRPr lang="it-IT" sz="2800" dirty="0" smtClean="0"/>
          </a:p>
          <a:p>
            <a:pPr marL="0" indent="0" algn="ctr">
              <a:buNone/>
            </a:pPr>
            <a:endParaRPr lang="it-IT" sz="2800" dirty="0" smtClean="0"/>
          </a:p>
          <a:p>
            <a:pPr marL="0" indent="0" algn="ctr">
              <a:buNone/>
            </a:pPr>
            <a:r>
              <a:rPr lang="it-IT" sz="2800" dirty="0" err="1"/>
              <a:t>S</a:t>
            </a:r>
            <a:r>
              <a:rPr lang="it-IT" sz="2800" dirty="0" err="1" smtClean="0"/>
              <a:t>elective</a:t>
            </a:r>
            <a:r>
              <a:rPr lang="it-IT" sz="2800" dirty="0" smtClean="0"/>
              <a:t> gene </a:t>
            </a:r>
            <a:r>
              <a:rPr lang="it-IT" sz="2800" dirty="0" err="1" smtClean="0"/>
              <a:t>expression</a:t>
            </a:r>
            <a:endParaRPr lang="it-IT" sz="2800" dirty="0" smtClean="0"/>
          </a:p>
          <a:p>
            <a:pPr marL="0" indent="0" algn="ctr">
              <a:buNone/>
            </a:pPr>
            <a:endParaRPr lang="it-IT" sz="2800" dirty="0"/>
          </a:p>
          <a:p>
            <a:pPr marL="0" indent="0" algn="ctr">
              <a:buNone/>
            </a:pPr>
            <a:endParaRPr lang="it-IT" sz="2800" dirty="0" smtClean="0"/>
          </a:p>
          <a:p>
            <a:pPr marL="0" indent="0" algn="ctr">
              <a:buNone/>
            </a:pPr>
            <a:endParaRPr lang="it-IT" sz="2800" dirty="0"/>
          </a:p>
          <a:p>
            <a:pPr marL="0" indent="0" algn="ctr">
              <a:buNone/>
            </a:pPr>
            <a:endParaRPr lang="it-IT" sz="2800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699091" y="5584403"/>
            <a:ext cx="84421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Cytoplasmic</a:t>
            </a:r>
            <a:r>
              <a:rPr lang="it-IT" sz="2800" dirty="0" smtClean="0"/>
              <a:t> </a:t>
            </a:r>
            <a:r>
              <a:rPr lang="it-IT" sz="2800" dirty="0" err="1" smtClean="0"/>
              <a:t>determinant</a:t>
            </a:r>
            <a:r>
              <a:rPr lang="it-IT" sz="2800" dirty="0" smtClean="0"/>
              <a:t>           </a:t>
            </a:r>
            <a:r>
              <a:rPr lang="it-IT" sz="2800" dirty="0" err="1" smtClean="0"/>
              <a:t>External</a:t>
            </a:r>
            <a:r>
              <a:rPr lang="it-IT" sz="2800" dirty="0" smtClean="0"/>
              <a:t> </a:t>
            </a:r>
            <a:r>
              <a:rPr lang="it-IT" sz="2800" dirty="0" err="1" smtClean="0"/>
              <a:t>Inductive</a:t>
            </a:r>
            <a:r>
              <a:rPr lang="it-IT" sz="2800" dirty="0" smtClean="0"/>
              <a:t> </a:t>
            </a:r>
            <a:r>
              <a:rPr lang="it-IT" sz="2800" dirty="0" err="1" smtClean="0"/>
              <a:t>signals</a:t>
            </a:r>
            <a:endParaRPr lang="it-IT" sz="2800" dirty="0" smtClean="0"/>
          </a:p>
          <a:p>
            <a:endParaRPr lang="it-IT" sz="2800" dirty="0"/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2842224" y="4978475"/>
            <a:ext cx="483783" cy="463582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 flipV="1">
            <a:off x="5926340" y="4978475"/>
            <a:ext cx="503941" cy="463582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stCxn id="3" idx="2"/>
          </p:cNvCxnSpPr>
          <p:nvPr/>
        </p:nvCxnSpPr>
        <p:spPr>
          <a:xfrm flipV="1">
            <a:off x="4572000" y="3628038"/>
            <a:ext cx="0" cy="463584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63353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0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3-10-17 alle 23.49.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99" y="1116426"/>
            <a:ext cx="2554076" cy="356156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err="1" smtClean="0"/>
              <a:t>Inductive</a:t>
            </a:r>
            <a:r>
              <a:rPr lang="it-IT" sz="4000" b="1" dirty="0" smtClean="0"/>
              <a:t> </a:t>
            </a:r>
            <a:r>
              <a:rPr lang="it-IT" sz="4000" b="1" dirty="0" err="1" smtClean="0"/>
              <a:t>signals</a:t>
            </a:r>
            <a:endParaRPr lang="it-IT" sz="40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92966" y="2423427"/>
            <a:ext cx="1648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Single </a:t>
            </a:r>
            <a:r>
              <a:rPr lang="it-IT" dirty="0" err="1" smtClean="0"/>
              <a:t>response</a:t>
            </a:r>
            <a:endParaRPr lang="it-IT" dirty="0" smtClean="0"/>
          </a:p>
          <a:p>
            <a:r>
              <a:rPr lang="it-IT" dirty="0" smtClean="0"/>
              <a:t>(</a:t>
            </a:r>
            <a:r>
              <a:rPr lang="it-IT" dirty="0" err="1" smtClean="0"/>
              <a:t>stereotyped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81000" y="3940486"/>
            <a:ext cx="57911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responses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concentration</a:t>
            </a:r>
            <a:endParaRPr lang="it-IT" dirty="0" smtClean="0"/>
          </a:p>
          <a:p>
            <a:endParaRPr lang="it-IT" dirty="0"/>
          </a:p>
          <a:p>
            <a:pPr algn="ctr"/>
            <a:r>
              <a:rPr lang="it-IT" b="1" dirty="0" smtClean="0"/>
              <a:t>MORPHOGEN</a:t>
            </a:r>
          </a:p>
          <a:p>
            <a:pPr algn="ctr"/>
            <a:r>
              <a:rPr lang="it-IT" dirty="0" err="1" smtClean="0"/>
              <a:t>Soluble</a:t>
            </a:r>
            <a:r>
              <a:rPr lang="it-IT" dirty="0" smtClean="0"/>
              <a:t> </a:t>
            </a:r>
            <a:r>
              <a:rPr lang="it-IT" dirty="0" err="1" smtClean="0"/>
              <a:t>molecules</a:t>
            </a:r>
            <a:r>
              <a:rPr lang="it-IT" dirty="0" smtClean="0"/>
              <a:t> </a:t>
            </a:r>
            <a:r>
              <a:rPr lang="it-IT" dirty="0" err="1" smtClean="0"/>
              <a:t>secreted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a </a:t>
            </a:r>
            <a:r>
              <a:rPr lang="it-IT" dirty="0" err="1" smtClean="0"/>
              <a:t>distance</a:t>
            </a:r>
            <a:r>
              <a:rPr lang="it-IT" dirty="0" smtClean="0"/>
              <a:t> from a target </a:t>
            </a:r>
            <a:r>
              <a:rPr lang="it-IT" dirty="0" err="1" smtClean="0"/>
              <a:t>cell</a:t>
            </a:r>
            <a:endParaRPr lang="it-IT" dirty="0" smtClean="0"/>
          </a:p>
          <a:p>
            <a:pPr algn="ctr"/>
            <a:endParaRPr lang="it-IT" b="1" dirty="0"/>
          </a:p>
          <a:p>
            <a:pPr algn="ctr"/>
            <a:r>
              <a:rPr lang="it-IT" b="1" dirty="0" err="1" smtClean="0"/>
              <a:t>Concentration</a:t>
            </a:r>
            <a:r>
              <a:rPr lang="it-IT" b="1" dirty="0" smtClean="0"/>
              <a:t> </a:t>
            </a:r>
            <a:r>
              <a:rPr lang="it-IT" b="1" dirty="0" err="1" smtClean="0"/>
              <a:t>gradient</a:t>
            </a:r>
            <a:r>
              <a:rPr lang="it-IT" b="1" dirty="0" smtClean="0"/>
              <a:t>= </a:t>
            </a:r>
            <a:r>
              <a:rPr lang="it-IT" b="1" dirty="0" err="1" smtClean="0"/>
              <a:t>Morphogenetic</a:t>
            </a:r>
            <a:r>
              <a:rPr lang="it-IT" b="1" dirty="0" smtClean="0"/>
              <a:t> </a:t>
            </a:r>
            <a:r>
              <a:rPr lang="it-IT" b="1" dirty="0" err="1" smtClean="0"/>
              <a:t>gradients</a:t>
            </a:r>
            <a:endParaRPr lang="it-IT" b="1" dirty="0" smtClean="0"/>
          </a:p>
          <a:p>
            <a:pPr algn="ctr"/>
            <a:r>
              <a:rPr lang="it-IT" dirty="0" smtClean="0"/>
              <a:t>a </a:t>
            </a:r>
            <a:r>
              <a:rPr lang="it-IT" dirty="0" err="1" smtClean="0"/>
              <a:t>morphogen</a:t>
            </a:r>
            <a:r>
              <a:rPr lang="it-IT" dirty="0" smtClean="0"/>
              <a:t> can </a:t>
            </a:r>
            <a:r>
              <a:rPr lang="it-IT" dirty="0" err="1" smtClean="0"/>
              <a:t>specify</a:t>
            </a:r>
            <a:r>
              <a:rPr lang="it-IT" dirty="0" smtClean="0"/>
              <a:t> more </a:t>
            </a:r>
            <a:r>
              <a:rPr lang="it-IT" dirty="0" err="1" smtClean="0"/>
              <a:t>than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type</a:t>
            </a:r>
            <a:r>
              <a:rPr lang="it-IT" dirty="0" smtClean="0"/>
              <a:t> </a:t>
            </a:r>
            <a:r>
              <a:rPr lang="it-IT" dirty="0" err="1" smtClean="0"/>
              <a:t>depending</a:t>
            </a:r>
            <a:r>
              <a:rPr lang="it-IT" dirty="0" smtClean="0"/>
              <a:t> on </a:t>
            </a:r>
            <a:r>
              <a:rPr lang="it-IT" dirty="0" err="1" smtClean="0"/>
              <a:t>its</a:t>
            </a:r>
            <a:r>
              <a:rPr lang="it-IT" dirty="0" smtClean="0"/>
              <a:t> </a:t>
            </a:r>
            <a:r>
              <a:rPr lang="it-IT" dirty="0" err="1" smtClean="0"/>
              <a:t>concentration</a:t>
            </a:r>
            <a:endParaRPr lang="it-IT" dirty="0" smtClean="0"/>
          </a:p>
          <a:p>
            <a:pPr algn="ctr"/>
            <a:endParaRPr lang="it-IT" dirty="0" smtClean="0"/>
          </a:p>
          <a:p>
            <a:pPr algn="ctr"/>
            <a:r>
              <a:rPr lang="it-IT" b="1" dirty="0" err="1" smtClean="0"/>
              <a:t>Relevant</a:t>
            </a:r>
            <a:r>
              <a:rPr lang="it-IT" b="1" dirty="0" smtClean="0"/>
              <a:t> for pattern </a:t>
            </a:r>
            <a:r>
              <a:rPr lang="it-IT" b="1" dirty="0" err="1" smtClean="0"/>
              <a:t>formation</a:t>
            </a:r>
            <a:r>
              <a:rPr lang="it-IT" b="1" dirty="0" smtClean="0"/>
              <a:t>!</a:t>
            </a:r>
            <a:endParaRPr lang="it-IT" b="1" dirty="0"/>
          </a:p>
          <a:p>
            <a:pPr algn="ctr"/>
            <a:endParaRPr lang="it-IT" dirty="0" smtClean="0"/>
          </a:p>
        </p:txBody>
      </p:sp>
      <p:cxnSp>
        <p:nvCxnSpPr>
          <p:cNvPr id="12" name="Connettore 2 11"/>
          <p:cNvCxnSpPr/>
          <p:nvPr/>
        </p:nvCxnSpPr>
        <p:spPr>
          <a:xfrm flipH="1">
            <a:off x="1810559" y="1236222"/>
            <a:ext cx="1262842" cy="1197811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3783258" y="1236222"/>
            <a:ext cx="1003737" cy="2581314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5405" y="5974303"/>
            <a:ext cx="621395" cy="6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6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b="1" dirty="0"/>
              <a:t>The Nobel </a:t>
            </a:r>
            <a:r>
              <a:rPr lang="it-IT" sz="3200" b="1" dirty="0" err="1"/>
              <a:t>Prize</a:t>
            </a:r>
            <a:r>
              <a:rPr lang="it-IT" sz="3200" b="1" dirty="0"/>
              <a:t> in </a:t>
            </a:r>
            <a:r>
              <a:rPr lang="it-IT" sz="3200" b="1" dirty="0" err="1"/>
              <a:t>Physiology</a:t>
            </a:r>
            <a:r>
              <a:rPr lang="it-IT" sz="3200" b="1" dirty="0"/>
              <a:t> or Medicine 2012</a:t>
            </a:r>
            <a:r>
              <a:rPr lang="it-IT" sz="3200" dirty="0"/>
              <a:t> Sir John B. </a:t>
            </a:r>
            <a:r>
              <a:rPr lang="it-IT" sz="3200" dirty="0" err="1" smtClean="0"/>
              <a:t>Gurdon</a:t>
            </a:r>
            <a:r>
              <a:rPr lang="it-IT" sz="3200" dirty="0"/>
              <a:t> </a:t>
            </a:r>
            <a:r>
              <a:rPr lang="it-IT" sz="3200" dirty="0" smtClean="0"/>
              <a:t>and </a:t>
            </a:r>
            <a:r>
              <a:rPr lang="it-IT" sz="3200" dirty="0"/>
              <a:t>Shinya </a:t>
            </a:r>
            <a:r>
              <a:rPr lang="it-IT" sz="3200" dirty="0" err="1"/>
              <a:t>Yamanaka</a:t>
            </a:r>
            <a:endParaRPr lang="it-IT" sz="3200" dirty="0"/>
          </a:p>
        </p:txBody>
      </p:sp>
      <p:sp>
        <p:nvSpPr>
          <p:cNvPr id="5" name="Rettangolo 4"/>
          <p:cNvSpPr/>
          <p:nvPr/>
        </p:nvSpPr>
        <p:spPr>
          <a:xfrm>
            <a:off x="1397000" y="4888508"/>
            <a:ext cx="6565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/>
              <a:t>“for </a:t>
            </a:r>
            <a:r>
              <a:rPr lang="it-IT" sz="2800" b="1" dirty="0"/>
              <a:t>the </a:t>
            </a:r>
            <a:r>
              <a:rPr lang="it-IT" sz="2800" b="1" dirty="0" err="1"/>
              <a:t>discovery</a:t>
            </a:r>
            <a:r>
              <a:rPr lang="it-IT" sz="2800" b="1" dirty="0"/>
              <a:t> </a:t>
            </a:r>
            <a:r>
              <a:rPr lang="it-IT" sz="2800" b="1" dirty="0" err="1"/>
              <a:t>that</a:t>
            </a:r>
            <a:r>
              <a:rPr lang="it-IT" sz="2800" b="1" dirty="0"/>
              <a:t> </a:t>
            </a:r>
            <a:r>
              <a:rPr lang="it-IT" sz="2800" b="1" dirty="0" smtClean="0"/>
              <a:t>mature </a:t>
            </a:r>
            <a:r>
              <a:rPr lang="it-IT" sz="2800" b="1" dirty="0" err="1" smtClean="0"/>
              <a:t>cells</a:t>
            </a:r>
            <a:r>
              <a:rPr lang="it-IT" sz="2800" b="1" dirty="0" smtClean="0"/>
              <a:t> </a:t>
            </a:r>
          </a:p>
          <a:p>
            <a:pPr algn="ctr"/>
            <a:r>
              <a:rPr lang="it-IT" sz="2800" b="1" dirty="0" smtClean="0"/>
              <a:t>can </a:t>
            </a:r>
            <a:r>
              <a:rPr lang="it-IT" sz="2800" b="1" dirty="0"/>
              <a:t>be </a:t>
            </a:r>
            <a:r>
              <a:rPr lang="it-IT" sz="2800" b="1" dirty="0" err="1"/>
              <a:t>reprogrammed</a:t>
            </a:r>
            <a:r>
              <a:rPr lang="it-IT" sz="2800" b="1" dirty="0"/>
              <a:t>  to </a:t>
            </a:r>
            <a:r>
              <a:rPr lang="it-IT" sz="2800" b="1" dirty="0" err="1"/>
              <a:t>become</a:t>
            </a:r>
            <a:r>
              <a:rPr lang="it-IT" sz="2800" b="1" dirty="0"/>
              <a:t> </a:t>
            </a:r>
            <a:r>
              <a:rPr lang="it-IT" sz="2800" b="1" dirty="0" err="1" smtClean="0"/>
              <a:t>pluripotent</a:t>
            </a:r>
            <a:r>
              <a:rPr lang="it-IT" sz="2800" b="1" dirty="0" smtClean="0"/>
              <a:t>”</a:t>
            </a:r>
            <a:endParaRPr lang="it-IT" sz="2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r="50757"/>
          <a:stretch/>
        </p:blipFill>
        <p:spPr>
          <a:xfrm>
            <a:off x="4902200" y="1935577"/>
            <a:ext cx="2421032" cy="27056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/>
          <a:srcRect l="49371"/>
          <a:stretch/>
        </p:blipFill>
        <p:spPr>
          <a:xfrm>
            <a:off x="1562100" y="1922877"/>
            <a:ext cx="2489200" cy="270565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535844" y="2824577"/>
            <a:ext cx="75239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iPSCs</a:t>
            </a:r>
            <a:endParaRPr lang="it-IT" dirty="0" smtClean="0"/>
          </a:p>
          <a:p>
            <a:endParaRPr lang="it-IT" dirty="0"/>
          </a:p>
          <a:p>
            <a:r>
              <a:rPr lang="it-IT" dirty="0"/>
              <a:t>Oct4</a:t>
            </a:r>
          </a:p>
          <a:p>
            <a:r>
              <a:rPr lang="it-IT" dirty="0"/>
              <a:t>Sox2</a:t>
            </a:r>
          </a:p>
          <a:p>
            <a:r>
              <a:rPr lang="it-IT" dirty="0"/>
              <a:t>Klf4</a:t>
            </a:r>
          </a:p>
          <a:p>
            <a:r>
              <a:rPr lang="it-IT" dirty="0"/>
              <a:t>c-</a:t>
            </a:r>
            <a:r>
              <a:rPr lang="it-IT" dirty="0" err="1"/>
              <a:t>Myc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206500" y="0"/>
            <a:ext cx="60973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“the </a:t>
            </a:r>
            <a:r>
              <a:rPr lang="it-IT" sz="3200" dirty="0" err="1" smtClean="0"/>
              <a:t>reversal</a:t>
            </a:r>
            <a:r>
              <a:rPr lang="it-IT" sz="3200" dirty="0" smtClean="0"/>
              <a:t> of </a:t>
            </a:r>
            <a:r>
              <a:rPr lang="it-IT" sz="3200" dirty="0" err="1" smtClean="0"/>
              <a:t>cell</a:t>
            </a:r>
            <a:r>
              <a:rPr lang="it-IT" sz="3200" dirty="0" smtClean="0"/>
              <a:t> </a:t>
            </a:r>
            <a:r>
              <a:rPr lang="it-IT" sz="3200" dirty="0" err="1" smtClean="0"/>
              <a:t>differentiation</a:t>
            </a:r>
            <a:r>
              <a:rPr lang="it-IT" sz="3200" dirty="0" smtClean="0"/>
              <a:t>”</a:t>
            </a:r>
            <a:endParaRPr lang="it-IT" sz="32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4586" y="1966154"/>
            <a:ext cx="1328158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 smtClean="0"/>
              <a:t> </a:t>
            </a:r>
            <a:r>
              <a:rPr lang="it-IT" sz="1400" dirty="0" err="1" smtClean="0"/>
              <a:t>Cloning</a:t>
            </a:r>
            <a:r>
              <a:rPr lang="it-IT" sz="1400" dirty="0" smtClean="0"/>
              <a:t> in </a:t>
            </a:r>
            <a:r>
              <a:rPr lang="it-IT" sz="1400" dirty="0" err="1" smtClean="0"/>
              <a:t>frog</a:t>
            </a:r>
            <a:endParaRPr lang="it-IT" sz="1400" dirty="0" smtClean="0"/>
          </a:p>
          <a:p>
            <a:pPr algn="ctr"/>
            <a:r>
              <a:rPr lang="it-IT" sz="1400" dirty="0" smtClean="0"/>
              <a:t>1962</a:t>
            </a:r>
          </a:p>
          <a:p>
            <a:pPr algn="ctr"/>
            <a:endParaRPr lang="it-IT" sz="1400" dirty="0"/>
          </a:p>
          <a:p>
            <a:pPr algn="ctr"/>
            <a:r>
              <a:rPr lang="it-IT" sz="1400" dirty="0" err="1" smtClean="0"/>
              <a:t>Principle</a:t>
            </a:r>
            <a:endParaRPr lang="it-IT" sz="1400" dirty="0" smtClean="0"/>
          </a:p>
          <a:p>
            <a:pPr algn="ctr"/>
            <a:r>
              <a:rPr lang="it-IT" sz="1400" dirty="0"/>
              <a:t>o</a:t>
            </a:r>
            <a:r>
              <a:rPr lang="it-IT" sz="1400" dirty="0" smtClean="0"/>
              <a:t>f </a:t>
            </a:r>
            <a:r>
              <a:rPr lang="it-IT" sz="1400" dirty="0" err="1" smtClean="0"/>
              <a:t>genome</a:t>
            </a:r>
            <a:r>
              <a:rPr lang="it-IT" sz="1400" dirty="0" smtClean="0"/>
              <a:t> </a:t>
            </a:r>
          </a:p>
          <a:p>
            <a:pPr algn="ctr"/>
            <a:r>
              <a:rPr lang="it-IT" sz="1400" dirty="0" err="1"/>
              <a:t>c</a:t>
            </a:r>
            <a:r>
              <a:rPr lang="it-IT" sz="1400" dirty="0" err="1" smtClean="0"/>
              <a:t>onservation</a:t>
            </a:r>
            <a:endParaRPr lang="it-IT" sz="1400" dirty="0" smtClean="0"/>
          </a:p>
          <a:p>
            <a:pPr algn="ctr"/>
            <a:endParaRPr lang="it-IT" sz="1400" dirty="0"/>
          </a:p>
          <a:p>
            <a:pPr algn="ctr"/>
            <a:r>
              <a:rPr lang="it-IT" sz="1400" dirty="0" smtClean="0"/>
              <a:t>From </a:t>
            </a:r>
            <a:r>
              <a:rPr lang="it-IT" sz="1400" dirty="0" err="1" smtClean="0"/>
              <a:t>nuclear</a:t>
            </a:r>
            <a:endParaRPr lang="it-IT" sz="1400" dirty="0" smtClean="0"/>
          </a:p>
          <a:p>
            <a:pPr algn="ctr"/>
            <a:r>
              <a:rPr lang="it-IT" sz="1400" dirty="0"/>
              <a:t>t</a:t>
            </a:r>
            <a:r>
              <a:rPr lang="it-IT" sz="1400" dirty="0" smtClean="0"/>
              <a:t>ransfer</a:t>
            </a:r>
          </a:p>
          <a:p>
            <a:pPr algn="ctr"/>
            <a:r>
              <a:rPr lang="it-IT" sz="1400" dirty="0"/>
              <a:t>t</a:t>
            </a:r>
            <a:r>
              <a:rPr lang="it-IT" sz="1400" dirty="0" smtClean="0"/>
              <a:t>o </a:t>
            </a:r>
            <a:r>
              <a:rPr lang="it-IT" sz="1400" dirty="0" err="1" smtClean="0"/>
              <a:t>nuclear</a:t>
            </a:r>
            <a:r>
              <a:rPr lang="it-IT" sz="1400" dirty="0" smtClean="0"/>
              <a:t> </a:t>
            </a:r>
          </a:p>
          <a:p>
            <a:pPr algn="ctr"/>
            <a:r>
              <a:rPr lang="it-IT" sz="1400" dirty="0" err="1" smtClean="0"/>
              <a:t>reprogramming</a:t>
            </a:r>
            <a:endParaRPr lang="it-IT" sz="1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2900" y="5740917"/>
            <a:ext cx="739835" cy="73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9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ilbert_2_2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387" y="262308"/>
            <a:ext cx="5141704" cy="6475849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15342" y="135750"/>
            <a:ext cx="16810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/>
              <a:t>Metazoa</a:t>
            </a:r>
            <a:endParaRPr lang="it-IT" sz="32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936091" y="1863775"/>
            <a:ext cx="32079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Early</a:t>
            </a:r>
            <a:r>
              <a:rPr lang="it-IT" b="1" dirty="0" smtClean="0"/>
              <a:t> </a:t>
            </a:r>
            <a:r>
              <a:rPr lang="it-IT" b="1" dirty="0" err="1" smtClean="0"/>
              <a:t>development</a:t>
            </a:r>
            <a:r>
              <a:rPr lang="it-IT" b="1" dirty="0" smtClean="0"/>
              <a:t> </a:t>
            </a:r>
          </a:p>
          <a:p>
            <a:r>
              <a:rPr lang="it-IT" b="1" dirty="0" err="1"/>
              <a:t>i</a:t>
            </a:r>
            <a:r>
              <a:rPr lang="it-IT" b="1" dirty="0" err="1" smtClean="0"/>
              <a:t>s</a:t>
            </a:r>
            <a:r>
              <a:rPr lang="it-IT" b="1" dirty="0" smtClean="0"/>
              <a:t> </a:t>
            </a:r>
            <a:r>
              <a:rPr lang="it-IT" b="1" dirty="0" err="1" smtClean="0"/>
              <a:t>generalizable</a:t>
            </a:r>
            <a:r>
              <a:rPr lang="it-IT" dirty="0"/>
              <a:t>:</a:t>
            </a:r>
            <a:endParaRPr lang="it-IT" dirty="0" smtClean="0"/>
          </a:p>
          <a:p>
            <a:endParaRPr lang="it-IT" dirty="0"/>
          </a:p>
          <a:p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animal</a:t>
            </a:r>
            <a:r>
              <a:rPr lang="it-IT" dirty="0" smtClean="0"/>
              <a:t> </a:t>
            </a:r>
            <a:r>
              <a:rPr lang="it-IT" dirty="0" err="1" smtClean="0"/>
              <a:t>passes</a:t>
            </a:r>
            <a:r>
              <a:rPr lang="it-IT" dirty="0" smtClean="0"/>
              <a:t> </a:t>
            </a:r>
            <a:r>
              <a:rPr lang="it-IT" dirty="0" err="1" smtClean="0"/>
              <a:t>through</a:t>
            </a:r>
            <a:r>
              <a:rPr lang="it-IT" dirty="0" smtClean="0"/>
              <a:t> </a:t>
            </a:r>
            <a:r>
              <a:rPr lang="it-IT" dirty="0" err="1" smtClean="0"/>
              <a:t>similar</a:t>
            </a:r>
            <a:r>
              <a:rPr lang="it-IT" dirty="0" smtClean="0"/>
              <a:t> </a:t>
            </a:r>
            <a:r>
              <a:rPr lang="it-IT" dirty="0" err="1" smtClean="0"/>
              <a:t>stages</a:t>
            </a:r>
            <a:r>
              <a:rPr lang="it-IT" dirty="0" smtClean="0"/>
              <a:t> of </a:t>
            </a:r>
            <a:r>
              <a:rPr lang="it-IT" dirty="0" err="1" smtClean="0"/>
              <a:t>early</a:t>
            </a:r>
            <a:r>
              <a:rPr lang="it-IT" dirty="0" smtClean="0"/>
              <a:t> </a:t>
            </a:r>
            <a:r>
              <a:rPr lang="it-IT" dirty="0" err="1" smtClean="0"/>
              <a:t>development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225996" y="1566333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 smtClean="0"/>
          </a:p>
          <a:p>
            <a:endParaRPr lang="it-IT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6385" y="5756991"/>
            <a:ext cx="452995" cy="45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1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808877" y="700543"/>
            <a:ext cx="820570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b="1" dirty="0" err="1"/>
              <a:t>Embryogenesis</a:t>
            </a:r>
            <a:r>
              <a:rPr lang="it-IT" sz="3200" b="1" dirty="0" smtClean="0"/>
              <a:t>:</a:t>
            </a:r>
          </a:p>
          <a:p>
            <a:pPr>
              <a:defRPr/>
            </a:pPr>
            <a:endParaRPr lang="it-IT" sz="3200" dirty="0"/>
          </a:p>
          <a:p>
            <a:pPr>
              <a:defRPr/>
            </a:pPr>
            <a:r>
              <a:rPr lang="it-IT" sz="3200" dirty="0"/>
              <a:t>		</a:t>
            </a:r>
            <a:r>
              <a:rPr lang="it-IT" sz="3200" dirty="0" err="1" smtClean="0"/>
              <a:t>fertilization</a:t>
            </a:r>
            <a:endParaRPr lang="it-IT" sz="3200" dirty="0"/>
          </a:p>
          <a:p>
            <a:pPr>
              <a:defRPr/>
            </a:pPr>
            <a:r>
              <a:rPr lang="it-IT" sz="3200" dirty="0"/>
              <a:t>		</a:t>
            </a:r>
            <a:r>
              <a:rPr lang="it-IT" sz="3200" dirty="0" err="1" smtClean="0"/>
              <a:t>cleavage</a:t>
            </a:r>
            <a:r>
              <a:rPr lang="it-IT" sz="3200" dirty="0" smtClean="0"/>
              <a:t> </a:t>
            </a:r>
            <a:r>
              <a:rPr lang="it-IT" sz="2000" dirty="0" smtClean="0"/>
              <a:t>(</a:t>
            </a:r>
            <a:r>
              <a:rPr lang="it-IT" sz="2000" dirty="0" err="1" smtClean="0"/>
              <a:t>cell</a:t>
            </a:r>
            <a:r>
              <a:rPr lang="it-IT" sz="2000" dirty="0" smtClean="0"/>
              <a:t> </a:t>
            </a:r>
            <a:r>
              <a:rPr lang="it-IT" sz="2000" dirty="0" err="1" smtClean="0"/>
              <a:t>divisions</a:t>
            </a:r>
            <a:r>
              <a:rPr lang="it-IT" sz="2000" dirty="0" err="1" smtClean="0">
                <a:sym typeface="Wingdings"/>
              </a:rPr>
              <a:t></a:t>
            </a:r>
            <a:r>
              <a:rPr lang="it-IT" sz="2000" dirty="0" err="1" smtClean="0"/>
              <a:t>blastomeres</a:t>
            </a:r>
            <a:r>
              <a:rPr lang="it-IT" sz="2000" dirty="0"/>
              <a:t>)</a:t>
            </a:r>
            <a:endParaRPr lang="it-IT" sz="2000" dirty="0" smtClean="0"/>
          </a:p>
          <a:p>
            <a:pPr>
              <a:defRPr/>
            </a:pPr>
            <a:r>
              <a:rPr lang="it-IT" sz="3200" dirty="0"/>
              <a:t>		</a:t>
            </a:r>
            <a:r>
              <a:rPr lang="it-IT" sz="3200" dirty="0" err="1" smtClean="0"/>
              <a:t>gastrulation</a:t>
            </a:r>
            <a:r>
              <a:rPr lang="it-IT" sz="3200" dirty="0" smtClean="0"/>
              <a:t> </a:t>
            </a:r>
            <a:r>
              <a:rPr lang="it-IT" sz="2000" dirty="0" smtClean="0"/>
              <a:t>(</a:t>
            </a:r>
            <a:r>
              <a:rPr lang="it-IT" sz="2000" dirty="0" err="1" smtClean="0"/>
              <a:t>germ</a:t>
            </a:r>
            <a:r>
              <a:rPr lang="it-IT" sz="2000" dirty="0" smtClean="0"/>
              <a:t> </a:t>
            </a:r>
            <a:r>
              <a:rPr lang="it-IT" sz="2000" dirty="0" err="1" smtClean="0"/>
              <a:t>layers</a:t>
            </a:r>
            <a:r>
              <a:rPr lang="it-IT" sz="2000" dirty="0" smtClean="0"/>
              <a:t>: </a:t>
            </a:r>
            <a:r>
              <a:rPr lang="it-IT" sz="2000" dirty="0" err="1" smtClean="0"/>
              <a:t>ectoderm</a:t>
            </a:r>
            <a:r>
              <a:rPr lang="it-IT" sz="2000" dirty="0" smtClean="0"/>
              <a:t>, </a:t>
            </a:r>
            <a:r>
              <a:rPr lang="it-IT" sz="2000" dirty="0" err="1" smtClean="0"/>
              <a:t>mesoderm,endoderm</a:t>
            </a:r>
            <a:r>
              <a:rPr lang="it-IT" sz="2000" dirty="0" smtClean="0"/>
              <a:t>)</a:t>
            </a:r>
            <a:endParaRPr lang="it-IT" sz="3200" dirty="0"/>
          </a:p>
          <a:p>
            <a:pPr>
              <a:defRPr/>
            </a:pPr>
            <a:r>
              <a:rPr lang="it-IT" sz="3200" dirty="0"/>
              <a:t>		</a:t>
            </a:r>
            <a:r>
              <a:rPr lang="it-IT" sz="3200" dirty="0" err="1" smtClean="0"/>
              <a:t>neurulation</a:t>
            </a:r>
            <a:endParaRPr lang="it-IT" sz="3200" dirty="0"/>
          </a:p>
          <a:p>
            <a:pPr>
              <a:defRPr/>
            </a:pPr>
            <a:r>
              <a:rPr lang="it-IT" sz="3200" dirty="0"/>
              <a:t>	</a:t>
            </a:r>
            <a:r>
              <a:rPr lang="it-IT" sz="3200" dirty="0" smtClean="0"/>
              <a:t>     </a:t>
            </a:r>
            <a:r>
              <a:rPr lang="it-IT" sz="3200" dirty="0" err="1" smtClean="0"/>
              <a:t>organogenesis</a:t>
            </a:r>
            <a:endParaRPr lang="it-IT" sz="3200" dirty="0"/>
          </a:p>
          <a:p>
            <a:pPr>
              <a:defRPr/>
            </a:pPr>
            <a:r>
              <a:rPr lang="it-IT" sz="3200" dirty="0"/>
              <a:t>										</a:t>
            </a:r>
          </a:p>
          <a:p>
            <a:pPr>
              <a:defRPr/>
            </a:pPr>
            <a:endParaRPr lang="it-IT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2272" y="5785902"/>
            <a:ext cx="494412" cy="4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3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"/>
    </mc:Choice>
    <mc:Fallback xmlns="">
      <p:transition xmlns:p14="http://schemas.microsoft.com/office/powerpoint/2010/main" spd="slow" advTm="33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971791"/>
            <a:ext cx="8042276" cy="527660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156279" y="327033"/>
            <a:ext cx="492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/>
              <a:t>Developmental</a:t>
            </a:r>
            <a:r>
              <a:rPr lang="it-IT" sz="2800" b="1" dirty="0"/>
              <a:t> </a:t>
            </a:r>
            <a:r>
              <a:rPr lang="it-IT" sz="2800" b="1" dirty="0" err="1"/>
              <a:t>history</a:t>
            </a:r>
            <a:r>
              <a:rPr lang="it-IT" sz="2800" b="1" dirty="0"/>
              <a:t> of a </a:t>
            </a:r>
            <a:r>
              <a:rPr lang="it-IT" sz="2800" b="1" dirty="0" err="1" smtClean="0"/>
              <a:t>frog</a:t>
            </a:r>
            <a:endParaRPr lang="it-IT" sz="2800" b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0472" y="5624500"/>
            <a:ext cx="623897" cy="62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2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3418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it-IT" b="1" dirty="0" err="1" smtClean="0"/>
              <a:t>Developmental</a:t>
            </a:r>
            <a:r>
              <a:rPr lang="it-IT" b="1" dirty="0" smtClean="0"/>
              <a:t> </a:t>
            </a:r>
            <a:r>
              <a:rPr lang="it-IT" b="1" dirty="0" err="1" smtClean="0"/>
              <a:t>Biology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“the </a:t>
            </a:r>
            <a:r>
              <a:rPr lang="it-IT" dirty="0" err="1"/>
              <a:t>study</a:t>
            </a:r>
            <a:r>
              <a:rPr lang="it-IT" dirty="0"/>
              <a:t> of the </a:t>
            </a:r>
            <a:r>
              <a:rPr lang="it-IT" b="1" dirty="0" err="1" smtClean="0"/>
              <a:t>molecular</a:t>
            </a:r>
            <a:r>
              <a:rPr lang="it-IT" b="1" dirty="0" smtClean="0"/>
              <a:t> </a:t>
            </a:r>
            <a:r>
              <a:rPr lang="it-IT" b="1" dirty="0" err="1" smtClean="0"/>
              <a:t>mechanisms</a:t>
            </a:r>
            <a:r>
              <a:rPr lang="it-IT" b="1" dirty="0" smtClean="0"/>
              <a:t> </a:t>
            </a:r>
            <a:r>
              <a:rPr lang="it-IT" dirty="0" err="1"/>
              <a:t>which</a:t>
            </a:r>
            <a:r>
              <a:rPr lang="it-IT" dirty="0"/>
              <a:t> control the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stages</a:t>
            </a:r>
            <a:r>
              <a:rPr lang="it-IT" dirty="0"/>
              <a:t> </a:t>
            </a:r>
            <a:r>
              <a:rPr lang="it-IT" dirty="0" smtClean="0"/>
              <a:t>of </a:t>
            </a:r>
            <a:r>
              <a:rPr lang="it-IT" dirty="0" err="1" smtClean="0"/>
              <a:t>embryo</a:t>
            </a:r>
            <a:r>
              <a:rPr lang="it-IT" dirty="0" smtClean="0"/>
              <a:t> </a:t>
            </a:r>
            <a:r>
              <a:rPr lang="it-IT" dirty="0" err="1"/>
              <a:t>development</a:t>
            </a:r>
            <a:r>
              <a:rPr lang="it-IT" dirty="0"/>
              <a:t> and the </a:t>
            </a:r>
            <a:r>
              <a:rPr lang="it-IT" dirty="0" err="1"/>
              <a:t>differention</a:t>
            </a:r>
            <a:r>
              <a:rPr lang="it-IT" dirty="0"/>
              <a:t> of </a:t>
            </a:r>
            <a:r>
              <a:rPr lang="it-IT" dirty="0" err="1"/>
              <a:t>cells</a:t>
            </a:r>
            <a:r>
              <a:rPr lang="it-IT" dirty="0" smtClean="0"/>
              <a:t>, </a:t>
            </a:r>
            <a:r>
              <a:rPr lang="it-IT" dirty="0" err="1" smtClean="0"/>
              <a:t>tissues</a:t>
            </a:r>
            <a:r>
              <a:rPr lang="it-IT" dirty="0" smtClean="0"/>
              <a:t> and </a:t>
            </a:r>
            <a:r>
              <a:rPr lang="it-IT" dirty="0" err="1"/>
              <a:t>organs</a:t>
            </a:r>
            <a:r>
              <a:rPr lang="it-IT" dirty="0"/>
              <a:t> of the </a:t>
            </a:r>
            <a:r>
              <a:rPr lang="it-IT" dirty="0" smtClean="0"/>
              <a:t>body…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…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regeneration</a:t>
            </a:r>
            <a:r>
              <a:rPr lang="it-IT" dirty="0" smtClean="0"/>
              <a:t> and </a:t>
            </a:r>
            <a:r>
              <a:rPr lang="it-IT" dirty="0" err="1" smtClean="0"/>
              <a:t>aging</a:t>
            </a:r>
            <a:r>
              <a:rPr lang="it-IT" dirty="0" smtClean="0"/>
              <a:t>”</a:t>
            </a:r>
            <a:endParaRPr lang="it-IT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3980" y="5966951"/>
            <a:ext cx="653792" cy="65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5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Cell fate, </a:t>
            </a:r>
            <a:r>
              <a:rPr lang="it-IT" b="1" dirty="0" err="1"/>
              <a:t>potency</a:t>
            </a:r>
            <a:r>
              <a:rPr lang="it-IT" b="1" dirty="0"/>
              <a:t> and </a:t>
            </a:r>
            <a:r>
              <a:rPr lang="it-IT" b="1" dirty="0" err="1"/>
              <a:t>commitment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/>
              <a:t>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types</a:t>
            </a:r>
            <a:r>
              <a:rPr lang="it-IT" dirty="0"/>
              <a:t> in the </a:t>
            </a:r>
            <a:r>
              <a:rPr lang="it-IT" dirty="0" err="1"/>
              <a:t>embryo</a:t>
            </a:r>
            <a:r>
              <a:rPr lang="it-IT" dirty="0"/>
              <a:t> </a:t>
            </a:r>
            <a:r>
              <a:rPr lang="it-IT" dirty="0" err="1"/>
              <a:t>increases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development</a:t>
            </a:r>
            <a:r>
              <a:rPr lang="it-IT" dirty="0"/>
              <a:t> </a:t>
            </a:r>
            <a:r>
              <a:rPr lang="it-IT" dirty="0" err="1"/>
              <a:t>proceeds</a:t>
            </a:r>
            <a:endParaRPr lang="it-IT" dirty="0"/>
          </a:p>
          <a:p>
            <a:pPr marL="0" indent="0">
              <a:buNone/>
            </a:pPr>
            <a:endParaRPr lang="it-IT" sz="4000" b="1" dirty="0"/>
          </a:p>
          <a:p>
            <a:pPr marL="0" indent="0">
              <a:buNone/>
            </a:pPr>
            <a:r>
              <a:rPr lang="it-IT" sz="4000" b="1" dirty="0" smtClean="0"/>
              <a:t>Cell </a:t>
            </a:r>
            <a:r>
              <a:rPr lang="it-IT" sz="4000" b="1" dirty="0"/>
              <a:t>fate</a:t>
            </a:r>
            <a:r>
              <a:rPr lang="it-IT" sz="4000" dirty="0"/>
              <a:t> </a:t>
            </a:r>
          </a:p>
          <a:p>
            <a:pPr marL="0" indent="0">
              <a:buNone/>
            </a:pPr>
            <a:r>
              <a:rPr lang="it-IT" dirty="0"/>
              <a:t>the </a:t>
            </a:r>
            <a:r>
              <a:rPr lang="it-IT" dirty="0" err="1"/>
              <a:t>range</a:t>
            </a:r>
            <a:r>
              <a:rPr lang="it-IT" dirty="0"/>
              <a:t> of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types</a:t>
            </a:r>
            <a:r>
              <a:rPr lang="it-IT" dirty="0"/>
              <a:t> a </a:t>
            </a:r>
            <a:r>
              <a:rPr lang="it-IT" dirty="0" err="1"/>
              <a:t>particular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can </a:t>
            </a:r>
            <a:r>
              <a:rPr lang="it-IT" dirty="0" err="1"/>
              <a:t>give</a:t>
            </a:r>
            <a:r>
              <a:rPr lang="it-IT" dirty="0"/>
              <a:t> rise to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development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sz="4000" dirty="0"/>
          </a:p>
          <a:p>
            <a:pPr marL="0" indent="0">
              <a:buNone/>
            </a:pPr>
            <a:r>
              <a:rPr lang="it-IT" sz="4000" b="1" dirty="0"/>
              <a:t>Cell </a:t>
            </a:r>
            <a:r>
              <a:rPr lang="it-IT" sz="4000" b="1" dirty="0" err="1"/>
              <a:t>potency</a:t>
            </a:r>
            <a:r>
              <a:rPr lang="it-IT" sz="4000" dirty="0"/>
              <a:t> </a:t>
            </a:r>
          </a:p>
          <a:p>
            <a:pPr marL="0" indent="0">
              <a:buNone/>
            </a:pPr>
            <a:r>
              <a:rPr lang="it-IT" dirty="0"/>
              <a:t>the </a:t>
            </a:r>
            <a:r>
              <a:rPr lang="it-IT" dirty="0" err="1"/>
              <a:t>entire</a:t>
            </a:r>
            <a:r>
              <a:rPr lang="it-IT" dirty="0"/>
              <a:t> </a:t>
            </a:r>
            <a:r>
              <a:rPr lang="it-IT" dirty="0" err="1"/>
              <a:t>repertoire</a:t>
            </a:r>
            <a:r>
              <a:rPr lang="it-IT" dirty="0"/>
              <a:t> of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types</a:t>
            </a:r>
            <a:r>
              <a:rPr lang="it-IT" dirty="0"/>
              <a:t> a </a:t>
            </a:r>
            <a:r>
              <a:rPr lang="it-IT" dirty="0" err="1"/>
              <a:t>particular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can </a:t>
            </a:r>
            <a:r>
              <a:rPr lang="it-IT" dirty="0" err="1"/>
              <a:t>give</a:t>
            </a:r>
            <a:r>
              <a:rPr lang="it-IT" dirty="0"/>
              <a:t> rise in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environments</a:t>
            </a:r>
            <a:r>
              <a:rPr lang="it-IT" dirty="0"/>
              <a:t> (e.g. a </a:t>
            </a:r>
            <a:r>
              <a:rPr lang="it-IT" dirty="0" err="1"/>
              <a:t>cell</a:t>
            </a:r>
            <a:r>
              <a:rPr lang="it-IT" dirty="0"/>
              <a:t> can </a:t>
            </a:r>
            <a:r>
              <a:rPr lang="it-IT" dirty="0" err="1"/>
              <a:t>differentiate</a:t>
            </a:r>
            <a:r>
              <a:rPr lang="it-IT" dirty="0"/>
              <a:t> in an </a:t>
            </a:r>
            <a:r>
              <a:rPr lang="it-IT" dirty="0" err="1"/>
              <a:t>abnormal</a:t>
            </a:r>
            <a:r>
              <a:rPr lang="it-IT" dirty="0"/>
              <a:t> way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experimentally</a:t>
            </a:r>
            <a:r>
              <a:rPr lang="it-IT" dirty="0"/>
              <a:t> </a:t>
            </a:r>
            <a:r>
              <a:rPr lang="it-IT" dirty="0" err="1"/>
              <a:t>grafted</a:t>
            </a:r>
            <a:r>
              <a:rPr lang="it-IT" dirty="0"/>
              <a:t> in an </a:t>
            </a:r>
            <a:r>
              <a:rPr lang="it-IT" dirty="0" err="1"/>
              <a:t>ectopic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).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1600" y="5642429"/>
            <a:ext cx="483734" cy="4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8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Cell fate, </a:t>
            </a:r>
            <a:r>
              <a:rPr lang="it-IT" b="1" dirty="0" err="1"/>
              <a:t>potency</a:t>
            </a:r>
            <a:r>
              <a:rPr lang="it-IT" b="1" dirty="0"/>
              <a:t> and </a:t>
            </a:r>
            <a:r>
              <a:rPr lang="it-IT" b="1" dirty="0" err="1"/>
              <a:t>commitment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/>
              <a:t>The </a:t>
            </a:r>
            <a:r>
              <a:rPr lang="it-IT" b="1" dirty="0" err="1"/>
              <a:t>potency</a:t>
            </a:r>
            <a:r>
              <a:rPr lang="it-IT" dirty="0"/>
              <a:t> of a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b="1" dirty="0" err="1"/>
              <a:t>intrinsic</a:t>
            </a:r>
            <a:r>
              <a:rPr lang="it-IT" dirty="0"/>
              <a:t> </a:t>
            </a:r>
            <a:r>
              <a:rPr lang="it-IT" dirty="0" err="1"/>
              <a:t>property</a:t>
            </a:r>
            <a:r>
              <a:rPr lang="it-IT" dirty="0"/>
              <a:t> and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greater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or </a:t>
            </a:r>
            <a:r>
              <a:rPr lang="it-IT" dirty="0" err="1"/>
              <a:t>equal</a:t>
            </a:r>
            <a:r>
              <a:rPr lang="it-IT" dirty="0"/>
              <a:t> to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b="1" dirty="0" smtClean="0"/>
              <a:t>fate</a:t>
            </a:r>
            <a:endParaRPr lang="it-IT" dirty="0"/>
          </a:p>
          <a:p>
            <a:pPr marL="0" indent="0">
              <a:buNone/>
            </a:pPr>
            <a:endParaRPr lang="it-IT" sz="2400" dirty="0"/>
          </a:p>
          <a:p>
            <a:pPr marL="0" indent="0" algn="ctr">
              <a:buNone/>
            </a:pPr>
            <a:r>
              <a:rPr lang="it-IT" sz="2800" b="1" dirty="0" smtClean="0"/>
              <a:t>fate</a:t>
            </a:r>
            <a:r>
              <a:rPr lang="it-IT" sz="2800" dirty="0" smtClean="0"/>
              <a:t> = </a:t>
            </a:r>
            <a:r>
              <a:rPr lang="it-IT" sz="2800" b="1" dirty="0" err="1" smtClean="0"/>
              <a:t>potency</a:t>
            </a:r>
            <a:r>
              <a:rPr lang="it-IT" sz="2800" dirty="0" smtClean="0"/>
              <a:t> + </a:t>
            </a:r>
            <a:r>
              <a:rPr lang="it-IT" sz="2800" b="1" dirty="0" err="1" smtClean="0"/>
              <a:t>environment</a:t>
            </a:r>
            <a:endParaRPr lang="it-IT" sz="2800" b="1" dirty="0" smtClean="0"/>
          </a:p>
          <a:p>
            <a:pPr marL="0" indent="0" algn="ctr">
              <a:buNone/>
            </a:pPr>
            <a:r>
              <a:rPr lang="it-IT" sz="2400" dirty="0" smtClean="0"/>
              <a:t> </a:t>
            </a:r>
            <a:r>
              <a:rPr lang="it-IT" sz="2400" dirty="0"/>
              <a:t>(e.g.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contact</a:t>
            </a:r>
            <a:r>
              <a:rPr lang="it-IT" sz="2400" dirty="0"/>
              <a:t> with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in the </a:t>
            </a:r>
            <a:r>
              <a:rPr lang="it-IT" sz="2400" dirty="0" err="1"/>
              <a:t>embryo</a:t>
            </a:r>
            <a:r>
              <a:rPr lang="it-IT" sz="2400" dirty="0"/>
              <a:t>).</a:t>
            </a:r>
          </a:p>
          <a:p>
            <a:pPr algn="ctr"/>
            <a:endParaRPr lang="it-IT" sz="2400" dirty="0"/>
          </a:p>
          <a:p>
            <a:pPr algn="ctr"/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3886" y="5719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1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Cell fate, </a:t>
            </a:r>
            <a:r>
              <a:rPr lang="it-IT" b="1" dirty="0" err="1"/>
              <a:t>potency</a:t>
            </a:r>
            <a:r>
              <a:rPr lang="it-IT" b="1" dirty="0"/>
              <a:t> and </a:t>
            </a:r>
            <a:r>
              <a:rPr lang="it-IT" b="1" dirty="0" err="1"/>
              <a:t>commitment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3824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b="1" dirty="0" err="1"/>
              <a:t>cell</a:t>
            </a:r>
            <a:r>
              <a:rPr lang="it-IT" sz="2400" b="1" dirty="0"/>
              <a:t> fate</a:t>
            </a:r>
            <a:r>
              <a:rPr lang="it-IT" sz="2400" dirty="0"/>
              <a:t> </a:t>
            </a:r>
            <a:r>
              <a:rPr lang="it-IT" sz="2400" dirty="0" err="1"/>
              <a:t>becomes</a:t>
            </a:r>
            <a:r>
              <a:rPr lang="it-IT" sz="2400" dirty="0"/>
              <a:t> </a:t>
            </a:r>
            <a:r>
              <a:rPr lang="it-IT" sz="2400" dirty="0" err="1"/>
              <a:t>restricted</a:t>
            </a:r>
            <a:r>
              <a:rPr lang="it-IT" sz="2400" dirty="0"/>
              <a:t> </a:t>
            </a:r>
            <a:r>
              <a:rPr lang="it-IT" sz="2400" dirty="0" err="1"/>
              <a:t>following</a:t>
            </a:r>
            <a:r>
              <a:rPr lang="it-IT" sz="2400" dirty="0"/>
              <a:t>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decision</a:t>
            </a:r>
            <a:r>
              <a:rPr lang="it-IT" sz="2400" dirty="0"/>
              <a:t> in the </a:t>
            </a:r>
            <a:r>
              <a:rPr lang="it-IT" sz="2400" dirty="0" err="1"/>
              <a:t>developmental</a:t>
            </a:r>
            <a:r>
              <a:rPr lang="it-IT" sz="2400" dirty="0"/>
              <a:t> </a:t>
            </a:r>
            <a:r>
              <a:rPr lang="it-IT" sz="2400" dirty="0" err="1"/>
              <a:t>hierarchy</a:t>
            </a:r>
            <a:r>
              <a:rPr lang="it-IT" sz="2400" dirty="0"/>
              <a:t>, </a:t>
            </a:r>
            <a:r>
              <a:rPr lang="it-IT" sz="2400" dirty="0" err="1"/>
              <a:t>cells</a:t>
            </a:r>
            <a:r>
              <a:rPr lang="it-IT" sz="2400" dirty="0"/>
              <a:t> are </a:t>
            </a:r>
            <a:r>
              <a:rPr lang="it-IT" sz="2400" dirty="0" err="1"/>
              <a:t>said</a:t>
            </a:r>
            <a:r>
              <a:rPr lang="it-IT" sz="2400" dirty="0"/>
              <a:t> to be </a:t>
            </a:r>
            <a:r>
              <a:rPr lang="it-IT" sz="2400" b="1" dirty="0" err="1"/>
              <a:t>committed</a:t>
            </a:r>
            <a:r>
              <a:rPr lang="it-IT" sz="2400" dirty="0"/>
              <a:t> to a </a:t>
            </a:r>
            <a:r>
              <a:rPr lang="it-IT" sz="2400" dirty="0" err="1"/>
              <a:t>certain</a:t>
            </a:r>
            <a:r>
              <a:rPr lang="it-IT" sz="2400" dirty="0"/>
              <a:t> </a:t>
            </a:r>
            <a:r>
              <a:rPr lang="it-IT" sz="2400" b="1" dirty="0" smtClean="0"/>
              <a:t>fate </a:t>
            </a:r>
            <a:r>
              <a:rPr lang="it-IT" sz="2400" dirty="0" smtClean="0"/>
              <a:t>(or </a:t>
            </a:r>
            <a:r>
              <a:rPr lang="it-IT" sz="2400" dirty="0" err="1" smtClean="0"/>
              <a:t>developmental</a:t>
            </a:r>
            <a:r>
              <a:rPr lang="it-IT" sz="2400" dirty="0" smtClean="0"/>
              <a:t> </a:t>
            </a:r>
            <a:r>
              <a:rPr lang="it-IT" sz="2400" dirty="0" err="1" smtClean="0"/>
              <a:t>pathway</a:t>
            </a:r>
            <a:r>
              <a:rPr lang="it-IT" sz="2400" dirty="0" smtClean="0"/>
              <a:t>). 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sz="2400" b="1" dirty="0" err="1" smtClean="0"/>
              <a:t>commitment</a:t>
            </a:r>
            <a:r>
              <a:rPr lang="it-IT" sz="2400" dirty="0" smtClean="0"/>
              <a:t> </a:t>
            </a:r>
            <a:r>
              <a:rPr lang="it-IT" sz="2400" dirty="0" err="1"/>
              <a:t>occurs</a:t>
            </a:r>
            <a:r>
              <a:rPr lang="it-IT" sz="2400" dirty="0"/>
              <a:t> in </a:t>
            </a:r>
            <a:r>
              <a:rPr lang="it-IT" sz="2400" dirty="0" err="1" smtClean="0"/>
              <a:t>stages</a:t>
            </a:r>
            <a:endParaRPr lang="it-IT" sz="2400" dirty="0" smtClean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sz="2400" dirty="0">
              <a:sym typeface="Wingdings"/>
            </a:endParaRP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759" y="5124510"/>
            <a:ext cx="572792" cy="57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2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 smtClean="0"/>
              <a:t>Levels</a:t>
            </a:r>
            <a:r>
              <a:rPr lang="it-IT" b="1" dirty="0" smtClean="0"/>
              <a:t> of </a:t>
            </a:r>
            <a:r>
              <a:rPr lang="it-IT" b="1" dirty="0" err="1" smtClean="0"/>
              <a:t>developmental</a:t>
            </a:r>
            <a:r>
              <a:rPr lang="it-IT" b="1" dirty="0" smtClean="0"/>
              <a:t> </a:t>
            </a:r>
            <a:r>
              <a:rPr lang="it-IT" b="1" dirty="0" err="1" smtClean="0"/>
              <a:t>commitment</a:t>
            </a:r>
            <a:endParaRPr lang="it-IT" b="1" dirty="0"/>
          </a:p>
        </p:txBody>
      </p:sp>
      <p:pic>
        <p:nvPicPr>
          <p:cNvPr id="4" name="Picture 3" descr="FIG1_1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3"/>
          <a:stretch/>
        </p:blipFill>
        <p:spPr>
          <a:xfrm>
            <a:off x="4600072" y="1950881"/>
            <a:ext cx="1817047" cy="391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 descr="FIG1_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61"/>
          <a:stretch/>
        </p:blipFill>
        <p:spPr>
          <a:xfrm>
            <a:off x="1748623" y="1950881"/>
            <a:ext cx="2727542" cy="391160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3313001" y="1304550"/>
            <a:ext cx="2574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 smtClean="0"/>
              <a:t>Specification</a:t>
            </a:r>
            <a:endParaRPr lang="it-IT" sz="36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911579" y="601115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From </a:t>
            </a:r>
            <a:r>
              <a:rPr lang="it-IT" dirty="0" err="1" smtClean="0"/>
              <a:t>Wolpert</a:t>
            </a: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8075" y="5754521"/>
            <a:ext cx="513270" cy="51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4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408</Words>
  <Application>Microsoft Macintosh PowerPoint</Application>
  <PresentationFormat>Presentazione su schermo (4:3)</PresentationFormat>
  <Paragraphs>105</Paragraphs>
  <Slides>14</Slides>
  <Notes>14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Cell fate, potency and commitment </vt:lpstr>
      <vt:lpstr>Cell fate, potency and commitment </vt:lpstr>
      <vt:lpstr>Cell fate, potency and commitment </vt:lpstr>
      <vt:lpstr>Levels of developmental commitment</vt:lpstr>
      <vt:lpstr>Levels of developmental commitment</vt:lpstr>
      <vt:lpstr>Levels of developmental commitment</vt:lpstr>
      <vt:lpstr>Mechanisms of developmental commitment</vt:lpstr>
      <vt:lpstr>Inductive signals</vt:lpstr>
      <vt:lpstr>The Nobel Prize in Physiology or Medicine 2012 Sir John B. Gurdon and Shinya Yamanaka</vt:lpstr>
    </vt:vector>
  </TitlesOfParts>
  <Company>dbios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dbios dbios</dc:creator>
  <cp:lastModifiedBy>dbios dbios</cp:lastModifiedBy>
  <cp:revision>2</cp:revision>
  <dcterms:created xsi:type="dcterms:W3CDTF">2015-02-01T21:21:37Z</dcterms:created>
  <dcterms:modified xsi:type="dcterms:W3CDTF">2017-03-05T21:37:56Z</dcterms:modified>
</cp:coreProperties>
</file>