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embeddings/oleObject2.bin" ContentType="application/vnd.openxmlformats-officedocument.oleObject"/>
  <Override PartName="/ppt/embeddings/oleObject3.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4.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5.bin" ContentType="application/vnd.openxmlformats-officedocument.oleObject"/>
  <Override PartName="/ppt/notesSlides/notesSlide29.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embeddings/oleObject8.bin" ContentType="application/vnd.openxmlformats-officedocument.oleObject"/>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embeddings/oleObject9.bin" ContentType="application/vnd.openxmlformats-officedocument.oleObject"/>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715" r:id="rId2"/>
    <p:sldMasterId id="2147483730" r:id="rId3"/>
  </p:sldMasterIdLst>
  <p:notesMasterIdLst>
    <p:notesMasterId r:id="rId267"/>
  </p:notesMasterIdLst>
  <p:sldIdLst>
    <p:sldId id="1216" r:id="rId4"/>
    <p:sldId id="645" r:id="rId5"/>
    <p:sldId id="821" r:id="rId6"/>
    <p:sldId id="822" r:id="rId7"/>
    <p:sldId id="836" r:id="rId8"/>
    <p:sldId id="823" r:id="rId9"/>
    <p:sldId id="829" r:id="rId10"/>
    <p:sldId id="830" r:id="rId11"/>
    <p:sldId id="831" r:id="rId12"/>
    <p:sldId id="832" r:id="rId13"/>
    <p:sldId id="833" r:id="rId14"/>
    <p:sldId id="834" r:id="rId15"/>
    <p:sldId id="835" r:id="rId16"/>
    <p:sldId id="303" r:id="rId17"/>
    <p:sldId id="975" r:id="rId18"/>
    <p:sldId id="976" r:id="rId19"/>
    <p:sldId id="977" r:id="rId20"/>
    <p:sldId id="978" r:id="rId21"/>
    <p:sldId id="979" r:id="rId22"/>
    <p:sldId id="980" r:id="rId23"/>
    <p:sldId id="981" r:id="rId24"/>
    <p:sldId id="982" r:id="rId25"/>
    <p:sldId id="1217" r:id="rId26"/>
    <p:sldId id="983" r:id="rId27"/>
    <p:sldId id="984" r:id="rId28"/>
    <p:sldId id="985" r:id="rId29"/>
    <p:sldId id="986" r:id="rId30"/>
    <p:sldId id="987" r:id="rId31"/>
    <p:sldId id="988" r:id="rId32"/>
    <p:sldId id="989" r:id="rId33"/>
    <p:sldId id="495" r:id="rId34"/>
    <p:sldId id="305" r:id="rId35"/>
    <p:sldId id="497" r:id="rId36"/>
    <p:sldId id="564" r:id="rId37"/>
    <p:sldId id="565" r:id="rId38"/>
    <p:sldId id="566" r:id="rId39"/>
    <p:sldId id="895" r:id="rId40"/>
    <p:sldId id="990" r:id="rId41"/>
    <p:sldId id="896" r:id="rId42"/>
    <p:sldId id="897" r:id="rId43"/>
    <p:sldId id="898" r:id="rId44"/>
    <p:sldId id="899" r:id="rId45"/>
    <p:sldId id="900" r:id="rId46"/>
    <p:sldId id="901" r:id="rId47"/>
    <p:sldId id="902" r:id="rId48"/>
    <p:sldId id="903" r:id="rId49"/>
    <p:sldId id="904" r:id="rId50"/>
    <p:sldId id="905" r:id="rId51"/>
    <p:sldId id="909" r:id="rId52"/>
    <p:sldId id="911" r:id="rId53"/>
    <p:sldId id="912" r:id="rId54"/>
    <p:sldId id="993" r:id="rId55"/>
    <p:sldId id="913" r:id="rId56"/>
    <p:sldId id="914" r:id="rId57"/>
    <p:sldId id="915" r:id="rId58"/>
    <p:sldId id="916" r:id="rId59"/>
    <p:sldId id="991" r:id="rId60"/>
    <p:sldId id="917" r:id="rId61"/>
    <p:sldId id="994" r:id="rId62"/>
    <p:sldId id="918" r:id="rId63"/>
    <p:sldId id="995" r:id="rId64"/>
    <p:sldId id="919" r:id="rId65"/>
    <p:sldId id="920" r:id="rId66"/>
    <p:sldId id="921" r:id="rId67"/>
    <p:sldId id="923" r:id="rId68"/>
    <p:sldId id="924" r:id="rId69"/>
    <p:sldId id="926" r:id="rId70"/>
    <p:sldId id="927" r:id="rId71"/>
    <p:sldId id="928" r:id="rId72"/>
    <p:sldId id="929" r:id="rId73"/>
    <p:sldId id="1180" r:id="rId74"/>
    <p:sldId id="1176" r:id="rId75"/>
    <p:sldId id="931" r:id="rId76"/>
    <p:sldId id="933" r:id="rId77"/>
    <p:sldId id="934" r:id="rId78"/>
    <p:sldId id="936" r:id="rId79"/>
    <p:sldId id="1172" r:id="rId80"/>
    <p:sldId id="937" r:id="rId81"/>
    <p:sldId id="938" r:id="rId82"/>
    <p:sldId id="1173" r:id="rId83"/>
    <p:sldId id="1212" r:id="rId84"/>
    <p:sldId id="1174" r:id="rId85"/>
    <p:sldId id="1175" r:id="rId86"/>
    <p:sldId id="1001" r:id="rId87"/>
    <p:sldId id="1002" r:id="rId88"/>
    <p:sldId id="1003" r:id="rId89"/>
    <p:sldId id="1019" r:id="rId90"/>
    <p:sldId id="1020" r:id="rId91"/>
    <p:sldId id="1004" r:id="rId92"/>
    <p:sldId id="1005" r:id="rId93"/>
    <p:sldId id="1008" r:id="rId94"/>
    <p:sldId id="1007" r:id="rId95"/>
    <p:sldId id="1009" r:id="rId96"/>
    <p:sldId id="1010" r:id="rId97"/>
    <p:sldId id="1214" r:id="rId98"/>
    <p:sldId id="1215" r:id="rId99"/>
    <p:sldId id="1011" r:id="rId100"/>
    <p:sldId id="1012" r:id="rId101"/>
    <p:sldId id="1014" r:id="rId102"/>
    <p:sldId id="1015" r:id="rId103"/>
    <p:sldId id="1177" r:id="rId104"/>
    <p:sldId id="1013" r:id="rId105"/>
    <p:sldId id="1178" r:id="rId106"/>
    <p:sldId id="1179" r:id="rId107"/>
    <p:sldId id="1017" r:id="rId108"/>
    <p:sldId id="1018" r:id="rId109"/>
    <p:sldId id="1021" r:id="rId110"/>
    <p:sldId id="1213" r:id="rId111"/>
    <p:sldId id="1027" r:id="rId112"/>
    <p:sldId id="1028" r:id="rId113"/>
    <p:sldId id="1154" r:id="rId114"/>
    <p:sldId id="1155" r:id="rId115"/>
    <p:sldId id="1196" r:id="rId116"/>
    <p:sldId id="1157" r:id="rId117"/>
    <p:sldId id="1198" r:id="rId118"/>
    <p:sldId id="1197" r:id="rId119"/>
    <p:sldId id="1200" r:id="rId120"/>
    <p:sldId id="1158" r:id="rId121"/>
    <p:sldId id="1163" r:id="rId122"/>
    <p:sldId id="1164" r:id="rId123"/>
    <p:sldId id="1165" r:id="rId124"/>
    <p:sldId id="1159" r:id="rId125"/>
    <p:sldId id="1160" r:id="rId126"/>
    <p:sldId id="1161" r:id="rId127"/>
    <p:sldId id="1029" r:id="rId128"/>
    <p:sldId id="1030" r:id="rId129"/>
    <p:sldId id="1031" r:id="rId130"/>
    <p:sldId id="1032" r:id="rId131"/>
    <p:sldId id="1041" r:id="rId132"/>
    <p:sldId id="1195" r:id="rId133"/>
    <p:sldId id="1042" r:id="rId134"/>
    <p:sldId id="1043" r:id="rId135"/>
    <p:sldId id="1044" r:id="rId136"/>
    <p:sldId id="1045" r:id="rId137"/>
    <p:sldId id="1047" r:id="rId138"/>
    <p:sldId id="1048" r:id="rId139"/>
    <p:sldId id="1049" r:id="rId140"/>
    <p:sldId id="1050" r:id="rId141"/>
    <p:sldId id="1051" r:id="rId142"/>
    <p:sldId id="1052" r:id="rId143"/>
    <p:sldId id="1053" r:id="rId144"/>
    <p:sldId id="1054" r:id="rId145"/>
    <p:sldId id="1055" r:id="rId146"/>
    <p:sldId id="1056" r:id="rId147"/>
    <p:sldId id="1058" r:id="rId148"/>
    <p:sldId id="1187" r:id="rId149"/>
    <p:sldId id="1186" r:id="rId150"/>
    <p:sldId id="1201" r:id="rId151"/>
    <p:sldId id="1067" r:id="rId152"/>
    <p:sldId id="1072" r:id="rId153"/>
    <p:sldId id="1069" r:id="rId154"/>
    <p:sldId id="1070" r:id="rId155"/>
    <p:sldId id="1223" r:id="rId156"/>
    <p:sldId id="1220" r:id="rId157"/>
    <p:sldId id="1222" r:id="rId158"/>
    <p:sldId id="1146" r:id="rId159"/>
    <p:sldId id="1073" r:id="rId160"/>
    <p:sldId id="1074" r:id="rId161"/>
    <p:sldId id="1086" r:id="rId162"/>
    <p:sldId id="1087" r:id="rId163"/>
    <p:sldId id="1089" r:id="rId164"/>
    <p:sldId id="1090" r:id="rId165"/>
    <p:sldId id="1091" r:id="rId166"/>
    <p:sldId id="1092" r:id="rId167"/>
    <p:sldId id="1093" r:id="rId168"/>
    <p:sldId id="1094" r:id="rId169"/>
    <p:sldId id="1102" r:id="rId170"/>
    <p:sldId id="1098" r:id="rId171"/>
    <p:sldId id="1095" r:id="rId172"/>
    <p:sldId id="1097" r:id="rId173"/>
    <p:sldId id="1099" r:id="rId174"/>
    <p:sldId id="1101" r:id="rId175"/>
    <p:sldId id="1218" r:id="rId176"/>
    <p:sldId id="1219" r:id="rId177"/>
    <p:sldId id="1103" r:id="rId178"/>
    <p:sldId id="1104" r:id="rId179"/>
    <p:sldId id="1105" r:id="rId180"/>
    <p:sldId id="1106" r:id="rId181"/>
    <p:sldId id="1107" r:id="rId182"/>
    <p:sldId id="1108" r:id="rId183"/>
    <p:sldId id="1110" r:id="rId184"/>
    <p:sldId id="1224" r:id="rId185"/>
    <p:sldId id="1111" r:id="rId186"/>
    <p:sldId id="1109" r:id="rId187"/>
    <p:sldId id="1188" r:id="rId188"/>
    <p:sldId id="1112" r:id="rId189"/>
    <p:sldId id="1181" r:id="rId190"/>
    <p:sldId id="1182" r:id="rId191"/>
    <p:sldId id="1183" r:id="rId192"/>
    <p:sldId id="1184" r:id="rId193"/>
    <p:sldId id="1119" r:id="rId194"/>
    <p:sldId id="1122" r:id="rId195"/>
    <p:sldId id="1123" r:id="rId196"/>
    <p:sldId id="1125" r:id="rId197"/>
    <p:sldId id="1127" r:id="rId198"/>
    <p:sldId id="1128" r:id="rId199"/>
    <p:sldId id="1209" r:id="rId200"/>
    <p:sldId id="1203" r:id="rId201"/>
    <p:sldId id="1204" r:id="rId202"/>
    <p:sldId id="1205" r:id="rId203"/>
    <p:sldId id="1206" r:id="rId204"/>
    <p:sldId id="1207" r:id="rId205"/>
    <p:sldId id="1208" r:id="rId206"/>
    <p:sldId id="946" r:id="rId207"/>
    <p:sldId id="965" r:id="rId208"/>
    <p:sldId id="1202" r:id="rId209"/>
    <p:sldId id="947" r:id="rId210"/>
    <p:sldId id="948" r:id="rId211"/>
    <p:sldId id="949" r:id="rId212"/>
    <p:sldId id="950" r:id="rId213"/>
    <p:sldId id="951" r:id="rId214"/>
    <p:sldId id="952" r:id="rId215"/>
    <p:sldId id="953" r:id="rId216"/>
    <p:sldId id="954" r:id="rId217"/>
    <p:sldId id="955" r:id="rId218"/>
    <p:sldId id="956" r:id="rId219"/>
    <p:sldId id="963" r:id="rId220"/>
    <p:sldId id="964" r:id="rId221"/>
    <p:sldId id="1221" r:id="rId222"/>
    <p:sldId id="957" r:id="rId223"/>
    <p:sldId id="958" r:id="rId224"/>
    <p:sldId id="959" r:id="rId225"/>
    <p:sldId id="960" r:id="rId226"/>
    <p:sldId id="967" r:id="rId227"/>
    <p:sldId id="969" r:id="rId228"/>
    <p:sldId id="968" r:id="rId229"/>
    <p:sldId id="1225" r:id="rId230"/>
    <p:sldId id="1226" r:id="rId231"/>
    <p:sldId id="1227" r:id="rId232"/>
    <p:sldId id="970" r:id="rId233"/>
    <p:sldId id="1228" r:id="rId234"/>
    <p:sldId id="972" r:id="rId235"/>
    <p:sldId id="1148" r:id="rId236"/>
    <p:sldId id="1149" r:id="rId237"/>
    <p:sldId id="1150" r:id="rId238"/>
    <p:sldId id="1151" r:id="rId239"/>
    <p:sldId id="1152" r:id="rId240"/>
    <p:sldId id="973" r:id="rId241"/>
    <p:sldId id="974" r:id="rId242"/>
    <p:sldId id="1129" r:id="rId243"/>
    <p:sldId id="1130" r:id="rId244"/>
    <p:sldId id="1131" r:id="rId245"/>
    <p:sldId id="1132" r:id="rId246"/>
    <p:sldId id="1193" r:id="rId247"/>
    <p:sldId id="1133" r:id="rId248"/>
    <p:sldId id="1135" r:id="rId249"/>
    <p:sldId id="1190" r:id="rId250"/>
    <p:sldId id="1136" r:id="rId251"/>
    <p:sldId id="1137" r:id="rId252"/>
    <p:sldId id="1138" r:id="rId253"/>
    <p:sldId id="1140" r:id="rId254"/>
    <p:sldId id="1192" r:id="rId255"/>
    <p:sldId id="1141" r:id="rId256"/>
    <p:sldId id="1142" r:id="rId257"/>
    <p:sldId id="1189" r:id="rId258"/>
    <p:sldId id="1191" r:id="rId259"/>
    <p:sldId id="568" r:id="rId260"/>
    <p:sldId id="486" r:id="rId261"/>
    <p:sldId id="649" r:id="rId262"/>
    <p:sldId id="651" r:id="rId263"/>
    <p:sldId id="652" r:id="rId264"/>
    <p:sldId id="431" r:id="rId265"/>
    <p:sldId id="1145" r:id="rId266"/>
  </p:sldIdLst>
  <p:sldSz cx="9144000" cy="6858000" type="screen4x3"/>
  <p:notesSz cx="7099300" cy="10234613"/>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66"/>
    <a:srgbClr val="00FF00"/>
    <a:srgbClr val="C0C0C0"/>
    <a:srgbClr val="000000"/>
    <a:srgbClr val="000066"/>
    <a:srgbClr val="7F2169"/>
    <a:srgbClr val="000099"/>
    <a:srgbClr val="9828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9" autoAdjust="0"/>
  </p:normalViewPr>
  <p:slideViewPr>
    <p:cSldViewPr>
      <p:cViewPr>
        <p:scale>
          <a:sx n="72" d="100"/>
          <a:sy n="72" d="100"/>
        </p:scale>
        <p:origin x="-1096" y="-39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48848"/>
    </p:cViewPr>
  </p:sorter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103.xml"/><Relationship Id="rId107" Type="http://schemas.openxmlformats.org/officeDocument/2006/relationships/slide" Target="slides/slide104.xml"/><Relationship Id="rId108" Type="http://schemas.openxmlformats.org/officeDocument/2006/relationships/slide" Target="slides/slide105.xml"/><Relationship Id="rId109" Type="http://schemas.openxmlformats.org/officeDocument/2006/relationships/slide" Target="slides/slide10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170" Type="http://schemas.openxmlformats.org/officeDocument/2006/relationships/slide" Target="slides/slide167.xml"/><Relationship Id="rId171" Type="http://schemas.openxmlformats.org/officeDocument/2006/relationships/slide" Target="slides/slide168.xml"/><Relationship Id="rId172" Type="http://schemas.openxmlformats.org/officeDocument/2006/relationships/slide" Target="slides/slide169.xml"/><Relationship Id="rId173" Type="http://schemas.openxmlformats.org/officeDocument/2006/relationships/slide" Target="slides/slide170.xml"/><Relationship Id="rId174" Type="http://schemas.openxmlformats.org/officeDocument/2006/relationships/slide" Target="slides/slide171.xml"/><Relationship Id="rId175" Type="http://schemas.openxmlformats.org/officeDocument/2006/relationships/slide" Target="slides/slide172.xml"/><Relationship Id="rId176" Type="http://schemas.openxmlformats.org/officeDocument/2006/relationships/slide" Target="slides/slide173.xml"/><Relationship Id="rId177" Type="http://schemas.openxmlformats.org/officeDocument/2006/relationships/slide" Target="slides/slide174.xml"/><Relationship Id="rId178" Type="http://schemas.openxmlformats.org/officeDocument/2006/relationships/slide" Target="slides/slide175.xml"/><Relationship Id="rId179" Type="http://schemas.openxmlformats.org/officeDocument/2006/relationships/slide" Target="slides/slide176.xml"/><Relationship Id="rId260" Type="http://schemas.openxmlformats.org/officeDocument/2006/relationships/slide" Target="slides/slide257.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61" Type="http://schemas.openxmlformats.org/officeDocument/2006/relationships/slide" Target="slides/slide258.xml"/><Relationship Id="rId262" Type="http://schemas.openxmlformats.org/officeDocument/2006/relationships/slide" Target="slides/slide259.xml"/><Relationship Id="rId263" Type="http://schemas.openxmlformats.org/officeDocument/2006/relationships/slide" Target="slides/slide260.xml"/><Relationship Id="rId264" Type="http://schemas.openxmlformats.org/officeDocument/2006/relationships/slide" Target="slides/slide261.xml"/><Relationship Id="rId110" Type="http://schemas.openxmlformats.org/officeDocument/2006/relationships/slide" Target="slides/slide107.xml"/><Relationship Id="rId111" Type="http://schemas.openxmlformats.org/officeDocument/2006/relationships/slide" Target="slides/slide108.xml"/><Relationship Id="rId112" Type="http://schemas.openxmlformats.org/officeDocument/2006/relationships/slide" Target="slides/slide109.xml"/><Relationship Id="rId113" Type="http://schemas.openxmlformats.org/officeDocument/2006/relationships/slide" Target="slides/slide110.xml"/><Relationship Id="rId114" Type="http://schemas.openxmlformats.org/officeDocument/2006/relationships/slide" Target="slides/slide111.xml"/><Relationship Id="rId115" Type="http://schemas.openxmlformats.org/officeDocument/2006/relationships/slide" Target="slides/slide112.xml"/><Relationship Id="rId116" Type="http://schemas.openxmlformats.org/officeDocument/2006/relationships/slide" Target="slides/slide113.xml"/><Relationship Id="rId117" Type="http://schemas.openxmlformats.org/officeDocument/2006/relationships/slide" Target="slides/slide114.xml"/><Relationship Id="rId118" Type="http://schemas.openxmlformats.org/officeDocument/2006/relationships/slide" Target="slides/slide115.xml"/><Relationship Id="rId119" Type="http://schemas.openxmlformats.org/officeDocument/2006/relationships/slide" Target="slides/slide116.xml"/><Relationship Id="rId200" Type="http://schemas.openxmlformats.org/officeDocument/2006/relationships/slide" Target="slides/slide197.xml"/><Relationship Id="rId201" Type="http://schemas.openxmlformats.org/officeDocument/2006/relationships/slide" Target="slides/slide198.xml"/><Relationship Id="rId202" Type="http://schemas.openxmlformats.org/officeDocument/2006/relationships/slide" Target="slides/slide199.xml"/><Relationship Id="rId203" Type="http://schemas.openxmlformats.org/officeDocument/2006/relationships/slide" Target="slides/slide200.xml"/><Relationship Id="rId204" Type="http://schemas.openxmlformats.org/officeDocument/2006/relationships/slide" Target="slides/slide201.xml"/><Relationship Id="rId205" Type="http://schemas.openxmlformats.org/officeDocument/2006/relationships/slide" Target="slides/slide202.xml"/><Relationship Id="rId206" Type="http://schemas.openxmlformats.org/officeDocument/2006/relationships/slide" Target="slides/slide203.xml"/><Relationship Id="rId207" Type="http://schemas.openxmlformats.org/officeDocument/2006/relationships/slide" Target="slides/slide204.xml"/><Relationship Id="rId208" Type="http://schemas.openxmlformats.org/officeDocument/2006/relationships/slide" Target="slides/slide205.xml"/><Relationship Id="rId209" Type="http://schemas.openxmlformats.org/officeDocument/2006/relationships/slide" Target="slides/slide206.xml"/><Relationship Id="rId265" Type="http://schemas.openxmlformats.org/officeDocument/2006/relationships/slide" Target="slides/slide262.xml"/><Relationship Id="rId266" Type="http://schemas.openxmlformats.org/officeDocument/2006/relationships/slide" Target="slides/slide263.xml"/><Relationship Id="rId267" Type="http://schemas.openxmlformats.org/officeDocument/2006/relationships/notesMaster" Target="notesMasters/notesMaster1.xml"/><Relationship Id="rId268" Type="http://schemas.openxmlformats.org/officeDocument/2006/relationships/printerSettings" Target="printerSettings/printerSettings1.bin"/><Relationship Id="rId26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 Id="rId180" Type="http://schemas.openxmlformats.org/officeDocument/2006/relationships/slide" Target="slides/slide177.xml"/><Relationship Id="rId181" Type="http://schemas.openxmlformats.org/officeDocument/2006/relationships/slide" Target="slides/slide178.xml"/><Relationship Id="rId182" Type="http://schemas.openxmlformats.org/officeDocument/2006/relationships/slide" Target="slides/slide179.xml"/><Relationship Id="rId183" Type="http://schemas.openxmlformats.org/officeDocument/2006/relationships/slide" Target="slides/slide180.xml"/><Relationship Id="rId184" Type="http://schemas.openxmlformats.org/officeDocument/2006/relationships/slide" Target="slides/slide181.xml"/><Relationship Id="rId185" Type="http://schemas.openxmlformats.org/officeDocument/2006/relationships/slide" Target="slides/slide182.xml"/><Relationship Id="rId186" Type="http://schemas.openxmlformats.org/officeDocument/2006/relationships/slide" Target="slides/slide183.xml"/><Relationship Id="rId187" Type="http://schemas.openxmlformats.org/officeDocument/2006/relationships/slide" Target="slides/slide184.xml"/><Relationship Id="rId188" Type="http://schemas.openxmlformats.org/officeDocument/2006/relationships/slide" Target="slides/slide185.xml"/><Relationship Id="rId189" Type="http://schemas.openxmlformats.org/officeDocument/2006/relationships/slide" Target="slides/slide186.xml"/><Relationship Id="rId270" Type="http://schemas.openxmlformats.org/officeDocument/2006/relationships/viewProps" Target="view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271" Type="http://schemas.openxmlformats.org/officeDocument/2006/relationships/theme" Target="theme/theme1.xml"/><Relationship Id="rId272" Type="http://schemas.openxmlformats.org/officeDocument/2006/relationships/tableStyles" Target="tableStyles.xml"/><Relationship Id="rId120" Type="http://schemas.openxmlformats.org/officeDocument/2006/relationships/slide" Target="slides/slide117.xml"/><Relationship Id="rId121" Type="http://schemas.openxmlformats.org/officeDocument/2006/relationships/slide" Target="slides/slide118.xml"/><Relationship Id="rId122" Type="http://schemas.openxmlformats.org/officeDocument/2006/relationships/slide" Target="slides/slide119.xml"/><Relationship Id="rId123" Type="http://schemas.openxmlformats.org/officeDocument/2006/relationships/slide" Target="slides/slide120.xml"/><Relationship Id="rId124" Type="http://schemas.openxmlformats.org/officeDocument/2006/relationships/slide" Target="slides/slide121.xml"/><Relationship Id="rId125" Type="http://schemas.openxmlformats.org/officeDocument/2006/relationships/slide" Target="slides/slide122.xml"/><Relationship Id="rId126" Type="http://schemas.openxmlformats.org/officeDocument/2006/relationships/slide" Target="slides/slide123.xml"/><Relationship Id="rId127" Type="http://schemas.openxmlformats.org/officeDocument/2006/relationships/slide" Target="slides/slide124.xml"/><Relationship Id="rId128" Type="http://schemas.openxmlformats.org/officeDocument/2006/relationships/slide" Target="slides/slide125.xml"/><Relationship Id="rId129" Type="http://schemas.openxmlformats.org/officeDocument/2006/relationships/slide" Target="slides/slide126.xml"/><Relationship Id="rId210" Type="http://schemas.openxmlformats.org/officeDocument/2006/relationships/slide" Target="slides/slide207.xml"/><Relationship Id="rId211" Type="http://schemas.openxmlformats.org/officeDocument/2006/relationships/slide" Target="slides/slide208.xml"/><Relationship Id="rId212" Type="http://schemas.openxmlformats.org/officeDocument/2006/relationships/slide" Target="slides/slide209.xml"/><Relationship Id="rId213" Type="http://schemas.openxmlformats.org/officeDocument/2006/relationships/slide" Target="slides/slide210.xml"/><Relationship Id="rId214" Type="http://schemas.openxmlformats.org/officeDocument/2006/relationships/slide" Target="slides/slide211.xml"/><Relationship Id="rId215" Type="http://schemas.openxmlformats.org/officeDocument/2006/relationships/slide" Target="slides/slide212.xml"/><Relationship Id="rId216" Type="http://schemas.openxmlformats.org/officeDocument/2006/relationships/slide" Target="slides/slide213.xml"/><Relationship Id="rId217" Type="http://schemas.openxmlformats.org/officeDocument/2006/relationships/slide" Target="slides/slide214.xml"/><Relationship Id="rId218" Type="http://schemas.openxmlformats.org/officeDocument/2006/relationships/slide" Target="slides/slide215.xml"/><Relationship Id="rId219" Type="http://schemas.openxmlformats.org/officeDocument/2006/relationships/slide" Target="slides/slide21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slide" Target="slides/slide93.xml"/><Relationship Id="rId97" Type="http://schemas.openxmlformats.org/officeDocument/2006/relationships/slide" Target="slides/slide94.xml"/><Relationship Id="rId98" Type="http://schemas.openxmlformats.org/officeDocument/2006/relationships/slide" Target="slides/slide95.xml"/><Relationship Id="rId99" Type="http://schemas.openxmlformats.org/officeDocument/2006/relationships/slide" Target="slides/slide96.xml"/><Relationship Id="rId190" Type="http://schemas.openxmlformats.org/officeDocument/2006/relationships/slide" Target="slides/slide187.xml"/><Relationship Id="rId191" Type="http://schemas.openxmlformats.org/officeDocument/2006/relationships/slide" Target="slides/slide188.xml"/><Relationship Id="rId192" Type="http://schemas.openxmlformats.org/officeDocument/2006/relationships/slide" Target="slides/slide189.xml"/><Relationship Id="rId193" Type="http://schemas.openxmlformats.org/officeDocument/2006/relationships/slide" Target="slides/slide190.xml"/><Relationship Id="rId194" Type="http://schemas.openxmlformats.org/officeDocument/2006/relationships/slide" Target="slides/slide191.xml"/><Relationship Id="rId195" Type="http://schemas.openxmlformats.org/officeDocument/2006/relationships/slide" Target="slides/slide192.xml"/><Relationship Id="rId196" Type="http://schemas.openxmlformats.org/officeDocument/2006/relationships/slide" Target="slides/slide193.xml"/><Relationship Id="rId197" Type="http://schemas.openxmlformats.org/officeDocument/2006/relationships/slide" Target="slides/slide194.xml"/><Relationship Id="rId198" Type="http://schemas.openxmlformats.org/officeDocument/2006/relationships/slide" Target="slides/slide195.xml"/><Relationship Id="rId199" Type="http://schemas.openxmlformats.org/officeDocument/2006/relationships/slide" Target="slides/slide19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130" Type="http://schemas.openxmlformats.org/officeDocument/2006/relationships/slide" Target="slides/slide127.xml"/><Relationship Id="rId131" Type="http://schemas.openxmlformats.org/officeDocument/2006/relationships/slide" Target="slides/slide128.xml"/><Relationship Id="rId132" Type="http://schemas.openxmlformats.org/officeDocument/2006/relationships/slide" Target="slides/slide129.xml"/><Relationship Id="rId133" Type="http://schemas.openxmlformats.org/officeDocument/2006/relationships/slide" Target="slides/slide130.xml"/><Relationship Id="rId220" Type="http://schemas.openxmlformats.org/officeDocument/2006/relationships/slide" Target="slides/slide217.xml"/><Relationship Id="rId221" Type="http://schemas.openxmlformats.org/officeDocument/2006/relationships/slide" Target="slides/slide218.xml"/><Relationship Id="rId222" Type="http://schemas.openxmlformats.org/officeDocument/2006/relationships/slide" Target="slides/slide219.xml"/><Relationship Id="rId223" Type="http://schemas.openxmlformats.org/officeDocument/2006/relationships/slide" Target="slides/slide220.xml"/><Relationship Id="rId224" Type="http://schemas.openxmlformats.org/officeDocument/2006/relationships/slide" Target="slides/slide221.xml"/><Relationship Id="rId225" Type="http://schemas.openxmlformats.org/officeDocument/2006/relationships/slide" Target="slides/slide222.xml"/><Relationship Id="rId226" Type="http://schemas.openxmlformats.org/officeDocument/2006/relationships/slide" Target="slides/slide223.xml"/><Relationship Id="rId227" Type="http://schemas.openxmlformats.org/officeDocument/2006/relationships/slide" Target="slides/slide224.xml"/><Relationship Id="rId228" Type="http://schemas.openxmlformats.org/officeDocument/2006/relationships/slide" Target="slides/slide225.xml"/><Relationship Id="rId229" Type="http://schemas.openxmlformats.org/officeDocument/2006/relationships/slide" Target="slides/slide226.xml"/><Relationship Id="rId134" Type="http://schemas.openxmlformats.org/officeDocument/2006/relationships/slide" Target="slides/slide131.xml"/><Relationship Id="rId135" Type="http://schemas.openxmlformats.org/officeDocument/2006/relationships/slide" Target="slides/slide132.xml"/><Relationship Id="rId136" Type="http://schemas.openxmlformats.org/officeDocument/2006/relationships/slide" Target="slides/slide133.xml"/><Relationship Id="rId137" Type="http://schemas.openxmlformats.org/officeDocument/2006/relationships/slide" Target="slides/slide134.xml"/><Relationship Id="rId138" Type="http://schemas.openxmlformats.org/officeDocument/2006/relationships/slide" Target="slides/slide135.xml"/><Relationship Id="rId139" Type="http://schemas.openxmlformats.org/officeDocument/2006/relationships/slide" Target="slides/slide1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40" Type="http://schemas.openxmlformats.org/officeDocument/2006/relationships/slide" Target="slides/slide137.xml"/><Relationship Id="rId141" Type="http://schemas.openxmlformats.org/officeDocument/2006/relationships/slide" Target="slides/slide138.xml"/><Relationship Id="rId142" Type="http://schemas.openxmlformats.org/officeDocument/2006/relationships/slide" Target="slides/slide139.xml"/><Relationship Id="rId143" Type="http://schemas.openxmlformats.org/officeDocument/2006/relationships/slide" Target="slides/slide140.xml"/><Relationship Id="rId144" Type="http://schemas.openxmlformats.org/officeDocument/2006/relationships/slide" Target="slides/slide141.xml"/><Relationship Id="rId145" Type="http://schemas.openxmlformats.org/officeDocument/2006/relationships/slide" Target="slides/slide142.xml"/><Relationship Id="rId146" Type="http://schemas.openxmlformats.org/officeDocument/2006/relationships/slide" Target="slides/slide143.xml"/><Relationship Id="rId147" Type="http://schemas.openxmlformats.org/officeDocument/2006/relationships/slide" Target="slides/slide144.xml"/><Relationship Id="rId148" Type="http://schemas.openxmlformats.org/officeDocument/2006/relationships/slide" Target="slides/slide145.xml"/><Relationship Id="rId149" Type="http://schemas.openxmlformats.org/officeDocument/2006/relationships/slide" Target="slides/slide146.xml"/><Relationship Id="rId230" Type="http://schemas.openxmlformats.org/officeDocument/2006/relationships/slide" Target="slides/slide227.xml"/><Relationship Id="rId231" Type="http://schemas.openxmlformats.org/officeDocument/2006/relationships/slide" Target="slides/slide228.xml"/><Relationship Id="rId232" Type="http://schemas.openxmlformats.org/officeDocument/2006/relationships/slide" Target="slides/slide229.xml"/><Relationship Id="rId233" Type="http://schemas.openxmlformats.org/officeDocument/2006/relationships/slide" Target="slides/slide230.xml"/><Relationship Id="rId234" Type="http://schemas.openxmlformats.org/officeDocument/2006/relationships/slide" Target="slides/slide231.xml"/><Relationship Id="rId235" Type="http://schemas.openxmlformats.org/officeDocument/2006/relationships/slide" Target="slides/slide232.xml"/><Relationship Id="rId236" Type="http://schemas.openxmlformats.org/officeDocument/2006/relationships/slide" Target="slides/slide233.xml"/><Relationship Id="rId237" Type="http://schemas.openxmlformats.org/officeDocument/2006/relationships/slide" Target="slides/slide234.xml"/><Relationship Id="rId238" Type="http://schemas.openxmlformats.org/officeDocument/2006/relationships/slide" Target="slides/slide235.xml"/><Relationship Id="rId239" Type="http://schemas.openxmlformats.org/officeDocument/2006/relationships/slide" Target="slides/slide2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150" Type="http://schemas.openxmlformats.org/officeDocument/2006/relationships/slide" Target="slides/slide147.xml"/><Relationship Id="rId151" Type="http://schemas.openxmlformats.org/officeDocument/2006/relationships/slide" Target="slides/slide148.xml"/><Relationship Id="rId152" Type="http://schemas.openxmlformats.org/officeDocument/2006/relationships/slide" Target="slides/slide149.xml"/><Relationship Id="rId153" Type="http://schemas.openxmlformats.org/officeDocument/2006/relationships/slide" Target="slides/slide150.xml"/><Relationship Id="rId154" Type="http://schemas.openxmlformats.org/officeDocument/2006/relationships/slide" Target="slides/slide151.xml"/><Relationship Id="rId155" Type="http://schemas.openxmlformats.org/officeDocument/2006/relationships/slide" Target="slides/slide152.xml"/><Relationship Id="rId156" Type="http://schemas.openxmlformats.org/officeDocument/2006/relationships/slide" Target="slides/slide153.xml"/><Relationship Id="rId157" Type="http://schemas.openxmlformats.org/officeDocument/2006/relationships/slide" Target="slides/slide154.xml"/><Relationship Id="rId158" Type="http://schemas.openxmlformats.org/officeDocument/2006/relationships/slide" Target="slides/slide155.xml"/><Relationship Id="rId159" Type="http://schemas.openxmlformats.org/officeDocument/2006/relationships/slide" Target="slides/slide156.xml"/><Relationship Id="rId240" Type="http://schemas.openxmlformats.org/officeDocument/2006/relationships/slide" Target="slides/slide237.xml"/><Relationship Id="rId241" Type="http://schemas.openxmlformats.org/officeDocument/2006/relationships/slide" Target="slides/slide238.xml"/><Relationship Id="rId242" Type="http://schemas.openxmlformats.org/officeDocument/2006/relationships/slide" Target="slides/slide239.xml"/><Relationship Id="rId243" Type="http://schemas.openxmlformats.org/officeDocument/2006/relationships/slide" Target="slides/slide240.xml"/><Relationship Id="rId244" Type="http://schemas.openxmlformats.org/officeDocument/2006/relationships/slide" Target="slides/slide241.xml"/><Relationship Id="rId245" Type="http://schemas.openxmlformats.org/officeDocument/2006/relationships/slide" Target="slides/slide242.xml"/><Relationship Id="rId246" Type="http://schemas.openxmlformats.org/officeDocument/2006/relationships/slide" Target="slides/slide243.xml"/><Relationship Id="rId247" Type="http://schemas.openxmlformats.org/officeDocument/2006/relationships/slide" Target="slides/slide244.xml"/><Relationship Id="rId248" Type="http://schemas.openxmlformats.org/officeDocument/2006/relationships/slide" Target="slides/slide245.xml"/><Relationship Id="rId249" Type="http://schemas.openxmlformats.org/officeDocument/2006/relationships/slide" Target="slides/slide2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60" Type="http://schemas.openxmlformats.org/officeDocument/2006/relationships/slide" Target="slides/slide157.xml"/><Relationship Id="rId161" Type="http://schemas.openxmlformats.org/officeDocument/2006/relationships/slide" Target="slides/slide158.xml"/><Relationship Id="rId162" Type="http://schemas.openxmlformats.org/officeDocument/2006/relationships/slide" Target="slides/slide159.xml"/><Relationship Id="rId163" Type="http://schemas.openxmlformats.org/officeDocument/2006/relationships/slide" Target="slides/slide160.xml"/><Relationship Id="rId164" Type="http://schemas.openxmlformats.org/officeDocument/2006/relationships/slide" Target="slides/slide161.xml"/><Relationship Id="rId165" Type="http://schemas.openxmlformats.org/officeDocument/2006/relationships/slide" Target="slides/slide162.xml"/><Relationship Id="rId166" Type="http://schemas.openxmlformats.org/officeDocument/2006/relationships/slide" Target="slides/slide163.xml"/><Relationship Id="rId167" Type="http://schemas.openxmlformats.org/officeDocument/2006/relationships/slide" Target="slides/slide164.xml"/><Relationship Id="rId168" Type="http://schemas.openxmlformats.org/officeDocument/2006/relationships/slide" Target="slides/slide165.xml"/><Relationship Id="rId169" Type="http://schemas.openxmlformats.org/officeDocument/2006/relationships/slide" Target="slides/slide166.xml"/><Relationship Id="rId250" Type="http://schemas.openxmlformats.org/officeDocument/2006/relationships/slide" Target="slides/slide247.xml"/><Relationship Id="rId251" Type="http://schemas.openxmlformats.org/officeDocument/2006/relationships/slide" Target="slides/slide248.xml"/><Relationship Id="rId252" Type="http://schemas.openxmlformats.org/officeDocument/2006/relationships/slide" Target="slides/slide249.xml"/><Relationship Id="rId253" Type="http://schemas.openxmlformats.org/officeDocument/2006/relationships/slide" Target="slides/slide250.xml"/><Relationship Id="rId254" Type="http://schemas.openxmlformats.org/officeDocument/2006/relationships/slide" Target="slides/slide251.xml"/><Relationship Id="rId255" Type="http://schemas.openxmlformats.org/officeDocument/2006/relationships/slide" Target="slides/slide252.xml"/><Relationship Id="rId256" Type="http://schemas.openxmlformats.org/officeDocument/2006/relationships/slide" Target="slides/slide253.xml"/><Relationship Id="rId257" Type="http://schemas.openxmlformats.org/officeDocument/2006/relationships/slide" Target="slides/slide254.xml"/><Relationship Id="rId258" Type="http://schemas.openxmlformats.org/officeDocument/2006/relationships/slide" Target="slides/slide255.xml"/><Relationship Id="rId259" Type="http://schemas.openxmlformats.org/officeDocument/2006/relationships/slide" Target="slides/slide256.xml"/><Relationship Id="rId100" Type="http://schemas.openxmlformats.org/officeDocument/2006/relationships/slide" Target="slides/slide97.xml"/><Relationship Id="rId101" Type="http://schemas.openxmlformats.org/officeDocument/2006/relationships/slide" Target="slides/slide98.xml"/><Relationship Id="rId102" Type="http://schemas.openxmlformats.org/officeDocument/2006/relationships/slide" Target="slides/slide99.xml"/><Relationship Id="rId103" Type="http://schemas.openxmlformats.org/officeDocument/2006/relationships/slide" Target="slides/slide100.xml"/><Relationship Id="rId104" Type="http://schemas.openxmlformats.org/officeDocument/2006/relationships/slide" Target="slides/slide101.xml"/><Relationship Id="rId105" Type="http://schemas.openxmlformats.org/officeDocument/2006/relationships/slide" Target="slides/slide102.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776119402985075"/>
          <c:y val="0.194630872483222"/>
          <c:w val="0.886567164179095"/>
          <c:h val="0.664429530201344"/>
        </c:manualLayout>
      </c:layout>
      <c:pieChart>
        <c:varyColors val="1"/>
        <c:ser>
          <c:idx val="0"/>
          <c:order val="0"/>
          <c:tx>
            <c:strRef>
              <c:f>Sheet1!$A$2</c:f>
              <c:strCache>
                <c:ptCount val="1"/>
                <c:pt idx="0">
                  <c:v>Est</c:v>
                </c:pt>
              </c:strCache>
            </c:strRef>
          </c:tx>
          <c:spPr>
            <a:solidFill>
              <a:srgbClr val="FF0000"/>
            </a:solidFill>
            <a:ln w="11227">
              <a:solidFill>
                <a:schemeClr val="tx1"/>
              </a:solidFill>
              <a:prstDash val="solid"/>
            </a:ln>
          </c:spPr>
          <c:explosion val="9"/>
          <c:dPt>
            <c:idx val="0"/>
            <c:bubble3D val="0"/>
            <c:spPr>
              <a:solidFill>
                <a:srgbClr val="FFFF00"/>
              </a:solidFill>
              <a:ln w="11227">
                <a:solidFill>
                  <a:schemeClr val="tx1"/>
                </a:solidFill>
                <a:prstDash val="solid"/>
              </a:ln>
            </c:spPr>
          </c:dPt>
          <c:dLbls>
            <c:txPr>
              <a:bodyPr/>
              <a:lstStyle/>
              <a:p>
                <a:pPr>
                  <a:defRPr>
                    <a:latin typeface="Comic Sans MS" pitchFamily="66" charset="0"/>
                  </a:defRPr>
                </a:pPr>
                <a:endParaRPr lang="it-IT"/>
              </a:p>
            </c:txPr>
            <c:showLegendKey val="0"/>
            <c:showVal val="0"/>
            <c:showCatName val="0"/>
            <c:showSerName val="0"/>
            <c:showPercent val="1"/>
            <c:showBubbleSize val="0"/>
            <c:showLeaderLines val="0"/>
          </c:dLbls>
          <c:cat>
            <c:strRef>
              <c:f>Sheet1!$B$1:$C$1</c:f>
              <c:strCache>
                <c:ptCount val="2"/>
                <c:pt idx="0">
                  <c:v>1er  trim.</c:v>
                </c:pt>
                <c:pt idx="1">
                  <c:v>4e  trim.</c:v>
                </c:pt>
              </c:strCache>
            </c:strRef>
          </c:cat>
          <c:val>
            <c:numRef>
              <c:f>Sheet1!$B$2:$C$2</c:f>
              <c:numCache>
                <c:formatCode>General</c:formatCode>
                <c:ptCount val="2"/>
                <c:pt idx="0">
                  <c:v>2835.0</c:v>
                </c:pt>
                <c:pt idx="1">
                  <c:v>22456.0</c:v>
                </c:pt>
              </c:numCache>
            </c:numRef>
          </c:val>
        </c:ser>
        <c:ser>
          <c:idx val="1"/>
          <c:order val="1"/>
          <c:tx>
            <c:strRef>
              <c:f>Sheet1!$A$3</c:f>
              <c:strCache>
                <c:ptCount val="1"/>
              </c:strCache>
            </c:strRef>
          </c:tx>
          <c:spPr>
            <a:solidFill>
              <a:schemeClr val="accent2"/>
            </a:solidFill>
            <a:ln w="11227">
              <a:solidFill>
                <a:schemeClr val="tx1"/>
              </a:solidFill>
              <a:prstDash val="solid"/>
            </a:ln>
          </c:spPr>
          <c:explosion val="9"/>
          <c:dPt>
            <c:idx val="0"/>
            <c:bubble3D val="0"/>
            <c:spPr>
              <a:solidFill>
                <a:schemeClr val="accent1"/>
              </a:solidFill>
              <a:ln w="11227">
                <a:solidFill>
                  <a:schemeClr val="tx1"/>
                </a:solidFill>
                <a:prstDash val="solid"/>
              </a:ln>
            </c:spPr>
          </c:dPt>
          <c:cat>
            <c:strRef>
              <c:f>Sheet1!$B$1:$C$1</c:f>
              <c:strCache>
                <c:ptCount val="2"/>
                <c:pt idx="0">
                  <c:v>1er  trim.</c:v>
                </c:pt>
                <c:pt idx="1">
                  <c:v>4e  trim.</c:v>
                </c:pt>
              </c:strCache>
            </c:strRef>
          </c:cat>
          <c:val>
            <c:numRef>
              <c:f>Sheet1!$B$3:$C$3</c:f>
              <c:numCache>
                <c:formatCode>General</c:formatCode>
                <c:ptCount val="2"/>
              </c:numCache>
            </c:numRef>
          </c:val>
        </c:ser>
        <c:dLbls>
          <c:showLegendKey val="0"/>
          <c:showVal val="0"/>
          <c:showCatName val="0"/>
          <c:showSerName val="0"/>
          <c:showPercent val="0"/>
          <c:showBubbleSize val="0"/>
          <c:showLeaderLines val="0"/>
        </c:dLbls>
        <c:firstSliceAng val="0"/>
      </c:pieChart>
      <c:spPr>
        <a:noFill/>
        <a:ln w="25388">
          <a:noFill/>
        </a:ln>
      </c:spPr>
    </c:plotArea>
    <c:plotVisOnly val="1"/>
    <c:dispBlanksAs val="zero"/>
    <c:showDLblsOverMax val="0"/>
  </c:chart>
  <c:spPr>
    <a:noFill/>
    <a:ln>
      <a:noFill/>
    </a:ln>
  </c:spPr>
  <c:txPr>
    <a:bodyPr/>
    <a:lstStyle/>
    <a:p>
      <a:pPr>
        <a:defRPr sz="1582" b="1" i="0" u="none" strike="noStrike" baseline="0">
          <a:solidFill>
            <a:schemeClr val="tx1"/>
          </a:solidFill>
          <a:latin typeface="Times New Roman"/>
          <a:ea typeface="Times New Roman"/>
          <a:cs typeface="Times New Roman"/>
        </a:defRPr>
      </a:pPr>
      <a:endParaRPr lang="it-IT"/>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emf"/><Relationship Id="rId2" Type="http://schemas.openxmlformats.org/officeDocument/2006/relationships/image" Target="../media/image5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eaLnBrk="0" hangingPunct="0">
              <a:defRPr sz="1300"/>
            </a:lvl1pPr>
          </a:lstStyle>
          <a:p>
            <a:pPr>
              <a:defRPr/>
            </a:pPr>
            <a:endParaRPr lang="it-IT"/>
          </a:p>
        </p:txBody>
      </p:sp>
      <p:sp>
        <p:nvSpPr>
          <p:cNvPr id="91139"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eaLnBrk="0" hangingPunct="0">
              <a:defRPr sz="1300"/>
            </a:lvl1pPr>
          </a:lstStyle>
          <a:p>
            <a:pPr>
              <a:defRPr/>
            </a:pPr>
            <a:endParaRPr lang="it-IT"/>
          </a:p>
        </p:txBody>
      </p:sp>
      <p:sp>
        <p:nvSpPr>
          <p:cNvPr id="288772"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91141"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91142"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eaLnBrk="0" hangingPunct="0">
              <a:defRPr sz="1300"/>
            </a:lvl1pPr>
          </a:lstStyle>
          <a:p>
            <a:pPr>
              <a:defRPr/>
            </a:pPr>
            <a:endParaRPr lang="it-IT"/>
          </a:p>
        </p:txBody>
      </p:sp>
      <p:sp>
        <p:nvSpPr>
          <p:cNvPr id="91143"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eaLnBrk="0" hangingPunct="0">
              <a:defRPr sz="1300"/>
            </a:lvl1pPr>
          </a:lstStyle>
          <a:p>
            <a:pPr>
              <a:defRPr/>
            </a:pPr>
            <a:fld id="{D0E42226-D302-42E5-B731-AE58ED0252B9}" type="slidenum">
              <a:rPr lang="it-IT"/>
              <a:pPr>
                <a:defRPr/>
              </a:pPr>
              <a:t>‹n.›</a:t>
            </a:fld>
            <a:endParaRPr lang="it-IT"/>
          </a:p>
        </p:txBody>
      </p:sp>
    </p:spTree>
    <p:extLst>
      <p:ext uri="{BB962C8B-B14F-4D97-AF65-F5344CB8AC3E}">
        <p14:creationId xmlns:p14="http://schemas.microsoft.com/office/powerpoint/2010/main" val="544480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p:spPr>
        <p:txBody>
          <a:bodyPr/>
          <a:lstStyle/>
          <a:p>
            <a:fld id="{34710445-8372-4DEB-B49B-EEA78DA5F952}" type="slidenum">
              <a:rPr lang="it-IT" smtClean="0"/>
              <a:pPr/>
              <a:t>2</a:t>
            </a:fld>
            <a:endParaRPr lang="it-IT" smtClean="0"/>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6ADB290F-E134-4BFE-A677-A09CC27D62FE}" type="slidenum">
              <a:rPr lang="it-IT" smtClean="0"/>
              <a:pPr/>
              <a:t>14</a:t>
            </a:fld>
            <a:endParaRPr lang="it-IT" smtClean="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F6926D71-3061-435E-B5C1-2D177B153AE3}" type="slidenum">
              <a:rPr lang="it-IT" smtClean="0"/>
              <a:pPr/>
              <a:t>221</a:t>
            </a:fld>
            <a:endParaRPr lang="it-IT" smtClean="0"/>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noFill/>
        </p:spPr>
        <p:txBody>
          <a:bodyPr/>
          <a:lstStyle/>
          <a:p>
            <a:fld id="{42D4608D-8C0D-4363-9AFD-7FEDB2D0D327}" type="slidenum">
              <a:rPr lang="it-IT" smtClean="0"/>
              <a:pPr/>
              <a:t>222</a:t>
            </a:fld>
            <a:endParaRPr lang="it-IT" smtClean="0"/>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p:spPr>
        <p:txBody>
          <a:bodyPr/>
          <a:lstStyle/>
          <a:p>
            <a:fld id="{3CE93FB3-547D-4984-B016-7A5A955A7311}" type="slidenum">
              <a:rPr lang="it-IT" smtClean="0"/>
              <a:pPr/>
              <a:t>232</a:t>
            </a:fld>
            <a:endParaRPr lang="it-IT" smtClean="0"/>
          </a:p>
        </p:txBody>
      </p:sp>
      <p:sp>
        <p:nvSpPr>
          <p:cNvPr id="392195" name="Rectangle 2"/>
          <p:cNvSpPr>
            <a:spLocks noGrp="1" noRot="1" noChangeAspect="1" noChangeArrowheads="1" noTextEdit="1"/>
          </p:cNvSpPr>
          <p:nvPr>
            <p:ph type="sldImg"/>
          </p:nvPr>
        </p:nvSpPr>
        <p:spPr>
          <a:ln/>
        </p:spPr>
      </p:sp>
      <p:sp>
        <p:nvSpPr>
          <p:cNvPr id="392196" name="Rectangle 3"/>
          <p:cNvSpPr>
            <a:spLocks noGrp="1" noChangeArrowheads="1"/>
          </p:cNvSpPr>
          <p:nvPr>
            <p:ph type="body" idx="1"/>
          </p:nvPr>
        </p:nvSpPr>
        <p:spPr>
          <a:noFill/>
          <a:ln/>
        </p:spPr>
        <p:txBody>
          <a:bodyPr/>
          <a:lstStyle/>
          <a:p>
            <a:pPr eaLnBrk="1" hangingPunct="1"/>
            <a:r>
              <a:rPr lang="it-IT" smtClean="0"/>
              <a:t>Huntington's Disease. </a:t>
            </a:r>
          </a:p>
          <a:p>
            <a:pPr eaLnBrk="1" hangingPunct="1"/>
            <a:r>
              <a:rPr lang="it-IT" smtClean="0"/>
              <a:t>Neurons of patients with Huntington's disease contain one copy of the wild-type huntingtin allele (producing orange protein) and one copy of the mutant allele (producing orange and blue protein). Possibly as part of the normal proteolysis of huntingtin, an N-terminal fragment is generated. Mutant N-terminal fragments accumulate and aggregate, forming neuronal intranuclear inclusions. Nuclear translocation of mutant N-terminal fragments up-regulates transcription of caspase 1. As the disease progresses, caspase 1 activates caspase 3. Caspase 1 and caspase 3 cleave huntingtin, producing N-terminal fragments and resulting in the depletion of huntingtin. As the disease progresses further, Bid is activated, releasing cytochrome </a:t>
            </a:r>
            <a:r>
              <a:rPr lang="it-IT" i="1" smtClean="0"/>
              <a:t>c</a:t>
            </a:r>
            <a:r>
              <a:rPr lang="it-IT" smtClean="0"/>
              <a:t>. Assembly of the apoptosome activates caspase 9 and caspase 3. Progressive caspase activation leads to neuronal dysfunction and cell death.</a:t>
            </a:r>
          </a:p>
          <a:p>
            <a:pPr eaLnBrk="1" hangingPunct="1"/>
            <a:endParaRPr lang="it-IT"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noFill/>
        </p:spPr>
        <p:txBody>
          <a:bodyPr/>
          <a:lstStyle/>
          <a:p>
            <a:fld id="{6E085259-D772-4332-AAB0-0CE657DDAEA8}" type="slidenum">
              <a:rPr lang="it-IT" smtClean="0"/>
              <a:pPr/>
              <a:t>238</a:t>
            </a:fld>
            <a:endParaRPr lang="it-IT" smtClean="0"/>
          </a:p>
        </p:txBody>
      </p:sp>
      <p:sp>
        <p:nvSpPr>
          <p:cNvPr id="393219" name="Rectangle 2"/>
          <p:cNvSpPr>
            <a:spLocks noGrp="1" noRot="1" noChangeAspect="1" noChangeArrowheads="1" noTextEdit="1"/>
          </p:cNvSpPr>
          <p:nvPr>
            <p:ph type="sldImg"/>
          </p:nvPr>
        </p:nvSpPr>
        <p:spPr>
          <a:ln/>
        </p:spPr>
      </p:sp>
      <p:sp>
        <p:nvSpPr>
          <p:cNvPr id="393220" name="Rectangle 3"/>
          <p:cNvSpPr>
            <a:spLocks noGrp="1" noChangeArrowheads="1"/>
          </p:cNvSpPr>
          <p:nvPr>
            <p:ph type="body" idx="1"/>
          </p:nvPr>
        </p:nvSpPr>
        <p:spPr>
          <a:noFill/>
          <a:ln/>
        </p:spPr>
        <p:txBody>
          <a:bodyPr/>
          <a:lstStyle/>
          <a:p>
            <a:pPr eaLnBrk="1" hangingPunct="1"/>
            <a:r>
              <a:rPr lang="it-IT" smtClean="0"/>
              <a:t>Huntington's Disease. </a:t>
            </a:r>
          </a:p>
          <a:p>
            <a:pPr eaLnBrk="1" hangingPunct="1"/>
            <a:r>
              <a:rPr lang="it-IT" smtClean="0"/>
              <a:t>Neurons of patients with Huntington's disease contain one copy of the wild-type huntingtin allele (producing orange protein) and one copy of the mutant allele (producing orange and blue protein). Possibly as part of the normal proteolysis of huntingtin, an N-terminal fragment is generated. Mutant N-terminal fragments accumulate and aggregate, forming neuronal intranuclear inclusions. Nuclear translocation of mutant N-terminal fragments up-regulates transcription of caspase 1. As the disease progresses, caspase 1 activates caspase 3. Caspase 1 and caspase 3 cleave huntingtin, producing N-terminal fragments and resulting in the depletion of huntingtin. As the disease progresses further, Bid is activated, releasing cytochrome </a:t>
            </a:r>
            <a:r>
              <a:rPr lang="it-IT" i="1" smtClean="0"/>
              <a:t>c</a:t>
            </a:r>
            <a:r>
              <a:rPr lang="it-IT" smtClean="0"/>
              <a:t>. Assembly of the apoptosome activates caspase 9 and caspase 3. Progressive caspase activation leads to neuronal dysfunction and cell death.</a:t>
            </a:r>
          </a:p>
          <a:p>
            <a:pPr eaLnBrk="1" hangingPunct="1"/>
            <a:endParaRPr lang="it-IT"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p:spPr>
        <p:txBody>
          <a:bodyPr/>
          <a:lstStyle/>
          <a:p>
            <a:fld id="{36E673C1-3A5E-4A02-84EA-514F9568CA12}" type="slidenum">
              <a:rPr lang="it-IT" smtClean="0"/>
              <a:pPr/>
              <a:t>239</a:t>
            </a:fld>
            <a:endParaRPr lang="it-IT" smtClean="0"/>
          </a:p>
        </p:txBody>
      </p:sp>
      <p:sp>
        <p:nvSpPr>
          <p:cNvPr id="394243" name="Rectangle 2"/>
          <p:cNvSpPr>
            <a:spLocks noGrp="1" noRot="1" noChangeAspect="1" noChangeArrowheads="1" noTextEdit="1"/>
          </p:cNvSpPr>
          <p:nvPr>
            <p:ph type="sldImg"/>
          </p:nvPr>
        </p:nvSpPr>
        <p:spPr>
          <a:ln/>
        </p:spPr>
      </p:sp>
      <p:sp>
        <p:nvSpPr>
          <p:cNvPr id="394244" name="Rectangle 3"/>
          <p:cNvSpPr>
            <a:spLocks noGrp="1" noChangeArrowheads="1"/>
          </p:cNvSpPr>
          <p:nvPr>
            <p:ph type="body" idx="1"/>
          </p:nvPr>
        </p:nvSpPr>
        <p:spPr>
          <a:noFill/>
          <a:ln/>
        </p:spPr>
        <p:txBody>
          <a:bodyPr/>
          <a:lstStyle/>
          <a:p>
            <a:pPr eaLnBrk="1" hangingPunct="1"/>
            <a:r>
              <a:rPr lang="it-IT" smtClean="0"/>
              <a:t>Huntington's Disease. </a:t>
            </a:r>
          </a:p>
          <a:p>
            <a:pPr eaLnBrk="1" hangingPunct="1"/>
            <a:r>
              <a:rPr lang="it-IT" smtClean="0"/>
              <a:t>Neurons of patients with Huntington's disease contain one copy of the wild-type huntingtin allele (producing orange protein) and one copy of the mutant allele (producing orange and blue protein). Possibly as part of the normal proteolysis of huntingtin, an N-terminal fragment is generated. Mutant N-terminal fragments accumulate and aggregate, forming neuronal intranuclear inclusions. Nuclear translocation of mutant N-terminal fragments up-regulates transcription of caspase 1. As the disease progresses, caspase 1 activates caspase 3. Caspase 1 and caspase 3 cleave huntingtin, producing N-terminal fragments and resulting in the depletion of huntingtin. As the disease progresses further, Bid is activated, releasing cytochrome </a:t>
            </a:r>
            <a:r>
              <a:rPr lang="it-IT" i="1" smtClean="0"/>
              <a:t>c</a:t>
            </a:r>
            <a:r>
              <a:rPr lang="it-IT" smtClean="0"/>
              <a:t>. Assembly of the apoptosome activates caspase 9 and caspase 3. Progressive caspase activation leads to neuronal dysfunction and cell death.</a:t>
            </a:r>
          </a:p>
          <a:p>
            <a:pPr eaLnBrk="1" hangingPunct="1"/>
            <a:endParaRPr lang="it-IT"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noFill/>
        </p:spPr>
        <p:txBody>
          <a:bodyPr/>
          <a:lstStyle/>
          <a:p>
            <a:fld id="{8A3499FB-D781-4351-8D4D-279970A20C76}" type="slidenum">
              <a:rPr lang="it-IT" smtClean="0"/>
              <a:pPr/>
              <a:t>240</a:t>
            </a:fld>
            <a:endParaRPr lang="it-IT" smtClean="0"/>
          </a:p>
        </p:txBody>
      </p:sp>
      <p:sp>
        <p:nvSpPr>
          <p:cNvPr id="395267" name="Rectangle 2"/>
          <p:cNvSpPr>
            <a:spLocks noGrp="1" noRot="1" noChangeAspect="1" noChangeArrowheads="1" noTextEdit="1"/>
          </p:cNvSpPr>
          <p:nvPr>
            <p:ph type="sldImg"/>
          </p:nvPr>
        </p:nvSpPr>
        <p:spPr>
          <a:ln/>
        </p:spPr>
      </p:sp>
      <p:sp>
        <p:nvSpPr>
          <p:cNvPr id="3952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p:spPr>
        <p:txBody>
          <a:bodyPr/>
          <a:lstStyle/>
          <a:p>
            <a:fld id="{E41FD265-62CB-43FA-8DE5-82779EB6CC06}" type="slidenum">
              <a:rPr lang="it-IT" smtClean="0"/>
              <a:pPr/>
              <a:t>241</a:t>
            </a:fld>
            <a:endParaRPr lang="it-IT" smtClean="0"/>
          </a:p>
        </p:txBody>
      </p:sp>
      <p:sp>
        <p:nvSpPr>
          <p:cNvPr id="396291" name="Rectangle 2"/>
          <p:cNvSpPr>
            <a:spLocks noGrp="1" noRot="1" noChangeAspect="1" noChangeArrowheads="1" noTextEdit="1"/>
          </p:cNvSpPr>
          <p:nvPr>
            <p:ph type="sldImg"/>
          </p:nvPr>
        </p:nvSpPr>
        <p:spPr>
          <a:ln/>
        </p:spPr>
      </p:sp>
      <p:sp>
        <p:nvSpPr>
          <p:cNvPr id="3962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noFill/>
        </p:spPr>
        <p:txBody>
          <a:bodyPr/>
          <a:lstStyle/>
          <a:p>
            <a:fld id="{151EF955-2E33-4190-BEDD-5057F394DEE4}" type="slidenum">
              <a:rPr lang="it-IT" smtClean="0"/>
              <a:pPr/>
              <a:t>242</a:t>
            </a:fld>
            <a:endParaRPr lang="it-IT" smtClean="0"/>
          </a:p>
        </p:txBody>
      </p:sp>
      <p:sp>
        <p:nvSpPr>
          <p:cNvPr id="397315" name="Rectangle 2"/>
          <p:cNvSpPr>
            <a:spLocks noGrp="1" noRot="1" noChangeAspect="1" noChangeArrowheads="1" noTextEdit="1"/>
          </p:cNvSpPr>
          <p:nvPr>
            <p:ph type="sldImg"/>
          </p:nvPr>
        </p:nvSpPr>
        <p:spPr>
          <a:ln/>
        </p:spPr>
      </p:sp>
      <p:sp>
        <p:nvSpPr>
          <p:cNvPr id="3973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noFill/>
        </p:spPr>
        <p:txBody>
          <a:bodyPr/>
          <a:lstStyle/>
          <a:p>
            <a:fld id="{2E2FCB50-3E1E-4200-A80B-EE0402881AD1}" type="slidenum">
              <a:rPr lang="it-IT" smtClean="0"/>
              <a:pPr/>
              <a:t>243</a:t>
            </a:fld>
            <a:endParaRPr lang="it-IT" smtClean="0"/>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p:spPr>
        <p:txBody>
          <a:bodyPr/>
          <a:lstStyle/>
          <a:p>
            <a:fld id="{533C1053-631A-46D6-B40F-CF268265FFAF}" type="slidenum">
              <a:rPr lang="en-US" smtClean="0"/>
              <a:pPr/>
              <a:t>244</a:t>
            </a:fld>
            <a:endParaRPr lang="en-US" smtClean="0"/>
          </a:p>
        </p:txBody>
      </p:sp>
      <p:sp>
        <p:nvSpPr>
          <p:cNvPr id="399363" name="Rectangle 2"/>
          <p:cNvSpPr>
            <a:spLocks noGrp="1" noRot="1" noChangeAspect="1" noChangeArrowheads="1" noTextEdit="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13E7E5A1-4913-4605-9EAE-C1FF9BCF881D}" type="slidenum">
              <a:rPr lang="it-IT" smtClean="0"/>
              <a:pPr/>
              <a:t>31</a:t>
            </a:fld>
            <a:endParaRPr lang="it-IT"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p:spPr>
        <p:txBody>
          <a:bodyPr/>
          <a:lstStyle/>
          <a:p>
            <a:fld id="{668377B3-A9B3-4BD3-A626-122AAA5F82D5}" type="slidenum">
              <a:rPr lang="it-IT" smtClean="0">
                <a:solidFill>
                  <a:srgbClr val="000000"/>
                </a:solidFill>
              </a:rPr>
              <a:pPr/>
              <a:t>245</a:t>
            </a:fld>
            <a:endParaRPr lang="it-IT" smtClean="0">
              <a:solidFill>
                <a:srgbClr val="000000"/>
              </a:solidFill>
            </a:endParaRPr>
          </a:p>
        </p:txBody>
      </p:sp>
      <p:sp>
        <p:nvSpPr>
          <p:cNvPr id="400387" name="Rectangle 2"/>
          <p:cNvSpPr>
            <a:spLocks noGrp="1" noRot="1" noChangeAspect="1" noChangeArrowheads="1" noTextEdit="1"/>
          </p:cNvSpPr>
          <p:nvPr>
            <p:ph type="sldImg"/>
          </p:nvPr>
        </p:nvSpPr>
        <p:spPr>
          <a:solidFill>
            <a:srgbClr val="FFFFFF"/>
          </a:solidFill>
          <a:ln/>
        </p:spPr>
      </p:sp>
      <p:sp>
        <p:nvSpPr>
          <p:cNvPr id="400388"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noFill/>
        </p:spPr>
        <p:txBody>
          <a:bodyPr/>
          <a:lstStyle/>
          <a:p>
            <a:fld id="{C6462229-76D0-4770-B7E3-3B5D779870D8}" type="slidenum">
              <a:rPr lang="it-IT" smtClean="0">
                <a:solidFill>
                  <a:srgbClr val="000000"/>
                </a:solidFill>
              </a:rPr>
              <a:pPr/>
              <a:t>246</a:t>
            </a:fld>
            <a:endParaRPr lang="it-IT" smtClean="0">
              <a:solidFill>
                <a:srgbClr val="000000"/>
              </a:solidFill>
            </a:endParaRPr>
          </a:p>
        </p:txBody>
      </p:sp>
      <p:sp>
        <p:nvSpPr>
          <p:cNvPr id="401411" name="Rectangle 2"/>
          <p:cNvSpPr>
            <a:spLocks noGrp="1" noRot="1" noChangeAspect="1" noChangeArrowheads="1" noTextEdit="1"/>
          </p:cNvSpPr>
          <p:nvPr>
            <p:ph type="sldImg"/>
          </p:nvPr>
        </p:nvSpPr>
        <p:spPr>
          <a:solidFill>
            <a:srgbClr val="FFFFFF"/>
          </a:solidFill>
          <a:ln/>
        </p:spPr>
      </p:sp>
      <p:sp>
        <p:nvSpPr>
          <p:cNvPr id="401412"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p:cNvSpPr>
            <a:spLocks noGrp="1" noChangeArrowheads="1"/>
          </p:cNvSpPr>
          <p:nvPr>
            <p:ph type="sldNum" sz="quarter" idx="5"/>
          </p:nvPr>
        </p:nvSpPr>
        <p:spPr>
          <a:noFill/>
        </p:spPr>
        <p:txBody>
          <a:bodyPr/>
          <a:lstStyle/>
          <a:p>
            <a:fld id="{55780093-8DA1-41AF-AC1D-CCE08EED235C}" type="slidenum">
              <a:rPr lang="en-US" smtClean="0"/>
              <a:pPr/>
              <a:t>247</a:t>
            </a:fld>
            <a:endParaRPr lang="en-US" smtClean="0"/>
          </a:p>
        </p:txBody>
      </p:sp>
      <p:sp>
        <p:nvSpPr>
          <p:cNvPr id="402435" name="Rectangle 2"/>
          <p:cNvSpPr>
            <a:spLocks noGrp="1" noRot="1" noChangeAspect="1" noChangeArrowheads="1" noTextEdit="1"/>
          </p:cNvSpPr>
          <p:nvPr>
            <p:ph type="sldImg"/>
          </p:nvPr>
        </p:nvSpPr>
        <p:spPr>
          <a:solidFill>
            <a:srgbClr val="FFFFFF"/>
          </a:solidFill>
          <a:ln/>
        </p:spPr>
      </p:sp>
      <p:sp>
        <p:nvSpPr>
          <p:cNvPr id="402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p:spPr>
        <p:txBody>
          <a:bodyPr/>
          <a:lstStyle/>
          <a:p>
            <a:fld id="{40A5FBFD-7EE7-4A96-85CE-B612FACF5596}" type="slidenum">
              <a:rPr lang="it-IT" smtClean="0">
                <a:solidFill>
                  <a:srgbClr val="000000"/>
                </a:solidFill>
              </a:rPr>
              <a:pPr/>
              <a:t>248</a:t>
            </a:fld>
            <a:endParaRPr lang="it-IT" smtClean="0">
              <a:solidFill>
                <a:srgbClr val="000000"/>
              </a:solidFill>
            </a:endParaRPr>
          </a:p>
        </p:txBody>
      </p:sp>
      <p:sp>
        <p:nvSpPr>
          <p:cNvPr id="403459" name="Rectangle 2"/>
          <p:cNvSpPr>
            <a:spLocks noGrp="1" noRot="1" noChangeAspect="1" noChangeArrowheads="1" noTextEdit="1"/>
          </p:cNvSpPr>
          <p:nvPr>
            <p:ph type="sldImg"/>
          </p:nvPr>
        </p:nvSpPr>
        <p:spPr>
          <a:solidFill>
            <a:srgbClr val="FFFFFF"/>
          </a:solidFill>
          <a:ln/>
        </p:spPr>
      </p:sp>
      <p:sp>
        <p:nvSpPr>
          <p:cNvPr id="403460"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noFill/>
        </p:spPr>
        <p:txBody>
          <a:bodyPr/>
          <a:lstStyle/>
          <a:p>
            <a:fld id="{867D50A1-6B19-43A1-9B3E-4AA0DE7C2109}" type="slidenum">
              <a:rPr lang="it-IT" smtClean="0">
                <a:solidFill>
                  <a:srgbClr val="000000"/>
                </a:solidFill>
              </a:rPr>
              <a:pPr/>
              <a:t>249</a:t>
            </a:fld>
            <a:endParaRPr lang="it-IT" smtClean="0">
              <a:solidFill>
                <a:srgbClr val="000000"/>
              </a:solidFill>
            </a:endParaRPr>
          </a:p>
        </p:txBody>
      </p:sp>
      <p:sp>
        <p:nvSpPr>
          <p:cNvPr id="404483" name="Rectangle 2"/>
          <p:cNvSpPr>
            <a:spLocks noGrp="1" noRot="1" noChangeAspect="1" noChangeArrowheads="1" noTextEdit="1"/>
          </p:cNvSpPr>
          <p:nvPr>
            <p:ph type="sldImg"/>
          </p:nvPr>
        </p:nvSpPr>
        <p:spPr>
          <a:solidFill>
            <a:srgbClr val="FFFFFF"/>
          </a:solidFill>
          <a:ln/>
        </p:spPr>
      </p:sp>
      <p:sp>
        <p:nvSpPr>
          <p:cNvPr id="404484"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060C6B97-6F04-4932-8CC6-289B796DB093}" type="slidenum">
              <a:rPr lang="it-IT" smtClean="0">
                <a:solidFill>
                  <a:srgbClr val="000000"/>
                </a:solidFill>
              </a:rPr>
              <a:pPr/>
              <a:t>250</a:t>
            </a:fld>
            <a:endParaRPr lang="it-IT" smtClean="0">
              <a:solidFill>
                <a:srgbClr val="000000"/>
              </a:solidFill>
            </a:endParaRPr>
          </a:p>
        </p:txBody>
      </p:sp>
      <p:sp>
        <p:nvSpPr>
          <p:cNvPr id="405507" name="Rectangle 2"/>
          <p:cNvSpPr>
            <a:spLocks noGrp="1" noRot="1" noChangeAspect="1" noChangeArrowheads="1" noTextEdit="1"/>
          </p:cNvSpPr>
          <p:nvPr>
            <p:ph type="sldImg"/>
          </p:nvPr>
        </p:nvSpPr>
        <p:spPr>
          <a:solidFill>
            <a:srgbClr val="FFFFFF"/>
          </a:solidFill>
          <a:ln/>
        </p:spPr>
      </p:sp>
      <p:sp>
        <p:nvSpPr>
          <p:cNvPr id="405508"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noFill/>
        </p:spPr>
        <p:txBody>
          <a:bodyPr/>
          <a:lstStyle/>
          <a:p>
            <a:fld id="{756FDABE-B2F2-45C6-81DE-D81534A4E57B}" type="slidenum">
              <a:rPr lang="it-IT" smtClean="0">
                <a:solidFill>
                  <a:srgbClr val="000000"/>
                </a:solidFill>
              </a:rPr>
              <a:pPr/>
              <a:t>251</a:t>
            </a:fld>
            <a:endParaRPr lang="it-IT" smtClean="0">
              <a:solidFill>
                <a:srgbClr val="000000"/>
              </a:solidFill>
            </a:endParaRPr>
          </a:p>
        </p:txBody>
      </p:sp>
      <p:sp>
        <p:nvSpPr>
          <p:cNvPr id="406531" name="Rectangle 2"/>
          <p:cNvSpPr>
            <a:spLocks noGrp="1" noRot="1" noChangeAspect="1" noChangeArrowheads="1" noTextEdit="1"/>
          </p:cNvSpPr>
          <p:nvPr>
            <p:ph type="sldImg"/>
          </p:nvPr>
        </p:nvSpPr>
        <p:spPr>
          <a:solidFill>
            <a:srgbClr val="FFFFFF"/>
          </a:solidFill>
          <a:ln/>
        </p:spPr>
      </p:sp>
      <p:sp>
        <p:nvSpPr>
          <p:cNvPr id="406532"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C8FD076D-E67E-4044-ACB5-D9418984DCCA}" type="slidenum">
              <a:rPr lang="en-US" smtClean="0"/>
              <a:pPr/>
              <a:t>252</a:t>
            </a:fld>
            <a:endParaRPr lang="en-US" smtClean="0"/>
          </a:p>
        </p:txBody>
      </p:sp>
      <p:sp>
        <p:nvSpPr>
          <p:cNvPr id="407555" name="Rectangle 2"/>
          <p:cNvSpPr>
            <a:spLocks noGrp="1" noRot="1" noChangeAspect="1" noChangeArrowheads="1" noTextEdit="1"/>
          </p:cNvSpPr>
          <p:nvPr>
            <p:ph type="sldImg"/>
          </p:nvPr>
        </p:nvSpPr>
        <p:spPr>
          <a:solidFill>
            <a:srgbClr val="FFFFFF"/>
          </a:solidFill>
          <a:ln/>
        </p:spPr>
      </p:sp>
      <p:sp>
        <p:nvSpPr>
          <p:cNvPr id="407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fld id="{4E3F6467-7A07-4687-83CD-C85FF6A90A65}" type="slidenum">
              <a:rPr lang="it-IT" smtClean="0">
                <a:solidFill>
                  <a:srgbClr val="000000"/>
                </a:solidFill>
              </a:rPr>
              <a:pPr/>
              <a:t>253</a:t>
            </a:fld>
            <a:endParaRPr lang="it-IT" smtClean="0">
              <a:solidFill>
                <a:srgbClr val="000000"/>
              </a:solidFill>
            </a:endParaRPr>
          </a:p>
        </p:txBody>
      </p:sp>
      <p:sp>
        <p:nvSpPr>
          <p:cNvPr id="408579" name="Rectangle 2"/>
          <p:cNvSpPr>
            <a:spLocks noGrp="1" noRot="1" noChangeAspect="1" noChangeArrowheads="1" noTextEdit="1"/>
          </p:cNvSpPr>
          <p:nvPr>
            <p:ph type="sldImg"/>
          </p:nvPr>
        </p:nvSpPr>
        <p:spPr>
          <a:solidFill>
            <a:srgbClr val="FFFFFF"/>
          </a:solidFill>
          <a:ln/>
        </p:spPr>
      </p:sp>
      <p:sp>
        <p:nvSpPr>
          <p:cNvPr id="408580"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noFill/>
        </p:spPr>
        <p:txBody>
          <a:bodyPr/>
          <a:lstStyle/>
          <a:p>
            <a:fld id="{46EE26B6-C399-48A1-A2FA-C6FFCE91FFDD}" type="slidenum">
              <a:rPr lang="it-IT" smtClean="0">
                <a:solidFill>
                  <a:srgbClr val="000000"/>
                </a:solidFill>
              </a:rPr>
              <a:pPr/>
              <a:t>254</a:t>
            </a:fld>
            <a:endParaRPr lang="it-IT" smtClean="0">
              <a:solidFill>
                <a:srgbClr val="000000"/>
              </a:solidFill>
            </a:endParaRPr>
          </a:p>
        </p:txBody>
      </p:sp>
      <p:sp>
        <p:nvSpPr>
          <p:cNvPr id="409603" name="Rectangle 1026"/>
          <p:cNvSpPr>
            <a:spLocks noGrp="1" noRot="1" noChangeAspect="1" noChangeArrowheads="1" noTextEdit="1"/>
          </p:cNvSpPr>
          <p:nvPr>
            <p:ph type="sldImg"/>
          </p:nvPr>
        </p:nvSpPr>
        <p:spPr>
          <a:solidFill>
            <a:srgbClr val="FFFFFF"/>
          </a:solidFill>
          <a:ln/>
        </p:spPr>
      </p:sp>
      <p:sp>
        <p:nvSpPr>
          <p:cNvPr id="409604" name="Rectangle 1027"/>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56BC44E2-A41B-4D4B-ABF3-C82C74BAEE13}" type="slidenum">
              <a:rPr lang="it-IT" smtClean="0"/>
              <a:pPr/>
              <a:t>32</a:t>
            </a:fld>
            <a:endParaRPr lang="it-IT"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fld id="{92DEBBDA-837C-4279-B64E-9D1E85098DF6}" type="slidenum">
              <a:rPr lang="en-US" smtClean="0"/>
              <a:pPr/>
              <a:t>255</a:t>
            </a:fld>
            <a:endParaRPr lang="en-US" smtClean="0"/>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noFill/>
        </p:spPr>
        <p:txBody>
          <a:bodyPr/>
          <a:lstStyle/>
          <a:p>
            <a:fld id="{D75BFFA7-FF77-4697-9F36-DE6C8AA3A2CA}" type="slidenum">
              <a:rPr lang="en-US" smtClean="0"/>
              <a:pPr/>
              <a:t>256</a:t>
            </a:fld>
            <a:endParaRPr lang="en-US" smtClean="0"/>
          </a:p>
        </p:txBody>
      </p:sp>
      <p:sp>
        <p:nvSpPr>
          <p:cNvPr id="411651" name="Rectangle 2"/>
          <p:cNvSpPr>
            <a:spLocks noGrp="1" noRot="1" noChangeAspect="1" noChangeArrowheads="1" noTextEdit="1"/>
          </p:cNvSpPr>
          <p:nvPr>
            <p:ph type="sldImg"/>
          </p:nvPr>
        </p:nvSpPr>
        <p:spPr>
          <a:solidFill>
            <a:srgbClr val="FFFFFF"/>
          </a:solidFill>
          <a:ln/>
        </p:spPr>
      </p:sp>
      <p:sp>
        <p:nvSpPr>
          <p:cNvPr id="411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p:spPr>
        <p:txBody>
          <a:bodyPr/>
          <a:lstStyle/>
          <a:p>
            <a:fld id="{E098E21F-CE15-4405-911C-F1A273A4BEB3}" type="slidenum">
              <a:rPr lang="it-IT" smtClean="0"/>
              <a:pPr/>
              <a:t>257</a:t>
            </a:fld>
            <a:endParaRPr lang="it-IT" smtClean="0"/>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058EDDDC-5C31-41B3-B62C-1194BFD0FFCE}" type="slidenum">
              <a:rPr lang="it-IT" smtClean="0"/>
              <a:pPr/>
              <a:t>258</a:t>
            </a:fld>
            <a:endParaRPr lang="it-IT" smtClean="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noFill/>
        </p:spPr>
        <p:txBody>
          <a:bodyPr/>
          <a:lstStyle/>
          <a:p>
            <a:fld id="{0A97BF27-3DC3-408D-83F3-26B304E0A8DB}" type="slidenum">
              <a:rPr lang="it-IT" smtClean="0"/>
              <a:pPr/>
              <a:t>259</a:t>
            </a:fld>
            <a:endParaRPr lang="it-IT" smtClean="0"/>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noFill/>
        </p:spPr>
        <p:txBody>
          <a:bodyPr/>
          <a:lstStyle/>
          <a:p>
            <a:fld id="{85D32CB0-F740-4B10-8807-2645628F5E03}" type="slidenum">
              <a:rPr lang="it-IT" smtClean="0"/>
              <a:pPr/>
              <a:t>260</a:t>
            </a:fld>
            <a:endParaRPr lang="it-IT" smtClean="0"/>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fld id="{8E619499-6278-48B2-B059-06C5598196A3}" type="slidenum">
              <a:rPr lang="it-IT" smtClean="0"/>
              <a:pPr/>
              <a:t>261</a:t>
            </a:fld>
            <a:endParaRPr lang="it-IT" smtClean="0"/>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noFill/>
        </p:spPr>
        <p:txBody>
          <a:bodyPr/>
          <a:lstStyle/>
          <a:p>
            <a:fld id="{9B05D2D6-FDBF-4929-ABE5-DB4B42DAE1E6}" type="slidenum">
              <a:rPr lang="it-IT" smtClean="0"/>
              <a:pPr/>
              <a:t>262</a:t>
            </a:fld>
            <a:endParaRPr lang="it-IT" smtClean="0"/>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1384A8B8-8D5E-4FA9-A64A-E1398B6DAF4F}" type="slidenum">
              <a:rPr lang="it-IT" smtClean="0"/>
              <a:pPr/>
              <a:t>33</a:t>
            </a:fld>
            <a:endParaRPr lang="it-IT"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5FA7E1C0-704F-4FCE-AE03-466A568D1E06}" type="slidenum">
              <a:rPr lang="it-IT" smtClean="0"/>
              <a:pPr/>
              <a:t>34</a:t>
            </a:fld>
            <a:endParaRPr lang="it-IT"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04550E7C-6F1E-47F9-967B-4A5E859C820A}" type="slidenum">
              <a:rPr lang="it-IT" smtClean="0"/>
              <a:pPr/>
              <a:t>35</a:t>
            </a:fld>
            <a:endParaRPr lang="it-IT"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00F3C82E-F97C-4998-A531-2068B79C8573}" type="slidenum">
              <a:rPr lang="it-IT" smtClean="0"/>
              <a:pPr/>
              <a:t>36</a:t>
            </a:fld>
            <a:endParaRPr lang="it-IT" smtClean="0"/>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FFCF431B-78FA-40B0-A2BD-96B9DD0EFE1B}" type="slidenum">
              <a:rPr lang="it-IT" smtClean="0"/>
              <a:pPr/>
              <a:t>37</a:t>
            </a:fld>
            <a:endParaRPr lang="it-IT" smtClean="0"/>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E894D121-DC9E-4600-A3DF-985A42F2282F}" type="slidenum">
              <a:rPr lang="it-IT" smtClean="0"/>
              <a:pPr/>
              <a:t>38</a:t>
            </a:fld>
            <a:endParaRPr lang="it-IT"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F6EC0834-5276-44E5-9C92-A19C43B89BB7}" type="slidenum">
              <a:rPr lang="it-IT" smtClean="0"/>
              <a:pPr/>
              <a:t>50</a:t>
            </a:fld>
            <a:endParaRPr lang="it-IT" smtClean="0"/>
          </a:p>
        </p:txBody>
      </p:sp>
      <p:sp>
        <p:nvSpPr>
          <p:cNvPr id="309251" name="Rectangle 2"/>
          <p:cNvSpPr>
            <a:spLocks noGrp="1" noRot="1" noChangeAspect="1" noChangeArrowheads="1" noTextEdit="1"/>
          </p:cNvSpPr>
          <p:nvPr>
            <p:ph type="sldImg"/>
          </p:nvPr>
        </p:nvSpPr>
        <p:spPr>
          <a:xfrm>
            <a:off x="990600" y="765175"/>
            <a:ext cx="5119688" cy="3840163"/>
          </a:xfrm>
          <a:ln/>
        </p:spPr>
      </p:sp>
      <p:sp>
        <p:nvSpPr>
          <p:cNvPr id="309252" name="Rectangle 3"/>
          <p:cNvSpPr>
            <a:spLocks noGrp="1" noChangeArrowheads="1"/>
          </p:cNvSpPr>
          <p:nvPr>
            <p:ph type="body" idx="1"/>
          </p:nvPr>
        </p:nvSpPr>
        <p:spPr>
          <a:xfrm>
            <a:off x="947738" y="4860925"/>
            <a:ext cx="5203825" cy="4608513"/>
          </a:xfrm>
          <a:noFill/>
          <a:ln/>
        </p:spPr>
        <p:txBody>
          <a:bodyPr/>
          <a:lstStyle/>
          <a:p>
            <a:pPr eaLnBrk="1" hangingPunct="1"/>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EE5340B8-6934-4975-9054-69130F8F9DFE}" type="slidenum">
              <a:rPr lang="it-IT" smtClean="0">
                <a:solidFill>
                  <a:srgbClr val="000000"/>
                </a:solidFill>
              </a:rPr>
              <a:pPr/>
              <a:t>3</a:t>
            </a:fld>
            <a:endParaRPr lang="it-IT" smtClean="0">
              <a:solidFill>
                <a:srgbClr val="000000"/>
              </a:solidFill>
            </a:endParaRPr>
          </a:p>
        </p:txBody>
      </p:sp>
      <p:sp>
        <p:nvSpPr>
          <p:cNvPr id="290819" name="Rectangle 2"/>
          <p:cNvSpPr>
            <a:spLocks noGrp="1" noRot="1" noChangeAspect="1" noChangeArrowheads="1" noTextEdit="1"/>
          </p:cNvSpPr>
          <p:nvPr>
            <p:ph type="sldImg"/>
          </p:nvPr>
        </p:nvSpPr>
        <p:spPr>
          <a:ln/>
        </p:spPr>
      </p:sp>
      <p:sp>
        <p:nvSpPr>
          <p:cNvPr id="2908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noFill/>
        </p:spPr>
        <p:txBody>
          <a:bodyPr/>
          <a:lstStyle/>
          <a:p>
            <a:fld id="{1FEFE357-A37A-4FFE-BAF5-2DE7AA36764E}" type="slidenum">
              <a:rPr lang="it-IT" smtClean="0"/>
              <a:pPr/>
              <a:t>52</a:t>
            </a:fld>
            <a:endParaRPr lang="it-IT" smtClean="0"/>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820BB636-C295-4806-9402-0D30073D44F1}" type="slidenum">
              <a:rPr lang="it-IT" smtClean="0"/>
              <a:pPr/>
              <a:t>53</a:t>
            </a:fld>
            <a:endParaRPr lang="it-IT"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F294DD2E-C799-4780-8330-417B29D5BD89}" type="slidenum">
              <a:rPr lang="it-IT" smtClean="0"/>
              <a:pPr/>
              <a:t>54</a:t>
            </a:fld>
            <a:endParaRPr lang="it-IT" smtClean="0"/>
          </a:p>
        </p:txBody>
      </p:sp>
      <p:sp>
        <p:nvSpPr>
          <p:cNvPr id="311299" name="Rectangle 2"/>
          <p:cNvSpPr>
            <a:spLocks noGrp="1" noRot="1" noChangeAspect="1" noChangeArrowheads="1" noTextEdit="1"/>
          </p:cNvSpPr>
          <p:nvPr>
            <p:ph type="sldImg"/>
          </p:nvPr>
        </p:nvSpPr>
        <p:spPr>
          <a:ln/>
        </p:spPr>
      </p:sp>
      <p:sp>
        <p:nvSpPr>
          <p:cNvPr id="311300"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p:spPr>
        <p:txBody>
          <a:bodyPr/>
          <a:lstStyle/>
          <a:p>
            <a:fld id="{855C2641-EFD3-4C4F-B2BF-976BAFD342B6}" type="slidenum">
              <a:rPr lang="it-IT" smtClean="0"/>
              <a:pPr/>
              <a:t>55</a:t>
            </a:fld>
            <a:endParaRPr lang="it-IT" smtClean="0"/>
          </a:p>
        </p:txBody>
      </p:sp>
      <p:sp>
        <p:nvSpPr>
          <p:cNvPr id="312323" name="Rectangle 2"/>
          <p:cNvSpPr>
            <a:spLocks noGrp="1" noRot="1" noChangeAspect="1" noChangeArrowheads="1" noTextEdit="1"/>
          </p:cNvSpPr>
          <p:nvPr>
            <p:ph type="sldImg"/>
          </p:nvPr>
        </p:nvSpPr>
        <p:spPr>
          <a:ln/>
        </p:spPr>
      </p:sp>
      <p:sp>
        <p:nvSpPr>
          <p:cNvPr id="312324"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6107DCE5-94C4-4C8D-83E6-E0D16F1BA8F5}" type="slidenum">
              <a:rPr lang="it-IT" smtClean="0"/>
              <a:pPr/>
              <a:t>56</a:t>
            </a:fld>
            <a:endParaRPr lang="it-IT" smtClean="0"/>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p:spPr>
        <p:txBody>
          <a:bodyPr/>
          <a:lstStyle/>
          <a:p>
            <a:fld id="{3B482E26-EDF1-4B64-BD62-815760FDAD65}" type="slidenum">
              <a:rPr lang="it-IT" smtClean="0"/>
              <a:pPr/>
              <a:t>58</a:t>
            </a:fld>
            <a:endParaRPr lang="it-IT" smtClean="0"/>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B0CD8968-4364-44AF-84E0-1C0643DA620F}" type="slidenum">
              <a:rPr lang="it-IT" smtClean="0"/>
              <a:pPr/>
              <a:t>60</a:t>
            </a:fld>
            <a:endParaRPr lang="it-IT" smtClean="0"/>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E26F5057-F15F-4C4E-98CB-E52259792496}" type="slidenum">
              <a:rPr lang="it-IT" smtClean="0"/>
              <a:pPr/>
              <a:t>63</a:t>
            </a:fld>
            <a:endParaRPr lang="it-IT"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84E27BB8-509D-4FBA-AB39-3D3384BECDFB}" type="slidenum">
              <a:rPr lang="it-IT" smtClean="0"/>
              <a:pPr/>
              <a:t>67</a:t>
            </a:fld>
            <a:endParaRPr lang="it-IT" smtClean="0"/>
          </a:p>
        </p:txBody>
      </p:sp>
      <p:sp>
        <p:nvSpPr>
          <p:cNvPr id="318467" name="Rectangle 2"/>
          <p:cNvSpPr>
            <a:spLocks noGrp="1" noRot="1" noChangeAspect="1" noChangeArrowheads="1" noTextEdit="1"/>
          </p:cNvSpPr>
          <p:nvPr>
            <p:ph type="sldImg"/>
          </p:nvPr>
        </p:nvSpPr>
        <p:spPr>
          <a:xfrm>
            <a:off x="990600" y="765175"/>
            <a:ext cx="5119688" cy="3840163"/>
          </a:xfrm>
          <a:ln/>
        </p:spPr>
      </p:sp>
      <p:sp>
        <p:nvSpPr>
          <p:cNvPr id="318468" name="Rectangle 3"/>
          <p:cNvSpPr>
            <a:spLocks noGrp="1" noChangeArrowheads="1"/>
          </p:cNvSpPr>
          <p:nvPr>
            <p:ph type="body" idx="1"/>
          </p:nvPr>
        </p:nvSpPr>
        <p:spPr>
          <a:xfrm>
            <a:off x="947738" y="4860925"/>
            <a:ext cx="5203825" cy="4608513"/>
          </a:xfrm>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0A8CD41D-88A1-438C-8BF5-534CAB92FB82}" type="slidenum">
              <a:rPr lang="it-IT" smtClean="0"/>
              <a:pPr/>
              <a:t>75</a:t>
            </a:fld>
            <a:endParaRPr lang="it-IT" smtClean="0"/>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9F082A35-57C9-42E2-BB9A-F422BA98BB24}" type="slidenum">
              <a:rPr lang="it-IT" smtClean="0">
                <a:solidFill>
                  <a:srgbClr val="000000"/>
                </a:solidFill>
              </a:rPr>
              <a:pPr/>
              <a:t>4</a:t>
            </a:fld>
            <a:endParaRPr lang="it-IT" smtClean="0">
              <a:solidFill>
                <a:srgbClr val="000000"/>
              </a:solidFill>
            </a:endParaRPr>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C9921460-BA02-46E6-8004-EB53A827CC99}" type="slidenum">
              <a:rPr lang="it-IT" smtClean="0"/>
              <a:pPr/>
              <a:t>76</a:t>
            </a:fld>
            <a:endParaRPr lang="it-IT" smtClean="0"/>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p>
            <a:fld id="{1C0A3209-962C-4BC1-8F43-524C19995D7E}" type="slidenum">
              <a:rPr lang="it-IT" smtClean="0"/>
              <a:pPr/>
              <a:t>78</a:t>
            </a:fld>
            <a:endParaRPr lang="it-IT" smtClean="0"/>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0AF9C209-A9BC-4E8F-89A1-D2C268CC639F}" type="slidenum">
              <a:rPr lang="it-IT" smtClean="0"/>
              <a:pPr/>
              <a:t>84</a:t>
            </a:fld>
            <a:endParaRPr lang="it-IT" smtClean="0"/>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noFill/>
        </p:spPr>
        <p:txBody>
          <a:bodyPr/>
          <a:lstStyle/>
          <a:p>
            <a:fld id="{30C4CFC6-2875-40E3-998F-948768C00E5B}" type="slidenum">
              <a:rPr lang="it-IT" smtClean="0"/>
              <a:pPr/>
              <a:t>89</a:t>
            </a:fld>
            <a:endParaRPr lang="it-IT" smtClean="0"/>
          </a:p>
        </p:txBody>
      </p:sp>
      <p:sp>
        <p:nvSpPr>
          <p:cNvPr id="323587" name="Rectangle 2"/>
          <p:cNvSpPr>
            <a:spLocks noGrp="1" noRot="1" noChangeAspect="1" noChangeArrowheads="1" noTextEdit="1"/>
          </p:cNvSpPr>
          <p:nvPr>
            <p:ph type="sldImg"/>
          </p:nvPr>
        </p:nvSpPr>
        <p:spPr>
          <a:ln/>
        </p:spPr>
      </p:sp>
      <p:sp>
        <p:nvSpPr>
          <p:cNvPr id="32358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C929C64C-12B4-4026-9D14-313FAF433A70}" type="slidenum">
              <a:rPr lang="it-IT" smtClean="0"/>
              <a:pPr/>
              <a:t>90</a:t>
            </a:fld>
            <a:endParaRPr lang="it-IT" smtClean="0"/>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22893B24-31CE-4ECF-A70B-9F45F206CDA0}" type="slidenum">
              <a:rPr lang="it-IT" smtClean="0"/>
              <a:pPr/>
              <a:t>92</a:t>
            </a:fld>
            <a:endParaRPr lang="it-IT" smtClean="0"/>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p:spPr>
        <p:txBody>
          <a:bodyPr/>
          <a:lstStyle/>
          <a:p>
            <a:fld id="{20BFCF93-B14B-409E-841D-EF11BC6A06A7}" type="slidenum">
              <a:rPr lang="it-IT" smtClean="0"/>
              <a:pPr/>
              <a:t>93</a:t>
            </a:fld>
            <a:endParaRPr lang="it-IT" smtClean="0"/>
          </a:p>
        </p:txBody>
      </p:sp>
      <p:sp>
        <p:nvSpPr>
          <p:cNvPr id="327683" name="Rectangle 2"/>
          <p:cNvSpPr>
            <a:spLocks noGrp="1" noRot="1" noChangeAspect="1" noChangeArrowheads="1" noTextEdit="1"/>
          </p:cNvSpPr>
          <p:nvPr>
            <p:ph type="sldImg"/>
          </p:nvPr>
        </p:nvSpPr>
        <p:spPr>
          <a:ln/>
        </p:spPr>
      </p:sp>
      <p:sp>
        <p:nvSpPr>
          <p:cNvPr id="32768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4C2F5CB1-E31E-4B12-8959-5CCE542264DB}" type="slidenum">
              <a:rPr lang="it-IT" smtClean="0"/>
              <a:pPr/>
              <a:t>94</a:t>
            </a:fld>
            <a:endParaRPr lang="it-IT"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p:spPr>
        <p:txBody>
          <a:bodyPr/>
          <a:lstStyle/>
          <a:p>
            <a:fld id="{4C2F5CB1-E31E-4B12-8959-5CCE542264DB}" type="slidenum">
              <a:rPr lang="it-IT" smtClean="0"/>
              <a:pPr/>
              <a:t>95</a:t>
            </a:fld>
            <a:endParaRPr lang="it-IT" smtClean="0"/>
          </a:p>
        </p:txBody>
      </p:sp>
      <p:sp>
        <p:nvSpPr>
          <p:cNvPr id="328707" name="Rectangle 2"/>
          <p:cNvSpPr>
            <a:spLocks noGrp="1" noRot="1" noChangeAspect="1" noChangeArrowheads="1" noTextEdit="1"/>
          </p:cNvSpPr>
          <p:nvPr>
            <p:ph type="sldImg"/>
          </p:nvPr>
        </p:nvSpPr>
        <p:spPr>
          <a:ln/>
        </p:spPr>
      </p:sp>
      <p:sp>
        <p:nvSpPr>
          <p:cNvPr id="3287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741A3870-74B0-4F63-84E5-10D56C4A8C6E}" type="slidenum">
              <a:rPr lang="it-IT" smtClean="0"/>
              <a:pPr/>
              <a:t>96</a:t>
            </a:fld>
            <a:endParaRPr lang="it-IT" smtClean="0"/>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p>
            <a:fld id="{F0A44011-AF71-4064-BA11-CB590BFFB092}" type="slidenum">
              <a:rPr lang="it-IT" smtClean="0">
                <a:solidFill>
                  <a:srgbClr val="000000"/>
                </a:solidFill>
              </a:rPr>
              <a:pPr/>
              <a:t>8</a:t>
            </a:fld>
            <a:endParaRPr lang="it-IT" smtClean="0">
              <a:solidFill>
                <a:srgbClr val="000000"/>
              </a:solidFill>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p:spPr>
        <p:txBody>
          <a:bodyPr/>
          <a:lstStyle/>
          <a:p>
            <a:fld id="{4BB477D7-6119-4AE1-BCF5-861B7E13B64B}" type="slidenum">
              <a:rPr lang="it-IT" smtClean="0"/>
              <a:pPr/>
              <a:t>99</a:t>
            </a:fld>
            <a:endParaRPr lang="it-IT" smtClean="0"/>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F9A8E228-F776-44CD-A072-992DDA5F1F95}" type="slidenum">
              <a:rPr lang="it-IT" smtClean="0"/>
              <a:pPr/>
              <a:t>100</a:t>
            </a:fld>
            <a:endParaRPr lang="it-IT"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FA9104F8-364F-4094-9E6A-7B83CCAB0C30}" type="slidenum">
              <a:rPr lang="it-IT" smtClean="0"/>
              <a:pPr/>
              <a:t>102</a:t>
            </a:fld>
            <a:endParaRPr lang="it-IT"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p:spPr>
        <p:txBody>
          <a:bodyPr/>
          <a:lstStyle/>
          <a:p>
            <a:fld id="{A1476FBB-7BC3-4C20-8FB3-93A0125E594A}" type="slidenum">
              <a:rPr lang="it-IT" smtClean="0"/>
              <a:pPr/>
              <a:t>105</a:t>
            </a:fld>
            <a:endParaRPr lang="it-IT" smtClean="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ACBEA514-0698-406A-B8DE-87D9085BA400}" type="slidenum">
              <a:rPr lang="it-IT" smtClean="0"/>
              <a:pPr/>
              <a:t>106</a:t>
            </a:fld>
            <a:endParaRPr lang="it-IT"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B440BB4D-8F6D-41A6-BCC7-D359B9851AFA}" type="slidenum">
              <a:rPr lang="it-IT" smtClean="0"/>
              <a:pPr/>
              <a:t>107</a:t>
            </a:fld>
            <a:endParaRPr lang="it-IT" smtClean="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p:spPr>
        <p:txBody>
          <a:bodyPr/>
          <a:lstStyle/>
          <a:p>
            <a:fld id="{B440BB4D-8F6D-41A6-BCC7-D359B9851AFA}" type="slidenum">
              <a:rPr lang="it-IT" smtClean="0"/>
              <a:pPr/>
              <a:t>108</a:t>
            </a:fld>
            <a:endParaRPr lang="it-IT" smtClean="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noFill/>
        </p:spPr>
        <p:txBody>
          <a:bodyPr/>
          <a:lstStyle/>
          <a:p>
            <a:fld id="{549BD85D-1175-4CD9-B8D1-E752F3EF227E}" type="slidenum">
              <a:rPr lang="it-IT" smtClean="0"/>
              <a:pPr/>
              <a:t>110</a:t>
            </a:fld>
            <a:endParaRPr lang="it-IT" smtClean="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6"/>
          <p:cNvSpPr>
            <a:spLocks noGrp="1" noChangeArrowheads="1"/>
          </p:cNvSpPr>
          <p:nvPr>
            <p:ph type="ftr" sz="quarter" idx="4"/>
          </p:nvPr>
        </p:nvSpPr>
        <p:spPr>
          <a:noFill/>
        </p:spPr>
        <p:txBody>
          <a:bodyPr/>
          <a:lstStyle/>
          <a:p>
            <a:r>
              <a:rPr lang="en-GB" smtClean="0"/>
              <a:t>Kimberley Davies - kid1- 011833121</a:t>
            </a:r>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noFill/>
          <a:ln/>
        </p:spPr>
        <p:txBody>
          <a:bodyPr/>
          <a:lstStyle/>
          <a:p>
            <a:pPr>
              <a:buFontTx/>
              <a:buChar char="•"/>
            </a:pPr>
            <a:r>
              <a:rPr lang="en-GB" dirty="0" smtClean="0"/>
              <a:t>The most well known and medically important blood types are in the ABO group.</a:t>
            </a:r>
          </a:p>
          <a:p>
            <a:pPr>
              <a:buFontTx/>
              <a:buChar char="•"/>
            </a:pPr>
            <a:r>
              <a:rPr lang="en-GB" dirty="0" smtClean="0"/>
              <a:t>There are other blood groupings, but will only deal with the ABO system.</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6"/>
          <p:cNvSpPr>
            <a:spLocks noGrp="1" noChangeArrowheads="1"/>
          </p:cNvSpPr>
          <p:nvPr>
            <p:ph type="ftr" sz="quarter" idx="4"/>
          </p:nvPr>
        </p:nvSpPr>
        <p:spPr>
          <a:noFill/>
        </p:spPr>
        <p:txBody>
          <a:bodyPr/>
          <a:lstStyle/>
          <a:p>
            <a:r>
              <a:rPr lang="en-GB" smtClean="0"/>
              <a:t>Kimberley Davies - kid1- 011833121</a:t>
            </a:r>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noFill/>
          <a:ln/>
        </p:spPr>
        <p:txBody>
          <a:bodyPr/>
          <a:lstStyle/>
          <a:p>
            <a:pPr>
              <a:buFontTx/>
              <a:buChar char="•"/>
            </a:pPr>
            <a:r>
              <a:rPr lang="en-GB" smtClean="0"/>
              <a:t>Each person's blood contains a specific and inherited set of antigens, or proteins, on the surface of their red blood cells. Paired with red cell antigens, your plasma contains a specific set of antibodies that will attack antigens attached to the surface of red blood cells of another blood "type." </a:t>
            </a:r>
          </a:p>
          <a:p>
            <a:pPr>
              <a:buFontTx/>
              <a:buChar char="•"/>
            </a:pPr>
            <a:r>
              <a:rPr lang="en-GB" smtClean="0"/>
              <a:t>The antigens of the ABO system are an integral part of the red cell membrane and of all the cells throughout the body. They are also be found in plasma and other body fluids. These soluble antigens are respectively A, B and H. The H antigen is a precursor to the A and B antigens, but is not expressed as a recognisable antigen on red cells.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7BD9CD9C-D420-4752-9CB2-C48F685B5A88}" type="slidenum">
              <a:rPr lang="it-IT" smtClean="0">
                <a:solidFill>
                  <a:srgbClr val="000000"/>
                </a:solidFill>
              </a:rPr>
              <a:pPr/>
              <a:t>9</a:t>
            </a:fld>
            <a:endParaRPr lang="it-IT" smtClean="0">
              <a:solidFill>
                <a:srgbClr val="000000"/>
              </a:solidFill>
            </a:endParaRPr>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6"/>
          <p:cNvSpPr>
            <a:spLocks noGrp="1" noChangeArrowheads="1"/>
          </p:cNvSpPr>
          <p:nvPr>
            <p:ph type="ftr" sz="quarter" idx="4"/>
          </p:nvPr>
        </p:nvSpPr>
        <p:spPr>
          <a:noFill/>
        </p:spPr>
        <p:txBody>
          <a:bodyPr/>
          <a:lstStyle/>
          <a:p>
            <a:r>
              <a:rPr lang="en-GB" smtClean="0"/>
              <a:t>Kimberley Davies - kid1- 011833121</a:t>
            </a:r>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a:buFontTx/>
              <a:buChar char="•"/>
            </a:pPr>
            <a:r>
              <a:rPr lang="en-GB" smtClean="0"/>
              <a:t>The most well known and medically important blood types are in the ABO group.  They were discovered in 1900 and 1901 at the University of Vienna by Karl Landsteiner. </a:t>
            </a:r>
          </a:p>
          <a:p>
            <a:pPr>
              <a:buFontTx/>
              <a:buChar char="•"/>
            </a:pPr>
            <a:r>
              <a:rPr lang="en-GB" smtClean="0"/>
              <a:t>'Landsteiner's law' which states that:- the plasma of a person contains natural antibodies to A or B, if these antigens are absent from the red cells of that person. </a:t>
            </a:r>
          </a:p>
          <a:p>
            <a:pPr>
              <a:buFontTx/>
              <a:buChar char="•"/>
            </a:pPr>
            <a:r>
              <a:rPr lang="en-GB" smtClean="0"/>
              <a:t>O = amorph, it does not produce any recognisable effect.</a:t>
            </a:r>
          </a:p>
          <a:p>
            <a:pPr>
              <a:buFontTx/>
              <a:buChar char="•"/>
            </a:pPr>
            <a:r>
              <a:rPr lang="en-GB" smtClean="0"/>
              <a:t>AB = Codominant</a:t>
            </a:r>
          </a:p>
          <a:p>
            <a:pPr>
              <a:buFontTx/>
              <a:buChar char="•"/>
            </a:pPr>
            <a:r>
              <a:rPr lang="en-GB" smtClean="0"/>
              <a:t>Blood group antigens, antibodies and genotypes.</a:t>
            </a:r>
          </a:p>
          <a:p>
            <a:pPr>
              <a:buFontTx/>
              <a:buChar char="•"/>
            </a:pPr>
            <a:r>
              <a:rPr lang="en-GB" smtClean="0"/>
              <a:t>Human blood type is determined by two co-dominant alleles and one recessive allele. An </a:t>
            </a:r>
            <a:r>
              <a:rPr lang="en-GB" b="1" smtClean="0"/>
              <a:t>allele</a:t>
            </a:r>
            <a:r>
              <a:rPr lang="en-GB" smtClean="0"/>
              <a:t> is one of several different forms of genetic information that is present in our DNA at a specific location on a specific chromosome (one of the different forms of a gene for a particular type of protein). </a:t>
            </a:r>
          </a:p>
          <a:p>
            <a:pPr>
              <a:buFontTx/>
              <a:buChar char="•"/>
            </a:pPr>
            <a:r>
              <a:rPr lang="en-GB" smtClean="0"/>
              <a:t>There are three different alleles for human blood type, A, B, and O: Each of us has two ABO blood type alleles, because we each inherit one blood type allele from our biological mother and one from our biological father. A description of the pair of alleles in our DNA is called our genotype. Since there are three different blood group alleles, there are a total of six possible different genotypes at the human ABO genetic locus. These six different genotypes result in only four Phenotypes, however because the O allele is recessive to both A and B. </a:t>
            </a:r>
          </a:p>
          <a:p>
            <a:pPr>
              <a:buFontTx/>
              <a:buChar char="•"/>
            </a:pPr>
            <a:r>
              <a:rPr lang="en-GB" smtClean="0"/>
              <a:t>Blood groups are created by carbohydrate molecules on the red blood cells.</a:t>
            </a:r>
          </a:p>
          <a:p>
            <a:endParaRPr lang="en-GB"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6"/>
          <p:cNvSpPr>
            <a:spLocks noGrp="1" noChangeArrowheads="1"/>
          </p:cNvSpPr>
          <p:nvPr>
            <p:ph type="ftr" sz="quarter" idx="4"/>
          </p:nvPr>
        </p:nvSpPr>
        <p:spPr>
          <a:noFill/>
        </p:spPr>
        <p:txBody>
          <a:bodyPr/>
          <a:lstStyle/>
          <a:p>
            <a:r>
              <a:rPr lang="en-GB" smtClean="0"/>
              <a:t>Kimberley Davies - kid1- 011833121</a:t>
            </a:r>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a:buFontTx/>
              <a:buChar char="•"/>
            </a:pPr>
            <a:r>
              <a:rPr lang="en-GB" b="1" smtClean="0"/>
              <a:t>Group A, </a:t>
            </a:r>
            <a:r>
              <a:rPr lang="en-GB" smtClean="0"/>
              <a:t>Blood has A antigen on red cells, and anti-B antibody in its plasma.</a:t>
            </a:r>
            <a:r>
              <a:rPr lang="en-GB" b="1" smtClean="0"/>
              <a:t> Group B, </a:t>
            </a:r>
            <a:r>
              <a:rPr lang="en-GB" smtClean="0"/>
              <a:t>Blood has B antigen on red cells, and anti-A antibody in its plasma.</a:t>
            </a:r>
            <a:r>
              <a:rPr lang="en-GB" b="1" smtClean="0"/>
              <a:t> Group AB, </a:t>
            </a:r>
            <a:r>
              <a:rPr lang="en-GB" smtClean="0"/>
              <a:t>Blood has both A and B antigens on red cells but neither anti-A antibody nor anti B antibody in its plasma. AB blood cannot cause the clumping of red cells of any other groups, and therefore persons with AB blood are called universal recipients. </a:t>
            </a:r>
            <a:r>
              <a:rPr lang="en-GB" b="1" smtClean="0"/>
              <a:t>Group O, </a:t>
            </a:r>
            <a:r>
              <a:rPr lang="en-GB" smtClean="0"/>
              <a:t>Blood has neither A nor B antigens on red cells, and both anti-A antibody and anti-B antibody in the plasma. Group O blood cannot be clumped by any human blood, and therefore persons with Group O are called universal donors</a:t>
            </a:r>
          </a:p>
          <a:p>
            <a:pPr>
              <a:buFontTx/>
              <a:buChar char="•"/>
            </a:pPr>
            <a:r>
              <a:rPr lang="en-GB" smtClean="0"/>
              <a:t>When red cells carrying one or both antigens are exposed to corresponding antibodies, they agglutinate; that is, clump together. People usually have antibodies against those red cell antigens that they lack</a:t>
            </a:r>
          </a:p>
          <a:p>
            <a:pPr>
              <a:buFontTx/>
              <a:buChar char="•"/>
            </a:pPr>
            <a:r>
              <a:rPr lang="en-GB" smtClean="0"/>
              <a:t>People with blood type O can only receive blood donations from people with blood type O, But people with blood type O can donate blood to A, AB, B and O.</a:t>
            </a:r>
          </a:p>
          <a:p>
            <a:pPr>
              <a:buFontTx/>
              <a:buChar char="•"/>
            </a:pPr>
            <a:r>
              <a:rPr lang="en-GB" smtClean="0"/>
              <a:t>People with blood type A can receive blood from those people with A or O blood types, but they can donate their blood to those people with blood type A or AB.</a:t>
            </a:r>
          </a:p>
          <a:p>
            <a:pPr>
              <a:buFontTx/>
              <a:buChar char="•"/>
            </a:pPr>
            <a:r>
              <a:rPr lang="en-GB" smtClean="0"/>
              <a:t>People with blood type B can receive blood from those people with B or O blood types, but they can donate their blood to those people with blood type B or AB.</a:t>
            </a:r>
          </a:p>
          <a:p>
            <a:pPr>
              <a:buFontTx/>
              <a:buChar char="•"/>
            </a:pPr>
            <a:r>
              <a:rPr lang="en-GB" smtClean="0"/>
              <a:t>People with blood type AB can receive blood from those people with A, B, AB or O blood types, but they can donate their blood to those people with blood type AB only.</a:t>
            </a:r>
          </a:p>
          <a:p>
            <a:pPr>
              <a:buFontTx/>
              <a:buChar char="•"/>
            </a:pPr>
            <a:endParaRPr lang="en-GB" smtClean="0"/>
          </a:p>
          <a:p>
            <a:pPr>
              <a:buFontTx/>
              <a:buChar char="•"/>
            </a:pPr>
            <a:endParaRPr lang="en-GB"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p:spPr>
        <p:txBody>
          <a:bodyPr/>
          <a:lstStyle/>
          <a:p>
            <a:fld id="{2E2D3889-3049-463E-95E8-DA3D9463A1F4}" type="slidenum">
              <a:rPr lang="it-IT" smtClean="0"/>
              <a:pPr/>
              <a:t>121</a:t>
            </a:fld>
            <a:endParaRPr lang="it-IT" smtClean="0"/>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noFill/>
        </p:spPr>
        <p:txBody>
          <a:bodyPr/>
          <a:lstStyle/>
          <a:p>
            <a:fld id="{79C015CC-393E-4051-85CD-6B5D1DB3BACD}" type="slidenum">
              <a:rPr lang="it-IT" smtClean="0"/>
              <a:pPr/>
              <a:t>125</a:t>
            </a:fld>
            <a:endParaRPr lang="it-IT" smtClean="0"/>
          </a:p>
        </p:txBody>
      </p:sp>
      <p:sp>
        <p:nvSpPr>
          <p:cNvPr id="343043" name="Rectangle 2"/>
          <p:cNvSpPr>
            <a:spLocks noGrp="1" noRot="1" noChangeAspect="1" noChangeArrowheads="1" noTextEdit="1"/>
          </p:cNvSpPr>
          <p:nvPr>
            <p:ph type="sldImg"/>
          </p:nvPr>
        </p:nvSpPr>
        <p:spPr>
          <a:ln/>
        </p:spPr>
      </p:sp>
      <p:sp>
        <p:nvSpPr>
          <p:cNvPr id="3430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0D2E73A0-74BE-4FDB-89C4-36164EA30611}" type="slidenum">
              <a:rPr lang="it-IT" smtClean="0"/>
              <a:pPr/>
              <a:t>126</a:t>
            </a:fld>
            <a:endParaRPr lang="it-IT" smtClean="0"/>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1A1C5E2B-0FAB-4DF4-97EC-46632BE6D54D}" type="slidenum">
              <a:rPr lang="it-IT" smtClean="0"/>
              <a:pPr/>
              <a:t>127</a:t>
            </a:fld>
            <a:endParaRPr lang="it-IT" smtClean="0"/>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p:spPr>
        <p:txBody>
          <a:bodyPr/>
          <a:lstStyle/>
          <a:p>
            <a:fld id="{5083C295-CD64-4009-B5A2-2B445567B0F6}" type="slidenum">
              <a:rPr lang="it-IT" smtClean="0"/>
              <a:pPr/>
              <a:t>128</a:t>
            </a:fld>
            <a:endParaRPr lang="it-IT" smtClean="0"/>
          </a:p>
        </p:txBody>
      </p:sp>
      <p:sp>
        <p:nvSpPr>
          <p:cNvPr id="346115" name="Rectangle 2"/>
          <p:cNvSpPr>
            <a:spLocks noGrp="1" noRot="1" noChangeAspect="1" noChangeArrowheads="1" noTextEdit="1"/>
          </p:cNvSpPr>
          <p:nvPr>
            <p:ph type="sldImg"/>
          </p:nvPr>
        </p:nvSpPr>
        <p:spPr>
          <a:solidFill>
            <a:srgbClr val="FFFFFF"/>
          </a:solidFill>
          <a:ln/>
        </p:spPr>
      </p:sp>
      <p:sp>
        <p:nvSpPr>
          <p:cNvPr id="346116" name="Rectangle 3"/>
          <p:cNvSpPr>
            <a:spLocks noGrp="1" noChangeArrowheads="1"/>
          </p:cNvSpPr>
          <p:nvPr>
            <p:ph type="body" idx="1"/>
          </p:nvPr>
        </p:nvSpPr>
        <p:spPr>
          <a:solidFill>
            <a:srgbClr val="FFFFFF"/>
          </a:solidFill>
          <a:ln>
            <a:solidFill>
              <a:srgbClr val="000000"/>
            </a:solidFill>
          </a:ln>
        </p:spPr>
        <p:txBody>
          <a:bodyPr/>
          <a:lstStyle/>
          <a:p>
            <a:endParaRPr lang="it-IT"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noFill/>
        </p:spPr>
        <p:txBody>
          <a:bodyPr/>
          <a:lstStyle/>
          <a:p>
            <a:fld id="{6F69F6D3-D32A-43DD-B07A-1575B1399146}" type="slidenum">
              <a:rPr lang="it-IT" smtClean="0"/>
              <a:pPr/>
              <a:t>129</a:t>
            </a:fld>
            <a:endParaRPr lang="it-IT" smtClean="0"/>
          </a:p>
        </p:txBody>
      </p:sp>
      <p:sp>
        <p:nvSpPr>
          <p:cNvPr id="347139" name="Rectangle 2"/>
          <p:cNvSpPr>
            <a:spLocks noGrp="1" noRot="1" noChangeAspect="1" noChangeArrowheads="1" noTextEdit="1"/>
          </p:cNvSpPr>
          <p:nvPr>
            <p:ph type="sldImg"/>
          </p:nvPr>
        </p:nvSpPr>
        <p:spPr>
          <a:ln/>
        </p:spPr>
      </p:sp>
      <p:sp>
        <p:nvSpPr>
          <p:cNvPr id="3471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1498CC9F-B8DF-4E8C-B11B-88AFA5756FBF}" type="slidenum">
              <a:rPr lang="it-IT" smtClean="0"/>
              <a:pPr/>
              <a:t>130</a:t>
            </a:fld>
            <a:endParaRPr lang="it-IT"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noFill/>
        </p:spPr>
        <p:txBody>
          <a:bodyPr/>
          <a:lstStyle/>
          <a:p>
            <a:fld id="{5A9129AE-848C-42AB-8FD8-724DB0CD6FE7}" type="slidenum">
              <a:rPr lang="it-IT" smtClean="0"/>
              <a:pPr/>
              <a:t>135</a:t>
            </a:fld>
            <a:endParaRPr lang="it-IT" smtClean="0"/>
          </a:p>
        </p:txBody>
      </p:sp>
      <p:sp>
        <p:nvSpPr>
          <p:cNvPr id="349187" name="Rectangle 2"/>
          <p:cNvSpPr>
            <a:spLocks noGrp="1" noRot="1" noChangeAspect="1" noChangeArrowheads="1" noTextEdit="1"/>
          </p:cNvSpPr>
          <p:nvPr>
            <p:ph type="sldImg"/>
          </p:nvPr>
        </p:nvSpPr>
        <p:spPr>
          <a:ln/>
        </p:spPr>
      </p:sp>
      <p:sp>
        <p:nvSpPr>
          <p:cNvPr id="34918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p>
            <a:fld id="{5814FDD9-5727-49A6-8B5F-E2058EF70325}" type="slidenum">
              <a:rPr lang="it-IT" smtClean="0">
                <a:solidFill>
                  <a:srgbClr val="000000"/>
                </a:solidFill>
              </a:rPr>
              <a:pPr/>
              <a:t>10</a:t>
            </a:fld>
            <a:endParaRPr lang="it-IT" smtClean="0">
              <a:solidFill>
                <a:srgbClr val="000000"/>
              </a:solidFill>
            </a:endParaRPr>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p>
            <a:fld id="{D000135A-C91A-4990-8249-E11FD2C95A22}" type="slidenum">
              <a:rPr lang="it-IT" smtClean="0"/>
              <a:pPr/>
              <a:t>136</a:t>
            </a:fld>
            <a:endParaRPr lang="it-IT" smtClean="0"/>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7CEB12F6-959F-43EA-A153-BB3A533D84A4}" type="slidenum">
              <a:rPr lang="it-IT" smtClean="0"/>
              <a:pPr/>
              <a:t>137</a:t>
            </a:fld>
            <a:endParaRPr lang="it-IT" smtClean="0"/>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p:spPr>
        <p:txBody>
          <a:bodyPr/>
          <a:lstStyle/>
          <a:p>
            <a:fld id="{BC07AF5F-75FC-4F29-955C-A7872B753658}" type="slidenum">
              <a:rPr lang="it-IT" smtClean="0"/>
              <a:pPr/>
              <a:t>138</a:t>
            </a:fld>
            <a:endParaRPr lang="it-IT" smtClean="0"/>
          </a:p>
        </p:txBody>
      </p:sp>
      <p:sp>
        <p:nvSpPr>
          <p:cNvPr id="352259" name="Rectangle 2"/>
          <p:cNvSpPr>
            <a:spLocks noGrp="1" noRot="1" noChangeAspect="1" noChangeArrowheads="1" noTextEdit="1"/>
          </p:cNvSpPr>
          <p:nvPr>
            <p:ph type="sldImg"/>
          </p:nvPr>
        </p:nvSpPr>
        <p:spPr>
          <a:ln/>
        </p:spPr>
      </p:sp>
      <p:sp>
        <p:nvSpPr>
          <p:cNvPr id="3522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noFill/>
        </p:spPr>
        <p:txBody>
          <a:bodyPr/>
          <a:lstStyle/>
          <a:p>
            <a:fld id="{9CE40488-144B-4509-AA5B-2701FA443BB1}" type="slidenum">
              <a:rPr lang="it-IT" smtClean="0"/>
              <a:pPr/>
              <a:t>139</a:t>
            </a:fld>
            <a:endParaRPr lang="it-IT" smtClean="0"/>
          </a:p>
        </p:txBody>
      </p:sp>
      <p:sp>
        <p:nvSpPr>
          <p:cNvPr id="353283" name="Rectangle 2"/>
          <p:cNvSpPr>
            <a:spLocks noGrp="1" noRot="1" noChangeAspect="1" noChangeArrowheads="1" noTextEdit="1"/>
          </p:cNvSpPr>
          <p:nvPr>
            <p:ph type="sldImg"/>
          </p:nvPr>
        </p:nvSpPr>
        <p:spPr>
          <a:ln/>
        </p:spPr>
      </p:sp>
      <p:sp>
        <p:nvSpPr>
          <p:cNvPr id="35328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p:spPr>
        <p:txBody>
          <a:bodyPr/>
          <a:lstStyle/>
          <a:p>
            <a:fld id="{02E24543-522F-4FE6-970F-A2C3D126044D}" type="slidenum">
              <a:rPr lang="it-IT" smtClean="0"/>
              <a:pPr/>
              <a:t>140</a:t>
            </a:fld>
            <a:endParaRPr lang="it-IT" smtClean="0"/>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B64E6FBD-2D9C-49C7-B337-758B8B8C2951}" type="slidenum">
              <a:rPr lang="it-IT" smtClean="0"/>
              <a:pPr/>
              <a:t>141</a:t>
            </a:fld>
            <a:endParaRPr lang="it-IT" smtClean="0"/>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617418AC-C9A2-42D3-B797-019B7E635BEF}" type="slidenum">
              <a:rPr lang="it-IT" smtClean="0"/>
              <a:pPr/>
              <a:t>142</a:t>
            </a:fld>
            <a:endParaRPr lang="it-IT"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noFill/>
        </p:spPr>
        <p:txBody>
          <a:bodyPr/>
          <a:lstStyle/>
          <a:p>
            <a:fld id="{1213B4AC-3C9B-4C87-BDE4-99347CE961B7}" type="slidenum">
              <a:rPr lang="it-IT" smtClean="0"/>
              <a:pPr/>
              <a:t>143</a:t>
            </a:fld>
            <a:endParaRPr lang="it-IT" smtClean="0"/>
          </a:p>
        </p:txBody>
      </p:sp>
      <p:sp>
        <p:nvSpPr>
          <p:cNvPr id="357379" name="Rectangle 2"/>
          <p:cNvSpPr>
            <a:spLocks noGrp="1" noRot="1" noChangeAspect="1" noChangeArrowheads="1" noTextEdit="1"/>
          </p:cNvSpPr>
          <p:nvPr>
            <p:ph type="sldImg"/>
          </p:nvPr>
        </p:nvSpPr>
        <p:spPr>
          <a:ln/>
        </p:spPr>
      </p:sp>
      <p:sp>
        <p:nvSpPr>
          <p:cNvPr id="3573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p:spPr>
        <p:txBody>
          <a:bodyPr/>
          <a:lstStyle/>
          <a:p>
            <a:fld id="{D0A8E16E-1BCC-464A-AD05-2AAB67D57763}" type="slidenum">
              <a:rPr lang="it-IT" smtClean="0"/>
              <a:pPr/>
              <a:t>144</a:t>
            </a:fld>
            <a:endParaRPr lang="it-IT" smtClean="0"/>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D0E42226-D302-42E5-B731-AE58ED0252B9}" type="slidenum">
              <a:rPr lang="it-IT" smtClean="0"/>
              <a:pPr>
                <a:defRPr/>
              </a:pPr>
              <a:t>145</a:t>
            </a:fld>
            <a:endParaRPr lang="it-IT"/>
          </a:p>
        </p:txBody>
      </p:sp>
    </p:spTree>
    <p:extLst>
      <p:ext uri="{BB962C8B-B14F-4D97-AF65-F5344CB8AC3E}">
        <p14:creationId xmlns:p14="http://schemas.microsoft.com/office/powerpoint/2010/main" val="490149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096C49B2-7B27-42AC-B5E8-55DB0E3636AD}" type="slidenum">
              <a:rPr lang="it-IT" smtClean="0">
                <a:solidFill>
                  <a:srgbClr val="000000"/>
                </a:solidFill>
              </a:rPr>
              <a:pPr/>
              <a:t>11</a:t>
            </a:fld>
            <a:endParaRPr lang="it-IT" smtClean="0">
              <a:solidFill>
                <a:srgbClr val="000000"/>
              </a:solidFill>
            </a:endParaRPr>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p>
            <a:fld id="{8CE79018-C521-4087-83E4-6A1FFE3661A3}" type="slidenum">
              <a:rPr lang="it-IT" smtClean="0"/>
              <a:pPr/>
              <a:t>149</a:t>
            </a:fld>
            <a:endParaRPr lang="it-IT" smtClean="0"/>
          </a:p>
        </p:txBody>
      </p:sp>
      <p:sp>
        <p:nvSpPr>
          <p:cNvPr id="359427" name="Rectangle 2"/>
          <p:cNvSpPr>
            <a:spLocks noGrp="1" noRot="1" noChangeAspect="1" noChangeArrowheads="1" noTextEdit="1"/>
          </p:cNvSpPr>
          <p:nvPr>
            <p:ph type="sldImg"/>
          </p:nvPr>
        </p:nvSpPr>
        <p:spPr>
          <a:ln/>
        </p:spPr>
      </p:sp>
      <p:sp>
        <p:nvSpPr>
          <p:cNvPr id="3594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p:spPr>
        <p:txBody>
          <a:bodyPr/>
          <a:lstStyle/>
          <a:p>
            <a:fld id="{AFD07598-A6DC-4F4D-B023-45A70A229544}" type="slidenum">
              <a:rPr lang="it-IT" smtClean="0"/>
              <a:pPr/>
              <a:t>151</a:t>
            </a:fld>
            <a:endParaRPr lang="it-IT" smtClean="0"/>
          </a:p>
        </p:txBody>
      </p:sp>
      <p:sp>
        <p:nvSpPr>
          <p:cNvPr id="360451" name="Rectangle 2"/>
          <p:cNvSpPr>
            <a:spLocks noGrp="1" noRot="1" noChangeAspect="1" noChangeArrowheads="1" noTextEdit="1"/>
          </p:cNvSpPr>
          <p:nvPr>
            <p:ph type="sldImg"/>
          </p:nvPr>
        </p:nvSpPr>
        <p:spPr>
          <a:ln/>
        </p:spPr>
      </p:sp>
      <p:sp>
        <p:nvSpPr>
          <p:cNvPr id="360452"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noFill/>
        </p:spPr>
        <p:txBody>
          <a:bodyPr/>
          <a:lstStyle/>
          <a:p>
            <a:fld id="{CA170E27-7C58-4144-8D04-0D339C40E2CD}" type="slidenum">
              <a:rPr lang="it-IT" smtClean="0"/>
              <a:pPr/>
              <a:t>152</a:t>
            </a:fld>
            <a:endParaRPr lang="it-IT" smtClean="0"/>
          </a:p>
        </p:txBody>
      </p:sp>
      <p:sp>
        <p:nvSpPr>
          <p:cNvPr id="361475" name="Rectangle 2"/>
          <p:cNvSpPr>
            <a:spLocks noGrp="1" noRot="1" noChangeAspect="1" noChangeArrowheads="1" noTextEdit="1"/>
          </p:cNvSpPr>
          <p:nvPr>
            <p:ph type="sldImg"/>
          </p:nvPr>
        </p:nvSpPr>
        <p:spPr>
          <a:ln/>
        </p:spPr>
      </p:sp>
      <p:sp>
        <p:nvSpPr>
          <p:cNvPr id="361476" name="Rectangle 3"/>
          <p:cNvSpPr>
            <a:spLocks noGrp="1" noChangeArrowheads="1"/>
          </p:cNvSpPr>
          <p:nvPr>
            <p:ph type="body" idx="1"/>
          </p:nvPr>
        </p:nvSpPr>
        <p:spPr>
          <a:noFill/>
          <a:ln/>
        </p:spPr>
        <p:txBody>
          <a:bodyPr/>
          <a:lstStyle/>
          <a:p>
            <a:endParaRPr lang="en-GB"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p:spPr>
        <p:txBody>
          <a:bodyPr/>
          <a:lstStyle/>
          <a:p>
            <a:fld id="{13C29870-5A44-4FBD-BA62-D9ED94C4E6B8}" type="slidenum">
              <a:rPr lang="it-IT" smtClean="0"/>
              <a:pPr/>
              <a:t>158</a:t>
            </a:fld>
            <a:endParaRPr lang="it-IT" smtClean="0"/>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p:spPr>
        <p:txBody>
          <a:bodyPr/>
          <a:lstStyle/>
          <a:p>
            <a:fld id="{4C33F888-A24B-4519-9F55-ABCDE1184F17}" type="slidenum">
              <a:rPr lang="it-IT" smtClean="0"/>
              <a:pPr/>
              <a:t>160</a:t>
            </a:fld>
            <a:endParaRPr lang="it-IT" smtClean="0"/>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p:spPr>
        <p:txBody>
          <a:bodyPr/>
          <a:lstStyle/>
          <a:p>
            <a:fld id="{68CE5353-1A4E-40C5-8DFF-88DEE20ED72E}" type="slidenum">
              <a:rPr lang="it-IT" smtClean="0"/>
              <a:pPr/>
              <a:t>171</a:t>
            </a:fld>
            <a:endParaRPr lang="it-IT" smtClean="0"/>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p:spPr>
        <p:txBody>
          <a:bodyPr/>
          <a:lstStyle/>
          <a:p>
            <a:fld id="{45BBC794-B33C-4A52-A660-E90A9FC8A6D0}" type="slidenum">
              <a:rPr lang="it-IT" smtClean="0"/>
              <a:pPr/>
              <a:t>180</a:t>
            </a:fld>
            <a:endParaRPr lang="it-IT" smtClean="0"/>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549FB5A2-812E-4DEC-BAEE-DC3B92EB0FA1}" type="slidenum">
              <a:rPr lang="it-IT" smtClean="0"/>
              <a:pPr/>
              <a:t>181</a:t>
            </a:fld>
            <a:endParaRPr lang="it-IT" smtClean="0"/>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p:spPr>
        <p:txBody>
          <a:bodyPr/>
          <a:lstStyle/>
          <a:p>
            <a:fld id="{B2413844-C0F9-4F3C-B6B0-36EFFE9DFAB7}" type="slidenum">
              <a:rPr lang="it-IT" smtClean="0"/>
              <a:pPr/>
              <a:t>183</a:t>
            </a:fld>
            <a:endParaRPr lang="it-IT" smtClean="0"/>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AF358A32-B4DD-47E7-9A07-A47B020B336C}" type="slidenum">
              <a:rPr lang="it-IT" smtClean="0"/>
              <a:pPr/>
              <a:t>184</a:t>
            </a:fld>
            <a:endParaRPr lang="it-IT" smtClean="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83D38664-FF9B-41B6-98F0-822ED69019B3}" type="slidenum">
              <a:rPr lang="it-IT" smtClean="0">
                <a:solidFill>
                  <a:srgbClr val="000000"/>
                </a:solidFill>
              </a:rPr>
              <a:pPr/>
              <a:t>12</a:t>
            </a:fld>
            <a:endParaRPr lang="it-IT" smtClean="0">
              <a:solidFill>
                <a:srgbClr val="000000"/>
              </a:solidFill>
            </a:endParaRPr>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14B31E5E-77B9-4FF4-B666-FAB5B4ECE337}" type="slidenum">
              <a:rPr lang="it-IT" smtClean="0"/>
              <a:pPr/>
              <a:t>186</a:t>
            </a:fld>
            <a:endParaRPr lang="it-IT" smtClean="0"/>
          </a:p>
        </p:txBody>
      </p:sp>
      <p:sp>
        <p:nvSpPr>
          <p:cNvPr id="374787"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B65F90B6-D89B-4C52-9BD2-C340A59E32E1}" type="slidenum">
              <a:rPr lang="it-IT" smtClean="0"/>
              <a:pPr/>
              <a:t>187</a:t>
            </a:fld>
            <a:endParaRPr lang="it-IT" smtClean="0"/>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EF3018B4-CB5E-467D-A548-4E78C314017C}" type="slidenum">
              <a:rPr lang="it-IT" smtClean="0"/>
              <a:pPr/>
              <a:t>188</a:t>
            </a:fld>
            <a:endParaRPr lang="it-IT" smtClean="0"/>
          </a:p>
        </p:txBody>
      </p:sp>
      <p:sp>
        <p:nvSpPr>
          <p:cNvPr id="376835" name="Rectangle 2"/>
          <p:cNvSpPr>
            <a:spLocks noGrp="1" noRot="1" noChangeAspect="1" noChangeArrowheads="1" noTextEdit="1"/>
          </p:cNvSpPr>
          <p:nvPr>
            <p:ph type="sldImg"/>
          </p:nvPr>
        </p:nvSpPr>
        <p:spPr>
          <a:ln/>
        </p:spPr>
      </p:sp>
      <p:sp>
        <p:nvSpPr>
          <p:cNvPr id="3768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p:spPr>
        <p:txBody>
          <a:bodyPr/>
          <a:lstStyle/>
          <a:p>
            <a:fld id="{477853FD-E2F0-496F-8E44-1DD46568B3A5}" type="slidenum">
              <a:rPr lang="it-IT" smtClean="0"/>
              <a:pPr/>
              <a:t>190</a:t>
            </a:fld>
            <a:endParaRPr lang="it-IT" smtClean="0"/>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011A76C9-AABD-4616-9FA2-C4A86F72B298}" type="slidenum">
              <a:rPr lang="it-IT" smtClean="0"/>
              <a:pPr/>
              <a:t>191</a:t>
            </a:fld>
            <a:endParaRPr lang="it-IT" smtClean="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709613" y="4860925"/>
            <a:ext cx="5680075" cy="4605338"/>
          </a:xfrm>
          <a:noFill/>
          <a:ln/>
        </p:spPr>
        <p:txBody>
          <a:bodyPr/>
          <a:lstStyle/>
          <a:p>
            <a:endParaRPr lang="it-IT"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B5D1B2CE-B7E5-4B59-A261-0B16269BF443}" type="slidenum">
              <a:rPr lang="it-IT" smtClean="0"/>
              <a:pPr/>
              <a:t>192</a:t>
            </a:fld>
            <a:endParaRPr lang="it-IT"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xfrm>
            <a:off x="709613" y="4860925"/>
            <a:ext cx="5680075" cy="4605338"/>
          </a:xfrm>
          <a:noFill/>
          <a:ln/>
        </p:spPr>
        <p:txBody>
          <a:bodyPr/>
          <a:lstStyle/>
          <a:p>
            <a:endParaRPr lang="it-IT"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p:spPr>
        <p:txBody>
          <a:bodyPr/>
          <a:lstStyle/>
          <a:p>
            <a:fld id="{796ADF73-B97C-4ED5-BADD-86BAE44DFC7A}" type="slidenum">
              <a:rPr lang="it-IT" smtClean="0"/>
              <a:pPr/>
              <a:t>193</a:t>
            </a:fld>
            <a:endParaRPr lang="it-IT" smtClean="0"/>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C6F7D8A8-9B38-48CB-B0C3-CFE968935021}" type="slidenum">
              <a:rPr lang="it-IT" smtClean="0"/>
              <a:pPr/>
              <a:t>198</a:t>
            </a:fld>
            <a:endParaRPr lang="it-IT" smtClean="0"/>
          </a:p>
        </p:txBody>
      </p:sp>
      <p:sp>
        <p:nvSpPr>
          <p:cNvPr id="363523" name="Rectangle 2"/>
          <p:cNvSpPr>
            <a:spLocks noGrp="1" noRot="1" noChangeAspect="1" noChangeArrowheads="1" noTextEdit="1"/>
          </p:cNvSpPr>
          <p:nvPr>
            <p:ph type="sldImg"/>
          </p:nvPr>
        </p:nvSpPr>
        <p:spPr>
          <a:xfrm>
            <a:off x="993775" y="768350"/>
            <a:ext cx="5114925" cy="3836988"/>
          </a:xfrm>
          <a:ln/>
        </p:spPr>
      </p:sp>
      <p:sp>
        <p:nvSpPr>
          <p:cNvPr id="363524"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p>
            <a:fld id="{31F2DA22-EB8C-4F56-80EC-103613C15B33}" type="slidenum">
              <a:rPr lang="it-IT" smtClean="0"/>
              <a:pPr/>
              <a:t>200</a:t>
            </a:fld>
            <a:endParaRPr lang="it-IT" smtClean="0"/>
          </a:p>
        </p:txBody>
      </p:sp>
      <p:sp>
        <p:nvSpPr>
          <p:cNvPr id="364547" name="Rectangle 2"/>
          <p:cNvSpPr>
            <a:spLocks noGrp="1" noRot="1" noChangeAspect="1" noChangeArrowheads="1" noTextEdit="1"/>
          </p:cNvSpPr>
          <p:nvPr>
            <p:ph type="sldImg"/>
          </p:nvPr>
        </p:nvSpPr>
        <p:spPr>
          <a:xfrm>
            <a:off x="993775" y="768350"/>
            <a:ext cx="5114925" cy="3836988"/>
          </a:xfrm>
          <a:ln/>
        </p:spPr>
      </p:sp>
      <p:sp>
        <p:nvSpPr>
          <p:cNvPr id="364548"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0640DE11-DF6A-4452-A236-E4F21F200AA7}" type="slidenum">
              <a:rPr lang="it-IT" smtClean="0"/>
              <a:pPr/>
              <a:t>201</a:t>
            </a:fld>
            <a:endParaRPr lang="it-IT" smtClean="0"/>
          </a:p>
        </p:txBody>
      </p:sp>
      <p:sp>
        <p:nvSpPr>
          <p:cNvPr id="365571" name="Rectangle 2"/>
          <p:cNvSpPr>
            <a:spLocks noGrp="1" noRot="1" noChangeAspect="1" noChangeArrowheads="1" noTextEdit="1"/>
          </p:cNvSpPr>
          <p:nvPr>
            <p:ph type="sldImg"/>
          </p:nvPr>
        </p:nvSpPr>
        <p:spPr>
          <a:xfrm>
            <a:off x="993775" y="768350"/>
            <a:ext cx="5114925" cy="3836988"/>
          </a:xfrm>
          <a:ln/>
        </p:spPr>
      </p:sp>
      <p:sp>
        <p:nvSpPr>
          <p:cNvPr id="365572"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189379B8-3197-45C4-AABE-8CD82A6EE937}" type="slidenum">
              <a:rPr lang="it-IT" smtClean="0">
                <a:solidFill>
                  <a:srgbClr val="000000"/>
                </a:solidFill>
              </a:rPr>
              <a:pPr/>
              <a:t>13</a:t>
            </a:fld>
            <a:endParaRPr lang="it-IT" smtClean="0">
              <a:solidFill>
                <a:srgbClr val="000000"/>
              </a:solidFill>
            </a:endParaRPr>
          </a:p>
        </p:txBody>
      </p:sp>
      <p:sp>
        <p:nvSpPr>
          <p:cNvPr id="297987"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a:fld id="{C72BAD66-2885-41DE-B0CB-BA16402C56C8}" type="slidenum">
              <a:rPr lang="it-IT" sz="1300">
                <a:solidFill>
                  <a:srgbClr val="000000"/>
                </a:solidFill>
                <a:latin typeface="Arial" pitchFamily="34" charset="0"/>
              </a:rPr>
              <a:pPr algn="r"/>
              <a:t>13</a:t>
            </a:fld>
            <a:endParaRPr lang="it-IT" sz="1300">
              <a:solidFill>
                <a:srgbClr val="000000"/>
              </a:solidFill>
              <a:latin typeface="Arial" pitchFamily="34" charset="0"/>
            </a:endParaRPr>
          </a:p>
        </p:txBody>
      </p:sp>
      <p:sp>
        <p:nvSpPr>
          <p:cNvPr id="297988" name="Rectangle 2"/>
          <p:cNvSpPr>
            <a:spLocks noGrp="1" noRot="1" noChangeAspect="1" noChangeArrowheads="1" noTextEdit="1"/>
          </p:cNvSpPr>
          <p:nvPr>
            <p:ph type="sldImg"/>
          </p:nvPr>
        </p:nvSpPr>
        <p:spPr>
          <a:ln/>
        </p:spPr>
      </p:sp>
      <p:sp>
        <p:nvSpPr>
          <p:cNvPr id="297989" name="Rectangle 3"/>
          <p:cNvSpPr>
            <a:spLocks noGrp="1" noChangeArrowheads="1"/>
          </p:cNvSpPr>
          <p:nvPr>
            <p:ph type="body" idx="1"/>
          </p:nvPr>
        </p:nvSpPr>
        <p:spPr>
          <a:xfrm>
            <a:off x="709613" y="4860925"/>
            <a:ext cx="5680075" cy="4605338"/>
          </a:xfrm>
          <a:noFill/>
          <a:ln/>
        </p:spPr>
        <p:txBody>
          <a:bodyPr/>
          <a:lstStyle/>
          <a:p>
            <a:endParaRPr lang="it-IT"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p:spPr>
        <p:txBody>
          <a:bodyPr/>
          <a:lstStyle/>
          <a:p>
            <a:fld id="{4394CA4F-798D-4894-9D5B-759FA2395C80}" type="slidenum">
              <a:rPr lang="it-IT" smtClean="0"/>
              <a:pPr/>
              <a:t>202</a:t>
            </a:fld>
            <a:endParaRPr lang="it-IT" smtClean="0"/>
          </a:p>
        </p:txBody>
      </p:sp>
      <p:sp>
        <p:nvSpPr>
          <p:cNvPr id="366595" name="Rectangle 2"/>
          <p:cNvSpPr>
            <a:spLocks noGrp="1" noRot="1" noChangeAspect="1" noChangeArrowheads="1" noTextEdit="1"/>
          </p:cNvSpPr>
          <p:nvPr>
            <p:ph type="sldImg"/>
          </p:nvPr>
        </p:nvSpPr>
        <p:spPr>
          <a:xfrm>
            <a:off x="993775" y="768350"/>
            <a:ext cx="5114925" cy="3836988"/>
          </a:xfrm>
          <a:ln/>
        </p:spPr>
      </p:sp>
      <p:sp>
        <p:nvSpPr>
          <p:cNvPr id="366596"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a:spLocks noGrp="1" noChangeArrowheads="1"/>
          </p:cNvSpPr>
          <p:nvPr>
            <p:ph type="sldNum" sz="quarter" idx="5"/>
          </p:nvPr>
        </p:nvSpPr>
        <p:spPr>
          <a:noFill/>
        </p:spPr>
        <p:txBody>
          <a:bodyPr/>
          <a:lstStyle/>
          <a:p>
            <a:fld id="{96C36FDF-1B1E-492F-8DE0-84B96A2F28FA}" type="slidenum">
              <a:rPr lang="it-IT" smtClean="0"/>
              <a:pPr/>
              <a:t>203</a:t>
            </a:fld>
            <a:endParaRPr lang="it-IT" smtClean="0"/>
          </a:p>
        </p:txBody>
      </p:sp>
      <p:sp>
        <p:nvSpPr>
          <p:cNvPr id="367619" name="Rectangle 2"/>
          <p:cNvSpPr>
            <a:spLocks noGrp="1" noRot="1" noChangeAspect="1" noChangeArrowheads="1" noTextEdit="1"/>
          </p:cNvSpPr>
          <p:nvPr>
            <p:ph type="sldImg"/>
          </p:nvPr>
        </p:nvSpPr>
        <p:spPr>
          <a:xfrm>
            <a:off x="993775" y="768350"/>
            <a:ext cx="5114925" cy="3836988"/>
          </a:xfrm>
          <a:ln/>
        </p:spPr>
      </p:sp>
      <p:sp>
        <p:nvSpPr>
          <p:cNvPr id="367620" name="Rectangle 3"/>
          <p:cNvSpPr>
            <a:spLocks noGrp="1" noChangeArrowheads="1"/>
          </p:cNvSpPr>
          <p:nvPr>
            <p:ph type="body" idx="1"/>
          </p:nvPr>
        </p:nvSpPr>
        <p:spPr>
          <a:xfrm>
            <a:off x="709613" y="4860925"/>
            <a:ext cx="5680075" cy="4605338"/>
          </a:xfrm>
          <a:noFill/>
          <a:ln/>
        </p:spPr>
        <p:txBody>
          <a:bodyPr/>
          <a:lstStyle/>
          <a:p>
            <a:pPr eaLnBrk="1" hangingPunct="1"/>
            <a:endParaRPr lang="it-IT"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p:spPr>
        <p:txBody>
          <a:bodyPr/>
          <a:lstStyle/>
          <a:p>
            <a:fld id="{9F12F233-2AB7-4198-9119-7C4C055C10E0}" type="slidenum">
              <a:rPr lang="it-IT" smtClean="0"/>
              <a:pPr/>
              <a:t>206</a:t>
            </a:fld>
            <a:endParaRPr lang="it-IT" smtClean="0"/>
          </a:p>
        </p:txBody>
      </p:sp>
      <p:sp>
        <p:nvSpPr>
          <p:cNvPr id="381955" name="Rectangle 2"/>
          <p:cNvSpPr>
            <a:spLocks noGrp="1" noRot="1" noChangeAspect="1" noChangeArrowheads="1" noTextEdit="1"/>
          </p:cNvSpPr>
          <p:nvPr>
            <p:ph type="sldImg"/>
          </p:nvPr>
        </p:nvSpPr>
        <p:spPr>
          <a:ln/>
        </p:spPr>
      </p:sp>
      <p:sp>
        <p:nvSpPr>
          <p:cNvPr id="3819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p:spPr>
        <p:txBody>
          <a:bodyPr/>
          <a:lstStyle/>
          <a:p>
            <a:fld id="{68A2B2AA-8A85-40DA-99E0-249A1D2D6F6E}" type="slidenum">
              <a:rPr lang="it-IT" smtClean="0"/>
              <a:pPr/>
              <a:t>208</a:t>
            </a:fld>
            <a:endParaRPr lang="it-IT" smtClean="0"/>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noFill/>
          <a:ln/>
        </p:spPr>
        <p:txBody>
          <a:bodyPr/>
          <a:lstStyle/>
          <a:p>
            <a:pPr eaLnBrk="1" hangingPunct="1"/>
            <a:endParaRPr lang="fr-FR" altLang="fr-FR"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p:spPr>
        <p:txBody>
          <a:bodyPr/>
          <a:lstStyle/>
          <a:p>
            <a:fld id="{2BAE830F-5849-4D5C-A65C-0B45335B9080}" type="slidenum">
              <a:rPr lang="it-IT" smtClean="0"/>
              <a:pPr/>
              <a:t>209</a:t>
            </a:fld>
            <a:endParaRPr lang="it-IT" smtClean="0"/>
          </a:p>
        </p:txBody>
      </p:sp>
      <p:sp>
        <p:nvSpPr>
          <p:cNvPr id="384003" name="Rectangle 2"/>
          <p:cNvSpPr>
            <a:spLocks noGrp="1" noRot="1" noChangeAspect="1" noChangeArrowheads="1" noTextEdit="1"/>
          </p:cNvSpPr>
          <p:nvPr>
            <p:ph type="sldImg"/>
          </p:nvPr>
        </p:nvSpPr>
        <p:spPr>
          <a:ln/>
        </p:spPr>
      </p:sp>
      <p:sp>
        <p:nvSpPr>
          <p:cNvPr id="38400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EB932612-CCEA-4482-8B39-5DDB822F2380}" type="slidenum">
              <a:rPr lang="it-IT" smtClean="0"/>
              <a:pPr/>
              <a:t>211</a:t>
            </a:fld>
            <a:endParaRPr lang="it-IT" smtClean="0"/>
          </a:p>
        </p:txBody>
      </p:sp>
      <p:sp>
        <p:nvSpPr>
          <p:cNvPr id="385027" name="Rectangle 2"/>
          <p:cNvSpPr>
            <a:spLocks noGrp="1" noRot="1" noChangeAspect="1" noChangeArrowheads="1" noTextEdit="1"/>
          </p:cNvSpPr>
          <p:nvPr>
            <p:ph type="sldImg"/>
          </p:nvPr>
        </p:nvSpPr>
        <p:spPr>
          <a:ln/>
        </p:spPr>
      </p:sp>
      <p:sp>
        <p:nvSpPr>
          <p:cNvPr id="38502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A2A9D312-B019-496D-927D-72C89EF5F23F}" type="slidenum">
              <a:rPr lang="it-IT" smtClean="0"/>
              <a:pPr/>
              <a:t>212</a:t>
            </a:fld>
            <a:endParaRPr lang="it-IT" smtClean="0"/>
          </a:p>
        </p:txBody>
      </p:sp>
      <p:sp>
        <p:nvSpPr>
          <p:cNvPr id="386051" name="Rectangle 2"/>
          <p:cNvSpPr>
            <a:spLocks noGrp="1" noRot="1" noChangeAspect="1" noChangeArrowheads="1" noTextEdit="1"/>
          </p:cNvSpPr>
          <p:nvPr>
            <p:ph type="sldImg"/>
          </p:nvPr>
        </p:nvSpPr>
        <p:spPr>
          <a:ln/>
        </p:spPr>
      </p:sp>
      <p:sp>
        <p:nvSpPr>
          <p:cNvPr id="386052" name="Rectangle 3"/>
          <p:cNvSpPr>
            <a:spLocks noGrp="1" noChangeArrowheads="1"/>
          </p:cNvSpPr>
          <p:nvPr>
            <p:ph type="body" idx="1"/>
          </p:nvPr>
        </p:nvSpPr>
        <p:spPr>
          <a:noFill/>
          <a:ln/>
        </p:spPr>
        <p:txBody>
          <a:bodyPr/>
          <a:lstStyle/>
          <a:p>
            <a:pPr eaLnBrk="1" hangingPunct="1"/>
            <a:r>
              <a:rPr lang="fr-FR" altLang="fr-FR" smtClean="0"/>
              <a:t>Segregation fragile X expansion</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22770FE2-F2D5-4118-9C47-0BA11824620C}" type="slidenum">
              <a:rPr lang="it-IT" smtClean="0"/>
              <a:pPr/>
              <a:t>215</a:t>
            </a:fld>
            <a:endParaRPr lang="it-IT" smtClean="0"/>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p:spPr>
        <p:txBody>
          <a:bodyPr/>
          <a:lstStyle/>
          <a:p>
            <a:pPr eaLnBrk="1" hangingPunct="1"/>
            <a:r>
              <a:rPr lang="it-IT" dirty="0" smtClean="0"/>
              <a:t>Fragile X </a:t>
            </a:r>
            <a:r>
              <a:rPr lang="it-IT" dirty="0" err="1" smtClean="0"/>
              <a:t>chromosome</a:t>
            </a:r>
            <a:r>
              <a:rPr lang="it-IT" dirty="0" smtClean="0"/>
              <a:t> made </a:t>
            </a:r>
            <a:r>
              <a:rPr lang="it-IT" dirty="0" err="1" smtClean="0"/>
              <a:t>visible</a:t>
            </a:r>
            <a:r>
              <a:rPr lang="it-IT" dirty="0" smtClean="0"/>
              <a:t> by </a:t>
            </a:r>
            <a:r>
              <a:rPr lang="it-IT" dirty="0" err="1" smtClean="0"/>
              <a:t>atomic</a:t>
            </a:r>
            <a:r>
              <a:rPr lang="it-IT" dirty="0" smtClean="0"/>
              <a:t> force </a:t>
            </a:r>
            <a:r>
              <a:rPr lang="it-IT" dirty="0" err="1" smtClean="0"/>
              <a:t>microscopy</a:t>
            </a:r>
            <a:r>
              <a:rPr lang="it-IT" dirty="0" smtClean="0"/>
              <a:t> (AFM).</a:t>
            </a:r>
          </a:p>
          <a:p>
            <a:pPr eaLnBrk="1" hangingPunct="1"/>
            <a:r>
              <a:rPr lang="it-IT" dirty="0" smtClean="0"/>
              <a:t>The gene </a:t>
            </a:r>
            <a:r>
              <a:rPr lang="it-IT" dirty="0" err="1" smtClean="0"/>
              <a:t>that</a:t>
            </a:r>
            <a:r>
              <a:rPr lang="it-IT" dirty="0" smtClean="0"/>
              <a:t> </a:t>
            </a:r>
            <a:r>
              <a:rPr lang="it-IT" dirty="0" err="1" smtClean="0"/>
              <a:t>causes</a:t>
            </a:r>
            <a:r>
              <a:rPr lang="it-IT" dirty="0" smtClean="0"/>
              <a:t> the </a:t>
            </a:r>
            <a:r>
              <a:rPr lang="it-IT" dirty="0" err="1" smtClean="0"/>
              <a:t>condition</a:t>
            </a:r>
            <a:r>
              <a:rPr lang="it-IT" dirty="0" smtClean="0"/>
              <a:t> </a:t>
            </a:r>
            <a:r>
              <a:rPr lang="it-IT" dirty="0" err="1" smtClean="0"/>
              <a:t>is</a:t>
            </a:r>
            <a:r>
              <a:rPr lang="it-IT" dirty="0" smtClean="0"/>
              <a:t> </a:t>
            </a:r>
            <a:r>
              <a:rPr lang="it-IT" dirty="0" err="1" smtClean="0"/>
              <a:t>found</a:t>
            </a:r>
            <a:r>
              <a:rPr lang="it-IT" dirty="0" smtClean="0"/>
              <a:t> </a:t>
            </a:r>
            <a:r>
              <a:rPr lang="it-IT" dirty="0" err="1" smtClean="0"/>
              <a:t>at</a:t>
            </a:r>
            <a:r>
              <a:rPr lang="it-IT" dirty="0" smtClean="0"/>
              <a:t> the end of the X </a:t>
            </a:r>
            <a:r>
              <a:rPr lang="it-IT" dirty="0" err="1" smtClean="0"/>
              <a:t>chromosome</a:t>
            </a:r>
            <a:r>
              <a:rPr lang="it-IT" dirty="0" smtClean="0"/>
              <a:t> ( </a:t>
            </a:r>
            <a:r>
              <a:rPr lang="it-IT" dirty="0" err="1" smtClean="0"/>
              <a:t>marked</a:t>
            </a:r>
            <a:r>
              <a:rPr lang="it-IT" dirty="0" smtClean="0"/>
              <a:t> by </a:t>
            </a:r>
            <a:r>
              <a:rPr lang="it-IT" dirty="0" err="1" smtClean="0"/>
              <a:t>arrow</a:t>
            </a:r>
            <a:r>
              <a:rPr lang="it-IT" dirty="0" smtClean="0"/>
              <a:t> ), and shows </a:t>
            </a:r>
            <a:r>
              <a:rPr lang="it-IT" dirty="0" err="1" smtClean="0"/>
              <a:t>as</a:t>
            </a:r>
            <a:r>
              <a:rPr lang="it-IT" dirty="0" smtClean="0"/>
              <a:t> a "fragile" site - </a:t>
            </a:r>
            <a:r>
              <a:rPr lang="it-IT" dirty="0" err="1" smtClean="0"/>
              <a:t>it</a:t>
            </a:r>
            <a:r>
              <a:rPr lang="it-IT" dirty="0" smtClean="0"/>
              <a:t> </a:t>
            </a:r>
            <a:r>
              <a:rPr lang="it-IT" dirty="0" err="1" smtClean="0"/>
              <a:t>looks</a:t>
            </a:r>
            <a:r>
              <a:rPr lang="it-IT" dirty="0" smtClean="0"/>
              <a:t> </a:t>
            </a:r>
            <a:r>
              <a:rPr lang="it-IT" dirty="0" err="1" smtClean="0"/>
              <a:t>as</a:t>
            </a:r>
            <a:r>
              <a:rPr lang="it-IT" dirty="0" smtClean="0"/>
              <a:t> </a:t>
            </a:r>
            <a:r>
              <a:rPr lang="it-IT" dirty="0" err="1" smtClean="0"/>
              <a:t>if</a:t>
            </a:r>
            <a:r>
              <a:rPr lang="it-IT" dirty="0" smtClean="0"/>
              <a:t> the </a:t>
            </a:r>
            <a:r>
              <a:rPr lang="it-IT" dirty="0" err="1" smtClean="0"/>
              <a:t>tip</a:t>
            </a:r>
            <a:r>
              <a:rPr lang="it-IT" dirty="0" smtClean="0"/>
              <a:t> of the </a:t>
            </a:r>
            <a:r>
              <a:rPr lang="it-IT" dirty="0" err="1" smtClean="0"/>
              <a:t>chromosome</a:t>
            </a:r>
            <a:r>
              <a:rPr lang="it-IT" dirty="0" smtClean="0"/>
              <a:t> </a:t>
            </a:r>
            <a:r>
              <a:rPr lang="it-IT" dirty="0" err="1" smtClean="0"/>
              <a:t>is</a:t>
            </a:r>
            <a:r>
              <a:rPr lang="it-IT" dirty="0" smtClean="0"/>
              <a:t> </a:t>
            </a:r>
            <a:r>
              <a:rPr lang="it-IT" dirty="0" err="1" smtClean="0"/>
              <a:t>broken</a:t>
            </a:r>
            <a:r>
              <a:rPr lang="it-IT" dirty="0" smtClean="0"/>
              <a:t> off </a:t>
            </a:r>
            <a:r>
              <a:rPr lang="it-IT" dirty="0" err="1" smtClean="0"/>
              <a:t>but</a:t>
            </a:r>
            <a:r>
              <a:rPr lang="it-IT" dirty="0" smtClean="0"/>
              <a:t> </a:t>
            </a:r>
            <a:r>
              <a:rPr lang="it-IT" dirty="0" err="1" smtClean="0"/>
              <a:t>not</a:t>
            </a:r>
            <a:r>
              <a:rPr lang="it-IT" dirty="0" smtClean="0"/>
              <a:t> </a:t>
            </a:r>
            <a:r>
              <a:rPr lang="it-IT" dirty="0" err="1" smtClean="0"/>
              <a:t>quite</a:t>
            </a:r>
            <a:r>
              <a:rPr lang="it-IT" dirty="0" smtClean="0"/>
              <a:t> </a:t>
            </a:r>
            <a:r>
              <a:rPr lang="it-IT" dirty="0" err="1" smtClean="0"/>
              <a:t>separated</a:t>
            </a:r>
            <a:r>
              <a:rPr lang="it-IT" dirty="0" smtClean="0"/>
              <a:t>. </a:t>
            </a:r>
            <a:r>
              <a:rPr lang="it-IT" dirty="0" err="1" smtClean="0"/>
              <a:t>This</a:t>
            </a:r>
            <a:r>
              <a:rPr lang="it-IT" dirty="0" smtClean="0"/>
              <a:t> fragile site </a:t>
            </a:r>
            <a:r>
              <a:rPr lang="it-IT" dirty="0" err="1" smtClean="0"/>
              <a:t>gives</a:t>
            </a:r>
            <a:r>
              <a:rPr lang="it-IT" dirty="0" smtClean="0"/>
              <a:t> the </a:t>
            </a:r>
            <a:r>
              <a:rPr lang="it-IT" dirty="0" err="1" smtClean="0"/>
              <a:t>syndrome</a:t>
            </a:r>
            <a:r>
              <a:rPr lang="it-IT" dirty="0" smtClean="0"/>
              <a:t> </a:t>
            </a:r>
            <a:r>
              <a:rPr lang="it-IT" dirty="0" err="1" smtClean="0"/>
              <a:t>its</a:t>
            </a:r>
            <a:r>
              <a:rPr lang="it-IT" dirty="0" smtClean="0"/>
              <a:t> </a:t>
            </a:r>
            <a:r>
              <a:rPr lang="it-IT" dirty="0" err="1" smtClean="0"/>
              <a:t>name</a:t>
            </a:r>
            <a:r>
              <a:rPr lang="it-IT" dirty="0" smtClean="0"/>
              <a:t>.</a:t>
            </a:r>
          </a:p>
          <a:p>
            <a:pPr eaLnBrk="1" hangingPunct="1"/>
            <a:r>
              <a:rPr lang="it-IT" b="1" dirty="0" err="1" smtClean="0"/>
              <a:t>Photograph</a:t>
            </a:r>
            <a:r>
              <a:rPr lang="it-IT" b="1" dirty="0" smtClean="0"/>
              <a:t> </a:t>
            </a:r>
            <a:r>
              <a:rPr lang="it-IT" b="1" dirty="0" err="1" smtClean="0"/>
              <a:t>courtesy</a:t>
            </a:r>
            <a:r>
              <a:rPr lang="it-IT" b="1" dirty="0" smtClean="0"/>
              <a:t> of Dr Ben </a:t>
            </a:r>
            <a:r>
              <a:rPr lang="it-IT" b="1" dirty="0" err="1" smtClean="0"/>
              <a:t>Oostra</a:t>
            </a:r>
            <a:r>
              <a:rPr lang="it-IT" b="1" dirty="0" smtClean="0"/>
              <a:t>.</a:t>
            </a:r>
            <a:endParaRPr lang="it-IT" dirty="0" smtClean="0"/>
          </a:p>
          <a:p>
            <a:pPr eaLnBrk="1" hangingPunct="1"/>
            <a:r>
              <a:rPr lang="it-IT" b="1" u="sng" dirty="0" smtClean="0"/>
              <a:t>Wellcome Centre </a:t>
            </a:r>
            <a:r>
              <a:rPr lang="it-IT" b="1" u="sng" dirty="0" err="1" smtClean="0"/>
              <a:t>Medical</a:t>
            </a:r>
            <a:r>
              <a:rPr lang="it-IT" b="1" u="sng" dirty="0" smtClean="0"/>
              <a:t> </a:t>
            </a:r>
            <a:r>
              <a:rPr lang="it-IT" b="1" u="sng" dirty="0" err="1" smtClean="0"/>
              <a:t>Photographic</a:t>
            </a:r>
            <a:r>
              <a:rPr lang="it-IT" b="1" u="sng" dirty="0" smtClean="0"/>
              <a:t> Library.</a:t>
            </a:r>
            <a:endParaRPr lang="it-IT" dirty="0" smtClean="0"/>
          </a:p>
          <a:p>
            <a:pPr eaLnBrk="1" hangingPunct="1"/>
            <a:endParaRPr lang="it-IT"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51EF2460-DA43-4121-A4BB-C8305873EE8B}" type="slidenum">
              <a:rPr lang="it-IT" smtClean="0"/>
              <a:pPr/>
              <a:t>218</a:t>
            </a:fld>
            <a:endParaRPr lang="it-IT" smtClean="0"/>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xfrm>
            <a:off x="1182688" y="4776788"/>
            <a:ext cx="5284787" cy="4178300"/>
          </a:xfrm>
          <a:noFill/>
          <a:ln/>
        </p:spPr>
        <p:txBody>
          <a:bodyPr/>
          <a:lstStyle/>
          <a:p>
            <a:pPr eaLnBrk="1" hangingPunct="1"/>
            <a:r>
              <a:rPr lang="en-US" dirty="0" smtClean="0">
                <a:cs typeface="Arial" pitchFamily="34" charset="0"/>
              </a:rPr>
              <a:t>As already mentioned, the main phenotypic trait of Fragile X syndrome is mental retardation. Other typical features are enlarged testis in almost all affected males, and often a characteristic facial phenotype with long face, prominent forehead and large inverted ears. Patients also have </a:t>
            </a:r>
            <a:r>
              <a:rPr lang="en-US" dirty="0" err="1" smtClean="0">
                <a:cs typeface="Arial" pitchFamily="34" charset="0"/>
              </a:rPr>
              <a:t>behavioural</a:t>
            </a:r>
            <a:r>
              <a:rPr lang="en-US" dirty="0" smtClean="0">
                <a:cs typeface="Arial" pitchFamily="34" charset="0"/>
              </a:rPr>
              <a:t> problems, they are often hyperactive and show poor interpersonal contact. </a:t>
            </a:r>
          </a:p>
          <a:p>
            <a:pPr eaLnBrk="1" hangingPunct="1"/>
            <a:r>
              <a:rPr lang="en-US" dirty="0" smtClean="0">
                <a:cs typeface="Arial" pitchFamily="34" charset="0"/>
              </a:rPr>
              <a:t>Postmortem examination of the brains of some fragile X patients has shown that the only consistent difference in their brain architecture are abnormally developed dendritic spines of neurons, which are observed in different regions of the brain. When compared with the normal structures, those spines appear too long, thin and also </a:t>
            </a:r>
            <a:r>
              <a:rPr lang="en-US" dirty="0" err="1" smtClean="0">
                <a:cs typeface="Arial" pitchFamily="34" charset="0"/>
              </a:rPr>
              <a:t>slidely</a:t>
            </a:r>
            <a:r>
              <a:rPr lang="en-US" dirty="0" smtClean="0">
                <a:cs typeface="Arial" pitchFamily="34" charset="0"/>
              </a:rPr>
              <a:t> more numerous.  </a:t>
            </a:r>
          </a:p>
          <a:p>
            <a:pPr eaLnBrk="1" hangingPunct="1"/>
            <a:r>
              <a:rPr lang="en-US" dirty="0" smtClean="0">
                <a:cs typeface="Arial" pitchFamily="34" charset="0"/>
              </a:rPr>
              <a:t>Dendritic spines are the major sites of synaptic input one neuron gets from another and therefore it seems likely that this abnormality is the structural basis underlying mental impairment in fragile X patients.</a:t>
            </a:r>
          </a:p>
          <a:p>
            <a:pPr eaLnBrk="1" hangingPunct="1"/>
            <a:r>
              <a:rPr lang="en-US" dirty="0" smtClean="0">
                <a:cs typeface="Arial" pitchFamily="34" charset="0"/>
              </a:rPr>
              <a:t>Abnormal dendritic spines have been also found in the FMR1 KO mouse.</a:t>
            </a:r>
          </a:p>
          <a:p>
            <a:pPr eaLnBrk="1" hangingPunct="1"/>
            <a:endParaRPr lang="en-US" dirty="0" smtClean="0">
              <a:cs typeface="Arial" pitchFamily="34" charset="0"/>
            </a:endParaRPr>
          </a:p>
          <a:p>
            <a:pPr eaLnBrk="1" hangingPunct="1"/>
            <a:endParaRPr lang="en-US" dirty="0" smtClean="0">
              <a:cs typeface="Arial" pitchFamily="34" charset="0"/>
            </a:endParaRPr>
          </a:p>
          <a:p>
            <a:pPr eaLnBrk="1" hangingPunct="1"/>
            <a:endParaRPr lang="fr-FR" u="sng" dirty="0" smtClean="0">
              <a:cs typeface="Arial" pitchFamily="34" charset="0"/>
            </a:endParaRPr>
          </a:p>
          <a:p>
            <a:pPr eaLnBrk="1" hangingPunct="1"/>
            <a:endParaRPr lang="fr-FR" dirty="0" smtClean="0">
              <a:cs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77CC9855-928A-4414-B36D-74AB685AB931}" type="slidenum">
              <a:rPr lang="it-IT" smtClean="0"/>
              <a:pPr/>
              <a:t>220</a:t>
            </a:fld>
            <a:endParaRPr lang="it-IT" smtClean="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r>
              <a:rPr lang="fr-FR" altLang="fr-FR" smtClean="0"/>
              <a:t>Zhong and Brown, AGG interruptions in normal and PM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7"/>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DE470C0-FAA9-4463-8DA1-56B4C31B9073}"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3C016A7-9A1A-4E98-AD08-82A362F78D45}"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EFADB03-2B2B-4B9C-9801-2CAD3E289E2A}"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olo, grafico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grafico 2"/>
          <p:cNvSpPr>
            <a:spLocks noGrp="1"/>
          </p:cNvSpPr>
          <p:nvPr>
            <p:ph type="chart" sz="half" idx="1"/>
          </p:nvPr>
        </p:nvSpPr>
        <p:spPr>
          <a:xfrm>
            <a:off x="685800" y="1981200"/>
            <a:ext cx="3810000" cy="4114800"/>
          </a:xfrm>
        </p:spPr>
        <p:txBody>
          <a:bodyPr/>
          <a:lstStyle/>
          <a:p>
            <a:pPr lvl="0"/>
            <a:endParaRPr lang="it-IT" noProof="0" smtClean="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285BBBC-9935-43BA-B703-D3DA2897FCEB}"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AD6AE57-9BA2-4F84-8DA5-8EC88E99117B}"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981200"/>
            <a:ext cx="3810000" cy="4114800"/>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99D7692-7909-4033-B93C-6419F04C922B}"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olo, test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grafico 3"/>
          <p:cNvSpPr>
            <a:spLocks noGrp="1"/>
          </p:cNvSpPr>
          <p:nvPr>
            <p:ph type="chart" sz="half" idx="2"/>
          </p:nvPr>
        </p:nvSpPr>
        <p:spPr>
          <a:xfrm>
            <a:off x="4648200" y="1981200"/>
            <a:ext cx="3810000" cy="4114800"/>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49B6FA5-3DB3-4536-A694-893F72969447}"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6B332446-1DE5-4A88-A87F-7D3808901ADB}"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381000"/>
            <a:ext cx="8229600" cy="13716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981200"/>
            <a:ext cx="40386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40386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40386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10"/>
          </p:nvPr>
        </p:nvSpPr>
        <p:spPr>
          <a:xfrm>
            <a:off x="3124200" y="6245225"/>
            <a:ext cx="5624513" cy="476250"/>
          </a:xfrm>
        </p:spPr>
        <p:txBody>
          <a:bodyPr/>
          <a:lstStyle>
            <a:lvl1pPr>
              <a:defRPr/>
            </a:lvl1pPr>
          </a:lstStyle>
          <a:p>
            <a:pPr>
              <a:defRPr/>
            </a:pPr>
            <a:r>
              <a:rPr lang="en-GB"/>
              <a:t>Kimberley Davies - kid1 - 011833121</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381000"/>
            <a:ext cx="8229600" cy="13716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57200" y="1981200"/>
            <a:ext cx="8229600" cy="4114800"/>
          </a:xfrm>
        </p:spPr>
        <p:txBody>
          <a:bodyPr/>
          <a:lstStyle/>
          <a:p>
            <a:pPr lvl="0"/>
            <a:endParaRPr lang="it-IT" noProof="0"/>
          </a:p>
        </p:txBody>
      </p:sp>
      <p:sp>
        <p:nvSpPr>
          <p:cNvPr id="4" name="Segnaposto piè di pagina 3"/>
          <p:cNvSpPr>
            <a:spLocks noGrp="1"/>
          </p:cNvSpPr>
          <p:nvPr>
            <p:ph type="ftr" sz="quarter" idx="10"/>
          </p:nvPr>
        </p:nvSpPr>
        <p:spPr>
          <a:xfrm>
            <a:off x="3124200" y="6245225"/>
            <a:ext cx="5624513" cy="476250"/>
          </a:xfrm>
        </p:spPr>
        <p:txBody>
          <a:bodyPr/>
          <a:lstStyle>
            <a:lvl1pPr>
              <a:defRPr/>
            </a:lvl1pPr>
          </a:lstStyle>
          <a:p>
            <a:pPr>
              <a:defRPr/>
            </a:pPr>
            <a:r>
              <a:rPr lang="en-GB"/>
              <a:t>Kimberley Davies - kid1 - 011833121</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96D4F7C5-E41E-4F63-8E41-9E015477A293}"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2E3CB49-5063-46D1-ACD8-9587934F8C3B}" type="slidenum">
              <a:rPr lang="it-IT"/>
              <a:pPr>
                <a:defRPr/>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2630C828-0F24-46D1-94F5-DB043E610718}"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C7A2F463-DE30-4306-90BD-E5FB70DB0B60}"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itchFamily="18" charset="0"/>
              </a:defRPr>
            </a:lvl1pPr>
          </a:lstStyle>
          <a:p>
            <a:pPr>
              <a:defRPr/>
            </a:pPr>
            <a:fld id="{F4A6B3AE-F36B-46A4-88E7-CA311682626D}" type="slidenum">
              <a:rPr lang="it-IT"/>
              <a:pPr>
                <a:defRPr/>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8" name="Segnaposto piè di pagina 7"/>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a:defRPr>
                <a:latin typeface="Times New Roman" pitchFamily="18" charset="0"/>
              </a:defRPr>
            </a:lvl1pPr>
          </a:lstStyle>
          <a:p>
            <a:pPr>
              <a:defRPr/>
            </a:pPr>
            <a:fld id="{E3E80AB0-B5AF-42FD-931D-F26ED9D4C91D}"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4" name="Segnaposto piè di pagina 3"/>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a:defRPr>
                <a:latin typeface="Times New Roman" pitchFamily="18" charset="0"/>
              </a:defRPr>
            </a:lvl1pPr>
          </a:lstStyle>
          <a:p>
            <a:pPr>
              <a:defRPr/>
            </a:pPr>
            <a:fld id="{527E67A0-8F10-43B0-8148-1B9CAC3B243C}"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3" name="Segnaposto piè di pagina 2"/>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a:defRPr>
                <a:latin typeface="Times New Roman" pitchFamily="18" charset="0"/>
              </a:defRPr>
            </a:lvl1pPr>
          </a:lstStyle>
          <a:p>
            <a:pPr>
              <a:defRPr/>
            </a:pPr>
            <a:fld id="{63FD6C33-9496-4097-8C3E-28C2117F8536}"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itchFamily="18" charset="0"/>
              </a:defRPr>
            </a:lvl1pPr>
          </a:lstStyle>
          <a:p>
            <a:pPr>
              <a:defRPr/>
            </a:pPr>
            <a:fld id="{4CF7C09D-EA6B-4783-9C51-6CB5C3A306FE}"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itchFamily="18" charset="0"/>
              </a:defRPr>
            </a:lvl1pPr>
          </a:lstStyle>
          <a:p>
            <a:pPr>
              <a:defRPr/>
            </a:pPr>
            <a:fld id="{3F22A44F-EB49-4B46-92AD-CEF8F8C99E1A}"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2296B4F2-C6AF-497A-A56F-A2F7FC58BDC4}"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5" name="Segnaposto piè di pagina 4"/>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atin typeface="Times New Roman" pitchFamily="18" charset="0"/>
              </a:defRPr>
            </a:lvl1pPr>
          </a:lstStyle>
          <a:p>
            <a:pPr>
              <a:defRPr/>
            </a:pPr>
            <a:fld id="{624A1CAD-7B0E-4C4E-A647-55B0C0368FD9}"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2"/>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62288D6-54A7-4285-8D32-3CF7937006DE}" type="slidenum">
              <a:rPr lang="it-IT"/>
              <a:pPr>
                <a:defRPr/>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6" name="Segnaposto piè di pagina 5"/>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atin typeface="Times New Roman" pitchFamily="18" charset="0"/>
              </a:defRPr>
            </a:lvl1pPr>
          </a:lstStyle>
          <a:p>
            <a:pPr>
              <a:defRPr/>
            </a:pPr>
            <a:fld id="{9FAB4BF6-8D6D-4AA1-A749-99A4FD9E553A}" type="slidenum">
              <a:rPr lang="it-IT"/>
              <a:pPr>
                <a:defRPr/>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6858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6858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8" name="Segnaposto piè di pagina 7"/>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a:defRPr>
                <a:latin typeface="Times New Roman" pitchFamily="18" charset="0"/>
              </a:defRPr>
            </a:lvl1pPr>
          </a:lstStyle>
          <a:p>
            <a:pPr>
              <a:defRPr/>
            </a:pPr>
            <a:fld id="{CD1F6C0B-7B61-404C-B88B-82F5053D46AE}" type="slidenum">
              <a:rPr lang="it-IT"/>
              <a:pPr>
                <a:defRPr/>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data 5"/>
          <p:cNvSpPr>
            <a:spLocks noGrp="1"/>
          </p:cNvSpPr>
          <p:nvPr>
            <p:ph type="dt" sz="half" idx="10"/>
          </p:nvPr>
        </p:nvSpPr>
        <p:spPr/>
        <p:txBody>
          <a:bodyPr/>
          <a:lstStyle>
            <a:lvl1pPr>
              <a:defRPr>
                <a:latin typeface="Times New Roman" pitchFamily="18" charset="0"/>
              </a:defRPr>
            </a:lvl1pPr>
          </a:lstStyle>
          <a:p>
            <a:pPr>
              <a:defRPr/>
            </a:pPr>
            <a:endParaRPr lang="it-IT"/>
          </a:p>
        </p:txBody>
      </p:sp>
      <p:sp>
        <p:nvSpPr>
          <p:cNvPr id="7" name="Segnaposto piè di pagina 6"/>
          <p:cNvSpPr>
            <a:spLocks noGrp="1"/>
          </p:cNvSpPr>
          <p:nvPr>
            <p:ph type="ftr" sz="quarter" idx="11"/>
          </p:nvPr>
        </p:nvSpPr>
        <p:spPr/>
        <p:txBody>
          <a:bodyPr/>
          <a:lstStyle>
            <a:lvl1pPr>
              <a:defRPr>
                <a:latin typeface="Times New Roman" pitchFamily="18" charset="0"/>
              </a:defRPr>
            </a:lvl1pPr>
          </a:lstStyle>
          <a:p>
            <a:pPr>
              <a:defRPr/>
            </a:pPr>
            <a:endParaRPr lang="it-IT"/>
          </a:p>
        </p:txBody>
      </p:sp>
      <p:sp>
        <p:nvSpPr>
          <p:cNvPr id="8" name="Segnaposto numero diapositiva 7"/>
          <p:cNvSpPr>
            <a:spLocks noGrp="1"/>
          </p:cNvSpPr>
          <p:nvPr>
            <p:ph type="sldNum" sz="quarter" idx="12"/>
          </p:nvPr>
        </p:nvSpPr>
        <p:spPr/>
        <p:txBody>
          <a:bodyPr/>
          <a:lstStyle>
            <a:lvl1pPr>
              <a:defRPr>
                <a:latin typeface="Times New Roman" pitchFamily="18" charset="0"/>
              </a:defRPr>
            </a:lvl1pPr>
          </a:lstStyle>
          <a:p>
            <a:pPr>
              <a:defRPr/>
            </a:pPr>
            <a:fld id="{D1C561C3-C312-4C75-89FC-199D8837CBDA}" type="slidenum">
              <a:rPr lang="it-IT"/>
              <a:pPr>
                <a:defRPr/>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01FE61E6-F4C0-4A0B-A8BF-AB67C5B7F56B}" type="datetimeFigureOut">
              <a:rPr lang="it-IT"/>
              <a:pPr>
                <a:defRPr/>
              </a:pPr>
              <a:t>17/12/18</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32A2A99A-9865-40FC-9856-67E9B1D0C617}" type="slidenum">
              <a:rPr lang="it-IT"/>
              <a:pPr>
                <a:defRPr/>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4F087FF-08C5-4637-BE5A-FFF0A9594B4B}" type="datetimeFigureOut">
              <a:rPr lang="it-IT"/>
              <a:pPr>
                <a:defRPr/>
              </a:pPr>
              <a:t>17/12/18</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2CCCE241-2825-49B0-849E-DE923B6D7FFC}"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9F571990-7E90-45E8-8E24-2245F6A69315}" type="datetimeFigureOut">
              <a:rPr lang="it-IT"/>
              <a:pPr>
                <a:defRPr/>
              </a:pPr>
              <a:t>17/12/18</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AD002BB7-480D-43D8-B344-3DCA72CA8F67}"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0E443B17-CC26-410F-9809-41ADA75B3DE8}" type="datetimeFigureOut">
              <a:rPr lang="it-IT"/>
              <a:pPr>
                <a:defRPr/>
              </a:pPr>
              <a:t>17/12/18</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52671D13-39BC-4E85-BE60-51136AD35FDC}"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C6B0A602-460D-4703-8B2F-B29934C3AFC5}" type="datetimeFigureOut">
              <a:rPr lang="it-IT"/>
              <a:pPr>
                <a:defRPr/>
              </a:pPr>
              <a:t>17/12/18</a:t>
            </a:fld>
            <a:endParaRPr lang="it-IT"/>
          </a:p>
        </p:txBody>
      </p:sp>
      <p:sp>
        <p:nvSpPr>
          <p:cNvPr id="8" name="Segnaposto piè di pagina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9" name="Segnaposto numero diapositiva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C71B2921-CFE3-453B-904C-DED6C4DBFD43}"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9FA38655-28C4-4F64-8A91-EB00DAE7AE99}" type="datetimeFigureOut">
              <a:rPr lang="it-IT"/>
              <a:pPr>
                <a:defRPr/>
              </a:pPr>
              <a:t>17/12/18</a:t>
            </a:fld>
            <a:endParaRPr lang="it-IT"/>
          </a:p>
        </p:txBody>
      </p:sp>
      <p:sp>
        <p:nvSpPr>
          <p:cNvPr id="4" name="Segnaposto piè di pagina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5" name="Segnaposto numero diapositiva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A8D4204B-3892-4956-8FED-A9250B7C1857}"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6E186EE3-B371-4B7C-9A52-B078F9AB77B5}" type="datetimeFigureOut">
              <a:rPr lang="it-IT"/>
              <a:pPr>
                <a:defRPr/>
              </a:pPr>
              <a:t>17/12/18</a:t>
            </a:fld>
            <a:endParaRPr lang="it-IT"/>
          </a:p>
        </p:txBody>
      </p:sp>
      <p:sp>
        <p:nvSpPr>
          <p:cNvPr id="3" name="Segnaposto piè di pagina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4" name="Segnaposto numero diapositiva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7EDA372B-2623-4FC6-B26F-2E721636A520}"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9097E23-1B49-4394-A023-75E857808387}" type="slidenum">
              <a:rPr lang="it-IT"/>
              <a:pPr>
                <a:defRPr/>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9950A4EF-226F-4B29-8F69-013C9DC0A915}" type="datetimeFigureOut">
              <a:rPr lang="it-IT"/>
              <a:pPr>
                <a:defRPr/>
              </a:pPr>
              <a:t>17/12/18</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7FA53D3E-F2E6-48F6-91EE-F536FFE86803}"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4035EF13-AAC9-4C2C-8959-F6D1AF182689}" type="datetimeFigureOut">
              <a:rPr lang="it-IT"/>
              <a:pPr>
                <a:defRPr/>
              </a:pPr>
              <a:t>17/12/18</a:t>
            </a:fld>
            <a:endParaRPr lang="it-IT"/>
          </a:p>
        </p:txBody>
      </p:sp>
      <p:sp>
        <p:nvSpPr>
          <p:cNvPr id="6" name="Segnaposto piè di pagina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7" name="Segnaposto numero diapositiva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EA488A3B-9C1E-4D92-9A71-04FEB75F6BFA}"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9FB73CC5-BC28-4937-A61F-70A6C008398E}" type="datetimeFigureOut">
              <a:rPr lang="it-IT"/>
              <a:pPr>
                <a:defRPr/>
              </a:pPr>
              <a:t>17/12/18</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2E7BEF72-7A82-4217-9922-85836673C774}"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48EF30A-59E4-4DC9-BDB6-0F69E5F002E2}" type="datetimeFigureOut">
              <a:rPr lang="it-IT"/>
              <a:pPr>
                <a:defRPr/>
              </a:pPr>
              <a:t>17/12/18</a:t>
            </a:fld>
            <a:endParaRPr lang="it-IT"/>
          </a:p>
        </p:txBody>
      </p:sp>
      <p:sp>
        <p:nvSpPr>
          <p:cNvPr id="5" name="Segnaposto piè di pagina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Segnaposto numero diapositiva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69CDBD85-811E-42E3-BA98-285B80969266}"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6" name="Rectangle 5"/>
          <p:cNvSpPr>
            <a:spLocks noGrp="1" noChangeArrowheads="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it-IT"/>
          </a:p>
        </p:txBody>
      </p:sp>
      <p:sp>
        <p:nvSpPr>
          <p:cNvPr id="7"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9C6D530A-87C1-48D8-A595-5810BF4DA53F}"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F81D96ED-AC98-4894-A94A-673D7B887F65}"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2B94AD40-F5BC-4566-9635-66FA13F8365A}"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227E33B0-0676-4BC8-821D-380AFB5685ED}"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B63ADDA-F231-4A1E-B997-7E1EC6ADDE4F}"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19D6A17-F298-4207-A54A-7089401A2218}"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9.xml"/><Relationship Id="rId12" Type="http://schemas.openxmlformats.org/officeDocument/2006/relationships/slideLayout" Target="../slideLayouts/slideLayout30.xml"/><Relationship Id="rId13" Type="http://schemas.openxmlformats.org/officeDocument/2006/relationships/slideLayout" Target="../slideLayouts/slideLayout31.xml"/><Relationship Id="rId14" Type="http://schemas.openxmlformats.org/officeDocument/2006/relationships/slideLayout" Target="../slideLayouts/slideLayout32.xml"/><Relationship Id="rId15" Type="http://schemas.openxmlformats.org/officeDocument/2006/relationships/theme" Target="../theme/theme2.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theme" Target="../theme/theme3.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A8E125AB-7D57-4B41-8A79-8B8DB77F064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483" r:id="rId1"/>
    <p:sldLayoutId id="2147485484" r:id="rId2"/>
    <p:sldLayoutId id="2147485485" r:id="rId3"/>
    <p:sldLayoutId id="2147485486" r:id="rId4"/>
    <p:sldLayoutId id="2147485487" r:id="rId5"/>
    <p:sldLayoutId id="2147485488" r:id="rId6"/>
    <p:sldLayoutId id="2147485489" r:id="rId7"/>
    <p:sldLayoutId id="2147485490" r:id="rId8"/>
    <p:sldLayoutId id="2147485491" r:id="rId9"/>
    <p:sldLayoutId id="2147485492" r:id="rId10"/>
    <p:sldLayoutId id="2147485493" r:id="rId11"/>
    <p:sldLayoutId id="2147485494" r:id="rId12"/>
    <p:sldLayoutId id="2147485495" r:id="rId13"/>
    <p:sldLayoutId id="2147485496" r:id="rId14"/>
    <p:sldLayoutId id="2147485497" r:id="rId15"/>
    <p:sldLayoutId id="2147485498" r:id="rId16"/>
    <p:sldLayoutId id="2147485499" r:id="rId17"/>
    <p:sldLayoutId id="2147485500"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92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a:defRPr>
            </a:lvl1pPr>
          </a:lstStyle>
          <a:p>
            <a:pPr>
              <a:defRPr/>
            </a:pPr>
            <a:fld id="{5D6D17FC-7E1A-4E2E-93E4-BDE61A09D2F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501"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 id="2147485512" r:id="rId12"/>
    <p:sldLayoutId id="2147485513" r:id="rId13"/>
    <p:sldLayoutId id="214748551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7BAD6186-4659-4017-AA13-DBF0659295DD}" type="datetimeFigureOut">
              <a:rPr lang="it-IT"/>
              <a:pPr>
                <a:defRPr/>
              </a:pPr>
              <a:t>17/12/18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22880B34-F0FD-4151-9702-C3CA3A3A955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5515" r:id="rId1"/>
    <p:sldLayoutId id="2147485516" r:id="rId2"/>
    <p:sldLayoutId id="2147485517" r:id="rId3"/>
    <p:sldLayoutId id="2147485518" r:id="rId4"/>
    <p:sldLayoutId id="2147485519" r:id="rId5"/>
    <p:sldLayoutId id="2147485520" r:id="rId6"/>
    <p:sldLayoutId id="2147485521" r:id="rId7"/>
    <p:sldLayoutId id="2147485522" r:id="rId8"/>
    <p:sldLayoutId id="2147485523" r:id="rId9"/>
    <p:sldLayoutId id="2147485524" r:id="rId10"/>
    <p:sldLayoutId id="2147485525" r:id="rId11"/>
    <p:sldLayoutId id="214748552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7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bst.portlandpress.com/bst/027/0015/bst0270015f08.htm" TargetMode="External"/><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 Id="rId3" Type="http://schemas.openxmlformats.org/officeDocument/2006/relationships/image" Target="../media/image78.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7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80.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81.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81.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82.gi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1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hyperlink" Target="http://www.nobel.se/medicine/laureates/1930/landsteiner-bio.html" TargetMode="External"/><Relationship Id="rId1" Type="http://schemas.openxmlformats.org/officeDocument/2006/relationships/slideLayout" Target="../slideLayouts/slideLayout17.xml"/><Relationship Id="rId2" Type="http://schemas.openxmlformats.org/officeDocument/2006/relationships/notesSlide" Target="../notesSlides/notesSlide5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1" Type="http://schemas.openxmlformats.org/officeDocument/2006/relationships/slideLayout" Target="../slideLayouts/slideLayout16.xml"/><Relationship Id="rId2" Type="http://schemas.openxmlformats.org/officeDocument/2006/relationships/notesSlide" Target="../notesSlides/notesSlide5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89.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90.jpeg"/></Relationships>
</file>

<file path=ppt/slides/_rels/slide128.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9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chart" Target="../charts/chart1.xml"/><Relationship Id="rId5" Type="http://schemas.openxmlformats.org/officeDocument/2006/relationships/oleObject" Target="../embeddings/oleObject2.bin"/><Relationship Id="rId6" Type="http://schemas.openxmlformats.org/officeDocument/2006/relationships/oleObject" Target="../embeddings/Foglio_di_lavoro_di_Excel_97_-_20041.xls"/><Relationship Id="rId7" Type="http://schemas.openxmlformats.org/officeDocument/2006/relationships/image" Target="../media/image15.png"/><Relationship Id="rId8" Type="http://schemas.openxmlformats.org/officeDocument/2006/relationships/oleObject" Target="../embeddings/oleObject3.bin"/><Relationship Id="rId9" Type="http://schemas.openxmlformats.org/officeDocument/2006/relationships/oleObject" Target="../embeddings/Foglio_di_lavoro_di_Excel_97_-_20042.xls"/><Relationship Id="rId10" Type="http://schemas.openxmlformats.org/officeDocument/2006/relationships/image" Target="../media/image16.emf"/><Relationship Id="rId1" Type="http://schemas.openxmlformats.org/officeDocument/2006/relationships/vmlDrawing" Target="../drawings/vmlDrawing2.vml"/><Relationship Id="rId2" Type="http://schemas.openxmlformats.org/officeDocument/2006/relationships/slideLayout" Target="../slideLayouts/slideLayout3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7.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98.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99.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100.png"/></Relationships>
</file>

<file path=ppt/slides/_rels/slide138.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10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10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107.png"/></Relationships>
</file>

<file path=ppt/slides/_rels/slide14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1" Type="http://schemas.openxmlformats.org/officeDocument/2006/relationships/slideLayout" Target="../slideLayouts/slideLayout15.xml"/><Relationship Id="rId2" Type="http://schemas.openxmlformats.org/officeDocument/2006/relationships/notesSlide" Target="../notesSlides/notesSlide6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110.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111.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2.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http://www.cftrust.org.uk/boyoxygen.jpg" TargetMode="External"/><Relationship Id="rId5" Type="http://schemas.openxmlformats.org/officeDocument/2006/relationships/image" Target="../media/image115.png"/><Relationship Id="rId6" Type="http://schemas.openxmlformats.org/officeDocument/2006/relationships/image" Target="http://www.cftrust.org.uk/fatherson.gif" TargetMode="External"/><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117.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118.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119.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1.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126.png"/></Relationships>
</file>

<file path=ppt/slides/_rels/slide172.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oleObject" Target="../embeddings/oleObject8.bin"/><Relationship Id="rId5" Type="http://schemas.openxmlformats.org/officeDocument/2006/relationships/image" Target="../media/image127.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130.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78.xml"/><Relationship Id="rId4" Type="http://schemas.openxmlformats.org/officeDocument/2006/relationships/image" Target="../media/image132.jpeg"/><Relationship Id="rId5" Type="http://schemas.openxmlformats.org/officeDocument/2006/relationships/oleObject" Target="../embeddings/oleObject9.bin"/><Relationship Id="rId6" Type="http://schemas.openxmlformats.org/officeDocument/2006/relationships/image" Target="../media/image131.png"/><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jpeg"/><Relationship Id="rId5" Type="http://schemas.openxmlformats.org/officeDocument/2006/relationships/image" Target="../media/image135.jpeg"/><Relationship Id="rId6" Type="http://schemas.openxmlformats.org/officeDocument/2006/relationships/image" Target="../media/image136.png"/><Relationship Id="rId7" Type="http://schemas.openxmlformats.org/officeDocument/2006/relationships/image" Target="../media/image137.png"/><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138.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139.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140.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142.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143.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144.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jpeg"/><Relationship Id="rId3" Type="http://schemas.openxmlformats.org/officeDocument/2006/relationships/image" Target="../media/image146.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jpe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2.png"/><Relationship Id="rId5" Type="http://schemas.openxmlformats.org/officeDocument/2006/relationships/oleObject" Target="../embeddings/oleObject1.bin"/><Relationship Id="rId6" Type="http://schemas.openxmlformats.org/officeDocument/2006/relationships/image" Target="../media/image1.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49.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50.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151.jpe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2.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153.wmf"/></Relationships>
</file>

<file path=ppt/slides/_rels/slide209.xml.rels><?xml version="1.0" encoding="UTF-8" standalone="yes"?>
<Relationships xmlns="http://schemas.openxmlformats.org/package/2006/relationships"><Relationship Id="rId3" Type="http://schemas.openxmlformats.org/officeDocument/2006/relationships/image" Target="../media/image154.jpeg"/><Relationship Id="rId4" Type="http://schemas.openxmlformats.org/officeDocument/2006/relationships/image" Target="../media/image155.jpeg"/><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6.wmf"/></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157.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213.xml.rels><?xml version="1.0" encoding="UTF-8" standalone="yes"?>
<Relationships xmlns="http://schemas.openxmlformats.org/package/2006/relationships"><Relationship Id="rId3" Type="http://schemas.openxmlformats.org/officeDocument/2006/relationships/image" Target="../media/image159.jpeg"/><Relationship Id="rId4" Type="http://schemas.openxmlformats.org/officeDocument/2006/relationships/image" Target="../media/image160.png"/><Relationship Id="rId5" Type="http://schemas.openxmlformats.org/officeDocument/2006/relationships/image" Target="../media/image161.png"/><Relationship Id="rId1" Type="http://schemas.openxmlformats.org/officeDocument/2006/relationships/slideLayout" Target="../slideLayouts/slideLayout6.xml"/><Relationship Id="rId2" Type="http://schemas.openxmlformats.org/officeDocument/2006/relationships/image" Target="../media/image158.png"/></Relationships>
</file>

<file path=ppt/slides/_rels/slide214.xml.rels><?xml version="1.0" encoding="UTF-8" standalone="yes"?>
<Relationships xmlns="http://schemas.openxmlformats.org/package/2006/relationships"><Relationship Id="rId3" Type="http://schemas.openxmlformats.org/officeDocument/2006/relationships/image" Target="../media/image163.jpeg"/><Relationship Id="rId4" Type="http://schemas.openxmlformats.org/officeDocument/2006/relationships/image" Target="../media/image164.jpeg"/><Relationship Id="rId5" Type="http://schemas.openxmlformats.org/officeDocument/2006/relationships/image" Target="../media/image165.jpeg"/><Relationship Id="rId1" Type="http://schemas.openxmlformats.org/officeDocument/2006/relationships/slideLayout" Target="../slideLayouts/slideLayout16.xml"/><Relationship Id="rId2" Type="http://schemas.openxmlformats.org/officeDocument/2006/relationships/image" Target="../media/image162.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7.xml"/><Relationship Id="rId3" Type="http://schemas.openxmlformats.org/officeDocument/2006/relationships/image" Target="../media/image166.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7.png"/><Relationship Id="rId3" Type="http://schemas.openxmlformats.org/officeDocument/2006/relationships/image" Target="../media/image168.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ercor.oxfordjournals.org/content/vol10/issue10/images/large/S020F02.jpeg" TargetMode="External"/><Relationship Id="rId3" Type="http://schemas.openxmlformats.org/officeDocument/2006/relationships/image" Target="../media/image169.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170.jpe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171.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172.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3.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4.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5.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6.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4.xml"/><Relationship Id="rId3" Type="http://schemas.openxmlformats.org/officeDocument/2006/relationships/image" Target="../media/image17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178.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79.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180.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181.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82.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8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7.xml"/><Relationship Id="rId3" Type="http://schemas.openxmlformats.org/officeDocument/2006/relationships/image" Target="../media/image184.jpe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85.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186.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1.xml"/><Relationship Id="rId3" Type="http://schemas.openxmlformats.org/officeDocument/2006/relationships/image" Target="../media/image187.jpe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57.jpe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 Id="rId3" Type="http://schemas.openxmlformats.org/officeDocument/2006/relationships/image" Target="../media/image188.png"/></Relationships>
</file>

<file path=ppt/slides/_rels/slide259.xml.rels><?xml version="1.0" encoding="UTF-8" standalone="yes"?>
<Relationships xmlns="http://schemas.openxmlformats.org/package/2006/relationships"><Relationship Id="rId3" Type="http://schemas.openxmlformats.org/officeDocument/2006/relationships/image" Target="../media/image189.jpeg"/><Relationship Id="rId4" Type="http://schemas.openxmlformats.org/officeDocument/2006/relationships/image" Target="../media/image190.jpeg"/><Relationship Id="rId5" Type="http://schemas.openxmlformats.org/officeDocument/2006/relationships/image" Target="../media/image191.jpeg"/><Relationship Id="rId6" Type="http://schemas.openxmlformats.org/officeDocument/2006/relationships/image" Target="../media/image192.jpeg"/><Relationship Id="rId7" Type="http://schemas.openxmlformats.org/officeDocument/2006/relationships/image" Target="../media/image193.jpeg"/><Relationship Id="rId8" Type="http://schemas.openxmlformats.org/officeDocument/2006/relationships/image" Target="../media/image194.jpeg"/><Relationship Id="rId1" Type="http://schemas.openxmlformats.org/officeDocument/2006/relationships/slideLayout" Target="../slideLayouts/slideLayout7.xml"/><Relationship Id="rId2" Type="http://schemas.openxmlformats.org/officeDocument/2006/relationships/notesSlide" Target="../notesSlides/notesSlide1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60.xml.rels><?xml version="1.0" encoding="UTF-8" standalone="yes"?>
<Relationships xmlns="http://schemas.openxmlformats.org/package/2006/relationships"><Relationship Id="rId3" Type="http://schemas.openxmlformats.org/officeDocument/2006/relationships/image" Target="../media/image195.jpeg"/><Relationship Id="rId4" Type="http://schemas.openxmlformats.org/officeDocument/2006/relationships/image" Target="../media/image196.jpeg"/><Relationship Id="rId5" Type="http://schemas.openxmlformats.org/officeDocument/2006/relationships/image" Target="../media/image197.jpeg"/><Relationship Id="rId6" Type="http://schemas.openxmlformats.org/officeDocument/2006/relationships/image" Target="../media/image198.jpeg"/><Relationship Id="rId1" Type="http://schemas.openxmlformats.org/officeDocument/2006/relationships/slideLayout" Target="../slideLayouts/slideLayout7.xml"/><Relationship Id="rId2" Type="http://schemas.openxmlformats.org/officeDocument/2006/relationships/notesSlide" Target="../notesSlides/notesSlide125.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 Id="rId3" Type="http://schemas.openxmlformats.org/officeDocument/2006/relationships/image" Target="../media/image199.jpe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7.xml"/><Relationship Id="rId3" Type="http://schemas.openxmlformats.org/officeDocument/2006/relationships/image" Target="../media/image200.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7.png"/><Relationship Id="rId5" Type="http://schemas.openxmlformats.org/officeDocument/2006/relationships/oleObject" Target="../embeddings/oleObject4.bin"/><Relationship Id="rId6" Type="http://schemas.openxmlformats.org/officeDocument/2006/relationships/image" Target="../media/image26.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hyperlink" Target="http://exalter.net/apert/macboogie.html" TargetMode="External"/><Relationship Id="rId6"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5.xml.rels><?xml version="1.0" encoding="UTF-8" standalone="yes"?>
<Relationships xmlns="http://schemas.openxmlformats.org/package/2006/relationships"><Relationship Id="rId3" Type="http://schemas.openxmlformats.org/officeDocument/2006/relationships/hyperlink" Target="http://www.emedicine.com/ent/images/19961996Pfeiffer's_syndrome.jpg" TargetMode="External"/><Relationship Id="rId4" Type="http://schemas.openxmlformats.org/officeDocument/2006/relationships/image" Target="../media/image35.jpeg"/><Relationship Id="rId5" Type="http://schemas.openxmlformats.org/officeDocument/2006/relationships/hyperlink" Target="http://radiographics.rsnajnls.org/content/vol26/issue3/images/large/g06ma04g13b.jpeg" TargetMode="External"/><Relationship Id="rId6"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58.xml.rels><?xml version="1.0" encoding="UTF-8" standalone="yes"?>
<Relationships xmlns="http://schemas.openxmlformats.org/package/2006/relationships"><Relationship Id="rId3" Type="http://schemas.openxmlformats.org/officeDocument/2006/relationships/hyperlink" Target="http://images.google.it/imgres?imgurl=http://bp3.blogger.com/_zLke9_cGZdc/RuYksHlLgGI/AAAAAAAABNg/O-hZ5b8uo34/s400/FF7DEF812C41DF6F556C587B8063BD.jpg&amp;imgrefurl=http://proyectosidachiapas.blogspot.com/2007_09_11_archive.html&amp;h=270&amp;w=200&amp;sz=13&amp;hl=it&amp;start=81&amp;um=1&amp;tbnid=NktG7zDHuNr5uM:&amp;tbnh=113&amp;tbnw=84&amp;prev=/images?q=acondroplasia&amp;start=80&amp;ndsp=20&amp;svnum=10&amp;um=1&amp;hl=it&amp;sa=N" TargetMode="External"/><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 Id="rId3" Type="http://schemas.openxmlformats.org/officeDocument/2006/relationships/image" Target="../media/image4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5.bin"/><Relationship Id="rId5" Type="http://schemas.openxmlformats.org/officeDocument/2006/relationships/image" Target="../media/image47.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hyperlink" Target="http://www.iacr.bbsrc.ac.uk/notebook/courses/guide/images/dna.gif" TargetMode="External"/><Relationship Id="rId6" Type="http://schemas.openxmlformats.org/officeDocument/2006/relationships/image" Target="../media/image8.png"/><Relationship Id="rId1" Type="http://schemas.openxmlformats.org/officeDocument/2006/relationships/slideLayout" Target="../slideLayouts/slideLayout25.xml"/><Relationship Id="rId2" Type="http://schemas.openxmlformats.org/officeDocument/2006/relationships/hyperlink" Target="http://www.missouri.edu/~jesse105/ar2001/Images/protein.gi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248.e.akamai.net/7/248/430/20051209025343/www.merckmedicus.com/ppdocs/us/hcp/content/white/chapters/images/f024050.jpg" TargetMode="External"/><Relationship Id="rId3" Type="http://schemas.openxmlformats.org/officeDocument/2006/relationships/image" Target="../media/image4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6.bin"/><Relationship Id="rId5" Type="http://schemas.openxmlformats.org/officeDocument/2006/relationships/image" Target="../media/image51.emf"/><Relationship Id="rId6" Type="http://schemas.openxmlformats.org/officeDocument/2006/relationships/oleObject" Target="../embeddings/oleObject7.bin"/><Relationship Id="rId7" Type="http://schemas.openxmlformats.org/officeDocument/2006/relationships/image" Target="../media/image52.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7.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9.wmf"/><Relationship Id="rId4" Type="http://schemas.openxmlformats.org/officeDocument/2006/relationships/image" Target="../media/image10.wmf"/><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7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7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000000"/>
            </a:gs>
          </a:gsLst>
          <a:lin ang="16200000" scaled="0"/>
          <a:tileRect/>
        </a:gradFill>
        <a:effectLst/>
      </p:bgPr>
    </p:bg>
    <p:spTree>
      <p:nvGrpSpPr>
        <p:cNvPr id="1" name=""/>
        <p:cNvGrpSpPr/>
        <p:nvPr/>
      </p:nvGrpSpPr>
      <p:grpSpPr>
        <a:xfrm>
          <a:off x="0" y="0"/>
          <a:ext cx="0" cy="0"/>
          <a:chOff x="0" y="0"/>
          <a:chExt cx="0" cy="0"/>
        </a:xfrm>
      </p:grpSpPr>
      <p:sp>
        <p:nvSpPr>
          <p:cNvPr id="544770" name="Rectangle 2"/>
          <p:cNvSpPr>
            <a:spLocks noGrp="1" noChangeArrowheads="1"/>
          </p:cNvSpPr>
          <p:nvPr/>
        </p:nvSpPr>
        <p:spPr bwMode="auto">
          <a:xfrm>
            <a:off x="571500" y="3519488"/>
            <a:ext cx="800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400" b="1" dirty="0">
                <a:solidFill>
                  <a:srgbClr val="FFFF00"/>
                </a:solidFill>
                <a:latin typeface="Verdana" charset="0"/>
              </a:rPr>
              <a:t>MEDICAL GENETICS</a:t>
            </a:r>
          </a:p>
          <a:p>
            <a:pPr algn="ctr" eaLnBrk="0" hangingPunct="0"/>
            <a:endParaRPr lang="en-US" dirty="0">
              <a:solidFill>
                <a:srgbClr val="FFFF00"/>
              </a:solidFill>
              <a:latin typeface="Verdana" charset="0"/>
            </a:endParaRPr>
          </a:p>
          <a:p>
            <a:pPr algn="ctr" eaLnBrk="0" hangingPunct="0"/>
            <a:r>
              <a:rPr lang="en-US" smtClean="0">
                <a:solidFill>
                  <a:srgbClr val="FFFF00"/>
                </a:solidFill>
                <a:latin typeface="Verdana" charset="0"/>
              </a:rPr>
              <a:t>Lecturer</a:t>
            </a:r>
            <a:r>
              <a:rPr lang="en-US" dirty="0">
                <a:solidFill>
                  <a:srgbClr val="FFFF00"/>
                </a:solidFill>
                <a:latin typeface="Verdana" charset="0"/>
              </a:rPr>
              <a:t>: Claudia </a:t>
            </a:r>
            <a:r>
              <a:rPr lang="en-US" dirty="0" err="1">
                <a:solidFill>
                  <a:srgbClr val="FFFF00"/>
                </a:solidFill>
                <a:latin typeface="Verdana" charset="0"/>
              </a:rPr>
              <a:t>Giachino</a:t>
            </a:r>
            <a:endParaRPr lang="en-US" dirty="0">
              <a:solidFill>
                <a:srgbClr val="FFFF00"/>
              </a:solidFill>
              <a:latin typeface="Verdana" charset="0"/>
            </a:endParaRPr>
          </a:p>
          <a:p>
            <a:pPr algn="ctr" eaLnBrk="0" hangingPunct="0"/>
            <a:endParaRPr lang="en-US" dirty="0">
              <a:solidFill>
                <a:srgbClr val="FFFF00"/>
              </a:solidFill>
              <a:latin typeface="Verdana" charset="0"/>
            </a:endParaRPr>
          </a:p>
          <a:p>
            <a:pPr algn="ctr" eaLnBrk="0" hangingPunct="0">
              <a:lnSpc>
                <a:spcPct val="130000"/>
              </a:lnSpc>
            </a:pPr>
            <a:endParaRPr lang="en-US" sz="4400" dirty="0">
              <a:solidFill>
                <a:srgbClr val="FFFF00"/>
              </a:solidFill>
              <a:latin typeface="Times" charset="0"/>
            </a:endParaRPr>
          </a:p>
        </p:txBody>
      </p:sp>
      <p:sp>
        <p:nvSpPr>
          <p:cNvPr id="544771" name="Rectangle 3"/>
          <p:cNvSpPr>
            <a:spLocks noGrp="1" noChangeArrowheads="1"/>
          </p:cNvSpPr>
          <p:nvPr/>
        </p:nvSpPr>
        <p:spPr bwMode="auto">
          <a:xfrm>
            <a:off x="1409700" y="4833938"/>
            <a:ext cx="6400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b="1" dirty="0" smtClean="0">
                <a:solidFill>
                  <a:srgbClr val="FFFF00"/>
                </a:solidFill>
                <a:latin typeface="Verdana" charset="0"/>
              </a:rPr>
              <a:t>Sessio</a:t>
            </a:r>
            <a:r>
              <a:rPr lang="en-US" b="1" dirty="0" smtClean="0">
                <a:solidFill>
                  <a:srgbClr val="FFFF00"/>
                </a:solidFill>
                <a:latin typeface="Verdana" charset="0"/>
              </a:rPr>
              <a:t>n </a:t>
            </a:r>
            <a:r>
              <a:rPr lang="en-US" b="1" dirty="0" smtClean="0">
                <a:solidFill>
                  <a:srgbClr val="FFFF00"/>
                </a:solidFill>
                <a:latin typeface="Verdana" charset="0"/>
              </a:rPr>
              <a:t>2</a:t>
            </a:r>
            <a:endParaRPr lang="en-US" b="1" dirty="0">
              <a:solidFill>
                <a:srgbClr val="FFFF00"/>
              </a:solidFill>
              <a:latin typeface="Verdana" charset="0"/>
            </a:endParaRPr>
          </a:p>
          <a:p>
            <a:pPr algn="ctr" eaLnBrk="0" hangingPunct="0">
              <a:lnSpc>
                <a:spcPct val="120000"/>
              </a:lnSpc>
            </a:pPr>
            <a:r>
              <a:rPr lang="en-US" dirty="0" smtClean="0">
                <a:solidFill>
                  <a:srgbClr val="FFFF00"/>
                </a:solidFill>
                <a:latin typeface="Verdana" charset="0"/>
              </a:rPr>
              <a:t>Monogenic diseases</a:t>
            </a:r>
            <a:endParaRPr lang="en-US" dirty="0">
              <a:solidFill>
                <a:srgbClr val="FFFF00"/>
              </a:solidFill>
              <a:latin typeface="Verdana" charset="0"/>
            </a:endParaRPr>
          </a:p>
          <a:p>
            <a:pPr algn="ctr" eaLnBrk="0" hangingPunct="0">
              <a:lnSpc>
                <a:spcPct val="120000"/>
              </a:lnSpc>
            </a:pPr>
            <a:endParaRPr lang="en-US" dirty="0">
              <a:solidFill>
                <a:srgbClr val="FFFF00"/>
              </a:solidFill>
              <a:latin typeface="Times" charset="0"/>
            </a:endParaRPr>
          </a:p>
        </p:txBody>
      </p:sp>
      <p:sp>
        <p:nvSpPr>
          <p:cNvPr id="544772" name="CasellaDiTesto 4"/>
          <p:cNvSpPr txBox="1">
            <a:spLocks noChangeArrowheads="1"/>
          </p:cNvSpPr>
          <p:nvPr/>
        </p:nvSpPr>
        <p:spPr bwMode="auto">
          <a:xfrm>
            <a:off x="1860550" y="1428750"/>
            <a:ext cx="56247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it-IT" dirty="0" smtClean="0">
                <a:solidFill>
                  <a:srgbClr val="FFFF00"/>
                </a:solidFill>
                <a:latin typeface="Arial" charset="0"/>
                <a:cs typeface="Arial" charset="0"/>
              </a:rPr>
              <a:t>Course in </a:t>
            </a:r>
            <a:r>
              <a:rPr lang="it-IT" dirty="0" err="1" smtClean="0">
                <a:solidFill>
                  <a:srgbClr val="FFFF00"/>
                </a:solidFill>
                <a:latin typeface="Arial" charset="0"/>
                <a:cs typeface="Arial" charset="0"/>
              </a:rPr>
              <a:t>Medical</a:t>
            </a:r>
            <a:r>
              <a:rPr lang="it-IT" dirty="0" smtClean="0">
                <a:solidFill>
                  <a:srgbClr val="FFFF00"/>
                </a:solidFill>
                <a:latin typeface="Arial" charset="0"/>
                <a:cs typeface="Arial" charset="0"/>
              </a:rPr>
              <a:t> </a:t>
            </a:r>
            <a:r>
              <a:rPr lang="it-IT" dirty="0">
                <a:solidFill>
                  <a:srgbClr val="FFFF00"/>
                </a:solidFill>
                <a:latin typeface="Arial" charset="0"/>
                <a:cs typeface="Arial" charset="0"/>
              </a:rPr>
              <a:t>and </a:t>
            </a:r>
            <a:r>
              <a:rPr lang="it-IT" dirty="0" err="1">
                <a:solidFill>
                  <a:srgbClr val="FFFF00"/>
                </a:solidFill>
                <a:latin typeface="Arial" charset="0"/>
                <a:cs typeface="Arial" charset="0"/>
              </a:rPr>
              <a:t>Cancer</a:t>
            </a:r>
            <a:r>
              <a:rPr lang="it-IT">
                <a:solidFill>
                  <a:srgbClr val="FFFF00"/>
                </a:solidFill>
                <a:latin typeface="Arial" charset="0"/>
                <a:cs typeface="Arial" charset="0"/>
              </a:rPr>
              <a:t> </a:t>
            </a:r>
            <a:r>
              <a:rPr lang="it-IT" smtClean="0">
                <a:solidFill>
                  <a:srgbClr val="FFFF00"/>
                </a:solidFill>
                <a:latin typeface="Arial" charset="0"/>
                <a:cs typeface="Arial" charset="0"/>
              </a:rPr>
              <a:t>Genetics</a:t>
            </a:r>
            <a:endParaRPr lang="it-IT" dirty="0">
              <a:solidFill>
                <a:srgbClr val="FFFF00"/>
              </a:solidFill>
              <a:latin typeface="Arial" charset="0"/>
              <a:cs typeface="Arial" charset="0"/>
            </a:endParaRPr>
          </a:p>
        </p:txBody>
      </p:sp>
      <p:sp>
        <p:nvSpPr>
          <p:cNvPr id="544774" name="CasellaDiTesto 5"/>
          <p:cNvSpPr txBox="1">
            <a:spLocks noChangeArrowheads="1"/>
          </p:cNvSpPr>
          <p:nvPr/>
        </p:nvSpPr>
        <p:spPr bwMode="auto">
          <a:xfrm>
            <a:off x="1903413" y="214313"/>
            <a:ext cx="569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a:solidFill>
                  <a:srgbClr val="FF0000"/>
                </a:solidFill>
                <a:latin typeface="Arial" charset="0"/>
                <a:cs typeface="Arial" charset="0"/>
              </a:rPr>
              <a:t>Master in Cellular and Molecular Biology</a:t>
            </a:r>
            <a:endParaRPr lang="it-IT">
              <a:solidFill>
                <a:srgbClr val="FF0000"/>
              </a:solidFill>
            </a:endParaRPr>
          </a:p>
        </p:txBody>
      </p:sp>
    </p:spTree>
    <p:extLst>
      <p:ext uri="{BB962C8B-B14F-4D97-AF65-F5344CB8AC3E}">
        <p14:creationId xmlns:p14="http://schemas.microsoft.com/office/powerpoint/2010/main" val="22908480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p:cNvPicPr>
            <a:picLocks noChangeAspect="1" noChangeArrowheads="1"/>
          </p:cNvPicPr>
          <p:nvPr/>
        </p:nvPicPr>
        <p:blipFill>
          <a:blip r:embed="rId3"/>
          <a:srcRect/>
          <a:stretch>
            <a:fillRect/>
          </a:stretch>
        </p:blipFill>
        <p:spPr bwMode="auto">
          <a:xfrm>
            <a:off x="0" y="1524000"/>
            <a:ext cx="6324600" cy="5057775"/>
          </a:xfrm>
          <a:prstGeom prst="rect">
            <a:avLst/>
          </a:prstGeom>
          <a:noFill/>
          <a:ln w="9525">
            <a:noFill/>
            <a:miter lim="800000"/>
            <a:headEnd/>
            <a:tailEnd/>
          </a:ln>
        </p:spPr>
      </p:pic>
      <p:sp>
        <p:nvSpPr>
          <p:cNvPr id="48131" name="Rectangle 3"/>
          <p:cNvSpPr>
            <a:spLocks noChangeArrowheads="1"/>
          </p:cNvSpPr>
          <p:nvPr/>
        </p:nvSpPr>
        <p:spPr bwMode="auto">
          <a:xfrm>
            <a:off x="179388" y="260350"/>
            <a:ext cx="6175375" cy="436563"/>
          </a:xfrm>
          <a:prstGeom prst="rect">
            <a:avLst/>
          </a:prstGeom>
          <a:noFill/>
          <a:ln w="9525">
            <a:noFill/>
            <a:miter lim="800000"/>
            <a:headEnd/>
            <a:tailEnd/>
          </a:ln>
        </p:spPr>
        <p:txBody>
          <a:bodyPr wrap="none">
            <a:spAutoFit/>
          </a:bodyPr>
          <a:lstStyle/>
          <a:p>
            <a:pPr eaLnBrk="0" hangingPunct="0">
              <a:lnSpc>
                <a:spcPct val="80000"/>
              </a:lnSpc>
            </a:pPr>
            <a:r>
              <a:rPr lang="it-IT" sz="2800" b="1">
                <a:solidFill>
                  <a:srgbClr val="000000"/>
                </a:solidFill>
                <a:latin typeface="Arial" pitchFamily="34" charset="0"/>
                <a:cs typeface="Arial" pitchFamily="34" charset="0"/>
              </a:rPr>
              <a:t>http://www.ncbi.nlm.nih.gov/Omim/</a:t>
            </a:r>
          </a:p>
        </p:txBody>
      </p:sp>
      <p:pic>
        <p:nvPicPr>
          <p:cNvPr id="501764" name="Picture 4"/>
          <p:cNvPicPr>
            <a:picLocks noChangeAspect="1" noChangeArrowheads="1"/>
          </p:cNvPicPr>
          <p:nvPr/>
        </p:nvPicPr>
        <p:blipFill>
          <a:blip r:embed="rId4"/>
          <a:srcRect/>
          <a:stretch>
            <a:fillRect/>
          </a:stretch>
        </p:blipFill>
        <p:spPr bwMode="auto">
          <a:xfrm>
            <a:off x="1371600" y="914400"/>
            <a:ext cx="5427663" cy="63817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762"/>
                                        </p:tgtEl>
                                        <p:attrNameLst>
                                          <p:attrName>style.visibility</p:attrName>
                                        </p:attrNameLst>
                                      </p:cBhvr>
                                      <p:to>
                                        <p:strVal val="visible"/>
                                      </p:to>
                                    </p:set>
                                    <p:animEffect transition="in" filter="fade">
                                      <p:cBhvr>
                                        <p:cTn id="7" dur="500"/>
                                        <p:tgtEl>
                                          <p:spTgt spid="5017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1764"/>
                                        </p:tgtEl>
                                        <p:attrNameLst>
                                          <p:attrName>style.visibility</p:attrName>
                                        </p:attrNameLst>
                                      </p:cBhvr>
                                      <p:to>
                                        <p:strVal val="visible"/>
                                      </p:to>
                                    </p:set>
                                    <p:animEffect transition="in" filter="fade">
                                      <p:cBhvr>
                                        <p:cTn id="12" dur="500"/>
                                        <p:tgtEl>
                                          <p:spTgt spid="501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ttangolo 1"/>
          <p:cNvSpPr>
            <a:spLocks noChangeArrowheads="1"/>
          </p:cNvSpPr>
          <p:nvPr/>
        </p:nvSpPr>
        <p:spPr bwMode="auto">
          <a:xfrm>
            <a:off x="571500" y="912813"/>
            <a:ext cx="8072438" cy="4524315"/>
          </a:xfrm>
          <a:prstGeom prst="rect">
            <a:avLst/>
          </a:prstGeom>
          <a:noFill/>
          <a:ln w="9525">
            <a:noFill/>
            <a:miter lim="800000"/>
            <a:headEnd/>
            <a:tailEnd/>
          </a:ln>
        </p:spPr>
        <p:txBody>
          <a:bodyPr>
            <a:spAutoFit/>
          </a:bodyPr>
          <a:lstStyle/>
          <a:p>
            <a:r>
              <a:rPr lang="it-IT" dirty="0"/>
              <a:t>• </a:t>
            </a:r>
            <a:r>
              <a:rPr lang="it-IT" dirty="0" err="1" smtClean="0"/>
              <a:t>Osteogenesis</a:t>
            </a:r>
            <a:r>
              <a:rPr lang="it-IT" dirty="0" smtClean="0"/>
              <a:t> </a:t>
            </a:r>
            <a:r>
              <a:rPr lang="it-IT" dirty="0" err="1" smtClean="0"/>
              <a:t>Imperfecta</a:t>
            </a:r>
            <a:r>
              <a:rPr lang="it-IT" dirty="0" smtClean="0"/>
              <a:t> </a:t>
            </a:r>
            <a:r>
              <a:rPr lang="it-IT" dirty="0"/>
              <a:t>(OI) </a:t>
            </a:r>
            <a:r>
              <a:rPr lang="it-IT" dirty="0" err="1" smtClean="0"/>
              <a:t>is</a:t>
            </a:r>
            <a:r>
              <a:rPr lang="it-IT" dirty="0" smtClean="0"/>
              <a:t> a </a:t>
            </a:r>
            <a:r>
              <a:rPr lang="it-IT" dirty="0" err="1" smtClean="0"/>
              <a:t>term</a:t>
            </a:r>
            <a:r>
              <a:rPr lang="it-IT" dirty="0" smtClean="0"/>
              <a:t> </a:t>
            </a:r>
            <a:r>
              <a:rPr lang="it-IT" dirty="0" err="1" smtClean="0"/>
              <a:t>that</a:t>
            </a:r>
            <a:r>
              <a:rPr lang="it-IT" dirty="0" smtClean="0"/>
              <a:t> </a:t>
            </a:r>
            <a:r>
              <a:rPr lang="it-IT" dirty="0" err="1" smtClean="0"/>
              <a:t>encompasses</a:t>
            </a:r>
            <a:r>
              <a:rPr lang="it-IT" dirty="0" smtClean="0"/>
              <a:t> a </a:t>
            </a:r>
            <a:r>
              <a:rPr lang="it-IT" dirty="0" err="1" smtClean="0"/>
              <a:t>very</a:t>
            </a:r>
            <a:r>
              <a:rPr lang="it-IT" dirty="0" smtClean="0"/>
              <a:t> diverse </a:t>
            </a:r>
            <a:r>
              <a:rPr lang="it-IT" dirty="0" err="1" smtClean="0"/>
              <a:t>group</a:t>
            </a:r>
            <a:r>
              <a:rPr lang="it-IT" dirty="0" smtClean="0"/>
              <a:t> of </a:t>
            </a:r>
            <a:r>
              <a:rPr lang="it-IT" dirty="0" err="1" smtClean="0"/>
              <a:t>hereditary</a:t>
            </a:r>
            <a:r>
              <a:rPr lang="it-IT" dirty="0" smtClean="0"/>
              <a:t> </a:t>
            </a:r>
            <a:r>
              <a:rPr lang="it-IT" dirty="0" err="1" smtClean="0"/>
              <a:t>disorders</a:t>
            </a:r>
            <a:r>
              <a:rPr lang="it-IT" dirty="0" smtClean="0"/>
              <a:t>, </a:t>
            </a:r>
            <a:r>
              <a:rPr lang="it-IT" dirty="0" err="1" smtClean="0"/>
              <a:t>whose</a:t>
            </a:r>
            <a:r>
              <a:rPr lang="it-IT" dirty="0" smtClean="0"/>
              <a:t> common </a:t>
            </a:r>
            <a:r>
              <a:rPr lang="it-IT" dirty="0" err="1" smtClean="0"/>
              <a:t>characteristics</a:t>
            </a:r>
            <a:r>
              <a:rPr lang="it-IT" dirty="0" smtClean="0"/>
              <a:t> are </a:t>
            </a:r>
            <a:r>
              <a:rPr lang="it-IT" dirty="0" err="1" smtClean="0"/>
              <a:t>brittleness</a:t>
            </a:r>
            <a:r>
              <a:rPr lang="it-IT" dirty="0" smtClean="0"/>
              <a:t> (bone </a:t>
            </a:r>
            <a:r>
              <a:rPr lang="it-IT" dirty="0" err="1" smtClean="0"/>
              <a:t>fragility</a:t>
            </a:r>
            <a:r>
              <a:rPr lang="it-IT" dirty="0" smtClean="0"/>
              <a:t>) and bone </a:t>
            </a:r>
            <a:r>
              <a:rPr lang="it-IT" dirty="0" err="1" smtClean="0"/>
              <a:t>deformity</a:t>
            </a:r>
            <a:r>
              <a:rPr lang="it-IT" dirty="0" smtClean="0"/>
              <a:t>.</a:t>
            </a:r>
            <a:endParaRPr lang="it-IT" dirty="0"/>
          </a:p>
          <a:p>
            <a:r>
              <a:rPr lang="it-IT" dirty="0"/>
              <a:t>• </a:t>
            </a:r>
            <a:r>
              <a:rPr lang="it-IT" dirty="0" smtClean="0"/>
              <a:t>To </a:t>
            </a:r>
            <a:r>
              <a:rPr lang="it-IT" dirty="0" err="1" smtClean="0"/>
              <a:t>this</a:t>
            </a:r>
            <a:r>
              <a:rPr lang="it-IT" dirty="0" smtClean="0"/>
              <a:t> are </a:t>
            </a:r>
            <a:r>
              <a:rPr lang="it-IT" dirty="0" err="1" smtClean="0"/>
              <a:t>associated</a:t>
            </a:r>
            <a:r>
              <a:rPr lang="it-IT" dirty="0" smtClean="0"/>
              <a:t> </a:t>
            </a:r>
            <a:r>
              <a:rPr lang="it-IT" dirty="0" err="1" smtClean="0"/>
              <a:t>other</a:t>
            </a:r>
            <a:r>
              <a:rPr lang="it-IT" dirty="0" smtClean="0"/>
              <a:t> </a:t>
            </a:r>
            <a:r>
              <a:rPr lang="it-IT" dirty="0" err="1" smtClean="0"/>
              <a:t>nonskeletal</a:t>
            </a:r>
            <a:r>
              <a:rPr lang="it-IT" dirty="0" smtClean="0"/>
              <a:t> </a:t>
            </a:r>
            <a:r>
              <a:rPr lang="it-IT" dirty="0" err="1" smtClean="0"/>
              <a:t>tissue</a:t>
            </a:r>
            <a:r>
              <a:rPr lang="it-IT" dirty="0" smtClean="0"/>
              <a:t> </a:t>
            </a:r>
            <a:r>
              <a:rPr lang="it-IT" dirty="0" err="1" smtClean="0"/>
              <a:t>malformations</a:t>
            </a:r>
            <a:r>
              <a:rPr lang="it-IT" dirty="0" smtClean="0"/>
              <a:t> </a:t>
            </a:r>
            <a:r>
              <a:rPr lang="it-IT" dirty="0" err="1" smtClean="0"/>
              <a:t>like</a:t>
            </a:r>
            <a:r>
              <a:rPr lang="it-IT" dirty="0" smtClean="0"/>
              <a:t> </a:t>
            </a:r>
            <a:r>
              <a:rPr lang="it-IT" dirty="0" err="1" smtClean="0"/>
              <a:t>sclerae</a:t>
            </a:r>
            <a:r>
              <a:rPr lang="it-IT" dirty="0" smtClean="0"/>
              <a:t>, </a:t>
            </a:r>
            <a:r>
              <a:rPr lang="it-IT" dirty="0" err="1" smtClean="0"/>
              <a:t>teeth</a:t>
            </a:r>
            <a:r>
              <a:rPr lang="it-IT" dirty="0" smtClean="0"/>
              <a:t>, </a:t>
            </a:r>
            <a:r>
              <a:rPr lang="it-IT" dirty="0" err="1" smtClean="0"/>
              <a:t>skin</a:t>
            </a:r>
            <a:r>
              <a:rPr lang="it-IT" dirty="0" smtClean="0"/>
              <a:t>, </a:t>
            </a:r>
            <a:r>
              <a:rPr lang="it-IT" dirty="0" err="1" smtClean="0"/>
              <a:t>ligaments</a:t>
            </a:r>
            <a:r>
              <a:rPr lang="it-IT" dirty="0" smtClean="0"/>
              <a:t>.</a:t>
            </a:r>
            <a:endParaRPr lang="it-IT" dirty="0"/>
          </a:p>
          <a:p>
            <a:r>
              <a:rPr lang="it-IT" dirty="0"/>
              <a:t>• </a:t>
            </a:r>
            <a:r>
              <a:rPr lang="it-IT" dirty="0" err="1" smtClean="0"/>
              <a:t>affected</a:t>
            </a:r>
            <a:r>
              <a:rPr lang="it-IT" dirty="0" smtClean="0"/>
              <a:t> </a:t>
            </a:r>
            <a:r>
              <a:rPr lang="it-IT" dirty="0" err="1" smtClean="0"/>
              <a:t>hildren</a:t>
            </a:r>
            <a:r>
              <a:rPr lang="it-IT" dirty="0" smtClean="0"/>
              <a:t> </a:t>
            </a:r>
            <a:r>
              <a:rPr lang="it-IT" dirty="0" err="1" smtClean="0"/>
              <a:t>present</a:t>
            </a:r>
            <a:r>
              <a:rPr lang="it-IT" dirty="0" smtClean="0"/>
              <a:t> with short stature, </a:t>
            </a:r>
            <a:r>
              <a:rPr lang="it-IT" dirty="0" err="1" smtClean="0"/>
              <a:t>enlarged</a:t>
            </a:r>
            <a:r>
              <a:rPr lang="it-IT" dirty="0" smtClean="0"/>
              <a:t> head, </a:t>
            </a:r>
            <a:r>
              <a:rPr lang="it-IT" dirty="0" err="1" smtClean="0"/>
              <a:t>normal</a:t>
            </a:r>
            <a:r>
              <a:rPr lang="it-IT" dirty="0" smtClean="0"/>
              <a:t> intelligence.</a:t>
            </a:r>
            <a:endParaRPr lang="it-IT" dirty="0"/>
          </a:p>
          <a:p>
            <a:r>
              <a:rPr lang="it-IT" dirty="0" smtClean="0"/>
              <a:t>•</a:t>
            </a:r>
            <a:r>
              <a:rPr lang="it-IT" dirty="0" err="1" smtClean="0">
                <a:solidFill>
                  <a:srgbClr val="FF0000"/>
                </a:solidFill>
              </a:rPr>
              <a:t>Brittle</a:t>
            </a:r>
            <a:r>
              <a:rPr lang="it-IT" dirty="0" smtClean="0">
                <a:solidFill>
                  <a:srgbClr val="FF0000"/>
                </a:solidFill>
              </a:rPr>
              <a:t> </a:t>
            </a:r>
            <a:r>
              <a:rPr lang="it-IT" dirty="0" err="1" smtClean="0">
                <a:solidFill>
                  <a:srgbClr val="FF0000"/>
                </a:solidFill>
              </a:rPr>
              <a:t>bones</a:t>
            </a:r>
            <a:r>
              <a:rPr lang="it-IT" dirty="0" smtClean="0">
                <a:solidFill>
                  <a:srgbClr val="FF0000"/>
                </a:solidFill>
              </a:rPr>
              <a:t> with </a:t>
            </a:r>
            <a:r>
              <a:rPr lang="it-IT" dirty="0" err="1" smtClean="0">
                <a:solidFill>
                  <a:srgbClr val="FF0000"/>
                </a:solidFill>
              </a:rPr>
              <a:t>osteoporosis</a:t>
            </a:r>
            <a:r>
              <a:rPr lang="it-IT" dirty="0" smtClean="0"/>
              <a:t>: </a:t>
            </a:r>
            <a:r>
              <a:rPr lang="it-IT" dirty="0" err="1" smtClean="0"/>
              <a:t>represents</a:t>
            </a:r>
            <a:r>
              <a:rPr lang="it-IT" dirty="0" smtClean="0"/>
              <a:t> the </a:t>
            </a:r>
            <a:r>
              <a:rPr lang="it-IT" dirty="0" err="1" smtClean="0"/>
              <a:t>most</a:t>
            </a:r>
            <a:r>
              <a:rPr lang="it-IT" dirty="0" smtClean="0"/>
              <a:t> common </a:t>
            </a:r>
            <a:r>
              <a:rPr lang="it-IT" dirty="0" err="1" smtClean="0"/>
              <a:t>characteristic</a:t>
            </a:r>
            <a:r>
              <a:rPr lang="it-IT" dirty="0" smtClean="0"/>
              <a:t> of the </a:t>
            </a:r>
            <a:r>
              <a:rPr lang="it-IT" dirty="0" err="1" smtClean="0"/>
              <a:t>syndrome</a:t>
            </a:r>
            <a:r>
              <a:rPr lang="it-IT" dirty="0" smtClean="0"/>
              <a:t>. </a:t>
            </a:r>
            <a:r>
              <a:rPr lang="it-IT" dirty="0" err="1" smtClean="0"/>
              <a:t>This</a:t>
            </a:r>
            <a:r>
              <a:rPr lang="it-IT" dirty="0" smtClean="0"/>
              <a:t> </a:t>
            </a:r>
            <a:r>
              <a:rPr lang="it-IT" dirty="0" err="1" smtClean="0"/>
              <a:t>leads</a:t>
            </a:r>
            <a:r>
              <a:rPr lang="it-IT" dirty="0" smtClean="0"/>
              <a:t> to </a:t>
            </a:r>
            <a:r>
              <a:rPr lang="it-IT" dirty="0" err="1" smtClean="0"/>
              <a:t>recurrent</a:t>
            </a:r>
            <a:r>
              <a:rPr lang="it-IT" dirty="0" smtClean="0"/>
              <a:t> </a:t>
            </a:r>
            <a:r>
              <a:rPr lang="it-IT" dirty="0" err="1" smtClean="0"/>
              <a:t>fractures</a:t>
            </a:r>
            <a:r>
              <a:rPr lang="it-IT" dirty="0" smtClean="0"/>
              <a:t>, </a:t>
            </a:r>
            <a:r>
              <a:rPr lang="it-IT" dirty="0" err="1" smtClean="0"/>
              <a:t>even</a:t>
            </a:r>
            <a:r>
              <a:rPr lang="it-IT" dirty="0" smtClean="0"/>
              <a:t> for </a:t>
            </a:r>
            <a:r>
              <a:rPr lang="it-IT" dirty="0" err="1" smtClean="0"/>
              <a:t>minimal</a:t>
            </a:r>
            <a:r>
              <a:rPr lang="it-IT" dirty="0" smtClean="0"/>
              <a:t> trauma; </a:t>
            </a:r>
            <a:r>
              <a:rPr lang="it-IT" dirty="0" err="1" smtClean="0"/>
              <a:t>healing</a:t>
            </a:r>
            <a:r>
              <a:rPr lang="it-IT" dirty="0" smtClean="0"/>
              <a:t> </a:t>
            </a:r>
            <a:r>
              <a:rPr lang="it-IT" dirty="0" err="1" smtClean="0"/>
              <a:t>occurs</a:t>
            </a:r>
            <a:r>
              <a:rPr lang="it-IT" dirty="0" smtClean="0"/>
              <a:t> </a:t>
            </a:r>
            <a:r>
              <a:rPr lang="it-IT" dirty="0" err="1" smtClean="0"/>
              <a:t>quickly</a:t>
            </a:r>
            <a:r>
              <a:rPr lang="it-IT" dirty="0" smtClean="0"/>
              <a:t> </a:t>
            </a:r>
            <a:r>
              <a:rPr lang="it-IT" dirty="0" err="1" smtClean="0"/>
              <a:t>but</a:t>
            </a:r>
            <a:r>
              <a:rPr lang="it-IT" dirty="0" smtClean="0"/>
              <a:t> </a:t>
            </a:r>
            <a:r>
              <a:rPr lang="it-IT" dirty="0" err="1" smtClean="0"/>
              <a:t>often</a:t>
            </a:r>
            <a:r>
              <a:rPr lang="it-IT" dirty="0" smtClean="0"/>
              <a:t> with </a:t>
            </a:r>
            <a:r>
              <a:rPr lang="it-IT" dirty="0" err="1" smtClean="0"/>
              <a:t>flaws</a:t>
            </a:r>
            <a:r>
              <a:rPr lang="it-IT" dirty="0" smtClean="0"/>
              <a:t>, </a:t>
            </a:r>
            <a:r>
              <a:rPr lang="it-IT" dirty="0" err="1" smtClean="0"/>
              <a:t>causing</a:t>
            </a:r>
            <a:r>
              <a:rPr lang="it-IT" dirty="0" smtClean="0"/>
              <a:t> </a:t>
            </a:r>
            <a:r>
              <a:rPr lang="it-IT" dirty="0" err="1" smtClean="0"/>
              <a:t>proneness</a:t>
            </a:r>
            <a:r>
              <a:rPr lang="it-IT" dirty="0" smtClean="0"/>
              <a:t> to </a:t>
            </a:r>
            <a:r>
              <a:rPr lang="it-IT" dirty="0" err="1" smtClean="0"/>
              <a:t>deformity</a:t>
            </a:r>
            <a:r>
              <a:rPr lang="it-IT" dirty="0" smtClean="0"/>
              <a:t> of the spine and </a:t>
            </a:r>
            <a:r>
              <a:rPr lang="it-IT" dirty="0" err="1" smtClean="0"/>
              <a:t>limbs</a:t>
            </a:r>
            <a:r>
              <a:rPr lang="it-IT" dirty="0" smtClean="0"/>
              <a:t>.</a:t>
            </a:r>
            <a:endParaRPr lang="it-IT" dirty="0"/>
          </a:p>
        </p:txBody>
      </p:sp>
      <p:sp>
        <p:nvSpPr>
          <p:cNvPr id="135171" name="CasellaDiTesto 2"/>
          <p:cNvSpPr txBox="1">
            <a:spLocks noChangeArrowheads="1"/>
          </p:cNvSpPr>
          <p:nvPr/>
        </p:nvSpPr>
        <p:spPr bwMode="auto">
          <a:xfrm>
            <a:off x="2360613" y="142875"/>
            <a:ext cx="4711700" cy="646113"/>
          </a:xfrm>
          <a:prstGeom prst="rect">
            <a:avLst/>
          </a:prstGeom>
          <a:noFill/>
          <a:ln w="9525">
            <a:noFill/>
            <a:miter lim="800000"/>
            <a:headEnd/>
            <a:tailEnd/>
          </a:ln>
        </p:spPr>
        <p:txBody>
          <a:bodyPr wrap="none">
            <a:spAutoFit/>
          </a:bodyPr>
          <a:lstStyle/>
          <a:p>
            <a:r>
              <a:rPr lang="it-IT" sz="3600"/>
              <a:t>Osteogenesis imperfecta</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1" name="Picture 5" descr="bst0270015a08">
            <a:hlinkClick r:id="rId3"/>
          </p:cNvPr>
          <p:cNvPicPr>
            <a:picLocks noChangeAspect="1" noChangeArrowheads="1"/>
          </p:cNvPicPr>
          <p:nvPr/>
        </p:nvPicPr>
        <p:blipFill>
          <a:blip r:embed="rId4"/>
          <a:srcRect/>
          <a:stretch>
            <a:fillRect/>
          </a:stretch>
        </p:blipFill>
        <p:spPr bwMode="auto">
          <a:xfrm>
            <a:off x="71406" y="214290"/>
            <a:ext cx="4754563" cy="5811838"/>
          </a:xfrm>
          <a:prstGeom prst="rect">
            <a:avLst/>
          </a:prstGeom>
          <a:noFill/>
          <a:ln w="9525">
            <a:noFill/>
            <a:miter lim="800000"/>
            <a:headEnd/>
            <a:tailEnd/>
          </a:ln>
        </p:spPr>
      </p:pic>
      <p:pic>
        <p:nvPicPr>
          <p:cNvPr id="449542" name="Picture 6" descr="fi6p13"/>
          <p:cNvPicPr>
            <a:picLocks noChangeAspect="1" noChangeArrowheads="1"/>
          </p:cNvPicPr>
          <p:nvPr/>
        </p:nvPicPr>
        <p:blipFill>
          <a:blip r:embed="rId5"/>
          <a:srcRect/>
          <a:stretch>
            <a:fillRect/>
          </a:stretch>
        </p:blipFill>
        <p:spPr bwMode="auto">
          <a:xfrm>
            <a:off x="4857751" y="71414"/>
            <a:ext cx="4357688" cy="5184775"/>
          </a:xfrm>
          <a:prstGeom prst="rect">
            <a:avLst/>
          </a:prstGeom>
          <a:noFill/>
          <a:ln w="9525">
            <a:noFill/>
            <a:miter lim="800000"/>
            <a:headEnd/>
            <a:tailEnd/>
          </a:ln>
        </p:spPr>
      </p:pic>
      <p:pic>
        <p:nvPicPr>
          <p:cNvPr id="449543" name="Picture 7"/>
          <p:cNvPicPr>
            <a:picLocks noChangeAspect="1" noChangeArrowheads="1"/>
          </p:cNvPicPr>
          <p:nvPr/>
        </p:nvPicPr>
        <p:blipFill>
          <a:blip r:embed="rId6"/>
          <a:srcRect/>
          <a:stretch>
            <a:fillRect/>
          </a:stretch>
        </p:blipFill>
        <p:spPr bwMode="auto">
          <a:xfrm>
            <a:off x="4786314" y="3386114"/>
            <a:ext cx="4427537" cy="3427412"/>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9541"/>
                                        </p:tgtEl>
                                        <p:attrNameLst>
                                          <p:attrName>style.visibility</p:attrName>
                                        </p:attrNameLst>
                                      </p:cBhvr>
                                      <p:to>
                                        <p:strVal val="visible"/>
                                      </p:to>
                                    </p:set>
                                    <p:animEffect transition="in" filter="randombar(horizontal)">
                                      <p:cBhvr>
                                        <p:cTn id="7" dur="500"/>
                                        <p:tgtEl>
                                          <p:spTgt spid="4495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49542"/>
                                        </p:tgtEl>
                                        <p:attrNameLst>
                                          <p:attrName>style.visibility</p:attrName>
                                        </p:attrNameLst>
                                      </p:cBhvr>
                                      <p:to>
                                        <p:strVal val="visible"/>
                                      </p:to>
                                    </p:set>
                                    <p:animEffect transition="in" filter="randombar(horizontal)">
                                      <p:cBhvr>
                                        <p:cTn id="12" dur="500"/>
                                        <p:tgtEl>
                                          <p:spTgt spid="4495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49543"/>
                                        </p:tgtEl>
                                        <p:attrNameLst>
                                          <p:attrName>style.visibility</p:attrName>
                                        </p:attrNameLst>
                                      </p:cBhvr>
                                      <p:to>
                                        <p:strVal val="visible"/>
                                      </p:to>
                                    </p:set>
                                    <p:animEffect transition="in" filter="randombar(horizontal)">
                                      <p:cBhvr>
                                        <p:cTn id="17" dur="500"/>
                                        <p:tgtEl>
                                          <p:spTgt spid="449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ttangolo 1"/>
          <p:cNvSpPr>
            <a:spLocks noChangeArrowheads="1"/>
          </p:cNvSpPr>
          <p:nvPr/>
        </p:nvSpPr>
        <p:spPr bwMode="auto">
          <a:xfrm>
            <a:off x="642938" y="841936"/>
            <a:ext cx="7858125" cy="1938992"/>
          </a:xfrm>
          <a:prstGeom prst="rect">
            <a:avLst/>
          </a:prstGeom>
          <a:noFill/>
          <a:ln w="9525">
            <a:noFill/>
            <a:miter lim="800000"/>
            <a:headEnd/>
            <a:tailEnd/>
          </a:ln>
        </p:spPr>
        <p:txBody>
          <a:bodyPr>
            <a:spAutoFit/>
          </a:bodyPr>
          <a:lstStyle/>
          <a:p>
            <a:r>
              <a:rPr lang="it-IT" dirty="0"/>
              <a:t>• </a:t>
            </a:r>
            <a:r>
              <a:rPr lang="it-IT" dirty="0" smtClean="0">
                <a:solidFill>
                  <a:srgbClr val="FF0000"/>
                </a:solidFill>
              </a:rPr>
              <a:t>Blue </a:t>
            </a:r>
            <a:r>
              <a:rPr lang="it-IT" dirty="0" err="1" smtClean="0">
                <a:solidFill>
                  <a:srgbClr val="FF0000"/>
                </a:solidFill>
              </a:rPr>
              <a:t>sclerae</a:t>
            </a:r>
            <a:r>
              <a:rPr lang="it-IT" dirty="0" smtClean="0">
                <a:solidFill>
                  <a:srgbClr val="FF0000"/>
                </a:solidFill>
              </a:rPr>
              <a:t> </a:t>
            </a:r>
            <a:r>
              <a:rPr lang="it-IT" dirty="0"/>
              <a:t>(80-90% </a:t>
            </a:r>
            <a:r>
              <a:rPr lang="it-IT" dirty="0" smtClean="0"/>
              <a:t>of </a:t>
            </a:r>
            <a:r>
              <a:rPr lang="it-IT" dirty="0" err="1" smtClean="0"/>
              <a:t>cases</a:t>
            </a:r>
            <a:r>
              <a:rPr lang="it-IT" dirty="0" smtClean="0"/>
              <a:t>)</a:t>
            </a:r>
            <a:r>
              <a:rPr lang="it-IT" dirty="0"/>
              <a:t>: </a:t>
            </a:r>
            <a:r>
              <a:rPr lang="it-IT" dirty="0" err="1" smtClean="0"/>
              <a:t>discoloration</a:t>
            </a:r>
            <a:r>
              <a:rPr lang="it-IT" dirty="0" smtClean="0"/>
              <a:t> of the </a:t>
            </a:r>
            <a:r>
              <a:rPr lang="it-IT" dirty="0" err="1" smtClean="0"/>
              <a:t>sclerae</a:t>
            </a:r>
            <a:r>
              <a:rPr lang="it-IT" dirty="0" smtClean="0"/>
              <a:t>, </a:t>
            </a:r>
            <a:r>
              <a:rPr lang="it-IT" dirty="0" err="1" smtClean="0"/>
              <a:t>usually</a:t>
            </a:r>
            <a:r>
              <a:rPr lang="it-IT" dirty="0" smtClean="0"/>
              <a:t> </a:t>
            </a:r>
            <a:r>
              <a:rPr lang="it-IT" dirty="0" err="1" smtClean="0"/>
              <a:t>giving</a:t>
            </a:r>
            <a:r>
              <a:rPr lang="it-IT" dirty="0" smtClean="0"/>
              <a:t> </a:t>
            </a:r>
            <a:r>
              <a:rPr lang="it-IT" dirty="0" err="1" smtClean="0"/>
              <a:t>them</a:t>
            </a:r>
            <a:r>
              <a:rPr lang="it-IT" dirty="0" smtClean="0"/>
              <a:t> a blue color, due to the </a:t>
            </a:r>
            <a:r>
              <a:rPr lang="it-IT" dirty="0" err="1" smtClean="0"/>
              <a:t>underlying</a:t>
            </a:r>
            <a:r>
              <a:rPr lang="it-IT" dirty="0" smtClean="0"/>
              <a:t> </a:t>
            </a:r>
            <a:r>
              <a:rPr lang="it-IT" dirty="0" err="1" smtClean="0"/>
              <a:t>choroidal</a:t>
            </a:r>
            <a:r>
              <a:rPr lang="it-IT" dirty="0" smtClean="0"/>
              <a:t> </a:t>
            </a:r>
            <a:r>
              <a:rPr lang="it-IT" dirty="0" err="1" smtClean="0"/>
              <a:t>veins</a:t>
            </a:r>
            <a:r>
              <a:rPr lang="it-IT" dirty="0" smtClean="0"/>
              <a:t> </a:t>
            </a:r>
            <a:r>
              <a:rPr lang="it-IT" dirty="0" err="1" smtClean="0"/>
              <a:t>which</a:t>
            </a:r>
            <a:r>
              <a:rPr lang="it-IT" dirty="0" smtClean="0"/>
              <a:t> show </a:t>
            </a:r>
            <a:r>
              <a:rPr lang="it-IT" dirty="0" err="1" smtClean="0"/>
              <a:t>through</a:t>
            </a:r>
            <a:r>
              <a:rPr lang="it-IT" dirty="0" smtClean="0"/>
              <a:t>. </a:t>
            </a:r>
            <a:r>
              <a:rPr lang="it-IT" dirty="0" err="1" smtClean="0"/>
              <a:t>This</a:t>
            </a:r>
            <a:r>
              <a:rPr lang="it-IT" dirty="0" smtClean="0"/>
              <a:t> </a:t>
            </a:r>
            <a:r>
              <a:rPr lang="it-IT" dirty="0" err="1" smtClean="0"/>
              <a:t>is</a:t>
            </a:r>
            <a:r>
              <a:rPr lang="it-IT" dirty="0" smtClean="0"/>
              <a:t> due to the sclera </a:t>
            </a:r>
            <a:r>
              <a:rPr lang="it-IT" dirty="0" err="1" smtClean="0"/>
              <a:t>being</a:t>
            </a:r>
            <a:r>
              <a:rPr lang="it-IT" dirty="0" smtClean="0"/>
              <a:t> </a:t>
            </a:r>
            <a:r>
              <a:rPr lang="it-IT" dirty="0" err="1" smtClean="0"/>
              <a:t>thinner</a:t>
            </a:r>
            <a:r>
              <a:rPr lang="it-IT" dirty="0" smtClean="0"/>
              <a:t> </a:t>
            </a:r>
            <a:r>
              <a:rPr lang="it-IT" dirty="0" err="1" smtClean="0"/>
              <a:t>than</a:t>
            </a:r>
            <a:r>
              <a:rPr lang="it-IT" dirty="0" smtClean="0"/>
              <a:t> </a:t>
            </a:r>
            <a:r>
              <a:rPr lang="it-IT" dirty="0" err="1" smtClean="0"/>
              <a:t>normal</a:t>
            </a:r>
            <a:r>
              <a:rPr lang="it-IT" dirty="0" smtClean="0"/>
              <a:t> </a:t>
            </a:r>
            <a:r>
              <a:rPr lang="it-IT" dirty="0" err="1" smtClean="0"/>
              <a:t>because</a:t>
            </a:r>
            <a:r>
              <a:rPr lang="it-IT" dirty="0" smtClean="0"/>
              <a:t> the </a:t>
            </a:r>
            <a:r>
              <a:rPr lang="it-IT" dirty="0" err="1" smtClean="0"/>
              <a:t>type</a:t>
            </a:r>
            <a:r>
              <a:rPr lang="it-IT" dirty="0" smtClean="0"/>
              <a:t> I </a:t>
            </a:r>
            <a:r>
              <a:rPr lang="it-IT" dirty="0" err="1" smtClean="0"/>
              <a:t>collagen</a:t>
            </a:r>
            <a:r>
              <a:rPr lang="it-IT" dirty="0" smtClean="0"/>
              <a:t> </a:t>
            </a:r>
            <a:r>
              <a:rPr lang="it-IT" dirty="0" err="1" smtClean="0"/>
              <a:t>is</a:t>
            </a:r>
            <a:r>
              <a:rPr lang="it-IT" dirty="0" smtClean="0"/>
              <a:t> </a:t>
            </a:r>
            <a:r>
              <a:rPr lang="it-IT" dirty="0" err="1" smtClean="0"/>
              <a:t>not</a:t>
            </a:r>
            <a:r>
              <a:rPr lang="it-IT" dirty="0" smtClean="0"/>
              <a:t> </a:t>
            </a:r>
            <a:r>
              <a:rPr lang="it-IT" dirty="0" err="1" smtClean="0"/>
              <a:t>forming</a:t>
            </a:r>
            <a:r>
              <a:rPr lang="it-IT" dirty="0" smtClean="0"/>
              <a:t> </a:t>
            </a:r>
            <a:r>
              <a:rPr lang="it-IT" dirty="0" err="1" smtClean="0"/>
              <a:t>correctly</a:t>
            </a:r>
            <a:r>
              <a:rPr lang="it-IT" dirty="0" smtClean="0"/>
              <a:t>.</a:t>
            </a:r>
            <a:endParaRPr lang="it-IT" dirty="0"/>
          </a:p>
        </p:txBody>
      </p:sp>
      <p:sp>
        <p:nvSpPr>
          <p:cNvPr id="137219" name="CasellaDiTesto 2"/>
          <p:cNvSpPr txBox="1">
            <a:spLocks noChangeArrowheads="1"/>
          </p:cNvSpPr>
          <p:nvPr/>
        </p:nvSpPr>
        <p:spPr bwMode="auto">
          <a:xfrm>
            <a:off x="2360613" y="142875"/>
            <a:ext cx="4711700" cy="646113"/>
          </a:xfrm>
          <a:prstGeom prst="rect">
            <a:avLst/>
          </a:prstGeom>
          <a:noFill/>
          <a:ln w="9525">
            <a:noFill/>
            <a:miter lim="800000"/>
            <a:headEnd/>
            <a:tailEnd/>
          </a:ln>
        </p:spPr>
        <p:txBody>
          <a:bodyPr wrap="none">
            <a:spAutoFit/>
          </a:bodyPr>
          <a:lstStyle/>
          <a:p>
            <a:r>
              <a:rPr lang="it-IT" sz="3600"/>
              <a:t>Osteogenesis imperfecta</a:t>
            </a:r>
          </a:p>
        </p:txBody>
      </p:sp>
      <p:pic>
        <p:nvPicPr>
          <p:cNvPr id="4" name="Picture 2" descr="OISCLERE1"/>
          <p:cNvPicPr>
            <a:picLocks noChangeAspect="1" noChangeArrowheads="1"/>
          </p:cNvPicPr>
          <p:nvPr/>
        </p:nvPicPr>
        <p:blipFill>
          <a:blip r:embed="rId2"/>
          <a:srcRect/>
          <a:stretch>
            <a:fillRect/>
          </a:stretch>
        </p:blipFill>
        <p:spPr bwMode="auto">
          <a:xfrm>
            <a:off x="-142908" y="2714620"/>
            <a:ext cx="4648200" cy="3267075"/>
          </a:xfrm>
          <a:prstGeom prst="rect">
            <a:avLst/>
          </a:prstGeom>
          <a:noFill/>
          <a:ln w="9525">
            <a:noFill/>
            <a:miter lim="800000"/>
            <a:headEnd/>
            <a:tailEnd/>
          </a:ln>
        </p:spPr>
      </p:pic>
      <p:pic>
        <p:nvPicPr>
          <p:cNvPr id="5" name="Picture 3" descr="OISCELRE2"/>
          <p:cNvPicPr>
            <a:picLocks noChangeAspect="1" noChangeArrowheads="1"/>
          </p:cNvPicPr>
          <p:nvPr/>
        </p:nvPicPr>
        <p:blipFill>
          <a:blip r:embed="rId3"/>
          <a:srcRect/>
          <a:stretch>
            <a:fillRect/>
          </a:stretch>
        </p:blipFill>
        <p:spPr bwMode="auto">
          <a:xfrm>
            <a:off x="4356133" y="3392488"/>
            <a:ext cx="4930775" cy="34655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ttangolo 1"/>
          <p:cNvSpPr>
            <a:spLocks noChangeArrowheads="1"/>
          </p:cNvSpPr>
          <p:nvPr/>
        </p:nvSpPr>
        <p:spPr bwMode="auto">
          <a:xfrm>
            <a:off x="928688" y="1214438"/>
            <a:ext cx="7286625" cy="4524315"/>
          </a:xfrm>
          <a:prstGeom prst="rect">
            <a:avLst/>
          </a:prstGeom>
          <a:noFill/>
          <a:ln w="9525">
            <a:noFill/>
            <a:miter lim="800000"/>
            <a:headEnd/>
            <a:tailEnd/>
          </a:ln>
        </p:spPr>
        <p:txBody>
          <a:bodyPr>
            <a:spAutoFit/>
          </a:bodyPr>
          <a:lstStyle/>
          <a:p>
            <a:r>
              <a:rPr lang="it-IT" dirty="0"/>
              <a:t>• </a:t>
            </a:r>
            <a:r>
              <a:rPr lang="it-IT" dirty="0" err="1" smtClean="0">
                <a:solidFill>
                  <a:srgbClr val="FF0000"/>
                </a:solidFill>
              </a:rPr>
              <a:t>Dentinogenesis</a:t>
            </a:r>
            <a:r>
              <a:rPr lang="it-IT" dirty="0" smtClean="0">
                <a:solidFill>
                  <a:srgbClr val="FF0000"/>
                </a:solidFill>
              </a:rPr>
              <a:t> </a:t>
            </a:r>
            <a:r>
              <a:rPr lang="it-IT" dirty="0" err="1" smtClean="0">
                <a:solidFill>
                  <a:srgbClr val="FF0000"/>
                </a:solidFill>
              </a:rPr>
              <a:t>imperfecta</a:t>
            </a:r>
            <a:r>
              <a:rPr lang="it-IT" dirty="0" smtClean="0">
                <a:solidFill>
                  <a:srgbClr val="FF0000"/>
                </a:solidFill>
              </a:rPr>
              <a:t> </a:t>
            </a:r>
            <a:r>
              <a:rPr lang="it-IT" dirty="0"/>
              <a:t>(10-50% </a:t>
            </a:r>
            <a:r>
              <a:rPr lang="it-IT" dirty="0" smtClean="0"/>
              <a:t>of </a:t>
            </a:r>
            <a:r>
              <a:rPr lang="it-IT" dirty="0" err="1" smtClean="0"/>
              <a:t>cases</a:t>
            </a:r>
            <a:r>
              <a:rPr lang="it-IT" dirty="0" smtClean="0"/>
              <a:t>)</a:t>
            </a:r>
            <a:r>
              <a:rPr lang="it-IT" dirty="0"/>
              <a:t>: </a:t>
            </a:r>
            <a:r>
              <a:rPr lang="it-IT" dirty="0" smtClean="0"/>
              <a:t>the </a:t>
            </a:r>
            <a:r>
              <a:rPr lang="it-IT" dirty="0" err="1" smtClean="0"/>
              <a:t>teeth</a:t>
            </a:r>
            <a:r>
              <a:rPr lang="it-IT" dirty="0" smtClean="0"/>
              <a:t> can be </a:t>
            </a:r>
            <a:r>
              <a:rPr lang="it-IT" dirty="0" err="1" smtClean="0"/>
              <a:t>brown-grayish</a:t>
            </a:r>
            <a:r>
              <a:rPr lang="it-IT" dirty="0" smtClean="0"/>
              <a:t> in color and </a:t>
            </a:r>
            <a:r>
              <a:rPr lang="it-IT" dirty="0" err="1" smtClean="0"/>
              <a:t>opalescent</a:t>
            </a:r>
            <a:r>
              <a:rPr lang="it-IT" dirty="0" smtClean="0"/>
              <a:t> and </a:t>
            </a:r>
            <a:r>
              <a:rPr lang="it-IT" dirty="0" err="1" smtClean="0"/>
              <a:t>less</a:t>
            </a:r>
            <a:r>
              <a:rPr lang="it-IT" dirty="0" smtClean="0"/>
              <a:t> </a:t>
            </a:r>
            <a:r>
              <a:rPr lang="it-IT" dirty="0" err="1" smtClean="0"/>
              <a:t>resistant</a:t>
            </a:r>
            <a:r>
              <a:rPr lang="it-IT" dirty="0" smtClean="0"/>
              <a:t> to </a:t>
            </a:r>
            <a:r>
              <a:rPr lang="it-IT" dirty="0" err="1" smtClean="0"/>
              <a:t>wear</a:t>
            </a:r>
            <a:r>
              <a:rPr lang="it-IT" dirty="0" smtClean="0"/>
              <a:t>, </a:t>
            </a:r>
            <a:r>
              <a:rPr lang="it-IT" dirty="0" err="1" smtClean="0"/>
              <a:t>decay</a:t>
            </a:r>
            <a:r>
              <a:rPr lang="it-IT" dirty="0" smtClean="0"/>
              <a:t> and </a:t>
            </a:r>
            <a:r>
              <a:rPr lang="it-IT" dirty="0" err="1" smtClean="0"/>
              <a:t>caries</a:t>
            </a:r>
            <a:r>
              <a:rPr lang="it-IT" dirty="0" smtClean="0"/>
              <a:t>.</a:t>
            </a:r>
            <a:endParaRPr lang="it-IT" dirty="0"/>
          </a:p>
          <a:p>
            <a:r>
              <a:rPr lang="it-IT" dirty="0"/>
              <a:t>• </a:t>
            </a:r>
            <a:r>
              <a:rPr lang="it-IT" dirty="0" err="1" smtClean="0">
                <a:solidFill>
                  <a:srgbClr val="FF0000"/>
                </a:solidFill>
              </a:rPr>
              <a:t>Deafness</a:t>
            </a:r>
            <a:r>
              <a:rPr lang="it-IT" dirty="0" smtClean="0"/>
              <a:t> </a:t>
            </a:r>
            <a:r>
              <a:rPr lang="it-IT" dirty="0"/>
              <a:t>(40%): </a:t>
            </a:r>
            <a:r>
              <a:rPr lang="it-IT" dirty="0" smtClean="0"/>
              <a:t>shows </a:t>
            </a:r>
            <a:r>
              <a:rPr lang="it-IT" dirty="0" err="1" smtClean="0"/>
              <a:t>typically</a:t>
            </a:r>
            <a:r>
              <a:rPr lang="it-IT" dirty="0" smtClean="0"/>
              <a:t> </a:t>
            </a:r>
            <a:r>
              <a:rPr lang="it-IT" dirty="0" err="1" smtClean="0"/>
              <a:t>starting</a:t>
            </a:r>
            <a:r>
              <a:rPr lang="it-IT" dirty="0" smtClean="0"/>
              <a:t> from the </a:t>
            </a:r>
            <a:r>
              <a:rPr lang="it-IT" dirty="0" err="1" smtClean="0"/>
              <a:t>second</a:t>
            </a:r>
            <a:r>
              <a:rPr lang="it-IT" dirty="0" smtClean="0"/>
              <a:t> decade and </a:t>
            </a:r>
            <a:r>
              <a:rPr lang="it-IT" dirty="0" err="1" smtClean="0"/>
              <a:t>is</a:t>
            </a:r>
            <a:r>
              <a:rPr lang="it-IT" dirty="0" smtClean="0"/>
              <a:t> more </a:t>
            </a:r>
            <a:r>
              <a:rPr lang="it-IT" dirty="0" err="1" smtClean="0"/>
              <a:t>frequent</a:t>
            </a:r>
            <a:r>
              <a:rPr lang="it-IT" dirty="0" smtClean="0"/>
              <a:t> in </a:t>
            </a:r>
            <a:r>
              <a:rPr lang="it-IT" dirty="0" err="1" smtClean="0"/>
              <a:t>mild</a:t>
            </a:r>
            <a:r>
              <a:rPr lang="it-IT" dirty="0" smtClean="0"/>
              <a:t> </a:t>
            </a:r>
            <a:r>
              <a:rPr lang="it-IT" dirty="0" err="1" smtClean="0"/>
              <a:t>forms</a:t>
            </a:r>
            <a:r>
              <a:rPr lang="it-IT" dirty="0" smtClean="0"/>
              <a:t> (OI </a:t>
            </a:r>
            <a:r>
              <a:rPr lang="it-IT" dirty="0" err="1" smtClean="0"/>
              <a:t>type</a:t>
            </a:r>
            <a:r>
              <a:rPr lang="it-IT" dirty="0" smtClean="0"/>
              <a:t> I). </a:t>
            </a:r>
            <a:r>
              <a:rPr lang="it-IT" dirty="0" err="1" smtClean="0"/>
              <a:t>It</a:t>
            </a:r>
            <a:r>
              <a:rPr lang="it-IT" dirty="0" smtClean="0"/>
              <a:t> </a:t>
            </a:r>
            <a:r>
              <a:rPr lang="it-IT" dirty="0" err="1" smtClean="0"/>
              <a:t>is</a:t>
            </a:r>
            <a:r>
              <a:rPr lang="it-IT" dirty="0" smtClean="0"/>
              <a:t> </a:t>
            </a:r>
            <a:r>
              <a:rPr lang="it-IT" dirty="0" err="1" smtClean="0"/>
              <a:t>caused</a:t>
            </a:r>
            <a:r>
              <a:rPr lang="it-IT" dirty="0" smtClean="0"/>
              <a:t> by </a:t>
            </a:r>
            <a:r>
              <a:rPr lang="it-IT" dirty="0" err="1" smtClean="0"/>
              <a:t>structural</a:t>
            </a:r>
            <a:r>
              <a:rPr lang="it-IT" dirty="0" smtClean="0"/>
              <a:t> </a:t>
            </a:r>
            <a:r>
              <a:rPr lang="it-IT" dirty="0" err="1" smtClean="0"/>
              <a:t>abnormalities</a:t>
            </a:r>
            <a:r>
              <a:rPr lang="it-IT" dirty="0" smtClean="0"/>
              <a:t> or </a:t>
            </a:r>
            <a:r>
              <a:rPr lang="it-IT" dirty="0" err="1" smtClean="0"/>
              <a:t>fractures</a:t>
            </a:r>
            <a:r>
              <a:rPr lang="it-IT" dirty="0" smtClean="0"/>
              <a:t> of the middle </a:t>
            </a:r>
            <a:r>
              <a:rPr lang="it-IT" dirty="0" err="1" smtClean="0"/>
              <a:t>ear</a:t>
            </a:r>
            <a:r>
              <a:rPr lang="it-IT" dirty="0" smtClean="0"/>
              <a:t> </a:t>
            </a:r>
            <a:r>
              <a:rPr lang="it-IT" dirty="0" err="1" smtClean="0"/>
              <a:t>ossicles</a:t>
            </a:r>
            <a:r>
              <a:rPr lang="it-IT" dirty="0" smtClean="0"/>
              <a:t> </a:t>
            </a:r>
            <a:r>
              <a:rPr lang="it-IT" dirty="0" err="1" smtClean="0"/>
              <a:t>which</a:t>
            </a:r>
            <a:r>
              <a:rPr lang="it-IT" dirty="0" smtClean="0"/>
              <a:t> </a:t>
            </a:r>
            <a:r>
              <a:rPr lang="it-IT" dirty="0" err="1" smtClean="0"/>
              <a:t>ensure</a:t>
            </a:r>
            <a:r>
              <a:rPr lang="it-IT" dirty="0" smtClean="0"/>
              <a:t> the </a:t>
            </a:r>
            <a:r>
              <a:rPr lang="it-IT" dirty="0" err="1" smtClean="0"/>
              <a:t>transmission</a:t>
            </a:r>
            <a:r>
              <a:rPr lang="it-IT" dirty="0" smtClean="0"/>
              <a:t> of </a:t>
            </a:r>
            <a:r>
              <a:rPr lang="it-IT" dirty="0" err="1" smtClean="0"/>
              <a:t>vibrations</a:t>
            </a:r>
            <a:r>
              <a:rPr lang="it-IT" dirty="0" smtClean="0"/>
              <a:t> to the </a:t>
            </a:r>
            <a:r>
              <a:rPr lang="it-IT" dirty="0" err="1" smtClean="0"/>
              <a:t>inner</a:t>
            </a:r>
            <a:r>
              <a:rPr lang="it-IT" dirty="0" smtClean="0"/>
              <a:t> </a:t>
            </a:r>
            <a:r>
              <a:rPr lang="it-IT" dirty="0" err="1" smtClean="0"/>
              <a:t>ear</a:t>
            </a:r>
            <a:r>
              <a:rPr lang="it-IT" dirty="0" smtClean="0"/>
              <a:t>. </a:t>
            </a:r>
            <a:endParaRPr lang="it-IT" dirty="0"/>
          </a:p>
          <a:p>
            <a:r>
              <a:rPr lang="it-IT" dirty="0"/>
              <a:t>• </a:t>
            </a:r>
            <a:r>
              <a:rPr lang="it-IT" dirty="0" err="1" smtClean="0">
                <a:solidFill>
                  <a:srgbClr val="FF0000"/>
                </a:solidFill>
              </a:rPr>
              <a:t>Laxity</a:t>
            </a:r>
            <a:r>
              <a:rPr lang="it-IT" dirty="0" smtClean="0">
                <a:solidFill>
                  <a:srgbClr val="FF0000"/>
                </a:solidFill>
              </a:rPr>
              <a:t> of </a:t>
            </a:r>
            <a:r>
              <a:rPr lang="it-IT" dirty="0" err="1" smtClean="0">
                <a:solidFill>
                  <a:srgbClr val="FF0000"/>
                </a:solidFill>
              </a:rPr>
              <a:t>ligaments</a:t>
            </a:r>
            <a:r>
              <a:rPr lang="it-IT" dirty="0" smtClean="0">
                <a:solidFill>
                  <a:srgbClr val="FF0000"/>
                </a:solidFill>
              </a:rPr>
              <a:t> and </a:t>
            </a:r>
            <a:r>
              <a:rPr lang="it-IT" dirty="0" err="1" smtClean="0">
                <a:solidFill>
                  <a:srgbClr val="FF0000"/>
                </a:solidFill>
              </a:rPr>
              <a:t>skin</a:t>
            </a:r>
            <a:r>
              <a:rPr lang="it-IT" dirty="0" smtClean="0"/>
              <a:t>: </a:t>
            </a:r>
            <a:r>
              <a:rPr lang="it-IT" dirty="0" err="1" smtClean="0"/>
              <a:t>linked</a:t>
            </a:r>
            <a:r>
              <a:rPr lang="it-IT" dirty="0" smtClean="0"/>
              <a:t> to the </a:t>
            </a:r>
            <a:r>
              <a:rPr lang="it-IT" dirty="0" err="1" smtClean="0"/>
              <a:t>collagen</a:t>
            </a:r>
            <a:r>
              <a:rPr lang="it-IT" dirty="0" smtClean="0"/>
              <a:t> </a:t>
            </a:r>
            <a:r>
              <a:rPr lang="it-IT" dirty="0" err="1" smtClean="0"/>
              <a:t>anomaly</a:t>
            </a:r>
            <a:r>
              <a:rPr lang="it-IT" dirty="0" smtClean="0"/>
              <a:t>. </a:t>
            </a:r>
            <a:r>
              <a:rPr lang="it-IT" dirty="0" err="1" smtClean="0"/>
              <a:t>Collagen</a:t>
            </a:r>
            <a:r>
              <a:rPr lang="it-IT" dirty="0" smtClean="0"/>
              <a:t> </a:t>
            </a:r>
            <a:r>
              <a:rPr lang="it-IT" dirty="0" err="1" smtClean="0"/>
              <a:t>is</a:t>
            </a:r>
            <a:r>
              <a:rPr lang="it-IT" dirty="0" smtClean="0"/>
              <a:t> </a:t>
            </a:r>
            <a:r>
              <a:rPr lang="it-IT" dirty="0" err="1" smtClean="0"/>
              <a:t>responsible</a:t>
            </a:r>
            <a:r>
              <a:rPr lang="it-IT" dirty="0" smtClean="0"/>
              <a:t> for the </a:t>
            </a:r>
            <a:r>
              <a:rPr lang="it-IT" dirty="0" err="1" smtClean="0"/>
              <a:t>mechanical</a:t>
            </a:r>
            <a:r>
              <a:rPr lang="it-IT" dirty="0" smtClean="0"/>
              <a:t> </a:t>
            </a:r>
            <a:r>
              <a:rPr lang="it-IT" dirty="0" err="1" smtClean="0"/>
              <a:t>resistance</a:t>
            </a:r>
            <a:r>
              <a:rPr lang="it-IT" dirty="0" smtClean="0"/>
              <a:t> of </a:t>
            </a:r>
            <a:r>
              <a:rPr lang="it-IT" dirty="0" err="1" smtClean="0"/>
              <a:t>these</a:t>
            </a:r>
            <a:r>
              <a:rPr lang="it-IT" dirty="0" smtClean="0"/>
              <a:t> </a:t>
            </a:r>
            <a:r>
              <a:rPr lang="it-IT" dirty="0" err="1" smtClean="0"/>
              <a:t>structures</a:t>
            </a:r>
            <a:r>
              <a:rPr lang="it-IT" dirty="0" smtClean="0"/>
              <a:t>. Joint </a:t>
            </a:r>
            <a:r>
              <a:rPr lang="it-IT" dirty="0" err="1" smtClean="0"/>
              <a:t>laxity</a:t>
            </a:r>
            <a:r>
              <a:rPr lang="it-IT" dirty="0" smtClean="0"/>
              <a:t> </a:t>
            </a:r>
            <a:r>
              <a:rPr lang="it-IT" dirty="0" err="1" smtClean="0"/>
              <a:t>is</a:t>
            </a:r>
            <a:r>
              <a:rPr lang="it-IT" dirty="0" smtClean="0"/>
              <a:t> </a:t>
            </a:r>
            <a:r>
              <a:rPr lang="it-IT" dirty="0" err="1" smtClean="0"/>
              <a:t>highly</a:t>
            </a:r>
            <a:r>
              <a:rPr lang="it-IT" dirty="0" smtClean="0"/>
              <a:t> </a:t>
            </a:r>
            <a:r>
              <a:rPr lang="it-IT" dirty="0" err="1" smtClean="0"/>
              <a:t>variable</a:t>
            </a:r>
            <a:r>
              <a:rPr lang="it-IT" dirty="0" smtClean="0"/>
              <a:t> and </a:t>
            </a:r>
            <a:r>
              <a:rPr lang="it-IT" dirty="0" err="1" smtClean="0"/>
              <a:t>may</a:t>
            </a:r>
            <a:r>
              <a:rPr lang="it-IT" dirty="0" smtClean="0"/>
              <a:t> cause </a:t>
            </a:r>
            <a:r>
              <a:rPr lang="it-IT" dirty="0" err="1" smtClean="0"/>
              <a:t>problems</a:t>
            </a:r>
            <a:r>
              <a:rPr lang="it-IT" dirty="0" smtClean="0"/>
              <a:t> under </a:t>
            </a:r>
            <a:r>
              <a:rPr lang="it-IT" dirty="0" err="1" smtClean="0"/>
              <a:t>load</a:t>
            </a:r>
            <a:r>
              <a:rPr lang="it-IT" dirty="0" smtClean="0"/>
              <a:t> (</a:t>
            </a:r>
            <a:r>
              <a:rPr lang="it-IT" dirty="0" err="1" smtClean="0"/>
              <a:t>knees</a:t>
            </a:r>
            <a:r>
              <a:rPr lang="it-IT" dirty="0" smtClean="0"/>
              <a:t>, </a:t>
            </a:r>
            <a:r>
              <a:rPr lang="it-IT" dirty="0" err="1" smtClean="0"/>
              <a:t>feet</a:t>
            </a:r>
            <a:r>
              <a:rPr lang="it-IT" dirty="0" smtClean="0"/>
              <a:t>).</a:t>
            </a:r>
            <a:endParaRPr lang="it-IT" dirty="0"/>
          </a:p>
        </p:txBody>
      </p:sp>
      <p:sp>
        <p:nvSpPr>
          <p:cNvPr id="139267" name="CasellaDiTesto 2"/>
          <p:cNvSpPr txBox="1">
            <a:spLocks noChangeArrowheads="1"/>
          </p:cNvSpPr>
          <p:nvPr/>
        </p:nvSpPr>
        <p:spPr bwMode="auto">
          <a:xfrm>
            <a:off x="2360613" y="142875"/>
            <a:ext cx="4711700" cy="646113"/>
          </a:xfrm>
          <a:prstGeom prst="rect">
            <a:avLst/>
          </a:prstGeom>
          <a:noFill/>
          <a:ln w="9525">
            <a:noFill/>
            <a:miter lim="800000"/>
            <a:headEnd/>
            <a:tailEnd/>
          </a:ln>
        </p:spPr>
        <p:txBody>
          <a:bodyPr wrap="none">
            <a:spAutoFit/>
          </a:bodyPr>
          <a:lstStyle/>
          <a:p>
            <a:r>
              <a:rPr lang="it-IT" sz="3600"/>
              <a:t>Osteogenesis imperfecta</a:t>
            </a: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026"/>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a:srcRect/>
          <a:stretch>
            <a:fillRect/>
          </a:stretch>
        </p:blipFill>
        <p:spPr bwMode="auto">
          <a:xfrm>
            <a:off x="114300" y="838200"/>
            <a:ext cx="8915400" cy="51784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body" sz="half" idx="1"/>
          </p:nvPr>
        </p:nvSpPr>
        <p:spPr>
          <a:xfrm>
            <a:off x="0" y="142875"/>
            <a:ext cx="4357688" cy="6500813"/>
          </a:xfrm>
        </p:spPr>
        <p:txBody>
          <a:bodyPr/>
          <a:lstStyle/>
          <a:p>
            <a:pPr marL="0" indent="0">
              <a:lnSpc>
                <a:spcPct val="90000"/>
              </a:lnSpc>
              <a:spcBef>
                <a:spcPts val="500"/>
              </a:spcBef>
              <a:spcAft>
                <a:spcPts val="500"/>
              </a:spcAft>
              <a:buFontTx/>
              <a:buNone/>
            </a:pPr>
            <a:r>
              <a:rPr lang="it-IT" sz="2400" smtClean="0">
                <a:latin typeface="Arial" pitchFamily="34" charset="0"/>
                <a:cs typeface="Arial" pitchFamily="34" charset="0"/>
              </a:rPr>
              <a:t>The </a:t>
            </a:r>
            <a:r>
              <a:rPr lang="it-IT" sz="2300" smtClean="0">
                <a:solidFill>
                  <a:srgbClr val="FF0066"/>
                </a:solidFill>
                <a:latin typeface="Arial" pitchFamily="34" charset="0"/>
                <a:cs typeface="Arial" pitchFamily="34" charset="0"/>
              </a:rPr>
              <a:t>Marfan syndrome</a:t>
            </a:r>
            <a:r>
              <a:rPr lang="it-IT" sz="2300" smtClean="0">
                <a:latin typeface="Arial" pitchFamily="34" charset="0"/>
                <a:cs typeface="Arial" pitchFamily="34" charset="0"/>
              </a:rPr>
              <a:t> and related connective tissue disorders affect at least 200,000 people in the United States.</a:t>
            </a:r>
          </a:p>
          <a:p>
            <a:pPr marL="0" indent="0">
              <a:lnSpc>
                <a:spcPct val="90000"/>
              </a:lnSpc>
              <a:spcBef>
                <a:spcPts val="500"/>
              </a:spcBef>
              <a:spcAft>
                <a:spcPts val="500"/>
              </a:spcAft>
              <a:buFontTx/>
              <a:buNone/>
            </a:pPr>
            <a:r>
              <a:rPr lang="it-IT" sz="2300" smtClean="0">
                <a:latin typeface="Arial" pitchFamily="34" charset="0"/>
                <a:cs typeface="Arial" pitchFamily="34" charset="0"/>
              </a:rPr>
              <a:t>Because connective tissue is the glue and scaffolding of the entire body, the disorder may affect the bones and ligaments, eyes, heart and blood vessels. </a:t>
            </a:r>
          </a:p>
          <a:p>
            <a:pPr marL="0" indent="0">
              <a:lnSpc>
                <a:spcPct val="90000"/>
              </a:lnSpc>
              <a:spcBef>
                <a:spcPts val="500"/>
              </a:spcBef>
              <a:spcAft>
                <a:spcPts val="500"/>
              </a:spcAft>
              <a:buFontTx/>
              <a:buNone/>
            </a:pPr>
            <a:r>
              <a:rPr lang="it-IT" sz="2300" smtClean="0">
                <a:latin typeface="Arial" pitchFamily="34" charset="0"/>
                <a:cs typeface="Arial" pitchFamily="34" charset="0"/>
              </a:rPr>
              <a:t>It is the effect on the aorta, the largest blood vessel carrying blood away from the heart, that can be fatal. </a:t>
            </a:r>
          </a:p>
          <a:p>
            <a:pPr marL="0" indent="0">
              <a:lnSpc>
                <a:spcPct val="90000"/>
              </a:lnSpc>
              <a:spcBef>
                <a:spcPts val="500"/>
              </a:spcBef>
              <a:spcAft>
                <a:spcPts val="500"/>
              </a:spcAft>
              <a:buFontTx/>
              <a:buNone/>
            </a:pPr>
            <a:r>
              <a:rPr lang="it-IT" sz="2300" smtClean="0">
                <a:latin typeface="Arial" pitchFamily="34" charset="0"/>
                <a:cs typeface="Arial" pitchFamily="34" charset="0"/>
              </a:rPr>
              <a:t>With an early diagnosis, proper treatment and a modified lifestyle, most people with the Marfan syndrome can hope to live a normal lifespan. </a:t>
            </a:r>
            <a:br>
              <a:rPr lang="it-IT" sz="2300" smtClean="0">
                <a:latin typeface="Arial" pitchFamily="34" charset="0"/>
                <a:cs typeface="Arial" pitchFamily="34" charset="0"/>
              </a:rPr>
            </a:br>
            <a:r>
              <a:rPr lang="it-IT" sz="2300" u="sng" smtClean="0">
                <a:solidFill>
                  <a:srgbClr val="000066"/>
                </a:solidFill>
                <a:latin typeface="Arial" pitchFamily="34" charset="0"/>
                <a:cs typeface="Arial" pitchFamily="34" charset="0"/>
              </a:rPr>
              <a:t>http://www.marfan.org</a:t>
            </a:r>
          </a:p>
          <a:p>
            <a:pPr marL="0" indent="0">
              <a:buFontTx/>
              <a:buNone/>
            </a:pPr>
            <a:endParaRPr lang="it-IT" sz="2400" u="sng" smtClean="0">
              <a:solidFill>
                <a:srgbClr val="000066"/>
              </a:solidFill>
              <a:latin typeface="Arial" pitchFamily="34" charset="0"/>
              <a:cs typeface="Arial" pitchFamily="34" charset="0"/>
            </a:endParaRPr>
          </a:p>
        </p:txBody>
      </p:sp>
      <p:pic>
        <p:nvPicPr>
          <p:cNvPr id="142339" name="Picture 3"/>
          <p:cNvPicPr>
            <a:picLocks noChangeAspect="1" noChangeArrowheads="1"/>
          </p:cNvPicPr>
          <p:nvPr/>
        </p:nvPicPr>
        <p:blipFill>
          <a:blip r:embed="rId3"/>
          <a:srcRect/>
          <a:stretch>
            <a:fillRect/>
          </a:stretch>
        </p:blipFill>
        <p:spPr bwMode="auto">
          <a:xfrm>
            <a:off x="4278313" y="1928813"/>
            <a:ext cx="4865687" cy="4929187"/>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0162">
                                            <p:txEl>
                                              <p:pRg st="0" end="0"/>
                                            </p:txEl>
                                          </p:spTgt>
                                        </p:tgtEl>
                                        <p:attrNameLst>
                                          <p:attrName>style.visibility</p:attrName>
                                        </p:attrNameLst>
                                      </p:cBhvr>
                                      <p:to>
                                        <p:strVal val="visible"/>
                                      </p:to>
                                    </p:set>
                                    <p:animEffect transition="in" filter="wipe(left)">
                                      <p:cBhvr>
                                        <p:cTn id="7" dur="500"/>
                                        <p:tgtEl>
                                          <p:spTgt spid="220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0162">
                                            <p:txEl>
                                              <p:pRg st="1" end="1"/>
                                            </p:txEl>
                                          </p:spTgt>
                                        </p:tgtEl>
                                        <p:attrNameLst>
                                          <p:attrName>style.visibility</p:attrName>
                                        </p:attrNameLst>
                                      </p:cBhvr>
                                      <p:to>
                                        <p:strVal val="visible"/>
                                      </p:to>
                                    </p:set>
                                    <p:animEffect transition="in" filter="wipe(left)">
                                      <p:cBhvr>
                                        <p:cTn id="12" dur="500"/>
                                        <p:tgtEl>
                                          <p:spTgt spid="2201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0162">
                                            <p:txEl>
                                              <p:pRg st="2" end="2"/>
                                            </p:txEl>
                                          </p:spTgt>
                                        </p:tgtEl>
                                        <p:attrNameLst>
                                          <p:attrName>style.visibility</p:attrName>
                                        </p:attrNameLst>
                                      </p:cBhvr>
                                      <p:to>
                                        <p:strVal val="visible"/>
                                      </p:to>
                                    </p:set>
                                    <p:animEffect transition="in" filter="wipe(left)">
                                      <p:cBhvr>
                                        <p:cTn id="17" dur="500"/>
                                        <p:tgtEl>
                                          <p:spTgt spid="2201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0162">
                                            <p:txEl>
                                              <p:pRg st="3" end="3"/>
                                            </p:txEl>
                                          </p:spTgt>
                                        </p:tgtEl>
                                        <p:attrNameLst>
                                          <p:attrName>style.visibility</p:attrName>
                                        </p:attrNameLst>
                                      </p:cBhvr>
                                      <p:to>
                                        <p:strVal val="visible"/>
                                      </p:to>
                                    </p:set>
                                    <p:animEffect transition="in" filter="wipe(left)">
                                      <p:cBhvr>
                                        <p:cTn id="22" dur="500"/>
                                        <p:tgtEl>
                                          <p:spTgt spid="2201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body" sz="half" idx="1"/>
          </p:nvPr>
        </p:nvSpPr>
        <p:spPr>
          <a:xfrm>
            <a:off x="71438" y="285728"/>
            <a:ext cx="5929322" cy="6500813"/>
          </a:xfrm>
        </p:spPr>
        <p:txBody>
          <a:bodyPr/>
          <a:lstStyle/>
          <a:p>
            <a:pPr marL="0" indent="0">
              <a:lnSpc>
                <a:spcPct val="90000"/>
              </a:lnSpc>
              <a:spcBef>
                <a:spcPts val="500"/>
              </a:spcBef>
              <a:spcAft>
                <a:spcPts val="500"/>
              </a:spcAft>
              <a:buFontTx/>
              <a:buNone/>
            </a:pPr>
            <a:r>
              <a:rPr lang="it-IT" sz="2400" dirty="0" smtClean="0"/>
              <a:t>● In </a:t>
            </a:r>
            <a:r>
              <a:rPr lang="it-IT" sz="2400" dirty="0" err="1" smtClean="0"/>
              <a:t>presurgical</a:t>
            </a:r>
            <a:r>
              <a:rPr lang="it-IT" sz="2400" dirty="0" smtClean="0"/>
              <a:t> </a:t>
            </a:r>
            <a:r>
              <a:rPr lang="it-IT" sz="2400" dirty="0" err="1" smtClean="0"/>
              <a:t>period</a:t>
            </a:r>
            <a:r>
              <a:rPr lang="it-IT" sz="2400" dirty="0" smtClean="0"/>
              <a:t> (</a:t>
            </a:r>
            <a:r>
              <a:rPr lang="it-IT" sz="2400" dirty="0" err="1" smtClean="0"/>
              <a:t>microsurgery</a:t>
            </a:r>
            <a:r>
              <a:rPr lang="it-IT" sz="2400" dirty="0" smtClean="0"/>
              <a:t>) the </a:t>
            </a:r>
            <a:r>
              <a:rPr lang="it-IT" sz="2400" dirty="0" err="1" smtClean="0"/>
              <a:t>average</a:t>
            </a:r>
            <a:r>
              <a:rPr lang="it-IT" sz="2400" dirty="0" smtClean="0"/>
              <a:t> life </a:t>
            </a:r>
            <a:r>
              <a:rPr lang="it-IT" sz="2400" dirty="0" err="1" smtClean="0"/>
              <a:t>expectancy</a:t>
            </a:r>
            <a:r>
              <a:rPr lang="it-IT" sz="2400" dirty="0" smtClean="0"/>
              <a:t> for </a:t>
            </a:r>
            <a:r>
              <a:rPr lang="it-IT" sz="2400" dirty="0" err="1" smtClean="0"/>
              <a:t>Marfan</a:t>
            </a:r>
            <a:r>
              <a:rPr lang="it-IT" sz="2400" dirty="0" smtClean="0"/>
              <a:t> </a:t>
            </a:r>
            <a:r>
              <a:rPr lang="it-IT" sz="2400" dirty="0" err="1" smtClean="0"/>
              <a:t>patients</a:t>
            </a:r>
            <a:r>
              <a:rPr lang="it-IT" sz="2400" dirty="0" smtClean="0"/>
              <a:t> </a:t>
            </a:r>
            <a:r>
              <a:rPr lang="it-IT" sz="2400" dirty="0" err="1" smtClean="0"/>
              <a:t>was</a:t>
            </a:r>
            <a:r>
              <a:rPr lang="it-IT" sz="2400" dirty="0" smtClean="0"/>
              <a:t> </a:t>
            </a:r>
            <a:r>
              <a:rPr lang="it-IT" sz="2400" dirty="0" err="1" smtClean="0"/>
              <a:t>about</a:t>
            </a:r>
            <a:r>
              <a:rPr lang="it-IT" sz="2400" dirty="0" smtClean="0"/>
              <a:t> 40 </a:t>
            </a:r>
            <a:r>
              <a:rPr lang="it-IT" sz="2400" dirty="0" err="1" smtClean="0"/>
              <a:t>years</a:t>
            </a:r>
            <a:r>
              <a:rPr lang="it-IT" sz="2400" dirty="0" smtClean="0"/>
              <a:t> </a:t>
            </a:r>
            <a:r>
              <a:rPr lang="it-IT" sz="2400" dirty="0" err="1" smtClean="0"/>
              <a:t>old</a:t>
            </a:r>
            <a:r>
              <a:rPr lang="it-IT" sz="2400" dirty="0" smtClean="0"/>
              <a:t>; </a:t>
            </a:r>
            <a:r>
              <a:rPr lang="it-IT" sz="2400" dirty="0" err="1" smtClean="0"/>
              <a:t>death</a:t>
            </a:r>
            <a:r>
              <a:rPr lang="it-IT" sz="2400" dirty="0" smtClean="0"/>
              <a:t> </a:t>
            </a:r>
            <a:r>
              <a:rPr lang="it-IT" sz="2400" dirty="0" err="1" smtClean="0"/>
              <a:t>could</a:t>
            </a:r>
            <a:r>
              <a:rPr lang="it-IT" sz="2400" dirty="0" smtClean="0"/>
              <a:t> </a:t>
            </a:r>
            <a:r>
              <a:rPr lang="it-IT" sz="2400" dirty="0" err="1" smtClean="0"/>
              <a:t>occur</a:t>
            </a:r>
            <a:r>
              <a:rPr lang="it-IT" sz="2400" dirty="0" smtClean="0"/>
              <a:t> </a:t>
            </a:r>
            <a:r>
              <a:rPr lang="it-IT" sz="2400" dirty="0" err="1" smtClean="0"/>
              <a:t>at</a:t>
            </a:r>
            <a:r>
              <a:rPr lang="it-IT" sz="2400" dirty="0" smtClean="0"/>
              <a:t> a </a:t>
            </a:r>
            <a:r>
              <a:rPr lang="it-IT" sz="2400" dirty="0" err="1" smtClean="0"/>
              <a:t>very</a:t>
            </a:r>
            <a:r>
              <a:rPr lang="it-IT" sz="2400" dirty="0" smtClean="0"/>
              <a:t> </a:t>
            </a:r>
            <a:r>
              <a:rPr lang="it-IT" sz="2400" dirty="0" err="1" smtClean="0"/>
              <a:t>young</a:t>
            </a:r>
            <a:r>
              <a:rPr lang="it-IT" sz="2400" dirty="0" smtClean="0"/>
              <a:t> </a:t>
            </a:r>
            <a:r>
              <a:rPr lang="it-IT" sz="2400" dirty="0" err="1" smtClean="0"/>
              <a:t>age</a:t>
            </a:r>
            <a:r>
              <a:rPr lang="it-IT" sz="2400" dirty="0" smtClean="0"/>
              <a:t> </a:t>
            </a:r>
            <a:r>
              <a:rPr lang="it-IT" sz="2400" dirty="0" err="1" smtClean="0"/>
              <a:t>essentially</a:t>
            </a:r>
            <a:r>
              <a:rPr lang="it-IT" sz="2400" dirty="0" smtClean="0"/>
              <a:t> due to </a:t>
            </a:r>
            <a:r>
              <a:rPr lang="it-IT" sz="2400" dirty="0" err="1" smtClean="0"/>
              <a:t>aortic</a:t>
            </a:r>
            <a:r>
              <a:rPr lang="it-IT" sz="2400" dirty="0" smtClean="0"/>
              <a:t> </a:t>
            </a:r>
            <a:r>
              <a:rPr lang="it-IT" sz="2400" dirty="0" err="1" smtClean="0"/>
              <a:t>dissection</a:t>
            </a:r>
            <a:r>
              <a:rPr lang="it-IT" sz="2400" dirty="0" smtClean="0"/>
              <a:t> and </a:t>
            </a:r>
            <a:r>
              <a:rPr lang="it-IT" sz="2400" dirty="0" err="1" smtClean="0"/>
              <a:t>consequest</a:t>
            </a:r>
            <a:r>
              <a:rPr lang="it-IT" sz="2400" dirty="0" smtClean="0"/>
              <a:t> </a:t>
            </a:r>
            <a:r>
              <a:rPr lang="it-IT" sz="2400" dirty="0" err="1" smtClean="0"/>
              <a:t>rupture</a:t>
            </a:r>
            <a:r>
              <a:rPr lang="it-IT" sz="2400" dirty="0" smtClean="0"/>
              <a:t> of the vessel, or </a:t>
            </a:r>
            <a:r>
              <a:rPr lang="it-IT" sz="2400" dirty="0" err="1" smtClean="0"/>
              <a:t>heart</a:t>
            </a:r>
            <a:r>
              <a:rPr lang="it-IT" sz="2400" dirty="0" smtClean="0"/>
              <a:t> </a:t>
            </a:r>
            <a:r>
              <a:rPr lang="it-IT" sz="2400" dirty="0" err="1" smtClean="0"/>
              <a:t>failure</a:t>
            </a:r>
            <a:r>
              <a:rPr lang="it-IT" sz="2400" dirty="0" smtClean="0"/>
              <a:t>.</a:t>
            </a:r>
          </a:p>
          <a:p>
            <a:pPr marL="0" indent="0">
              <a:lnSpc>
                <a:spcPct val="90000"/>
              </a:lnSpc>
              <a:spcBef>
                <a:spcPts val="500"/>
              </a:spcBef>
              <a:spcAft>
                <a:spcPts val="500"/>
              </a:spcAft>
              <a:buFontTx/>
              <a:buNone/>
            </a:pPr>
            <a:endParaRPr lang="it-IT" sz="2400" dirty="0" smtClean="0"/>
          </a:p>
          <a:p>
            <a:pPr marL="0" indent="0">
              <a:lnSpc>
                <a:spcPct val="90000"/>
              </a:lnSpc>
              <a:spcBef>
                <a:spcPts val="500"/>
              </a:spcBef>
              <a:spcAft>
                <a:spcPts val="500"/>
              </a:spcAft>
              <a:buFontTx/>
              <a:buNone/>
            </a:pPr>
            <a:r>
              <a:rPr lang="it-IT" sz="2400" dirty="0" smtClean="0"/>
              <a:t>● </a:t>
            </a:r>
            <a:r>
              <a:rPr lang="it-IT" sz="2400" dirty="0" err="1" smtClean="0"/>
              <a:t>Today</a:t>
            </a:r>
            <a:r>
              <a:rPr lang="it-IT" sz="2400" dirty="0" smtClean="0"/>
              <a:t>, </a:t>
            </a:r>
            <a:r>
              <a:rPr lang="it-IT" sz="2400" dirty="0" err="1" smtClean="0"/>
              <a:t>thanks</a:t>
            </a:r>
            <a:r>
              <a:rPr lang="it-IT" sz="2400" dirty="0" smtClean="0"/>
              <a:t> to a </a:t>
            </a:r>
            <a:r>
              <a:rPr lang="it-IT" sz="2400" dirty="0" err="1" smtClean="0"/>
              <a:t>proper</a:t>
            </a:r>
            <a:r>
              <a:rPr lang="it-IT" sz="2400" dirty="0"/>
              <a:t> </a:t>
            </a:r>
            <a:r>
              <a:rPr lang="it-IT" sz="2400" dirty="0" err="1" smtClean="0"/>
              <a:t>lifestyle</a:t>
            </a:r>
            <a:r>
              <a:rPr lang="it-IT" sz="2400" dirty="0" smtClean="0"/>
              <a:t>, the </a:t>
            </a:r>
            <a:r>
              <a:rPr lang="it-IT" sz="2400" dirty="0" err="1" smtClean="0"/>
              <a:t>possibility</a:t>
            </a:r>
            <a:r>
              <a:rPr lang="it-IT" sz="2400" dirty="0" smtClean="0"/>
              <a:t> of </a:t>
            </a:r>
            <a:r>
              <a:rPr lang="it-IT" sz="2400" dirty="0" err="1" smtClean="0"/>
              <a:t>surgical</a:t>
            </a:r>
            <a:r>
              <a:rPr lang="it-IT" sz="2400" dirty="0" smtClean="0"/>
              <a:t> </a:t>
            </a:r>
            <a:r>
              <a:rPr lang="it-IT" sz="2400" dirty="0" err="1" smtClean="0"/>
              <a:t>operations</a:t>
            </a:r>
            <a:r>
              <a:rPr lang="it-IT" sz="2400" dirty="0" smtClean="0"/>
              <a:t> on the aorta, </a:t>
            </a:r>
            <a:r>
              <a:rPr lang="it-IT" sz="2400" dirty="0" err="1" smtClean="0"/>
              <a:t>heart</a:t>
            </a:r>
            <a:r>
              <a:rPr lang="it-IT" sz="2400" dirty="0" smtClean="0"/>
              <a:t> and </a:t>
            </a:r>
            <a:r>
              <a:rPr lang="it-IT" sz="2400" dirty="0" err="1" smtClean="0"/>
              <a:t>other</a:t>
            </a:r>
            <a:r>
              <a:rPr lang="it-IT" sz="2400" dirty="0" smtClean="0"/>
              <a:t> </a:t>
            </a:r>
            <a:r>
              <a:rPr lang="it-IT" sz="2400" dirty="0" err="1" smtClean="0"/>
              <a:t>parts</a:t>
            </a:r>
            <a:r>
              <a:rPr lang="it-IT" sz="2400" dirty="0" smtClean="0"/>
              <a:t> of the </a:t>
            </a:r>
            <a:r>
              <a:rPr lang="it-IT" sz="2400" dirty="0" err="1" smtClean="0"/>
              <a:t>organism</a:t>
            </a:r>
            <a:r>
              <a:rPr lang="it-IT" sz="2400" dirty="0" smtClean="0"/>
              <a:t>, </a:t>
            </a:r>
            <a:r>
              <a:rPr lang="it-IT" sz="2400" dirty="0" err="1" smtClean="0"/>
              <a:t>diagnostic</a:t>
            </a:r>
            <a:r>
              <a:rPr lang="it-IT" sz="2400" dirty="0" smtClean="0"/>
              <a:t> </a:t>
            </a:r>
            <a:r>
              <a:rPr lang="it-IT" sz="2400" dirty="0" err="1" smtClean="0"/>
              <a:t>methods</a:t>
            </a:r>
            <a:r>
              <a:rPr lang="it-IT" sz="2400" dirty="0" smtClean="0"/>
              <a:t> and more </a:t>
            </a:r>
            <a:r>
              <a:rPr lang="it-IT" sz="2400" dirty="0" err="1" smtClean="0"/>
              <a:t>efficient</a:t>
            </a:r>
            <a:r>
              <a:rPr lang="it-IT" sz="2400" dirty="0" smtClean="0"/>
              <a:t> screening, life </a:t>
            </a:r>
            <a:r>
              <a:rPr lang="it-IT" sz="2400" dirty="0" err="1" smtClean="0"/>
              <a:t>expectancy</a:t>
            </a:r>
            <a:r>
              <a:rPr lang="it-IT" sz="2400" dirty="0" smtClean="0"/>
              <a:t> </a:t>
            </a:r>
            <a:r>
              <a:rPr lang="it-IT" sz="2400" dirty="0" err="1" smtClean="0"/>
              <a:t>does</a:t>
            </a:r>
            <a:r>
              <a:rPr lang="it-IT" sz="2400" dirty="0" smtClean="0"/>
              <a:t> </a:t>
            </a:r>
            <a:r>
              <a:rPr lang="it-IT" sz="2400" dirty="0" err="1" smtClean="0"/>
              <a:t>not</a:t>
            </a:r>
            <a:r>
              <a:rPr lang="it-IT" sz="2400" dirty="0" smtClean="0"/>
              <a:t> </a:t>
            </a:r>
            <a:r>
              <a:rPr lang="it-IT" sz="2400" dirty="0" err="1" smtClean="0"/>
              <a:t>differ</a:t>
            </a:r>
            <a:r>
              <a:rPr lang="it-IT" sz="2400" dirty="0" smtClean="0"/>
              <a:t> </a:t>
            </a:r>
            <a:r>
              <a:rPr lang="it-IT" sz="2400" dirty="0" err="1" smtClean="0"/>
              <a:t>much</a:t>
            </a:r>
            <a:r>
              <a:rPr lang="it-IT" sz="2400" dirty="0" smtClean="0"/>
              <a:t> from </a:t>
            </a:r>
            <a:r>
              <a:rPr lang="it-IT" sz="2400" dirty="0" err="1" smtClean="0"/>
              <a:t>that</a:t>
            </a:r>
            <a:r>
              <a:rPr lang="it-IT" sz="2400" dirty="0" smtClean="0"/>
              <a:t> of the general </a:t>
            </a:r>
            <a:r>
              <a:rPr lang="it-IT" sz="2400" dirty="0" err="1" smtClean="0"/>
              <a:t>population</a:t>
            </a:r>
            <a:r>
              <a:rPr lang="it-IT" sz="2400" dirty="0" smtClean="0"/>
              <a:t>. A </a:t>
            </a:r>
            <a:r>
              <a:rPr lang="it-IT" sz="2400" dirty="0" err="1" smtClean="0"/>
              <a:t>study</a:t>
            </a:r>
            <a:r>
              <a:rPr lang="it-IT" sz="2400" dirty="0" smtClean="0"/>
              <a:t> </a:t>
            </a:r>
            <a:r>
              <a:rPr lang="it-IT" sz="2400" dirty="0" err="1" smtClean="0"/>
              <a:t>conducted</a:t>
            </a:r>
            <a:r>
              <a:rPr lang="it-IT" sz="2400" dirty="0" smtClean="0"/>
              <a:t> in the </a:t>
            </a:r>
            <a:r>
              <a:rPr lang="it-IT" sz="2400" dirty="0" err="1" smtClean="0"/>
              <a:t>United</a:t>
            </a:r>
            <a:r>
              <a:rPr lang="it-IT" sz="2400" dirty="0" smtClean="0"/>
              <a:t> </a:t>
            </a:r>
            <a:r>
              <a:rPr lang="it-IT" sz="2400" dirty="0" err="1" smtClean="0"/>
              <a:t>States</a:t>
            </a:r>
            <a:r>
              <a:rPr lang="it-IT" sz="2400" dirty="0" smtClean="0"/>
              <a:t> (</a:t>
            </a:r>
            <a:r>
              <a:rPr lang="it-IT" sz="2400" dirty="0" err="1" smtClean="0"/>
              <a:t>completed</a:t>
            </a:r>
            <a:r>
              <a:rPr lang="it-IT" sz="2400" dirty="0" smtClean="0"/>
              <a:t> in 1995) </a:t>
            </a:r>
            <a:r>
              <a:rPr lang="it-IT" sz="2400" dirty="0" err="1" smtClean="0"/>
              <a:t>has</a:t>
            </a:r>
            <a:r>
              <a:rPr lang="it-IT" sz="2400" dirty="0" smtClean="0"/>
              <a:t> </a:t>
            </a:r>
            <a:r>
              <a:rPr lang="it-IT" sz="2400" dirty="0" err="1" smtClean="0"/>
              <a:t>shown</a:t>
            </a:r>
            <a:r>
              <a:rPr lang="it-IT" sz="2400" dirty="0" smtClean="0"/>
              <a:t> </a:t>
            </a:r>
            <a:r>
              <a:rPr lang="it-IT" sz="2400" dirty="0" err="1" smtClean="0"/>
              <a:t>that</a:t>
            </a:r>
            <a:r>
              <a:rPr lang="it-IT" sz="2400" dirty="0" smtClean="0"/>
              <a:t> the </a:t>
            </a:r>
            <a:r>
              <a:rPr lang="it-IT" sz="2400" dirty="0" err="1" smtClean="0"/>
              <a:t>average</a:t>
            </a:r>
            <a:r>
              <a:rPr lang="it-IT" sz="2400" dirty="0" smtClean="0"/>
              <a:t> </a:t>
            </a:r>
            <a:r>
              <a:rPr lang="it-IT" sz="2400" dirty="0" err="1" smtClean="0"/>
              <a:t>age</a:t>
            </a:r>
            <a:r>
              <a:rPr lang="it-IT" sz="2400" dirty="0" smtClean="0"/>
              <a:t> of </a:t>
            </a:r>
            <a:r>
              <a:rPr lang="it-IT" sz="2400" dirty="0" err="1" smtClean="0"/>
              <a:t>death</a:t>
            </a:r>
            <a:r>
              <a:rPr lang="it-IT" sz="2400" dirty="0" smtClean="0"/>
              <a:t> in </a:t>
            </a:r>
            <a:r>
              <a:rPr lang="it-IT" sz="2400" dirty="0" err="1" smtClean="0"/>
              <a:t>Marfan</a:t>
            </a:r>
            <a:r>
              <a:rPr lang="it-IT" sz="2400" dirty="0" smtClean="0"/>
              <a:t> </a:t>
            </a:r>
            <a:r>
              <a:rPr lang="it-IT" sz="2400" dirty="0" err="1" smtClean="0"/>
              <a:t>patients</a:t>
            </a:r>
            <a:r>
              <a:rPr lang="it-IT" sz="2400" dirty="0" smtClean="0"/>
              <a:t> </a:t>
            </a:r>
            <a:r>
              <a:rPr lang="it-IT" sz="2400" dirty="0" err="1" smtClean="0"/>
              <a:t>at</a:t>
            </a:r>
            <a:r>
              <a:rPr lang="it-IT" sz="2400" dirty="0" smtClean="0"/>
              <a:t> </a:t>
            </a:r>
            <a:r>
              <a:rPr lang="it-IT" sz="2400" dirty="0" err="1" smtClean="0"/>
              <a:t>that</a:t>
            </a:r>
            <a:r>
              <a:rPr lang="it-IT" sz="2400" dirty="0" smtClean="0"/>
              <a:t> time </a:t>
            </a:r>
            <a:r>
              <a:rPr lang="it-IT" sz="2400" dirty="0" err="1" smtClean="0"/>
              <a:t>was</a:t>
            </a:r>
            <a:r>
              <a:rPr lang="it-IT" sz="2400" dirty="0" smtClean="0"/>
              <a:t> 71 </a:t>
            </a:r>
            <a:r>
              <a:rPr lang="it-IT" sz="2400" dirty="0" err="1" smtClean="0"/>
              <a:t>years</a:t>
            </a:r>
            <a:r>
              <a:rPr lang="it-IT" sz="2400" dirty="0" smtClean="0"/>
              <a:t>, </a:t>
            </a:r>
            <a:r>
              <a:rPr lang="it-IT" sz="2400" dirty="0" err="1" smtClean="0"/>
              <a:t>compared</a:t>
            </a:r>
            <a:r>
              <a:rPr lang="it-IT" sz="2400" dirty="0" smtClean="0"/>
              <a:t> to 73 </a:t>
            </a:r>
            <a:r>
              <a:rPr lang="it-IT" sz="2400" dirty="0" err="1" smtClean="0"/>
              <a:t>years</a:t>
            </a:r>
            <a:r>
              <a:rPr lang="it-IT" sz="2400" dirty="0" smtClean="0"/>
              <a:t> of life </a:t>
            </a:r>
            <a:r>
              <a:rPr lang="it-IT" sz="2400" dirty="0" err="1" smtClean="0"/>
              <a:t>expectancy</a:t>
            </a:r>
            <a:r>
              <a:rPr lang="it-IT" sz="2400" dirty="0" smtClean="0"/>
              <a:t> of the </a:t>
            </a:r>
            <a:r>
              <a:rPr lang="it-IT" sz="2400" dirty="0" err="1" smtClean="0"/>
              <a:t>population</a:t>
            </a:r>
            <a:r>
              <a:rPr lang="it-IT" sz="2400" dirty="0" smtClean="0"/>
              <a:t> </a:t>
            </a:r>
            <a:r>
              <a:rPr lang="it-IT" sz="2400" dirty="0" err="1" smtClean="0"/>
              <a:t>examined</a:t>
            </a:r>
            <a:r>
              <a:rPr lang="it-IT" sz="2400" dirty="0" smtClean="0"/>
              <a:t>.</a:t>
            </a:r>
            <a:endParaRPr lang="it-IT" sz="2400" u="sng" dirty="0" smtClean="0">
              <a:solidFill>
                <a:srgbClr val="000066"/>
              </a:solidFill>
              <a:latin typeface="Arial" pitchFamily="34" charset="0"/>
              <a:cs typeface="Arial" pitchFamily="34" charset="0"/>
            </a:endParaRPr>
          </a:p>
        </p:txBody>
      </p:sp>
      <p:pic>
        <p:nvPicPr>
          <p:cNvPr id="142339" name="Picture 3"/>
          <p:cNvPicPr>
            <a:picLocks noChangeAspect="1" noChangeArrowheads="1"/>
          </p:cNvPicPr>
          <p:nvPr/>
        </p:nvPicPr>
        <p:blipFill>
          <a:blip r:embed="rId3"/>
          <a:srcRect/>
          <a:stretch>
            <a:fillRect/>
          </a:stretch>
        </p:blipFill>
        <p:spPr bwMode="auto">
          <a:xfrm>
            <a:off x="6072198" y="285728"/>
            <a:ext cx="2736304" cy="2772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0162">
                                            <p:txEl>
                                              <p:pRg st="0" end="0"/>
                                            </p:txEl>
                                          </p:spTgt>
                                        </p:tgtEl>
                                        <p:attrNameLst>
                                          <p:attrName>style.visibility</p:attrName>
                                        </p:attrNameLst>
                                      </p:cBhvr>
                                      <p:to>
                                        <p:strVal val="visible"/>
                                      </p:to>
                                    </p:set>
                                    <p:animEffect transition="in" filter="wipe(left)">
                                      <p:cBhvr>
                                        <p:cTn id="7" dur="500"/>
                                        <p:tgtEl>
                                          <p:spTgt spid="220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0162">
                                            <p:txEl>
                                              <p:pRg st="2" end="2"/>
                                            </p:txEl>
                                          </p:spTgt>
                                        </p:tgtEl>
                                        <p:attrNameLst>
                                          <p:attrName>style.visibility</p:attrName>
                                        </p:attrNameLst>
                                      </p:cBhvr>
                                      <p:to>
                                        <p:strVal val="visible"/>
                                      </p:to>
                                    </p:set>
                                    <p:animEffect transition="in" filter="wipe(left)">
                                      <p:cBhvr>
                                        <p:cTn id="12" dur="500"/>
                                        <p:tgtEl>
                                          <p:spTgt spid="2201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14375" y="2071688"/>
            <a:ext cx="7772400" cy="1143000"/>
          </a:xfrm>
        </p:spPr>
        <p:txBody>
          <a:bodyPr/>
          <a:lstStyle/>
          <a:p>
            <a:pPr>
              <a:defRPr/>
            </a:pP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So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how</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may</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mutations</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in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one</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allele cause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illness</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endParaRPr lang="it-IT"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a:stretch>
            <a:fillRect/>
          </a:stretch>
        </p:blipFill>
        <p:spPr bwMode="auto">
          <a:xfrm>
            <a:off x="0" y="1524000"/>
            <a:ext cx="6324600" cy="5057775"/>
          </a:xfrm>
          <a:prstGeom prst="rect">
            <a:avLst/>
          </a:prstGeom>
          <a:noFill/>
          <a:ln w="9525">
            <a:noFill/>
            <a:miter lim="800000"/>
            <a:headEnd/>
            <a:tailEnd/>
          </a:ln>
        </p:spPr>
      </p:pic>
      <p:sp>
        <p:nvSpPr>
          <p:cNvPr id="49155" name="Rectangle 3"/>
          <p:cNvSpPr>
            <a:spLocks noChangeArrowheads="1"/>
          </p:cNvSpPr>
          <p:nvPr/>
        </p:nvSpPr>
        <p:spPr bwMode="auto">
          <a:xfrm>
            <a:off x="179388" y="260350"/>
            <a:ext cx="6175375" cy="436563"/>
          </a:xfrm>
          <a:prstGeom prst="rect">
            <a:avLst/>
          </a:prstGeom>
          <a:noFill/>
          <a:ln w="9525">
            <a:noFill/>
            <a:miter lim="800000"/>
            <a:headEnd/>
            <a:tailEnd/>
          </a:ln>
        </p:spPr>
        <p:txBody>
          <a:bodyPr wrap="none">
            <a:spAutoFit/>
          </a:bodyPr>
          <a:lstStyle/>
          <a:p>
            <a:pPr eaLnBrk="0" hangingPunct="0">
              <a:lnSpc>
                <a:spcPct val="80000"/>
              </a:lnSpc>
            </a:pPr>
            <a:r>
              <a:rPr lang="it-IT" sz="2800" b="1">
                <a:solidFill>
                  <a:srgbClr val="000000"/>
                </a:solidFill>
                <a:latin typeface="Arial" pitchFamily="34" charset="0"/>
                <a:cs typeface="Arial" pitchFamily="34" charset="0"/>
              </a:rPr>
              <a:t>http://www.ncbi.nlm.nih.gov/Omim/</a:t>
            </a:r>
          </a:p>
        </p:txBody>
      </p:sp>
      <p:pic>
        <p:nvPicPr>
          <p:cNvPr id="49156" name="Picture 4"/>
          <p:cNvPicPr>
            <a:picLocks noChangeAspect="1" noChangeArrowheads="1"/>
          </p:cNvPicPr>
          <p:nvPr/>
        </p:nvPicPr>
        <p:blipFill>
          <a:blip r:embed="rId4"/>
          <a:srcRect/>
          <a:stretch>
            <a:fillRect/>
          </a:stretch>
        </p:blipFill>
        <p:spPr bwMode="auto">
          <a:xfrm>
            <a:off x="1371600" y="914400"/>
            <a:ext cx="5427663" cy="638175"/>
          </a:xfrm>
          <a:prstGeom prst="rect">
            <a:avLst/>
          </a:prstGeom>
          <a:noFill/>
          <a:ln w="9525">
            <a:noFill/>
            <a:miter lim="800000"/>
            <a:headEnd/>
            <a:tailEnd/>
          </a:ln>
        </p:spPr>
      </p:pic>
      <p:pic>
        <p:nvPicPr>
          <p:cNvPr id="49157" name="Picture 5"/>
          <p:cNvPicPr>
            <a:picLocks noChangeAspect="1" noChangeArrowheads="1"/>
          </p:cNvPicPr>
          <p:nvPr/>
        </p:nvPicPr>
        <p:blipFill>
          <a:blip r:embed="rId5"/>
          <a:srcRect/>
          <a:stretch>
            <a:fillRect/>
          </a:stretch>
        </p:blipFill>
        <p:spPr bwMode="auto">
          <a:xfrm>
            <a:off x="2843213" y="1482725"/>
            <a:ext cx="6156325" cy="53752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ChangeArrowheads="1"/>
          </p:cNvSpPr>
          <p:nvPr/>
        </p:nvSpPr>
        <p:spPr bwMode="auto">
          <a:xfrm>
            <a:off x="533400" y="0"/>
            <a:ext cx="8153400" cy="6555641"/>
          </a:xfrm>
          <a:prstGeom prst="rect">
            <a:avLst/>
          </a:prstGeom>
          <a:noFill/>
          <a:ln w="9525">
            <a:noFill/>
            <a:miter lim="800000"/>
            <a:headEnd/>
            <a:tailEnd/>
          </a:ln>
          <a:effectLst/>
        </p:spPr>
        <p:txBody>
          <a:bodyPr>
            <a:spAutoFit/>
          </a:bodyPr>
          <a:lstStyle/>
          <a:p>
            <a:pPr>
              <a:spcBef>
                <a:spcPct val="50000"/>
              </a:spcBef>
              <a:defRPr/>
            </a:pPr>
            <a:r>
              <a:rPr lang="it-IT" sz="2000" b="1" dirty="0" err="1" smtClean="0">
                <a:solidFill>
                  <a:srgbClr val="9A00CD"/>
                </a:solidFill>
                <a:effectLst>
                  <a:outerShdw blurRad="38100" dist="38100" dir="2700000" algn="tl">
                    <a:srgbClr val="C0C0C0"/>
                  </a:outerShdw>
                </a:effectLst>
                <a:latin typeface="Arial" pitchFamily="34" charset="0"/>
              </a:rPr>
              <a:t>Dominantly</a:t>
            </a:r>
            <a:r>
              <a:rPr lang="it-IT" sz="2000" b="1" dirty="0" smtClean="0">
                <a:solidFill>
                  <a:srgbClr val="9A00CD"/>
                </a:solidFill>
                <a:effectLst>
                  <a:outerShdw blurRad="38100" dist="38100" dir="2700000" algn="tl">
                    <a:srgbClr val="C0C0C0"/>
                  </a:outerShdw>
                </a:effectLst>
                <a:latin typeface="Arial" pitchFamily="34" charset="0"/>
              </a:rPr>
              <a:t> </a:t>
            </a:r>
            <a:r>
              <a:rPr lang="it-IT" sz="2000" b="1" dirty="0" err="1" smtClean="0">
                <a:solidFill>
                  <a:srgbClr val="9A00CD"/>
                </a:solidFill>
                <a:effectLst>
                  <a:outerShdw blurRad="38100" dist="38100" dir="2700000" algn="tl">
                    <a:srgbClr val="C0C0C0"/>
                  </a:outerShdw>
                </a:effectLst>
                <a:latin typeface="Arial" pitchFamily="34" charset="0"/>
              </a:rPr>
              <a:t>inherited</a:t>
            </a:r>
            <a:r>
              <a:rPr lang="it-IT" sz="2000" b="1" dirty="0" smtClean="0">
                <a:solidFill>
                  <a:srgbClr val="9A00CD"/>
                </a:solidFill>
                <a:effectLst>
                  <a:outerShdw blurRad="38100" dist="38100" dir="2700000" algn="tl">
                    <a:srgbClr val="C0C0C0"/>
                  </a:outerShdw>
                </a:effectLst>
                <a:latin typeface="Arial" pitchFamily="34" charset="0"/>
              </a:rPr>
              <a:t> </a:t>
            </a:r>
            <a:r>
              <a:rPr lang="it-IT" sz="2000" b="1" dirty="0" err="1" smtClean="0">
                <a:solidFill>
                  <a:srgbClr val="9A00CD"/>
                </a:solidFill>
                <a:effectLst>
                  <a:outerShdw blurRad="38100" dist="38100" dir="2700000" algn="tl">
                    <a:srgbClr val="C0C0C0"/>
                  </a:outerShdw>
                </a:effectLst>
                <a:latin typeface="Arial" pitchFamily="34" charset="0"/>
              </a:rPr>
              <a:t>diseases</a:t>
            </a:r>
            <a:endParaRPr lang="it-IT" sz="2000" b="1" dirty="0">
              <a:solidFill>
                <a:srgbClr val="9A00CD"/>
              </a:solidFill>
              <a:effectLst>
                <a:outerShdw blurRad="38100" dist="38100" dir="2700000" algn="tl">
                  <a:srgbClr val="C0C0C0"/>
                </a:outerShdw>
              </a:effectLst>
              <a:latin typeface="Arial" pitchFamily="34" charset="0"/>
            </a:endParaRPr>
          </a:p>
          <a:p>
            <a:pPr>
              <a:spcBef>
                <a:spcPct val="50000"/>
              </a:spcBef>
              <a:defRPr/>
            </a:pPr>
            <a:r>
              <a:rPr lang="it-IT" sz="2000" dirty="0" err="1" smtClean="0">
                <a:solidFill>
                  <a:srgbClr val="FD0128"/>
                </a:solidFill>
                <a:latin typeface="Arial" pitchFamily="34" charset="0"/>
              </a:rPr>
              <a:t>Mutations</a:t>
            </a:r>
            <a:r>
              <a:rPr lang="it-IT" sz="2000" dirty="0" smtClean="0">
                <a:solidFill>
                  <a:srgbClr val="FD0128"/>
                </a:solidFill>
                <a:latin typeface="Arial" pitchFamily="34" charset="0"/>
              </a:rPr>
              <a:t> </a:t>
            </a:r>
            <a:r>
              <a:rPr lang="it-IT" sz="2000" dirty="0" err="1" smtClean="0">
                <a:solidFill>
                  <a:srgbClr val="FD0128"/>
                </a:solidFill>
                <a:latin typeface="Arial" pitchFamily="34" charset="0"/>
              </a:rPr>
              <a:t>that</a:t>
            </a:r>
            <a:r>
              <a:rPr lang="it-IT" sz="2000" dirty="0" smtClean="0">
                <a:solidFill>
                  <a:srgbClr val="FD0128"/>
                </a:solidFill>
                <a:latin typeface="Arial" pitchFamily="34" charset="0"/>
              </a:rPr>
              <a:t> cause </a:t>
            </a:r>
            <a:r>
              <a:rPr lang="it-IT" sz="2000" dirty="0" err="1" smtClean="0">
                <a:solidFill>
                  <a:srgbClr val="FD0128"/>
                </a:solidFill>
                <a:latin typeface="Arial" pitchFamily="34" charset="0"/>
              </a:rPr>
              <a:t>excess</a:t>
            </a:r>
            <a:r>
              <a:rPr lang="it-IT" sz="2000" dirty="0" smtClean="0">
                <a:solidFill>
                  <a:srgbClr val="FD0128"/>
                </a:solidFill>
                <a:latin typeface="Arial" pitchFamily="34" charset="0"/>
              </a:rPr>
              <a:t> </a:t>
            </a:r>
            <a:r>
              <a:rPr lang="it-IT" sz="2000" dirty="0" err="1" smtClean="0">
                <a:solidFill>
                  <a:srgbClr val="FD0128"/>
                </a:solidFill>
                <a:latin typeface="Arial" pitchFamily="34" charset="0"/>
              </a:rPr>
              <a:t>function</a:t>
            </a:r>
            <a:endParaRPr lang="it-IT" sz="2000" dirty="0">
              <a:solidFill>
                <a:srgbClr val="FD0128"/>
              </a:solidFill>
              <a:latin typeface="Arial" pitchFamily="34" charset="0"/>
            </a:endParaRPr>
          </a:p>
          <a:p>
            <a:pPr>
              <a:spcBef>
                <a:spcPct val="50000"/>
              </a:spcBef>
              <a:defRPr/>
            </a:pPr>
            <a:r>
              <a:rPr lang="it-IT" sz="2000" dirty="0" smtClean="0">
                <a:solidFill>
                  <a:srgbClr val="000000"/>
                </a:solidFill>
                <a:latin typeface="Arial" pitchFamily="34" charset="0"/>
              </a:rPr>
              <a:t>The </a:t>
            </a:r>
            <a:r>
              <a:rPr lang="it-IT" sz="2000" dirty="0" err="1" smtClean="0">
                <a:solidFill>
                  <a:srgbClr val="000000"/>
                </a:solidFill>
                <a:latin typeface="Arial" pitchFamily="34" charset="0"/>
              </a:rPr>
              <a:t>mutation</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produces</a:t>
            </a:r>
            <a:r>
              <a:rPr lang="it-IT" sz="2000" dirty="0" smtClean="0">
                <a:solidFill>
                  <a:srgbClr val="000000"/>
                </a:solidFill>
                <a:latin typeface="Arial" pitchFamily="34" charset="0"/>
              </a:rPr>
              <a:t> a </a:t>
            </a:r>
            <a:r>
              <a:rPr lang="it-IT" sz="2000" dirty="0" err="1" smtClean="0">
                <a:solidFill>
                  <a:srgbClr val="000000"/>
                </a:solidFill>
                <a:latin typeface="Arial" pitchFamily="34" charset="0"/>
              </a:rPr>
              <a:t>protein</a:t>
            </a:r>
            <a:r>
              <a:rPr lang="it-IT" sz="2000" dirty="0" smtClean="0">
                <a:solidFill>
                  <a:srgbClr val="000000"/>
                </a:solidFill>
                <a:latin typeface="Arial" pitchFamily="34" charset="0"/>
              </a:rPr>
              <a:t> with </a:t>
            </a:r>
            <a:r>
              <a:rPr lang="it-IT" sz="2000" dirty="0" err="1" smtClean="0">
                <a:solidFill>
                  <a:srgbClr val="000000"/>
                </a:solidFill>
                <a:latin typeface="Arial" pitchFamily="34" charset="0"/>
              </a:rPr>
              <a:t>altered</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expression</a:t>
            </a:r>
            <a:r>
              <a:rPr lang="it-IT" sz="2000" dirty="0" smtClean="0">
                <a:solidFill>
                  <a:srgbClr val="000000"/>
                </a:solidFill>
                <a:latin typeface="Arial" pitchFamily="34" charset="0"/>
              </a:rPr>
              <a:t> or </a:t>
            </a:r>
            <a:r>
              <a:rPr lang="it-IT" sz="2000" dirty="0" err="1" smtClean="0">
                <a:solidFill>
                  <a:srgbClr val="000000"/>
                </a:solidFill>
                <a:latin typeface="Arial" pitchFamily="34" charset="0"/>
              </a:rPr>
              <a:t>function</a:t>
            </a:r>
            <a:r>
              <a:rPr lang="it-IT" sz="2000" dirty="0" smtClean="0">
                <a:solidFill>
                  <a:srgbClr val="000000"/>
                </a:solidFill>
                <a:latin typeface="Arial" pitchFamily="34" charset="0"/>
              </a:rPr>
              <a:t>. In some </a:t>
            </a:r>
            <a:r>
              <a:rPr lang="it-IT" sz="2000" dirty="0" err="1" smtClean="0">
                <a:solidFill>
                  <a:srgbClr val="000000"/>
                </a:solidFill>
                <a:latin typeface="Arial" pitchFamily="34" charset="0"/>
              </a:rPr>
              <a:t>cases</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it</a:t>
            </a:r>
            <a:r>
              <a:rPr lang="it-IT" sz="2000" dirty="0" smtClean="0">
                <a:solidFill>
                  <a:srgbClr val="000000"/>
                </a:solidFill>
                <a:latin typeface="Arial" pitchFamily="34" charset="0"/>
              </a:rPr>
              <a:t> can be an over-</a:t>
            </a:r>
            <a:r>
              <a:rPr lang="it-IT" sz="2000" dirty="0" err="1" smtClean="0">
                <a:solidFill>
                  <a:srgbClr val="000000"/>
                </a:solidFill>
                <a:latin typeface="Arial" pitchFamily="34" charset="0"/>
              </a:rPr>
              <a:t>expression</a:t>
            </a:r>
            <a:r>
              <a:rPr lang="it-IT" sz="2000" dirty="0" smtClean="0">
                <a:solidFill>
                  <a:srgbClr val="000000"/>
                </a:solidFill>
                <a:latin typeface="Arial" pitchFamily="34" charset="0"/>
              </a:rPr>
              <a:t> or an </a:t>
            </a:r>
            <a:r>
              <a:rPr lang="it-IT" sz="2000" dirty="0" err="1" smtClean="0">
                <a:solidFill>
                  <a:srgbClr val="000000"/>
                </a:solidFill>
                <a:latin typeface="Arial" pitchFamily="34" charset="0"/>
              </a:rPr>
              <a:t>incorrect</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expression</a:t>
            </a:r>
            <a:r>
              <a:rPr lang="it-IT" sz="2000" dirty="0" smtClean="0">
                <a:solidFill>
                  <a:srgbClr val="000000"/>
                </a:solidFill>
                <a:latin typeface="Arial" pitchFamily="34" charset="0"/>
              </a:rPr>
              <a:t> (in </a:t>
            </a:r>
            <a:r>
              <a:rPr lang="it-IT" sz="2000" dirty="0" err="1" smtClean="0">
                <a:solidFill>
                  <a:srgbClr val="000000"/>
                </a:solidFill>
                <a:latin typeface="Arial" pitchFamily="34" charset="0"/>
              </a:rPr>
              <a:t>tissue</a:t>
            </a:r>
            <a:r>
              <a:rPr lang="it-IT" sz="2000" dirty="0" smtClean="0">
                <a:solidFill>
                  <a:srgbClr val="000000"/>
                </a:solidFill>
                <a:latin typeface="Arial" pitchFamily="34" charset="0"/>
              </a:rPr>
              <a:t> or in the </a:t>
            </a:r>
            <a:r>
              <a:rPr lang="it-IT" sz="2000" dirty="0" err="1" smtClean="0">
                <a:solidFill>
                  <a:srgbClr val="000000"/>
                </a:solidFill>
                <a:latin typeface="Arial" pitchFamily="34" charset="0"/>
              </a:rPr>
              <a:t>wrong</a:t>
            </a:r>
            <a:r>
              <a:rPr lang="it-IT" sz="2000" dirty="0" smtClean="0">
                <a:solidFill>
                  <a:srgbClr val="000000"/>
                </a:solidFill>
                <a:latin typeface="Arial" pitchFamily="34" charset="0"/>
              </a:rPr>
              <a:t> stage of </a:t>
            </a:r>
            <a:r>
              <a:rPr lang="it-IT" sz="2000" dirty="0" err="1" smtClean="0">
                <a:solidFill>
                  <a:srgbClr val="000000"/>
                </a:solidFill>
                <a:latin typeface="Arial" pitchFamily="34" charset="0"/>
              </a:rPr>
              <a:t>development</a:t>
            </a:r>
            <a:r>
              <a:rPr lang="it-IT" sz="2000" dirty="0" smtClean="0">
                <a:solidFill>
                  <a:srgbClr val="000000"/>
                </a:solidFill>
                <a:latin typeface="Arial" pitchFamily="34" charset="0"/>
              </a:rPr>
              <a:t>). For </a:t>
            </a:r>
            <a:r>
              <a:rPr lang="it-IT" sz="2000" dirty="0" err="1" smtClean="0">
                <a:solidFill>
                  <a:srgbClr val="000000"/>
                </a:solidFill>
                <a:latin typeface="Arial" pitchFamily="34" charset="0"/>
              </a:rPr>
              <a:t>example</a:t>
            </a:r>
            <a:r>
              <a:rPr lang="it-IT" sz="2000" dirty="0" smtClean="0">
                <a:solidFill>
                  <a:srgbClr val="000000"/>
                </a:solidFill>
                <a:latin typeface="Arial" pitchFamily="34" charset="0"/>
              </a:rPr>
              <a:t> in </a:t>
            </a:r>
            <a:r>
              <a:rPr lang="it-IT" sz="2000" dirty="0" err="1" smtClean="0">
                <a:solidFill>
                  <a:srgbClr val="0000FF"/>
                </a:solidFill>
                <a:latin typeface="Arial" pitchFamily="34" charset="0"/>
              </a:rPr>
              <a:t>achondroplasia</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mutation</a:t>
            </a:r>
            <a:r>
              <a:rPr lang="it-IT" sz="2000" dirty="0" smtClean="0">
                <a:solidFill>
                  <a:srgbClr val="000000"/>
                </a:solidFill>
                <a:latin typeface="Arial" pitchFamily="34" charset="0"/>
              </a:rPr>
              <a:t> of FGFR3 </a:t>
            </a:r>
            <a:r>
              <a:rPr lang="it-IT" sz="2000" dirty="0" err="1" smtClean="0">
                <a:solidFill>
                  <a:srgbClr val="000000"/>
                </a:solidFill>
                <a:latin typeface="Arial" pitchFamily="34" charset="0"/>
              </a:rPr>
              <a:t>causes</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its</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constitutive</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activation</a:t>
            </a:r>
            <a:r>
              <a:rPr lang="it-IT" sz="2000" dirty="0" smtClean="0">
                <a:solidFill>
                  <a:srgbClr val="000000"/>
                </a:solidFill>
                <a:latin typeface="Arial" pitchFamily="34" charset="0"/>
              </a:rPr>
              <a:t> </a:t>
            </a:r>
            <a:r>
              <a:rPr lang="it-IT" sz="2000" dirty="0">
                <a:solidFill>
                  <a:srgbClr val="000000"/>
                </a:solidFill>
                <a:latin typeface="Arial" pitchFamily="34" charset="0"/>
              </a:rPr>
              <a:t>-&gt; </a:t>
            </a:r>
            <a:r>
              <a:rPr lang="it-IT" sz="2000" dirty="0" err="1" smtClean="0">
                <a:solidFill>
                  <a:srgbClr val="000000"/>
                </a:solidFill>
                <a:latin typeface="Arial" pitchFamily="34" charset="0"/>
              </a:rPr>
              <a:t>inhibition</a:t>
            </a:r>
            <a:r>
              <a:rPr lang="it-IT" sz="2000" dirty="0" smtClean="0">
                <a:solidFill>
                  <a:srgbClr val="000000"/>
                </a:solidFill>
                <a:latin typeface="Arial" pitchFamily="34" charset="0"/>
              </a:rPr>
              <a:t> of </a:t>
            </a:r>
            <a:r>
              <a:rPr lang="it-IT" sz="2000" dirty="0" err="1" smtClean="0">
                <a:solidFill>
                  <a:srgbClr val="000000"/>
                </a:solidFill>
                <a:latin typeface="Arial" pitchFamily="34" charset="0"/>
              </a:rPr>
              <a:t>chondrogenesis</a:t>
            </a:r>
            <a:endParaRPr lang="it-IT" sz="2000" dirty="0">
              <a:solidFill>
                <a:srgbClr val="000000"/>
              </a:solidFill>
              <a:latin typeface="Arial" pitchFamily="34" charset="0"/>
            </a:endParaRPr>
          </a:p>
          <a:p>
            <a:pPr>
              <a:spcBef>
                <a:spcPct val="50000"/>
              </a:spcBef>
              <a:defRPr/>
            </a:pPr>
            <a:r>
              <a:rPr lang="it-IT" sz="2000" dirty="0" err="1" smtClean="0">
                <a:solidFill>
                  <a:srgbClr val="FD0128"/>
                </a:solidFill>
                <a:latin typeface="Arial" pitchFamily="34" charset="0"/>
              </a:rPr>
              <a:t>Insufficiency</a:t>
            </a:r>
            <a:r>
              <a:rPr lang="it-IT" sz="2000" dirty="0" smtClean="0">
                <a:solidFill>
                  <a:srgbClr val="FD0128"/>
                </a:solidFill>
                <a:latin typeface="Arial" pitchFamily="34" charset="0"/>
              </a:rPr>
              <a:t> of the </a:t>
            </a:r>
            <a:r>
              <a:rPr lang="it-IT" sz="2000" dirty="0" err="1" smtClean="0">
                <a:solidFill>
                  <a:srgbClr val="FD0128"/>
                </a:solidFill>
                <a:latin typeface="Arial" pitchFamily="34" charset="0"/>
              </a:rPr>
              <a:t>haploid</a:t>
            </a:r>
            <a:r>
              <a:rPr lang="it-IT" sz="2000" dirty="0" smtClean="0">
                <a:solidFill>
                  <a:srgbClr val="FD0128"/>
                </a:solidFill>
                <a:latin typeface="Arial" pitchFamily="34" charset="0"/>
              </a:rPr>
              <a:t> </a:t>
            </a:r>
            <a:r>
              <a:rPr lang="it-IT" sz="2000" dirty="0" err="1" smtClean="0">
                <a:solidFill>
                  <a:srgbClr val="FD0128"/>
                </a:solidFill>
                <a:latin typeface="Arial" pitchFamily="34" charset="0"/>
              </a:rPr>
              <a:t>genome</a:t>
            </a:r>
            <a:r>
              <a:rPr lang="it-IT" sz="2000" dirty="0" smtClean="0">
                <a:solidFill>
                  <a:srgbClr val="FD0128"/>
                </a:solidFill>
                <a:latin typeface="Arial" pitchFamily="34" charset="0"/>
              </a:rPr>
              <a:t> (</a:t>
            </a:r>
            <a:r>
              <a:rPr lang="it-IT" sz="2000" dirty="0" err="1" smtClean="0">
                <a:solidFill>
                  <a:srgbClr val="FD0128"/>
                </a:solidFill>
                <a:latin typeface="Arial" pitchFamily="34" charset="0"/>
              </a:rPr>
              <a:t>haploinsufficiency</a:t>
            </a:r>
            <a:r>
              <a:rPr lang="it-IT" sz="2000" dirty="0" smtClean="0">
                <a:solidFill>
                  <a:srgbClr val="FD0128"/>
                </a:solidFill>
                <a:latin typeface="Arial" pitchFamily="34" charset="0"/>
              </a:rPr>
              <a:t>) </a:t>
            </a:r>
            <a:endParaRPr lang="it-IT" sz="2000" dirty="0">
              <a:solidFill>
                <a:srgbClr val="FD0128"/>
              </a:solidFill>
              <a:latin typeface="Arial" pitchFamily="34" charset="0"/>
            </a:endParaRPr>
          </a:p>
          <a:p>
            <a:pPr>
              <a:spcBef>
                <a:spcPct val="50000"/>
              </a:spcBef>
              <a:defRPr/>
            </a:pPr>
            <a:r>
              <a:rPr lang="it-IT" sz="2000" dirty="0" smtClean="0">
                <a:solidFill>
                  <a:srgbClr val="000000"/>
                </a:solidFill>
                <a:latin typeface="Arial" pitchFamily="34" charset="0"/>
              </a:rPr>
              <a:t>The </a:t>
            </a:r>
            <a:r>
              <a:rPr lang="it-IT" sz="2000" dirty="0" err="1" smtClean="0">
                <a:solidFill>
                  <a:srgbClr val="000000"/>
                </a:solidFill>
                <a:latin typeface="Arial" pitchFamily="34" charset="0"/>
              </a:rPr>
              <a:t>reduction</a:t>
            </a:r>
            <a:r>
              <a:rPr lang="it-IT" sz="2000" dirty="0" smtClean="0">
                <a:solidFill>
                  <a:srgbClr val="000000"/>
                </a:solidFill>
                <a:latin typeface="Arial" pitchFamily="34" charset="0"/>
              </a:rPr>
              <a:t> of </a:t>
            </a:r>
            <a:r>
              <a:rPr lang="it-IT" sz="2000" dirty="0" err="1" smtClean="0">
                <a:solidFill>
                  <a:srgbClr val="000000"/>
                </a:solidFill>
                <a:latin typeface="Arial" pitchFamily="34" charset="0"/>
              </a:rPr>
              <a:t>one</a:t>
            </a:r>
            <a:r>
              <a:rPr lang="it-IT" sz="2000" dirty="0" smtClean="0">
                <a:solidFill>
                  <a:srgbClr val="000000"/>
                </a:solidFill>
                <a:latin typeface="Arial" pitchFamily="34" charset="0"/>
              </a:rPr>
              <a:t> copy of the gene </a:t>
            </a:r>
            <a:r>
              <a:rPr lang="it-IT" sz="2000" dirty="0">
                <a:solidFill>
                  <a:srgbClr val="000000"/>
                </a:solidFill>
                <a:latin typeface="Arial" pitchFamily="34" charset="0"/>
              </a:rPr>
              <a:t>(50%) </a:t>
            </a:r>
            <a:r>
              <a:rPr lang="it-IT" sz="2000" dirty="0" err="1" smtClean="0">
                <a:solidFill>
                  <a:srgbClr val="000000"/>
                </a:solidFill>
                <a:latin typeface="Arial" pitchFamily="34" charset="0"/>
              </a:rPr>
              <a:t>is</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harmful</a:t>
            </a:r>
            <a:r>
              <a:rPr lang="it-IT" sz="2000" dirty="0" smtClean="0">
                <a:solidFill>
                  <a:srgbClr val="000000"/>
                </a:solidFill>
                <a:latin typeface="Arial" pitchFamily="34" charset="0"/>
              </a:rPr>
              <a:t>. For </a:t>
            </a:r>
            <a:r>
              <a:rPr lang="it-IT" sz="2000" dirty="0" err="1" smtClean="0">
                <a:solidFill>
                  <a:srgbClr val="000000"/>
                </a:solidFill>
                <a:latin typeface="Arial" pitchFamily="34" charset="0"/>
              </a:rPr>
              <a:t>example</a:t>
            </a:r>
            <a:r>
              <a:rPr lang="it-IT" sz="2000" dirty="0" smtClean="0">
                <a:solidFill>
                  <a:srgbClr val="000000"/>
                </a:solidFill>
                <a:latin typeface="Arial" pitchFamily="34" charset="0"/>
              </a:rPr>
              <a:t> in </a:t>
            </a:r>
            <a:r>
              <a:rPr lang="it-IT" sz="2000" dirty="0" err="1" smtClean="0">
                <a:solidFill>
                  <a:srgbClr val="0000FF"/>
                </a:solidFill>
                <a:latin typeface="Arial" pitchFamily="34" charset="0"/>
              </a:rPr>
              <a:t>hypercholesterolemia</a:t>
            </a:r>
            <a:r>
              <a:rPr lang="it-IT" sz="2000" dirty="0" smtClean="0">
                <a:latin typeface="Arial" pitchFamily="34" charset="0"/>
              </a:rPr>
              <a:t>, due to a </a:t>
            </a:r>
            <a:r>
              <a:rPr lang="it-IT" sz="2000" dirty="0" err="1" smtClean="0">
                <a:latin typeface="Arial" pitchFamily="34" charset="0"/>
              </a:rPr>
              <a:t>mutation</a:t>
            </a:r>
            <a:r>
              <a:rPr lang="it-IT" sz="2000" dirty="0" smtClean="0">
                <a:latin typeface="Arial" pitchFamily="34" charset="0"/>
              </a:rPr>
              <a:t> in the </a:t>
            </a:r>
            <a:r>
              <a:rPr lang="it-IT" sz="2000" dirty="0" err="1" smtClean="0">
                <a:latin typeface="Arial" pitchFamily="34" charset="0"/>
              </a:rPr>
              <a:t>low</a:t>
            </a:r>
            <a:r>
              <a:rPr lang="it-IT" sz="2000" dirty="0" smtClean="0">
                <a:latin typeface="Arial" pitchFamily="34" charset="0"/>
              </a:rPr>
              <a:t> </a:t>
            </a:r>
            <a:r>
              <a:rPr lang="it-IT" sz="2000" dirty="0" err="1" smtClean="0">
                <a:latin typeface="Arial" pitchFamily="34" charset="0"/>
              </a:rPr>
              <a:t>density</a:t>
            </a:r>
            <a:r>
              <a:rPr lang="it-IT" sz="2000" dirty="0" smtClean="0">
                <a:latin typeface="Arial" pitchFamily="34" charset="0"/>
              </a:rPr>
              <a:t> </a:t>
            </a:r>
            <a:r>
              <a:rPr lang="it-IT" sz="2000" dirty="0" err="1" smtClean="0">
                <a:latin typeface="Arial" pitchFamily="34" charset="0"/>
              </a:rPr>
              <a:t>lipoprotein</a:t>
            </a:r>
            <a:r>
              <a:rPr lang="it-IT" sz="2000" dirty="0" smtClean="0">
                <a:latin typeface="Arial" pitchFamily="34" charset="0"/>
              </a:rPr>
              <a:t> (LDL) </a:t>
            </a:r>
            <a:r>
              <a:rPr lang="it-IT" sz="2000" dirty="0" err="1" smtClean="0">
                <a:latin typeface="Arial" pitchFamily="34" charset="0"/>
              </a:rPr>
              <a:t>receptor</a:t>
            </a:r>
            <a:r>
              <a:rPr lang="it-IT" sz="2000" dirty="0" smtClean="0">
                <a:latin typeface="Arial" pitchFamily="34" charset="0"/>
              </a:rPr>
              <a:t> </a:t>
            </a:r>
            <a:r>
              <a:rPr lang="it-IT" sz="2000" dirty="0" err="1" smtClean="0">
                <a:latin typeface="Arial" pitchFamily="34" charset="0"/>
              </a:rPr>
              <a:t>that</a:t>
            </a:r>
            <a:r>
              <a:rPr lang="it-IT" sz="2000" dirty="0" smtClean="0">
                <a:latin typeface="Arial" pitchFamily="34" charset="0"/>
              </a:rPr>
              <a:t> </a:t>
            </a:r>
            <a:r>
              <a:rPr lang="it-IT" sz="2000" dirty="0" err="1" smtClean="0">
                <a:latin typeface="Arial" pitchFamily="34" charset="0"/>
              </a:rPr>
              <a:t>produces</a:t>
            </a:r>
            <a:r>
              <a:rPr lang="it-IT" sz="2000" dirty="0" smtClean="0">
                <a:latin typeface="Arial" pitchFamily="34" charset="0"/>
              </a:rPr>
              <a:t> a </a:t>
            </a:r>
            <a:r>
              <a:rPr lang="it-IT" sz="2000" dirty="0" err="1" smtClean="0">
                <a:latin typeface="Arial" pitchFamily="34" charset="0"/>
              </a:rPr>
              <a:t>decrease</a:t>
            </a:r>
            <a:r>
              <a:rPr lang="it-IT" sz="2000" dirty="0" smtClean="0">
                <a:latin typeface="Arial" pitchFamily="34" charset="0"/>
              </a:rPr>
              <a:t> in the </a:t>
            </a:r>
            <a:r>
              <a:rPr lang="it-IT" sz="2000" dirty="0" err="1" smtClean="0">
                <a:latin typeface="Arial" pitchFamily="34" charset="0"/>
              </a:rPr>
              <a:t>levels</a:t>
            </a:r>
            <a:r>
              <a:rPr lang="it-IT" sz="2000" dirty="0" smtClean="0">
                <a:latin typeface="Arial" pitchFamily="34" charset="0"/>
              </a:rPr>
              <a:t> of </a:t>
            </a:r>
            <a:r>
              <a:rPr lang="it-IT" sz="2000" dirty="0" err="1" smtClean="0">
                <a:latin typeface="Arial" pitchFamily="34" charset="0"/>
              </a:rPr>
              <a:t>cholesterol</a:t>
            </a:r>
            <a:r>
              <a:rPr lang="it-IT" sz="2000" dirty="0" smtClean="0">
                <a:latin typeface="Arial" pitchFamily="34" charset="0"/>
              </a:rPr>
              <a:t> </a:t>
            </a:r>
            <a:r>
              <a:rPr lang="it-IT" sz="2000" dirty="0" err="1" smtClean="0">
                <a:latin typeface="Arial" pitchFamily="34" charset="0"/>
              </a:rPr>
              <a:t>receptor</a:t>
            </a:r>
            <a:r>
              <a:rPr lang="it-IT" sz="2000" dirty="0" smtClean="0">
                <a:latin typeface="Arial" pitchFamily="34" charset="0"/>
              </a:rPr>
              <a:t> from </a:t>
            </a:r>
            <a:r>
              <a:rPr lang="it-IT" sz="2000" dirty="0" err="1" smtClean="0">
                <a:latin typeface="Arial" pitchFamily="34" charset="0"/>
              </a:rPr>
              <a:t>which</a:t>
            </a:r>
            <a:r>
              <a:rPr lang="it-IT" sz="2000" dirty="0" smtClean="0">
                <a:latin typeface="Arial" pitchFamily="34" charset="0"/>
              </a:rPr>
              <a:t> </a:t>
            </a:r>
            <a:r>
              <a:rPr lang="it-IT" sz="2000" dirty="0" err="1" smtClean="0">
                <a:latin typeface="Arial" pitchFamily="34" charset="0"/>
              </a:rPr>
              <a:t>nearly</a:t>
            </a:r>
            <a:r>
              <a:rPr lang="it-IT" sz="2000" dirty="0" smtClean="0">
                <a:latin typeface="Arial" pitchFamily="34" charset="0"/>
              </a:rPr>
              <a:t> double </a:t>
            </a:r>
            <a:r>
              <a:rPr lang="it-IT" sz="2000" dirty="0" err="1" smtClean="0">
                <a:latin typeface="Arial" pitchFamily="34" charset="0"/>
              </a:rPr>
              <a:t>cholesterol</a:t>
            </a:r>
            <a:r>
              <a:rPr lang="it-IT" sz="2000" dirty="0" smtClean="0">
                <a:latin typeface="Arial" pitchFamily="34" charset="0"/>
              </a:rPr>
              <a:t> </a:t>
            </a:r>
            <a:r>
              <a:rPr lang="it-IT" sz="2000" dirty="0" err="1" smtClean="0">
                <a:latin typeface="Arial" pitchFamily="34" charset="0"/>
              </a:rPr>
              <a:t>amount</a:t>
            </a:r>
            <a:r>
              <a:rPr lang="it-IT" sz="2000" dirty="0" smtClean="0">
                <a:latin typeface="Arial" pitchFamily="34" charset="0"/>
              </a:rPr>
              <a:t> in the </a:t>
            </a:r>
            <a:r>
              <a:rPr lang="it-IT" sz="2000" dirty="0" err="1" smtClean="0">
                <a:latin typeface="Arial" pitchFamily="34" charset="0"/>
              </a:rPr>
              <a:t>circulation</a:t>
            </a:r>
            <a:r>
              <a:rPr lang="it-IT" sz="2000" dirty="0" smtClean="0">
                <a:latin typeface="Arial" pitchFamily="34" charset="0"/>
              </a:rPr>
              <a:t> </a:t>
            </a:r>
            <a:r>
              <a:rPr lang="it-IT" sz="2000" dirty="0" smtClean="0">
                <a:solidFill>
                  <a:srgbClr val="000000"/>
                </a:solidFill>
                <a:latin typeface="Arial" pitchFamily="34" charset="0"/>
              </a:rPr>
              <a:t>-</a:t>
            </a:r>
            <a:r>
              <a:rPr lang="it-IT" sz="2000" dirty="0">
                <a:solidFill>
                  <a:srgbClr val="000000"/>
                </a:solidFill>
                <a:latin typeface="Arial" pitchFamily="34" charset="0"/>
              </a:rPr>
              <a:t>&gt; </a:t>
            </a:r>
            <a:r>
              <a:rPr lang="it-IT" sz="2000" dirty="0" err="1" smtClean="0">
                <a:solidFill>
                  <a:srgbClr val="000000"/>
                </a:solidFill>
                <a:latin typeface="Arial" pitchFamily="34" charset="0"/>
              </a:rPr>
              <a:t>higher</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risk</a:t>
            </a:r>
            <a:r>
              <a:rPr lang="it-IT" sz="2000" dirty="0" smtClean="0">
                <a:solidFill>
                  <a:srgbClr val="000000"/>
                </a:solidFill>
                <a:latin typeface="Arial" pitchFamily="34" charset="0"/>
              </a:rPr>
              <a:t> of </a:t>
            </a:r>
            <a:r>
              <a:rPr lang="it-IT" sz="2000" dirty="0" err="1" smtClean="0">
                <a:solidFill>
                  <a:srgbClr val="000000"/>
                </a:solidFill>
                <a:latin typeface="Arial" pitchFamily="34" charset="0"/>
              </a:rPr>
              <a:t>cardiovascular</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disease</a:t>
            </a:r>
            <a:endParaRPr lang="it-IT" sz="2000" dirty="0">
              <a:solidFill>
                <a:srgbClr val="000000"/>
              </a:solidFill>
              <a:latin typeface="Arial" pitchFamily="34" charset="0"/>
            </a:endParaRPr>
          </a:p>
          <a:p>
            <a:pPr>
              <a:spcBef>
                <a:spcPct val="50000"/>
              </a:spcBef>
              <a:defRPr/>
            </a:pPr>
            <a:r>
              <a:rPr lang="it-IT" sz="2000" dirty="0" err="1" smtClean="0">
                <a:solidFill>
                  <a:srgbClr val="FD0128"/>
                </a:solidFill>
                <a:latin typeface="Arial" pitchFamily="34" charset="0"/>
              </a:rPr>
              <a:t>Dominant</a:t>
            </a:r>
            <a:r>
              <a:rPr lang="it-IT" sz="2000" dirty="0" smtClean="0">
                <a:solidFill>
                  <a:srgbClr val="FD0128"/>
                </a:solidFill>
                <a:latin typeface="Arial" pitchFamily="34" charset="0"/>
              </a:rPr>
              <a:t> negative </a:t>
            </a:r>
            <a:r>
              <a:rPr lang="it-IT" sz="2000" dirty="0" err="1" smtClean="0">
                <a:solidFill>
                  <a:srgbClr val="FD0128"/>
                </a:solidFill>
                <a:latin typeface="Arial" pitchFamily="34" charset="0"/>
              </a:rPr>
              <a:t>mutations</a:t>
            </a:r>
            <a:endParaRPr lang="it-IT" sz="2000" dirty="0">
              <a:solidFill>
                <a:srgbClr val="FD0128"/>
              </a:solidFill>
              <a:latin typeface="Arial" pitchFamily="34" charset="0"/>
            </a:endParaRPr>
          </a:p>
          <a:p>
            <a:pPr>
              <a:spcBef>
                <a:spcPct val="50000"/>
              </a:spcBef>
              <a:defRPr/>
            </a:pPr>
            <a:r>
              <a:rPr lang="it-IT" sz="2000" dirty="0" err="1" smtClean="0">
                <a:solidFill>
                  <a:srgbClr val="000000"/>
                </a:solidFill>
                <a:latin typeface="Arial" pitchFamily="34" charset="0"/>
              </a:rPr>
              <a:t>Mutations</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that</a:t>
            </a:r>
            <a:r>
              <a:rPr lang="it-IT" sz="2000" dirty="0" smtClean="0">
                <a:solidFill>
                  <a:srgbClr val="000000"/>
                </a:solidFill>
                <a:latin typeface="Arial" pitchFamily="34" charset="0"/>
              </a:rPr>
              <a:t> produce a </a:t>
            </a:r>
            <a:r>
              <a:rPr lang="it-IT" sz="2000" dirty="0" err="1" smtClean="0">
                <a:solidFill>
                  <a:srgbClr val="000000"/>
                </a:solidFill>
                <a:latin typeface="Arial" pitchFamily="34" charset="0"/>
              </a:rPr>
              <a:t>protein</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product</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that</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not</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only</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doesn’t</a:t>
            </a:r>
            <a:r>
              <a:rPr lang="it-IT" sz="2000" dirty="0" smtClean="0">
                <a:solidFill>
                  <a:srgbClr val="000000"/>
                </a:solidFill>
                <a:latin typeface="Arial" pitchFamily="34" charset="0"/>
              </a:rPr>
              <a:t> work, </a:t>
            </a:r>
            <a:r>
              <a:rPr lang="it-IT" sz="2000" dirty="0" err="1" smtClean="0">
                <a:solidFill>
                  <a:srgbClr val="000000"/>
                </a:solidFill>
                <a:latin typeface="Arial" pitchFamily="34" charset="0"/>
              </a:rPr>
              <a:t>but</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also</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inhibits</a:t>
            </a:r>
            <a:r>
              <a:rPr lang="it-IT" sz="2000" dirty="0" smtClean="0">
                <a:solidFill>
                  <a:srgbClr val="000000"/>
                </a:solidFill>
                <a:latin typeface="Arial" pitchFamily="34" charset="0"/>
              </a:rPr>
              <a:t> or </a:t>
            </a:r>
            <a:r>
              <a:rPr lang="it-IT" sz="2000" dirty="0" err="1" smtClean="0">
                <a:solidFill>
                  <a:srgbClr val="000000"/>
                </a:solidFill>
                <a:latin typeface="Arial" pitchFamily="34" charset="0"/>
              </a:rPr>
              <a:t>interferes</a:t>
            </a:r>
            <a:r>
              <a:rPr lang="it-IT" sz="2000" dirty="0" smtClean="0">
                <a:solidFill>
                  <a:srgbClr val="000000"/>
                </a:solidFill>
                <a:latin typeface="Arial" pitchFamily="34" charset="0"/>
              </a:rPr>
              <a:t> with the </a:t>
            </a:r>
            <a:r>
              <a:rPr lang="it-IT" sz="2000" dirty="0" err="1" smtClean="0">
                <a:solidFill>
                  <a:srgbClr val="000000"/>
                </a:solidFill>
                <a:latin typeface="Arial" pitchFamily="34" charset="0"/>
              </a:rPr>
              <a:t>normal</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protein</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function</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typically</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multimeric</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proteins</a:t>
            </a:r>
            <a:r>
              <a:rPr lang="it-IT" sz="2000" dirty="0" smtClean="0">
                <a:solidFill>
                  <a:srgbClr val="000000"/>
                </a:solidFill>
                <a:latin typeface="Arial" pitchFamily="34" charset="0"/>
              </a:rPr>
              <a:t>. An </a:t>
            </a:r>
            <a:r>
              <a:rPr lang="it-IT" sz="2000" dirty="0" err="1" smtClean="0">
                <a:solidFill>
                  <a:srgbClr val="000000"/>
                </a:solidFill>
                <a:latin typeface="Arial" pitchFamily="34" charset="0"/>
              </a:rPr>
              <a:t>example</a:t>
            </a:r>
            <a:r>
              <a:rPr lang="it-IT" sz="2000" dirty="0" smtClean="0">
                <a:solidFill>
                  <a:srgbClr val="000000"/>
                </a:solidFill>
                <a:latin typeface="Arial" pitchFamily="34" charset="0"/>
              </a:rPr>
              <a:t> </a:t>
            </a:r>
            <a:r>
              <a:rPr lang="it-IT" sz="2000" dirty="0" err="1" smtClean="0">
                <a:solidFill>
                  <a:srgbClr val="000000"/>
                </a:solidFill>
                <a:latin typeface="Arial" pitchFamily="34" charset="0"/>
              </a:rPr>
              <a:t>is</a:t>
            </a:r>
            <a:r>
              <a:rPr lang="it-IT" sz="2000" dirty="0" smtClean="0">
                <a:solidFill>
                  <a:srgbClr val="063DE9"/>
                </a:solidFill>
                <a:latin typeface="Arial" pitchFamily="34" charset="0"/>
              </a:rPr>
              <a:t> </a:t>
            </a:r>
            <a:r>
              <a:rPr lang="it-IT" sz="2000" dirty="0" err="1">
                <a:solidFill>
                  <a:srgbClr val="063DE9"/>
                </a:solidFill>
                <a:latin typeface="Arial" pitchFamily="34" charset="0"/>
              </a:rPr>
              <a:t>osteogenesis</a:t>
            </a:r>
            <a:r>
              <a:rPr lang="it-IT" sz="2000" dirty="0">
                <a:solidFill>
                  <a:srgbClr val="063DE9"/>
                </a:solidFill>
                <a:latin typeface="Arial" pitchFamily="34" charset="0"/>
              </a:rPr>
              <a:t> </a:t>
            </a:r>
            <a:r>
              <a:rPr lang="it-IT" sz="2000" dirty="0" err="1">
                <a:solidFill>
                  <a:srgbClr val="063DE9"/>
                </a:solidFill>
                <a:latin typeface="Arial" pitchFamily="34" charset="0"/>
              </a:rPr>
              <a:t>imperfecta</a:t>
            </a:r>
            <a:r>
              <a:rPr lang="it-IT" sz="2000" dirty="0">
                <a:latin typeface="Arial" pitchFamily="34" charset="0"/>
              </a:rPr>
              <a:t>, </a:t>
            </a:r>
            <a:r>
              <a:rPr lang="it-IT" sz="2000" dirty="0" err="1" smtClean="0">
                <a:latin typeface="Arial" pitchFamily="34" charset="0"/>
              </a:rPr>
              <a:t>as</a:t>
            </a:r>
            <a:r>
              <a:rPr lang="it-IT" sz="2000" dirty="0" smtClean="0">
                <a:latin typeface="Arial" pitchFamily="34" charset="0"/>
              </a:rPr>
              <a:t> </a:t>
            </a:r>
            <a:r>
              <a:rPr lang="it-IT" sz="2000" dirty="0" err="1" smtClean="0">
                <a:latin typeface="Arial" pitchFamily="34" charset="0"/>
              </a:rPr>
              <a:t>type</a:t>
            </a:r>
            <a:r>
              <a:rPr lang="it-IT" sz="2000" dirty="0" smtClean="0">
                <a:latin typeface="Arial" pitchFamily="34" charset="0"/>
              </a:rPr>
              <a:t> I </a:t>
            </a:r>
            <a:r>
              <a:rPr lang="it-IT" sz="2000" dirty="0" err="1" smtClean="0">
                <a:latin typeface="Arial" pitchFamily="34" charset="0"/>
              </a:rPr>
              <a:t>collagen</a:t>
            </a:r>
            <a:r>
              <a:rPr lang="it-IT" sz="2000" dirty="0" smtClean="0">
                <a:latin typeface="Arial" pitchFamily="34" charset="0"/>
              </a:rPr>
              <a:t> </a:t>
            </a:r>
            <a:r>
              <a:rPr lang="it-IT" sz="2000" dirty="0" err="1" smtClean="0">
                <a:latin typeface="Arial" pitchFamily="34" charset="0"/>
              </a:rPr>
              <a:t>consists</a:t>
            </a:r>
            <a:r>
              <a:rPr lang="it-IT" sz="2000" dirty="0" smtClean="0">
                <a:latin typeface="Arial" pitchFamily="34" charset="0"/>
              </a:rPr>
              <a:t> of e </a:t>
            </a:r>
            <a:r>
              <a:rPr lang="it-IT" sz="2000" dirty="0" err="1" smtClean="0">
                <a:latin typeface="Arial" pitchFamily="34" charset="0"/>
              </a:rPr>
              <a:t>polypeptides</a:t>
            </a:r>
            <a:endParaRPr lang="it-IT" sz="2000" dirty="0">
              <a:latin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1234">
                                            <p:txEl>
                                              <p:pRg st="1" end="1"/>
                                            </p:txEl>
                                          </p:spTgt>
                                        </p:tgtEl>
                                        <p:attrNameLst>
                                          <p:attrName>style.visibility</p:attrName>
                                        </p:attrNameLst>
                                      </p:cBhvr>
                                      <p:to>
                                        <p:strVal val="visible"/>
                                      </p:to>
                                    </p:set>
                                    <p:animEffect transition="in" filter="fade">
                                      <p:cBhvr>
                                        <p:cTn id="7" dur="1000"/>
                                        <p:tgtEl>
                                          <p:spTgt spid="35123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1234">
                                            <p:txEl>
                                              <p:pRg st="2" end="2"/>
                                            </p:txEl>
                                          </p:spTgt>
                                        </p:tgtEl>
                                        <p:attrNameLst>
                                          <p:attrName>style.visibility</p:attrName>
                                        </p:attrNameLst>
                                      </p:cBhvr>
                                      <p:to>
                                        <p:strVal val="visible"/>
                                      </p:to>
                                    </p:set>
                                    <p:animEffect transition="in" filter="fade">
                                      <p:cBhvr>
                                        <p:cTn id="12" dur="1000"/>
                                        <p:tgtEl>
                                          <p:spTgt spid="35123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1234">
                                            <p:txEl>
                                              <p:pRg st="3" end="3"/>
                                            </p:txEl>
                                          </p:spTgt>
                                        </p:tgtEl>
                                        <p:attrNameLst>
                                          <p:attrName>style.visibility</p:attrName>
                                        </p:attrNameLst>
                                      </p:cBhvr>
                                      <p:to>
                                        <p:strVal val="visible"/>
                                      </p:to>
                                    </p:set>
                                    <p:animEffect transition="in" filter="fade">
                                      <p:cBhvr>
                                        <p:cTn id="17" dur="1000"/>
                                        <p:tgtEl>
                                          <p:spTgt spid="35123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1234">
                                            <p:txEl>
                                              <p:pRg st="4" end="4"/>
                                            </p:txEl>
                                          </p:spTgt>
                                        </p:tgtEl>
                                        <p:attrNameLst>
                                          <p:attrName>style.visibility</p:attrName>
                                        </p:attrNameLst>
                                      </p:cBhvr>
                                      <p:to>
                                        <p:strVal val="visible"/>
                                      </p:to>
                                    </p:set>
                                    <p:animEffect transition="in" filter="fade">
                                      <p:cBhvr>
                                        <p:cTn id="22" dur="1000"/>
                                        <p:tgtEl>
                                          <p:spTgt spid="35123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1234">
                                            <p:txEl>
                                              <p:pRg st="5" end="5"/>
                                            </p:txEl>
                                          </p:spTgt>
                                        </p:tgtEl>
                                        <p:attrNameLst>
                                          <p:attrName>style.visibility</p:attrName>
                                        </p:attrNameLst>
                                      </p:cBhvr>
                                      <p:to>
                                        <p:strVal val="visible"/>
                                      </p:to>
                                    </p:set>
                                    <p:animEffect transition="in" filter="fade">
                                      <p:cBhvr>
                                        <p:cTn id="27" dur="1000"/>
                                        <p:tgtEl>
                                          <p:spTgt spid="35123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1234">
                                            <p:txEl>
                                              <p:pRg st="6" end="6"/>
                                            </p:txEl>
                                          </p:spTgt>
                                        </p:tgtEl>
                                        <p:attrNameLst>
                                          <p:attrName>style.visibility</p:attrName>
                                        </p:attrNameLst>
                                      </p:cBhvr>
                                      <p:to>
                                        <p:strVal val="visible"/>
                                      </p:to>
                                    </p:set>
                                    <p:animEffect transition="in" filter="fade">
                                      <p:cBhvr>
                                        <p:cTn id="32" dur="1000"/>
                                        <p:tgtEl>
                                          <p:spTgt spid="35123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4"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457200" y="-214313"/>
            <a:ext cx="8229600" cy="1143001"/>
          </a:xfrm>
        </p:spPr>
        <p:txBody>
          <a:bodyPr/>
          <a:lstStyle/>
          <a:p>
            <a:pPr eaLnBrk="1" hangingPunct="1"/>
            <a:r>
              <a:rPr lang="it-IT" dirty="0" err="1" smtClean="0"/>
              <a:t>message</a:t>
            </a:r>
            <a:endParaRPr lang="it-IT" dirty="0" smtClean="0"/>
          </a:p>
        </p:txBody>
      </p:sp>
      <p:sp>
        <p:nvSpPr>
          <p:cNvPr id="145411" name="Rectangle 3"/>
          <p:cNvSpPr>
            <a:spLocks noGrp="1" noChangeArrowheads="1"/>
          </p:cNvSpPr>
          <p:nvPr>
            <p:ph type="body" idx="1"/>
          </p:nvPr>
        </p:nvSpPr>
        <p:spPr>
          <a:xfrm>
            <a:off x="457200" y="1111250"/>
            <a:ext cx="8229600" cy="4525963"/>
          </a:xfrm>
        </p:spPr>
        <p:txBody>
          <a:bodyPr/>
          <a:lstStyle/>
          <a:p>
            <a:pPr eaLnBrk="1" hangingPunct="1"/>
            <a:r>
              <a:rPr lang="it-IT" dirty="0" smtClean="0"/>
              <a:t>The </a:t>
            </a:r>
            <a:r>
              <a:rPr lang="it-IT" dirty="0" err="1" smtClean="0"/>
              <a:t>recessiveness</a:t>
            </a:r>
            <a:r>
              <a:rPr lang="it-IT" dirty="0" smtClean="0"/>
              <a:t> of a </a:t>
            </a:r>
            <a:r>
              <a:rPr lang="it-IT" dirty="0" err="1" smtClean="0"/>
              <a:t>mutant</a:t>
            </a:r>
            <a:r>
              <a:rPr lang="it-IT" dirty="0" smtClean="0"/>
              <a:t> allele </a:t>
            </a:r>
            <a:r>
              <a:rPr lang="it-IT" dirty="0" err="1" smtClean="0"/>
              <a:t>is</a:t>
            </a:r>
            <a:r>
              <a:rPr lang="it-IT" dirty="0" smtClean="0"/>
              <a:t> </a:t>
            </a:r>
            <a:r>
              <a:rPr lang="it-IT" dirty="0" err="1" smtClean="0"/>
              <a:t>usually</a:t>
            </a:r>
            <a:r>
              <a:rPr lang="it-IT" dirty="0" smtClean="0"/>
              <a:t> the </a:t>
            </a:r>
            <a:r>
              <a:rPr lang="it-IT" dirty="0" err="1" smtClean="0"/>
              <a:t>result</a:t>
            </a:r>
            <a:r>
              <a:rPr lang="it-IT" dirty="0" smtClean="0"/>
              <a:t> of </a:t>
            </a:r>
            <a:r>
              <a:rPr lang="it-IT" dirty="0" err="1" smtClean="0"/>
              <a:t>haplosufficiency</a:t>
            </a:r>
            <a:r>
              <a:rPr lang="it-IT" dirty="0" smtClean="0"/>
              <a:t> of the wild </a:t>
            </a:r>
            <a:r>
              <a:rPr lang="it-IT" dirty="0" err="1" smtClean="0"/>
              <a:t>type</a:t>
            </a:r>
            <a:r>
              <a:rPr lang="it-IT" dirty="0" smtClean="0"/>
              <a:t> allele for </a:t>
            </a:r>
            <a:r>
              <a:rPr lang="it-IT" dirty="0" err="1" smtClean="0"/>
              <a:t>that</a:t>
            </a:r>
            <a:r>
              <a:rPr lang="it-IT" dirty="0" smtClean="0"/>
              <a:t> </a:t>
            </a:r>
            <a:r>
              <a:rPr lang="it-IT" dirty="0" err="1" smtClean="0"/>
              <a:t>particular</a:t>
            </a:r>
            <a:r>
              <a:rPr lang="it-IT" dirty="0" smtClean="0"/>
              <a:t> gene.</a:t>
            </a:r>
          </a:p>
          <a:p>
            <a:pPr eaLnBrk="1" hangingPunct="1"/>
            <a:r>
              <a:rPr lang="it-IT" dirty="0" smtClean="0"/>
              <a:t>The </a:t>
            </a:r>
            <a:r>
              <a:rPr lang="it-IT" dirty="0" err="1" smtClean="0"/>
              <a:t>dominance</a:t>
            </a:r>
            <a:r>
              <a:rPr lang="it-IT" dirty="0" smtClean="0"/>
              <a:t> of a </a:t>
            </a:r>
            <a:r>
              <a:rPr lang="it-IT" dirty="0" err="1" smtClean="0"/>
              <a:t>mutant</a:t>
            </a:r>
            <a:r>
              <a:rPr lang="it-IT" dirty="0" smtClean="0"/>
              <a:t> allele </a:t>
            </a:r>
            <a:r>
              <a:rPr lang="it-IT" dirty="0" err="1" smtClean="0"/>
              <a:t>is</a:t>
            </a:r>
            <a:r>
              <a:rPr lang="it-IT" dirty="0" smtClean="0"/>
              <a:t> </a:t>
            </a:r>
            <a:r>
              <a:rPr lang="it-IT" dirty="0" err="1" smtClean="0"/>
              <a:t>instead</a:t>
            </a:r>
            <a:r>
              <a:rPr lang="it-IT" dirty="0" smtClean="0"/>
              <a:t> the </a:t>
            </a:r>
            <a:r>
              <a:rPr lang="it-IT" dirty="0" err="1" smtClean="0"/>
              <a:t>result</a:t>
            </a:r>
            <a:r>
              <a:rPr lang="it-IT" dirty="0" smtClean="0"/>
              <a:t> of </a:t>
            </a:r>
            <a:r>
              <a:rPr lang="it-IT" dirty="0" err="1" smtClean="0"/>
              <a:t>haploinsufficiency</a:t>
            </a:r>
            <a:r>
              <a:rPr lang="it-IT" dirty="0" smtClean="0"/>
              <a:t> of the wild </a:t>
            </a:r>
            <a:r>
              <a:rPr lang="it-IT" dirty="0" err="1" smtClean="0"/>
              <a:t>type</a:t>
            </a:r>
            <a:r>
              <a:rPr lang="it-IT" dirty="0" smtClean="0"/>
              <a:t> allele.</a:t>
            </a:r>
          </a:p>
          <a:p>
            <a:pPr eaLnBrk="1" hangingPunct="1"/>
            <a:r>
              <a:rPr lang="it-IT" dirty="0" err="1" smtClean="0"/>
              <a:t>This</a:t>
            </a:r>
            <a:r>
              <a:rPr lang="it-IT" dirty="0" smtClean="0"/>
              <a:t> </a:t>
            </a:r>
            <a:r>
              <a:rPr lang="it-IT" dirty="0" err="1" smtClean="0"/>
              <a:t>type</a:t>
            </a:r>
            <a:r>
              <a:rPr lang="it-IT" dirty="0" smtClean="0"/>
              <a:t> of </a:t>
            </a:r>
            <a:r>
              <a:rPr lang="it-IT" dirty="0" err="1" smtClean="0"/>
              <a:t>dominance</a:t>
            </a:r>
            <a:r>
              <a:rPr lang="it-IT" dirty="0" smtClean="0"/>
              <a:t> </a:t>
            </a:r>
            <a:r>
              <a:rPr lang="it-IT" dirty="0" err="1" smtClean="0"/>
              <a:t>is</a:t>
            </a:r>
            <a:r>
              <a:rPr lang="it-IT" dirty="0" smtClean="0"/>
              <a:t> </a:t>
            </a:r>
            <a:r>
              <a:rPr lang="it-IT" dirty="0" err="1" smtClean="0"/>
              <a:t>known</a:t>
            </a:r>
            <a:r>
              <a:rPr lang="it-IT" dirty="0" smtClean="0"/>
              <a:t> </a:t>
            </a:r>
            <a:r>
              <a:rPr lang="it-IT" dirty="0" err="1" smtClean="0"/>
              <a:t>as</a:t>
            </a:r>
            <a:r>
              <a:rPr lang="it-IT" dirty="0" smtClean="0"/>
              <a:t> complete </a:t>
            </a:r>
            <a:r>
              <a:rPr lang="it-IT" dirty="0" err="1" smtClean="0"/>
              <a:t>dominance</a:t>
            </a:r>
            <a:r>
              <a:rPr lang="it-IT" dirty="0" smtClean="0"/>
              <a:t>. In </a:t>
            </a:r>
            <a:r>
              <a:rPr lang="it-IT" dirty="0" err="1" smtClean="0"/>
              <a:t>this</a:t>
            </a:r>
            <a:r>
              <a:rPr lang="it-IT" dirty="0" smtClean="0"/>
              <a:t> case the </a:t>
            </a:r>
            <a:r>
              <a:rPr lang="it-IT" dirty="0" err="1" smtClean="0"/>
              <a:t>dominant</a:t>
            </a:r>
            <a:r>
              <a:rPr lang="it-IT" dirty="0" smtClean="0"/>
              <a:t> </a:t>
            </a:r>
            <a:r>
              <a:rPr lang="it-IT" dirty="0" err="1" smtClean="0"/>
              <a:t>homozygote</a:t>
            </a:r>
            <a:r>
              <a:rPr lang="it-IT" dirty="0" smtClean="0"/>
              <a:t> </a:t>
            </a:r>
            <a:r>
              <a:rPr lang="it-IT" dirty="0" err="1" smtClean="0"/>
              <a:t>cannot</a:t>
            </a:r>
            <a:r>
              <a:rPr lang="it-IT" dirty="0" smtClean="0"/>
              <a:t> be </a:t>
            </a:r>
            <a:r>
              <a:rPr lang="it-IT" dirty="0" err="1" smtClean="0"/>
              <a:t>distinguished</a:t>
            </a:r>
            <a:r>
              <a:rPr lang="it-IT" dirty="0" smtClean="0"/>
              <a:t> from the </a:t>
            </a:r>
            <a:r>
              <a:rPr lang="it-IT" dirty="0" err="1" smtClean="0"/>
              <a:t>heterozygote</a:t>
            </a:r>
            <a:r>
              <a:rPr lang="it-IT" dirty="0" smtClean="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it-IT" sz="4800" b="1" dirty="0" err="1" smtClean="0">
                <a:solidFill>
                  <a:srgbClr val="FF0000"/>
                </a:solidFill>
              </a:rPr>
              <a:t>Codominance</a:t>
            </a:r>
            <a:endParaRPr lang="it-IT" sz="4800" b="1" dirty="0" smtClean="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6"/>
          <p:cNvSpPr>
            <a:spLocks noGrp="1" noChangeArrowheads="1"/>
          </p:cNvSpPr>
          <p:nvPr>
            <p:ph type="ctrTitle"/>
          </p:nvPr>
        </p:nvSpPr>
        <p:spPr>
          <a:xfrm>
            <a:off x="685800" y="2130425"/>
            <a:ext cx="7772400" cy="1470025"/>
          </a:xfrm>
        </p:spPr>
        <p:txBody>
          <a:bodyPr/>
          <a:lstStyle/>
          <a:p>
            <a:r>
              <a:rPr lang="en-GB" sz="5400" b="1" smtClean="0">
                <a:latin typeface="Stamford SF" pitchFamily="2" charset="0"/>
              </a:rPr>
              <a:t>ABO Blood Groups</a:t>
            </a:r>
          </a:p>
        </p:txBody>
      </p:sp>
      <p:pic>
        <p:nvPicPr>
          <p:cNvPr id="147459" name="Picture 1035" descr="disco"/>
          <p:cNvPicPr>
            <a:picLocks noChangeAspect="1" noChangeArrowheads="1" noCrop="1"/>
          </p:cNvPicPr>
          <p:nvPr/>
        </p:nvPicPr>
        <p:blipFill>
          <a:blip r:embed="rId3"/>
          <a:srcRect/>
          <a:stretch>
            <a:fillRect/>
          </a:stretch>
        </p:blipFill>
        <p:spPr bwMode="auto">
          <a:xfrm rot="5400000">
            <a:off x="3448050" y="1528763"/>
            <a:ext cx="1828800" cy="5486400"/>
          </a:xfrm>
          <a:prstGeom prst="rect">
            <a:avLst/>
          </a:prstGeom>
          <a:noFill/>
          <a:ln w="9525">
            <a:noFill/>
            <a:miter lim="800000"/>
            <a:headEnd/>
            <a:tailEnd/>
          </a:ln>
        </p:spPr>
      </p:pic>
      <p:sp>
        <p:nvSpPr>
          <p:cNvPr id="147460" name="CasellaDiTesto 3"/>
          <p:cNvSpPr txBox="1">
            <a:spLocks noChangeArrowheads="1"/>
          </p:cNvSpPr>
          <p:nvPr/>
        </p:nvSpPr>
        <p:spPr bwMode="auto">
          <a:xfrm>
            <a:off x="495300" y="571500"/>
            <a:ext cx="7494610" cy="707886"/>
          </a:xfrm>
          <a:prstGeom prst="rect">
            <a:avLst/>
          </a:prstGeom>
          <a:noFill/>
          <a:ln w="9525">
            <a:noFill/>
            <a:miter lim="800000"/>
            <a:headEnd/>
            <a:tailEnd/>
          </a:ln>
        </p:spPr>
        <p:txBody>
          <a:bodyPr wrap="none">
            <a:spAutoFit/>
          </a:bodyPr>
          <a:lstStyle/>
          <a:p>
            <a:r>
              <a:rPr lang="it-IT" sz="4000" b="1" dirty="0" smtClean="0"/>
              <a:t> A CODOMINANCE EXAMPLE</a:t>
            </a:r>
            <a:endParaRPr lang="it-IT" sz="4000" b="1" dirty="0"/>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olo 1"/>
          <p:cNvSpPr>
            <a:spLocks noGrp="1"/>
          </p:cNvSpPr>
          <p:nvPr>
            <p:ph type="title"/>
          </p:nvPr>
        </p:nvSpPr>
        <p:spPr>
          <a:xfrm>
            <a:off x="685800" y="357188"/>
            <a:ext cx="7772400" cy="1143000"/>
          </a:xfrm>
        </p:spPr>
        <p:txBody>
          <a:bodyPr/>
          <a:lstStyle/>
          <a:p>
            <a:r>
              <a:rPr lang="it-IT" dirty="0" smtClean="0"/>
              <a:t>ABO </a:t>
            </a:r>
            <a:r>
              <a:rPr lang="it-IT" dirty="0" err="1" smtClean="0"/>
              <a:t>blood</a:t>
            </a:r>
            <a:r>
              <a:rPr lang="it-IT" dirty="0" smtClean="0"/>
              <a:t> </a:t>
            </a:r>
            <a:r>
              <a:rPr lang="it-IT" dirty="0" err="1" smtClean="0"/>
              <a:t>groups</a:t>
            </a:r>
            <a:r>
              <a:rPr lang="it-IT" dirty="0" smtClean="0"/>
              <a:t>:</a:t>
            </a:r>
            <a:br>
              <a:rPr lang="it-IT" dirty="0" smtClean="0"/>
            </a:br>
            <a:r>
              <a:rPr lang="it-IT" sz="3200" dirty="0" smtClean="0"/>
              <a:t>a </a:t>
            </a:r>
            <a:r>
              <a:rPr lang="it-IT" sz="3200" dirty="0" err="1" smtClean="0"/>
              <a:t>codominance</a:t>
            </a:r>
            <a:r>
              <a:rPr lang="it-IT" sz="3200" dirty="0" smtClean="0"/>
              <a:t> </a:t>
            </a:r>
            <a:r>
              <a:rPr lang="it-IT" sz="3200" dirty="0" err="1" smtClean="0"/>
              <a:t>example</a:t>
            </a:r>
            <a:endParaRPr lang="it-IT" sz="3200" dirty="0" smtClean="0"/>
          </a:p>
        </p:txBody>
      </p:sp>
      <p:graphicFrame>
        <p:nvGraphicFramePr>
          <p:cNvPr id="5" name="Segnaposto contenuto 4"/>
          <p:cNvGraphicFramePr>
            <a:graphicFrameLocks noGrp="1"/>
          </p:cNvGraphicFramePr>
          <p:nvPr>
            <p:ph idx="1"/>
            <p:extLst>
              <p:ext uri="{D42A27DB-BD31-4B8C-83A1-F6EECF244321}">
                <p14:modId xmlns:p14="http://schemas.microsoft.com/office/powerpoint/2010/main" val="1454041203"/>
              </p:ext>
            </p:extLst>
          </p:nvPr>
        </p:nvGraphicFramePr>
        <p:xfrm>
          <a:off x="628650" y="3860800"/>
          <a:ext cx="8229600" cy="185420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it-IT" dirty="0" err="1" smtClean="0"/>
                        <a:t>Genotype</a:t>
                      </a:r>
                      <a:endParaRPr lang="it-IT" dirty="0"/>
                    </a:p>
                  </a:txBody>
                  <a:tcPr/>
                </a:tc>
                <a:tc>
                  <a:txBody>
                    <a:bodyPr/>
                    <a:lstStyle/>
                    <a:p>
                      <a:r>
                        <a:rPr lang="it-IT" dirty="0" smtClean="0"/>
                        <a:t>Blood</a:t>
                      </a:r>
                      <a:r>
                        <a:rPr lang="it-IT" baseline="0" dirty="0" smtClean="0"/>
                        <a:t> </a:t>
                      </a:r>
                      <a:r>
                        <a:rPr lang="it-IT" baseline="0" dirty="0" err="1" smtClean="0"/>
                        <a:t>group</a:t>
                      </a:r>
                      <a:endParaRPr lang="it-IT" dirty="0"/>
                    </a:p>
                  </a:txBody>
                  <a:tcPr/>
                </a:tc>
              </a:tr>
              <a:tr h="370840">
                <a:tc>
                  <a:txBody>
                    <a:bodyPr/>
                    <a:lstStyle/>
                    <a:p>
                      <a:r>
                        <a:rPr lang="it-IT" dirty="0" smtClean="0"/>
                        <a:t>IA/</a:t>
                      </a:r>
                      <a:r>
                        <a:rPr lang="it-IT" dirty="0" err="1" smtClean="0"/>
                        <a:t>IA</a:t>
                      </a:r>
                      <a:r>
                        <a:rPr lang="it-IT" dirty="0" smtClean="0"/>
                        <a:t>, </a:t>
                      </a:r>
                      <a:r>
                        <a:rPr lang="it-IT" dirty="0" err="1" smtClean="0"/>
                        <a:t>IA</a:t>
                      </a:r>
                      <a:r>
                        <a:rPr lang="it-IT" dirty="0" smtClean="0"/>
                        <a:t>/i</a:t>
                      </a:r>
                      <a:endParaRPr lang="it-IT" dirty="0"/>
                    </a:p>
                  </a:txBody>
                  <a:tcPr/>
                </a:tc>
                <a:tc>
                  <a:txBody>
                    <a:bodyPr/>
                    <a:lstStyle/>
                    <a:p>
                      <a:r>
                        <a:rPr lang="it-IT" dirty="0" smtClean="0"/>
                        <a:t>A</a:t>
                      </a:r>
                      <a:endParaRPr lang="it-IT" dirty="0"/>
                    </a:p>
                  </a:txBody>
                  <a:tcPr/>
                </a:tc>
              </a:tr>
              <a:tr h="370840">
                <a:tc>
                  <a:txBody>
                    <a:bodyPr/>
                    <a:lstStyle/>
                    <a:p>
                      <a:r>
                        <a:rPr lang="it-IT" dirty="0" smtClean="0"/>
                        <a:t>IB/</a:t>
                      </a:r>
                      <a:r>
                        <a:rPr lang="it-IT" dirty="0" err="1" smtClean="0"/>
                        <a:t>IB</a:t>
                      </a:r>
                      <a:r>
                        <a:rPr lang="it-IT" dirty="0" smtClean="0"/>
                        <a:t>, </a:t>
                      </a:r>
                      <a:r>
                        <a:rPr lang="it-IT" dirty="0" err="1" smtClean="0"/>
                        <a:t>IB</a:t>
                      </a:r>
                      <a:r>
                        <a:rPr lang="it-IT" dirty="0" smtClean="0"/>
                        <a:t>/i</a:t>
                      </a:r>
                      <a:endParaRPr lang="it-IT" dirty="0"/>
                    </a:p>
                  </a:txBody>
                  <a:tcPr/>
                </a:tc>
                <a:tc>
                  <a:txBody>
                    <a:bodyPr/>
                    <a:lstStyle/>
                    <a:p>
                      <a:r>
                        <a:rPr lang="it-IT" dirty="0" smtClean="0"/>
                        <a:t>B</a:t>
                      </a:r>
                      <a:endParaRPr lang="it-IT" dirty="0"/>
                    </a:p>
                  </a:txBody>
                  <a:tcPr/>
                </a:tc>
              </a:tr>
              <a:tr h="370840">
                <a:tc>
                  <a:txBody>
                    <a:bodyPr/>
                    <a:lstStyle/>
                    <a:p>
                      <a:r>
                        <a:rPr lang="it-IT" dirty="0" smtClean="0"/>
                        <a:t>IA/IB</a:t>
                      </a:r>
                      <a:endParaRPr lang="it-IT" dirty="0"/>
                    </a:p>
                  </a:txBody>
                  <a:tcPr/>
                </a:tc>
                <a:tc>
                  <a:txBody>
                    <a:bodyPr/>
                    <a:lstStyle/>
                    <a:p>
                      <a:r>
                        <a:rPr lang="it-IT" dirty="0" smtClean="0"/>
                        <a:t>AB</a:t>
                      </a:r>
                      <a:endParaRPr lang="it-IT" dirty="0"/>
                    </a:p>
                  </a:txBody>
                  <a:tcPr/>
                </a:tc>
              </a:tr>
              <a:tr h="370840">
                <a:tc>
                  <a:txBody>
                    <a:bodyPr/>
                    <a:lstStyle/>
                    <a:p>
                      <a:r>
                        <a:rPr lang="it-IT" dirty="0" smtClean="0"/>
                        <a:t>i/</a:t>
                      </a:r>
                      <a:r>
                        <a:rPr lang="it-IT" dirty="0" err="1" smtClean="0"/>
                        <a:t>i</a:t>
                      </a:r>
                      <a:endParaRPr lang="it-IT" dirty="0"/>
                    </a:p>
                  </a:txBody>
                  <a:tcPr/>
                </a:tc>
                <a:tc>
                  <a:txBody>
                    <a:bodyPr/>
                    <a:lstStyle/>
                    <a:p>
                      <a:r>
                        <a:rPr lang="it-IT" dirty="0" smtClean="0"/>
                        <a:t>O</a:t>
                      </a:r>
                      <a:endParaRPr lang="it-IT" dirty="0"/>
                    </a:p>
                  </a:txBody>
                  <a:tcPr/>
                </a:tc>
              </a:tr>
            </a:tbl>
          </a:graphicData>
        </a:graphic>
      </p:graphicFrame>
      <p:sp>
        <p:nvSpPr>
          <p:cNvPr id="148503" name="CasellaDiTesto 5"/>
          <p:cNvSpPr txBox="1">
            <a:spLocks noChangeArrowheads="1"/>
          </p:cNvSpPr>
          <p:nvPr/>
        </p:nvSpPr>
        <p:spPr bwMode="auto">
          <a:xfrm>
            <a:off x="728663" y="1633538"/>
            <a:ext cx="7772400" cy="1938992"/>
          </a:xfrm>
          <a:prstGeom prst="rect">
            <a:avLst/>
          </a:prstGeom>
          <a:noFill/>
          <a:ln w="9525">
            <a:noFill/>
            <a:miter lim="800000"/>
            <a:headEnd/>
            <a:tailEnd/>
          </a:ln>
        </p:spPr>
        <p:txBody>
          <a:bodyPr>
            <a:spAutoFit/>
          </a:bodyPr>
          <a:lstStyle/>
          <a:p>
            <a:r>
              <a:rPr lang="it-IT" dirty="0"/>
              <a:t>3 </a:t>
            </a:r>
            <a:r>
              <a:rPr lang="it-IT" dirty="0" err="1" smtClean="0"/>
              <a:t>alleles</a:t>
            </a:r>
            <a:r>
              <a:rPr lang="it-IT" dirty="0" smtClean="0"/>
              <a:t> </a:t>
            </a:r>
            <a:r>
              <a:rPr lang="it-IT" dirty="0" err="1" smtClean="0"/>
              <a:t>at</a:t>
            </a:r>
            <a:r>
              <a:rPr lang="it-IT" dirty="0" smtClean="0"/>
              <a:t> </a:t>
            </a:r>
            <a:r>
              <a:rPr lang="it-IT" dirty="0" err="1" smtClean="0"/>
              <a:t>one</a:t>
            </a:r>
            <a:r>
              <a:rPr lang="it-IT" dirty="0" smtClean="0"/>
              <a:t> gene locus: </a:t>
            </a:r>
            <a:r>
              <a:rPr lang="it-IT" dirty="0"/>
              <a:t>i, IA e IB.</a:t>
            </a:r>
          </a:p>
          <a:p>
            <a:r>
              <a:rPr lang="it-IT" dirty="0" err="1" smtClean="0"/>
              <a:t>Each</a:t>
            </a:r>
            <a:r>
              <a:rPr lang="it-IT" dirty="0" smtClean="0"/>
              <a:t> </a:t>
            </a:r>
            <a:r>
              <a:rPr lang="it-IT" dirty="0" err="1" smtClean="0"/>
              <a:t>individual</a:t>
            </a:r>
            <a:r>
              <a:rPr lang="it-IT" dirty="0" smtClean="0"/>
              <a:t> </a:t>
            </a:r>
            <a:r>
              <a:rPr lang="it-IT" dirty="0" err="1" smtClean="0"/>
              <a:t>possesses</a:t>
            </a:r>
            <a:r>
              <a:rPr lang="it-IT" dirty="0" smtClean="0"/>
              <a:t> 2 </a:t>
            </a:r>
            <a:r>
              <a:rPr lang="it-IT" dirty="0" err="1" smtClean="0"/>
              <a:t>copies</a:t>
            </a:r>
            <a:endParaRPr lang="it-IT" dirty="0"/>
          </a:p>
          <a:p>
            <a:endParaRPr lang="it-IT" dirty="0"/>
          </a:p>
          <a:p>
            <a:r>
              <a:rPr lang="it-IT" dirty="0" err="1" smtClean="0"/>
              <a:t>These</a:t>
            </a:r>
            <a:r>
              <a:rPr lang="it-IT" dirty="0" smtClean="0"/>
              <a:t> </a:t>
            </a:r>
            <a:r>
              <a:rPr lang="it-IT" dirty="0" err="1" smtClean="0"/>
              <a:t>alleles</a:t>
            </a:r>
            <a:r>
              <a:rPr lang="it-IT" dirty="0" smtClean="0"/>
              <a:t> </a:t>
            </a:r>
            <a:r>
              <a:rPr lang="it-IT" dirty="0" err="1" smtClean="0"/>
              <a:t>determine</a:t>
            </a:r>
            <a:r>
              <a:rPr lang="it-IT" dirty="0" smtClean="0"/>
              <a:t> the </a:t>
            </a:r>
            <a:r>
              <a:rPr lang="it-IT" dirty="0" err="1" smtClean="0"/>
              <a:t>expression</a:t>
            </a:r>
            <a:r>
              <a:rPr lang="it-IT" dirty="0" smtClean="0"/>
              <a:t> of an </a:t>
            </a:r>
            <a:r>
              <a:rPr lang="it-IT" dirty="0" err="1" smtClean="0"/>
              <a:t>antigen</a:t>
            </a:r>
            <a:r>
              <a:rPr lang="it-IT" dirty="0" smtClean="0"/>
              <a:t>, </a:t>
            </a:r>
            <a:r>
              <a:rPr lang="it-IT" dirty="0" err="1" smtClean="0"/>
              <a:t>recognised</a:t>
            </a:r>
            <a:r>
              <a:rPr lang="it-IT" dirty="0" smtClean="0"/>
              <a:t> by the immune </a:t>
            </a:r>
            <a:r>
              <a:rPr lang="it-IT" dirty="0" err="1" smtClean="0"/>
              <a:t>system</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egnaposto piè di pagina 3"/>
          <p:cNvSpPr>
            <a:spLocks noGrp="1"/>
          </p:cNvSpPr>
          <p:nvPr>
            <p:ph type="ftr" sz="quarter" idx="11"/>
          </p:nvPr>
        </p:nvSpPr>
        <p:spPr>
          <a:xfrm>
            <a:off x="685800" y="6248400"/>
            <a:ext cx="1905000" cy="457200"/>
          </a:xfrm>
          <a:noFill/>
        </p:spPr>
        <p:txBody>
          <a:bodyPr/>
          <a:lstStyle/>
          <a:p>
            <a:pPr algn="l"/>
            <a:r>
              <a:rPr lang="en-GB" smtClean="0"/>
              <a:t>Kimberley Davies - kid1 - 011833121</a:t>
            </a:r>
          </a:p>
        </p:txBody>
      </p:sp>
      <p:sp>
        <p:nvSpPr>
          <p:cNvPr id="149507" name="Rectangle 6"/>
          <p:cNvSpPr>
            <a:spLocks noGrp="1" noChangeArrowheads="1"/>
          </p:cNvSpPr>
          <p:nvPr>
            <p:ph type="title"/>
          </p:nvPr>
        </p:nvSpPr>
        <p:spPr>
          <a:xfrm>
            <a:off x="431800" y="0"/>
            <a:ext cx="8229600" cy="744538"/>
          </a:xfrm>
        </p:spPr>
        <p:txBody>
          <a:bodyPr/>
          <a:lstStyle/>
          <a:p>
            <a:r>
              <a:rPr lang="en-GB" sz="2800" b="1" smtClean="0"/>
              <a:t>Blood Grouping - Antigens</a:t>
            </a:r>
          </a:p>
        </p:txBody>
      </p:sp>
      <p:sp>
        <p:nvSpPr>
          <p:cNvPr id="8199" name="Rectangle 7"/>
          <p:cNvSpPr>
            <a:spLocks noGrp="1" noChangeArrowheads="1"/>
          </p:cNvSpPr>
          <p:nvPr>
            <p:ph type="body" idx="1"/>
          </p:nvPr>
        </p:nvSpPr>
        <p:spPr>
          <a:xfrm>
            <a:off x="287338" y="836613"/>
            <a:ext cx="8255000" cy="1303337"/>
          </a:xfrm>
        </p:spPr>
        <p:txBody>
          <a:bodyPr/>
          <a:lstStyle/>
          <a:p>
            <a:pPr>
              <a:lnSpc>
                <a:spcPct val="80000"/>
              </a:lnSpc>
            </a:pPr>
            <a:r>
              <a:rPr lang="en-GB" sz="1400" dirty="0" smtClean="0"/>
              <a:t>You are type A if your red blood cells only have A antigen</a:t>
            </a:r>
          </a:p>
          <a:p>
            <a:pPr>
              <a:lnSpc>
                <a:spcPct val="80000"/>
              </a:lnSpc>
            </a:pPr>
            <a:r>
              <a:rPr lang="en-GB" sz="1400" dirty="0" smtClean="0"/>
              <a:t>You are type B if your red blood cells only have B antigen</a:t>
            </a:r>
          </a:p>
          <a:p>
            <a:pPr>
              <a:lnSpc>
                <a:spcPct val="80000"/>
              </a:lnSpc>
            </a:pPr>
            <a:r>
              <a:rPr lang="en-GB" sz="1400" dirty="0" smtClean="0"/>
              <a:t>You are type AB if your red blood cells have both A and B antigens</a:t>
            </a:r>
          </a:p>
          <a:p>
            <a:pPr>
              <a:lnSpc>
                <a:spcPct val="80000"/>
              </a:lnSpc>
            </a:pPr>
            <a:r>
              <a:rPr lang="en-GB" sz="1400" dirty="0" smtClean="0"/>
              <a:t>You are type O if your red blood cells only have H antigen but no A or B antigens</a:t>
            </a:r>
          </a:p>
          <a:p>
            <a:pPr>
              <a:lnSpc>
                <a:spcPct val="80000"/>
              </a:lnSpc>
              <a:buFont typeface="Wingdings" pitchFamily="2" charset="2"/>
              <a:buNone/>
            </a:pPr>
            <a:endParaRPr lang="en-GB" sz="1600" dirty="0" smtClean="0"/>
          </a:p>
        </p:txBody>
      </p:sp>
      <p:grpSp>
        <p:nvGrpSpPr>
          <p:cNvPr id="149509" name="Group 8"/>
          <p:cNvGrpSpPr>
            <a:grpSpLocks/>
          </p:cNvGrpSpPr>
          <p:nvPr/>
        </p:nvGrpSpPr>
        <p:grpSpPr bwMode="auto">
          <a:xfrm>
            <a:off x="647700" y="2673350"/>
            <a:ext cx="1582738" cy="1871663"/>
            <a:chOff x="930" y="2364"/>
            <a:chExt cx="997" cy="1179"/>
          </a:xfrm>
        </p:grpSpPr>
        <p:sp>
          <p:nvSpPr>
            <p:cNvPr id="149613" name="Oval 9"/>
            <p:cNvSpPr>
              <a:spLocks noChangeArrowheads="1"/>
            </p:cNvSpPr>
            <p:nvPr/>
          </p:nvSpPr>
          <p:spPr bwMode="auto">
            <a:xfrm>
              <a:off x="930" y="2364"/>
              <a:ext cx="997" cy="1179"/>
            </a:xfrm>
            <a:prstGeom prst="ellipse">
              <a:avLst/>
            </a:prstGeom>
            <a:solidFill>
              <a:schemeClr val="folHlink"/>
            </a:solidFill>
            <a:ln w="9525">
              <a:solidFill>
                <a:schemeClr val="folHlink"/>
              </a:solidFill>
              <a:round/>
              <a:headEnd/>
              <a:tailEnd/>
            </a:ln>
          </p:spPr>
          <p:txBody>
            <a:bodyPr wrap="none" anchor="ctr"/>
            <a:lstStyle/>
            <a:p>
              <a:endParaRPr lang="it-IT"/>
            </a:p>
          </p:txBody>
        </p:sp>
        <p:sp>
          <p:nvSpPr>
            <p:cNvPr id="149614" name="Oval 10"/>
            <p:cNvSpPr>
              <a:spLocks noChangeArrowheads="1"/>
            </p:cNvSpPr>
            <p:nvPr/>
          </p:nvSpPr>
          <p:spPr bwMode="auto">
            <a:xfrm>
              <a:off x="1156" y="2614"/>
              <a:ext cx="386" cy="657"/>
            </a:xfrm>
            <a:prstGeom prst="ellipse">
              <a:avLst/>
            </a:prstGeom>
            <a:solidFill>
              <a:schemeClr val="folHlink"/>
            </a:solidFill>
            <a:ln w="9525">
              <a:solidFill>
                <a:srgbClr val="FF0000"/>
              </a:solidFill>
              <a:round/>
              <a:headEnd/>
              <a:tailEnd/>
            </a:ln>
          </p:spPr>
          <p:txBody>
            <a:bodyPr wrap="none" anchor="ctr"/>
            <a:lstStyle/>
            <a:p>
              <a:endParaRPr lang="it-IT"/>
            </a:p>
          </p:txBody>
        </p:sp>
      </p:grpSp>
      <p:grpSp>
        <p:nvGrpSpPr>
          <p:cNvPr id="149510" name="Group 11"/>
          <p:cNvGrpSpPr>
            <a:grpSpLocks/>
          </p:cNvGrpSpPr>
          <p:nvPr/>
        </p:nvGrpSpPr>
        <p:grpSpPr bwMode="auto">
          <a:xfrm>
            <a:off x="2700338" y="2708275"/>
            <a:ext cx="1582737" cy="1871663"/>
            <a:chOff x="930" y="2364"/>
            <a:chExt cx="997" cy="1179"/>
          </a:xfrm>
        </p:grpSpPr>
        <p:sp>
          <p:nvSpPr>
            <p:cNvPr id="149611" name="Oval 12"/>
            <p:cNvSpPr>
              <a:spLocks noChangeArrowheads="1"/>
            </p:cNvSpPr>
            <p:nvPr/>
          </p:nvSpPr>
          <p:spPr bwMode="auto">
            <a:xfrm>
              <a:off x="930" y="2364"/>
              <a:ext cx="997" cy="1179"/>
            </a:xfrm>
            <a:prstGeom prst="ellipse">
              <a:avLst/>
            </a:prstGeom>
            <a:solidFill>
              <a:schemeClr val="folHlink"/>
            </a:solidFill>
            <a:ln w="9525">
              <a:solidFill>
                <a:schemeClr val="folHlink"/>
              </a:solidFill>
              <a:round/>
              <a:headEnd/>
              <a:tailEnd/>
            </a:ln>
          </p:spPr>
          <p:txBody>
            <a:bodyPr wrap="none" anchor="ctr"/>
            <a:lstStyle/>
            <a:p>
              <a:endParaRPr lang="it-IT"/>
            </a:p>
          </p:txBody>
        </p:sp>
        <p:sp>
          <p:nvSpPr>
            <p:cNvPr id="149612" name="Oval 13"/>
            <p:cNvSpPr>
              <a:spLocks noChangeArrowheads="1"/>
            </p:cNvSpPr>
            <p:nvPr/>
          </p:nvSpPr>
          <p:spPr bwMode="auto">
            <a:xfrm>
              <a:off x="1156" y="2614"/>
              <a:ext cx="386" cy="657"/>
            </a:xfrm>
            <a:prstGeom prst="ellipse">
              <a:avLst/>
            </a:prstGeom>
            <a:solidFill>
              <a:schemeClr val="folHlink"/>
            </a:solidFill>
            <a:ln w="9525">
              <a:solidFill>
                <a:srgbClr val="FF0000"/>
              </a:solidFill>
              <a:round/>
              <a:headEnd/>
              <a:tailEnd/>
            </a:ln>
          </p:spPr>
          <p:txBody>
            <a:bodyPr wrap="none" anchor="ctr"/>
            <a:lstStyle/>
            <a:p>
              <a:endParaRPr lang="it-IT"/>
            </a:p>
          </p:txBody>
        </p:sp>
      </p:grpSp>
      <p:grpSp>
        <p:nvGrpSpPr>
          <p:cNvPr id="149511" name="Group 14"/>
          <p:cNvGrpSpPr>
            <a:grpSpLocks/>
          </p:cNvGrpSpPr>
          <p:nvPr/>
        </p:nvGrpSpPr>
        <p:grpSpPr bwMode="auto">
          <a:xfrm>
            <a:off x="4859338" y="2673350"/>
            <a:ext cx="1582737" cy="1871663"/>
            <a:chOff x="930" y="2364"/>
            <a:chExt cx="997" cy="1179"/>
          </a:xfrm>
        </p:grpSpPr>
        <p:sp>
          <p:nvSpPr>
            <p:cNvPr id="149609" name="Oval 15"/>
            <p:cNvSpPr>
              <a:spLocks noChangeArrowheads="1"/>
            </p:cNvSpPr>
            <p:nvPr/>
          </p:nvSpPr>
          <p:spPr bwMode="auto">
            <a:xfrm>
              <a:off x="930" y="2364"/>
              <a:ext cx="997" cy="1179"/>
            </a:xfrm>
            <a:prstGeom prst="ellipse">
              <a:avLst/>
            </a:prstGeom>
            <a:solidFill>
              <a:schemeClr val="folHlink"/>
            </a:solidFill>
            <a:ln w="9525">
              <a:solidFill>
                <a:schemeClr val="folHlink"/>
              </a:solidFill>
              <a:round/>
              <a:headEnd/>
              <a:tailEnd/>
            </a:ln>
          </p:spPr>
          <p:txBody>
            <a:bodyPr wrap="none" anchor="ctr"/>
            <a:lstStyle/>
            <a:p>
              <a:endParaRPr lang="it-IT"/>
            </a:p>
          </p:txBody>
        </p:sp>
        <p:sp>
          <p:nvSpPr>
            <p:cNvPr id="149610" name="Oval 16"/>
            <p:cNvSpPr>
              <a:spLocks noChangeArrowheads="1"/>
            </p:cNvSpPr>
            <p:nvPr/>
          </p:nvSpPr>
          <p:spPr bwMode="auto">
            <a:xfrm>
              <a:off x="1156" y="2614"/>
              <a:ext cx="386" cy="657"/>
            </a:xfrm>
            <a:prstGeom prst="ellipse">
              <a:avLst/>
            </a:prstGeom>
            <a:solidFill>
              <a:schemeClr val="folHlink"/>
            </a:solidFill>
            <a:ln w="9525">
              <a:solidFill>
                <a:srgbClr val="FF0000"/>
              </a:solidFill>
              <a:round/>
              <a:headEnd/>
              <a:tailEnd/>
            </a:ln>
          </p:spPr>
          <p:txBody>
            <a:bodyPr wrap="none" anchor="ctr"/>
            <a:lstStyle/>
            <a:p>
              <a:endParaRPr lang="it-IT"/>
            </a:p>
          </p:txBody>
        </p:sp>
      </p:grpSp>
      <p:grpSp>
        <p:nvGrpSpPr>
          <p:cNvPr id="149512" name="Group 17"/>
          <p:cNvGrpSpPr>
            <a:grpSpLocks/>
          </p:cNvGrpSpPr>
          <p:nvPr/>
        </p:nvGrpSpPr>
        <p:grpSpPr bwMode="auto">
          <a:xfrm>
            <a:off x="6948488" y="2781300"/>
            <a:ext cx="1582737" cy="1871663"/>
            <a:chOff x="930" y="2364"/>
            <a:chExt cx="997" cy="1179"/>
          </a:xfrm>
        </p:grpSpPr>
        <p:sp>
          <p:nvSpPr>
            <p:cNvPr id="149607" name="Oval 18"/>
            <p:cNvSpPr>
              <a:spLocks noChangeArrowheads="1"/>
            </p:cNvSpPr>
            <p:nvPr/>
          </p:nvSpPr>
          <p:spPr bwMode="auto">
            <a:xfrm>
              <a:off x="930" y="2364"/>
              <a:ext cx="997" cy="1179"/>
            </a:xfrm>
            <a:prstGeom prst="ellipse">
              <a:avLst/>
            </a:prstGeom>
            <a:solidFill>
              <a:schemeClr val="folHlink"/>
            </a:solidFill>
            <a:ln w="9525">
              <a:solidFill>
                <a:schemeClr val="folHlink"/>
              </a:solidFill>
              <a:round/>
              <a:headEnd/>
              <a:tailEnd/>
            </a:ln>
          </p:spPr>
          <p:txBody>
            <a:bodyPr wrap="none" anchor="ctr"/>
            <a:lstStyle/>
            <a:p>
              <a:endParaRPr lang="it-IT"/>
            </a:p>
          </p:txBody>
        </p:sp>
        <p:sp>
          <p:nvSpPr>
            <p:cNvPr id="149608" name="Oval 19"/>
            <p:cNvSpPr>
              <a:spLocks noChangeArrowheads="1"/>
            </p:cNvSpPr>
            <p:nvPr/>
          </p:nvSpPr>
          <p:spPr bwMode="auto">
            <a:xfrm>
              <a:off x="1156" y="2614"/>
              <a:ext cx="386" cy="657"/>
            </a:xfrm>
            <a:prstGeom prst="ellipse">
              <a:avLst/>
            </a:prstGeom>
            <a:solidFill>
              <a:schemeClr val="folHlink"/>
            </a:solidFill>
            <a:ln w="9525">
              <a:solidFill>
                <a:srgbClr val="FF0000"/>
              </a:solidFill>
              <a:round/>
              <a:headEnd/>
              <a:tailEnd/>
            </a:ln>
          </p:spPr>
          <p:txBody>
            <a:bodyPr wrap="none" anchor="ctr"/>
            <a:lstStyle/>
            <a:p>
              <a:endParaRPr lang="it-IT"/>
            </a:p>
          </p:txBody>
        </p:sp>
      </p:grpSp>
      <p:sp>
        <p:nvSpPr>
          <p:cNvPr id="8212" name="Oval 20"/>
          <p:cNvSpPr>
            <a:spLocks noChangeArrowheads="1"/>
          </p:cNvSpPr>
          <p:nvPr/>
        </p:nvSpPr>
        <p:spPr bwMode="auto">
          <a:xfrm>
            <a:off x="1008063" y="4184650"/>
            <a:ext cx="107950" cy="107950"/>
          </a:xfrm>
          <a:prstGeom prst="ellipse">
            <a:avLst/>
          </a:prstGeom>
          <a:solidFill>
            <a:srgbClr val="00CCFF"/>
          </a:solidFill>
          <a:ln w="9525">
            <a:solidFill>
              <a:srgbClr val="00CCFF"/>
            </a:solidFill>
            <a:round/>
            <a:headEnd/>
            <a:tailEnd/>
          </a:ln>
        </p:spPr>
        <p:txBody>
          <a:bodyPr wrap="none" anchor="ctr"/>
          <a:lstStyle/>
          <a:p>
            <a:endParaRPr lang="it-IT"/>
          </a:p>
        </p:txBody>
      </p:sp>
      <p:sp>
        <p:nvSpPr>
          <p:cNvPr id="8213" name="Oval 21"/>
          <p:cNvSpPr>
            <a:spLocks noChangeArrowheads="1"/>
          </p:cNvSpPr>
          <p:nvPr/>
        </p:nvSpPr>
        <p:spPr bwMode="auto">
          <a:xfrm>
            <a:off x="1619250" y="3897313"/>
            <a:ext cx="107950" cy="107950"/>
          </a:xfrm>
          <a:prstGeom prst="ellipse">
            <a:avLst/>
          </a:prstGeom>
          <a:solidFill>
            <a:srgbClr val="00CCFF"/>
          </a:solidFill>
          <a:ln w="9525">
            <a:solidFill>
              <a:srgbClr val="00CCFF"/>
            </a:solidFill>
            <a:round/>
            <a:headEnd/>
            <a:tailEnd/>
          </a:ln>
        </p:spPr>
        <p:txBody>
          <a:bodyPr wrap="none" anchor="ctr"/>
          <a:lstStyle/>
          <a:p>
            <a:endParaRPr lang="it-IT"/>
          </a:p>
        </p:txBody>
      </p:sp>
      <p:sp>
        <p:nvSpPr>
          <p:cNvPr id="8214" name="Oval 22"/>
          <p:cNvSpPr>
            <a:spLocks noChangeArrowheads="1"/>
          </p:cNvSpPr>
          <p:nvPr/>
        </p:nvSpPr>
        <p:spPr bwMode="auto">
          <a:xfrm>
            <a:off x="1871663" y="3068638"/>
            <a:ext cx="107950" cy="107950"/>
          </a:xfrm>
          <a:prstGeom prst="ellipse">
            <a:avLst/>
          </a:prstGeom>
          <a:solidFill>
            <a:srgbClr val="00CCFF"/>
          </a:solidFill>
          <a:ln w="9525">
            <a:solidFill>
              <a:srgbClr val="00CCFF"/>
            </a:solidFill>
            <a:round/>
            <a:headEnd/>
            <a:tailEnd/>
          </a:ln>
        </p:spPr>
        <p:txBody>
          <a:bodyPr wrap="none" anchor="ctr"/>
          <a:lstStyle/>
          <a:p>
            <a:endParaRPr lang="it-IT"/>
          </a:p>
        </p:txBody>
      </p:sp>
      <p:sp>
        <p:nvSpPr>
          <p:cNvPr id="8215" name="Oval 23"/>
          <p:cNvSpPr>
            <a:spLocks noChangeArrowheads="1"/>
          </p:cNvSpPr>
          <p:nvPr/>
        </p:nvSpPr>
        <p:spPr bwMode="auto">
          <a:xfrm>
            <a:off x="827088" y="3968750"/>
            <a:ext cx="107950" cy="107950"/>
          </a:xfrm>
          <a:prstGeom prst="ellipse">
            <a:avLst/>
          </a:prstGeom>
          <a:solidFill>
            <a:srgbClr val="00CCFF"/>
          </a:solidFill>
          <a:ln w="9525">
            <a:solidFill>
              <a:srgbClr val="00CCFF"/>
            </a:solidFill>
            <a:round/>
            <a:headEnd/>
            <a:tailEnd/>
          </a:ln>
        </p:spPr>
        <p:txBody>
          <a:bodyPr wrap="none" anchor="ctr"/>
          <a:lstStyle/>
          <a:p>
            <a:endParaRPr lang="it-IT"/>
          </a:p>
        </p:txBody>
      </p:sp>
      <p:sp>
        <p:nvSpPr>
          <p:cNvPr id="8216" name="Oval 24"/>
          <p:cNvSpPr>
            <a:spLocks noChangeArrowheads="1"/>
          </p:cNvSpPr>
          <p:nvPr/>
        </p:nvSpPr>
        <p:spPr bwMode="auto">
          <a:xfrm>
            <a:off x="792163" y="3465513"/>
            <a:ext cx="107950" cy="107950"/>
          </a:xfrm>
          <a:prstGeom prst="ellipse">
            <a:avLst/>
          </a:prstGeom>
          <a:solidFill>
            <a:srgbClr val="00CCFF"/>
          </a:solidFill>
          <a:ln w="9525">
            <a:solidFill>
              <a:srgbClr val="00CCFF"/>
            </a:solidFill>
            <a:round/>
            <a:headEnd/>
            <a:tailEnd/>
          </a:ln>
        </p:spPr>
        <p:txBody>
          <a:bodyPr wrap="none" anchor="ctr"/>
          <a:lstStyle/>
          <a:p>
            <a:endParaRPr lang="it-IT"/>
          </a:p>
        </p:txBody>
      </p:sp>
      <p:sp>
        <p:nvSpPr>
          <p:cNvPr id="8217" name="Oval 25"/>
          <p:cNvSpPr>
            <a:spLocks noChangeArrowheads="1"/>
          </p:cNvSpPr>
          <p:nvPr/>
        </p:nvSpPr>
        <p:spPr bwMode="auto">
          <a:xfrm>
            <a:off x="1547813" y="2816225"/>
            <a:ext cx="107950" cy="107950"/>
          </a:xfrm>
          <a:prstGeom prst="ellipse">
            <a:avLst/>
          </a:prstGeom>
          <a:solidFill>
            <a:srgbClr val="00CCFF"/>
          </a:solidFill>
          <a:ln w="9525">
            <a:solidFill>
              <a:srgbClr val="00CCFF"/>
            </a:solidFill>
            <a:round/>
            <a:headEnd/>
            <a:tailEnd/>
          </a:ln>
        </p:spPr>
        <p:txBody>
          <a:bodyPr wrap="none" anchor="ctr"/>
          <a:lstStyle/>
          <a:p>
            <a:endParaRPr lang="it-IT"/>
          </a:p>
        </p:txBody>
      </p:sp>
      <p:sp>
        <p:nvSpPr>
          <p:cNvPr id="8218" name="Oval 26"/>
          <p:cNvSpPr>
            <a:spLocks noChangeArrowheads="1"/>
          </p:cNvSpPr>
          <p:nvPr/>
        </p:nvSpPr>
        <p:spPr bwMode="auto">
          <a:xfrm>
            <a:off x="935038" y="3033713"/>
            <a:ext cx="107950" cy="107950"/>
          </a:xfrm>
          <a:prstGeom prst="ellipse">
            <a:avLst/>
          </a:prstGeom>
          <a:solidFill>
            <a:srgbClr val="00CCFF"/>
          </a:solidFill>
          <a:ln w="9525">
            <a:solidFill>
              <a:srgbClr val="00CCFF"/>
            </a:solidFill>
            <a:round/>
            <a:headEnd/>
            <a:tailEnd/>
          </a:ln>
        </p:spPr>
        <p:txBody>
          <a:bodyPr wrap="none" anchor="ctr"/>
          <a:lstStyle/>
          <a:p>
            <a:endParaRPr lang="it-IT"/>
          </a:p>
        </p:txBody>
      </p:sp>
      <p:sp>
        <p:nvSpPr>
          <p:cNvPr id="8219" name="Oval 27"/>
          <p:cNvSpPr>
            <a:spLocks noChangeArrowheads="1"/>
          </p:cNvSpPr>
          <p:nvPr/>
        </p:nvSpPr>
        <p:spPr bwMode="auto">
          <a:xfrm>
            <a:off x="1150938" y="2816225"/>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20" name="Oval 28"/>
          <p:cNvSpPr>
            <a:spLocks noChangeArrowheads="1"/>
          </p:cNvSpPr>
          <p:nvPr/>
        </p:nvSpPr>
        <p:spPr bwMode="auto">
          <a:xfrm>
            <a:off x="1692275" y="357346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21" name="Oval 29"/>
          <p:cNvSpPr>
            <a:spLocks noChangeArrowheads="1"/>
          </p:cNvSpPr>
          <p:nvPr/>
        </p:nvSpPr>
        <p:spPr bwMode="auto">
          <a:xfrm>
            <a:off x="1619250" y="314166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22" name="Oval 30"/>
          <p:cNvSpPr>
            <a:spLocks noChangeArrowheads="1"/>
          </p:cNvSpPr>
          <p:nvPr/>
        </p:nvSpPr>
        <p:spPr bwMode="auto">
          <a:xfrm>
            <a:off x="755650" y="368141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23" name="Oval 31"/>
          <p:cNvSpPr>
            <a:spLocks noChangeArrowheads="1"/>
          </p:cNvSpPr>
          <p:nvPr/>
        </p:nvSpPr>
        <p:spPr bwMode="auto">
          <a:xfrm>
            <a:off x="863600" y="324961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0" name="Oval 58"/>
          <p:cNvSpPr>
            <a:spLocks noChangeArrowheads="1"/>
          </p:cNvSpPr>
          <p:nvPr/>
        </p:nvSpPr>
        <p:spPr bwMode="auto">
          <a:xfrm>
            <a:off x="1295400" y="4257675"/>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1" name="Oval 59"/>
          <p:cNvSpPr>
            <a:spLocks noChangeArrowheads="1"/>
          </p:cNvSpPr>
          <p:nvPr/>
        </p:nvSpPr>
        <p:spPr bwMode="auto">
          <a:xfrm>
            <a:off x="1511300" y="4041775"/>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2" name="Oval 60"/>
          <p:cNvSpPr>
            <a:spLocks noChangeArrowheads="1"/>
          </p:cNvSpPr>
          <p:nvPr/>
        </p:nvSpPr>
        <p:spPr bwMode="auto">
          <a:xfrm>
            <a:off x="1690688" y="422116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3" name="Oval 61"/>
          <p:cNvSpPr>
            <a:spLocks noChangeArrowheads="1"/>
          </p:cNvSpPr>
          <p:nvPr/>
        </p:nvSpPr>
        <p:spPr bwMode="auto">
          <a:xfrm>
            <a:off x="1908175" y="335756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4" name="Oval 62"/>
          <p:cNvSpPr>
            <a:spLocks noChangeArrowheads="1"/>
          </p:cNvSpPr>
          <p:nvPr/>
        </p:nvSpPr>
        <p:spPr bwMode="auto">
          <a:xfrm>
            <a:off x="1871663" y="3968750"/>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5" name="Oval 63"/>
          <p:cNvSpPr>
            <a:spLocks noChangeArrowheads="1"/>
          </p:cNvSpPr>
          <p:nvPr/>
        </p:nvSpPr>
        <p:spPr bwMode="auto">
          <a:xfrm>
            <a:off x="1979613" y="368141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6" name="Oval 64"/>
          <p:cNvSpPr>
            <a:spLocks noChangeArrowheads="1"/>
          </p:cNvSpPr>
          <p:nvPr/>
        </p:nvSpPr>
        <p:spPr bwMode="auto">
          <a:xfrm>
            <a:off x="1692275" y="3321050"/>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57" name="Oval 65"/>
          <p:cNvSpPr>
            <a:spLocks noChangeArrowheads="1"/>
          </p:cNvSpPr>
          <p:nvPr/>
        </p:nvSpPr>
        <p:spPr bwMode="auto">
          <a:xfrm>
            <a:off x="3167063" y="28892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58" name="Oval 66"/>
          <p:cNvSpPr>
            <a:spLocks noChangeArrowheads="1"/>
          </p:cNvSpPr>
          <p:nvPr/>
        </p:nvSpPr>
        <p:spPr bwMode="auto">
          <a:xfrm>
            <a:off x="2987675" y="3068638"/>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59" name="Oval 67"/>
          <p:cNvSpPr>
            <a:spLocks noChangeArrowheads="1"/>
          </p:cNvSpPr>
          <p:nvPr/>
        </p:nvSpPr>
        <p:spPr bwMode="auto">
          <a:xfrm>
            <a:off x="2808288" y="3284538"/>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0" name="Oval 68"/>
          <p:cNvSpPr>
            <a:spLocks noChangeArrowheads="1"/>
          </p:cNvSpPr>
          <p:nvPr/>
        </p:nvSpPr>
        <p:spPr bwMode="auto">
          <a:xfrm>
            <a:off x="2771775" y="35369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1" name="Oval 69"/>
          <p:cNvSpPr>
            <a:spLocks noChangeArrowheads="1"/>
          </p:cNvSpPr>
          <p:nvPr/>
        </p:nvSpPr>
        <p:spPr bwMode="auto">
          <a:xfrm>
            <a:off x="2808288" y="37528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2" name="Oval 70"/>
          <p:cNvSpPr>
            <a:spLocks noChangeArrowheads="1"/>
          </p:cNvSpPr>
          <p:nvPr/>
        </p:nvSpPr>
        <p:spPr bwMode="auto">
          <a:xfrm>
            <a:off x="2844800" y="39687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3" name="Oval 71"/>
          <p:cNvSpPr>
            <a:spLocks noChangeArrowheads="1"/>
          </p:cNvSpPr>
          <p:nvPr/>
        </p:nvSpPr>
        <p:spPr bwMode="auto">
          <a:xfrm>
            <a:off x="3024188" y="4149725"/>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4" name="Oval 72"/>
          <p:cNvSpPr>
            <a:spLocks noChangeArrowheads="1"/>
          </p:cNvSpPr>
          <p:nvPr/>
        </p:nvSpPr>
        <p:spPr bwMode="auto">
          <a:xfrm>
            <a:off x="3203575" y="433070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5" name="Oval 73"/>
          <p:cNvSpPr>
            <a:spLocks noChangeArrowheads="1"/>
          </p:cNvSpPr>
          <p:nvPr/>
        </p:nvSpPr>
        <p:spPr bwMode="auto">
          <a:xfrm>
            <a:off x="3455988" y="432911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6" name="Oval 74"/>
          <p:cNvSpPr>
            <a:spLocks noChangeArrowheads="1"/>
          </p:cNvSpPr>
          <p:nvPr/>
        </p:nvSpPr>
        <p:spPr bwMode="auto">
          <a:xfrm>
            <a:off x="3419475" y="28892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7" name="Oval 75"/>
          <p:cNvSpPr>
            <a:spLocks noChangeArrowheads="1"/>
          </p:cNvSpPr>
          <p:nvPr/>
        </p:nvSpPr>
        <p:spPr bwMode="auto">
          <a:xfrm>
            <a:off x="3635375" y="411321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8" name="Oval 76"/>
          <p:cNvSpPr>
            <a:spLocks noChangeArrowheads="1"/>
          </p:cNvSpPr>
          <p:nvPr/>
        </p:nvSpPr>
        <p:spPr bwMode="auto">
          <a:xfrm>
            <a:off x="3779838" y="4257675"/>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69" name="Oval 77"/>
          <p:cNvSpPr>
            <a:spLocks noChangeArrowheads="1"/>
          </p:cNvSpPr>
          <p:nvPr/>
        </p:nvSpPr>
        <p:spPr bwMode="auto">
          <a:xfrm>
            <a:off x="3708400" y="389731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0" name="Oval 78"/>
          <p:cNvSpPr>
            <a:spLocks noChangeArrowheads="1"/>
          </p:cNvSpPr>
          <p:nvPr/>
        </p:nvSpPr>
        <p:spPr bwMode="auto">
          <a:xfrm>
            <a:off x="3924300" y="4041775"/>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1" name="Oval 79"/>
          <p:cNvSpPr>
            <a:spLocks noChangeArrowheads="1"/>
          </p:cNvSpPr>
          <p:nvPr/>
        </p:nvSpPr>
        <p:spPr bwMode="auto">
          <a:xfrm>
            <a:off x="3708400" y="3608388"/>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2" name="Oval 80"/>
          <p:cNvSpPr>
            <a:spLocks noChangeArrowheads="1"/>
          </p:cNvSpPr>
          <p:nvPr/>
        </p:nvSpPr>
        <p:spPr bwMode="auto">
          <a:xfrm>
            <a:off x="3708400" y="33210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3" name="Oval 81"/>
          <p:cNvSpPr>
            <a:spLocks noChangeArrowheads="1"/>
          </p:cNvSpPr>
          <p:nvPr/>
        </p:nvSpPr>
        <p:spPr bwMode="auto">
          <a:xfrm>
            <a:off x="3600450" y="3068638"/>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4" name="Oval 82"/>
          <p:cNvSpPr>
            <a:spLocks noChangeArrowheads="1"/>
          </p:cNvSpPr>
          <p:nvPr/>
        </p:nvSpPr>
        <p:spPr bwMode="auto">
          <a:xfrm>
            <a:off x="3779838" y="2924175"/>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5" name="Oval 83"/>
          <p:cNvSpPr>
            <a:spLocks noChangeArrowheads="1"/>
          </p:cNvSpPr>
          <p:nvPr/>
        </p:nvSpPr>
        <p:spPr bwMode="auto">
          <a:xfrm>
            <a:off x="3924300" y="314166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6" name="Oval 84"/>
          <p:cNvSpPr>
            <a:spLocks noChangeArrowheads="1"/>
          </p:cNvSpPr>
          <p:nvPr/>
        </p:nvSpPr>
        <p:spPr bwMode="auto">
          <a:xfrm>
            <a:off x="4032250" y="3392488"/>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7" name="Oval 85"/>
          <p:cNvSpPr>
            <a:spLocks noChangeArrowheads="1"/>
          </p:cNvSpPr>
          <p:nvPr/>
        </p:nvSpPr>
        <p:spPr bwMode="auto">
          <a:xfrm>
            <a:off x="4067175" y="37528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78" name="Oval 86"/>
          <p:cNvSpPr>
            <a:spLocks noChangeArrowheads="1"/>
          </p:cNvSpPr>
          <p:nvPr/>
        </p:nvSpPr>
        <p:spPr bwMode="auto">
          <a:xfrm>
            <a:off x="5327650" y="4257675"/>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79" name="Oval 87"/>
          <p:cNvSpPr>
            <a:spLocks noChangeArrowheads="1"/>
          </p:cNvSpPr>
          <p:nvPr/>
        </p:nvSpPr>
        <p:spPr bwMode="auto">
          <a:xfrm>
            <a:off x="5003800" y="3824288"/>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80" name="Oval 88"/>
          <p:cNvSpPr>
            <a:spLocks noChangeArrowheads="1"/>
          </p:cNvSpPr>
          <p:nvPr/>
        </p:nvSpPr>
        <p:spPr bwMode="auto">
          <a:xfrm>
            <a:off x="5111750" y="407670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81" name="Oval 89"/>
          <p:cNvSpPr>
            <a:spLocks noChangeArrowheads="1"/>
          </p:cNvSpPr>
          <p:nvPr/>
        </p:nvSpPr>
        <p:spPr bwMode="auto">
          <a:xfrm>
            <a:off x="4932363" y="357346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82" name="Oval 90"/>
          <p:cNvSpPr>
            <a:spLocks noChangeArrowheads="1"/>
          </p:cNvSpPr>
          <p:nvPr/>
        </p:nvSpPr>
        <p:spPr bwMode="auto">
          <a:xfrm>
            <a:off x="5076825" y="299720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83" name="Oval 91"/>
          <p:cNvSpPr>
            <a:spLocks noChangeArrowheads="1"/>
          </p:cNvSpPr>
          <p:nvPr/>
        </p:nvSpPr>
        <p:spPr bwMode="auto">
          <a:xfrm>
            <a:off x="4967288" y="3284538"/>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84" name="Oval 92"/>
          <p:cNvSpPr>
            <a:spLocks noChangeArrowheads="1"/>
          </p:cNvSpPr>
          <p:nvPr/>
        </p:nvSpPr>
        <p:spPr bwMode="auto">
          <a:xfrm>
            <a:off x="5472113" y="2816225"/>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85" name="Oval 93"/>
          <p:cNvSpPr>
            <a:spLocks noChangeArrowheads="1"/>
          </p:cNvSpPr>
          <p:nvPr/>
        </p:nvSpPr>
        <p:spPr bwMode="auto">
          <a:xfrm>
            <a:off x="5256213" y="2852738"/>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86" name="Oval 94"/>
          <p:cNvSpPr>
            <a:spLocks noChangeArrowheads="1"/>
          </p:cNvSpPr>
          <p:nvPr/>
        </p:nvSpPr>
        <p:spPr bwMode="auto">
          <a:xfrm>
            <a:off x="5580063" y="432911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87" name="Oval 95"/>
          <p:cNvSpPr>
            <a:spLocks noChangeArrowheads="1"/>
          </p:cNvSpPr>
          <p:nvPr/>
        </p:nvSpPr>
        <p:spPr bwMode="auto">
          <a:xfrm>
            <a:off x="5688013" y="4041775"/>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88" name="Oval 96"/>
          <p:cNvSpPr>
            <a:spLocks noChangeArrowheads="1"/>
          </p:cNvSpPr>
          <p:nvPr/>
        </p:nvSpPr>
        <p:spPr bwMode="auto">
          <a:xfrm>
            <a:off x="6084888" y="3897313"/>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90" name="Oval 98"/>
          <p:cNvSpPr>
            <a:spLocks noChangeArrowheads="1"/>
          </p:cNvSpPr>
          <p:nvPr/>
        </p:nvSpPr>
        <p:spPr bwMode="auto">
          <a:xfrm>
            <a:off x="5688013" y="2852738"/>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91" name="Oval 99"/>
          <p:cNvSpPr>
            <a:spLocks noChangeArrowheads="1"/>
          </p:cNvSpPr>
          <p:nvPr/>
        </p:nvSpPr>
        <p:spPr bwMode="auto">
          <a:xfrm>
            <a:off x="5832475" y="422116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92" name="Oval 100"/>
          <p:cNvSpPr>
            <a:spLocks noChangeArrowheads="1"/>
          </p:cNvSpPr>
          <p:nvPr/>
        </p:nvSpPr>
        <p:spPr bwMode="auto">
          <a:xfrm>
            <a:off x="5867400" y="3789363"/>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93" name="Oval 101"/>
          <p:cNvSpPr>
            <a:spLocks noChangeArrowheads="1"/>
          </p:cNvSpPr>
          <p:nvPr/>
        </p:nvSpPr>
        <p:spPr bwMode="auto">
          <a:xfrm>
            <a:off x="5832475" y="3105150"/>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95" name="Oval 103"/>
          <p:cNvSpPr>
            <a:spLocks noChangeArrowheads="1"/>
          </p:cNvSpPr>
          <p:nvPr/>
        </p:nvSpPr>
        <p:spPr bwMode="auto">
          <a:xfrm>
            <a:off x="6192838" y="3392488"/>
            <a:ext cx="107950" cy="107950"/>
          </a:xfrm>
          <a:prstGeom prst="ellipse">
            <a:avLst/>
          </a:prstGeom>
          <a:solidFill>
            <a:srgbClr val="00FF00"/>
          </a:solidFill>
          <a:ln w="9525">
            <a:solidFill>
              <a:srgbClr val="00FF00"/>
            </a:solidFill>
            <a:round/>
            <a:headEnd/>
            <a:tailEnd/>
          </a:ln>
        </p:spPr>
        <p:txBody>
          <a:bodyPr wrap="none" anchor="ctr"/>
          <a:lstStyle/>
          <a:p>
            <a:endParaRPr lang="it-IT"/>
          </a:p>
        </p:txBody>
      </p:sp>
      <p:sp>
        <p:nvSpPr>
          <p:cNvPr id="8297" name="Oval 105"/>
          <p:cNvSpPr>
            <a:spLocks noChangeArrowheads="1"/>
          </p:cNvSpPr>
          <p:nvPr/>
        </p:nvSpPr>
        <p:spPr bwMode="auto">
          <a:xfrm>
            <a:off x="5976938" y="2997200"/>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298" name="Oval 106"/>
          <p:cNvSpPr>
            <a:spLocks noChangeArrowheads="1"/>
          </p:cNvSpPr>
          <p:nvPr/>
        </p:nvSpPr>
        <p:spPr bwMode="auto">
          <a:xfrm>
            <a:off x="5867400" y="3392488"/>
            <a:ext cx="107950" cy="107950"/>
          </a:xfrm>
          <a:prstGeom prst="ellipse">
            <a:avLst/>
          </a:prstGeom>
          <a:solidFill>
            <a:srgbClr val="00CCFF"/>
          </a:solidFill>
          <a:ln w="9525">
            <a:solidFill>
              <a:srgbClr val="00CCFF"/>
            </a:solidFill>
            <a:round/>
            <a:headEnd/>
            <a:tailEnd/>
          </a:ln>
        </p:spPr>
        <p:txBody>
          <a:bodyPr wrap="none" anchor="ctr"/>
          <a:lstStyle/>
          <a:p>
            <a:pPr algn="ctr"/>
            <a:endParaRPr lang="it-IT"/>
          </a:p>
        </p:txBody>
      </p:sp>
      <p:sp>
        <p:nvSpPr>
          <p:cNvPr id="8300" name="Oval 108"/>
          <p:cNvSpPr>
            <a:spLocks noChangeArrowheads="1"/>
          </p:cNvSpPr>
          <p:nvPr/>
        </p:nvSpPr>
        <p:spPr bwMode="auto">
          <a:xfrm>
            <a:off x="7200900" y="321310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1" name="Oval 109"/>
          <p:cNvSpPr>
            <a:spLocks noChangeArrowheads="1"/>
          </p:cNvSpPr>
          <p:nvPr/>
        </p:nvSpPr>
        <p:spPr bwMode="auto">
          <a:xfrm>
            <a:off x="7127875" y="3465513"/>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2" name="Oval 110"/>
          <p:cNvSpPr>
            <a:spLocks noChangeArrowheads="1"/>
          </p:cNvSpPr>
          <p:nvPr/>
        </p:nvSpPr>
        <p:spPr bwMode="auto">
          <a:xfrm>
            <a:off x="7054850" y="3717925"/>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3" name="Oval 111"/>
          <p:cNvSpPr>
            <a:spLocks noChangeArrowheads="1"/>
          </p:cNvSpPr>
          <p:nvPr/>
        </p:nvSpPr>
        <p:spPr bwMode="auto">
          <a:xfrm>
            <a:off x="7164388" y="4005263"/>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4" name="Oval 112"/>
          <p:cNvSpPr>
            <a:spLocks noChangeArrowheads="1"/>
          </p:cNvSpPr>
          <p:nvPr/>
        </p:nvSpPr>
        <p:spPr bwMode="auto">
          <a:xfrm>
            <a:off x="7272338" y="4257675"/>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5" name="Oval 113"/>
          <p:cNvSpPr>
            <a:spLocks noChangeArrowheads="1"/>
          </p:cNvSpPr>
          <p:nvPr/>
        </p:nvSpPr>
        <p:spPr bwMode="auto">
          <a:xfrm>
            <a:off x="7524750" y="4365625"/>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6" name="Oval 114"/>
          <p:cNvSpPr>
            <a:spLocks noChangeArrowheads="1"/>
          </p:cNvSpPr>
          <p:nvPr/>
        </p:nvSpPr>
        <p:spPr bwMode="auto">
          <a:xfrm>
            <a:off x="7308850" y="299720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7" name="Oval 115"/>
          <p:cNvSpPr>
            <a:spLocks noChangeArrowheads="1"/>
          </p:cNvSpPr>
          <p:nvPr/>
        </p:nvSpPr>
        <p:spPr bwMode="auto">
          <a:xfrm>
            <a:off x="7559675" y="288925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8" name="Oval 116"/>
          <p:cNvSpPr>
            <a:spLocks noChangeArrowheads="1"/>
          </p:cNvSpPr>
          <p:nvPr/>
        </p:nvSpPr>
        <p:spPr bwMode="auto">
          <a:xfrm>
            <a:off x="7848600" y="2960688"/>
            <a:ext cx="107950" cy="144462"/>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09" name="Oval 117"/>
          <p:cNvSpPr>
            <a:spLocks noChangeArrowheads="1"/>
          </p:cNvSpPr>
          <p:nvPr/>
        </p:nvSpPr>
        <p:spPr bwMode="auto">
          <a:xfrm>
            <a:off x="7885113" y="321310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0" name="Oval 118"/>
          <p:cNvSpPr>
            <a:spLocks noChangeArrowheads="1"/>
          </p:cNvSpPr>
          <p:nvPr/>
        </p:nvSpPr>
        <p:spPr bwMode="auto">
          <a:xfrm>
            <a:off x="8101013" y="3176588"/>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1" name="Oval 119"/>
          <p:cNvSpPr>
            <a:spLocks noChangeArrowheads="1"/>
          </p:cNvSpPr>
          <p:nvPr/>
        </p:nvSpPr>
        <p:spPr bwMode="auto">
          <a:xfrm>
            <a:off x="7956550" y="3392488"/>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2" name="Oval 120"/>
          <p:cNvSpPr>
            <a:spLocks noChangeArrowheads="1"/>
          </p:cNvSpPr>
          <p:nvPr/>
        </p:nvSpPr>
        <p:spPr bwMode="auto">
          <a:xfrm>
            <a:off x="7956550" y="3681413"/>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3" name="Oval 121"/>
          <p:cNvSpPr>
            <a:spLocks noChangeArrowheads="1"/>
          </p:cNvSpPr>
          <p:nvPr/>
        </p:nvSpPr>
        <p:spPr bwMode="auto">
          <a:xfrm>
            <a:off x="7885113" y="396875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4" name="Oval 122"/>
          <p:cNvSpPr>
            <a:spLocks noChangeArrowheads="1"/>
          </p:cNvSpPr>
          <p:nvPr/>
        </p:nvSpPr>
        <p:spPr bwMode="auto">
          <a:xfrm>
            <a:off x="7775575" y="4221163"/>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5" name="Oval 123"/>
          <p:cNvSpPr>
            <a:spLocks noChangeArrowheads="1"/>
          </p:cNvSpPr>
          <p:nvPr/>
        </p:nvSpPr>
        <p:spPr bwMode="auto">
          <a:xfrm>
            <a:off x="8243888" y="3357563"/>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6" name="Oval 124"/>
          <p:cNvSpPr>
            <a:spLocks noChangeArrowheads="1"/>
          </p:cNvSpPr>
          <p:nvPr/>
        </p:nvSpPr>
        <p:spPr bwMode="auto">
          <a:xfrm>
            <a:off x="8280400" y="364490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7" name="Oval 125"/>
          <p:cNvSpPr>
            <a:spLocks noChangeArrowheads="1"/>
          </p:cNvSpPr>
          <p:nvPr/>
        </p:nvSpPr>
        <p:spPr bwMode="auto">
          <a:xfrm>
            <a:off x="8208963" y="3933825"/>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8" name="Oval 126"/>
          <p:cNvSpPr>
            <a:spLocks noChangeArrowheads="1"/>
          </p:cNvSpPr>
          <p:nvPr/>
        </p:nvSpPr>
        <p:spPr bwMode="auto">
          <a:xfrm>
            <a:off x="8137525" y="422275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8319" name="Oval 127"/>
          <p:cNvSpPr>
            <a:spLocks noChangeArrowheads="1"/>
          </p:cNvSpPr>
          <p:nvPr/>
        </p:nvSpPr>
        <p:spPr bwMode="auto">
          <a:xfrm>
            <a:off x="7812088" y="4508500"/>
            <a:ext cx="107950" cy="107950"/>
          </a:xfrm>
          <a:prstGeom prst="ellipse">
            <a:avLst/>
          </a:prstGeom>
          <a:solidFill>
            <a:srgbClr val="FF99CC"/>
          </a:solidFill>
          <a:ln w="9525">
            <a:solidFill>
              <a:srgbClr val="FF99CC"/>
            </a:solidFill>
            <a:round/>
            <a:headEnd/>
            <a:tailEnd/>
          </a:ln>
        </p:spPr>
        <p:txBody>
          <a:bodyPr wrap="none" anchor="ctr"/>
          <a:lstStyle/>
          <a:p>
            <a:endParaRPr lang="it-IT"/>
          </a:p>
        </p:txBody>
      </p:sp>
      <p:sp>
        <p:nvSpPr>
          <p:cNvPr id="149591" name="Text Box 128"/>
          <p:cNvSpPr txBox="1">
            <a:spLocks noChangeArrowheads="1"/>
          </p:cNvSpPr>
          <p:nvPr/>
        </p:nvSpPr>
        <p:spPr bwMode="auto">
          <a:xfrm>
            <a:off x="900113" y="4760913"/>
            <a:ext cx="755650" cy="366712"/>
          </a:xfrm>
          <a:prstGeom prst="rect">
            <a:avLst/>
          </a:prstGeom>
          <a:noFill/>
          <a:ln w="9525">
            <a:noFill/>
            <a:miter lim="800000"/>
            <a:headEnd/>
            <a:tailEnd/>
          </a:ln>
        </p:spPr>
        <p:txBody>
          <a:bodyPr>
            <a:spAutoFit/>
          </a:bodyPr>
          <a:lstStyle/>
          <a:p>
            <a:pPr>
              <a:spcBef>
                <a:spcPct val="50000"/>
              </a:spcBef>
            </a:pPr>
            <a:r>
              <a:rPr lang="en-GB" b="1"/>
              <a:t>A</a:t>
            </a:r>
          </a:p>
        </p:txBody>
      </p:sp>
      <p:sp>
        <p:nvSpPr>
          <p:cNvPr id="149592" name="Text Box 129"/>
          <p:cNvSpPr txBox="1">
            <a:spLocks noChangeArrowheads="1"/>
          </p:cNvSpPr>
          <p:nvPr/>
        </p:nvSpPr>
        <p:spPr bwMode="auto">
          <a:xfrm>
            <a:off x="5003800" y="4760913"/>
            <a:ext cx="755650" cy="366712"/>
          </a:xfrm>
          <a:prstGeom prst="rect">
            <a:avLst/>
          </a:prstGeom>
          <a:noFill/>
          <a:ln w="9525">
            <a:noFill/>
            <a:miter lim="800000"/>
            <a:headEnd/>
            <a:tailEnd/>
          </a:ln>
        </p:spPr>
        <p:txBody>
          <a:bodyPr>
            <a:spAutoFit/>
          </a:bodyPr>
          <a:lstStyle/>
          <a:p>
            <a:pPr>
              <a:spcBef>
                <a:spcPct val="50000"/>
              </a:spcBef>
            </a:pPr>
            <a:r>
              <a:rPr lang="en-GB" b="1"/>
              <a:t>AB</a:t>
            </a:r>
          </a:p>
        </p:txBody>
      </p:sp>
      <p:sp>
        <p:nvSpPr>
          <p:cNvPr id="149593" name="Text Box 130"/>
          <p:cNvSpPr txBox="1">
            <a:spLocks noChangeArrowheads="1"/>
          </p:cNvSpPr>
          <p:nvPr/>
        </p:nvSpPr>
        <p:spPr bwMode="auto">
          <a:xfrm>
            <a:off x="2916238" y="4760913"/>
            <a:ext cx="755650" cy="366712"/>
          </a:xfrm>
          <a:prstGeom prst="rect">
            <a:avLst/>
          </a:prstGeom>
          <a:noFill/>
          <a:ln w="9525">
            <a:noFill/>
            <a:miter lim="800000"/>
            <a:headEnd/>
            <a:tailEnd/>
          </a:ln>
        </p:spPr>
        <p:txBody>
          <a:bodyPr>
            <a:spAutoFit/>
          </a:bodyPr>
          <a:lstStyle/>
          <a:p>
            <a:pPr>
              <a:spcBef>
                <a:spcPct val="50000"/>
              </a:spcBef>
            </a:pPr>
            <a:r>
              <a:rPr lang="en-GB" b="1"/>
              <a:t>B</a:t>
            </a:r>
          </a:p>
        </p:txBody>
      </p:sp>
      <p:sp>
        <p:nvSpPr>
          <p:cNvPr id="149594" name="Text Box 131"/>
          <p:cNvSpPr txBox="1">
            <a:spLocks noChangeArrowheads="1"/>
          </p:cNvSpPr>
          <p:nvPr/>
        </p:nvSpPr>
        <p:spPr bwMode="auto">
          <a:xfrm>
            <a:off x="7885113" y="4689475"/>
            <a:ext cx="755650" cy="366713"/>
          </a:xfrm>
          <a:prstGeom prst="rect">
            <a:avLst/>
          </a:prstGeom>
          <a:noFill/>
          <a:ln w="9525">
            <a:noFill/>
            <a:miter lim="800000"/>
            <a:headEnd/>
            <a:tailEnd/>
          </a:ln>
        </p:spPr>
        <p:txBody>
          <a:bodyPr>
            <a:spAutoFit/>
          </a:bodyPr>
          <a:lstStyle/>
          <a:p>
            <a:pPr>
              <a:spcBef>
                <a:spcPct val="50000"/>
              </a:spcBef>
            </a:pPr>
            <a:r>
              <a:rPr lang="en-GB" b="1"/>
              <a:t>O</a:t>
            </a:r>
          </a:p>
        </p:txBody>
      </p:sp>
      <p:grpSp>
        <p:nvGrpSpPr>
          <p:cNvPr id="6" name="Group 134"/>
          <p:cNvGrpSpPr>
            <a:grpSpLocks/>
          </p:cNvGrpSpPr>
          <p:nvPr/>
        </p:nvGrpSpPr>
        <p:grpSpPr bwMode="auto">
          <a:xfrm rot="-5400000">
            <a:off x="890588" y="4230688"/>
            <a:ext cx="1746250" cy="647700"/>
            <a:chOff x="986" y="3374"/>
            <a:chExt cx="1100" cy="408"/>
          </a:xfrm>
        </p:grpSpPr>
        <p:sp>
          <p:nvSpPr>
            <p:cNvPr id="149605" name="AutoShape 132"/>
            <p:cNvSpPr>
              <a:spLocks noChangeArrowheads="1"/>
            </p:cNvSpPr>
            <p:nvPr/>
          </p:nvSpPr>
          <p:spPr bwMode="auto">
            <a:xfrm rot="5400000">
              <a:off x="1134" y="3226"/>
              <a:ext cx="408" cy="703"/>
            </a:xfrm>
            <a:prstGeom prst="upArrow">
              <a:avLst>
                <a:gd name="adj1" fmla="val 50000"/>
                <a:gd name="adj2" fmla="val 43076"/>
              </a:avLst>
            </a:prstGeom>
            <a:solidFill>
              <a:schemeClr val="accent1"/>
            </a:solidFill>
            <a:ln w="9525">
              <a:solidFill>
                <a:schemeClr val="tx1"/>
              </a:solidFill>
              <a:miter lim="800000"/>
              <a:headEnd/>
              <a:tailEnd/>
            </a:ln>
          </p:spPr>
          <p:txBody>
            <a:bodyPr vert="eaVert" wrap="none" anchor="ctr"/>
            <a:lstStyle/>
            <a:p>
              <a:endParaRPr lang="it-IT"/>
            </a:p>
          </p:txBody>
        </p:sp>
        <p:sp>
          <p:nvSpPr>
            <p:cNvPr id="149606" name="Text Box 133"/>
            <p:cNvSpPr txBox="1">
              <a:spLocks noChangeArrowheads="1"/>
            </p:cNvSpPr>
            <p:nvPr/>
          </p:nvSpPr>
          <p:spPr bwMode="auto">
            <a:xfrm>
              <a:off x="1020" y="3475"/>
              <a:ext cx="1066" cy="173"/>
            </a:xfrm>
            <a:prstGeom prst="rect">
              <a:avLst/>
            </a:prstGeom>
            <a:noFill/>
            <a:ln w="9525">
              <a:noFill/>
              <a:miter lim="800000"/>
              <a:headEnd/>
              <a:tailEnd/>
            </a:ln>
          </p:spPr>
          <p:txBody>
            <a:bodyPr>
              <a:spAutoFit/>
            </a:bodyPr>
            <a:lstStyle/>
            <a:p>
              <a:pPr>
                <a:spcBef>
                  <a:spcPct val="50000"/>
                </a:spcBef>
              </a:pPr>
              <a:r>
                <a:rPr lang="en-GB" sz="1200"/>
                <a:t>A antigen</a:t>
              </a:r>
            </a:p>
          </p:txBody>
        </p:sp>
      </p:grpSp>
      <p:grpSp>
        <p:nvGrpSpPr>
          <p:cNvPr id="7" name="Group 144"/>
          <p:cNvGrpSpPr>
            <a:grpSpLocks/>
          </p:cNvGrpSpPr>
          <p:nvPr/>
        </p:nvGrpSpPr>
        <p:grpSpPr bwMode="auto">
          <a:xfrm rot="-5400000">
            <a:off x="3059112" y="4329113"/>
            <a:ext cx="1584325" cy="647700"/>
            <a:chOff x="1202" y="3589"/>
            <a:chExt cx="1100" cy="408"/>
          </a:xfrm>
        </p:grpSpPr>
        <p:sp>
          <p:nvSpPr>
            <p:cNvPr id="149603" name="AutoShape 136"/>
            <p:cNvSpPr>
              <a:spLocks noChangeArrowheads="1"/>
            </p:cNvSpPr>
            <p:nvPr/>
          </p:nvSpPr>
          <p:spPr bwMode="auto">
            <a:xfrm rot="5400000">
              <a:off x="1350" y="3441"/>
              <a:ext cx="408" cy="703"/>
            </a:xfrm>
            <a:prstGeom prst="upArrow">
              <a:avLst>
                <a:gd name="adj1" fmla="val 50000"/>
                <a:gd name="adj2" fmla="val 43076"/>
              </a:avLst>
            </a:prstGeom>
            <a:solidFill>
              <a:schemeClr val="accent1"/>
            </a:solidFill>
            <a:ln w="9525">
              <a:solidFill>
                <a:schemeClr val="tx1"/>
              </a:solidFill>
              <a:miter lim="800000"/>
              <a:headEnd/>
              <a:tailEnd/>
            </a:ln>
          </p:spPr>
          <p:txBody>
            <a:bodyPr vert="eaVert" wrap="none" anchor="ctr"/>
            <a:lstStyle/>
            <a:p>
              <a:endParaRPr lang="it-IT"/>
            </a:p>
          </p:txBody>
        </p:sp>
        <p:sp>
          <p:nvSpPr>
            <p:cNvPr id="149604" name="Text Box 137"/>
            <p:cNvSpPr txBox="1">
              <a:spLocks noChangeArrowheads="1"/>
            </p:cNvSpPr>
            <p:nvPr/>
          </p:nvSpPr>
          <p:spPr bwMode="auto">
            <a:xfrm>
              <a:off x="1236" y="3690"/>
              <a:ext cx="1066" cy="173"/>
            </a:xfrm>
            <a:prstGeom prst="rect">
              <a:avLst/>
            </a:prstGeom>
            <a:noFill/>
            <a:ln w="9525">
              <a:noFill/>
              <a:miter lim="800000"/>
              <a:headEnd/>
              <a:tailEnd/>
            </a:ln>
          </p:spPr>
          <p:txBody>
            <a:bodyPr>
              <a:spAutoFit/>
            </a:bodyPr>
            <a:lstStyle/>
            <a:p>
              <a:pPr>
                <a:spcBef>
                  <a:spcPct val="50000"/>
                </a:spcBef>
              </a:pPr>
              <a:r>
                <a:rPr lang="en-GB" sz="1200"/>
                <a:t>B antigen</a:t>
              </a:r>
            </a:p>
          </p:txBody>
        </p:sp>
      </p:grpSp>
      <p:grpSp>
        <p:nvGrpSpPr>
          <p:cNvPr id="8" name="Group 145"/>
          <p:cNvGrpSpPr>
            <a:grpSpLocks/>
          </p:cNvGrpSpPr>
          <p:nvPr/>
        </p:nvGrpSpPr>
        <p:grpSpPr bwMode="auto">
          <a:xfrm rot="-5400000">
            <a:off x="4949825" y="4346576"/>
            <a:ext cx="1692275" cy="647700"/>
            <a:chOff x="2404" y="3238"/>
            <a:chExt cx="1066" cy="408"/>
          </a:xfrm>
        </p:grpSpPr>
        <p:sp>
          <p:nvSpPr>
            <p:cNvPr id="149601" name="AutoShape 139"/>
            <p:cNvSpPr>
              <a:spLocks noChangeArrowheads="1"/>
            </p:cNvSpPr>
            <p:nvPr/>
          </p:nvSpPr>
          <p:spPr bwMode="auto">
            <a:xfrm rot="5400000">
              <a:off x="2586" y="3090"/>
              <a:ext cx="408" cy="703"/>
            </a:xfrm>
            <a:prstGeom prst="upArrow">
              <a:avLst>
                <a:gd name="adj1" fmla="val 50000"/>
                <a:gd name="adj2" fmla="val 43076"/>
              </a:avLst>
            </a:prstGeom>
            <a:solidFill>
              <a:schemeClr val="accent1"/>
            </a:solidFill>
            <a:ln w="9525">
              <a:solidFill>
                <a:schemeClr val="tx1"/>
              </a:solidFill>
              <a:miter lim="800000"/>
              <a:headEnd/>
              <a:tailEnd/>
            </a:ln>
          </p:spPr>
          <p:txBody>
            <a:bodyPr vert="eaVert" wrap="none" anchor="ctr"/>
            <a:lstStyle/>
            <a:p>
              <a:endParaRPr lang="it-IT"/>
            </a:p>
          </p:txBody>
        </p:sp>
        <p:sp>
          <p:nvSpPr>
            <p:cNvPr id="149602" name="Text Box 140"/>
            <p:cNvSpPr txBox="1">
              <a:spLocks noChangeArrowheads="1"/>
            </p:cNvSpPr>
            <p:nvPr/>
          </p:nvSpPr>
          <p:spPr bwMode="auto">
            <a:xfrm>
              <a:off x="2404" y="3339"/>
              <a:ext cx="1066" cy="173"/>
            </a:xfrm>
            <a:prstGeom prst="rect">
              <a:avLst/>
            </a:prstGeom>
            <a:noFill/>
            <a:ln w="9525">
              <a:noFill/>
              <a:miter lim="800000"/>
              <a:headEnd/>
              <a:tailEnd/>
            </a:ln>
          </p:spPr>
          <p:txBody>
            <a:bodyPr>
              <a:spAutoFit/>
            </a:bodyPr>
            <a:lstStyle/>
            <a:p>
              <a:pPr>
                <a:spcBef>
                  <a:spcPct val="50000"/>
                </a:spcBef>
              </a:pPr>
              <a:r>
                <a:rPr lang="en-GB" sz="1200"/>
                <a:t>A &amp; B  antigens</a:t>
              </a:r>
            </a:p>
          </p:txBody>
        </p:sp>
      </p:grpSp>
      <p:grpSp>
        <p:nvGrpSpPr>
          <p:cNvPr id="9" name="Group 141"/>
          <p:cNvGrpSpPr>
            <a:grpSpLocks/>
          </p:cNvGrpSpPr>
          <p:nvPr/>
        </p:nvGrpSpPr>
        <p:grpSpPr bwMode="auto">
          <a:xfrm rot="-5400000">
            <a:off x="6470650" y="4230688"/>
            <a:ext cx="1746250" cy="647700"/>
            <a:chOff x="986" y="3374"/>
            <a:chExt cx="1100" cy="408"/>
          </a:xfrm>
        </p:grpSpPr>
        <p:sp>
          <p:nvSpPr>
            <p:cNvPr id="149599" name="AutoShape 142"/>
            <p:cNvSpPr>
              <a:spLocks noChangeArrowheads="1"/>
            </p:cNvSpPr>
            <p:nvPr/>
          </p:nvSpPr>
          <p:spPr bwMode="auto">
            <a:xfrm rot="5400000">
              <a:off x="1134" y="3226"/>
              <a:ext cx="408" cy="703"/>
            </a:xfrm>
            <a:prstGeom prst="upArrow">
              <a:avLst>
                <a:gd name="adj1" fmla="val 50000"/>
                <a:gd name="adj2" fmla="val 43076"/>
              </a:avLst>
            </a:prstGeom>
            <a:solidFill>
              <a:schemeClr val="accent1"/>
            </a:solidFill>
            <a:ln w="9525">
              <a:solidFill>
                <a:schemeClr val="tx1"/>
              </a:solidFill>
              <a:miter lim="800000"/>
              <a:headEnd/>
              <a:tailEnd/>
            </a:ln>
          </p:spPr>
          <p:txBody>
            <a:bodyPr vert="eaVert" wrap="none" anchor="ctr"/>
            <a:lstStyle/>
            <a:p>
              <a:endParaRPr lang="it-IT"/>
            </a:p>
          </p:txBody>
        </p:sp>
        <p:sp>
          <p:nvSpPr>
            <p:cNvPr id="149600" name="Text Box 143"/>
            <p:cNvSpPr txBox="1">
              <a:spLocks noChangeArrowheads="1"/>
            </p:cNvSpPr>
            <p:nvPr/>
          </p:nvSpPr>
          <p:spPr bwMode="auto">
            <a:xfrm>
              <a:off x="1020" y="3475"/>
              <a:ext cx="1066" cy="173"/>
            </a:xfrm>
            <a:prstGeom prst="rect">
              <a:avLst/>
            </a:prstGeom>
            <a:noFill/>
            <a:ln w="9525">
              <a:noFill/>
              <a:miter lim="800000"/>
              <a:headEnd/>
              <a:tailEnd/>
            </a:ln>
          </p:spPr>
          <p:txBody>
            <a:bodyPr>
              <a:spAutoFit/>
            </a:bodyPr>
            <a:lstStyle/>
            <a:p>
              <a:pPr>
                <a:spcBef>
                  <a:spcPct val="50000"/>
                </a:spcBef>
              </a:pPr>
              <a:r>
                <a:rPr lang="en-GB" sz="1200"/>
                <a:t>H antigen</a:t>
              </a:r>
            </a:p>
          </p:txBody>
        </p:sp>
      </p:gr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8199">
                                            <p:txEl>
                                              <p:pRg st="0" end="0"/>
                                            </p:txEl>
                                          </p:spTgt>
                                        </p:tgtEl>
                                        <p:attrNameLst>
                                          <p:attrName>ppt_c</p:attrName>
                                        </p:attrNameLst>
                                      </p:cBhvr>
                                      <p:to>
                                        <a:schemeClr val="folHlink"/>
                                      </p:to>
                                    </p:animClr>
                                  </p:subTnLst>
                                </p:cTn>
                              </p:par>
                              <p:par>
                                <p:cTn id="7" presetID="1" presetClass="entr" presetSubtype="0" fill="hold" grpId="0" nodeType="withEffect">
                                  <p:stCondLst>
                                    <p:cond delay="0"/>
                                  </p:stCondLst>
                                  <p:childTnLst>
                                    <p:set>
                                      <p:cBhvr>
                                        <p:cTn id="8" dur="1" fill="hold">
                                          <p:stCondLst>
                                            <p:cond delay="0"/>
                                          </p:stCondLst>
                                        </p:cTn>
                                        <p:tgtEl>
                                          <p:spTgt spid="82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2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2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2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2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2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2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2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2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5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2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19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8199">
                                            <p:txEl>
                                              <p:pRg st="1" end="1"/>
                                            </p:txEl>
                                          </p:spTgt>
                                        </p:tgtEl>
                                        <p:attrNameLst>
                                          <p:attrName>ppt_c</p:attrName>
                                        </p:attrNameLst>
                                      </p:cBhvr>
                                      <p:to>
                                        <a:schemeClr val="folHlink"/>
                                      </p:to>
                                    </p:animClr>
                                  </p:subTnLst>
                                </p:cTn>
                              </p:par>
                              <p:par>
                                <p:cTn id="51" presetID="1" presetClass="entr" presetSubtype="0" fill="hold" grpId="0" nodeType="withEffect">
                                  <p:stCondLst>
                                    <p:cond delay="0"/>
                                  </p:stCondLst>
                                  <p:childTnLst>
                                    <p:set>
                                      <p:cBhvr>
                                        <p:cTn id="52" dur="1" fill="hold">
                                          <p:stCondLst>
                                            <p:cond delay="0"/>
                                          </p:stCondLst>
                                        </p:cTn>
                                        <p:tgtEl>
                                          <p:spTgt spid="82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25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2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26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26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2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2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26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26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26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26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26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26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27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27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27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827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27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27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27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27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819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8199">
                                            <p:txEl>
                                              <p:pRg st="2" end="2"/>
                                            </p:txEl>
                                          </p:spTgt>
                                        </p:tgtEl>
                                        <p:attrNameLst>
                                          <p:attrName>ppt_c</p:attrName>
                                        </p:attrNameLst>
                                      </p:cBhvr>
                                      <p:to>
                                        <a:schemeClr val="folHlink"/>
                                      </p:to>
                                    </p:animClr>
                                  </p:subTnLst>
                                </p:cTn>
                              </p:par>
                              <p:par>
                                <p:cTn id="99" presetID="1" presetClass="entr" presetSubtype="0" fill="hold" grpId="0" nodeType="withEffect">
                                  <p:stCondLst>
                                    <p:cond delay="0"/>
                                  </p:stCondLst>
                                  <p:childTnLst>
                                    <p:set>
                                      <p:cBhvr>
                                        <p:cTn id="100" dur="1" fill="hold">
                                          <p:stCondLst>
                                            <p:cond delay="0"/>
                                          </p:stCondLst>
                                        </p:cTn>
                                        <p:tgtEl>
                                          <p:spTgt spid="827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827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28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28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28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28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28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28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28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8287"/>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28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290"/>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291"/>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292"/>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829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8295"/>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8297"/>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8298"/>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8"/>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819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8199">
                                            <p:txEl>
                                              <p:pRg st="3" end="3"/>
                                            </p:txEl>
                                          </p:spTgt>
                                        </p:tgtEl>
                                        <p:attrNameLst>
                                          <p:attrName>ppt_c</p:attrName>
                                        </p:attrNameLst>
                                      </p:cBhvr>
                                      <p:to>
                                        <a:schemeClr val="folHlink"/>
                                      </p:to>
                                    </p:animClr>
                                  </p:subTnLst>
                                </p:cTn>
                              </p:par>
                              <p:par>
                                <p:cTn id="141" presetID="1" presetClass="entr" presetSubtype="0" fill="hold" grpId="0" nodeType="withEffect">
                                  <p:stCondLst>
                                    <p:cond delay="0"/>
                                  </p:stCondLst>
                                  <p:childTnLst>
                                    <p:set>
                                      <p:cBhvr>
                                        <p:cTn id="142" dur="1" fill="hold">
                                          <p:stCondLst>
                                            <p:cond delay="0"/>
                                          </p:stCondLst>
                                        </p:cTn>
                                        <p:tgtEl>
                                          <p:spTgt spid="8300"/>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301"/>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8302"/>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8303"/>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8304"/>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8305"/>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8306"/>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307"/>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8308"/>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8309"/>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8310"/>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8311"/>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8312"/>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8313"/>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8314"/>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8315"/>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8316"/>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8317"/>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8318"/>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8319"/>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 grpId="0" animBg="1"/>
      <p:bldP spid="8213" grpId="0" animBg="1"/>
      <p:bldP spid="8214" grpId="0" animBg="1"/>
      <p:bldP spid="8215" grpId="0" animBg="1"/>
      <p:bldP spid="8216" grpId="0" animBg="1"/>
      <p:bldP spid="8217" grpId="0" animBg="1"/>
      <p:bldP spid="8218" grpId="0" animBg="1"/>
      <p:bldP spid="8219" grpId="0" animBg="1"/>
      <p:bldP spid="8220" grpId="0" animBg="1"/>
      <p:bldP spid="8221" grpId="0" animBg="1"/>
      <p:bldP spid="8222" grpId="0" animBg="1"/>
      <p:bldP spid="8223" grpId="0" animBg="1"/>
      <p:bldP spid="8250" grpId="0" animBg="1"/>
      <p:bldP spid="8251" grpId="0" animBg="1"/>
      <p:bldP spid="8252" grpId="0" animBg="1"/>
      <p:bldP spid="8253" grpId="0" animBg="1"/>
      <p:bldP spid="8254" grpId="0" animBg="1"/>
      <p:bldP spid="8255" grpId="0" animBg="1"/>
      <p:bldP spid="8256" grpId="0" animBg="1"/>
      <p:bldP spid="8257" grpId="0" animBg="1"/>
      <p:bldP spid="8258" grpId="0" animBg="1"/>
      <p:bldP spid="8259" grpId="0" animBg="1"/>
      <p:bldP spid="8260" grpId="0" animBg="1"/>
      <p:bldP spid="8261" grpId="0" animBg="1"/>
      <p:bldP spid="8262" grpId="0" animBg="1"/>
      <p:bldP spid="8263" grpId="0" animBg="1"/>
      <p:bldP spid="8264" grpId="0" animBg="1"/>
      <p:bldP spid="8265" grpId="0" animBg="1"/>
      <p:bldP spid="8266" grpId="0" animBg="1"/>
      <p:bldP spid="8267" grpId="0" animBg="1"/>
      <p:bldP spid="8268" grpId="0" animBg="1"/>
      <p:bldP spid="8269" grpId="0" animBg="1"/>
      <p:bldP spid="8270" grpId="0" animBg="1"/>
      <p:bldP spid="8271" grpId="0" animBg="1"/>
      <p:bldP spid="8272" grpId="0" animBg="1"/>
      <p:bldP spid="8273" grpId="0" animBg="1"/>
      <p:bldP spid="8274" grpId="0" animBg="1"/>
      <p:bldP spid="8275" grpId="0" animBg="1"/>
      <p:bldP spid="8276" grpId="0" animBg="1"/>
      <p:bldP spid="8277" grpId="0" animBg="1"/>
      <p:bldP spid="8278" grpId="0" animBg="1"/>
      <p:bldP spid="8279" grpId="0" animBg="1"/>
      <p:bldP spid="8280" grpId="0" animBg="1"/>
      <p:bldP spid="8281" grpId="0" animBg="1"/>
      <p:bldP spid="8282" grpId="0" animBg="1"/>
      <p:bldP spid="8283" grpId="0" animBg="1"/>
      <p:bldP spid="8284" grpId="0" animBg="1"/>
      <p:bldP spid="8285" grpId="0" animBg="1"/>
      <p:bldP spid="8286" grpId="0" animBg="1"/>
      <p:bldP spid="8287" grpId="0" animBg="1"/>
      <p:bldP spid="8288" grpId="0" animBg="1"/>
      <p:bldP spid="8290" grpId="0" animBg="1"/>
      <p:bldP spid="8291" grpId="0" animBg="1"/>
      <p:bldP spid="8292" grpId="0" animBg="1"/>
      <p:bldP spid="8293" grpId="0" animBg="1"/>
      <p:bldP spid="8295" grpId="0" animBg="1"/>
      <p:bldP spid="8297" grpId="0" animBg="1"/>
      <p:bldP spid="8298" grpId="0" animBg="1"/>
      <p:bldP spid="8300" grpId="0" animBg="1"/>
      <p:bldP spid="8301" grpId="0" animBg="1"/>
      <p:bldP spid="8302" grpId="0" animBg="1"/>
      <p:bldP spid="8303" grpId="0" animBg="1"/>
      <p:bldP spid="8304" grpId="0" animBg="1"/>
      <p:bldP spid="8305" grpId="0" animBg="1"/>
      <p:bldP spid="8306" grpId="0" animBg="1"/>
      <p:bldP spid="8307" grpId="0" animBg="1"/>
      <p:bldP spid="8308" grpId="0" animBg="1"/>
      <p:bldP spid="8309" grpId="0" animBg="1"/>
      <p:bldP spid="8310" grpId="0" animBg="1"/>
      <p:bldP spid="8311" grpId="0" animBg="1"/>
      <p:bldP spid="8312" grpId="0" animBg="1"/>
      <p:bldP spid="8313" grpId="0" animBg="1"/>
      <p:bldP spid="8314" grpId="0" animBg="1"/>
      <p:bldP spid="8315" grpId="0" animBg="1"/>
      <p:bldP spid="8316" grpId="0" animBg="1"/>
      <p:bldP spid="8317" grpId="0" animBg="1"/>
      <p:bldP spid="8318" grpId="0" animBg="1"/>
      <p:bldP spid="831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egnaposto piè di pagina 5"/>
          <p:cNvSpPr>
            <a:spLocks noGrp="1"/>
          </p:cNvSpPr>
          <p:nvPr>
            <p:ph type="ftr" sz="quarter" idx="10"/>
          </p:nvPr>
        </p:nvSpPr>
        <p:spPr>
          <a:noFill/>
        </p:spPr>
        <p:txBody>
          <a:bodyPr/>
          <a:lstStyle/>
          <a:p>
            <a:r>
              <a:rPr lang="en-GB" smtClean="0"/>
              <a:t>Kimberley Davies - kid1 - 011833121</a:t>
            </a:r>
          </a:p>
        </p:txBody>
      </p:sp>
      <p:sp>
        <p:nvSpPr>
          <p:cNvPr id="150531" name="Rectangle 6"/>
          <p:cNvSpPr>
            <a:spLocks noGrp="1" noChangeArrowheads="1"/>
          </p:cNvSpPr>
          <p:nvPr>
            <p:ph type="title"/>
          </p:nvPr>
        </p:nvSpPr>
        <p:spPr>
          <a:xfrm>
            <a:off x="358775" y="0"/>
            <a:ext cx="8229600" cy="765175"/>
          </a:xfrm>
        </p:spPr>
        <p:txBody>
          <a:bodyPr/>
          <a:lstStyle/>
          <a:p>
            <a:r>
              <a:rPr lang="en-GB" sz="2800" b="1" smtClean="0"/>
              <a:t>Blood Grouping</a:t>
            </a:r>
          </a:p>
        </p:txBody>
      </p:sp>
      <p:sp>
        <p:nvSpPr>
          <p:cNvPr id="7175" name="Rectangle 7"/>
          <p:cNvSpPr>
            <a:spLocks noGrp="1" noChangeArrowheads="1"/>
          </p:cNvSpPr>
          <p:nvPr>
            <p:ph type="body" sz="half" idx="1"/>
          </p:nvPr>
        </p:nvSpPr>
        <p:spPr>
          <a:xfrm>
            <a:off x="179388" y="728663"/>
            <a:ext cx="8569325" cy="2627312"/>
          </a:xfrm>
        </p:spPr>
        <p:txBody>
          <a:bodyPr/>
          <a:lstStyle/>
          <a:p>
            <a:pPr>
              <a:lnSpc>
                <a:spcPct val="80000"/>
              </a:lnSpc>
            </a:pPr>
            <a:r>
              <a:rPr lang="en-GB" sz="2400" smtClean="0"/>
              <a:t>The most well known and medically important blood types are in the ABO group.  They were discovered in 1900 and 1901 at the University of Vienna by Karl Landsteiner in the process of trying to learn why blood transfusions sometimes cause death and at other times save a patient.  Thirty years later, he received the Nobel Prize for this discovery.</a:t>
            </a:r>
          </a:p>
        </p:txBody>
      </p:sp>
      <p:graphicFrame>
        <p:nvGraphicFramePr>
          <p:cNvPr id="7226" name="Group 58"/>
          <p:cNvGraphicFramePr>
            <a:graphicFrameLocks noGrp="1"/>
          </p:cNvGraphicFramePr>
          <p:nvPr>
            <p:ph sz="quarter" idx="2"/>
          </p:nvPr>
        </p:nvGraphicFramePr>
        <p:xfrm>
          <a:off x="3348038" y="3573463"/>
          <a:ext cx="5437187" cy="2771776"/>
        </p:xfrm>
        <a:graphic>
          <a:graphicData uri="http://schemas.openxmlformats.org/drawingml/2006/table">
            <a:tbl>
              <a:tblPr/>
              <a:tblGrid>
                <a:gridCol w="1096962"/>
                <a:gridCol w="1455738"/>
                <a:gridCol w="1571625"/>
                <a:gridCol w="1312862"/>
              </a:tblGrid>
              <a:tr h="674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Blood Group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Antigens on RBCs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Antibodies in Serum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Genotypes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Anti B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AA or AO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4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Anti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BB or BO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40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 &amp;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None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Anti A </a:t>
                      </a:r>
                    </a:p>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Anti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GB" sz="1600" b="1" i="0" u="none" strike="noStrike" cap="none" normalizeH="0" baseline="0" smtClean="0">
                          <a:ln>
                            <a:noFill/>
                          </a:ln>
                          <a:solidFill>
                            <a:schemeClr val="tx1"/>
                          </a:solidFill>
                          <a:effectLst>
                            <a:outerShdw blurRad="38100" dist="38100" dir="2700000" algn="tl">
                              <a:srgbClr val="000000"/>
                            </a:outerShdw>
                          </a:effectLst>
                          <a:latin typeface="Tahoma" pitchFamily="34" charset="0"/>
                        </a:rPr>
                        <a:t>OO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 name="Group 60"/>
          <p:cNvGrpSpPr>
            <a:grpSpLocks/>
          </p:cNvGrpSpPr>
          <p:nvPr/>
        </p:nvGrpSpPr>
        <p:grpSpPr bwMode="auto">
          <a:xfrm>
            <a:off x="611188" y="3681413"/>
            <a:ext cx="2232025" cy="2847975"/>
            <a:chOff x="340" y="2024"/>
            <a:chExt cx="1406" cy="1794"/>
          </a:xfrm>
        </p:grpSpPr>
        <p:pic>
          <p:nvPicPr>
            <p:cNvPr id="150567" name="Picture 55" descr="web-landsteiner-image1"/>
            <p:cNvPicPr>
              <a:picLocks noChangeAspect="1" noChangeArrowheads="1"/>
            </p:cNvPicPr>
            <p:nvPr/>
          </p:nvPicPr>
          <p:blipFill>
            <a:blip r:embed="rId3"/>
            <a:srcRect/>
            <a:stretch>
              <a:fillRect/>
            </a:stretch>
          </p:blipFill>
          <p:spPr bwMode="auto">
            <a:xfrm>
              <a:off x="408" y="2024"/>
              <a:ext cx="1134" cy="1452"/>
            </a:xfrm>
            <a:prstGeom prst="rect">
              <a:avLst/>
            </a:prstGeom>
            <a:noFill/>
            <a:ln w="9525">
              <a:noFill/>
              <a:miter lim="800000"/>
              <a:headEnd/>
              <a:tailEnd/>
            </a:ln>
          </p:spPr>
        </p:pic>
        <p:sp>
          <p:nvSpPr>
            <p:cNvPr id="150568" name="Text Box 59"/>
            <p:cNvSpPr txBox="1">
              <a:spLocks noChangeArrowheads="1"/>
            </p:cNvSpPr>
            <p:nvPr/>
          </p:nvSpPr>
          <p:spPr bwMode="auto">
            <a:xfrm>
              <a:off x="340" y="3566"/>
              <a:ext cx="1406" cy="252"/>
            </a:xfrm>
            <a:prstGeom prst="rect">
              <a:avLst/>
            </a:prstGeom>
            <a:noFill/>
            <a:ln w="9525">
              <a:noFill/>
              <a:miter lim="800000"/>
              <a:headEnd/>
              <a:tailEnd/>
            </a:ln>
          </p:spPr>
          <p:txBody>
            <a:bodyPr>
              <a:spAutoFit/>
            </a:bodyPr>
            <a:lstStyle/>
            <a:p>
              <a:pPr>
                <a:spcBef>
                  <a:spcPct val="50000"/>
                </a:spcBef>
              </a:pPr>
              <a:r>
                <a:rPr lang="en-GB" sz="2000" b="1"/>
                <a:t>Karl  Landsteiner</a:t>
              </a:r>
              <a:r>
                <a:rPr lang="en-GB" sz="2000"/>
                <a:t>  </a:t>
              </a:r>
            </a:p>
          </p:txBody>
        </p:sp>
      </p:grpSp>
      <p:sp>
        <p:nvSpPr>
          <p:cNvPr id="150566" name="Text Box 61"/>
          <p:cNvSpPr txBox="1">
            <a:spLocks noChangeArrowheads="1"/>
          </p:cNvSpPr>
          <p:nvPr/>
        </p:nvSpPr>
        <p:spPr bwMode="auto">
          <a:xfrm>
            <a:off x="0" y="6453188"/>
            <a:ext cx="4103688" cy="398462"/>
          </a:xfrm>
          <a:prstGeom prst="rect">
            <a:avLst/>
          </a:prstGeom>
          <a:noFill/>
          <a:ln w="9525">
            <a:noFill/>
            <a:miter lim="800000"/>
            <a:headEnd/>
            <a:tailEnd/>
          </a:ln>
        </p:spPr>
        <p:txBody>
          <a:bodyPr>
            <a:spAutoFit/>
          </a:bodyPr>
          <a:lstStyle/>
          <a:p>
            <a:pPr>
              <a:spcBef>
                <a:spcPct val="50000"/>
              </a:spcBef>
            </a:pPr>
            <a:r>
              <a:rPr lang="en-GB" sz="800">
                <a:hlinkClick r:id="rId4"/>
              </a:rPr>
              <a:t>http://www.nobel.se/medicine/laureates/1930/landsteiner-bio.html</a:t>
            </a:r>
            <a:endParaRPr lang="en-GB" sz="800"/>
          </a:p>
          <a:p>
            <a:pPr>
              <a:spcBef>
                <a:spcPct val="50000"/>
              </a:spcBef>
            </a:pPr>
            <a:endParaRPr lang="en-GB" sz="800"/>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5">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175">
                                            <p:txEl>
                                              <p:pRg st="0" end="0"/>
                                            </p:txEl>
                                          </p:spTgt>
                                        </p:tgtEl>
                                        <p:attrNameLst>
                                          <p:attrName>ppt_c</p:attrName>
                                        </p:attrNameLst>
                                      </p:cBhvr>
                                      <p:to>
                                        <a:schemeClr val="folHlink"/>
                                      </p:to>
                                    </p:animClr>
                                  </p:sub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egnaposto piè di pagina 3"/>
          <p:cNvSpPr>
            <a:spLocks noGrp="1"/>
          </p:cNvSpPr>
          <p:nvPr>
            <p:ph type="ftr" sz="quarter" idx="10"/>
          </p:nvPr>
        </p:nvSpPr>
        <p:spPr>
          <a:noFill/>
        </p:spPr>
        <p:txBody>
          <a:bodyPr/>
          <a:lstStyle/>
          <a:p>
            <a:r>
              <a:rPr lang="en-GB" smtClean="0"/>
              <a:t>Kimberley Davies - kid1 - 011833121</a:t>
            </a:r>
          </a:p>
        </p:txBody>
      </p:sp>
      <p:sp>
        <p:nvSpPr>
          <p:cNvPr id="151555" name="Rectangle 3"/>
          <p:cNvSpPr>
            <a:spLocks noGrp="1" noChangeArrowheads="1"/>
          </p:cNvSpPr>
          <p:nvPr>
            <p:ph type="title"/>
          </p:nvPr>
        </p:nvSpPr>
        <p:spPr>
          <a:xfrm>
            <a:off x="358775" y="0"/>
            <a:ext cx="8229600" cy="828675"/>
          </a:xfrm>
        </p:spPr>
        <p:txBody>
          <a:bodyPr/>
          <a:lstStyle/>
          <a:p>
            <a:r>
              <a:rPr lang="en-GB" sz="2800" b="1" smtClean="0"/>
              <a:t>ABO Blood Donor &amp; Recipient Compatibility</a:t>
            </a:r>
            <a:r>
              <a:rPr lang="en-GB" smtClean="0"/>
              <a:t> </a:t>
            </a:r>
          </a:p>
        </p:txBody>
      </p:sp>
      <p:grpSp>
        <p:nvGrpSpPr>
          <p:cNvPr id="2" name="Group 210"/>
          <p:cNvGrpSpPr>
            <a:grpSpLocks/>
          </p:cNvGrpSpPr>
          <p:nvPr/>
        </p:nvGrpSpPr>
        <p:grpSpPr bwMode="auto">
          <a:xfrm>
            <a:off x="323850" y="2205038"/>
            <a:ext cx="8388350" cy="3965575"/>
            <a:chOff x="204" y="1389"/>
            <a:chExt cx="5284" cy="2498"/>
          </a:xfrm>
        </p:grpSpPr>
        <p:grpSp>
          <p:nvGrpSpPr>
            <p:cNvPr id="151558" name="Group 209"/>
            <p:cNvGrpSpPr>
              <a:grpSpLocks/>
            </p:cNvGrpSpPr>
            <p:nvPr/>
          </p:nvGrpSpPr>
          <p:grpSpPr bwMode="auto">
            <a:xfrm>
              <a:off x="204" y="1389"/>
              <a:ext cx="5284" cy="2498"/>
              <a:chOff x="204" y="1389"/>
              <a:chExt cx="5284" cy="2498"/>
            </a:xfrm>
          </p:grpSpPr>
          <p:sp>
            <p:nvSpPr>
              <p:cNvPr id="20639" name="Rectangle 159"/>
              <p:cNvSpPr>
                <a:spLocks noChangeArrowheads="1"/>
              </p:cNvSpPr>
              <p:nvPr/>
            </p:nvSpPr>
            <p:spPr bwMode="auto">
              <a:xfrm>
                <a:off x="4609" y="3491"/>
                <a:ext cx="879"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38" name="Rectangle 158"/>
              <p:cNvSpPr>
                <a:spLocks noChangeArrowheads="1"/>
              </p:cNvSpPr>
              <p:nvPr/>
            </p:nvSpPr>
            <p:spPr bwMode="auto">
              <a:xfrm>
                <a:off x="3815" y="3491"/>
                <a:ext cx="794"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Clumping</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37" name="Rectangle 157"/>
              <p:cNvSpPr>
                <a:spLocks noChangeArrowheads="1"/>
              </p:cNvSpPr>
              <p:nvPr/>
            </p:nvSpPr>
            <p:spPr bwMode="auto">
              <a:xfrm>
                <a:off x="2913" y="3491"/>
                <a:ext cx="902"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Clumping</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36" name="Rectangle 156"/>
              <p:cNvSpPr>
                <a:spLocks noChangeArrowheads="1"/>
              </p:cNvSpPr>
              <p:nvPr/>
            </p:nvSpPr>
            <p:spPr bwMode="auto">
              <a:xfrm>
                <a:off x="2046" y="3491"/>
                <a:ext cx="867"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Clumping</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35" name="Rectangle 155"/>
              <p:cNvSpPr>
                <a:spLocks noChangeArrowheads="1"/>
              </p:cNvSpPr>
              <p:nvPr/>
            </p:nvSpPr>
            <p:spPr bwMode="auto">
              <a:xfrm>
                <a:off x="1086" y="3491"/>
                <a:ext cx="960"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AB</a:t>
                </a:r>
              </a:p>
            </p:txBody>
          </p:sp>
          <p:sp>
            <p:nvSpPr>
              <p:cNvPr id="20633" name="Rectangle 153"/>
              <p:cNvSpPr>
                <a:spLocks noChangeArrowheads="1"/>
              </p:cNvSpPr>
              <p:nvPr/>
            </p:nvSpPr>
            <p:spPr bwMode="auto">
              <a:xfrm>
                <a:off x="4609" y="3095"/>
                <a:ext cx="879"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32" name="Rectangle 152"/>
              <p:cNvSpPr>
                <a:spLocks noChangeArrowheads="1"/>
              </p:cNvSpPr>
              <p:nvPr/>
            </p:nvSpPr>
            <p:spPr bwMode="auto">
              <a:xfrm>
                <a:off x="3815" y="3095"/>
                <a:ext cx="794"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31" name="Rectangle 151"/>
              <p:cNvSpPr>
                <a:spLocks noChangeArrowheads="1"/>
              </p:cNvSpPr>
              <p:nvPr/>
            </p:nvSpPr>
            <p:spPr bwMode="auto">
              <a:xfrm>
                <a:off x="2913" y="3095"/>
                <a:ext cx="902"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Clumping</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30" name="Rectangle 150"/>
              <p:cNvSpPr>
                <a:spLocks noChangeArrowheads="1"/>
              </p:cNvSpPr>
              <p:nvPr/>
            </p:nvSpPr>
            <p:spPr bwMode="auto">
              <a:xfrm>
                <a:off x="2046" y="3095"/>
                <a:ext cx="867"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Clumping</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29" name="Rectangle 149"/>
              <p:cNvSpPr>
                <a:spLocks noChangeArrowheads="1"/>
              </p:cNvSpPr>
              <p:nvPr/>
            </p:nvSpPr>
            <p:spPr bwMode="auto">
              <a:xfrm>
                <a:off x="1086" y="3095"/>
                <a:ext cx="960"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B</a:t>
                </a:r>
              </a:p>
            </p:txBody>
          </p:sp>
          <p:sp>
            <p:nvSpPr>
              <p:cNvPr id="20627" name="Rectangle 147"/>
              <p:cNvSpPr>
                <a:spLocks noChangeArrowheads="1"/>
              </p:cNvSpPr>
              <p:nvPr/>
            </p:nvSpPr>
            <p:spPr bwMode="auto">
              <a:xfrm>
                <a:off x="4609" y="2699"/>
                <a:ext cx="879"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26" name="Rectangle 146"/>
              <p:cNvSpPr>
                <a:spLocks noChangeArrowheads="1"/>
              </p:cNvSpPr>
              <p:nvPr/>
            </p:nvSpPr>
            <p:spPr bwMode="auto">
              <a:xfrm>
                <a:off x="3815" y="2699"/>
                <a:ext cx="794"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Clumping</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25" name="Rectangle 145"/>
              <p:cNvSpPr>
                <a:spLocks noChangeArrowheads="1"/>
              </p:cNvSpPr>
              <p:nvPr/>
            </p:nvSpPr>
            <p:spPr bwMode="auto">
              <a:xfrm>
                <a:off x="2913" y="2699"/>
                <a:ext cx="902"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a:p>
                <a:pPr>
                  <a:spcBef>
                    <a:spcPct val="20000"/>
                  </a:spcBef>
                  <a:buClr>
                    <a:schemeClr val="hlink"/>
                  </a:buClr>
                  <a:buSzPct val="65000"/>
                  <a:buFont typeface="Wingdings" pitchFamily="2" charset="2"/>
                  <a:buNone/>
                  <a:defRPr/>
                </a:pPr>
                <a:endParaRPr lang="en-GB" sz="1600" b="1">
                  <a:effectLst>
                    <a:outerShdw blurRad="38100" dist="38100" dir="2700000" algn="tl">
                      <a:srgbClr val="000000"/>
                    </a:outerShdw>
                  </a:effectLst>
                </a:endParaRPr>
              </a:p>
            </p:txBody>
          </p:sp>
          <p:sp>
            <p:nvSpPr>
              <p:cNvPr id="20624" name="Rectangle 144"/>
              <p:cNvSpPr>
                <a:spLocks noChangeArrowheads="1"/>
              </p:cNvSpPr>
              <p:nvPr/>
            </p:nvSpPr>
            <p:spPr bwMode="auto">
              <a:xfrm>
                <a:off x="2046" y="2699"/>
                <a:ext cx="867"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Clumping</a:t>
                </a:r>
              </a:p>
            </p:txBody>
          </p:sp>
          <p:sp>
            <p:nvSpPr>
              <p:cNvPr id="20623" name="Rectangle 143"/>
              <p:cNvSpPr>
                <a:spLocks noChangeArrowheads="1"/>
              </p:cNvSpPr>
              <p:nvPr/>
            </p:nvSpPr>
            <p:spPr bwMode="auto">
              <a:xfrm>
                <a:off x="1086" y="2699"/>
                <a:ext cx="960" cy="396"/>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a:t>
                </a:r>
              </a:p>
            </p:txBody>
          </p:sp>
          <p:sp>
            <p:nvSpPr>
              <p:cNvPr id="20621" name="Rectangle 141"/>
              <p:cNvSpPr>
                <a:spLocks noChangeArrowheads="1"/>
              </p:cNvSpPr>
              <p:nvPr/>
            </p:nvSpPr>
            <p:spPr bwMode="auto">
              <a:xfrm>
                <a:off x="4609" y="2334"/>
                <a:ext cx="879" cy="365"/>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p:txBody>
          </p:sp>
          <p:sp>
            <p:nvSpPr>
              <p:cNvPr id="20620" name="Rectangle 140"/>
              <p:cNvSpPr>
                <a:spLocks noChangeArrowheads="1"/>
              </p:cNvSpPr>
              <p:nvPr/>
            </p:nvSpPr>
            <p:spPr bwMode="auto">
              <a:xfrm>
                <a:off x="3815" y="2334"/>
                <a:ext cx="794" cy="365"/>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p:txBody>
          </p:sp>
          <p:sp>
            <p:nvSpPr>
              <p:cNvPr id="20619" name="Rectangle 139"/>
              <p:cNvSpPr>
                <a:spLocks noChangeArrowheads="1"/>
              </p:cNvSpPr>
              <p:nvPr/>
            </p:nvSpPr>
            <p:spPr bwMode="auto">
              <a:xfrm>
                <a:off x="2913" y="2334"/>
                <a:ext cx="902" cy="365"/>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p:txBody>
          </p:sp>
          <p:sp>
            <p:nvSpPr>
              <p:cNvPr id="20618" name="Rectangle 138"/>
              <p:cNvSpPr>
                <a:spLocks noChangeArrowheads="1"/>
              </p:cNvSpPr>
              <p:nvPr/>
            </p:nvSpPr>
            <p:spPr bwMode="auto">
              <a:xfrm>
                <a:off x="2046" y="2334"/>
                <a:ext cx="867" cy="365"/>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p:txBody>
          </p:sp>
          <p:sp>
            <p:nvSpPr>
              <p:cNvPr id="20617" name="Rectangle 137"/>
              <p:cNvSpPr>
                <a:spLocks noChangeArrowheads="1"/>
              </p:cNvSpPr>
              <p:nvPr/>
            </p:nvSpPr>
            <p:spPr bwMode="auto">
              <a:xfrm>
                <a:off x="1086" y="2334"/>
                <a:ext cx="960" cy="365"/>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O</a:t>
                </a:r>
              </a:p>
            </p:txBody>
          </p:sp>
          <p:sp>
            <p:nvSpPr>
              <p:cNvPr id="20615" name="Rectangle 135"/>
              <p:cNvSpPr>
                <a:spLocks noChangeArrowheads="1"/>
              </p:cNvSpPr>
              <p:nvPr/>
            </p:nvSpPr>
            <p:spPr bwMode="auto">
              <a:xfrm>
                <a:off x="4609" y="1753"/>
                <a:ext cx="879" cy="581"/>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AB</a:t>
                </a:r>
              </a:p>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None</a:t>
                </a:r>
              </a:p>
            </p:txBody>
          </p:sp>
          <p:sp>
            <p:nvSpPr>
              <p:cNvPr id="20614" name="Rectangle 134"/>
              <p:cNvSpPr>
                <a:spLocks noChangeArrowheads="1"/>
              </p:cNvSpPr>
              <p:nvPr/>
            </p:nvSpPr>
            <p:spPr bwMode="auto">
              <a:xfrm>
                <a:off x="3815" y="1753"/>
                <a:ext cx="794" cy="581"/>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B</a:t>
                </a:r>
              </a:p>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Anti A</a:t>
                </a:r>
              </a:p>
            </p:txBody>
          </p:sp>
          <p:sp>
            <p:nvSpPr>
              <p:cNvPr id="20613" name="Rectangle 133"/>
              <p:cNvSpPr>
                <a:spLocks noChangeArrowheads="1"/>
              </p:cNvSpPr>
              <p:nvPr/>
            </p:nvSpPr>
            <p:spPr bwMode="auto">
              <a:xfrm>
                <a:off x="2913" y="1753"/>
                <a:ext cx="902" cy="581"/>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a:t>
                </a:r>
              </a:p>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Anti B</a:t>
                </a:r>
              </a:p>
            </p:txBody>
          </p:sp>
          <p:sp>
            <p:nvSpPr>
              <p:cNvPr id="20612" name="Rectangle 132"/>
              <p:cNvSpPr>
                <a:spLocks noChangeArrowheads="1"/>
              </p:cNvSpPr>
              <p:nvPr/>
            </p:nvSpPr>
            <p:spPr bwMode="auto">
              <a:xfrm>
                <a:off x="2046" y="1753"/>
                <a:ext cx="867" cy="581"/>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O</a:t>
                </a:r>
              </a:p>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Anti A</a:t>
                </a:r>
              </a:p>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Anti B</a:t>
                </a:r>
              </a:p>
            </p:txBody>
          </p:sp>
          <p:sp>
            <p:nvSpPr>
              <p:cNvPr id="20611" name="Rectangle 131"/>
              <p:cNvSpPr>
                <a:spLocks noChangeArrowheads="1"/>
              </p:cNvSpPr>
              <p:nvPr/>
            </p:nvSpPr>
            <p:spPr bwMode="auto">
              <a:xfrm>
                <a:off x="1086" y="1753"/>
                <a:ext cx="960" cy="581"/>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r>
                  <a:rPr lang="en-GB" sz="1600" b="1">
                    <a:effectLst>
                      <a:outerShdw blurRad="38100" dist="38100" dir="2700000" algn="tl">
                        <a:srgbClr val="000000"/>
                      </a:outerShdw>
                    </a:effectLst>
                  </a:rPr>
                  <a:t>Alleles and antibodies</a:t>
                </a:r>
              </a:p>
            </p:txBody>
          </p:sp>
          <p:sp>
            <p:nvSpPr>
              <p:cNvPr id="20610" name="Rectangle 130"/>
              <p:cNvSpPr>
                <a:spLocks noChangeArrowheads="1"/>
              </p:cNvSpPr>
              <p:nvPr/>
            </p:nvSpPr>
            <p:spPr bwMode="auto">
              <a:xfrm>
                <a:off x="204" y="1753"/>
                <a:ext cx="882" cy="2134"/>
              </a:xfrm>
              <a:prstGeom prst="rect">
                <a:avLst/>
              </a:prstGeom>
              <a:noFill/>
              <a:ln w="9525">
                <a:noFill/>
                <a:miter lim="800000"/>
                <a:headEnd/>
                <a:tailEnd/>
              </a:ln>
              <a:effectLst/>
            </p:spPr>
            <p:txBody>
              <a:bodyPr/>
              <a:lstStyle/>
              <a:p>
                <a:pPr>
                  <a:spcBef>
                    <a:spcPct val="20000"/>
                  </a:spcBef>
                  <a:buClr>
                    <a:schemeClr val="hlink"/>
                  </a:buClr>
                  <a:buSzPct val="65000"/>
                  <a:buFont typeface="Wingdings" pitchFamily="2" charset="2"/>
                  <a:buNone/>
                  <a:defRPr/>
                </a:pPr>
                <a:endParaRPr lang="it-IT" sz="2800">
                  <a:effectLst>
                    <a:outerShdw blurRad="38100" dist="38100" dir="2700000" algn="tl">
                      <a:srgbClr val="000000"/>
                    </a:outerShdw>
                  </a:effectLst>
                </a:endParaRPr>
              </a:p>
            </p:txBody>
          </p:sp>
          <p:sp>
            <p:nvSpPr>
              <p:cNvPr id="20604" name="Rectangle 124"/>
              <p:cNvSpPr>
                <a:spLocks noChangeArrowheads="1"/>
              </p:cNvSpPr>
              <p:nvPr/>
            </p:nvSpPr>
            <p:spPr bwMode="auto">
              <a:xfrm>
                <a:off x="204" y="1389"/>
                <a:ext cx="5284" cy="364"/>
              </a:xfrm>
              <a:prstGeom prst="rect">
                <a:avLst/>
              </a:prstGeom>
              <a:noFill/>
              <a:ln w="9525">
                <a:noFill/>
                <a:miter lim="800000"/>
                <a:headEnd/>
                <a:tailEnd/>
              </a:ln>
              <a:effectLst/>
            </p:spPr>
            <p:txBody>
              <a:bodyPr/>
              <a:lstStyle/>
              <a:p>
                <a:pPr algn="ctr">
                  <a:spcBef>
                    <a:spcPct val="20000"/>
                  </a:spcBef>
                  <a:buClr>
                    <a:schemeClr val="hlink"/>
                  </a:buClr>
                  <a:buSzPct val="65000"/>
                  <a:buFont typeface="Wingdings" pitchFamily="2" charset="2"/>
                  <a:buNone/>
                  <a:defRPr/>
                </a:pPr>
                <a:r>
                  <a:rPr lang="en-GB" sz="3200" b="1">
                    <a:effectLst>
                      <a:outerShdw blurRad="38100" dist="38100" dir="2700000" algn="tl">
                        <a:srgbClr val="000000"/>
                      </a:outerShdw>
                    </a:effectLst>
                  </a:rPr>
                  <a:t>Recipient</a:t>
                </a:r>
              </a:p>
            </p:txBody>
          </p:sp>
          <p:sp>
            <p:nvSpPr>
              <p:cNvPr id="151587" name="Line 160"/>
              <p:cNvSpPr>
                <a:spLocks noChangeShapeType="1"/>
              </p:cNvSpPr>
              <p:nvPr/>
            </p:nvSpPr>
            <p:spPr bwMode="auto">
              <a:xfrm>
                <a:off x="204" y="1389"/>
                <a:ext cx="5284" cy="0"/>
              </a:xfrm>
              <a:prstGeom prst="line">
                <a:avLst/>
              </a:prstGeom>
              <a:noFill/>
              <a:ln w="28575" cap="sq">
                <a:solidFill>
                  <a:schemeClr val="tx1"/>
                </a:solidFill>
                <a:round/>
                <a:headEnd/>
                <a:tailEnd/>
              </a:ln>
            </p:spPr>
            <p:txBody>
              <a:bodyPr/>
              <a:lstStyle/>
              <a:p>
                <a:endParaRPr lang="it-IT"/>
              </a:p>
            </p:txBody>
          </p:sp>
          <p:sp>
            <p:nvSpPr>
              <p:cNvPr id="151588" name="Line 161"/>
              <p:cNvSpPr>
                <a:spLocks noChangeShapeType="1"/>
              </p:cNvSpPr>
              <p:nvPr/>
            </p:nvSpPr>
            <p:spPr bwMode="auto">
              <a:xfrm>
                <a:off x="204" y="1753"/>
                <a:ext cx="5284" cy="0"/>
              </a:xfrm>
              <a:prstGeom prst="line">
                <a:avLst/>
              </a:prstGeom>
              <a:noFill/>
              <a:ln w="12700">
                <a:solidFill>
                  <a:schemeClr val="tx1"/>
                </a:solidFill>
                <a:round/>
                <a:headEnd/>
                <a:tailEnd/>
              </a:ln>
            </p:spPr>
            <p:txBody>
              <a:bodyPr/>
              <a:lstStyle/>
              <a:p>
                <a:endParaRPr lang="it-IT"/>
              </a:p>
            </p:txBody>
          </p:sp>
          <p:sp>
            <p:nvSpPr>
              <p:cNvPr id="151589" name="Line 166"/>
              <p:cNvSpPr>
                <a:spLocks noChangeShapeType="1"/>
              </p:cNvSpPr>
              <p:nvPr/>
            </p:nvSpPr>
            <p:spPr bwMode="auto">
              <a:xfrm>
                <a:off x="204" y="3887"/>
                <a:ext cx="5284" cy="0"/>
              </a:xfrm>
              <a:prstGeom prst="line">
                <a:avLst/>
              </a:prstGeom>
              <a:noFill/>
              <a:ln w="28575" cap="sq">
                <a:solidFill>
                  <a:schemeClr val="tx1"/>
                </a:solidFill>
                <a:round/>
                <a:headEnd/>
                <a:tailEnd/>
              </a:ln>
            </p:spPr>
            <p:txBody>
              <a:bodyPr/>
              <a:lstStyle/>
              <a:p>
                <a:endParaRPr lang="it-IT"/>
              </a:p>
            </p:txBody>
          </p:sp>
          <p:sp>
            <p:nvSpPr>
              <p:cNvPr id="151590" name="Line 167"/>
              <p:cNvSpPr>
                <a:spLocks noChangeShapeType="1"/>
              </p:cNvSpPr>
              <p:nvPr/>
            </p:nvSpPr>
            <p:spPr bwMode="auto">
              <a:xfrm>
                <a:off x="204" y="1389"/>
                <a:ext cx="0" cy="2498"/>
              </a:xfrm>
              <a:prstGeom prst="line">
                <a:avLst/>
              </a:prstGeom>
              <a:noFill/>
              <a:ln w="28575" cap="sq">
                <a:solidFill>
                  <a:schemeClr val="tx1"/>
                </a:solidFill>
                <a:round/>
                <a:headEnd/>
                <a:tailEnd/>
              </a:ln>
            </p:spPr>
            <p:txBody>
              <a:bodyPr/>
              <a:lstStyle/>
              <a:p>
                <a:endParaRPr lang="it-IT"/>
              </a:p>
            </p:txBody>
          </p:sp>
          <p:sp>
            <p:nvSpPr>
              <p:cNvPr id="151591" name="Line 173"/>
              <p:cNvSpPr>
                <a:spLocks noChangeShapeType="1"/>
              </p:cNvSpPr>
              <p:nvPr/>
            </p:nvSpPr>
            <p:spPr bwMode="auto">
              <a:xfrm>
                <a:off x="5488" y="1389"/>
                <a:ext cx="0" cy="2498"/>
              </a:xfrm>
              <a:prstGeom prst="line">
                <a:avLst/>
              </a:prstGeom>
              <a:noFill/>
              <a:ln w="28575" cap="sq">
                <a:solidFill>
                  <a:schemeClr val="tx1"/>
                </a:solidFill>
                <a:round/>
                <a:headEnd/>
                <a:tailEnd/>
              </a:ln>
            </p:spPr>
            <p:txBody>
              <a:bodyPr/>
              <a:lstStyle/>
              <a:p>
                <a:endParaRPr lang="it-IT"/>
              </a:p>
            </p:txBody>
          </p:sp>
          <p:sp>
            <p:nvSpPr>
              <p:cNvPr id="151592" name="Line 176"/>
              <p:cNvSpPr>
                <a:spLocks noChangeShapeType="1"/>
              </p:cNvSpPr>
              <p:nvPr/>
            </p:nvSpPr>
            <p:spPr bwMode="auto">
              <a:xfrm>
                <a:off x="1086" y="1753"/>
                <a:ext cx="0" cy="2134"/>
              </a:xfrm>
              <a:prstGeom prst="line">
                <a:avLst/>
              </a:prstGeom>
              <a:noFill/>
              <a:ln w="12700">
                <a:solidFill>
                  <a:schemeClr val="tx1"/>
                </a:solidFill>
                <a:round/>
                <a:headEnd/>
                <a:tailEnd/>
              </a:ln>
            </p:spPr>
            <p:txBody>
              <a:bodyPr/>
              <a:lstStyle/>
              <a:p>
                <a:endParaRPr lang="it-IT"/>
              </a:p>
            </p:txBody>
          </p:sp>
          <p:sp>
            <p:nvSpPr>
              <p:cNvPr id="151593" name="Line 177"/>
              <p:cNvSpPr>
                <a:spLocks noChangeShapeType="1"/>
              </p:cNvSpPr>
              <p:nvPr/>
            </p:nvSpPr>
            <p:spPr bwMode="auto">
              <a:xfrm>
                <a:off x="2046" y="1753"/>
                <a:ext cx="0" cy="2134"/>
              </a:xfrm>
              <a:prstGeom prst="line">
                <a:avLst/>
              </a:prstGeom>
              <a:noFill/>
              <a:ln w="12700">
                <a:solidFill>
                  <a:schemeClr val="tx1"/>
                </a:solidFill>
                <a:round/>
                <a:headEnd/>
                <a:tailEnd/>
              </a:ln>
            </p:spPr>
            <p:txBody>
              <a:bodyPr/>
              <a:lstStyle/>
              <a:p>
                <a:endParaRPr lang="it-IT"/>
              </a:p>
            </p:txBody>
          </p:sp>
          <p:sp>
            <p:nvSpPr>
              <p:cNvPr id="151594" name="Line 178"/>
              <p:cNvSpPr>
                <a:spLocks noChangeShapeType="1"/>
              </p:cNvSpPr>
              <p:nvPr/>
            </p:nvSpPr>
            <p:spPr bwMode="auto">
              <a:xfrm>
                <a:off x="2913" y="1753"/>
                <a:ext cx="0" cy="2134"/>
              </a:xfrm>
              <a:prstGeom prst="line">
                <a:avLst/>
              </a:prstGeom>
              <a:noFill/>
              <a:ln w="12700">
                <a:solidFill>
                  <a:schemeClr val="tx1"/>
                </a:solidFill>
                <a:round/>
                <a:headEnd/>
                <a:tailEnd/>
              </a:ln>
            </p:spPr>
            <p:txBody>
              <a:bodyPr/>
              <a:lstStyle/>
              <a:p>
                <a:endParaRPr lang="it-IT"/>
              </a:p>
            </p:txBody>
          </p:sp>
          <p:sp>
            <p:nvSpPr>
              <p:cNvPr id="151595" name="Line 179"/>
              <p:cNvSpPr>
                <a:spLocks noChangeShapeType="1"/>
              </p:cNvSpPr>
              <p:nvPr/>
            </p:nvSpPr>
            <p:spPr bwMode="auto">
              <a:xfrm>
                <a:off x="3815" y="1753"/>
                <a:ext cx="0" cy="2134"/>
              </a:xfrm>
              <a:prstGeom prst="line">
                <a:avLst/>
              </a:prstGeom>
              <a:noFill/>
              <a:ln w="12700">
                <a:solidFill>
                  <a:schemeClr val="tx1"/>
                </a:solidFill>
                <a:round/>
                <a:headEnd/>
                <a:tailEnd/>
              </a:ln>
            </p:spPr>
            <p:txBody>
              <a:bodyPr/>
              <a:lstStyle/>
              <a:p>
                <a:endParaRPr lang="it-IT"/>
              </a:p>
            </p:txBody>
          </p:sp>
          <p:sp>
            <p:nvSpPr>
              <p:cNvPr id="151596" name="Line 180"/>
              <p:cNvSpPr>
                <a:spLocks noChangeShapeType="1"/>
              </p:cNvSpPr>
              <p:nvPr/>
            </p:nvSpPr>
            <p:spPr bwMode="auto">
              <a:xfrm>
                <a:off x="4609" y="1753"/>
                <a:ext cx="0" cy="2134"/>
              </a:xfrm>
              <a:prstGeom prst="line">
                <a:avLst/>
              </a:prstGeom>
              <a:noFill/>
              <a:ln w="12700">
                <a:solidFill>
                  <a:schemeClr val="tx1"/>
                </a:solidFill>
                <a:round/>
                <a:headEnd/>
                <a:tailEnd/>
              </a:ln>
            </p:spPr>
            <p:txBody>
              <a:bodyPr/>
              <a:lstStyle/>
              <a:p>
                <a:endParaRPr lang="it-IT"/>
              </a:p>
            </p:txBody>
          </p:sp>
          <p:sp>
            <p:nvSpPr>
              <p:cNvPr id="151597" name="Line 182"/>
              <p:cNvSpPr>
                <a:spLocks noChangeShapeType="1"/>
              </p:cNvSpPr>
              <p:nvPr/>
            </p:nvSpPr>
            <p:spPr bwMode="auto">
              <a:xfrm>
                <a:off x="1086" y="2334"/>
                <a:ext cx="4402" cy="0"/>
              </a:xfrm>
              <a:prstGeom prst="line">
                <a:avLst/>
              </a:prstGeom>
              <a:noFill/>
              <a:ln w="12700">
                <a:solidFill>
                  <a:schemeClr val="tx1"/>
                </a:solidFill>
                <a:round/>
                <a:headEnd/>
                <a:tailEnd/>
              </a:ln>
            </p:spPr>
            <p:txBody>
              <a:bodyPr/>
              <a:lstStyle/>
              <a:p>
                <a:endParaRPr lang="it-IT"/>
              </a:p>
            </p:txBody>
          </p:sp>
          <p:sp>
            <p:nvSpPr>
              <p:cNvPr id="151598" name="Line 183"/>
              <p:cNvSpPr>
                <a:spLocks noChangeShapeType="1"/>
              </p:cNvSpPr>
              <p:nvPr/>
            </p:nvSpPr>
            <p:spPr bwMode="auto">
              <a:xfrm>
                <a:off x="1086" y="2699"/>
                <a:ext cx="4402" cy="0"/>
              </a:xfrm>
              <a:prstGeom prst="line">
                <a:avLst/>
              </a:prstGeom>
              <a:noFill/>
              <a:ln w="12700">
                <a:solidFill>
                  <a:schemeClr val="tx1"/>
                </a:solidFill>
                <a:round/>
                <a:headEnd/>
                <a:tailEnd/>
              </a:ln>
            </p:spPr>
            <p:txBody>
              <a:bodyPr/>
              <a:lstStyle/>
              <a:p>
                <a:endParaRPr lang="it-IT"/>
              </a:p>
            </p:txBody>
          </p:sp>
          <p:sp>
            <p:nvSpPr>
              <p:cNvPr id="151599" name="Line 184"/>
              <p:cNvSpPr>
                <a:spLocks noChangeShapeType="1"/>
              </p:cNvSpPr>
              <p:nvPr/>
            </p:nvSpPr>
            <p:spPr bwMode="auto">
              <a:xfrm>
                <a:off x="1086" y="3095"/>
                <a:ext cx="4402" cy="0"/>
              </a:xfrm>
              <a:prstGeom prst="line">
                <a:avLst/>
              </a:prstGeom>
              <a:noFill/>
              <a:ln w="12700">
                <a:solidFill>
                  <a:schemeClr val="tx1"/>
                </a:solidFill>
                <a:round/>
                <a:headEnd/>
                <a:tailEnd/>
              </a:ln>
            </p:spPr>
            <p:txBody>
              <a:bodyPr/>
              <a:lstStyle/>
              <a:p>
                <a:endParaRPr lang="it-IT"/>
              </a:p>
            </p:txBody>
          </p:sp>
          <p:sp>
            <p:nvSpPr>
              <p:cNvPr id="151600" name="Line 185"/>
              <p:cNvSpPr>
                <a:spLocks noChangeShapeType="1"/>
              </p:cNvSpPr>
              <p:nvPr/>
            </p:nvSpPr>
            <p:spPr bwMode="auto">
              <a:xfrm>
                <a:off x="1086" y="3491"/>
                <a:ext cx="4402" cy="0"/>
              </a:xfrm>
              <a:prstGeom prst="line">
                <a:avLst/>
              </a:prstGeom>
              <a:noFill/>
              <a:ln w="12700">
                <a:solidFill>
                  <a:schemeClr val="tx1"/>
                </a:solidFill>
                <a:round/>
                <a:headEnd/>
                <a:tailEnd/>
              </a:ln>
            </p:spPr>
            <p:txBody>
              <a:bodyPr/>
              <a:lstStyle/>
              <a:p>
                <a:endParaRPr lang="it-IT"/>
              </a:p>
            </p:txBody>
          </p:sp>
        </p:grpSp>
        <p:sp>
          <p:nvSpPr>
            <p:cNvPr id="151559" name="Text Box 187"/>
            <p:cNvSpPr txBox="1">
              <a:spLocks noChangeArrowheads="1"/>
            </p:cNvSpPr>
            <p:nvPr/>
          </p:nvSpPr>
          <p:spPr bwMode="auto">
            <a:xfrm rot="-5400000">
              <a:off x="-293" y="2499"/>
              <a:ext cx="1542" cy="365"/>
            </a:xfrm>
            <a:prstGeom prst="rect">
              <a:avLst/>
            </a:prstGeom>
            <a:noFill/>
            <a:ln w="9525">
              <a:noFill/>
              <a:miter lim="800000"/>
              <a:headEnd/>
              <a:tailEnd/>
            </a:ln>
          </p:spPr>
          <p:txBody>
            <a:bodyPr>
              <a:spAutoFit/>
            </a:bodyPr>
            <a:lstStyle/>
            <a:p>
              <a:pPr algn="ctr">
                <a:spcBef>
                  <a:spcPct val="50000"/>
                </a:spcBef>
              </a:pPr>
              <a:r>
                <a:rPr lang="en-GB" sz="3200" b="1"/>
                <a:t>Donor</a:t>
              </a:r>
            </a:p>
          </p:txBody>
        </p:sp>
      </p:grpSp>
      <p:sp>
        <p:nvSpPr>
          <p:cNvPr id="20679" name="Rectangle 199"/>
          <p:cNvSpPr>
            <a:spLocks noChangeArrowheads="1"/>
          </p:cNvSpPr>
          <p:nvPr/>
        </p:nvSpPr>
        <p:spPr bwMode="auto">
          <a:xfrm>
            <a:off x="287338" y="873125"/>
            <a:ext cx="8496300" cy="1052513"/>
          </a:xfrm>
          <a:prstGeom prst="rect">
            <a:avLst/>
          </a:prstGeom>
          <a:noFill/>
          <a:ln w="9525">
            <a:noFill/>
            <a:miter lim="800000"/>
            <a:headEnd/>
            <a:tailEnd/>
          </a:ln>
        </p:spPr>
        <p:txBody>
          <a:bodyPr/>
          <a:lstStyle/>
          <a:p>
            <a:pPr marL="342900" indent="-342900">
              <a:spcBef>
                <a:spcPct val="20000"/>
              </a:spcBef>
              <a:buClr>
                <a:schemeClr val="hlink"/>
              </a:buClr>
              <a:buSzPct val="65000"/>
              <a:buFont typeface="Wingdings" pitchFamily="2" charset="2"/>
              <a:buChar char="n"/>
            </a:pPr>
            <a:r>
              <a:rPr lang="en-GB" sz="1400"/>
              <a:t>When red cells carrying one or both antigens are exposed to corresponding antibodies, they agglutinate; that is, clump together. </a:t>
            </a:r>
          </a:p>
          <a:p>
            <a:pPr marL="342900" indent="-342900">
              <a:spcBef>
                <a:spcPct val="20000"/>
              </a:spcBef>
              <a:buClr>
                <a:schemeClr val="hlink"/>
              </a:buClr>
              <a:buSzPct val="65000"/>
              <a:buFont typeface="Wingdings" pitchFamily="2" charset="2"/>
              <a:buChar char="n"/>
            </a:pPr>
            <a:r>
              <a:rPr lang="en-GB" sz="1400"/>
              <a:t>People usually have antibodies against those red cell antigens that they lack</a:t>
            </a:r>
          </a:p>
          <a:p>
            <a:pPr marL="342900" indent="-342900">
              <a:spcBef>
                <a:spcPct val="20000"/>
              </a:spcBef>
              <a:buClr>
                <a:schemeClr val="hlink"/>
              </a:buClr>
              <a:buSzPct val="65000"/>
              <a:buFont typeface="Wingdings" pitchFamily="2" charset="2"/>
              <a:buChar char="n"/>
            </a:pPr>
            <a:r>
              <a:rPr lang="en-GB" sz="1400"/>
              <a:t>Table below shows who can donate blood to who, and who can receive blood from who.</a:t>
            </a:r>
          </a:p>
        </p:txBody>
      </p:sp>
    </p:spTree>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67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0679">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7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0679">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7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0679">
                                            <p:txEl>
                                              <p:pRg st="2" end="2"/>
                                            </p:txEl>
                                          </p:spTgt>
                                        </p:tgtEl>
                                        <p:attrNameLst>
                                          <p:attrName>ppt_c</p:attrName>
                                        </p:attrNameLst>
                                      </p:cBhvr>
                                      <p:to>
                                        <a:schemeClr val="folHlink"/>
                                      </p:to>
                                    </p:animClr>
                                  </p:sub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06-10"/>
          <p:cNvPicPr>
            <a:picLocks noChangeAspect="1" noChangeArrowheads="1"/>
          </p:cNvPicPr>
          <p:nvPr/>
        </p:nvPicPr>
        <p:blipFill>
          <a:blip r:embed="rId2"/>
          <a:srcRect/>
          <a:stretch>
            <a:fillRect/>
          </a:stretch>
        </p:blipFill>
        <p:spPr bwMode="auto">
          <a:xfrm>
            <a:off x="1387475" y="1125538"/>
            <a:ext cx="6367463" cy="5510212"/>
          </a:xfrm>
          <a:prstGeom prst="rect">
            <a:avLst/>
          </a:prstGeom>
          <a:noFill/>
          <a:ln w="9525">
            <a:noFill/>
            <a:miter lim="800000"/>
            <a:headEnd/>
            <a:tailEnd/>
          </a:ln>
        </p:spPr>
      </p:pic>
      <p:sp>
        <p:nvSpPr>
          <p:cNvPr id="152579" name="Text Box 3"/>
          <p:cNvSpPr txBox="1">
            <a:spLocks noChangeArrowheads="1"/>
          </p:cNvSpPr>
          <p:nvPr/>
        </p:nvSpPr>
        <p:spPr bwMode="auto">
          <a:xfrm>
            <a:off x="483499" y="112713"/>
            <a:ext cx="8715184" cy="677108"/>
          </a:xfrm>
          <a:prstGeom prst="rect">
            <a:avLst/>
          </a:prstGeom>
          <a:noFill/>
          <a:ln w="9525">
            <a:noFill/>
            <a:miter lim="800000"/>
            <a:headEnd/>
            <a:tailEnd/>
          </a:ln>
        </p:spPr>
        <p:txBody>
          <a:bodyPr wrap="none">
            <a:spAutoFit/>
          </a:bodyPr>
          <a:lstStyle/>
          <a:p>
            <a:pPr algn="ctr"/>
            <a:r>
              <a:rPr lang="it-IT" dirty="0" smtClean="0"/>
              <a:t>Electronic </a:t>
            </a:r>
            <a:r>
              <a:rPr lang="it-IT" dirty="0" err="1" smtClean="0"/>
              <a:t>microscopy</a:t>
            </a:r>
            <a:r>
              <a:rPr lang="it-IT" dirty="0" smtClean="0"/>
              <a:t> </a:t>
            </a:r>
            <a:r>
              <a:rPr lang="it-IT" dirty="0" err="1" smtClean="0"/>
              <a:t>photograph</a:t>
            </a:r>
            <a:r>
              <a:rPr lang="it-IT" dirty="0" smtClean="0"/>
              <a:t> of a </a:t>
            </a:r>
            <a:r>
              <a:rPr lang="it-IT" dirty="0" err="1" smtClean="0"/>
              <a:t>sickle-shaped</a:t>
            </a:r>
            <a:r>
              <a:rPr lang="it-IT" dirty="0" smtClean="0"/>
              <a:t> </a:t>
            </a:r>
            <a:r>
              <a:rPr lang="it-IT" dirty="0" err="1" smtClean="0"/>
              <a:t>red</a:t>
            </a:r>
            <a:r>
              <a:rPr lang="it-IT" dirty="0" smtClean="0"/>
              <a:t> </a:t>
            </a:r>
            <a:r>
              <a:rPr lang="it-IT" dirty="0" err="1" smtClean="0"/>
              <a:t>blood</a:t>
            </a:r>
            <a:r>
              <a:rPr lang="it-IT" dirty="0" smtClean="0"/>
              <a:t> </a:t>
            </a:r>
            <a:r>
              <a:rPr lang="it-IT" dirty="0" err="1" smtClean="0"/>
              <a:t>cell</a:t>
            </a:r>
            <a:r>
              <a:rPr lang="it-IT" dirty="0" smtClean="0"/>
              <a:t>.</a:t>
            </a:r>
            <a:endParaRPr lang="it-IT" dirty="0"/>
          </a:p>
          <a:p>
            <a:pPr algn="ctr"/>
            <a:r>
              <a:rPr lang="it-IT" sz="1400" dirty="0" err="1" smtClean="0"/>
              <a:t>Other</a:t>
            </a:r>
            <a:r>
              <a:rPr lang="it-IT" sz="1400" dirty="0" smtClean="0"/>
              <a:t> </a:t>
            </a:r>
            <a:r>
              <a:rPr lang="it-IT" sz="1400" dirty="0" err="1" smtClean="0"/>
              <a:t>red</a:t>
            </a:r>
            <a:r>
              <a:rPr lang="it-IT" sz="1400" dirty="0" smtClean="0"/>
              <a:t> </a:t>
            </a:r>
            <a:r>
              <a:rPr lang="it-IT" sz="1400" dirty="0" err="1" smtClean="0"/>
              <a:t>blood</a:t>
            </a:r>
            <a:r>
              <a:rPr lang="it-IT" sz="1400" dirty="0" smtClean="0"/>
              <a:t> </a:t>
            </a:r>
            <a:r>
              <a:rPr lang="it-IT" sz="1400" dirty="0" err="1" smtClean="0"/>
              <a:t>cells</a:t>
            </a:r>
            <a:r>
              <a:rPr lang="it-IT" sz="1400" dirty="0" smtClean="0"/>
              <a:t> </a:t>
            </a:r>
            <a:r>
              <a:rPr lang="it-IT" sz="1400" dirty="0" err="1" smtClean="0"/>
              <a:t>have</a:t>
            </a:r>
            <a:r>
              <a:rPr lang="it-IT" sz="1400" dirty="0" smtClean="0"/>
              <a:t> a more round </a:t>
            </a:r>
            <a:r>
              <a:rPr lang="it-IT" sz="1400" dirty="0" err="1" smtClean="0"/>
              <a:t>morphology</a:t>
            </a:r>
            <a:r>
              <a:rPr lang="it-IT" sz="1400" dirty="0" smtClean="0"/>
              <a:t> and look </a:t>
            </a:r>
            <a:r>
              <a:rPr lang="it-IT" sz="1400" dirty="0" err="1" smtClean="0"/>
              <a:t>practically</a:t>
            </a:r>
            <a:r>
              <a:rPr lang="it-IT" sz="1400" dirty="0" smtClean="0"/>
              <a:t> </a:t>
            </a:r>
            <a:r>
              <a:rPr lang="it-IT" sz="1400" dirty="0" err="1" smtClean="0"/>
              <a:t>normal</a:t>
            </a:r>
            <a:r>
              <a:rPr lang="it-IT" sz="1400" dirty="0" smtClean="0"/>
              <a:t> (incomplete </a:t>
            </a:r>
            <a:r>
              <a:rPr lang="it-IT" sz="1400" dirty="0" err="1" smtClean="0"/>
              <a:t>dominance</a:t>
            </a:r>
            <a:r>
              <a:rPr lang="it-IT" sz="1400" dirty="0" smtClean="0"/>
              <a:t>)</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olo 1"/>
          <p:cNvSpPr>
            <a:spLocks noGrp="1"/>
          </p:cNvSpPr>
          <p:nvPr>
            <p:ph type="title"/>
          </p:nvPr>
        </p:nvSpPr>
        <p:spPr>
          <a:xfrm>
            <a:off x="685800" y="357188"/>
            <a:ext cx="7772400" cy="1143000"/>
          </a:xfrm>
        </p:spPr>
        <p:txBody>
          <a:bodyPr/>
          <a:lstStyle/>
          <a:p>
            <a:r>
              <a:rPr lang="it-IT" dirty="0" smtClean="0"/>
              <a:t>SICKLE CELL ANAEMIA</a:t>
            </a:r>
          </a:p>
        </p:txBody>
      </p:sp>
      <p:sp>
        <p:nvSpPr>
          <p:cNvPr id="153603" name="Segnaposto contenuto 2"/>
          <p:cNvSpPr>
            <a:spLocks noGrp="1"/>
          </p:cNvSpPr>
          <p:nvPr>
            <p:ph idx="1"/>
          </p:nvPr>
        </p:nvSpPr>
        <p:spPr>
          <a:xfrm>
            <a:off x="685800" y="1657350"/>
            <a:ext cx="7772400" cy="4114800"/>
          </a:xfrm>
        </p:spPr>
        <p:txBody>
          <a:bodyPr/>
          <a:lstStyle/>
          <a:p>
            <a:r>
              <a:rPr lang="it-IT" sz="2800" dirty="0" err="1" smtClean="0"/>
              <a:t>Only</a:t>
            </a:r>
            <a:r>
              <a:rPr lang="it-IT" sz="2800" dirty="0" smtClean="0"/>
              <a:t> 1 </a:t>
            </a:r>
            <a:r>
              <a:rPr lang="it-IT" sz="2800" dirty="0" err="1" smtClean="0"/>
              <a:t>mutation</a:t>
            </a:r>
            <a:r>
              <a:rPr lang="it-IT" sz="2800" dirty="0" smtClean="0"/>
              <a:t> </a:t>
            </a:r>
            <a:r>
              <a:rPr lang="it-IT" sz="2800" dirty="0" err="1" smtClean="0"/>
              <a:t>described</a:t>
            </a:r>
            <a:r>
              <a:rPr lang="it-IT" sz="2800" dirty="0" smtClean="0"/>
              <a:t>: A&gt;T </a:t>
            </a:r>
            <a:r>
              <a:rPr lang="it-IT" sz="2800" dirty="0" err="1" smtClean="0"/>
              <a:t>transversion</a:t>
            </a:r>
            <a:r>
              <a:rPr lang="it-IT" sz="2800" dirty="0" smtClean="0"/>
              <a:t> in </a:t>
            </a:r>
            <a:r>
              <a:rPr lang="it-IT" sz="2800" dirty="0" err="1" smtClean="0"/>
              <a:t>codon</a:t>
            </a:r>
            <a:r>
              <a:rPr lang="it-IT" sz="2800" dirty="0" smtClean="0"/>
              <a:t> 6 of the beta </a:t>
            </a:r>
            <a:r>
              <a:rPr lang="it-IT" sz="2800" dirty="0" err="1" smtClean="0"/>
              <a:t>globin</a:t>
            </a:r>
            <a:r>
              <a:rPr lang="it-IT" sz="2800" dirty="0" smtClean="0"/>
              <a:t> gene</a:t>
            </a:r>
          </a:p>
          <a:p>
            <a:r>
              <a:rPr lang="it-IT" sz="2800" dirty="0" smtClean="0"/>
              <a:t>The </a:t>
            </a:r>
            <a:r>
              <a:rPr lang="it-IT" sz="2800" dirty="0" err="1" smtClean="0"/>
              <a:t>consequence</a:t>
            </a:r>
            <a:r>
              <a:rPr lang="it-IT" sz="2800" dirty="0" smtClean="0"/>
              <a:t> </a:t>
            </a:r>
            <a:r>
              <a:rPr lang="it-IT" sz="2800" dirty="0" err="1" smtClean="0"/>
              <a:t>at</a:t>
            </a:r>
            <a:r>
              <a:rPr lang="it-IT" sz="2800" dirty="0" smtClean="0"/>
              <a:t> the </a:t>
            </a:r>
            <a:r>
              <a:rPr lang="it-IT" sz="2800" dirty="0" err="1" smtClean="0"/>
              <a:t>protein</a:t>
            </a:r>
            <a:r>
              <a:rPr lang="it-IT" sz="2800" dirty="0" smtClean="0"/>
              <a:t> </a:t>
            </a:r>
            <a:r>
              <a:rPr lang="it-IT" sz="2800" dirty="0" err="1" smtClean="0"/>
              <a:t>level</a:t>
            </a:r>
            <a:r>
              <a:rPr lang="it-IT" sz="2800" dirty="0" smtClean="0"/>
              <a:t> </a:t>
            </a:r>
            <a:r>
              <a:rPr lang="it-IT" sz="2800" dirty="0" err="1" smtClean="0"/>
              <a:t>is</a:t>
            </a:r>
            <a:r>
              <a:rPr lang="it-IT" sz="2800" dirty="0" smtClean="0"/>
              <a:t> a </a:t>
            </a:r>
          </a:p>
          <a:p>
            <a:pPr marL="0" indent="0">
              <a:buNone/>
            </a:pPr>
            <a:r>
              <a:rPr lang="it-IT" sz="2800" dirty="0" err="1" smtClean="0"/>
              <a:t>glutamic</a:t>
            </a:r>
            <a:r>
              <a:rPr lang="it-IT" sz="2800" dirty="0" smtClean="0"/>
              <a:t> acid&gt;valine </a:t>
            </a:r>
            <a:r>
              <a:rPr lang="it-IT" sz="2800" dirty="0" err="1" smtClean="0"/>
              <a:t>substitution</a:t>
            </a:r>
            <a:endParaRPr lang="it-IT" sz="2800" dirty="0" smtClean="0"/>
          </a:p>
        </p:txBody>
      </p:sp>
      <p:pic>
        <p:nvPicPr>
          <p:cNvPr id="153604" name="Picture 3"/>
          <p:cNvPicPr>
            <a:picLocks noChangeAspect="1" noChangeArrowheads="1"/>
          </p:cNvPicPr>
          <p:nvPr/>
        </p:nvPicPr>
        <p:blipFill rotWithShape="1">
          <a:blip r:embed="rId2"/>
          <a:srcRect b="38624"/>
          <a:stretch/>
        </p:blipFill>
        <p:spPr bwMode="auto">
          <a:xfrm>
            <a:off x="857250" y="3857626"/>
            <a:ext cx="7215188" cy="1841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9" name="Rectangle 3"/>
          <p:cNvSpPr>
            <a:spLocks noGrp="1" noChangeArrowheads="1"/>
          </p:cNvSpPr>
          <p:nvPr>
            <p:ph type="body" idx="1"/>
          </p:nvPr>
        </p:nvSpPr>
        <p:spPr>
          <a:xfrm>
            <a:off x="54430" y="4149080"/>
            <a:ext cx="9036496" cy="2448272"/>
          </a:xfrm>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lstStyle/>
          <a:p>
            <a:pPr>
              <a:lnSpc>
                <a:spcPct val="90000"/>
              </a:lnSpc>
              <a:defRPr/>
            </a:pPr>
            <a:r>
              <a:rPr lang="it-IT" sz="2500" dirty="0" smtClean="0">
                <a:latin typeface="Arial" pitchFamily="34" charset="0"/>
              </a:rPr>
              <a:t>2835 </a:t>
            </a:r>
            <a:r>
              <a:rPr lang="it-IT" sz="2500" dirty="0" err="1">
                <a:latin typeface="Arial" pitchFamily="34" charset="0"/>
              </a:rPr>
              <a:t>m</a:t>
            </a:r>
            <a:r>
              <a:rPr lang="it-IT" sz="2500" dirty="0" err="1" smtClean="0">
                <a:latin typeface="Arial" pitchFamily="34" charset="0"/>
              </a:rPr>
              <a:t>onogenis</a:t>
            </a:r>
            <a:r>
              <a:rPr lang="it-IT" sz="2500" dirty="0" smtClean="0">
                <a:latin typeface="Arial" pitchFamily="34" charset="0"/>
              </a:rPr>
              <a:t> </a:t>
            </a:r>
            <a:r>
              <a:rPr lang="it-IT" sz="2500" dirty="0" err="1" smtClean="0">
                <a:latin typeface="Arial" pitchFamily="34" charset="0"/>
              </a:rPr>
              <a:t>diseases</a:t>
            </a:r>
            <a:r>
              <a:rPr lang="it-IT" sz="2500" dirty="0" smtClean="0">
                <a:latin typeface="Arial" pitchFamily="34" charset="0"/>
              </a:rPr>
              <a:t> </a:t>
            </a:r>
            <a:r>
              <a:rPr lang="it-IT" sz="2500" dirty="0" err="1" smtClean="0">
                <a:latin typeface="Arial" pitchFamily="34" charset="0"/>
              </a:rPr>
              <a:t>caused</a:t>
            </a:r>
            <a:r>
              <a:rPr lang="it-IT" sz="2500" dirty="0" smtClean="0">
                <a:latin typeface="Arial" pitchFamily="34" charset="0"/>
              </a:rPr>
              <a:t> by </a:t>
            </a:r>
            <a:r>
              <a:rPr lang="it-IT" sz="2500" dirty="0" err="1" smtClean="0">
                <a:latin typeface="Arial" pitchFamily="34" charset="0"/>
              </a:rPr>
              <a:t>mutations</a:t>
            </a:r>
            <a:r>
              <a:rPr lang="it-IT" sz="2500" dirty="0" smtClean="0">
                <a:latin typeface="Arial" pitchFamily="34" charset="0"/>
              </a:rPr>
              <a:t> in </a:t>
            </a:r>
            <a:r>
              <a:rPr lang="it-IT" sz="2500" dirty="0" err="1" smtClean="0">
                <a:latin typeface="Arial" pitchFamily="34" charset="0"/>
              </a:rPr>
              <a:t>known</a:t>
            </a:r>
            <a:r>
              <a:rPr lang="it-IT" sz="2500" dirty="0" smtClean="0">
                <a:latin typeface="Arial" pitchFamily="34" charset="0"/>
              </a:rPr>
              <a:t> </a:t>
            </a:r>
            <a:r>
              <a:rPr lang="it-IT" sz="2500" dirty="0" err="1">
                <a:latin typeface="Arial" pitchFamily="34" charset="0"/>
              </a:rPr>
              <a:t>g</a:t>
            </a:r>
            <a:r>
              <a:rPr lang="it-IT" sz="2500" dirty="0" err="1" smtClean="0">
                <a:latin typeface="Arial" pitchFamily="34" charset="0"/>
              </a:rPr>
              <a:t>enes</a:t>
            </a:r>
            <a:endParaRPr lang="it-IT" sz="2500" dirty="0">
              <a:latin typeface="Arial" pitchFamily="34" charset="0"/>
            </a:endParaRPr>
          </a:p>
          <a:p>
            <a:pPr>
              <a:lnSpc>
                <a:spcPct val="90000"/>
              </a:lnSpc>
              <a:defRPr/>
            </a:pPr>
            <a:r>
              <a:rPr lang="it-IT" sz="2500" dirty="0" smtClean="0">
                <a:latin typeface="Arial" pitchFamily="34" charset="0"/>
              </a:rPr>
              <a:t>1777 </a:t>
            </a:r>
            <a:r>
              <a:rPr lang="it-IT" sz="2500" dirty="0" err="1" smtClean="0">
                <a:latin typeface="Arial" pitchFamily="34" charset="0"/>
              </a:rPr>
              <a:t>monogenic</a:t>
            </a:r>
            <a:r>
              <a:rPr lang="it-IT" sz="2500" dirty="0" smtClean="0">
                <a:latin typeface="Arial" pitchFamily="34" charset="0"/>
              </a:rPr>
              <a:t> </a:t>
            </a:r>
            <a:r>
              <a:rPr lang="it-IT" sz="2500" dirty="0" err="1" smtClean="0">
                <a:latin typeface="Arial" pitchFamily="34" charset="0"/>
              </a:rPr>
              <a:t>diseases</a:t>
            </a:r>
            <a:r>
              <a:rPr lang="it-IT" sz="2500" dirty="0" smtClean="0">
                <a:latin typeface="Arial" pitchFamily="34" charset="0"/>
              </a:rPr>
              <a:t> for </a:t>
            </a:r>
            <a:r>
              <a:rPr lang="it-IT" sz="2500" dirty="0" err="1" smtClean="0">
                <a:latin typeface="Arial" pitchFamily="34" charset="0"/>
              </a:rPr>
              <a:t>which</a:t>
            </a:r>
            <a:r>
              <a:rPr lang="it-IT" sz="2500" dirty="0" smtClean="0">
                <a:latin typeface="Arial" pitchFamily="34" charset="0"/>
              </a:rPr>
              <a:t> the gene locus </a:t>
            </a:r>
            <a:r>
              <a:rPr lang="it-IT" sz="2500" dirty="0" err="1" smtClean="0">
                <a:latin typeface="Arial" pitchFamily="34" charset="0"/>
              </a:rPr>
              <a:t>is</a:t>
            </a:r>
            <a:r>
              <a:rPr lang="it-IT" sz="2500" dirty="0" smtClean="0">
                <a:latin typeface="Arial" pitchFamily="34" charset="0"/>
              </a:rPr>
              <a:t> </a:t>
            </a:r>
            <a:r>
              <a:rPr lang="it-IT" sz="2500" dirty="0" err="1" smtClean="0">
                <a:latin typeface="Arial" pitchFamily="34" charset="0"/>
              </a:rPr>
              <a:t>known</a:t>
            </a:r>
            <a:r>
              <a:rPr lang="it-IT" sz="2500" dirty="0" smtClean="0">
                <a:latin typeface="Arial" pitchFamily="34" charset="0"/>
              </a:rPr>
              <a:t> </a:t>
            </a:r>
            <a:r>
              <a:rPr lang="it-IT" sz="2500" dirty="0" err="1" smtClean="0">
                <a:latin typeface="Arial" pitchFamily="34" charset="0"/>
              </a:rPr>
              <a:t>but</a:t>
            </a:r>
            <a:r>
              <a:rPr lang="it-IT" sz="2500" dirty="0" smtClean="0">
                <a:latin typeface="Arial" pitchFamily="34" charset="0"/>
              </a:rPr>
              <a:t> the causative gene </a:t>
            </a:r>
            <a:r>
              <a:rPr lang="it-IT" sz="2500" dirty="0" err="1" smtClean="0">
                <a:latin typeface="Arial" pitchFamily="34" charset="0"/>
              </a:rPr>
              <a:t>is</a:t>
            </a:r>
            <a:r>
              <a:rPr lang="it-IT" sz="2500" dirty="0" smtClean="0">
                <a:latin typeface="Arial" pitchFamily="34" charset="0"/>
              </a:rPr>
              <a:t> </a:t>
            </a:r>
            <a:r>
              <a:rPr lang="it-IT" sz="2500" dirty="0" err="1" smtClean="0">
                <a:latin typeface="Arial" pitchFamily="34" charset="0"/>
              </a:rPr>
              <a:t>unknown</a:t>
            </a:r>
            <a:endParaRPr lang="it-IT" sz="2500" dirty="0" smtClean="0">
              <a:latin typeface="Arial" pitchFamily="34" charset="0"/>
            </a:endParaRPr>
          </a:p>
          <a:p>
            <a:pPr>
              <a:lnSpc>
                <a:spcPct val="90000"/>
              </a:lnSpc>
              <a:defRPr/>
            </a:pPr>
            <a:r>
              <a:rPr lang="it-IT" sz="2500" dirty="0" smtClean="0">
                <a:latin typeface="Arial" pitchFamily="34" charset="0"/>
              </a:rPr>
              <a:t>1989 </a:t>
            </a:r>
            <a:r>
              <a:rPr lang="it-IT" sz="2500" dirty="0" err="1" smtClean="0">
                <a:latin typeface="Arial" pitchFamily="34" charset="0"/>
              </a:rPr>
              <a:t>diseases</a:t>
            </a:r>
            <a:r>
              <a:rPr lang="it-IT" sz="2500" dirty="0" smtClean="0">
                <a:latin typeface="Arial" pitchFamily="34" charset="0"/>
              </a:rPr>
              <a:t> </a:t>
            </a:r>
            <a:r>
              <a:rPr lang="it-IT" sz="2500" dirty="0" err="1" smtClean="0">
                <a:latin typeface="Arial" pitchFamily="34" charset="0"/>
              </a:rPr>
              <a:t>suspected</a:t>
            </a:r>
            <a:r>
              <a:rPr lang="it-IT" sz="2500" dirty="0" smtClean="0">
                <a:latin typeface="Arial" pitchFamily="34" charset="0"/>
              </a:rPr>
              <a:t> to </a:t>
            </a:r>
            <a:r>
              <a:rPr lang="it-IT" sz="2500" dirty="0" err="1" smtClean="0">
                <a:latin typeface="Arial" pitchFamily="34" charset="0"/>
              </a:rPr>
              <a:t>have</a:t>
            </a:r>
            <a:r>
              <a:rPr lang="it-IT" sz="2500" dirty="0" smtClean="0">
                <a:latin typeface="Arial" pitchFamily="34" charset="0"/>
              </a:rPr>
              <a:t> a </a:t>
            </a:r>
            <a:r>
              <a:rPr lang="it-IT" sz="2500" dirty="0" err="1" smtClean="0">
                <a:latin typeface="Arial" pitchFamily="34" charset="0"/>
              </a:rPr>
              <a:t>genetic</a:t>
            </a:r>
            <a:r>
              <a:rPr lang="it-IT" sz="2500" dirty="0" smtClean="0">
                <a:latin typeface="Arial" pitchFamily="34" charset="0"/>
              </a:rPr>
              <a:t> </a:t>
            </a:r>
            <a:r>
              <a:rPr lang="it-IT" sz="2500" dirty="0" err="1" smtClean="0">
                <a:latin typeface="Arial" pitchFamily="34" charset="0"/>
              </a:rPr>
              <a:t>basis</a:t>
            </a:r>
            <a:r>
              <a:rPr lang="it-IT" sz="2500" dirty="0" smtClean="0">
                <a:latin typeface="Arial" pitchFamily="34" charset="0"/>
              </a:rPr>
              <a:t> for </a:t>
            </a:r>
            <a:r>
              <a:rPr lang="it-IT" sz="2500" dirty="0" err="1" smtClean="0">
                <a:latin typeface="Arial" pitchFamily="34" charset="0"/>
              </a:rPr>
              <a:t>which</a:t>
            </a:r>
            <a:r>
              <a:rPr lang="it-IT" sz="2500" dirty="0" smtClean="0">
                <a:latin typeface="Arial" pitchFamily="34" charset="0"/>
              </a:rPr>
              <a:t> </a:t>
            </a:r>
            <a:r>
              <a:rPr lang="it-IT" sz="2500" dirty="0" err="1" smtClean="0">
                <a:latin typeface="Arial" pitchFamily="34" charset="0"/>
              </a:rPr>
              <a:t>both</a:t>
            </a:r>
            <a:r>
              <a:rPr lang="it-IT" sz="2500" dirty="0" smtClean="0">
                <a:latin typeface="Arial" pitchFamily="34" charset="0"/>
              </a:rPr>
              <a:t> the locus and the causative gene are </a:t>
            </a:r>
            <a:r>
              <a:rPr lang="it-IT" sz="2500" dirty="0" err="1" smtClean="0">
                <a:latin typeface="Arial" pitchFamily="34" charset="0"/>
              </a:rPr>
              <a:t>unknown</a:t>
            </a:r>
            <a:endParaRPr lang="it-IT" sz="2500" dirty="0">
              <a:latin typeface="Arial" pitchFamily="34" charset="0"/>
            </a:endParaRPr>
          </a:p>
        </p:txBody>
      </p:sp>
      <p:pic>
        <p:nvPicPr>
          <p:cNvPr id="50181" name="Picture 2"/>
          <p:cNvPicPr>
            <a:picLocks noChangeAspect="1" noChangeArrowheads="1"/>
          </p:cNvPicPr>
          <p:nvPr/>
        </p:nvPicPr>
        <p:blipFill>
          <a:blip r:embed="rId3"/>
          <a:srcRect/>
          <a:stretch>
            <a:fillRect/>
          </a:stretch>
        </p:blipFill>
        <p:spPr bwMode="auto">
          <a:xfrm>
            <a:off x="250825" y="115888"/>
            <a:ext cx="8388350" cy="3948112"/>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0819">
                                            <p:bg/>
                                          </p:spTgt>
                                        </p:tgtEl>
                                        <p:attrNameLst>
                                          <p:attrName>style.visibility</p:attrName>
                                        </p:attrNameLst>
                                      </p:cBhvr>
                                      <p:to>
                                        <p:strVal val="visible"/>
                                      </p:to>
                                    </p:set>
                                    <p:animEffect transition="in" filter="fade">
                                      <p:cBhvr>
                                        <p:cTn id="7" dur="500"/>
                                        <p:tgtEl>
                                          <p:spTgt spid="93081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0819">
                                            <p:txEl>
                                              <p:pRg st="0" end="0"/>
                                            </p:txEl>
                                          </p:spTgt>
                                        </p:tgtEl>
                                        <p:attrNameLst>
                                          <p:attrName>style.visibility</p:attrName>
                                        </p:attrNameLst>
                                      </p:cBhvr>
                                      <p:to>
                                        <p:strVal val="visible"/>
                                      </p:to>
                                    </p:set>
                                    <p:animEffect transition="in" filter="fade">
                                      <p:cBhvr>
                                        <p:cTn id="12" dur="500"/>
                                        <p:tgtEl>
                                          <p:spTgt spid="9308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0819">
                                            <p:txEl>
                                              <p:pRg st="1" end="1"/>
                                            </p:txEl>
                                          </p:spTgt>
                                        </p:tgtEl>
                                        <p:attrNameLst>
                                          <p:attrName>style.visibility</p:attrName>
                                        </p:attrNameLst>
                                      </p:cBhvr>
                                      <p:to>
                                        <p:strVal val="visible"/>
                                      </p:to>
                                    </p:set>
                                    <p:animEffect transition="in" filter="fade">
                                      <p:cBhvr>
                                        <p:cTn id="17" dur="500"/>
                                        <p:tgtEl>
                                          <p:spTgt spid="9308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30819">
                                            <p:txEl>
                                              <p:pRg st="2" end="2"/>
                                            </p:txEl>
                                          </p:spTgt>
                                        </p:tgtEl>
                                        <p:attrNameLst>
                                          <p:attrName>style.visibility</p:attrName>
                                        </p:attrNameLst>
                                      </p:cBhvr>
                                      <p:to>
                                        <p:strVal val="visible"/>
                                      </p:to>
                                    </p:set>
                                    <p:animEffect transition="in" filter="fade">
                                      <p:cBhvr>
                                        <p:cTn id="22" dur="500"/>
                                        <p:tgtEl>
                                          <p:spTgt spid="930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19" grpId="0" build="p"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CasellaDiTesto 1"/>
          <p:cNvSpPr txBox="1">
            <a:spLocks noChangeArrowheads="1"/>
          </p:cNvSpPr>
          <p:nvPr/>
        </p:nvSpPr>
        <p:spPr bwMode="auto">
          <a:xfrm>
            <a:off x="500063" y="928688"/>
            <a:ext cx="8215312" cy="1569660"/>
          </a:xfrm>
          <a:prstGeom prst="rect">
            <a:avLst/>
          </a:prstGeom>
          <a:noFill/>
          <a:ln w="9525">
            <a:noFill/>
            <a:miter lim="800000"/>
            <a:headEnd/>
            <a:tailEnd/>
          </a:ln>
        </p:spPr>
        <p:txBody>
          <a:bodyPr>
            <a:spAutoFit/>
          </a:bodyPr>
          <a:lstStyle/>
          <a:p>
            <a:pPr eaLnBrk="0" hangingPunct="0"/>
            <a:r>
              <a:rPr lang="it-IT" sz="3200" dirty="0" err="1" smtClean="0"/>
              <a:t>This</a:t>
            </a:r>
            <a:r>
              <a:rPr lang="it-IT" sz="3200" dirty="0" smtClean="0"/>
              <a:t> single amino acid </a:t>
            </a:r>
            <a:r>
              <a:rPr lang="it-IT" sz="3200" dirty="0" err="1" smtClean="0"/>
              <a:t>change</a:t>
            </a:r>
            <a:r>
              <a:rPr lang="it-IT" sz="3200" dirty="0" smtClean="0"/>
              <a:t> </a:t>
            </a:r>
            <a:r>
              <a:rPr lang="it-IT" sz="3200" dirty="0" err="1" smtClean="0"/>
              <a:t>alters</a:t>
            </a:r>
            <a:r>
              <a:rPr lang="it-IT" sz="3200" dirty="0" smtClean="0"/>
              <a:t> the </a:t>
            </a:r>
            <a:r>
              <a:rPr lang="it-IT" sz="3200" dirty="0" err="1" smtClean="0"/>
              <a:t>hemoglobin</a:t>
            </a:r>
            <a:r>
              <a:rPr lang="it-IT" sz="3200" dirty="0" smtClean="0"/>
              <a:t> </a:t>
            </a:r>
            <a:r>
              <a:rPr lang="it-IT" sz="3200" dirty="0" err="1" smtClean="0"/>
              <a:t>charge</a:t>
            </a:r>
            <a:r>
              <a:rPr lang="it-IT" sz="3200" dirty="0" smtClean="0"/>
              <a:t> and </a:t>
            </a:r>
            <a:r>
              <a:rPr lang="it-IT" sz="3200" dirty="0" err="1" smtClean="0"/>
              <a:t>causes</a:t>
            </a:r>
            <a:r>
              <a:rPr lang="it-IT" sz="3200" dirty="0" smtClean="0"/>
              <a:t> </a:t>
            </a:r>
            <a:r>
              <a:rPr lang="it-IT" sz="3200" dirty="0" err="1" smtClean="0"/>
              <a:t>its</a:t>
            </a:r>
            <a:r>
              <a:rPr lang="it-IT" sz="3200" dirty="0" smtClean="0"/>
              <a:t> </a:t>
            </a:r>
            <a:r>
              <a:rPr lang="it-IT" sz="3200" dirty="0" err="1" smtClean="0"/>
              <a:t>aggregation</a:t>
            </a:r>
            <a:r>
              <a:rPr lang="it-IT" sz="3200" dirty="0" smtClean="0"/>
              <a:t> in </a:t>
            </a:r>
            <a:r>
              <a:rPr lang="it-IT" sz="3200" dirty="0" err="1" smtClean="0"/>
              <a:t>rods</a:t>
            </a:r>
            <a:r>
              <a:rPr lang="it-IT" sz="3200" dirty="0" err="1"/>
              <a:t>-</a:t>
            </a:r>
            <a:r>
              <a:rPr lang="it-IT" sz="3200" dirty="0" err="1" smtClean="0"/>
              <a:t>like</a:t>
            </a:r>
            <a:r>
              <a:rPr lang="it-IT" sz="3200" dirty="0" smtClean="0"/>
              <a:t> </a:t>
            </a:r>
            <a:r>
              <a:rPr lang="it-IT" sz="3200" dirty="0" err="1" smtClean="0"/>
              <a:t>structures</a:t>
            </a:r>
            <a:r>
              <a:rPr lang="it-IT" sz="3200" dirty="0" smtClean="0"/>
              <a:t> inside the </a:t>
            </a:r>
            <a:r>
              <a:rPr lang="it-IT" sz="3200" dirty="0" err="1" smtClean="0"/>
              <a:t>red</a:t>
            </a:r>
            <a:r>
              <a:rPr lang="it-IT" sz="3200" dirty="0" smtClean="0"/>
              <a:t> </a:t>
            </a:r>
            <a:r>
              <a:rPr lang="it-IT" sz="3200" dirty="0" err="1" smtClean="0"/>
              <a:t>blood</a:t>
            </a:r>
            <a:r>
              <a:rPr lang="it-IT" sz="3200" dirty="0" smtClean="0"/>
              <a:t> </a:t>
            </a:r>
            <a:r>
              <a:rPr lang="it-IT" sz="3200" dirty="0" err="1" smtClean="0"/>
              <a:t>cell</a:t>
            </a:r>
            <a:r>
              <a:rPr lang="it-IT" sz="3200" dirty="0" smtClean="0"/>
              <a:t>.</a:t>
            </a:r>
            <a:endParaRPr lang="it-IT" sz="3200" dirty="0"/>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prodimg1"/>
          <p:cNvPicPr>
            <a:picLocks noGrp="1" noChangeAspect="1" noChangeArrowheads="1"/>
          </p:cNvPicPr>
          <p:nvPr>
            <p:ph/>
          </p:nvPr>
        </p:nvPicPr>
        <p:blipFill>
          <a:blip r:embed="rId3"/>
          <a:srcRect/>
          <a:stretch>
            <a:fillRect/>
          </a:stretch>
        </p:blipFill>
        <p:spPr>
          <a:xfrm>
            <a:off x="5219700" y="115888"/>
            <a:ext cx="3711575" cy="2879725"/>
          </a:xfrm>
        </p:spPr>
      </p:pic>
      <p:grpSp>
        <p:nvGrpSpPr>
          <p:cNvPr id="2" name="Group 3"/>
          <p:cNvGrpSpPr>
            <a:grpSpLocks noChangeAspect="1"/>
          </p:cNvGrpSpPr>
          <p:nvPr/>
        </p:nvGrpSpPr>
        <p:grpSpPr bwMode="auto">
          <a:xfrm>
            <a:off x="388938" y="2276475"/>
            <a:ext cx="3497262" cy="2560638"/>
            <a:chOff x="-11" y="912"/>
            <a:chExt cx="2754" cy="2016"/>
          </a:xfrm>
        </p:grpSpPr>
        <p:pic>
          <p:nvPicPr>
            <p:cNvPr id="155661" name="Picture 4" descr="Lewis1317"/>
            <p:cNvPicPr>
              <a:picLocks noChangeAspect="1" noChangeArrowheads="1"/>
            </p:cNvPicPr>
            <p:nvPr/>
          </p:nvPicPr>
          <p:blipFill>
            <a:blip r:embed="rId4"/>
            <a:srcRect l="4059" r="56833" b="47144"/>
            <a:stretch>
              <a:fillRect/>
            </a:stretch>
          </p:blipFill>
          <p:spPr bwMode="auto">
            <a:xfrm>
              <a:off x="1168" y="912"/>
              <a:ext cx="1575" cy="2016"/>
            </a:xfrm>
            <a:prstGeom prst="rect">
              <a:avLst/>
            </a:prstGeom>
            <a:noFill/>
            <a:ln w="9525">
              <a:noFill/>
              <a:miter lim="800000"/>
              <a:headEnd/>
              <a:tailEnd/>
            </a:ln>
          </p:spPr>
        </p:pic>
        <p:sp>
          <p:nvSpPr>
            <p:cNvPr id="155662" name="Text Box 5"/>
            <p:cNvSpPr txBox="1">
              <a:spLocks noChangeAspect="1" noChangeArrowheads="1"/>
            </p:cNvSpPr>
            <p:nvPr/>
          </p:nvSpPr>
          <p:spPr bwMode="auto">
            <a:xfrm>
              <a:off x="-11" y="1481"/>
              <a:ext cx="1114" cy="654"/>
            </a:xfrm>
            <a:prstGeom prst="rect">
              <a:avLst/>
            </a:prstGeom>
            <a:noFill/>
            <a:ln w="9525">
              <a:noFill/>
              <a:miter lim="800000"/>
              <a:headEnd/>
              <a:tailEnd/>
            </a:ln>
          </p:spPr>
          <p:txBody>
            <a:bodyPr wrap="none">
              <a:spAutoFit/>
            </a:bodyPr>
            <a:lstStyle/>
            <a:p>
              <a:pPr algn="ctr" eaLnBrk="0" hangingPunct="0"/>
              <a:r>
                <a:rPr lang="en-US" b="1">
                  <a:solidFill>
                    <a:schemeClr val="bg1"/>
                  </a:solidFill>
                  <a:latin typeface="Helvetica"/>
                </a:rPr>
                <a:t>wildtype</a:t>
              </a:r>
            </a:p>
            <a:p>
              <a:pPr algn="ctr" eaLnBrk="0" hangingPunct="0"/>
              <a:r>
                <a:rPr lang="en-US" b="1">
                  <a:solidFill>
                    <a:schemeClr val="bg1"/>
                  </a:solidFill>
                  <a:latin typeface="Helvetica"/>
                </a:rPr>
                <a:t>allele</a:t>
              </a:r>
            </a:p>
          </p:txBody>
        </p:sp>
      </p:grpSp>
      <p:grpSp>
        <p:nvGrpSpPr>
          <p:cNvPr id="3" name="Group 6"/>
          <p:cNvGrpSpPr>
            <a:grpSpLocks/>
          </p:cNvGrpSpPr>
          <p:nvPr/>
        </p:nvGrpSpPr>
        <p:grpSpPr bwMode="auto">
          <a:xfrm>
            <a:off x="4643438" y="2276475"/>
            <a:ext cx="3800475" cy="2559050"/>
            <a:chOff x="2965" y="912"/>
            <a:chExt cx="2394" cy="2016"/>
          </a:xfrm>
        </p:grpSpPr>
        <p:pic>
          <p:nvPicPr>
            <p:cNvPr id="155659" name="Picture 7" descr="Lewis1317"/>
            <p:cNvPicPr>
              <a:picLocks noChangeAspect="1" noChangeArrowheads="1"/>
            </p:cNvPicPr>
            <p:nvPr/>
          </p:nvPicPr>
          <p:blipFill>
            <a:blip r:embed="rId4"/>
            <a:srcRect l="58864" r="2029" b="47144"/>
            <a:stretch>
              <a:fillRect/>
            </a:stretch>
          </p:blipFill>
          <p:spPr bwMode="auto">
            <a:xfrm>
              <a:off x="2965" y="912"/>
              <a:ext cx="1574" cy="2016"/>
            </a:xfrm>
            <a:prstGeom prst="rect">
              <a:avLst/>
            </a:prstGeom>
            <a:noFill/>
            <a:ln w="9525">
              <a:noFill/>
              <a:miter lim="800000"/>
              <a:headEnd/>
              <a:tailEnd/>
            </a:ln>
          </p:spPr>
        </p:pic>
        <p:sp>
          <p:nvSpPr>
            <p:cNvPr id="155660" name="Text Box 8"/>
            <p:cNvSpPr txBox="1">
              <a:spLocks noChangeArrowheads="1"/>
            </p:cNvSpPr>
            <p:nvPr/>
          </p:nvSpPr>
          <p:spPr bwMode="auto">
            <a:xfrm>
              <a:off x="4596" y="1442"/>
              <a:ext cx="763" cy="655"/>
            </a:xfrm>
            <a:prstGeom prst="rect">
              <a:avLst/>
            </a:prstGeom>
            <a:noFill/>
            <a:ln w="9525">
              <a:noFill/>
              <a:miter lim="800000"/>
              <a:headEnd/>
              <a:tailEnd/>
            </a:ln>
          </p:spPr>
          <p:txBody>
            <a:bodyPr wrap="none">
              <a:spAutoFit/>
            </a:bodyPr>
            <a:lstStyle/>
            <a:p>
              <a:pPr algn="ctr" eaLnBrk="0" hangingPunct="0"/>
              <a:r>
                <a:rPr lang="en-US" b="1">
                  <a:solidFill>
                    <a:schemeClr val="bg1"/>
                  </a:solidFill>
                  <a:latin typeface="Helvetica"/>
                </a:rPr>
                <a:t>mutant</a:t>
              </a:r>
            </a:p>
            <a:p>
              <a:pPr algn="ctr" eaLnBrk="0" hangingPunct="0"/>
              <a:r>
                <a:rPr lang="en-US" b="1">
                  <a:solidFill>
                    <a:schemeClr val="bg1"/>
                  </a:solidFill>
                  <a:latin typeface="Helvetica"/>
                </a:rPr>
                <a:t>allele</a:t>
              </a:r>
            </a:p>
          </p:txBody>
        </p:sp>
      </p:grpSp>
      <p:grpSp>
        <p:nvGrpSpPr>
          <p:cNvPr id="4" name="Group 9"/>
          <p:cNvGrpSpPr>
            <a:grpSpLocks noChangeAspect="1"/>
          </p:cNvGrpSpPr>
          <p:nvPr/>
        </p:nvGrpSpPr>
        <p:grpSpPr bwMode="auto">
          <a:xfrm>
            <a:off x="242888" y="5013325"/>
            <a:ext cx="3671887" cy="1582738"/>
            <a:chOff x="-142" y="2928"/>
            <a:chExt cx="2894" cy="1248"/>
          </a:xfrm>
        </p:grpSpPr>
        <p:pic>
          <p:nvPicPr>
            <p:cNvPr id="155657" name="Picture 10" descr="Lewis1317"/>
            <p:cNvPicPr>
              <a:picLocks noChangeAspect="1" noChangeArrowheads="1"/>
            </p:cNvPicPr>
            <p:nvPr/>
          </p:nvPicPr>
          <p:blipFill>
            <a:blip r:embed="rId4"/>
            <a:srcRect l="609" t="57857" r="54803" b="2142"/>
            <a:stretch>
              <a:fillRect/>
            </a:stretch>
          </p:blipFill>
          <p:spPr bwMode="auto">
            <a:xfrm>
              <a:off x="1168" y="2928"/>
              <a:ext cx="1584" cy="1248"/>
            </a:xfrm>
            <a:prstGeom prst="rect">
              <a:avLst/>
            </a:prstGeom>
            <a:noFill/>
            <a:ln w="9525">
              <a:noFill/>
              <a:miter lim="800000"/>
              <a:headEnd/>
              <a:tailEnd/>
            </a:ln>
          </p:spPr>
        </p:pic>
        <p:sp>
          <p:nvSpPr>
            <p:cNvPr id="155658" name="Text Box 11"/>
            <p:cNvSpPr txBox="1">
              <a:spLocks noChangeAspect="1" noChangeArrowheads="1"/>
            </p:cNvSpPr>
            <p:nvPr/>
          </p:nvSpPr>
          <p:spPr bwMode="auto">
            <a:xfrm>
              <a:off x="-142" y="3218"/>
              <a:ext cx="1371" cy="655"/>
            </a:xfrm>
            <a:prstGeom prst="rect">
              <a:avLst/>
            </a:prstGeom>
            <a:noFill/>
            <a:ln w="9525">
              <a:noFill/>
              <a:miter lim="800000"/>
              <a:headEnd/>
              <a:tailEnd/>
            </a:ln>
          </p:spPr>
          <p:txBody>
            <a:bodyPr wrap="none">
              <a:spAutoFit/>
            </a:bodyPr>
            <a:lstStyle/>
            <a:p>
              <a:pPr algn="ctr" eaLnBrk="0" hangingPunct="0"/>
              <a:r>
                <a:rPr lang="en-US" b="1">
                  <a:solidFill>
                    <a:schemeClr val="bg1"/>
                  </a:solidFill>
                  <a:latin typeface="Helvetica"/>
                </a:rPr>
                <a:t>wildtype</a:t>
              </a:r>
            </a:p>
            <a:p>
              <a:pPr algn="ctr" eaLnBrk="0" hangingPunct="0"/>
              <a:r>
                <a:rPr lang="en-US" b="1">
                  <a:solidFill>
                    <a:schemeClr val="bg1"/>
                  </a:solidFill>
                  <a:latin typeface="Helvetica"/>
                </a:rPr>
                <a:t>phenotype</a:t>
              </a:r>
            </a:p>
          </p:txBody>
        </p:sp>
      </p:grpSp>
      <p:grpSp>
        <p:nvGrpSpPr>
          <p:cNvPr id="5" name="Group 12"/>
          <p:cNvGrpSpPr>
            <a:grpSpLocks noChangeAspect="1"/>
          </p:cNvGrpSpPr>
          <p:nvPr/>
        </p:nvGrpSpPr>
        <p:grpSpPr bwMode="auto">
          <a:xfrm>
            <a:off x="4643438" y="5013325"/>
            <a:ext cx="3744912" cy="1612900"/>
            <a:chOff x="2965" y="2928"/>
            <a:chExt cx="2946" cy="1268"/>
          </a:xfrm>
        </p:grpSpPr>
        <p:pic>
          <p:nvPicPr>
            <p:cNvPr id="155655" name="Picture 13" descr="Lewis1317"/>
            <p:cNvPicPr>
              <a:picLocks noChangeAspect="1" noChangeArrowheads="1"/>
            </p:cNvPicPr>
            <p:nvPr/>
          </p:nvPicPr>
          <p:blipFill>
            <a:blip r:embed="rId4"/>
            <a:srcRect l="53992" t="58928" b="2142"/>
            <a:stretch>
              <a:fillRect/>
            </a:stretch>
          </p:blipFill>
          <p:spPr bwMode="auto">
            <a:xfrm>
              <a:off x="2965" y="2928"/>
              <a:ext cx="1584" cy="1268"/>
            </a:xfrm>
            <a:prstGeom prst="rect">
              <a:avLst/>
            </a:prstGeom>
            <a:noFill/>
            <a:ln w="9525">
              <a:noFill/>
              <a:miter lim="800000"/>
              <a:headEnd/>
              <a:tailEnd/>
            </a:ln>
          </p:spPr>
        </p:pic>
        <p:sp>
          <p:nvSpPr>
            <p:cNvPr id="155656" name="Text Box 14"/>
            <p:cNvSpPr txBox="1">
              <a:spLocks noChangeAspect="1" noChangeArrowheads="1"/>
            </p:cNvSpPr>
            <p:nvPr/>
          </p:nvSpPr>
          <p:spPr bwMode="auto">
            <a:xfrm>
              <a:off x="4342" y="3219"/>
              <a:ext cx="1569" cy="653"/>
            </a:xfrm>
            <a:prstGeom prst="rect">
              <a:avLst/>
            </a:prstGeom>
            <a:noFill/>
            <a:ln w="9525">
              <a:noFill/>
              <a:miter lim="800000"/>
              <a:headEnd/>
              <a:tailEnd/>
            </a:ln>
          </p:spPr>
          <p:txBody>
            <a:bodyPr wrap="none">
              <a:spAutoFit/>
            </a:bodyPr>
            <a:lstStyle/>
            <a:p>
              <a:pPr algn="ctr" eaLnBrk="0" hangingPunct="0"/>
              <a:r>
                <a:rPr lang="en-US" b="1">
                  <a:solidFill>
                    <a:schemeClr val="bg1"/>
                  </a:solidFill>
                  <a:latin typeface="Helvetica"/>
                </a:rPr>
                <a:t>mutant</a:t>
              </a:r>
            </a:p>
            <a:p>
              <a:pPr algn="ctr" eaLnBrk="0" hangingPunct="0"/>
              <a:r>
                <a:rPr lang="en-US" b="1">
                  <a:solidFill>
                    <a:schemeClr val="bg1"/>
                  </a:solidFill>
                  <a:latin typeface="Helvetica"/>
                </a:rPr>
                <a:t>   phenotype</a:t>
              </a:r>
            </a:p>
          </p:txBody>
        </p:sp>
      </p:gr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CasellaDiTesto 2"/>
          <p:cNvSpPr txBox="1">
            <a:spLocks noChangeArrowheads="1"/>
          </p:cNvSpPr>
          <p:nvPr/>
        </p:nvSpPr>
        <p:spPr bwMode="auto">
          <a:xfrm>
            <a:off x="2638425" y="428625"/>
            <a:ext cx="4185761" cy="523220"/>
          </a:xfrm>
          <a:prstGeom prst="rect">
            <a:avLst/>
          </a:prstGeom>
          <a:noFill/>
          <a:ln w="9525">
            <a:noFill/>
            <a:miter lim="800000"/>
            <a:headEnd/>
            <a:tailEnd/>
          </a:ln>
        </p:spPr>
        <p:txBody>
          <a:bodyPr wrap="none">
            <a:spAutoFit/>
          </a:bodyPr>
          <a:lstStyle/>
          <a:p>
            <a:r>
              <a:rPr lang="it-IT" sz="2800" dirty="0" smtClean="0">
                <a:cs typeface="Times New Roman" pitchFamily="18" charset="0"/>
              </a:rPr>
              <a:t>SICKLE CELL ANAEMIA</a:t>
            </a:r>
            <a:endParaRPr lang="it-IT" sz="2800" dirty="0">
              <a:cs typeface="Times New Roman" pitchFamily="18" charset="0"/>
            </a:endParaRPr>
          </a:p>
        </p:txBody>
      </p:sp>
      <p:graphicFrame>
        <p:nvGraphicFramePr>
          <p:cNvPr id="5" name="Tabella 4"/>
          <p:cNvGraphicFramePr>
            <a:graphicFrameLocks noGrp="1"/>
          </p:cNvGraphicFramePr>
          <p:nvPr>
            <p:extLst>
              <p:ext uri="{D42A27DB-BD31-4B8C-83A1-F6EECF244321}">
                <p14:modId xmlns:p14="http://schemas.microsoft.com/office/powerpoint/2010/main" val="1967936710"/>
              </p:ext>
            </p:extLst>
          </p:nvPr>
        </p:nvGraphicFramePr>
        <p:xfrm>
          <a:off x="1524000" y="1397000"/>
          <a:ext cx="6096000" cy="2468879"/>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it-IT" dirty="0" err="1" smtClean="0"/>
                        <a:t>HbA</a:t>
                      </a:r>
                      <a:r>
                        <a:rPr lang="it-IT" dirty="0" smtClean="0"/>
                        <a:t>/</a:t>
                      </a:r>
                      <a:r>
                        <a:rPr lang="it-IT" dirty="0" err="1" smtClean="0"/>
                        <a:t>HbA</a:t>
                      </a:r>
                      <a:endParaRPr lang="it-IT" dirty="0"/>
                    </a:p>
                  </a:txBody>
                  <a:tcPr/>
                </a:tc>
                <a:tc>
                  <a:txBody>
                    <a:bodyPr/>
                    <a:lstStyle/>
                    <a:p>
                      <a:r>
                        <a:rPr lang="it-IT" dirty="0" err="1" smtClean="0"/>
                        <a:t>Normal</a:t>
                      </a:r>
                      <a:r>
                        <a:rPr lang="it-IT" baseline="0" dirty="0" smtClean="0"/>
                        <a:t> </a:t>
                      </a:r>
                      <a:r>
                        <a:rPr lang="it-IT" baseline="0" dirty="0" err="1" smtClean="0"/>
                        <a:t>phenotype</a:t>
                      </a:r>
                      <a:r>
                        <a:rPr lang="it-IT" dirty="0" smtClean="0"/>
                        <a:t>;</a:t>
                      </a:r>
                      <a:r>
                        <a:rPr lang="it-IT" baseline="0" dirty="0" smtClean="0"/>
                        <a:t> no </a:t>
                      </a:r>
                      <a:r>
                        <a:rPr lang="it-IT" baseline="0" dirty="0" err="1" smtClean="0"/>
                        <a:t>sickle-shaped</a:t>
                      </a:r>
                      <a:r>
                        <a:rPr lang="it-IT" baseline="0" dirty="0" smtClean="0"/>
                        <a:t> </a:t>
                      </a:r>
                      <a:r>
                        <a:rPr lang="it-IT" baseline="0" dirty="0" err="1" smtClean="0"/>
                        <a:t>red</a:t>
                      </a:r>
                      <a:r>
                        <a:rPr lang="it-IT" baseline="0" dirty="0" smtClean="0"/>
                        <a:t> </a:t>
                      </a:r>
                      <a:r>
                        <a:rPr lang="it-IT" baseline="0" dirty="0" err="1" smtClean="0"/>
                        <a:t>blood</a:t>
                      </a:r>
                      <a:r>
                        <a:rPr lang="it-IT" baseline="0" dirty="0" smtClean="0"/>
                        <a:t> </a:t>
                      </a:r>
                      <a:r>
                        <a:rPr lang="it-IT" baseline="0" dirty="0" err="1" smtClean="0"/>
                        <a:t>cells</a:t>
                      </a:r>
                      <a:endParaRPr lang="it-IT" dirty="0"/>
                    </a:p>
                  </a:txBody>
                  <a:tcPr/>
                </a:tc>
              </a:tr>
              <a:tr h="370840">
                <a:tc>
                  <a:txBody>
                    <a:bodyPr/>
                    <a:lstStyle/>
                    <a:p>
                      <a:r>
                        <a:rPr lang="it-IT" dirty="0" err="1" smtClean="0"/>
                        <a:t>HbS</a:t>
                      </a:r>
                      <a:r>
                        <a:rPr lang="it-IT" dirty="0" smtClean="0"/>
                        <a:t>/</a:t>
                      </a:r>
                      <a:r>
                        <a:rPr lang="it-IT" dirty="0" err="1" smtClean="0"/>
                        <a:t>HbS</a:t>
                      </a:r>
                      <a:endParaRPr lang="it-IT" dirty="0"/>
                    </a:p>
                  </a:txBody>
                  <a:tcPr/>
                </a:tc>
                <a:tc>
                  <a:txBody>
                    <a:bodyPr/>
                    <a:lstStyle/>
                    <a:p>
                      <a:r>
                        <a:rPr lang="it-IT" dirty="0" err="1" smtClean="0"/>
                        <a:t>Serious</a:t>
                      </a:r>
                      <a:r>
                        <a:rPr lang="it-IT" dirty="0" smtClean="0"/>
                        <a:t> </a:t>
                      </a:r>
                      <a:r>
                        <a:rPr lang="it-IT" dirty="0" err="1" smtClean="0"/>
                        <a:t>anaemia</a:t>
                      </a:r>
                      <a:r>
                        <a:rPr lang="it-IT" dirty="0" smtClean="0"/>
                        <a:t>, </a:t>
                      </a:r>
                      <a:r>
                        <a:rPr lang="it-IT" dirty="0" err="1" smtClean="0"/>
                        <a:t>often</a:t>
                      </a:r>
                      <a:r>
                        <a:rPr lang="it-IT" dirty="0" smtClean="0"/>
                        <a:t> </a:t>
                      </a:r>
                      <a:r>
                        <a:rPr lang="it-IT" dirty="0" err="1" smtClean="0"/>
                        <a:t>lethal</a:t>
                      </a:r>
                      <a:r>
                        <a:rPr lang="it-IT" dirty="0" smtClean="0"/>
                        <a:t>; </a:t>
                      </a:r>
                      <a:r>
                        <a:rPr lang="it-IT" dirty="0" err="1" smtClean="0"/>
                        <a:t>abnormal</a:t>
                      </a:r>
                      <a:r>
                        <a:rPr lang="it-IT" dirty="0" smtClean="0"/>
                        <a:t> </a:t>
                      </a:r>
                      <a:r>
                        <a:rPr lang="it-IT" dirty="0" err="1" smtClean="0"/>
                        <a:t>hemoglobin</a:t>
                      </a:r>
                      <a:r>
                        <a:rPr lang="it-IT" dirty="0" smtClean="0"/>
                        <a:t> </a:t>
                      </a:r>
                      <a:r>
                        <a:rPr lang="it-IT" dirty="0" err="1" smtClean="0"/>
                        <a:t>gives</a:t>
                      </a:r>
                      <a:r>
                        <a:rPr lang="it-IT" dirty="0" smtClean="0"/>
                        <a:t> rise to </a:t>
                      </a:r>
                      <a:r>
                        <a:rPr lang="it-IT" dirty="0" err="1" smtClean="0"/>
                        <a:t>sickle</a:t>
                      </a:r>
                      <a:r>
                        <a:rPr lang="it-IT" dirty="0" smtClean="0"/>
                        <a:t> </a:t>
                      </a:r>
                      <a:r>
                        <a:rPr lang="it-IT" dirty="0" err="1" smtClean="0"/>
                        <a:t>red</a:t>
                      </a:r>
                      <a:r>
                        <a:rPr lang="it-IT" dirty="0" smtClean="0"/>
                        <a:t> </a:t>
                      </a:r>
                      <a:r>
                        <a:rPr lang="it-IT" dirty="0" err="1" smtClean="0"/>
                        <a:t>blood</a:t>
                      </a:r>
                      <a:r>
                        <a:rPr lang="it-IT" dirty="0" smtClean="0"/>
                        <a:t> </a:t>
                      </a:r>
                      <a:r>
                        <a:rPr lang="it-IT" dirty="0" err="1" smtClean="0"/>
                        <a:t>cells</a:t>
                      </a:r>
                      <a:endParaRPr lang="it-IT" dirty="0"/>
                    </a:p>
                  </a:txBody>
                  <a:tcPr/>
                </a:tc>
              </a:tr>
              <a:tr h="370840">
                <a:tc>
                  <a:txBody>
                    <a:bodyPr/>
                    <a:lstStyle/>
                    <a:p>
                      <a:r>
                        <a:rPr lang="it-IT" dirty="0" err="1" smtClean="0"/>
                        <a:t>HbA</a:t>
                      </a:r>
                      <a:r>
                        <a:rPr lang="it-IT" dirty="0" smtClean="0"/>
                        <a:t>/</a:t>
                      </a:r>
                      <a:r>
                        <a:rPr lang="it-IT" dirty="0" err="1" smtClean="0"/>
                        <a:t>HbS</a:t>
                      </a:r>
                      <a:endParaRPr lang="it-IT" dirty="0"/>
                    </a:p>
                  </a:txBody>
                  <a:tcPr/>
                </a:tc>
                <a:tc>
                  <a:txBody>
                    <a:bodyPr/>
                    <a:lstStyle/>
                    <a:p>
                      <a:r>
                        <a:rPr lang="it-IT" dirty="0" smtClean="0"/>
                        <a:t>No </a:t>
                      </a:r>
                      <a:r>
                        <a:rPr lang="it-IT" dirty="0" err="1" smtClean="0"/>
                        <a:t>anaemia</a:t>
                      </a:r>
                      <a:r>
                        <a:rPr lang="it-IT" dirty="0" smtClean="0"/>
                        <a:t>; some </a:t>
                      </a:r>
                      <a:r>
                        <a:rPr lang="it-IT" dirty="0" err="1" smtClean="0"/>
                        <a:t>sickle-shaped</a:t>
                      </a:r>
                      <a:r>
                        <a:rPr lang="it-IT" dirty="0" smtClean="0"/>
                        <a:t> </a:t>
                      </a:r>
                      <a:r>
                        <a:rPr lang="it-IT" dirty="0" err="1" smtClean="0"/>
                        <a:t>red</a:t>
                      </a:r>
                      <a:r>
                        <a:rPr lang="it-IT" dirty="0" smtClean="0"/>
                        <a:t> </a:t>
                      </a:r>
                      <a:r>
                        <a:rPr lang="it-IT" dirty="0" err="1" smtClean="0"/>
                        <a:t>blood</a:t>
                      </a:r>
                      <a:r>
                        <a:rPr lang="it-IT" dirty="0" smtClean="0"/>
                        <a:t> </a:t>
                      </a:r>
                      <a:r>
                        <a:rPr lang="it-IT" dirty="0" err="1" smtClean="0"/>
                        <a:t>cells</a:t>
                      </a:r>
                      <a:r>
                        <a:rPr lang="it-IT" dirty="0" smtClean="0"/>
                        <a:t> </a:t>
                      </a:r>
                      <a:r>
                        <a:rPr lang="it-IT" dirty="0" err="1" smtClean="0"/>
                        <a:t>only</a:t>
                      </a:r>
                      <a:r>
                        <a:rPr lang="it-IT" dirty="0" smtClean="0"/>
                        <a:t> </a:t>
                      </a:r>
                      <a:r>
                        <a:rPr lang="it-IT" dirty="0" err="1" smtClean="0"/>
                        <a:t>at</a:t>
                      </a:r>
                      <a:r>
                        <a:rPr lang="it-IT" baseline="0" dirty="0" smtClean="0"/>
                        <a:t> </a:t>
                      </a:r>
                      <a:r>
                        <a:rPr lang="it-IT" baseline="0" dirty="0" err="1" smtClean="0"/>
                        <a:t>low</a:t>
                      </a:r>
                      <a:r>
                        <a:rPr lang="it-IT" baseline="0" dirty="0" smtClean="0"/>
                        <a:t> </a:t>
                      </a:r>
                      <a:r>
                        <a:rPr lang="it-IT" baseline="0" dirty="0" err="1" smtClean="0"/>
                        <a:t>oxygen</a:t>
                      </a:r>
                      <a:r>
                        <a:rPr lang="it-IT" baseline="0" dirty="0" smtClean="0"/>
                        <a:t> </a:t>
                      </a:r>
                      <a:r>
                        <a:rPr lang="it-IT" baseline="0" dirty="0" err="1" smtClean="0"/>
                        <a:t>tension</a:t>
                      </a:r>
                      <a:endParaRPr lang="it-IT" dirty="0"/>
                    </a:p>
                  </a:txBody>
                  <a:tcPr/>
                </a:tc>
              </a:tr>
            </a:tbl>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06-11"/>
          <p:cNvPicPr>
            <a:picLocks noChangeAspect="1" noChangeArrowheads="1"/>
          </p:cNvPicPr>
          <p:nvPr/>
        </p:nvPicPr>
        <p:blipFill>
          <a:blip r:embed="rId2"/>
          <a:srcRect/>
          <a:stretch>
            <a:fillRect/>
          </a:stretch>
        </p:blipFill>
        <p:spPr bwMode="auto">
          <a:xfrm>
            <a:off x="69850" y="1341438"/>
            <a:ext cx="9002713" cy="4949825"/>
          </a:xfrm>
          <a:prstGeom prst="rect">
            <a:avLst/>
          </a:prstGeom>
          <a:noFill/>
          <a:ln w="9525">
            <a:noFill/>
            <a:miter lim="800000"/>
            <a:headEnd/>
            <a:tailEnd/>
          </a:ln>
        </p:spPr>
      </p:pic>
      <p:sp>
        <p:nvSpPr>
          <p:cNvPr id="157699" name="Text Box 3"/>
          <p:cNvSpPr txBox="1">
            <a:spLocks noChangeArrowheads="1"/>
          </p:cNvSpPr>
          <p:nvPr/>
        </p:nvSpPr>
        <p:spPr bwMode="auto">
          <a:xfrm>
            <a:off x="303581" y="-23813"/>
            <a:ext cx="8505141" cy="1107996"/>
          </a:xfrm>
          <a:prstGeom prst="rect">
            <a:avLst/>
          </a:prstGeom>
          <a:noFill/>
          <a:ln w="9525">
            <a:noFill/>
            <a:miter lim="800000"/>
            <a:headEnd/>
            <a:tailEnd/>
          </a:ln>
        </p:spPr>
        <p:txBody>
          <a:bodyPr wrap="none">
            <a:spAutoFit/>
          </a:bodyPr>
          <a:lstStyle/>
          <a:p>
            <a:pPr algn="ctr"/>
            <a:r>
              <a:rPr lang="it-IT" dirty="0" err="1" smtClean="0"/>
              <a:t>Electrophoresis</a:t>
            </a:r>
            <a:r>
              <a:rPr lang="it-IT" dirty="0" smtClean="0"/>
              <a:t> of </a:t>
            </a:r>
            <a:r>
              <a:rPr lang="it-IT" dirty="0" err="1" smtClean="0"/>
              <a:t>normal</a:t>
            </a:r>
            <a:r>
              <a:rPr lang="it-IT" dirty="0" smtClean="0"/>
              <a:t> and </a:t>
            </a:r>
            <a:r>
              <a:rPr lang="it-IT" dirty="0" err="1" smtClean="0"/>
              <a:t>mutant</a:t>
            </a:r>
            <a:r>
              <a:rPr lang="it-IT" dirty="0" smtClean="0"/>
              <a:t> </a:t>
            </a:r>
            <a:r>
              <a:rPr lang="it-IT" dirty="0" err="1" smtClean="0"/>
              <a:t>hemoglobin</a:t>
            </a:r>
            <a:r>
              <a:rPr lang="it-IT" dirty="0" smtClean="0"/>
              <a:t>.</a:t>
            </a:r>
            <a:endParaRPr lang="it-IT" dirty="0"/>
          </a:p>
          <a:p>
            <a:pPr algn="ctr"/>
            <a:r>
              <a:rPr lang="it-IT" sz="1400" dirty="0" smtClean="0"/>
              <a:t>The </a:t>
            </a:r>
            <a:r>
              <a:rPr lang="it-IT" sz="1400" dirty="0" err="1" smtClean="0"/>
              <a:t>diagram</a:t>
            </a:r>
            <a:r>
              <a:rPr lang="it-IT" sz="1400" dirty="0" smtClean="0"/>
              <a:t> </a:t>
            </a:r>
            <a:r>
              <a:rPr lang="it-IT" sz="1400" dirty="0" err="1" smtClean="0"/>
              <a:t>shoew</a:t>
            </a:r>
            <a:r>
              <a:rPr lang="it-IT" sz="1400" dirty="0" smtClean="0"/>
              <a:t> the </a:t>
            </a:r>
            <a:r>
              <a:rPr lang="it-IT" sz="1400" dirty="0" err="1" smtClean="0"/>
              <a:t>electrophoretic</a:t>
            </a:r>
            <a:r>
              <a:rPr lang="it-IT" sz="1400" dirty="0" smtClean="0"/>
              <a:t> </a:t>
            </a:r>
            <a:r>
              <a:rPr lang="it-IT" sz="1400" dirty="0" err="1" smtClean="0"/>
              <a:t>run</a:t>
            </a:r>
            <a:r>
              <a:rPr lang="it-IT" sz="1400" dirty="0" smtClean="0"/>
              <a:t> of a </a:t>
            </a:r>
            <a:r>
              <a:rPr lang="it-IT" sz="1400" dirty="0" err="1" smtClean="0"/>
              <a:t>heterozygous</a:t>
            </a:r>
            <a:r>
              <a:rPr lang="it-IT" sz="1400" dirty="0" smtClean="0"/>
              <a:t> </a:t>
            </a:r>
            <a:r>
              <a:rPr lang="it-IT" sz="1400" dirty="0" err="1" smtClean="0"/>
              <a:t>subject</a:t>
            </a:r>
            <a:r>
              <a:rPr lang="it-IT" sz="1400" dirty="0" smtClean="0"/>
              <a:t>, of a </a:t>
            </a:r>
            <a:r>
              <a:rPr lang="it-IT" sz="1400" dirty="0" err="1" smtClean="0"/>
              <a:t>sikle</a:t>
            </a:r>
            <a:r>
              <a:rPr lang="it-IT" sz="1400" dirty="0" smtClean="0"/>
              <a:t> </a:t>
            </a:r>
            <a:r>
              <a:rPr lang="it-IT" sz="1400" dirty="0" err="1" smtClean="0"/>
              <a:t>cell</a:t>
            </a:r>
            <a:r>
              <a:rPr lang="it-IT" sz="1400" dirty="0" smtClean="0"/>
              <a:t> </a:t>
            </a:r>
            <a:r>
              <a:rPr lang="it-IT" sz="1400" dirty="0" err="1" smtClean="0"/>
              <a:t>patient</a:t>
            </a:r>
            <a:r>
              <a:rPr lang="it-IT" sz="1400" dirty="0" smtClean="0"/>
              <a:t> and of a </a:t>
            </a:r>
            <a:r>
              <a:rPr lang="it-IT" sz="1400" dirty="0" err="1" smtClean="0"/>
              <a:t>normal</a:t>
            </a:r>
            <a:r>
              <a:rPr lang="it-IT" sz="1400" dirty="0" smtClean="0"/>
              <a:t> </a:t>
            </a:r>
            <a:r>
              <a:rPr lang="it-IT" sz="1400" dirty="0" err="1" smtClean="0"/>
              <a:t>subject</a:t>
            </a:r>
            <a:r>
              <a:rPr lang="it-IT" sz="1400" dirty="0" smtClean="0"/>
              <a:t>.</a:t>
            </a:r>
          </a:p>
          <a:p>
            <a:pPr algn="ctr"/>
            <a:r>
              <a:rPr lang="it-IT" sz="1400" dirty="0" smtClean="0"/>
              <a:t>The coloured </a:t>
            </a:r>
            <a:r>
              <a:rPr lang="it-IT" sz="1400" dirty="0" err="1" smtClean="0"/>
              <a:t>spots</a:t>
            </a:r>
            <a:r>
              <a:rPr lang="it-IT" sz="1400" dirty="0" smtClean="0"/>
              <a:t> </a:t>
            </a:r>
            <a:r>
              <a:rPr lang="it-IT" sz="1400" dirty="0" err="1" smtClean="0"/>
              <a:t>represent</a:t>
            </a:r>
            <a:r>
              <a:rPr lang="it-IT" sz="1400" dirty="0" smtClean="0"/>
              <a:t> the </a:t>
            </a:r>
            <a:r>
              <a:rPr lang="it-IT" sz="1400" dirty="0" err="1" smtClean="0"/>
              <a:t>final</a:t>
            </a:r>
            <a:r>
              <a:rPr lang="it-IT" sz="1400" dirty="0" smtClean="0"/>
              <a:t> positions </a:t>
            </a:r>
            <a:r>
              <a:rPr lang="it-IT" sz="1400" dirty="0" err="1" smtClean="0"/>
              <a:t>reached</a:t>
            </a:r>
            <a:r>
              <a:rPr lang="it-IT" sz="1400" dirty="0" smtClean="0"/>
              <a:t> by </a:t>
            </a:r>
            <a:r>
              <a:rPr lang="it-IT" sz="1400" dirty="0" err="1" smtClean="0"/>
              <a:t>hemoglobin</a:t>
            </a:r>
            <a:r>
              <a:rPr lang="it-IT" sz="1400" dirty="0" smtClean="0"/>
              <a:t> </a:t>
            </a:r>
            <a:r>
              <a:rPr lang="it-IT" sz="1400" dirty="0" err="1" smtClean="0"/>
              <a:t>molecules</a:t>
            </a:r>
            <a:r>
              <a:rPr lang="it-IT" sz="1400" dirty="0" smtClean="0"/>
              <a:t> in the </a:t>
            </a:r>
            <a:r>
              <a:rPr lang="it-IT" sz="1400" dirty="0" err="1" smtClean="0"/>
              <a:t>agarose</a:t>
            </a:r>
            <a:r>
              <a:rPr lang="it-IT" sz="1400" dirty="0" smtClean="0"/>
              <a:t> gel.</a:t>
            </a:r>
            <a:endParaRPr lang="it-IT" sz="1400" dirty="0"/>
          </a:p>
          <a:p>
            <a:pPr algn="ctr"/>
            <a:r>
              <a:rPr lang="it-IT" sz="1400" dirty="0" smtClean="0"/>
              <a:t>In </a:t>
            </a:r>
            <a:r>
              <a:rPr lang="it-IT" sz="1400" dirty="0" err="1" smtClean="0"/>
              <a:t>heterozygotes</a:t>
            </a:r>
            <a:r>
              <a:rPr lang="it-IT" sz="1400" dirty="0" smtClean="0"/>
              <a:t> </a:t>
            </a:r>
            <a:r>
              <a:rPr lang="it-IT" sz="1400" dirty="0" err="1" smtClean="0"/>
              <a:t>codominance</a:t>
            </a:r>
            <a:r>
              <a:rPr lang="it-IT" sz="1400" dirty="0" smtClean="0"/>
              <a:t> </a:t>
            </a:r>
            <a:r>
              <a:rPr lang="it-IT" sz="1400" dirty="0" err="1" smtClean="0"/>
              <a:t>exists</a:t>
            </a:r>
            <a:r>
              <a:rPr lang="it-IT" sz="1400" dirty="0" smtClean="0"/>
              <a:t> </a:t>
            </a:r>
            <a:r>
              <a:rPr lang="it-IT" sz="1400" dirty="0" err="1" smtClean="0"/>
              <a:t>at</a:t>
            </a:r>
            <a:r>
              <a:rPr lang="it-IT" sz="1400" dirty="0" smtClean="0"/>
              <a:t> the </a:t>
            </a:r>
            <a:r>
              <a:rPr lang="it-IT" sz="1400" dirty="0" err="1" smtClean="0"/>
              <a:t>molecular</a:t>
            </a:r>
            <a:r>
              <a:rPr lang="it-IT" sz="1400" dirty="0" smtClean="0"/>
              <a:t> </a:t>
            </a:r>
            <a:r>
              <a:rPr lang="it-IT" sz="1400" dirty="0" err="1" smtClean="0"/>
              <a:t>level</a:t>
            </a:r>
            <a:endParaRPr lang="it-IT" sz="1400" dirty="0"/>
          </a:p>
        </p:txBody>
      </p:sp>
      <p:sp>
        <p:nvSpPr>
          <p:cNvPr id="3" name="CasellaDiTesto 2"/>
          <p:cNvSpPr txBox="1"/>
          <p:nvPr/>
        </p:nvSpPr>
        <p:spPr>
          <a:xfrm>
            <a:off x="395536" y="2132856"/>
            <a:ext cx="1080120" cy="338554"/>
          </a:xfrm>
          <a:prstGeom prst="rect">
            <a:avLst/>
          </a:prstGeom>
          <a:solidFill>
            <a:srgbClr val="C0504D"/>
          </a:solidFill>
        </p:spPr>
        <p:txBody>
          <a:bodyPr wrap="square" rtlCol="0">
            <a:spAutoFit/>
          </a:bodyPr>
          <a:lstStyle/>
          <a:p>
            <a:r>
              <a:rPr lang="it-IT" sz="1600" dirty="0" err="1" smtClean="0"/>
              <a:t>phenotype</a:t>
            </a:r>
            <a:endParaRPr lang="it-IT" sz="1600" dirty="0"/>
          </a:p>
        </p:txBody>
      </p:sp>
      <p:sp>
        <p:nvSpPr>
          <p:cNvPr id="6" name="CasellaDiTesto 5"/>
          <p:cNvSpPr txBox="1"/>
          <p:nvPr/>
        </p:nvSpPr>
        <p:spPr>
          <a:xfrm>
            <a:off x="2051720" y="2132856"/>
            <a:ext cx="1080120" cy="338554"/>
          </a:xfrm>
          <a:prstGeom prst="rect">
            <a:avLst/>
          </a:prstGeom>
          <a:solidFill>
            <a:srgbClr val="C0504D"/>
          </a:solidFill>
        </p:spPr>
        <p:txBody>
          <a:bodyPr wrap="square" rtlCol="0">
            <a:spAutoFit/>
          </a:bodyPr>
          <a:lstStyle/>
          <a:p>
            <a:r>
              <a:rPr lang="it-IT" sz="1600" dirty="0" err="1" smtClean="0"/>
              <a:t>genotype</a:t>
            </a:r>
            <a:endParaRPr lang="it-IT" sz="1600" dirty="0"/>
          </a:p>
        </p:txBody>
      </p:sp>
      <p:sp>
        <p:nvSpPr>
          <p:cNvPr id="7" name="CasellaDiTesto 6"/>
          <p:cNvSpPr txBox="1"/>
          <p:nvPr/>
        </p:nvSpPr>
        <p:spPr>
          <a:xfrm>
            <a:off x="5868144" y="2132856"/>
            <a:ext cx="1080120" cy="338554"/>
          </a:xfrm>
          <a:prstGeom prst="rect">
            <a:avLst/>
          </a:prstGeom>
          <a:solidFill>
            <a:srgbClr val="C0504D"/>
          </a:solidFill>
        </p:spPr>
        <p:txBody>
          <a:bodyPr wrap="square" rtlCol="0">
            <a:spAutoFit/>
          </a:bodyPr>
          <a:lstStyle/>
          <a:p>
            <a:pPr algn="ctr"/>
            <a:r>
              <a:rPr lang="it-IT" sz="1600" dirty="0" err="1" smtClean="0"/>
              <a:t>origin</a:t>
            </a:r>
            <a:endParaRPr lang="it-IT" sz="1600" dirty="0"/>
          </a:p>
        </p:txBody>
      </p:sp>
      <p:sp>
        <p:nvSpPr>
          <p:cNvPr id="5" name="CasellaDiTesto 4"/>
          <p:cNvSpPr txBox="1"/>
          <p:nvPr/>
        </p:nvSpPr>
        <p:spPr>
          <a:xfrm>
            <a:off x="179512" y="3429000"/>
            <a:ext cx="1656184" cy="584776"/>
          </a:xfrm>
          <a:prstGeom prst="rect">
            <a:avLst/>
          </a:prstGeom>
          <a:solidFill>
            <a:schemeClr val="accent2">
              <a:lumMod val="60000"/>
              <a:lumOff val="40000"/>
            </a:schemeClr>
          </a:solidFill>
        </p:spPr>
        <p:txBody>
          <a:bodyPr wrap="square" rtlCol="0">
            <a:spAutoFit/>
          </a:bodyPr>
          <a:lstStyle/>
          <a:p>
            <a:pPr algn="ctr"/>
            <a:r>
              <a:rPr lang="it-IT" sz="1600" dirty="0" err="1" smtClean="0"/>
              <a:t>Sickle-shaped</a:t>
            </a:r>
            <a:r>
              <a:rPr lang="it-IT" sz="1600" dirty="0" smtClean="0"/>
              <a:t> </a:t>
            </a:r>
            <a:r>
              <a:rPr lang="it-IT" sz="1600" dirty="0" err="1" smtClean="0"/>
              <a:t>tract</a:t>
            </a:r>
            <a:endParaRPr lang="it-IT" sz="1600" dirty="0"/>
          </a:p>
        </p:txBody>
      </p:sp>
      <p:sp>
        <p:nvSpPr>
          <p:cNvPr id="10" name="CasellaDiTesto 9"/>
          <p:cNvSpPr txBox="1"/>
          <p:nvPr/>
        </p:nvSpPr>
        <p:spPr>
          <a:xfrm>
            <a:off x="179512" y="4221088"/>
            <a:ext cx="1656184" cy="584776"/>
          </a:xfrm>
          <a:prstGeom prst="rect">
            <a:avLst/>
          </a:prstGeom>
          <a:solidFill>
            <a:schemeClr val="accent2">
              <a:lumMod val="60000"/>
              <a:lumOff val="40000"/>
            </a:schemeClr>
          </a:solidFill>
        </p:spPr>
        <p:txBody>
          <a:bodyPr wrap="square" rtlCol="0">
            <a:spAutoFit/>
          </a:bodyPr>
          <a:lstStyle/>
          <a:p>
            <a:pPr algn="ctr"/>
            <a:r>
              <a:rPr lang="it-IT" sz="1600" dirty="0" err="1" smtClean="0"/>
              <a:t>Sickle</a:t>
            </a:r>
            <a:r>
              <a:rPr lang="it-IT" sz="1600" dirty="0"/>
              <a:t> </a:t>
            </a:r>
            <a:r>
              <a:rPr lang="it-IT" sz="1600" dirty="0" err="1" smtClean="0"/>
              <a:t>cell</a:t>
            </a:r>
            <a:r>
              <a:rPr lang="it-IT" sz="1600" dirty="0" smtClean="0"/>
              <a:t> </a:t>
            </a:r>
            <a:r>
              <a:rPr lang="it-IT" sz="1600" dirty="0" err="1" smtClean="0"/>
              <a:t>anaemia</a:t>
            </a:r>
            <a:endParaRPr lang="it-IT" sz="1600" dirty="0"/>
          </a:p>
        </p:txBody>
      </p:sp>
      <p:sp>
        <p:nvSpPr>
          <p:cNvPr id="11" name="CasellaDiTesto 10"/>
          <p:cNvSpPr txBox="1"/>
          <p:nvPr/>
        </p:nvSpPr>
        <p:spPr>
          <a:xfrm>
            <a:off x="179512" y="5148480"/>
            <a:ext cx="1656184" cy="338554"/>
          </a:xfrm>
          <a:prstGeom prst="rect">
            <a:avLst/>
          </a:prstGeom>
          <a:solidFill>
            <a:schemeClr val="accent2">
              <a:lumMod val="60000"/>
              <a:lumOff val="40000"/>
            </a:schemeClr>
          </a:solidFill>
        </p:spPr>
        <p:txBody>
          <a:bodyPr wrap="square" rtlCol="0">
            <a:spAutoFit/>
          </a:bodyPr>
          <a:lstStyle/>
          <a:p>
            <a:pPr algn="ctr"/>
            <a:r>
              <a:rPr lang="it-IT" sz="1600" dirty="0" err="1" smtClean="0"/>
              <a:t>normal</a:t>
            </a:r>
            <a:endParaRPr lang="it-IT" sz="1600" dirty="0"/>
          </a:p>
        </p:txBody>
      </p:sp>
      <p:sp>
        <p:nvSpPr>
          <p:cNvPr id="8" name="CasellaDiTesto 7"/>
          <p:cNvSpPr txBox="1"/>
          <p:nvPr/>
        </p:nvSpPr>
        <p:spPr>
          <a:xfrm>
            <a:off x="7020272" y="1844824"/>
            <a:ext cx="2123728" cy="646331"/>
          </a:xfrm>
          <a:prstGeom prst="rect">
            <a:avLst/>
          </a:prstGeom>
          <a:solidFill>
            <a:srgbClr val="8585E0"/>
          </a:solidFill>
          <a:ln>
            <a:solidFill>
              <a:srgbClr val="4F81BD"/>
            </a:solidFill>
          </a:ln>
        </p:spPr>
        <p:txBody>
          <a:bodyPr wrap="square" rtlCol="0">
            <a:spAutoFit/>
          </a:bodyPr>
          <a:lstStyle/>
          <a:p>
            <a:pPr algn="ctr"/>
            <a:r>
              <a:rPr lang="it-IT" sz="1800" dirty="0" err="1" smtClean="0"/>
              <a:t>Types</a:t>
            </a:r>
            <a:r>
              <a:rPr lang="it-IT" sz="1800" dirty="0" smtClean="0"/>
              <a:t> of </a:t>
            </a:r>
            <a:r>
              <a:rPr lang="it-IT" sz="1800" dirty="0" err="1" smtClean="0"/>
              <a:t>hemoglobin</a:t>
            </a:r>
            <a:r>
              <a:rPr lang="it-IT" sz="1800" dirty="0" smtClean="0"/>
              <a:t> </a:t>
            </a:r>
            <a:r>
              <a:rPr lang="it-IT" sz="1800" dirty="0" err="1" smtClean="0"/>
              <a:t>present</a:t>
            </a:r>
            <a:endParaRPr lang="it-IT" sz="1800" dirty="0"/>
          </a:p>
        </p:txBody>
      </p:sp>
      <p:sp>
        <p:nvSpPr>
          <p:cNvPr id="9" name="CasellaDiTesto 8"/>
          <p:cNvSpPr txBox="1"/>
          <p:nvPr/>
        </p:nvSpPr>
        <p:spPr>
          <a:xfrm>
            <a:off x="3491880" y="1412776"/>
            <a:ext cx="2520280" cy="1015663"/>
          </a:xfrm>
          <a:prstGeom prst="rect">
            <a:avLst/>
          </a:prstGeom>
          <a:solidFill>
            <a:srgbClr val="8585E0"/>
          </a:solidFill>
          <a:ln>
            <a:solidFill>
              <a:srgbClr val="4F81BD"/>
            </a:solidFill>
          </a:ln>
        </p:spPr>
        <p:txBody>
          <a:bodyPr wrap="square" rtlCol="0">
            <a:spAutoFit/>
          </a:bodyPr>
          <a:lstStyle/>
          <a:p>
            <a:pPr algn="ctr"/>
            <a:r>
              <a:rPr lang="it-IT" sz="2000" dirty="0" smtClean="0"/>
              <a:t>Position of </a:t>
            </a:r>
            <a:r>
              <a:rPr lang="it-IT" sz="2000" dirty="0" err="1" smtClean="0"/>
              <a:t>hemoglobin</a:t>
            </a:r>
            <a:r>
              <a:rPr lang="it-IT" sz="2000" dirty="0" smtClean="0"/>
              <a:t> on </a:t>
            </a:r>
            <a:r>
              <a:rPr lang="it-IT" sz="2000" dirty="0" err="1" smtClean="0"/>
              <a:t>electrophoretic</a:t>
            </a:r>
            <a:r>
              <a:rPr lang="it-IT" sz="2000" dirty="0" smtClean="0"/>
              <a:t> gel</a:t>
            </a:r>
            <a:endParaRPr lang="it-IT" sz="2000" dirty="0"/>
          </a:p>
        </p:txBody>
      </p:sp>
      <p:sp>
        <p:nvSpPr>
          <p:cNvPr id="12" name="CasellaDiTesto 11"/>
          <p:cNvSpPr txBox="1"/>
          <p:nvPr/>
        </p:nvSpPr>
        <p:spPr>
          <a:xfrm>
            <a:off x="4499992" y="6021288"/>
            <a:ext cx="1584176" cy="461665"/>
          </a:xfrm>
          <a:prstGeom prst="rect">
            <a:avLst/>
          </a:prstGeom>
          <a:solidFill>
            <a:srgbClr val="8585E0"/>
          </a:solidFill>
          <a:ln>
            <a:solidFill>
              <a:srgbClr val="4F81BD"/>
            </a:solidFill>
          </a:ln>
        </p:spPr>
        <p:txBody>
          <a:bodyPr wrap="square" rtlCol="0">
            <a:spAutoFit/>
          </a:bodyPr>
          <a:lstStyle/>
          <a:p>
            <a:r>
              <a:rPr lang="it-IT" dirty="0" smtClean="0"/>
              <a:t>Migration</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85800" y="428625"/>
            <a:ext cx="7772400" cy="1143000"/>
          </a:xfrm>
        </p:spPr>
        <p:txBody>
          <a:bodyPr/>
          <a:lstStyle/>
          <a:p>
            <a:pPr eaLnBrk="1" hangingPunct="1"/>
            <a:r>
              <a:rPr lang="it-IT" dirty="0" err="1" smtClean="0"/>
              <a:t>message</a:t>
            </a:r>
            <a:endParaRPr lang="it-IT" dirty="0" smtClean="0"/>
          </a:p>
        </p:txBody>
      </p:sp>
      <p:sp>
        <p:nvSpPr>
          <p:cNvPr id="158723" name="Rectangle 3"/>
          <p:cNvSpPr>
            <a:spLocks noGrp="1" noChangeArrowheads="1"/>
          </p:cNvSpPr>
          <p:nvPr>
            <p:ph type="body" idx="1"/>
          </p:nvPr>
        </p:nvSpPr>
        <p:spPr>
          <a:xfrm>
            <a:off x="685800" y="1800225"/>
            <a:ext cx="7772400" cy="4114800"/>
          </a:xfrm>
        </p:spPr>
        <p:txBody>
          <a:bodyPr/>
          <a:lstStyle/>
          <a:p>
            <a:pPr eaLnBrk="1" hangingPunct="1"/>
            <a:r>
              <a:rPr lang="it-IT" sz="2800" dirty="0" smtClean="0"/>
              <a:t>The </a:t>
            </a:r>
            <a:r>
              <a:rPr lang="it-IT" sz="2800" dirty="0" err="1" smtClean="0"/>
              <a:t>type</a:t>
            </a:r>
            <a:r>
              <a:rPr lang="it-IT" sz="2800" dirty="0" smtClean="0"/>
              <a:t> of </a:t>
            </a:r>
            <a:r>
              <a:rPr lang="it-IT" sz="2800" dirty="0" err="1" smtClean="0"/>
              <a:t>dominance</a:t>
            </a:r>
            <a:r>
              <a:rPr lang="it-IT" sz="2800" dirty="0" smtClean="0"/>
              <a:t> </a:t>
            </a:r>
            <a:r>
              <a:rPr lang="it-IT" sz="2800" dirty="0" err="1" smtClean="0"/>
              <a:t>is</a:t>
            </a:r>
            <a:r>
              <a:rPr lang="it-IT" sz="2800" dirty="0" smtClean="0"/>
              <a:t> </a:t>
            </a:r>
            <a:r>
              <a:rPr lang="it-IT" sz="2800" dirty="0" err="1" smtClean="0"/>
              <a:t>determined</a:t>
            </a:r>
            <a:r>
              <a:rPr lang="it-IT" sz="2800" dirty="0" smtClean="0"/>
              <a:t> by the </a:t>
            </a:r>
            <a:r>
              <a:rPr lang="it-IT" sz="2800" dirty="0" err="1" smtClean="0"/>
              <a:t>molecular</a:t>
            </a:r>
            <a:r>
              <a:rPr lang="it-IT" sz="2800" dirty="0" smtClean="0"/>
              <a:t> </a:t>
            </a:r>
            <a:r>
              <a:rPr lang="it-IT" sz="2800" dirty="0" err="1" smtClean="0"/>
              <a:t>functions</a:t>
            </a:r>
            <a:r>
              <a:rPr lang="it-IT" sz="2800" dirty="0" smtClean="0"/>
              <a:t> of </a:t>
            </a:r>
            <a:r>
              <a:rPr lang="it-IT" sz="2800" dirty="0" err="1" smtClean="0"/>
              <a:t>alleles</a:t>
            </a:r>
            <a:r>
              <a:rPr lang="it-IT" sz="2800" dirty="0" smtClean="0"/>
              <a:t> and by the </a:t>
            </a:r>
            <a:r>
              <a:rPr lang="it-IT" sz="2800" dirty="0" err="1" smtClean="0"/>
              <a:t>level</a:t>
            </a:r>
            <a:r>
              <a:rPr lang="it-IT" sz="2800" dirty="0" smtClean="0"/>
              <a:t> of </a:t>
            </a:r>
            <a:r>
              <a:rPr lang="it-IT" sz="2800" dirty="0" err="1" smtClean="0"/>
              <a:t>observation</a:t>
            </a:r>
            <a:r>
              <a:rPr lang="it-IT" sz="2800" dirty="0" smtClean="0"/>
              <a:t> (</a:t>
            </a:r>
            <a:r>
              <a:rPr lang="it-IT" sz="2800" dirty="0" err="1" smtClean="0"/>
              <a:t>organism</a:t>
            </a:r>
            <a:r>
              <a:rPr lang="it-IT" sz="2800" dirty="0" smtClean="0"/>
              <a:t>, </a:t>
            </a:r>
            <a:r>
              <a:rPr lang="it-IT" sz="2800" dirty="0" err="1" smtClean="0"/>
              <a:t>cell</a:t>
            </a:r>
            <a:r>
              <a:rPr lang="it-IT" sz="2800" dirty="0" smtClean="0"/>
              <a:t>, </a:t>
            </a:r>
            <a:r>
              <a:rPr lang="it-IT" sz="2800" dirty="0" err="1" smtClean="0"/>
              <a:t>molecule</a:t>
            </a:r>
            <a:r>
              <a:rPr lang="it-IT" sz="2800" dirty="0" smtClean="0"/>
              <a:t>).</a:t>
            </a:r>
          </a:p>
          <a:p>
            <a:pPr eaLnBrk="1" hangingPunct="1"/>
            <a:r>
              <a:rPr lang="it-IT" sz="2800" dirty="0" err="1" smtClean="0"/>
              <a:t>Eg</a:t>
            </a:r>
            <a:r>
              <a:rPr lang="it-IT" sz="2800" dirty="0" smtClean="0"/>
              <a:t>. </a:t>
            </a:r>
            <a:r>
              <a:rPr lang="it-IT" sz="2800" dirty="0" err="1" smtClean="0"/>
              <a:t>Sickle</a:t>
            </a:r>
            <a:r>
              <a:rPr lang="it-IT" sz="2800" dirty="0" smtClean="0"/>
              <a:t> </a:t>
            </a:r>
            <a:r>
              <a:rPr lang="it-IT" sz="2800" dirty="0" err="1" smtClean="0"/>
              <a:t>cell</a:t>
            </a:r>
            <a:r>
              <a:rPr lang="it-IT" sz="2800" dirty="0" smtClean="0"/>
              <a:t> </a:t>
            </a:r>
            <a:r>
              <a:rPr lang="it-IT" sz="2800" dirty="0" err="1" smtClean="0"/>
              <a:t>anaemia</a:t>
            </a:r>
            <a:r>
              <a:rPr lang="it-IT" sz="2800" dirty="0" smtClean="0"/>
              <a:t>: </a:t>
            </a:r>
            <a:r>
              <a:rPr lang="it-IT" sz="2800" dirty="0" err="1" smtClean="0"/>
              <a:t>at</a:t>
            </a:r>
            <a:r>
              <a:rPr lang="it-IT" sz="2800" dirty="0" smtClean="0"/>
              <a:t> the </a:t>
            </a:r>
            <a:r>
              <a:rPr lang="it-IT" sz="2800" dirty="0" err="1" smtClean="0"/>
              <a:t>organismal</a:t>
            </a:r>
            <a:r>
              <a:rPr lang="it-IT" sz="2800" dirty="0" smtClean="0"/>
              <a:t> </a:t>
            </a:r>
            <a:r>
              <a:rPr lang="it-IT" sz="2800" dirty="0" err="1" smtClean="0"/>
              <a:t>level</a:t>
            </a:r>
            <a:r>
              <a:rPr lang="it-IT" sz="2800" dirty="0" smtClean="0"/>
              <a:t>, the </a:t>
            </a:r>
            <a:r>
              <a:rPr lang="it-IT" sz="2800" dirty="0" err="1" smtClean="0"/>
              <a:t>HbA</a:t>
            </a:r>
            <a:r>
              <a:rPr lang="it-IT" sz="2800" dirty="0" smtClean="0"/>
              <a:t> allele </a:t>
            </a:r>
            <a:r>
              <a:rPr lang="it-IT" sz="2800" dirty="0" err="1" smtClean="0"/>
              <a:t>is</a:t>
            </a:r>
            <a:r>
              <a:rPr lang="it-IT" sz="2800" dirty="0" smtClean="0"/>
              <a:t> </a:t>
            </a:r>
            <a:r>
              <a:rPr lang="it-IT" sz="2800" dirty="0" err="1" smtClean="0"/>
              <a:t>dominant</a:t>
            </a:r>
            <a:r>
              <a:rPr lang="it-IT" sz="2800" dirty="0" smtClean="0"/>
              <a:t> (no anemia in the </a:t>
            </a:r>
            <a:r>
              <a:rPr lang="it-IT" sz="2800" dirty="0" err="1" smtClean="0"/>
              <a:t>heterozygote</a:t>
            </a:r>
            <a:r>
              <a:rPr lang="it-IT" sz="2800" dirty="0" smtClean="0"/>
              <a:t>). At the </a:t>
            </a:r>
            <a:r>
              <a:rPr lang="it-IT" sz="2800" dirty="0" err="1" smtClean="0"/>
              <a:t>cellular</a:t>
            </a:r>
            <a:r>
              <a:rPr lang="it-IT" sz="2800" dirty="0" smtClean="0"/>
              <a:t> </a:t>
            </a:r>
            <a:r>
              <a:rPr lang="it-IT" sz="2800" dirty="0" err="1" smtClean="0"/>
              <a:t>level</a:t>
            </a:r>
            <a:r>
              <a:rPr lang="it-IT" sz="2800" dirty="0" smtClean="0"/>
              <a:t>, the </a:t>
            </a:r>
            <a:r>
              <a:rPr lang="it-IT" sz="2800" dirty="0" err="1" smtClean="0"/>
              <a:t>cell</a:t>
            </a:r>
            <a:r>
              <a:rPr lang="it-IT" sz="2800" dirty="0" smtClean="0"/>
              <a:t> </a:t>
            </a:r>
            <a:r>
              <a:rPr lang="it-IT" sz="2800" dirty="0" err="1" smtClean="0"/>
              <a:t>shape</a:t>
            </a:r>
            <a:r>
              <a:rPr lang="it-IT" sz="2800" dirty="0" smtClean="0"/>
              <a:t> </a:t>
            </a:r>
            <a:r>
              <a:rPr lang="it-IT" sz="2800" dirty="0" err="1" smtClean="0"/>
              <a:t>is</a:t>
            </a:r>
            <a:r>
              <a:rPr lang="it-IT" sz="2800" dirty="0" smtClean="0"/>
              <a:t> </a:t>
            </a:r>
            <a:r>
              <a:rPr lang="it-IT" sz="2800" dirty="0" err="1" smtClean="0"/>
              <a:t>determined</a:t>
            </a:r>
            <a:r>
              <a:rPr lang="it-IT" sz="2800" dirty="0"/>
              <a:t> </a:t>
            </a:r>
            <a:r>
              <a:rPr lang="it-IT" sz="2800" dirty="0" smtClean="0"/>
              <a:t>for incomplete </a:t>
            </a:r>
            <a:r>
              <a:rPr lang="it-IT" sz="2800" dirty="0" err="1" smtClean="0"/>
              <a:t>dominance</a:t>
            </a:r>
            <a:r>
              <a:rPr lang="it-IT" sz="2800" dirty="0" smtClean="0"/>
              <a:t> (</a:t>
            </a:r>
            <a:r>
              <a:rPr lang="it-IT" sz="2800" dirty="0" err="1" smtClean="0"/>
              <a:t>presence</a:t>
            </a:r>
            <a:r>
              <a:rPr lang="it-IT" sz="2800" dirty="0" smtClean="0"/>
              <a:t> of a </a:t>
            </a:r>
            <a:r>
              <a:rPr lang="it-IT" sz="2800" dirty="0" err="1" smtClean="0"/>
              <a:t>few</a:t>
            </a:r>
            <a:r>
              <a:rPr lang="it-IT" sz="2800" dirty="0" smtClean="0"/>
              <a:t> </a:t>
            </a:r>
            <a:r>
              <a:rPr lang="it-IT" sz="2800" dirty="0" err="1" smtClean="0"/>
              <a:t>sickle-shaped</a:t>
            </a:r>
            <a:r>
              <a:rPr lang="it-IT" sz="2800" dirty="0" smtClean="0"/>
              <a:t> </a:t>
            </a:r>
            <a:r>
              <a:rPr lang="it-IT" sz="2800" dirty="0" err="1" smtClean="0"/>
              <a:t>cells</a:t>
            </a:r>
            <a:r>
              <a:rPr lang="it-IT" sz="2800" dirty="0" smtClean="0"/>
              <a:t> </a:t>
            </a:r>
            <a:r>
              <a:rPr lang="it-IT" sz="2800" dirty="0" err="1" smtClean="0"/>
              <a:t>together</a:t>
            </a:r>
            <a:r>
              <a:rPr lang="it-IT" sz="2800" dirty="0" smtClean="0"/>
              <a:t> with </a:t>
            </a:r>
            <a:r>
              <a:rPr lang="it-IT" sz="2800" dirty="0" err="1" smtClean="0"/>
              <a:t>normal</a:t>
            </a:r>
            <a:r>
              <a:rPr lang="it-IT" sz="2800" dirty="0" smtClean="0"/>
              <a:t> </a:t>
            </a:r>
            <a:r>
              <a:rPr lang="it-IT" sz="2800" dirty="0" err="1" smtClean="0"/>
              <a:t>cells</a:t>
            </a:r>
            <a:r>
              <a:rPr lang="it-IT" sz="2800" dirty="0" smtClean="0"/>
              <a:t> in the </a:t>
            </a:r>
            <a:r>
              <a:rPr lang="it-IT" sz="2800" dirty="0" err="1" smtClean="0"/>
              <a:t>heterozygote</a:t>
            </a:r>
            <a:r>
              <a:rPr lang="it-IT" sz="2800" dirty="0" smtClean="0"/>
              <a:t>). At the </a:t>
            </a:r>
            <a:r>
              <a:rPr lang="it-IT" sz="2800" dirty="0" err="1" smtClean="0"/>
              <a:t>molecular</a:t>
            </a:r>
            <a:r>
              <a:rPr lang="it-IT" sz="2800" dirty="0" smtClean="0"/>
              <a:t> </a:t>
            </a:r>
            <a:r>
              <a:rPr lang="it-IT" sz="2800" dirty="0" err="1" smtClean="0"/>
              <a:t>level</a:t>
            </a:r>
            <a:r>
              <a:rPr lang="it-IT" sz="2800" dirty="0" smtClean="0"/>
              <a:t> </a:t>
            </a:r>
            <a:r>
              <a:rPr lang="it-IT" sz="2800" dirty="0" err="1" smtClean="0"/>
              <a:t>codominance</a:t>
            </a:r>
            <a:r>
              <a:rPr lang="it-IT" sz="2800" dirty="0" smtClean="0"/>
              <a:t> </a:t>
            </a:r>
            <a:r>
              <a:rPr lang="it-IT" sz="2800" dirty="0" err="1" smtClean="0"/>
              <a:t>is</a:t>
            </a:r>
            <a:r>
              <a:rPr lang="it-IT" sz="2800" dirty="0" smtClean="0"/>
              <a:t> </a:t>
            </a:r>
            <a:r>
              <a:rPr lang="it-IT" sz="2800" dirty="0" err="1" smtClean="0"/>
              <a:t>observed</a:t>
            </a:r>
            <a:r>
              <a:rPr lang="it-IT" sz="2800" dirty="0"/>
              <a:t> </a:t>
            </a:r>
            <a:r>
              <a:rPr lang="it-IT" sz="2800" dirty="0" smtClean="0"/>
              <a:t>(</a:t>
            </a:r>
            <a:r>
              <a:rPr lang="it-IT" sz="2800" dirty="0" err="1" smtClean="0"/>
              <a:t>presence</a:t>
            </a:r>
            <a:r>
              <a:rPr lang="it-IT" sz="2800" dirty="0" smtClean="0"/>
              <a:t> of </a:t>
            </a:r>
            <a:r>
              <a:rPr lang="it-IT" sz="2800" dirty="0" err="1" smtClean="0"/>
              <a:t>both</a:t>
            </a:r>
            <a:r>
              <a:rPr lang="it-IT" sz="2800" dirty="0" smtClean="0"/>
              <a:t> </a:t>
            </a:r>
            <a:r>
              <a:rPr lang="it-IT" sz="2800" dirty="0" err="1" smtClean="0"/>
              <a:t>forms</a:t>
            </a:r>
            <a:r>
              <a:rPr lang="it-IT" sz="2800" dirty="0" smtClean="0"/>
              <a:t> of </a:t>
            </a:r>
            <a:r>
              <a:rPr lang="it-IT" sz="2800" dirty="0" err="1" smtClean="0"/>
              <a:t>hemoglobin</a:t>
            </a:r>
            <a:r>
              <a:rPr lang="it-IT" sz="2800" dirty="0" smtClean="0"/>
              <a:t> </a:t>
            </a:r>
            <a:r>
              <a:rPr lang="it-IT" sz="2800" dirty="0" err="1" smtClean="0"/>
              <a:t>molecules</a:t>
            </a:r>
            <a:r>
              <a:rPr lang="it-IT" sz="2800" dirty="0" smtClean="0"/>
              <a:t> in the </a:t>
            </a:r>
            <a:r>
              <a:rPr lang="it-IT" sz="2800" dirty="0" err="1" smtClean="0"/>
              <a:t>heterozygote</a:t>
            </a:r>
            <a:r>
              <a:rPr lang="it-IT" sz="2800" dirty="0" smtClean="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2"/>
          <p:cNvSpPr>
            <a:spLocks noGrp="1" noChangeArrowheads="1"/>
          </p:cNvSpPr>
          <p:nvPr>
            <p:ph type="title"/>
          </p:nvPr>
        </p:nvSpPr>
        <p:spPr>
          <a:xfrm>
            <a:off x="685800" y="609600"/>
            <a:ext cx="7772400" cy="3324225"/>
          </a:xfrm>
        </p:spPr>
        <p:txBody>
          <a:bodyPr/>
          <a:lstStyle/>
          <a:p>
            <a:pPr>
              <a:defRPr/>
            </a:pPr>
            <a:r>
              <a:rPr lang="it-IT" sz="4000" b="1" dirty="0" err="1" smtClean="0">
                <a:solidFill>
                  <a:srgbClr val="FF0000"/>
                </a:solidFill>
                <a:effectLst>
                  <a:outerShdw blurRad="38100" dist="38100" dir="2700000" algn="tl">
                    <a:srgbClr val="C0C0C0"/>
                  </a:outerShdw>
                </a:effectLst>
                <a:latin typeface="Arial" pitchFamily="34" charset="0"/>
                <a:cs typeface="Arial" pitchFamily="34" charset="0"/>
              </a:rPr>
              <a:t>Sometimes</a:t>
            </a:r>
            <a:r>
              <a:rPr lang="it-IT" sz="4000" b="1" dirty="0" smtClean="0">
                <a:solidFill>
                  <a:srgbClr val="FF0000"/>
                </a:solidFill>
                <a:effectLst>
                  <a:outerShdw blurRad="38100" dist="38100" dir="2700000" algn="tl">
                    <a:srgbClr val="C0C0C0"/>
                  </a:outerShdw>
                </a:effectLst>
                <a:latin typeface="Arial" pitchFamily="34" charset="0"/>
                <a:cs typeface="Arial" pitchFamily="34" charset="0"/>
              </a:rPr>
              <a:t> </a:t>
            </a:r>
            <a:r>
              <a:rPr lang="it-IT" sz="4000" b="1" dirty="0" err="1" smtClean="0">
                <a:solidFill>
                  <a:srgbClr val="FF0000"/>
                </a:solidFill>
                <a:effectLst>
                  <a:outerShdw blurRad="38100" dist="38100" dir="2700000" algn="tl">
                    <a:srgbClr val="C0C0C0"/>
                  </a:outerShdw>
                </a:effectLst>
                <a:latin typeface="Arial" pitchFamily="34" charset="0"/>
                <a:cs typeface="Arial" pitchFamily="34" charset="0"/>
              </a:rPr>
              <a:t>there</a:t>
            </a:r>
            <a:r>
              <a:rPr lang="it-IT" sz="4000" b="1" dirty="0" smtClean="0">
                <a:solidFill>
                  <a:srgbClr val="FF0000"/>
                </a:solidFill>
                <a:effectLst>
                  <a:outerShdw blurRad="38100" dist="38100" dir="2700000" algn="tl">
                    <a:srgbClr val="C0C0C0"/>
                  </a:outerShdw>
                </a:effectLst>
                <a:latin typeface="Arial" pitchFamily="34" charset="0"/>
                <a:cs typeface="Arial" pitchFamily="34" charset="0"/>
              </a:rPr>
              <a:t> are </a:t>
            </a:r>
            <a:r>
              <a:rPr lang="it-IT" sz="4000" b="1" dirty="0" err="1" smtClean="0">
                <a:solidFill>
                  <a:srgbClr val="FF0000"/>
                </a:solidFill>
                <a:effectLst>
                  <a:outerShdw blurRad="38100" dist="38100" dir="2700000" algn="tl">
                    <a:srgbClr val="C0C0C0"/>
                  </a:outerShdw>
                </a:effectLst>
                <a:latin typeface="Arial" pitchFamily="34" charset="0"/>
                <a:cs typeface="Arial" pitchFamily="34" charset="0"/>
              </a:rPr>
              <a:t>problems</a:t>
            </a:r>
            <a:r>
              <a:rPr lang="it-IT" sz="4000" b="1" dirty="0" smtClean="0">
                <a:solidFill>
                  <a:srgbClr val="FF0000"/>
                </a:solidFill>
                <a:effectLst>
                  <a:outerShdw blurRad="38100" dist="38100" dir="2700000" algn="tl">
                    <a:srgbClr val="C0C0C0"/>
                  </a:outerShdw>
                </a:effectLst>
                <a:latin typeface="Arial" pitchFamily="34" charset="0"/>
                <a:cs typeface="Arial" pitchFamily="34" charset="0"/>
              </a:rPr>
              <a:t> in </a:t>
            </a:r>
            <a:r>
              <a:rPr lang="it-IT" sz="4000" b="1" dirty="0" err="1" smtClean="0">
                <a:solidFill>
                  <a:srgbClr val="FF0000"/>
                </a:solidFill>
                <a:effectLst>
                  <a:outerShdw blurRad="38100" dist="38100" dir="2700000" algn="tl">
                    <a:srgbClr val="C0C0C0"/>
                  </a:outerShdw>
                </a:effectLst>
                <a:latin typeface="Arial" pitchFamily="34" charset="0"/>
                <a:cs typeface="Arial" pitchFamily="34" charset="0"/>
              </a:rPr>
              <a:t>recognising</a:t>
            </a:r>
            <a:r>
              <a:rPr lang="it-IT" sz="4000" b="1" dirty="0" smtClean="0">
                <a:solidFill>
                  <a:srgbClr val="FF0000"/>
                </a:solidFill>
                <a:effectLst>
                  <a:outerShdw blurRad="38100" dist="38100" dir="2700000" algn="tl">
                    <a:srgbClr val="C0C0C0"/>
                  </a:outerShdw>
                </a:effectLst>
                <a:latin typeface="Arial" pitchFamily="34" charset="0"/>
                <a:cs typeface="Arial" pitchFamily="34" charset="0"/>
              </a:rPr>
              <a:t> </a:t>
            </a:r>
            <a:r>
              <a:rPr lang="it-IT" sz="4000" b="1" dirty="0" err="1" smtClean="0">
                <a:solidFill>
                  <a:srgbClr val="FF0000"/>
                </a:solidFill>
                <a:effectLst>
                  <a:outerShdw blurRad="38100" dist="38100" dir="2700000" algn="tl">
                    <a:srgbClr val="C0C0C0"/>
                  </a:outerShdw>
                </a:effectLst>
                <a:latin typeface="Arial" pitchFamily="34" charset="0"/>
                <a:cs typeface="Arial" pitchFamily="34" charset="0"/>
              </a:rPr>
              <a:t>dominant</a:t>
            </a:r>
            <a:r>
              <a:rPr lang="it-IT" sz="4000" b="1" dirty="0" smtClean="0">
                <a:solidFill>
                  <a:srgbClr val="FF0000"/>
                </a:solidFill>
                <a:effectLst>
                  <a:outerShdw blurRad="38100" dist="38100" dir="2700000" algn="tl">
                    <a:srgbClr val="C0C0C0"/>
                  </a:outerShdw>
                </a:effectLst>
                <a:latin typeface="Arial" pitchFamily="34" charset="0"/>
                <a:cs typeface="Arial" pitchFamily="34" charset="0"/>
              </a:rPr>
              <a:t> </a:t>
            </a:r>
            <a:r>
              <a:rPr lang="it-IT" sz="4000" b="1" dirty="0" err="1" smtClean="0">
                <a:solidFill>
                  <a:srgbClr val="FF0000"/>
                </a:solidFill>
                <a:effectLst>
                  <a:outerShdw blurRad="38100" dist="38100" dir="2700000" algn="tl">
                    <a:srgbClr val="C0C0C0"/>
                  </a:outerShdw>
                </a:effectLst>
                <a:latin typeface="Arial" pitchFamily="34" charset="0"/>
                <a:cs typeface="Arial" pitchFamily="34" charset="0"/>
              </a:rPr>
              <a:t>inheritance</a:t>
            </a:r>
            <a:endParaRPr lang="it-IT" sz="4000" b="1" dirty="0" smtClean="0">
              <a:solidFill>
                <a:srgbClr val="FF0000"/>
              </a:solidFill>
              <a:effectLst>
                <a:outerShdw blurRad="38100" dist="38100" dir="2700000" algn="tl">
                  <a:srgbClr val="C0C0C0"/>
                </a:outerShdw>
              </a:effectLst>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1730375" y="404813"/>
            <a:ext cx="5737225" cy="584200"/>
          </a:xfrm>
          <a:prstGeom prst="rect">
            <a:avLst/>
          </a:prstGeom>
          <a:noFill/>
          <a:ln w="9525">
            <a:noFill/>
            <a:miter lim="800000"/>
            <a:headEnd/>
            <a:tailEnd/>
          </a:ln>
        </p:spPr>
        <p:txBody>
          <a:bodyPr wrap="none">
            <a:spAutoFit/>
          </a:bodyPr>
          <a:lstStyle/>
          <a:p>
            <a:r>
              <a:rPr lang="nl-BE" sz="3200" b="1">
                <a:solidFill>
                  <a:srgbClr val="006666"/>
                </a:solidFill>
                <a:latin typeface="Arial" pitchFamily="34" charset="0"/>
              </a:rPr>
              <a:t>Mendelian pedigree patterns</a:t>
            </a:r>
            <a:endParaRPr lang="nl-NL" sz="3200" b="1">
              <a:solidFill>
                <a:srgbClr val="006666"/>
              </a:solidFill>
              <a:latin typeface="Arial" pitchFamily="34" charset="0"/>
            </a:endParaRPr>
          </a:p>
        </p:txBody>
      </p:sp>
      <p:sp>
        <p:nvSpPr>
          <p:cNvPr id="160771" name="Text Box 3"/>
          <p:cNvSpPr txBox="1">
            <a:spLocks noChangeArrowheads="1"/>
          </p:cNvSpPr>
          <p:nvPr/>
        </p:nvSpPr>
        <p:spPr bwMode="auto">
          <a:xfrm>
            <a:off x="2555875" y="981075"/>
            <a:ext cx="3860800" cy="954088"/>
          </a:xfrm>
          <a:prstGeom prst="rect">
            <a:avLst/>
          </a:prstGeom>
          <a:noFill/>
          <a:ln w="9525">
            <a:noFill/>
            <a:miter lim="800000"/>
            <a:headEnd/>
            <a:tailEnd/>
          </a:ln>
        </p:spPr>
        <p:txBody>
          <a:bodyPr wrap="none">
            <a:spAutoFit/>
          </a:bodyPr>
          <a:lstStyle/>
          <a:p>
            <a:r>
              <a:rPr lang="nl-BE" sz="2800" b="1">
                <a:solidFill>
                  <a:srgbClr val="000066"/>
                </a:solidFill>
                <a:latin typeface="Arial" pitchFamily="34" charset="0"/>
              </a:rPr>
              <a:t>further complications</a:t>
            </a:r>
          </a:p>
          <a:p>
            <a:r>
              <a:rPr lang="nl-BE" sz="2800" b="1">
                <a:solidFill>
                  <a:srgbClr val="000066"/>
                </a:solidFill>
                <a:latin typeface="Arial" pitchFamily="34" charset="0"/>
              </a:rPr>
              <a:t> </a:t>
            </a:r>
            <a:endParaRPr lang="nl-NL" b="1">
              <a:solidFill>
                <a:srgbClr val="000066"/>
              </a:solidFill>
              <a:latin typeface="Arial" pitchFamily="34" charset="0"/>
            </a:endParaRPr>
          </a:p>
        </p:txBody>
      </p:sp>
      <p:sp>
        <p:nvSpPr>
          <p:cNvPr id="735236" name="Rectangle 4"/>
          <p:cNvSpPr>
            <a:spLocks noChangeArrowheads="1"/>
          </p:cNvSpPr>
          <p:nvPr/>
        </p:nvSpPr>
        <p:spPr bwMode="auto">
          <a:xfrm>
            <a:off x="3257550" y="5543550"/>
            <a:ext cx="2693988" cy="400050"/>
          </a:xfrm>
          <a:prstGeom prst="rect">
            <a:avLst/>
          </a:prstGeom>
          <a:noFill/>
          <a:ln w="9525" algn="ctr">
            <a:noFill/>
            <a:miter lim="800000"/>
            <a:headEnd/>
            <a:tailEnd/>
          </a:ln>
        </p:spPr>
        <p:txBody>
          <a:bodyPr wrap="none">
            <a:spAutoFit/>
          </a:bodyPr>
          <a:lstStyle/>
          <a:p>
            <a:pPr algn="ctr"/>
            <a:r>
              <a:rPr lang="nl-BE" sz="2000" b="1">
                <a:solidFill>
                  <a:srgbClr val="000066"/>
                </a:solidFill>
                <a:latin typeface="Arial" pitchFamily="34" charset="0"/>
              </a:rPr>
              <a:t>non penetrance (NP)</a:t>
            </a:r>
            <a:endParaRPr lang="en-US" sz="2000" b="1">
              <a:solidFill>
                <a:srgbClr val="000066"/>
              </a:solidFill>
              <a:latin typeface="Arial" pitchFamily="34" charset="0"/>
            </a:endParaRPr>
          </a:p>
        </p:txBody>
      </p:sp>
      <p:grpSp>
        <p:nvGrpSpPr>
          <p:cNvPr id="2" name="Group 5"/>
          <p:cNvGrpSpPr>
            <a:grpSpLocks/>
          </p:cNvGrpSpPr>
          <p:nvPr/>
        </p:nvGrpSpPr>
        <p:grpSpPr bwMode="auto">
          <a:xfrm>
            <a:off x="381000" y="2133600"/>
            <a:ext cx="7772400" cy="3384550"/>
            <a:chOff x="240" y="1344"/>
            <a:chExt cx="4896" cy="2132"/>
          </a:xfrm>
        </p:grpSpPr>
        <p:pic>
          <p:nvPicPr>
            <p:cNvPr id="160775" name="Picture 6" descr="ped3b"/>
            <p:cNvPicPr>
              <a:picLocks noChangeAspect="1" noChangeArrowheads="1"/>
            </p:cNvPicPr>
            <p:nvPr/>
          </p:nvPicPr>
          <p:blipFill>
            <a:blip r:embed="rId3"/>
            <a:srcRect/>
            <a:stretch>
              <a:fillRect/>
            </a:stretch>
          </p:blipFill>
          <p:spPr bwMode="auto">
            <a:xfrm>
              <a:off x="240" y="1344"/>
              <a:ext cx="4896" cy="2132"/>
            </a:xfrm>
            <a:prstGeom prst="rect">
              <a:avLst/>
            </a:prstGeom>
            <a:noFill/>
            <a:ln w="9525">
              <a:noFill/>
              <a:miter lim="800000"/>
              <a:headEnd/>
              <a:tailEnd/>
            </a:ln>
          </p:spPr>
        </p:pic>
        <p:sp>
          <p:nvSpPr>
            <p:cNvPr id="160776" name="Rectangle 7"/>
            <p:cNvSpPr>
              <a:spLocks noChangeArrowheads="1"/>
            </p:cNvSpPr>
            <p:nvPr/>
          </p:nvSpPr>
          <p:spPr bwMode="auto">
            <a:xfrm>
              <a:off x="1701" y="1616"/>
              <a:ext cx="453" cy="408"/>
            </a:xfrm>
            <a:prstGeom prst="rect">
              <a:avLst/>
            </a:prstGeom>
            <a:solidFill>
              <a:schemeClr val="bg1"/>
            </a:solidFill>
            <a:ln w="9525">
              <a:solidFill>
                <a:schemeClr val="bg1"/>
              </a:solidFill>
              <a:miter lim="800000"/>
              <a:headEnd/>
              <a:tailEnd/>
            </a:ln>
          </p:spPr>
          <p:txBody>
            <a:bodyPr wrap="none" anchor="ctr"/>
            <a:lstStyle/>
            <a:p>
              <a:pPr eaLnBrk="0" hangingPunct="0"/>
              <a:endParaRPr lang="it-IT"/>
            </a:p>
          </p:txBody>
        </p:sp>
      </p:grpSp>
      <p:sp>
        <p:nvSpPr>
          <p:cNvPr id="735240" name="Line 8"/>
          <p:cNvSpPr>
            <a:spLocks noChangeShapeType="1"/>
          </p:cNvSpPr>
          <p:nvPr/>
        </p:nvSpPr>
        <p:spPr bwMode="auto">
          <a:xfrm>
            <a:off x="2700338" y="2276475"/>
            <a:ext cx="576262" cy="792163"/>
          </a:xfrm>
          <a:prstGeom prst="line">
            <a:avLst/>
          </a:prstGeom>
          <a:noFill/>
          <a:ln w="57150">
            <a:solidFill>
              <a:schemeClr val="tx1"/>
            </a:solidFill>
            <a:round/>
            <a:headEnd/>
            <a:tailEnd type="triangle" w="med" len="med"/>
          </a:ln>
        </p:spPr>
        <p:txBody>
          <a:bodyPr/>
          <a:lstStyle/>
          <a:p>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35240"/>
                                        </p:tgtEl>
                                        <p:attrNameLst>
                                          <p:attrName>style.visibility</p:attrName>
                                        </p:attrNameLst>
                                      </p:cBhvr>
                                      <p:to>
                                        <p:strVal val="visible"/>
                                      </p:to>
                                    </p:set>
                                    <p:animEffect transition="in" filter="wipe(up)">
                                      <p:cBhvr>
                                        <p:cTn id="12" dur="500"/>
                                        <p:tgtEl>
                                          <p:spTgt spid="73524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352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36" grpId="0"/>
      <p:bldP spid="73524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1730375" y="404813"/>
            <a:ext cx="5737225" cy="584200"/>
          </a:xfrm>
          <a:prstGeom prst="rect">
            <a:avLst/>
          </a:prstGeom>
          <a:noFill/>
          <a:ln w="9525">
            <a:noFill/>
            <a:miter lim="800000"/>
            <a:headEnd/>
            <a:tailEnd/>
          </a:ln>
        </p:spPr>
        <p:txBody>
          <a:bodyPr wrap="none">
            <a:spAutoFit/>
          </a:bodyPr>
          <a:lstStyle/>
          <a:p>
            <a:r>
              <a:rPr lang="nl-BE" sz="3200" b="1">
                <a:solidFill>
                  <a:srgbClr val="006666"/>
                </a:solidFill>
                <a:latin typeface="Arial" pitchFamily="34" charset="0"/>
              </a:rPr>
              <a:t>Mendelian pedigree patterns</a:t>
            </a:r>
            <a:endParaRPr lang="nl-NL" sz="3200" b="1">
              <a:solidFill>
                <a:srgbClr val="006666"/>
              </a:solidFill>
              <a:latin typeface="Arial" pitchFamily="34" charset="0"/>
            </a:endParaRPr>
          </a:p>
        </p:txBody>
      </p:sp>
      <p:sp>
        <p:nvSpPr>
          <p:cNvPr id="161795" name="Text Box 3"/>
          <p:cNvSpPr txBox="1">
            <a:spLocks noChangeArrowheads="1"/>
          </p:cNvSpPr>
          <p:nvPr/>
        </p:nvSpPr>
        <p:spPr bwMode="auto">
          <a:xfrm>
            <a:off x="2555875" y="981075"/>
            <a:ext cx="3860800" cy="954088"/>
          </a:xfrm>
          <a:prstGeom prst="rect">
            <a:avLst/>
          </a:prstGeom>
          <a:noFill/>
          <a:ln w="9525">
            <a:noFill/>
            <a:miter lim="800000"/>
            <a:headEnd/>
            <a:tailEnd/>
          </a:ln>
        </p:spPr>
        <p:txBody>
          <a:bodyPr wrap="none">
            <a:spAutoFit/>
          </a:bodyPr>
          <a:lstStyle/>
          <a:p>
            <a:r>
              <a:rPr lang="nl-BE" sz="2800" b="1">
                <a:solidFill>
                  <a:srgbClr val="000066"/>
                </a:solidFill>
                <a:latin typeface="Arial" pitchFamily="34" charset="0"/>
              </a:rPr>
              <a:t>further complications</a:t>
            </a:r>
          </a:p>
          <a:p>
            <a:r>
              <a:rPr lang="nl-BE" sz="2800" b="1">
                <a:solidFill>
                  <a:srgbClr val="000066"/>
                </a:solidFill>
                <a:latin typeface="Arial" pitchFamily="34" charset="0"/>
              </a:rPr>
              <a:t> </a:t>
            </a:r>
            <a:endParaRPr lang="nl-NL" b="1">
              <a:solidFill>
                <a:srgbClr val="000066"/>
              </a:solidFill>
              <a:latin typeface="Arial" pitchFamily="34" charset="0"/>
            </a:endParaRPr>
          </a:p>
        </p:txBody>
      </p:sp>
      <p:pic>
        <p:nvPicPr>
          <p:cNvPr id="737284" name="Picture 4" descr="ped3c"/>
          <p:cNvPicPr>
            <a:picLocks noChangeAspect="1" noChangeArrowheads="1"/>
          </p:cNvPicPr>
          <p:nvPr/>
        </p:nvPicPr>
        <p:blipFill>
          <a:blip r:embed="rId3"/>
          <a:srcRect/>
          <a:stretch>
            <a:fillRect/>
          </a:stretch>
        </p:blipFill>
        <p:spPr bwMode="auto">
          <a:xfrm>
            <a:off x="0" y="1981200"/>
            <a:ext cx="8839200" cy="3117850"/>
          </a:xfrm>
          <a:prstGeom prst="rect">
            <a:avLst/>
          </a:prstGeom>
          <a:noFill/>
          <a:ln w="9525">
            <a:noFill/>
            <a:miter lim="800000"/>
            <a:headEnd/>
            <a:tailEnd/>
          </a:ln>
        </p:spPr>
      </p:pic>
      <p:sp>
        <p:nvSpPr>
          <p:cNvPr id="737285" name="Rectangle 5"/>
          <p:cNvSpPr>
            <a:spLocks noChangeArrowheads="1"/>
          </p:cNvSpPr>
          <p:nvPr/>
        </p:nvSpPr>
        <p:spPr bwMode="auto">
          <a:xfrm>
            <a:off x="1968500" y="5229225"/>
            <a:ext cx="2576513" cy="400050"/>
          </a:xfrm>
          <a:prstGeom prst="rect">
            <a:avLst/>
          </a:prstGeom>
          <a:noFill/>
          <a:ln w="9525" algn="ctr">
            <a:noFill/>
            <a:miter lim="800000"/>
            <a:headEnd/>
            <a:tailEnd/>
          </a:ln>
        </p:spPr>
        <p:txBody>
          <a:bodyPr wrap="none">
            <a:spAutoFit/>
          </a:bodyPr>
          <a:lstStyle/>
          <a:p>
            <a:pPr algn="ctr"/>
            <a:r>
              <a:rPr lang="nl-BE" sz="2000" b="1">
                <a:solidFill>
                  <a:srgbClr val="000066"/>
                </a:solidFill>
                <a:latin typeface="Arial" pitchFamily="34" charset="0"/>
              </a:rPr>
              <a:t>variable expression</a:t>
            </a:r>
            <a:endParaRPr lang="en-US" sz="2000" b="1">
              <a:solidFill>
                <a:srgbClr val="000066"/>
              </a:solidFill>
              <a:latin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37284"/>
                                        </p:tgtEl>
                                        <p:attrNameLst>
                                          <p:attrName>style.visibility</p:attrName>
                                        </p:attrNameLst>
                                      </p:cBhvr>
                                      <p:to>
                                        <p:strVal val="visible"/>
                                      </p:to>
                                    </p:set>
                                    <p:animEffect transition="in" filter="box(out)">
                                      <p:cBhvr>
                                        <p:cTn id="7" dur="500"/>
                                        <p:tgtEl>
                                          <p:spTgt spid="73728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37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a:xfrm>
            <a:off x="685800" y="609600"/>
            <a:ext cx="7772400" cy="914400"/>
          </a:xfrm>
        </p:spPr>
        <p:style>
          <a:lnRef idx="1">
            <a:schemeClr val="dk1"/>
          </a:lnRef>
          <a:fillRef idx="2">
            <a:schemeClr val="dk1"/>
          </a:fillRef>
          <a:effectRef idx="1">
            <a:schemeClr val="dk1"/>
          </a:effectRef>
          <a:fontRef idx="minor">
            <a:schemeClr val="dk1"/>
          </a:fontRef>
        </p:style>
        <p:txBody>
          <a:bodyPr/>
          <a:lstStyle/>
          <a:p>
            <a:pPr>
              <a:defRPr/>
            </a:pPr>
            <a:r>
              <a:rPr lang="en-US" dirty="0" smtClean="0">
                <a:latin typeface="Arial" pitchFamily="34" charset="0"/>
                <a:cs typeface="Arial" pitchFamily="34" charset="0"/>
              </a:rPr>
              <a:t>Variable expressivity</a:t>
            </a:r>
            <a:endParaRPr lang="en-US" dirty="0">
              <a:latin typeface="Arial" pitchFamily="34" charset="0"/>
              <a:cs typeface="Arial" pitchFamily="34" charset="0"/>
            </a:endParaRPr>
          </a:p>
        </p:txBody>
      </p:sp>
      <p:pic>
        <p:nvPicPr>
          <p:cNvPr id="162819" name="Picture 3"/>
          <p:cNvPicPr>
            <a:picLocks noChangeAspect="1" noChangeArrowheads="1"/>
          </p:cNvPicPr>
          <p:nvPr/>
        </p:nvPicPr>
        <p:blipFill>
          <a:blip r:embed="rId3">
            <a:clrChange>
              <a:clrFrom>
                <a:srgbClr val="FFFFFE"/>
              </a:clrFrom>
              <a:clrTo>
                <a:srgbClr val="FFFFFE">
                  <a:alpha val="0"/>
                </a:srgbClr>
              </a:clrTo>
            </a:clrChange>
          </a:blip>
          <a:srcRect/>
          <a:stretch>
            <a:fillRect/>
          </a:stretch>
        </p:blipFill>
        <p:spPr bwMode="auto">
          <a:xfrm>
            <a:off x="381000" y="2667000"/>
            <a:ext cx="2768600" cy="1930400"/>
          </a:xfrm>
          <a:prstGeom prst="rect">
            <a:avLst/>
          </a:prstGeom>
          <a:noFill/>
          <a:ln w="9525">
            <a:noFill/>
            <a:miter lim="800000"/>
            <a:headEnd/>
            <a:tailEnd/>
          </a:ln>
        </p:spPr>
      </p:pic>
      <p:pic>
        <p:nvPicPr>
          <p:cNvPr id="162820" name="Picture 4"/>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3200400" y="2743200"/>
            <a:ext cx="2768600" cy="1854200"/>
          </a:xfrm>
          <a:prstGeom prst="rect">
            <a:avLst/>
          </a:prstGeom>
          <a:noFill/>
          <a:ln w="9525">
            <a:noFill/>
            <a:miter lim="800000"/>
            <a:headEnd/>
            <a:tailEnd/>
          </a:ln>
        </p:spPr>
      </p:pic>
      <p:pic>
        <p:nvPicPr>
          <p:cNvPr id="162821" name="Picture 5"/>
          <p:cNvPicPr>
            <a:picLocks noChangeAspect="1" noChangeArrowheads="1"/>
          </p:cNvPicPr>
          <p:nvPr/>
        </p:nvPicPr>
        <p:blipFill>
          <a:blip r:embed="rId5">
            <a:clrChange>
              <a:clrFrom>
                <a:srgbClr val="FFFFFE"/>
              </a:clrFrom>
              <a:clrTo>
                <a:srgbClr val="FFFFFE">
                  <a:alpha val="0"/>
                </a:srgbClr>
              </a:clrTo>
            </a:clrChange>
          </a:blip>
          <a:srcRect/>
          <a:stretch>
            <a:fillRect/>
          </a:stretch>
        </p:blipFill>
        <p:spPr bwMode="auto">
          <a:xfrm>
            <a:off x="6096000" y="2743200"/>
            <a:ext cx="2768600" cy="1854200"/>
          </a:xfrm>
          <a:prstGeom prst="rect">
            <a:avLst/>
          </a:prstGeom>
          <a:noFill/>
          <a:ln w="9525">
            <a:noFill/>
            <a:miter lim="800000"/>
            <a:headEnd/>
            <a:tailEnd/>
          </a:ln>
        </p:spPr>
      </p:pic>
      <p:sp>
        <p:nvSpPr>
          <p:cNvPr id="609286" name="Text Box 6"/>
          <p:cNvSpPr txBox="1">
            <a:spLocks noChangeArrowheads="1"/>
          </p:cNvSpPr>
          <p:nvPr/>
        </p:nvSpPr>
        <p:spPr bwMode="auto">
          <a:xfrm>
            <a:off x="323528" y="4929198"/>
            <a:ext cx="8604448" cy="584775"/>
          </a:xfrm>
          <a:prstGeom prst="rect">
            <a:avLst/>
          </a:prstGeom>
          <a:ln/>
        </p:spPr>
        <p:style>
          <a:lnRef idx="0">
            <a:schemeClr val="accent2"/>
          </a:lnRef>
          <a:fillRef idx="3">
            <a:schemeClr val="accent2"/>
          </a:fillRef>
          <a:effectRef idx="3">
            <a:schemeClr val="accent2"/>
          </a:effectRef>
          <a:fontRef idx="minor">
            <a:schemeClr val="lt1"/>
          </a:fontRef>
        </p:style>
        <p:txBody>
          <a:bodyPr>
            <a:spAutoFit/>
          </a:bodyPr>
          <a:lstStyle/>
          <a:p>
            <a:pPr eaLnBrk="0" hangingPunct="0">
              <a:spcBef>
                <a:spcPct val="50000"/>
              </a:spcBef>
              <a:defRPr/>
            </a:pPr>
            <a:r>
              <a:rPr lang="en-US" sz="3200" b="1" dirty="0" smtClean="0">
                <a:solidFill>
                  <a:srgbClr val="FCFF09"/>
                </a:solidFill>
                <a:latin typeface="Arial" pitchFamily="34" charset="0"/>
                <a:cs typeface="Arial" pitchFamily="34" charset="0"/>
              </a:rPr>
              <a:t>Neurofibromatosis; mutations in NF1 gene </a:t>
            </a:r>
            <a:endParaRPr lang="en-US" sz="3200" b="1" dirty="0">
              <a:solidFill>
                <a:srgbClr val="FCFF09"/>
              </a:solidFill>
              <a:latin typeface="Arial" pitchFamily="34" charset="0"/>
              <a:cs typeface="Arial" pitchFamily="34" charset="0"/>
            </a:endParaRPr>
          </a:p>
        </p:txBody>
      </p:sp>
      <p:sp>
        <p:nvSpPr>
          <p:cNvPr id="162825" name="CasellaDiTesto 6"/>
          <p:cNvSpPr txBox="1">
            <a:spLocks noChangeArrowheads="1"/>
          </p:cNvSpPr>
          <p:nvPr/>
        </p:nvSpPr>
        <p:spPr bwMode="auto">
          <a:xfrm>
            <a:off x="357188" y="5672138"/>
            <a:ext cx="8572500" cy="738664"/>
          </a:xfrm>
          <a:prstGeom prst="rect">
            <a:avLst/>
          </a:prstGeom>
          <a:noFill/>
          <a:ln w="9525">
            <a:noFill/>
            <a:miter lim="800000"/>
            <a:headEnd/>
            <a:tailEnd/>
          </a:ln>
        </p:spPr>
        <p:txBody>
          <a:bodyPr>
            <a:spAutoFit/>
          </a:bodyPr>
          <a:lstStyle/>
          <a:p>
            <a:r>
              <a:rPr lang="it-IT" sz="1400" dirty="0" err="1" smtClean="0"/>
              <a:t>Characterised</a:t>
            </a:r>
            <a:r>
              <a:rPr lang="it-IT" sz="1400" dirty="0" smtClean="0"/>
              <a:t> by the </a:t>
            </a:r>
            <a:r>
              <a:rPr lang="it-IT" sz="1400" dirty="0" err="1" smtClean="0"/>
              <a:t>presence</a:t>
            </a:r>
            <a:r>
              <a:rPr lang="it-IT" sz="1400" dirty="0" smtClean="0"/>
              <a:t> of </a:t>
            </a:r>
            <a:r>
              <a:rPr lang="it-IT" sz="1400" dirty="0" err="1" smtClean="0"/>
              <a:t>many</a:t>
            </a:r>
            <a:r>
              <a:rPr lang="it-IT" sz="1400" dirty="0" smtClean="0"/>
              <a:t> </a:t>
            </a:r>
            <a:r>
              <a:rPr lang="it-IT" sz="1400" dirty="0" err="1" smtClean="0"/>
              <a:t>benign</a:t>
            </a:r>
            <a:r>
              <a:rPr lang="it-IT" sz="1400" dirty="0" smtClean="0"/>
              <a:t> </a:t>
            </a:r>
            <a:r>
              <a:rPr lang="it-IT" sz="1400" dirty="0" err="1" smtClean="0"/>
              <a:t>nerve</a:t>
            </a:r>
            <a:r>
              <a:rPr lang="it-IT" sz="1400" dirty="0" smtClean="0"/>
              <a:t> </a:t>
            </a:r>
            <a:r>
              <a:rPr lang="it-IT" sz="1400" dirty="0" err="1" smtClean="0"/>
              <a:t>cell</a:t>
            </a:r>
            <a:r>
              <a:rPr lang="it-IT" sz="1400" dirty="0" smtClean="0"/>
              <a:t> </a:t>
            </a:r>
            <a:r>
              <a:rPr lang="it-IT" sz="1400" dirty="0" err="1" smtClean="0"/>
              <a:t>tumors</a:t>
            </a:r>
            <a:r>
              <a:rPr lang="it-IT" sz="1400" dirty="0" smtClean="0"/>
              <a:t> (</a:t>
            </a:r>
            <a:r>
              <a:rPr lang="it-IT" sz="1400" dirty="0" err="1" smtClean="0"/>
              <a:t>fibromas</a:t>
            </a:r>
            <a:r>
              <a:rPr lang="it-IT" sz="1400" dirty="0" smtClean="0"/>
              <a:t>), </a:t>
            </a:r>
            <a:r>
              <a:rPr lang="it-IT" sz="1400" dirty="0" err="1" smtClean="0"/>
              <a:t>but</a:t>
            </a:r>
            <a:r>
              <a:rPr lang="it-IT" sz="1400" dirty="0" smtClean="0"/>
              <a:t> </a:t>
            </a:r>
            <a:r>
              <a:rPr lang="it-IT" sz="1400" dirty="0" err="1" smtClean="0"/>
              <a:t>malignancy</a:t>
            </a:r>
            <a:r>
              <a:rPr lang="it-IT" sz="1400" dirty="0" smtClean="0"/>
              <a:t> </a:t>
            </a:r>
            <a:r>
              <a:rPr lang="it-IT" sz="1400" dirty="0" err="1" smtClean="0"/>
              <a:t>is</a:t>
            </a:r>
            <a:r>
              <a:rPr lang="it-IT" sz="1400" dirty="0" smtClean="0"/>
              <a:t> </a:t>
            </a:r>
            <a:r>
              <a:rPr lang="it-IT" sz="1400" dirty="0" err="1" smtClean="0"/>
              <a:t>not</a:t>
            </a:r>
            <a:r>
              <a:rPr lang="it-IT" sz="1400" dirty="0" smtClean="0"/>
              <a:t> common.</a:t>
            </a:r>
            <a:endParaRPr lang="it-IT" sz="1400" dirty="0"/>
          </a:p>
          <a:p>
            <a:r>
              <a:rPr lang="it-IT" sz="1400" dirty="0" smtClean="0"/>
              <a:t>NF1 </a:t>
            </a:r>
            <a:r>
              <a:rPr lang="it-IT" sz="1400" dirty="0" err="1" smtClean="0"/>
              <a:t>affects</a:t>
            </a:r>
            <a:r>
              <a:rPr lang="it-IT" sz="1400" dirty="0" smtClean="0"/>
              <a:t> </a:t>
            </a:r>
            <a:r>
              <a:rPr lang="it-IT" sz="1400" dirty="0" err="1" smtClean="0"/>
              <a:t>one</a:t>
            </a:r>
            <a:r>
              <a:rPr lang="it-IT" sz="1400" dirty="0" smtClean="0"/>
              <a:t> in </a:t>
            </a:r>
            <a:r>
              <a:rPr lang="it-IT" sz="1400" dirty="0" err="1" smtClean="0"/>
              <a:t>about</a:t>
            </a:r>
            <a:r>
              <a:rPr lang="it-IT" sz="1400" dirty="0" smtClean="0"/>
              <a:t> </a:t>
            </a:r>
            <a:r>
              <a:rPr lang="it-IT" sz="1400" dirty="0"/>
              <a:t>3500 </a:t>
            </a:r>
            <a:r>
              <a:rPr lang="it-IT" sz="1400" dirty="0" smtClean="0"/>
              <a:t>– 4000 </a:t>
            </a:r>
            <a:r>
              <a:rPr lang="it-IT" sz="1400" dirty="0" err="1" smtClean="0"/>
              <a:t>individuals</a:t>
            </a:r>
            <a:r>
              <a:rPr lang="it-IT" sz="1400" dirty="0" smtClean="0"/>
              <a:t>, in </a:t>
            </a:r>
            <a:r>
              <a:rPr lang="it-IT" sz="1400" dirty="0"/>
              <a:t>20% </a:t>
            </a:r>
            <a:r>
              <a:rPr lang="it-IT" sz="1400" dirty="0" smtClean="0"/>
              <a:t>of </a:t>
            </a:r>
            <a:r>
              <a:rPr lang="it-IT" sz="1400" dirty="0" err="1" smtClean="0"/>
              <a:t>cases</a:t>
            </a:r>
            <a:r>
              <a:rPr lang="it-IT" sz="1400" dirty="0" smtClean="0"/>
              <a:t> </a:t>
            </a:r>
            <a:r>
              <a:rPr lang="it-IT" sz="1400" dirty="0" err="1" smtClean="0"/>
              <a:t>it</a:t>
            </a:r>
            <a:r>
              <a:rPr lang="it-IT" sz="1400" dirty="0" smtClean="0"/>
              <a:t> </a:t>
            </a:r>
            <a:r>
              <a:rPr lang="it-IT" sz="1400" dirty="0" err="1" smtClean="0"/>
              <a:t>causes</a:t>
            </a:r>
            <a:r>
              <a:rPr lang="it-IT" sz="1400" dirty="0" smtClean="0"/>
              <a:t> severe </a:t>
            </a:r>
            <a:r>
              <a:rPr lang="it-IT" sz="1400" dirty="0" err="1" smtClean="0"/>
              <a:t>malformations</a:t>
            </a:r>
            <a:r>
              <a:rPr lang="it-IT" sz="1400" dirty="0" smtClean="0"/>
              <a:t>; </a:t>
            </a:r>
            <a:r>
              <a:rPr lang="it-IT" sz="1400" dirty="0" err="1" smtClean="0"/>
              <a:t>it</a:t>
            </a:r>
            <a:r>
              <a:rPr lang="it-IT" sz="1400" dirty="0" smtClean="0"/>
              <a:t> </a:t>
            </a:r>
            <a:r>
              <a:rPr lang="it-IT" sz="1400" dirty="0" err="1" smtClean="0"/>
              <a:t>is</a:t>
            </a:r>
            <a:r>
              <a:rPr lang="it-IT" sz="1400" dirty="0" smtClean="0"/>
              <a:t> </a:t>
            </a:r>
            <a:r>
              <a:rPr lang="it-IT" sz="1400" dirty="0" err="1" smtClean="0"/>
              <a:t>often</a:t>
            </a:r>
            <a:r>
              <a:rPr lang="it-IT" sz="1400" dirty="0" smtClean="0"/>
              <a:t> </a:t>
            </a:r>
            <a:r>
              <a:rPr lang="it-IT" sz="1400" dirty="0" err="1" smtClean="0"/>
              <a:t>not</a:t>
            </a:r>
            <a:r>
              <a:rPr lang="it-IT" sz="1400" dirty="0" smtClean="0"/>
              <a:t> </a:t>
            </a:r>
            <a:r>
              <a:rPr lang="it-IT" sz="1400" dirty="0" err="1" smtClean="0"/>
              <a:t>diagnosed</a:t>
            </a:r>
            <a:r>
              <a:rPr lang="it-IT" sz="1400" dirty="0" smtClean="0"/>
              <a:t>  </a:t>
            </a:r>
            <a:r>
              <a:rPr lang="it-IT" sz="1400" dirty="0" err="1" smtClean="0"/>
              <a:t>because</a:t>
            </a:r>
            <a:r>
              <a:rPr lang="it-IT" sz="1400" dirty="0" smtClean="0"/>
              <a:t> </a:t>
            </a:r>
            <a:r>
              <a:rPr lang="it-IT" sz="1400" dirty="0" err="1" smtClean="0"/>
              <a:t>it</a:t>
            </a:r>
            <a:r>
              <a:rPr lang="it-IT" sz="1400" dirty="0" smtClean="0"/>
              <a:t> just </a:t>
            </a:r>
            <a:r>
              <a:rPr lang="it-IT" sz="1400" dirty="0" err="1" smtClean="0"/>
              <a:t>causes</a:t>
            </a:r>
            <a:r>
              <a:rPr lang="it-IT" sz="1400" dirty="0" smtClean="0"/>
              <a:t> </a:t>
            </a:r>
            <a:r>
              <a:rPr lang="it-IT" sz="1400" dirty="0" err="1" smtClean="0"/>
              <a:t>aesthetic</a:t>
            </a:r>
            <a:r>
              <a:rPr lang="it-IT" sz="1400" dirty="0" smtClean="0"/>
              <a:t> </a:t>
            </a:r>
            <a:r>
              <a:rPr lang="it-IT" sz="1400" dirty="0" err="1" smtClean="0"/>
              <a:t>problems</a:t>
            </a:r>
            <a:r>
              <a:rPr lang="it-IT" sz="1400" dirty="0" smtClean="0"/>
              <a:t>. </a:t>
            </a:r>
            <a:endParaRPr lang="it-IT" sz="14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2" name="Group 4"/>
          <p:cNvGrpSpPr>
            <a:grpSpLocks/>
          </p:cNvGrpSpPr>
          <p:nvPr/>
        </p:nvGrpSpPr>
        <p:grpSpPr bwMode="auto">
          <a:xfrm>
            <a:off x="0" y="-242888"/>
            <a:ext cx="9144000" cy="6858001"/>
            <a:chOff x="0" y="-153"/>
            <a:chExt cx="5760" cy="4320"/>
          </a:xfrm>
        </p:grpSpPr>
        <p:pic>
          <p:nvPicPr>
            <p:cNvPr id="163844" name="Picture 2"/>
            <p:cNvPicPr>
              <a:picLocks noChangeAspect="1" noChangeArrowheads="1"/>
            </p:cNvPicPr>
            <p:nvPr/>
          </p:nvPicPr>
          <p:blipFill>
            <a:blip r:embed="rId3"/>
            <a:srcRect/>
            <a:stretch>
              <a:fillRect/>
            </a:stretch>
          </p:blipFill>
          <p:spPr bwMode="auto">
            <a:xfrm>
              <a:off x="0" y="-153"/>
              <a:ext cx="5760" cy="4320"/>
            </a:xfrm>
            <a:prstGeom prst="rect">
              <a:avLst/>
            </a:prstGeom>
            <a:noFill/>
            <a:ln w="9525">
              <a:noFill/>
              <a:miter lim="800000"/>
              <a:headEnd/>
              <a:tailEnd/>
            </a:ln>
          </p:spPr>
        </p:pic>
        <p:sp>
          <p:nvSpPr>
            <p:cNvPr id="163845" name="Rectangle 3"/>
            <p:cNvSpPr>
              <a:spLocks noChangeArrowheads="1"/>
            </p:cNvSpPr>
            <p:nvPr/>
          </p:nvSpPr>
          <p:spPr bwMode="auto">
            <a:xfrm>
              <a:off x="2880" y="1706"/>
              <a:ext cx="1769" cy="726"/>
            </a:xfrm>
            <a:prstGeom prst="rect">
              <a:avLst/>
            </a:prstGeom>
            <a:solidFill>
              <a:srgbClr val="000099"/>
            </a:solidFill>
            <a:ln w="9525">
              <a:solidFill>
                <a:schemeClr val="tx1"/>
              </a:solidFill>
              <a:miter lim="800000"/>
              <a:headEnd/>
              <a:tailEnd/>
            </a:ln>
          </p:spPr>
          <p:txBody>
            <a:bodyPr wrap="none" anchor="ctr"/>
            <a:lstStyle/>
            <a:p>
              <a:pPr eaLnBrk="0" hangingPunct="0"/>
              <a:endParaRPr lang="it-IT"/>
            </a:p>
          </p:txBody>
        </p:sp>
      </p:grpSp>
      <p:pic>
        <p:nvPicPr>
          <p:cNvPr id="27653" name="Picture 5"/>
          <p:cNvPicPr>
            <a:picLocks noChangeAspect="1" noChangeArrowheads="1"/>
          </p:cNvPicPr>
          <p:nvPr/>
        </p:nvPicPr>
        <p:blipFill>
          <a:blip r:embed="rId3"/>
          <a:srcRect/>
          <a:stretch>
            <a:fillRect/>
          </a:stretch>
        </p:blipFill>
        <p:spPr bwMode="auto">
          <a:xfrm>
            <a:off x="0" y="-242888"/>
            <a:ext cx="9144000" cy="6858001"/>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wipe(up)">
                                      <p:cBhvr>
                                        <p:cTn id="7"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Text Box 2"/>
          <p:cNvSpPr txBox="1">
            <a:spLocks noChangeArrowheads="1"/>
          </p:cNvSpPr>
          <p:nvPr/>
        </p:nvSpPr>
        <p:spPr bwMode="auto">
          <a:xfrm>
            <a:off x="2411760" y="188640"/>
            <a:ext cx="3874169" cy="1430135"/>
          </a:xfrm>
          <a:prstGeom prst="rect">
            <a:avLst/>
          </a:prstGeom>
          <a:ln>
            <a:headEnd/>
            <a:tailEnd/>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spAutoFit/>
          </a:bodyPr>
          <a:lstStyle/>
          <a:p>
            <a:pPr algn="ctr" fontAlgn="auto">
              <a:lnSpc>
                <a:spcPct val="90000"/>
              </a:lnSpc>
              <a:spcBef>
                <a:spcPts val="0"/>
              </a:spcBef>
              <a:spcAft>
                <a:spcPts val="0"/>
              </a:spcAft>
              <a:defRPr/>
            </a:pPr>
            <a:r>
              <a:rPr lang="fr-FR" sz="3200" b="1" dirty="0" err="1" smtClean="0">
                <a:solidFill>
                  <a:prstClr val="black"/>
                </a:solidFill>
                <a:cs typeface="Calibri" pitchFamily="34" charset="0"/>
              </a:rPr>
              <a:t>Genes</a:t>
            </a:r>
            <a:r>
              <a:rPr lang="fr-FR" sz="3200" b="1" dirty="0" smtClean="0">
                <a:solidFill>
                  <a:prstClr val="black"/>
                </a:solidFill>
                <a:cs typeface="Calibri" pitchFamily="34" charset="0"/>
              </a:rPr>
              <a:t> </a:t>
            </a:r>
            <a:r>
              <a:rPr lang="fr-FR" sz="3200" b="1" dirty="0" err="1" smtClean="0">
                <a:solidFill>
                  <a:prstClr val="black"/>
                </a:solidFill>
                <a:cs typeface="Calibri" pitchFamily="34" charset="0"/>
              </a:rPr>
              <a:t>which</a:t>
            </a:r>
            <a:r>
              <a:rPr lang="fr-FR" sz="3200" b="1" dirty="0" smtClean="0">
                <a:solidFill>
                  <a:prstClr val="black"/>
                </a:solidFill>
                <a:cs typeface="Calibri" pitchFamily="34" charset="0"/>
              </a:rPr>
              <a:t> if </a:t>
            </a:r>
            <a:r>
              <a:rPr lang="fr-FR" sz="3200" b="1" dirty="0" err="1" smtClean="0">
                <a:solidFill>
                  <a:prstClr val="black"/>
                </a:solidFill>
                <a:cs typeface="Calibri" pitchFamily="34" charset="0"/>
              </a:rPr>
              <a:t>mutated</a:t>
            </a:r>
            <a:r>
              <a:rPr lang="fr-FR" sz="3200" b="1" dirty="0" smtClean="0">
                <a:solidFill>
                  <a:prstClr val="black"/>
                </a:solidFill>
                <a:cs typeface="Calibri" pitchFamily="34" charset="0"/>
              </a:rPr>
              <a:t> cause </a:t>
            </a:r>
            <a:r>
              <a:rPr lang="fr-FR" sz="3200" b="1" dirty="0" err="1" smtClean="0">
                <a:solidFill>
                  <a:prstClr val="black"/>
                </a:solidFill>
                <a:cs typeface="Calibri" pitchFamily="34" charset="0"/>
              </a:rPr>
              <a:t>monogenic</a:t>
            </a:r>
            <a:r>
              <a:rPr lang="fr-FR" sz="3200" b="1" dirty="0" smtClean="0">
                <a:solidFill>
                  <a:prstClr val="black"/>
                </a:solidFill>
                <a:cs typeface="Calibri" pitchFamily="34" charset="0"/>
              </a:rPr>
              <a:t> </a:t>
            </a:r>
            <a:r>
              <a:rPr lang="fr-FR" sz="3200" b="1" dirty="0" err="1" smtClean="0">
                <a:solidFill>
                  <a:prstClr val="black"/>
                </a:solidFill>
                <a:cs typeface="Calibri" pitchFamily="34" charset="0"/>
              </a:rPr>
              <a:t>diseases</a:t>
            </a:r>
            <a:endParaRPr lang="fr-FR" sz="2000" dirty="0">
              <a:solidFill>
                <a:prstClr val="black"/>
              </a:solidFill>
              <a:cs typeface="Calibri" pitchFamily="34" charset="0"/>
            </a:endParaRPr>
          </a:p>
        </p:txBody>
      </p:sp>
      <p:graphicFrame>
        <p:nvGraphicFramePr>
          <p:cNvPr id="13" name="Object 2"/>
          <p:cNvGraphicFramePr>
            <a:graphicFrameLocks noChangeAspect="1"/>
          </p:cNvGraphicFramePr>
          <p:nvPr>
            <p:extLst>
              <p:ext uri="{D42A27DB-BD31-4B8C-83A1-F6EECF244321}">
                <p14:modId xmlns:p14="http://schemas.microsoft.com/office/powerpoint/2010/main" val="3260853849"/>
              </p:ext>
            </p:extLst>
          </p:nvPr>
        </p:nvGraphicFramePr>
        <p:xfrm>
          <a:off x="2987675" y="1557338"/>
          <a:ext cx="2933700" cy="40767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5"/>
          <p:cNvGrpSpPr>
            <a:grpSpLocks/>
          </p:cNvGrpSpPr>
          <p:nvPr/>
        </p:nvGrpSpPr>
        <p:grpSpPr bwMode="auto">
          <a:xfrm>
            <a:off x="107950" y="331788"/>
            <a:ext cx="5024438" cy="6070600"/>
            <a:chOff x="679" y="461"/>
            <a:chExt cx="3359" cy="3824"/>
          </a:xfrm>
        </p:grpSpPr>
        <p:graphicFrame>
          <p:nvGraphicFramePr>
            <p:cNvPr id="2051" name="Object 4"/>
            <p:cNvGraphicFramePr>
              <a:graphicFrameLocks noChangeAspect="1"/>
            </p:cNvGraphicFramePr>
            <p:nvPr/>
          </p:nvGraphicFramePr>
          <p:xfrm>
            <a:off x="679" y="992"/>
            <a:ext cx="1809" cy="2966"/>
          </p:xfrm>
          <a:graphic>
            <a:graphicData uri="http://schemas.openxmlformats.org/presentationml/2006/ole">
              <mc:AlternateContent xmlns:mc="http://schemas.openxmlformats.org/markup-compatibility/2006">
                <mc:Choice xmlns:v="urn:schemas-microsoft-com:vml" Requires="v">
                  <p:oleObj spid="_x0000_s2969" r:id="rId6" imgW="2706859" imgH="4706520" progId="Excel.Sheet.8">
                    <p:embed/>
                  </p:oleObj>
                </mc:Choice>
                <mc:Fallback>
                  <p:oleObj r:id="rId6" imgW="2706859" imgH="4706520" progId="Excel.Sheet.8">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 y="992"/>
                          <a:ext cx="1809" cy="29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8" name="Text Box 7"/>
            <p:cNvSpPr txBox="1">
              <a:spLocks noChangeArrowheads="1"/>
            </p:cNvSpPr>
            <p:nvPr/>
          </p:nvSpPr>
          <p:spPr bwMode="auto">
            <a:xfrm>
              <a:off x="775" y="461"/>
              <a:ext cx="1340" cy="679"/>
            </a:xfrm>
            <a:prstGeom prst="rect">
              <a:avLst/>
            </a:prstGeom>
            <a:ln>
              <a:headEnd/>
              <a:tailEnd/>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spAutoFit/>
            </a:bodyPr>
            <a:lstStyle/>
            <a:p>
              <a:pPr fontAlgn="auto">
                <a:spcBef>
                  <a:spcPts val="0"/>
                </a:spcBef>
                <a:spcAft>
                  <a:spcPts val="0"/>
                </a:spcAft>
                <a:defRPr/>
              </a:pPr>
              <a:r>
                <a:rPr lang="fr-FR" sz="3200" b="1" dirty="0" err="1" smtClean="0">
                  <a:solidFill>
                    <a:prstClr val="black"/>
                  </a:solidFill>
                  <a:cs typeface="Calibri" pitchFamily="34" charset="0"/>
                </a:rPr>
                <a:t>Known</a:t>
              </a:r>
              <a:r>
                <a:rPr lang="fr-FR" sz="3200" b="1" dirty="0" smtClean="0">
                  <a:solidFill>
                    <a:prstClr val="black"/>
                  </a:solidFill>
                  <a:cs typeface="Calibri" pitchFamily="34" charset="0"/>
                </a:rPr>
                <a:t> </a:t>
              </a:r>
              <a:r>
                <a:rPr lang="fr-FR" sz="3200" b="1" dirty="0" err="1" smtClean="0">
                  <a:solidFill>
                    <a:prstClr val="black"/>
                  </a:solidFill>
                  <a:cs typeface="Calibri" pitchFamily="34" charset="0"/>
                </a:rPr>
                <a:t>genes</a:t>
              </a:r>
              <a:endParaRPr lang="fr-FR" sz="2000" dirty="0">
                <a:solidFill>
                  <a:prstClr val="black"/>
                </a:solidFill>
                <a:cs typeface="Calibri" pitchFamily="34" charset="0"/>
              </a:endParaRPr>
            </a:p>
          </p:txBody>
        </p:sp>
        <p:sp>
          <p:nvSpPr>
            <p:cNvPr id="2064" name="Text Box 8"/>
            <p:cNvSpPr txBox="1">
              <a:spLocks noChangeArrowheads="1"/>
            </p:cNvSpPr>
            <p:nvPr/>
          </p:nvSpPr>
          <p:spPr bwMode="auto">
            <a:xfrm>
              <a:off x="1894" y="3955"/>
              <a:ext cx="2144" cy="330"/>
            </a:xfrm>
            <a:prstGeom prst="rect">
              <a:avLst/>
            </a:prstGeom>
            <a:noFill/>
            <a:ln w="9525">
              <a:noFill/>
              <a:miter lim="800000"/>
              <a:headEnd/>
              <a:tailEnd/>
            </a:ln>
          </p:spPr>
          <p:txBody>
            <a:bodyPr>
              <a:spAutoFit/>
            </a:bodyPr>
            <a:lstStyle/>
            <a:p>
              <a:r>
                <a:rPr lang="fr-FR" sz="2800" b="1" dirty="0" smtClean="0">
                  <a:solidFill>
                    <a:srgbClr val="000000"/>
                  </a:solidFill>
                  <a:latin typeface="Calibri" pitchFamily="34" charset="0"/>
                </a:rPr>
                <a:t>Total </a:t>
              </a:r>
              <a:r>
                <a:rPr lang="fr-FR" sz="2800" b="1" dirty="0">
                  <a:solidFill>
                    <a:srgbClr val="000000"/>
                  </a:solidFill>
                  <a:latin typeface="Calibri" pitchFamily="34" charset="0"/>
                </a:rPr>
                <a:t>~ 25,000 </a:t>
              </a:r>
              <a:r>
                <a:rPr lang="fr-FR" sz="2800" b="1" dirty="0" err="1" smtClean="0">
                  <a:solidFill>
                    <a:srgbClr val="000000"/>
                  </a:solidFill>
                  <a:latin typeface="Calibri" pitchFamily="34" charset="0"/>
                </a:rPr>
                <a:t>genes</a:t>
              </a:r>
              <a:endParaRPr lang="fr-FR" sz="2800" dirty="0">
                <a:solidFill>
                  <a:srgbClr val="000000"/>
                </a:solidFill>
                <a:latin typeface="Calibri" pitchFamily="34" charset="0"/>
              </a:endParaRPr>
            </a:p>
          </p:txBody>
        </p:sp>
      </p:grpSp>
      <p:sp>
        <p:nvSpPr>
          <p:cNvPr id="754699" name="Text Box 11"/>
          <p:cNvSpPr txBox="1">
            <a:spLocks noChangeArrowheads="1"/>
          </p:cNvSpPr>
          <p:nvPr/>
        </p:nvSpPr>
        <p:spPr bwMode="auto">
          <a:xfrm>
            <a:off x="6408712" y="404813"/>
            <a:ext cx="2627784" cy="1569660"/>
          </a:xfrm>
          <a:prstGeom prst="rect">
            <a:avLst/>
          </a:prstGeom>
          <a:ln>
            <a:headEnd/>
            <a:tailEnd/>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lang="fr-FR" sz="3200" b="1" dirty="0">
                <a:solidFill>
                  <a:prstClr val="black"/>
                </a:solidFill>
                <a:cs typeface="Calibri" pitchFamily="34" charset="0"/>
              </a:rPr>
              <a:t>6601 </a:t>
            </a:r>
            <a:r>
              <a:rPr lang="fr-FR" sz="3200" b="1" dirty="0" err="1" smtClean="0">
                <a:solidFill>
                  <a:prstClr val="black"/>
                </a:solidFill>
                <a:cs typeface="Calibri" pitchFamily="34" charset="0"/>
              </a:rPr>
              <a:t>hereditary</a:t>
            </a:r>
            <a:r>
              <a:rPr lang="fr-FR" sz="3200" b="1" dirty="0" smtClean="0">
                <a:solidFill>
                  <a:prstClr val="black"/>
                </a:solidFill>
                <a:cs typeface="Calibri" pitchFamily="34" charset="0"/>
              </a:rPr>
              <a:t> </a:t>
            </a:r>
            <a:r>
              <a:rPr lang="fr-FR" sz="3200" b="1" dirty="0" err="1" smtClean="0">
                <a:solidFill>
                  <a:prstClr val="black"/>
                </a:solidFill>
                <a:cs typeface="Calibri" pitchFamily="34" charset="0"/>
              </a:rPr>
              <a:t>diseases</a:t>
            </a:r>
            <a:endParaRPr lang="fr-FR" sz="2000" dirty="0">
              <a:solidFill>
                <a:prstClr val="black"/>
              </a:solidFill>
              <a:cs typeface="Calibri" pitchFamily="34" charset="0"/>
            </a:endParaRPr>
          </a:p>
        </p:txBody>
      </p:sp>
      <p:graphicFrame>
        <p:nvGraphicFramePr>
          <p:cNvPr id="2050" name="Object 3"/>
          <p:cNvGraphicFramePr>
            <a:graphicFrameLocks noChangeAspect="1"/>
          </p:cNvGraphicFramePr>
          <p:nvPr>
            <p:extLst>
              <p:ext uri="{D42A27DB-BD31-4B8C-83A1-F6EECF244321}">
                <p14:modId xmlns:p14="http://schemas.microsoft.com/office/powerpoint/2010/main" val="1367130697"/>
              </p:ext>
            </p:extLst>
          </p:nvPr>
        </p:nvGraphicFramePr>
        <p:xfrm>
          <a:off x="6140450" y="1573213"/>
          <a:ext cx="3000375" cy="4219575"/>
        </p:xfrm>
        <a:graphic>
          <a:graphicData uri="http://schemas.openxmlformats.org/presentationml/2006/ole">
            <mc:AlternateContent xmlns:mc="http://schemas.openxmlformats.org/markup-compatibility/2006">
              <mc:Choice xmlns:v="urn:schemas-microsoft-com:vml" Requires="v">
                <p:oleObj spid="_x0000_s2970" name="Worksheet" r:id="rId9" imgW="3000375" imgH="4219694" progId="Excel.Sheet.8">
                  <p:embed/>
                </p:oleObj>
              </mc:Choice>
              <mc:Fallback>
                <p:oleObj name="Worksheet" r:id="rId9" imgW="3000375" imgH="4219694" progId="Excel.Sheet.8">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40450" y="1573213"/>
                        <a:ext cx="3000375" cy="421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 Box 10"/>
          <p:cNvSpPr txBox="1">
            <a:spLocks noChangeArrowheads="1"/>
          </p:cNvSpPr>
          <p:nvPr/>
        </p:nvSpPr>
        <p:spPr bwMode="auto">
          <a:xfrm>
            <a:off x="357188" y="5072063"/>
            <a:ext cx="1993900" cy="461962"/>
          </a:xfrm>
          <a:prstGeom prst="rect">
            <a:avLst/>
          </a:prstGeom>
          <a:noFill/>
          <a:ln w="9525">
            <a:noFill/>
            <a:miter lim="800000"/>
            <a:headEnd/>
            <a:tailEnd/>
          </a:ln>
        </p:spPr>
        <p:txBody>
          <a:bodyPr wrap="none">
            <a:spAutoFit/>
          </a:bodyPr>
          <a:lstStyle/>
          <a:p>
            <a:r>
              <a:rPr lang="fr-FR" b="1">
                <a:solidFill>
                  <a:srgbClr val="000000"/>
                </a:solidFill>
                <a:latin typeface="Calibri" pitchFamily="34" charset="0"/>
              </a:rPr>
              <a:t>Funzione nota</a:t>
            </a:r>
            <a:endParaRPr lang="fr-FR">
              <a:solidFill>
                <a:srgbClr val="000000"/>
              </a:solidFill>
              <a:latin typeface="Calibri" pitchFamily="34" charset="0"/>
            </a:endParaRPr>
          </a:p>
        </p:txBody>
      </p:sp>
      <p:sp>
        <p:nvSpPr>
          <p:cNvPr id="4" name="CasellaDiTesto 3"/>
          <p:cNvSpPr txBox="1"/>
          <p:nvPr/>
        </p:nvSpPr>
        <p:spPr>
          <a:xfrm>
            <a:off x="395536" y="5157192"/>
            <a:ext cx="1959115" cy="400110"/>
          </a:xfrm>
          <a:prstGeom prst="rect">
            <a:avLst/>
          </a:prstGeom>
          <a:solidFill>
            <a:srgbClr val="3333CC"/>
          </a:solidFill>
        </p:spPr>
        <p:txBody>
          <a:bodyPr wrap="none" rtlCol="0">
            <a:spAutoFit/>
          </a:bodyPr>
          <a:lstStyle/>
          <a:p>
            <a:r>
              <a:rPr lang="it-IT" sz="2000" b="1" dirty="0" err="1">
                <a:solidFill>
                  <a:srgbClr val="FFFFFF"/>
                </a:solidFill>
              </a:rPr>
              <a:t>K</a:t>
            </a:r>
            <a:r>
              <a:rPr lang="it-IT" sz="2000" b="1" dirty="0" err="1" smtClean="0">
                <a:solidFill>
                  <a:srgbClr val="FFFFFF"/>
                </a:solidFill>
              </a:rPr>
              <a:t>nown</a:t>
            </a:r>
            <a:r>
              <a:rPr lang="it-IT" sz="2000" b="1" dirty="0" smtClean="0">
                <a:solidFill>
                  <a:srgbClr val="FFFFFF"/>
                </a:solidFill>
              </a:rPr>
              <a:t> </a:t>
            </a:r>
            <a:r>
              <a:rPr lang="it-IT" sz="2000" b="1" dirty="0" err="1" smtClean="0">
                <a:solidFill>
                  <a:srgbClr val="FFFFFF"/>
                </a:solidFill>
              </a:rPr>
              <a:t>function</a:t>
            </a:r>
            <a:endParaRPr lang="it-IT" sz="2000" b="1" dirty="0">
              <a:solidFill>
                <a:srgbClr val="FFFFFF"/>
              </a:solidFill>
            </a:endParaRPr>
          </a:p>
        </p:txBody>
      </p:sp>
      <p:sp>
        <p:nvSpPr>
          <p:cNvPr id="14" name="CasellaDiTesto 13"/>
          <p:cNvSpPr txBox="1"/>
          <p:nvPr/>
        </p:nvSpPr>
        <p:spPr>
          <a:xfrm>
            <a:off x="7236296" y="2020778"/>
            <a:ext cx="1545590" cy="400110"/>
          </a:xfrm>
          <a:prstGeom prst="rect">
            <a:avLst/>
          </a:prstGeom>
          <a:solidFill>
            <a:srgbClr val="3333CC"/>
          </a:solidFill>
        </p:spPr>
        <p:txBody>
          <a:bodyPr wrap="none" rtlCol="0">
            <a:spAutoFit/>
          </a:bodyPr>
          <a:lstStyle/>
          <a:p>
            <a:r>
              <a:rPr lang="it-IT" sz="2000" b="1" dirty="0" err="1" smtClean="0">
                <a:solidFill>
                  <a:srgbClr val="FFFFFF"/>
                </a:solidFill>
              </a:rPr>
              <a:t>Known</a:t>
            </a:r>
            <a:r>
              <a:rPr lang="it-IT" sz="2000" b="1" dirty="0" smtClean="0">
                <a:solidFill>
                  <a:srgbClr val="FFFFFF"/>
                </a:solidFill>
              </a:rPr>
              <a:t> gene</a:t>
            </a:r>
            <a:endParaRPr lang="it-IT" sz="2000" b="1" dirty="0">
              <a:solidFill>
                <a:srgbClr val="FFFFFF"/>
              </a:solidFill>
            </a:endParaRPr>
          </a:p>
        </p:txBody>
      </p:sp>
      <p:sp>
        <p:nvSpPr>
          <p:cNvPr id="16" name="CasellaDiTesto 15"/>
          <p:cNvSpPr txBox="1"/>
          <p:nvPr/>
        </p:nvSpPr>
        <p:spPr>
          <a:xfrm>
            <a:off x="6228184" y="5117122"/>
            <a:ext cx="1816598" cy="400110"/>
          </a:xfrm>
          <a:prstGeom prst="rect">
            <a:avLst/>
          </a:prstGeom>
          <a:solidFill>
            <a:srgbClr val="3333CC"/>
          </a:solidFill>
        </p:spPr>
        <p:txBody>
          <a:bodyPr wrap="none" rtlCol="0">
            <a:spAutoFit/>
          </a:bodyPr>
          <a:lstStyle/>
          <a:p>
            <a:r>
              <a:rPr lang="it-IT" sz="2000" b="1" dirty="0" err="1">
                <a:solidFill>
                  <a:srgbClr val="FFFFFF"/>
                </a:solidFill>
              </a:rPr>
              <a:t>U</a:t>
            </a:r>
            <a:r>
              <a:rPr lang="it-IT" sz="2000" b="1" dirty="0" err="1" smtClean="0">
                <a:solidFill>
                  <a:srgbClr val="FFFFFF"/>
                </a:solidFill>
              </a:rPr>
              <a:t>nknown</a:t>
            </a:r>
            <a:r>
              <a:rPr lang="it-IT" sz="2000" b="1" dirty="0" smtClean="0">
                <a:solidFill>
                  <a:srgbClr val="FFFFFF"/>
                </a:solidFill>
              </a:rPr>
              <a:t> gene</a:t>
            </a:r>
            <a:endParaRPr lang="it-IT" sz="2000" b="1" dirty="0">
              <a:solidFill>
                <a:srgbClr val="FFFFFF"/>
              </a:solidFill>
            </a:endParaRPr>
          </a:p>
        </p:txBody>
      </p:sp>
      <p:sp>
        <p:nvSpPr>
          <p:cNvPr id="17" name="CasellaDiTesto 16"/>
          <p:cNvSpPr txBox="1"/>
          <p:nvPr/>
        </p:nvSpPr>
        <p:spPr>
          <a:xfrm>
            <a:off x="179512" y="1916832"/>
            <a:ext cx="2230123" cy="400110"/>
          </a:xfrm>
          <a:prstGeom prst="rect">
            <a:avLst/>
          </a:prstGeom>
          <a:solidFill>
            <a:srgbClr val="3333CC"/>
          </a:solidFill>
        </p:spPr>
        <p:txBody>
          <a:bodyPr wrap="none" rtlCol="0">
            <a:spAutoFit/>
          </a:bodyPr>
          <a:lstStyle/>
          <a:p>
            <a:r>
              <a:rPr lang="it-IT" sz="2000" b="1" dirty="0" err="1">
                <a:solidFill>
                  <a:srgbClr val="FFFFFF"/>
                </a:solidFill>
              </a:rPr>
              <a:t>U</a:t>
            </a:r>
            <a:r>
              <a:rPr lang="it-IT" sz="2000" b="1" dirty="0" err="1" smtClean="0">
                <a:solidFill>
                  <a:srgbClr val="FFFFFF"/>
                </a:solidFill>
              </a:rPr>
              <a:t>nknown</a:t>
            </a:r>
            <a:r>
              <a:rPr lang="it-IT" sz="2000" b="1" dirty="0" smtClean="0">
                <a:solidFill>
                  <a:srgbClr val="FFFFFF"/>
                </a:solidFill>
              </a:rPr>
              <a:t> </a:t>
            </a:r>
            <a:r>
              <a:rPr lang="it-IT" sz="2000" b="1" dirty="0" err="1" smtClean="0">
                <a:solidFill>
                  <a:srgbClr val="FFFFFF"/>
                </a:solidFill>
              </a:rPr>
              <a:t>function</a:t>
            </a:r>
            <a:endParaRPr lang="it-IT" sz="2000" b="1" dirty="0">
              <a:solidFill>
                <a:srgbClr val="FFFFFF"/>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54699"/>
                                        </p:tgtEl>
                                        <p:attrNameLst>
                                          <p:attrName>style.visibility</p:attrName>
                                        </p:attrNameLst>
                                      </p:cBhvr>
                                      <p:to>
                                        <p:strVal val="visible"/>
                                      </p:to>
                                    </p:set>
                                    <p:anim calcmode="lin" valueType="num">
                                      <p:cBhvr additive="base">
                                        <p:cTn id="17" dur="500" fill="hold"/>
                                        <p:tgtEl>
                                          <p:spTgt spid="754699"/>
                                        </p:tgtEl>
                                        <p:attrNameLst>
                                          <p:attrName>ppt_x</p:attrName>
                                        </p:attrNameLst>
                                      </p:cBhvr>
                                      <p:tavLst>
                                        <p:tav tm="0">
                                          <p:val>
                                            <p:strVal val="#ppt_x"/>
                                          </p:val>
                                        </p:tav>
                                        <p:tav tm="100000">
                                          <p:val>
                                            <p:strVal val="#ppt_x"/>
                                          </p:val>
                                        </p:tav>
                                      </p:tavLst>
                                    </p:anim>
                                    <p:anim calcmode="lin" valueType="num">
                                      <p:cBhvr additive="base">
                                        <p:cTn id="18" dur="500" fill="hold"/>
                                        <p:tgtEl>
                                          <p:spTgt spid="75469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additive="base">
                                        <p:cTn id="21" dur="500" fill="hold"/>
                                        <p:tgtEl>
                                          <p:spTgt spid="2050"/>
                                        </p:tgtEl>
                                        <p:attrNameLst>
                                          <p:attrName>ppt_x</p:attrName>
                                        </p:attrNameLst>
                                      </p:cBhvr>
                                      <p:tavLst>
                                        <p:tav tm="0">
                                          <p:val>
                                            <p:strVal val="#ppt_x"/>
                                          </p:val>
                                        </p:tav>
                                        <p:tav tm="100000">
                                          <p:val>
                                            <p:strVal val="#ppt_x"/>
                                          </p:val>
                                        </p:tav>
                                      </p:tavLst>
                                    </p:anim>
                                    <p:anim calcmode="lin" valueType="num">
                                      <p:cBhvr additive="base">
                                        <p:cTn id="2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54690"/>
                                        </p:tgtEl>
                                        <p:attrNameLst>
                                          <p:attrName>style.visibility</p:attrName>
                                        </p:attrNameLst>
                                      </p:cBhvr>
                                      <p:to>
                                        <p:strVal val="visible"/>
                                      </p:to>
                                    </p:set>
                                    <p:anim calcmode="lin" valueType="num">
                                      <p:cBhvr additive="base">
                                        <p:cTn id="27" dur="500" fill="hold"/>
                                        <p:tgtEl>
                                          <p:spTgt spid="754690"/>
                                        </p:tgtEl>
                                        <p:attrNameLst>
                                          <p:attrName>ppt_x</p:attrName>
                                        </p:attrNameLst>
                                      </p:cBhvr>
                                      <p:tavLst>
                                        <p:tav tm="0">
                                          <p:val>
                                            <p:strVal val="#ppt_x"/>
                                          </p:val>
                                        </p:tav>
                                        <p:tav tm="100000">
                                          <p:val>
                                            <p:strVal val="#ppt_x"/>
                                          </p:val>
                                        </p:tav>
                                      </p:tavLst>
                                    </p:anim>
                                    <p:anim calcmode="lin" valueType="num">
                                      <p:cBhvr additive="base">
                                        <p:cTn id="28" dur="500" fill="hold"/>
                                        <p:tgtEl>
                                          <p:spTgt spid="75469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4690" grpId="0" animBg="1"/>
      <p:bldGraphic spid="13" grpId="0">
        <p:bldAsOne/>
      </p:bldGraphic>
      <p:bldP spid="754699" grpId="0" animBg="1"/>
      <p:bldOleChart spid="2050" grpId="0"/>
      <p:bldP spid="1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a:defRPr/>
            </a:pP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Other</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autosomal</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diseases</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p>
        </p:txBody>
      </p:sp>
      <p:pic>
        <p:nvPicPr>
          <p:cNvPr id="164867" name="Picture 3" descr="nat gen cover"/>
          <p:cNvPicPr>
            <a:picLocks noChangeAspect="1" noChangeArrowheads="1"/>
          </p:cNvPicPr>
          <p:nvPr/>
        </p:nvPicPr>
        <p:blipFill>
          <a:blip r:embed="rId3"/>
          <a:srcRect/>
          <a:stretch>
            <a:fillRect/>
          </a:stretch>
        </p:blipFill>
        <p:spPr bwMode="auto">
          <a:xfrm>
            <a:off x="2357438" y="2214563"/>
            <a:ext cx="3887787" cy="3789362"/>
          </a:xfrm>
          <a:prstGeom prst="rect">
            <a:avLst/>
          </a:prstGeom>
          <a:noFill/>
          <a:ln w="9525">
            <a:noFill/>
            <a:miter lim="800000"/>
            <a:headEnd/>
            <a:tailEnd/>
          </a:ln>
        </p:spPr>
      </p:pic>
      <p:sp>
        <p:nvSpPr>
          <p:cNvPr id="164868" name="CasellaDiTesto 3"/>
          <p:cNvSpPr txBox="1">
            <a:spLocks noChangeArrowheads="1"/>
          </p:cNvSpPr>
          <p:nvPr/>
        </p:nvSpPr>
        <p:spPr bwMode="auto">
          <a:xfrm>
            <a:off x="6357938" y="5857875"/>
            <a:ext cx="2303462" cy="769938"/>
          </a:xfrm>
          <a:prstGeom prst="rect">
            <a:avLst/>
          </a:prstGeom>
          <a:noFill/>
          <a:ln w="9525">
            <a:noFill/>
            <a:miter lim="800000"/>
            <a:headEnd/>
            <a:tailEnd/>
          </a:ln>
        </p:spPr>
        <p:txBody>
          <a:bodyPr wrap="none">
            <a:spAutoFit/>
          </a:bodyPr>
          <a:lstStyle/>
          <a:p>
            <a:r>
              <a:rPr lang="it-IT" sz="4400" b="1">
                <a:solidFill>
                  <a:srgbClr val="FF0000"/>
                </a:solidFill>
              </a:rPr>
              <a:t>recessive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02-13"/>
          <p:cNvPicPr>
            <a:picLocks noChangeAspect="1" noChangeArrowheads="1"/>
          </p:cNvPicPr>
          <p:nvPr/>
        </p:nvPicPr>
        <p:blipFill>
          <a:blip r:embed="rId2"/>
          <a:srcRect/>
          <a:stretch>
            <a:fillRect/>
          </a:stretch>
        </p:blipFill>
        <p:spPr bwMode="auto">
          <a:xfrm>
            <a:off x="1330325" y="1355725"/>
            <a:ext cx="6483350" cy="5287963"/>
          </a:xfrm>
          <a:prstGeom prst="rect">
            <a:avLst/>
          </a:prstGeom>
          <a:noFill/>
          <a:ln w="9525">
            <a:noFill/>
            <a:miter lim="800000"/>
            <a:headEnd/>
            <a:tailEnd/>
          </a:ln>
        </p:spPr>
      </p:pic>
      <p:sp>
        <p:nvSpPr>
          <p:cNvPr id="165891" name="Text Box 3"/>
          <p:cNvSpPr txBox="1">
            <a:spLocks noChangeArrowheads="1"/>
          </p:cNvSpPr>
          <p:nvPr/>
        </p:nvSpPr>
        <p:spPr bwMode="auto">
          <a:xfrm>
            <a:off x="155323" y="23813"/>
            <a:ext cx="8842936" cy="1261884"/>
          </a:xfrm>
          <a:prstGeom prst="rect">
            <a:avLst/>
          </a:prstGeom>
          <a:noFill/>
          <a:ln w="9525">
            <a:noFill/>
            <a:miter lim="800000"/>
            <a:headEnd/>
            <a:tailEnd/>
          </a:ln>
        </p:spPr>
        <p:txBody>
          <a:bodyPr wrap="none">
            <a:spAutoFit/>
          </a:bodyPr>
          <a:lstStyle/>
          <a:p>
            <a:pPr algn="ctr" eaLnBrk="0" hangingPunct="0"/>
            <a:r>
              <a:rPr lang="it-IT" sz="2000" dirty="0" smtClean="0"/>
              <a:t>Pedigree of a rare recessive </a:t>
            </a:r>
            <a:r>
              <a:rPr lang="it-IT" sz="2000" dirty="0" err="1" smtClean="0"/>
              <a:t>phenotype</a:t>
            </a:r>
            <a:r>
              <a:rPr lang="it-IT" sz="2000" dirty="0" smtClean="0"/>
              <a:t> </a:t>
            </a:r>
            <a:r>
              <a:rPr lang="it-IT" sz="2000" dirty="0" err="1" smtClean="0"/>
              <a:t>determined</a:t>
            </a:r>
            <a:r>
              <a:rPr lang="it-IT" sz="2000" dirty="0" smtClean="0"/>
              <a:t> by a recessive a allele.</a:t>
            </a:r>
            <a:endParaRPr lang="it-IT" sz="2000" dirty="0"/>
          </a:p>
          <a:p>
            <a:pPr algn="ctr" eaLnBrk="0" hangingPunct="0"/>
            <a:r>
              <a:rPr lang="it-IT" sz="1400" dirty="0" err="1" smtClean="0"/>
              <a:t>Genotypes</a:t>
            </a:r>
            <a:r>
              <a:rPr lang="it-IT" sz="1400" dirty="0" smtClean="0"/>
              <a:t> are </a:t>
            </a:r>
            <a:r>
              <a:rPr lang="it-IT" sz="1400" dirty="0" err="1" smtClean="0"/>
              <a:t>usually</a:t>
            </a:r>
            <a:r>
              <a:rPr lang="it-IT" sz="1400" dirty="0" smtClean="0"/>
              <a:t> </a:t>
            </a:r>
            <a:r>
              <a:rPr lang="it-IT" sz="1400" dirty="0" err="1" smtClean="0"/>
              <a:t>not</a:t>
            </a:r>
            <a:r>
              <a:rPr lang="it-IT" sz="1400" dirty="0" smtClean="0"/>
              <a:t> </a:t>
            </a:r>
            <a:r>
              <a:rPr lang="it-IT" sz="1400" dirty="0" err="1" smtClean="0"/>
              <a:t>included</a:t>
            </a:r>
            <a:r>
              <a:rPr lang="it-IT" sz="1400" dirty="0" smtClean="0"/>
              <a:t> in the pedigree, </a:t>
            </a:r>
            <a:r>
              <a:rPr lang="it-IT" sz="1400" dirty="0" err="1" smtClean="0"/>
              <a:t>but</a:t>
            </a:r>
            <a:r>
              <a:rPr lang="it-IT" sz="1400" dirty="0" smtClean="0"/>
              <a:t> in </a:t>
            </a:r>
            <a:r>
              <a:rPr lang="it-IT" sz="1400" dirty="0" err="1" smtClean="0"/>
              <a:t>this</a:t>
            </a:r>
            <a:r>
              <a:rPr lang="it-IT" sz="1400" dirty="0" smtClean="0"/>
              <a:t> case </a:t>
            </a:r>
            <a:r>
              <a:rPr lang="it-IT" sz="1400" dirty="0" err="1" smtClean="0"/>
              <a:t>they</a:t>
            </a:r>
            <a:r>
              <a:rPr lang="it-IT" sz="1400" dirty="0" smtClean="0"/>
              <a:t> </a:t>
            </a:r>
            <a:r>
              <a:rPr lang="it-IT" sz="1400" dirty="0" err="1" smtClean="0"/>
              <a:t>were</a:t>
            </a:r>
            <a:r>
              <a:rPr lang="it-IT" sz="1400" dirty="0" smtClean="0"/>
              <a:t> </a:t>
            </a:r>
            <a:r>
              <a:rPr lang="it-IT" sz="1400" dirty="0" err="1" smtClean="0"/>
              <a:t>added</a:t>
            </a:r>
            <a:r>
              <a:rPr lang="it-IT" sz="1400" dirty="0" smtClean="0"/>
              <a:t> to facilitate </a:t>
            </a:r>
            <a:r>
              <a:rPr lang="it-IT" sz="1400" dirty="0" err="1" smtClean="0"/>
              <a:t>understanding</a:t>
            </a:r>
            <a:r>
              <a:rPr lang="it-IT" sz="1400" dirty="0" smtClean="0"/>
              <a:t>.</a:t>
            </a:r>
          </a:p>
          <a:p>
            <a:pPr algn="ctr" eaLnBrk="0" hangingPunct="0"/>
            <a:r>
              <a:rPr lang="it-IT" sz="1400" dirty="0" smtClean="0"/>
              <a:t>II-1 and II-5 </a:t>
            </a:r>
            <a:r>
              <a:rPr lang="it-IT" sz="1400" dirty="0" err="1" smtClean="0"/>
              <a:t>individuals</a:t>
            </a:r>
            <a:r>
              <a:rPr lang="it-IT" sz="1400" dirty="0" smtClean="0"/>
              <a:t> are </a:t>
            </a:r>
            <a:r>
              <a:rPr lang="it-IT" sz="1400" dirty="0" err="1" smtClean="0"/>
              <a:t>outside</a:t>
            </a:r>
            <a:r>
              <a:rPr lang="it-IT" sz="1400" dirty="0" smtClean="0"/>
              <a:t> the family and </a:t>
            </a:r>
            <a:r>
              <a:rPr lang="it-IT" sz="1400" dirty="0" err="1" smtClean="0"/>
              <a:t>marry</a:t>
            </a:r>
            <a:r>
              <a:rPr lang="it-IT" sz="1400" dirty="0" smtClean="0"/>
              <a:t> </a:t>
            </a:r>
            <a:r>
              <a:rPr lang="it-IT" sz="1400" dirty="0" err="1" smtClean="0"/>
              <a:t>two</a:t>
            </a:r>
            <a:r>
              <a:rPr lang="it-IT" sz="1400" dirty="0" smtClean="0"/>
              <a:t> </a:t>
            </a:r>
            <a:r>
              <a:rPr lang="it-IT" sz="1400" dirty="0" err="1" smtClean="0"/>
              <a:t>members</a:t>
            </a:r>
            <a:r>
              <a:rPr lang="it-IT" sz="1400" dirty="0" smtClean="0"/>
              <a:t>.</a:t>
            </a:r>
          </a:p>
          <a:p>
            <a:pPr algn="ctr" eaLnBrk="0" hangingPunct="0"/>
            <a:r>
              <a:rPr lang="it-IT" sz="1400" dirty="0" err="1" smtClean="0"/>
              <a:t>We</a:t>
            </a:r>
            <a:r>
              <a:rPr lang="it-IT" sz="1400" dirty="0" smtClean="0"/>
              <a:t> assume </a:t>
            </a:r>
            <a:r>
              <a:rPr lang="it-IT" sz="1400" dirty="0" err="1" smtClean="0"/>
              <a:t>they</a:t>
            </a:r>
            <a:r>
              <a:rPr lang="it-IT" sz="1400" dirty="0" smtClean="0"/>
              <a:t> are </a:t>
            </a:r>
            <a:r>
              <a:rPr lang="it-IT" sz="1400" dirty="0" err="1" smtClean="0"/>
              <a:t>normal</a:t>
            </a:r>
            <a:r>
              <a:rPr lang="it-IT" sz="1400" dirty="0" smtClean="0"/>
              <a:t> </a:t>
            </a:r>
            <a:r>
              <a:rPr lang="it-IT" sz="1400" dirty="0" err="1" smtClean="0"/>
              <a:t>because</a:t>
            </a:r>
            <a:r>
              <a:rPr lang="it-IT" sz="1400" dirty="0" smtClean="0"/>
              <a:t> the </a:t>
            </a:r>
            <a:r>
              <a:rPr lang="it-IT" sz="1400" dirty="0" err="1" smtClean="0"/>
              <a:t>phenotype</a:t>
            </a:r>
            <a:r>
              <a:rPr lang="it-IT" sz="1400" dirty="0" smtClean="0"/>
              <a:t> </a:t>
            </a:r>
            <a:r>
              <a:rPr lang="it-IT" sz="1400" dirty="0" err="1" smtClean="0"/>
              <a:t>is</a:t>
            </a:r>
            <a:r>
              <a:rPr lang="it-IT" sz="1400" dirty="0" smtClean="0"/>
              <a:t> rare.</a:t>
            </a:r>
          </a:p>
          <a:p>
            <a:pPr algn="ctr" eaLnBrk="0" hangingPunct="0"/>
            <a:r>
              <a:rPr lang="it-IT" sz="1400" dirty="0" smtClean="0"/>
              <a:t>Note </a:t>
            </a:r>
            <a:r>
              <a:rPr lang="it-IT" sz="1400" dirty="0" err="1" smtClean="0"/>
              <a:t>that</a:t>
            </a:r>
            <a:r>
              <a:rPr lang="it-IT" sz="1400" dirty="0" smtClean="0"/>
              <a:t> </a:t>
            </a:r>
            <a:r>
              <a:rPr lang="it-IT" sz="1400" dirty="0" err="1" smtClean="0"/>
              <a:t>you</a:t>
            </a:r>
            <a:r>
              <a:rPr lang="it-IT" sz="1400" dirty="0" smtClean="0"/>
              <a:t> </a:t>
            </a:r>
            <a:r>
              <a:rPr lang="it-IT" sz="1400" dirty="0" err="1" smtClean="0"/>
              <a:t>cannot</a:t>
            </a:r>
            <a:r>
              <a:rPr lang="it-IT" sz="1400" dirty="0" smtClean="0"/>
              <a:t> deduce the </a:t>
            </a:r>
            <a:r>
              <a:rPr lang="it-IT" sz="1400" dirty="0" err="1" smtClean="0"/>
              <a:t>genotype</a:t>
            </a:r>
            <a:r>
              <a:rPr lang="it-IT" sz="1400" dirty="0" smtClean="0"/>
              <a:t> of some </a:t>
            </a:r>
            <a:r>
              <a:rPr lang="it-IT" sz="1400" dirty="0" err="1" smtClean="0"/>
              <a:t>individuals</a:t>
            </a:r>
            <a:r>
              <a:rPr lang="it-IT" sz="1400" dirty="0" smtClean="0"/>
              <a:t> with </a:t>
            </a:r>
            <a:r>
              <a:rPr lang="it-IT" sz="1400" dirty="0" err="1" smtClean="0"/>
              <a:t>normal</a:t>
            </a:r>
            <a:r>
              <a:rPr lang="it-IT" sz="1400" dirty="0" smtClean="0"/>
              <a:t> </a:t>
            </a:r>
            <a:r>
              <a:rPr lang="it-IT" sz="1400" dirty="0" err="1" smtClean="0"/>
              <a:t>phenotype</a:t>
            </a:r>
            <a:r>
              <a:rPr lang="it-IT" sz="1400" dirty="0" smtClean="0"/>
              <a:t>; </a:t>
            </a:r>
            <a:r>
              <a:rPr lang="it-IT" sz="1400" dirty="0" err="1" smtClean="0"/>
              <a:t>these</a:t>
            </a:r>
            <a:r>
              <a:rPr lang="it-IT" sz="1400" dirty="0" smtClean="0"/>
              <a:t> </a:t>
            </a:r>
            <a:r>
              <a:rPr lang="it-IT" sz="1400" dirty="0" err="1" smtClean="0"/>
              <a:t>individuals</a:t>
            </a:r>
            <a:r>
              <a:rPr lang="it-IT" sz="1400" dirty="0" smtClean="0"/>
              <a:t> are </a:t>
            </a:r>
            <a:r>
              <a:rPr lang="it-IT" sz="1400" dirty="0" err="1" smtClean="0"/>
              <a:t>labeled</a:t>
            </a:r>
            <a:r>
              <a:rPr lang="it-IT" sz="1400" dirty="0" smtClean="0"/>
              <a:t> A/-.</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it-IT" dirty="0" err="1" smtClean="0"/>
              <a:t>message</a:t>
            </a:r>
            <a:endParaRPr lang="it-IT" dirty="0" smtClean="0"/>
          </a:p>
        </p:txBody>
      </p:sp>
      <p:sp>
        <p:nvSpPr>
          <p:cNvPr id="166915" name="Rectangle 3"/>
          <p:cNvSpPr>
            <a:spLocks noGrp="1" noChangeArrowheads="1"/>
          </p:cNvSpPr>
          <p:nvPr>
            <p:ph type="body" idx="1"/>
          </p:nvPr>
        </p:nvSpPr>
        <p:spPr/>
        <p:txBody>
          <a:bodyPr/>
          <a:lstStyle/>
          <a:p>
            <a:pPr eaLnBrk="1" hangingPunct="1"/>
            <a:r>
              <a:rPr lang="it-IT" dirty="0" smtClean="0"/>
              <a:t>In human family </a:t>
            </a:r>
            <a:r>
              <a:rPr lang="it-IT" dirty="0" err="1" smtClean="0"/>
              <a:t>trees</a:t>
            </a:r>
            <a:r>
              <a:rPr lang="it-IT" dirty="0" smtClean="0"/>
              <a:t> (</a:t>
            </a:r>
            <a:r>
              <a:rPr lang="it-IT" dirty="0" err="1" smtClean="0"/>
              <a:t>pedigrees</a:t>
            </a:r>
            <a:r>
              <a:rPr lang="it-IT" dirty="0" smtClean="0"/>
              <a:t>), an </a:t>
            </a:r>
            <a:r>
              <a:rPr lang="it-IT" dirty="0" err="1" smtClean="0"/>
              <a:t>autosomal</a:t>
            </a:r>
            <a:r>
              <a:rPr lang="it-IT" dirty="0" smtClean="0"/>
              <a:t> recessive </a:t>
            </a:r>
            <a:r>
              <a:rPr lang="it-IT" dirty="0" err="1" smtClean="0"/>
              <a:t>disease</a:t>
            </a:r>
            <a:r>
              <a:rPr lang="it-IT" dirty="0" smtClean="0"/>
              <a:t> </a:t>
            </a:r>
            <a:r>
              <a:rPr lang="it-IT" dirty="0" err="1" smtClean="0"/>
              <a:t>is</a:t>
            </a:r>
            <a:r>
              <a:rPr lang="it-IT" dirty="0" smtClean="0"/>
              <a:t> </a:t>
            </a:r>
            <a:r>
              <a:rPr lang="it-IT" dirty="0" err="1" smtClean="0"/>
              <a:t>revealed</a:t>
            </a:r>
            <a:r>
              <a:rPr lang="it-IT" dirty="0" smtClean="0"/>
              <a:t> by the </a:t>
            </a:r>
            <a:r>
              <a:rPr lang="it-IT" dirty="0" err="1" smtClean="0"/>
              <a:t>presence</a:t>
            </a:r>
            <a:r>
              <a:rPr lang="it-IT" dirty="0" smtClean="0"/>
              <a:t> of the </a:t>
            </a:r>
            <a:r>
              <a:rPr lang="it-IT" dirty="0" err="1" smtClean="0"/>
              <a:t>disease</a:t>
            </a:r>
            <a:r>
              <a:rPr lang="it-IT" dirty="0" smtClean="0"/>
              <a:t> in the </a:t>
            </a:r>
            <a:r>
              <a:rPr lang="it-IT" dirty="0" err="1" smtClean="0"/>
              <a:t>offsprings</a:t>
            </a:r>
            <a:r>
              <a:rPr lang="it-IT" dirty="0" smtClean="0"/>
              <a:t> – </a:t>
            </a:r>
            <a:r>
              <a:rPr lang="it-IT" dirty="0" err="1" smtClean="0"/>
              <a:t>both</a:t>
            </a:r>
            <a:r>
              <a:rPr lang="it-IT" dirty="0" smtClean="0"/>
              <a:t> male and </a:t>
            </a:r>
            <a:r>
              <a:rPr lang="it-IT" dirty="0" err="1" smtClean="0"/>
              <a:t>female</a:t>
            </a:r>
            <a:r>
              <a:rPr lang="it-IT" dirty="0" smtClean="0"/>
              <a:t> – of </a:t>
            </a:r>
            <a:r>
              <a:rPr lang="it-IT" dirty="0" err="1" smtClean="0"/>
              <a:t>healthy</a:t>
            </a:r>
            <a:r>
              <a:rPr lang="it-IT" dirty="0" smtClean="0"/>
              <a:t> </a:t>
            </a:r>
            <a:r>
              <a:rPr lang="it-IT" dirty="0" err="1" smtClean="0"/>
              <a:t>parents</a:t>
            </a:r>
            <a:r>
              <a:rPr lang="it-IT" dirty="0" smtClean="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01-11"/>
          <p:cNvPicPr>
            <a:picLocks noChangeAspect="1" noChangeArrowheads="1"/>
          </p:cNvPicPr>
          <p:nvPr/>
        </p:nvPicPr>
        <p:blipFill>
          <a:blip r:embed="rId2"/>
          <a:srcRect/>
          <a:stretch>
            <a:fillRect/>
          </a:stretch>
        </p:blipFill>
        <p:spPr bwMode="auto">
          <a:xfrm>
            <a:off x="1012825" y="1143000"/>
            <a:ext cx="7116763" cy="5648325"/>
          </a:xfrm>
          <a:prstGeom prst="rect">
            <a:avLst/>
          </a:prstGeom>
          <a:noFill/>
          <a:ln w="9525">
            <a:noFill/>
            <a:miter lim="800000"/>
            <a:headEnd/>
            <a:tailEnd/>
          </a:ln>
        </p:spPr>
      </p:pic>
      <p:sp>
        <p:nvSpPr>
          <p:cNvPr id="167939" name="Text Box 5"/>
          <p:cNvSpPr txBox="1">
            <a:spLocks noChangeArrowheads="1"/>
          </p:cNvSpPr>
          <p:nvPr/>
        </p:nvSpPr>
        <p:spPr bwMode="auto">
          <a:xfrm>
            <a:off x="386135" y="-7938"/>
            <a:ext cx="8201910" cy="1107996"/>
          </a:xfrm>
          <a:prstGeom prst="rect">
            <a:avLst/>
          </a:prstGeom>
          <a:noFill/>
          <a:ln w="9525">
            <a:noFill/>
            <a:miter lim="800000"/>
            <a:headEnd/>
            <a:tailEnd/>
          </a:ln>
        </p:spPr>
        <p:txBody>
          <a:bodyPr wrap="none">
            <a:spAutoFit/>
          </a:bodyPr>
          <a:lstStyle/>
          <a:p>
            <a:pPr algn="ctr" eaLnBrk="0" hangingPunct="0"/>
            <a:r>
              <a:rPr lang="it-IT" dirty="0" err="1" smtClean="0"/>
              <a:t>Albinism</a:t>
            </a:r>
            <a:r>
              <a:rPr lang="it-IT" dirty="0" smtClean="0"/>
              <a:t>.</a:t>
            </a:r>
            <a:endParaRPr lang="it-IT" dirty="0"/>
          </a:p>
          <a:p>
            <a:pPr algn="ctr" eaLnBrk="0" hangingPunct="0"/>
            <a:r>
              <a:rPr lang="it-IT" sz="1400" dirty="0" smtClean="0"/>
              <a:t>The </a:t>
            </a:r>
            <a:r>
              <a:rPr lang="it-IT" sz="1400" dirty="0" err="1" smtClean="0"/>
              <a:t>albin</a:t>
            </a:r>
            <a:r>
              <a:rPr lang="it-IT" sz="1400" dirty="0" smtClean="0"/>
              <a:t> </a:t>
            </a:r>
            <a:r>
              <a:rPr lang="it-IT" sz="1400" dirty="0" err="1" smtClean="0"/>
              <a:t>phenotype</a:t>
            </a:r>
            <a:r>
              <a:rPr lang="it-IT" sz="1400" dirty="0" smtClean="0"/>
              <a:t> </a:t>
            </a:r>
            <a:r>
              <a:rPr lang="it-IT" sz="1400" dirty="0" err="1" smtClean="0"/>
              <a:t>is</a:t>
            </a:r>
            <a:r>
              <a:rPr lang="it-IT" sz="1400" dirty="0" smtClean="0"/>
              <a:t> </a:t>
            </a:r>
            <a:r>
              <a:rPr lang="it-IT" sz="1400" dirty="0" err="1" smtClean="0"/>
              <a:t>caused</a:t>
            </a:r>
            <a:r>
              <a:rPr lang="it-IT" sz="1400" dirty="0" smtClean="0"/>
              <a:t> by </a:t>
            </a:r>
            <a:r>
              <a:rPr lang="it-IT" sz="1400" dirty="0" err="1" smtClean="0"/>
              <a:t>twoo</a:t>
            </a:r>
            <a:r>
              <a:rPr lang="it-IT" sz="1400" dirty="0" smtClean="0"/>
              <a:t> </a:t>
            </a:r>
            <a:r>
              <a:rPr lang="it-IT" sz="1400" dirty="0" err="1" smtClean="0"/>
              <a:t>copies</a:t>
            </a:r>
            <a:r>
              <a:rPr lang="it-IT" sz="1400" dirty="0" smtClean="0"/>
              <a:t> of a recessive allele, </a:t>
            </a:r>
            <a:r>
              <a:rPr lang="it-IT" sz="1400" dirty="0"/>
              <a:t>a/</a:t>
            </a:r>
            <a:r>
              <a:rPr lang="it-IT" sz="1400" dirty="0" smtClean="0"/>
              <a:t>a.</a:t>
            </a:r>
          </a:p>
          <a:p>
            <a:pPr algn="ctr" eaLnBrk="0" hangingPunct="0"/>
            <a:r>
              <a:rPr lang="it-IT" sz="1400" dirty="0" smtClean="0"/>
              <a:t>The </a:t>
            </a:r>
            <a:r>
              <a:rPr lang="it-IT" sz="1400" dirty="0" err="1" smtClean="0"/>
              <a:t>dominant</a:t>
            </a:r>
            <a:r>
              <a:rPr lang="it-IT" sz="1400" dirty="0" smtClean="0"/>
              <a:t> </a:t>
            </a:r>
            <a:r>
              <a:rPr lang="it-IT" sz="1400" dirty="0" err="1" smtClean="0"/>
              <a:t>Aallele</a:t>
            </a:r>
            <a:r>
              <a:rPr lang="it-IT" sz="1400" dirty="0" smtClean="0"/>
              <a:t> </a:t>
            </a:r>
            <a:r>
              <a:rPr lang="it-IT" sz="1400" dirty="0" err="1" smtClean="0"/>
              <a:t>controls</a:t>
            </a:r>
            <a:r>
              <a:rPr lang="it-IT" sz="1400" dirty="0" smtClean="0"/>
              <a:t> </a:t>
            </a:r>
            <a:r>
              <a:rPr lang="it-IT" sz="1400" dirty="0" err="1" smtClean="0"/>
              <a:t>one</a:t>
            </a:r>
            <a:r>
              <a:rPr lang="it-IT" sz="1400" dirty="0" smtClean="0"/>
              <a:t> </a:t>
            </a:r>
            <a:r>
              <a:rPr lang="it-IT" sz="1400" dirty="0" err="1" smtClean="0"/>
              <a:t>step</a:t>
            </a:r>
            <a:r>
              <a:rPr lang="it-IT" sz="1400" dirty="0" smtClean="0"/>
              <a:t> in the </a:t>
            </a:r>
            <a:r>
              <a:rPr lang="it-IT" sz="1400" dirty="0" err="1" smtClean="0"/>
              <a:t>chemical</a:t>
            </a:r>
            <a:r>
              <a:rPr lang="it-IT" sz="1400" dirty="0" smtClean="0"/>
              <a:t> </a:t>
            </a:r>
            <a:r>
              <a:rPr lang="it-IT" sz="1400" dirty="0" err="1" smtClean="0"/>
              <a:t>synthesis</a:t>
            </a:r>
            <a:r>
              <a:rPr lang="it-IT" sz="1400" dirty="0" smtClean="0"/>
              <a:t> of </a:t>
            </a:r>
            <a:r>
              <a:rPr lang="it-IT" sz="1400" dirty="0" err="1" smtClean="0"/>
              <a:t>melanin</a:t>
            </a:r>
            <a:r>
              <a:rPr lang="it-IT" sz="1400" dirty="0" smtClean="0"/>
              <a:t> </a:t>
            </a:r>
            <a:r>
              <a:rPr lang="it-IT" sz="1400" dirty="0" err="1" smtClean="0"/>
              <a:t>found</a:t>
            </a:r>
            <a:r>
              <a:rPr lang="it-IT" sz="1400" dirty="0" smtClean="0"/>
              <a:t> in </a:t>
            </a:r>
            <a:r>
              <a:rPr lang="it-IT" sz="1400" dirty="0" err="1" smtClean="0"/>
              <a:t>skin</a:t>
            </a:r>
            <a:r>
              <a:rPr lang="it-IT" sz="1400" dirty="0" smtClean="0"/>
              <a:t> </a:t>
            </a:r>
            <a:r>
              <a:rPr lang="it-IT" sz="1400" dirty="0" err="1" smtClean="0"/>
              <a:t>cells</a:t>
            </a:r>
            <a:r>
              <a:rPr lang="it-IT" sz="1400" dirty="0" smtClean="0"/>
              <a:t>, </a:t>
            </a:r>
            <a:r>
              <a:rPr lang="it-IT" sz="1400" dirty="0" err="1" smtClean="0"/>
              <a:t>hair</a:t>
            </a:r>
            <a:r>
              <a:rPr lang="it-IT" sz="1400" dirty="0" smtClean="0"/>
              <a:t> and retina.</a:t>
            </a:r>
          </a:p>
          <a:p>
            <a:pPr algn="ctr" eaLnBrk="0" hangingPunct="0"/>
            <a:r>
              <a:rPr lang="it-IT" sz="1400" dirty="0" smtClean="0"/>
              <a:t>In a/a </a:t>
            </a:r>
            <a:r>
              <a:rPr lang="it-IT" sz="1400" dirty="0" err="1" smtClean="0"/>
              <a:t>individuals</a:t>
            </a:r>
            <a:r>
              <a:rPr lang="it-IT" sz="1400" dirty="0" smtClean="0"/>
              <a:t> </a:t>
            </a:r>
            <a:r>
              <a:rPr lang="it-IT" sz="1400" dirty="0" err="1" smtClean="0"/>
              <a:t>this</a:t>
            </a:r>
            <a:r>
              <a:rPr lang="it-IT" sz="1400" dirty="0"/>
              <a:t> </a:t>
            </a:r>
            <a:r>
              <a:rPr lang="it-IT" sz="1400" dirty="0" err="1" smtClean="0"/>
              <a:t>step</a:t>
            </a:r>
            <a:r>
              <a:rPr lang="it-IT" sz="1400" dirty="0" smtClean="0"/>
              <a:t> </a:t>
            </a:r>
            <a:r>
              <a:rPr lang="it-IT" sz="1400" dirty="0" err="1" smtClean="0"/>
              <a:t>does</a:t>
            </a:r>
            <a:r>
              <a:rPr lang="it-IT" sz="1400" dirty="0" smtClean="0"/>
              <a:t> </a:t>
            </a:r>
            <a:r>
              <a:rPr lang="it-IT" sz="1400" dirty="0" err="1" smtClean="0"/>
              <a:t>not</a:t>
            </a:r>
            <a:r>
              <a:rPr lang="it-IT" sz="1400" dirty="0" smtClean="0"/>
              <a:t> </a:t>
            </a:r>
            <a:r>
              <a:rPr lang="it-IT" sz="1400" dirty="0" err="1"/>
              <a:t>o</a:t>
            </a:r>
            <a:r>
              <a:rPr lang="it-IT" sz="1400" dirty="0" err="1" smtClean="0"/>
              <a:t>ccur</a:t>
            </a:r>
            <a:r>
              <a:rPr lang="it-IT" sz="1400" dirty="0" smtClean="0"/>
              <a:t> </a:t>
            </a:r>
            <a:r>
              <a:rPr lang="it-IT" sz="1400" dirty="0" err="1" smtClean="0"/>
              <a:t>correctly</a:t>
            </a:r>
            <a:r>
              <a:rPr lang="it-IT" sz="1400" dirty="0" smtClean="0"/>
              <a:t> and </a:t>
            </a:r>
            <a:r>
              <a:rPr lang="it-IT" sz="1400" dirty="0" err="1" smtClean="0"/>
              <a:t>melanin</a:t>
            </a:r>
            <a:r>
              <a:rPr lang="it-IT" sz="1400" dirty="0" smtClean="0"/>
              <a:t> </a:t>
            </a:r>
            <a:r>
              <a:rPr lang="it-IT" sz="1400" dirty="0" err="1" smtClean="0"/>
              <a:t>synthesis</a:t>
            </a:r>
            <a:r>
              <a:rPr lang="it-IT" sz="1400" dirty="0" smtClean="0"/>
              <a:t> </a:t>
            </a:r>
            <a:r>
              <a:rPr lang="it-IT" sz="1400" dirty="0" err="1" smtClean="0"/>
              <a:t>is</a:t>
            </a:r>
            <a:r>
              <a:rPr lang="it-IT" sz="1400" dirty="0" smtClean="0"/>
              <a:t> </a:t>
            </a:r>
            <a:r>
              <a:rPr lang="it-IT" sz="1400" dirty="0" err="1" smtClean="0"/>
              <a:t>blocked</a:t>
            </a:r>
            <a:r>
              <a:rPr lang="it-IT" sz="1400" dirty="0" smtClean="0"/>
              <a:t>.</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4" descr="01-13"/>
          <p:cNvPicPr>
            <a:picLocks noChangeAspect="1" noChangeArrowheads="1"/>
          </p:cNvPicPr>
          <p:nvPr/>
        </p:nvPicPr>
        <p:blipFill>
          <a:blip r:embed="rId2"/>
          <a:srcRect/>
          <a:stretch>
            <a:fillRect/>
          </a:stretch>
        </p:blipFill>
        <p:spPr bwMode="auto">
          <a:xfrm>
            <a:off x="68263" y="1484313"/>
            <a:ext cx="9007475" cy="5211762"/>
          </a:xfrm>
          <a:prstGeom prst="rect">
            <a:avLst/>
          </a:prstGeom>
          <a:noFill/>
          <a:ln w="9525">
            <a:noFill/>
            <a:miter lim="800000"/>
            <a:headEnd/>
            <a:tailEnd/>
          </a:ln>
        </p:spPr>
      </p:pic>
      <p:sp>
        <p:nvSpPr>
          <p:cNvPr id="168963" name="Text Box 5"/>
          <p:cNvSpPr txBox="1">
            <a:spLocks noChangeArrowheads="1"/>
          </p:cNvSpPr>
          <p:nvPr/>
        </p:nvSpPr>
        <p:spPr bwMode="auto">
          <a:xfrm>
            <a:off x="22570" y="-17463"/>
            <a:ext cx="8948108" cy="1323439"/>
          </a:xfrm>
          <a:prstGeom prst="rect">
            <a:avLst/>
          </a:prstGeom>
          <a:noFill/>
          <a:ln w="9525">
            <a:noFill/>
            <a:miter lim="800000"/>
            <a:headEnd/>
            <a:tailEnd/>
          </a:ln>
        </p:spPr>
        <p:txBody>
          <a:bodyPr wrap="none">
            <a:spAutoFit/>
          </a:bodyPr>
          <a:lstStyle/>
          <a:p>
            <a:pPr algn="ctr" eaLnBrk="0" hangingPunct="0"/>
            <a:r>
              <a:rPr lang="it-IT" dirty="0" err="1" smtClean="0"/>
              <a:t>Molecular</a:t>
            </a:r>
            <a:r>
              <a:rPr lang="it-IT" dirty="0" smtClean="0"/>
              <a:t> </a:t>
            </a:r>
            <a:r>
              <a:rPr lang="it-IT" dirty="0" err="1" smtClean="0"/>
              <a:t>bases</a:t>
            </a:r>
            <a:r>
              <a:rPr lang="it-IT" dirty="0" smtClean="0"/>
              <a:t> of </a:t>
            </a:r>
            <a:r>
              <a:rPr lang="it-IT" dirty="0" err="1" smtClean="0"/>
              <a:t>albinism</a:t>
            </a:r>
            <a:r>
              <a:rPr lang="it-IT" dirty="0" smtClean="0"/>
              <a:t>.</a:t>
            </a:r>
            <a:endParaRPr lang="it-IT" dirty="0"/>
          </a:p>
          <a:p>
            <a:pPr algn="ctr" eaLnBrk="0" hangingPunct="0"/>
            <a:r>
              <a:rPr lang="it-IT" sz="1400" i="1" dirty="0" smtClean="0"/>
              <a:t>Left</a:t>
            </a:r>
            <a:r>
              <a:rPr lang="it-IT" sz="1400" dirty="0" smtClean="0"/>
              <a:t>. </a:t>
            </a:r>
            <a:r>
              <a:rPr lang="it-IT" sz="1400" dirty="0" err="1" smtClean="0"/>
              <a:t>Melanocytes</a:t>
            </a:r>
            <a:r>
              <a:rPr lang="it-IT" sz="1400" dirty="0" smtClean="0"/>
              <a:t> </a:t>
            </a:r>
            <a:r>
              <a:rPr lang="it-IT" sz="1400" dirty="0" err="1" smtClean="0"/>
              <a:t>containing</a:t>
            </a:r>
            <a:r>
              <a:rPr lang="it-IT" sz="1400" dirty="0" smtClean="0"/>
              <a:t> </a:t>
            </a:r>
            <a:r>
              <a:rPr lang="it-IT" sz="1400" dirty="0" err="1" smtClean="0"/>
              <a:t>two</a:t>
            </a:r>
            <a:r>
              <a:rPr lang="it-IT" sz="1400" dirty="0" smtClean="0"/>
              <a:t> </a:t>
            </a:r>
            <a:r>
              <a:rPr lang="it-IT" sz="1400" dirty="0" err="1" smtClean="0"/>
              <a:t>copies</a:t>
            </a:r>
            <a:r>
              <a:rPr lang="it-IT" sz="1400" dirty="0" smtClean="0"/>
              <a:t> of the </a:t>
            </a:r>
            <a:r>
              <a:rPr lang="it-IT" sz="1400" dirty="0" err="1" smtClean="0"/>
              <a:t>normal</a:t>
            </a:r>
            <a:r>
              <a:rPr lang="it-IT" sz="1400" dirty="0" smtClean="0"/>
              <a:t> A allele of </a:t>
            </a:r>
            <a:r>
              <a:rPr lang="it-IT" sz="1400" dirty="0" err="1" smtClean="0"/>
              <a:t>tyrosinase</a:t>
            </a:r>
            <a:r>
              <a:rPr lang="it-IT" sz="1400" dirty="0" smtClean="0"/>
              <a:t> gene produce </a:t>
            </a:r>
            <a:r>
              <a:rPr lang="it-IT" sz="1400" dirty="0" err="1" smtClean="0"/>
              <a:t>this</a:t>
            </a:r>
            <a:r>
              <a:rPr lang="it-IT" sz="1400" dirty="0" smtClean="0"/>
              <a:t> </a:t>
            </a:r>
            <a:r>
              <a:rPr lang="it-IT" sz="1400" dirty="0" err="1" smtClean="0"/>
              <a:t>enzyme</a:t>
            </a:r>
            <a:r>
              <a:rPr lang="it-IT" sz="1400" dirty="0" smtClean="0"/>
              <a:t> </a:t>
            </a:r>
            <a:r>
              <a:rPr lang="it-IT" sz="1400" dirty="0" err="1" smtClean="0"/>
              <a:t>that</a:t>
            </a:r>
            <a:r>
              <a:rPr lang="it-IT" sz="1400" dirty="0" smtClean="0"/>
              <a:t> </a:t>
            </a:r>
            <a:r>
              <a:rPr lang="it-IT" sz="1400" dirty="0" err="1" smtClean="0"/>
              <a:t>converts</a:t>
            </a:r>
            <a:endParaRPr lang="it-IT" sz="1400" dirty="0"/>
          </a:p>
          <a:p>
            <a:pPr algn="ctr" eaLnBrk="0" hangingPunct="0"/>
            <a:r>
              <a:rPr lang="it-IT" sz="1400" dirty="0" err="1" smtClean="0"/>
              <a:t>tyrosine</a:t>
            </a:r>
            <a:r>
              <a:rPr lang="it-IT" sz="1400" dirty="0" smtClean="0"/>
              <a:t> amino acid </a:t>
            </a:r>
            <a:r>
              <a:rPr lang="it-IT" sz="1400" dirty="0" err="1" smtClean="0"/>
              <a:t>into</a:t>
            </a:r>
            <a:r>
              <a:rPr lang="it-IT" sz="1400" dirty="0" smtClean="0"/>
              <a:t> </a:t>
            </a:r>
            <a:r>
              <a:rPr lang="it-IT" sz="1400" dirty="0" err="1" smtClean="0"/>
              <a:t>melanin</a:t>
            </a:r>
            <a:r>
              <a:rPr lang="it-IT" sz="1400" dirty="0" smtClean="0"/>
              <a:t>. </a:t>
            </a:r>
            <a:r>
              <a:rPr lang="it-IT" sz="1400" i="1" dirty="0" smtClean="0"/>
              <a:t>Centre</a:t>
            </a:r>
            <a:r>
              <a:rPr lang="it-IT" sz="1400" dirty="0" smtClean="0"/>
              <a:t>. </a:t>
            </a:r>
            <a:r>
              <a:rPr lang="it-IT" sz="1400" dirty="0" err="1" smtClean="0"/>
              <a:t>Melanocytes</a:t>
            </a:r>
            <a:r>
              <a:rPr lang="it-IT" sz="1400" dirty="0" smtClean="0"/>
              <a:t> </a:t>
            </a:r>
            <a:r>
              <a:rPr lang="it-IT" sz="1400" dirty="0" err="1" smtClean="0"/>
              <a:t>containing</a:t>
            </a:r>
            <a:r>
              <a:rPr lang="it-IT" sz="1400" dirty="0" smtClean="0"/>
              <a:t> </a:t>
            </a:r>
            <a:r>
              <a:rPr lang="it-IT" sz="1400" dirty="0" err="1" smtClean="0"/>
              <a:t>only</a:t>
            </a:r>
            <a:r>
              <a:rPr lang="it-IT" sz="1400" dirty="0" smtClean="0"/>
              <a:t> </a:t>
            </a:r>
            <a:r>
              <a:rPr lang="it-IT" sz="1400" dirty="0" err="1" smtClean="0"/>
              <a:t>one</a:t>
            </a:r>
            <a:r>
              <a:rPr lang="it-IT" sz="1400" dirty="0" smtClean="0"/>
              <a:t> copy of the </a:t>
            </a:r>
            <a:r>
              <a:rPr lang="it-IT" sz="1400" dirty="0" err="1" smtClean="0"/>
              <a:t>normal</a:t>
            </a:r>
            <a:r>
              <a:rPr lang="it-IT" sz="1400" dirty="0" smtClean="0"/>
              <a:t> allele </a:t>
            </a:r>
            <a:r>
              <a:rPr lang="it-IT" sz="1400" dirty="0" err="1" smtClean="0"/>
              <a:t>still</a:t>
            </a:r>
            <a:r>
              <a:rPr lang="it-IT" sz="1400" dirty="0" smtClean="0"/>
              <a:t> produce </a:t>
            </a:r>
            <a:r>
              <a:rPr lang="it-IT" sz="1400" dirty="0" err="1" smtClean="0"/>
              <a:t>enough</a:t>
            </a:r>
            <a:endParaRPr lang="it-IT" sz="1400" dirty="0"/>
          </a:p>
          <a:p>
            <a:pPr algn="ctr" eaLnBrk="0" hangingPunct="0"/>
            <a:r>
              <a:rPr lang="it-IT" sz="1400" dirty="0" err="1" smtClean="0"/>
              <a:t>tyrosinase</a:t>
            </a:r>
            <a:r>
              <a:rPr lang="it-IT" sz="1400" dirty="0" smtClean="0"/>
              <a:t> </a:t>
            </a:r>
            <a:r>
              <a:rPr lang="it-IT" sz="1400" dirty="0" err="1" smtClean="0"/>
              <a:t>quantity</a:t>
            </a:r>
            <a:r>
              <a:rPr lang="it-IT" sz="1400" dirty="0" smtClean="0"/>
              <a:t> to </a:t>
            </a:r>
            <a:r>
              <a:rPr lang="it-IT" sz="1400" dirty="0" err="1" smtClean="0"/>
              <a:t>give</a:t>
            </a:r>
            <a:r>
              <a:rPr lang="it-IT" sz="1400" dirty="0" smtClean="0"/>
              <a:t> rise to a </a:t>
            </a:r>
            <a:r>
              <a:rPr lang="it-IT" sz="1400" dirty="0" err="1" smtClean="0"/>
              <a:t>normal</a:t>
            </a:r>
            <a:r>
              <a:rPr lang="it-IT" sz="1400" dirty="0" smtClean="0"/>
              <a:t>, </a:t>
            </a:r>
            <a:r>
              <a:rPr lang="it-IT" sz="1400" dirty="0" err="1" smtClean="0"/>
              <a:t>pigmented</a:t>
            </a:r>
            <a:r>
              <a:rPr lang="it-IT" sz="1400" dirty="0" smtClean="0"/>
              <a:t> </a:t>
            </a:r>
            <a:r>
              <a:rPr lang="it-IT" sz="1400" dirty="0" err="1" smtClean="0"/>
              <a:t>phenotype</a:t>
            </a:r>
            <a:r>
              <a:rPr lang="it-IT" sz="1400" dirty="0" smtClean="0"/>
              <a:t>.</a:t>
            </a:r>
          </a:p>
          <a:p>
            <a:pPr algn="ctr" eaLnBrk="0" hangingPunct="0"/>
            <a:r>
              <a:rPr lang="it-IT" sz="1400" dirty="0" smtClean="0"/>
              <a:t> </a:t>
            </a:r>
            <a:r>
              <a:rPr lang="it-IT" sz="1400" i="1" dirty="0" smtClean="0"/>
              <a:t>Right</a:t>
            </a:r>
            <a:r>
              <a:rPr lang="it-IT" sz="1400" dirty="0" smtClean="0"/>
              <a:t>. </a:t>
            </a:r>
            <a:r>
              <a:rPr lang="it-IT" sz="1400" dirty="0" err="1" smtClean="0"/>
              <a:t>Melanocytes</a:t>
            </a:r>
            <a:r>
              <a:rPr lang="it-IT" sz="1400" dirty="0" smtClean="0"/>
              <a:t> </a:t>
            </a:r>
            <a:r>
              <a:rPr lang="it-IT" sz="1400" dirty="0" err="1" smtClean="0"/>
              <a:t>containing</a:t>
            </a:r>
            <a:r>
              <a:rPr lang="it-IT" sz="1400" dirty="0" smtClean="0"/>
              <a:t> </a:t>
            </a:r>
            <a:r>
              <a:rPr lang="it-IT" sz="1400" dirty="0" err="1" smtClean="0"/>
              <a:t>two</a:t>
            </a:r>
            <a:r>
              <a:rPr lang="it-IT" sz="1400" dirty="0" smtClean="0"/>
              <a:t> </a:t>
            </a:r>
            <a:r>
              <a:rPr lang="it-IT" sz="1400" dirty="0" err="1" smtClean="0"/>
              <a:t>copies</a:t>
            </a:r>
            <a:r>
              <a:rPr lang="it-IT" sz="1400" dirty="0" smtClean="0"/>
              <a:t> of the </a:t>
            </a:r>
            <a:r>
              <a:rPr lang="it-IT" sz="1400" dirty="0" err="1" smtClean="0"/>
              <a:t>null</a:t>
            </a:r>
            <a:r>
              <a:rPr lang="it-IT" sz="1400" dirty="0" smtClean="0"/>
              <a:t> </a:t>
            </a:r>
            <a:r>
              <a:rPr lang="it-IT" sz="1400" dirty="0" err="1" smtClean="0"/>
              <a:t>mutant</a:t>
            </a:r>
            <a:r>
              <a:rPr lang="it-IT" sz="1400" dirty="0" smtClean="0"/>
              <a:t> allele a do </a:t>
            </a:r>
            <a:r>
              <a:rPr lang="it-IT" sz="1400" dirty="0" err="1" smtClean="0"/>
              <a:t>not</a:t>
            </a:r>
            <a:r>
              <a:rPr lang="it-IT" sz="1400" dirty="0" smtClean="0"/>
              <a:t> produce </a:t>
            </a:r>
            <a:r>
              <a:rPr lang="it-IT" sz="1400" dirty="0" err="1" smtClean="0"/>
              <a:t>tyrosinase</a:t>
            </a:r>
            <a:r>
              <a:rPr lang="it-IT" sz="1400" dirty="0" smtClean="0"/>
              <a:t> </a:t>
            </a:r>
            <a:r>
              <a:rPr lang="it-IT" sz="1400" dirty="0" err="1" smtClean="0"/>
              <a:t>enzyme</a:t>
            </a:r>
            <a:r>
              <a:rPr lang="it-IT" sz="1400" dirty="0" smtClean="0"/>
              <a:t>. </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3"/>
          <a:srcRect/>
          <a:stretch>
            <a:fillRect/>
          </a:stretch>
        </p:blipFill>
        <p:spPr bwMode="auto">
          <a:xfrm>
            <a:off x="1543050" y="-142875"/>
            <a:ext cx="5721350" cy="72866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2210"/>
                                        </p:tgtEl>
                                        <p:attrNameLst>
                                          <p:attrName>style.visibility</p:attrName>
                                        </p:attrNameLst>
                                      </p:cBhvr>
                                      <p:to>
                                        <p:strVal val="visible"/>
                                      </p:to>
                                    </p:set>
                                    <p:animEffect transition="in" filter="randombar(horizontal)">
                                      <p:cBhvr>
                                        <p:cTn id="7" dur="500"/>
                                        <p:tgtEl>
                                          <p:spTgt spid="222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3"/>
          <a:srcRect/>
          <a:stretch>
            <a:fillRect/>
          </a:stretch>
        </p:blipFill>
        <p:spPr bwMode="auto">
          <a:xfrm>
            <a:off x="1590675" y="-266700"/>
            <a:ext cx="5962650" cy="73914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3234"/>
                                        </p:tgtEl>
                                        <p:attrNameLst>
                                          <p:attrName>style.visibility</p:attrName>
                                        </p:attrNameLst>
                                      </p:cBhvr>
                                      <p:to>
                                        <p:strVal val="visible"/>
                                      </p:to>
                                    </p:set>
                                    <p:animEffect transition="in" filter="randombar(horizontal)">
                                      <p:cBhvr>
                                        <p:cTn id="7" dur="500"/>
                                        <p:tgtEl>
                                          <p:spTgt spid="223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8290"/>
                                        </p:tgtEl>
                                        <p:attrNameLst>
                                          <p:attrName>style.visibility</p:attrName>
                                        </p:attrNameLst>
                                      </p:cBhvr>
                                      <p:to>
                                        <p:strVal val="visible"/>
                                      </p:to>
                                    </p:set>
                                    <p:animEffect transition="in" filter="randombar(horizontal)">
                                      <p:cBhvr>
                                        <p:cTn id="7" dur="500"/>
                                        <p:tgtEl>
                                          <p:spTgt spid="268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3"/>
          <a:srcRect/>
          <a:stretch>
            <a:fillRect/>
          </a:stretch>
        </p:blipFill>
        <p:spPr bwMode="auto">
          <a:xfrm>
            <a:off x="984250" y="533400"/>
            <a:ext cx="1885950" cy="2716213"/>
          </a:xfrm>
          <a:prstGeom prst="rect">
            <a:avLst/>
          </a:prstGeom>
          <a:noFill/>
          <a:ln w="9525">
            <a:noFill/>
            <a:miter lim="800000"/>
            <a:headEnd/>
            <a:tailEnd/>
          </a:ln>
        </p:spPr>
      </p:pic>
      <p:pic>
        <p:nvPicPr>
          <p:cNvPr id="225283" name="Picture 3"/>
          <p:cNvPicPr>
            <a:picLocks noChangeAspect="1" noChangeArrowheads="1"/>
          </p:cNvPicPr>
          <p:nvPr/>
        </p:nvPicPr>
        <p:blipFill>
          <a:blip r:embed="rId4"/>
          <a:srcRect/>
          <a:stretch>
            <a:fillRect/>
          </a:stretch>
        </p:blipFill>
        <p:spPr bwMode="auto">
          <a:xfrm>
            <a:off x="6048375" y="4648200"/>
            <a:ext cx="1787525" cy="1920875"/>
          </a:xfrm>
          <a:prstGeom prst="rect">
            <a:avLst/>
          </a:prstGeom>
          <a:noFill/>
          <a:ln w="9525">
            <a:noFill/>
            <a:miter lim="800000"/>
            <a:headEnd/>
            <a:tailEnd/>
          </a:ln>
        </p:spPr>
      </p:pic>
      <p:pic>
        <p:nvPicPr>
          <p:cNvPr id="225284" name="Picture 4"/>
          <p:cNvPicPr>
            <a:picLocks noChangeAspect="1" noChangeArrowheads="1"/>
          </p:cNvPicPr>
          <p:nvPr/>
        </p:nvPicPr>
        <p:blipFill>
          <a:blip r:embed="rId5"/>
          <a:srcRect/>
          <a:stretch>
            <a:fillRect/>
          </a:stretch>
        </p:blipFill>
        <p:spPr bwMode="auto">
          <a:xfrm>
            <a:off x="4430713" y="2819400"/>
            <a:ext cx="4221162" cy="1576388"/>
          </a:xfrm>
          <a:prstGeom prst="rect">
            <a:avLst/>
          </a:prstGeom>
          <a:noFill/>
          <a:ln w="9525">
            <a:noFill/>
            <a:miter lim="800000"/>
            <a:headEnd/>
            <a:tailEnd/>
          </a:ln>
        </p:spPr>
      </p:pic>
      <p:pic>
        <p:nvPicPr>
          <p:cNvPr id="225285" name="Picture 5"/>
          <p:cNvPicPr>
            <a:picLocks noChangeAspect="1" noChangeArrowheads="1"/>
          </p:cNvPicPr>
          <p:nvPr/>
        </p:nvPicPr>
        <p:blipFill>
          <a:blip r:embed="rId6"/>
          <a:srcRect/>
          <a:stretch>
            <a:fillRect/>
          </a:stretch>
        </p:blipFill>
        <p:spPr bwMode="auto">
          <a:xfrm>
            <a:off x="6892925" y="457200"/>
            <a:ext cx="1836738" cy="1897063"/>
          </a:xfrm>
          <a:prstGeom prst="rect">
            <a:avLst/>
          </a:prstGeom>
          <a:noFill/>
          <a:ln w="9525">
            <a:noFill/>
            <a:miter lim="800000"/>
            <a:headEnd/>
            <a:tailEnd/>
          </a:ln>
        </p:spPr>
      </p:pic>
      <p:sp>
        <p:nvSpPr>
          <p:cNvPr id="225286" name="Rectangle 6"/>
          <p:cNvSpPr>
            <a:spLocks noChangeArrowheads="1"/>
          </p:cNvSpPr>
          <p:nvPr/>
        </p:nvSpPr>
        <p:spPr bwMode="auto">
          <a:xfrm>
            <a:off x="1055688" y="5664200"/>
            <a:ext cx="4876800" cy="523875"/>
          </a:xfrm>
          <a:prstGeom prst="rect">
            <a:avLst/>
          </a:prstGeom>
          <a:noFill/>
          <a:ln w="9525">
            <a:noFill/>
            <a:miter lim="800000"/>
            <a:headEnd/>
            <a:tailEnd/>
          </a:ln>
        </p:spPr>
        <p:txBody>
          <a:bodyPr wrap="none">
            <a:spAutoFit/>
          </a:bodyPr>
          <a:lstStyle/>
          <a:p>
            <a:pPr eaLnBrk="0" hangingPunct="0">
              <a:spcBef>
                <a:spcPts val="500"/>
              </a:spcBef>
              <a:spcAft>
                <a:spcPts val="500"/>
              </a:spcAft>
            </a:pPr>
            <a:r>
              <a:rPr lang="en-GB" sz="2800" b="1">
                <a:latin typeface="Arial" pitchFamily="34" charset="0"/>
              </a:rPr>
              <a:t>Transillumination of the iris</a:t>
            </a:r>
            <a:endParaRPr lang="it-IT" b="1">
              <a:latin typeface="Arial" pitchFamily="34" charset="0"/>
            </a:endParaRPr>
          </a:p>
        </p:txBody>
      </p:sp>
      <p:sp>
        <p:nvSpPr>
          <p:cNvPr id="225287" name="Rectangle 7"/>
          <p:cNvSpPr>
            <a:spLocks noChangeArrowheads="1"/>
          </p:cNvSpPr>
          <p:nvPr/>
        </p:nvSpPr>
        <p:spPr bwMode="auto">
          <a:xfrm>
            <a:off x="492125" y="3429000"/>
            <a:ext cx="4010025" cy="954088"/>
          </a:xfrm>
          <a:prstGeom prst="rect">
            <a:avLst/>
          </a:prstGeom>
          <a:noFill/>
          <a:ln w="9525">
            <a:noFill/>
            <a:miter lim="800000"/>
            <a:headEnd/>
            <a:tailEnd/>
          </a:ln>
        </p:spPr>
        <p:txBody>
          <a:bodyPr>
            <a:spAutoFit/>
          </a:bodyPr>
          <a:lstStyle/>
          <a:p>
            <a:pPr eaLnBrk="0" hangingPunct="0">
              <a:spcBef>
                <a:spcPts val="500"/>
              </a:spcBef>
              <a:spcAft>
                <a:spcPts val="500"/>
              </a:spcAft>
            </a:pPr>
            <a:r>
              <a:rPr lang="en-GB" sz="2800" b="1">
                <a:latin typeface="Arial" pitchFamily="34" charset="0"/>
              </a:rPr>
              <a:t>Hypopigmentation of the hair and eyelashes</a:t>
            </a:r>
            <a:endParaRPr lang="it-IT" b="1">
              <a:latin typeface="Arial" pitchFamily="34" charset="0"/>
            </a:endParaRPr>
          </a:p>
        </p:txBody>
      </p:sp>
      <p:sp>
        <p:nvSpPr>
          <p:cNvPr id="225288" name="Rectangle 8"/>
          <p:cNvSpPr>
            <a:spLocks noChangeArrowheads="1"/>
          </p:cNvSpPr>
          <p:nvPr/>
        </p:nvSpPr>
        <p:spPr bwMode="auto">
          <a:xfrm>
            <a:off x="3516313" y="304800"/>
            <a:ext cx="3306762" cy="2246313"/>
          </a:xfrm>
          <a:prstGeom prst="rect">
            <a:avLst/>
          </a:prstGeom>
          <a:noFill/>
          <a:ln w="9525">
            <a:noFill/>
            <a:miter lim="800000"/>
            <a:headEnd/>
            <a:tailEnd/>
          </a:ln>
        </p:spPr>
        <p:txBody>
          <a:bodyPr>
            <a:spAutoFit/>
          </a:bodyPr>
          <a:lstStyle/>
          <a:p>
            <a:pPr eaLnBrk="0" hangingPunct="0">
              <a:spcBef>
                <a:spcPts val="500"/>
              </a:spcBef>
              <a:spcAft>
                <a:spcPts val="500"/>
              </a:spcAft>
            </a:pPr>
            <a:r>
              <a:rPr lang="en-GB" sz="2800" b="1">
                <a:latin typeface="Arial" pitchFamily="34" charset="0"/>
              </a:rPr>
              <a:t>The hypopigmentation and macular/foveal hypoplasia</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285"/>
                                        </p:tgtEl>
                                        <p:attrNameLst>
                                          <p:attrName>style.visibility</p:attrName>
                                        </p:attrNameLst>
                                      </p:cBhvr>
                                      <p:to>
                                        <p:strVal val="visible"/>
                                      </p:to>
                                    </p:set>
                                    <p:animEffect transition="in" filter="fade">
                                      <p:cBhvr>
                                        <p:cTn id="7" dur="500"/>
                                        <p:tgtEl>
                                          <p:spTgt spid="2252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288"/>
                                        </p:tgtEl>
                                        <p:attrNameLst>
                                          <p:attrName>style.visibility</p:attrName>
                                        </p:attrNameLst>
                                      </p:cBhvr>
                                      <p:to>
                                        <p:strVal val="visible"/>
                                      </p:to>
                                    </p:set>
                                    <p:animEffect transition="in" filter="fade">
                                      <p:cBhvr>
                                        <p:cTn id="12" dur="500"/>
                                        <p:tgtEl>
                                          <p:spTgt spid="2252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284"/>
                                        </p:tgtEl>
                                        <p:attrNameLst>
                                          <p:attrName>style.visibility</p:attrName>
                                        </p:attrNameLst>
                                      </p:cBhvr>
                                      <p:to>
                                        <p:strVal val="visible"/>
                                      </p:to>
                                    </p:set>
                                    <p:animEffect transition="in" filter="fade">
                                      <p:cBhvr>
                                        <p:cTn id="17" dur="500"/>
                                        <p:tgtEl>
                                          <p:spTgt spid="2252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5287"/>
                                        </p:tgtEl>
                                        <p:attrNameLst>
                                          <p:attrName>style.visibility</p:attrName>
                                        </p:attrNameLst>
                                      </p:cBhvr>
                                      <p:to>
                                        <p:strVal val="visible"/>
                                      </p:to>
                                    </p:set>
                                    <p:animEffect transition="in" filter="fade">
                                      <p:cBhvr>
                                        <p:cTn id="22" dur="500"/>
                                        <p:tgtEl>
                                          <p:spTgt spid="2252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283"/>
                                        </p:tgtEl>
                                        <p:attrNameLst>
                                          <p:attrName>style.visibility</p:attrName>
                                        </p:attrNameLst>
                                      </p:cBhvr>
                                      <p:to>
                                        <p:strVal val="visible"/>
                                      </p:to>
                                    </p:set>
                                    <p:animEffect transition="in" filter="fade">
                                      <p:cBhvr>
                                        <p:cTn id="27" dur="500"/>
                                        <p:tgtEl>
                                          <p:spTgt spid="22528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5286"/>
                                        </p:tgtEl>
                                        <p:attrNameLst>
                                          <p:attrName>style.visibility</p:attrName>
                                        </p:attrNameLst>
                                      </p:cBhvr>
                                      <p:to>
                                        <p:strVal val="visible"/>
                                      </p:to>
                                    </p:set>
                                    <p:animEffect transition="in" filter="fade">
                                      <p:cBhvr>
                                        <p:cTn id="32" dur="500"/>
                                        <p:tgtEl>
                                          <p:spTgt spid="225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6" grpId="0"/>
      <p:bldP spid="225287" grpId="0"/>
      <p:bldP spid="22528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1066800"/>
            <a:ext cx="7086600" cy="1143000"/>
          </a:xfrm>
        </p:spPr>
        <p:txBody>
          <a:bodyPr/>
          <a:lstStyle/>
          <a:p>
            <a:pPr algn="l">
              <a:defRPr/>
            </a:pP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Monogenic</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diseases</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r>
            <a:br>
              <a:rPr lang="it-IT" b="1" dirty="0" smtClean="0">
                <a:solidFill>
                  <a:srgbClr val="FF0000"/>
                </a:solidFill>
                <a:effectLst>
                  <a:outerShdw blurRad="38100" dist="38100" dir="2700000" algn="tl">
                    <a:srgbClr val="C0C0C0"/>
                  </a:outerShdw>
                </a:effectLst>
                <a:latin typeface="Arial" pitchFamily="34" charset="0"/>
                <a:cs typeface="Arial" pitchFamily="34" charset="0"/>
              </a:rPr>
            </a:br>
            <a:r>
              <a:rPr lang="it-IT" b="1" dirty="0" smtClean="0">
                <a:solidFill>
                  <a:srgbClr val="FF0000"/>
                </a:solidFill>
                <a:effectLst>
                  <a:outerShdw blurRad="38100" dist="38100" dir="2700000" algn="tl">
                    <a:srgbClr val="C0C0C0"/>
                  </a:outerShdw>
                </a:effectLst>
                <a:latin typeface="Arial" pitchFamily="34" charset="0"/>
                <a:cs typeface="Arial" pitchFamily="34" charset="0"/>
              </a:rPr>
              <a:t>or </a:t>
            </a: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monofactorial</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r>
            <a:br>
              <a:rPr lang="it-IT" b="1" dirty="0" smtClean="0">
                <a:solidFill>
                  <a:srgbClr val="FF0000"/>
                </a:solidFill>
                <a:effectLst>
                  <a:outerShdw blurRad="38100" dist="38100" dir="2700000" algn="tl">
                    <a:srgbClr val="C0C0C0"/>
                  </a:outerShdw>
                </a:effectLst>
                <a:latin typeface="Arial" pitchFamily="34" charset="0"/>
                <a:cs typeface="Arial" pitchFamily="34" charset="0"/>
              </a:rPr>
            </a:br>
            <a:r>
              <a:rPr lang="it-IT" b="1" dirty="0" smtClean="0">
                <a:solidFill>
                  <a:srgbClr val="FF0000"/>
                </a:solidFill>
                <a:effectLst>
                  <a:outerShdw blurRad="38100" dist="38100" dir="2700000" algn="tl">
                    <a:srgbClr val="C0C0C0"/>
                  </a:outerShdw>
                </a:effectLst>
                <a:latin typeface="Arial" pitchFamily="34" charset="0"/>
                <a:cs typeface="Arial" pitchFamily="34" charset="0"/>
              </a:rPr>
              <a:t>or </a:t>
            </a: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simple</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t>
            </a:r>
            <a:br>
              <a:rPr lang="it-IT" b="1" dirty="0" smtClean="0">
                <a:solidFill>
                  <a:srgbClr val="FF0000"/>
                </a:solidFill>
                <a:effectLst>
                  <a:outerShdw blurRad="38100" dist="38100" dir="2700000" algn="tl">
                    <a:srgbClr val="C0C0C0"/>
                  </a:outerShdw>
                </a:effectLst>
                <a:latin typeface="Arial" pitchFamily="34" charset="0"/>
                <a:cs typeface="Arial" pitchFamily="34" charset="0"/>
              </a:rPr>
            </a:br>
            <a:endParaRPr lang="it-IT" b="1" dirty="0" smtClean="0">
              <a:solidFill>
                <a:srgbClr val="FF0000"/>
              </a:solidFill>
              <a:effectLst>
                <a:outerShdw blurRad="38100" dist="38100" dir="2700000" algn="tl">
                  <a:srgbClr val="C0C0C0"/>
                </a:outerShdw>
              </a:effectLst>
              <a:latin typeface="Arial" pitchFamily="34" charset="0"/>
              <a:cs typeface="Arial" pitchFamily="34" charset="0"/>
            </a:endParaRPr>
          </a:p>
        </p:txBody>
      </p:sp>
      <p:sp>
        <p:nvSpPr>
          <p:cNvPr id="50179" name="Rectangle 3"/>
          <p:cNvSpPr>
            <a:spLocks noGrp="1" noChangeArrowheads="1"/>
          </p:cNvSpPr>
          <p:nvPr>
            <p:ph type="body" idx="1"/>
          </p:nvPr>
        </p:nvSpPr>
        <p:spPr>
          <a:xfrm>
            <a:off x="685800" y="3200400"/>
            <a:ext cx="4724400" cy="4114800"/>
          </a:xfrm>
        </p:spPr>
        <p:txBody>
          <a:bodyPr/>
          <a:lstStyle/>
          <a:p>
            <a:pPr>
              <a:lnSpc>
                <a:spcPct val="90000"/>
              </a:lnSpc>
            </a:pPr>
            <a:r>
              <a:rPr lang="it-IT" b="1" dirty="0" smtClean="0">
                <a:latin typeface="Arial" pitchFamily="34" charset="0"/>
                <a:cs typeface="Arial" pitchFamily="34" charset="0"/>
              </a:rPr>
              <a:t>A </a:t>
            </a:r>
            <a:r>
              <a:rPr lang="it-IT" b="1" dirty="0" err="1" smtClean="0">
                <a:latin typeface="Arial" pitchFamily="34" charset="0"/>
                <a:cs typeface="Arial" pitchFamily="34" charset="0"/>
              </a:rPr>
              <a:t>quick</a:t>
            </a:r>
            <a:r>
              <a:rPr lang="it-IT" b="1" dirty="0" smtClean="0">
                <a:latin typeface="Arial" pitchFamily="34" charset="0"/>
                <a:cs typeface="Arial" pitchFamily="34" charset="0"/>
              </a:rPr>
              <a:t> </a:t>
            </a:r>
            <a:r>
              <a:rPr lang="it-IT" b="1" dirty="0" err="1" smtClean="0">
                <a:latin typeface="Arial" pitchFamily="34" charset="0"/>
                <a:cs typeface="Arial" pitchFamily="34" charset="0"/>
              </a:rPr>
              <a:t>reminder</a:t>
            </a:r>
            <a:r>
              <a:rPr lang="it-IT" b="1" dirty="0" smtClean="0">
                <a:latin typeface="Arial" pitchFamily="34" charset="0"/>
                <a:cs typeface="Arial" pitchFamily="34" charset="0"/>
              </a:rPr>
              <a:t> of </a:t>
            </a:r>
            <a:r>
              <a:rPr lang="it-IT" b="1" dirty="0" err="1" smtClean="0">
                <a:latin typeface="Arial" pitchFamily="34" charset="0"/>
                <a:cs typeface="Arial" pitchFamily="34" charset="0"/>
              </a:rPr>
              <a:t>past</a:t>
            </a:r>
            <a:r>
              <a:rPr lang="it-IT" b="1" dirty="0" smtClean="0">
                <a:latin typeface="Arial" pitchFamily="34" charset="0"/>
                <a:cs typeface="Arial" pitchFamily="34" charset="0"/>
              </a:rPr>
              <a:t> </a:t>
            </a:r>
            <a:r>
              <a:rPr lang="it-IT" b="1" dirty="0" err="1" smtClean="0">
                <a:latin typeface="Arial" pitchFamily="34" charset="0"/>
                <a:cs typeface="Arial" pitchFamily="34" charset="0"/>
              </a:rPr>
              <a:t>notions</a:t>
            </a:r>
            <a:endParaRPr lang="it-IT" b="1" dirty="0" smtClean="0">
              <a:latin typeface="Arial" pitchFamily="34" charset="0"/>
              <a:cs typeface="Arial" pitchFamily="34" charset="0"/>
            </a:endParaRPr>
          </a:p>
          <a:p>
            <a:pPr>
              <a:lnSpc>
                <a:spcPct val="90000"/>
              </a:lnSpc>
            </a:pPr>
            <a:r>
              <a:rPr lang="it-IT" b="1" dirty="0" err="1" smtClean="0">
                <a:latin typeface="Arial" pitchFamily="34" charset="0"/>
                <a:cs typeface="Arial" pitchFamily="34" charset="0"/>
              </a:rPr>
              <a:t>Examples</a:t>
            </a:r>
            <a:r>
              <a:rPr lang="it-IT" b="1" dirty="0" smtClean="0">
                <a:latin typeface="Arial" pitchFamily="34" charset="0"/>
                <a:cs typeface="Arial" pitchFamily="34" charset="0"/>
              </a:rPr>
              <a:t> of some of the </a:t>
            </a:r>
            <a:r>
              <a:rPr lang="it-IT" b="1" dirty="0" err="1" smtClean="0">
                <a:latin typeface="Arial" pitchFamily="34" charset="0"/>
                <a:cs typeface="Arial" pitchFamily="34" charset="0"/>
              </a:rPr>
              <a:t>most</a:t>
            </a:r>
            <a:r>
              <a:rPr lang="it-IT" b="1" dirty="0" smtClean="0">
                <a:latin typeface="Arial" pitchFamily="34" charset="0"/>
                <a:cs typeface="Arial" pitchFamily="34" charset="0"/>
              </a:rPr>
              <a:t> </a:t>
            </a:r>
            <a:r>
              <a:rPr lang="it-IT" b="1" dirty="0" err="1" smtClean="0">
                <a:latin typeface="Arial" pitchFamily="34" charset="0"/>
                <a:cs typeface="Arial" pitchFamily="34" charset="0"/>
              </a:rPr>
              <a:t>frequent</a:t>
            </a:r>
            <a:r>
              <a:rPr lang="it-IT" b="1" dirty="0" smtClean="0">
                <a:latin typeface="Arial" pitchFamily="34" charset="0"/>
                <a:cs typeface="Arial" pitchFamily="34" charset="0"/>
              </a:rPr>
              <a:t> </a:t>
            </a:r>
            <a:r>
              <a:rPr lang="it-IT" b="1" dirty="0" err="1" smtClean="0">
                <a:latin typeface="Arial" pitchFamily="34" charset="0"/>
                <a:cs typeface="Arial" pitchFamily="34" charset="0"/>
              </a:rPr>
              <a:t>diseases</a:t>
            </a:r>
            <a:endParaRPr lang="it-IT" b="1" dirty="0" smtClean="0">
              <a:latin typeface="Arial" pitchFamily="34" charset="0"/>
              <a:cs typeface="Arial" pitchFamily="34" charset="0"/>
            </a:endParaRPr>
          </a:p>
          <a:p>
            <a:pPr>
              <a:lnSpc>
                <a:spcPct val="90000"/>
              </a:lnSpc>
              <a:buFontTx/>
              <a:buNone/>
            </a:pPr>
            <a:endParaRPr lang="it-IT" b="1" dirty="0" smtClean="0">
              <a:latin typeface="Arial" pitchFamily="34" charset="0"/>
              <a:cs typeface="Arial" pitchFamily="34" charset="0"/>
            </a:endParaRPr>
          </a:p>
        </p:txBody>
      </p:sp>
      <p:pic>
        <p:nvPicPr>
          <p:cNvPr id="50180" name="Picture 4"/>
          <p:cNvPicPr>
            <a:picLocks noChangeAspect="1" noChangeArrowheads="1"/>
          </p:cNvPicPr>
          <p:nvPr/>
        </p:nvPicPr>
        <p:blipFill>
          <a:blip r:embed="rId3"/>
          <a:srcRect/>
          <a:stretch>
            <a:fillRect/>
          </a:stretch>
        </p:blipFill>
        <p:spPr bwMode="auto">
          <a:xfrm>
            <a:off x="5410200" y="2209800"/>
            <a:ext cx="3556000" cy="42672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wipe(left)">
                                      <p:cBhvr>
                                        <p:cTn id="7" dur="500"/>
                                        <p:tgtEl>
                                          <p:spTgt spid="501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79">
                                            <p:txEl>
                                              <p:pRg st="0" end="0"/>
                                            </p:txEl>
                                          </p:spTgt>
                                        </p:tgtEl>
                                        <p:attrNameLst>
                                          <p:attrName>style.visibility</p:attrName>
                                        </p:attrNameLst>
                                      </p:cBhvr>
                                      <p:to>
                                        <p:strVal val="visible"/>
                                      </p:to>
                                    </p:set>
                                    <p:animEffect transition="in" filter="wipe(left)">
                                      <p:cBhvr>
                                        <p:cTn id="12" dur="500"/>
                                        <p:tgtEl>
                                          <p:spTgt spid="5017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179">
                                            <p:txEl>
                                              <p:pRg st="1" end="1"/>
                                            </p:txEl>
                                          </p:spTgt>
                                        </p:tgtEl>
                                        <p:attrNameLst>
                                          <p:attrName>style.visibility</p:attrName>
                                        </p:attrNameLst>
                                      </p:cBhvr>
                                      <p:to>
                                        <p:strVal val="visible"/>
                                      </p:to>
                                    </p:set>
                                    <p:animEffect transition="in" filter="wipe(left)">
                                      <p:cBhvr>
                                        <p:cTn id="17" dur="500"/>
                                        <p:tgtEl>
                                          <p:spTgt spid="501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srcRect/>
          <a:stretch>
            <a:fillRect/>
          </a:stretch>
        </p:blipFill>
        <p:spPr bwMode="auto">
          <a:xfrm>
            <a:off x="4649788" y="2133600"/>
            <a:ext cx="4476750" cy="4175125"/>
          </a:xfrm>
          <a:prstGeom prst="rect">
            <a:avLst/>
          </a:prstGeom>
          <a:noFill/>
          <a:ln w="9525">
            <a:noFill/>
            <a:miter lim="800000"/>
            <a:headEnd/>
            <a:tailEnd/>
          </a:ln>
        </p:spPr>
      </p:pic>
      <p:pic>
        <p:nvPicPr>
          <p:cNvPr id="177155" name="Picture 3"/>
          <p:cNvPicPr>
            <a:picLocks noChangeAspect="1" noChangeArrowheads="1"/>
          </p:cNvPicPr>
          <p:nvPr/>
        </p:nvPicPr>
        <p:blipFill>
          <a:blip r:embed="rId4"/>
          <a:srcRect/>
          <a:stretch>
            <a:fillRect/>
          </a:stretch>
        </p:blipFill>
        <p:spPr bwMode="auto">
          <a:xfrm>
            <a:off x="211138" y="914400"/>
            <a:ext cx="4572000" cy="2049463"/>
          </a:xfrm>
          <a:prstGeom prst="rect">
            <a:avLst/>
          </a:prstGeom>
          <a:noFill/>
          <a:ln w="9525">
            <a:noFill/>
            <a:miter lim="800000"/>
            <a:headEnd/>
            <a:tailEnd/>
          </a:ln>
        </p:spPr>
      </p:pic>
      <p:sp>
        <p:nvSpPr>
          <p:cNvPr id="228356" name="Rectangle 4"/>
          <p:cNvSpPr>
            <a:spLocks noChangeArrowheads="1"/>
          </p:cNvSpPr>
          <p:nvPr/>
        </p:nvSpPr>
        <p:spPr bwMode="auto">
          <a:xfrm>
            <a:off x="357188" y="142875"/>
            <a:ext cx="8553450" cy="1077913"/>
          </a:xfrm>
          <a:prstGeom prst="rect">
            <a:avLst/>
          </a:prstGeom>
          <a:noFill/>
          <a:ln w="9525">
            <a:noFill/>
            <a:miter lim="800000"/>
            <a:headEnd/>
            <a:tailEnd/>
          </a:ln>
          <a:effectLst/>
        </p:spPr>
        <p:txBody>
          <a:bodyPr>
            <a:spAutoFit/>
          </a:bodyPr>
          <a:lstStyle/>
          <a:p>
            <a:pPr algn="ctr" eaLnBrk="0" hangingPunct="0">
              <a:lnSpc>
                <a:spcPct val="80000"/>
              </a:lnSpc>
              <a:spcBef>
                <a:spcPts val="500"/>
              </a:spcBef>
              <a:spcAft>
                <a:spcPts val="500"/>
              </a:spcAft>
              <a:defRPr/>
            </a:pPr>
            <a:r>
              <a:rPr lang="en-GB" sz="4000" b="1" dirty="0">
                <a:solidFill>
                  <a:srgbClr val="CC3300"/>
                </a:solidFill>
                <a:effectLst>
                  <a:outerShdw blurRad="38100" dist="38100" dir="2700000" algn="tl">
                    <a:srgbClr val="C0C0C0"/>
                  </a:outerShdw>
                </a:effectLst>
                <a:latin typeface="Arial" pitchFamily="34" charset="0"/>
                <a:cs typeface="Arial" pitchFamily="34" charset="0"/>
              </a:rPr>
              <a:t>Human </a:t>
            </a:r>
            <a:r>
              <a:rPr lang="en-GB" sz="4000" b="1" dirty="0" err="1">
                <a:solidFill>
                  <a:srgbClr val="CC3300"/>
                </a:solidFill>
                <a:effectLst>
                  <a:outerShdw blurRad="38100" dist="38100" dir="2700000" algn="tl">
                    <a:srgbClr val="C0C0C0"/>
                  </a:outerShdw>
                </a:effectLst>
                <a:latin typeface="Arial" pitchFamily="34" charset="0"/>
                <a:cs typeface="Arial" pitchFamily="34" charset="0"/>
              </a:rPr>
              <a:t>tyrosinase</a:t>
            </a:r>
            <a:r>
              <a:rPr lang="en-GB" sz="4000" b="1" dirty="0">
                <a:solidFill>
                  <a:srgbClr val="CC3300"/>
                </a:solidFill>
                <a:effectLst>
                  <a:outerShdw blurRad="38100" dist="38100" dir="2700000" algn="tl">
                    <a:srgbClr val="C0C0C0"/>
                  </a:outerShdw>
                </a:effectLst>
                <a:latin typeface="Arial" pitchFamily="34" charset="0"/>
                <a:cs typeface="Arial" pitchFamily="34" charset="0"/>
              </a:rPr>
              <a:t> protein structure and mutation location</a:t>
            </a:r>
            <a:endParaRPr lang="it-IT" sz="4000" b="1" dirty="0">
              <a:solidFill>
                <a:srgbClr val="CC3300"/>
              </a:solidFill>
              <a:effectLst>
                <a:outerShdw blurRad="38100" dist="38100" dir="2700000" algn="tl">
                  <a:srgbClr val="C0C0C0"/>
                </a:outerShdw>
              </a:effectLst>
              <a:latin typeface="Arial" pitchFamily="34" charset="0"/>
              <a:cs typeface="Arial" pitchFamily="34" charset="0"/>
            </a:endParaRPr>
          </a:p>
        </p:txBody>
      </p:sp>
      <p:sp>
        <p:nvSpPr>
          <p:cNvPr id="76805" name="Rectangle 5"/>
          <p:cNvSpPr>
            <a:spLocks noGrp="1" noChangeArrowheads="1"/>
          </p:cNvSpPr>
          <p:nvPr>
            <p:ph type="body" sz="half" idx="1"/>
          </p:nvPr>
        </p:nvSpPr>
        <p:spPr>
          <a:xfrm>
            <a:off x="0" y="2743200"/>
            <a:ext cx="5072063" cy="4114800"/>
          </a:xfrm>
        </p:spPr>
        <p:txBody>
          <a:bodyPr/>
          <a:lstStyle/>
          <a:p>
            <a:pPr>
              <a:lnSpc>
                <a:spcPct val="80000"/>
              </a:lnSpc>
            </a:pPr>
            <a:r>
              <a:rPr lang="en-GB" sz="2400" b="1" smtClean="0">
                <a:latin typeface="Arial" pitchFamily="34" charset="0"/>
                <a:cs typeface="Arial" pitchFamily="34" charset="0"/>
              </a:rPr>
              <a:t>The red represents the coding region of the human tyrosinase polypeptide. </a:t>
            </a:r>
          </a:p>
          <a:p>
            <a:pPr>
              <a:lnSpc>
                <a:spcPct val="80000"/>
              </a:lnSpc>
            </a:pPr>
            <a:r>
              <a:rPr lang="en-GB" sz="2400" b="1" smtClean="0">
                <a:latin typeface="Arial" pitchFamily="34" charset="0"/>
                <a:cs typeface="Arial" pitchFamily="34" charset="0"/>
              </a:rPr>
              <a:t>The blue represents the signal peptide, the green represents the copper-binding regions and the yellow the transmembrane region. </a:t>
            </a:r>
          </a:p>
          <a:p>
            <a:pPr>
              <a:lnSpc>
                <a:spcPct val="80000"/>
              </a:lnSpc>
            </a:pPr>
            <a:r>
              <a:rPr lang="en-GB" sz="2400" b="1" smtClean="0">
                <a:latin typeface="Arial" pitchFamily="34" charset="0"/>
                <a:cs typeface="Arial" pitchFamily="34" charset="0"/>
              </a:rPr>
              <a:t>The white dots are cysteine residues conserved in all members of the tyrosinase-related protein family.</a:t>
            </a:r>
            <a:endParaRPr lang="it-IT" sz="2400" b="1" smtClean="0">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805">
                                            <p:txEl>
                                              <p:pRg st="0" end="0"/>
                                            </p:txEl>
                                          </p:spTgt>
                                        </p:tgtEl>
                                        <p:attrNameLst>
                                          <p:attrName>style.visibility</p:attrName>
                                        </p:attrNameLst>
                                      </p:cBhvr>
                                      <p:to>
                                        <p:strVal val="visible"/>
                                      </p:to>
                                    </p:set>
                                    <p:animEffect transition="in" filter="fade">
                                      <p:cBhvr>
                                        <p:cTn id="7" dur="500"/>
                                        <p:tgtEl>
                                          <p:spTgt spid="768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805">
                                            <p:txEl>
                                              <p:pRg st="1" end="1"/>
                                            </p:txEl>
                                          </p:spTgt>
                                        </p:tgtEl>
                                        <p:attrNameLst>
                                          <p:attrName>style.visibility</p:attrName>
                                        </p:attrNameLst>
                                      </p:cBhvr>
                                      <p:to>
                                        <p:strVal val="visible"/>
                                      </p:to>
                                    </p:set>
                                    <p:animEffect transition="in" filter="fade">
                                      <p:cBhvr>
                                        <p:cTn id="12" dur="500"/>
                                        <p:tgtEl>
                                          <p:spTgt spid="768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6805">
                                            <p:txEl>
                                              <p:pRg st="2" end="2"/>
                                            </p:txEl>
                                          </p:spTgt>
                                        </p:tgtEl>
                                        <p:attrNameLst>
                                          <p:attrName>style.visibility</p:attrName>
                                        </p:attrNameLst>
                                      </p:cBhvr>
                                      <p:to>
                                        <p:strVal val="visible"/>
                                      </p:to>
                                    </p:set>
                                    <p:animEffect transition="in" filter="fade">
                                      <p:cBhvr>
                                        <p:cTn id="17" dur="500"/>
                                        <p:tgtEl>
                                          <p:spTgt spid="768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802"/>
                                        </p:tgtEl>
                                        <p:attrNameLst>
                                          <p:attrName>style.visibility</p:attrName>
                                        </p:attrNameLst>
                                      </p:cBhvr>
                                      <p:to>
                                        <p:strVal val="visible"/>
                                      </p:to>
                                    </p:set>
                                    <p:animEffect transition="in" filter="fade">
                                      <p:cBhvr>
                                        <p:cTn id="22" dur="5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r>
              <a:rPr lang="it-IT" sz="4000" dirty="0" err="1" smtClean="0"/>
              <a:t>Other</a:t>
            </a:r>
            <a:r>
              <a:rPr lang="it-IT" sz="4000" dirty="0" smtClean="0"/>
              <a:t> </a:t>
            </a:r>
            <a:r>
              <a:rPr lang="it-IT" sz="4000" dirty="0" err="1" smtClean="0"/>
              <a:t>examples</a:t>
            </a:r>
            <a:r>
              <a:rPr lang="it-IT" sz="4000" dirty="0" smtClean="0"/>
              <a:t> of </a:t>
            </a:r>
            <a:r>
              <a:rPr lang="it-IT" sz="4000" dirty="0" err="1" smtClean="0"/>
              <a:t>autosomic</a:t>
            </a:r>
            <a:r>
              <a:rPr lang="it-IT" sz="4000" dirty="0" smtClean="0"/>
              <a:t> recessive </a:t>
            </a:r>
            <a:r>
              <a:rPr lang="it-IT" sz="4000" dirty="0" err="1" smtClean="0"/>
              <a:t>diseases</a:t>
            </a:r>
            <a:r>
              <a:rPr lang="it-IT" sz="4000" dirty="0" smtClean="0"/>
              <a:t> in man</a:t>
            </a:r>
          </a:p>
        </p:txBody>
      </p:sp>
      <p:sp>
        <p:nvSpPr>
          <p:cNvPr id="180227" name="Rectangle 3"/>
          <p:cNvSpPr>
            <a:spLocks noGrp="1" noChangeArrowheads="1"/>
          </p:cNvSpPr>
          <p:nvPr>
            <p:ph type="body" idx="1"/>
          </p:nvPr>
        </p:nvSpPr>
        <p:spPr>
          <a:xfrm>
            <a:off x="683568" y="1988840"/>
            <a:ext cx="7772400" cy="4114800"/>
          </a:xfrm>
        </p:spPr>
        <p:txBody>
          <a:bodyPr/>
          <a:lstStyle/>
          <a:p>
            <a:pPr eaLnBrk="1" hangingPunct="1">
              <a:lnSpc>
                <a:spcPct val="80000"/>
              </a:lnSpc>
            </a:pPr>
            <a:r>
              <a:rPr lang="it-IT" sz="2800" dirty="0" err="1" smtClean="0">
                <a:solidFill>
                  <a:srgbClr val="FF0000"/>
                </a:solidFill>
              </a:rPr>
              <a:t>Phenylketonuria</a:t>
            </a:r>
            <a:r>
              <a:rPr lang="it-IT" sz="2800" dirty="0" smtClean="0"/>
              <a:t> (PKU)</a:t>
            </a:r>
          </a:p>
          <a:p>
            <a:pPr eaLnBrk="1" hangingPunct="1">
              <a:lnSpc>
                <a:spcPct val="80000"/>
              </a:lnSpc>
              <a:buFontTx/>
              <a:buNone/>
            </a:pPr>
            <a:endParaRPr lang="it-IT" sz="2400" dirty="0"/>
          </a:p>
          <a:p>
            <a:pPr eaLnBrk="1" hangingPunct="1">
              <a:lnSpc>
                <a:spcPct val="80000"/>
              </a:lnSpc>
              <a:buNone/>
            </a:pPr>
            <a:endParaRPr lang="it-IT" sz="2400" dirty="0" smtClean="0"/>
          </a:p>
        </p:txBody>
      </p:sp>
      <p:sp>
        <p:nvSpPr>
          <p:cNvPr id="2" name="CasellaDiTesto 1"/>
          <p:cNvSpPr txBox="1"/>
          <p:nvPr/>
        </p:nvSpPr>
        <p:spPr>
          <a:xfrm>
            <a:off x="467544" y="2708920"/>
            <a:ext cx="8208912" cy="3416320"/>
          </a:xfrm>
          <a:prstGeom prst="rect">
            <a:avLst/>
          </a:prstGeom>
          <a:noFill/>
        </p:spPr>
        <p:txBody>
          <a:bodyPr wrap="square" rtlCol="0">
            <a:spAutoFit/>
          </a:bodyPr>
          <a:lstStyle/>
          <a:p>
            <a:r>
              <a:rPr lang="it-IT" dirty="0" err="1"/>
              <a:t>Caused</a:t>
            </a:r>
            <a:r>
              <a:rPr lang="it-IT" dirty="0"/>
              <a:t> by a </a:t>
            </a:r>
            <a:r>
              <a:rPr lang="it-IT" dirty="0" err="1"/>
              <a:t>defect</a:t>
            </a:r>
            <a:r>
              <a:rPr lang="it-IT" dirty="0"/>
              <a:t> in the </a:t>
            </a:r>
            <a:r>
              <a:rPr lang="it-IT" dirty="0" err="1"/>
              <a:t>conversion</a:t>
            </a:r>
            <a:r>
              <a:rPr lang="it-IT" dirty="0"/>
              <a:t> of the amino acid </a:t>
            </a:r>
            <a:r>
              <a:rPr lang="it-IT" dirty="0" err="1"/>
              <a:t>phenylalanine</a:t>
            </a:r>
            <a:r>
              <a:rPr lang="it-IT" dirty="0"/>
              <a:t>, a component of </a:t>
            </a:r>
            <a:r>
              <a:rPr lang="it-IT" dirty="0" err="1"/>
              <a:t>all</a:t>
            </a:r>
            <a:r>
              <a:rPr lang="it-IT" dirty="0"/>
              <a:t> </a:t>
            </a:r>
            <a:r>
              <a:rPr lang="it-IT" dirty="0" err="1"/>
              <a:t>proteins</a:t>
            </a:r>
            <a:r>
              <a:rPr lang="it-IT" dirty="0"/>
              <a:t> </a:t>
            </a:r>
            <a:r>
              <a:rPr lang="it-IT" dirty="0" err="1"/>
              <a:t>we</a:t>
            </a:r>
            <a:r>
              <a:rPr lang="it-IT" dirty="0"/>
              <a:t> take with </a:t>
            </a:r>
            <a:r>
              <a:rPr lang="it-IT" dirty="0" err="1"/>
              <a:t>food</a:t>
            </a:r>
            <a:r>
              <a:rPr lang="it-IT" dirty="0"/>
              <a:t>. </a:t>
            </a:r>
            <a:r>
              <a:rPr lang="it-IT" dirty="0" err="1"/>
              <a:t>Phenylalanine</a:t>
            </a:r>
            <a:r>
              <a:rPr lang="it-IT" dirty="0"/>
              <a:t> </a:t>
            </a:r>
            <a:r>
              <a:rPr lang="it-IT" dirty="0" err="1"/>
              <a:t>is</a:t>
            </a:r>
            <a:r>
              <a:rPr lang="it-IT" dirty="0"/>
              <a:t> </a:t>
            </a:r>
            <a:r>
              <a:rPr lang="it-IT" dirty="0" err="1"/>
              <a:t>normally</a:t>
            </a:r>
            <a:r>
              <a:rPr lang="it-IT" dirty="0"/>
              <a:t> </a:t>
            </a:r>
            <a:r>
              <a:rPr lang="it-IT" dirty="0" err="1"/>
              <a:t>converted</a:t>
            </a:r>
            <a:r>
              <a:rPr lang="it-IT" dirty="0"/>
              <a:t> </a:t>
            </a:r>
            <a:r>
              <a:rPr lang="it-IT" dirty="0" err="1"/>
              <a:t>into</a:t>
            </a:r>
            <a:r>
              <a:rPr lang="it-IT" dirty="0"/>
              <a:t> the amino acid </a:t>
            </a:r>
            <a:r>
              <a:rPr lang="it-IT" dirty="0" err="1"/>
              <a:t>tyrosine</a:t>
            </a:r>
            <a:r>
              <a:rPr lang="it-IT" dirty="0"/>
              <a:t> by the </a:t>
            </a:r>
            <a:r>
              <a:rPr lang="it-IT" dirty="0" err="1"/>
              <a:t>enzyme</a:t>
            </a:r>
            <a:r>
              <a:rPr lang="it-IT" dirty="0"/>
              <a:t> </a:t>
            </a:r>
            <a:r>
              <a:rPr lang="it-IT" dirty="0" err="1"/>
              <a:t>phenylalanine</a:t>
            </a:r>
            <a:r>
              <a:rPr lang="it-IT" dirty="0"/>
              <a:t> </a:t>
            </a:r>
            <a:r>
              <a:rPr lang="it-IT" dirty="0" err="1"/>
              <a:t>hydroxylase</a:t>
            </a:r>
            <a:r>
              <a:rPr lang="it-IT" dirty="0" smtClean="0"/>
              <a:t>.</a:t>
            </a:r>
          </a:p>
          <a:p>
            <a:endParaRPr lang="it-IT" dirty="0"/>
          </a:p>
          <a:p>
            <a:r>
              <a:rPr lang="it-IT" dirty="0" err="1"/>
              <a:t>If</a:t>
            </a:r>
            <a:r>
              <a:rPr lang="it-IT" dirty="0"/>
              <a:t> the gene </a:t>
            </a:r>
            <a:r>
              <a:rPr lang="it-IT" dirty="0" err="1"/>
              <a:t>that</a:t>
            </a:r>
            <a:r>
              <a:rPr lang="it-IT" dirty="0"/>
              <a:t> </a:t>
            </a:r>
            <a:r>
              <a:rPr lang="it-IT" dirty="0" err="1"/>
              <a:t>codes</a:t>
            </a:r>
            <a:r>
              <a:rPr lang="it-IT" dirty="0"/>
              <a:t> for </a:t>
            </a:r>
            <a:r>
              <a:rPr lang="it-IT" dirty="0" err="1"/>
              <a:t>this</a:t>
            </a:r>
            <a:r>
              <a:rPr lang="it-IT" dirty="0"/>
              <a:t> </a:t>
            </a:r>
            <a:r>
              <a:rPr lang="it-IT" dirty="0" err="1"/>
              <a:t>enzyme</a:t>
            </a:r>
            <a:r>
              <a:rPr lang="it-IT" dirty="0"/>
              <a:t> </a:t>
            </a:r>
            <a:r>
              <a:rPr lang="it-IT" dirty="0" err="1"/>
              <a:t>is</a:t>
            </a:r>
            <a:r>
              <a:rPr lang="it-IT" dirty="0"/>
              <a:t> </a:t>
            </a:r>
            <a:r>
              <a:rPr lang="it-IT" dirty="0" err="1"/>
              <a:t>mutated</a:t>
            </a:r>
            <a:r>
              <a:rPr lang="it-IT" dirty="0"/>
              <a:t>, the </a:t>
            </a:r>
            <a:r>
              <a:rPr lang="it-IT" dirty="0" err="1"/>
              <a:t>conversion</a:t>
            </a:r>
            <a:r>
              <a:rPr lang="it-IT" dirty="0"/>
              <a:t> </a:t>
            </a:r>
            <a:r>
              <a:rPr lang="it-IT" dirty="0" err="1"/>
              <a:t>does</a:t>
            </a:r>
            <a:r>
              <a:rPr lang="it-IT" dirty="0"/>
              <a:t> </a:t>
            </a:r>
            <a:r>
              <a:rPr lang="it-IT" dirty="0" err="1"/>
              <a:t>not</a:t>
            </a:r>
            <a:r>
              <a:rPr lang="it-IT" dirty="0"/>
              <a:t> take </a:t>
            </a:r>
            <a:r>
              <a:rPr lang="it-IT" dirty="0" err="1"/>
              <a:t>place</a:t>
            </a:r>
            <a:r>
              <a:rPr lang="it-IT" dirty="0"/>
              <a:t> and </a:t>
            </a:r>
            <a:r>
              <a:rPr lang="it-IT" dirty="0" err="1"/>
              <a:t>phenylalanine</a:t>
            </a:r>
            <a:r>
              <a:rPr lang="it-IT" dirty="0"/>
              <a:t> </a:t>
            </a:r>
            <a:r>
              <a:rPr lang="it-IT" dirty="0" err="1"/>
              <a:t>accumulates</a:t>
            </a:r>
            <a:r>
              <a:rPr lang="it-IT" dirty="0"/>
              <a:t> in the body, </a:t>
            </a:r>
            <a:r>
              <a:rPr lang="it-IT" dirty="0" err="1"/>
              <a:t>interfering</a:t>
            </a:r>
            <a:r>
              <a:rPr lang="it-IT" dirty="0"/>
              <a:t> with the </a:t>
            </a:r>
            <a:r>
              <a:rPr lang="it-IT" dirty="0" err="1"/>
              <a:t>normal</a:t>
            </a:r>
            <a:r>
              <a:rPr lang="it-IT" dirty="0"/>
              <a:t> </a:t>
            </a:r>
            <a:r>
              <a:rPr lang="it-IT" dirty="0" err="1"/>
              <a:t>development</a:t>
            </a:r>
            <a:r>
              <a:rPr lang="it-IT" dirty="0"/>
              <a:t> of the </a:t>
            </a:r>
            <a:r>
              <a:rPr lang="it-IT" dirty="0" err="1"/>
              <a:t>nervous</a:t>
            </a:r>
            <a:r>
              <a:rPr lang="it-IT" dirty="0"/>
              <a:t> </a:t>
            </a:r>
            <a:r>
              <a:rPr lang="it-IT" dirty="0" err="1"/>
              <a:t>system</a:t>
            </a:r>
            <a:r>
              <a:rPr lang="it-IT" dirty="0"/>
              <a:t> and </a:t>
            </a:r>
            <a:r>
              <a:rPr lang="it-IT" dirty="0" err="1"/>
              <a:t>causing</a:t>
            </a:r>
            <a:r>
              <a:rPr lang="it-IT" dirty="0"/>
              <a:t> </a:t>
            </a:r>
            <a:r>
              <a:rPr lang="it-IT" dirty="0" err="1"/>
              <a:t>mental</a:t>
            </a:r>
            <a:r>
              <a:rPr lang="it-IT" dirty="0"/>
              <a:t> </a:t>
            </a:r>
            <a:r>
              <a:rPr lang="it-IT" dirty="0" err="1"/>
              <a:t>retardation</a:t>
            </a:r>
            <a:r>
              <a:rPr lang="it-IT"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06-15"/>
          <p:cNvPicPr>
            <a:picLocks noChangeAspect="1" noChangeArrowheads="1"/>
          </p:cNvPicPr>
          <p:nvPr/>
        </p:nvPicPr>
        <p:blipFill>
          <a:blip r:embed="rId2"/>
          <a:srcRect/>
          <a:stretch>
            <a:fillRect/>
          </a:stretch>
        </p:blipFill>
        <p:spPr bwMode="auto">
          <a:xfrm>
            <a:off x="1376363" y="1092200"/>
            <a:ext cx="6391275" cy="5765800"/>
          </a:xfrm>
          <a:prstGeom prst="rect">
            <a:avLst/>
          </a:prstGeom>
          <a:noFill/>
          <a:ln w="9525">
            <a:noFill/>
            <a:miter lim="800000"/>
            <a:headEnd/>
            <a:tailEnd/>
          </a:ln>
        </p:spPr>
      </p:pic>
      <p:sp>
        <p:nvSpPr>
          <p:cNvPr id="2" name="Rettangolo 1"/>
          <p:cNvSpPr/>
          <p:nvPr/>
        </p:nvSpPr>
        <p:spPr>
          <a:xfrm>
            <a:off x="539552" y="44624"/>
            <a:ext cx="8136904" cy="1107996"/>
          </a:xfrm>
          <a:prstGeom prst="rect">
            <a:avLst/>
          </a:prstGeom>
        </p:spPr>
        <p:txBody>
          <a:bodyPr wrap="square">
            <a:spAutoFit/>
          </a:bodyPr>
          <a:lstStyle/>
          <a:p>
            <a:pPr algn="ctr"/>
            <a:r>
              <a:rPr lang="it-IT" dirty="0" smtClean="0"/>
              <a:t>The </a:t>
            </a:r>
            <a:r>
              <a:rPr lang="it-IT" dirty="0" err="1"/>
              <a:t>onset</a:t>
            </a:r>
            <a:r>
              <a:rPr lang="it-IT" dirty="0"/>
              <a:t> of </a:t>
            </a:r>
            <a:r>
              <a:rPr lang="it-IT" dirty="0" err="1"/>
              <a:t>phenylketonuria</a:t>
            </a:r>
            <a:r>
              <a:rPr lang="it-IT" dirty="0"/>
              <a:t> </a:t>
            </a:r>
            <a:r>
              <a:rPr lang="it-IT" dirty="0" err="1"/>
              <a:t>is</a:t>
            </a:r>
            <a:r>
              <a:rPr lang="it-IT" dirty="0"/>
              <a:t> </a:t>
            </a:r>
            <a:r>
              <a:rPr lang="it-IT" dirty="0" err="1"/>
              <a:t>manifested</a:t>
            </a:r>
            <a:r>
              <a:rPr lang="it-IT" dirty="0"/>
              <a:t> </a:t>
            </a:r>
            <a:r>
              <a:rPr lang="it-IT" dirty="0" err="1"/>
              <a:t>through</a:t>
            </a:r>
            <a:r>
              <a:rPr lang="it-IT" dirty="0"/>
              <a:t> a </a:t>
            </a:r>
            <a:r>
              <a:rPr lang="it-IT" dirty="0" err="1"/>
              <a:t>complex</a:t>
            </a:r>
            <a:r>
              <a:rPr lang="it-IT" dirty="0"/>
              <a:t> </a:t>
            </a:r>
            <a:r>
              <a:rPr lang="it-IT" dirty="0" err="1"/>
              <a:t>sequence</a:t>
            </a:r>
            <a:r>
              <a:rPr lang="it-IT" dirty="0"/>
              <a:t> of </a:t>
            </a:r>
            <a:r>
              <a:rPr lang="it-IT" dirty="0" err="1"/>
              <a:t>stages</a:t>
            </a:r>
            <a:r>
              <a:rPr lang="it-IT" dirty="0"/>
              <a:t>.</a:t>
            </a:r>
          </a:p>
          <a:p>
            <a:pPr algn="ctr"/>
            <a:r>
              <a:rPr lang="it-IT" sz="1800" dirty="0"/>
              <a:t>The </a:t>
            </a:r>
            <a:r>
              <a:rPr lang="it-IT" sz="1800" dirty="0" err="1"/>
              <a:t>red</a:t>
            </a:r>
            <a:r>
              <a:rPr lang="it-IT" sz="1800" dirty="0"/>
              <a:t> </a:t>
            </a:r>
            <a:r>
              <a:rPr lang="it-IT" sz="1800" dirty="0" err="1"/>
              <a:t>rectangles</a:t>
            </a:r>
            <a:r>
              <a:rPr lang="it-IT" sz="1800" dirty="0"/>
              <a:t> indicate </a:t>
            </a:r>
            <a:r>
              <a:rPr lang="it-IT" sz="1800" dirty="0" err="1"/>
              <a:t>those</a:t>
            </a:r>
            <a:r>
              <a:rPr lang="it-IT" sz="1800" dirty="0"/>
              <a:t> </a:t>
            </a:r>
            <a:r>
              <a:rPr lang="it-IT" sz="1800" dirty="0" err="1"/>
              <a:t>stages</a:t>
            </a:r>
            <a:r>
              <a:rPr lang="it-IT" sz="1800" dirty="0"/>
              <a:t> in </a:t>
            </a:r>
            <a:r>
              <a:rPr lang="it-IT" sz="1800" dirty="0" err="1"/>
              <a:t>which</a:t>
            </a:r>
            <a:r>
              <a:rPr lang="it-IT" sz="1800" dirty="0"/>
              <a:t> </a:t>
            </a:r>
            <a:r>
              <a:rPr lang="it-IT" sz="1800" dirty="0" smtClean="0"/>
              <a:t>a </a:t>
            </a:r>
            <a:r>
              <a:rPr lang="it-IT" sz="1800" dirty="0" err="1" smtClean="0"/>
              <a:t>change</a:t>
            </a:r>
            <a:r>
              <a:rPr lang="it-IT" sz="1800" dirty="0" smtClean="0"/>
              <a:t> </a:t>
            </a:r>
            <a:r>
              <a:rPr lang="it-IT" sz="1800" dirty="0"/>
              <a:t>or </a:t>
            </a:r>
            <a:r>
              <a:rPr lang="it-IT" sz="1800" dirty="0" smtClean="0"/>
              <a:t>a </a:t>
            </a:r>
            <a:r>
              <a:rPr lang="it-IT" sz="1800" dirty="0" err="1" smtClean="0"/>
              <a:t>block</a:t>
            </a:r>
            <a:r>
              <a:rPr lang="it-IT" sz="1800" dirty="0" smtClean="0"/>
              <a:t> are </a:t>
            </a:r>
            <a:r>
              <a:rPr lang="it-IT" sz="1800" dirty="0" err="1" smtClean="0"/>
              <a:t>possible</a:t>
            </a:r>
            <a:r>
              <a:rPr lang="it-IT" sz="1800" dirty="0" smtClean="0"/>
              <a:t>.</a:t>
            </a:r>
            <a:endParaRPr lang="it-IT" sz="1800" dirty="0"/>
          </a:p>
        </p:txBody>
      </p:sp>
    </p:spTree>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06-06"/>
          <p:cNvPicPr>
            <a:picLocks noChangeAspect="1" noChangeArrowheads="1"/>
          </p:cNvPicPr>
          <p:nvPr/>
        </p:nvPicPr>
        <p:blipFill>
          <a:blip r:embed="rId2"/>
          <a:srcRect/>
          <a:stretch>
            <a:fillRect/>
          </a:stretch>
        </p:blipFill>
        <p:spPr bwMode="auto">
          <a:xfrm>
            <a:off x="1228725" y="1281113"/>
            <a:ext cx="6684963" cy="5576887"/>
          </a:xfrm>
          <a:prstGeom prst="rect">
            <a:avLst/>
          </a:prstGeom>
          <a:noFill/>
          <a:ln w="9525">
            <a:noFill/>
            <a:miter lim="800000"/>
            <a:headEnd/>
            <a:tailEnd/>
          </a:ln>
        </p:spPr>
      </p:pic>
      <p:sp>
        <p:nvSpPr>
          <p:cNvPr id="2" name="Rettangolo 1"/>
          <p:cNvSpPr/>
          <p:nvPr/>
        </p:nvSpPr>
        <p:spPr>
          <a:xfrm>
            <a:off x="-108520" y="-27384"/>
            <a:ext cx="9289032" cy="2031325"/>
          </a:xfrm>
          <a:prstGeom prst="rect">
            <a:avLst/>
          </a:prstGeom>
        </p:spPr>
        <p:txBody>
          <a:bodyPr wrap="square">
            <a:spAutoFit/>
          </a:bodyPr>
          <a:lstStyle/>
          <a:p>
            <a:pPr algn="ctr"/>
            <a:r>
              <a:rPr lang="it-IT" dirty="0" err="1"/>
              <a:t>Structure</a:t>
            </a:r>
            <a:r>
              <a:rPr lang="it-IT" dirty="0"/>
              <a:t> of the gene for the </a:t>
            </a:r>
            <a:r>
              <a:rPr lang="it-IT" dirty="0" err="1"/>
              <a:t>enzyme</a:t>
            </a:r>
            <a:r>
              <a:rPr lang="it-IT" dirty="0"/>
              <a:t> </a:t>
            </a:r>
            <a:r>
              <a:rPr lang="it-IT" dirty="0" err="1"/>
              <a:t>phenylalanine</a:t>
            </a:r>
            <a:r>
              <a:rPr lang="it-IT" dirty="0"/>
              <a:t> </a:t>
            </a:r>
            <a:r>
              <a:rPr lang="it-IT" dirty="0" err="1"/>
              <a:t>hydroxylase</a:t>
            </a:r>
            <a:r>
              <a:rPr lang="it-IT" dirty="0"/>
              <a:t> in the human </a:t>
            </a:r>
            <a:r>
              <a:rPr lang="it-IT" dirty="0" err="1"/>
              <a:t>species</a:t>
            </a:r>
            <a:r>
              <a:rPr lang="it-IT" dirty="0"/>
              <a:t> and </a:t>
            </a:r>
            <a:r>
              <a:rPr lang="it-IT" dirty="0" err="1" smtClean="0"/>
              <a:t>checklist</a:t>
            </a:r>
            <a:r>
              <a:rPr lang="it-IT" dirty="0" smtClean="0"/>
              <a:t> of some </a:t>
            </a:r>
            <a:r>
              <a:rPr lang="it-IT" dirty="0" err="1"/>
              <a:t>mutations</a:t>
            </a:r>
            <a:r>
              <a:rPr lang="it-IT" dirty="0"/>
              <a:t> </a:t>
            </a:r>
            <a:r>
              <a:rPr lang="it-IT" dirty="0" err="1" smtClean="0"/>
              <a:t>responsible</a:t>
            </a:r>
            <a:r>
              <a:rPr lang="it-IT" dirty="0" smtClean="0"/>
              <a:t> for the </a:t>
            </a:r>
            <a:r>
              <a:rPr lang="it-IT" dirty="0" err="1"/>
              <a:t>malfunction</a:t>
            </a:r>
            <a:r>
              <a:rPr lang="it-IT" dirty="0"/>
              <a:t> of the </a:t>
            </a:r>
            <a:r>
              <a:rPr lang="it-IT" dirty="0" err="1"/>
              <a:t>enzyme</a:t>
            </a:r>
            <a:r>
              <a:rPr lang="it-IT" dirty="0"/>
              <a:t>.</a:t>
            </a:r>
          </a:p>
          <a:p>
            <a:pPr algn="ctr"/>
            <a:r>
              <a:rPr lang="it-IT" sz="1800" dirty="0"/>
              <a:t>Gene </a:t>
            </a:r>
            <a:r>
              <a:rPr lang="it-IT" sz="1800" dirty="0" err="1"/>
              <a:t>mutations</a:t>
            </a:r>
            <a:r>
              <a:rPr lang="it-IT" sz="1800" dirty="0"/>
              <a:t> in </a:t>
            </a:r>
            <a:r>
              <a:rPr lang="it-IT" sz="1800" dirty="0" err="1"/>
              <a:t>exons</a:t>
            </a:r>
            <a:r>
              <a:rPr lang="it-IT" sz="1800" dirty="0"/>
              <a:t> are </a:t>
            </a:r>
            <a:r>
              <a:rPr lang="it-IT" sz="1800" dirty="0" err="1"/>
              <a:t>listed</a:t>
            </a:r>
            <a:r>
              <a:rPr lang="it-IT" sz="1800" dirty="0"/>
              <a:t> </a:t>
            </a:r>
            <a:r>
              <a:rPr lang="it-IT" sz="1800" dirty="0" err="1"/>
              <a:t>above</a:t>
            </a:r>
            <a:r>
              <a:rPr lang="it-IT" sz="1800" dirty="0"/>
              <a:t>. </a:t>
            </a:r>
            <a:r>
              <a:rPr lang="it-IT" sz="1800" dirty="0" err="1"/>
              <a:t>Mutations</a:t>
            </a:r>
            <a:r>
              <a:rPr lang="it-IT" sz="1800" dirty="0"/>
              <a:t> in </a:t>
            </a:r>
            <a:r>
              <a:rPr lang="it-IT" sz="1800" dirty="0" err="1"/>
              <a:t>intron</a:t>
            </a:r>
            <a:r>
              <a:rPr lang="it-IT" sz="1800" dirty="0"/>
              <a:t> </a:t>
            </a:r>
            <a:r>
              <a:rPr lang="it-IT" sz="1800" dirty="0" err="1"/>
              <a:t>splicing</a:t>
            </a:r>
            <a:r>
              <a:rPr lang="it-IT" sz="1800" dirty="0"/>
              <a:t> (</a:t>
            </a:r>
            <a:r>
              <a:rPr lang="it-IT" sz="1800" dirty="0" err="1"/>
              <a:t>altering</a:t>
            </a:r>
            <a:r>
              <a:rPr lang="it-IT" sz="1800" dirty="0"/>
              <a:t> </a:t>
            </a:r>
            <a:r>
              <a:rPr lang="it-IT" sz="1800" dirty="0" smtClean="0"/>
              <a:t>the </a:t>
            </a:r>
            <a:r>
              <a:rPr lang="it-IT" sz="1800" dirty="0" err="1" smtClean="0"/>
              <a:t>removal</a:t>
            </a:r>
            <a:r>
              <a:rPr lang="it-IT" sz="1800" dirty="0" smtClean="0"/>
              <a:t> </a:t>
            </a:r>
            <a:r>
              <a:rPr lang="it-IT" sz="1800" dirty="0"/>
              <a:t>of </a:t>
            </a:r>
            <a:r>
              <a:rPr lang="it-IT" sz="1800" dirty="0" err="1"/>
              <a:t>introns</a:t>
            </a:r>
            <a:r>
              <a:rPr lang="it-IT" sz="1800" dirty="0"/>
              <a:t> and </a:t>
            </a:r>
            <a:r>
              <a:rPr lang="it-IT" sz="1800" dirty="0" err="1"/>
              <a:t>joining</a:t>
            </a:r>
            <a:r>
              <a:rPr lang="it-IT" sz="1800" dirty="0"/>
              <a:t> of </a:t>
            </a:r>
            <a:r>
              <a:rPr lang="it-IT" sz="1800" dirty="0" err="1"/>
              <a:t>exons</a:t>
            </a:r>
            <a:r>
              <a:rPr lang="it-IT" sz="1800" dirty="0"/>
              <a:t> in RNA) are </a:t>
            </a:r>
            <a:r>
              <a:rPr lang="it-IT" sz="1800" dirty="0" err="1"/>
              <a:t>listed</a:t>
            </a:r>
            <a:r>
              <a:rPr lang="it-IT" sz="1800" dirty="0"/>
              <a:t> </a:t>
            </a:r>
            <a:r>
              <a:rPr lang="it-IT" sz="1800" dirty="0" err="1" smtClean="0"/>
              <a:t>below</a:t>
            </a:r>
            <a:r>
              <a:rPr lang="it-IT" sz="1800" dirty="0" smtClean="0"/>
              <a:t> </a:t>
            </a:r>
            <a:r>
              <a:rPr lang="it-IT" sz="1800" dirty="0"/>
              <a:t>the gene. The </a:t>
            </a:r>
            <a:r>
              <a:rPr lang="it-IT" sz="1800" dirty="0" err="1"/>
              <a:t>various</a:t>
            </a:r>
            <a:r>
              <a:rPr lang="it-IT" sz="1800" dirty="0"/>
              <a:t> </a:t>
            </a:r>
            <a:r>
              <a:rPr lang="it-IT" sz="1800" dirty="0" err="1" smtClean="0"/>
              <a:t>symbols</a:t>
            </a:r>
            <a:r>
              <a:rPr lang="it-IT" sz="1800" dirty="0" smtClean="0"/>
              <a:t> indicate </a:t>
            </a:r>
            <a:r>
              <a:rPr lang="it-IT" sz="1800" dirty="0" err="1"/>
              <a:t>different</a:t>
            </a:r>
            <a:r>
              <a:rPr lang="it-IT" sz="1800" dirty="0"/>
              <a:t> </a:t>
            </a:r>
            <a:r>
              <a:rPr lang="it-IT" sz="1800" dirty="0" err="1"/>
              <a:t>types</a:t>
            </a:r>
            <a:r>
              <a:rPr lang="it-IT" sz="1800" dirty="0"/>
              <a:t> of </a:t>
            </a:r>
            <a:r>
              <a:rPr lang="it-IT" sz="1800" dirty="0" err="1"/>
              <a:t>mutations</a:t>
            </a:r>
            <a:r>
              <a:rPr lang="it-IT" sz="1800" dirty="0"/>
              <a:t>.</a:t>
            </a:r>
          </a:p>
        </p:txBody>
      </p:sp>
    </p:spTree>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85800" y="1981200"/>
            <a:ext cx="7772400" cy="4114800"/>
          </a:xfrm>
          <a:prstGeom prst="rect">
            <a:avLst/>
          </a:prstGeom>
        </p:spPr>
        <p:txBody>
          <a:bodyPr/>
          <a:lstStyle/>
          <a:p>
            <a:pPr marL="342900" indent="-342900">
              <a:lnSpc>
                <a:spcPct val="80000"/>
              </a:lnSpc>
              <a:spcBef>
                <a:spcPct val="20000"/>
              </a:spcBef>
              <a:buFontTx/>
              <a:buChar char="•"/>
              <a:defRPr/>
            </a:pPr>
            <a:r>
              <a:rPr lang="it-IT" kern="0" dirty="0" err="1" smtClean="0">
                <a:solidFill>
                  <a:srgbClr val="FF0000"/>
                </a:solidFill>
                <a:latin typeface="+mn-lt"/>
              </a:rPr>
              <a:t>Phenylketonuria</a:t>
            </a:r>
            <a:r>
              <a:rPr lang="it-IT" kern="0" dirty="0" smtClean="0">
                <a:latin typeface="+mn-lt"/>
              </a:rPr>
              <a:t> </a:t>
            </a:r>
            <a:r>
              <a:rPr lang="it-IT" kern="0" dirty="0">
                <a:latin typeface="+mn-lt"/>
              </a:rPr>
              <a:t>(PKU)</a:t>
            </a:r>
          </a:p>
          <a:p>
            <a:pPr marL="342900" indent="-342900">
              <a:lnSpc>
                <a:spcPct val="80000"/>
              </a:lnSpc>
              <a:spcBef>
                <a:spcPct val="20000"/>
              </a:spcBef>
              <a:buFontTx/>
              <a:buChar char="•"/>
              <a:defRPr/>
            </a:pPr>
            <a:endParaRPr lang="it-IT" kern="0" dirty="0">
              <a:latin typeface="+mn-lt"/>
            </a:endParaRPr>
          </a:p>
        </p:txBody>
      </p:sp>
      <p:sp>
        <p:nvSpPr>
          <p:cNvPr id="3" name="Rettangolo 2"/>
          <p:cNvSpPr/>
          <p:nvPr/>
        </p:nvSpPr>
        <p:spPr>
          <a:xfrm>
            <a:off x="827584" y="2564904"/>
            <a:ext cx="7272808" cy="1569660"/>
          </a:xfrm>
          <a:prstGeom prst="rect">
            <a:avLst/>
          </a:prstGeom>
        </p:spPr>
        <p:txBody>
          <a:bodyPr wrap="square">
            <a:spAutoFit/>
          </a:bodyPr>
          <a:lstStyle/>
          <a:p>
            <a:r>
              <a:rPr lang="it-IT" dirty="0" err="1"/>
              <a:t>Today</a:t>
            </a:r>
            <a:r>
              <a:rPr lang="it-IT" dirty="0"/>
              <a:t> </a:t>
            </a:r>
            <a:r>
              <a:rPr lang="it-IT" dirty="0" err="1"/>
              <a:t>newborns</a:t>
            </a:r>
            <a:r>
              <a:rPr lang="it-IT" dirty="0"/>
              <a:t> are </a:t>
            </a:r>
            <a:r>
              <a:rPr lang="it-IT" dirty="0" err="1"/>
              <a:t>routinely</a:t>
            </a:r>
            <a:r>
              <a:rPr lang="it-IT" dirty="0"/>
              <a:t> </a:t>
            </a:r>
            <a:r>
              <a:rPr lang="it-IT" dirty="0" err="1"/>
              <a:t>subjected</a:t>
            </a:r>
            <a:r>
              <a:rPr lang="it-IT" dirty="0"/>
              <a:t> to </a:t>
            </a:r>
            <a:r>
              <a:rPr lang="it-IT" dirty="0" err="1"/>
              <a:t>diagnostic</a:t>
            </a:r>
            <a:r>
              <a:rPr lang="it-IT" dirty="0"/>
              <a:t> </a:t>
            </a:r>
            <a:r>
              <a:rPr lang="it-IT" dirty="0" err="1"/>
              <a:t>tests</a:t>
            </a:r>
            <a:r>
              <a:rPr lang="it-IT" dirty="0"/>
              <a:t> to </a:t>
            </a:r>
            <a:r>
              <a:rPr lang="it-IT" dirty="0" err="1"/>
              <a:t>identify</a:t>
            </a:r>
            <a:r>
              <a:rPr lang="it-IT" dirty="0"/>
              <a:t> the </a:t>
            </a:r>
            <a:r>
              <a:rPr lang="it-IT" dirty="0" err="1"/>
              <a:t>deficiency</a:t>
            </a:r>
            <a:r>
              <a:rPr lang="it-IT" dirty="0"/>
              <a:t> </a:t>
            </a:r>
            <a:r>
              <a:rPr lang="it-IT" dirty="0" err="1"/>
              <a:t>at</a:t>
            </a:r>
            <a:r>
              <a:rPr lang="it-IT" dirty="0"/>
              <a:t> </a:t>
            </a:r>
            <a:r>
              <a:rPr lang="it-IT" dirty="0" err="1"/>
              <a:t>birth</a:t>
            </a:r>
            <a:r>
              <a:rPr lang="it-IT" dirty="0"/>
              <a:t> and, </a:t>
            </a:r>
            <a:r>
              <a:rPr lang="it-IT" dirty="0" err="1"/>
              <a:t>if</a:t>
            </a:r>
            <a:r>
              <a:rPr lang="it-IT" dirty="0"/>
              <a:t> </a:t>
            </a:r>
            <a:r>
              <a:rPr lang="it-IT" dirty="0" err="1"/>
              <a:t>needed</a:t>
            </a:r>
            <a:r>
              <a:rPr lang="it-IT" dirty="0"/>
              <a:t>, to </a:t>
            </a:r>
            <a:r>
              <a:rPr lang="it-IT" dirty="0" err="1"/>
              <a:t>give</a:t>
            </a:r>
            <a:r>
              <a:rPr lang="it-IT" dirty="0"/>
              <a:t> the </a:t>
            </a:r>
            <a:r>
              <a:rPr lang="it-IT" dirty="0" err="1"/>
              <a:t>child</a:t>
            </a:r>
            <a:r>
              <a:rPr lang="it-IT" dirty="0"/>
              <a:t> a special </a:t>
            </a:r>
            <a:r>
              <a:rPr lang="it-IT" dirty="0" err="1"/>
              <a:t>diet</a:t>
            </a:r>
            <a:r>
              <a:rPr lang="it-IT" dirty="0"/>
              <a:t> </a:t>
            </a:r>
            <a:r>
              <a:rPr lang="it-IT" dirty="0" err="1"/>
              <a:t>that</a:t>
            </a:r>
            <a:r>
              <a:rPr lang="it-IT" dirty="0"/>
              <a:t> </a:t>
            </a:r>
            <a:r>
              <a:rPr lang="it-IT" dirty="0" err="1" smtClean="0"/>
              <a:t>doesn’t</a:t>
            </a:r>
            <a:r>
              <a:rPr lang="it-IT" dirty="0" smtClean="0"/>
              <a:t> </a:t>
            </a:r>
            <a:r>
              <a:rPr lang="it-IT" dirty="0" err="1" smtClean="0"/>
              <a:t>lead</a:t>
            </a:r>
            <a:r>
              <a:rPr lang="it-IT" dirty="0" smtClean="0"/>
              <a:t> to  </a:t>
            </a:r>
            <a:r>
              <a:rPr lang="it-IT" dirty="0" err="1" smtClean="0"/>
              <a:t>phenylalanine</a:t>
            </a:r>
            <a:r>
              <a:rPr lang="it-IT" dirty="0" smtClean="0"/>
              <a:t> </a:t>
            </a:r>
            <a:r>
              <a:rPr lang="it-IT" dirty="0" err="1" smtClean="0"/>
              <a:t>uptake</a:t>
            </a:r>
            <a:r>
              <a:rPr lang="it-IT" dirty="0" smtClean="0"/>
              <a:t>.</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it-IT" smtClean="0">
                <a:solidFill>
                  <a:srgbClr val="FF0000"/>
                </a:solidFill>
                <a:latin typeface="Tahoma" pitchFamily="34" charset="0"/>
              </a:rPr>
              <a:t>Cystic Fibrosis</a:t>
            </a:r>
          </a:p>
        </p:txBody>
      </p:sp>
      <p:sp>
        <p:nvSpPr>
          <p:cNvPr id="184323" name="Rectangle 3"/>
          <p:cNvSpPr>
            <a:spLocks noChangeArrowheads="1"/>
          </p:cNvSpPr>
          <p:nvPr/>
        </p:nvSpPr>
        <p:spPr bwMode="auto">
          <a:xfrm>
            <a:off x="3714750" y="2805113"/>
            <a:ext cx="9144000" cy="461962"/>
          </a:xfrm>
          <a:prstGeom prst="rect">
            <a:avLst/>
          </a:prstGeom>
          <a:noFill/>
          <a:ln w="9525">
            <a:noFill/>
            <a:miter lim="800000"/>
            <a:headEnd/>
            <a:tailEnd/>
          </a:ln>
        </p:spPr>
        <p:txBody>
          <a:bodyPr>
            <a:spAutoFit/>
          </a:bodyPr>
          <a:lstStyle/>
          <a:p>
            <a:pPr eaLnBrk="0" hangingPunct="0"/>
            <a:endParaRPr lang="it-IT"/>
          </a:p>
        </p:txBody>
      </p:sp>
      <p:pic>
        <p:nvPicPr>
          <p:cNvPr id="184324" name="Picture 4" descr="http://www.cftrust.org.uk/boyoxygen.jpg"/>
          <p:cNvPicPr>
            <a:picLocks noChangeAspect="1" noChangeArrowheads="1"/>
          </p:cNvPicPr>
          <p:nvPr/>
        </p:nvPicPr>
        <p:blipFill>
          <a:blip r:embed="rId3" r:link="rId4"/>
          <a:srcRect/>
          <a:stretch>
            <a:fillRect/>
          </a:stretch>
        </p:blipFill>
        <p:spPr bwMode="auto">
          <a:xfrm>
            <a:off x="381000" y="1828800"/>
            <a:ext cx="3886200" cy="2827338"/>
          </a:xfrm>
          <a:prstGeom prst="rect">
            <a:avLst/>
          </a:prstGeom>
          <a:noFill/>
          <a:ln w="9525">
            <a:noFill/>
            <a:miter lim="800000"/>
            <a:headEnd/>
            <a:tailEnd/>
          </a:ln>
        </p:spPr>
      </p:pic>
      <p:sp>
        <p:nvSpPr>
          <p:cNvPr id="184325" name="Rectangle 5"/>
          <p:cNvSpPr>
            <a:spLocks noChangeArrowheads="1"/>
          </p:cNvSpPr>
          <p:nvPr/>
        </p:nvSpPr>
        <p:spPr bwMode="auto">
          <a:xfrm>
            <a:off x="3114675" y="2352675"/>
            <a:ext cx="9144000" cy="461963"/>
          </a:xfrm>
          <a:prstGeom prst="rect">
            <a:avLst/>
          </a:prstGeom>
          <a:noFill/>
          <a:ln w="9525">
            <a:noFill/>
            <a:miter lim="800000"/>
            <a:headEnd/>
            <a:tailEnd/>
          </a:ln>
        </p:spPr>
        <p:txBody>
          <a:bodyPr>
            <a:spAutoFit/>
          </a:bodyPr>
          <a:lstStyle/>
          <a:p>
            <a:pPr eaLnBrk="0" hangingPunct="0"/>
            <a:endParaRPr lang="it-IT"/>
          </a:p>
        </p:txBody>
      </p:sp>
      <p:sp>
        <p:nvSpPr>
          <p:cNvPr id="184326" name="Rectangle 6"/>
          <p:cNvSpPr>
            <a:spLocks noChangeArrowheads="1"/>
          </p:cNvSpPr>
          <p:nvPr/>
        </p:nvSpPr>
        <p:spPr bwMode="auto">
          <a:xfrm>
            <a:off x="3843338" y="2852738"/>
            <a:ext cx="9144000" cy="461962"/>
          </a:xfrm>
          <a:prstGeom prst="rect">
            <a:avLst/>
          </a:prstGeom>
          <a:noFill/>
          <a:ln w="9525">
            <a:noFill/>
            <a:miter lim="800000"/>
            <a:headEnd type="none" w="sm" len="sm"/>
            <a:tailEnd type="none" w="sm" len="sm"/>
          </a:ln>
        </p:spPr>
        <p:txBody>
          <a:bodyPr>
            <a:spAutoFit/>
          </a:bodyPr>
          <a:lstStyle/>
          <a:p>
            <a:pPr eaLnBrk="0" hangingPunct="0"/>
            <a:endParaRPr lang="it-IT"/>
          </a:p>
        </p:txBody>
      </p:sp>
      <p:pic>
        <p:nvPicPr>
          <p:cNvPr id="184327" name="Picture 7" descr="http://www.cftrust.org.uk/fatherson.gif"/>
          <p:cNvPicPr>
            <a:picLocks noChangeAspect="1" noChangeArrowheads="1"/>
          </p:cNvPicPr>
          <p:nvPr/>
        </p:nvPicPr>
        <p:blipFill>
          <a:blip r:embed="rId5" r:link="rId6"/>
          <a:srcRect/>
          <a:stretch>
            <a:fillRect/>
          </a:stretch>
        </p:blipFill>
        <p:spPr bwMode="auto">
          <a:xfrm>
            <a:off x="5105400" y="3733800"/>
            <a:ext cx="3471863" cy="274637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01-01"/>
          <p:cNvPicPr>
            <a:picLocks noChangeAspect="1" noChangeArrowheads="1"/>
          </p:cNvPicPr>
          <p:nvPr/>
        </p:nvPicPr>
        <p:blipFill>
          <a:blip r:embed="rId2"/>
          <a:srcRect/>
          <a:stretch>
            <a:fillRect/>
          </a:stretch>
        </p:blipFill>
        <p:spPr bwMode="auto">
          <a:xfrm>
            <a:off x="2098675" y="866775"/>
            <a:ext cx="4500563" cy="5848350"/>
          </a:xfrm>
          <a:prstGeom prst="rect">
            <a:avLst/>
          </a:prstGeom>
          <a:noFill/>
          <a:ln w="9525">
            <a:noFill/>
            <a:miter lim="800000"/>
            <a:headEnd/>
            <a:tailEnd/>
          </a:ln>
        </p:spPr>
      </p:pic>
      <p:sp>
        <p:nvSpPr>
          <p:cNvPr id="52227" name="CasellaDiTesto 3"/>
          <p:cNvSpPr txBox="1">
            <a:spLocks noChangeArrowheads="1"/>
          </p:cNvSpPr>
          <p:nvPr/>
        </p:nvSpPr>
        <p:spPr bwMode="auto">
          <a:xfrm>
            <a:off x="2947988" y="285750"/>
            <a:ext cx="2695575" cy="369888"/>
          </a:xfrm>
          <a:prstGeom prst="rect">
            <a:avLst/>
          </a:prstGeom>
          <a:noFill/>
          <a:ln w="9525">
            <a:noFill/>
            <a:miter lim="800000"/>
            <a:headEnd/>
            <a:tailEnd/>
          </a:ln>
        </p:spPr>
        <p:txBody>
          <a:bodyPr wrap="none">
            <a:spAutoFit/>
          </a:bodyPr>
          <a:lstStyle/>
          <a:p>
            <a:r>
              <a:rPr lang="it-IT"/>
              <a:t>Gregor MENDEL (1822-1884)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olo 1"/>
          <p:cNvSpPr>
            <a:spLocks noGrp="1"/>
          </p:cNvSpPr>
          <p:nvPr>
            <p:ph type="title"/>
          </p:nvPr>
        </p:nvSpPr>
        <p:spPr>
          <a:xfrm>
            <a:off x="457200" y="142875"/>
            <a:ext cx="8229600" cy="1143000"/>
          </a:xfrm>
        </p:spPr>
        <p:txBody>
          <a:bodyPr/>
          <a:lstStyle/>
          <a:p>
            <a:r>
              <a:rPr lang="it-IT" dirty="0" err="1" smtClean="0"/>
              <a:t>Cystic</a:t>
            </a:r>
            <a:r>
              <a:rPr lang="it-IT" dirty="0" smtClean="0"/>
              <a:t> </a:t>
            </a:r>
            <a:r>
              <a:rPr lang="it-IT" dirty="0" err="1" smtClean="0"/>
              <a:t>fibrosis</a:t>
            </a:r>
            <a:endParaRPr lang="it-IT" dirty="0" smtClean="0"/>
          </a:p>
        </p:txBody>
      </p:sp>
      <p:pic>
        <p:nvPicPr>
          <p:cNvPr id="185348" name="Picture 2"/>
          <p:cNvPicPr>
            <a:picLocks noChangeAspect="1" noChangeArrowheads="1"/>
          </p:cNvPicPr>
          <p:nvPr/>
        </p:nvPicPr>
        <p:blipFill>
          <a:blip r:embed="rId2"/>
          <a:srcRect/>
          <a:stretch>
            <a:fillRect/>
          </a:stretch>
        </p:blipFill>
        <p:spPr bwMode="auto">
          <a:xfrm>
            <a:off x="4500563" y="1143000"/>
            <a:ext cx="4467225" cy="5715000"/>
          </a:xfrm>
          <a:prstGeom prst="rect">
            <a:avLst/>
          </a:prstGeom>
          <a:noFill/>
          <a:ln w="9525">
            <a:noFill/>
            <a:miter lim="800000"/>
            <a:headEnd/>
            <a:tailEnd/>
          </a:ln>
        </p:spPr>
      </p:pic>
      <p:sp>
        <p:nvSpPr>
          <p:cNvPr id="2" name="Rettangolo 1"/>
          <p:cNvSpPr/>
          <p:nvPr/>
        </p:nvSpPr>
        <p:spPr>
          <a:xfrm>
            <a:off x="323528" y="1166843"/>
            <a:ext cx="4176464" cy="5262979"/>
          </a:xfrm>
          <a:prstGeom prst="rect">
            <a:avLst/>
          </a:prstGeom>
        </p:spPr>
        <p:txBody>
          <a:bodyPr wrap="square">
            <a:spAutoFit/>
          </a:bodyPr>
          <a:lstStyle/>
          <a:p>
            <a:r>
              <a:rPr lang="it-IT" dirty="0" smtClean="0">
                <a:latin typeface="Wingdings"/>
                <a:ea typeface="Wingdings"/>
                <a:cs typeface="Wingdings"/>
                <a:sym typeface="Wingdings"/>
              </a:rPr>
              <a:t></a:t>
            </a:r>
            <a:r>
              <a:rPr lang="it-IT" dirty="0" err="1" smtClean="0"/>
              <a:t>It</a:t>
            </a:r>
            <a:r>
              <a:rPr lang="it-IT" dirty="0" smtClean="0"/>
              <a:t> </a:t>
            </a:r>
            <a:r>
              <a:rPr lang="it-IT" dirty="0" err="1"/>
              <a:t>is</a:t>
            </a:r>
            <a:r>
              <a:rPr lang="it-IT" dirty="0"/>
              <a:t> the </a:t>
            </a:r>
            <a:r>
              <a:rPr lang="it-IT" dirty="0" err="1"/>
              <a:t>most</a:t>
            </a:r>
            <a:r>
              <a:rPr lang="it-IT" dirty="0"/>
              <a:t> common </a:t>
            </a:r>
            <a:r>
              <a:rPr lang="it-IT" dirty="0" err="1"/>
              <a:t>autosomal</a:t>
            </a:r>
            <a:r>
              <a:rPr lang="it-IT" dirty="0"/>
              <a:t> recessive </a:t>
            </a:r>
            <a:r>
              <a:rPr lang="it-IT" dirty="0" err="1"/>
              <a:t>disorder</a:t>
            </a:r>
            <a:r>
              <a:rPr lang="it-IT" dirty="0"/>
              <a:t> </a:t>
            </a:r>
            <a:r>
              <a:rPr lang="it-IT" dirty="0" smtClean="0"/>
              <a:t>in Europe</a:t>
            </a:r>
            <a:endParaRPr lang="it-IT" dirty="0"/>
          </a:p>
          <a:p>
            <a:r>
              <a:rPr lang="it-IT" dirty="0" smtClean="0">
                <a:latin typeface="Wingdings"/>
                <a:ea typeface="Wingdings"/>
                <a:cs typeface="Wingdings"/>
                <a:sym typeface="Wingdings"/>
              </a:rPr>
              <a:t></a:t>
            </a:r>
            <a:r>
              <a:rPr lang="it-IT" dirty="0" err="1" smtClean="0"/>
              <a:t>Caused</a:t>
            </a:r>
            <a:r>
              <a:rPr lang="it-IT" dirty="0" smtClean="0"/>
              <a:t> </a:t>
            </a:r>
            <a:r>
              <a:rPr lang="it-IT" dirty="0"/>
              <a:t>by </a:t>
            </a:r>
            <a:r>
              <a:rPr lang="it-IT" dirty="0" err="1"/>
              <a:t>mutations</a:t>
            </a:r>
            <a:r>
              <a:rPr lang="it-IT" dirty="0"/>
              <a:t> in </a:t>
            </a:r>
            <a:r>
              <a:rPr lang="it-IT" dirty="0" smtClean="0"/>
              <a:t>the CFTR gene, a </a:t>
            </a:r>
            <a:r>
              <a:rPr lang="it-IT" dirty="0" err="1" smtClean="0"/>
              <a:t>chloride</a:t>
            </a:r>
            <a:r>
              <a:rPr lang="it-IT" dirty="0" smtClean="0"/>
              <a:t> </a:t>
            </a:r>
            <a:r>
              <a:rPr lang="it-IT" dirty="0" err="1"/>
              <a:t>channel</a:t>
            </a:r>
            <a:r>
              <a:rPr lang="it-IT" dirty="0"/>
              <a:t> </a:t>
            </a:r>
            <a:r>
              <a:rPr lang="it-IT" dirty="0" err="1"/>
              <a:t>expressed</a:t>
            </a:r>
            <a:r>
              <a:rPr lang="it-IT" dirty="0"/>
              <a:t> by </a:t>
            </a:r>
            <a:r>
              <a:rPr lang="it-IT" dirty="0" err="1"/>
              <a:t>epithelial</a:t>
            </a:r>
            <a:r>
              <a:rPr lang="it-IT" dirty="0"/>
              <a:t> </a:t>
            </a:r>
            <a:r>
              <a:rPr lang="it-IT" dirty="0" err="1"/>
              <a:t>cells</a:t>
            </a:r>
            <a:endParaRPr lang="it-IT" dirty="0"/>
          </a:p>
          <a:p>
            <a:r>
              <a:rPr lang="it-IT" dirty="0" smtClean="0">
                <a:latin typeface="Wingdings"/>
                <a:ea typeface="Wingdings"/>
                <a:cs typeface="Wingdings"/>
                <a:sym typeface="Wingdings"/>
              </a:rPr>
              <a:t></a:t>
            </a:r>
            <a:r>
              <a:rPr lang="it-IT" dirty="0" smtClean="0"/>
              <a:t>The </a:t>
            </a:r>
            <a:r>
              <a:rPr lang="it-IT" dirty="0" err="1"/>
              <a:t>defective</a:t>
            </a:r>
            <a:r>
              <a:rPr lang="it-IT" dirty="0"/>
              <a:t> </a:t>
            </a:r>
            <a:r>
              <a:rPr lang="it-IT" dirty="0" err="1"/>
              <a:t>chloride</a:t>
            </a:r>
            <a:r>
              <a:rPr lang="it-IT" dirty="0"/>
              <a:t> </a:t>
            </a:r>
            <a:r>
              <a:rPr lang="it-IT" dirty="0" err="1"/>
              <a:t>permeability</a:t>
            </a:r>
            <a:r>
              <a:rPr lang="it-IT" dirty="0"/>
              <a:t> </a:t>
            </a:r>
            <a:r>
              <a:rPr lang="it-IT" dirty="0" err="1"/>
              <a:t>seriously</a:t>
            </a:r>
            <a:r>
              <a:rPr lang="it-IT" dirty="0"/>
              <a:t> </a:t>
            </a:r>
            <a:r>
              <a:rPr lang="it-IT" dirty="0" err="1"/>
              <a:t>affects</a:t>
            </a:r>
            <a:r>
              <a:rPr lang="it-IT" dirty="0"/>
              <a:t> the </a:t>
            </a:r>
            <a:r>
              <a:rPr lang="it-IT" dirty="0" err="1"/>
              <a:t>mucous</a:t>
            </a:r>
            <a:r>
              <a:rPr lang="it-IT" dirty="0"/>
              <a:t> </a:t>
            </a:r>
            <a:r>
              <a:rPr lang="it-IT" dirty="0" err="1"/>
              <a:t>secretions</a:t>
            </a:r>
            <a:r>
              <a:rPr lang="it-IT" dirty="0"/>
              <a:t> of </a:t>
            </a:r>
            <a:r>
              <a:rPr lang="it-IT" dirty="0" err="1"/>
              <a:t>various</a:t>
            </a:r>
            <a:r>
              <a:rPr lang="it-IT" dirty="0"/>
              <a:t> </a:t>
            </a:r>
            <a:r>
              <a:rPr lang="it-IT" dirty="0" err="1"/>
              <a:t>organs</a:t>
            </a:r>
            <a:r>
              <a:rPr lang="it-IT" dirty="0"/>
              <a:t>, </a:t>
            </a:r>
            <a:r>
              <a:rPr lang="it-IT" dirty="0" err="1"/>
              <a:t>including</a:t>
            </a:r>
            <a:r>
              <a:rPr lang="it-IT" dirty="0"/>
              <a:t> the </a:t>
            </a:r>
            <a:r>
              <a:rPr lang="it-IT" dirty="0" err="1"/>
              <a:t>lungs</a:t>
            </a:r>
            <a:r>
              <a:rPr lang="it-IT" dirty="0"/>
              <a:t> and </a:t>
            </a:r>
            <a:r>
              <a:rPr lang="it-IT" dirty="0" smtClean="0"/>
              <a:t>intestine</a:t>
            </a:r>
            <a:endParaRPr lang="it-IT" dirty="0"/>
          </a:p>
          <a:p>
            <a:r>
              <a:rPr lang="it-IT" dirty="0" smtClean="0">
                <a:latin typeface="Wingdings"/>
                <a:ea typeface="Wingdings"/>
                <a:cs typeface="Wingdings"/>
                <a:sym typeface="Wingdings"/>
              </a:rPr>
              <a:t></a:t>
            </a:r>
            <a:r>
              <a:rPr lang="it-IT" dirty="0" smtClean="0"/>
              <a:t>More </a:t>
            </a:r>
            <a:r>
              <a:rPr lang="it-IT" dirty="0" err="1"/>
              <a:t>than</a:t>
            </a:r>
            <a:r>
              <a:rPr lang="it-IT" dirty="0"/>
              <a:t> </a:t>
            </a:r>
            <a:r>
              <a:rPr lang="it-IT" dirty="0" smtClean="0"/>
              <a:t>1000 </a:t>
            </a:r>
            <a:r>
              <a:rPr lang="it-IT" dirty="0" err="1"/>
              <a:t>allelic</a:t>
            </a:r>
            <a:r>
              <a:rPr lang="it-IT" dirty="0"/>
              <a:t> </a:t>
            </a:r>
            <a:r>
              <a:rPr lang="it-IT" dirty="0" err="1"/>
              <a:t>variants</a:t>
            </a:r>
            <a:r>
              <a:rPr lang="it-IT" dirty="0"/>
              <a:t>, the </a:t>
            </a:r>
            <a:r>
              <a:rPr lang="it-IT" dirty="0" err="1"/>
              <a:t>most</a:t>
            </a:r>
            <a:r>
              <a:rPr lang="it-IT" dirty="0"/>
              <a:t> common </a:t>
            </a:r>
            <a:r>
              <a:rPr lang="it-IT" dirty="0" err="1"/>
              <a:t>being</a:t>
            </a:r>
            <a:r>
              <a:rPr lang="it-IT" dirty="0"/>
              <a:t> delF508</a:t>
            </a:r>
          </a:p>
        </p:txBody>
      </p:sp>
    </p:spTree>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a:srcRect/>
          <a:stretch>
            <a:fillRect/>
          </a:stretch>
        </p:blipFill>
        <p:spPr bwMode="auto">
          <a:xfrm>
            <a:off x="827088" y="0"/>
            <a:ext cx="7416800" cy="66675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3"/>
          <a:srcRect/>
          <a:stretch>
            <a:fillRect/>
          </a:stretch>
        </p:blipFill>
        <p:spPr bwMode="auto">
          <a:xfrm>
            <a:off x="0" y="0"/>
            <a:ext cx="8839200" cy="6919913"/>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9552" y="1412776"/>
            <a:ext cx="8064896" cy="2677656"/>
          </a:xfrm>
          <a:prstGeom prst="rect">
            <a:avLst/>
          </a:prstGeom>
        </p:spPr>
        <p:txBody>
          <a:bodyPr wrap="square">
            <a:spAutoFit/>
          </a:bodyPr>
          <a:lstStyle/>
          <a:p>
            <a:r>
              <a:rPr lang="it-IT" dirty="0" err="1"/>
              <a:t>Normally</a:t>
            </a:r>
            <a:r>
              <a:rPr lang="it-IT" dirty="0"/>
              <a:t>, the </a:t>
            </a:r>
            <a:r>
              <a:rPr lang="it-IT" dirty="0" err="1"/>
              <a:t>protein</a:t>
            </a:r>
            <a:r>
              <a:rPr lang="it-IT" dirty="0"/>
              <a:t> </a:t>
            </a:r>
            <a:r>
              <a:rPr lang="it-IT" dirty="0" err="1"/>
              <a:t>moves</a:t>
            </a:r>
            <a:r>
              <a:rPr lang="it-IT" dirty="0"/>
              <a:t> </a:t>
            </a:r>
            <a:r>
              <a:rPr lang="it-IT" dirty="0" err="1"/>
              <a:t>chloride</a:t>
            </a:r>
            <a:r>
              <a:rPr lang="it-IT" dirty="0"/>
              <a:t> and </a:t>
            </a:r>
            <a:r>
              <a:rPr lang="it-IT" dirty="0" err="1" smtClean="0"/>
              <a:t>thiocyanate</a:t>
            </a:r>
            <a:r>
              <a:rPr lang="it-IT" dirty="0" smtClean="0"/>
              <a:t> </a:t>
            </a:r>
            <a:r>
              <a:rPr lang="it-IT" dirty="0" err="1"/>
              <a:t>ions</a:t>
            </a:r>
            <a:r>
              <a:rPr lang="it-IT" dirty="0"/>
              <a:t> (with a negative </a:t>
            </a:r>
            <a:r>
              <a:rPr lang="it-IT" dirty="0" err="1"/>
              <a:t>charge</a:t>
            </a:r>
            <a:r>
              <a:rPr lang="it-IT" dirty="0"/>
              <a:t>) out of an </a:t>
            </a:r>
            <a:r>
              <a:rPr lang="it-IT" dirty="0" err="1"/>
              <a:t>epithelial</a:t>
            </a:r>
            <a:r>
              <a:rPr lang="it-IT" dirty="0"/>
              <a:t> </a:t>
            </a:r>
            <a:r>
              <a:rPr lang="it-IT" dirty="0" err="1"/>
              <a:t>cell</a:t>
            </a:r>
            <a:r>
              <a:rPr lang="it-IT" dirty="0"/>
              <a:t> to the </a:t>
            </a:r>
            <a:r>
              <a:rPr lang="it-IT" dirty="0" err="1"/>
              <a:t>covering</a:t>
            </a:r>
            <a:r>
              <a:rPr lang="it-IT" dirty="0"/>
              <a:t> </a:t>
            </a:r>
            <a:r>
              <a:rPr lang="it-IT" dirty="0" err="1" smtClean="0"/>
              <a:t>mucus</a:t>
            </a:r>
            <a:r>
              <a:rPr lang="it-IT" dirty="0" smtClean="0"/>
              <a:t>.</a:t>
            </a:r>
          </a:p>
          <a:p>
            <a:endParaRPr lang="it-IT" dirty="0"/>
          </a:p>
          <a:p>
            <a:r>
              <a:rPr lang="it-IT" dirty="0" err="1" smtClean="0"/>
              <a:t>Positively</a:t>
            </a:r>
            <a:r>
              <a:rPr lang="it-IT" dirty="0" smtClean="0"/>
              <a:t> </a:t>
            </a:r>
            <a:r>
              <a:rPr lang="it-IT" dirty="0" err="1"/>
              <a:t>charged</a:t>
            </a:r>
            <a:r>
              <a:rPr lang="it-IT" dirty="0"/>
              <a:t> </a:t>
            </a:r>
            <a:r>
              <a:rPr lang="it-IT" dirty="0" err="1"/>
              <a:t>sodium</a:t>
            </a:r>
            <a:r>
              <a:rPr lang="it-IT" dirty="0"/>
              <a:t> </a:t>
            </a:r>
            <a:r>
              <a:rPr lang="it-IT" dirty="0" err="1"/>
              <a:t>ions</a:t>
            </a:r>
            <a:r>
              <a:rPr lang="it-IT" dirty="0"/>
              <a:t> </a:t>
            </a:r>
            <a:r>
              <a:rPr lang="it-IT" dirty="0" err="1"/>
              <a:t>follow</a:t>
            </a:r>
            <a:r>
              <a:rPr lang="it-IT" dirty="0"/>
              <a:t> </a:t>
            </a:r>
            <a:r>
              <a:rPr lang="it-IT" dirty="0" err="1"/>
              <a:t>passively</a:t>
            </a:r>
            <a:r>
              <a:rPr lang="it-IT" dirty="0"/>
              <a:t>, </a:t>
            </a:r>
            <a:r>
              <a:rPr lang="it-IT" dirty="0" err="1"/>
              <a:t>increasing</a:t>
            </a:r>
            <a:r>
              <a:rPr lang="it-IT" dirty="0"/>
              <a:t> the </a:t>
            </a:r>
            <a:r>
              <a:rPr lang="it-IT" dirty="0" err="1"/>
              <a:t>total</a:t>
            </a:r>
            <a:r>
              <a:rPr lang="it-IT" dirty="0"/>
              <a:t> </a:t>
            </a:r>
            <a:r>
              <a:rPr lang="it-IT" dirty="0" err="1"/>
              <a:t>electrolyte</a:t>
            </a:r>
            <a:r>
              <a:rPr lang="it-IT" dirty="0"/>
              <a:t> </a:t>
            </a:r>
            <a:r>
              <a:rPr lang="it-IT" dirty="0" err="1"/>
              <a:t>concentration</a:t>
            </a:r>
            <a:r>
              <a:rPr lang="it-IT" dirty="0"/>
              <a:t> in the </a:t>
            </a:r>
            <a:r>
              <a:rPr lang="it-IT" dirty="0" err="1"/>
              <a:t>mucus</a:t>
            </a:r>
            <a:r>
              <a:rPr lang="it-IT" dirty="0"/>
              <a:t>, </a:t>
            </a:r>
            <a:r>
              <a:rPr lang="it-IT" dirty="0" err="1"/>
              <a:t>resulting</a:t>
            </a:r>
            <a:r>
              <a:rPr lang="it-IT" dirty="0"/>
              <a:t> in the </a:t>
            </a:r>
            <a:r>
              <a:rPr lang="it-IT" dirty="0" err="1"/>
              <a:t>movement</a:t>
            </a:r>
            <a:r>
              <a:rPr lang="it-IT" dirty="0"/>
              <a:t> of water out of the </a:t>
            </a:r>
            <a:r>
              <a:rPr lang="it-IT" dirty="0" err="1"/>
              <a:t>cell</a:t>
            </a:r>
            <a:r>
              <a:rPr lang="it-IT" dirty="0"/>
              <a:t> via </a:t>
            </a:r>
            <a:r>
              <a:rPr lang="it-IT" dirty="0" err="1"/>
              <a:t>osmosis</a:t>
            </a:r>
            <a:r>
              <a:rPr lang="it-IT" dirty="0"/>
              <a:t>.</a:t>
            </a:r>
          </a:p>
        </p:txBody>
      </p:sp>
      <p:sp>
        <p:nvSpPr>
          <p:cNvPr id="3" name="CasellaDiTesto 2"/>
          <p:cNvSpPr txBox="1"/>
          <p:nvPr/>
        </p:nvSpPr>
        <p:spPr>
          <a:xfrm>
            <a:off x="4139952" y="908720"/>
            <a:ext cx="1031051" cy="461665"/>
          </a:xfrm>
          <a:prstGeom prst="rect">
            <a:avLst/>
          </a:prstGeom>
          <a:noFill/>
        </p:spPr>
        <p:txBody>
          <a:bodyPr wrap="none" rtlCol="0">
            <a:spAutoFit/>
          </a:bodyPr>
          <a:lstStyle/>
          <a:p>
            <a:r>
              <a:rPr lang="it-IT" b="1" dirty="0" smtClean="0">
                <a:solidFill>
                  <a:srgbClr val="FF0000"/>
                </a:solidFill>
              </a:rPr>
              <a:t>CFTR</a:t>
            </a:r>
            <a:endParaRPr lang="it-IT" b="1" dirty="0">
              <a:solidFill>
                <a:srgbClr val="FF0000"/>
              </a:solidFill>
            </a:endParaRPr>
          </a:p>
        </p:txBody>
      </p:sp>
      <p:sp>
        <p:nvSpPr>
          <p:cNvPr id="4" name="Rettangolo 3"/>
          <p:cNvSpPr/>
          <p:nvPr/>
        </p:nvSpPr>
        <p:spPr>
          <a:xfrm>
            <a:off x="899592" y="4437112"/>
            <a:ext cx="7200800" cy="1569660"/>
          </a:xfrm>
          <a:prstGeom prst="rect">
            <a:avLst/>
          </a:prstGeom>
        </p:spPr>
        <p:txBody>
          <a:bodyPr wrap="square">
            <a:spAutoFit/>
          </a:bodyPr>
          <a:lstStyle/>
          <a:p>
            <a:r>
              <a:rPr lang="it-IT" dirty="0" err="1">
                <a:solidFill>
                  <a:srgbClr val="0000FF"/>
                </a:solidFill>
              </a:rPr>
              <a:t>However</a:t>
            </a:r>
            <a:r>
              <a:rPr lang="it-IT" dirty="0">
                <a:solidFill>
                  <a:srgbClr val="0000FF"/>
                </a:solidFill>
              </a:rPr>
              <a:t>, </a:t>
            </a:r>
            <a:r>
              <a:rPr lang="it-IT" dirty="0" err="1">
                <a:solidFill>
                  <a:srgbClr val="0000FF"/>
                </a:solidFill>
              </a:rPr>
              <a:t>when</a:t>
            </a:r>
            <a:r>
              <a:rPr lang="it-IT" dirty="0">
                <a:solidFill>
                  <a:srgbClr val="0000FF"/>
                </a:solidFill>
              </a:rPr>
              <a:t> the CFTR </a:t>
            </a:r>
            <a:r>
              <a:rPr lang="it-IT" dirty="0" err="1">
                <a:solidFill>
                  <a:srgbClr val="0000FF"/>
                </a:solidFill>
              </a:rPr>
              <a:t>protein</a:t>
            </a:r>
            <a:r>
              <a:rPr lang="it-IT" dirty="0">
                <a:solidFill>
                  <a:srgbClr val="0000FF"/>
                </a:solidFill>
              </a:rPr>
              <a:t> </a:t>
            </a:r>
            <a:r>
              <a:rPr lang="it-IT" dirty="0" err="1">
                <a:solidFill>
                  <a:srgbClr val="0000FF"/>
                </a:solidFill>
              </a:rPr>
              <a:t>is</a:t>
            </a:r>
            <a:r>
              <a:rPr lang="it-IT" dirty="0">
                <a:solidFill>
                  <a:srgbClr val="0000FF"/>
                </a:solidFill>
              </a:rPr>
              <a:t> </a:t>
            </a:r>
            <a:r>
              <a:rPr lang="it-IT" dirty="0" err="1" smtClean="0">
                <a:solidFill>
                  <a:srgbClr val="0000FF"/>
                </a:solidFill>
              </a:rPr>
              <a:t>malfunctioning</a:t>
            </a:r>
            <a:r>
              <a:rPr lang="it-IT" dirty="0" smtClean="0">
                <a:solidFill>
                  <a:srgbClr val="0000FF"/>
                </a:solidFill>
              </a:rPr>
              <a:t>, </a:t>
            </a:r>
            <a:r>
              <a:rPr lang="it-IT" dirty="0" err="1">
                <a:solidFill>
                  <a:srgbClr val="0000FF"/>
                </a:solidFill>
              </a:rPr>
              <a:t>these</a:t>
            </a:r>
            <a:r>
              <a:rPr lang="it-IT" dirty="0">
                <a:solidFill>
                  <a:srgbClr val="0000FF"/>
                </a:solidFill>
              </a:rPr>
              <a:t> </a:t>
            </a:r>
            <a:r>
              <a:rPr lang="it-IT" dirty="0" err="1">
                <a:solidFill>
                  <a:srgbClr val="0000FF"/>
                </a:solidFill>
              </a:rPr>
              <a:t>ions</a:t>
            </a:r>
            <a:r>
              <a:rPr lang="it-IT" dirty="0">
                <a:solidFill>
                  <a:srgbClr val="0000FF"/>
                </a:solidFill>
              </a:rPr>
              <a:t> </a:t>
            </a:r>
            <a:r>
              <a:rPr lang="it-IT" dirty="0" err="1">
                <a:solidFill>
                  <a:srgbClr val="0000FF"/>
                </a:solidFill>
              </a:rPr>
              <a:t>cannot</a:t>
            </a:r>
            <a:r>
              <a:rPr lang="it-IT" dirty="0">
                <a:solidFill>
                  <a:srgbClr val="0000FF"/>
                </a:solidFill>
              </a:rPr>
              <a:t> flow out of the </a:t>
            </a:r>
            <a:r>
              <a:rPr lang="it-IT" dirty="0" err="1">
                <a:solidFill>
                  <a:srgbClr val="0000FF"/>
                </a:solidFill>
              </a:rPr>
              <a:t>cell</a:t>
            </a:r>
            <a:r>
              <a:rPr lang="it-IT" dirty="0">
                <a:solidFill>
                  <a:srgbClr val="0000FF"/>
                </a:solidFill>
              </a:rPr>
              <a:t> due to </a:t>
            </a:r>
            <a:r>
              <a:rPr lang="it-IT" dirty="0" err="1">
                <a:solidFill>
                  <a:srgbClr val="0000FF"/>
                </a:solidFill>
              </a:rPr>
              <a:t>blocked</a:t>
            </a:r>
            <a:r>
              <a:rPr lang="it-IT" dirty="0">
                <a:solidFill>
                  <a:srgbClr val="0000FF"/>
                </a:solidFill>
              </a:rPr>
              <a:t> CFTR </a:t>
            </a:r>
            <a:r>
              <a:rPr lang="it-IT" dirty="0" err="1">
                <a:solidFill>
                  <a:srgbClr val="0000FF"/>
                </a:solidFill>
              </a:rPr>
              <a:t>channels</a:t>
            </a:r>
            <a:r>
              <a:rPr lang="it-IT" dirty="0">
                <a:solidFill>
                  <a:srgbClr val="0000FF"/>
                </a:solidFill>
              </a:rPr>
              <a:t>. </a:t>
            </a:r>
            <a:r>
              <a:rPr lang="it-IT" dirty="0" err="1">
                <a:solidFill>
                  <a:srgbClr val="0000FF"/>
                </a:solidFill>
              </a:rPr>
              <a:t>This</a:t>
            </a:r>
            <a:r>
              <a:rPr lang="it-IT" dirty="0">
                <a:solidFill>
                  <a:srgbClr val="0000FF"/>
                </a:solidFill>
              </a:rPr>
              <a:t> </a:t>
            </a:r>
            <a:r>
              <a:rPr lang="it-IT" dirty="0" err="1">
                <a:solidFill>
                  <a:srgbClr val="0000FF"/>
                </a:solidFill>
              </a:rPr>
              <a:t>occurs</a:t>
            </a:r>
            <a:r>
              <a:rPr lang="it-IT" dirty="0">
                <a:solidFill>
                  <a:srgbClr val="0000FF"/>
                </a:solidFill>
              </a:rPr>
              <a:t> in </a:t>
            </a:r>
            <a:r>
              <a:rPr lang="it-IT" dirty="0" err="1">
                <a:solidFill>
                  <a:srgbClr val="0000FF"/>
                </a:solidFill>
              </a:rPr>
              <a:t>cystic</a:t>
            </a:r>
            <a:r>
              <a:rPr lang="it-IT" dirty="0">
                <a:solidFill>
                  <a:srgbClr val="0000FF"/>
                </a:solidFill>
              </a:rPr>
              <a:t> </a:t>
            </a:r>
            <a:r>
              <a:rPr lang="it-IT" dirty="0" err="1">
                <a:solidFill>
                  <a:srgbClr val="0000FF"/>
                </a:solidFill>
              </a:rPr>
              <a:t>fibrosis</a:t>
            </a:r>
            <a:r>
              <a:rPr lang="it-IT" dirty="0">
                <a:solidFill>
                  <a:srgbClr val="0000FF"/>
                </a:solidFill>
              </a:rPr>
              <a:t>, </a:t>
            </a:r>
            <a:r>
              <a:rPr lang="it-IT" dirty="0" err="1">
                <a:solidFill>
                  <a:srgbClr val="0000FF"/>
                </a:solidFill>
              </a:rPr>
              <a:t>characterized</a:t>
            </a:r>
            <a:r>
              <a:rPr lang="it-IT" dirty="0">
                <a:solidFill>
                  <a:srgbClr val="0000FF"/>
                </a:solidFill>
              </a:rPr>
              <a:t> by the </a:t>
            </a:r>
            <a:r>
              <a:rPr lang="it-IT" dirty="0" err="1">
                <a:solidFill>
                  <a:srgbClr val="0000FF"/>
                </a:solidFill>
              </a:rPr>
              <a:t>buildup</a:t>
            </a:r>
            <a:r>
              <a:rPr lang="it-IT" dirty="0">
                <a:solidFill>
                  <a:srgbClr val="0000FF"/>
                </a:solidFill>
              </a:rPr>
              <a:t> of </a:t>
            </a:r>
            <a:r>
              <a:rPr lang="it-IT" dirty="0" err="1">
                <a:solidFill>
                  <a:srgbClr val="0000FF"/>
                </a:solidFill>
              </a:rPr>
              <a:t>thick</a:t>
            </a:r>
            <a:r>
              <a:rPr lang="it-IT" dirty="0">
                <a:solidFill>
                  <a:srgbClr val="0000FF"/>
                </a:solidFill>
              </a:rPr>
              <a:t> </a:t>
            </a:r>
            <a:r>
              <a:rPr lang="it-IT" dirty="0" err="1">
                <a:solidFill>
                  <a:srgbClr val="0000FF"/>
                </a:solidFill>
              </a:rPr>
              <a:t>mucus</a:t>
            </a:r>
            <a:r>
              <a:rPr lang="it-IT" dirty="0">
                <a:solidFill>
                  <a:srgbClr val="0000FF"/>
                </a:solidFill>
              </a:rPr>
              <a:t> in the </a:t>
            </a:r>
            <a:r>
              <a:rPr lang="it-IT" dirty="0" err="1">
                <a:solidFill>
                  <a:srgbClr val="0000FF"/>
                </a:solidFill>
              </a:rPr>
              <a:t>lungs</a:t>
            </a:r>
            <a:r>
              <a:rPr lang="it-IT" dirty="0">
                <a:solidFill>
                  <a:srgbClr val="0000FF"/>
                </a:solidFill>
              </a:rPr>
              <a:t>.</a:t>
            </a:r>
          </a:p>
        </p:txBody>
      </p:sp>
    </p:spTree>
    <p:extLst>
      <p:ext uri="{BB962C8B-B14F-4D97-AF65-F5344CB8AC3E}">
        <p14:creationId xmlns:p14="http://schemas.microsoft.com/office/powerpoint/2010/main" val="358166749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259632" y="1556792"/>
            <a:ext cx="6984776" cy="1938992"/>
          </a:xfrm>
          <a:prstGeom prst="rect">
            <a:avLst/>
          </a:prstGeom>
          <a:noFill/>
        </p:spPr>
        <p:txBody>
          <a:bodyPr wrap="square" rtlCol="0">
            <a:spAutoFit/>
          </a:bodyPr>
          <a:lstStyle/>
          <a:p>
            <a:r>
              <a:rPr lang="it-IT" dirty="0" smtClean="0">
                <a:latin typeface="Wingdings"/>
                <a:ea typeface="Wingdings"/>
                <a:cs typeface="Wingdings"/>
                <a:sym typeface="Wingdings"/>
              </a:rPr>
              <a:t></a:t>
            </a:r>
            <a:r>
              <a:rPr lang="it-IT" dirty="0" smtClean="0"/>
              <a:t>progressive </a:t>
            </a:r>
            <a:r>
              <a:rPr lang="it-IT" dirty="0" err="1" smtClean="0"/>
              <a:t>bronchiectasis</a:t>
            </a:r>
            <a:endParaRPr lang="it-IT" dirty="0"/>
          </a:p>
          <a:p>
            <a:endParaRPr lang="it-IT" dirty="0" smtClean="0"/>
          </a:p>
          <a:p>
            <a:r>
              <a:rPr lang="it-IT" dirty="0" smtClean="0">
                <a:latin typeface="Wingdings"/>
                <a:ea typeface="Wingdings"/>
                <a:cs typeface="Wingdings"/>
                <a:sym typeface="Wingdings"/>
              </a:rPr>
              <a:t></a:t>
            </a:r>
            <a:r>
              <a:rPr lang="it-IT" dirty="0" err="1"/>
              <a:t>recurrent</a:t>
            </a:r>
            <a:r>
              <a:rPr lang="it-IT" dirty="0"/>
              <a:t> </a:t>
            </a:r>
            <a:r>
              <a:rPr lang="it-IT" dirty="0" err="1"/>
              <a:t>sinopulmonary</a:t>
            </a:r>
            <a:r>
              <a:rPr lang="it-IT" dirty="0"/>
              <a:t> </a:t>
            </a:r>
            <a:r>
              <a:rPr lang="it-IT" dirty="0" err="1" smtClean="0"/>
              <a:t>infections</a:t>
            </a:r>
            <a:endParaRPr lang="it-IT" dirty="0"/>
          </a:p>
          <a:p>
            <a:endParaRPr lang="it-IT" dirty="0" smtClean="0"/>
          </a:p>
          <a:p>
            <a:r>
              <a:rPr lang="it-IT" dirty="0" smtClean="0">
                <a:latin typeface="Wingdings"/>
                <a:ea typeface="Wingdings"/>
                <a:cs typeface="Wingdings"/>
                <a:sym typeface="Wingdings"/>
              </a:rPr>
              <a:t></a:t>
            </a:r>
            <a:r>
              <a:rPr lang="it-IT" dirty="0" err="1"/>
              <a:t>exocrine</a:t>
            </a:r>
            <a:r>
              <a:rPr lang="it-IT" dirty="0"/>
              <a:t> </a:t>
            </a:r>
            <a:r>
              <a:rPr lang="it-IT" dirty="0" err="1"/>
              <a:t>pancreatic</a:t>
            </a:r>
            <a:r>
              <a:rPr lang="it-IT" dirty="0"/>
              <a:t> </a:t>
            </a:r>
            <a:r>
              <a:rPr lang="it-IT" dirty="0" err="1"/>
              <a:t>dysfunction</a:t>
            </a:r>
            <a:endParaRPr lang="it-IT" dirty="0"/>
          </a:p>
        </p:txBody>
      </p:sp>
      <p:sp>
        <p:nvSpPr>
          <p:cNvPr id="3" name="Titolo 1"/>
          <p:cNvSpPr txBox="1">
            <a:spLocks/>
          </p:cNvSpPr>
          <p:nvPr/>
        </p:nvSpPr>
        <p:spPr>
          <a:xfrm>
            <a:off x="457200" y="142875"/>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it-IT" smtClean="0"/>
              <a:t>Cystic fibrosis</a:t>
            </a:r>
            <a:endParaRPr lang="it-IT" dirty="0" smtClean="0"/>
          </a:p>
        </p:txBody>
      </p:sp>
      <p:sp>
        <p:nvSpPr>
          <p:cNvPr id="4" name="CasellaDiTesto 3"/>
          <p:cNvSpPr txBox="1"/>
          <p:nvPr/>
        </p:nvSpPr>
        <p:spPr>
          <a:xfrm>
            <a:off x="251520" y="3861048"/>
            <a:ext cx="8640959" cy="2677656"/>
          </a:xfrm>
          <a:prstGeom prst="rect">
            <a:avLst/>
          </a:prstGeom>
          <a:noFill/>
        </p:spPr>
        <p:txBody>
          <a:bodyPr wrap="square" rtlCol="0">
            <a:spAutoFit/>
          </a:bodyPr>
          <a:lstStyle/>
          <a:p>
            <a:r>
              <a:rPr lang="it-IT" dirty="0"/>
              <a:t>In the </a:t>
            </a:r>
            <a:r>
              <a:rPr lang="it-IT" b="1" dirty="0" err="1"/>
              <a:t>lungs</a:t>
            </a:r>
            <a:r>
              <a:rPr lang="it-IT" dirty="0"/>
              <a:t>, the </a:t>
            </a:r>
            <a:r>
              <a:rPr lang="it-IT" dirty="0" err="1"/>
              <a:t>mucus</a:t>
            </a:r>
            <a:r>
              <a:rPr lang="it-IT" dirty="0"/>
              <a:t> </a:t>
            </a:r>
            <a:r>
              <a:rPr lang="it-IT" dirty="0" err="1"/>
              <a:t>clogs</a:t>
            </a:r>
            <a:r>
              <a:rPr lang="it-IT" dirty="0"/>
              <a:t> the </a:t>
            </a:r>
            <a:r>
              <a:rPr lang="it-IT" dirty="0" err="1"/>
              <a:t>airways</a:t>
            </a:r>
            <a:r>
              <a:rPr lang="it-IT" dirty="0"/>
              <a:t> and </a:t>
            </a:r>
            <a:r>
              <a:rPr lang="it-IT" dirty="0" err="1"/>
              <a:t>traps</a:t>
            </a:r>
            <a:r>
              <a:rPr lang="it-IT" dirty="0"/>
              <a:t> </a:t>
            </a:r>
            <a:r>
              <a:rPr lang="it-IT" dirty="0" err="1"/>
              <a:t>bacteria</a:t>
            </a:r>
            <a:r>
              <a:rPr lang="it-IT" dirty="0"/>
              <a:t> </a:t>
            </a:r>
            <a:r>
              <a:rPr lang="it-IT" dirty="0" err="1"/>
              <a:t>leading</a:t>
            </a:r>
            <a:r>
              <a:rPr lang="it-IT" dirty="0"/>
              <a:t> to </a:t>
            </a:r>
            <a:r>
              <a:rPr lang="it-IT" dirty="0" err="1"/>
              <a:t>infections</a:t>
            </a:r>
            <a:r>
              <a:rPr lang="it-IT" dirty="0"/>
              <a:t>, </a:t>
            </a:r>
            <a:r>
              <a:rPr lang="it-IT" dirty="0" err="1"/>
              <a:t>extensive</a:t>
            </a:r>
            <a:r>
              <a:rPr lang="it-IT" dirty="0"/>
              <a:t> </a:t>
            </a:r>
            <a:r>
              <a:rPr lang="it-IT" dirty="0" err="1"/>
              <a:t>lung</a:t>
            </a:r>
            <a:r>
              <a:rPr lang="it-IT" dirty="0"/>
              <a:t> </a:t>
            </a:r>
            <a:r>
              <a:rPr lang="it-IT" dirty="0" err="1"/>
              <a:t>damage</a:t>
            </a:r>
            <a:r>
              <a:rPr lang="it-IT" dirty="0"/>
              <a:t>, and </a:t>
            </a:r>
            <a:r>
              <a:rPr lang="it-IT" dirty="0" err="1"/>
              <a:t>eventually</a:t>
            </a:r>
            <a:r>
              <a:rPr lang="it-IT" dirty="0"/>
              <a:t>, </a:t>
            </a:r>
            <a:r>
              <a:rPr lang="it-IT" dirty="0" err="1"/>
              <a:t>respiratory</a:t>
            </a:r>
            <a:r>
              <a:rPr lang="it-IT" dirty="0"/>
              <a:t> </a:t>
            </a:r>
            <a:r>
              <a:rPr lang="it-IT" dirty="0" err="1" smtClean="0"/>
              <a:t>failure</a:t>
            </a:r>
            <a:r>
              <a:rPr lang="it-IT" dirty="0" smtClean="0"/>
              <a:t>.</a:t>
            </a:r>
          </a:p>
          <a:p>
            <a:endParaRPr lang="it-IT" dirty="0"/>
          </a:p>
          <a:p>
            <a:r>
              <a:rPr lang="it-IT" dirty="0" smtClean="0"/>
              <a:t>In </a:t>
            </a:r>
            <a:r>
              <a:rPr lang="it-IT" dirty="0"/>
              <a:t>the </a:t>
            </a:r>
            <a:r>
              <a:rPr lang="it-IT" b="1" dirty="0"/>
              <a:t>pancreas</a:t>
            </a:r>
            <a:r>
              <a:rPr lang="it-IT" dirty="0"/>
              <a:t>, the </a:t>
            </a:r>
            <a:r>
              <a:rPr lang="it-IT" dirty="0" err="1"/>
              <a:t>mucus</a:t>
            </a:r>
            <a:r>
              <a:rPr lang="it-IT" dirty="0"/>
              <a:t> </a:t>
            </a:r>
            <a:r>
              <a:rPr lang="it-IT" dirty="0" err="1"/>
              <a:t>prevents</a:t>
            </a:r>
            <a:r>
              <a:rPr lang="it-IT" dirty="0"/>
              <a:t> the release of digestive </a:t>
            </a:r>
            <a:r>
              <a:rPr lang="it-IT" dirty="0" err="1"/>
              <a:t>enzymes</a:t>
            </a:r>
            <a:r>
              <a:rPr lang="it-IT" dirty="0"/>
              <a:t> </a:t>
            </a:r>
            <a:r>
              <a:rPr lang="it-IT" dirty="0" err="1"/>
              <a:t>that</a:t>
            </a:r>
            <a:r>
              <a:rPr lang="it-IT" dirty="0"/>
              <a:t> </a:t>
            </a:r>
            <a:r>
              <a:rPr lang="it-IT" dirty="0" err="1"/>
              <a:t>allow</a:t>
            </a:r>
            <a:r>
              <a:rPr lang="it-IT" dirty="0"/>
              <a:t> the body to break down </a:t>
            </a:r>
            <a:r>
              <a:rPr lang="it-IT" dirty="0" err="1"/>
              <a:t>food</a:t>
            </a:r>
            <a:r>
              <a:rPr lang="it-IT" dirty="0"/>
              <a:t> and </a:t>
            </a:r>
            <a:r>
              <a:rPr lang="it-IT" dirty="0" err="1"/>
              <a:t>absorb</a:t>
            </a:r>
            <a:r>
              <a:rPr lang="it-IT" dirty="0"/>
              <a:t> </a:t>
            </a:r>
            <a:r>
              <a:rPr lang="it-IT" dirty="0" err="1"/>
              <a:t>vital</a:t>
            </a:r>
            <a:r>
              <a:rPr lang="it-IT" dirty="0"/>
              <a:t> </a:t>
            </a:r>
            <a:r>
              <a:rPr lang="it-IT" dirty="0" err="1"/>
              <a:t>nutrients</a:t>
            </a:r>
            <a:r>
              <a:rPr lang="it-IT" dirty="0"/>
              <a:t>.</a:t>
            </a:r>
          </a:p>
        </p:txBody>
      </p:sp>
    </p:spTree>
    <p:extLst>
      <p:ext uri="{BB962C8B-B14F-4D97-AF65-F5344CB8AC3E}">
        <p14:creationId xmlns:p14="http://schemas.microsoft.com/office/powerpoint/2010/main" val="2293662753"/>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43608" y="612845"/>
            <a:ext cx="6912768" cy="5262979"/>
          </a:xfrm>
          <a:prstGeom prst="rect">
            <a:avLst/>
          </a:prstGeom>
        </p:spPr>
        <p:txBody>
          <a:bodyPr wrap="square">
            <a:spAutoFit/>
          </a:bodyPr>
          <a:lstStyle/>
          <a:p>
            <a:r>
              <a:rPr lang="it-IT" dirty="0" err="1">
                <a:solidFill>
                  <a:srgbClr val="FF0000"/>
                </a:solidFill>
              </a:rPr>
              <a:t>Symptoms</a:t>
            </a:r>
            <a:r>
              <a:rPr lang="it-IT" dirty="0">
                <a:solidFill>
                  <a:srgbClr val="FF0000"/>
                </a:solidFill>
              </a:rPr>
              <a:t> of </a:t>
            </a:r>
            <a:r>
              <a:rPr lang="it-IT" dirty="0" smtClean="0">
                <a:solidFill>
                  <a:srgbClr val="FF0000"/>
                </a:solidFill>
              </a:rPr>
              <a:t>CF</a:t>
            </a:r>
          </a:p>
          <a:p>
            <a:endParaRPr lang="it-IT" dirty="0"/>
          </a:p>
          <a:p>
            <a:r>
              <a:rPr lang="it-IT" dirty="0"/>
              <a:t>People with CF can </a:t>
            </a:r>
            <a:r>
              <a:rPr lang="it-IT" dirty="0" err="1"/>
              <a:t>have</a:t>
            </a:r>
            <a:r>
              <a:rPr lang="it-IT" dirty="0"/>
              <a:t> a </a:t>
            </a:r>
            <a:r>
              <a:rPr lang="it-IT" dirty="0" err="1"/>
              <a:t>variety</a:t>
            </a:r>
            <a:r>
              <a:rPr lang="it-IT" dirty="0"/>
              <a:t> of </a:t>
            </a:r>
            <a:r>
              <a:rPr lang="it-IT" dirty="0" err="1"/>
              <a:t>symptoms</a:t>
            </a:r>
            <a:r>
              <a:rPr lang="it-IT" dirty="0"/>
              <a:t>, </a:t>
            </a:r>
            <a:r>
              <a:rPr lang="it-IT" dirty="0" err="1"/>
              <a:t>including</a:t>
            </a:r>
            <a:r>
              <a:rPr lang="it-IT" dirty="0"/>
              <a:t>:</a:t>
            </a:r>
          </a:p>
          <a:p>
            <a:endParaRPr lang="it-IT" dirty="0"/>
          </a:p>
          <a:p>
            <a:r>
              <a:rPr lang="it-IT" dirty="0" err="1"/>
              <a:t>Very</a:t>
            </a:r>
            <a:r>
              <a:rPr lang="it-IT" dirty="0"/>
              <a:t> </a:t>
            </a:r>
            <a:r>
              <a:rPr lang="it-IT" dirty="0" err="1"/>
              <a:t>salty-tasting</a:t>
            </a:r>
            <a:r>
              <a:rPr lang="it-IT" dirty="0"/>
              <a:t> </a:t>
            </a:r>
            <a:r>
              <a:rPr lang="it-IT" dirty="0" err="1"/>
              <a:t>skin</a:t>
            </a:r>
            <a:endParaRPr lang="it-IT" dirty="0"/>
          </a:p>
          <a:p>
            <a:r>
              <a:rPr lang="it-IT" dirty="0" err="1"/>
              <a:t>Persistent</a:t>
            </a:r>
            <a:r>
              <a:rPr lang="it-IT" dirty="0"/>
              <a:t> </a:t>
            </a:r>
            <a:r>
              <a:rPr lang="it-IT" dirty="0" err="1" smtClean="0"/>
              <a:t>coughing</a:t>
            </a:r>
            <a:endParaRPr lang="it-IT" dirty="0"/>
          </a:p>
          <a:p>
            <a:r>
              <a:rPr lang="it-IT" dirty="0" err="1" smtClean="0"/>
              <a:t>Frequent</a:t>
            </a:r>
            <a:r>
              <a:rPr lang="it-IT" dirty="0" smtClean="0"/>
              <a:t> </a:t>
            </a:r>
            <a:r>
              <a:rPr lang="it-IT" dirty="0" err="1"/>
              <a:t>lung</a:t>
            </a:r>
            <a:r>
              <a:rPr lang="it-IT" dirty="0"/>
              <a:t> </a:t>
            </a:r>
            <a:r>
              <a:rPr lang="it-IT" dirty="0" err="1"/>
              <a:t>infections</a:t>
            </a:r>
            <a:r>
              <a:rPr lang="it-IT" dirty="0"/>
              <a:t> </a:t>
            </a:r>
            <a:r>
              <a:rPr lang="it-IT" dirty="0" err="1"/>
              <a:t>including</a:t>
            </a:r>
            <a:r>
              <a:rPr lang="it-IT" dirty="0"/>
              <a:t> pneumonia or </a:t>
            </a:r>
            <a:r>
              <a:rPr lang="it-IT" dirty="0" err="1"/>
              <a:t>bronchitis</a:t>
            </a:r>
            <a:endParaRPr lang="it-IT" dirty="0"/>
          </a:p>
          <a:p>
            <a:r>
              <a:rPr lang="it-IT" dirty="0" err="1"/>
              <a:t>Wheezing</a:t>
            </a:r>
            <a:r>
              <a:rPr lang="it-IT" dirty="0"/>
              <a:t> or </a:t>
            </a:r>
            <a:r>
              <a:rPr lang="it-IT" dirty="0" err="1"/>
              <a:t>shortness</a:t>
            </a:r>
            <a:r>
              <a:rPr lang="it-IT" dirty="0"/>
              <a:t> of </a:t>
            </a:r>
            <a:r>
              <a:rPr lang="it-IT" dirty="0" err="1"/>
              <a:t>breath</a:t>
            </a:r>
            <a:endParaRPr lang="it-IT" dirty="0"/>
          </a:p>
          <a:p>
            <a:r>
              <a:rPr lang="it-IT" dirty="0" err="1"/>
              <a:t>Poor</a:t>
            </a:r>
            <a:r>
              <a:rPr lang="it-IT" dirty="0"/>
              <a:t> </a:t>
            </a:r>
            <a:r>
              <a:rPr lang="it-IT" dirty="0" err="1"/>
              <a:t>growth</a:t>
            </a:r>
            <a:r>
              <a:rPr lang="it-IT" dirty="0"/>
              <a:t> or </a:t>
            </a:r>
            <a:r>
              <a:rPr lang="it-IT" dirty="0" err="1"/>
              <a:t>weight</a:t>
            </a:r>
            <a:r>
              <a:rPr lang="it-IT" dirty="0"/>
              <a:t> gain in </a:t>
            </a:r>
            <a:r>
              <a:rPr lang="it-IT" dirty="0" err="1"/>
              <a:t>spite</a:t>
            </a:r>
            <a:r>
              <a:rPr lang="it-IT" dirty="0"/>
              <a:t> of a </a:t>
            </a:r>
            <a:r>
              <a:rPr lang="it-IT" dirty="0" err="1"/>
              <a:t>good</a:t>
            </a:r>
            <a:r>
              <a:rPr lang="it-IT" dirty="0"/>
              <a:t> appetite</a:t>
            </a:r>
          </a:p>
          <a:p>
            <a:r>
              <a:rPr lang="it-IT" dirty="0" err="1"/>
              <a:t>Frequent</a:t>
            </a:r>
            <a:r>
              <a:rPr lang="it-IT" dirty="0"/>
              <a:t> </a:t>
            </a:r>
            <a:r>
              <a:rPr lang="it-IT" dirty="0" err="1"/>
              <a:t>greasy</a:t>
            </a:r>
            <a:r>
              <a:rPr lang="it-IT" dirty="0"/>
              <a:t>, </a:t>
            </a:r>
            <a:r>
              <a:rPr lang="it-IT" dirty="0" err="1"/>
              <a:t>bulky</a:t>
            </a:r>
            <a:r>
              <a:rPr lang="it-IT" dirty="0"/>
              <a:t> </a:t>
            </a:r>
            <a:r>
              <a:rPr lang="it-IT" dirty="0" err="1"/>
              <a:t>stools</a:t>
            </a:r>
            <a:r>
              <a:rPr lang="it-IT" dirty="0"/>
              <a:t> </a:t>
            </a:r>
            <a:r>
              <a:rPr lang="it-IT" dirty="0" smtClean="0"/>
              <a:t>(</a:t>
            </a:r>
            <a:r>
              <a:rPr lang="it-IT" dirty="0" err="1" smtClean="0"/>
              <a:t>feces</a:t>
            </a:r>
            <a:r>
              <a:rPr lang="it-IT" dirty="0" smtClean="0"/>
              <a:t>) or </a:t>
            </a:r>
            <a:r>
              <a:rPr lang="it-IT" dirty="0" err="1"/>
              <a:t>difficulty</a:t>
            </a:r>
            <a:r>
              <a:rPr lang="it-IT" dirty="0"/>
              <a:t> with </a:t>
            </a:r>
            <a:r>
              <a:rPr lang="it-IT" dirty="0" err="1"/>
              <a:t>bowel</a:t>
            </a:r>
            <a:r>
              <a:rPr lang="it-IT" dirty="0"/>
              <a:t> </a:t>
            </a:r>
            <a:r>
              <a:rPr lang="it-IT" dirty="0" err="1"/>
              <a:t>movements</a:t>
            </a:r>
            <a:endParaRPr lang="it-IT" dirty="0"/>
          </a:p>
          <a:p>
            <a:r>
              <a:rPr lang="it-IT" dirty="0">
                <a:solidFill>
                  <a:srgbClr val="FF0000"/>
                </a:solidFill>
              </a:rPr>
              <a:t>Male </a:t>
            </a:r>
            <a:r>
              <a:rPr lang="it-IT" dirty="0" err="1">
                <a:solidFill>
                  <a:srgbClr val="FF0000"/>
                </a:solidFill>
              </a:rPr>
              <a:t>infertility</a:t>
            </a:r>
            <a:endParaRPr lang="it-IT" dirty="0">
              <a:solidFill>
                <a:srgbClr val="FF0000"/>
              </a:solidFill>
            </a:endParaRPr>
          </a:p>
        </p:txBody>
      </p:sp>
    </p:spTree>
    <p:extLst>
      <p:ext uri="{BB962C8B-B14F-4D97-AF65-F5344CB8AC3E}">
        <p14:creationId xmlns:p14="http://schemas.microsoft.com/office/powerpoint/2010/main" val="147539207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CasellaDiTesto 3"/>
          <p:cNvSpPr txBox="1">
            <a:spLocks noChangeArrowheads="1"/>
          </p:cNvSpPr>
          <p:nvPr/>
        </p:nvSpPr>
        <p:spPr bwMode="auto">
          <a:xfrm>
            <a:off x="1143000" y="714375"/>
            <a:ext cx="4625335" cy="461665"/>
          </a:xfrm>
          <a:prstGeom prst="rect">
            <a:avLst/>
          </a:prstGeom>
          <a:noFill/>
          <a:ln w="9525">
            <a:noFill/>
            <a:miter lim="800000"/>
            <a:headEnd/>
            <a:tailEnd/>
          </a:ln>
        </p:spPr>
        <p:txBody>
          <a:bodyPr wrap="none">
            <a:spAutoFit/>
          </a:bodyPr>
          <a:lstStyle/>
          <a:p>
            <a:pPr eaLnBrk="0" hangingPunct="0"/>
            <a:r>
              <a:rPr lang="it-IT" i="1" dirty="0" err="1" smtClean="0"/>
              <a:t>Introduction</a:t>
            </a:r>
            <a:r>
              <a:rPr lang="it-IT" i="1" dirty="0" smtClean="0"/>
              <a:t> to </a:t>
            </a:r>
            <a:r>
              <a:rPr lang="it-IT" i="1" dirty="0" err="1" smtClean="0"/>
              <a:t>population</a:t>
            </a:r>
            <a:r>
              <a:rPr lang="it-IT" i="1" dirty="0" smtClean="0"/>
              <a:t> </a:t>
            </a:r>
            <a:r>
              <a:rPr lang="it-IT" i="1" dirty="0" err="1" smtClean="0"/>
              <a:t>genetics</a:t>
            </a:r>
            <a:endParaRPr lang="it-IT" i="1" dirty="0"/>
          </a:p>
        </p:txBody>
      </p:sp>
      <p:sp>
        <p:nvSpPr>
          <p:cNvPr id="2" name="Rettangolo 1"/>
          <p:cNvSpPr/>
          <p:nvPr/>
        </p:nvSpPr>
        <p:spPr>
          <a:xfrm>
            <a:off x="683568" y="2060848"/>
            <a:ext cx="7920880" cy="3046988"/>
          </a:xfrm>
          <a:prstGeom prst="rect">
            <a:avLst/>
          </a:prstGeom>
        </p:spPr>
        <p:txBody>
          <a:bodyPr wrap="square">
            <a:spAutoFit/>
          </a:bodyPr>
          <a:lstStyle/>
          <a:p>
            <a:r>
              <a:rPr lang="it-IT" dirty="0" smtClean="0">
                <a:latin typeface="Wingdings"/>
                <a:ea typeface="Wingdings"/>
                <a:cs typeface="Wingdings"/>
                <a:sym typeface="Wingdings"/>
              </a:rPr>
              <a:t></a:t>
            </a:r>
            <a:r>
              <a:rPr lang="it-IT" dirty="0" err="1" smtClean="0"/>
              <a:t>Incidence</a:t>
            </a:r>
            <a:r>
              <a:rPr lang="it-IT" dirty="0" smtClean="0"/>
              <a:t> </a:t>
            </a:r>
            <a:r>
              <a:rPr lang="it-IT" dirty="0" err="1"/>
              <a:t>varies</a:t>
            </a:r>
            <a:r>
              <a:rPr lang="it-IT" dirty="0"/>
              <a:t> from 1:</a:t>
            </a:r>
            <a:r>
              <a:rPr lang="it-IT" dirty="0" smtClean="0"/>
              <a:t>2,500 in </a:t>
            </a:r>
            <a:r>
              <a:rPr lang="it-IT" dirty="0" err="1" smtClean="0"/>
              <a:t>Europeans</a:t>
            </a:r>
            <a:r>
              <a:rPr lang="it-IT" dirty="0" smtClean="0"/>
              <a:t> </a:t>
            </a:r>
            <a:r>
              <a:rPr lang="it-IT" dirty="0"/>
              <a:t>to 1:17,000 in </a:t>
            </a:r>
            <a:r>
              <a:rPr lang="it-IT" dirty="0" err="1"/>
              <a:t>Africans</a:t>
            </a:r>
            <a:r>
              <a:rPr lang="it-IT" dirty="0"/>
              <a:t> and 1:90,000 in </a:t>
            </a:r>
            <a:r>
              <a:rPr lang="it-IT" dirty="0" err="1" smtClean="0"/>
              <a:t>Asians</a:t>
            </a:r>
            <a:endParaRPr lang="it-IT" dirty="0" smtClean="0"/>
          </a:p>
          <a:p>
            <a:endParaRPr lang="it-IT" dirty="0"/>
          </a:p>
          <a:p>
            <a:r>
              <a:rPr lang="it-IT" dirty="0" smtClean="0">
                <a:latin typeface="Wingdings"/>
                <a:ea typeface="Wingdings"/>
                <a:cs typeface="Wingdings"/>
                <a:sym typeface="Wingdings"/>
              </a:rPr>
              <a:t></a:t>
            </a:r>
            <a:r>
              <a:rPr lang="it-IT" dirty="0" err="1" smtClean="0"/>
              <a:t>Many</a:t>
            </a:r>
            <a:r>
              <a:rPr lang="it-IT" dirty="0" smtClean="0"/>
              <a:t> </a:t>
            </a:r>
            <a:r>
              <a:rPr lang="it-IT" dirty="0" err="1"/>
              <a:t>studies</a:t>
            </a:r>
            <a:r>
              <a:rPr lang="it-IT" dirty="0"/>
              <a:t> to </a:t>
            </a:r>
            <a:r>
              <a:rPr lang="it-IT" dirty="0" err="1"/>
              <a:t>understand</a:t>
            </a:r>
            <a:r>
              <a:rPr lang="it-IT" dirty="0"/>
              <a:t> </a:t>
            </a:r>
            <a:r>
              <a:rPr lang="it-IT" dirty="0" err="1"/>
              <a:t>these</a:t>
            </a:r>
            <a:r>
              <a:rPr lang="it-IT" dirty="0"/>
              <a:t> </a:t>
            </a:r>
            <a:r>
              <a:rPr lang="it-IT" dirty="0" err="1"/>
              <a:t>variations</a:t>
            </a:r>
            <a:r>
              <a:rPr lang="it-IT" dirty="0"/>
              <a:t> </a:t>
            </a:r>
            <a:r>
              <a:rPr lang="it-IT" dirty="0" err="1"/>
              <a:t>among</a:t>
            </a:r>
            <a:r>
              <a:rPr lang="it-IT" dirty="0"/>
              <a:t> </a:t>
            </a:r>
            <a:r>
              <a:rPr lang="it-IT" dirty="0" err="1"/>
              <a:t>ethnic</a:t>
            </a:r>
            <a:r>
              <a:rPr lang="it-IT" dirty="0"/>
              <a:t> </a:t>
            </a:r>
            <a:r>
              <a:rPr lang="it-IT" dirty="0" err="1"/>
              <a:t>groups</a:t>
            </a:r>
            <a:r>
              <a:rPr lang="it-IT" dirty="0"/>
              <a:t> and </a:t>
            </a:r>
            <a:r>
              <a:rPr lang="it-IT" dirty="0" err="1"/>
              <a:t>explain</a:t>
            </a:r>
            <a:r>
              <a:rPr lang="it-IT" dirty="0"/>
              <a:t> the high </a:t>
            </a:r>
            <a:r>
              <a:rPr lang="it-IT" dirty="0" err="1"/>
              <a:t>frequency</a:t>
            </a:r>
            <a:r>
              <a:rPr lang="it-IT" dirty="0"/>
              <a:t> of </a:t>
            </a:r>
            <a:r>
              <a:rPr lang="it-IT" dirty="0" err="1"/>
              <a:t>heterozygotes</a:t>
            </a:r>
            <a:r>
              <a:rPr lang="it-IT" dirty="0"/>
              <a:t> (&gt; 4%) </a:t>
            </a:r>
            <a:r>
              <a:rPr lang="it-IT" dirty="0" err="1" smtClean="0"/>
              <a:t>carriers</a:t>
            </a:r>
            <a:endParaRPr lang="it-IT" dirty="0" smtClean="0"/>
          </a:p>
          <a:p>
            <a:endParaRPr lang="it-IT" dirty="0"/>
          </a:p>
          <a:p>
            <a:r>
              <a:rPr lang="it-IT" dirty="0" smtClean="0">
                <a:latin typeface="Wingdings"/>
                <a:ea typeface="Wingdings"/>
                <a:cs typeface="Wingdings"/>
                <a:sym typeface="Wingdings"/>
              </a:rPr>
              <a:t></a:t>
            </a:r>
            <a:r>
              <a:rPr lang="it-IT" dirty="0" smtClean="0"/>
              <a:t>The </a:t>
            </a:r>
            <a:r>
              <a:rPr lang="it-IT" dirty="0" err="1"/>
              <a:t>disease</a:t>
            </a:r>
            <a:r>
              <a:rPr lang="it-IT" dirty="0"/>
              <a:t> </a:t>
            </a:r>
            <a:r>
              <a:rPr lang="it-IT" dirty="0" err="1"/>
              <a:t>is</a:t>
            </a:r>
            <a:r>
              <a:rPr lang="it-IT" dirty="0"/>
              <a:t> severe and the </a:t>
            </a:r>
            <a:r>
              <a:rPr lang="it-IT" dirty="0" err="1"/>
              <a:t>males</a:t>
            </a:r>
            <a:r>
              <a:rPr lang="it-IT" dirty="0"/>
              <a:t> are sterile</a:t>
            </a:r>
          </a:p>
        </p:txBody>
      </p:sp>
    </p:spTree>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5536" y="620688"/>
            <a:ext cx="8568952" cy="5262979"/>
          </a:xfrm>
          <a:prstGeom prst="rect">
            <a:avLst/>
          </a:prstGeom>
          <a:noFill/>
        </p:spPr>
        <p:txBody>
          <a:bodyPr wrap="square" rtlCol="0">
            <a:spAutoFit/>
          </a:bodyPr>
          <a:lstStyle/>
          <a:p>
            <a:r>
              <a:rPr lang="it-IT" dirty="0" smtClean="0">
                <a:latin typeface="Wingdings"/>
                <a:ea typeface="Wingdings"/>
                <a:cs typeface="Wingdings"/>
                <a:sym typeface="Wingdings"/>
              </a:rPr>
              <a:t></a:t>
            </a:r>
            <a:r>
              <a:rPr lang="it-IT" dirty="0" smtClean="0"/>
              <a:t>The </a:t>
            </a:r>
            <a:r>
              <a:rPr lang="it-IT" dirty="0" err="1"/>
              <a:t>explanation</a:t>
            </a:r>
            <a:r>
              <a:rPr lang="it-IT" dirty="0"/>
              <a:t> </a:t>
            </a:r>
            <a:r>
              <a:rPr lang="it-IT" dirty="0" err="1"/>
              <a:t>was</a:t>
            </a:r>
            <a:r>
              <a:rPr lang="it-IT" dirty="0"/>
              <a:t> </a:t>
            </a:r>
            <a:r>
              <a:rPr lang="it-IT" dirty="0" err="1"/>
              <a:t>sought</a:t>
            </a:r>
            <a:r>
              <a:rPr lang="it-IT" dirty="0"/>
              <a:t> in a </a:t>
            </a:r>
            <a:r>
              <a:rPr lang="it-IT" dirty="0" err="1"/>
              <a:t>selective</a:t>
            </a:r>
            <a:r>
              <a:rPr lang="it-IT" dirty="0"/>
              <a:t> </a:t>
            </a:r>
            <a:r>
              <a:rPr lang="it-IT" dirty="0" err="1"/>
              <a:t>advantage</a:t>
            </a:r>
            <a:r>
              <a:rPr lang="it-IT" dirty="0"/>
              <a:t> of </a:t>
            </a:r>
            <a:r>
              <a:rPr lang="it-IT" dirty="0" err="1" smtClean="0"/>
              <a:t>heterozygotes</a:t>
            </a:r>
            <a:endParaRPr lang="it-IT" dirty="0" smtClean="0"/>
          </a:p>
          <a:p>
            <a:endParaRPr lang="it-IT" dirty="0"/>
          </a:p>
          <a:p>
            <a:r>
              <a:rPr lang="it-IT" dirty="0" smtClean="0">
                <a:latin typeface="Wingdings"/>
                <a:ea typeface="Wingdings"/>
                <a:cs typeface="Wingdings"/>
                <a:sym typeface="Wingdings"/>
              </a:rPr>
              <a:t></a:t>
            </a:r>
            <a:r>
              <a:rPr lang="it-IT" dirty="0" err="1" smtClean="0"/>
              <a:t>Proved</a:t>
            </a:r>
            <a:r>
              <a:rPr lang="it-IT" dirty="0" smtClean="0"/>
              <a:t> </a:t>
            </a:r>
            <a:r>
              <a:rPr lang="it-IT" dirty="0" err="1"/>
              <a:t>that</a:t>
            </a:r>
            <a:r>
              <a:rPr lang="it-IT" dirty="0"/>
              <a:t> the </a:t>
            </a:r>
            <a:r>
              <a:rPr lang="it-IT" dirty="0" err="1"/>
              <a:t>bacterium</a:t>
            </a:r>
            <a:r>
              <a:rPr lang="it-IT" dirty="0"/>
              <a:t> Salmonella </a:t>
            </a:r>
            <a:r>
              <a:rPr lang="it-IT" dirty="0" err="1"/>
              <a:t>typhi</a:t>
            </a:r>
            <a:r>
              <a:rPr lang="it-IT" dirty="0"/>
              <a:t>, </a:t>
            </a:r>
            <a:r>
              <a:rPr lang="it-IT" dirty="0" err="1"/>
              <a:t>responsible</a:t>
            </a:r>
            <a:r>
              <a:rPr lang="it-IT" dirty="0"/>
              <a:t> for </a:t>
            </a:r>
            <a:r>
              <a:rPr lang="it-IT" dirty="0" err="1"/>
              <a:t>typhoid</a:t>
            </a:r>
            <a:r>
              <a:rPr lang="it-IT" dirty="0"/>
              <a:t> </a:t>
            </a:r>
            <a:r>
              <a:rPr lang="it-IT" dirty="0" err="1"/>
              <a:t>fever</a:t>
            </a:r>
            <a:r>
              <a:rPr lang="it-IT" dirty="0"/>
              <a:t>, </a:t>
            </a:r>
            <a:r>
              <a:rPr lang="it-IT" dirty="0" err="1" smtClean="0"/>
              <a:t>uses</a:t>
            </a:r>
            <a:r>
              <a:rPr lang="it-IT" dirty="0" smtClean="0"/>
              <a:t> </a:t>
            </a:r>
            <a:r>
              <a:rPr lang="it-IT" dirty="0"/>
              <a:t>the CFTR </a:t>
            </a:r>
            <a:r>
              <a:rPr lang="it-IT" dirty="0" err="1"/>
              <a:t>channel</a:t>
            </a:r>
            <a:r>
              <a:rPr lang="it-IT" dirty="0"/>
              <a:t> </a:t>
            </a:r>
            <a:r>
              <a:rPr lang="it-IT" dirty="0" err="1"/>
              <a:t>as</a:t>
            </a:r>
            <a:r>
              <a:rPr lang="it-IT" dirty="0"/>
              <a:t> a </a:t>
            </a:r>
            <a:r>
              <a:rPr lang="it-IT" dirty="0" err="1"/>
              <a:t>receptor</a:t>
            </a:r>
            <a:r>
              <a:rPr lang="it-IT" dirty="0"/>
              <a:t> for </a:t>
            </a:r>
            <a:r>
              <a:rPr lang="it-IT" dirty="0" err="1" smtClean="0"/>
              <a:t>introducing</a:t>
            </a:r>
            <a:r>
              <a:rPr lang="it-IT" dirty="0" smtClean="0"/>
              <a:t> </a:t>
            </a:r>
            <a:r>
              <a:rPr lang="it-IT" dirty="0"/>
              <a:t>in the </a:t>
            </a:r>
            <a:r>
              <a:rPr lang="it-IT" dirty="0" err="1"/>
              <a:t>epithelial</a:t>
            </a:r>
            <a:r>
              <a:rPr lang="it-IT" dirty="0"/>
              <a:t> </a:t>
            </a:r>
            <a:r>
              <a:rPr lang="it-IT" dirty="0" err="1"/>
              <a:t>cells</a:t>
            </a:r>
            <a:r>
              <a:rPr lang="it-IT" dirty="0"/>
              <a:t> of the </a:t>
            </a:r>
            <a:r>
              <a:rPr lang="it-IT" dirty="0" err="1" smtClean="0"/>
              <a:t>gut</a:t>
            </a:r>
            <a:endParaRPr lang="it-IT" dirty="0" smtClean="0"/>
          </a:p>
          <a:p>
            <a:endParaRPr lang="it-IT" dirty="0"/>
          </a:p>
          <a:p>
            <a:r>
              <a:rPr lang="it-IT" dirty="0" smtClean="0">
                <a:latin typeface="Wingdings"/>
                <a:ea typeface="Wingdings"/>
                <a:cs typeface="Wingdings"/>
                <a:sym typeface="Wingdings"/>
              </a:rPr>
              <a:t></a:t>
            </a:r>
            <a:r>
              <a:rPr lang="it-IT" dirty="0" err="1" smtClean="0"/>
              <a:t>Animal</a:t>
            </a:r>
            <a:r>
              <a:rPr lang="it-IT" dirty="0" smtClean="0"/>
              <a:t> </a:t>
            </a:r>
            <a:r>
              <a:rPr lang="it-IT" dirty="0" err="1"/>
              <a:t>models</a:t>
            </a:r>
            <a:r>
              <a:rPr lang="it-IT" dirty="0"/>
              <a:t> (mice </a:t>
            </a:r>
            <a:r>
              <a:rPr lang="it-IT" dirty="0" err="1"/>
              <a:t>heterozygous</a:t>
            </a:r>
            <a:r>
              <a:rPr lang="it-IT" dirty="0"/>
              <a:t> for the </a:t>
            </a:r>
            <a:r>
              <a:rPr lang="it-IT" dirty="0" err="1"/>
              <a:t>mutation</a:t>
            </a:r>
            <a:r>
              <a:rPr lang="it-IT" dirty="0"/>
              <a:t> delF508) </a:t>
            </a:r>
            <a:r>
              <a:rPr lang="it-IT" dirty="0" err="1"/>
              <a:t>confirmed</a:t>
            </a:r>
            <a:r>
              <a:rPr lang="it-IT" dirty="0"/>
              <a:t> a </a:t>
            </a:r>
            <a:r>
              <a:rPr lang="it-IT" dirty="0" err="1"/>
              <a:t>lower</a:t>
            </a:r>
            <a:r>
              <a:rPr lang="it-IT" dirty="0"/>
              <a:t> </a:t>
            </a:r>
            <a:r>
              <a:rPr lang="it-IT" dirty="0" err="1"/>
              <a:t>intestinal</a:t>
            </a:r>
            <a:r>
              <a:rPr lang="it-IT" dirty="0"/>
              <a:t> </a:t>
            </a:r>
            <a:r>
              <a:rPr lang="it-IT" dirty="0" err="1"/>
              <a:t>permeability</a:t>
            </a:r>
            <a:r>
              <a:rPr lang="it-IT" dirty="0"/>
              <a:t> to </a:t>
            </a:r>
            <a:r>
              <a:rPr lang="it-IT" dirty="0" smtClean="0"/>
              <a:t>Salmonella</a:t>
            </a:r>
          </a:p>
          <a:p>
            <a:endParaRPr lang="it-IT" dirty="0"/>
          </a:p>
          <a:p>
            <a:r>
              <a:rPr lang="it-IT" dirty="0" smtClean="0">
                <a:latin typeface="Wingdings"/>
                <a:ea typeface="Wingdings"/>
                <a:cs typeface="Wingdings"/>
                <a:sym typeface="Wingdings"/>
              </a:rPr>
              <a:t></a:t>
            </a:r>
            <a:r>
              <a:rPr lang="it-IT" dirty="0" err="1" smtClean="0"/>
              <a:t>It</a:t>
            </a:r>
            <a:r>
              <a:rPr lang="it-IT" dirty="0" smtClean="0"/>
              <a:t> </a:t>
            </a:r>
            <a:r>
              <a:rPr lang="it-IT" dirty="0" err="1"/>
              <a:t>is</a:t>
            </a:r>
            <a:r>
              <a:rPr lang="it-IT" dirty="0"/>
              <a:t> </a:t>
            </a:r>
            <a:r>
              <a:rPr lang="it-IT" dirty="0" err="1"/>
              <a:t>estimated</a:t>
            </a:r>
            <a:r>
              <a:rPr lang="it-IT" dirty="0"/>
              <a:t> </a:t>
            </a:r>
            <a:r>
              <a:rPr lang="it-IT" dirty="0" err="1"/>
              <a:t>that</a:t>
            </a:r>
            <a:r>
              <a:rPr lang="it-IT" dirty="0"/>
              <a:t> the </a:t>
            </a:r>
            <a:r>
              <a:rPr lang="it-IT" dirty="0" err="1"/>
              <a:t>mutation</a:t>
            </a:r>
            <a:r>
              <a:rPr lang="it-IT" dirty="0"/>
              <a:t> delF508 </a:t>
            </a:r>
            <a:r>
              <a:rPr lang="it-IT" dirty="0" err="1" smtClean="0"/>
              <a:t>had</a:t>
            </a:r>
            <a:r>
              <a:rPr lang="it-IT" dirty="0" smtClean="0"/>
              <a:t> </a:t>
            </a:r>
            <a:r>
              <a:rPr lang="it-IT" dirty="0" err="1"/>
              <a:t>originated</a:t>
            </a:r>
            <a:r>
              <a:rPr lang="it-IT" dirty="0"/>
              <a:t> in Europe </a:t>
            </a:r>
            <a:r>
              <a:rPr lang="it-IT" dirty="0" err="1"/>
              <a:t>at</a:t>
            </a:r>
            <a:r>
              <a:rPr lang="it-IT" dirty="0"/>
              <a:t> </a:t>
            </a:r>
            <a:r>
              <a:rPr lang="it-IT" dirty="0" err="1"/>
              <a:t>least</a:t>
            </a:r>
            <a:r>
              <a:rPr lang="it-IT" dirty="0"/>
              <a:t> 10,000 </a:t>
            </a:r>
            <a:r>
              <a:rPr lang="it-IT" dirty="0" err="1"/>
              <a:t>years</a:t>
            </a:r>
            <a:r>
              <a:rPr lang="it-IT" dirty="0"/>
              <a:t> ago. In </a:t>
            </a:r>
            <a:r>
              <a:rPr lang="it-IT" dirty="0" err="1"/>
              <a:t>past</a:t>
            </a:r>
            <a:r>
              <a:rPr lang="it-IT" dirty="0"/>
              <a:t> </a:t>
            </a:r>
            <a:r>
              <a:rPr lang="it-IT" dirty="0" err="1"/>
              <a:t>centuries</a:t>
            </a:r>
            <a:r>
              <a:rPr lang="it-IT" dirty="0"/>
              <a:t> </a:t>
            </a:r>
            <a:r>
              <a:rPr lang="it-IT" dirty="0" err="1"/>
              <a:t>heterozygotes</a:t>
            </a:r>
            <a:r>
              <a:rPr lang="it-IT" dirty="0"/>
              <a:t> </a:t>
            </a:r>
            <a:r>
              <a:rPr lang="it-IT" dirty="0" err="1"/>
              <a:t>would</a:t>
            </a:r>
            <a:r>
              <a:rPr lang="it-IT" dirty="0"/>
              <a:t> </a:t>
            </a:r>
            <a:r>
              <a:rPr lang="it-IT" dirty="0" err="1" smtClean="0"/>
              <a:t>have</a:t>
            </a:r>
            <a:r>
              <a:rPr lang="it-IT" dirty="0" smtClean="0"/>
              <a:t> </a:t>
            </a:r>
            <a:r>
              <a:rPr lang="it-IT" dirty="0" err="1" smtClean="0"/>
              <a:t>had</a:t>
            </a:r>
            <a:r>
              <a:rPr lang="it-IT" dirty="0" smtClean="0"/>
              <a:t> </a:t>
            </a:r>
            <a:r>
              <a:rPr lang="it-IT" dirty="0"/>
              <a:t>a </a:t>
            </a:r>
            <a:r>
              <a:rPr lang="it-IT" dirty="0" err="1"/>
              <a:t>selective</a:t>
            </a:r>
            <a:r>
              <a:rPr lang="it-IT" dirty="0"/>
              <a:t> </a:t>
            </a:r>
            <a:r>
              <a:rPr lang="it-IT" dirty="0" err="1"/>
              <a:t>advantage</a:t>
            </a:r>
            <a:r>
              <a:rPr lang="it-IT" dirty="0"/>
              <a:t> </a:t>
            </a:r>
            <a:r>
              <a:rPr lang="it-IT" dirty="0" err="1"/>
              <a:t>during</a:t>
            </a:r>
            <a:r>
              <a:rPr lang="it-IT" dirty="0"/>
              <a:t> the </a:t>
            </a:r>
            <a:r>
              <a:rPr lang="it-IT" dirty="0" err="1"/>
              <a:t>many</a:t>
            </a:r>
            <a:r>
              <a:rPr lang="it-IT" dirty="0"/>
              <a:t> </a:t>
            </a:r>
            <a:r>
              <a:rPr lang="it-IT" dirty="0" err="1"/>
              <a:t>epidemics</a:t>
            </a:r>
            <a:r>
              <a:rPr lang="it-IT" dirty="0"/>
              <a:t> of </a:t>
            </a:r>
            <a:r>
              <a:rPr lang="it-IT" dirty="0" err="1"/>
              <a:t>typhoid</a:t>
            </a:r>
            <a:r>
              <a:rPr lang="it-IT" dirty="0"/>
              <a:t> </a:t>
            </a:r>
            <a:r>
              <a:rPr lang="it-IT" dirty="0" err="1"/>
              <a:t>that</a:t>
            </a:r>
            <a:r>
              <a:rPr lang="it-IT" dirty="0"/>
              <a:t> </a:t>
            </a:r>
            <a:r>
              <a:rPr lang="it-IT" dirty="0" err="1"/>
              <a:t>have</a:t>
            </a:r>
            <a:r>
              <a:rPr lang="it-IT" dirty="0"/>
              <a:t> </a:t>
            </a:r>
            <a:r>
              <a:rPr lang="it-IT" dirty="0" err="1" smtClean="0"/>
              <a:t>presented</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ChangeArrowheads="1"/>
          </p:cNvSpPr>
          <p:nvPr/>
        </p:nvSpPr>
        <p:spPr bwMode="auto">
          <a:xfrm>
            <a:off x="214313" y="214313"/>
            <a:ext cx="8929687" cy="1877437"/>
          </a:xfrm>
          <a:prstGeom prst="rect">
            <a:avLst/>
          </a:prstGeom>
          <a:noFill/>
          <a:ln w="9525">
            <a:noFill/>
            <a:miter lim="800000"/>
            <a:headEnd/>
            <a:tailEnd/>
          </a:ln>
          <a:effectLst/>
        </p:spPr>
        <p:txBody>
          <a:bodyPr>
            <a:spAutoFit/>
          </a:bodyPr>
          <a:lstStyle/>
          <a:p>
            <a:pPr>
              <a:spcBef>
                <a:spcPct val="50000"/>
              </a:spcBef>
              <a:defRPr/>
            </a:pPr>
            <a:r>
              <a:rPr lang="it-IT" sz="3200" b="1" dirty="0" err="1" smtClean="0">
                <a:solidFill>
                  <a:srgbClr val="9A00CD"/>
                </a:solidFill>
                <a:effectLst>
                  <a:outerShdw blurRad="38100" dist="38100" dir="2700000" algn="tl">
                    <a:srgbClr val="C0C0C0"/>
                  </a:outerShdw>
                </a:effectLst>
                <a:latin typeface="Arial" pitchFamily="34" charset="0"/>
              </a:rPr>
              <a:t>Inherited</a:t>
            </a:r>
            <a:r>
              <a:rPr lang="it-IT" sz="3200" b="1" dirty="0" smtClean="0">
                <a:solidFill>
                  <a:srgbClr val="9A00CD"/>
                </a:solidFill>
                <a:effectLst>
                  <a:outerShdw blurRad="38100" dist="38100" dir="2700000" algn="tl">
                    <a:srgbClr val="C0C0C0"/>
                  </a:outerShdw>
                </a:effectLst>
                <a:latin typeface="Arial" pitchFamily="34" charset="0"/>
              </a:rPr>
              <a:t> recessive </a:t>
            </a:r>
            <a:r>
              <a:rPr lang="it-IT" sz="3200" b="1" dirty="0" err="1" smtClean="0">
                <a:solidFill>
                  <a:srgbClr val="9A00CD"/>
                </a:solidFill>
                <a:effectLst>
                  <a:outerShdw blurRad="38100" dist="38100" dir="2700000" algn="tl">
                    <a:srgbClr val="C0C0C0"/>
                  </a:outerShdw>
                </a:effectLst>
                <a:latin typeface="Arial" pitchFamily="34" charset="0"/>
              </a:rPr>
              <a:t>diseases</a:t>
            </a:r>
            <a:r>
              <a:rPr lang="it-IT" sz="3200" b="1" dirty="0" smtClean="0">
                <a:solidFill>
                  <a:srgbClr val="9A00CD"/>
                </a:solidFill>
                <a:effectLst>
                  <a:outerShdw blurRad="38100" dist="38100" dir="2700000" algn="tl">
                    <a:srgbClr val="C0C0C0"/>
                  </a:outerShdw>
                </a:effectLst>
                <a:latin typeface="Arial" pitchFamily="34" charset="0"/>
              </a:rPr>
              <a:t> </a:t>
            </a:r>
            <a:endParaRPr lang="it-IT" sz="3200" b="1" dirty="0">
              <a:solidFill>
                <a:srgbClr val="9A00CD"/>
              </a:solidFill>
              <a:effectLst>
                <a:outerShdw blurRad="38100" dist="38100" dir="2700000" algn="tl">
                  <a:srgbClr val="C0C0C0"/>
                </a:outerShdw>
              </a:effectLst>
              <a:latin typeface="Arial" pitchFamily="34" charset="0"/>
            </a:endParaRPr>
          </a:p>
          <a:p>
            <a:pPr>
              <a:spcBef>
                <a:spcPct val="50000"/>
              </a:spcBef>
              <a:defRPr/>
            </a:pPr>
            <a:r>
              <a:rPr lang="it-IT" sz="2800" dirty="0" err="1" smtClean="0">
                <a:solidFill>
                  <a:srgbClr val="FD0128"/>
                </a:solidFill>
                <a:latin typeface="Arial" pitchFamily="34" charset="0"/>
              </a:rPr>
              <a:t>Loss</a:t>
            </a:r>
            <a:r>
              <a:rPr lang="it-IT" sz="2800" dirty="0" smtClean="0">
                <a:solidFill>
                  <a:srgbClr val="FD0128"/>
                </a:solidFill>
                <a:latin typeface="Arial" pitchFamily="34" charset="0"/>
              </a:rPr>
              <a:t> of </a:t>
            </a:r>
            <a:r>
              <a:rPr lang="it-IT" sz="2800" dirty="0" err="1" smtClean="0">
                <a:solidFill>
                  <a:srgbClr val="FD0128"/>
                </a:solidFill>
                <a:latin typeface="Arial" pitchFamily="34" charset="0"/>
              </a:rPr>
              <a:t>function</a:t>
            </a:r>
            <a:r>
              <a:rPr lang="it-IT" sz="2800" dirty="0" smtClean="0">
                <a:solidFill>
                  <a:srgbClr val="FD0128"/>
                </a:solidFill>
                <a:latin typeface="Arial" pitchFamily="34" charset="0"/>
              </a:rPr>
              <a:t> </a:t>
            </a:r>
            <a:r>
              <a:rPr lang="it-IT" sz="2800" dirty="0" err="1" smtClean="0">
                <a:solidFill>
                  <a:srgbClr val="FD0128"/>
                </a:solidFill>
                <a:latin typeface="Arial" pitchFamily="34" charset="0"/>
              </a:rPr>
              <a:t>mutations</a:t>
            </a:r>
            <a:endParaRPr lang="it-IT" sz="2800" dirty="0">
              <a:solidFill>
                <a:srgbClr val="FD0128"/>
              </a:solidFill>
              <a:latin typeface="Arial" pitchFamily="34" charset="0"/>
            </a:endParaRPr>
          </a:p>
          <a:p>
            <a:pPr>
              <a:spcBef>
                <a:spcPct val="50000"/>
              </a:spcBef>
              <a:defRPr/>
            </a:pPr>
            <a:endParaRPr lang="it-IT" sz="2800" dirty="0">
              <a:solidFill>
                <a:srgbClr val="000000"/>
              </a:solidFill>
              <a:latin typeface="Arial" pitchFamily="34" charset="0"/>
            </a:endParaRPr>
          </a:p>
        </p:txBody>
      </p:sp>
      <p:sp>
        <p:nvSpPr>
          <p:cNvPr id="2" name="CasellaDiTesto 1"/>
          <p:cNvSpPr txBox="1"/>
          <p:nvPr/>
        </p:nvSpPr>
        <p:spPr>
          <a:xfrm>
            <a:off x="611560" y="1412776"/>
            <a:ext cx="7848872" cy="2246769"/>
          </a:xfrm>
          <a:prstGeom prst="rect">
            <a:avLst/>
          </a:prstGeom>
          <a:noFill/>
        </p:spPr>
        <p:txBody>
          <a:bodyPr wrap="square" rtlCol="0">
            <a:spAutoFit/>
          </a:bodyPr>
          <a:lstStyle/>
          <a:p>
            <a:r>
              <a:rPr lang="it-IT" sz="2800" dirty="0" err="1">
                <a:solidFill>
                  <a:schemeClr val="accent2"/>
                </a:solidFill>
                <a:latin typeface="Arial"/>
                <a:cs typeface="Arial"/>
              </a:rPr>
              <a:t>Heterozygotes</a:t>
            </a:r>
            <a:r>
              <a:rPr lang="it-IT" sz="2800" dirty="0">
                <a:solidFill>
                  <a:schemeClr val="accent2"/>
                </a:solidFill>
                <a:latin typeface="Arial"/>
                <a:cs typeface="Arial"/>
              </a:rPr>
              <a:t> (</a:t>
            </a:r>
            <a:r>
              <a:rPr lang="it-IT" sz="2800" dirty="0" err="1">
                <a:solidFill>
                  <a:schemeClr val="accent2"/>
                </a:solidFill>
                <a:latin typeface="Arial"/>
                <a:cs typeface="Arial"/>
              </a:rPr>
              <a:t>carriers</a:t>
            </a:r>
            <a:r>
              <a:rPr lang="it-IT" sz="2800" dirty="0">
                <a:solidFill>
                  <a:schemeClr val="accent2"/>
                </a:solidFill>
                <a:latin typeface="Arial"/>
                <a:cs typeface="Arial"/>
              </a:rPr>
              <a:t>) are </a:t>
            </a:r>
            <a:r>
              <a:rPr lang="it-IT" sz="2800" dirty="0" err="1">
                <a:solidFill>
                  <a:schemeClr val="accent2"/>
                </a:solidFill>
                <a:latin typeface="Arial"/>
                <a:cs typeface="Arial"/>
              </a:rPr>
              <a:t>normal</a:t>
            </a:r>
            <a:r>
              <a:rPr lang="it-IT" sz="2800" dirty="0">
                <a:latin typeface="Arial"/>
                <a:cs typeface="Arial"/>
              </a:rPr>
              <a:t>, a </a:t>
            </a:r>
            <a:r>
              <a:rPr lang="it-IT" sz="2800" dirty="0" err="1">
                <a:latin typeface="Arial"/>
                <a:cs typeface="Arial"/>
              </a:rPr>
              <a:t>reduction</a:t>
            </a:r>
            <a:r>
              <a:rPr lang="it-IT" sz="2800" dirty="0">
                <a:latin typeface="Arial"/>
                <a:cs typeface="Arial"/>
              </a:rPr>
              <a:t> of 50% </a:t>
            </a:r>
            <a:r>
              <a:rPr lang="it-IT" sz="2800" dirty="0" err="1">
                <a:latin typeface="Arial"/>
                <a:cs typeface="Arial"/>
              </a:rPr>
              <a:t>protein</a:t>
            </a:r>
            <a:r>
              <a:rPr lang="it-IT" sz="2800" dirty="0">
                <a:latin typeface="Arial"/>
                <a:cs typeface="Arial"/>
              </a:rPr>
              <a:t> </a:t>
            </a:r>
            <a:r>
              <a:rPr lang="it-IT" sz="2800" dirty="0" err="1">
                <a:latin typeface="Arial"/>
                <a:cs typeface="Arial"/>
              </a:rPr>
              <a:t>product</a:t>
            </a:r>
            <a:r>
              <a:rPr lang="it-IT" sz="2800" dirty="0">
                <a:latin typeface="Arial"/>
                <a:cs typeface="Arial"/>
              </a:rPr>
              <a:t> </a:t>
            </a:r>
            <a:r>
              <a:rPr lang="it-IT" sz="2800" dirty="0" err="1">
                <a:latin typeface="Arial"/>
                <a:cs typeface="Arial"/>
              </a:rPr>
              <a:t>is</a:t>
            </a:r>
            <a:r>
              <a:rPr lang="it-IT" sz="2800" dirty="0">
                <a:latin typeface="Arial"/>
                <a:cs typeface="Arial"/>
              </a:rPr>
              <a:t> </a:t>
            </a:r>
            <a:r>
              <a:rPr lang="it-IT" sz="2800" dirty="0" err="1">
                <a:latin typeface="Arial"/>
                <a:cs typeface="Arial"/>
              </a:rPr>
              <a:t>tolerated</a:t>
            </a:r>
            <a:r>
              <a:rPr lang="it-IT" sz="2800" dirty="0">
                <a:latin typeface="Arial"/>
                <a:cs typeface="Arial"/>
              </a:rPr>
              <a:t> </a:t>
            </a:r>
            <a:r>
              <a:rPr lang="it-IT" sz="2800" dirty="0" err="1">
                <a:latin typeface="Arial"/>
                <a:cs typeface="Arial"/>
              </a:rPr>
              <a:t>if</a:t>
            </a:r>
            <a:r>
              <a:rPr lang="it-IT" sz="2800" dirty="0">
                <a:latin typeface="Arial"/>
                <a:cs typeface="Arial"/>
              </a:rPr>
              <a:t> the </a:t>
            </a:r>
            <a:r>
              <a:rPr lang="it-IT" sz="2800" dirty="0" err="1">
                <a:latin typeface="Arial"/>
                <a:cs typeface="Arial"/>
              </a:rPr>
              <a:t>remaining</a:t>
            </a:r>
            <a:r>
              <a:rPr lang="it-IT" sz="2800" dirty="0">
                <a:latin typeface="Arial"/>
                <a:cs typeface="Arial"/>
              </a:rPr>
              <a:t> 50% </a:t>
            </a:r>
            <a:r>
              <a:rPr lang="it-IT" sz="2800" dirty="0" err="1">
                <a:latin typeface="Arial"/>
                <a:cs typeface="Arial"/>
              </a:rPr>
              <a:t>is</a:t>
            </a:r>
            <a:r>
              <a:rPr lang="it-IT" sz="2800" dirty="0">
                <a:latin typeface="Arial"/>
                <a:cs typeface="Arial"/>
              </a:rPr>
              <a:t> </a:t>
            </a:r>
            <a:r>
              <a:rPr lang="it-IT" sz="2800" dirty="0" err="1">
                <a:latin typeface="Arial"/>
                <a:cs typeface="Arial"/>
              </a:rPr>
              <a:t>enough</a:t>
            </a:r>
            <a:r>
              <a:rPr lang="it-IT" sz="2800" dirty="0">
                <a:latin typeface="Arial"/>
                <a:cs typeface="Arial"/>
              </a:rPr>
              <a:t> for a </a:t>
            </a:r>
            <a:r>
              <a:rPr lang="it-IT" sz="2800" dirty="0" err="1">
                <a:latin typeface="Arial"/>
                <a:cs typeface="Arial"/>
              </a:rPr>
              <a:t>normal</a:t>
            </a:r>
            <a:r>
              <a:rPr lang="it-IT" sz="2800" dirty="0">
                <a:latin typeface="Arial"/>
                <a:cs typeface="Arial"/>
              </a:rPr>
              <a:t> </a:t>
            </a:r>
            <a:r>
              <a:rPr lang="it-IT" sz="2800" dirty="0" err="1" smtClean="0">
                <a:latin typeface="Arial"/>
                <a:cs typeface="Arial"/>
              </a:rPr>
              <a:t>function</a:t>
            </a:r>
            <a:endParaRPr lang="it-IT" sz="2800" dirty="0" smtClean="0">
              <a:latin typeface="Arial"/>
              <a:cs typeface="Arial"/>
            </a:endParaRPr>
          </a:p>
          <a:p>
            <a:endParaRPr lang="it-IT" sz="2800" dirty="0">
              <a:latin typeface="Arial"/>
              <a:cs typeface="Arial"/>
            </a:endParaRPr>
          </a:p>
          <a:p>
            <a:r>
              <a:rPr lang="it-IT" sz="2800" dirty="0" smtClean="0">
                <a:solidFill>
                  <a:srgbClr val="3333CC"/>
                </a:solidFill>
                <a:latin typeface="Arial"/>
                <a:cs typeface="Arial"/>
              </a:rPr>
              <a:t>	</a:t>
            </a:r>
            <a:r>
              <a:rPr lang="it-IT" sz="2800" dirty="0" err="1" smtClean="0">
                <a:solidFill>
                  <a:srgbClr val="3333CC"/>
                </a:solidFill>
                <a:latin typeface="Arial"/>
                <a:cs typeface="Arial"/>
              </a:rPr>
              <a:t>Example</a:t>
            </a:r>
            <a:r>
              <a:rPr lang="it-IT" sz="2800" dirty="0" smtClean="0">
                <a:solidFill>
                  <a:srgbClr val="3333CC"/>
                </a:solidFill>
                <a:latin typeface="Arial"/>
                <a:cs typeface="Arial"/>
              </a:rPr>
              <a:t>: </a:t>
            </a:r>
            <a:r>
              <a:rPr lang="it-IT" sz="2800" dirty="0" err="1" smtClean="0">
                <a:solidFill>
                  <a:srgbClr val="3333CC"/>
                </a:solidFill>
                <a:latin typeface="Arial"/>
                <a:cs typeface="Arial"/>
              </a:rPr>
              <a:t>falcemic</a:t>
            </a:r>
            <a:r>
              <a:rPr lang="it-IT" sz="2800" dirty="0" smtClean="0">
                <a:solidFill>
                  <a:srgbClr val="3333CC"/>
                </a:solidFill>
                <a:latin typeface="Arial"/>
                <a:cs typeface="Arial"/>
              </a:rPr>
              <a:t> trait</a:t>
            </a:r>
            <a:r>
              <a:rPr lang="it-IT" sz="2800" dirty="0" smtClean="0">
                <a:latin typeface="Arial"/>
                <a:cs typeface="Arial"/>
              </a:rPr>
              <a:t>, </a:t>
            </a:r>
            <a:r>
              <a:rPr lang="it-IT" sz="2800" dirty="0" err="1">
                <a:latin typeface="Arial"/>
                <a:cs typeface="Arial"/>
              </a:rPr>
              <a:t>HbA</a:t>
            </a:r>
            <a:r>
              <a:rPr lang="it-IT" sz="2800" dirty="0">
                <a:latin typeface="Arial"/>
                <a:cs typeface="Arial"/>
              </a:rPr>
              <a:t> </a:t>
            </a:r>
            <a:r>
              <a:rPr lang="it-IT" sz="2800" dirty="0" err="1">
                <a:latin typeface="Arial"/>
                <a:cs typeface="Arial"/>
              </a:rPr>
              <a:t>HbS</a:t>
            </a:r>
            <a:endParaRPr lang="it-IT" sz="2800" dirty="0">
              <a:latin typeface="Arial"/>
              <a:cs typeface="Arial"/>
            </a:endParaRPr>
          </a:p>
        </p:txBody>
      </p:sp>
      <p:sp>
        <p:nvSpPr>
          <p:cNvPr id="3" name="CasellaDiTesto 2"/>
          <p:cNvSpPr txBox="1"/>
          <p:nvPr/>
        </p:nvSpPr>
        <p:spPr>
          <a:xfrm>
            <a:off x="611560" y="4206567"/>
            <a:ext cx="7920880" cy="2246769"/>
          </a:xfrm>
          <a:prstGeom prst="rect">
            <a:avLst/>
          </a:prstGeom>
          <a:noFill/>
        </p:spPr>
        <p:txBody>
          <a:bodyPr wrap="square" rtlCol="0">
            <a:spAutoFit/>
          </a:bodyPr>
          <a:lstStyle/>
          <a:p>
            <a:r>
              <a:rPr lang="it-IT" sz="2800" dirty="0" err="1">
                <a:solidFill>
                  <a:srgbClr val="3333CC"/>
                </a:solidFill>
                <a:latin typeface="Arial"/>
                <a:cs typeface="Arial"/>
              </a:rPr>
              <a:t>Homozygotes</a:t>
            </a:r>
            <a:r>
              <a:rPr lang="it-IT" sz="2800" dirty="0">
                <a:solidFill>
                  <a:srgbClr val="3333CC"/>
                </a:solidFill>
                <a:latin typeface="Arial"/>
                <a:cs typeface="Arial"/>
              </a:rPr>
              <a:t> are </a:t>
            </a:r>
            <a:r>
              <a:rPr lang="it-IT" sz="2800" dirty="0" err="1" smtClean="0">
                <a:solidFill>
                  <a:srgbClr val="3333CC"/>
                </a:solidFill>
                <a:latin typeface="Arial"/>
                <a:cs typeface="Arial"/>
              </a:rPr>
              <a:t>affected</a:t>
            </a:r>
            <a:r>
              <a:rPr lang="it-IT" sz="2800" dirty="0" smtClean="0">
                <a:solidFill>
                  <a:srgbClr val="3333CC"/>
                </a:solidFill>
                <a:latin typeface="Arial"/>
                <a:cs typeface="Arial"/>
              </a:rPr>
              <a:t> </a:t>
            </a:r>
            <a:r>
              <a:rPr lang="it-IT" sz="2800" dirty="0" err="1">
                <a:latin typeface="Arial"/>
                <a:cs typeface="Arial"/>
              </a:rPr>
              <a:t>because</a:t>
            </a:r>
            <a:r>
              <a:rPr lang="it-IT" sz="2800" dirty="0">
                <a:latin typeface="Arial"/>
                <a:cs typeface="Arial"/>
              </a:rPr>
              <a:t> </a:t>
            </a:r>
            <a:r>
              <a:rPr lang="it-IT" sz="2800" dirty="0" err="1">
                <a:latin typeface="Arial"/>
                <a:cs typeface="Arial"/>
              </a:rPr>
              <a:t>protein</a:t>
            </a:r>
            <a:r>
              <a:rPr lang="it-IT" sz="2800" dirty="0">
                <a:latin typeface="Arial"/>
                <a:cs typeface="Arial"/>
              </a:rPr>
              <a:t> </a:t>
            </a:r>
            <a:r>
              <a:rPr lang="it-IT" sz="2800" dirty="0" err="1">
                <a:latin typeface="Arial"/>
                <a:cs typeface="Arial"/>
              </a:rPr>
              <a:t>is</a:t>
            </a:r>
            <a:r>
              <a:rPr lang="it-IT" sz="2800" dirty="0">
                <a:latin typeface="Arial"/>
                <a:cs typeface="Arial"/>
              </a:rPr>
              <a:t> </a:t>
            </a:r>
            <a:r>
              <a:rPr lang="it-IT" sz="2800" dirty="0" err="1">
                <a:latin typeface="Arial"/>
                <a:cs typeface="Arial"/>
              </a:rPr>
              <a:t>not</a:t>
            </a:r>
            <a:r>
              <a:rPr lang="it-IT" sz="2800" dirty="0">
                <a:latin typeface="Arial"/>
                <a:cs typeface="Arial"/>
              </a:rPr>
              <a:t> </a:t>
            </a:r>
            <a:r>
              <a:rPr lang="it-IT" sz="2800" dirty="0" err="1">
                <a:latin typeface="Arial"/>
                <a:cs typeface="Arial"/>
              </a:rPr>
              <a:t>produced</a:t>
            </a:r>
            <a:r>
              <a:rPr lang="it-IT" sz="2800" dirty="0">
                <a:latin typeface="Arial"/>
                <a:cs typeface="Arial"/>
              </a:rPr>
              <a:t> or the </a:t>
            </a:r>
            <a:r>
              <a:rPr lang="it-IT" sz="2800" dirty="0" err="1">
                <a:latin typeface="Arial"/>
                <a:cs typeface="Arial"/>
              </a:rPr>
              <a:t>one</a:t>
            </a:r>
            <a:r>
              <a:rPr lang="it-IT" sz="2800" dirty="0">
                <a:latin typeface="Arial"/>
                <a:cs typeface="Arial"/>
              </a:rPr>
              <a:t> </a:t>
            </a:r>
            <a:r>
              <a:rPr lang="it-IT" sz="2800" dirty="0" err="1">
                <a:latin typeface="Arial"/>
                <a:cs typeface="Arial"/>
              </a:rPr>
              <a:t>that</a:t>
            </a:r>
            <a:r>
              <a:rPr lang="it-IT" sz="2800" dirty="0">
                <a:latin typeface="Arial"/>
                <a:cs typeface="Arial"/>
              </a:rPr>
              <a:t> </a:t>
            </a:r>
            <a:r>
              <a:rPr lang="it-IT" sz="2800" dirty="0" err="1">
                <a:latin typeface="Arial"/>
                <a:cs typeface="Arial"/>
              </a:rPr>
              <a:t>is</a:t>
            </a:r>
            <a:r>
              <a:rPr lang="it-IT" sz="2800" dirty="0">
                <a:latin typeface="Arial"/>
                <a:cs typeface="Arial"/>
              </a:rPr>
              <a:t> </a:t>
            </a:r>
            <a:r>
              <a:rPr lang="it-IT" sz="2800" dirty="0" err="1">
                <a:latin typeface="Arial"/>
                <a:cs typeface="Arial"/>
              </a:rPr>
              <a:t>produced</a:t>
            </a:r>
            <a:r>
              <a:rPr lang="it-IT" sz="2800" dirty="0">
                <a:latin typeface="Arial"/>
                <a:cs typeface="Arial"/>
              </a:rPr>
              <a:t> </a:t>
            </a:r>
            <a:r>
              <a:rPr lang="it-IT" sz="2800" dirty="0" err="1">
                <a:latin typeface="Arial"/>
                <a:cs typeface="Arial"/>
              </a:rPr>
              <a:t>does</a:t>
            </a:r>
            <a:r>
              <a:rPr lang="it-IT" sz="2800" dirty="0">
                <a:latin typeface="Arial"/>
                <a:cs typeface="Arial"/>
              </a:rPr>
              <a:t> </a:t>
            </a:r>
            <a:r>
              <a:rPr lang="it-IT" sz="2800" dirty="0" err="1">
                <a:latin typeface="Arial"/>
                <a:cs typeface="Arial"/>
              </a:rPr>
              <a:t>not</a:t>
            </a:r>
            <a:r>
              <a:rPr lang="it-IT" sz="2800" dirty="0">
                <a:latin typeface="Arial"/>
                <a:cs typeface="Arial"/>
              </a:rPr>
              <a:t> work </a:t>
            </a:r>
            <a:r>
              <a:rPr lang="it-IT" sz="2800" dirty="0" err="1" smtClean="0">
                <a:latin typeface="Arial"/>
                <a:cs typeface="Arial"/>
              </a:rPr>
              <a:t>normally</a:t>
            </a:r>
            <a:endParaRPr lang="it-IT" sz="2800" dirty="0" smtClean="0">
              <a:latin typeface="Arial"/>
              <a:cs typeface="Arial"/>
            </a:endParaRPr>
          </a:p>
          <a:p>
            <a:endParaRPr lang="it-IT" sz="2800" dirty="0">
              <a:latin typeface="Arial"/>
              <a:cs typeface="Arial"/>
            </a:endParaRPr>
          </a:p>
          <a:p>
            <a:r>
              <a:rPr lang="it-IT" sz="2800" dirty="0" smtClean="0">
                <a:solidFill>
                  <a:srgbClr val="3333CC"/>
                </a:solidFill>
                <a:latin typeface="Arial"/>
                <a:cs typeface="Arial"/>
              </a:rPr>
              <a:t>	</a:t>
            </a:r>
            <a:r>
              <a:rPr lang="it-IT" sz="2800" dirty="0" err="1" smtClean="0">
                <a:solidFill>
                  <a:srgbClr val="3333CC"/>
                </a:solidFill>
                <a:latin typeface="Arial"/>
                <a:cs typeface="Arial"/>
              </a:rPr>
              <a:t>Example</a:t>
            </a:r>
            <a:r>
              <a:rPr lang="it-IT" sz="2800" dirty="0">
                <a:solidFill>
                  <a:srgbClr val="3333CC"/>
                </a:solidFill>
                <a:latin typeface="Arial"/>
                <a:cs typeface="Arial"/>
              </a:rPr>
              <a:t>: </a:t>
            </a:r>
            <a:r>
              <a:rPr lang="it-IT" sz="2800" dirty="0" err="1">
                <a:solidFill>
                  <a:srgbClr val="3333CC"/>
                </a:solidFill>
                <a:latin typeface="Arial"/>
                <a:cs typeface="Arial"/>
              </a:rPr>
              <a:t>sickle</a:t>
            </a:r>
            <a:r>
              <a:rPr lang="it-IT" sz="2800" dirty="0">
                <a:solidFill>
                  <a:srgbClr val="3333CC"/>
                </a:solidFill>
                <a:latin typeface="Arial"/>
                <a:cs typeface="Arial"/>
              </a:rPr>
              <a:t> </a:t>
            </a:r>
            <a:r>
              <a:rPr lang="it-IT" sz="2800" dirty="0" err="1">
                <a:solidFill>
                  <a:srgbClr val="3333CC"/>
                </a:solidFill>
                <a:latin typeface="Arial"/>
                <a:cs typeface="Arial"/>
              </a:rPr>
              <a:t>cell</a:t>
            </a:r>
            <a:r>
              <a:rPr lang="it-IT" sz="2800" dirty="0">
                <a:solidFill>
                  <a:srgbClr val="3333CC"/>
                </a:solidFill>
                <a:latin typeface="Arial"/>
                <a:cs typeface="Arial"/>
              </a:rPr>
              <a:t> </a:t>
            </a:r>
            <a:r>
              <a:rPr lang="it-IT" sz="2800" dirty="0" err="1">
                <a:solidFill>
                  <a:srgbClr val="3333CC"/>
                </a:solidFill>
                <a:latin typeface="Arial"/>
                <a:cs typeface="Arial"/>
              </a:rPr>
              <a:t>disease</a:t>
            </a:r>
            <a:r>
              <a:rPr lang="it-IT" sz="2800" dirty="0">
                <a:latin typeface="Arial"/>
                <a:cs typeface="Arial"/>
              </a:rPr>
              <a:t>, </a:t>
            </a:r>
            <a:r>
              <a:rPr lang="it-IT" sz="2800" dirty="0" err="1">
                <a:latin typeface="Arial"/>
                <a:cs typeface="Arial"/>
              </a:rPr>
              <a:t>HbS</a:t>
            </a:r>
            <a:r>
              <a:rPr lang="it-IT" sz="2800" dirty="0">
                <a:latin typeface="Arial"/>
                <a:cs typeface="Arial"/>
              </a:rPr>
              <a:t> </a:t>
            </a:r>
            <a:r>
              <a:rPr lang="it-IT" sz="2800" dirty="0" err="1">
                <a:latin typeface="Arial"/>
                <a:cs typeface="Arial"/>
              </a:rPr>
              <a:t>HbS</a:t>
            </a:r>
            <a:endParaRPr lang="it-IT" sz="2800" dirty="0">
              <a:latin typeface="Arial"/>
              <a:cs typeface="Aria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2258">
                                            <p:txEl>
                                              <p:pRg st="1" end="1"/>
                                            </p:txEl>
                                          </p:spTgt>
                                        </p:tgtEl>
                                        <p:attrNameLst>
                                          <p:attrName>style.visibility</p:attrName>
                                        </p:attrNameLst>
                                      </p:cBhvr>
                                      <p:to>
                                        <p:strVal val="visible"/>
                                      </p:to>
                                    </p:set>
                                    <p:animEffect transition="in" filter="fade">
                                      <p:cBhvr>
                                        <p:cTn id="7" dur="1000"/>
                                        <p:tgtEl>
                                          <p:spTgt spid="3522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58"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eaLnBrk="1" hangingPunct="1"/>
            <a:r>
              <a:rPr lang="it-IT" sz="4000" dirty="0" smtClean="0">
                <a:solidFill>
                  <a:srgbClr val="FF0000"/>
                </a:solidFill>
              </a:rPr>
              <a:t>Sex </a:t>
            </a:r>
            <a:r>
              <a:rPr lang="it-IT" sz="4000" dirty="0" err="1" smtClean="0">
                <a:solidFill>
                  <a:srgbClr val="FF0000"/>
                </a:solidFill>
              </a:rPr>
              <a:t>chromosomes</a:t>
            </a:r>
            <a:r>
              <a:rPr lang="it-IT" sz="4000" dirty="0" smtClean="0">
                <a:solidFill>
                  <a:srgbClr val="FF0000"/>
                </a:solidFill>
              </a:rPr>
              <a:t> and sex-</a:t>
            </a:r>
            <a:r>
              <a:rPr lang="it-IT" sz="4000" dirty="0" err="1" smtClean="0">
                <a:solidFill>
                  <a:srgbClr val="FF0000"/>
                </a:solidFill>
              </a:rPr>
              <a:t>linked</a:t>
            </a:r>
            <a:r>
              <a:rPr lang="it-IT" sz="4000" dirty="0" smtClean="0">
                <a:solidFill>
                  <a:srgbClr val="FF0000"/>
                </a:solidFill>
              </a:rPr>
              <a:t> </a:t>
            </a:r>
            <a:r>
              <a:rPr lang="it-IT" sz="4000" dirty="0" err="1" smtClean="0">
                <a:solidFill>
                  <a:srgbClr val="FF0000"/>
                </a:solidFill>
              </a:rPr>
              <a:t>inheritance</a:t>
            </a:r>
            <a:endParaRPr lang="it-IT" sz="4000" dirty="0" smtClean="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02-04"/>
          <p:cNvPicPr>
            <a:picLocks noChangeAspect="1" noChangeArrowheads="1"/>
          </p:cNvPicPr>
          <p:nvPr/>
        </p:nvPicPr>
        <p:blipFill>
          <a:blip r:embed="rId2"/>
          <a:srcRect/>
          <a:stretch>
            <a:fillRect/>
          </a:stretch>
        </p:blipFill>
        <p:spPr bwMode="auto">
          <a:xfrm>
            <a:off x="69850" y="1239838"/>
            <a:ext cx="9002713" cy="4378325"/>
          </a:xfrm>
          <a:prstGeom prst="rect">
            <a:avLst/>
          </a:prstGeom>
          <a:noFill/>
          <a:ln w="9525">
            <a:noFill/>
            <a:miter lim="800000"/>
            <a:headEnd/>
            <a:tailEnd/>
          </a:ln>
        </p:spPr>
      </p:pic>
      <p:sp>
        <p:nvSpPr>
          <p:cNvPr id="53251" name="Text Box 3"/>
          <p:cNvSpPr txBox="1">
            <a:spLocks noChangeArrowheads="1"/>
          </p:cNvSpPr>
          <p:nvPr/>
        </p:nvSpPr>
        <p:spPr bwMode="auto">
          <a:xfrm>
            <a:off x="1074738" y="109538"/>
            <a:ext cx="7235374" cy="615553"/>
          </a:xfrm>
          <a:prstGeom prst="rect">
            <a:avLst/>
          </a:prstGeom>
          <a:noFill/>
          <a:ln w="9525">
            <a:noFill/>
            <a:miter lim="800000"/>
            <a:headEnd/>
            <a:tailEnd/>
          </a:ln>
        </p:spPr>
        <p:txBody>
          <a:bodyPr wrap="none">
            <a:spAutoFit/>
          </a:bodyPr>
          <a:lstStyle/>
          <a:p>
            <a:r>
              <a:rPr lang="it-IT" sz="2000" dirty="0" smtClean="0"/>
              <a:t>The </a:t>
            </a:r>
            <a:r>
              <a:rPr lang="it-IT" sz="2000" dirty="0" err="1" smtClean="0"/>
              <a:t>seven</a:t>
            </a:r>
            <a:r>
              <a:rPr lang="it-IT" sz="2000" dirty="0" smtClean="0"/>
              <a:t> </a:t>
            </a:r>
            <a:r>
              <a:rPr lang="it-IT" sz="2000" dirty="0" err="1" smtClean="0"/>
              <a:t>characters</a:t>
            </a:r>
            <a:r>
              <a:rPr lang="it-IT" sz="2000" dirty="0" smtClean="0"/>
              <a:t> </a:t>
            </a:r>
            <a:r>
              <a:rPr lang="it-IT" sz="2000" dirty="0" err="1" smtClean="0"/>
              <a:t>studied</a:t>
            </a:r>
            <a:r>
              <a:rPr lang="it-IT" sz="2000" dirty="0" smtClean="0"/>
              <a:t> by </a:t>
            </a:r>
            <a:r>
              <a:rPr lang="it-IT" sz="2000" dirty="0"/>
              <a:t>Mendel </a:t>
            </a:r>
            <a:r>
              <a:rPr lang="it-IT" sz="2000" dirty="0" smtClean="0"/>
              <a:t>with </a:t>
            </a:r>
            <a:r>
              <a:rPr lang="it-IT" sz="2000" dirty="0" err="1" smtClean="0"/>
              <a:t>their</a:t>
            </a:r>
            <a:r>
              <a:rPr lang="it-IT" sz="2000" dirty="0" smtClean="0"/>
              <a:t> alternative </a:t>
            </a:r>
            <a:r>
              <a:rPr lang="it-IT" sz="2000" dirty="0" err="1" smtClean="0"/>
              <a:t>forms</a:t>
            </a:r>
            <a:r>
              <a:rPr lang="it-IT" sz="2000" dirty="0" smtClean="0"/>
              <a:t>.</a:t>
            </a:r>
            <a:endParaRPr lang="it-IT" sz="2000" dirty="0"/>
          </a:p>
          <a:p>
            <a:r>
              <a:rPr lang="it-IT" sz="1400" dirty="0" err="1" smtClean="0"/>
              <a:t>Study</a:t>
            </a:r>
            <a:r>
              <a:rPr lang="it-IT" sz="1400" dirty="0" smtClean="0"/>
              <a:t> </a:t>
            </a:r>
            <a:r>
              <a:rPr lang="it-IT" sz="1400" dirty="0" err="1" smtClean="0"/>
              <a:t>conducted</a:t>
            </a:r>
            <a:r>
              <a:rPr lang="it-IT" sz="1400" dirty="0" smtClean="0"/>
              <a:t> on pure </a:t>
            </a:r>
            <a:r>
              <a:rPr lang="it-IT" sz="1400" dirty="0" err="1" smtClean="0"/>
              <a:t>parental</a:t>
            </a:r>
            <a:r>
              <a:rPr lang="it-IT" sz="1400" dirty="0" smtClean="0"/>
              <a:t> </a:t>
            </a:r>
            <a:r>
              <a:rPr lang="it-IT" sz="1400" dirty="0" err="1" smtClean="0"/>
              <a:t>lines</a:t>
            </a:r>
            <a:r>
              <a:rPr lang="it-IT" sz="1400" dirty="0" smtClean="0"/>
              <a:t>, </a:t>
            </a:r>
            <a:r>
              <a:rPr lang="it-IT" sz="1400" dirty="0" err="1" smtClean="0"/>
              <a:t>differing</a:t>
            </a:r>
            <a:r>
              <a:rPr lang="it-IT" sz="1400" dirty="0" smtClean="0"/>
              <a:t> for </a:t>
            </a:r>
            <a:r>
              <a:rPr lang="it-IT" sz="1400" dirty="0" err="1" smtClean="0"/>
              <a:t>one</a:t>
            </a:r>
            <a:r>
              <a:rPr lang="it-IT" sz="1400" dirty="0" smtClean="0"/>
              <a:t> single </a:t>
            </a:r>
            <a:r>
              <a:rPr lang="it-IT" sz="1400" dirty="0" err="1" smtClean="0"/>
              <a:t>character</a:t>
            </a:r>
            <a:r>
              <a:rPr lang="it-IT" sz="1400" dirty="0" smtClean="0"/>
              <a:t>.</a:t>
            </a:r>
            <a:endParaRPr lang="it-IT" sz="1400" dirty="0"/>
          </a:p>
        </p:txBody>
      </p:sp>
      <p:sp>
        <p:nvSpPr>
          <p:cNvPr id="2" name="CasellaDiTesto 1"/>
          <p:cNvSpPr txBox="1"/>
          <p:nvPr/>
        </p:nvSpPr>
        <p:spPr>
          <a:xfrm>
            <a:off x="2877969" y="5384249"/>
            <a:ext cx="3621504" cy="523220"/>
          </a:xfrm>
          <a:prstGeom prst="rect">
            <a:avLst/>
          </a:prstGeom>
          <a:solidFill>
            <a:srgbClr val="3333CC"/>
          </a:solidFill>
        </p:spPr>
        <p:txBody>
          <a:bodyPr wrap="none" rtlCol="0">
            <a:spAutoFit/>
          </a:bodyPr>
          <a:lstStyle/>
          <a:p>
            <a:r>
              <a:rPr lang="it-IT" sz="1400" b="1" dirty="0" err="1" smtClean="0">
                <a:solidFill>
                  <a:srgbClr val="FFFFFF"/>
                </a:solidFill>
              </a:rPr>
              <a:t>Flowers</a:t>
            </a:r>
            <a:r>
              <a:rPr lang="it-IT" sz="1400" b="1" dirty="0" smtClean="0">
                <a:solidFill>
                  <a:srgbClr val="FFFFFF"/>
                </a:solidFill>
              </a:rPr>
              <a:t> </a:t>
            </a:r>
            <a:r>
              <a:rPr lang="it-IT" sz="1400" b="1" dirty="0" err="1" smtClean="0">
                <a:solidFill>
                  <a:srgbClr val="FFFFFF"/>
                </a:solidFill>
              </a:rPr>
              <a:t>arranged</a:t>
            </a:r>
            <a:r>
              <a:rPr lang="it-IT" sz="1400" b="1" dirty="0" smtClean="0">
                <a:solidFill>
                  <a:srgbClr val="FFFFFF"/>
                </a:solidFill>
              </a:rPr>
              <a:t> </a:t>
            </a:r>
            <a:r>
              <a:rPr lang="it-IT" sz="1400" b="1" dirty="0" err="1" smtClean="0">
                <a:solidFill>
                  <a:srgbClr val="FFFFFF"/>
                </a:solidFill>
              </a:rPr>
              <a:t>along</a:t>
            </a:r>
            <a:r>
              <a:rPr lang="it-IT" sz="1400" b="1" dirty="0" smtClean="0">
                <a:solidFill>
                  <a:srgbClr val="FFFFFF"/>
                </a:solidFill>
              </a:rPr>
              <a:t> the </a:t>
            </a:r>
            <a:r>
              <a:rPr lang="it-IT" sz="1400" b="1" dirty="0" err="1" smtClean="0">
                <a:solidFill>
                  <a:srgbClr val="FFFFFF"/>
                </a:solidFill>
              </a:rPr>
              <a:t>stem</a:t>
            </a:r>
            <a:r>
              <a:rPr lang="it-IT" sz="1400" b="1" dirty="0" smtClean="0">
                <a:solidFill>
                  <a:srgbClr val="FFFFFF"/>
                </a:solidFill>
              </a:rPr>
              <a:t> of the </a:t>
            </a:r>
            <a:r>
              <a:rPr lang="it-IT" sz="1400" b="1" dirty="0" err="1" smtClean="0">
                <a:solidFill>
                  <a:srgbClr val="FFFFFF"/>
                </a:solidFill>
              </a:rPr>
              <a:t>plant</a:t>
            </a:r>
            <a:r>
              <a:rPr lang="it-IT" sz="1400" b="1" dirty="0" smtClean="0">
                <a:solidFill>
                  <a:srgbClr val="FFFFFF"/>
                </a:solidFill>
              </a:rPr>
              <a:t> </a:t>
            </a:r>
          </a:p>
          <a:p>
            <a:r>
              <a:rPr lang="it-IT" sz="1400" b="1" dirty="0" smtClean="0">
                <a:solidFill>
                  <a:srgbClr val="FFFFFF"/>
                </a:solidFill>
              </a:rPr>
              <a:t>(</a:t>
            </a:r>
            <a:r>
              <a:rPr lang="it-IT" sz="1400" b="1" dirty="0" err="1" smtClean="0">
                <a:solidFill>
                  <a:srgbClr val="FFFFFF"/>
                </a:solidFill>
              </a:rPr>
              <a:t>axial</a:t>
            </a:r>
            <a:r>
              <a:rPr lang="it-IT" sz="1400" b="1" dirty="0" smtClean="0">
                <a:solidFill>
                  <a:srgbClr val="FFFFFF"/>
                </a:solidFill>
              </a:rPr>
              <a:t> </a:t>
            </a:r>
            <a:r>
              <a:rPr lang="it-IT" sz="1400" b="1" dirty="0" err="1" smtClean="0">
                <a:solidFill>
                  <a:srgbClr val="FFFFFF"/>
                </a:solidFill>
              </a:rPr>
              <a:t>flowers</a:t>
            </a:r>
            <a:r>
              <a:rPr lang="it-IT" sz="1400" b="1" dirty="0" smtClean="0">
                <a:solidFill>
                  <a:srgbClr val="FFFFFF"/>
                </a:solidFill>
              </a:rPr>
              <a:t>)</a:t>
            </a:r>
            <a:endParaRPr lang="it-IT" sz="1400" b="1" dirty="0">
              <a:solidFill>
                <a:srgbClr val="FFFFFF"/>
              </a:solidFill>
            </a:endParaRPr>
          </a:p>
        </p:txBody>
      </p:sp>
      <p:sp>
        <p:nvSpPr>
          <p:cNvPr id="5" name="CasellaDiTesto 4"/>
          <p:cNvSpPr txBox="1"/>
          <p:nvPr/>
        </p:nvSpPr>
        <p:spPr>
          <a:xfrm>
            <a:off x="467544" y="1681063"/>
            <a:ext cx="2091538" cy="307777"/>
          </a:xfrm>
          <a:prstGeom prst="rect">
            <a:avLst/>
          </a:prstGeom>
          <a:solidFill>
            <a:srgbClr val="3333CC"/>
          </a:solidFill>
        </p:spPr>
        <p:txBody>
          <a:bodyPr wrap="none" rtlCol="0">
            <a:spAutoFit/>
          </a:bodyPr>
          <a:lstStyle/>
          <a:p>
            <a:r>
              <a:rPr lang="it-IT" sz="1400" b="1" dirty="0" err="1" smtClean="0">
                <a:solidFill>
                  <a:srgbClr val="FFFFFF"/>
                </a:solidFill>
              </a:rPr>
              <a:t>Smooth</a:t>
            </a:r>
            <a:r>
              <a:rPr lang="it-IT" sz="1400" b="1" dirty="0" smtClean="0">
                <a:solidFill>
                  <a:srgbClr val="FFFFFF"/>
                </a:solidFill>
              </a:rPr>
              <a:t> or </a:t>
            </a:r>
            <a:r>
              <a:rPr lang="it-IT" sz="1400" b="1" dirty="0" err="1" smtClean="0">
                <a:solidFill>
                  <a:srgbClr val="FFFFFF"/>
                </a:solidFill>
              </a:rPr>
              <a:t>wrinkled</a:t>
            </a:r>
            <a:r>
              <a:rPr lang="it-IT" sz="1400" b="1" dirty="0" smtClean="0">
                <a:solidFill>
                  <a:srgbClr val="FFFFFF"/>
                </a:solidFill>
              </a:rPr>
              <a:t> </a:t>
            </a:r>
            <a:r>
              <a:rPr lang="it-IT" sz="1400" b="1" dirty="0" err="1" smtClean="0">
                <a:solidFill>
                  <a:srgbClr val="FFFFFF"/>
                </a:solidFill>
              </a:rPr>
              <a:t>seed</a:t>
            </a:r>
            <a:endParaRPr lang="it-IT" sz="1400" b="1" dirty="0">
              <a:solidFill>
                <a:srgbClr val="FFFFFF"/>
              </a:solidFill>
            </a:endParaRPr>
          </a:p>
        </p:txBody>
      </p:sp>
      <p:sp>
        <p:nvSpPr>
          <p:cNvPr id="6" name="CasellaDiTesto 5"/>
          <p:cNvSpPr txBox="1"/>
          <p:nvPr/>
        </p:nvSpPr>
        <p:spPr>
          <a:xfrm>
            <a:off x="323528" y="2503929"/>
            <a:ext cx="2378551" cy="307777"/>
          </a:xfrm>
          <a:prstGeom prst="rect">
            <a:avLst/>
          </a:prstGeom>
          <a:solidFill>
            <a:srgbClr val="3333CC"/>
          </a:solidFill>
        </p:spPr>
        <p:txBody>
          <a:bodyPr wrap="none" rtlCol="0">
            <a:spAutoFit/>
          </a:bodyPr>
          <a:lstStyle/>
          <a:p>
            <a:r>
              <a:rPr lang="it-IT" sz="1400" b="1" dirty="0" smtClean="0">
                <a:solidFill>
                  <a:srgbClr val="FFFFFF"/>
                </a:solidFill>
              </a:rPr>
              <a:t>Yellow or green </a:t>
            </a:r>
            <a:r>
              <a:rPr lang="it-IT" sz="1400" b="1" dirty="0" err="1" smtClean="0">
                <a:solidFill>
                  <a:srgbClr val="FFFFFF"/>
                </a:solidFill>
              </a:rPr>
              <a:t>seed</a:t>
            </a:r>
            <a:r>
              <a:rPr lang="it-IT" sz="1400" b="1" dirty="0" smtClean="0">
                <a:solidFill>
                  <a:srgbClr val="FFFFFF"/>
                </a:solidFill>
              </a:rPr>
              <a:t> </a:t>
            </a:r>
            <a:r>
              <a:rPr lang="it-IT" sz="1400" b="1" dirty="0" err="1" smtClean="0">
                <a:solidFill>
                  <a:srgbClr val="FFFFFF"/>
                </a:solidFill>
              </a:rPr>
              <a:t>interior</a:t>
            </a:r>
            <a:endParaRPr lang="it-IT" sz="1400" b="1" dirty="0">
              <a:solidFill>
                <a:srgbClr val="FFFFFF"/>
              </a:solidFill>
            </a:endParaRPr>
          </a:p>
        </p:txBody>
      </p:sp>
      <p:sp>
        <p:nvSpPr>
          <p:cNvPr id="7" name="CasellaDiTesto 6"/>
          <p:cNvSpPr txBox="1"/>
          <p:nvPr/>
        </p:nvSpPr>
        <p:spPr>
          <a:xfrm>
            <a:off x="467544" y="3656057"/>
            <a:ext cx="1871852" cy="307777"/>
          </a:xfrm>
          <a:prstGeom prst="rect">
            <a:avLst/>
          </a:prstGeom>
          <a:solidFill>
            <a:srgbClr val="3333CC"/>
          </a:solidFill>
        </p:spPr>
        <p:txBody>
          <a:bodyPr wrap="none" rtlCol="0">
            <a:spAutoFit/>
          </a:bodyPr>
          <a:lstStyle/>
          <a:p>
            <a:r>
              <a:rPr lang="it-IT" sz="1400" b="1" dirty="0" err="1" smtClean="0">
                <a:solidFill>
                  <a:srgbClr val="FFFFFF"/>
                </a:solidFill>
              </a:rPr>
              <a:t>Purple</a:t>
            </a:r>
            <a:r>
              <a:rPr lang="it-IT" sz="1400" b="1" dirty="0" smtClean="0">
                <a:solidFill>
                  <a:srgbClr val="FFFFFF"/>
                </a:solidFill>
              </a:rPr>
              <a:t> or </a:t>
            </a:r>
            <a:r>
              <a:rPr lang="it-IT" sz="1400" b="1" dirty="0" err="1" smtClean="0">
                <a:solidFill>
                  <a:srgbClr val="FFFFFF"/>
                </a:solidFill>
              </a:rPr>
              <a:t>white</a:t>
            </a:r>
            <a:r>
              <a:rPr lang="it-IT" sz="1400" b="1" dirty="0" smtClean="0">
                <a:solidFill>
                  <a:srgbClr val="FFFFFF"/>
                </a:solidFill>
              </a:rPr>
              <a:t> </a:t>
            </a:r>
            <a:r>
              <a:rPr lang="it-IT" sz="1400" b="1" dirty="0" err="1" smtClean="0">
                <a:solidFill>
                  <a:srgbClr val="FFFFFF"/>
                </a:solidFill>
              </a:rPr>
              <a:t>petals</a:t>
            </a:r>
            <a:endParaRPr lang="it-IT" sz="1400" b="1" dirty="0">
              <a:solidFill>
                <a:srgbClr val="FFFFFF"/>
              </a:solidFill>
            </a:endParaRPr>
          </a:p>
        </p:txBody>
      </p:sp>
      <p:sp>
        <p:nvSpPr>
          <p:cNvPr id="8" name="CasellaDiTesto 7"/>
          <p:cNvSpPr txBox="1"/>
          <p:nvPr/>
        </p:nvSpPr>
        <p:spPr>
          <a:xfrm>
            <a:off x="3203848" y="2791961"/>
            <a:ext cx="2292640" cy="307777"/>
          </a:xfrm>
          <a:prstGeom prst="rect">
            <a:avLst/>
          </a:prstGeom>
          <a:solidFill>
            <a:srgbClr val="3333CC"/>
          </a:solidFill>
        </p:spPr>
        <p:txBody>
          <a:bodyPr wrap="none" rtlCol="0">
            <a:spAutoFit/>
          </a:bodyPr>
          <a:lstStyle/>
          <a:p>
            <a:r>
              <a:rPr lang="it-IT" sz="1400" b="1" dirty="0" smtClean="0">
                <a:solidFill>
                  <a:srgbClr val="FFFFFF"/>
                </a:solidFill>
              </a:rPr>
              <a:t>Green or </a:t>
            </a:r>
            <a:r>
              <a:rPr lang="it-IT" sz="1400" b="1" dirty="0" err="1" smtClean="0">
                <a:solidFill>
                  <a:srgbClr val="FFFFFF"/>
                </a:solidFill>
              </a:rPr>
              <a:t>yellow</a:t>
            </a:r>
            <a:r>
              <a:rPr lang="it-IT" sz="1400" b="1" dirty="0" smtClean="0">
                <a:solidFill>
                  <a:srgbClr val="FFFFFF"/>
                </a:solidFill>
              </a:rPr>
              <a:t> </a:t>
            </a:r>
            <a:r>
              <a:rPr lang="it-IT" sz="1400" b="1" dirty="0" err="1" smtClean="0">
                <a:solidFill>
                  <a:srgbClr val="FFFFFF"/>
                </a:solidFill>
              </a:rPr>
              <a:t>unripe</a:t>
            </a:r>
            <a:r>
              <a:rPr lang="it-IT" sz="1400" b="1" dirty="0" smtClean="0">
                <a:solidFill>
                  <a:srgbClr val="FFFFFF"/>
                </a:solidFill>
              </a:rPr>
              <a:t> </a:t>
            </a:r>
            <a:r>
              <a:rPr lang="it-IT" sz="1400" b="1" dirty="0" err="1" smtClean="0">
                <a:solidFill>
                  <a:srgbClr val="FFFFFF"/>
                </a:solidFill>
              </a:rPr>
              <a:t>pod</a:t>
            </a:r>
            <a:endParaRPr lang="it-IT" sz="1400" b="1" dirty="0">
              <a:solidFill>
                <a:srgbClr val="FFFFFF"/>
              </a:solidFill>
            </a:endParaRPr>
          </a:p>
        </p:txBody>
      </p:sp>
      <p:sp>
        <p:nvSpPr>
          <p:cNvPr id="9" name="CasellaDiTesto 8"/>
          <p:cNvSpPr txBox="1"/>
          <p:nvPr/>
        </p:nvSpPr>
        <p:spPr>
          <a:xfrm>
            <a:off x="60306" y="5384249"/>
            <a:ext cx="2559077" cy="523220"/>
          </a:xfrm>
          <a:prstGeom prst="rect">
            <a:avLst/>
          </a:prstGeom>
          <a:solidFill>
            <a:srgbClr val="3333CC"/>
          </a:solidFill>
        </p:spPr>
        <p:txBody>
          <a:bodyPr wrap="none" rtlCol="0">
            <a:spAutoFit/>
          </a:bodyPr>
          <a:lstStyle/>
          <a:p>
            <a:r>
              <a:rPr lang="it-IT" sz="1400" b="1" dirty="0" smtClean="0">
                <a:solidFill>
                  <a:srgbClr val="FFFFFF"/>
                </a:solidFill>
              </a:rPr>
              <a:t>Simple or concamerate mature</a:t>
            </a:r>
          </a:p>
          <a:p>
            <a:r>
              <a:rPr lang="it-IT" sz="1400" b="1" dirty="0" err="1" smtClean="0">
                <a:solidFill>
                  <a:srgbClr val="FFFFFF"/>
                </a:solidFill>
              </a:rPr>
              <a:t>pod</a:t>
            </a:r>
            <a:endParaRPr lang="it-IT" sz="1400" b="1" dirty="0">
              <a:solidFill>
                <a:srgbClr val="FFFFFF"/>
              </a:solidFill>
            </a:endParaRPr>
          </a:p>
        </p:txBody>
      </p:sp>
      <p:sp>
        <p:nvSpPr>
          <p:cNvPr id="10" name="CasellaDiTesto 9"/>
          <p:cNvSpPr txBox="1"/>
          <p:nvPr/>
        </p:nvSpPr>
        <p:spPr>
          <a:xfrm>
            <a:off x="6732240" y="5384249"/>
            <a:ext cx="1646605" cy="307777"/>
          </a:xfrm>
          <a:prstGeom prst="rect">
            <a:avLst/>
          </a:prstGeom>
          <a:solidFill>
            <a:srgbClr val="3333CC"/>
          </a:solidFill>
        </p:spPr>
        <p:txBody>
          <a:bodyPr wrap="none" rtlCol="0">
            <a:spAutoFit/>
          </a:bodyPr>
          <a:lstStyle/>
          <a:p>
            <a:r>
              <a:rPr lang="it-IT" sz="1400" b="1" dirty="0" smtClean="0">
                <a:solidFill>
                  <a:srgbClr val="FFFFFF"/>
                </a:solidFill>
              </a:rPr>
              <a:t>Long or short </a:t>
            </a:r>
            <a:r>
              <a:rPr lang="it-IT" sz="1400" b="1" dirty="0" err="1" smtClean="0">
                <a:solidFill>
                  <a:srgbClr val="FFFFFF"/>
                </a:solidFill>
              </a:rPr>
              <a:t>stem</a:t>
            </a:r>
            <a:endParaRPr lang="it-IT" sz="1400" b="1" dirty="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randombar(horizontal)">
                                      <p:cBhvr>
                                        <p:cTn id="7" dur="500"/>
                                        <p:tgtEl>
                                          <p:spTgt spid="138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02-23"/>
          <p:cNvPicPr>
            <a:picLocks noChangeAspect="1" noChangeArrowheads="1"/>
          </p:cNvPicPr>
          <p:nvPr/>
        </p:nvPicPr>
        <p:blipFill>
          <a:blip r:embed="rId2"/>
          <a:srcRect/>
          <a:stretch>
            <a:fillRect/>
          </a:stretch>
        </p:blipFill>
        <p:spPr bwMode="auto">
          <a:xfrm>
            <a:off x="69850" y="1563513"/>
            <a:ext cx="9002713" cy="5249863"/>
          </a:xfrm>
          <a:prstGeom prst="rect">
            <a:avLst/>
          </a:prstGeom>
          <a:noFill/>
          <a:ln w="9525">
            <a:noFill/>
            <a:miter lim="800000"/>
            <a:headEnd/>
            <a:tailEnd/>
          </a:ln>
        </p:spPr>
      </p:pic>
      <p:sp>
        <p:nvSpPr>
          <p:cNvPr id="2" name="CasellaDiTesto 1"/>
          <p:cNvSpPr txBox="1"/>
          <p:nvPr/>
        </p:nvSpPr>
        <p:spPr>
          <a:xfrm>
            <a:off x="1547664" y="44624"/>
            <a:ext cx="6479508" cy="1384995"/>
          </a:xfrm>
          <a:prstGeom prst="rect">
            <a:avLst/>
          </a:prstGeom>
          <a:noFill/>
        </p:spPr>
        <p:txBody>
          <a:bodyPr wrap="none" rtlCol="0">
            <a:spAutoFit/>
          </a:bodyPr>
          <a:lstStyle/>
          <a:p>
            <a:r>
              <a:rPr lang="it-IT" sz="2800" dirty="0" err="1"/>
              <a:t>Red</a:t>
            </a:r>
            <a:r>
              <a:rPr lang="it-IT" sz="2800" dirty="0"/>
              <a:t> </a:t>
            </a:r>
            <a:r>
              <a:rPr lang="it-IT" sz="2800" dirty="0" err="1"/>
              <a:t>eyes</a:t>
            </a:r>
            <a:r>
              <a:rPr lang="it-IT" sz="2800" dirty="0"/>
              <a:t> and </a:t>
            </a:r>
            <a:r>
              <a:rPr lang="it-IT" sz="2800" dirty="0" err="1"/>
              <a:t>white</a:t>
            </a:r>
            <a:r>
              <a:rPr lang="it-IT" sz="2800" dirty="0"/>
              <a:t> </a:t>
            </a:r>
            <a:r>
              <a:rPr lang="it-IT" sz="2800" dirty="0" err="1"/>
              <a:t>eyes</a:t>
            </a:r>
            <a:r>
              <a:rPr lang="it-IT" sz="2800" dirty="0"/>
              <a:t> in </a:t>
            </a:r>
            <a:r>
              <a:rPr lang="it-IT" sz="2800" i="1" dirty="0" err="1"/>
              <a:t>Drosophila</a:t>
            </a:r>
            <a:r>
              <a:rPr lang="it-IT" sz="2800" dirty="0"/>
              <a:t>.</a:t>
            </a:r>
          </a:p>
          <a:p>
            <a:r>
              <a:rPr lang="it-IT" sz="2800" b="1" dirty="0"/>
              <a:t>Morgan</a:t>
            </a:r>
            <a:r>
              <a:rPr lang="it-IT" sz="2800" dirty="0"/>
              <a:t>, the mid-20th </a:t>
            </a:r>
            <a:r>
              <a:rPr lang="it-IT" sz="2800" dirty="0" err="1"/>
              <a:t>century</a:t>
            </a:r>
            <a:r>
              <a:rPr lang="it-IT" sz="2800" dirty="0"/>
              <a:t> (</a:t>
            </a:r>
            <a:r>
              <a:rPr lang="it-IT" sz="2800" dirty="0" err="1"/>
              <a:t>early</a:t>
            </a:r>
            <a:r>
              <a:rPr lang="it-IT" sz="2800" dirty="0"/>
              <a:t> 1909)</a:t>
            </a:r>
          </a:p>
          <a:p>
            <a:r>
              <a:rPr lang="it-IT" sz="2800" dirty="0"/>
              <a:t>Nobel, 1934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02-24"/>
          <p:cNvPicPr>
            <a:picLocks noChangeAspect="1" noChangeArrowheads="1"/>
          </p:cNvPicPr>
          <p:nvPr/>
        </p:nvPicPr>
        <p:blipFill>
          <a:blip r:embed="rId2"/>
          <a:srcRect b="45419"/>
          <a:stretch>
            <a:fillRect/>
          </a:stretch>
        </p:blipFill>
        <p:spPr bwMode="auto">
          <a:xfrm>
            <a:off x="250825" y="1125538"/>
            <a:ext cx="8702675" cy="5284787"/>
          </a:xfrm>
          <a:prstGeom prst="rect">
            <a:avLst/>
          </a:prstGeom>
          <a:noFill/>
          <a:ln w="9525">
            <a:noFill/>
            <a:miter lim="800000"/>
            <a:headEnd/>
            <a:tailEnd/>
          </a:ln>
        </p:spPr>
      </p:pic>
      <p:sp>
        <p:nvSpPr>
          <p:cNvPr id="200708" name="Text Box 4"/>
          <p:cNvSpPr txBox="1">
            <a:spLocks noChangeArrowheads="1"/>
          </p:cNvSpPr>
          <p:nvPr/>
        </p:nvSpPr>
        <p:spPr bwMode="auto">
          <a:xfrm>
            <a:off x="3095625" y="5635625"/>
            <a:ext cx="612775" cy="244475"/>
          </a:xfrm>
          <a:prstGeom prst="rect">
            <a:avLst/>
          </a:prstGeom>
          <a:noFill/>
          <a:ln w="9525">
            <a:noFill/>
            <a:miter lim="800000"/>
            <a:headEnd/>
            <a:tailEnd/>
          </a:ln>
        </p:spPr>
        <p:txBody>
          <a:bodyPr wrap="none">
            <a:spAutoFit/>
          </a:bodyPr>
          <a:lstStyle/>
          <a:p>
            <a:pPr eaLnBrk="0" hangingPunct="0"/>
            <a:r>
              <a:rPr lang="it-IT" sz="1000" b="1"/>
              <a:t>Maschi</a:t>
            </a:r>
          </a:p>
        </p:txBody>
      </p:sp>
      <p:sp>
        <p:nvSpPr>
          <p:cNvPr id="2" name="CasellaDiTesto 1"/>
          <p:cNvSpPr txBox="1"/>
          <p:nvPr/>
        </p:nvSpPr>
        <p:spPr>
          <a:xfrm>
            <a:off x="320779" y="116632"/>
            <a:ext cx="8526493" cy="830997"/>
          </a:xfrm>
          <a:prstGeom prst="rect">
            <a:avLst/>
          </a:prstGeom>
          <a:noFill/>
        </p:spPr>
        <p:txBody>
          <a:bodyPr wrap="none" rtlCol="0">
            <a:spAutoFit/>
          </a:bodyPr>
          <a:lstStyle/>
          <a:p>
            <a:pPr algn="ctr"/>
            <a:r>
              <a:rPr lang="it-IT" dirty="0" err="1"/>
              <a:t>Reciprocal</a:t>
            </a:r>
            <a:r>
              <a:rPr lang="it-IT" dirty="0"/>
              <a:t> </a:t>
            </a:r>
            <a:r>
              <a:rPr lang="it-IT" dirty="0" err="1"/>
              <a:t>crosses</a:t>
            </a:r>
            <a:r>
              <a:rPr lang="it-IT" dirty="0"/>
              <a:t> </a:t>
            </a:r>
            <a:r>
              <a:rPr lang="it-IT" dirty="0" err="1"/>
              <a:t>between</a:t>
            </a:r>
            <a:r>
              <a:rPr lang="it-IT" dirty="0"/>
              <a:t> </a:t>
            </a:r>
            <a:r>
              <a:rPr lang="it-IT" dirty="0" err="1"/>
              <a:t>individuals</a:t>
            </a:r>
            <a:r>
              <a:rPr lang="it-IT" dirty="0"/>
              <a:t> of </a:t>
            </a:r>
            <a:r>
              <a:rPr lang="it-IT" i="1" dirty="0" err="1"/>
              <a:t>Drosophila</a:t>
            </a:r>
            <a:r>
              <a:rPr lang="it-IT" dirty="0"/>
              <a:t> with </a:t>
            </a:r>
            <a:r>
              <a:rPr lang="it-IT" dirty="0" err="1"/>
              <a:t>red</a:t>
            </a:r>
            <a:r>
              <a:rPr lang="it-IT" dirty="0"/>
              <a:t> </a:t>
            </a:r>
            <a:r>
              <a:rPr lang="it-IT" dirty="0" err="1" smtClean="0"/>
              <a:t>eyes</a:t>
            </a:r>
            <a:endParaRPr lang="it-IT" dirty="0" smtClean="0"/>
          </a:p>
          <a:p>
            <a:pPr algn="ctr"/>
            <a:r>
              <a:rPr lang="it-IT" dirty="0" smtClean="0"/>
              <a:t>and </a:t>
            </a:r>
            <a:r>
              <a:rPr lang="it-IT" dirty="0" err="1"/>
              <a:t>individuals</a:t>
            </a:r>
            <a:r>
              <a:rPr lang="it-IT" dirty="0"/>
              <a:t> with </a:t>
            </a:r>
            <a:r>
              <a:rPr lang="it-IT" dirty="0" err="1" smtClean="0"/>
              <a:t>white</a:t>
            </a:r>
            <a:r>
              <a:rPr lang="it-IT" dirty="0" smtClean="0"/>
              <a:t> </a:t>
            </a:r>
            <a:r>
              <a:rPr lang="it-IT" dirty="0" err="1" smtClean="0"/>
              <a:t>eyes</a:t>
            </a:r>
            <a:r>
              <a:rPr lang="it-IT" dirty="0" smtClean="0"/>
              <a:t> </a:t>
            </a:r>
            <a:r>
              <a:rPr lang="it-IT" dirty="0" err="1"/>
              <a:t>give</a:t>
            </a:r>
            <a:r>
              <a:rPr lang="it-IT" dirty="0"/>
              <a:t> </a:t>
            </a:r>
            <a:r>
              <a:rPr lang="it-IT" dirty="0" err="1"/>
              <a:t>different</a:t>
            </a:r>
            <a:r>
              <a:rPr lang="it-IT" dirty="0"/>
              <a:t> </a:t>
            </a:r>
            <a:r>
              <a:rPr lang="it-IT" dirty="0" err="1"/>
              <a:t>results</a:t>
            </a:r>
            <a:r>
              <a:rPr lang="it-IT"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endParaRPr lang="it-IT" smtClean="0"/>
          </a:p>
        </p:txBody>
      </p:sp>
      <p:pic>
        <p:nvPicPr>
          <p:cNvPr id="201731" name="Picture 4" descr="02-24"/>
          <p:cNvPicPr>
            <a:picLocks noChangeAspect="1" noChangeArrowheads="1"/>
          </p:cNvPicPr>
          <p:nvPr/>
        </p:nvPicPr>
        <p:blipFill>
          <a:blip r:embed="rId2"/>
          <a:srcRect t="26685"/>
          <a:stretch>
            <a:fillRect/>
          </a:stretch>
        </p:blipFill>
        <p:spPr bwMode="auto">
          <a:xfrm>
            <a:off x="539750" y="115888"/>
            <a:ext cx="8118475" cy="6623050"/>
          </a:xfrm>
          <a:prstGeom prst="rect">
            <a:avLst/>
          </a:prstGeom>
          <a:noFill/>
          <a:ln w="9525">
            <a:noFill/>
            <a:miter lim="800000"/>
            <a:headEnd/>
            <a:tailEnd/>
          </a:ln>
        </p:spPr>
      </p:pic>
      <p:sp>
        <p:nvSpPr>
          <p:cNvPr id="201732" name="Text Box 5"/>
          <p:cNvSpPr txBox="1">
            <a:spLocks noChangeArrowheads="1"/>
          </p:cNvSpPr>
          <p:nvPr/>
        </p:nvSpPr>
        <p:spPr bwMode="auto">
          <a:xfrm>
            <a:off x="3173413" y="1897054"/>
            <a:ext cx="612775" cy="246062"/>
          </a:xfrm>
          <a:prstGeom prst="rect">
            <a:avLst/>
          </a:prstGeom>
          <a:noFill/>
          <a:ln w="9525">
            <a:noFill/>
            <a:miter lim="800000"/>
            <a:headEnd/>
            <a:tailEnd/>
          </a:ln>
        </p:spPr>
        <p:txBody>
          <a:bodyPr>
            <a:spAutoFit/>
          </a:bodyPr>
          <a:lstStyle/>
          <a:p>
            <a:pPr eaLnBrk="0" hangingPunct="0"/>
            <a:r>
              <a:rPr lang="it-IT" sz="1000" b="1" dirty="0"/>
              <a:t>Maschi</a:t>
            </a:r>
          </a:p>
        </p:txBody>
      </p:sp>
      <p:sp>
        <p:nvSpPr>
          <p:cNvPr id="5" name="Text Box 5"/>
          <p:cNvSpPr txBox="1">
            <a:spLocks noChangeArrowheads="1"/>
          </p:cNvSpPr>
          <p:nvPr/>
        </p:nvSpPr>
        <p:spPr bwMode="auto">
          <a:xfrm>
            <a:off x="3143240" y="4897450"/>
            <a:ext cx="612775" cy="246062"/>
          </a:xfrm>
          <a:prstGeom prst="rect">
            <a:avLst/>
          </a:prstGeom>
          <a:noFill/>
          <a:ln w="9525">
            <a:noFill/>
            <a:miter lim="800000"/>
            <a:headEnd/>
            <a:tailEnd/>
          </a:ln>
        </p:spPr>
        <p:txBody>
          <a:bodyPr>
            <a:spAutoFit/>
          </a:bodyPr>
          <a:lstStyle/>
          <a:p>
            <a:pPr eaLnBrk="0" hangingPunct="0"/>
            <a:r>
              <a:rPr lang="it-IT" sz="1000" b="1" dirty="0"/>
              <a:t>Maschi</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15616" y="188640"/>
            <a:ext cx="7128792" cy="2062103"/>
          </a:xfrm>
          <a:prstGeom prst="rect">
            <a:avLst/>
          </a:prstGeom>
          <a:noFill/>
        </p:spPr>
        <p:txBody>
          <a:bodyPr wrap="square" rtlCol="0">
            <a:spAutoFit/>
          </a:bodyPr>
          <a:lstStyle/>
          <a:p>
            <a:pPr algn="ctr"/>
            <a:r>
              <a:rPr lang="it-IT" sz="3200" dirty="0" err="1"/>
              <a:t>Reciprocal</a:t>
            </a:r>
            <a:r>
              <a:rPr lang="it-IT" sz="3200" dirty="0"/>
              <a:t> </a:t>
            </a:r>
            <a:r>
              <a:rPr lang="it-IT" sz="3200" dirty="0" err="1"/>
              <a:t>crosses</a:t>
            </a:r>
            <a:r>
              <a:rPr lang="it-IT" sz="3200" dirty="0"/>
              <a:t> </a:t>
            </a:r>
            <a:r>
              <a:rPr lang="it-IT" sz="3200" dirty="0" err="1"/>
              <a:t>between</a:t>
            </a:r>
            <a:r>
              <a:rPr lang="it-IT" sz="3200" dirty="0"/>
              <a:t> </a:t>
            </a:r>
            <a:r>
              <a:rPr lang="it-IT" sz="3200" dirty="0" err="1"/>
              <a:t>individuals</a:t>
            </a:r>
            <a:r>
              <a:rPr lang="it-IT" sz="3200" dirty="0"/>
              <a:t> of </a:t>
            </a:r>
            <a:r>
              <a:rPr lang="it-IT" sz="3200" dirty="0" err="1"/>
              <a:t>Drosophila</a:t>
            </a:r>
            <a:r>
              <a:rPr lang="it-IT" sz="3200" dirty="0"/>
              <a:t> with </a:t>
            </a:r>
            <a:r>
              <a:rPr lang="it-IT" sz="3200" dirty="0" err="1"/>
              <a:t>red</a:t>
            </a:r>
            <a:r>
              <a:rPr lang="it-IT" sz="3200" dirty="0"/>
              <a:t> </a:t>
            </a:r>
            <a:r>
              <a:rPr lang="it-IT" sz="3200" dirty="0" err="1"/>
              <a:t>eyes</a:t>
            </a:r>
            <a:r>
              <a:rPr lang="it-IT" sz="3200" dirty="0"/>
              <a:t> and </a:t>
            </a:r>
            <a:r>
              <a:rPr lang="it-IT" sz="3200" dirty="0" err="1"/>
              <a:t>individuals</a:t>
            </a:r>
            <a:r>
              <a:rPr lang="it-IT" sz="3200" dirty="0"/>
              <a:t> with </a:t>
            </a:r>
            <a:r>
              <a:rPr lang="it-IT" sz="3200" dirty="0" err="1"/>
              <a:t>white</a:t>
            </a:r>
            <a:r>
              <a:rPr lang="it-IT" sz="3200" dirty="0"/>
              <a:t> </a:t>
            </a:r>
            <a:r>
              <a:rPr lang="it-IT" sz="3200" dirty="0" err="1"/>
              <a:t>eyes</a:t>
            </a:r>
            <a:r>
              <a:rPr lang="it-IT" sz="3200" dirty="0"/>
              <a:t> </a:t>
            </a:r>
            <a:r>
              <a:rPr lang="it-IT" sz="3200" dirty="0" err="1"/>
              <a:t>give</a:t>
            </a:r>
            <a:r>
              <a:rPr lang="it-IT" sz="3200" dirty="0"/>
              <a:t> </a:t>
            </a:r>
            <a:r>
              <a:rPr lang="it-IT" sz="3200" dirty="0" err="1"/>
              <a:t>different</a:t>
            </a:r>
            <a:r>
              <a:rPr lang="it-IT" sz="3200" dirty="0"/>
              <a:t> </a:t>
            </a:r>
            <a:r>
              <a:rPr lang="it-IT" sz="3200" dirty="0" err="1"/>
              <a:t>results</a:t>
            </a:r>
            <a:r>
              <a:rPr lang="it-IT" sz="3200" dirty="0"/>
              <a:t>. </a:t>
            </a:r>
            <a:r>
              <a:rPr lang="it-IT" sz="3200" dirty="0" err="1"/>
              <a:t>Why</a:t>
            </a:r>
            <a:r>
              <a:rPr lang="it-IT" sz="3200" dirty="0"/>
              <a:t>?</a:t>
            </a:r>
          </a:p>
        </p:txBody>
      </p:sp>
      <p:sp>
        <p:nvSpPr>
          <p:cNvPr id="4" name="CasellaDiTesto 3"/>
          <p:cNvSpPr txBox="1"/>
          <p:nvPr/>
        </p:nvSpPr>
        <p:spPr>
          <a:xfrm>
            <a:off x="323528" y="2780928"/>
            <a:ext cx="8568952" cy="2677656"/>
          </a:xfrm>
          <a:prstGeom prst="rect">
            <a:avLst/>
          </a:prstGeom>
          <a:noFill/>
        </p:spPr>
        <p:txBody>
          <a:bodyPr wrap="square" rtlCol="0">
            <a:spAutoFit/>
          </a:bodyPr>
          <a:lstStyle/>
          <a:p>
            <a:r>
              <a:rPr lang="it-IT" dirty="0" smtClean="0">
                <a:latin typeface="Wingdings"/>
                <a:ea typeface="Wingdings"/>
                <a:cs typeface="Wingdings"/>
                <a:sym typeface="Wingdings"/>
              </a:rPr>
              <a:t></a:t>
            </a:r>
            <a:r>
              <a:rPr lang="it-IT" dirty="0" smtClean="0"/>
              <a:t>The </a:t>
            </a:r>
            <a:r>
              <a:rPr lang="it-IT" dirty="0" err="1"/>
              <a:t>alleles</a:t>
            </a:r>
            <a:r>
              <a:rPr lang="it-IT" dirty="0"/>
              <a:t> are </a:t>
            </a:r>
            <a:r>
              <a:rPr lang="it-IT" dirty="0" err="1"/>
              <a:t>linked</a:t>
            </a:r>
            <a:r>
              <a:rPr lang="it-IT" dirty="0"/>
              <a:t> to the X </a:t>
            </a:r>
            <a:r>
              <a:rPr lang="it-IT" dirty="0" err="1"/>
              <a:t>chromosome</a:t>
            </a:r>
            <a:r>
              <a:rPr lang="it-IT" dirty="0"/>
              <a:t>. The transfer of X from </a:t>
            </a:r>
            <a:r>
              <a:rPr lang="it-IT" dirty="0" err="1"/>
              <a:t>one</a:t>
            </a:r>
            <a:r>
              <a:rPr lang="it-IT" dirty="0"/>
              <a:t> generation to the </a:t>
            </a:r>
            <a:r>
              <a:rPr lang="it-IT" dirty="0" err="1"/>
              <a:t>next</a:t>
            </a:r>
            <a:r>
              <a:rPr lang="it-IT" dirty="0"/>
              <a:t>, </a:t>
            </a:r>
            <a:r>
              <a:rPr lang="it-IT" dirty="0" err="1"/>
              <a:t>explains</a:t>
            </a:r>
            <a:r>
              <a:rPr lang="it-IT" dirty="0"/>
              <a:t> </a:t>
            </a:r>
            <a:r>
              <a:rPr lang="it-IT" dirty="0" err="1"/>
              <a:t>phenotypic</a:t>
            </a:r>
            <a:r>
              <a:rPr lang="it-IT" dirty="0"/>
              <a:t> </a:t>
            </a:r>
            <a:r>
              <a:rPr lang="it-IT" dirty="0" err="1"/>
              <a:t>ratios</a:t>
            </a:r>
            <a:r>
              <a:rPr lang="it-IT" dirty="0"/>
              <a:t> </a:t>
            </a:r>
            <a:r>
              <a:rPr lang="it-IT" dirty="0" err="1"/>
              <a:t>observed</a:t>
            </a:r>
            <a:r>
              <a:rPr lang="it-IT" dirty="0"/>
              <a:t>, </a:t>
            </a:r>
            <a:r>
              <a:rPr lang="it-IT" dirty="0" err="1"/>
              <a:t>which</a:t>
            </a:r>
            <a:r>
              <a:rPr lang="it-IT" dirty="0"/>
              <a:t> are </a:t>
            </a:r>
            <a:r>
              <a:rPr lang="it-IT" dirty="0" err="1"/>
              <a:t>different</a:t>
            </a:r>
            <a:r>
              <a:rPr lang="it-IT" dirty="0"/>
              <a:t> from </a:t>
            </a:r>
            <a:r>
              <a:rPr lang="it-IT" dirty="0" err="1"/>
              <a:t>those</a:t>
            </a:r>
            <a:r>
              <a:rPr lang="it-IT" dirty="0"/>
              <a:t> of </a:t>
            </a:r>
            <a:r>
              <a:rPr lang="it-IT" dirty="0" err="1"/>
              <a:t>genes</a:t>
            </a:r>
            <a:r>
              <a:rPr lang="it-IT" dirty="0"/>
              <a:t> </a:t>
            </a:r>
            <a:r>
              <a:rPr lang="it-IT" dirty="0" err="1"/>
              <a:t>carried</a:t>
            </a:r>
            <a:r>
              <a:rPr lang="it-IT" dirty="0"/>
              <a:t> by </a:t>
            </a:r>
            <a:r>
              <a:rPr lang="it-IT" dirty="0" err="1"/>
              <a:t>autosomes</a:t>
            </a:r>
            <a:r>
              <a:rPr lang="it-IT" dirty="0"/>
              <a:t>.</a:t>
            </a:r>
          </a:p>
          <a:p>
            <a:endParaRPr lang="it-IT" dirty="0"/>
          </a:p>
          <a:p>
            <a:r>
              <a:rPr lang="it-IT" dirty="0"/>
              <a:t>In </a:t>
            </a:r>
            <a:r>
              <a:rPr lang="it-IT" dirty="0" err="1"/>
              <a:t>Drosophila</a:t>
            </a:r>
            <a:r>
              <a:rPr lang="it-IT" dirty="0"/>
              <a:t> and in </a:t>
            </a:r>
            <a:r>
              <a:rPr lang="it-IT" dirty="0" err="1"/>
              <a:t>many</a:t>
            </a:r>
            <a:r>
              <a:rPr lang="it-IT" dirty="0"/>
              <a:t> </a:t>
            </a:r>
            <a:r>
              <a:rPr lang="it-IT" dirty="0" err="1"/>
              <a:t>other</a:t>
            </a:r>
            <a:r>
              <a:rPr lang="it-IT" dirty="0"/>
              <a:t> </a:t>
            </a:r>
            <a:r>
              <a:rPr lang="it-IT" dirty="0" err="1"/>
              <a:t>species</a:t>
            </a:r>
            <a:r>
              <a:rPr lang="it-IT" dirty="0"/>
              <a:t> </a:t>
            </a:r>
            <a:r>
              <a:rPr lang="it-IT" dirty="0" err="1"/>
              <a:t>used</a:t>
            </a:r>
            <a:r>
              <a:rPr lang="it-IT" dirty="0"/>
              <a:t> in </a:t>
            </a:r>
            <a:r>
              <a:rPr lang="it-IT" dirty="0" err="1" smtClean="0"/>
              <a:t>genetics</a:t>
            </a:r>
            <a:r>
              <a:rPr lang="it-IT" dirty="0" smtClean="0"/>
              <a:t> </a:t>
            </a:r>
            <a:r>
              <a:rPr lang="it-IT" dirty="0"/>
              <a:t>the + </a:t>
            </a:r>
            <a:r>
              <a:rPr lang="it-IT" dirty="0" err="1"/>
              <a:t>sign</a:t>
            </a:r>
            <a:r>
              <a:rPr lang="it-IT" dirty="0"/>
              <a:t> </a:t>
            </a:r>
            <a:r>
              <a:rPr lang="it-IT" dirty="0" err="1"/>
              <a:t>at</a:t>
            </a:r>
            <a:r>
              <a:rPr lang="it-IT" dirty="0"/>
              <a:t> the top of the gene </a:t>
            </a:r>
            <a:r>
              <a:rPr lang="it-IT" dirty="0" err="1"/>
              <a:t>symbol</a:t>
            </a:r>
            <a:r>
              <a:rPr lang="it-IT" dirty="0"/>
              <a:t> </a:t>
            </a:r>
            <a:r>
              <a:rPr lang="it-IT" dirty="0" err="1"/>
              <a:t>indicates</a:t>
            </a:r>
            <a:r>
              <a:rPr lang="it-IT" dirty="0"/>
              <a:t> the </a:t>
            </a:r>
            <a:r>
              <a:rPr lang="it-IT" dirty="0" err="1"/>
              <a:t>normal</a:t>
            </a:r>
            <a:r>
              <a:rPr lang="it-IT" dirty="0"/>
              <a:t> allele, </a:t>
            </a:r>
            <a:r>
              <a:rPr lang="it-IT" dirty="0" err="1"/>
              <a:t>also</a:t>
            </a:r>
            <a:r>
              <a:rPr lang="it-IT" dirty="0"/>
              <a:t> </a:t>
            </a:r>
            <a:r>
              <a:rPr lang="it-IT" dirty="0" err="1"/>
              <a:t>known</a:t>
            </a:r>
            <a:r>
              <a:rPr lang="it-IT" dirty="0"/>
              <a:t> </a:t>
            </a:r>
            <a:r>
              <a:rPr lang="it-IT" dirty="0" err="1"/>
              <a:t>as</a:t>
            </a:r>
            <a:r>
              <a:rPr lang="it-IT" dirty="0"/>
              <a:t> wild-</a:t>
            </a:r>
            <a:r>
              <a:rPr lang="it-IT" dirty="0" err="1"/>
              <a:t>type</a:t>
            </a:r>
            <a:r>
              <a:rPr lang="it-IT" dirty="0"/>
              <a:t> allele. In </a:t>
            </a:r>
            <a:r>
              <a:rPr lang="it-IT" dirty="0" err="1"/>
              <a:t>this</a:t>
            </a:r>
            <a:r>
              <a:rPr lang="it-IT" dirty="0"/>
              <a:t> case </a:t>
            </a:r>
            <a:r>
              <a:rPr lang="it-IT" dirty="0" err="1"/>
              <a:t>w</a:t>
            </a:r>
            <a:r>
              <a:rPr lang="it-IT" dirty="0"/>
              <a:t> + = </a:t>
            </a:r>
            <a:r>
              <a:rPr lang="it-IT" dirty="0" err="1"/>
              <a:t>Red</a:t>
            </a:r>
            <a:r>
              <a:rPr lang="it-IT" dirty="0"/>
              <a:t>, </a:t>
            </a:r>
            <a:r>
              <a:rPr lang="it-IT" dirty="0" err="1"/>
              <a:t>w</a:t>
            </a:r>
            <a:r>
              <a:rPr lang="it-IT" dirty="0"/>
              <a:t> = </a:t>
            </a:r>
            <a:r>
              <a:rPr lang="it-IT" dirty="0" err="1"/>
              <a:t>white</a:t>
            </a:r>
            <a:r>
              <a:rPr lang="it-IT"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it-IT" dirty="0" err="1" smtClean="0"/>
              <a:t>message</a:t>
            </a:r>
            <a:endParaRPr lang="it-IT" dirty="0" smtClean="0"/>
          </a:p>
        </p:txBody>
      </p:sp>
      <p:sp>
        <p:nvSpPr>
          <p:cNvPr id="2" name="CasellaDiTesto 1"/>
          <p:cNvSpPr txBox="1"/>
          <p:nvPr/>
        </p:nvSpPr>
        <p:spPr>
          <a:xfrm>
            <a:off x="971600" y="2348880"/>
            <a:ext cx="7272808" cy="2062103"/>
          </a:xfrm>
          <a:prstGeom prst="rect">
            <a:avLst/>
          </a:prstGeom>
          <a:noFill/>
        </p:spPr>
        <p:txBody>
          <a:bodyPr wrap="square" rtlCol="0">
            <a:spAutoFit/>
          </a:bodyPr>
          <a:lstStyle/>
          <a:p>
            <a:r>
              <a:rPr lang="it-IT" sz="3200" dirty="0" smtClean="0">
                <a:latin typeface="Wingdings"/>
                <a:ea typeface="Wingdings"/>
                <a:cs typeface="Wingdings"/>
                <a:sym typeface="Wingdings"/>
              </a:rPr>
              <a:t></a:t>
            </a:r>
            <a:r>
              <a:rPr lang="it-IT" sz="3200" dirty="0" smtClean="0"/>
              <a:t>The </a:t>
            </a:r>
            <a:r>
              <a:rPr lang="it-IT" sz="3200" dirty="0" err="1"/>
              <a:t>inheritance</a:t>
            </a:r>
            <a:r>
              <a:rPr lang="it-IT" sz="3200" dirty="0"/>
              <a:t> of sex-</a:t>
            </a:r>
            <a:r>
              <a:rPr lang="it-IT" sz="3200" dirty="0" err="1" smtClean="0"/>
              <a:t>linked</a:t>
            </a:r>
            <a:r>
              <a:rPr lang="it-IT" sz="3200" dirty="0" smtClean="0"/>
              <a:t> traits </a:t>
            </a:r>
            <a:r>
              <a:rPr lang="it-IT" sz="3200" dirty="0" err="1" smtClean="0"/>
              <a:t>as</a:t>
            </a:r>
            <a:r>
              <a:rPr lang="it-IT" sz="3200" dirty="0" smtClean="0"/>
              <a:t> a </a:t>
            </a:r>
            <a:r>
              <a:rPr lang="it-IT" sz="3200" dirty="0" err="1"/>
              <a:t>rule</a:t>
            </a:r>
            <a:r>
              <a:rPr lang="it-IT" sz="3200" dirty="0"/>
              <a:t> </a:t>
            </a:r>
            <a:r>
              <a:rPr lang="it-IT" sz="3200" dirty="0" err="1"/>
              <a:t>gives</a:t>
            </a:r>
            <a:r>
              <a:rPr lang="it-IT" sz="3200" dirty="0"/>
              <a:t> rise to </a:t>
            </a:r>
            <a:r>
              <a:rPr lang="it-IT" sz="3200" dirty="0" err="1"/>
              <a:t>different</a:t>
            </a:r>
            <a:r>
              <a:rPr lang="it-IT" sz="3200" dirty="0"/>
              <a:t> </a:t>
            </a:r>
            <a:r>
              <a:rPr lang="it-IT" sz="3200" dirty="0" err="1"/>
              <a:t>phenotypic</a:t>
            </a:r>
            <a:r>
              <a:rPr lang="it-IT" sz="3200" dirty="0"/>
              <a:t> </a:t>
            </a:r>
            <a:r>
              <a:rPr lang="it-IT" sz="3200" dirty="0" err="1"/>
              <a:t>ratios</a:t>
            </a:r>
            <a:r>
              <a:rPr lang="it-IT" sz="3200" dirty="0"/>
              <a:t> in </a:t>
            </a:r>
            <a:r>
              <a:rPr lang="it-IT" sz="3200" dirty="0" smtClean="0"/>
              <a:t>the </a:t>
            </a:r>
            <a:r>
              <a:rPr lang="it-IT" sz="3200" dirty="0" err="1" smtClean="0"/>
              <a:t>two</a:t>
            </a:r>
            <a:r>
              <a:rPr lang="it-IT" sz="3200" dirty="0" smtClean="0"/>
              <a:t> </a:t>
            </a:r>
            <a:r>
              <a:rPr lang="it-IT" sz="3200" dirty="0" err="1"/>
              <a:t>sexes</a:t>
            </a:r>
            <a:r>
              <a:rPr lang="it-IT" sz="3200" dirty="0"/>
              <a:t> and </a:t>
            </a:r>
            <a:r>
              <a:rPr lang="it-IT" sz="3200" dirty="0" err="1"/>
              <a:t>different</a:t>
            </a:r>
            <a:r>
              <a:rPr lang="it-IT" sz="3200" dirty="0"/>
              <a:t> </a:t>
            </a:r>
            <a:r>
              <a:rPr lang="it-IT" sz="3200" dirty="0" err="1"/>
              <a:t>ratios</a:t>
            </a:r>
            <a:r>
              <a:rPr lang="it-IT" sz="3200" dirty="0"/>
              <a:t> of </a:t>
            </a:r>
            <a:r>
              <a:rPr lang="it-IT" sz="3200" dirty="0" err="1"/>
              <a:t>progeny</a:t>
            </a:r>
            <a:r>
              <a:rPr lang="it-IT" sz="3200" dirty="0"/>
              <a:t> in </a:t>
            </a:r>
            <a:r>
              <a:rPr lang="it-IT" sz="3200" dirty="0" err="1"/>
              <a:t>reciprocal</a:t>
            </a:r>
            <a:r>
              <a:rPr lang="it-IT" sz="3200" dirty="0"/>
              <a:t> </a:t>
            </a:r>
            <a:r>
              <a:rPr lang="it-IT" sz="3200" dirty="0" err="1"/>
              <a:t>crosses</a:t>
            </a:r>
            <a:r>
              <a:rPr lang="it-IT" sz="32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02-25"/>
          <p:cNvPicPr>
            <a:picLocks noChangeAspect="1" noChangeArrowheads="1"/>
          </p:cNvPicPr>
          <p:nvPr/>
        </p:nvPicPr>
        <p:blipFill>
          <a:blip r:embed="rId2"/>
          <a:srcRect/>
          <a:stretch>
            <a:fillRect/>
          </a:stretch>
        </p:blipFill>
        <p:spPr bwMode="auto">
          <a:xfrm>
            <a:off x="899592" y="1700808"/>
            <a:ext cx="7343995" cy="5126712"/>
          </a:xfrm>
          <a:prstGeom prst="rect">
            <a:avLst/>
          </a:prstGeom>
          <a:noFill/>
          <a:ln w="9525">
            <a:noFill/>
            <a:miter lim="800000"/>
            <a:headEnd/>
            <a:tailEnd/>
          </a:ln>
        </p:spPr>
      </p:pic>
      <p:sp>
        <p:nvSpPr>
          <p:cNvPr id="2" name="CasellaDiTesto 1"/>
          <p:cNvSpPr txBox="1"/>
          <p:nvPr/>
        </p:nvSpPr>
        <p:spPr>
          <a:xfrm>
            <a:off x="-36512" y="-99392"/>
            <a:ext cx="9468544" cy="1692771"/>
          </a:xfrm>
          <a:prstGeom prst="rect">
            <a:avLst/>
          </a:prstGeom>
          <a:noFill/>
        </p:spPr>
        <p:txBody>
          <a:bodyPr wrap="square" rtlCol="0">
            <a:spAutoFit/>
          </a:bodyPr>
          <a:lstStyle/>
          <a:p>
            <a:r>
              <a:rPr lang="it-IT" b="1" dirty="0"/>
              <a:t>Pedigree </a:t>
            </a:r>
            <a:r>
              <a:rPr lang="it-IT" b="1" dirty="0" err="1"/>
              <a:t>showing</a:t>
            </a:r>
            <a:r>
              <a:rPr lang="it-IT" b="1" dirty="0"/>
              <a:t> the </a:t>
            </a:r>
            <a:r>
              <a:rPr lang="it-IT" b="1" dirty="0" err="1"/>
              <a:t>expression</a:t>
            </a:r>
            <a:r>
              <a:rPr lang="it-IT" b="1" dirty="0"/>
              <a:t> of X-</a:t>
            </a:r>
            <a:r>
              <a:rPr lang="it-IT" b="1" dirty="0" err="1"/>
              <a:t>linked</a:t>
            </a:r>
            <a:r>
              <a:rPr lang="it-IT" b="1" dirty="0"/>
              <a:t> recessive </a:t>
            </a:r>
            <a:r>
              <a:rPr lang="it-IT" b="1" dirty="0" err="1"/>
              <a:t>alleles</a:t>
            </a:r>
            <a:r>
              <a:rPr lang="it-IT" b="1" dirty="0"/>
              <a:t> in </a:t>
            </a:r>
            <a:r>
              <a:rPr lang="it-IT" b="1" dirty="0" err="1"/>
              <a:t>males</a:t>
            </a:r>
            <a:r>
              <a:rPr lang="it-IT" b="1" dirty="0"/>
              <a:t>.</a:t>
            </a:r>
          </a:p>
          <a:p>
            <a:r>
              <a:rPr lang="it-IT" sz="2000" dirty="0"/>
              <a:t>The </a:t>
            </a:r>
            <a:r>
              <a:rPr lang="it-IT" sz="2000" dirty="0" err="1"/>
              <a:t>daughters</a:t>
            </a:r>
            <a:r>
              <a:rPr lang="it-IT" sz="2000" dirty="0"/>
              <a:t> of </a:t>
            </a:r>
            <a:r>
              <a:rPr lang="it-IT" sz="2000" dirty="0" err="1"/>
              <a:t>males</a:t>
            </a:r>
            <a:r>
              <a:rPr lang="it-IT" sz="2000" dirty="0"/>
              <a:t> </a:t>
            </a:r>
            <a:r>
              <a:rPr lang="it-IT" sz="2000" dirty="0" err="1"/>
              <a:t>who</a:t>
            </a:r>
            <a:r>
              <a:rPr lang="it-IT" sz="2000" dirty="0"/>
              <a:t> </a:t>
            </a:r>
            <a:r>
              <a:rPr lang="it-IT" sz="2000" dirty="0" err="1"/>
              <a:t>exhibit</a:t>
            </a:r>
            <a:r>
              <a:rPr lang="it-IT" sz="2000" dirty="0"/>
              <a:t> the </a:t>
            </a:r>
            <a:r>
              <a:rPr lang="it-IT" sz="2000" dirty="0" err="1"/>
              <a:t>phenotype</a:t>
            </a:r>
            <a:r>
              <a:rPr lang="it-IT" sz="2000" dirty="0"/>
              <a:t> </a:t>
            </a:r>
            <a:r>
              <a:rPr lang="it-IT" sz="2000" dirty="0" err="1"/>
              <a:t>will</a:t>
            </a:r>
            <a:r>
              <a:rPr lang="it-IT" sz="2000" dirty="0"/>
              <a:t> </a:t>
            </a:r>
            <a:r>
              <a:rPr lang="it-IT" sz="2000" dirty="0" err="1"/>
              <a:t>bring</a:t>
            </a:r>
            <a:r>
              <a:rPr lang="it-IT" sz="2000" dirty="0"/>
              <a:t> the recessive allele, </a:t>
            </a:r>
            <a:r>
              <a:rPr lang="it-IT" sz="2000" dirty="0" err="1"/>
              <a:t>but</a:t>
            </a:r>
            <a:r>
              <a:rPr lang="it-IT" sz="2000" dirty="0"/>
              <a:t> </a:t>
            </a:r>
            <a:r>
              <a:rPr lang="it-IT" sz="2000" dirty="0" err="1" smtClean="0"/>
              <a:t>this</a:t>
            </a:r>
            <a:r>
              <a:rPr lang="it-IT" sz="2000" dirty="0" smtClean="0"/>
              <a:t> </a:t>
            </a:r>
            <a:r>
              <a:rPr lang="it-IT" sz="2000" dirty="0" err="1" smtClean="0"/>
              <a:t>will</a:t>
            </a:r>
            <a:r>
              <a:rPr lang="it-IT" sz="2000" dirty="0" smtClean="0"/>
              <a:t> </a:t>
            </a:r>
            <a:r>
              <a:rPr lang="it-IT" sz="2000" dirty="0" err="1" smtClean="0"/>
              <a:t>not</a:t>
            </a:r>
            <a:r>
              <a:rPr lang="it-IT" sz="2000" dirty="0" smtClean="0"/>
              <a:t> be </a:t>
            </a:r>
            <a:r>
              <a:rPr lang="it-IT" sz="2000" dirty="0" err="1" smtClean="0"/>
              <a:t>expressed</a:t>
            </a:r>
            <a:r>
              <a:rPr lang="it-IT" sz="2000" dirty="0" smtClean="0"/>
              <a:t>. </a:t>
            </a:r>
            <a:r>
              <a:rPr lang="it-IT" sz="2000" dirty="0" err="1" smtClean="0"/>
              <a:t>These</a:t>
            </a:r>
            <a:r>
              <a:rPr lang="it-IT" sz="2000" dirty="0" smtClean="0"/>
              <a:t> </a:t>
            </a:r>
            <a:r>
              <a:rPr lang="it-IT" sz="2000" dirty="0" err="1"/>
              <a:t>daughters</a:t>
            </a:r>
            <a:r>
              <a:rPr lang="it-IT" sz="2000" dirty="0"/>
              <a:t> </a:t>
            </a:r>
            <a:r>
              <a:rPr lang="it-IT" sz="2000" dirty="0" err="1"/>
              <a:t>will</a:t>
            </a:r>
            <a:r>
              <a:rPr lang="it-IT" sz="2000" dirty="0"/>
              <a:t> </a:t>
            </a:r>
            <a:r>
              <a:rPr lang="it-IT" sz="2000" dirty="0" err="1"/>
              <a:t>transmit</a:t>
            </a:r>
            <a:r>
              <a:rPr lang="it-IT" sz="2000" dirty="0"/>
              <a:t> the recessive allele to </a:t>
            </a:r>
            <a:r>
              <a:rPr lang="it-IT" sz="2000" dirty="0" err="1"/>
              <a:t>their</a:t>
            </a:r>
            <a:r>
              <a:rPr lang="it-IT" sz="2000" dirty="0"/>
              <a:t> </a:t>
            </a:r>
            <a:r>
              <a:rPr lang="it-IT" sz="2000" dirty="0" err="1"/>
              <a:t>sons</a:t>
            </a:r>
            <a:r>
              <a:rPr lang="it-IT" sz="2000" dirty="0"/>
              <a:t>, in </a:t>
            </a:r>
            <a:r>
              <a:rPr lang="it-IT" sz="2000" dirty="0" err="1"/>
              <a:t>which</a:t>
            </a:r>
            <a:r>
              <a:rPr lang="it-IT" sz="2000" dirty="0"/>
              <a:t> the </a:t>
            </a:r>
            <a:r>
              <a:rPr lang="it-IT" sz="2000" dirty="0" err="1"/>
              <a:t>phenotype</a:t>
            </a:r>
            <a:r>
              <a:rPr lang="it-IT" sz="2000" dirty="0"/>
              <a:t> </a:t>
            </a:r>
            <a:r>
              <a:rPr lang="it-IT" sz="2000" dirty="0" err="1"/>
              <a:t>will</a:t>
            </a:r>
            <a:r>
              <a:rPr lang="it-IT" sz="2000" dirty="0"/>
              <a:t> </a:t>
            </a:r>
            <a:r>
              <a:rPr lang="it-IT" sz="2000" dirty="0" err="1"/>
              <a:t>again</a:t>
            </a:r>
            <a:r>
              <a:rPr lang="it-IT" sz="2000" dirty="0"/>
              <a:t> be </a:t>
            </a:r>
            <a:r>
              <a:rPr lang="it-IT" sz="2000" dirty="0" err="1"/>
              <a:t>expressed</a:t>
            </a:r>
            <a:r>
              <a:rPr lang="it-IT" sz="2000" dirty="0"/>
              <a:t>.</a:t>
            </a:r>
          </a:p>
          <a:p>
            <a:r>
              <a:rPr lang="it-IT" sz="2000" dirty="0"/>
              <a:t>Note </a:t>
            </a:r>
            <a:r>
              <a:rPr lang="it-IT" sz="2000" dirty="0" err="1"/>
              <a:t>that</a:t>
            </a:r>
            <a:r>
              <a:rPr lang="it-IT" sz="2000" dirty="0"/>
              <a:t> </a:t>
            </a:r>
            <a:r>
              <a:rPr lang="it-IT" sz="2000" dirty="0" err="1"/>
              <a:t>females</a:t>
            </a:r>
            <a:r>
              <a:rPr lang="it-IT" sz="2000" dirty="0"/>
              <a:t> III-3 and III-4 are </a:t>
            </a:r>
            <a:r>
              <a:rPr lang="it-IT" sz="2000" dirty="0" err="1"/>
              <a:t>phenotypically</a:t>
            </a:r>
            <a:r>
              <a:rPr lang="it-IT" sz="2000" dirty="0"/>
              <a:t> </a:t>
            </a:r>
            <a:r>
              <a:rPr lang="it-IT" sz="2000" dirty="0" err="1"/>
              <a:t>indistinguishable</a:t>
            </a:r>
            <a:r>
              <a:rPr lang="it-IT" sz="20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7" descr="02-28"/>
          <p:cNvPicPr>
            <a:picLocks noChangeAspect="1" noChangeArrowheads="1"/>
          </p:cNvPicPr>
          <p:nvPr/>
        </p:nvPicPr>
        <p:blipFill>
          <a:blip r:embed="rId2"/>
          <a:srcRect/>
          <a:stretch>
            <a:fillRect/>
          </a:stretch>
        </p:blipFill>
        <p:spPr bwMode="auto">
          <a:xfrm>
            <a:off x="69850" y="2156097"/>
            <a:ext cx="9002713" cy="4513263"/>
          </a:xfrm>
          <a:prstGeom prst="rect">
            <a:avLst/>
          </a:prstGeom>
          <a:noFill/>
          <a:ln w="9525">
            <a:noFill/>
            <a:miter lim="800000"/>
            <a:headEnd/>
            <a:tailEnd/>
          </a:ln>
        </p:spPr>
      </p:pic>
      <p:sp>
        <p:nvSpPr>
          <p:cNvPr id="2" name="CasellaDiTesto 1"/>
          <p:cNvSpPr txBox="1"/>
          <p:nvPr/>
        </p:nvSpPr>
        <p:spPr>
          <a:xfrm>
            <a:off x="107505" y="188640"/>
            <a:ext cx="9036496" cy="1692771"/>
          </a:xfrm>
          <a:prstGeom prst="rect">
            <a:avLst/>
          </a:prstGeom>
          <a:noFill/>
        </p:spPr>
        <p:txBody>
          <a:bodyPr wrap="square" rtlCol="0">
            <a:spAutoFit/>
          </a:bodyPr>
          <a:lstStyle/>
          <a:p>
            <a:r>
              <a:rPr lang="it-IT" b="1" dirty="0"/>
              <a:t>Family </a:t>
            </a:r>
            <a:r>
              <a:rPr lang="it-IT" b="1" dirty="0" err="1"/>
              <a:t>tree</a:t>
            </a:r>
            <a:r>
              <a:rPr lang="it-IT" b="1" dirty="0"/>
              <a:t> of an X-</a:t>
            </a:r>
            <a:r>
              <a:rPr lang="it-IT" b="1" dirty="0" err="1"/>
              <a:t>linked</a:t>
            </a:r>
            <a:r>
              <a:rPr lang="it-IT" b="1" dirty="0"/>
              <a:t> </a:t>
            </a:r>
            <a:r>
              <a:rPr lang="it-IT" b="1" dirty="0" err="1"/>
              <a:t>dominant</a:t>
            </a:r>
            <a:r>
              <a:rPr lang="it-IT" b="1" dirty="0"/>
              <a:t> </a:t>
            </a:r>
            <a:r>
              <a:rPr lang="it-IT" b="1" dirty="0" err="1"/>
              <a:t>condition</a:t>
            </a:r>
            <a:r>
              <a:rPr lang="it-IT" b="1" dirty="0"/>
              <a:t>.</a:t>
            </a:r>
          </a:p>
          <a:p>
            <a:r>
              <a:rPr lang="it-IT" sz="2000" dirty="0" err="1"/>
              <a:t>All</a:t>
            </a:r>
            <a:r>
              <a:rPr lang="it-IT" sz="2000" dirty="0"/>
              <a:t> </a:t>
            </a:r>
            <a:r>
              <a:rPr lang="it-IT" sz="2000" dirty="0" err="1"/>
              <a:t>daughters</a:t>
            </a:r>
            <a:r>
              <a:rPr lang="it-IT" sz="2000" dirty="0"/>
              <a:t> of </a:t>
            </a:r>
            <a:r>
              <a:rPr lang="it-IT" sz="2000" dirty="0" smtClean="0"/>
              <a:t>the male </a:t>
            </a:r>
            <a:r>
              <a:rPr lang="it-IT" sz="2000" dirty="0" err="1"/>
              <a:t>expressing</a:t>
            </a:r>
            <a:r>
              <a:rPr lang="it-IT" sz="2000" dirty="0"/>
              <a:t> a </a:t>
            </a:r>
            <a:r>
              <a:rPr lang="it-IT" sz="2000" dirty="0" err="1"/>
              <a:t>dominant</a:t>
            </a:r>
            <a:r>
              <a:rPr lang="it-IT" sz="2000" dirty="0"/>
              <a:t> X-</a:t>
            </a:r>
            <a:r>
              <a:rPr lang="it-IT" sz="2000" dirty="0" err="1"/>
              <a:t>linked</a:t>
            </a:r>
            <a:r>
              <a:rPr lang="it-IT" sz="2000" dirty="0"/>
              <a:t> </a:t>
            </a:r>
            <a:r>
              <a:rPr lang="it-IT" sz="2000" dirty="0" err="1" smtClean="0"/>
              <a:t>phenotype</a:t>
            </a:r>
            <a:r>
              <a:rPr lang="it-IT" sz="2000" dirty="0" smtClean="0"/>
              <a:t> </a:t>
            </a:r>
            <a:r>
              <a:rPr lang="it-IT" sz="2000" dirty="0" err="1" smtClean="0"/>
              <a:t>exhibit</a:t>
            </a:r>
            <a:r>
              <a:rPr lang="it-IT" sz="2000" dirty="0" smtClean="0"/>
              <a:t> </a:t>
            </a:r>
            <a:r>
              <a:rPr lang="it-IT" sz="2000" dirty="0"/>
              <a:t>the </a:t>
            </a:r>
            <a:r>
              <a:rPr lang="it-IT" sz="2000" dirty="0" err="1"/>
              <a:t>phenotype</a:t>
            </a:r>
            <a:r>
              <a:rPr lang="it-IT" sz="2000" dirty="0"/>
              <a:t>. </a:t>
            </a:r>
            <a:r>
              <a:rPr lang="it-IT" sz="2000" dirty="0" smtClean="0"/>
              <a:t>The </a:t>
            </a:r>
            <a:r>
              <a:rPr lang="it-IT" sz="2000" dirty="0" err="1" smtClean="0"/>
              <a:t>females</a:t>
            </a:r>
            <a:r>
              <a:rPr lang="it-IT" sz="2000" dirty="0" smtClean="0"/>
              <a:t> </a:t>
            </a:r>
            <a:r>
              <a:rPr lang="it-IT" sz="2000" dirty="0" err="1"/>
              <a:t>heterozygous</a:t>
            </a:r>
            <a:r>
              <a:rPr lang="it-IT" sz="2000" dirty="0"/>
              <a:t> for an X-</a:t>
            </a:r>
            <a:r>
              <a:rPr lang="it-IT" sz="2000" dirty="0" err="1"/>
              <a:t>linked</a:t>
            </a:r>
            <a:r>
              <a:rPr lang="it-IT" sz="2000" dirty="0"/>
              <a:t> </a:t>
            </a:r>
            <a:r>
              <a:rPr lang="it-IT" sz="2000" dirty="0" err="1"/>
              <a:t>dominant</a:t>
            </a:r>
            <a:r>
              <a:rPr lang="it-IT" sz="2000" dirty="0"/>
              <a:t> allele </a:t>
            </a:r>
            <a:r>
              <a:rPr lang="it-IT" sz="2000" dirty="0" err="1"/>
              <a:t>convey</a:t>
            </a:r>
            <a:r>
              <a:rPr lang="it-IT" sz="2000" dirty="0"/>
              <a:t> the </a:t>
            </a:r>
            <a:r>
              <a:rPr lang="it-IT" sz="2000" dirty="0" err="1"/>
              <a:t>condition</a:t>
            </a:r>
            <a:r>
              <a:rPr lang="it-IT" sz="2000" dirty="0"/>
              <a:t> in </a:t>
            </a:r>
            <a:r>
              <a:rPr lang="it-IT" sz="2000" dirty="0" err="1"/>
              <a:t>half</a:t>
            </a:r>
            <a:r>
              <a:rPr lang="it-IT" sz="2000" dirty="0"/>
              <a:t> of the </a:t>
            </a:r>
            <a:r>
              <a:rPr lang="it-IT" sz="2000" dirty="0" err="1"/>
              <a:t>offspring</a:t>
            </a:r>
            <a:r>
              <a:rPr lang="it-IT" sz="2000" dirty="0"/>
              <a:t>, </a:t>
            </a:r>
            <a:r>
              <a:rPr lang="it-IT" sz="2000" dirty="0" err="1"/>
              <a:t>both</a:t>
            </a:r>
            <a:r>
              <a:rPr lang="it-IT" sz="2000" dirty="0"/>
              <a:t> </a:t>
            </a:r>
            <a:r>
              <a:rPr lang="it-IT" sz="2000" dirty="0" err="1" smtClean="0"/>
              <a:t>males</a:t>
            </a:r>
            <a:endParaRPr lang="it-IT" sz="2000" dirty="0"/>
          </a:p>
          <a:p>
            <a:r>
              <a:rPr lang="it-IT" sz="2000" dirty="0"/>
              <a:t>and </a:t>
            </a:r>
            <a:r>
              <a:rPr lang="it-IT" sz="2000" dirty="0" err="1"/>
              <a:t>females</a:t>
            </a:r>
            <a:r>
              <a:rPr lang="it-IT" sz="20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9" descr="02-27"/>
          <p:cNvPicPr>
            <a:picLocks noChangeAspect="1" noChangeArrowheads="1"/>
          </p:cNvPicPr>
          <p:nvPr/>
        </p:nvPicPr>
        <p:blipFill>
          <a:blip r:embed="rId2"/>
          <a:srcRect/>
          <a:stretch>
            <a:fillRect/>
          </a:stretch>
        </p:blipFill>
        <p:spPr bwMode="auto">
          <a:xfrm>
            <a:off x="1842789" y="1524397"/>
            <a:ext cx="5897563" cy="5360987"/>
          </a:xfrm>
          <a:prstGeom prst="rect">
            <a:avLst/>
          </a:prstGeom>
          <a:noFill/>
          <a:ln w="9525">
            <a:noFill/>
            <a:miter lim="800000"/>
            <a:headEnd/>
            <a:tailEnd/>
          </a:ln>
        </p:spPr>
      </p:pic>
      <p:sp>
        <p:nvSpPr>
          <p:cNvPr id="2" name="CasellaDiTesto 1"/>
          <p:cNvSpPr txBox="1"/>
          <p:nvPr/>
        </p:nvSpPr>
        <p:spPr>
          <a:xfrm>
            <a:off x="467544" y="-27384"/>
            <a:ext cx="8676456" cy="1661993"/>
          </a:xfrm>
          <a:prstGeom prst="rect">
            <a:avLst/>
          </a:prstGeom>
          <a:noFill/>
        </p:spPr>
        <p:txBody>
          <a:bodyPr wrap="square" rtlCol="0">
            <a:spAutoFit/>
          </a:bodyPr>
          <a:lstStyle/>
          <a:p>
            <a:r>
              <a:rPr lang="it-IT" dirty="0" err="1"/>
              <a:t>Four</a:t>
            </a:r>
            <a:r>
              <a:rPr lang="it-IT" dirty="0"/>
              <a:t> </a:t>
            </a:r>
            <a:r>
              <a:rPr lang="it-IT" dirty="0" err="1"/>
              <a:t>brothers</a:t>
            </a:r>
            <a:r>
              <a:rPr lang="it-IT" dirty="0"/>
              <a:t> </a:t>
            </a:r>
            <a:r>
              <a:rPr lang="it-IT" dirty="0" err="1"/>
              <a:t>suffering</a:t>
            </a:r>
            <a:r>
              <a:rPr lang="it-IT" dirty="0"/>
              <a:t> from </a:t>
            </a:r>
            <a:r>
              <a:rPr lang="it-IT" dirty="0" err="1"/>
              <a:t>testicular</a:t>
            </a:r>
            <a:r>
              <a:rPr lang="it-IT" dirty="0"/>
              <a:t> </a:t>
            </a:r>
            <a:r>
              <a:rPr lang="it-IT" dirty="0" err="1"/>
              <a:t>feminization</a:t>
            </a:r>
            <a:r>
              <a:rPr lang="it-IT" dirty="0"/>
              <a:t> </a:t>
            </a:r>
            <a:r>
              <a:rPr lang="it-IT" dirty="0" err="1"/>
              <a:t>syndrome</a:t>
            </a:r>
            <a:endParaRPr lang="it-IT" dirty="0"/>
          </a:p>
          <a:p>
            <a:r>
              <a:rPr lang="it-IT" dirty="0"/>
              <a:t>and </a:t>
            </a:r>
            <a:r>
              <a:rPr lang="it-IT" dirty="0" err="1"/>
              <a:t>congenital</a:t>
            </a:r>
            <a:r>
              <a:rPr lang="it-IT" dirty="0"/>
              <a:t> </a:t>
            </a:r>
            <a:r>
              <a:rPr lang="it-IT" dirty="0" err="1"/>
              <a:t>insensitivity</a:t>
            </a:r>
            <a:r>
              <a:rPr lang="it-IT" dirty="0"/>
              <a:t> to </a:t>
            </a:r>
            <a:r>
              <a:rPr lang="it-IT" dirty="0" err="1"/>
              <a:t>androgens</a:t>
            </a:r>
            <a:r>
              <a:rPr lang="it-IT" dirty="0"/>
              <a:t>.</a:t>
            </a:r>
          </a:p>
          <a:p>
            <a:r>
              <a:rPr lang="it-IT" sz="1800" dirty="0" err="1"/>
              <a:t>All</a:t>
            </a:r>
            <a:r>
              <a:rPr lang="it-IT" sz="1800" dirty="0"/>
              <a:t> </a:t>
            </a:r>
            <a:r>
              <a:rPr lang="it-IT" sz="1800" dirty="0" err="1"/>
              <a:t>four</a:t>
            </a:r>
            <a:r>
              <a:rPr lang="it-IT" sz="1800" dirty="0"/>
              <a:t> </a:t>
            </a:r>
            <a:r>
              <a:rPr lang="it-IT" sz="1800" dirty="0" err="1"/>
              <a:t>subjects</a:t>
            </a:r>
            <a:r>
              <a:rPr lang="it-IT" sz="1800" dirty="0"/>
              <a:t> </a:t>
            </a:r>
            <a:r>
              <a:rPr lang="it-IT" sz="1800" dirty="0" err="1"/>
              <a:t>shown</a:t>
            </a:r>
            <a:r>
              <a:rPr lang="it-IT" sz="1800" dirty="0"/>
              <a:t> </a:t>
            </a:r>
            <a:r>
              <a:rPr lang="it-IT" sz="1800" dirty="0" err="1"/>
              <a:t>have</a:t>
            </a:r>
            <a:r>
              <a:rPr lang="it-IT" sz="1800" dirty="0"/>
              <a:t> </a:t>
            </a:r>
            <a:r>
              <a:rPr lang="it-IT" sz="1800" dirty="0" err="1"/>
              <a:t>one</a:t>
            </a:r>
            <a:r>
              <a:rPr lang="it-IT" sz="1800" dirty="0"/>
              <a:t> X </a:t>
            </a:r>
            <a:r>
              <a:rPr lang="it-IT" sz="1800" dirty="0" err="1"/>
              <a:t>chromosome</a:t>
            </a:r>
            <a:r>
              <a:rPr lang="it-IT" sz="1800" dirty="0"/>
              <a:t> and a Y </a:t>
            </a:r>
            <a:r>
              <a:rPr lang="it-IT" sz="1800" dirty="0" err="1"/>
              <a:t>chromosome</a:t>
            </a:r>
            <a:r>
              <a:rPr lang="it-IT" sz="1800" dirty="0"/>
              <a:t> plus 44 </a:t>
            </a:r>
            <a:r>
              <a:rPr lang="it-IT" sz="1800" dirty="0" err="1"/>
              <a:t>autosomes</a:t>
            </a:r>
            <a:r>
              <a:rPr lang="it-IT" sz="1800" dirty="0"/>
              <a:t>, </a:t>
            </a:r>
            <a:r>
              <a:rPr lang="it-IT" sz="1800" dirty="0" err="1"/>
              <a:t>but</a:t>
            </a:r>
            <a:r>
              <a:rPr lang="it-IT" sz="1800" dirty="0"/>
              <a:t> </a:t>
            </a:r>
            <a:r>
              <a:rPr lang="it-IT" sz="1800" dirty="0" err="1" smtClean="0"/>
              <a:t>they</a:t>
            </a:r>
            <a:r>
              <a:rPr lang="it-IT" sz="1800" dirty="0" smtClean="0"/>
              <a:t> </a:t>
            </a:r>
            <a:r>
              <a:rPr lang="it-IT" sz="1800" dirty="0" err="1" smtClean="0"/>
              <a:t>inherited</a:t>
            </a:r>
            <a:r>
              <a:rPr lang="it-IT" sz="1800" dirty="0" smtClean="0"/>
              <a:t> an X</a:t>
            </a:r>
            <a:r>
              <a:rPr lang="it-IT" sz="1800" dirty="0"/>
              <a:t>-</a:t>
            </a:r>
            <a:r>
              <a:rPr lang="it-IT" sz="1800" dirty="0" err="1"/>
              <a:t>linked</a:t>
            </a:r>
            <a:r>
              <a:rPr lang="it-IT" sz="1800" dirty="0"/>
              <a:t> recessive allele </a:t>
            </a:r>
            <a:r>
              <a:rPr lang="it-IT" sz="1800" dirty="0" err="1"/>
              <a:t>conferring</a:t>
            </a:r>
            <a:r>
              <a:rPr lang="it-IT" sz="1800" dirty="0"/>
              <a:t> </a:t>
            </a:r>
            <a:r>
              <a:rPr lang="it-IT" sz="1800" dirty="0" err="1"/>
              <a:t>insensitivity</a:t>
            </a:r>
            <a:r>
              <a:rPr lang="it-IT" sz="1800" dirty="0"/>
              <a:t> to </a:t>
            </a:r>
            <a:r>
              <a:rPr lang="it-IT" sz="1800" dirty="0" err="1"/>
              <a:t>androgens</a:t>
            </a:r>
            <a:r>
              <a:rPr lang="it-IT" sz="1800" dirty="0"/>
              <a:t> (male </a:t>
            </a:r>
            <a:r>
              <a:rPr lang="it-IT" sz="1800" dirty="0" err="1"/>
              <a:t>hormones</a:t>
            </a:r>
            <a:r>
              <a:rPr lang="it-IT" sz="18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7" descr="02-26"/>
          <p:cNvPicPr>
            <a:picLocks noChangeAspect="1" noChangeArrowheads="1"/>
          </p:cNvPicPr>
          <p:nvPr/>
        </p:nvPicPr>
        <p:blipFill>
          <a:blip r:embed="rId2"/>
          <a:srcRect/>
          <a:stretch>
            <a:fillRect/>
          </a:stretch>
        </p:blipFill>
        <p:spPr bwMode="auto">
          <a:xfrm>
            <a:off x="1111250" y="1052513"/>
            <a:ext cx="6921500" cy="5576887"/>
          </a:xfrm>
          <a:prstGeom prst="rect">
            <a:avLst/>
          </a:prstGeom>
          <a:noFill/>
          <a:ln w="9525">
            <a:noFill/>
            <a:miter lim="800000"/>
            <a:headEnd/>
            <a:tailEnd/>
          </a:ln>
        </p:spPr>
      </p:pic>
      <p:sp>
        <p:nvSpPr>
          <p:cNvPr id="2" name="CasellaDiTesto 1"/>
          <p:cNvSpPr txBox="1"/>
          <p:nvPr/>
        </p:nvSpPr>
        <p:spPr>
          <a:xfrm>
            <a:off x="755576" y="44624"/>
            <a:ext cx="7757352" cy="830997"/>
          </a:xfrm>
          <a:prstGeom prst="rect">
            <a:avLst/>
          </a:prstGeom>
          <a:noFill/>
        </p:spPr>
        <p:txBody>
          <a:bodyPr wrap="none" rtlCol="0">
            <a:spAutoFit/>
          </a:bodyPr>
          <a:lstStyle/>
          <a:p>
            <a:pPr algn="ctr"/>
            <a:r>
              <a:rPr lang="it-IT" dirty="0"/>
              <a:t>The </a:t>
            </a:r>
            <a:r>
              <a:rPr lang="it-IT" dirty="0" err="1"/>
              <a:t>transmission</a:t>
            </a:r>
            <a:r>
              <a:rPr lang="it-IT" dirty="0"/>
              <a:t> of </a:t>
            </a:r>
            <a:r>
              <a:rPr lang="it-IT" dirty="0" err="1">
                <a:solidFill>
                  <a:srgbClr val="FF0000"/>
                </a:solidFill>
              </a:rPr>
              <a:t>hemophilia</a:t>
            </a:r>
            <a:r>
              <a:rPr lang="it-IT" dirty="0"/>
              <a:t> (X-</a:t>
            </a:r>
            <a:r>
              <a:rPr lang="it-IT" dirty="0" err="1"/>
              <a:t>linked</a:t>
            </a:r>
            <a:r>
              <a:rPr lang="it-IT" dirty="0"/>
              <a:t> recessive </a:t>
            </a:r>
            <a:r>
              <a:rPr lang="it-IT" dirty="0" err="1"/>
              <a:t>disorder</a:t>
            </a:r>
            <a:r>
              <a:rPr lang="it-IT" dirty="0"/>
              <a:t>)</a:t>
            </a:r>
          </a:p>
          <a:p>
            <a:pPr algn="ctr"/>
            <a:r>
              <a:rPr lang="it-IT" dirty="0"/>
              <a:t>in the </a:t>
            </a:r>
            <a:r>
              <a:rPr lang="it-IT" dirty="0" err="1"/>
              <a:t>Royal</a:t>
            </a:r>
            <a:r>
              <a:rPr lang="it-IT" dirty="0"/>
              <a:t> families of Europe.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02-05"/>
          <p:cNvPicPr>
            <a:picLocks noChangeAspect="1" noChangeArrowheads="1"/>
          </p:cNvPicPr>
          <p:nvPr/>
        </p:nvPicPr>
        <p:blipFill>
          <a:blip r:embed="rId2"/>
          <a:srcRect/>
          <a:stretch>
            <a:fillRect/>
          </a:stretch>
        </p:blipFill>
        <p:spPr bwMode="auto">
          <a:xfrm>
            <a:off x="1485900" y="908050"/>
            <a:ext cx="6172200" cy="5721350"/>
          </a:xfrm>
          <a:prstGeom prst="rect">
            <a:avLst/>
          </a:prstGeom>
          <a:noFill/>
          <a:ln w="9525">
            <a:noFill/>
            <a:miter lim="800000"/>
            <a:headEnd/>
            <a:tailEnd/>
          </a:ln>
        </p:spPr>
      </p:pic>
      <p:sp>
        <p:nvSpPr>
          <p:cNvPr id="2" name="Rettangolo 1"/>
          <p:cNvSpPr/>
          <p:nvPr/>
        </p:nvSpPr>
        <p:spPr>
          <a:xfrm>
            <a:off x="323528" y="116632"/>
            <a:ext cx="8568952" cy="707886"/>
          </a:xfrm>
          <a:prstGeom prst="rect">
            <a:avLst/>
          </a:prstGeom>
        </p:spPr>
        <p:txBody>
          <a:bodyPr wrap="square">
            <a:spAutoFit/>
          </a:bodyPr>
          <a:lstStyle/>
          <a:p>
            <a:pPr algn="ctr"/>
            <a:r>
              <a:rPr lang="it-IT" sz="2000" dirty="0"/>
              <a:t>The </a:t>
            </a:r>
            <a:r>
              <a:rPr lang="it-IT" sz="2000" dirty="0" err="1" smtClean="0"/>
              <a:t>crossing</a:t>
            </a:r>
            <a:r>
              <a:rPr lang="it-IT" sz="2000" dirty="0" smtClean="0"/>
              <a:t> </a:t>
            </a:r>
            <a:r>
              <a:rPr lang="it-IT" sz="2000" dirty="0" err="1"/>
              <a:t>between</a:t>
            </a:r>
            <a:r>
              <a:rPr lang="it-IT" sz="2000" dirty="0"/>
              <a:t> </a:t>
            </a:r>
            <a:r>
              <a:rPr lang="it-IT" sz="2000" dirty="0" err="1"/>
              <a:t>female</a:t>
            </a:r>
            <a:r>
              <a:rPr lang="it-IT" sz="2000" dirty="0"/>
              <a:t> </a:t>
            </a:r>
            <a:r>
              <a:rPr lang="it-IT" sz="2000" dirty="0" err="1"/>
              <a:t>purple</a:t>
            </a:r>
            <a:r>
              <a:rPr lang="it-IT" sz="2000" dirty="0"/>
              <a:t> </a:t>
            </a:r>
            <a:r>
              <a:rPr lang="it-IT" sz="2000" dirty="0" err="1"/>
              <a:t>flowers</a:t>
            </a:r>
            <a:r>
              <a:rPr lang="it-IT" sz="2000" dirty="0"/>
              <a:t> </a:t>
            </a:r>
            <a:r>
              <a:rPr lang="it-IT" sz="2000" dirty="0" smtClean="0"/>
              <a:t>and male </a:t>
            </a:r>
            <a:r>
              <a:rPr lang="it-IT" sz="2000" dirty="0" err="1" smtClean="0"/>
              <a:t>white</a:t>
            </a:r>
            <a:r>
              <a:rPr lang="it-IT" sz="2000" dirty="0" smtClean="0"/>
              <a:t> </a:t>
            </a:r>
            <a:r>
              <a:rPr lang="it-IT" sz="2000" dirty="0" err="1" smtClean="0"/>
              <a:t>flowers</a:t>
            </a:r>
            <a:r>
              <a:rPr lang="it-IT" sz="2000" dirty="0" smtClean="0"/>
              <a:t> </a:t>
            </a:r>
            <a:r>
              <a:rPr lang="it-IT" sz="2000" dirty="0" err="1" smtClean="0"/>
              <a:t>conducted</a:t>
            </a:r>
            <a:r>
              <a:rPr lang="it-IT" sz="2000" dirty="0" smtClean="0"/>
              <a:t> </a:t>
            </a:r>
            <a:r>
              <a:rPr lang="it-IT" sz="2000" dirty="0"/>
              <a:t>by </a:t>
            </a:r>
            <a:r>
              <a:rPr lang="it-IT" sz="2000" dirty="0" smtClean="0"/>
              <a:t>Mendel </a:t>
            </a:r>
            <a:r>
              <a:rPr lang="it-IT" sz="2000" dirty="0" err="1"/>
              <a:t>produced</a:t>
            </a:r>
            <a:r>
              <a:rPr lang="it-IT" sz="2000" dirty="0"/>
              <a:t> a </a:t>
            </a:r>
            <a:r>
              <a:rPr lang="it-IT" sz="2000" dirty="0" err="1" smtClean="0"/>
              <a:t>progeny</a:t>
            </a:r>
            <a:r>
              <a:rPr lang="it-IT" sz="2000" dirty="0" smtClean="0"/>
              <a:t> </a:t>
            </a:r>
            <a:r>
              <a:rPr lang="it-IT" sz="2000" dirty="0" err="1" smtClean="0"/>
              <a:t>entirely</a:t>
            </a:r>
            <a:r>
              <a:rPr lang="it-IT" sz="2000" dirty="0" smtClean="0"/>
              <a:t> </a:t>
            </a:r>
            <a:r>
              <a:rPr lang="it-IT" sz="2000" dirty="0" err="1" smtClean="0"/>
              <a:t>consisting</a:t>
            </a:r>
            <a:r>
              <a:rPr lang="it-IT" sz="2000" dirty="0" smtClean="0"/>
              <a:t> of </a:t>
            </a:r>
            <a:r>
              <a:rPr lang="it-IT" sz="2000" dirty="0" err="1" smtClean="0"/>
              <a:t>purple</a:t>
            </a:r>
            <a:r>
              <a:rPr lang="it-IT" sz="2000" dirty="0" smtClean="0"/>
              <a:t> </a:t>
            </a:r>
            <a:r>
              <a:rPr lang="it-IT" sz="2000" dirty="0" err="1" smtClean="0"/>
              <a:t>flowers</a:t>
            </a:r>
            <a:endParaRPr lang="it-IT" sz="2000" dirty="0"/>
          </a:p>
        </p:txBody>
      </p:sp>
      <p:sp>
        <p:nvSpPr>
          <p:cNvPr id="4" name="CasellaDiTesto 3"/>
          <p:cNvSpPr txBox="1"/>
          <p:nvPr/>
        </p:nvSpPr>
        <p:spPr>
          <a:xfrm>
            <a:off x="3707904" y="2564904"/>
            <a:ext cx="1043876" cy="523220"/>
          </a:xfrm>
          <a:prstGeom prst="rect">
            <a:avLst/>
          </a:prstGeom>
          <a:solidFill>
            <a:srgbClr val="3333CC"/>
          </a:solidFill>
        </p:spPr>
        <p:txBody>
          <a:bodyPr wrap="none" rtlCol="0">
            <a:spAutoFit/>
          </a:bodyPr>
          <a:lstStyle/>
          <a:p>
            <a:r>
              <a:rPr lang="it-IT" sz="1400" dirty="0" err="1" smtClean="0">
                <a:solidFill>
                  <a:srgbClr val="FFFFFF"/>
                </a:solidFill>
              </a:rPr>
              <a:t>Removal</a:t>
            </a:r>
            <a:r>
              <a:rPr lang="it-IT" sz="1400" dirty="0" smtClean="0">
                <a:solidFill>
                  <a:srgbClr val="FFFFFF"/>
                </a:solidFill>
              </a:rPr>
              <a:t> of</a:t>
            </a:r>
          </a:p>
          <a:p>
            <a:r>
              <a:rPr lang="it-IT" sz="1400" dirty="0" smtClean="0">
                <a:solidFill>
                  <a:srgbClr val="FFFFFF"/>
                </a:solidFill>
              </a:rPr>
              <a:t>the </a:t>
            </a:r>
            <a:r>
              <a:rPr lang="it-IT" sz="1400" dirty="0" err="1" smtClean="0">
                <a:solidFill>
                  <a:srgbClr val="FFFFFF"/>
                </a:solidFill>
              </a:rPr>
              <a:t>anthers</a:t>
            </a:r>
            <a:endParaRPr lang="it-IT" sz="1400" dirty="0">
              <a:solidFill>
                <a:srgbClr val="FFFFFF"/>
              </a:solidFill>
            </a:endParaRPr>
          </a:p>
        </p:txBody>
      </p:sp>
      <p:sp>
        <p:nvSpPr>
          <p:cNvPr id="7" name="CasellaDiTesto 6"/>
          <p:cNvSpPr txBox="1"/>
          <p:nvPr/>
        </p:nvSpPr>
        <p:spPr>
          <a:xfrm>
            <a:off x="5148064" y="818128"/>
            <a:ext cx="1197764" cy="738664"/>
          </a:xfrm>
          <a:prstGeom prst="rect">
            <a:avLst/>
          </a:prstGeom>
          <a:solidFill>
            <a:srgbClr val="3333CC"/>
          </a:solidFill>
        </p:spPr>
        <p:txBody>
          <a:bodyPr wrap="none" rtlCol="0">
            <a:spAutoFit/>
          </a:bodyPr>
          <a:lstStyle/>
          <a:p>
            <a:r>
              <a:rPr lang="it-IT" sz="1400" dirty="0" smtClean="0">
                <a:solidFill>
                  <a:srgbClr val="FFFFFF"/>
                </a:solidFill>
              </a:rPr>
              <a:t>Transfer</a:t>
            </a:r>
          </a:p>
          <a:p>
            <a:r>
              <a:rPr lang="it-IT" sz="1400" dirty="0" smtClean="0">
                <a:solidFill>
                  <a:srgbClr val="FFFFFF"/>
                </a:solidFill>
              </a:rPr>
              <a:t>of </a:t>
            </a:r>
            <a:r>
              <a:rPr lang="it-IT" sz="1400" dirty="0" err="1" smtClean="0">
                <a:solidFill>
                  <a:srgbClr val="FFFFFF"/>
                </a:solidFill>
              </a:rPr>
              <a:t>pollen</a:t>
            </a:r>
            <a:r>
              <a:rPr lang="it-IT" sz="1400" dirty="0" smtClean="0">
                <a:solidFill>
                  <a:srgbClr val="FFFFFF"/>
                </a:solidFill>
              </a:rPr>
              <a:t> with</a:t>
            </a:r>
          </a:p>
          <a:p>
            <a:r>
              <a:rPr lang="it-IT" sz="1400" dirty="0" smtClean="0">
                <a:solidFill>
                  <a:srgbClr val="FFFFFF"/>
                </a:solidFill>
              </a:rPr>
              <a:t>a </a:t>
            </a:r>
            <a:r>
              <a:rPr lang="it-IT" sz="1400" dirty="0" err="1" smtClean="0">
                <a:solidFill>
                  <a:srgbClr val="FFFFFF"/>
                </a:solidFill>
              </a:rPr>
              <a:t>brush</a:t>
            </a:r>
            <a:endParaRPr lang="it-IT" sz="1400" dirty="0">
              <a:solidFill>
                <a:srgbClr val="FFFFFF"/>
              </a:solidFill>
            </a:endParaRPr>
          </a:p>
        </p:txBody>
      </p:sp>
      <p:sp>
        <p:nvSpPr>
          <p:cNvPr id="8" name="CasellaDiTesto 7"/>
          <p:cNvSpPr txBox="1"/>
          <p:nvPr/>
        </p:nvSpPr>
        <p:spPr>
          <a:xfrm>
            <a:off x="2391772" y="3645024"/>
            <a:ext cx="1172116" cy="307777"/>
          </a:xfrm>
          <a:prstGeom prst="rect">
            <a:avLst/>
          </a:prstGeom>
          <a:solidFill>
            <a:srgbClr val="3333CC"/>
          </a:solidFill>
        </p:spPr>
        <p:txBody>
          <a:bodyPr wrap="none" rtlCol="0">
            <a:spAutoFit/>
          </a:bodyPr>
          <a:lstStyle/>
          <a:p>
            <a:r>
              <a:rPr lang="it-IT" sz="1400" dirty="0" err="1" smtClean="0">
                <a:solidFill>
                  <a:srgbClr val="FFFFFF"/>
                </a:solidFill>
              </a:rPr>
              <a:t>Purple</a:t>
            </a:r>
            <a:r>
              <a:rPr lang="it-IT" sz="1400" dirty="0" smtClean="0">
                <a:solidFill>
                  <a:srgbClr val="FFFFFF"/>
                </a:solidFill>
              </a:rPr>
              <a:t> </a:t>
            </a:r>
            <a:r>
              <a:rPr lang="it-IT" sz="1400" dirty="0" err="1" smtClean="0">
                <a:solidFill>
                  <a:srgbClr val="FFFFFF"/>
                </a:solidFill>
              </a:rPr>
              <a:t>flower</a:t>
            </a:r>
            <a:endParaRPr lang="it-IT" sz="1400" dirty="0">
              <a:solidFill>
                <a:srgbClr val="FFFFFF"/>
              </a:solidFill>
            </a:endParaRPr>
          </a:p>
        </p:txBody>
      </p:sp>
      <p:sp>
        <p:nvSpPr>
          <p:cNvPr id="9" name="CasellaDiTesto 8"/>
          <p:cNvSpPr txBox="1"/>
          <p:nvPr/>
        </p:nvSpPr>
        <p:spPr>
          <a:xfrm>
            <a:off x="5220072" y="3697287"/>
            <a:ext cx="1159292" cy="307777"/>
          </a:xfrm>
          <a:prstGeom prst="rect">
            <a:avLst/>
          </a:prstGeom>
          <a:solidFill>
            <a:srgbClr val="3333CC"/>
          </a:solidFill>
        </p:spPr>
        <p:txBody>
          <a:bodyPr wrap="none" rtlCol="0">
            <a:spAutoFit/>
          </a:bodyPr>
          <a:lstStyle/>
          <a:p>
            <a:r>
              <a:rPr lang="it-IT" sz="1400" dirty="0">
                <a:solidFill>
                  <a:srgbClr val="FFFFFF"/>
                </a:solidFill>
              </a:rPr>
              <a:t>W</a:t>
            </a:r>
            <a:r>
              <a:rPr lang="it-IT" sz="1400" dirty="0" smtClean="0">
                <a:solidFill>
                  <a:srgbClr val="FFFFFF"/>
                </a:solidFill>
              </a:rPr>
              <a:t>hite </a:t>
            </a:r>
            <a:r>
              <a:rPr lang="it-IT" sz="1400" dirty="0" err="1" smtClean="0">
                <a:solidFill>
                  <a:srgbClr val="FFFFFF"/>
                </a:solidFill>
              </a:rPr>
              <a:t>flower</a:t>
            </a:r>
            <a:endParaRPr lang="it-IT" sz="1400" dirty="0">
              <a:solidFill>
                <a:srgbClr val="FFFFFF"/>
              </a:solidFill>
            </a:endParaRPr>
          </a:p>
        </p:txBody>
      </p:sp>
      <p:sp>
        <p:nvSpPr>
          <p:cNvPr id="10" name="CasellaDiTesto 9"/>
          <p:cNvSpPr txBox="1"/>
          <p:nvPr/>
        </p:nvSpPr>
        <p:spPr>
          <a:xfrm>
            <a:off x="179512" y="5065439"/>
            <a:ext cx="2129321" cy="307777"/>
          </a:xfrm>
          <a:prstGeom prst="rect">
            <a:avLst/>
          </a:prstGeom>
          <a:solidFill>
            <a:srgbClr val="3333CC"/>
          </a:solidFill>
        </p:spPr>
        <p:txBody>
          <a:bodyPr wrap="none" rtlCol="0">
            <a:spAutoFit/>
          </a:bodyPr>
          <a:lstStyle/>
          <a:p>
            <a:r>
              <a:rPr lang="it-IT" sz="1400" dirty="0" smtClean="0">
                <a:solidFill>
                  <a:srgbClr val="FFFFFF"/>
                </a:solidFill>
              </a:rPr>
              <a:t>First </a:t>
            </a:r>
            <a:r>
              <a:rPr lang="it-IT" sz="1400" dirty="0" err="1" smtClean="0">
                <a:solidFill>
                  <a:srgbClr val="FFFFFF"/>
                </a:solidFill>
              </a:rPr>
              <a:t>filial</a:t>
            </a:r>
            <a:r>
              <a:rPr lang="it-IT" sz="1400" dirty="0" smtClean="0">
                <a:solidFill>
                  <a:srgbClr val="FFFFFF"/>
                </a:solidFill>
              </a:rPr>
              <a:t> generation or F1</a:t>
            </a:r>
            <a:endParaRPr lang="it-IT" sz="1400" dirty="0">
              <a:solidFill>
                <a:srgbClr val="FFFFFF"/>
              </a:solidFill>
            </a:endParaRPr>
          </a:p>
        </p:txBody>
      </p:sp>
      <p:sp>
        <p:nvSpPr>
          <p:cNvPr id="11" name="CasellaDiTesto 10"/>
          <p:cNvSpPr txBox="1"/>
          <p:nvPr/>
        </p:nvSpPr>
        <p:spPr>
          <a:xfrm>
            <a:off x="6647644" y="5137447"/>
            <a:ext cx="1236724" cy="307777"/>
          </a:xfrm>
          <a:prstGeom prst="rect">
            <a:avLst/>
          </a:prstGeom>
          <a:solidFill>
            <a:srgbClr val="3333CC"/>
          </a:solidFill>
        </p:spPr>
        <p:txBody>
          <a:bodyPr wrap="none" rtlCol="0">
            <a:spAutoFit/>
          </a:bodyPr>
          <a:lstStyle/>
          <a:p>
            <a:r>
              <a:rPr lang="it-IT" sz="1400" dirty="0" err="1" smtClean="0">
                <a:solidFill>
                  <a:srgbClr val="FFFFFF"/>
                </a:solidFill>
              </a:rPr>
              <a:t>Purple</a:t>
            </a:r>
            <a:r>
              <a:rPr lang="it-IT" sz="1400" dirty="0" smtClean="0">
                <a:solidFill>
                  <a:srgbClr val="FFFFFF"/>
                </a:solidFill>
              </a:rPr>
              <a:t> </a:t>
            </a:r>
            <a:r>
              <a:rPr lang="it-IT" sz="1400" dirty="0" err="1" smtClean="0">
                <a:solidFill>
                  <a:srgbClr val="FFFFFF"/>
                </a:solidFill>
              </a:rPr>
              <a:t>flowers</a:t>
            </a:r>
            <a:endParaRPr lang="it-IT" sz="1400" dirty="0">
              <a:solidFill>
                <a:srgbClr val="FFFFFF"/>
              </a:solidFill>
            </a:endParaRPr>
          </a:p>
        </p:txBody>
      </p:sp>
      <p:sp>
        <p:nvSpPr>
          <p:cNvPr id="12" name="CasellaDiTesto 11"/>
          <p:cNvSpPr txBox="1"/>
          <p:nvPr/>
        </p:nvSpPr>
        <p:spPr>
          <a:xfrm>
            <a:off x="215759" y="3789040"/>
            <a:ext cx="1907969" cy="307777"/>
          </a:xfrm>
          <a:prstGeom prst="rect">
            <a:avLst/>
          </a:prstGeom>
          <a:solidFill>
            <a:srgbClr val="3333CC"/>
          </a:solidFill>
        </p:spPr>
        <p:txBody>
          <a:bodyPr wrap="none" rtlCol="0">
            <a:spAutoFit/>
          </a:bodyPr>
          <a:lstStyle/>
          <a:p>
            <a:r>
              <a:rPr lang="it-IT" sz="1400" dirty="0" err="1" smtClean="0">
                <a:solidFill>
                  <a:srgbClr val="FFFFFF"/>
                </a:solidFill>
              </a:rPr>
              <a:t>Parental</a:t>
            </a:r>
            <a:r>
              <a:rPr lang="it-IT" sz="1400" dirty="0" smtClean="0">
                <a:solidFill>
                  <a:srgbClr val="FFFFFF"/>
                </a:solidFill>
              </a:rPr>
              <a:t> generation or </a:t>
            </a:r>
            <a:r>
              <a:rPr lang="it-IT" sz="1400" dirty="0" err="1">
                <a:solidFill>
                  <a:srgbClr val="FFFFFF"/>
                </a:solidFill>
              </a:rPr>
              <a:t>P</a:t>
            </a:r>
            <a:endParaRPr lang="it-IT" sz="1400" dirty="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755576" y="221739"/>
            <a:ext cx="7757352" cy="830997"/>
          </a:xfrm>
          <a:prstGeom prst="rect">
            <a:avLst/>
          </a:prstGeom>
          <a:noFill/>
        </p:spPr>
        <p:txBody>
          <a:bodyPr wrap="none" rtlCol="0">
            <a:spAutoFit/>
          </a:bodyPr>
          <a:lstStyle/>
          <a:p>
            <a:pPr algn="ctr"/>
            <a:r>
              <a:rPr lang="it-IT" dirty="0"/>
              <a:t>The </a:t>
            </a:r>
            <a:r>
              <a:rPr lang="it-IT" dirty="0" err="1"/>
              <a:t>transmission</a:t>
            </a:r>
            <a:r>
              <a:rPr lang="it-IT" dirty="0"/>
              <a:t> of </a:t>
            </a:r>
            <a:r>
              <a:rPr lang="it-IT" dirty="0" err="1">
                <a:solidFill>
                  <a:srgbClr val="FF0000"/>
                </a:solidFill>
              </a:rPr>
              <a:t>hemophilia</a:t>
            </a:r>
            <a:r>
              <a:rPr lang="it-IT" dirty="0"/>
              <a:t> (X-</a:t>
            </a:r>
            <a:r>
              <a:rPr lang="it-IT" dirty="0" err="1"/>
              <a:t>linked</a:t>
            </a:r>
            <a:r>
              <a:rPr lang="it-IT" dirty="0"/>
              <a:t> recessive </a:t>
            </a:r>
            <a:r>
              <a:rPr lang="it-IT" dirty="0" err="1"/>
              <a:t>disorder</a:t>
            </a:r>
            <a:r>
              <a:rPr lang="it-IT" dirty="0"/>
              <a:t>)</a:t>
            </a:r>
          </a:p>
          <a:p>
            <a:pPr algn="ctr"/>
            <a:r>
              <a:rPr lang="it-IT" dirty="0"/>
              <a:t>in the </a:t>
            </a:r>
            <a:r>
              <a:rPr lang="it-IT" dirty="0" err="1"/>
              <a:t>Royal</a:t>
            </a:r>
            <a:r>
              <a:rPr lang="it-IT" dirty="0"/>
              <a:t> families of Europe.</a:t>
            </a:r>
          </a:p>
        </p:txBody>
      </p:sp>
      <p:sp>
        <p:nvSpPr>
          <p:cNvPr id="3" name="CasellaDiTesto 2"/>
          <p:cNvSpPr txBox="1"/>
          <p:nvPr/>
        </p:nvSpPr>
        <p:spPr>
          <a:xfrm>
            <a:off x="251520" y="1844824"/>
            <a:ext cx="8784975" cy="2677656"/>
          </a:xfrm>
          <a:prstGeom prst="rect">
            <a:avLst/>
          </a:prstGeom>
          <a:noFill/>
        </p:spPr>
        <p:txBody>
          <a:bodyPr wrap="square" rtlCol="0">
            <a:spAutoFit/>
          </a:bodyPr>
          <a:lstStyle/>
          <a:p>
            <a:r>
              <a:rPr lang="it-IT" dirty="0" smtClean="0">
                <a:latin typeface="Wingdings"/>
                <a:ea typeface="Wingdings"/>
                <a:cs typeface="Wingdings"/>
                <a:sym typeface="Wingdings"/>
              </a:rPr>
              <a:t></a:t>
            </a:r>
            <a:r>
              <a:rPr lang="it-IT" dirty="0" smtClean="0"/>
              <a:t>In the </a:t>
            </a:r>
            <a:r>
              <a:rPr lang="it-IT" dirty="0" err="1" smtClean="0"/>
              <a:t>germ</a:t>
            </a:r>
            <a:r>
              <a:rPr lang="it-IT" dirty="0"/>
              <a:t>-line </a:t>
            </a:r>
            <a:r>
              <a:rPr lang="it-IT" dirty="0" err="1"/>
              <a:t>cells</a:t>
            </a:r>
            <a:r>
              <a:rPr lang="it-IT" dirty="0"/>
              <a:t> of Queen Victoria or </a:t>
            </a:r>
            <a:r>
              <a:rPr lang="it-IT" dirty="0" err="1"/>
              <a:t>one</a:t>
            </a:r>
            <a:r>
              <a:rPr lang="it-IT" dirty="0"/>
              <a:t> of </a:t>
            </a:r>
            <a:r>
              <a:rPr lang="it-IT" dirty="0" err="1" smtClean="0"/>
              <a:t>her</a:t>
            </a:r>
            <a:r>
              <a:rPr lang="it-IT" dirty="0" smtClean="0"/>
              <a:t> </a:t>
            </a:r>
            <a:r>
              <a:rPr lang="it-IT" dirty="0" err="1"/>
              <a:t>parents</a:t>
            </a:r>
            <a:r>
              <a:rPr lang="it-IT" dirty="0"/>
              <a:t> </a:t>
            </a:r>
            <a:r>
              <a:rPr lang="it-IT" dirty="0" err="1"/>
              <a:t>appeared</a:t>
            </a:r>
            <a:r>
              <a:rPr lang="it-IT" dirty="0"/>
              <a:t> a recessive allele </a:t>
            </a:r>
            <a:r>
              <a:rPr lang="it-IT" dirty="0" err="1"/>
              <a:t>that</a:t>
            </a:r>
            <a:r>
              <a:rPr lang="it-IT" dirty="0"/>
              <a:t> </a:t>
            </a:r>
            <a:r>
              <a:rPr lang="it-IT" dirty="0" err="1"/>
              <a:t>causes</a:t>
            </a:r>
            <a:r>
              <a:rPr lang="it-IT" dirty="0"/>
              <a:t> </a:t>
            </a:r>
            <a:r>
              <a:rPr lang="it-IT" dirty="0" err="1"/>
              <a:t>hemophilia</a:t>
            </a:r>
            <a:r>
              <a:rPr lang="it-IT" dirty="0"/>
              <a:t> (</a:t>
            </a:r>
            <a:r>
              <a:rPr lang="it-IT" dirty="0" err="1"/>
              <a:t>clotting</a:t>
            </a:r>
            <a:r>
              <a:rPr lang="it-IT" dirty="0"/>
              <a:t> </a:t>
            </a:r>
            <a:r>
              <a:rPr lang="it-IT" dirty="0" err="1"/>
              <a:t>deficiency</a:t>
            </a:r>
            <a:r>
              <a:rPr lang="it-IT" dirty="0"/>
              <a:t>). </a:t>
            </a:r>
            <a:r>
              <a:rPr lang="it-IT" dirty="0" err="1"/>
              <a:t>This</a:t>
            </a:r>
            <a:r>
              <a:rPr lang="it-IT" dirty="0"/>
              <a:t> allele </a:t>
            </a:r>
            <a:r>
              <a:rPr lang="it-IT" dirty="0" err="1"/>
              <a:t>became</a:t>
            </a:r>
            <a:r>
              <a:rPr lang="it-IT" dirty="0"/>
              <a:t> </a:t>
            </a:r>
            <a:r>
              <a:rPr lang="it-IT" dirty="0" err="1"/>
              <a:t>widespread</a:t>
            </a:r>
            <a:r>
              <a:rPr lang="it-IT" dirty="0"/>
              <a:t> in </a:t>
            </a:r>
            <a:r>
              <a:rPr lang="it-IT" dirty="0" err="1"/>
              <a:t>other</a:t>
            </a:r>
            <a:r>
              <a:rPr lang="it-IT" dirty="0"/>
              <a:t> </a:t>
            </a:r>
            <a:r>
              <a:rPr lang="it-IT" dirty="0" err="1"/>
              <a:t>European</a:t>
            </a:r>
            <a:r>
              <a:rPr lang="it-IT" dirty="0"/>
              <a:t> </a:t>
            </a:r>
            <a:r>
              <a:rPr lang="it-IT" dirty="0" err="1"/>
              <a:t>royal</a:t>
            </a:r>
            <a:r>
              <a:rPr lang="it-IT" dirty="0"/>
              <a:t> </a:t>
            </a:r>
            <a:r>
              <a:rPr lang="it-IT" dirty="0" err="1"/>
              <a:t>houses</a:t>
            </a:r>
            <a:r>
              <a:rPr lang="it-IT" dirty="0"/>
              <a:t> </a:t>
            </a:r>
            <a:r>
              <a:rPr lang="it-IT" dirty="0" err="1"/>
              <a:t>as</a:t>
            </a:r>
            <a:r>
              <a:rPr lang="it-IT" dirty="0"/>
              <a:t> a </a:t>
            </a:r>
            <a:r>
              <a:rPr lang="it-IT" dirty="0" err="1"/>
              <a:t>result</a:t>
            </a:r>
            <a:r>
              <a:rPr lang="it-IT" dirty="0"/>
              <a:t> of </a:t>
            </a:r>
            <a:r>
              <a:rPr lang="it-IT" dirty="0" err="1"/>
              <a:t>marriages</a:t>
            </a:r>
            <a:r>
              <a:rPr lang="it-IT" dirty="0"/>
              <a:t> </a:t>
            </a:r>
            <a:r>
              <a:rPr lang="it-IT" dirty="0" err="1"/>
              <a:t>between</a:t>
            </a:r>
            <a:r>
              <a:rPr lang="it-IT" dirty="0"/>
              <a:t> </a:t>
            </a:r>
            <a:r>
              <a:rPr lang="it-IT" dirty="0" err="1"/>
              <a:t>members</a:t>
            </a:r>
            <a:r>
              <a:rPr lang="it-IT" dirty="0"/>
              <a:t> of </a:t>
            </a:r>
            <a:r>
              <a:rPr lang="it-IT" dirty="0" err="1"/>
              <a:t>different</a:t>
            </a:r>
            <a:r>
              <a:rPr lang="it-IT" dirty="0"/>
              <a:t> families</a:t>
            </a:r>
            <a:r>
              <a:rPr lang="it-IT" dirty="0" smtClean="0"/>
              <a:t>.</a:t>
            </a:r>
          </a:p>
          <a:p>
            <a:endParaRPr lang="it-IT" dirty="0"/>
          </a:p>
          <a:p>
            <a:r>
              <a:rPr lang="it-IT" dirty="0" smtClean="0">
                <a:latin typeface="Wingdings"/>
                <a:ea typeface="Wingdings"/>
                <a:cs typeface="Wingdings"/>
                <a:sym typeface="Wingdings"/>
              </a:rPr>
              <a:t></a:t>
            </a:r>
            <a:r>
              <a:rPr lang="it-IT" dirty="0" err="1" smtClean="0"/>
              <a:t>Partial</a:t>
            </a:r>
            <a:r>
              <a:rPr lang="it-IT" dirty="0" smtClean="0"/>
              <a:t> </a:t>
            </a:r>
            <a:r>
              <a:rPr lang="it-IT" dirty="0"/>
              <a:t>pedigree </a:t>
            </a:r>
            <a:r>
              <a:rPr lang="it-IT" dirty="0" smtClean="0"/>
              <a:t>shows </a:t>
            </a:r>
            <a:r>
              <a:rPr lang="it-IT" dirty="0" err="1"/>
              <a:t>affected</a:t>
            </a:r>
            <a:r>
              <a:rPr lang="it-IT" dirty="0"/>
              <a:t> </a:t>
            </a:r>
            <a:r>
              <a:rPr lang="it-IT" dirty="0" err="1"/>
              <a:t>males</a:t>
            </a:r>
            <a:r>
              <a:rPr lang="it-IT" dirty="0"/>
              <a:t> and </a:t>
            </a:r>
            <a:r>
              <a:rPr lang="it-IT" dirty="0" err="1"/>
              <a:t>female</a:t>
            </a:r>
            <a:r>
              <a:rPr lang="it-IT" dirty="0"/>
              <a:t> </a:t>
            </a:r>
            <a:r>
              <a:rPr lang="it-IT" dirty="0" err="1"/>
              <a:t>carriers</a:t>
            </a:r>
            <a:r>
              <a:rPr lang="it-IT" dirty="0"/>
              <a:t> (</a:t>
            </a:r>
            <a:r>
              <a:rPr lang="it-IT" dirty="0" err="1"/>
              <a:t>heterozygous</a:t>
            </a:r>
            <a:r>
              <a:rPr lang="it-IT"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p:cNvPicPr>
            <a:picLocks noChangeAspect="1" noChangeArrowheads="1"/>
          </p:cNvPicPr>
          <p:nvPr/>
        </p:nvPicPr>
        <p:blipFill>
          <a:blip r:embed="rId3"/>
          <a:srcRect/>
          <a:stretch>
            <a:fillRect/>
          </a:stretch>
        </p:blipFill>
        <p:spPr bwMode="auto">
          <a:xfrm>
            <a:off x="428625" y="193675"/>
            <a:ext cx="7858125" cy="6361113"/>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4" descr="05"/>
          <p:cNvPicPr>
            <a:picLocks noChangeAspect="1" noChangeArrowheads="1"/>
          </p:cNvPicPr>
          <p:nvPr/>
        </p:nvPicPr>
        <p:blipFill>
          <a:blip r:embed="rId3"/>
          <a:srcRect/>
          <a:stretch>
            <a:fillRect/>
          </a:stretch>
        </p:blipFill>
        <p:spPr bwMode="auto">
          <a:xfrm>
            <a:off x="6105525" y="1857375"/>
            <a:ext cx="2395538" cy="2786063"/>
          </a:xfrm>
          <a:prstGeom prst="rect">
            <a:avLst/>
          </a:prstGeom>
          <a:noFill/>
          <a:ln w="9525">
            <a:noFill/>
            <a:miter lim="800000"/>
            <a:headEnd/>
            <a:tailEnd/>
          </a:ln>
        </p:spPr>
      </p:pic>
      <p:graphicFrame>
        <p:nvGraphicFramePr>
          <p:cNvPr id="6146" name="Object 5"/>
          <p:cNvGraphicFramePr>
            <a:graphicFrameLocks noChangeAspect="1"/>
          </p:cNvGraphicFramePr>
          <p:nvPr/>
        </p:nvGraphicFramePr>
        <p:xfrm>
          <a:off x="152400" y="4419600"/>
          <a:ext cx="4495800" cy="2247900"/>
        </p:xfrm>
        <a:graphic>
          <a:graphicData uri="http://schemas.openxmlformats.org/presentationml/2006/ole">
            <mc:AlternateContent xmlns:mc="http://schemas.openxmlformats.org/markup-compatibility/2006">
              <mc:Choice xmlns:v="urn:schemas-microsoft-com:vml" Requires="v">
                <p:oleObj spid="_x0000_s6620" name="Fotografia Photo Editor" r:id="rId4" imgW="4495238" imgH="2247619" progId="">
                  <p:embed/>
                </p:oleObj>
              </mc:Choice>
              <mc:Fallback>
                <p:oleObj name="Fotografia Photo Editor" r:id="rId4" imgW="4495238" imgH="2247619"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419600"/>
                        <a:ext cx="44958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49" name="CasellaDiTesto 5"/>
          <p:cNvSpPr txBox="1">
            <a:spLocks noChangeArrowheads="1"/>
          </p:cNvSpPr>
          <p:nvPr/>
        </p:nvSpPr>
        <p:spPr bwMode="auto">
          <a:xfrm>
            <a:off x="285750" y="1714500"/>
            <a:ext cx="3509945" cy="461665"/>
          </a:xfrm>
          <a:prstGeom prst="rect">
            <a:avLst/>
          </a:prstGeom>
          <a:noFill/>
          <a:ln w="9525">
            <a:noFill/>
            <a:miter lim="800000"/>
            <a:headEnd/>
            <a:tailEnd/>
          </a:ln>
        </p:spPr>
        <p:txBody>
          <a:bodyPr wrap="none">
            <a:spAutoFit/>
          </a:bodyPr>
          <a:lstStyle/>
          <a:p>
            <a:pPr eaLnBrk="0" hangingPunct="0"/>
            <a:r>
              <a:rPr lang="it-IT" dirty="0" err="1"/>
              <a:t>J</a:t>
            </a:r>
            <a:r>
              <a:rPr lang="it-IT" dirty="0"/>
              <a:t>. Dalton (UK, 1766-1844</a:t>
            </a:r>
            <a:r>
              <a:rPr lang="it-IT" dirty="0" smtClean="0"/>
              <a:t>)</a:t>
            </a:r>
            <a:endParaRPr lang="it-IT" dirty="0"/>
          </a:p>
        </p:txBody>
      </p:sp>
      <p:sp>
        <p:nvSpPr>
          <p:cNvPr id="2" name="CasellaDiTesto 1"/>
          <p:cNvSpPr txBox="1"/>
          <p:nvPr/>
        </p:nvSpPr>
        <p:spPr>
          <a:xfrm>
            <a:off x="539552" y="44624"/>
            <a:ext cx="8136904" cy="1384995"/>
          </a:xfrm>
          <a:prstGeom prst="rect">
            <a:avLst/>
          </a:prstGeom>
          <a:noFill/>
        </p:spPr>
        <p:txBody>
          <a:bodyPr wrap="square" rtlCol="0">
            <a:spAutoFit/>
          </a:bodyPr>
          <a:lstStyle/>
          <a:p>
            <a:pPr algn="ctr"/>
            <a:r>
              <a:rPr lang="it-IT" b="1" dirty="0"/>
              <a:t>Color </a:t>
            </a:r>
            <a:r>
              <a:rPr lang="it-IT" b="1" dirty="0" err="1"/>
              <a:t>blindness</a:t>
            </a:r>
            <a:r>
              <a:rPr lang="it-IT" dirty="0"/>
              <a:t>: an </a:t>
            </a:r>
            <a:r>
              <a:rPr lang="it-IT" dirty="0" err="1"/>
              <a:t>example</a:t>
            </a:r>
            <a:r>
              <a:rPr lang="it-IT" dirty="0"/>
              <a:t> of </a:t>
            </a:r>
            <a:r>
              <a:rPr lang="it-IT" dirty="0" err="1"/>
              <a:t>inheritance</a:t>
            </a:r>
            <a:r>
              <a:rPr lang="it-IT" dirty="0"/>
              <a:t> of </a:t>
            </a:r>
            <a:r>
              <a:rPr lang="it-IT" dirty="0" err="1"/>
              <a:t>genes</a:t>
            </a:r>
            <a:endParaRPr lang="it-IT" dirty="0"/>
          </a:p>
          <a:p>
            <a:pPr algn="ctr"/>
            <a:r>
              <a:rPr lang="it-IT" dirty="0" err="1"/>
              <a:t>present</a:t>
            </a:r>
            <a:r>
              <a:rPr lang="it-IT" dirty="0"/>
              <a:t> on the X </a:t>
            </a:r>
            <a:r>
              <a:rPr lang="it-IT" dirty="0" err="1"/>
              <a:t>chromosome</a:t>
            </a:r>
            <a:endParaRPr lang="it-IT" dirty="0"/>
          </a:p>
          <a:p>
            <a:pPr algn="ctr"/>
            <a:r>
              <a:rPr lang="it-IT" sz="1800" dirty="0" err="1"/>
              <a:t>Fairly</a:t>
            </a:r>
            <a:r>
              <a:rPr lang="it-IT" sz="1800" dirty="0"/>
              <a:t> common color </a:t>
            </a:r>
            <a:r>
              <a:rPr lang="it-IT" sz="1800" dirty="0" err="1"/>
              <a:t>vision</a:t>
            </a:r>
            <a:r>
              <a:rPr lang="it-IT" sz="1800" dirty="0"/>
              <a:t> </a:t>
            </a:r>
            <a:r>
              <a:rPr lang="it-IT" sz="1800" dirty="0" err="1"/>
              <a:t>defect</a:t>
            </a:r>
            <a:r>
              <a:rPr lang="it-IT" sz="1800" dirty="0"/>
              <a:t>. </a:t>
            </a:r>
            <a:r>
              <a:rPr lang="it-IT" sz="1800" dirty="0" err="1"/>
              <a:t>Inability</a:t>
            </a:r>
            <a:r>
              <a:rPr lang="it-IT" sz="1800" dirty="0"/>
              <a:t> to </a:t>
            </a:r>
            <a:r>
              <a:rPr lang="it-IT" sz="1800" dirty="0" err="1"/>
              <a:t>distinguish</a:t>
            </a:r>
            <a:r>
              <a:rPr lang="it-IT" sz="1800" dirty="0"/>
              <a:t> </a:t>
            </a:r>
            <a:r>
              <a:rPr lang="it-IT" sz="1800" dirty="0" err="1"/>
              <a:t>red</a:t>
            </a:r>
            <a:r>
              <a:rPr lang="it-IT" sz="1800" dirty="0"/>
              <a:t> from green</a:t>
            </a:r>
          </a:p>
          <a:p>
            <a:pPr algn="ctr"/>
            <a:r>
              <a:rPr lang="it-IT" sz="1800" dirty="0"/>
              <a:t>In </a:t>
            </a:r>
            <a:r>
              <a:rPr lang="it-IT" sz="1800" dirty="0" err="1"/>
              <a:t>our</a:t>
            </a:r>
            <a:r>
              <a:rPr lang="it-IT" sz="1800" dirty="0"/>
              <a:t> </a:t>
            </a:r>
            <a:r>
              <a:rPr lang="it-IT" sz="1800" dirty="0" err="1" smtClean="0"/>
              <a:t>population</a:t>
            </a:r>
            <a:r>
              <a:rPr lang="it-IT" sz="1800" dirty="0" smtClean="0"/>
              <a:t> 1 male </a:t>
            </a:r>
            <a:r>
              <a:rPr lang="it-IT" sz="1800" dirty="0"/>
              <a:t>out of 12 </a:t>
            </a:r>
            <a:r>
              <a:rPr lang="it-IT" sz="1800" dirty="0" err="1"/>
              <a:t>is</a:t>
            </a:r>
            <a:r>
              <a:rPr lang="it-IT" sz="1800" dirty="0"/>
              <a:t> color </a:t>
            </a:r>
            <a:r>
              <a:rPr lang="it-IT" sz="1800" dirty="0" err="1"/>
              <a:t>blind</a:t>
            </a:r>
            <a:endParaRPr lang="it-IT" sz="1800" dirty="0"/>
          </a:p>
        </p:txBody>
      </p:sp>
      <p:sp>
        <p:nvSpPr>
          <p:cNvPr id="3" name="CasellaDiTesto 2"/>
          <p:cNvSpPr txBox="1"/>
          <p:nvPr/>
        </p:nvSpPr>
        <p:spPr>
          <a:xfrm>
            <a:off x="179512" y="2132856"/>
            <a:ext cx="5120112" cy="2308324"/>
          </a:xfrm>
          <a:prstGeom prst="rect">
            <a:avLst/>
          </a:prstGeom>
          <a:noFill/>
        </p:spPr>
        <p:txBody>
          <a:bodyPr wrap="none" rtlCol="0">
            <a:spAutoFit/>
          </a:bodyPr>
          <a:lstStyle/>
          <a:p>
            <a:r>
              <a:rPr lang="it-IT" dirty="0" err="1"/>
              <a:t>One</a:t>
            </a:r>
            <a:r>
              <a:rPr lang="it-IT" dirty="0"/>
              <a:t> of the </a:t>
            </a:r>
            <a:r>
              <a:rPr lang="it-IT" dirty="0" err="1"/>
              <a:t>fathers</a:t>
            </a:r>
            <a:r>
              <a:rPr lang="it-IT" dirty="0"/>
              <a:t> of </a:t>
            </a:r>
            <a:r>
              <a:rPr lang="it-IT" dirty="0" err="1"/>
              <a:t>modern</a:t>
            </a:r>
            <a:r>
              <a:rPr lang="it-IT" dirty="0"/>
              <a:t> </a:t>
            </a:r>
            <a:r>
              <a:rPr lang="it-IT" dirty="0" err="1"/>
              <a:t>physics</a:t>
            </a:r>
            <a:r>
              <a:rPr lang="it-IT" dirty="0"/>
              <a:t>.</a:t>
            </a:r>
          </a:p>
          <a:p>
            <a:r>
              <a:rPr lang="it-IT" dirty="0"/>
              <a:t>H</a:t>
            </a:r>
            <a:r>
              <a:rPr lang="it-IT" dirty="0" smtClean="0"/>
              <a:t>e </a:t>
            </a:r>
            <a:r>
              <a:rPr lang="it-IT" dirty="0" err="1"/>
              <a:t>had</a:t>
            </a:r>
            <a:r>
              <a:rPr lang="it-IT" dirty="0"/>
              <a:t> a </a:t>
            </a:r>
            <a:r>
              <a:rPr lang="it-IT" dirty="0" err="1" smtClean="0"/>
              <a:t>dichromatic</a:t>
            </a:r>
            <a:r>
              <a:rPr lang="it-IT" dirty="0" smtClean="0"/>
              <a:t> </a:t>
            </a:r>
            <a:r>
              <a:rPr lang="it-IT" dirty="0" err="1" smtClean="0"/>
              <a:t>vision</a:t>
            </a:r>
            <a:r>
              <a:rPr lang="it-IT" dirty="0" smtClean="0"/>
              <a:t>.</a:t>
            </a:r>
            <a:endParaRPr lang="it-IT" dirty="0"/>
          </a:p>
          <a:p>
            <a:r>
              <a:rPr lang="it-IT" dirty="0" err="1"/>
              <a:t>About</a:t>
            </a:r>
            <a:r>
              <a:rPr lang="it-IT" dirty="0"/>
              <a:t> 150 </a:t>
            </a:r>
            <a:r>
              <a:rPr lang="it-IT" dirty="0" err="1"/>
              <a:t>years</a:t>
            </a:r>
            <a:r>
              <a:rPr lang="it-IT" dirty="0"/>
              <a:t> </a:t>
            </a:r>
            <a:r>
              <a:rPr lang="it-IT" dirty="0" err="1"/>
              <a:t>after</a:t>
            </a:r>
            <a:r>
              <a:rPr lang="it-IT" dirty="0"/>
              <a:t> </a:t>
            </a:r>
            <a:r>
              <a:rPr lang="it-IT" dirty="0" err="1"/>
              <a:t>his</a:t>
            </a:r>
            <a:r>
              <a:rPr lang="it-IT" dirty="0"/>
              <a:t> </a:t>
            </a:r>
            <a:r>
              <a:rPr lang="it-IT" dirty="0" err="1"/>
              <a:t>death</a:t>
            </a:r>
            <a:r>
              <a:rPr lang="it-IT" dirty="0"/>
              <a:t>, some</a:t>
            </a:r>
          </a:p>
          <a:p>
            <a:r>
              <a:rPr lang="it-IT" dirty="0"/>
              <a:t>Cambridge </a:t>
            </a:r>
            <a:r>
              <a:rPr lang="it-IT" dirty="0" err="1"/>
              <a:t>scientists</a:t>
            </a:r>
            <a:r>
              <a:rPr lang="it-IT" dirty="0"/>
              <a:t> </a:t>
            </a:r>
            <a:r>
              <a:rPr lang="it-IT" dirty="0" err="1"/>
              <a:t>showed</a:t>
            </a:r>
            <a:r>
              <a:rPr lang="it-IT" dirty="0"/>
              <a:t> on a</a:t>
            </a:r>
          </a:p>
          <a:p>
            <a:r>
              <a:rPr lang="it-IT" dirty="0" err="1"/>
              <a:t>fragment</a:t>
            </a:r>
            <a:r>
              <a:rPr lang="it-IT" dirty="0"/>
              <a:t> of </a:t>
            </a:r>
            <a:r>
              <a:rPr lang="it-IT" dirty="0" err="1"/>
              <a:t>his</a:t>
            </a:r>
            <a:r>
              <a:rPr lang="it-IT" dirty="0"/>
              <a:t> </a:t>
            </a:r>
            <a:r>
              <a:rPr lang="it-IT" dirty="0" err="1"/>
              <a:t>eyes</a:t>
            </a:r>
            <a:r>
              <a:rPr lang="it-IT" dirty="0"/>
              <a:t> a </a:t>
            </a:r>
            <a:r>
              <a:rPr lang="it-IT" dirty="0" err="1"/>
              <a:t>deletion</a:t>
            </a:r>
            <a:endParaRPr lang="it-IT" dirty="0"/>
          </a:p>
          <a:p>
            <a:r>
              <a:rPr lang="it-IT" dirty="0"/>
              <a:t>of the gene </a:t>
            </a:r>
            <a:r>
              <a:rPr lang="it-IT" dirty="0" err="1"/>
              <a:t>coding</a:t>
            </a:r>
            <a:r>
              <a:rPr lang="it-IT" dirty="0"/>
              <a:t> for the Green </a:t>
            </a:r>
            <a:r>
              <a:rPr lang="it-IT" dirty="0" err="1"/>
              <a:t>opsin</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67544" y="1048668"/>
            <a:ext cx="8352928" cy="2308324"/>
          </a:xfrm>
          <a:prstGeom prst="rect">
            <a:avLst/>
          </a:prstGeom>
          <a:noFill/>
        </p:spPr>
        <p:txBody>
          <a:bodyPr wrap="square" rtlCol="0">
            <a:spAutoFit/>
          </a:bodyPr>
          <a:lstStyle/>
          <a:p>
            <a:r>
              <a:rPr lang="it-IT" dirty="0"/>
              <a:t>The first </a:t>
            </a:r>
            <a:r>
              <a:rPr lang="it-IT" dirty="0" err="1"/>
              <a:t>scientific</a:t>
            </a:r>
            <a:r>
              <a:rPr lang="it-IT" dirty="0"/>
              <a:t> </a:t>
            </a:r>
            <a:r>
              <a:rPr lang="it-IT" dirty="0" err="1"/>
              <a:t>paper</a:t>
            </a:r>
            <a:r>
              <a:rPr lang="it-IT" dirty="0"/>
              <a:t> on the </a:t>
            </a:r>
            <a:r>
              <a:rPr lang="it-IT" dirty="0" err="1"/>
              <a:t>subject</a:t>
            </a:r>
            <a:r>
              <a:rPr lang="it-IT" dirty="0"/>
              <a:t> of color </a:t>
            </a:r>
            <a:r>
              <a:rPr lang="it-IT" dirty="0" err="1"/>
              <a:t>blindness</a:t>
            </a:r>
            <a:r>
              <a:rPr lang="it-IT" dirty="0"/>
              <a:t>, </a:t>
            </a:r>
            <a:r>
              <a:rPr lang="it-IT" dirty="0" smtClean="0"/>
              <a:t>‘</a:t>
            </a:r>
            <a:r>
              <a:rPr lang="it-IT" dirty="0" err="1" smtClean="0">
                <a:solidFill>
                  <a:srgbClr val="FF0000"/>
                </a:solidFill>
              </a:rPr>
              <a:t>Extraordinary</a:t>
            </a:r>
            <a:r>
              <a:rPr lang="it-IT" dirty="0" smtClean="0">
                <a:solidFill>
                  <a:srgbClr val="FF0000"/>
                </a:solidFill>
              </a:rPr>
              <a:t> </a:t>
            </a:r>
            <a:r>
              <a:rPr lang="it-IT" dirty="0" err="1">
                <a:solidFill>
                  <a:srgbClr val="FF0000"/>
                </a:solidFill>
              </a:rPr>
              <a:t>facts</a:t>
            </a:r>
            <a:r>
              <a:rPr lang="it-IT" dirty="0">
                <a:solidFill>
                  <a:srgbClr val="FF0000"/>
                </a:solidFill>
              </a:rPr>
              <a:t> </a:t>
            </a:r>
            <a:r>
              <a:rPr lang="it-IT" dirty="0" err="1">
                <a:solidFill>
                  <a:srgbClr val="FF0000"/>
                </a:solidFill>
              </a:rPr>
              <a:t>relating</a:t>
            </a:r>
            <a:r>
              <a:rPr lang="it-IT" dirty="0">
                <a:solidFill>
                  <a:srgbClr val="FF0000"/>
                </a:solidFill>
              </a:rPr>
              <a:t> to the </a:t>
            </a:r>
            <a:r>
              <a:rPr lang="it-IT" dirty="0" err="1">
                <a:solidFill>
                  <a:srgbClr val="FF0000"/>
                </a:solidFill>
              </a:rPr>
              <a:t>vision</a:t>
            </a:r>
            <a:r>
              <a:rPr lang="it-IT" dirty="0">
                <a:solidFill>
                  <a:srgbClr val="FF0000"/>
                </a:solidFill>
              </a:rPr>
              <a:t> of </a:t>
            </a:r>
            <a:r>
              <a:rPr lang="it-IT" dirty="0" err="1" smtClean="0">
                <a:solidFill>
                  <a:srgbClr val="FF0000"/>
                </a:solidFill>
              </a:rPr>
              <a:t>colours</a:t>
            </a:r>
            <a:r>
              <a:rPr lang="it-IT" dirty="0" smtClean="0">
                <a:solidFill>
                  <a:srgbClr val="FF0000"/>
                </a:solidFill>
              </a:rPr>
              <a:t>’</a:t>
            </a:r>
            <a:r>
              <a:rPr lang="it-IT" dirty="0" smtClean="0"/>
              <a:t>, </a:t>
            </a:r>
            <a:r>
              <a:rPr lang="it-IT" dirty="0" err="1"/>
              <a:t>was</a:t>
            </a:r>
            <a:r>
              <a:rPr lang="it-IT" dirty="0"/>
              <a:t> </a:t>
            </a:r>
            <a:r>
              <a:rPr lang="it-IT" dirty="0" err="1"/>
              <a:t>published</a:t>
            </a:r>
            <a:r>
              <a:rPr lang="it-IT" dirty="0"/>
              <a:t> </a:t>
            </a:r>
            <a:r>
              <a:rPr lang="it-IT" dirty="0" smtClean="0"/>
              <a:t>by </a:t>
            </a:r>
            <a:r>
              <a:rPr lang="it-IT" dirty="0"/>
              <a:t>John Dalton in </a:t>
            </a:r>
            <a:r>
              <a:rPr lang="it-IT" dirty="0" smtClean="0"/>
              <a:t>1798 </a:t>
            </a:r>
            <a:r>
              <a:rPr lang="it-IT" dirty="0" err="1"/>
              <a:t>after</a:t>
            </a:r>
            <a:r>
              <a:rPr lang="it-IT" dirty="0"/>
              <a:t> </a:t>
            </a:r>
            <a:r>
              <a:rPr lang="it-IT" dirty="0" smtClean="0"/>
              <a:t>he </a:t>
            </a:r>
            <a:r>
              <a:rPr lang="it-IT" dirty="0" err="1" smtClean="0"/>
              <a:t>realised</a:t>
            </a:r>
            <a:r>
              <a:rPr lang="it-IT" dirty="0" smtClean="0"/>
              <a:t> </a:t>
            </a:r>
            <a:r>
              <a:rPr lang="it-IT" dirty="0" err="1"/>
              <a:t>his</a:t>
            </a:r>
            <a:r>
              <a:rPr lang="it-IT" dirty="0"/>
              <a:t> </a:t>
            </a:r>
            <a:r>
              <a:rPr lang="it-IT" dirty="0" err="1"/>
              <a:t>own</a:t>
            </a:r>
            <a:r>
              <a:rPr lang="it-IT" dirty="0"/>
              <a:t> color </a:t>
            </a:r>
            <a:r>
              <a:rPr lang="it-IT" dirty="0" err="1"/>
              <a:t>blindness</a:t>
            </a:r>
            <a:r>
              <a:rPr lang="it-IT" dirty="0"/>
              <a:t>. </a:t>
            </a:r>
            <a:r>
              <a:rPr lang="it-IT" dirty="0" err="1"/>
              <a:t>Because</a:t>
            </a:r>
            <a:r>
              <a:rPr lang="it-IT" dirty="0"/>
              <a:t> of </a:t>
            </a:r>
            <a:r>
              <a:rPr lang="it-IT" dirty="0" err="1"/>
              <a:t>Dalton's</a:t>
            </a:r>
            <a:r>
              <a:rPr lang="it-IT" dirty="0"/>
              <a:t> work, the general </a:t>
            </a:r>
            <a:r>
              <a:rPr lang="it-IT" dirty="0" err="1"/>
              <a:t>condition</a:t>
            </a:r>
            <a:r>
              <a:rPr lang="it-IT" dirty="0"/>
              <a:t> </a:t>
            </a:r>
            <a:r>
              <a:rPr lang="it-IT" dirty="0" err="1"/>
              <a:t>has</a:t>
            </a:r>
            <a:r>
              <a:rPr lang="it-IT" dirty="0"/>
              <a:t> </a:t>
            </a:r>
            <a:r>
              <a:rPr lang="it-IT" dirty="0" err="1"/>
              <a:t>been</a:t>
            </a:r>
            <a:r>
              <a:rPr lang="it-IT" dirty="0"/>
              <a:t> </a:t>
            </a:r>
            <a:r>
              <a:rPr lang="it-IT" dirty="0" err="1"/>
              <a:t>called</a:t>
            </a:r>
            <a:r>
              <a:rPr lang="it-IT" dirty="0"/>
              <a:t> </a:t>
            </a:r>
            <a:r>
              <a:rPr lang="it-IT" dirty="0" err="1"/>
              <a:t>daltonism</a:t>
            </a:r>
            <a:r>
              <a:rPr lang="it-IT" dirty="0"/>
              <a:t>, </a:t>
            </a:r>
            <a:r>
              <a:rPr lang="it-IT" dirty="0" err="1"/>
              <a:t>although</a:t>
            </a:r>
            <a:r>
              <a:rPr lang="it-IT" dirty="0"/>
              <a:t> in English </a:t>
            </a:r>
            <a:r>
              <a:rPr lang="it-IT" dirty="0" err="1"/>
              <a:t>this</a:t>
            </a:r>
            <a:r>
              <a:rPr lang="it-IT" dirty="0"/>
              <a:t> </a:t>
            </a:r>
            <a:r>
              <a:rPr lang="it-IT" dirty="0" err="1"/>
              <a:t>term</a:t>
            </a:r>
            <a:r>
              <a:rPr lang="it-IT" dirty="0"/>
              <a:t> </a:t>
            </a:r>
            <a:r>
              <a:rPr lang="it-IT" dirty="0" err="1"/>
              <a:t>is</a:t>
            </a:r>
            <a:r>
              <a:rPr lang="it-IT" dirty="0"/>
              <a:t> </a:t>
            </a:r>
            <a:r>
              <a:rPr lang="it-IT" dirty="0" err="1"/>
              <a:t>now</a:t>
            </a:r>
            <a:r>
              <a:rPr lang="it-IT" dirty="0"/>
              <a:t> </a:t>
            </a:r>
            <a:r>
              <a:rPr lang="it-IT" dirty="0" err="1"/>
              <a:t>used</a:t>
            </a:r>
            <a:r>
              <a:rPr lang="it-IT" dirty="0"/>
              <a:t> </a:t>
            </a:r>
            <a:r>
              <a:rPr lang="it-IT" dirty="0" err="1"/>
              <a:t>only</a:t>
            </a:r>
            <a:r>
              <a:rPr lang="it-IT" dirty="0"/>
              <a:t> for deuteranopia.</a:t>
            </a:r>
          </a:p>
        </p:txBody>
      </p:sp>
    </p:spTree>
    <p:extLst>
      <p:ext uri="{BB962C8B-B14F-4D97-AF65-F5344CB8AC3E}">
        <p14:creationId xmlns:p14="http://schemas.microsoft.com/office/powerpoint/2010/main" val="2261527913"/>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95536" y="620688"/>
            <a:ext cx="8208912" cy="1938992"/>
          </a:xfrm>
          <a:prstGeom prst="rect">
            <a:avLst/>
          </a:prstGeom>
          <a:noFill/>
        </p:spPr>
        <p:txBody>
          <a:bodyPr wrap="square" rtlCol="0">
            <a:spAutoFit/>
          </a:bodyPr>
          <a:lstStyle/>
          <a:p>
            <a:r>
              <a:rPr lang="it-IT" dirty="0" err="1">
                <a:solidFill>
                  <a:schemeClr val="accent2"/>
                </a:solidFill>
              </a:rPr>
              <a:t>Monochromacy</a:t>
            </a:r>
            <a:r>
              <a:rPr lang="it-IT" dirty="0"/>
              <a:t>, </a:t>
            </a:r>
            <a:r>
              <a:rPr lang="it-IT" dirty="0" err="1"/>
              <a:t>also</a:t>
            </a:r>
            <a:r>
              <a:rPr lang="it-IT" dirty="0"/>
              <a:t> </a:t>
            </a:r>
            <a:r>
              <a:rPr lang="it-IT" dirty="0" err="1"/>
              <a:t>known</a:t>
            </a:r>
            <a:r>
              <a:rPr lang="it-IT" dirty="0"/>
              <a:t> </a:t>
            </a:r>
            <a:r>
              <a:rPr lang="it-IT" dirty="0" err="1"/>
              <a:t>as</a:t>
            </a:r>
            <a:r>
              <a:rPr lang="it-IT" dirty="0"/>
              <a:t> "</a:t>
            </a:r>
            <a:r>
              <a:rPr lang="it-IT" dirty="0" err="1"/>
              <a:t>total</a:t>
            </a:r>
            <a:r>
              <a:rPr lang="it-IT" dirty="0"/>
              <a:t> color </a:t>
            </a:r>
            <a:r>
              <a:rPr lang="it-IT" dirty="0" err="1"/>
              <a:t>blindness</a:t>
            </a:r>
            <a:r>
              <a:rPr lang="it-IT" dirty="0"/>
              <a:t>", </a:t>
            </a:r>
            <a:r>
              <a:rPr lang="it-IT" dirty="0" err="1"/>
              <a:t>is</a:t>
            </a:r>
            <a:r>
              <a:rPr lang="it-IT" dirty="0"/>
              <a:t> the </a:t>
            </a:r>
            <a:r>
              <a:rPr lang="it-IT" dirty="0" err="1"/>
              <a:t>lack</a:t>
            </a:r>
            <a:r>
              <a:rPr lang="it-IT" dirty="0"/>
              <a:t> of </a:t>
            </a:r>
            <a:r>
              <a:rPr lang="it-IT" dirty="0" err="1"/>
              <a:t>ability</a:t>
            </a:r>
            <a:r>
              <a:rPr lang="it-IT" dirty="0"/>
              <a:t> to </a:t>
            </a:r>
            <a:r>
              <a:rPr lang="it-IT" dirty="0" err="1"/>
              <a:t>distinguish</a:t>
            </a:r>
            <a:r>
              <a:rPr lang="it-IT" dirty="0"/>
              <a:t> </a:t>
            </a:r>
            <a:r>
              <a:rPr lang="it-IT" dirty="0" smtClean="0"/>
              <a:t>colors; </a:t>
            </a:r>
            <a:r>
              <a:rPr lang="it-IT" dirty="0" err="1"/>
              <a:t>caused</a:t>
            </a:r>
            <a:r>
              <a:rPr lang="it-IT" dirty="0"/>
              <a:t> by </a:t>
            </a:r>
            <a:r>
              <a:rPr lang="it-IT" dirty="0" err="1"/>
              <a:t>cone</a:t>
            </a:r>
            <a:r>
              <a:rPr lang="it-IT" dirty="0"/>
              <a:t> </a:t>
            </a:r>
            <a:r>
              <a:rPr lang="it-IT" dirty="0" err="1"/>
              <a:t>defect</a:t>
            </a:r>
            <a:r>
              <a:rPr lang="it-IT" dirty="0"/>
              <a:t> or </a:t>
            </a:r>
            <a:r>
              <a:rPr lang="it-IT" dirty="0" err="1"/>
              <a:t>absence</a:t>
            </a:r>
            <a:r>
              <a:rPr lang="it-IT" dirty="0"/>
              <a:t>. </a:t>
            </a:r>
            <a:r>
              <a:rPr lang="it-IT" dirty="0" err="1"/>
              <a:t>Monochromacy</a:t>
            </a:r>
            <a:r>
              <a:rPr lang="it-IT" dirty="0"/>
              <a:t> </a:t>
            </a:r>
            <a:r>
              <a:rPr lang="it-IT" dirty="0" err="1"/>
              <a:t>occurs</a:t>
            </a:r>
            <a:r>
              <a:rPr lang="it-IT" dirty="0"/>
              <a:t> </a:t>
            </a:r>
            <a:r>
              <a:rPr lang="it-IT" dirty="0" err="1"/>
              <a:t>when</a:t>
            </a:r>
            <a:r>
              <a:rPr lang="it-IT" dirty="0"/>
              <a:t> </a:t>
            </a:r>
            <a:r>
              <a:rPr lang="it-IT" dirty="0" err="1"/>
              <a:t>two</a:t>
            </a:r>
            <a:r>
              <a:rPr lang="it-IT" dirty="0"/>
              <a:t> or </a:t>
            </a:r>
            <a:r>
              <a:rPr lang="it-IT" dirty="0" err="1"/>
              <a:t>all</a:t>
            </a:r>
            <a:r>
              <a:rPr lang="it-IT" dirty="0"/>
              <a:t> </a:t>
            </a:r>
            <a:r>
              <a:rPr lang="it-IT" dirty="0" err="1"/>
              <a:t>three</a:t>
            </a:r>
            <a:r>
              <a:rPr lang="it-IT" dirty="0"/>
              <a:t> of the </a:t>
            </a:r>
            <a:r>
              <a:rPr lang="it-IT" dirty="0" err="1"/>
              <a:t>cone</a:t>
            </a:r>
            <a:r>
              <a:rPr lang="it-IT" dirty="0"/>
              <a:t> </a:t>
            </a:r>
            <a:r>
              <a:rPr lang="it-IT" dirty="0" err="1"/>
              <a:t>pigments</a:t>
            </a:r>
            <a:r>
              <a:rPr lang="it-IT" dirty="0"/>
              <a:t> are </a:t>
            </a:r>
            <a:r>
              <a:rPr lang="it-IT" dirty="0" err="1"/>
              <a:t>missing</a:t>
            </a:r>
            <a:r>
              <a:rPr lang="it-IT" dirty="0"/>
              <a:t> and color and </a:t>
            </a:r>
            <a:r>
              <a:rPr lang="it-IT" dirty="0" err="1"/>
              <a:t>lightness</a:t>
            </a:r>
            <a:r>
              <a:rPr lang="it-IT" dirty="0"/>
              <a:t> </a:t>
            </a:r>
            <a:r>
              <a:rPr lang="it-IT" dirty="0" err="1"/>
              <a:t>vision</a:t>
            </a:r>
            <a:r>
              <a:rPr lang="it-IT" dirty="0"/>
              <a:t> </a:t>
            </a:r>
            <a:r>
              <a:rPr lang="it-IT" dirty="0" err="1"/>
              <a:t>is</a:t>
            </a:r>
            <a:r>
              <a:rPr lang="it-IT" dirty="0"/>
              <a:t> </a:t>
            </a:r>
            <a:r>
              <a:rPr lang="it-IT" dirty="0" err="1"/>
              <a:t>reduced</a:t>
            </a:r>
            <a:r>
              <a:rPr lang="it-IT" dirty="0"/>
              <a:t> to </a:t>
            </a:r>
            <a:r>
              <a:rPr lang="it-IT" dirty="0" err="1"/>
              <a:t>one</a:t>
            </a:r>
            <a:r>
              <a:rPr lang="it-IT" dirty="0"/>
              <a:t> </a:t>
            </a:r>
            <a:r>
              <a:rPr lang="it-IT" dirty="0" err="1"/>
              <a:t>dimension</a:t>
            </a:r>
            <a:r>
              <a:rPr lang="it-IT" dirty="0"/>
              <a:t>.</a:t>
            </a:r>
          </a:p>
        </p:txBody>
      </p:sp>
      <p:sp>
        <p:nvSpPr>
          <p:cNvPr id="5" name="CasellaDiTesto 4"/>
          <p:cNvSpPr txBox="1"/>
          <p:nvPr/>
        </p:nvSpPr>
        <p:spPr>
          <a:xfrm>
            <a:off x="395536" y="2965008"/>
            <a:ext cx="8280920" cy="3416320"/>
          </a:xfrm>
          <a:prstGeom prst="rect">
            <a:avLst/>
          </a:prstGeom>
          <a:noFill/>
        </p:spPr>
        <p:txBody>
          <a:bodyPr wrap="square" rtlCol="0">
            <a:spAutoFit/>
          </a:bodyPr>
          <a:lstStyle/>
          <a:p>
            <a:r>
              <a:rPr lang="it-IT" dirty="0" err="1">
                <a:solidFill>
                  <a:srgbClr val="3333CC"/>
                </a:solidFill>
              </a:rPr>
              <a:t>Dichromacy</a:t>
            </a:r>
            <a:r>
              <a:rPr lang="it-IT" dirty="0"/>
              <a:t> </a:t>
            </a:r>
            <a:r>
              <a:rPr lang="it-IT" dirty="0" err="1"/>
              <a:t>is</a:t>
            </a:r>
            <a:r>
              <a:rPr lang="it-IT" dirty="0"/>
              <a:t> a </a:t>
            </a:r>
            <a:r>
              <a:rPr lang="it-IT" dirty="0" err="1"/>
              <a:t>moderately</a:t>
            </a:r>
            <a:r>
              <a:rPr lang="it-IT" dirty="0"/>
              <a:t> severe color </a:t>
            </a:r>
            <a:r>
              <a:rPr lang="it-IT" dirty="0" err="1"/>
              <a:t>vision</a:t>
            </a:r>
            <a:r>
              <a:rPr lang="it-IT" dirty="0"/>
              <a:t> </a:t>
            </a:r>
            <a:r>
              <a:rPr lang="it-IT" dirty="0" err="1"/>
              <a:t>defect</a:t>
            </a:r>
            <a:r>
              <a:rPr lang="it-IT" dirty="0"/>
              <a:t> in </a:t>
            </a:r>
            <a:r>
              <a:rPr lang="it-IT" dirty="0" err="1"/>
              <a:t>which</a:t>
            </a:r>
            <a:r>
              <a:rPr lang="it-IT" dirty="0"/>
              <a:t> </a:t>
            </a:r>
            <a:r>
              <a:rPr lang="it-IT" dirty="0" err="1"/>
              <a:t>one</a:t>
            </a:r>
            <a:r>
              <a:rPr lang="it-IT" dirty="0"/>
              <a:t> of the </a:t>
            </a:r>
            <a:r>
              <a:rPr lang="it-IT" dirty="0" err="1"/>
              <a:t>three</a:t>
            </a:r>
            <a:r>
              <a:rPr lang="it-IT" dirty="0"/>
              <a:t> </a:t>
            </a:r>
            <a:r>
              <a:rPr lang="it-IT" dirty="0" err="1"/>
              <a:t>basic</a:t>
            </a:r>
            <a:r>
              <a:rPr lang="it-IT" dirty="0"/>
              <a:t> color </a:t>
            </a:r>
            <a:r>
              <a:rPr lang="it-IT" dirty="0" err="1"/>
              <a:t>mechanisms</a:t>
            </a:r>
            <a:r>
              <a:rPr lang="it-IT" dirty="0"/>
              <a:t> </a:t>
            </a:r>
            <a:r>
              <a:rPr lang="it-IT" dirty="0" err="1"/>
              <a:t>is</a:t>
            </a:r>
            <a:r>
              <a:rPr lang="it-IT" dirty="0"/>
              <a:t> </a:t>
            </a:r>
            <a:r>
              <a:rPr lang="it-IT" dirty="0" err="1"/>
              <a:t>absent</a:t>
            </a:r>
            <a:r>
              <a:rPr lang="it-IT" dirty="0"/>
              <a:t> or </a:t>
            </a:r>
            <a:r>
              <a:rPr lang="it-IT" dirty="0" err="1"/>
              <a:t>not</a:t>
            </a:r>
            <a:r>
              <a:rPr lang="it-IT" dirty="0"/>
              <a:t> </a:t>
            </a:r>
            <a:r>
              <a:rPr lang="it-IT" dirty="0" err="1"/>
              <a:t>functioning</a:t>
            </a:r>
            <a:r>
              <a:rPr lang="it-IT" dirty="0"/>
              <a:t>. </a:t>
            </a:r>
            <a:r>
              <a:rPr lang="it-IT" dirty="0" err="1"/>
              <a:t>It</a:t>
            </a:r>
            <a:r>
              <a:rPr lang="it-IT" dirty="0"/>
              <a:t> </a:t>
            </a:r>
            <a:r>
              <a:rPr lang="it-IT" dirty="0" err="1"/>
              <a:t>is</a:t>
            </a:r>
            <a:r>
              <a:rPr lang="it-IT" dirty="0"/>
              <a:t> </a:t>
            </a:r>
            <a:r>
              <a:rPr lang="it-IT" dirty="0" err="1"/>
              <a:t>hereditary</a:t>
            </a:r>
            <a:r>
              <a:rPr lang="it-IT" dirty="0"/>
              <a:t> and, in the case of protanopia or deuteranopia, sex-</a:t>
            </a:r>
            <a:r>
              <a:rPr lang="it-IT" dirty="0" err="1"/>
              <a:t>linked</a:t>
            </a:r>
            <a:r>
              <a:rPr lang="it-IT" dirty="0"/>
              <a:t>, </a:t>
            </a:r>
            <a:r>
              <a:rPr lang="it-IT" dirty="0" err="1"/>
              <a:t>affecting</a:t>
            </a:r>
            <a:r>
              <a:rPr lang="it-IT" dirty="0"/>
              <a:t> </a:t>
            </a:r>
            <a:r>
              <a:rPr lang="it-IT" dirty="0" err="1"/>
              <a:t>predominantly</a:t>
            </a:r>
            <a:r>
              <a:rPr lang="it-IT" dirty="0"/>
              <a:t> </a:t>
            </a:r>
            <a:r>
              <a:rPr lang="it-IT" dirty="0" err="1"/>
              <a:t>males</a:t>
            </a:r>
            <a:r>
              <a:rPr lang="it-IT" dirty="0"/>
              <a:t>. </a:t>
            </a:r>
            <a:r>
              <a:rPr lang="it-IT" dirty="0" err="1"/>
              <a:t>Dichromacy</a:t>
            </a:r>
            <a:r>
              <a:rPr lang="it-IT" dirty="0"/>
              <a:t> </a:t>
            </a:r>
            <a:r>
              <a:rPr lang="it-IT" dirty="0" err="1"/>
              <a:t>occurs</a:t>
            </a:r>
            <a:r>
              <a:rPr lang="it-IT" dirty="0"/>
              <a:t> </a:t>
            </a:r>
            <a:r>
              <a:rPr lang="it-IT" dirty="0" err="1"/>
              <a:t>when</a:t>
            </a:r>
            <a:r>
              <a:rPr lang="it-IT" dirty="0"/>
              <a:t> </a:t>
            </a:r>
            <a:r>
              <a:rPr lang="it-IT" dirty="0" err="1"/>
              <a:t>one</a:t>
            </a:r>
            <a:r>
              <a:rPr lang="it-IT" dirty="0"/>
              <a:t> of the </a:t>
            </a:r>
            <a:r>
              <a:rPr lang="it-IT" dirty="0" err="1"/>
              <a:t>cone</a:t>
            </a:r>
            <a:r>
              <a:rPr lang="it-IT" dirty="0"/>
              <a:t> </a:t>
            </a:r>
            <a:r>
              <a:rPr lang="it-IT" dirty="0" err="1"/>
              <a:t>pigments</a:t>
            </a:r>
            <a:r>
              <a:rPr lang="it-IT" dirty="0"/>
              <a:t> </a:t>
            </a:r>
            <a:r>
              <a:rPr lang="it-IT" dirty="0" err="1"/>
              <a:t>is</a:t>
            </a:r>
            <a:r>
              <a:rPr lang="it-IT" dirty="0"/>
              <a:t> </a:t>
            </a:r>
            <a:r>
              <a:rPr lang="it-IT" dirty="0" err="1"/>
              <a:t>missing</a:t>
            </a:r>
            <a:r>
              <a:rPr lang="it-IT" dirty="0"/>
              <a:t> and color </a:t>
            </a:r>
            <a:r>
              <a:rPr lang="it-IT" dirty="0" err="1"/>
              <a:t>is</a:t>
            </a:r>
            <a:r>
              <a:rPr lang="it-IT" dirty="0"/>
              <a:t> </a:t>
            </a:r>
            <a:r>
              <a:rPr lang="it-IT" dirty="0" err="1"/>
              <a:t>reduced</a:t>
            </a:r>
            <a:r>
              <a:rPr lang="it-IT" dirty="0"/>
              <a:t> to </a:t>
            </a:r>
            <a:r>
              <a:rPr lang="it-IT" dirty="0" err="1"/>
              <a:t>two</a:t>
            </a:r>
            <a:r>
              <a:rPr lang="it-IT" dirty="0"/>
              <a:t> </a:t>
            </a:r>
            <a:r>
              <a:rPr lang="it-IT" dirty="0" err="1"/>
              <a:t>dimensions</a:t>
            </a:r>
            <a:r>
              <a:rPr lang="it-IT" dirty="0"/>
              <a:t>. </a:t>
            </a:r>
            <a:r>
              <a:rPr lang="it-IT" dirty="0" err="1"/>
              <a:t>Dichromacy</a:t>
            </a:r>
            <a:r>
              <a:rPr lang="it-IT" dirty="0"/>
              <a:t> </a:t>
            </a:r>
            <a:r>
              <a:rPr lang="it-IT" dirty="0" err="1"/>
              <a:t>conditions</a:t>
            </a:r>
            <a:r>
              <a:rPr lang="it-IT" dirty="0"/>
              <a:t> are </a:t>
            </a:r>
            <a:r>
              <a:rPr lang="it-IT" dirty="0" err="1"/>
              <a:t>labeled</a:t>
            </a:r>
            <a:r>
              <a:rPr lang="it-IT" dirty="0"/>
              <a:t> </a:t>
            </a:r>
            <a:r>
              <a:rPr lang="it-IT" dirty="0" err="1"/>
              <a:t>based</a:t>
            </a:r>
            <a:r>
              <a:rPr lang="it-IT" dirty="0"/>
              <a:t> on </a:t>
            </a:r>
            <a:r>
              <a:rPr lang="it-IT" dirty="0" err="1"/>
              <a:t>whether</a:t>
            </a:r>
            <a:r>
              <a:rPr lang="it-IT" dirty="0"/>
              <a:t> the "first" (</a:t>
            </a:r>
            <a:r>
              <a:rPr lang="it-IT" dirty="0" err="1"/>
              <a:t>Greek</a:t>
            </a:r>
            <a:r>
              <a:rPr lang="it-IT" dirty="0"/>
              <a:t>: </a:t>
            </a:r>
            <a:r>
              <a:rPr lang="it-IT" dirty="0" err="1"/>
              <a:t>prot</a:t>
            </a:r>
            <a:r>
              <a:rPr lang="it-IT" dirty="0"/>
              <a:t>-, </a:t>
            </a:r>
            <a:r>
              <a:rPr lang="it-IT" dirty="0" err="1"/>
              <a:t>referring</a:t>
            </a:r>
            <a:r>
              <a:rPr lang="it-IT" dirty="0"/>
              <a:t> to the </a:t>
            </a:r>
            <a:r>
              <a:rPr lang="it-IT" dirty="0" err="1"/>
              <a:t>red</a:t>
            </a:r>
            <a:r>
              <a:rPr lang="it-IT" dirty="0"/>
              <a:t> </a:t>
            </a:r>
            <a:r>
              <a:rPr lang="it-IT" dirty="0" err="1"/>
              <a:t>photoreceptors</a:t>
            </a:r>
            <a:r>
              <a:rPr lang="it-IT" dirty="0"/>
              <a:t>), "</a:t>
            </a:r>
            <a:r>
              <a:rPr lang="it-IT" dirty="0" err="1"/>
              <a:t>second</a:t>
            </a:r>
            <a:r>
              <a:rPr lang="it-IT" dirty="0"/>
              <a:t>" (</a:t>
            </a:r>
            <a:r>
              <a:rPr lang="it-IT" dirty="0" err="1"/>
              <a:t>deuter</a:t>
            </a:r>
            <a:r>
              <a:rPr lang="it-IT" dirty="0"/>
              <a:t>-, the green), or "</a:t>
            </a:r>
            <a:r>
              <a:rPr lang="it-IT" dirty="0" err="1"/>
              <a:t>third</a:t>
            </a:r>
            <a:r>
              <a:rPr lang="it-IT" dirty="0"/>
              <a:t>" (</a:t>
            </a:r>
            <a:r>
              <a:rPr lang="it-IT" dirty="0" err="1"/>
              <a:t>trit</a:t>
            </a:r>
            <a:r>
              <a:rPr lang="it-IT" dirty="0"/>
              <a:t>-, the blue) </a:t>
            </a:r>
            <a:r>
              <a:rPr lang="it-IT" dirty="0" err="1"/>
              <a:t>photoreceptors</a:t>
            </a:r>
            <a:r>
              <a:rPr lang="it-IT" dirty="0"/>
              <a:t> are </a:t>
            </a:r>
            <a:r>
              <a:rPr lang="it-IT" dirty="0" err="1"/>
              <a:t>affected</a:t>
            </a:r>
            <a:r>
              <a:rPr lang="it-IT" dirty="0"/>
              <a:t>.</a:t>
            </a:r>
          </a:p>
        </p:txBody>
      </p:sp>
    </p:spTree>
    <p:extLst>
      <p:ext uri="{BB962C8B-B14F-4D97-AF65-F5344CB8AC3E}">
        <p14:creationId xmlns:p14="http://schemas.microsoft.com/office/powerpoint/2010/main" val="2908424209"/>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Immagine 1" descr="3_08.BMP"/>
          <p:cNvPicPr>
            <a:picLocks noChangeAspect="1"/>
          </p:cNvPicPr>
          <p:nvPr/>
        </p:nvPicPr>
        <p:blipFill>
          <a:blip r:embed="rId2"/>
          <a:srcRect/>
          <a:stretch>
            <a:fillRect/>
          </a:stretch>
        </p:blipFill>
        <p:spPr bwMode="auto">
          <a:xfrm>
            <a:off x="3233738" y="428625"/>
            <a:ext cx="2676525" cy="6378575"/>
          </a:xfrm>
          <a:prstGeom prst="rect">
            <a:avLst/>
          </a:prstGeom>
          <a:noFill/>
          <a:ln w="9525">
            <a:noFill/>
            <a:miter lim="800000"/>
            <a:headEnd/>
            <a:tailEnd/>
          </a:ln>
        </p:spPr>
      </p:pic>
      <p:sp>
        <p:nvSpPr>
          <p:cNvPr id="210947" name="CasellaDiTesto 2"/>
          <p:cNvSpPr txBox="1">
            <a:spLocks noChangeArrowheads="1"/>
          </p:cNvSpPr>
          <p:nvPr/>
        </p:nvSpPr>
        <p:spPr bwMode="auto">
          <a:xfrm>
            <a:off x="1993975" y="71438"/>
            <a:ext cx="5458345" cy="461665"/>
          </a:xfrm>
          <a:prstGeom prst="rect">
            <a:avLst/>
          </a:prstGeom>
          <a:noFill/>
          <a:ln w="9525">
            <a:noFill/>
            <a:miter lim="800000"/>
            <a:headEnd/>
            <a:tailEnd/>
          </a:ln>
        </p:spPr>
        <p:txBody>
          <a:bodyPr wrap="none">
            <a:spAutoFit/>
          </a:bodyPr>
          <a:lstStyle/>
          <a:p>
            <a:r>
              <a:rPr lang="it-IT" dirty="0" smtClean="0"/>
              <a:t>Sex </a:t>
            </a:r>
            <a:r>
              <a:rPr lang="it-IT" dirty="0" err="1" smtClean="0"/>
              <a:t>determination</a:t>
            </a:r>
            <a:r>
              <a:rPr lang="it-IT" dirty="0" smtClean="0"/>
              <a:t> in </a:t>
            </a:r>
            <a:r>
              <a:rPr lang="it-IT" dirty="0" err="1" smtClean="0"/>
              <a:t>humans</a:t>
            </a:r>
            <a:r>
              <a:rPr lang="it-IT" dirty="0" smtClean="0"/>
              <a:t>: an </a:t>
            </a:r>
            <a:r>
              <a:rPr lang="it-IT" dirty="0" err="1" smtClean="0"/>
              <a:t>overview</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692696"/>
            <a:ext cx="8784975" cy="5262979"/>
          </a:xfrm>
          <a:prstGeom prst="rect">
            <a:avLst/>
          </a:prstGeom>
          <a:noFill/>
        </p:spPr>
        <p:txBody>
          <a:bodyPr wrap="square" rtlCol="0">
            <a:spAutoFit/>
          </a:bodyPr>
          <a:lstStyle/>
          <a:p>
            <a:r>
              <a:rPr lang="it-IT" dirty="0"/>
              <a:t>In </a:t>
            </a:r>
            <a:r>
              <a:rPr lang="it-IT" dirty="0" err="1"/>
              <a:t>humans</a:t>
            </a:r>
            <a:r>
              <a:rPr lang="it-IT" dirty="0"/>
              <a:t>, with a </a:t>
            </a:r>
            <a:r>
              <a:rPr lang="it-IT" dirty="0" err="1"/>
              <a:t>system</a:t>
            </a:r>
            <a:r>
              <a:rPr lang="it-IT" dirty="0"/>
              <a:t> of sex </a:t>
            </a:r>
            <a:r>
              <a:rPr lang="it-IT" dirty="0" err="1"/>
              <a:t>determination</a:t>
            </a:r>
            <a:r>
              <a:rPr lang="it-IT" dirty="0"/>
              <a:t> of </a:t>
            </a:r>
            <a:r>
              <a:rPr lang="it-IT" dirty="0" smtClean="0"/>
              <a:t>the </a:t>
            </a:r>
            <a:r>
              <a:rPr lang="it-IT" dirty="0" err="1" smtClean="0"/>
              <a:t>type</a:t>
            </a:r>
            <a:r>
              <a:rPr lang="it-IT" dirty="0" smtClean="0"/>
              <a:t> </a:t>
            </a:r>
            <a:r>
              <a:rPr lang="it-IT" dirty="0"/>
              <a:t>XX/XY, </a:t>
            </a:r>
            <a:r>
              <a:rPr lang="it-IT" dirty="0" err="1"/>
              <a:t>there</a:t>
            </a:r>
            <a:r>
              <a:rPr lang="it-IT" dirty="0"/>
              <a:t> must be </a:t>
            </a:r>
            <a:r>
              <a:rPr lang="it-IT" dirty="0" err="1"/>
              <a:t>systems</a:t>
            </a:r>
            <a:r>
              <a:rPr lang="it-IT" dirty="0"/>
              <a:t> </a:t>
            </a:r>
            <a:r>
              <a:rPr lang="it-IT" dirty="0" err="1"/>
              <a:t>that</a:t>
            </a:r>
            <a:r>
              <a:rPr lang="it-IT" dirty="0"/>
              <a:t> </a:t>
            </a:r>
            <a:r>
              <a:rPr lang="it-IT" dirty="0" err="1"/>
              <a:t>allow</a:t>
            </a:r>
            <a:r>
              <a:rPr lang="it-IT" dirty="0"/>
              <a:t> </a:t>
            </a:r>
            <a:r>
              <a:rPr lang="it-IT" dirty="0" err="1"/>
              <a:t>normal</a:t>
            </a:r>
            <a:r>
              <a:rPr lang="it-IT" dirty="0"/>
              <a:t> </a:t>
            </a:r>
            <a:r>
              <a:rPr lang="it-IT" dirty="0" err="1"/>
              <a:t>development</a:t>
            </a:r>
            <a:r>
              <a:rPr lang="it-IT" dirty="0"/>
              <a:t> </a:t>
            </a:r>
            <a:r>
              <a:rPr lang="it-IT" dirty="0" err="1"/>
              <a:t>despite</a:t>
            </a:r>
            <a:r>
              <a:rPr lang="it-IT" dirty="0"/>
              <a:t> the </a:t>
            </a:r>
            <a:r>
              <a:rPr lang="it-IT" dirty="0" err="1"/>
              <a:t>different</a:t>
            </a:r>
            <a:r>
              <a:rPr lang="it-IT" dirty="0"/>
              <a:t> </a:t>
            </a:r>
            <a:r>
              <a:rPr lang="it-IT" dirty="0" err="1"/>
              <a:t>number</a:t>
            </a:r>
            <a:r>
              <a:rPr lang="it-IT" dirty="0"/>
              <a:t> of </a:t>
            </a:r>
            <a:r>
              <a:rPr lang="it-IT" dirty="0" err="1"/>
              <a:t>chromosomes</a:t>
            </a:r>
            <a:r>
              <a:rPr lang="it-IT" dirty="0"/>
              <a:t> in </a:t>
            </a:r>
            <a:r>
              <a:rPr lang="it-IT" dirty="0" err="1"/>
              <a:t>males</a:t>
            </a:r>
            <a:r>
              <a:rPr lang="it-IT" dirty="0"/>
              <a:t> and </a:t>
            </a:r>
            <a:r>
              <a:rPr lang="it-IT" dirty="0" err="1"/>
              <a:t>females</a:t>
            </a:r>
            <a:r>
              <a:rPr lang="it-IT" dirty="0"/>
              <a:t>.</a:t>
            </a:r>
          </a:p>
          <a:p>
            <a:endParaRPr lang="it-IT" dirty="0"/>
          </a:p>
          <a:p>
            <a:r>
              <a:rPr lang="it-IT" dirty="0"/>
              <a:t>For </a:t>
            </a:r>
            <a:r>
              <a:rPr lang="it-IT" dirty="0" err="1"/>
              <a:t>this</a:t>
            </a:r>
            <a:r>
              <a:rPr lang="it-IT" dirty="0"/>
              <a:t> </a:t>
            </a:r>
            <a:r>
              <a:rPr lang="it-IT" dirty="0" err="1" smtClean="0"/>
              <a:t>purpose</a:t>
            </a:r>
            <a:r>
              <a:rPr lang="it-IT" dirty="0" smtClean="0"/>
              <a:t> </a:t>
            </a:r>
            <a:r>
              <a:rPr lang="it-IT" dirty="0" err="1"/>
              <a:t>several</a:t>
            </a:r>
            <a:r>
              <a:rPr lang="it-IT" dirty="0"/>
              <a:t> </a:t>
            </a:r>
            <a:r>
              <a:rPr lang="it-IT" dirty="0" err="1" smtClean="0"/>
              <a:t>mechanisms</a:t>
            </a:r>
            <a:r>
              <a:rPr lang="it-IT" dirty="0" smtClean="0"/>
              <a:t> </a:t>
            </a:r>
            <a:r>
              <a:rPr lang="it-IT" dirty="0" err="1" smtClean="0"/>
              <a:t>have</a:t>
            </a:r>
            <a:r>
              <a:rPr lang="it-IT" dirty="0" smtClean="0"/>
              <a:t> </a:t>
            </a:r>
            <a:r>
              <a:rPr lang="it-IT" dirty="0" err="1" smtClean="0"/>
              <a:t>evolved</a:t>
            </a:r>
            <a:r>
              <a:rPr lang="it-IT" dirty="0" smtClean="0"/>
              <a:t>: </a:t>
            </a:r>
            <a:r>
              <a:rPr lang="it-IT" dirty="0"/>
              <a:t>for the Y </a:t>
            </a:r>
            <a:r>
              <a:rPr lang="it-IT" dirty="0" err="1"/>
              <a:t>chromosome</a:t>
            </a:r>
            <a:r>
              <a:rPr lang="it-IT" dirty="0"/>
              <a:t> the </a:t>
            </a:r>
            <a:r>
              <a:rPr lang="it-IT" dirty="0" err="1"/>
              <a:t>workaround</a:t>
            </a:r>
            <a:r>
              <a:rPr lang="it-IT" dirty="0"/>
              <a:t> </a:t>
            </a:r>
            <a:r>
              <a:rPr lang="it-IT" dirty="0" err="1"/>
              <a:t>is</a:t>
            </a:r>
            <a:r>
              <a:rPr lang="it-IT" dirty="0"/>
              <a:t> to </a:t>
            </a:r>
            <a:r>
              <a:rPr lang="it-IT" dirty="0" err="1"/>
              <a:t>accommodate</a:t>
            </a:r>
            <a:r>
              <a:rPr lang="it-IT" dirty="0"/>
              <a:t> a </a:t>
            </a:r>
            <a:r>
              <a:rPr lang="it-IT" dirty="0" err="1"/>
              <a:t>very</a:t>
            </a:r>
            <a:r>
              <a:rPr lang="it-IT" dirty="0"/>
              <a:t> </a:t>
            </a:r>
            <a:r>
              <a:rPr lang="it-IT" dirty="0" err="1"/>
              <a:t>limited</a:t>
            </a:r>
            <a:r>
              <a:rPr lang="it-IT" dirty="0"/>
              <a:t> </a:t>
            </a:r>
            <a:r>
              <a:rPr lang="it-IT" dirty="0" err="1"/>
              <a:t>number</a:t>
            </a:r>
            <a:r>
              <a:rPr lang="it-IT" dirty="0"/>
              <a:t> of </a:t>
            </a:r>
            <a:r>
              <a:rPr lang="it-IT" dirty="0" err="1"/>
              <a:t>genes</a:t>
            </a:r>
            <a:r>
              <a:rPr lang="it-IT" dirty="0"/>
              <a:t>, </a:t>
            </a:r>
            <a:r>
              <a:rPr lang="it-IT" dirty="0" err="1"/>
              <a:t>which</a:t>
            </a:r>
            <a:r>
              <a:rPr lang="it-IT" dirty="0"/>
              <a:t> are </a:t>
            </a:r>
            <a:r>
              <a:rPr lang="it-IT" dirty="0" err="1"/>
              <a:t>linked</a:t>
            </a:r>
            <a:r>
              <a:rPr lang="it-IT" dirty="0"/>
              <a:t> to the </a:t>
            </a:r>
            <a:r>
              <a:rPr lang="it-IT" dirty="0" err="1"/>
              <a:t>normal</a:t>
            </a:r>
            <a:r>
              <a:rPr lang="it-IT" dirty="0"/>
              <a:t> </a:t>
            </a:r>
            <a:r>
              <a:rPr lang="it-IT" dirty="0" err="1"/>
              <a:t>development</a:t>
            </a:r>
            <a:r>
              <a:rPr lang="it-IT" dirty="0"/>
              <a:t> of male </a:t>
            </a:r>
            <a:r>
              <a:rPr lang="it-IT" dirty="0" err="1"/>
              <a:t>sexual</a:t>
            </a:r>
            <a:r>
              <a:rPr lang="it-IT" dirty="0"/>
              <a:t> </a:t>
            </a:r>
            <a:r>
              <a:rPr lang="it-IT" dirty="0" err="1"/>
              <a:t>functions</a:t>
            </a:r>
            <a:r>
              <a:rPr lang="it-IT" dirty="0"/>
              <a:t>.</a:t>
            </a:r>
          </a:p>
          <a:p>
            <a:endParaRPr lang="it-IT" dirty="0"/>
          </a:p>
          <a:p>
            <a:r>
              <a:rPr lang="it-IT" dirty="0"/>
              <a:t>In </a:t>
            </a:r>
            <a:r>
              <a:rPr lang="it-IT" dirty="0" err="1"/>
              <a:t>contrast</a:t>
            </a:r>
            <a:r>
              <a:rPr lang="it-IT" dirty="0"/>
              <a:t>, the X </a:t>
            </a:r>
            <a:r>
              <a:rPr lang="it-IT" dirty="0" err="1"/>
              <a:t>chromosome</a:t>
            </a:r>
            <a:r>
              <a:rPr lang="it-IT" dirty="0"/>
              <a:t> </a:t>
            </a:r>
            <a:r>
              <a:rPr lang="it-IT" dirty="0" err="1"/>
              <a:t>carries</a:t>
            </a:r>
            <a:r>
              <a:rPr lang="it-IT" dirty="0"/>
              <a:t> </a:t>
            </a:r>
            <a:r>
              <a:rPr lang="it-IT" dirty="0" err="1"/>
              <a:t>many</a:t>
            </a:r>
            <a:r>
              <a:rPr lang="it-IT" dirty="0"/>
              <a:t> </a:t>
            </a:r>
            <a:r>
              <a:rPr lang="it-IT" dirty="0" err="1"/>
              <a:t>essential</a:t>
            </a:r>
            <a:r>
              <a:rPr lang="it-IT" dirty="0"/>
              <a:t> </a:t>
            </a:r>
            <a:r>
              <a:rPr lang="it-IT" dirty="0" err="1"/>
              <a:t>genes</a:t>
            </a:r>
            <a:r>
              <a:rPr lang="it-IT" dirty="0"/>
              <a:t>. </a:t>
            </a:r>
            <a:r>
              <a:rPr lang="it-IT" dirty="0" err="1" smtClean="0"/>
              <a:t>Humans</a:t>
            </a:r>
            <a:r>
              <a:rPr lang="it-IT" dirty="0" smtClean="0"/>
              <a:t>, </a:t>
            </a:r>
            <a:r>
              <a:rPr lang="it-IT" dirty="0" err="1"/>
              <a:t>like</a:t>
            </a:r>
            <a:r>
              <a:rPr lang="it-IT" dirty="0"/>
              <a:t> </a:t>
            </a:r>
            <a:r>
              <a:rPr lang="it-IT" dirty="0" err="1"/>
              <a:t>all</a:t>
            </a:r>
            <a:r>
              <a:rPr lang="it-IT" dirty="0"/>
              <a:t> </a:t>
            </a:r>
            <a:r>
              <a:rPr lang="it-IT" dirty="0" err="1"/>
              <a:t>other</a:t>
            </a:r>
            <a:r>
              <a:rPr lang="it-IT" dirty="0"/>
              <a:t> </a:t>
            </a:r>
            <a:r>
              <a:rPr lang="it-IT" dirty="0" err="1"/>
              <a:t>mammals</a:t>
            </a:r>
            <a:r>
              <a:rPr lang="it-IT" dirty="0"/>
              <a:t>, </a:t>
            </a:r>
            <a:r>
              <a:rPr lang="it-IT" dirty="0" err="1" smtClean="0"/>
              <a:t>uses</a:t>
            </a:r>
            <a:r>
              <a:rPr lang="it-IT" dirty="0" smtClean="0"/>
              <a:t> </a:t>
            </a:r>
            <a:r>
              <a:rPr lang="it-IT" dirty="0"/>
              <a:t>the </a:t>
            </a:r>
            <a:r>
              <a:rPr lang="it-IT" dirty="0" err="1"/>
              <a:t>mechanism</a:t>
            </a:r>
            <a:r>
              <a:rPr lang="it-IT" dirty="0"/>
              <a:t> </a:t>
            </a:r>
            <a:r>
              <a:rPr lang="it-IT" dirty="0" smtClean="0"/>
              <a:t>of X </a:t>
            </a:r>
            <a:r>
              <a:rPr lang="it-IT" dirty="0" err="1" smtClean="0"/>
              <a:t>inactivation</a:t>
            </a:r>
            <a:r>
              <a:rPr lang="it-IT" dirty="0" smtClean="0"/>
              <a:t>.</a:t>
            </a:r>
            <a:endParaRPr lang="it-IT" dirty="0"/>
          </a:p>
          <a:p>
            <a:endParaRPr lang="it-IT" dirty="0"/>
          </a:p>
          <a:p>
            <a:r>
              <a:rPr lang="it-IT" dirty="0"/>
              <a:t>The </a:t>
            </a:r>
            <a:r>
              <a:rPr lang="it-IT" dirty="0" err="1"/>
              <a:t>inactivation</a:t>
            </a:r>
            <a:r>
              <a:rPr lang="it-IT" dirty="0"/>
              <a:t> </a:t>
            </a:r>
            <a:r>
              <a:rPr lang="it-IT" dirty="0" err="1"/>
              <a:t>is</a:t>
            </a:r>
            <a:r>
              <a:rPr lang="it-IT" dirty="0"/>
              <a:t> random and </a:t>
            </a:r>
            <a:r>
              <a:rPr lang="it-IT" dirty="0" err="1"/>
              <a:t>occurs</a:t>
            </a:r>
            <a:r>
              <a:rPr lang="it-IT" dirty="0"/>
              <a:t> in the </a:t>
            </a:r>
            <a:r>
              <a:rPr lang="it-IT" dirty="0" err="1"/>
              <a:t>embryo</a:t>
            </a:r>
            <a:r>
              <a:rPr lang="it-IT" dirty="0"/>
              <a:t> </a:t>
            </a:r>
            <a:r>
              <a:rPr lang="it-IT" dirty="0" err="1"/>
              <a:t>at</a:t>
            </a:r>
            <a:r>
              <a:rPr lang="it-IT" dirty="0"/>
              <a:t> </a:t>
            </a:r>
            <a:r>
              <a:rPr lang="it-IT" dirty="0" smtClean="0"/>
              <a:t>the stage of </a:t>
            </a:r>
            <a:r>
              <a:rPr lang="it-IT" dirty="0" err="1" smtClean="0"/>
              <a:t>about</a:t>
            </a:r>
            <a:r>
              <a:rPr lang="it-IT" dirty="0" smtClean="0"/>
              <a:t> </a:t>
            </a:r>
            <a:r>
              <a:rPr lang="it-IT" dirty="0"/>
              <a:t>10-20 </a:t>
            </a:r>
            <a:r>
              <a:rPr lang="it-IT" dirty="0" err="1"/>
              <a:t>cells</a:t>
            </a:r>
            <a:r>
              <a:rPr lang="it-IT"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23528" y="260648"/>
            <a:ext cx="8568952" cy="5262979"/>
          </a:xfrm>
          <a:prstGeom prst="rect">
            <a:avLst/>
          </a:prstGeom>
          <a:noFill/>
        </p:spPr>
        <p:txBody>
          <a:bodyPr wrap="square" rtlCol="0">
            <a:spAutoFit/>
          </a:bodyPr>
          <a:lstStyle/>
          <a:p>
            <a:r>
              <a:rPr lang="it-IT" dirty="0" err="1"/>
              <a:t>Consequence</a:t>
            </a:r>
            <a:r>
              <a:rPr lang="it-IT" dirty="0"/>
              <a:t> of </a:t>
            </a:r>
            <a:r>
              <a:rPr lang="it-IT" dirty="0" err="1"/>
              <a:t>this</a:t>
            </a:r>
            <a:r>
              <a:rPr lang="it-IT" dirty="0"/>
              <a:t> </a:t>
            </a:r>
            <a:r>
              <a:rPr lang="it-IT" dirty="0" err="1"/>
              <a:t>is</a:t>
            </a:r>
            <a:r>
              <a:rPr lang="it-IT" dirty="0"/>
              <a:t> </a:t>
            </a:r>
            <a:r>
              <a:rPr lang="it-IT" dirty="0" err="1"/>
              <a:t>that</a:t>
            </a:r>
            <a:r>
              <a:rPr lang="it-IT" dirty="0"/>
              <a:t> the </a:t>
            </a:r>
            <a:r>
              <a:rPr lang="it-IT" dirty="0" err="1" smtClean="0"/>
              <a:t>heterozygote</a:t>
            </a:r>
            <a:r>
              <a:rPr lang="it-IT" dirty="0" smtClean="0"/>
              <a:t> </a:t>
            </a:r>
            <a:r>
              <a:rPr lang="it-IT" dirty="0" err="1" smtClean="0"/>
              <a:t>female</a:t>
            </a:r>
            <a:r>
              <a:rPr lang="it-IT" dirty="0" smtClean="0"/>
              <a:t> </a:t>
            </a:r>
            <a:r>
              <a:rPr lang="it-IT" dirty="0" err="1"/>
              <a:t>is</a:t>
            </a:r>
            <a:r>
              <a:rPr lang="it-IT" dirty="0"/>
              <a:t> a patchwork of </a:t>
            </a:r>
            <a:r>
              <a:rPr lang="it-IT" dirty="0" err="1" smtClean="0"/>
              <a:t>cell</a:t>
            </a:r>
            <a:r>
              <a:rPr lang="it-IT" dirty="0" smtClean="0"/>
              <a:t> </a:t>
            </a:r>
            <a:r>
              <a:rPr lang="it-IT" dirty="0" err="1" smtClean="0"/>
              <a:t>clones</a:t>
            </a:r>
            <a:r>
              <a:rPr lang="it-IT" dirty="0" smtClean="0"/>
              <a:t> </a:t>
            </a:r>
            <a:r>
              <a:rPr lang="it-IT" dirty="0" err="1"/>
              <a:t>each</a:t>
            </a:r>
            <a:r>
              <a:rPr lang="it-IT" dirty="0"/>
              <a:t> of </a:t>
            </a:r>
            <a:r>
              <a:rPr lang="it-IT" dirty="0" err="1"/>
              <a:t>which</a:t>
            </a:r>
            <a:r>
              <a:rPr lang="it-IT" dirty="0"/>
              <a:t> </a:t>
            </a:r>
            <a:r>
              <a:rPr lang="it-IT" dirty="0" err="1"/>
              <a:t>expresses</a:t>
            </a:r>
            <a:r>
              <a:rPr lang="it-IT" dirty="0"/>
              <a:t> alternative </a:t>
            </a:r>
            <a:r>
              <a:rPr lang="it-IT" dirty="0" err="1"/>
              <a:t>alleles</a:t>
            </a:r>
            <a:r>
              <a:rPr lang="it-IT" dirty="0"/>
              <a:t> of X </a:t>
            </a:r>
            <a:r>
              <a:rPr lang="it-IT" dirty="0" err="1"/>
              <a:t>chromosome</a:t>
            </a:r>
            <a:r>
              <a:rPr lang="it-IT" dirty="0"/>
              <a:t> of </a:t>
            </a:r>
            <a:r>
              <a:rPr lang="it-IT" dirty="0" err="1" smtClean="0"/>
              <a:t>either</a:t>
            </a:r>
            <a:r>
              <a:rPr lang="it-IT" dirty="0" smtClean="0"/>
              <a:t> </a:t>
            </a:r>
            <a:r>
              <a:rPr lang="it-IT" dirty="0" err="1" smtClean="0"/>
              <a:t>paternal</a:t>
            </a:r>
            <a:r>
              <a:rPr lang="it-IT" dirty="0" smtClean="0"/>
              <a:t> </a:t>
            </a:r>
            <a:r>
              <a:rPr lang="it-IT" dirty="0"/>
              <a:t>or </a:t>
            </a:r>
            <a:r>
              <a:rPr lang="it-IT" dirty="0" err="1"/>
              <a:t>maternal</a:t>
            </a:r>
            <a:r>
              <a:rPr lang="it-IT" dirty="0"/>
              <a:t> source.</a:t>
            </a:r>
          </a:p>
          <a:p>
            <a:endParaRPr lang="it-IT" dirty="0"/>
          </a:p>
          <a:p>
            <a:r>
              <a:rPr lang="it-IT" dirty="0" err="1"/>
              <a:t>If</a:t>
            </a:r>
            <a:r>
              <a:rPr lang="it-IT" dirty="0"/>
              <a:t> </a:t>
            </a:r>
            <a:r>
              <a:rPr lang="it-IT" dirty="0" err="1"/>
              <a:t>there</a:t>
            </a:r>
            <a:r>
              <a:rPr lang="it-IT" dirty="0"/>
              <a:t> </a:t>
            </a:r>
            <a:r>
              <a:rPr lang="it-IT" dirty="0" err="1"/>
              <a:t>is</a:t>
            </a:r>
            <a:r>
              <a:rPr lang="it-IT" dirty="0"/>
              <a:t> a </a:t>
            </a:r>
            <a:r>
              <a:rPr lang="it-IT" dirty="0" err="1"/>
              <a:t>mutation</a:t>
            </a:r>
            <a:r>
              <a:rPr lang="it-IT" dirty="0"/>
              <a:t> in a gene on the X </a:t>
            </a:r>
            <a:r>
              <a:rPr lang="it-IT" dirty="0" err="1"/>
              <a:t>chromosome</a:t>
            </a:r>
            <a:r>
              <a:rPr lang="it-IT" dirty="0"/>
              <a:t>, </a:t>
            </a:r>
            <a:r>
              <a:rPr lang="it-IT" dirty="0" err="1"/>
              <a:t>each</a:t>
            </a:r>
            <a:r>
              <a:rPr lang="it-IT" dirty="0"/>
              <a:t> </a:t>
            </a:r>
            <a:r>
              <a:rPr lang="it-IT" dirty="0" err="1"/>
              <a:t>cell</a:t>
            </a:r>
            <a:r>
              <a:rPr lang="it-IT" dirty="0"/>
              <a:t> clone of a </a:t>
            </a:r>
            <a:r>
              <a:rPr lang="it-IT" dirty="0" err="1"/>
              <a:t>female</a:t>
            </a:r>
            <a:r>
              <a:rPr lang="it-IT" dirty="0"/>
              <a:t> </a:t>
            </a:r>
            <a:r>
              <a:rPr lang="it-IT" dirty="0" err="1" smtClean="0"/>
              <a:t>expresses</a:t>
            </a:r>
            <a:r>
              <a:rPr lang="it-IT" dirty="0" smtClean="0"/>
              <a:t> </a:t>
            </a:r>
            <a:r>
              <a:rPr lang="it-IT" dirty="0" err="1" smtClean="0"/>
              <a:t>either</a:t>
            </a:r>
            <a:r>
              <a:rPr lang="it-IT" dirty="0" smtClean="0"/>
              <a:t> the </a:t>
            </a:r>
            <a:r>
              <a:rPr lang="it-IT" dirty="0" err="1" smtClean="0"/>
              <a:t>wildtype</a:t>
            </a:r>
            <a:r>
              <a:rPr lang="it-IT" dirty="0" smtClean="0"/>
              <a:t> </a:t>
            </a:r>
            <a:r>
              <a:rPr lang="it-IT" dirty="0"/>
              <a:t>or </a:t>
            </a:r>
            <a:r>
              <a:rPr lang="it-IT" dirty="0" smtClean="0"/>
              <a:t>the </a:t>
            </a:r>
            <a:r>
              <a:rPr lang="it-IT" dirty="0" err="1" smtClean="0"/>
              <a:t>mutant</a:t>
            </a:r>
            <a:r>
              <a:rPr lang="it-IT" dirty="0" smtClean="0"/>
              <a:t> allele.</a:t>
            </a:r>
          </a:p>
          <a:p>
            <a:endParaRPr lang="it-IT" dirty="0"/>
          </a:p>
          <a:p>
            <a:endParaRPr lang="it-IT" dirty="0"/>
          </a:p>
          <a:p>
            <a:r>
              <a:rPr lang="it-IT" b="1" dirty="0"/>
              <a:t>1</a:t>
            </a:r>
            <a:r>
              <a:rPr lang="it-IT" dirty="0"/>
              <a:t>. </a:t>
            </a:r>
            <a:r>
              <a:rPr lang="it-IT" dirty="0" err="1"/>
              <a:t>When</a:t>
            </a:r>
            <a:r>
              <a:rPr lang="it-IT" dirty="0"/>
              <a:t> the </a:t>
            </a:r>
            <a:r>
              <a:rPr lang="it-IT" dirty="0" err="1"/>
              <a:t>phenotype</a:t>
            </a:r>
            <a:r>
              <a:rPr lang="it-IT" dirty="0"/>
              <a:t> </a:t>
            </a:r>
            <a:r>
              <a:rPr lang="it-IT" dirty="0" err="1"/>
              <a:t>depends</a:t>
            </a:r>
            <a:r>
              <a:rPr lang="it-IT" dirty="0"/>
              <a:t> on a </a:t>
            </a:r>
            <a:r>
              <a:rPr lang="it-IT" dirty="0" err="1">
                <a:solidFill>
                  <a:schemeClr val="accent2"/>
                </a:solidFill>
              </a:rPr>
              <a:t>diffusible</a:t>
            </a:r>
            <a:r>
              <a:rPr lang="it-IT" dirty="0">
                <a:solidFill>
                  <a:schemeClr val="accent2"/>
                </a:solidFill>
              </a:rPr>
              <a:t> </a:t>
            </a:r>
            <a:r>
              <a:rPr lang="it-IT" dirty="0" err="1">
                <a:solidFill>
                  <a:schemeClr val="accent2"/>
                </a:solidFill>
              </a:rPr>
              <a:t>factor</a:t>
            </a:r>
            <a:r>
              <a:rPr lang="it-IT" dirty="0"/>
              <a:t>, </a:t>
            </a:r>
            <a:r>
              <a:rPr lang="it-IT" dirty="0" err="1"/>
              <a:t>as</a:t>
            </a:r>
            <a:r>
              <a:rPr lang="it-IT" dirty="0"/>
              <a:t> in the case of </a:t>
            </a:r>
            <a:r>
              <a:rPr lang="it-IT" dirty="0" err="1"/>
              <a:t>haemophilia</a:t>
            </a:r>
            <a:r>
              <a:rPr lang="it-IT" dirty="0"/>
              <a:t> (</a:t>
            </a:r>
            <a:r>
              <a:rPr lang="it-IT" dirty="0" err="1"/>
              <a:t>inability</a:t>
            </a:r>
            <a:r>
              <a:rPr lang="it-IT" dirty="0"/>
              <a:t> to </a:t>
            </a:r>
            <a:r>
              <a:rPr lang="it-IT" dirty="0" err="1"/>
              <a:t>clot</a:t>
            </a:r>
            <a:r>
              <a:rPr lang="it-IT" dirty="0"/>
              <a:t> </a:t>
            </a:r>
            <a:r>
              <a:rPr lang="it-IT" dirty="0" err="1"/>
              <a:t>blood</a:t>
            </a:r>
            <a:r>
              <a:rPr lang="it-IT" dirty="0"/>
              <a:t>) </a:t>
            </a:r>
            <a:r>
              <a:rPr lang="it-IT" dirty="0" err="1"/>
              <a:t>you</a:t>
            </a:r>
            <a:r>
              <a:rPr lang="it-IT" dirty="0"/>
              <a:t> </a:t>
            </a:r>
            <a:r>
              <a:rPr lang="it-IT" dirty="0" err="1"/>
              <a:t>will</a:t>
            </a:r>
            <a:r>
              <a:rPr lang="it-IT" dirty="0"/>
              <a:t> </a:t>
            </a:r>
            <a:r>
              <a:rPr lang="it-IT" dirty="0" err="1"/>
              <a:t>have</a:t>
            </a:r>
            <a:r>
              <a:rPr lang="it-IT" dirty="0"/>
              <a:t> a medium </a:t>
            </a:r>
            <a:r>
              <a:rPr lang="it-IT" dirty="0" err="1"/>
              <a:t>effect</a:t>
            </a:r>
            <a:r>
              <a:rPr lang="it-IT" dirty="0"/>
              <a:t> </a:t>
            </a:r>
            <a:r>
              <a:rPr lang="it-IT" dirty="0" err="1"/>
              <a:t>between</a:t>
            </a:r>
            <a:r>
              <a:rPr lang="it-IT" dirty="0"/>
              <a:t> </a:t>
            </a:r>
            <a:r>
              <a:rPr lang="it-IT" dirty="0" err="1"/>
              <a:t>clones</a:t>
            </a:r>
            <a:r>
              <a:rPr lang="it-IT" dirty="0"/>
              <a:t> </a:t>
            </a:r>
            <a:r>
              <a:rPr lang="it-IT" dirty="0" err="1"/>
              <a:t>that</a:t>
            </a:r>
            <a:r>
              <a:rPr lang="it-IT" dirty="0"/>
              <a:t> express the </a:t>
            </a:r>
            <a:r>
              <a:rPr lang="it-IT" dirty="0" err="1"/>
              <a:t>normal</a:t>
            </a:r>
            <a:r>
              <a:rPr lang="it-IT" dirty="0"/>
              <a:t> allele and </a:t>
            </a:r>
            <a:r>
              <a:rPr lang="it-IT" dirty="0" err="1"/>
              <a:t>those</a:t>
            </a:r>
            <a:r>
              <a:rPr lang="it-IT" dirty="0"/>
              <a:t> </a:t>
            </a:r>
            <a:r>
              <a:rPr lang="it-IT" dirty="0" err="1"/>
              <a:t>that</a:t>
            </a:r>
            <a:r>
              <a:rPr lang="it-IT" dirty="0"/>
              <a:t> express the </a:t>
            </a:r>
            <a:r>
              <a:rPr lang="it-IT" dirty="0" err="1"/>
              <a:t>mutated</a:t>
            </a:r>
            <a:r>
              <a:rPr lang="it-IT" dirty="0"/>
              <a:t> allele, so the </a:t>
            </a:r>
            <a:r>
              <a:rPr lang="it-IT" dirty="0" err="1"/>
              <a:t>female</a:t>
            </a:r>
            <a:r>
              <a:rPr lang="it-IT" dirty="0"/>
              <a:t> </a:t>
            </a:r>
            <a:r>
              <a:rPr lang="it-IT" dirty="0" err="1"/>
              <a:t>carriers</a:t>
            </a:r>
            <a:r>
              <a:rPr lang="it-IT" dirty="0"/>
              <a:t> can be </a:t>
            </a:r>
            <a:r>
              <a:rPr lang="it-IT" dirty="0" err="1"/>
              <a:t>abnormal</a:t>
            </a:r>
            <a:r>
              <a:rPr lang="it-IT" dirty="0"/>
              <a:t> from a </a:t>
            </a:r>
            <a:r>
              <a:rPr lang="it-IT" dirty="0" err="1"/>
              <a:t>biochemical</a:t>
            </a:r>
            <a:r>
              <a:rPr lang="it-IT" dirty="0"/>
              <a:t> </a:t>
            </a:r>
            <a:r>
              <a:rPr lang="it-IT" dirty="0" err="1"/>
              <a:t>point</a:t>
            </a:r>
            <a:r>
              <a:rPr lang="it-IT" dirty="0"/>
              <a:t> of </a:t>
            </a:r>
            <a:r>
              <a:rPr lang="it-IT" dirty="0" err="1"/>
              <a:t>view</a:t>
            </a:r>
            <a:r>
              <a:rPr lang="it-IT" dirty="0"/>
              <a:t>, </a:t>
            </a:r>
            <a:r>
              <a:rPr lang="it-IT" dirty="0" err="1"/>
              <a:t>but</a:t>
            </a:r>
            <a:r>
              <a:rPr lang="it-IT" dirty="0"/>
              <a:t> are </a:t>
            </a:r>
            <a:r>
              <a:rPr lang="it-IT" dirty="0" err="1"/>
              <a:t>usually</a:t>
            </a:r>
            <a:r>
              <a:rPr lang="it-IT" dirty="0"/>
              <a:t> </a:t>
            </a:r>
            <a:r>
              <a:rPr lang="it-IT" dirty="0" err="1" smtClean="0"/>
              <a:t>healthy</a:t>
            </a:r>
            <a:r>
              <a:rPr lang="it-IT" dirty="0" smtClean="0"/>
              <a:t> </a:t>
            </a:r>
            <a:r>
              <a:rPr lang="it-IT" dirty="0"/>
              <a:t>from a </a:t>
            </a:r>
            <a:r>
              <a:rPr lang="it-IT" dirty="0" err="1"/>
              <a:t>clinical</a:t>
            </a:r>
            <a:r>
              <a:rPr lang="it-IT" dirty="0"/>
              <a:t> </a:t>
            </a:r>
            <a:r>
              <a:rPr lang="it-IT" dirty="0" err="1"/>
              <a:t>point</a:t>
            </a:r>
            <a:r>
              <a:rPr lang="it-IT" dirty="0"/>
              <a:t> of </a:t>
            </a:r>
            <a:r>
              <a:rPr lang="it-IT" dirty="0" err="1"/>
              <a:t>view</a:t>
            </a:r>
            <a:r>
              <a:rPr lang="it-IT"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9512" y="379686"/>
            <a:ext cx="8856984" cy="6370974"/>
          </a:xfrm>
          <a:prstGeom prst="rect">
            <a:avLst/>
          </a:prstGeom>
          <a:noFill/>
        </p:spPr>
        <p:txBody>
          <a:bodyPr wrap="square" rtlCol="0">
            <a:spAutoFit/>
          </a:bodyPr>
          <a:lstStyle/>
          <a:p>
            <a:r>
              <a:rPr lang="it-IT" b="1" dirty="0"/>
              <a:t>2</a:t>
            </a:r>
            <a:r>
              <a:rPr lang="it-IT" dirty="0"/>
              <a:t>. </a:t>
            </a:r>
            <a:r>
              <a:rPr lang="it-IT" dirty="0" err="1"/>
              <a:t>When</a:t>
            </a:r>
            <a:r>
              <a:rPr lang="it-IT" dirty="0"/>
              <a:t> the </a:t>
            </a:r>
            <a:r>
              <a:rPr lang="it-IT" dirty="0" err="1"/>
              <a:t>phenotype</a:t>
            </a:r>
            <a:r>
              <a:rPr lang="it-IT" dirty="0"/>
              <a:t> </a:t>
            </a:r>
            <a:r>
              <a:rPr lang="it-IT" dirty="0" err="1"/>
              <a:t>is</a:t>
            </a:r>
            <a:r>
              <a:rPr lang="it-IT" dirty="0"/>
              <a:t> </a:t>
            </a:r>
            <a:r>
              <a:rPr lang="it-IT" dirty="0" err="1"/>
              <a:t>represented</a:t>
            </a:r>
            <a:r>
              <a:rPr lang="it-IT" dirty="0"/>
              <a:t> by a </a:t>
            </a:r>
            <a:r>
              <a:rPr lang="it-IT" dirty="0" err="1"/>
              <a:t>property</a:t>
            </a:r>
            <a:r>
              <a:rPr lang="it-IT" dirty="0"/>
              <a:t> </a:t>
            </a:r>
            <a:r>
              <a:rPr lang="it-IT" dirty="0" err="1">
                <a:solidFill>
                  <a:srgbClr val="3333CC"/>
                </a:solidFill>
              </a:rPr>
              <a:t>restricted</a:t>
            </a:r>
            <a:r>
              <a:rPr lang="it-IT" dirty="0">
                <a:solidFill>
                  <a:srgbClr val="3333CC"/>
                </a:solidFill>
              </a:rPr>
              <a:t> to a </a:t>
            </a:r>
            <a:r>
              <a:rPr lang="it-IT" dirty="0" err="1">
                <a:solidFill>
                  <a:srgbClr val="3333CC"/>
                </a:solidFill>
              </a:rPr>
              <a:t>group</a:t>
            </a:r>
            <a:r>
              <a:rPr lang="it-IT" dirty="0">
                <a:solidFill>
                  <a:srgbClr val="3333CC"/>
                </a:solidFill>
              </a:rPr>
              <a:t> of </a:t>
            </a:r>
            <a:r>
              <a:rPr lang="it-IT" dirty="0" err="1">
                <a:solidFill>
                  <a:srgbClr val="3333CC"/>
                </a:solidFill>
              </a:rPr>
              <a:t>cells</a:t>
            </a:r>
            <a:r>
              <a:rPr lang="it-IT" dirty="0"/>
              <a:t>, </a:t>
            </a:r>
            <a:r>
              <a:rPr lang="it-IT" dirty="0" err="1"/>
              <a:t>such</a:t>
            </a:r>
            <a:r>
              <a:rPr lang="it-IT" dirty="0"/>
              <a:t> </a:t>
            </a:r>
            <a:r>
              <a:rPr lang="it-IT" dirty="0" err="1"/>
              <a:t>as</a:t>
            </a:r>
            <a:r>
              <a:rPr lang="it-IT" dirty="0"/>
              <a:t> in </a:t>
            </a:r>
            <a:r>
              <a:rPr lang="it-IT" dirty="0" err="1"/>
              <a:t>hypohidrotic</a:t>
            </a:r>
            <a:r>
              <a:rPr lang="it-IT" dirty="0"/>
              <a:t> </a:t>
            </a:r>
            <a:r>
              <a:rPr lang="it-IT" dirty="0" err="1"/>
              <a:t>Ectodermal</a:t>
            </a:r>
            <a:r>
              <a:rPr lang="it-IT" dirty="0"/>
              <a:t> </a:t>
            </a:r>
            <a:r>
              <a:rPr lang="it-IT" dirty="0" err="1"/>
              <a:t>Dysplasia</a:t>
            </a:r>
            <a:r>
              <a:rPr lang="it-IT" dirty="0"/>
              <a:t> (</a:t>
            </a:r>
            <a:r>
              <a:rPr lang="it-IT" dirty="0" err="1"/>
              <a:t>lack</a:t>
            </a:r>
            <a:r>
              <a:rPr lang="it-IT" dirty="0"/>
              <a:t> of </a:t>
            </a:r>
            <a:r>
              <a:rPr lang="it-IT" dirty="0" err="1"/>
              <a:t>sweat</a:t>
            </a:r>
            <a:r>
              <a:rPr lang="it-IT" dirty="0"/>
              <a:t> </a:t>
            </a:r>
            <a:r>
              <a:rPr lang="it-IT" dirty="0" err="1"/>
              <a:t>glands</a:t>
            </a:r>
            <a:r>
              <a:rPr lang="it-IT" dirty="0"/>
              <a:t> </a:t>
            </a:r>
            <a:r>
              <a:rPr lang="it-IT" dirty="0" err="1" smtClean="0"/>
              <a:t>accompanied</a:t>
            </a:r>
            <a:r>
              <a:rPr lang="it-IT" dirty="0" smtClean="0"/>
              <a:t> by </a:t>
            </a:r>
            <a:r>
              <a:rPr lang="it-IT" dirty="0" err="1"/>
              <a:t>teeth</a:t>
            </a:r>
            <a:r>
              <a:rPr lang="it-IT" dirty="0"/>
              <a:t> and </a:t>
            </a:r>
            <a:r>
              <a:rPr lang="it-IT" dirty="0" err="1"/>
              <a:t>hair</a:t>
            </a:r>
            <a:r>
              <a:rPr lang="it-IT" dirty="0"/>
              <a:t> </a:t>
            </a:r>
            <a:r>
              <a:rPr lang="it-IT" dirty="0" err="1"/>
              <a:t>anomalies</a:t>
            </a:r>
            <a:r>
              <a:rPr lang="it-IT" dirty="0"/>
              <a:t>), </a:t>
            </a:r>
            <a:r>
              <a:rPr lang="it-IT" dirty="0" err="1"/>
              <a:t>female</a:t>
            </a:r>
            <a:r>
              <a:rPr lang="it-IT" dirty="0"/>
              <a:t> </a:t>
            </a:r>
            <a:r>
              <a:rPr lang="it-IT" dirty="0" err="1"/>
              <a:t>carriers</a:t>
            </a:r>
            <a:r>
              <a:rPr lang="it-IT" dirty="0"/>
              <a:t> </a:t>
            </a:r>
            <a:r>
              <a:rPr lang="it-IT" dirty="0" err="1"/>
              <a:t>have</a:t>
            </a:r>
            <a:r>
              <a:rPr lang="it-IT" dirty="0"/>
              <a:t> on the </a:t>
            </a:r>
            <a:r>
              <a:rPr lang="it-IT" dirty="0" err="1"/>
              <a:t>skin</a:t>
            </a:r>
            <a:r>
              <a:rPr lang="it-IT" dirty="0"/>
              <a:t> </a:t>
            </a:r>
            <a:r>
              <a:rPr lang="it-IT" dirty="0" err="1"/>
              <a:t>areas</a:t>
            </a:r>
            <a:r>
              <a:rPr lang="it-IT" dirty="0"/>
              <a:t> of </a:t>
            </a:r>
            <a:r>
              <a:rPr lang="it-IT" dirty="0" err="1"/>
              <a:t>healthy</a:t>
            </a:r>
            <a:r>
              <a:rPr lang="it-IT" dirty="0"/>
              <a:t> </a:t>
            </a:r>
            <a:r>
              <a:rPr lang="it-IT" dirty="0" err="1"/>
              <a:t>tissue</a:t>
            </a:r>
            <a:r>
              <a:rPr lang="it-IT" dirty="0"/>
              <a:t> and </a:t>
            </a:r>
            <a:r>
              <a:rPr lang="it-IT" dirty="0" err="1"/>
              <a:t>abnormal</a:t>
            </a:r>
            <a:r>
              <a:rPr lang="it-IT" dirty="0"/>
              <a:t> </a:t>
            </a:r>
            <a:r>
              <a:rPr lang="it-IT" dirty="0" err="1"/>
              <a:t>tissue</a:t>
            </a:r>
            <a:r>
              <a:rPr lang="it-IT" dirty="0"/>
              <a:t>.</a:t>
            </a:r>
          </a:p>
          <a:p>
            <a:endParaRPr lang="it-IT" dirty="0"/>
          </a:p>
          <a:p>
            <a:r>
              <a:rPr lang="it-IT" b="1" dirty="0"/>
              <a:t>3</a:t>
            </a:r>
            <a:r>
              <a:rPr lang="it-IT" dirty="0"/>
              <a:t>. </a:t>
            </a:r>
            <a:r>
              <a:rPr lang="it-IT" dirty="0" err="1" smtClean="0"/>
              <a:t>If</a:t>
            </a:r>
            <a:r>
              <a:rPr lang="it-IT" dirty="0" smtClean="0"/>
              <a:t> </a:t>
            </a:r>
            <a:r>
              <a:rPr lang="it-IT" dirty="0"/>
              <a:t>an X-</a:t>
            </a:r>
            <a:r>
              <a:rPr lang="it-IT" dirty="0" err="1"/>
              <a:t>linked</a:t>
            </a:r>
            <a:r>
              <a:rPr lang="it-IT" dirty="0"/>
              <a:t> trait </a:t>
            </a:r>
            <a:r>
              <a:rPr lang="it-IT" dirty="0" err="1" smtClean="0"/>
              <a:t>is</a:t>
            </a:r>
            <a:r>
              <a:rPr lang="it-IT" dirty="0" smtClean="0"/>
              <a:t> </a:t>
            </a:r>
            <a:r>
              <a:rPr lang="it-IT" dirty="0" err="1" smtClean="0"/>
              <a:t>pathogenic</a:t>
            </a:r>
            <a:r>
              <a:rPr lang="it-IT" dirty="0" smtClean="0"/>
              <a:t> in </a:t>
            </a:r>
            <a:r>
              <a:rPr lang="it-IT" dirty="0" err="1"/>
              <a:t>males</a:t>
            </a:r>
            <a:r>
              <a:rPr lang="it-IT" dirty="0"/>
              <a:t> </a:t>
            </a:r>
            <a:r>
              <a:rPr lang="it-IT" dirty="0" err="1"/>
              <a:t>because</a:t>
            </a:r>
            <a:r>
              <a:rPr lang="it-IT" dirty="0"/>
              <a:t> of the </a:t>
            </a:r>
            <a:r>
              <a:rPr lang="it-IT" dirty="0" err="1">
                <a:solidFill>
                  <a:srgbClr val="3333CC"/>
                </a:solidFill>
              </a:rPr>
              <a:t>absence</a:t>
            </a:r>
            <a:r>
              <a:rPr lang="it-IT" dirty="0">
                <a:solidFill>
                  <a:srgbClr val="3333CC"/>
                </a:solidFill>
              </a:rPr>
              <a:t> of a </a:t>
            </a:r>
            <a:r>
              <a:rPr lang="it-IT" dirty="0" err="1">
                <a:solidFill>
                  <a:srgbClr val="3333CC"/>
                </a:solidFill>
              </a:rPr>
              <a:t>certain</a:t>
            </a:r>
            <a:r>
              <a:rPr lang="it-IT" dirty="0">
                <a:solidFill>
                  <a:srgbClr val="3333CC"/>
                </a:solidFill>
              </a:rPr>
              <a:t> </a:t>
            </a:r>
            <a:r>
              <a:rPr lang="it-IT" dirty="0" err="1">
                <a:solidFill>
                  <a:srgbClr val="3333CC"/>
                </a:solidFill>
              </a:rPr>
              <a:t>category</a:t>
            </a:r>
            <a:r>
              <a:rPr lang="it-IT" dirty="0">
                <a:solidFill>
                  <a:srgbClr val="3333CC"/>
                </a:solidFill>
              </a:rPr>
              <a:t> of </a:t>
            </a:r>
            <a:r>
              <a:rPr lang="it-IT" dirty="0" err="1">
                <a:solidFill>
                  <a:srgbClr val="3333CC"/>
                </a:solidFill>
              </a:rPr>
              <a:t>cells</a:t>
            </a:r>
            <a:r>
              <a:rPr lang="it-IT" dirty="0"/>
              <a:t>, the </a:t>
            </a:r>
            <a:r>
              <a:rPr lang="it-IT" dirty="0" err="1"/>
              <a:t>same</a:t>
            </a:r>
            <a:r>
              <a:rPr lang="it-IT" dirty="0"/>
              <a:t> </a:t>
            </a:r>
            <a:r>
              <a:rPr lang="it-IT" dirty="0" err="1"/>
              <a:t>cells</a:t>
            </a:r>
            <a:r>
              <a:rPr lang="it-IT" dirty="0"/>
              <a:t> </a:t>
            </a:r>
            <a:r>
              <a:rPr lang="it-IT" dirty="0" err="1"/>
              <a:t>will</a:t>
            </a:r>
            <a:r>
              <a:rPr lang="it-IT" dirty="0"/>
              <a:t> show an X-</a:t>
            </a:r>
            <a:r>
              <a:rPr lang="it-IT" dirty="0" err="1"/>
              <a:t>inactivation</a:t>
            </a:r>
            <a:r>
              <a:rPr lang="it-IT" dirty="0"/>
              <a:t> in </a:t>
            </a:r>
            <a:r>
              <a:rPr lang="it-IT" dirty="0" err="1"/>
              <a:t>females</a:t>
            </a:r>
            <a:r>
              <a:rPr lang="it-IT" dirty="0"/>
              <a:t> </a:t>
            </a:r>
            <a:r>
              <a:rPr lang="it-IT" dirty="0" err="1"/>
              <a:t>that</a:t>
            </a:r>
            <a:r>
              <a:rPr lang="it-IT" dirty="0"/>
              <a:t> </a:t>
            </a:r>
            <a:r>
              <a:rPr lang="it-IT" dirty="0" err="1" smtClean="0"/>
              <a:t>differs</a:t>
            </a:r>
            <a:r>
              <a:rPr lang="it-IT" dirty="0" smtClean="0"/>
              <a:t> </a:t>
            </a:r>
            <a:r>
              <a:rPr lang="it-IT" dirty="0" err="1"/>
              <a:t>greatly</a:t>
            </a:r>
            <a:r>
              <a:rPr lang="it-IT" dirty="0"/>
              <a:t> from the </a:t>
            </a:r>
            <a:r>
              <a:rPr lang="it-IT" dirty="0" err="1"/>
              <a:t>expected</a:t>
            </a:r>
            <a:r>
              <a:rPr lang="it-IT" dirty="0"/>
              <a:t> 50</a:t>
            </a:r>
            <a:r>
              <a:rPr lang="it-IT" dirty="0" smtClean="0"/>
              <a:t>% (</a:t>
            </a:r>
            <a:r>
              <a:rPr lang="it-IT" dirty="0" err="1" smtClean="0"/>
              <a:t>nonrandom</a:t>
            </a:r>
            <a:r>
              <a:rPr lang="it-IT" dirty="0" smtClean="0"/>
              <a:t> </a:t>
            </a:r>
            <a:r>
              <a:rPr lang="it-IT" dirty="0" err="1" smtClean="0"/>
              <a:t>inactivation</a:t>
            </a:r>
            <a:r>
              <a:rPr lang="it-IT" dirty="0" smtClean="0"/>
              <a:t>).</a:t>
            </a:r>
            <a:endParaRPr lang="it-IT" dirty="0"/>
          </a:p>
          <a:p>
            <a:r>
              <a:rPr lang="it-IT" dirty="0"/>
              <a:t>For </a:t>
            </a:r>
            <a:r>
              <a:rPr lang="it-IT" dirty="0" err="1"/>
              <a:t>example</a:t>
            </a:r>
            <a:r>
              <a:rPr lang="it-IT" dirty="0"/>
              <a:t>, men with </a:t>
            </a:r>
            <a:r>
              <a:rPr lang="it-IT" dirty="0" err="1"/>
              <a:t>Bruton's</a:t>
            </a:r>
            <a:r>
              <a:rPr lang="it-IT" dirty="0"/>
              <a:t> </a:t>
            </a:r>
            <a:r>
              <a:rPr lang="it-IT" dirty="0" err="1"/>
              <a:t>agammaglobulinemia</a:t>
            </a:r>
            <a:r>
              <a:rPr lang="it-IT" dirty="0"/>
              <a:t> do </a:t>
            </a:r>
            <a:r>
              <a:rPr lang="it-IT" dirty="0" err="1"/>
              <a:t>not</a:t>
            </a:r>
            <a:r>
              <a:rPr lang="it-IT" dirty="0"/>
              <a:t> produce mature B </a:t>
            </a:r>
            <a:r>
              <a:rPr lang="it-IT" dirty="0" err="1"/>
              <a:t>lymphocytes</a:t>
            </a:r>
            <a:r>
              <a:rPr lang="it-IT" dirty="0"/>
              <a:t>, </a:t>
            </a:r>
            <a:r>
              <a:rPr lang="it-IT" dirty="0" err="1"/>
              <a:t>while</a:t>
            </a:r>
            <a:r>
              <a:rPr lang="it-IT" dirty="0"/>
              <a:t> </a:t>
            </a:r>
            <a:r>
              <a:rPr lang="it-IT" dirty="0" err="1"/>
              <a:t>heterozygous</a:t>
            </a:r>
            <a:r>
              <a:rPr lang="it-IT" dirty="0"/>
              <a:t> </a:t>
            </a:r>
            <a:r>
              <a:rPr lang="it-IT" dirty="0" err="1"/>
              <a:t>women</a:t>
            </a:r>
            <a:r>
              <a:rPr lang="it-IT" dirty="0"/>
              <a:t> </a:t>
            </a:r>
            <a:r>
              <a:rPr lang="it-IT" dirty="0" err="1"/>
              <a:t>have</a:t>
            </a:r>
            <a:r>
              <a:rPr lang="it-IT" dirty="0"/>
              <a:t> mature B </a:t>
            </a:r>
            <a:r>
              <a:rPr lang="it-IT" dirty="0" err="1"/>
              <a:t>lymphocytes</a:t>
            </a:r>
            <a:r>
              <a:rPr lang="it-IT" dirty="0"/>
              <a:t>, </a:t>
            </a:r>
            <a:r>
              <a:rPr lang="it-IT" dirty="0" err="1"/>
              <a:t>but</a:t>
            </a:r>
            <a:r>
              <a:rPr lang="it-IT" dirty="0"/>
              <a:t> </a:t>
            </a:r>
            <a:r>
              <a:rPr lang="it-IT" dirty="0" err="1"/>
              <a:t>each</a:t>
            </a:r>
            <a:r>
              <a:rPr lang="it-IT" dirty="0"/>
              <a:t> of </a:t>
            </a:r>
            <a:r>
              <a:rPr lang="it-IT" dirty="0" err="1" smtClean="0"/>
              <a:t>these</a:t>
            </a:r>
            <a:r>
              <a:rPr lang="it-IT" dirty="0" smtClean="0"/>
              <a:t> </a:t>
            </a:r>
            <a:r>
              <a:rPr lang="it-IT" dirty="0" err="1"/>
              <a:t>inactivated</a:t>
            </a:r>
            <a:r>
              <a:rPr lang="it-IT" dirty="0"/>
              <a:t> </a:t>
            </a:r>
            <a:r>
              <a:rPr lang="it-IT" dirty="0" smtClean="0"/>
              <a:t>the X </a:t>
            </a:r>
            <a:r>
              <a:rPr lang="it-IT" dirty="0" err="1"/>
              <a:t>chromosome</a:t>
            </a:r>
            <a:r>
              <a:rPr lang="it-IT" dirty="0"/>
              <a:t> </a:t>
            </a:r>
            <a:r>
              <a:rPr lang="it-IT" dirty="0" err="1"/>
              <a:t>carrying</a:t>
            </a:r>
            <a:r>
              <a:rPr lang="it-IT" dirty="0"/>
              <a:t> the </a:t>
            </a:r>
            <a:r>
              <a:rPr lang="it-IT" dirty="0" err="1"/>
              <a:t>mutated</a:t>
            </a:r>
            <a:r>
              <a:rPr lang="it-IT" dirty="0"/>
              <a:t> allele. </a:t>
            </a:r>
            <a:r>
              <a:rPr lang="it-IT" dirty="0" err="1"/>
              <a:t>During</a:t>
            </a:r>
            <a:r>
              <a:rPr lang="it-IT" dirty="0"/>
              <a:t> </a:t>
            </a:r>
            <a:r>
              <a:rPr lang="it-IT" dirty="0" err="1" smtClean="0"/>
              <a:t>female</a:t>
            </a:r>
            <a:r>
              <a:rPr lang="it-IT" dirty="0" smtClean="0"/>
              <a:t> </a:t>
            </a:r>
            <a:r>
              <a:rPr lang="it-IT" dirty="0" err="1" smtClean="0"/>
              <a:t>embryogenesis</a:t>
            </a:r>
            <a:r>
              <a:rPr lang="it-IT" dirty="0" smtClean="0"/>
              <a:t> </a:t>
            </a:r>
            <a:r>
              <a:rPr lang="it-IT" dirty="0" err="1"/>
              <a:t>many</a:t>
            </a:r>
            <a:r>
              <a:rPr lang="it-IT" dirty="0"/>
              <a:t> </a:t>
            </a:r>
            <a:r>
              <a:rPr lang="it-IT" dirty="0" smtClean="0"/>
              <a:t>precursor </a:t>
            </a:r>
            <a:r>
              <a:rPr lang="it-IT" dirty="0" err="1" smtClean="0"/>
              <a:t>cells</a:t>
            </a:r>
            <a:r>
              <a:rPr lang="it-IT" dirty="0"/>
              <a:t> </a:t>
            </a:r>
            <a:r>
              <a:rPr lang="it-IT" dirty="0" err="1" smtClean="0"/>
              <a:t>will</a:t>
            </a:r>
            <a:r>
              <a:rPr lang="it-IT" dirty="0" smtClean="0"/>
              <a:t> </a:t>
            </a:r>
            <a:r>
              <a:rPr lang="it-IT" dirty="0" err="1" smtClean="0"/>
              <a:t>inactivate</a:t>
            </a:r>
            <a:r>
              <a:rPr lang="it-IT" dirty="0" smtClean="0"/>
              <a:t> the </a:t>
            </a:r>
            <a:r>
              <a:rPr lang="it-IT" dirty="0" err="1" smtClean="0"/>
              <a:t>chromosome</a:t>
            </a:r>
            <a:r>
              <a:rPr lang="it-IT" dirty="0" smtClean="0"/>
              <a:t> </a:t>
            </a:r>
            <a:r>
              <a:rPr lang="it-IT" dirty="0"/>
              <a:t>with the </a:t>
            </a:r>
            <a:r>
              <a:rPr lang="it-IT" dirty="0" err="1"/>
              <a:t>normal</a:t>
            </a:r>
            <a:r>
              <a:rPr lang="it-IT" dirty="0"/>
              <a:t> allele, </a:t>
            </a:r>
            <a:r>
              <a:rPr lang="it-IT" dirty="0" err="1"/>
              <a:t>but</a:t>
            </a:r>
            <a:r>
              <a:rPr lang="it-IT" dirty="0"/>
              <a:t> </a:t>
            </a:r>
            <a:r>
              <a:rPr lang="it-IT" dirty="0" err="1" smtClean="0"/>
              <a:t>these</a:t>
            </a:r>
            <a:r>
              <a:rPr lang="it-IT" dirty="0" smtClean="0"/>
              <a:t> </a:t>
            </a:r>
            <a:r>
              <a:rPr lang="it-IT" dirty="0" err="1"/>
              <a:t>cells</a:t>
            </a:r>
            <a:r>
              <a:rPr lang="it-IT" dirty="0"/>
              <a:t> </a:t>
            </a:r>
            <a:r>
              <a:rPr lang="it-IT" dirty="0" err="1" smtClean="0"/>
              <a:t>will</a:t>
            </a:r>
            <a:r>
              <a:rPr lang="it-IT" dirty="0" smtClean="0"/>
              <a:t> </a:t>
            </a:r>
            <a:r>
              <a:rPr lang="it-IT" dirty="0" err="1"/>
              <a:t>not</a:t>
            </a:r>
            <a:r>
              <a:rPr lang="it-IT" dirty="0"/>
              <a:t> </a:t>
            </a:r>
            <a:r>
              <a:rPr lang="it-IT" dirty="0" err="1"/>
              <a:t>develop</a:t>
            </a:r>
            <a:r>
              <a:rPr lang="it-IT" dirty="0"/>
              <a:t> </a:t>
            </a:r>
            <a:r>
              <a:rPr lang="it-IT" dirty="0" err="1"/>
              <a:t>into</a:t>
            </a:r>
            <a:r>
              <a:rPr lang="it-IT" dirty="0"/>
              <a:t> mature </a:t>
            </a:r>
            <a:r>
              <a:rPr lang="it-IT" dirty="0" err="1"/>
              <a:t>lymphocytes</a:t>
            </a:r>
            <a:r>
              <a:rPr lang="it-IT" dirty="0"/>
              <a:t>, so the </a:t>
            </a:r>
            <a:r>
              <a:rPr lang="it-IT" dirty="0" err="1"/>
              <a:t>population</a:t>
            </a:r>
            <a:r>
              <a:rPr lang="it-IT" dirty="0"/>
              <a:t> of </a:t>
            </a:r>
            <a:r>
              <a:rPr lang="it-IT" dirty="0" smtClean="0"/>
              <a:t>B </a:t>
            </a:r>
            <a:r>
              <a:rPr lang="it-IT" dirty="0" err="1" smtClean="0"/>
              <a:t>lymphocytes</a:t>
            </a:r>
            <a:r>
              <a:rPr lang="it-IT" dirty="0" smtClean="0"/>
              <a:t> </a:t>
            </a:r>
            <a:r>
              <a:rPr lang="it-IT" dirty="0" err="1" smtClean="0"/>
              <a:t>will</a:t>
            </a:r>
            <a:r>
              <a:rPr lang="it-IT" dirty="0" smtClean="0"/>
              <a:t> </a:t>
            </a:r>
            <a:r>
              <a:rPr lang="it-IT" dirty="0" err="1" smtClean="0"/>
              <a:t>consist</a:t>
            </a:r>
            <a:r>
              <a:rPr lang="it-IT" dirty="0" smtClean="0"/>
              <a:t> </a:t>
            </a:r>
            <a:r>
              <a:rPr lang="it-IT" dirty="0" err="1"/>
              <a:t>entirely</a:t>
            </a:r>
            <a:r>
              <a:rPr lang="it-IT" dirty="0"/>
              <a:t> of </a:t>
            </a:r>
            <a:r>
              <a:rPr lang="it-IT" dirty="0" err="1"/>
              <a:t>cells</a:t>
            </a:r>
            <a:r>
              <a:rPr lang="it-IT" dirty="0"/>
              <a:t> </a:t>
            </a:r>
            <a:r>
              <a:rPr lang="it-IT" dirty="0" err="1"/>
              <a:t>where</a:t>
            </a:r>
            <a:r>
              <a:rPr lang="it-IT" dirty="0"/>
              <a:t> </a:t>
            </a:r>
            <a:r>
              <a:rPr lang="it-IT" dirty="0" smtClean="0"/>
              <a:t>the </a:t>
            </a:r>
            <a:r>
              <a:rPr lang="it-IT" dirty="0" err="1"/>
              <a:t>mutated</a:t>
            </a:r>
            <a:r>
              <a:rPr lang="it-IT" dirty="0"/>
              <a:t> </a:t>
            </a:r>
            <a:r>
              <a:rPr lang="it-IT" dirty="0" smtClean="0"/>
              <a:t>X </a:t>
            </a:r>
            <a:r>
              <a:rPr lang="it-IT" dirty="0" err="1" smtClean="0"/>
              <a:t>had</a:t>
            </a:r>
            <a:r>
              <a:rPr lang="it-IT" dirty="0" smtClean="0"/>
              <a:t> </a:t>
            </a:r>
            <a:r>
              <a:rPr lang="it-IT" dirty="0" err="1" smtClean="0"/>
              <a:t>been</a:t>
            </a:r>
            <a:r>
              <a:rPr lang="it-IT" dirty="0" smtClean="0"/>
              <a:t> </a:t>
            </a:r>
            <a:r>
              <a:rPr lang="it-IT" dirty="0" err="1" smtClean="0"/>
              <a:t>inactivated</a:t>
            </a:r>
            <a:r>
              <a:rPr lang="it-IT" dirty="0" smtClean="0"/>
              <a:t>.</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5536" y="1412776"/>
            <a:ext cx="8388423" cy="3416320"/>
          </a:xfrm>
          <a:prstGeom prst="rect">
            <a:avLst/>
          </a:prstGeom>
          <a:noFill/>
        </p:spPr>
        <p:txBody>
          <a:bodyPr wrap="square" rtlCol="0">
            <a:spAutoFit/>
          </a:bodyPr>
          <a:lstStyle/>
          <a:p>
            <a:r>
              <a:rPr lang="it-IT" dirty="0" err="1"/>
              <a:t>Women</a:t>
            </a:r>
            <a:r>
              <a:rPr lang="it-IT" dirty="0"/>
              <a:t> </a:t>
            </a:r>
            <a:r>
              <a:rPr lang="it-IT" dirty="0" err="1"/>
              <a:t>carriers</a:t>
            </a:r>
            <a:r>
              <a:rPr lang="it-IT" dirty="0"/>
              <a:t> of recessive X-</a:t>
            </a:r>
            <a:r>
              <a:rPr lang="it-IT" dirty="0" err="1"/>
              <a:t>linked</a:t>
            </a:r>
            <a:r>
              <a:rPr lang="it-IT" dirty="0"/>
              <a:t> </a:t>
            </a:r>
            <a:r>
              <a:rPr lang="it-IT" dirty="0" err="1"/>
              <a:t>pathological</a:t>
            </a:r>
            <a:r>
              <a:rPr lang="it-IT" dirty="0"/>
              <a:t> </a:t>
            </a:r>
            <a:r>
              <a:rPr lang="it-IT" dirty="0" err="1"/>
              <a:t>characters</a:t>
            </a:r>
            <a:r>
              <a:rPr lang="it-IT" dirty="0"/>
              <a:t> </a:t>
            </a:r>
            <a:r>
              <a:rPr lang="it-IT" dirty="0" err="1"/>
              <a:t>often</a:t>
            </a:r>
            <a:r>
              <a:rPr lang="it-IT" dirty="0"/>
              <a:t> </a:t>
            </a:r>
            <a:r>
              <a:rPr lang="it-IT" dirty="0" err="1"/>
              <a:t>have</a:t>
            </a:r>
            <a:r>
              <a:rPr lang="it-IT" dirty="0"/>
              <a:t> </a:t>
            </a:r>
            <a:r>
              <a:rPr lang="it-IT" dirty="0" err="1"/>
              <a:t>very</a:t>
            </a:r>
            <a:r>
              <a:rPr lang="it-IT" dirty="0"/>
              <a:t> </a:t>
            </a:r>
            <a:r>
              <a:rPr lang="it-IT" dirty="0" err="1"/>
              <a:t>mild</a:t>
            </a:r>
            <a:r>
              <a:rPr lang="it-IT" dirty="0"/>
              <a:t> </a:t>
            </a:r>
            <a:r>
              <a:rPr lang="it-IT" dirty="0" smtClean="0"/>
              <a:t>to no </a:t>
            </a:r>
            <a:r>
              <a:rPr lang="it-IT" dirty="0" err="1" smtClean="0"/>
              <a:t>symptoms</a:t>
            </a:r>
            <a:r>
              <a:rPr lang="it-IT" dirty="0" smtClean="0"/>
              <a:t> </a:t>
            </a:r>
            <a:r>
              <a:rPr lang="it-IT" dirty="0"/>
              <a:t>of the </a:t>
            </a:r>
            <a:r>
              <a:rPr lang="it-IT" dirty="0" err="1"/>
              <a:t>disease</a:t>
            </a:r>
            <a:r>
              <a:rPr lang="it-IT" dirty="0"/>
              <a:t>. </a:t>
            </a:r>
            <a:r>
              <a:rPr lang="it-IT" dirty="0" err="1"/>
              <a:t>Occasionally</a:t>
            </a:r>
            <a:r>
              <a:rPr lang="it-IT" dirty="0"/>
              <a:t>, </a:t>
            </a:r>
            <a:r>
              <a:rPr lang="it-IT" dirty="0" err="1"/>
              <a:t>though</a:t>
            </a:r>
            <a:r>
              <a:rPr lang="it-IT" dirty="0"/>
              <a:t>, some </a:t>
            </a:r>
            <a:r>
              <a:rPr lang="it-IT" dirty="0" err="1"/>
              <a:t>very</a:t>
            </a:r>
            <a:r>
              <a:rPr lang="it-IT" dirty="0"/>
              <a:t> severe </a:t>
            </a:r>
            <a:r>
              <a:rPr lang="it-IT" dirty="0" err="1"/>
              <a:t>symptoms</a:t>
            </a:r>
            <a:r>
              <a:rPr lang="it-IT" dirty="0"/>
              <a:t> </a:t>
            </a:r>
            <a:r>
              <a:rPr lang="it-IT" dirty="0" err="1"/>
              <a:t>develop</a:t>
            </a:r>
            <a:r>
              <a:rPr lang="it-IT" dirty="0"/>
              <a:t>, </a:t>
            </a:r>
            <a:r>
              <a:rPr lang="it-IT" dirty="0" err="1"/>
              <a:t>because</a:t>
            </a:r>
            <a:r>
              <a:rPr lang="it-IT" dirty="0"/>
              <a:t> </a:t>
            </a:r>
            <a:r>
              <a:rPr lang="it-IT" dirty="0" err="1"/>
              <a:t>most</a:t>
            </a:r>
            <a:r>
              <a:rPr lang="it-IT" dirty="0"/>
              <a:t> </a:t>
            </a:r>
            <a:r>
              <a:rPr lang="it-IT" dirty="0" err="1"/>
              <a:t>critical</a:t>
            </a:r>
            <a:r>
              <a:rPr lang="it-IT" dirty="0"/>
              <a:t> </a:t>
            </a:r>
            <a:r>
              <a:rPr lang="it-IT" dirty="0" err="1"/>
              <a:t>tissue</a:t>
            </a:r>
            <a:r>
              <a:rPr lang="it-IT" dirty="0"/>
              <a:t> </a:t>
            </a:r>
            <a:r>
              <a:rPr lang="it-IT" dirty="0" err="1"/>
              <a:t>cells</a:t>
            </a:r>
            <a:r>
              <a:rPr lang="it-IT" dirty="0"/>
              <a:t> </a:t>
            </a:r>
            <a:r>
              <a:rPr lang="it-IT" dirty="0" err="1"/>
              <a:t>inactivated</a:t>
            </a:r>
            <a:r>
              <a:rPr lang="it-IT" dirty="0"/>
              <a:t> the X </a:t>
            </a:r>
            <a:r>
              <a:rPr lang="it-IT" dirty="0" err="1"/>
              <a:t>that</a:t>
            </a:r>
            <a:r>
              <a:rPr lang="it-IT" dirty="0"/>
              <a:t> </a:t>
            </a:r>
            <a:r>
              <a:rPr lang="it-IT" dirty="0" err="1"/>
              <a:t>brings</a:t>
            </a:r>
            <a:r>
              <a:rPr lang="it-IT" dirty="0"/>
              <a:t> the </a:t>
            </a:r>
            <a:r>
              <a:rPr lang="it-IT" dirty="0" err="1"/>
              <a:t>normal</a:t>
            </a:r>
            <a:r>
              <a:rPr lang="it-IT" dirty="0"/>
              <a:t> allele. </a:t>
            </a:r>
            <a:r>
              <a:rPr lang="it-IT" dirty="0" err="1"/>
              <a:t>These</a:t>
            </a:r>
            <a:r>
              <a:rPr lang="it-IT" dirty="0"/>
              <a:t> </a:t>
            </a:r>
            <a:r>
              <a:rPr lang="it-IT" dirty="0" err="1"/>
              <a:t>women</a:t>
            </a:r>
            <a:r>
              <a:rPr lang="it-IT" dirty="0"/>
              <a:t> are </a:t>
            </a:r>
            <a:r>
              <a:rPr lang="it-IT" dirty="0" err="1"/>
              <a:t>referred</a:t>
            </a:r>
            <a:r>
              <a:rPr lang="it-IT" dirty="0"/>
              <a:t> to </a:t>
            </a:r>
            <a:r>
              <a:rPr lang="it-IT" dirty="0" err="1"/>
              <a:t>as</a:t>
            </a:r>
            <a:r>
              <a:rPr lang="it-IT" dirty="0"/>
              <a:t> </a:t>
            </a:r>
            <a:r>
              <a:rPr lang="it-IT" dirty="0" err="1" smtClean="0">
                <a:solidFill>
                  <a:srgbClr val="FF0000"/>
                </a:solidFill>
              </a:rPr>
              <a:t>manifesting</a:t>
            </a:r>
            <a:r>
              <a:rPr lang="it-IT" dirty="0" smtClean="0">
                <a:solidFill>
                  <a:srgbClr val="FF0000"/>
                </a:solidFill>
              </a:rPr>
              <a:t> </a:t>
            </a:r>
            <a:r>
              <a:rPr lang="it-IT" dirty="0" err="1" smtClean="0">
                <a:solidFill>
                  <a:srgbClr val="FF0000"/>
                </a:solidFill>
              </a:rPr>
              <a:t>carriers</a:t>
            </a:r>
            <a:r>
              <a:rPr lang="it-IT" dirty="0" smtClean="0"/>
              <a:t>.</a:t>
            </a:r>
            <a:endParaRPr lang="it-IT" dirty="0"/>
          </a:p>
          <a:p>
            <a:endParaRPr lang="it-IT" dirty="0"/>
          </a:p>
          <a:p>
            <a:r>
              <a:rPr lang="it-IT" dirty="0" err="1"/>
              <a:t>Similarly</a:t>
            </a:r>
            <a:r>
              <a:rPr lang="it-IT" dirty="0"/>
              <a:t>, </a:t>
            </a:r>
            <a:r>
              <a:rPr lang="it-IT" dirty="0" err="1"/>
              <a:t>female</a:t>
            </a:r>
            <a:r>
              <a:rPr lang="it-IT" dirty="0"/>
              <a:t> </a:t>
            </a:r>
            <a:r>
              <a:rPr lang="it-IT" dirty="0" err="1"/>
              <a:t>carriers</a:t>
            </a:r>
            <a:r>
              <a:rPr lang="it-IT" dirty="0"/>
              <a:t> of </a:t>
            </a:r>
            <a:r>
              <a:rPr lang="it-IT" dirty="0" err="1" smtClean="0"/>
              <a:t>dominant</a:t>
            </a:r>
            <a:r>
              <a:rPr lang="it-IT" dirty="0" smtClean="0"/>
              <a:t> X</a:t>
            </a:r>
            <a:r>
              <a:rPr lang="it-IT" dirty="0"/>
              <a:t>-</a:t>
            </a:r>
            <a:r>
              <a:rPr lang="it-IT" dirty="0" err="1" smtClean="0"/>
              <a:t>linked</a:t>
            </a:r>
            <a:r>
              <a:rPr lang="it-IT" dirty="0" smtClean="0"/>
              <a:t> </a:t>
            </a:r>
            <a:r>
              <a:rPr lang="it-IT" dirty="0" err="1"/>
              <a:t>diseases</a:t>
            </a:r>
            <a:r>
              <a:rPr lang="it-IT" dirty="0"/>
              <a:t> </a:t>
            </a:r>
            <a:r>
              <a:rPr lang="it-IT" dirty="0" err="1"/>
              <a:t>have</a:t>
            </a:r>
            <a:r>
              <a:rPr lang="it-IT" dirty="0"/>
              <a:t> a </a:t>
            </a:r>
            <a:r>
              <a:rPr lang="it-IT" dirty="0" err="1"/>
              <a:t>much</a:t>
            </a:r>
            <a:r>
              <a:rPr lang="it-IT" dirty="0"/>
              <a:t> </a:t>
            </a:r>
            <a:r>
              <a:rPr lang="it-IT" dirty="0" err="1"/>
              <a:t>less</a:t>
            </a:r>
            <a:r>
              <a:rPr lang="it-IT" dirty="0"/>
              <a:t> severe </a:t>
            </a:r>
            <a:r>
              <a:rPr lang="it-IT" dirty="0" err="1"/>
              <a:t>clinical</a:t>
            </a:r>
            <a:r>
              <a:rPr lang="it-IT" dirty="0"/>
              <a:t> </a:t>
            </a:r>
            <a:r>
              <a:rPr lang="it-IT" dirty="0" err="1" smtClean="0"/>
              <a:t>picture</a:t>
            </a:r>
            <a:r>
              <a:rPr lang="it-IT" dirty="0" smtClean="0"/>
              <a:t> </a:t>
            </a:r>
            <a:r>
              <a:rPr lang="it-IT" dirty="0"/>
              <a:t>of </a:t>
            </a:r>
            <a:r>
              <a:rPr lang="it-IT" dirty="0" err="1"/>
              <a:t>variable</a:t>
            </a:r>
            <a:r>
              <a:rPr lang="it-IT" dirty="0"/>
              <a:t> </a:t>
            </a:r>
            <a:r>
              <a:rPr lang="it-IT" dirty="0" err="1"/>
              <a:t>intensity</a:t>
            </a:r>
            <a:r>
              <a:rPr lang="it-IT" dirty="0"/>
              <a:t> </a:t>
            </a:r>
            <a:r>
              <a:rPr lang="it-IT" dirty="0" err="1" smtClean="0"/>
              <a:t>that</a:t>
            </a:r>
            <a:r>
              <a:rPr lang="it-IT" dirty="0" smtClean="0"/>
              <a:t> </a:t>
            </a:r>
            <a:r>
              <a:rPr lang="it-IT" dirty="0"/>
              <a:t>men, </a:t>
            </a:r>
            <a:r>
              <a:rPr lang="it-IT" dirty="0" err="1"/>
              <a:t>as</a:t>
            </a:r>
            <a:r>
              <a:rPr lang="it-IT" dirty="0"/>
              <a:t> in </a:t>
            </a:r>
            <a:r>
              <a:rPr lang="it-IT" dirty="0" err="1"/>
              <a:t>many</a:t>
            </a:r>
            <a:r>
              <a:rPr lang="it-IT" dirty="0"/>
              <a:t> of </a:t>
            </a:r>
            <a:r>
              <a:rPr lang="it-IT" dirty="0" err="1"/>
              <a:t>their</a:t>
            </a:r>
            <a:r>
              <a:rPr lang="it-IT" dirty="0"/>
              <a:t> </a:t>
            </a:r>
            <a:r>
              <a:rPr lang="it-IT" dirty="0" err="1" smtClean="0"/>
              <a:t>cells</a:t>
            </a:r>
            <a:r>
              <a:rPr lang="it-IT" dirty="0" smtClean="0"/>
              <a:t> </a:t>
            </a:r>
            <a:r>
              <a:rPr lang="it-IT" dirty="0"/>
              <a:t>the </a:t>
            </a:r>
            <a:r>
              <a:rPr lang="it-IT" dirty="0" err="1"/>
              <a:t>normal</a:t>
            </a:r>
            <a:r>
              <a:rPr lang="it-IT" dirty="0"/>
              <a:t> </a:t>
            </a:r>
            <a:r>
              <a:rPr lang="it-IT" dirty="0" smtClean="0"/>
              <a:t>allele </a:t>
            </a:r>
            <a:r>
              <a:rPr lang="it-IT" dirty="0" err="1" smtClean="0"/>
              <a:t>is</a:t>
            </a:r>
            <a:r>
              <a:rPr lang="it-IT" dirty="0" smtClean="0"/>
              <a:t> </a:t>
            </a:r>
            <a:r>
              <a:rPr lang="it-IT" dirty="0" err="1" smtClean="0"/>
              <a:t>expressed</a:t>
            </a:r>
            <a:r>
              <a:rPr lang="it-IT" dirty="0" smtClean="0"/>
              <a:t>.</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02-06"/>
          <p:cNvPicPr>
            <a:picLocks noChangeAspect="1" noChangeArrowheads="1"/>
          </p:cNvPicPr>
          <p:nvPr/>
        </p:nvPicPr>
        <p:blipFill>
          <a:blip r:embed="rId2"/>
          <a:srcRect/>
          <a:stretch>
            <a:fillRect/>
          </a:stretch>
        </p:blipFill>
        <p:spPr bwMode="auto">
          <a:xfrm>
            <a:off x="1555750" y="765175"/>
            <a:ext cx="6030913" cy="5781675"/>
          </a:xfrm>
          <a:prstGeom prst="rect">
            <a:avLst/>
          </a:prstGeom>
          <a:noFill/>
          <a:ln w="9525">
            <a:noFill/>
            <a:miter lim="800000"/>
            <a:headEnd/>
            <a:tailEnd/>
          </a:ln>
        </p:spPr>
      </p:pic>
      <p:sp>
        <p:nvSpPr>
          <p:cNvPr id="55299" name="Text Box 3"/>
          <p:cNvSpPr txBox="1">
            <a:spLocks noChangeArrowheads="1"/>
          </p:cNvSpPr>
          <p:nvPr/>
        </p:nvSpPr>
        <p:spPr bwMode="auto">
          <a:xfrm>
            <a:off x="-17191" y="32172"/>
            <a:ext cx="9187130" cy="707886"/>
          </a:xfrm>
          <a:prstGeom prst="rect">
            <a:avLst/>
          </a:prstGeom>
          <a:noFill/>
          <a:ln w="9525">
            <a:noFill/>
            <a:miter lim="800000"/>
            <a:headEnd/>
            <a:tailEnd/>
          </a:ln>
        </p:spPr>
        <p:txBody>
          <a:bodyPr wrap="none">
            <a:spAutoFit/>
          </a:bodyPr>
          <a:lstStyle/>
          <a:p>
            <a:pPr algn="ctr"/>
            <a:r>
              <a:rPr lang="it-IT" sz="2000" dirty="0" smtClean="0"/>
              <a:t>The </a:t>
            </a:r>
            <a:r>
              <a:rPr lang="it-IT" sz="2000" dirty="0" err="1" smtClean="0"/>
              <a:t>crossing</a:t>
            </a:r>
            <a:r>
              <a:rPr lang="it-IT" sz="2000" dirty="0" smtClean="0"/>
              <a:t> </a:t>
            </a:r>
            <a:r>
              <a:rPr lang="it-IT" sz="2000" dirty="0" err="1" smtClean="0"/>
              <a:t>between</a:t>
            </a:r>
            <a:r>
              <a:rPr lang="it-IT" sz="2000" dirty="0" smtClean="0"/>
              <a:t> </a:t>
            </a:r>
            <a:r>
              <a:rPr lang="it-IT" sz="2000" dirty="0" err="1" smtClean="0"/>
              <a:t>female</a:t>
            </a:r>
            <a:r>
              <a:rPr lang="it-IT" sz="2000" dirty="0" smtClean="0"/>
              <a:t> </a:t>
            </a:r>
            <a:r>
              <a:rPr lang="it-IT" sz="2000" dirty="0" err="1" smtClean="0"/>
              <a:t>white</a:t>
            </a:r>
            <a:r>
              <a:rPr lang="it-IT" sz="2000" dirty="0" smtClean="0"/>
              <a:t> </a:t>
            </a:r>
            <a:r>
              <a:rPr lang="it-IT" sz="2000" dirty="0" err="1" smtClean="0"/>
              <a:t>flowers</a:t>
            </a:r>
            <a:r>
              <a:rPr lang="it-IT" sz="2000" dirty="0" smtClean="0"/>
              <a:t> and male </a:t>
            </a:r>
            <a:r>
              <a:rPr lang="it-IT" sz="2000" dirty="0" err="1" smtClean="0"/>
              <a:t>purple</a:t>
            </a:r>
            <a:r>
              <a:rPr lang="it-IT" sz="2000" dirty="0" smtClean="0"/>
              <a:t> </a:t>
            </a:r>
            <a:r>
              <a:rPr lang="it-IT" sz="2000" dirty="0" err="1" smtClean="0"/>
              <a:t>flowers</a:t>
            </a:r>
            <a:r>
              <a:rPr lang="it-IT" sz="2000" dirty="0" smtClean="0"/>
              <a:t> </a:t>
            </a:r>
            <a:r>
              <a:rPr lang="it-IT" sz="2000" dirty="0" err="1" smtClean="0"/>
              <a:t>produced</a:t>
            </a:r>
            <a:r>
              <a:rPr lang="it-IT" sz="2000" dirty="0"/>
              <a:t> </a:t>
            </a:r>
            <a:r>
              <a:rPr lang="it-IT" sz="2000" dirty="0" smtClean="0"/>
              <a:t>the </a:t>
            </a:r>
            <a:r>
              <a:rPr lang="it-IT" sz="2000" dirty="0" err="1" smtClean="0"/>
              <a:t>same</a:t>
            </a:r>
            <a:endParaRPr lang="it-IT" sz="2000" dirty="0"/>
          </a:p>
          <a:p>
            <a:pPr algn="ctr"/>
            <a:r>
              <a:rPr lang="it-IT" sz="2000" dirty="0" err="1" smtClean="0"/>
              <a:t>results</a:t>
            </a:r>
            <a:r>
              <a:rPr lang="it-IT" sz="2000" dirty="0" smtClean="0"/>
              <a:t> of the </a:t>
            </a:r>
            <a:r>
              <a:rPr lang="it-IT" sz="2000" dirty="0" err="1" smtClean="0"/>
              <a:t>reciprocal</a:t>
            </a:r>
            <a:r>
              <a:rPr lang="it-IT" sz="2000" dirty="0" smtClean="0"/>
              <a:t> </a:t>
            </a:r>
            <a:r>
              <a:rPr lang="it-IT" sz="2000" dirty="0" err="1" smtClean="0"/>
              <a:t>crossing</a:t>
            </a:r>
            <a:r>
              <a:rPr lang="it-IT" sz="2000" dirty="0" smtClean="0"/>
              <a:t>, i.e. a </a:t>
            </a:r>
            <a:r>
              <a:rPr lang="it-IT" sz="2000" dirty="0" err="1" smtClean="0"/>
              <a:t>progeny</a:t>
            </a:r>
            <a:r>
              <a:rPr lang="it-IT" sz="2000" dirty="0" smtClean="0"/>
              <a:t> </a:t>
            </a:r>
            <a:r>
              <a:rPr lang="it-IT" sz="2000" dirty="0" err="1" smtClean="0"/>
              <a:t>entirely</a:t>
            </a:r>
            <a:r>
              <a:rPr lang="it-IT" sz="2000" dirty="0" smtClean="0"/>
              <a:t> </a:t>
            </a:r>
            <a:r>
              <a:rPr lang="it-IT" sz="2000" dirty="0" err="1" smtClean="0"/>
              <a:t>consisting</a:t>
            </a:r>
            <a:r>
              <a:rPr lang="it-IT" sz="2000" dirty="0" smtClean="0"/>
              <a:t> of </a:t>
            </a:r>
            <a:r>
              <a:rPr lang="it-IT" sz="2000" dirty="0" err="1" smtClean="0"/>
              <a:t>purple</a:t>
            </a:r>
            <a:r>
              <a:rPr lang="it-IT" sz="2000" dirty="0" smtClean="0"/>
              <a:t> </a:t>
            </a:r>
            <a:r>
              <a:rPr lang="it-IT" sz="2000" dirty="0" err="1" smtClean="0"/>
              <a:t>flowers</a:t>
            </a:r>
            <a:endParaRPr lang="it-IT" sz="2000" dirty="0"/>
          </a:p>
        </p:txBody>
      </p:sp>
      <p:sp>
        <p:nvSpPr>
          <p:cNvPr id="4" name="CasellaDiTesto 3"/>
          <p:cNvSpPr txBox="1"/>
          <p:nvPr/>
        </p:nvSpPr>
        <p:spPr>
          <a:xfrm>
            <a:off x="2051720" y="3501008"/>
            <a:ext cx="1224136" cy="307777"/>
          </a:xfrm>
          <a:prstGeom prst="rect">
            <a:avLst/>
          </a:prstGeom>
          <a:solidFill>
            <a:srgbClr val="3333CC"/>
          </a:solidFill>
        </p:spPr>
        <p:txBody>
          <a:bodyPr wrap="square" rtlCol="0">
            <a:spAutoFit/>
          </a:bodyPr>
          <a:lstStyle/>
          <a:p>
            <a:r>
              <a:rPr lang="it-IT" sz="1400" dirty="0" err="1" smtClean="0">
                <a:solidFill>
                  <a:srgbClr val="FFFFFF"/>
                </a:solidFill>
              </a:rPr>
              <a:t>Purple</a:t>
            </a:r>
            <a:r>
              <a:rPr lang="it-IT" sz="1400" dirty="0" smtClean="0">
                <a:solidFill>
                  <a:srgbClr val="FFFFFF"/>
                </a:solidFill>
              </a:rPr>
              <a:t> </a:t>
            </a:r>
            <a:r>
              <a:rPr lang="it-IT" sz="1400" dirty="0" err="1" smtClean="0">
                <a:solidFill>
                  <a:srgbClr val="FFFFFF"/>
                </a:solidFill>
              </a:rPr>
              <a:t>flower</a:t>
            </a:r>
            <a:endParaRPr lang="it-IT" sz="1400" dirty="0">
              <a:solidFill>
                <a:srgbClr val="FFFFFF"/>
              </a:solidFill>
            </a:endParaRPr>
          </a:p>
        </p:txBody>
      </p:sp>
      <p:sp>
        <p:nvSpPr>
          <p:cNvPr id="5" name="CasellaDiTesto 4"/>
          <p:cNvSpPr txBox="1"/>
          <p:nvPr/>
        </p:nvSpPr>
        <p:spPr>
          <a:xfrm>
            <a:off x="4788024" y="3553271"/>
            <a:ext cx="1159292" cy="307777"/>
          </a:xfrm>
          <a:prstGeom prst="rect">
            <a:avLst/>
          </a:prstGeom>
          <a:solidFill>
            <a:srgbClr val="3333CC"/>
          </a:solidFill>
        </p:spPr>
        <p:txBody>
          <a:bodyPr wrap="none" rtlCol="0">
            <a:spAutoFit/>
          </a:bodyPr>
          <a:lstStyle/>
          <a:p>
            <a:r>
              <a:rPr lang="it-IT" sz="1400" dirty="0">
                <a:solidFill>
                  <a:srgbClr val="FFFFFF"/>
                </a:solidFill>
              </a:rPr>
              <a:t>W</a:t>
            </a:r>
            <a:r>
              <a:rPr lang="it-IT" sz="1400" dirty="0" smtClean="0">
                <a:solidFill>
                  <a:srgbClr val="FFFFFF"/>
                </a:solidFill>
              </a:rPr>
              <a:t>hite </a:t>
            </a:r>
            <a:r>
              <a:rPr lang="it-IT" sz="1400" dirty="0" err="1" smtClean="0">
                <a:solidFill>
                  <a:srgbClr val="FFFFFF"/>
                </a:solidFill>
              </a:rPr>
              <a:t>flower</a:t>
            </a:r>
            <a:endParaRPr lang="it-IT" sz="1400" dirty="0">
              <a:solidFill>
                <a:srgbClr val="FFFFFF"/>
              </a:solidFill>
            </a:endParaRPr>
          </a:p>
        </p:txBody>
      </p:sp>
      <p:sp>
        <p:nvSpPr>
          <p:cNvPr id="6" name="CasellaDiTesto 5"/>
          <p:cNvSpPr txBox="1"/>
          <p:nvPr/>
        </p:nvSpPr>
        <p:spPr>
          <a:xfrm>
            <a:off x="1979712" y="4725144"/>
            <a:ext cx="723275" cy="523220"/>
          </a:xfrm>
          <a:prstGeom prst="rect">
            <a:avLst/>
          </a:prstGeom>
          <a:solidFill>
            <a:srgbClr val="3333CC"/>
          </a:solidFill>
        </p:spPr>
        <p:txBody>
          <a:bodyPr wrap="none" rtlCol="0">
            <a:spAutoFit/>
          </a:bodyPr>
          <a:lstStyle/>
          <a:p>
            <a:r>
              <a:rPr lang="it-IT" sz="1400" dirty="0" err="1" smtClean="0">
                <a:solidFill>
                  <a:srgbClr val="FFFFFF"/>
                </a:solidFill>
              </a:rPr>
              <a:t>Purple</a:t>
            </a:r>
            <a:endParaRPr lang="it-IT" sz="1400" dirty="0">
              <a:solidFill>
                <a:srgbClr val="FFFFFF"/>
              </a:solidFill>
            </a:endParaRPr>
          </a:p>
          <a:p>
            <a:r>
              <a:rPr lang="it-IT" sz="1400" dirty="0" err="1" smtClean="0">
                <a:solidFill>
                  <a:srgbClr val="FFFFFF"/>
                </a:solidFill>
              </a:rPr>
              <a:t>flowers</a:t>
            </a:r>
            <a:endParaRPr lang="it-IT" sz="1400" dirty="0">
              <a:solidFill>
                <a:srgbClr val="FFFFFF"/>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3"/>
          <a:srcRect/>
          <a:stretch>
            <a:fillRect/>
          </a:stretch>
        </p:blipFill>
        <p:spPr bwMode="auto">
          <a:xfrm>
            <a:off x="5029200" y="762000"/>
            <a:ext cx="3810000" cy="5210175"/>
          </a:xfrm>
          <a:prstGeom prst="rect">
            <a:avLst/>
          </a:prstGeom>
          <a:noFill/>
          <a:ln w="9525">
            <a:noFill/>
            <a:miter lim="800000"/>
            <a:headEnd/>
            <a:tailEnd/>
          </a:ln>
        </p:spPr>
      </p:pic>
      <p:sp>
        <p:nvSpPr>
          <p:cNvPr id="216067" name="Rectangle 3"/>
          <p:cNvSpPr>
            <a:spLocks noChangeArrowheads="1"/>
          </p:cNvSpPr>
          <p:nvPr/>
        </p:nvSpPr>
        <p:spPr bwMode="auto">
          <a:xfrm>
            <a:off x="228600" y="428625"/>
            <a:ext cx="3500438" cy="1204913"/>
          </a:xfrm>
          <a:prstGeom prst="rect">
            <a:avLst/>
          </a:prstGeom>
          <a:noFill/>
          <a:ln w="9525">
            <a:noFill/>
            <a:miter lim="800000"/>
            <a:headEnd/>
            <a:tailEnd/>
          </a:ln>
        </p:spPr>
        <p:txBody>
          <a:bodyPr wrap="none">
            <a:spAutoFit/>
          </a:bodyPr>
          <a:lstStyle/>
          <a:p>
            <a:pPr eaLnBrk="0" hangingPunct="0">
              <a:spcBef>
                <a:spcPts val="500"/>
              </a:spcBef>
              <a:spcAft>
                <a:spcPts val="500"/>
              </a:spcAft>
            </a:pPr>
            <a:r>
              <a:rPr lang="it-IT" sz="3200" b="1">
                <a:latin typeface="Arial" pitchFamily="34" charset="0"/>
                <a:cs typeface="Arial" pitchFamily="34" charset="0"/>
              </a:rPr>
              <a:t>G B A Duchenne</a:t>
            </a:r>
            <a:r>
              <a:rPr lang="it-IT" sz="3200">
                <a:latin typeface="Arial" pitchFamily="34" charset="0"/>
                <a:cs typeface="Arial" pitchFamily="34" charset="0"/>
              </a:rPr>
              <a:t> </a:t>
            </a:r>
          </a:p>
          <a:p>
            <a:pPr eaLnBrk="0" hangingPunct="0">
              <a:spcBef>
                <a:spcPts val="500"/>
              </a:spcBef>
              <a:spcAft>
                <a:spcPts val="500"/>
              </a:spcAft>
            </a:pPr>
            <a:endParaRPr lang="it-IT" sz="3200">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285750" y="0"/>
            <a:ext cx="8534400" cy="1143000"/>
          </a:xfrm>
        </p:spPr>
        <p:txBody>
          <a:bodyPr/>
          <a:lstStyle/>
          <a:p>
            <a:pPr>
              <a:defRPr/>
            </a:pP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Duchenne</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muscular</a:t>
            </a:r>
            <a:r>
              <a:rPr lang="it-IT" b="1" dirty="0" smtClean="0">
                <a:solidFill>
                  <a:srgbClr val="FF0000"/>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C0C0C0"/>
                  </a:outerShdw>
                </a:effectLst>
                <a:latin typeface="Arial" pitchFamily="34" charset="0"/>
                <a:cs typeface="Arial" pitchFamily="34" charset="0"/>
              </a:rPr>
              <a:t>dystrophy</a:t>
            </a:r>
            <a:endParaRPr lang="it-IT" b="1" dirty="0" smtClean="0">
              <a:solidFill>
                <a:srgbClr val="FF0000"/>
              </a:solidFill>
              <a:effectLst>
                <a:outerShdw blurRad="38100" dist="38100" dir="2700000" algn="tl">
                  <a:srgbClr val="C0C0C0"/>
                </a:outerShdw>
              </a:effectLst>
              <a:latin typeface="Arial" pitchFamily="34" charset="0"/>
              <a:cs typeface="Arial" pitchFamily="34" charset="0"/>
            </a:endParaRPr>
          </a:p>
        </p:txBody>
      </p:sp>
      <p:sp>
        <p:nvSpPr>
          <p:cNvPr id="254979" name="Rectangle 3"/>
          <p:cNvSpPr>
            <a:spLocks noGrp="1" noChangeArrowheads="1"/>
          </p:cNvSpPr>
          <p:nvPr>
            <p:ph type="body" idx="1"/>
          </p:nvPr>
        </p:nvSpPr>
        <p:spPr>
          <a:xfrm>
            <a:off x="285750" y="1071563"/>
            <a:ext cx="8686800" cy="4114800"/>
          </a:xfrm>
        </p:spPr>
        <p:txBody>
          <a:bodyPr/>
          <a:lstStyle/>
          <a:p>
            <a:pPr>
              <a:lnSpc>
                <a:spcPct val="90000"/>
              </a:lnSpc>
              <a:spcBef>
                <a:spcPts val="500"/>
              </a:spcBef>
              <a:spcAft>
                <a:spcPts val="500"/>
              </a:spcAft>
            </a:pPr>
            <a:r>
              <a:rPr lang="it-IT" sz="2400" dirty="0" smtClean="0">
                <a:latin typeface="Arial" pitchFamily="34" charset="0"/>
                <a:cs typeface="Arial" pitchFamily="34" charset="0"/>
              </a:rPr>
              <a:t>Progressive </a:t>
            </a:r>
            <a:r>
              <a:rPr lang="it-IT" sz="2400" dirty="0" err="1" smtClean="0">
                <a:latin typeface="Arial" pitchFamily="34" charset="0"/>
                <a:cs typeface="Arial" pitchFamily="34" charset="0"/>
              </a:rPr>
              <a:t>muscle</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weakness</a:t>
            </a:r>
            <a:endParaRPr lang="it-IT" sz="2400" dirty="0" smtClean="0">
              <a:latin typeface="Arial" pitchFamily="34" charset="0"/>
              <a:cs typeface="Arial" pitchFamily="34" charset="0"/>
            </a:endParaRPr>
          </a:p>
          <a:p>
            <a:pPr>
              <a:lnSpc>
                <a:spcPct val="90000"/>
              </a:lnSpc>
              <a:spcBef>
                <a:spcPts val="500"/>
              </a:spcBef>
              <a:spcAft>
                <a:spcPts val="500"/>
              </a:spcAft>
            </a:pPr>
            <a:r>
              <a:rPr lang="it-IT" sz="2400" dirty="0" err="1" smtClean="0">
                <a:latin typeface="Arial" pitchFamily="34" charset="0"/>
                <a:cs typeface="Arial" pitchFamily="34" charset="0"/>
              </a:rPr>
              <a:t>Onset</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between</a:t>
            </a:r>
            <a:r>
              <a:rPr lang="it-IT" sz="2400" dirty="0" smtClean="0">
                <a:latin typeface="Arial" pitchFamily="34" charset="0"/>
                <a:cs typeface="Arial" pitchFamily="34" charset="0"/>
              </a:rPr>
              <a:t> 2-4 </a:t>
            </a:r>
            <a:r>
              <a:rPr lang="it-IT" sz="2400" dirty="0" err="1" smtClean="0">
                <a:latin typeface="Arial" pitchFamily="34" charset="0"/>
                <a:cs typeface="Arial" pitchFamily="34" charset="0"/>
              </a:rPr>
              <a:t>years</a:t>
            </a:r>
            <a:r>
              <a:rPr lang="it-IT" sz="2400" dirty="0" smtClean="0">
                <a:latin typeface="Arial" pitchFamily="34" charset="0"/>
                <a:cs typeface="Arial" pitchFamily="34" charset="0"/>
              </a:rPr>
              <a:t> of </a:t>
            </a:r>
            <a:r>
              <a:rPr lang="it-IT" sz="2400" dirty="0" err="1" smtClean="0">
                <a:latin typeface="Arial" pitchFamily="34" charset="0"/>
                <a:cs typeface="Arial" pitchFamily="34" charset="0"/>
              </a:rPr>
              <a:t>age</a:t>
            </a:r>
            <a:r>
              <a:rPr lang="it-IT" sz="2400" dirty="0" smtClean="0">
                <a:latin typeface="Arial" pitchFamily="34" charset="0"/>
                <a:cs typeface="Arial" pitchFamily="34" charset="0"/>
              </a:rPr>
              <a:t> </a:t>
            </a:r>
          </a:p>
          <a:p>
            <a:pPr>
              <a:lnSpc>
                <a:spcPct val="90000"/>
              </a:lnSpc>
              <a:spcBef>
                <a:spcPts val="500"/>
              </a:spcBef>
              <a:spcAft>
                <a:spcPts val="500"/>
              </a:spcAft>
            </a:pPr>
            <a:r>
              <a:rPr lang="it-IT" sz="2400" dirty="0" smtClean="0">
                <a:latin typeface="Arial" pitchFamily="34" charset="0"/>
                <a:cs typeface="Arial" pitchFamily="34" charset="0"/>
              </a:rPr>
              <a:t>&gt;95% in </a:t>
            </a:r>
            <a:r>
              <a:rPr lang="it-IT" sz="2400" dirty="0" err="1" smtClean="0">
                <a:latin typeface="Arial" pitchFamily="34" charset="0"/>
                <a:cs typeface="Arial" pitchFamily="34" charset="0"/>
              </a:rPr>
              <a:t>wheel</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chair</a:t>
            </a:r>
            <a:r>
              <a:rPr lang="it-IT" sz="2400" dirty="0" smtClean="0">
                <a:latin typeface="Arial" pitchFamily="34" charset="0"/>
                <a:cs typeface="Arial" pitchFamily="34" charset="0"/>
              </a:rPr>
              <a:t> by 12 </a:t>
            </a:r>
            <a:r>
              <a:rPr lang="it-IT" sz="2400" dirty="0" err="1" smtClean="0">
                <a:latin typeface="Arial" pitchFamily="34" charset="0"/>
                <a:cs typeface="Arial" pitchFamily="34" charset="0"/>
              </a:rPr>
              <a:t>years</a:t>
            </a:r>
            <a:r>
              <a:rPr lang="it-IT" sz="2400" dirty="0" smtClean="0">
                <a:latin typeface="Arial" pitchFamily="34" charset="0"/>
                <a:cs typeface="Arial" pitchFamily="34" charset="0"/>
              </a:rPr>
              <a:t> of </a:t>
            </a:r>
            <a:r>
              <a:rPr lang="it-IT" sz="2400" dirty="0" err="1" smtClean="0">
                <a:latin typeface="Arial" pitchFamily="34" charset="0"/>
                <a:cs typeface="Arial" pitchFamily="34" charset="0"/>
              </a:rPr>
              <a:t>age</a:t>
            </a:r>
            <a:r>
              <a:rPr lang="it-IT" sz="2400" dirty="0" smtClean="0">
                <a:latin typeface="Arial" pitchFamily="34" charset="0"/>
                <a:cs typeface="Arial" pitchFamily="34" charset="0"/>
              </a:rPr>
              <a:t> </a:t>
            </a:r>
          </a:p>
          <a:p>
            <a:pPr>
              <a:lnSpc>
                <a:spcPct val="90000"/>
              </a:lnSpc>
              <a:spcBef>
                <a:spcPts val="500"/>
              </a:spcBef>
              <a:spcAft>
                <a:spcPts val="500"/>
              </a:spcAft>
            </a:pPr>
            <a:r>
              <a:rPr lang="it-IT" sz="2400" dirty="0" smtClean="0">
                <a:latin typeface="Arial" pitchFamily="34" charset="0"/>
                <a:cs typeface="Arial" pitchFamily="34" charset="0"/>
              </a:rPr>
              <a:t>Death </a:t>
            </a:r>
            <a:r>
              <a:rPr lang="it-IT" sz="2400" dirty="0" err="1" smtClean="0">
                <a:latin typeface="Arial" pitchFamily="34" charset="0"/>
                <a:cs typeface="Arial" pitchFamily="34" charset="0"/>
              </a:rPr>
              <a:t>between</a:t>
            </a:r>
            <a:r>
              <a:rPr lang="it-IT" sz="2400" dirty="0" smtClean="0">
                <a:latin typeface="Arial" pitchFamily="34" charset="0"/>
                <a:cs typeface="Arial" pitchFamily="34" charset="0"/>
              </a:rPr>
              <a:t> 15-25 </a:t>
            </a:r>
            <a:r>
              <a:rPr lang="it-IT" sz="2400" dirty="0" err="1" smtClean="0">
                <a:latin typeface="Arial" pitchFamily="34" charset="0"/>
                <a:cs typeface="Arial" pitchFamily="34" charset="0"/>
              </a:rPr>
              <a:t>years</a:t>
            </a:r>
            <a:r>
              <a:rPr lang="it-IT" sz="2400" dirty="0" smtClean="0">
                <a:latin typeface="Arial" pitchFamily="34" charset="0"/>
                <a:cs typeface="Arial" pitchFamily="34" charset="0"/>
              </a:rPr>
              <a:t> of </a:t>
            </a:r>
            <a:r>
              <a:rPr lang="it-IT" sz="2400" dirty="0" err="1" smtClean="0">
                <a:latin typeface="Arial" pitchFamily="34" charset="0"/>
                <a:cs typeface="Arial" pitchFamily="34" charset="0"/>
              </a:rPr>
              <a:t>age</a:t>
            </a:r>
            <a:r>
              <a:rPr lang="it-IT" sz="2400" dirty="0" smtClean="0">
                <a:latin typeface="Arial" pitchFamily="34" charset="0"/>
                <a:cs typeface="Arial" pitchFamily="34" charset="0"/>
              </a:rPr>
              <a:t> </a:t>
            </a:r>
          </a:p>
          <a:p>
            <a:pPr>
              <a:lnSpc>
                <a:spcPct val="90000"/>
              </a:lnSpc>
              <a:spcBef>
                <a:spcPts val="500"/>
              </a:spcBef>
              <a:spcAft>
                <a:spcPts val="500"/>
              </a:spcAft>
            </a:pPr>
            <a:r>
              <a:rPr lang="it-IT" sz="2400" dirty="0" err="1" smtClean="0">
                <a:latin typeface="Arial" pitchFamily="34" charset="0"/>
                <a:cs typeface="Arial" pitchFamily="34" charset="0"/>
              </a:rPr>
              <a:t>Variable</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mental</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retardation</a:t>
            </a:r>
            <a:r>
              <a:rPr lang="it-IT" sz="2400" dirty="0" smtClean="0">
                <a:latin typeface="Arial" pitchFamily="34" charset="0"/>
                <a:cs typeface="Arial" pitchFamily="34" charset="0"/>
              </a:rPr>
              <a:t> </a:t>
            </a:r>
          </a:p>
          <a:p>
            <a:pPr>
              <a:lnSpc>
                <a:spcPct val="90000"/>
              </a:lnSpc>
              <a:spcBef>
                <a:spcPts val="500"/>
              </a:spcBef>
              <a:spcAft>
                <a:spcPts val="500"/>
              </a:spcAft>
            </a:pPr>
            <a:r>
              <a:rPr lang="it-IT" sz="2400" dirty="0" err="1" smtClean="0">
                <a:latin typeface="Arial" pitchFamily="34" charset="0"/>
                <a:cs typeface="Arial" pitchFamily="34" charset="0"/>
              </a:rPr>
              <a:t>Frequent</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cardiac</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involvement</a:t>
            </a:r>
            <a:r>
              <a:rPr lang="it-IT" sz="2400" dirty="0" smtClean="0">
                <a:latin typeface="Arial" pitchFamily="34" charset="0"/>
                <a:cs typeface="Arial" pitchFamily="34" charset="0"/>
              </a:rPr>
              <a:t> </a:t>
            </a:r>
          </a:p>
          <a:p>
            <a:pPr>
              <a:lnSpc>
                <a:spcPct val="90000"/>
              </a:lnSpc>
              <a:spcBef>
                <a:spcPts val="500"/>
              </a:spcBef>
              <a:spcAft>
                <a:spcPts val="500"/>
              </a:spcAft>
            </a:pPr>
            <a:r>
              <a:rPr lang="it-IT" sz="2400" dirty="0" err="1" smtClean="0">
                <a:latin typeface="Arial" pitchFamily="34" charset="0"/>
                <a:cs typeface="Arial" pitchFamily="34" charset="0"/>
              </a:rPr>
              <a:t>Orthopaedic</a:t>
            </a:r>
            <a:r>
              <a:rPr lang="it-IT" sz="2400" dirty="0" smtClean="0">
                <a:latin typeface="Arial" pitchFamily="34" charset="0"/>
                <a:cs typeface="Arial" pitchFamily="34" charset="0"/>
              </a:rPr>
              <a:t> </a:t>
            </a:r>
            <a:r>
              <a:rPr lang="it-IT" sz="2400" dirty="0" err="1" smtClean="0">
                <a:latin typeface="Arial" pitchFamily="34" charset="0"/>
                <a:cs typeface="Arial" pitchFamily="34" charset="0"/>
              </a:rPr>
              <a:t>deformities</a:t>
            </a:r>
            <a:r>
              <a:rPr lang="it-IT" sz="2400" dirty="0" smtClean="0">
                <a:latin typeface="Arial" pitchFamily="34" charset="0"/>
                <a:cs typeface="Arial" pitchFamily="34" charset="0"/>
              </a:rPr>
              <a:t> </a:t>
            </a:r>
          </a:p>
          <a:p>
            <a:pPr>
              <a:lnSpc>
                <a:spcPct val="90000"/>
              </a:lnSpc>
              <a:buFontTx/>
              <a:buNone/>
            </a:pPr>
            <a:endParaRPr lang="it-IT" sz="2400" dirty="0" smtClean="0">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4979">
                                            <p:txEl>
                                              <p:pRg st="0" end="0"/>
                                            </p:txEl>
                                          </p:spTgt>
                                        </p:tgtEl>
                                        <p:attrNameLst>
                                          <p:attrName>style.visibility</p:attrName>
                                        </p:attrNameLst>
                                      </p:cBhvr>
                                      <p:to>
                                        <p:strVal val="visible"/>
                                      </p:to>
                                    </p:set>
                                    <p:animEffect transition="in" filter="wipe(left)">
                                      <p:cBhvr>
                                        <p:cTn id="7" dur="500"/>
                                        <p:tgtEl>
                                          <p:spTgt spid="2549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4979">
                                            <p:txEl>
                                              <p:pRg st="1" end="1"/>
                                            </p:txEl>
                                          </p:spTgt>
                                        </p:tgtEl>
                                        <p:attrNameLst>
                                          <p:attrName>style.visibility</p:attrName>
                                        </p:attrNameLst>
                                      </p:cBhvr>
                                      <p:to>
                                        <p:strVal val="visible"/>
                                      </p:to>
                                    </p:set>
                                    <p:animEffect transition="in" filter="wipe(left)">
                                      <p:cBhvr>
                                        <p:cTn id="12" dur="500"/>
                                        <p:tgtEl>
                                          <p:spTgt spid="2549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4979">
                                            <p:txEl>
                                              <p:pRg st="2" end="2"/>
                                            </p:txEl>
                                          </p:spTgt>
                                        </p:tgtEl>
                                        <p:attrNameLst>
                                          <p:attrName>style.visibility</p:attrName>
                                        </p:attrNameLst>
                                      </p:cBhvr>
                                      <p:to>
                                        <p:strVal val="visible"/>
                                      </p:to>
                                    </p:set>
                                    <p:animEffect transition="in" filter="wipe(left)">
                                      <p:cBhvr>
                                        <p:cTn id="17" dur="500"/>
                                        <p:tgtEl>
                                          <p:spTgt spid="2549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4979">
                                            <p:txEl>
                                              <p:pRg st="3" end="3"/>
                                            </p:txEl>
                                          </p:spTgt>
                                        </p:tgtEl>
                                        <p:attrNameLst>
                                          <p:attrName>style.visibility</p:attrName>
                                        </p:attrNameLst>
                                      </p:cBhvr>
                                      <p:to>
                                        <p:strVal val="visible"/>
                                      </p:to>
                                    </p:set>
                                    <p:animEffect transition="in" filter="wipe(left)">
                                      <p:cBhvr>
                                        <p:cTn id="22" dur="500"/>
                                        <p:tgtEl>
                                          <p:spTgt spid="2549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4979">
                                            <p:txEl>
                                              <p:pRg st="4" end="4"/>
                                            </p:txEl>
                                          </p:spTgt>
                                        </p:tgtEl>
                                        <p:attrNameLst>
                                          <p:attrName>style.visibility</p:attrName>
                                        </p:attrNameLst>
                                      </p:cBhvr>
                                      <p:to>
                                        <p:strVal val="visible"/>
                                      </p:to>
                                    </p:set>
                                    <p:animEffect transition="in" filter="wipe(left)">
                                      <p:cBhvr>
                                        <p:cTn id="27" dur="500"/>
                                        <p:tgtEl>
                                          <p:spTgt spid="2549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54979">
                                            <p:txEl>
                                              <p:pRg st="5" end="5"/>
                                            </p:txEl>
                                          </p:spTgt>
                                        </p:tgtEl>
                                        <p:attrNameLst>
                                          <p:attrName>style.visibility</p:attrName>
                                        </p:attrNameLst>
                                      </p:cBhvr>
                                      <p:to>
                                        <p:strVal val="visible"/>
                                      </p:to>
                                    </p:set>
                                    <p:animEffect transition="in" filter="wipe(left)">
                                      <p:cBhvr>
                                        <p:cTn id="32" dur="500"/>
                                        <p:tgtEl>
                                          <p:spTgt spid="2549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4979">
                                            <p:txEl>
                                              <p:pRg st="6" end="6"/>
                                            </p:txEl>
                                          </p:spTgt>
                                        </p:tgtEl>
                                        <p:attrNameLst>
                                          <p:attrName>style.visibility</p:attrName>
                                        </p:attrNameLst>
                                      </p:cBhvr>
                                      <p:to>
                                        <p:strVal val="visible"/>
                                      </p:to>
                                    </p:set>
                                    <p:animEffect transition="in" filter="wipe(left)">
                                      <p:cBhvr>
                                        <p:cTn id="37" dur="500"/>
                                        <p:tgtEl>
                                          <p:spTgt spid="2549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9" grpId="0" build="p"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9552" y="188640"/>
            <a:ext cx="8352928" cy="6740306"/>
          </a:xfrm>
          <a:prstGeom prst="rect">
            <a:avLst/>
          </a:prstGeom>
          <a:noFill/>
        </p:spPr>
        <p:txBody>
          <a:bodyPr wrap="square" rtlCol="0">
            <a:spAutoFit/>
          </a:bodyPr>
          <a:lstStyle/>
          <a:p>
            <a:pPr algn="ctr"/>
            <a:r>
              <a:rPr lang="it-IT" dirty="0" err="1" smtClean="0">
                <a:solidFill>
                  <a:srgbClr val="FF0000"/>
                </a:solidFill>
              </a:rPr>
              <a:t>Dystrophin</a:t>
            </a:r>
            <a:r>
              <a:rPr lang="it-IT" dirty="0" smtClean="0">
                <a:solidFill>
                  <a:srgbClr val="FF0000"/>
                </a:solidFill>
              </a:rPr>
              <a:t> gene</a:t>
            </a:r>
          </a:p>
          <a:p>
            <a:pPr algn="ctr"/>
            <a:endParaRPr lang="it-IT" dirty="0" smtClean="0">
              <a:solidFill>
                <a:srgbClr val="FF0000"/>
              </a:solidFill>
            </a:endParaRPr>
          </a:p>
          <a:p>
            <a:r>
              <a:rPr lang="it-IT" dirty="0" smtClean="0"/>
              <a:t>DMD</a:t>
            </a:r>
            <a:r>
              <a:rPr lang="it-IT" dirty="0"/>
              <a:t>, the </a:t>
            </a:r>
            <a:r>
              <a:rPr lang="it-IT" dirty="0" err="1"/>
              <a:t>largest</a:t>
            </a:r>
            <a:r>
              <a:rPr lang="it-IT" dirty="0"/>
              <a:t> </a:t>
            </a:r>
            <a:r>
              <a:rPr lang="it-IT" dirty="0" err="1"/>
              <a:t>known</a:t>
            </a:r>
            <a:r>
              <a:rPr lang="it-IT" dirty="0"/>
              <a:t> human gene, </a:t>
            </a:r>
            <a:r>
              <a:rPr lang="it-IT" dirty="0" err="1"/>
              <a:t>provides</a:t>
            </a:r>
            <a:r>
              <a:rPr lang="it-IT" dirty="0"/>
              <a:t> </a:t>
            </a:r>
            <a:r>
              <a:rPr lang="it-IT" dirty="0" err="1"/>
              <a:t>instructions</a:t>
            </a:r>
            <a:r>
              <a:rPr lang="it-IT" dirty="0"/>
              <a:t> for </a:t>
            </a:r>
            <a:r>
              <a:rPr lang="it-IT" dirty="0" err="1"/>
              <a:t>making</a:t>
            </a:r>
            <a:r>
              <a:rPr lang="it-IT" dirty="0"/>
              <a:t> a </a:t>
            </a:r>
            <a:r>
              <a:rPr lang="it-IT" dirty="0" err="1"/>
              <a:t>protein</a:t>
            </a:r>
            <a:r>
              <a:rPr lang="it-IT" dirty="0"/>
              <a:t> </a:t>
            </a:r>
            <a:r>
              <a:rPr lang="it-IT" dirty="0" err="1"/>
              <a:t>called</a:t>
            </a:r>
            <a:r>
              <a:rPr lang="it-IT" dirty="0"/>
              <a:t> </a:t>
            </a:r>
            <a:r>
              <a:rPr lang="it-IT" dirty="0" err="1"/>
              <a:t>dystrophin</a:t>
            </a:r>
            <a:r>
              <a:rPr lang="it-IT" dirty="0"/>
              <a:t>. </a:t>
            </a:r>
            <a:r>
              <a:rPr lang="it-IT" dirty="0" err="1"/>
              <a:t>This</a:t>
            </a:r>
            <a:r>
              <a:rPr lang="it-IT" dirty="0"/>
              <a:t> </a:t>
            </a:r>
            <a:r>
              <a:rPr lang="it-IT" dirty="0" err="1"/>
              <a:t>protein</a:t>
            </a:r>
            <a:r>
              <a:rPr lang="it-IT" dirty="0"/>
              <a:t> </a:t>
            </a:r>
            <a:r>
              <a:rPr lang="it-IT" dirty="0" err="1"/>
              <a:t>is</a:t>
            </a:r>
            <a:r>
              <a:rPr lang="it-IT" dirty="0"/>
              <a:t> </a:t>
            </a:r>
            <a:r>
              <a:rPr lang="it-IT" dirty="0" err="1"/>
              <a:t>located</a:t>
            </a:r>
            <a:r>
              <a:rPr lang="it-IT" dirty="0"/>
              <a:t> </a:t>
            </a:r>
            <a:r>
              <a:rPr lang="it-IT" dirty="0" err="1"/>
              <a:t>primarily</a:t>
            </a:r>
            <a:r>
              <a:rPr lang="it-IT" dirty="0"/>
              <a:t> in </a:t>
            </a:r>
            <a:r>
              <a:rPr lang="it-IT" dirty="0" err="1"/>
              <a:t>muscles</a:t>
            </a:r>
            <a:r>
              <a:rPr lang="it-IT" dirty="0"/>
              <a:t> </a:t>
            </a:r>
            <a:r>
              <a:rPr lang="it-IT" dirty="0" err="1"/>
              <a:t>used</a:t>
            </a:r>
            <a:r>
              <a:rPr lang="it-IT" dirty="0"/>
              <a:t> for </a:t>
            </a:r>
            <a:r>
              <a:rPr lang="it-IT" dirty="0" err="1"/>
              <a:t>movement</a:t>
            </a:r>
            <a:r>
              <a:rPr lang="it-IT" dirty="0"/>
              <a:t> (</a:t>
            </a:r>
            <a:r>
              <a:rPr lang="it-IT" dirty="0" err="1"/>
              <a:t>skeletal</a:t>
            </a:r>
            <a:r>
              <a:rPr lang="it-IT" dirty="0"/>
              <a:t> </a:t>
            </a:r>
            <a:r>
              <a:rPr lang="it-IT" dirty="0" err="1"/>
              <a:t>muscles</a:t>
            </a:r>
            <a:r>
              <a:rPr lang="it-IT" dirty="0"/>
              <a:t>) and in </a:t>
            </a:r>
            <a:r>
              <a:rPr lang="it-IT" dirty="0" err="1"/>
              <a:t>heart</a:t>
            </a:r>
            <a:r>
              <a:rPr lang="it-IT" dirty="0"/>
              <a:t> (</a:t>
            </a:r>
            <a:r>
              <a:rPr lang="it-IT" dirty="0" err="1"/>
              <a:t>cardiac</a:t>
            </a:r>
            <a:r>
              <a:rPr lang="it-IT" dirty="0"/>
              <a:t>) </a:t>
            </a:r>
            <a:r>
              <a:rPr lang="it-IT" dirty="0" err="1"/>
              <a:t>muscle</a:t>
            </a:r>
            <a:r>
              <a:rPr lang="it-IT" dirty="0"/>
              <a:t>. Small </a:t>
            </a:r>
            <a:r>
              <a:rPr lang="it-IT" dirty="0" err="1"/>
              <a:t>amounts</a:t>
            </a:r>
            <a:r>
              <a:rPr lang="it-IT" dirty="0"/>
              <a:t> of </a:t>
            </a:r>
            <a:r>
              <a:rPr lang="it-IT" dirty="0" err="1"/>
              <a:t>dystrophin</a:t>
            </a:r>
            <a:r>
              <a:rPr lang="it-IT" dirty="0"/>
              <a:t> are </a:t>
            </a:r>
            <a:r>
              <a:rPr lang="it-IT" dirty="0" err="1"/>
              <a:t>present</a:t>
            </a:r>
            <a:r>
              <a:rPr lang="it-IT" dirty="0"/>
              <a:t> in </a:t>
            </a:r>
            <a:r>
              <a:rPr lang="it-IT" dirty="0" err="1"/>
              <a:t>nerve</a:t>
            </a:r>
            <a:r>
              <a:rPr lang="it-IT" dirty="0"/>
              <a:t> </a:t>
            </a:r>
            <a:r>
              <a:rPr lang="it-IT" dirty="0" err="1"/>
              <a:t>cells</a:t>
            </a:r>
            <a:r>
              <a:rPr lang="it-IT" dirty="0"/>
              <a:t> in the brain.</a:t>
            </a:r>
          </a:p>
          <a:p>
            <a:endParaRPr lang="it-IT" dirty="0"/>
          </a:p>
          <a:p>
            <a:r>
              <a:rPr lang="it-IT" dirty="0"/>
              <a:t>In </a:t>
            </a:r>
            <a:r>
              <a:rPr lang="it-IT" dirty="0" err="1"/>
              <a:t>skeletal</a:t>
            </a:r>
            <a:r>
              <a:rPr lang="it-IT" dirty="0"/>
              <a:t> and </a:t>
            </a:r>
            <a:r>
              <a:rPr lang="it-IT" dirty="0" err="1"/>
              <a:t>cardiac</a:t>
            </a:r>
            <a:r>
              <a:rPr lang="it-IT" dirty="0"/>
              <a:t> </a:t>
            </a:r>
            <a:r>
              <a:rPr lang="it-IT" dirty="0" err="1"/>
              <a:t>muscles</a:t>
            </a:r>
            <a:r>
              <a:rPr lang="it-IT" dirty="0"/>
              <a:t>, </a:t>
            </a:r>
            <a:r>
              <a:rPr lang="it-IT" dirty="0" err="1"/>
              <a:t>dystrophin</a:t>
            </a:r>
            <a:r>
              <a:rPr lang="it-IT" dirty="0"/>
              <a:t> </a:t>
            </a:r>
            <a:r>
              <a:rPr lang="it-IT" dirty="0" err="1"/>
              <a:t>is</a:t>
            </a:r>
            <a:r>
              <a:rPr lang="it-IT" dirty="0"/>
              <a:t> part of a </a:t>
            </a:r>
            <a:r>
              <a:rPr lang="it-IT" dirty="0" err="1"/>
              <a:t>group</a:t>
            </a:r>
            <a:r>
              <a:rPr lang="it-IT" dirty="0"/>
              <a:t> of </a:t>
            </a:r>
            <a:r>
              <a:rPr lang="it-IT" dirty="0" err="1"/>
              <a:t>proteins</a:t>
            </a:r>
            <a:r>
              <a:rPr lang="it-IT" dirty="0"/>
              <a:t> (a </a:t>
            </a:r>
            <a:r>
              <a:rPr lang="it-IT" dirty="0" err="1"/>
              <a:t>protein</a:t>
            </a:r>
            <a:r>
              <a:rPr lang="it-IT" dirty="0"/>
              <a:t> </a:t>
            </a:r>
            <a:r>
              <a:rPr lang="it-IT" dirty="0" err="1"/>
              <a:t>complex</a:t>
            </a:r>
            <a:r>
              <a:rPr lang="it-IT" dirty="0"/>
              <a:t>) </a:t>
            </a:r>
            <a:r>
              <a:rPr lang="it-IT" dirty="0" err="1"/>
              <a:t>that</a:t>
            </a:r>
            <a:r>
              <a:rPr lang="it-IT" dirty="0"/>
              <a:t> work </a:t>
            </a:r>
            <a:r>
              <a:rPr lang="it-IT" dirty="0" err="1"/>
              <a:t>together</a:t>
            </a:r>
            <a:r>
              <a:rPr lang="it-IT" dirty="0"/>
              <a:t> to </a:t>
            </a:r>
            <a:r>
              <a:rPr lang="it-IT" dirty="0" err="1"/>
              <a:t>strengthen</a:t>
            </a:r>
            <a:r>
              <a:rPr lang="it-IT" dirty="0"/>
              <a:t> </a:t>
            </a:r>
            <a:r>
              <a:rPr lang="it-IT" dirty="0" err="1"/>
              <a:t>muscle</a:t>
            </a:r>
            <a:r>
              <a:rPr lang="it-IT" dirty="0"/>
              <a:t> </a:t>
            </a:r>
            <a:r>
              <a:rPr lang="it-IT" dirty="0" err="1"/>
              <a:t>fibers</a:t>
            </a:r>
            <a:r>
              <a:rPr lang="it-IT" dirty="0"/>
              <a:t> and </a:t>
            </a:r>
            <a:r>
              <a:rPr lang="it-IT" dirty="0" err="1"/>
              <a:t>protect</a:t>
            </a:r>
            <a:r>
              <a:rPr lang="it-IT" dirty="0"/>
              <a:t> </a:t>
            </a:r>
            <a:r>
              <a:rPr lang="it-IT" dirty="0" err="1"/>
              <a:t>them</a:t>
            </a:r>
            <a:r>
              <a:rPr lang="it-IT" dirty="0"/>
              <a:t> from </a:t>
            </a:r>
            <a:r>
              <a:rPr lang="it-IT" dirty="0" err="1"/>
              <a:t>injury</a:t>
            </a:r>
            <a:r>
              <a:rPr lang="it-IT" dirty="0"/>
              <a:t> </a:t>
            </a:r>
            <a:r>
              <a:rPr lang="it-IT" dirty="0" err="1"/>
              <a:t>as</a:t>
            </a:r>
            <a:r>
              <a:rPr lang="it-IT" dirty="0"/>
              <a:t> </a:t>
            </a:r>
            <a:r>
              <a:rPr lang="it-IT" dirty="0" err="1"/>
              <a:t>muscles</a:t>
            </a:r>
            <a:r>
              <a:rPr lang="it-IT" dirty="0"/>
              <a:t> </a:t>
            </a:r>
            <a:r>
              <a:rPr lang="it-IT" dirty="0" err="1"/>
              <a:t>contract</a:t>
            </a:r>
            <a:r>
              <a:rPr lang="it-IT" dirty="0"/>
              <a:t> and relax. The </a:t>
            </a:r>
            <a:r>
              <a:rPr lang="it-IT" dirty="0" err="1"/>
              <a:t>dystrophin</a:t>
            </a:r>
            <a:r>
              <a:rPr lang="it-IT" dirty="0"/>
              <a:t> </a:t>
            </a:r>
            <a:r>
              <a:rPr lang="it-IT" dirty="0" err="1"/>
              <a:t>complex</a:t>
            </a:r>
            <a:r>
              <a:rPr lang="it-IT" dirty="0"/>
              <a:t> </a:t>
            </a:r>
            <a:r>
              <a:rPr lang="it-IT" dirty="0" err="1"/>
              <a:t>acts</a:t>
            </a:r>
            <a:r>
              <a:rPr lang="it-IT" dirty="0"/>
              <a:t> </a:t>
            </a:r>
            <a:r>
              <a:rPr lang="it-IT" dirty="0" err="1"/>
              <a:t>as</a:t>
            </a:r>
            <a:r>
              <a:rPr lang="it-IT" dirty="0"/>
              <a:t> an anchor, </a:t>
            </a:r>
            <a:r>
              <a:rPr lang="it-IT" dirty="0" err="1"/>
              <a:t>connecting</a:t>
            </a:r>
            <a:r>
              <a:rPr lang="it-IT" dirty="0"/>
              <a:t> </a:t>
            </a:r>
            <a:r>
              <a:rPr lang="it-IT" dirty="0" err="1"/>
              <a:t>each</a:t>
            </a:r>
            <a:r>
              <a:rPr lang="it-IT" dirty="0"/>
              <a:t> </a:t>
            </a:r>
            <a:r>
              <a:rPr lang="it-IT" dirty="0" err="1"/>
              <a:t>muscle</a:t>
            </a:r>
            <a:r>
              <a:rPr lang="it-IT" dirty="0"/>
              <a:t> </a:t>
            </a:r>
            <a:r>
              <a:rPr lang="it-IT" dirty="0" err="1"/>
              <a:t>cell's</a:t>
            </a:r>
            <a:r>
              <a:rPr lang="it-IT" dirty="0"/>
              <a:t> </a:t>
            </a:r>
            <a:r>
              <a:rPr lang="it-IT" dirty="0" err="1"/>
              <a:t>structural</a:t>
            </a:r>
            <a:r>
              <a:rPr lang="it-IT" dirty="0"/>
              <a:t> </a:t>
            </a:r>
            <a:r>
              <a:rPr lang="it-IT" dirty="0" err="1"/>
              <a:t>framework</a:t>
            </a:r>
            <a:r>
              <a:rPr lang="it-IT" dirty="0"/>
              <a:t> (</a:t>
            </a:r>
            <a:r>
              <a:rPr lang="it-IT" dirty="0" err="1"/>
              <a:t>cytoskeleton</a:t>
            </a:r>
            <a:r>
              <a:rPr lang="it-IT" dirty="0"/>
              <a:t>) with the lattice of </a:t>
            </a:r>
            <a:r>
              <a:rPr lang="it-IT" dirty="0" err="1"/>
              <a:t>proteins</a:t>
            </a:r>
            <a:r>
              <a:rPr lang="it-IT" dirty="0"/>
              <a:t> and </a:t>
            </a:r>
            <a:r>
              <a:rPr lang="it-IT" dirty="0" err="1"/>
              <a:t>other</a:t>
            </a:r>
            <a:r>
              <a:rPr lang="it-IT" dirty="0"/>
              <a:t> </a:t>
            </a:r>
            <a:r>
              <a:rPr lang="it-IT" dirty="0" err="1"/>
              <a:t>molecules</a:t>
            </a:r>
            <a:r>
              <a:rPr lang="it-IT" dirty="0"/>
              <a:t> </a:t>
            </a:r>
            <a:r>
              <a:rPr lang="it-IT" dirty="0" err="1"/>
              <a:t>outside</a:t>
            </a:r>
            <a:r>
              <a:rPr lang="it-IT" dirty="0"/>
              <a:t> the </a:t>
            </a:r>
            <a:r>
              <a:rPr lang="it-IT" dirty="0" err="1"/>
              <a:t>cell</a:t>
            </a:r>
            <a:r>
              <a:rPr lang="it-IT" dirty="0"/>
              <a:t> (</a:t>
            </a:r>
            <a:r>
              <a:rPr lang="it-IT" dirty="0" err="1"/>
              <a:t>extracellular</a:t>
            </a:r>
            <a:r>
              <a:rPr lang="it-IT" dirty="0"/>
              <a:t> </a:t>
            </a:r>
            <a:r>
              <a:rPr lang="it-IT" dirty="0" err="1"/>
              <a:t>matrix</a:t>
            </a:r>
            <a:r>
              <a:rPr lang="it-IT" dirty="0"/>
              <a:t>). The </a:t>
            </a:r>
            <a:r>
              <a:rPr lang="it-IT" dirty="0" err="1"/>
              <a:t>dystrophin</a:t>
            </a:r>
            <a:r>
              <a:rPr lang="it-IT" dirty="0"/>
              <a:t> </a:t>
            </a:r>
            <a:r>
              <a:rPr lang="it-IT" dirty="0" err="1"/>
              <a:t>complex</a:t>
            </a:r>
            <a:r>
              <a:rPr lang="it-IT" dirty="0"/>
              <a:t> </a:t>
            </a:r>
            <a:r>
              <a:rPr lang="it-IT" dirty="0" err="1"/>
              <a:t>may</a:t>
            </a:r>
            <a:r>
              <a:rPr lang="it-IT" dirty="0"/>
              <a:t> </a:t>
            </a:r>
            <a:r>
              <a:rPr lang="it-IT" dirty="0" err="1"/>
              <a:t>also</a:t>
            </a:r>
            <a:r>
              <a:rPr lang="it-IT" dirty="0"/>
              <a:t> play a </a:t>
            </a:r>
            <a:r>
              <a:rPr lang="it-IT" dirty="0" err="1"/>
              <a:t>role</a:t>
            </a:r>
            <a:r>
              <a:rPr lang="it-IT" dirty="0"/>
              <a:t> in </a:t>
            </a:r>
            <a:r>
              <a:rPr lang="it-IT" dirty="0" err="1"/>
              <a:t>cell</a:t>
            </a:r>
            <a:r>
              <a:rPr lang="it-IT" dirty="0"/>
              <a:t> </a:t>
            </a:r>
            <a:r>
              <a:rPr lang="it-IT" dirty="0" err="1"/>
              <a:t>signaling</a:t>
            </a:r>
            <a:r>
              <a:rPr lang="it-IT" dirty="0"/>
              <a:t> by </a:t>
            </a:r>
            <a:r>
              <a:rPr lang="it-IT" dirty="0" err="1"/>
              <a:t>interacting</a:t>
            </a:r>
            <a:r>
              <a:rPr lang="it-IT" dirty="0"/>
              <a:t> with </a:t>
            </a:r>
            <a:r>
              <a:rPr lang="it-IT" dirty="0" err="1"/>
              <a:t>proteins</a:t>
            </a:r>
            <a:r>
              <a:rPr lang="it-IT" dirty="0"/>
              <a:t> </a:t>
            </a:r>
            <a:r>
              <a:rPr lang="it-IT" dirty="0" err="1"/>
              <a:t>that</a:t>
            </a:r>
            <a:r>
              <a:rPr lang="it-IT" dirty="0"/>
              <a:t> </a:t>
            </a:r>
            <a:r>
              <a:rPr lang="it-IT" dirty="0" err="1"/>
              <a:t>send</a:t>
            </a:r>
            <a:r>
              <a:rPr lang="it-IT" dirty="0"/>
              <a:t> and </a:t>
            </a:r>
            <a:r>
              <a:rPr lang="it-IT" dirty="0" err="1"/>
              <a:t>receive</a:t>
            </a:r>
            <a:r>
              <a:rPr lang="it-IT" dirty="0"/>
              <a:t> </a:t>
            </a:r>
            <a:r>
              <a:rPr lang="it-IT" dirty="0" err="1"/>
              <a:t>chemical</a:t>
            </a:r>
            <a:r>
              <a:rPr lang="it-IT" dirty="0"/>
              <a:t> </a:t>
            </a:r>
            <a:r>
              <a:rPr lang="it-IT" dirty="0" err="1"/>
              <a:t>signals</a:t>
            </a:r>
            <a:r>
              <a:rPr lang="it-IT" dirty="0"/>
              <a:t>.</a:t>
            </a:r>
          </a:p>
          <a:p>
            <a:endParaRPr lang="it-IT" dirty="0"/>
          </a:p>
        </p:txBody>
      </p:sp>
    </p:spTree>
    <p:extLst>
      <p:ext uri="{BB962C8B-B14F-4D97-AF65-F5344CB8AC3E}">
        <p14:creationId xmlns:p14="http://schemas.microsoft.com/office/powerpoint/2010/main" val="3198725911"/>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4"/>
          <a:srcRect/>
          <a:stretch>
            <a:fillRect/>
          </a:stretch>
        </p:blipFill>
        <p:spPr bwMode="auto">
          <a:xfrm>
            <a:off x="745976" y="0"/>
            <a:ext cx="5410200" cy="6858000"/>
          </a:xfrm>
          <a:prstGeom prst="rect">
            <a:avLst/>
          </a:prstGeom>
          <a:noFill/>
          <a:ln w="9525">
            <a:noFill/>
            <a:miter lim="800000"/>
            <a:headEnd/>
            <a:tailEnd/>
          </a:ln>
        </p:spPr>
      </p:pic>
      <p:graphicFrame>
        <p:nvGraphicFramePr>
          <p:cNvPr id="257027" name="Object 14"/>
          <p:cNvGraphicFramePr>
            <a:graphicFrameLocks noChangeAspect="1"/>
          </p:cNvGraphicFramePr>
          <p:nvPr/>
        </p:nvGraphicFramePr>
        <p:xfrm>
          <a:off x="1857375" y="228600"/>
          <a:ext cx="3581400" cy="2520950"/>
        </p:xfrm>
        <a:graphic>
          <a:graphicData uri="http://schemas.openxmlformats.org/presentationml/2006/ole">
            <mc:AlternateContent xmlns:mc="http://schemas.openxmlformats.org/markup-compatibility/2006">
              <mc:Choice xmlns:v="urn:schemas-microsoft-com:vml" Requires="v">
                <p:oleObj spid="_x0000_s7644" name="Immagine bitmap" r:id="rId5" imgW="2381582" imgH="1676634" progId="PBrush">
                  <p:embed/>
                </p:oleObj>
              </mc:Choice>
              <mc:Fallback>
                <p:oleObj name="Immagine bitmap" r:id="rId5" imgW="2381582" imgH="1676634" progId="PBrush">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75" y="228600"/>
                        <a:ext cx="358140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CasellaDiTesto 1"/>
          <p:cNvSpPr txBox="1"/>
          <p:nvPr/>
        </p:nvSpPr>
        <p:spPr>
          <a:xfrm>
            <a:off x="6084169" y="260648"/>
            <a:ext cx="3059831" cy="6370974"/>
          </a:xfrm>
          <a:prstGeom prst="rect">
            <a:avLst/>
          </a:prstGeom>
          <a:noFill/>
        </p:spPr>
        <p:txBody>
          <a:bodyPr wrap="square" rtlCol="0">
            <a:spAutoFit/>
          </a:bodyPr>
          <a:lstStyle/>
          <a:p>
            <a:r>
              <a:rPr lang="it-IT" dirty="0"/>
              <a:t>In </a:t>
            </a:r>
            <a:r>
              <a:rPr lang="it-IT" dirty="0" err="1"/>
              <a:t>people</a:t>
            </a:r>
            <a:r>
              <a:rPr lang="it-IT" dirty="0"/>
              <a:t> with </a:t>
            </a:r>
            <a:r>
              <a:rPr lang="it-IT" dirty="0" err="1"/>
              <a:t>Duchenne</a:t>
            </a:r>
            <a:r>
              <a:rPr lang="it-IT" dirty="0"/>
              <a:t> </a:t>
            </a:r>
            <a:r>
              <a:rPr lang="it-IT" dirty="0" err="1"/>
              <a:t>muscular</a:t>
            </a:r>
            <a:r>
              <a:rPr lang="it-IT" dirty="0"/>
              <a:t> </a:t>
            </a:r>
            <a:r>
              <a:rPr lang="it-IT" dirty="0" err="1"/>
              <a:t>dystrophy</a:t>
            </a:r>
            <a:r>
              <a:rPr lang="it-IT" dirty="0"/>
              <a:t> </a:t>
            </a:r>
            <a:r>
              <a:rPr lang="it-IT" dirty="0" err="1"/>
              <a:t>we</a:t>
            </a:r>
            <a:r>
              <a:rPr lang="it-IT" dirty="0"/>
              <a:t> </a:t>
            </a:r>
            <a:r>
              <a:rPr lang="it-IT" dirty="0" err="1" smtClean="0"/>
              <a:t>observe</a:t>
            </a:r>
            <a:r>
              <a:rPr lang="it-IT" dirty="0" smtClean="0"/>
              <a:t> </a:t>
            </a:r>
            <a:r>
              <a:rPr lang="it-IT" dirty="0"/>
              <a:t>the progressive </a:t>
            </a:r>
            <a:r>
              <a:rPr lang="it-IT" dirty="0" err="1"/>
              <a:t>death</a:t>
            </a:r>
            <a:r>
              <a:rPr lang="it-IT" dirty="0"/>
              <a:t> of </a:t>
            </a:r>
            <a:r>
              <a:rPr lang="it-IT" dirty="0" err="1"/>
              <a:t>muscle</a:t>
            </a:r>
            <a:r>
              <a:rPr lang="it-IT" dirty="0"/>
              <a:t> </a:t>
            </a:r>
            <a:r>
              <a:rPr lang="it-IT" dirty="0" err="1"/>
              <a:t>fibers</a:t>
            </a:r>
            <a:r>
              <a:rPr lang="it-IT" dirty="0"/>
              <a:t>, first </a:t>
            </a:r>
            <a:r>
              <a:rPr lang="it-IT" dirty="0" err="1"/>
              <a:t>at</a:t>
            </a:r>
            <a:r>
              <a:rPr lang="it-IT" dirty="0"/>
              <a:t> the </a:t>
            </a:r>
            <a:r>
              <a:rPr lang="it-IT" dirty="0" err="1"/>
              <a:t>level</a:t>
            </a:r>
            <a:r>
              <a:rPr lang="it-IT" dirty="0"/>
              <a:t> of </a:t>
            </a:r>
            <a:r>
              <a:rPr lang="it-IT" dirty="0" err="1"/>
              <a:t>arms</a:t>
            </a:r>
            <a:r>
              <a:rPr lang="it-IT" dirty="0"/>
              <a:t> and </a:t>
            </a:r>
            <a:r>
              <a:rPr lang="it-IT" dirty="0" err="1"/>
              <a:t>legs</a:t>
            </a:r>
            <a:r>
              <a:rPr lang="it-IT" dirty="0"/>
              <a:t>, </a:t>
            </a:r>
            <a:r>
              <a:rPr lang="it-IT" dirty="0" err="1"/>
              <a:t>then</a:t>
            </a:r>
            <a:r>
              <a:rPr lang="it-IT" dirty="0"/>
              <a:t> </a:t>
            </a:r>
            <a:r>
              <a:rPr lang="it-IT" dirty="0" err="1" smtClean="0"/>
              <a:t>at</a:t>
            </a:r>
            <a:r>
              <a:rPr lang="it-IT" dirty="0" smtClean="0"/>
              <a:t> the </a:t>
            </a:r>
            <a:r>
              <a:rPr lang="it-IT" dirty="0" err="1" smtClean="0"/>
              <a:t>level</a:t>
            </a:r>
            <a:r>
              <a:rPr lang="it-IT" dirty="0" smtClean="0"/>
              <a:t> of </a:t>
            </a:r>
            <a:r>
              <a:rPr lang="it-IT" dirty="0" err="1"/>
              <a:t>heart</a:t>
            </a:r>
            <a:r>
              <a:rPr lang="it-IT" dirty="0"/>
              <a:t> and </a:t>
            </a:r>
            <a:r>
              <a:rPr lang="it-IT" dirty="0" err="1"/>
              <a:t>respiratory</a:t>
            </a:r>
            <a:r>
              <a:rPr lang="it-IT" dirty="0"/>
              <a:t> </a:t>
            </a:r>
            <a:r>
              <a:rPr lang="it-IT" dirty="0" err="1"/>
              <a:t>system</a:t>
            </a:r>
            <a:r>
              <a:rPr lang="it-IT" dirty="0"/>
              <a:t>: </a:t>
            </a:r>
            <a:r>
              <a:rPr lang="it-IT" dirty="0" err="1"/>
              <a:t>this</a:t>
            </a:r>
            <a:r>
              <a:rPr lang="it-IT" dirty="0"/>
              <a:t> </a:t>
            </a:r>
            <a:r>
              <a:rPr lang="it-IT" dirty="0" err="1"/>
              <a:t>is</a:t>
            </a:r>
            <a:r>
              <a:rPr lang="it-IT" dirty="0"/>
              <a:t> </a:t>
            </a:r>
            <a:r>
              <a:rPr lang="it-IT" dirty="0" err="1"/>
              <a:t>because</a:t>
            </a:r>
            <a:r>
              <a:rPr lang="it-IT" dirty="0"/>
              <a:t> due to a </a:t>
            </a:r>
            <a:r>
              <a:rPr lang="it-IT" dirty="0" err="1"/>
              <a:t>genetic</a:t>
            </a:r>
            <a:r>
              <a:rPr lang="it-IT" dirty="0"/>
              <a:t> </a:t>
            </a:r>
            <a:r>
              <a:rPr lang="it-IT" dirty="0" err="1"/>
              <a:t>defect</a:t>
            </a:r>
            <a:r>
              <a:rPr lang="it-IT" dirty="0"/>
              <a:t> the </a:t>
            </a:r>
            <a:r>
              <a:rPr lang="it-IT" dirty="0" err="1"/>
              <a:t>cells</a:t>
            </a:r>
            <a:r>
              <a:rPr lang="it-IT" dirty="0"/>
              <a:t> are </a:t>
            </a:r>
            <a:r>
              <a:rPr lang="it-IT" dirty="0" err="1"/>
              <a:t>unable</a:t>
            </a:r>
            <a:r>
              <a:rPr lang="it-IT" dirty="0"/>
              <a:t> to produce </a:t>
            </a:r>
            <a:r>
              <a:rPr lang="it-IT" dirty="0" err="1"/>
              <a:t>dystrophin</a:t>
            </a:r>
            <a:r>
              <a:rPr lang="it-IT" dirty="0"/>
              <a:t>, a </a:t>
            </a:r>
            <a:r>
              <a:rPr lang="it-IT" dirty="0" err="1"/>
              <a:t>protein</a:t>
            </a:r>
            <a:r>
              <a:rPr lang="it-IT" dirty="0"/>
              <a:t> </a:t>
            </a:r>
            <a:r>
              <a:rPr lang="it-IT" dirty="0" err="1"/>
              <a:t>located</a:t>
            </a:r>
            <a:r>
              <a:rPr lang="it-IT" dirty="0"/>
              <a:t> on the </a:t>
            </a:r>
            <a:r>
              <a:rPr lang="it-IT" dirty="0" err="1"/>
              <a:t>surface</a:t>
            </a:r>
            <a:r>
              <a:rPr lang="it-IT" dirty="0"/>
              <a:t> of </a:t>
            </a:r>
            <a:r>
              <a:rPr lang="it-IT" dirty="0" err="1"/>
              <a:t>muscle</a:t>
            </a:r>
            <a:r>
              <a:rPr lang="it-IT" dirty="0"/>
              <a:t> </a:t>
            </a:r>
            <a:r>
              <a:rPr lang="it-IT" dirty="0" err="1"/>
              <a:t>cells</a:t>
            </a:r>
            <a:r>
              <a:rPr lang="it-IT" dirty="0"/>
              <a:t> in </a:t>
            </a:r>
            <a:r>
              <a:rPr lang="it-IT" dirty="0" err="1"/>
              <a:t>combination</a:t>
            </a:r>
            <a:r>
              <a:rPr lang="it-IT" dirty="0"/>
              <a:t> with a </a:t>
            </a:r>
            <a:r>
              <a:rPr lang="it-IT" dirty="0" err="1"/>
              <a:t>number</a:t>
            </a:r>
            <a:r>
              <a:rPr lang="it-IT" dirty="0"/>
              <a:t> of </a:t>
            </a:r>
            <a:r>
              <a:rPr lang="it-IT" dirty="0" err="1"/>
              <a:t>other</a:t>
            </a:r>
            <a:r>
              <a:rPr lang="it-IT" dirty="0"/>
              <a:t> </a:t>
            </a:r>
            <a:r>
              <a:rPr lang="it-IT" dirty="0" err="1"/>
              <a:t>proteins</a:t>
            </a:r>
            <a:r>
              <a:rPr lang="it-IT" dirty="0"/>
              <a: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57027"/>
                                        </p:tgtEl>
                                        <p:attrNameLst>
                                          <p:attrName>style.visibility</p:attrName>
                                        </p:attrNameLst>
                                      </p:cBhvr>
                                      <p:to>
                                        <p:strVal val="visible"/>
                                      </p:to>
                                    </p:set>
                                    <p:animEffect transition="in" filter="box(out)">
                                      <p:cBhvr>
                                        <p:cTn id="7" dur="500"/>
                                        <p:tgtEl>
                                          <p:spTgt spid="257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527425" y="3284538"/>
            <a:ext cx="5616575" cy="4176712"/>
            <a:chOff x="2608" y="2296"/>
            <a:chExt cx="3538" cy="2631"/>
          </a:xfrm>
        </p:grpSpPr>
        <p:pic>
          <p:nvPicPr>
            <p:cNvPr id="217095" name="Picture 3"/>
            <p:cNvPicPr>
              <a:picLocks noChangeAspect="1" noChangeArrowheads="1"/>
            </p:cNvPicPr>
            <p:nvPr/>
          </p:nvPicPr>
          <p:blipFill>
            <a:blip r:embed="rId3"/>
            <a:srcRect/>
            <a:stretch>
              <a:fillRect/>
            </a:stretch>
          </p:blipFill>
          <p:spPr bwMode="auto">
            <a:xfrm>
              <a:off x="2744" y="2296"/>
              <a:ext cx="3379" cy="2534"/>
            </a:xfrm>
            <a:prstGeom prst="rect">
              <a:avLst/>
            </a:prstGeom>
            <a:solidFill>
              <a:srgbClr val="FFFFFF"/>
            </a:solidFill>
            <a:ln w="9525">
              <a:solidFill>
                <a:srgbClr val="FFFFFF"/>
              </a:solidFill>
              <a:miter lim="800000"/>
              <a:headEnd/>
              <a:tailEnd/>
            </a:ln>
          </p:spPr>
        </p:pic>
        <p:sp>
          <p:nvSpPr>
            <p:cNvPr id="217096" name="Rectangle 4"/>
            <p:cNvSpPr>
              <a:spLocks noChangeArrowheads="1"/>
            </p:cNvSpPr>
            <p:nvPr/>
          </p:nvSpPr>
          <p:spPr bwMode="auto">
            <a:xfrm>
              <a:off x="2608" y="2296"/>
              <a:ext cx="3538" cy="454"/>
            </a:xfrm>
            <a:prstGeom prst="rect">
              <a:avLst/>
            </a:prstGeom>
            <a:solidFill>
              <a:srgbClr val="FFFFFF"/>
            </a:solidFill>
            <a:ln w="9525">
              <a:solidFill>
                <a:srgbClr val="FFFFFF"/>
              </a:solidFill>
              <a:miter lim="800000"/>
              <a:headEnd/>
              <a:tailEnd/>
            </a:ln>
          </p:spPr>
          <p:txBody>
            <a:bodyPr wrap="none" anchor="ctr"/>
            <a:lstStyle/>
            <a:p>
              <a:pPr algn="ctr"/>
              <a:endParaRPr lang="it-IT" sz="1800">
                <a:solidFill>
                  <a:schemeClr val="bg1"/>
                </a:solidFill>
                <a:latin typeface="Arial" pitchFamily="34" charset="0"/>
              </a:endParaRPr>
            </a:p>
          </p:txBody>
        </p:sp>
        <p:sp>
          <p:nvSpPr>
            <p:cNvPr id="217097" name="Rectangle 5"/>
            <p:cNvSpPr>
              <a:spLocks noChangeArrowheads="1"/>
            </p:cNvSpPr>
            <p:nvPr/>
          </p:nvSpPr>
          <p:spPr bwMode="auto">
            <a:xfrm>
              <a:off x="2608" y="4247"/>
              <a:ext cx="3538" cy="680"/>
            </a:xfrm>
            <a:prstGeom prst="rect">
              <a:avLst/>
            </a:prstGeom>
            <a:solidFill>
              <a:srgbClr val="FFFFFF"/>
            </a:solidFill>
            <a:ln w="9525">
              <a:solidFill>
                <a:srgbClr val="FFFFFF"/>
              </a:solidFill>
              <a:miter lim="800000"/>
              <a:headEnd/>
              <a:tailEnd/>
            </a:ln>
          </p:spPr>
          <p:txBody>
            <a:bodyPr wrap="none" anchor="ctr"/>
            <a:lstStyle/>
            <a:p>
              <a:pPr algn="ctr"/>
              <a:endParaRPr lang="it-IT" sz="1800">
                <a:solidFill>
                  <a:schemeClr val="bg1"/>
                </a:solidFill>
                <a:latin typeface="Arial" pitchFamily="34" charset="0"/>
              </a:endParaRPr>
            </a:p>
          </p:txBody>
        </p:sp>
        <p:sp>
          <p:nvSpPr>
            <p:cNvPr id="217098" name="Rectangle 6"/>
            <p:cNvSpPr>
              <a:spLocks noChangeArrowheads="1"/>
            </p:cNvSpPr>
            <p:nvPr/>
          </p:nvSpPr>
          <p:spPr bwMode="auto">
            <a:xfrm>
              <a:off x="2699" y="2704"/>
              <a:ext cx="680" cy="1996"/>
            </a:xfrm>
            <a:prstGeom prst="rect">
              <a:avLst/>
            </a:prstGeom>
            <a:solidFill>
              <a:srgbClr val="FFFFFF"/>
            </a:solidFill>
            <a:ln w="9525">
              <a:solidFill>
                <a:srgbClr val="FFFFFF"/>
              </a:solidFill>
              <a:miter lim="800000"/>
              <a:headEnd/>
              <a:tailEnd/>
            </a:ln>
          </p:spPr>
          <p:txBody>
            <a:bodyPr wrap="none" anchor="ctr"/>
            <a:lstStyle/>
            <a:p>
              <a:pPr algn="ctr"/>
              <a:endParaRPr lang="it-IT" sz="1800">
                <a:solidFill>
                  <a:schemeClr val="bg1"/>
                </a:solidFill>
                <a:latin typeface="Arial" pitchFamily="34" charset="0"/>
              </a:endParaRPr>
            </a:p>
          </p:txBody>
        </p:sp>
        <p:sp>
          <p:nvSpPr>
            <p:cNvPr id="217099" name="Rectangle 7"/>
            <p:cNvSpPr>
              <a:spLocks noChangeArrowheads="1"/>
            </p:cNvSpPr>
            <p:nvPr/>
          </p:nvSpPr>
          <p:spPr bwMode="auto">
            <a:xfrm>
              <a:off x="5329" y="2704"/>
              <a:ext cx="817" cy="1996"/>
            </a:xfrm>
            <a:prstGeom prst="rect">
              <a:avLst/>
            </a:prstGeom>
            <a:solidFill>
              <a:srgbClr val="FFFFFF"/>
            </a:solidFill>
            <a:ln w="9525">
              <a:solidFill>
                <a:srgbClr val="FFFFFF"/>
              </a:solidFill>
              <a:miter lim="800000"/>
              <a:headEnd/>
              <a:tailEnd/>
            </a:ln>
          </p:spPr>
          <p:txBody>
            <a:bodyPr wrap="none" anchor="ctr"/>
            <a:lstStyle/>
            <a:p>
              <a:pPr algn="ctr"/>
              <a:endParaRPr lang="it-IT" sz="1800">
                <a:solidFill>
                  <a:schemeClr val="bg1"/>
                </a:solidFill>
                <a:latin typeface="Arial" pitchFamily="34" charset="0"/>
              </a:endParaRPr>
            </a:p>
          </p:txBody>
        </p:sp>
      </p:grpSp>
      <p:pic>
        <p:nvPicPr>
          <p:cNvPr id="450568" name="Picture 8" descr="11f1"/>
          <p:cNvPicPr>
            <a:picLocks noChangeAspect="1" noChangeArrowheads="1"/>
          </p:cNvPicPr>
          <p:nvPr/>
        </p:nvPicPr>
        <p:blipFill>
          <a:blip r:embed="rId4"/>
          <a:srcRect/>
          <a:stretch>
            <a:fillRect/>
          </a:stretch>
        </p:blipFill>
        <p:spPr bwMode="auto">
          <a:xfrm>
            <a:off x="0" y="0"/>
            <a:ext cx="6219825" cy="3609975"/>
          </a:xfrm>
          <a:prstGeom prst="rect">
            <a:avLst/>
          </a:prstGeom>
          <a:noFill/>
          <a:ln w="9525">
            <a:noFill/>
            <a:miter lim="800000"/>
            <a:headEnd/>
            <a:tailEnd/>
          </a:ln>
        </p:spPr>
      </p:pic>
      <p:pic>
        <p:nvPicPr>
          <p:cNvPr id="217092" name="Picture 9" descr="dmdboys"/>
          <p:cNvPicPr>
            <a:picLocks noChangeAspect="1" noChangeArrowheads="1"/>
          </p:cNvPicPr>
          <p:nvPr/>
        </p:nvPicPr>
        <p:blipFill>
          <a:blip r:embed="rId5"/>
          <a:srcRect/>
          <a:stretch>
            <a:fillRect/>
          </a:stretch>
        </p:blipFill>
        <p:spPr bwMode="auto">
          <a:xfrm>
            <a:off x="250825" y="3284538"/>
            <a:ext cx="4248150" cy="3905250"/>
          </a:xfrm>
          <a:prstGeom prst="rect">
            <a:avLst/>
          </a:prstGeom>
          <a:noFill/>
          <a:ln w="9525">
            <a:noFill/>
            <a:miter lim="800000"/>
            <a:headEnd/>
            <a:tailEnd/>
          </a:ln>
        </p:spPr>
      </p:pic>
      <p:pic>
        <p:nvPicPr>
          <p:cNvPr id="450570" name="Picture 10" descr="Normal muscle with dystrophin stained brown in membrane outlining cell"/>
          <p:cNvPicPr>
            <a:picLocks noChangeAspect="1" noChangeArrowheads="1"/>
          </p:cNvPicPr>
          <p:nvPr/>
        </p:nvPicPr>
        <p:blipFill>
          <a:blip r:embed="rId6"/>
          <a:srcRect/>
          <a:stretch>
            <a:fillRect/>
          </a:stretch>
        </p:blipFill>
        <p:spPr bwMode="auto">
          <a:xfrm>
            <a:off x="6300788" y="188913"/>
            <a:ext cx="2476500" cy="1619250"/>
          </a:xfrm>
          <a:prstGeom prst="rect">
            <a:avLst/>
          </a:prstGeom>
          <a:noFill/>
          <a:ln w="9525">
            <a:noFill/>
            <a:miter lim="800000"/>
            <a:headEnd/>
            <a:tailEnd/>
          </a:ln>
        </p:spPr>
      </p:pic>
      <p:pic>
        <p:nvPicPr>
          <p:cNvPr id="450571" name="Picture 11" descr="DMD muscle: Absence of dystrophin stain except in one fibre in middle"/>
          <p:cNvPicPr>
            <a:picLocks noChangeAspect="1" noChangeArrowheads="1"/>
          </p:cNvPicPr>
          <p:nvPr/>
        </p:nvPicPr>
        <p:blipFill>
          <a:blip r:embed="rId7"/>
          <a:srcRect/>
          <a:stretch>
            <a:fillRect/>
          </a:stretch>
        </p:blipFill>
        <p:spPr bwMode="auto">
          <a:xfrm>
            <a:off x="6372225" y="1844675"/>
            <a:ext cx="2476500" cy="16192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568"/>
                                        </p:tgtEl>
                                        <p:attrNameLst>
                                          <p:attrName>style.visibility</p:attrName>
                                        </p:attrNameLst>
                                      </p:cBhvr>
                                      <p:to>
                                        <p:strVal val="visible"/>
                                      </p:to>
                                    </p:set>
                                    <p:animEffect transition="in" filter="fade">
                                      <p:cBhvr>
                                        <p:cTn id="7" dur="1000"/>
                                        <p:tgtEl>
                                          <p:spTgt spid="4505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0570"/>
                                        </p:tgtEl>
                                        <p:attrNameLst>
                                          <p:attrName>style.visibility</p:attrName>
                                        </p:attrNameLst>
                                      </p:cBhvr>
                                      <p:to>
                                        <p:strVal val="visible"/>
                                      </p:to>
                                    </p:set>
                                    <p:animEffect transition="in" filter="fade">
                                      <p:cBhvr>
                                        <p:cTn id="12" dur="1000"/>
                                        <p:tgtEl>
                                          <p:spTgt spid="4505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0571"/>
                                        </p:tgtEl>
                                        <p:attrNameLst>
                                          <p:attrName>style.visibility</p:attrName>
                                        </p:attrNameLst>
                                      </p:cBhvr>
                                      <p:to>
                                        <p:strVal val="visible"/>
                                      </p:to>
                                    </p:set>
                                    <p:animEffect transition="in" filter="fade">
                                      <p:cBhvr>
                                        <p:cTn id="17" dur="1000"/>
                                        <p:tgtEl>
                                          <p:spTgt spid="4505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1520" y="692696"/>
            <a:ext cx="8640960" cy="5262979"/>
          </a:xfrm>
          <a:prstGeom prst="rect">
            <a:avLst/>
          </a:prstGeom>
          <a:noFill/>
        </p:spPr>
        <p:txBody>
          <a:bodyPr wrap="square" rtlCol="0">
            <a:spAutoFit/>
          </a:bodyPr>
          <a:lstStyle/>
          <a:p>
            <a:r>
              <a:rPr lang="it-IT" dirty="0"/>
              <a:t>For the </a:t>
            </a:r>
            <a:r>
              <a:rPr lang="it-IT" dirty="0" err="1"/>
              <a:t>identification</a:t>
            </a:r>
            <a:r>
              <a:rPr lang="it-IT" dirty="0"/>
              <a:t> of the gene for </a:t>
            </a:r>
            <a:r>
              <a:rPr lang="it-IT" dirty="0" err="1"/>
              <a:t>Duchenne</a:t>
            </a:r>
            <a:r>
              <a:rPr lang="it-IT" dirty="0"/>
              <a:t> </a:t>
            </a:r>
            <a:r>
              <a:rPr lang="it-IT" dirty="0" err="1"/>
              <a:t>dystrophy</a:t>
            </a:r>
            <a:r>
              <a:rPr lang="it-IT" dirty="0"/>
              <a:t> </a:t>
            </a:r>
            <a:r>
              <a:rPr lang="it-IT" dirty="0" err="1" smtClean="0"/>
              <a:t>it</a:t>
            </a:r>
            <a:r>
              <a:rPr lang="it-IT" dirty="0" smtClean="0"/>
              <a:t> </a:t>
            </a:r>
            <a:r>
              <a:rPr lang="it-IT" dirty="0" err="1" smtClean="0"/>
              <a:t>was</a:t>
            </a:r>
            <a:r>
              <a:rPr lang="it-IT" dirty="0" smtClean="0"/>
              <a:t> </a:t>
            </a:r>
            <a:r>
              <a:rPr lang="it-IT" dirty="0" err="1"/>
              <a:t>employed</a:t>
            </a:r>
            <a:r>
              <a:rPr lang="it-IT" dirty="0"/>
              <a:t> for the first time a </a:t>
            </a:r>
            <a:r>
              <a:rPr lang="it-IT" dirty="0" err="1"/>
              <a:t>molecular</a:t>
            </a:r>
            <a:r>
              <a:rPr lang="it-IT" dirty="0"/>
              <a:t> </a:t>
            </a:r>
            <a:r>
              <a:rPr lang="it-IT" dirty="0" err="1"/>
              <a:t>genetic</a:t>
            </a:r>
            <a:r>
              <a:rPr lang="it-IT" dirty="0"/>
              <a:t> </a:t>
            </a:r>
            <a:r>
              <a:rPr lang="it-IT" dirty="0" err="1"/>
              <a:t>technique</a:t>
            </a:r>
            <a:r>
              <a:rPr lang="it-IT" dirty="0"/>
              <a:t>, </a:t>
            </a:r>
            <a:r>
              <a:rPr lang="it-IT" dirty="0" err="1"/>
              <a:t>called</a:t>
            </a:r>
            <a:r>
              <a:rPr lang="it-IT" dirty="0"/>
              <a:t> </a:t>
            </a:r>
            <a:r>
              <a:rPr lang="it-IT" dirty="0" err="1"/>
              <a:t>positional</a:t>
            </a:r>
            <a:r>
              <a:rPr lang="it-IT" dirty="0"/>
              <a:t> </a:t>
            </a:r>
            <a:r>
              <a:rPr lang="it-IT" dirty="0" err="1"/>
              <a:t>genetics</a:t>
            </a:r>
            <a:r>
              <a:rPr lang="it-IT" dirty="0"/>
              <a:t>, </a:t>
            </a:r>
            <a:r>
              <a:rPr lang="it-IT" dirty="0" err="1"/>
              <a:t>used</a:t>
            </a:r>
            <a:r>
              <a:rPr lang="it-IT" dirty="0"/>
              <a:t> </a:t>
            </a:r>
            <a:r>
              <a:rPr lang="it-IT" dirty="0" err="1"/>
              <a:t>when</a:t>
            </a:r>
            <a:r>
              <a:rPr lang="it-IT" dirty="0"/>
              <a:t> </a:t>
            </a:r>
            <a:r>
              <a:rPr lang="it-IT" dirty="0" err="1"/>
              <a:t>you</a:t>
            </a:r>
            <a:r>
              <a:rPr lang="it-IT" dirty="0"/>
              <a:t> do </a:t>
            </a:r>
            <a:r>
              <a:rPr lang="it-IT" dirty="0" err="1"/>
              <a:t>not</a:t>
            </a:r>
            <a:r>
              <a:rPr lang="it-IT" dirty="0"/>
              <a:t> </a:t>
            </a:r>
            <a:r>
              <a:rPr lang="it-IT" dirty="0" err="1"/>
              <a:t>know</a:t>
            </a:r>
            <a:r>
              <a:rPr lang="it-IT" dirty="0"/>
              <a:t> the </a:t>
            </a:r>
            <a:r>
              <a:rPr lang="it-IT" dirty="0" err="1"/>
              <a:t>protein</a:t>
            </a:r>
            <a:r>
              <a:rPr lang="it-IT" dirty="0"/>
              <a:t> </a:t>
            </a:r>
            <a:r>
              <a:rPr lang="it-IT" dirty="0" err="1"/>
              <a:t>produced</a:t>
            </a:r>
            <a:r>
              <a:rPr lang="it-IT" dirty="0"/>
              <a:t> by </a:t>
            </a:r>
            <a:r>
              <a:rPr lang="it-IT" dirty="0" smtClean="0"/>
              <a:t>the </a:t>
            </a:r>
            <a:r>
              <a:rPr lang="it-IT" dirty="0" err="1" smtClean="0"/>
              <a:t>altered</a:t>
            </a:r>
            <a:r>
              <a:rPr lang="it-IT" dirty="0" smtClean="0"/>
              <a:t> gene.</a:t>
            </a:r>
            <a:endParaRPr lang="it-IT" dirty="0"/>
          </a:p>
          <a:p>
            <a:endParaRPr lang="it-IT" dirty="0"/>
          </a:p>
          <a:p>
            <a:r>
              <a:rPr lang="it-IT" dirty="0" err="1"/>
              <a:t>It</a:t>
            </a:r>
            <a:r>
              <a:rPr lang="it-IT" dirty="0"/>
              <a:t> </a:t>
            </a:r>
            <a:r>
              <a:rPr lang="it-IT" dirty="0" err="1"/>
              <a:t>is</a:t>
            </a:r>
            <a:r>
              <a:rPr lang="it-IT" dirty="0"/>
              <a:t> </a:t>
            </a:r>
            <a:r>
              <a:rPr lang="it-IT" dirty="0" err="1"/>
              <a:t>based</a:t>
            </a:r>
            <a:r>
              <a:rPr lang="it-IT" dirty="0"/>
              <a:t> on the </a:t>
            </a:r>
            <a:r>
              <a:rPr lang="it-IT" dirty="0" err="1"/>
              <a:t>fact</a:t>
            </a:r>
            <a:r>
              <a:rPr lang="it-IT" dirty="0"/>
              <a:t> </a:t>
            </a:r>
            <a:r>
              <a:rPr lang="it-IT" dirty="0" err="1"/>
              <a:t>that</a:t>
            </a:r>
            <a:r>
              <a:rPr lang="it-IT" dirty="0"/>
              <a:t> </a:t>
            </a:r>
            <a:r>
              <a:rPr lang="it-IT" dirty="0" err="1"/>
              <a:t>it</a:t>
            </a:r>
            <a:r>
              <a:rPr lang="it-IT" dirty="0"/>
              <a:t> </a:t>
            </a:r>
            <a:r>
              <a:rPr lang="it-IT" dirty="0" err="1"/>
              <a:t>is</a:t>
            </a:r>
            <a:r>
              <a:rPr lang="it-IT" dirty="0"/>
              <a:t> </a:t>
            </a:r>
            <a:r>
              <a:rPr lang="it-IT" dirty="0" err="1"/>
              <a:t>possible</a:t>
            </a:r>
            <a:r>
              <a:rPr lang="it-IT" dirty="0"/>
              <a:t> to </a:t>
            </a:r>
            <a:r>
              <a:rPr lang="it-IT" dirty="0" err="1"/>
              <a:t>identify</a:t>
            </a:r>
            <a:r>
              <a:rPr lang="it-IT" dirty="0"/>
              <a:t> a </a:t>
            </a:r>
            <a:r>
              <a:rPr lang="it-IT" dirty="0" smtClean="0"/>
              <a:t>gene by </a:t>
            </a:r>
            <a:r>
              <a:rPr lang="it-IT" dirty="0" err="1" smtClean="0"/>
              <a:t>localising</a:t>
            </a:r>
            <a:r>
              <a:rPr lang="it-IT" dirty="0" smtClean="0"/>
              <a:t> </a:t>
            </a:r>
            <a:r>
              <a:rPr lang="it-IT" dirty="0" err="1"/>
              <a:t>it</a:t>
            </a:r>
            <a:r>
              <a:rPr lang="it-IT" dirty="0"/>
              <a:t> </a:t>
            </a:r>
            <a:r>
              <a:rPr lang="it-IT" dirty="0" smtClean="0"/>
              <a:t>on </a:t>
            </a:r>
            <a:r>
              <a:rPr lang="it-IT" dirty="0"/>
              <a:t>a </a:t>
            </a:r>
            <a:r>
              <a:rPr lang="it-IT" dirty="0" err="1"/>
              <a:t>chromosome</a:t>
            </a:r>
            <a:r>
              <a:rPr lang="it-IT" dirty="0"/>
              <a:t>, </a:t>
            </a:r>
            <a:r>
              <a:rPr lang="it-IT" dirty="0" err="1"/>
              <a:t>using</a:t>
            </a:r>
            <a:r>
              <a:rPr lang="it-IT" dirty="0"/>
              <a:t> DNA </a:t>
            </a:r>
            <a:r>
              <a:rPr lang="it-IT" dirty="0" err="1"/>
              <a:t>markers</a:t>
            </a:r>
            <a:r>
              <a:rPr lang="it-IT" dirty="0"/>
              <a:t> </a:t>
            </a:r>
            <a:r>
              <a:rPr lang="it-IT" dirty="0" err="1"/>
              <a:t>specific</a:t>
            </a:r>
            <a:r>
              <a:rPr lang="it-IT" dirty="0"/>
              <a:t> to a </a:t>
            </a:r>
            <a:r>
              <a:rPr lang="it-IT" dirty="0" err="1"/>
              <a:t>particular</a:t>
            </a:r>
            <a:r>
              <a:rPr lang="it-IT" dirty="0"/>
              <a:t> </a:t>
            </a:r>
            <a:r>
              <a:rPr lang="it-IT" dirty="0" err="1"/>
              <a:t>chromosomal</a:t>
            </a:r>
            <a:r>
              <a:rPr lang="it-IT" dirty="0"/>
              <a:t> locus.</a:t>
            </a:r>
          </a:p>
          <a:p>
            <a:endParaRPr lang="it-IT" dirty="0"/>
          </a:p>
          <a:p>
            <a:r>
              <a:rPr lang="it-IT" dirty="0" smtClean="0"/>
              <a:t>For </a:t>
            </a:r>
            <a:r>
              <a:rPr lang="it-IT" dirty="0" err="1" smtClean="0"/>
              <a:t>Duchenne</a:t>
            </a:r>
            <a:r>
              <a:rPr lang="it-IT" dirty="0" smtClean="0"/>
              <a:t> </a:t>
            </a:r>
            <a:r>
              <a:rPr lang="it-IT" dirty="0" err="1"/>
              <a:t>muscular</a:t>
            </a:r>
            <a:r>
              <a:rPr lang="it-IT" dirty="0"/>
              <a:t> </a:t>
            </a:r>
            <a:r>
              <a:rPr lang="it-IT" dirty="0" err="1"/>
              <a:t>dystrophy</a:t>
            </a:r>
            <a:r>
              <a:rPr lang="it-IT" dirty="0"/>
              <a:t>, </a:t>
            </a:r>
            <a:r>
              <a:rPr lang="it-IT" dirty="0" err="1" smtClean="0"/>
              <a:t>it</a:t>
            </a:r>
            <a:r>
              <a:rPr lang="it-IT" dirty="0" smtClean="0"/>
              <a:t> </a:t>
            </a:r>
            <a:r>
              <a:rPr lang="it-IT" dirty="0" err="1" smtClean="0"/>
              <a:t>was</a:t>
            </a:r>
            <a:r>
              <a:rPr lang="it-IT" dirty="0" smtClean="0"/>
              <a:t> </a:t>
            </a:r>
            <a:r>
              <a:rPr lang="it-IT" dirty="0" err="1"/>
              <a:t>known</a:t>
            </a:r>
            <a:r>
              <a:rPr lang="it-IT" dirty="0"/>
              <a:t> for </a:t>
            </a:r>
            <a:r>
              <a:rPr lang="it-IT" dirty="0" err="1"/>
              <a:t>many</a:t>
            </a:r>
            <a:r>
              <a:rPr lang="it-IT" dirty="0"/>
              <a:t> </a:t>
            </a:r>
            <a:r>
              <a:rPr lang="it-IT" dirty="0" err="1"/>
              <a:t>years</a:t>
            </a:r>
            <a:r>
              <a:rPr lang="it-IT" dirty="0"/>
              <a:t> </a:t>
            </a:r>
            <a:r>
              <a:rPr lang="it-IT" dirty="0" err="1"/>
              <a:t>that</a:t>
            </a:r>
            <a:r>
              <a:rPr lang="it-IT" dirty="0"/>
              <a:t> the gene </a:t>
            </a:r>
            <a:r>
              <a:rPr lang="it-IT" dirty="0" err="1"/>
              <a:t>was</a:t>
            </a:r>
            <a:r>
              <a:rPr lang="it-IT" dirty="0"/>
              <a:t> </a:t>
            </a:r>
            <a:r>
              <a:rPr lang="it-IT" dirty="0" err="1"/>
              <a:t>located</a:t>
            </a:r>
            <a:r>
              <a:rPr lang="it-IT" dirty="0"/>
              <a:t> on </a:t>
            </a:r>
            <a:r>
              <a:rPr lang="it-IT" dirty="0" err="1"/>
              <a:t>chromosome</a:t>
            </a:r>
            <a:r>
              <a:rPr lang="it-IT" dirty="0"/>
              <a:t> X (</a:t>
            </a:r>
            <a:r>
              <a:rPr lang="it-IT" dirty="0" err="1"/>
              <a:t>since</a:t>
            </a:r>
            <a:r>
              <a:rPr lang="it-IT" dirty="0"/>
              <a:t> the </a:t>
            </a:r>
            <a:r>
              <a:rPr lang="it-IT" dirty="0" err="1"/>
              <a:t>disease</a:t>
            </a:r>
            <a:r>
              <a:rPr lang="it-IT" dirty="0"/>
              <a:t> </a:t>
            </a:r>
            <a:r>
              <a:rPr lang="it-IT" dirty="0" err="1"/>
              <a:t>is</a:t>
            </a:r>
            <a:r>
              <a:rPr lang="it-IT" dirty="0"/>
              <a:t> </a:t>
            </a:r>
            <a:r>
              <a:rPr lang="it-IT" dirty="0" err="1"/>
              <a:t>inherited</a:t>
            </a:r>
            <a:r>
              <a:rPr lang="it-IT" dirty="0"/>
              <a:t> </a:t>
            </a:r>
            <a:r>
              <a:rPr lang="it-IT" dirty="0" err="1"/>
              <a:t>as</a:t>
            </a:r>
            <a:r>
              <a:rPr lang="it-IT" dirty="0"/>
              <a:t> a recessive trait </a:t>
            </a:r>
            <a:r>
              <a:rPr lang="it-IT" dirty="0" err="1"/>
              <a:t>associated</a:t>
            </a:r>
            <a:r>
              <a:rPr lang="it-IT" dirty="0"/>
              <a:t> with sex).  In 1986, </a:t>
            </a:r>
            <a:r>
              <a:rPr lang="it-IT" dirty="0" err="1"/>
              <a:t>Kunkel</a:t>
            </a:r>
            <a:r>
              <a:rPr lang="it-IT" dirty="0"/>
              <a:t> and </a:t>
            </a:r>
            <a:r>
              <a:rPr lang="it-IT" dirty="0" err="1" smtClean="0"/>
              <a:t>coworkers</a:t>
            </a:r>
            <a:r>
              <a:rPr lang="it-IT" dirty="0" smtClean="0"/>
              <a:t> </a:t>
            </a:r>
            <a:r>
              <a:rPr lang="it-IT" dirty="0" err="1"/>
              <a:t>isolated</a:t>
            </a:r>
            <a:r>
              <a:rPr lang="it-IT" dirty="0"/>
              <a:t> </a:t>
            </a:r>
            <a:r>
              <a:rPr lang="it-IT" dirty="0" smtClean="0"/>
              <a:t>the </a:t>
            </a:r>
            <a:r>
              <a:rPr lang="it-IT" dirty="0" err="1"/>
              <a:t>responsible</a:t>
            </a:r>
            <a:r>
              <a:rPr lang="it-IT" dirty="0"/>
              <a:t> </a:t>
            </a:r>
            <a:r>
              <a:rPr lang="it-IT" dirty="0" smtClean="0"/>
              <a:t>gene and </a:t>
            </a:r>
            <a:r>
              <a:rPr lang="it-IT" dirty="0" err="1"/>
              <a:t>named</a:t>
            </a:r>
            <a:r>
              <a:rPr lang="it-IT" dirty="0"/>
              <a:t> </a:t>
            </a:r>
            <a:r>
              <a:rPr lang="it-IT" dirty="0" err="1"/>
              <a:t>it</a:t>
            </a:r>
            <a:r>
              <a:rPr lang="it-IT" dirty="0"/>
              <a:t> </a:t>
            </a:r>
            <a:r>
              <a:rPr lang="it-IT" dirty="0" err="1"/>
              <a:t>dystrophin</a:t>
            </a:r>
            <a:r>
              <a:rPr lang="it-IT" dirty="0"/>
              <a:t>.</a:t>
            </a:r>
          </a:p>
        </p:txBody>
      </p:sp>
    </p:spTree>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3"/>
          <a:srcRect/>
          <a:stretch>
            <a:fillRect/>
          </a:stretch>
        </p:blipFill>
        <p:spPr bwMode="auto">
          <a:xfrm>
            <a:off x="2438400" y="304800"/>
            <a:ext cx="4494213" cy="6348413"/>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3"/>
          <a:srcRect/>
          <a:stretch>
            <a:fillRect/>
          </a:stretch>
        </p:blipFill>
        <p:spPr bwMode="auto">
          <a:xfrm>
            <a:off x="1143000" y="1114425"/>
            <a:ext cx="6858000" cy="46291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3"/>
          <a:srcRect/>
          <a:stretch>
            <a:fillRect/>
          </a:stretch>
        </p:blipFill>
        <p:spPr bwMode="auto">
          <a:xfrm>
            <a:off x="-2095500" y="-1571625"/>
            <a:ext cx="13335000" cy="100012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2"/>
          <a:srcRect/>
          <a:stretch>
            <a:fillRect/>
          </a:stretch>
        </p:blipFill>
        <p:spPr bwMode="auto">
          <a:xfrm>
            <a:off x="457200" y="723900"/>
            <a:ext cx="8229600" cy="54102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485775"/>
            <a:ext cx="8229600" cy="1143000"/>
          </a:xfrm>
        </p:spPr>
        <p:txBody>
          <a:bodyPr/>
          <a:lstStyle/>
          <a:p>
            <a:pPr eaLnBrk="1" hangingPunct="1"/>
            <a:r>
              <a:rPr lang="it-IT" sz="3200" dirty="0" err="1" smtClean="0"/>
              <a:t>Results</a:t>
            </a:r>
            <a:r>
              <a:rPr lang="it-IT" sz="3200" dirty="0" smtClean="0"/>
              <a:t> of </a:t>
            </a:r>
            <a:r>
              <a:rPr lang="it-IT" sz="3200" dirty="0" err="1" smtClean="0"/>
              <a:t>Mendel’s</a:t>
            </a:r>
            <a:r>
              <a:rPr lang="it-IT" sz="3200" dirty="0" smtClean="0"/>
              <a:t> </a:t>
            </a:r>
            <a:r>
              <a:rPr lang="it-IT" sz="3200" dirty="0" err="1" smtClean="0"/>
              <a:t>crosses</a:t>
            </a:r>
            <a:r>
              <a:rPr lang="it-IT" sz="3200" dirty="0" smtClean="0"/>
              <a:t> </a:t>
            </a:r>
            <a:r>
              <a:rPr lang="it-IT" sz="3200" dirty="0" err="1" smtClean="0"/>
              <a:t>where</a:t>
            </a:r>
            <a:r>
              <a:rPr lang="it-IT" sz="3200" dirty="0" smtClean="0"/>
              <a:t> </a:t>
            </a:r>
            <a:r>
              <a:rPr lang="it-IT" sz="3200" dirty="0" err="1" smtClean="0"/>
              <a:t>parental</a:t>
            </a:r>
            <a:r>
              <a:rPr lang="it-IT" sz="3200" dirty="0" smtClean="0"/>
              <a:t> </a:t>
            </a:r>
            <a:r>
              <a:rPr lang="it-IT" sz="3200" dirty="0" err="1" smtClean="0"/>
              <a:t>types</a:t>
            </a:r>
            <a:r>
              <a:rPr lang="it-IT" sz="3200" dirty="0" smtClean="0"/>
              <a:t> </a:t>
            </a:r>
            <a:r>
              <a:rPr lang="it-IT" sz="3200" dirty="0" err="1" smtClean="0"/>
              <a:t>differed</a:t>
            </a:r>
            <a:r>
              <a:rPr lang="it-IT" sz="3200" dirty="0" smtClean="0"/>
              <a:t> by </a:t>
            </a:r>
            <a:r>
              <a:rPr lang="it-IT" sz="3200" dirty="0" err="1" smtClean="0"/>
              <a:t>only</a:t>
            </a:r>
            <a:r>
              <a:rPr lang="it-IT" sz="3200" dirty="0" smtClean="0"/>
              <a:t> </a:t>
            </a:r>
            <a:r>
              <a:rPr lang="it-IT" sz="3200" dirty="0" err="1" smtClean="0"/>
              <a:t>one</a:t>
            </a:r>
            <a:r>
              <a:rPr lang="it-IT" sz="3200" dirty="0" smtClean="0"/>
              <a:t> </a:t>
            </a:r>
            <a:r>
              <a:rPr lang="it-IT" sz="3200" dirty="0" err="1" smtClean="0"/>
              <a:t>character</a:t>
            </a:r>
            <a:endParaRPr lang="it-IT" sz="3200" dirty="0" smtClean="0"/>
          </a:p>
        </p:txBody>
      </p:sp>
      <p:sp>
        <p:nvSpPr>
          <p:cNvPr id="56323" name="Rectangle 3"/>
          <p:cNvSpPr>
            <a:spLocks noGrp="1" noChangeArrowheads="1"/>
          </p:cNvSpPr>
          <p:nvPr>
            <p:ph type="body" idx="1"/>
          </p:nvPr>
        </p:nvSpPr>
        <p:spPr>
          <a:xfrm>
            <a:off x="457200" y="2287588"/>
            <a:ext cx="8229600" cy="4525962"/>
          </a:xfrm>
        </p:spPr>
        <p:txBody>
          <a:bodyPr/>
          <a:lstStyle/>
          <a:p>
            <a:pPr eaLnBrk="1" hangingPunct="1">
              <a:buFontTx/>
              <a:buNone/>
            </a:pPr>
            <a:r>
              <a:rPr lang="it-IT" sz="2800" dirty="0" smtClean="0"/>
              <a:t>In F1 a single </a:t>
            </a:r>
            <a:r>
              <a:rPr lang="it-IT" sz="2800" dirty="0" err="1" smtClean="0"/>
              <a:t>phenotype</a:t>
            </a:r>
            <a:r>
              <a:rPr lang="it-IT" sz="2800" dirty="0" smtClean="0"/>
              <a:t> </a:t>
            </a:r>
            <a:r>
              <a:rPr lang="it-IT" sz="2800" dirty="0" err="1" smtClean="0"/>
              <a:t>was</a:t>
            </a:r>
            <a:r>
              <a:rPr lang="it-IT" sz="2800" dirty="0" smtClean="0"/>
              <a:t> </a:t>
            </a:r>
            <a:r>
              <a:rPr lang="it-IT" sz="2800" dirty="0" err="1" smtClean="0"/>
              <a:t>dominant</a:t>
            </a:r>
            <a:r>
              <a:rPr lang="it-IT" sz="2800" dirty="0" smtClean="0"/>
              <a:t>. Mendel </a:t>
            </a:r>
            <a:r>
              <a:rPr lang="it-IT" sz="2800" dirty="0" err="1" smtClean="0"/>
              <a:t>coined</a:t>
            </a:r>
            <a:r>
              <a:rPr lang="it-IT" sz="2800" dirty="0" smtClean="0"/>
              <a:t> the </a:t>
            </a:r>
            <a:r>
              <a:rPr lang="it-IT" sz="2800" dirty="0" err="1" smtClean="0"/>
              <a:t>terms</a:t>
            </a:r>
            <a:r>
              <a:rPr lang="it-IT" sz="2800" dirty="0" smtClean="0"/>
              <a:t> of </a:t>
            </a:r>
            <a:r>
              <a:rPr lang="it-IT" sz="2800" i="1" dirty="0" err="1" smtClean="0"/>
              <a:t>dominant</a:t>
            </a:r>
            <a:r>
              <a:rPr lang="it-IT" sz="2800" dirty="0" smtClean="0"/>
              <a:t> and </a:t>
            </a:r>
            <a:r>
              <a:rPr lang="it-IT" sz="2800" i="1" dirty="0" smtClean="0"/>
              <a:t>recessive</a:t>
            </a:r>
            <a:r>
              <a:rPr lang="it-IT" sz="2800" dirty="0" smtClean="0"/>
              <a:t>.</a:t>
            </a:r>
          </a:p>
          <a:p>
            <a:pPr eaLnBrk="1" hangingPunct="1">
              <a:buFontTx/>
              <a:buNone/>
            </a:pPr>
            <a:r>
              <a:rPr lang="it-IT" sz="2800" dirty="0" smtClean="0"/>
              <a:t>In F2 recessive </a:t>
            </a:r>
            <a:r>
              <a:rPr lang="it-IT" sz="2800" dirty="0" err="1" smtClean="0"/>
              <a:t>phenotype</a:t>
            </a:r>
            <a:r>
              <a:rPr lang="it-IT" sz="2800" dirty="0" smtClean="0"/>
              <a:t> </a:t>
            </a:r>
            <a:r>
              <a:rPr lang="it-IT" sz="2800" dirty="0" err="1" smtClean="0"/>
              <a:t>appeared</a:t>
            </a:r>
            <a:r>
              <a:rPr lang="it-IT" sz="2800" dirty="0" smtClean="0"/>
              <a:t> </a:t>
            </a:r>
            <a:r>
              <a:rPr lang="it-IT" sz="2800" dirty="0" err="1" smtClean="0"/>
              <a:t>again</a:t>
            </a:r>
            <a:r>
              <a:rPr lang="it-IT" sz="2800" dirty="0" smtClean="0"/>
              <a:t>, Mendel </a:t>
            </a:r>
            <a:r>
              <a:rPr lang="it-IT" sz="2800" dirty="0" err="1" smtClean="0"/>
              <a:t>found</a:t>
            </a:r>
            <a:r>
              <a:rPr lang="it-IT" sz="2800" dirty="0" smtClean="0"/>
              <a:t> a ratio of 3:1.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3"/>
          <a:srcRect/>
          <a:stretch>
            <a:fillRect/>
          </a:stretch>
        </p:blipFill>
        <p:spPr bwMode="auto">
          <a:xfrm>
            <a:off x="0" y="-531813"/>
            <a:ext cx="10123488" cy="7593013"/>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82" name="Group 2"/>
          <p:cNvGrpSpPr>
            <a:grpSpLocks/>
          </p:cNvGrpSpPr>
          <p:nvPr/>
        </p:nvGrpSpPr>
        <p:grpSpPr bwMode="auto">
          <a:xfrm>
            <a:off x="34925" y="260350"/>
            <a:ext cx="5832475" cy="3095625"/>
            <a:chOff x="354" y="624"/>
            <a:chExt cx="4625" cy="2494"/>
          </a:xfrm>
        </p:grpSpPr>
        <p:grpSp>
          <p:nvGrpSpPr>
            <p:cNvPr id="225289" name="Group 3"/>
            <p:cNvGrpSpPr>
              <a:grpSpLocks/>
            </p:cNvGrpSpPr>
            <p:nvPr/>
          </p:nvGrpSpPr>
          <p:grpSpPr bwMode="auto">
            <a:xfrm>
              <a:off x="354" y="624"/>
              <a:ext cx="4625" cy="2494"/>
              <a:chOff x="354" y="624"/>
              <a:chExt cx="4625" cy="2494"/>
            </a:xfrm>
          </p:grpSpPr>
          <p:sp>
            <p:nvSpPr>
              <p:cNvPr id="225291" name="Rectangle 4"/>
              <p:cNvSpPr>
                <a:spLocks noChangeArrowheads="1"/>
              </p:cNvSpPr>
              <p:nvPr/>
            </p:nvSpPr>
            <p:spPr bwMode="auto">
              <a:xfrm>
                <a:off x="1844" y="1213"/>
                <a:ext cx="223" cy="249"/>
              </a:xfrm>
              <a:prstGeom prst="rect">
                <a:avLst/>
              </a:prstGeom>
              <a:solidFill>
                <a:srgbClr val="000000"/>
              </a:solidFill>
              <a:ln w="9525">
                <a:noFill/>
                <a:miter lim="800000"/>
                <a:headEnd/>
                <a:tailEnd/>
              </a:ln>
            </p:spPr>
            <p:txBody>
              <a:bodyPr/>
              <a:lstStyle/>
              <a:p>
                <a:pPr eaLnBrk="0" hangingPunct="0"/>
                <a:endParaRPr lang="it-IT"/>
              </a:p>
            </p:txBody>
          </p:sp>
          <p:sp>
            <p:nvSpPr>
              <p:cNvPr id="225292" name="Line 5"/>
              <p:cNvSpPr>
                <a:spLocks noChangeShapeType="1"/>
              </p:cNvSpPr>
              <p:nvPr/>
            </p:nvSpPr>
            <p:spPr bwMode="auto">
              <a:xfrm flipH="1">
                <a:off x="1818" y="1184"/>
                <a:ext cx="283" cy="318"/>
              </a:xfrm>
              <a:prstGeom prst="line">
                <a:avLst/>
              </a:prstGeom>
              <a:noFill/>
              <a:ln w="22225">
                <a:solidFill>
                  <a:srgbClr val="000000"/>
                </a:solidFill>
                <a:round/>
                <a:headEnd/>
                <a:tailEnd/>
              </a:ln>
            </p:spPr>
            <p:txBody>
              <a:bodyPr/>
              <a:lstStyle/>
              <a:p>
                <a:endParaRPr lang="it-IT"/>
              </a:p>
            </p:txBody>
          </p:sp>
          <p:sp>
            <p:nvSpPr>
              <p:cNvPr id="225293" name="Line 6"/>
              <p:cNvSpPr>
                <a:spLocks noChangeShapeType="1"/>
              </p:cNvSpPr>
              <p:nvPr/>
            </p:nvSpPr>
            <p:spPr bwMode="auto">
              <a:xfrm flipH="1">
                <a:off x="1473" y="1180"/>
                <a:ext cx="284" cy="318"/>
              </a:xfrm>
              <a:prstGeom prst="line">
                <a:avLst/>
              </a:prstGeom>
              <a:noFill/>
              <a:ln w="22225">
                <a:solidFill>
                  <a:srgbClr val="000000"/>
                </a:solidFill>
                <a:round/>
                <a:headEnd/>
                <a:tailEnd/>
              </a:ln>
            </p:spPr>
            <p:txBody>
              <a:bodyPr/>
              <a:lstStyle/>
              <a:p>
                <a:endParaRPr lang="it-IT"/>
              </a:p>
            </p:txBody>
          </p:sp>
          <p:sp>
            <p:nvSpPr>
              <p:cNvPr id="225294" name="Rectangle 7"/>
              <p:cNvSpPr>
                <a:spLocks noChangeArrowheads="1"/>
              </p:cNvSpPr>
              <p:nvPr/>
            </p:nvSpPr>
            <p:spPr bwMode="auto">
              <a:xfrm>
                <a:off x="1505" y="1222"/>
                <a:ext cx="212" cy="239"/>
              </a:xfrm>
              <a:prstGeom prst="rect">
                <a:avLst/>
              </a:prstGeom>
              <a:solidFill>
                <a:srgbClr val="FFFFFF"/>
              </a:solidFill>
              <a:ln w="15875">
                <a:solidFill>
                  <a:srgbClr val="000000"/>
                </a:solidFill>
                <a:miter lim="800000"/>
                <a:headEnd/>
                <a:tailEnd/>
              </a:ln>
            </p:spPr>
            <p:txBody>
              <a:bodyPr/>
              <a:lstStyle/>
              <a:p>
                <a:pPr eaLnBrk="0" hangingPunct="0"/>
                <a:endParaRPr lang="it-IT"/>
              </a:p>
            </p:txBody>
          </p:sp>
          <p:sp>
            <p:nvSpPr>
              <p:cNvPr id="225295" name="Rectangle 8"/>
              <p:cNvSpPr>
                <a:spLocks noChangeArrowheads="1"/>
              </p:cNvSpPr>
              <p:nvPr/>
            </p:nvSpPr>
            <p:spPr bwMode="auto">
              <a:xfrm>
                <a:off x="1146" y="1213"/>
                <a:ext cx="221" cy="249"/>
              </a:xfrm>
              <a:prstGeom prst="rect">
                <a:avLst/>
              </a:prstGeom>
              <a:solidFill>
                <a:srgbClr val="000000"/>
              </a:solidFill>
              <a:ln w="9525">
                <a:noFill/>
                <a:miter lim="800000"/>
                <a:headEnd/>
                <a:tailEnd/>
              </a:ln>
            </p:spPr>
            <p:txBody>
              <a:bodyPr/>
              <a:lstStyle/>
              <a:p>
                <a:pPr eaLnBrk="0" hangingPunct="0"/>
                <a:endParaRPr lang="it-IT"/>
              </a:p>
            </p:txBody>
          </p:sp>
          <p:sp>
            <p:nvSpPr>
              <p:cNvPr id="225296" name="Line 9"/>
              <p:cNvSpPr>
                <a:spLocks noChangeShapeType="1"/>
              </p:cNvSpPr>
              <p:nvPr/>
            </p:nvSpPr>
            <p:spPr bwMode="auto">
              <a:xfrm flipH="1">
                <a:off x="1119" y="1184"/>
                <a:ext cx="283" cy="318"/>
              </a:xfrm>
              <a:prstGeom prst="line">
                <a:avLst/>
              </a:prstGeom>
              <a:noFill/>
              <a:ln w="22225">
                <a:solidFill>
                  <a:srgbClr val="000000"/>
                </a:solidFill>
                <a:round/>
                <a:headEnd/>
                <a:tailEnd/>
              </a:ln>
            </p:spPr>
            <p:txBody>
              <a:bodyPr/>
              <a:lstStyle/>
              <a:p>
                <a:endParaRPr lang="it-IT"/>
              </a:p>
            </p:txBody>
          </p:sp>
          <p:sp>
            <p:nvSpPr>
              <p:cNvPr id="225297" name="Rectangle 10"/>
              <p:cNvSpPr>
                <a:spLocks noChangeArrowheads="1"/>
              </p:cNvSpPr>
              <p:nvPr/>
            </p:nvSpPr>
            <p:spPr bwMode="auto">
              <a:xfrm>
                <a:off x="1148" y="2164"/>
                <a:ext cx="209" cy="235"/>
              </a:xfrm>
              <a:prstGeom prst="rect">
                <a:avLst/>
              </a:prstGeom>
              <a:solidFill>
                <a:srgbClr val="FFFFFF"/>
              </a:solidFill>
              <a:ln w="22225">
                <a:solidFill>
                  <a:srgbClr val="000000"/>
                </a:solidFill>
                <a:miter lim="800000"/>
                <a:headEnd/>
                <a:tailEnd/>
              </a:ln>
            </p:spPr>
            <p:txBody>
              <a:bodyPr/>
              <a:lstStyle/>
              <a:p>
                <a:pPr eaLnBrk="0" hangingPunct="0"/>
                <a:endParaRPr lang="it-IT"/>
              </a:p>
            </p:txBody>
          </p:sp>
          <p:sp>
            <p:nvSpPr>
              <p:cNvPr id="225298" name="Line 11"/>
              <p:cNvSpPr>
                <a:spLocks noChangeShapeType="1"/>
              </p:cNvSpPr>
              <p:nvPr/>
            </p:nvSpPr>
            <p:spPr bwMode="auto">
              <a:xfrm>
                <a:off x="1255" y="1464"/>
                <a:ext cx="1" cy="697"/>
              </a:xfrm>
              <a:prstGeom prst="line">
                <a:avLst/>
              </a:prstGeom>
              <a:noFill/>
              <a:ln w="15875">
                <a:solidFill>
                  <a:srgbClr val="000000"/>
                </a:solidFill>
                <a:round/>
                <a:headEnd/>
                <a:tailEnd/>
              </a:ln>
            </p:spPr>
            <p:txBody>
              <a:bodyPr/>
              <a:lstStyle/>
              <a:p>
                <a:endParaRPr lang="it-IT"/>
              </a:p>
            </p:txBody>
          </p:sp>
          <p:sp>
            <p:nvSpPr>
              <p:cNvPr id="225299" name="Rectangle 12"/>
              <p:cNvSpPr>
                <a:spLocks noChangeArrowheads="1"/>
              </p:cNvSpPr>
              <p:nvPr/>
            </p:nvSpPr>
            <p:spPr bwMode="auto">
              <a:xfrm>
                <a:off x="2519" y="2875"/>
                <a:ext cx="211" cy="239"/>
              </a:xfrm>
              <a:prstGeom prst="rect">
                <a:avLst/>
              </a:prstGeom>
              <a:solidFill>
                <a:srgbClr val="FFFFFF"/>
              </a:solidFill>
              <a:ln w="15875">
                <a:solidFill>
                  <a:srgbClr val="000000"/>
                </a:solidFill>
                <a:miter lim="800000"/>
                <a:headEnd/>
                <a:tailEnd/>
              </a:ln>
            </p:spPr>
            <p:txBody>
              <a:bodyPr/>
              <a:lstStyle/>
              <a:p>
                <a:pPr eaLnBrk="0" hangingPunct="0"/>
                <a:endParaRPr lang="it-IT"/>
              </a:p>
            </p:txBody>
          </p:sp>
          <p:sp>
            <p:nvSpPr>
              <p:cNvPr id="225300" name="Line 13"/>
              <p:cNvSpPr>
                <a:spLocks noChangeShapeType="1"/>
              </p:cNvSpPr>
              <p:nvPr/>
            </p:nvSpPr>
            <p:spPr bwMode="auto">
              <a:xfrm>
                <a:off x="2621" y="2809"/>
                <a:ext cx="1" cy="69"/>
              </a:xfrm>
              <a:prstGeom prst="line">
                <a:avLst/>
              </a:prstGeom>
              <a:noFill/>
              <a:ln w="15875">
                <a:solidFill>
                  <a:srgbClr val="000000"/>
                </a:solidFill>
                <a:round/>
                <a:headEnd/>
                <a:tailEnd/>
              </a:ln>
            </p:spPr>
            <p:txBody>
              <a:bodyPr/>
              <a:lstStyle/>
              <a:p>
                <a:endParaRPr lang="it-IT"/>
              </a:p>
            </p:txBody>
          </p:sp>
          <p:sp>
            <p:nvSpPr>
              <p:cNvPr id="225301" name="Rectangle 14"/>
              <p:cNvSpPr>
                <a:spLocks noChangeArrowheads="1"/>
              </p:cNvSpPr>
              <p:nvPr/>
            </p:nvSpPr>
            <p:spPr bwMode="auto">
              <a:xfrm>
                <a:off x="1913" y="2875"/>
                <a:ext cx="212" cy="239"/>
              </a:xfrm>
              <a:prstGeom prst="rect">
                <a:avLst/>
              </a:prstGeom>
              <a:solidFill>
                <a:srgbClr val="FFFFFF"/>
              </a:solidFill>
              <a:ln w="15875">
                <a:solidFill>
                  <a:srgbClr val="000000"/>
                </a:solidFill>
                <a:miter lim="800000"/>
                <a:headEnd/>
                <a:tailEnd/>
              </a:ln>
            </p:spPr>
            <p:txBody>
              <a:bodyPr/>
              <a:lstStyle/>
              <a:p>
                <a:pPr eaLnBrk="0" hangingPunct="0"/>
                <a:endParaRPr lang="it-IT"/>
              </a:p>
            </p:txBody>
          </p:sp>
          <p:sp>
            <p:nvSpPr>
              <p:cNvPr id="225302" name="Oval 15"/>
              <p:cNvSpPr>
                <a:spLocks noChangeArrowheads="1"/>
              </p:cNvSpPr>
              <p:nvPr/>
            </p:nvSpPr>
            <p:spPr bwMode="auto">
              <a:xfrm>
                <a:off x="1308" y="2875"/>
                <a:ext cx="212" cy="239"/>
              </a:xfrm>
              <a:prstGeom prst="ellipse">
                <a:avLst/>
              </a:prstGeom>
              <a:solidFill>
                <a:srgbClr val="000000"/>
              </a:solidFill>
              <a:ln w="15875">
                <a:solidFill>
                  <a:srgbClr val="000000"/>
                </a:solidFill>
                <a:round/>
                <a:headEnd/>
                <a:tailEnd/>
              </a:ln>
            </p:spPr>
            <p:txBody>
              <a:bodyPr/>
              <a:lstStyle/>
              <a:p>
                <a:pPr eaLnBrk="0" hangingPunct="0"/>
                <a:endParaRPr lang="it-IT"/>
              </a:p>
            </p:txBody>
          </p:sp>
          <p:sp>
            <p:nvSpPr>
              <p:cNvPr id="225303" name="Line 16"/>
              <p:cNvSpPr>
                <a:spLocks noChangeShapeType="1"/>
              </p:cNvSpPr>
              <p:nvPr/>
            </p:nvSpPr>
            <p:spPr bwMode="auto">
              <a:xfrm>
                <a:off x="1419" y="2809"/>
                <a:ext cx="1" cy="69"/>
              </a:xfrm>
              <a:prstGeom prst="line">
                <a:avLst/>
              </a:prstGeom>
              <a:noFill/>
              <a:ln w="15875">
                <a:solidFill>
                  <a:srgbClr val="000000"/>
                </a:solidFill>
                <a:round/>
                <a:headEnd/>
                <a:tailEnd/>
              </a:ln>
            </p:spPr>
            <p:txBody>
              <a:bodyPr/>
              <a:lstStyle/>
              <a:p>
                <a:endParaRPr lang="it-IT"/>
              </a:p>
            </p:txBody>
          </p:sp>
          <p:sp>
            <p:nvSpPr>
              <p:cNvPr id="225304" name="Oval 17"/>
              <p:cNvSpPr>
                <a:spLocks noChangeArrowheads="1"/>
              </p:cNvSpPr>
              <p:nvPr/>
            </p:nvSpPr>
            <p:spPr bwMode="auto">
              <a:xfrm>
                <a:off x="1612" y="2875"/>
                <a:ext cx="212"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05" name="Line 18"/>
              <p:cNvSpPr>
                <a:spLocks noChangeShapeType="1"/>
              </p:cNvSpPr>
              <p:nvPr/>
            </p:nvSpPr>
            <p:spPr bwMode="auto">
              <a:xfrm>
                <a:off x="1720" y="2809"/>
                <a:ext cx="1" cy="69"/>
              </a:xfrm>
              <a:prstGeom prst="line">
                <a:avLst/>
              </a:prstGeom>
              <a:noFill/>
              <a:ln w="15875">
                <a:solidFill>
                  <a:srgbClr val="000000"/>
                </a:solidFill>
                <a:round/>
                <a:headEnd/>
                <a:tailEnd/>
              </a:ln>
            </p:spPr>
            <p:txBody>
              <a:bodyPr/>
              <a:lstStyle/>
              <a:p>
                <a:endParaRPr lang="it-IT"/>
              </a:p>
            </p:txBody>
          </p:sp>
          <p:sp>
            <p:nvSpPr>
              <p:cNvPr id="225306" name="Oval 19"/>
              <p:cNvSpPr>
                <a:spLocks noChangeArrowheads="1"/>
              </p:cNvSpPr>
              <p:nvPr/>
            </p:nvSpPr>
            <p:spPr bwMode="auto">
              <a:xfrm>
                <a:off x="2215" y="2875"/>
                <a:ext cx="214"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07" name="Line 20"/>
              <p:cNvSpPr>
                <a:spLocks noChangeShapeType="1"/>
              </p:cNvSpPr>
              <p:nvPr/>
            </p:nvSpPr>
            <p:spPr bwMode="auto">
              <a:xfrm>
                <a:off x="2325" y="2809"/>
                <a:ext cx="1" cy="69"/>
              </a:xfrm>
              <a:prstGeom prst="line">
                <a:avLst/>
              </a:prstGeom>
              <a:noFill/>
              <a:ln w="15875">
                <a:solidFill>
                  <a:srgbClr val="000000"/>
                </a:solidFill>
                <a:round/>
                <a:headEnd/>
                <a:tailEnd/>
              </a:ln>
            </p:spPr>
            <p:txBody>
              <a:bodyPr/>
              <a:lstStyle/>
              <a:p>
                <a:endParaRPr lang="it-IT"/>
              </a:p>
            </p:txBody>
          </p:sp>
          <p:sp>
            <p:nvSpPr>
              <p:cNvPr id="225308" name="Line 21"/>
              <p:cNvSpPr>
                <a:spLocks noChangeShapeType="1"/>
              </p:cNvSpPr>
              <p:nvPr/>
            </p:nvSpPr>
            <p:spPr bwMode="auto">
              <a:xfrm>
                <a:off x="1413" y="2809"/>
                <a:ext cx="1209" cy="1"/>
              </a:xfrm>
              <a:prstGeom prst="line">
                <a:avLst/>
              </a:prstGeom>
              <a:noFill/>
              <a:ln w="12700">
                <a:solidFill>
                  <a:srgbClr val="000000"/>
                </a:solidFill>
                <a:round/>
                <a:headEnd/>
                <a:tailEnd/>
              </a:ln>
            </p:spPr>
            <p:txBody>
              <a:bodyPr/>
              <a:lstStyle/>
              <a:p>
                <a:endParaRPr lang="it-IT"/>
              </a:p>
            </p:txBody>
          </p:sp>
          <p:sp>
            <p:nvSpPr>
              <p:cNvPr id="225309" name="Rectangle 22"/>
              <p:cNvSpPr>
                <a:spLocks noChangeArrowheads="1"/>
              </p:cNvSpPr>
              <p:nvPr/>
            </p:nvSpPr>
            <p:spPr bwMode="auto">
              <a:xfrm>
                <a:off x="3862" y="2170"/>
                <a:ext cx="212" cy="239"/>
              </a:xfrm>
              <a:prstGeom prst="rect">
                <a:avLst/>
              </a:prstGeom>
              <a:solidFill>
                <a:srgbClr val="000000"/>
              </a:solidFill>
              <a:ln w="15875">
                <a:solidFill>
                  <a:srgbClr val="000000"/>
                </a:solidFill>
                <a:miter lim="800000"/>
                <a:headEnd/>
                <a:tailEnd/>
              </a:ln>
            </p:spPr>
            <p:txBody>
              <a:bodyPr/>
              <a:lstStyle/>
              <a:p>
                <a:pPr eaLnBrk="0" hangingPunct="0"/>
                <a:endParaRPr lang="it-IT"/>
              </a:p>
            </p:txBody>
          </p:sp>
          <p:sp>
            <p:nvSpPr>
              <p:cNvPr id="225310" name="Line 23"/>
              <p:cNvSpPr>
                <a:spLocks noChangeShapeType="1"/>
              </p:cNvSpPr>
              <p:nvPr/>
            </p:nvSpPr>
            <p:spPr bwMode="auto">
              <a:xfrm>
                <a:off x="3966" y="2096"/>
                <a:ext cx="0" cy="69"/>
              </a:xfrm>
              <a:prstGeom prst="line">
                <a:avLst/>
              </a:prstGeom>
              <a:noFill/>
              <a:ln w="15875">
                <a:solidFill>
                  <a:srgbClr val="000000"/>
                </a:solidFill>
                <a:round/>
                <a:headEnd/>
                <a:tailEnd/>
              </a:ln>
            </p:spPr>
            <p:txBody>
              <a:bodyPr/>
              <a:lstStyle/>
              <a:p>
                <a:endParaRPr lang="it-IT"/>
              </a:p>
            </p:txBody>
          </p:sp>
          <p:sp>
            <p:nvSpPr>
              <p:cNvPr id="225311" name="Oval 24"/>
              <p:cNvSpPr>
                <a:spLocks noChangeArrowheads="1"/>
              </p:cNvSpPr>
              <p:nvPr/>
            </p:nvSpPr>
            <p:spPr bwMode="auto">
              <a:xfrm>
                <a:off x="2957" y="2162"/>
                <a:ext cx="213" cy="239"/>
              </a:xfrm>
              <a:prstGeom prst="ellipse">
                <a:avLst/>
              </a:prstGeom>
              <a:solidFill>
                <a:srgbClr val="000000"/>
              </a:solidFill>
              <a:ln w="15875">
                <a:solidFill>
                  <a:srgbClr val="000000"/>
                </a:solidFill>
                <a:round/>
                <a:headEnd/>
                <a:tailEnd/>
              </a:ln>
            </p:spPr>
            <p:txBody>
              <a:bodyPr/>
              <a:lstStyle/>
              <a:p>
                <a:pPr eaLnBrk="0" hangingPunct="0"/>
                <a:endParaRPr lang="it-IT"/>
              </a:p>
            </p:txBody>
          </p:sp>
          <p:sp>
            <p:nvSpPr>
              <p:cNvPr id="225312" name="Line 25"/>
              <p:cNvSpPr>
                <a:spLocks noChangeShapeType="1"/>
              </p:cNvSpPr>
              <p:nvPr/>
            </p:nvSpPr>
            <p:spPr bwMode="auto">
              <a:xfrm>
                <a:off x="3068" y="2096"/>
                <a:ext cx="1" cy="69"/>
              </a:xfrm>
              <a:prstGeom prst="line">
                <a:avLst/>
              </a:prstGeom>
              <a:noFill/>
              <a:ln w="15875">
                <a:solidFill>
                  <a:srgbClr val="000000"/>
                </a:solidFill>
                <a:round/>
                <a:headEnd/>
                <a:tailEnd/>
              </a:ln>
            </p:spPr>
            <p:txBody>
              <a:bodyPr/>
              <a:lstStyle/>
              <a:p>
                <a:endParaRPr lang="it-IT"/>
              </a:p>
            </p:txBody>
          </p:sp>
          <p:sp>
            <p:nvSpPr>
              <p:cNvPr id="225313" name="Oval 26"/>
              <p:cNvSpPr>
                <a:spLocks noChangeArrowheads="1"/>
              </p:cNvSpPr>
              <p:nvPr/>
            </p:nvSpPr>
            <p:spPr bwMode="auto">
              <a:xfrm>
                <a:off x="3258" y="2162"/>
                <a:ext cx="214"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14" name="Line 27"/>
              <p:cNvSpPr>
                <a:spLocks noChangeShapeType="1"/>
              </p:cNvSpPr>
              <p:nvPr/>
            </p:nvSpPr>
            <p:spPr bwMode="auto">
              <a:xfrm>
                <a:off x="3369" y="2096"/>
                <a:ext cx="1" cy="69"/>
              </a:xfrm>
              <a:prstGeom prst="line">
                <a:avLst/>
              </a:prstGeom>
              <a:noFill/>
              <a:ln w="15875">
                <a:solidFill>
                  <a:srgbClr val="000000"/>
                </a:solidFill>
                <a:round/>
                <a:headEnd/>
                <a:tailEnd/>
              </a:ln>
            </p:spPr>
            <p:txBody>
              <a:bodyPr/>
              <a:lstStyle/>
              <a:p>
                <a:endParaRPr lang="it-IT"/>
              </a:p>
            </p:txBody>
          </p:sp>
          <p:sp>
            <p:nvSpPr>
              <p:cNvPr id="225315" name="Oval 28"/>
              <p:cNvSpPr>
                <a:spLocks noChangeArrowheads="1"/>
              </p:cNvSpPr>
              <p:nvPr/>
            </p:nvSpPr>
            <p:spPr bwMode="auto">
              <a:xfrm>
                <a:off x="3560" y="2162"/>
                <a:ext cx="213"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16" name="Line 29"/>
              <p:cNvSpPr>
                <a:spLocks noChangeShapeType="1"/>
              </p:cNvSpPr>
              <p:nvPr/>
            </p:nvSpPr>
            <p:spPr bwMode="auto">
              <a:xfrm>
                <a:off x="3671" y="2096"/>
                <a:ext cx="1" cy="69"/>
              </a:xfrm>
              <a:prstGeom prst="line">
                <a:avLst/>
              </a:prstGeom>
              <a:noFill/>
              <a:ln w="15875">
                <a:solidFill>
                  <a:srgbClr val="000000"/>
                </a:solidFill>
                <a:round/>
                <a:headEnd/>
                <a:tailEnd/>
              </a:ln>
            </p:spPr>
            <p:txBody>
              <a:bodyPr/>
              <a:lstStyle/>
              <a:p>
                <a:endParaRPr lang="it-IT"/>
              </a:p>
            </p:txBody>
          </p:sp>
          <p:sp>
            <p:nvSpPr>
              <p:cNvPr id="225317" name="Oval 30"/>
              <p:cNvSpPr>
                <a:spLocks noChangeArrowheads="1"/>
              </p:cNvSpPr>
              <p:nvPr/>
            </p:nvSpPr>
            <p:spPr bwMode="auto">
              <a:xfrm>
                <a:off x="4163" y="2162"/>
                <a:ext cx="213"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18" name="Line 31"/>
              <p:cNvSpPr>
                <a:spLocks noChangeShapeType="1"/>
              </p:cNvSpPr>
              <p:nvPr/>
            </p:nvSpPr>
            <p:spPr bwMode="auto">
              <a:xfrm>
                <a:off x="4274" y="2096"/>
                <a:ext cx="1" cy="69"/>
              </a:xfrm>
              <a:prstGeom prst="line">
                <a:avLst/>
              </a:prstGeom>
              <a:noFill/>
              <a:ln w="15875">
                <a:solidFill>
                  <a:srgbClr val="000000"/>
                </a:solidFill>
                <a:round/>
                <a:headEnd/>
                <a:tailEnd/>
              </a:ln>
            </p:spPr>
            <p:txBody>
              <a:bodyPr/>
              <a:lstStyle/>
              <a:p>
                <a:endParaRPr lang="it-IT"/>
              </a:p>
            </p:txBody>
          </p:sp>
          <p:sp>
            <p:nvSpPr>
              <p:cNvPr id="225319" name="Oval 32"/>
              <p:cNvSpPr>
                <a:spLocks noChangeArrowheads="1"/>
              </p:cNvSpPr>
              <p:nvPr/>
            </p:nvSpPr>
            <p:spPr bwMode="auto">
              <a:xfrm>
                <a:off x="4464" y="2162"/>
                <a:ext cx="214"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20" name="Line 33"/>
              <p:cNvSpPr>
                <a:spLocks noChangeShapeType="1"/>
              </p:cNvSpPr>
              <p:nvPr/>
            </p:nvSpPr>
            <p:spPr bwMode="auto">
              <a:xfrm>
                <a:off x="4576" y="2096"/>
                <a:ext cx="1" cy="69"/>
              </a:xfrm>
              <a:prstGeom prst="line">
                <a:avLst/>
              </a:prstGeom>
              <a:noFill/>
              <a:ln w="15875">
                <a:solidFill>
                  <a:srgbClr val="000000"/>
                </a:solidFill>
                <a:round/>
                <a:headEnd/>
                <a:tailEnd/>
              </a:ln>
            </p:spPr>
            <p:txBody>
              <a:bodyPr/>
              <a:lstStyle/>
              <a:p>
                <a:endParaRPr lang="it-IT"/>
              </a:p>
            </p:txBody>
          </p:sp>
          <p:sp>
            <p:nvSpPr>
              <p:cNvPr id="225321" name="Oval 34"/>
              <p:cNvSpPr>
                <a:spLocks noChangeArrowheads="1"/>
              </p:cNvSpPr>
              <p:nvPr/>
            </p:nvSpPr>
            <p:spPr bwMode="auto">
              <a:xfrm>
                <a:off x="4767" y="2162"/>
                <a:ext cx="212"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22" name="Line 35"/>
              <p:cNvSpPr>
                <a:spLocks noChangeShapeType="1"/>
              </p:cNvSpPr>
              <p:nvPr/>
            </p:nvSpPr>
            <p:spPr bwMode="auto">
              <a:xfrm>
                <a:off x="4877" y="2096"/>
                <a:ext cx="1" cy="69"/>
              </a:xfrm>
              <a:prstGeom prst="line">
                <a:avLst/>
              </a:prstGeom>
              <a:noFill/>
              <a:ln w="15875">
                <a:solidFill>
                  <a:srgbClr val="000000"/>
                </a:solidFill>
                <a:round/>
                <a:headEnd/>
                <a:tailEnd/>
              </a:ln>
            </p:spPr>
            <p:txBody>
              <a:bodyPr/>
              <a:lstStyle/>
              <a:p>
                <a:endParaRPr lang="it-IT"/>
              </a:p>
            </p:txBody>
          </p:sp>
          <p:sp>
            <p:nvSpPr>
              <p:cNvPr id="225323" name="Rectangle 36"/>
              <p:cNvSpPr>
                <a:spLocks noChangeArrowheads="1"/>
              </p:cNvSpPr>
              <p:nvPr/>
            </p:nvSpPr>
            <p:spPr bwMode="auto">
              <a:xfrm>
                <a:off x="1604" y="2162"/>
                <a:ext cx="213" cy="239"/>
              </a:xfrm>
              <a:prstGeom prst="rect">
                <a:avLst/>
              </a:prstGeom>
              <a:solidFill>
                <a:srgbClr val="FFFFFF"/>
              </a:solidFill>
              <a:ln w="15875">
                <a:solidFill>
                  <a:srgbClr val="000000"/>
                </a:solidFill>
                <a:miter lim="800000"/>
                <a:headEnd/>
                <a:tailEnd/>
              </a:ln>
            </p:spPr>
            <p:txBody>
              <a:bodyPr/>
              <a:lstStyle/>
              <a:p>
                <a:pPr eaLnBrk="0" hangingPunct="0"/>
                <a:endParaRPr lang="it-IT"/>
              </a:p>
            </p:txBody>
          </p:sp>
          <p:sp>
            <p:nvSpPr>
              <p:cNvPr id="225324" name="Line 37"/>
              <p:cNvSpPr>
                <a:spLocks noChangeShapeType="1"/>
              </p:cNvSpPr>
              <p:nvPr/>
            </p:nvSpPr>
            <p:spPr bwMode="auto">
              <a:xfrm>
                <a:off x="1708" y="2096"/>
                <a:ext cx="1" cy="69"/>
              </a:xfrm>
              <a:prstGeom prst="line">
                <a:avLst/>
              </a:prstGeom>
              <a:noFill/>
              <a:ln w="15875">
                <a:solidFill>
                  <a:srgbClr val="000000"/>
                </a:solidFill>
                <a:round/>
                <a:headEnd/>
                <a:tailEnd/>
              </a:ln>
            </p:spPr>
            <p:txBody>
              <a:bodyPr/>
              <a:lstStyle/>
              <a:p>
                <a:endParaRPr lang="it-IT"/>
              </a:p>
            </p:txBody>
          </p:sp>
          <p:sp>
            <p:nvSpPr>
              <p:cNvPr id="225325" name="Oval 38"/>
              <p:cNvSpPr>
                <a:spLocks noChangeArrowheads="1"/>
              </p:cNvSpPr>
              <p:nvPr/>
            </p:nvSpPr>
            <p:spPr bwMode="auto">
              <a:xfrm>
                <a:off x="1907" y="2162"/>
                <a:ext cx="212" cy="239"/>
              </a:xfrm>
              <a:prstGeom prst="ellipse">
                <a:avLst/>
              </a:prstGeom>
              <a:solidFill>
                <a:srgbClr val="000000"/>
              </a:solidFill>
              <a:ln w="15875">
                <a:solidFill>
                  <a:srgbClr val="000000"/>
                </a:solidFill>
                <a:round/>
                <a:headEnd/>
                <a:tailEnd/>
              </a:ln>
            </p:spPr>
            <p:txBody>
              <a:bodyPr/>
              <a:lstStyle/>
              <a:p>
                <a:pPr eaLnBrk="0" hangingPunct="0"/>
                <a:endParaRPr lang="it-IT"/>
              </a:p>
            </p:txBody>
          </p:sp>
          <p:sp>
            <p:nvSpPr>
              <p:cNvPr id="225326" name="Line 39"/>
              <p:cNvSpPr>
                <a:spLocks noChangeShapeType="1"/>
              </p:cNvSpPr>
              <p:nvPr/>
            </p:nvSpPr>
            <p:spPr bwMode="auto">
              <a:xfrm>
                <a:off x="2017" y="2096"/>
                <a:ext cx="1" cy="69"/>
              </a:xfrm>
              <a:prstGeom prst="line">
                <a:avLst/>
              </a:prstGeom>
              <a:noFill/>
              <a:ln w="15875">
                <a:solidFill>
                  <a:srgbClr val="000000"/>
                </a:solidFill>
                <a:round/>
                <a:headEnd/>
                <a:tailEnd/>
              </a:ln>
            </p:spPr>
            <p:txBody>
              <a:bodyPr/>
              <a:lstStyle/>
              <a:p>
                <a:endParaRPr lang="it-IT"/>
              </a:p>
            </p:txBody>
          </p:sp>
          <p:sp>
            <p:nvSpPr>
              <p:cNvPr id="225327" name="Oval 40"/>
              <p:cNvSpPr>
                <a:spLocks noChangeArrowheads="1"/>
              </p:cNvSpPr>
              <p:nvPr/>
            </p:nvSpPr>
            <p:spPr bwMode="auto">
              <a:xfrm>
                <a:off x="2211" y="2162"/>
                <a:ext cx="211" cy="239"/>
              </a:xfrm>
              <a:prstGeom prst="ellipse">
                <a:avLst/>
              </a:prstGeom>
              <a:solidFill>
                <a:srgbClr val="000000"/>
              </a:solidFill>
              <a:ln w="15875">
                <a:solidFill>
                  <a:srgbClr val="000000"/>
                </a:solidFill>
                <a:round/>
                <a:headEnd/>
                <a:tailEnd/>
              </a:ln>
            </p:spPr>
            <p:txBody>
              <a:bodyPr/>
              <a:lstStyle/>
              <a:p>
                <a:pPr eaLnBrk="0" hangingPunct="0"/>
                <a:endParaRPr lang="it-IT"/>
              </a:p>
            </p:txBody>
          </p:sp>
          <p:sp>
            <p:nvSpPr>
              <p:cNvPr id="225328" name="Line 41"/>
              <p:cNvSpPr>
                <a:spLocks noChangeShapeType="1"/>
              </p:cNvSpPr>
              <p:nvPr/>
            </p:nvSpPr>
            <p:spPr bwMode="auto">
              <a:xfrm>
                <a:off x="2320" y="2096"/>
                <a:ext cx="1" cy="69"/>
              </a:xfrm>
              <a:prstGeom prst="line">
                <a:avLst/>
              </a:prstGeom>
              <a:noFill/>
              <a:ln w="15875">
                <a:solidFill>
                  <a:srgbClr val="000000"/>
                </a:solidFill>
                <a:round/>
                <a:headEnd/>
                <a:tailEnd/>
              </a:ln>
            </p:spPr>
            <p:txBody>
              <a:bodyPr/>
              <a:lstStyle/>
              <a:p>
                <a:endParaRPr lang="it-IT"/>
              </a:p>
            </p:txBody>
          </p:sp>
          <p:sp>
            <p:nvSpPr>
              <p:cNvPr id="225329" name="Rectangle 42"/>
              <p:cNvSpPr>
                <a:spLocks noChangeArrowheads="1"/>
              </p:cNvSpPr>
              <p:nvPr/>
            </p:nvSpPr>
            <p:spPr bwMode="auto">
              <a:xfrm>
                <a:off x="2512" y="2162"/>
                <a:ext cx="213" cy="239"/>
              </a:xfrm>
              <a:prstGeom prst="rect">
                <a:avLst/>
              </a:prstGeom>
              <a:solidFill>
                <a:srgbClr val="FFFFFF"/>
              </a:solidFill>
              <a:ln w="15875">
                <a:solidFill>
                  <a:srgbClr val="000000"/>
                </a:solidFill>
                <a:miter lim="800000"/>
                <a:headEnd/>
                <a:tailEnd/>
              </a:ln>
            </p:spPr>
            <p:txBody>
              <a:bodyPr/>
              <a:lstStyle/>
              <a:p>
                <a:pPr eaLnBrk="0" hangingPunct="0"/>
                <a:endParaRPr lang="it-IT"/>
              </a:p>
            </p:txBody>
          </p:sp>
          <p:sp>
            <p:nvSpPr>
              <p:cNvPr id="225330" name="Line 43"/>
              <p:cNvSpPr>
                <a:spLocks noChangeShapeType="1"/>
              </p:cNvSpPr>
              <p:nvPr/>
            </p:nvSpPr>
            <p:spPr bwMode="auto">
              <a:xfrm>
                <a:off x="2616" y="2096"/>
                <a:ext cx="1" cy="69"/>
              </a:xfrm>
              <a:prstGeom prst="line">
                <a:avLst/>
              </a:prstGeom>
              <a:noFill/>
              <a:ln w="15875">
                <a:solidFill>
                  <a:srgbClr val="000000"/>
                </a:solidFill>
                <a:round/>
                <a:headEnd/>
                <a:tailEnd/>
              </a:ln>
            </p:spPr>
            <p:txBody>
              <a:bodyPr/>
              <a:lstStyle/>
              <a:p>
                <a:endParaRPr lang="it-IT"/>
              </a:p>
            </p:txBody>
          </p:sp>
          <p:sp>
            <p:nvSpPr>
              <p:cNvPr id="225331" name="Oval 44"/>
              <p:cNvSpPr>
                <a:spLocks noChangeArrowheads="1"/>
              </p:cNvSpPr>
              <p:nvPr/>
            </p:nvSpPr>
            <p:spPr bwMode="auto">
              <a:xfrm>
                <a:off x="2971" y="2879"/>
                <a:ext cx="214" cy="239"/>
              </a:xfrm>
              <a:prstGeom prst="ellipse">
                <a:avLst/>
              </a:prstGeom>
              <a:solidFill>
                <a:srgbClr val="000000"/>
              </a:solidFill>
              <a:ln w="15875">
                <a:solidFill>
                  <a:srgbClr val="000000"/>
                </a:solidFill>
                <a:round/>
                <a:headEnd/>
                <a:tailEnd/>
              </a:ln>
            </p:spPr>
            <p:txBody>
              <a:bodyPr/>
              <a:lstStyle/>
              <a:p>
                <a:pPr eaLnBrk="0" hangingPunct="0"/>
                <a:endParaRPr lang="it-IT"/>
              </a:p>
            </p:txBody>
          </p:sp>
          <p:sp>
            <p:nvSpPr>
              <p:cNvPr id="225332" name="Line 45"/>
              <p:cNvSpPr>
                <a:spLocks noChangeShapeType="1"/>
              </p:cNvSpPr>
              <p:nvPr/>
            </p:nvSpPr>
            <p:spPr bwMode="auto">
              <a:xfrm>
                <a:off x="3072" y="2404"/>
                <a:ext cx="1" cy="474"/>
              </a:xfrm>
              <a:prstGeom prst="line">
                <a:avLst/>
              </a:prstGeom>
              <a:noFill/>
              <a:ln w="15875">
                <a:solidFill>
                  <a:srgbClr val="000000"/>
                </a:solidFill>
                <a:round/>
                <a:headEnd/>
                <a:tailEnd/>
              </a:ln>
            </p:spPr>
            <p:txBody>
              <a:bodyPr/>
              <a:lstStyle/>
              <a:p>
                <a:endParaRPr lang="it-IT"/>
              </a:p>
            </p:txBody>
          </p:sp>
          <p:sp>
            <p:nvSpPr>
              <p:cNvPr id="225333" name="Line 46"/>
              <p:cNvSpPr>
                <a:spLocks noChangeShapeType="1"/>
              </p:cNvSpPr>
              <p:nvPr/>
            </p:nvSpPr>
            <p:spPr bwMode="auto">
              <a:xfrm flipH="1">
                <a:off x="3063" y="2092"/>
                <a:ext cx="1815" cy="1"/>
              </a:xfrm>
              <a:prstGeom prst="line">
                <a:avLst/>
              </a:prstGeom>
              <a:noFill/>
              <a:ln w="12700">
                <a:solidFill>
                  <a:srgbClr val="000000"/>
                </a:solidFill>
                <a:round/>
                <a:headEnd/>
                <a:tailEnd/>
              </a:ln>
            </p:spPr>
            <p:txBody>
              <a:bodyPr/>
              <a:lstStyle/>
              <a:p>
                <a:endParaRPr lang="it-IT"/>
              </a:p>
            </p:txBody>
          </p:sp>
          <p:sp>
            <p:nvSpPr>
              <p:cNvPr id="225334" name="Oval 47"/>
              <p:cNvSpPr>
                <a:spLocks noChangeArrowheads="1"/>
              </p:cNvSpPr>
              <p:nvPr/>
            </p:nvSpPr>
            <p:spPr bwMode="auto">
              <a:xfrm>
                <a:off x="3855" y="1214"/>
                <a:ext cx="212" cy="239"/>
              </a:xfrm>
              <a:prstGeom prst="ellipse">
                <a:avLst/>
              </a:prstGeom>
              <a:solidFill>
                <a:srgbClr val="000000"/>
              </a:solidFill>
              <a:ln w="15875">
                <a:solidFill>
                  <a:srgbClr val="000000"/>
                </a:solidFill>
                <a:round/>
                <a:headEnd/>
                <a:tailEnd/>
              </a:ln>
            </p:spPr>
            <p:txBody>
              <a:bodyPr/>
              <a:lstStyle/>
              <a:p>
                <a:pPr eaLnBrk="0" hangingPunct="0"/>
                <a:endParaRPr lang="it-IT"/>
              </a:p>
            </p:txBody>
          </p:sp>
          <p:sp>
            <p:nvSpPr>
              <p:cNvPr id="225335" name="Line 48"/>
              <p:cNvSpPr>
                <a:spLocks noChangeShapeType="1"/>
              </p:cNvSpPr>
              <p:nvPr/>
            </p:nvSpPr>
            <p:spPr bwMode="auto">
              <a:xfrm>
                <a:off x="3964" y="1132"/>
                <a:ext cx="1" cy="81"/>
              </a:xfrm>
              <a:prstGeom prst="line">
                <a:avLst/>
              </a:prstGeom>
              <a:noFill/>
              <a:ln w="15875">
                <a:solidFill>
                  <a:srgbClr val="000000"/>
                </a:solidFill>
                <a:round/>
                <a:headEnd/>
                <a:tailEnd/>
              </a:ln>
            </p:spPr>
            <p:txBody>
              <a:bodyPr/>
              <a:lstStyle/>
              <a:p>
                <a:endParaRPr lang="it-IT"/>
              </a:p>
            </p:txBody>
          </p:sp>
          <p:sp>
            <p:nvSpPr>
              <p:cNvPr id="225336" name="Line 49"/>
              <p:cNvSpPr>
                <a:spLocks noChangeShapeType="1"/>
              </p:cNvSpPr>
              <p:nvPr/>
            </p:nvSpPr>
            <p:spPr bwMode="auto">
              <a:xfrm>
                <a:off x="3962" y="1437"/>
                <a:ext cx="1" cy="653"/>
              </a:xfrm>
              <a:prstGeom prst="line">
                <a:avLst/>
              </a:prstGeom>
              <a:noFill/>
              <a:ln w="15875">
                <a:solidFill>
                  <a:srgbClr val="000000"/>
                </a:solidFill>
                <a:round/>
                <a:headEnd/>
                <a:tailEnd/>
              </a:ln>
            </p:spPr>
            <p:txBody>
              <a:bodyPr/>
              <a:lstStyle/>
              <a:p>
                <a:endParaRPr lang="it-IT"/>
              </a:p>
            </p:txBody>
          </p:sp>
          <p:sp>
            <p:nvSpPr>
              <p:cNvPr id="225337" name="Line 50"/>
              <p:cNvSpPr>
                <a:spLocks noChangeShapeType="1"/>
              </p:cNvSpPr>
              <p:nvPr/>
            </p:nvSpPr>
            <p:spPr bwMode="auto">
              <a:xfrm flipH="1">
                <a:off x="1254" y="1132"/>
                <a:ext cx="3153" cy="1"/>
              </a:xfrm>
              <a:prstGeom prst="line">
                <a:avLst/>
              </a:prstGeom>
              <a:noFill/>
              <a:ln w="12700">
                <a:solidFill>
                  <a:srgbClr val="000000"/>
                </a:solidFill>
                <a:round/>
                <a:headEnd/>
                <a:tailEnd/>
              </a:ln>
            </p:spPr>
            <p:txBody>
              <a:bodyPr/>
              <a:lstStyle/>
              <a:p>
                <a:endParaRPr lang="it-IT"/>
              </a:p>
            </p:txBody>
          </p:sp>
          <p:sp>
            <p:nvSpPr>
              <p:cNvPr id="225338" name="Oval 51"/>
              <p:cNvSpPr>
                <a:spLocks noChangeArrowheads="1"/>
              </p:cNvSpPr>
              <p:nvPr/>
            </p:nvSpPr>
            <p:spPr bwMode="auto">
              <a:xfrm>
                <a:off x="4303" y="1216"/>
                <a:ext cx="213"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39" name="Line 52"/>
              <p:cNvSpPr>
                <a:spLocks noChangeShapeType="1"/>
              </p:cNvSpPr>
              <p:nvPr/>
            </p:nvSpPr>
            <p:spPr bwMode="auto">
              <a:xfrm flipV="1">
                <a:off x="4409" y="1128"/>
                <a:ext cx="1" cy="91"/>
              </a:xfrm>
              <a:prstGeom prst="line">
                <a:avLst/>
              </a:prstGeom>
              <a:noFill/>
              <a:ln w="15875">
                <a:solidFill>
                  <a:srgbClr val="000000"/>
                </a:solidFill>
                <a:round/>
                <a:headEnd/>
                <a:tailEnd/>
              </a:ln>
            </p:spPr>
            <p:txBody>
              <a:bodyPr/>
              <a:lstStyle/>
              <a:p>
                <a:endParaRPr lang="it-IT"/>
              </a:p>
            </p:txBody>
          </p:sp>
          <p:sp>
            <p:nvSpPr>
              <p:cNvPr id="225340" name="Line 53"/>
              <p:cNvSpPr>
                <a:spLocks noChangeShapeType="1"/>
              </p:cNvSpPr>
              <p:nvPr/>
            </p:nvSpPr>
            <p:spPr bwMode="auto">
              <a:xfrm flipH="1">
                <a:off x="4266" y="1188"/>
                <a:ext cx="282" cy="317"/>
              </a:xfrm>
              <a:prstGeom prst="line">
                <a:avLst/>
              </a:prstGeom>
              <a:noFill/>
              <a:ln w="22225">
                <a:solidFill>
                  <a:srgbClr val="000000"/>
                </a:solidFill>
                <a:round/>
                <a:headEnd/>
                <a:tailEnd/>
              </a:ln>
            </p:spPr>
            <p:txBody>
              <a:bodyPr/>
              <a:lstStyle/>
              <a:p>
                <a:endParaRPr lang="it-IT"/>
              </a:p>
            </p:txBody>
          </p:sp>
          <p:sp>
            <p:nvSpPr>
              <p:cNvPr id="225341" name="Line 54"/>
              <p:cNvSpPr>
                <a:spLocks noChangeShapeType="1"/>
              </p:cNvSpPr>
              <p:nvPr/>
            </p:nvSpPr>
            <p:spPr bwMode="auto">
              <a:xfrm>
                <a:off x="1704" y="2092"/>
                <a:ext cx="915" cy="1"/>
              </a:xfrm>
              <a:prstGeom prst="line">
                <a:avLst/>
              </a:prstGeom>
              <a:noFill/>
              <a:ln w="12700">
                <a:solidFill>
                  <a:srgbClr val="000000"/>
                </a:solidFill>
                <a:round/>
                <a:headEnd/>
                <a:tailEnd/>
              </a:ln>
            </p:spPr>
            <p:txBody>
              <a:bodyPr/>
              <a:lstStyle/>
              <a:p>
                <a:endParaRPr lang="it-IT"/>
              </a:p>
            </p:txBody>
          </p:sp>
          <p:sp>
            <p:nvSpPr>
              <p:cNvPr id="225342" name="Line 55"/>
              <p:cNvSpPr>
                <a:spLocks noChangeShapeType="1"/>
              </p:cNvSpPr>
              <p:nvPr/>
            </p:nvSpPr>
            <p:spPr bwMode="auto">
              <a:xfrm flipV="1">
                <a:off x="2156" y="1345"/>
                <a:ext cx="1" cy="741"/>
              </a:xfrm>
              <a:prstGeom prst="line">
                <a:avLst/>
              </a:prstGeom>
              <a:noFill/>
              <a:ln w="15875">
                <a:solidFill>
                  <a:srgbClr val="000000"/>
                </a:solidFill>
                <a:round/>
                <a:headEnd/>
                <a:tailEnd/>
              </a:ln>
            </p:spPr>
            <p:txBody>
              <a:bodyPr/>
              <a:lstStyle/>
              <a:p>
                <a:endParaRPr lang="it-IT"/>
              </a:p>
            </p:txBody>
          </p:sp>
          <p:sp>
            <p:nvSpPr>
              <p:cNvPr id="225343" name="Line 56"/>
              <p:cNvSpPr>
                <a:spLocks noChangeShapeType="1"/>
              </p:cNvSpPr>
              <p:nvPr/>
            </p:nvSpPr>
            <p:spPr bwMode="auto">
              <a:xfrm>
                <a:off x="1255" y="1126"/>
                <a:ext cx="1" cy="107"/>
              </a:xfrm>
              <a:prstGeom prst="line">
                <a:avLst/>
              </a:prstGeom>
              <a:noFill/>
              <a:ln w="15875">
                <a:solidFill>
                  <a:srgbClr val="000000"/>
                </a:solidFill>
                <a:round/>
                <a:headEnd/>
                <a:tailEnd/>
              </a:ln>
            </p:spPr>
            <p:txBody>
              <a:bodyPr/>
              <a:lstStyle/>
              <a:p>
                <a:endParaRPr lang="it-IT"/>
              </a:p>
            </p:txBody>
          </p:sp>
          <p:sp>
            <p:nvSpPr>
              <p:cNvPr id="225344" name="Line 57"/>
              <p:cNvSpPr>
                <a:spLocks noChangeShapeType="1"/>
              </p:cNvSpPr>
              <p:nvPr/>
            </p:nvSpPr>
            <p:spPr bwMode="auto">
              <a:xfrm>
                <a:off x="1609" y="1132"/>
                <a:ext cx="1" cy="93"/>
              </a:xfrm>
              <a:prstGeom prst="line">
                <a:avLst/>
              </a:prstGeom>
              <a:noFill/>
              <a:ln w="15875">
                <a:solidFill>
                  <a:srgbClr val="000000"/>
                </a:solidFill>
                <a:round/>
                <a:headEnd/>
                <a:tailEnd/>
              </a:ln>
            </p:spPr>
            <p:txBody>
              <a:bodyPr/>
              <a:lstStyle/>
              <a:p>
                <a:endParaRPr lang="it-IT"/>
              </a:p>
            </p:txBody>
          </p:sp>
          <p:sp>
            <p:nvSpPr>
              <p:cNvPr id="225345" name="Line 58"/>
              <p:cNvSpPr>
                <a:spLocks noChangeShapeType="1"/>
              </p:cNvSpPr>
              <p:nvPr/>
            </p:nvSpPr>
            <p:spPr bwMode="auto">
              <a:xfrm>
                <a:off x="1958" y="1130"/>
                <a:ext cx="1" cy="93"/>
              </a:xfrm>
              <a:prstGeom prst="line">
                <a:avLst/>
              </a:prstGeom>
              <a:noFill/>
              <a:ln w="15875">
                <a:solidFill>
                  <a:srgbClr val="000000"/>
                </a:solidFill>
                <a:round/>
                <a:headEnd/>
                <a:tailEnd/>
              </a:ln>
            </p:spPr>
            <p:txBody>
              <a:bodyPr/>
              <a:lstStyle/>
              <a:p>
                <a:endParaRPr lang="it-IT"/>
              </a:p>
            </p:txBody>
          </p:sp>
          <p:sp>
            <p:nvSpPr>
              <p:cNvPr id="225346" name="Rectangle 59"/>
              <p:cNvSpPr>
                <a:spLocks noChangeArrowheads="1"/>
              </p:cNvSpPr>
              <p:nvPr/>
            </p:nvSpPr>
            <p:spPr bwMode="auto">
              <a:xfrm>
                <a:off x="2412" y="660"/>
                <a:ext cx="222" cy="247"/>
              </a:xfrm>
              <a:prstGeom prst="rect">
                <a:avLst/>
              </a:prstGeom>
              <a:solidFill>
                <a:srgbClr val="000000"/>
              </a:solidFill>
              <a:ln w="9525">
                <a:noFill/>
                <a:miter lim="800000"/>
                <a:headEnd/>
                <a:tailEnd/>
              </a:ln>
            </p:spPr>
            <p:txBody>
              <a:bodyPr/>
              <a:lstStyle/>
              <a:p>
                <a:pPr eaLnBrk="0" hangingPunct="0"/>
                <a:endParaRPr lang="it-IT"/>
              </a:p>
            </p:txBody>
          </p:sp>
          <p:sp>
            <p:nvSpPr>
              <p:cNvPr id="225347" name="Line 60"/>
              <p:cNvSpPr>
                <a:spLocks noChangeShapeType="1"/>
              </p:cNvSpPr>
              <p:nvPr/>
            </p:nvSpPr>
            <p:spPr bwMode="auto">
              <a:xfrm flipH="1">
                <a:off x="2382" y="624"/>
                <a:ext cx="283" cy="317"/>
              </a:xfrm>
              <a:prstGeom prst="line">
                <a:avLst/>
              </a:prstGeom>
              <a:noFill/>
              <a:ln w="22225">
                <a:solidFill>
                  <a:srgbClr val="000000"/>
                </a:solidFill>
                <a:round/>
                <a:headEnd/>
                <a:tailEnd/>
              </a:ln>
            </p:spPr>
            <p:txBody>
              <a:bodyPr/>
              <a:lstStyle/>
              <a:p>
                <a:endParaRPr lang="it-IT"/>
              </a:p>
            </p:txBody>
          </p:sp>
          <p:sp>
            <p:nvSpPr>
              <p:cNvPr id="225348" name="Oval 61"/>
              <p:cNvSpPr>
                <a:spLocks noChangeArrowheads="1"/>
              </p:cNvSpPr>
              <p:nvPr/>
            </p:nvSpPr>
            <p:spPr bwMode="auto">
              <a:xfrm>
                <a:off x="2881" y="667"/>
                <a:ext cx="209" cy="235"/>
              </a:xfrm>
              <a:prstGeom prst="ellipse">
                <a:avLst/>
              </a:prstGeom>
              <a:solidFill>
                <a:srgbClr val="FFFFFF"/>
              </a:solidFill>
              <a:ln w="22225">
                <a:solidFill>
                  <a:srgbClr val="000000"/>
                </a:solidFill>
                <a:round/>
                <a:headEnd/>
                <a:tailEnd/>
              </a:ln>
            </p:spPr>
            <p:txBody>
              <a:bodyPr/>
              <a:lstStyle/>
              <a:p>
                <a:pPr eaLnBrk="0" hangingPunct="0"/>
                <a:endParaRPr lang="it-IT"/>
              </a:p>
            </p:txBody>
          </p:sp>
          <p:sp>
            <p:nvSpPr>
              <p:cNvPr id="225349" name="Line 62"/>
              <p:cNvSpPr>
                <a:spLocks noChangeShapeType="1"/>
              </p:cNvSpPr>
              <p:nvPr/>
            </p:nvSpPr>
            <p:spPr bwMode="auto">
              <a:xfrm flipH="1">
                <a:off x="2847" y="628"/>
                <a:ext cx="282" cy="317"/>
              </a:xfrm>
              <a:prstGeom prst="line">
                <a:avLst/>
              </a:prstGeom>
              <a:noFill/>
              <a:ln w="22225">
                <a:solidFill>
                  <a:srgbClr val="000000"/>
                </a:solidFill>
                <a:round/>
                <a:headEnd/>
                <a:tailEnd/>
              </a:ln>
            </p:spPr>
            <p:txBody>
              <a:bodyPr/>
              <a:lstStyle/>
              <a:p>
                <a:endParaRPr lang="it-IT"/>
              </a:p>
            </p:txBody>
          </p:sp>
          <p:sp>
            <p:nvSpPr>
              <p:cNvPr id="225350" name="Line 63"/>
              <p:cNvSpPr>
                <a:spLocks noChangeShapeType="1"/>
              </p:cNvSpPr>
              <p:nvPr/>
            </p:nvSpPr>
            <p:spPr bwMode="auto">
              <a:xfrm>
                <a:off x="2634" y="781"/>
                <a:ext cx="248" cy="1"/>
              </a:xfrm>
              <a:prstGeom prst="line">
                <a:avLst/>
              </a:prstGeom>
              <a:noFill/>
              <a:ln w="12700">
                <a:solidFill>
                  <a:srgbClr val="000000"/>
                </a:solidFill>
                <a:round/>
                <a:headEnd/>
                <a:tailEnd/>
              </a:ln>
            </p:spPr>
            <p:txBody>
              <a:bodyPr/>
              <a:lstStyle/>
              <a:p>
                <a:endParaRPr lang="it-IT"/>
              </a:p>
            </p:txBody>
          </p:sp>
          <p:sp>
            <p:nvSpPr>
              <p:cNvPr id="225351" name="Line 64"/>
              <p:cNvSpPr>
                <a:spLocks noChangeShapeType="1"/>
              </p:cNvSpPr>
              <p:nvPr/>
            </p:nvSpPr>
            <p:spPr bwMode="auto">
              <a:xfrm>
                <a:off x="2760" y="783"/>
                <a:ext cx="1" cy="355"/>
              </a:xfrm>
              <a:prstGeom prst="line">
                <a:avLst/>
              </a:prstGeom>
              <a:noFill/>
              <a:ln w="15875">
                <a:solidFill>
                  <a:srgbClr val="000000"/>
                </a:solidFill>
                <a:round/>
                <a:headEnd/>
                <a:tailEnd/>
              </a:ln>
            </p:spPr>
            <p:txBody>
              <a:bodyPr/>
              <a:lstStyle/>
              <a:p>
                <a:endParaRPr lang="it-IT"/>
              </a:p>
            </p:txBody>
          </p:sp>
          <p:sp>
            <p:nvSpPr>
              <p:cNvPr id="225352" name="Line 65"/>
              <p:cNvSpPr>
                <a:spLocks noChangeShapeType="1"/>
              </p:cNvSpPr>
              <p:nvPr/>
            </p:nvSpPr>
            <p:spPr bwMode="auto">
              <a:xfrm>
                <a:off x="2015" y="2404"/>
                <a:ext cx="1" cy="399"/>
              </a:xfrm>
              <a:prstGeom prst="line">
                <a:avLst/>
              </a:prstGeom>
              <a:noFill/>
              <a:ln w="15875">
                <a:solidFill>
                  <a:srgbClr val="000000"/>
                </a:solidFill>
                <a:round/>
                <a:headEnd/>
                <a:tailEnd/>
              </a:ln>
            </p:spPr>
            <p:txBody>
              <a:bodyPr/>
              <a:lstStyle/>
              <a:p>
                <a:endParaRPr lang="it-IT"/>
              </a:p>
            </p:txBody>
          </p:sp>
          <p:sp>
            <p:nvSpPr>
              <p:cNvPr id="225353" name="Rectangle 66"/>
              <p:cNvSpPr>
                <a:spLocks noChangeArrowheads="1"/>
              </p:cNvSpPr>
              <p:nvPr/>
            </p:nvSpPr>
            <p:spPr bwMode="auto">
              <a:xfrm>
                <a:off x="401" y="710"/>
                <a:ext cx="71" cy="223"/>
              </a:xfrm>
              <a:prstGeom prst="rect">
                <a:avLst/>
              </a:prstGeom>
              <a:noFill/>
              <a:ln w="9525">
                <a:noFill/>
                <a:miter lim="800000"/>
                <a:headEnd/>
                <a:tailEnd/>
              </a:ln>
            </p:spPr>
            <p:txBody>
              <a:bodyPr wrap="none" lIns="0" tIns="0" rIns="0" bIns="0">
                <a:spAutoFit/>
              </a:bodyPr>
              <a:lstStyle/>
              <a:p>
                <a:pPr eaLnBrk="0" hangingPunct="0"/>
                <a:r>
                  <a:rPr lang="it-IT" sz="1800" b="1">
                    <a:solidFill>
                      <a:srgbClr val="000000"/>
                    </a:solidFill>
                    <a:latin typeface="Times" pitchFamily="1" charset="0"/>
                  </a:rPr>
                  <a:t>I</a:t>
                </a:r>
                <a:endParaRPr lang="it-IT" b="1"/>
              </a:p>
            </p:txBody>
          </p:sp>
          <p:sp>
            <p:nvSpPr>
              <p:cNvPr id="225354" name="Rectangle 67"/>
              <p:cNvSpPr>
                <a:spLocks noChangeArrowheads="1"/>
              </p:cNvSpPr>
              <p:nvPr/>
            </p:nvSpPr>
            <p:spPr bwMode="auto">
              <a:xfrm>
                <a:off x="379" y="1307"/>
                <a:ext cx="142" cy="223"/>
              </a:xfrm>
              <a:prstGeom prst="rect">
                <a:avLst/>
              </a:prstGeom>
              <a:noFill/>
              <a:ln w="9525">
                <a:noFill/>
                <a:miter lim="800000"/>
                <a:headEnd/>
                <a:tailEnd/>
              </a:ln>
            </p:spPr>
            <p:txBody>
              <a:bodyPr wrap="none" lIns="0" tIns="0" rIns="0" bIns="0">
                <a:spAutoFit/>
              </a:bodyPr>
              <a:lstStyle/>
              <a:p>
                <a:pPr eaLnBrk="0" hangingPunct="0"/>
                <a:r>
                  <a:rPr lang="it-IT" sz="1800" b="1">
                    <a:solidFill>
                      <a:srgbClr val="000000"/>
                    </a:solidFill>
                    <a:latin typeface="Times" pitchFamily="1" charset="0"/>
                  </a:rPr>
                  <a:t>II</a:t>
                </a:r>
                <a:endParaRPr lang="it-IT" b="1"/>
              </a:p>
            </p:txBody>
          </p:sp>
          <p:sp>
            <p:nvSpPr>
              <p:cNvPr id="225355" name="Rectangle 68"/>
              <p:cNvSpPr>
                <a:spLocks noChangeArrowheads="1"/>
              </p:cNvSpPr>
              <p:nvPr/>
            </p:nvSpPr>
            <p:spPr bwMode="auto">
              <a:xfrm>
                <a:off x="358" y="2244"/>
                <a:ext cx="214" cy="223"/>
              </a:xfrm>
              <a:prstGeom prst="rect">
                <a:avLst/>
              </a:prstGeom>
              <a:noFill/>
              <a:ln w="9525">
                <a:noFill/>
                <a:miter lim="800000"/>
                <a:headEnd/>
                <a:tailEnd/>
              </a:ln>
            </p:spPr>
            <p:txBody>
              <a:bodyPr wrap="none" lIns="0" tIns="0" rIns="0" bIns="0">
                <a:spAutoFit/>
              </a:bodyPr>
              <a:lstStyle/>
              <a:p>
                <a:pPr eaLnBrk="0" hangingPunct="0"/>
                <a:r>
                  <a:rPr lang="it-IT" sz="1800" b="1">
                    <a:solidFill>
                      <a:srgbClr val="000000"/>
                    </a:solidFill>
                    <a:latin typeface="Times" pitchFamily="1" charset="0"/>
                  </a:rPr>
                  <a:t>III</a:t>
                </a:r>
                <a:endParaRPr lang="it-IT" b="1"/>
              </a:p>
            </p:txBody>
          </p:sp>
          <p:sp>
            <p:nvSpPr>
              <p:cNvPr id="225356" name="Rectangle 69"/>
              <p:cNvSpPr>
                <a:spLocks noChangeArrowheads="1"/>
              </p:cNvSpPr>
              <p:nvPr/>
            </p:nvSpPr>
            <p:spPr bwMode="auto">
              <a:xfrm>
                <a:off x="354" y="2861"/>
                <a:ext cx="203" cy="223"/>
              </a:xfrm>
              <a:prstGeom prst="rect">
                <a:avLst/>
              </a:prstGeom>
              <a:noFill/>
              <a:ln w="9525">
                <a:noFill/>
                <a:miter lim="800000"/>
                <a:headEnd/>
                <a:tailEnd/>
              </a:ln>
            </p:spPr>
            <p:txBody>
              <a:bodyPr wrap="none" lIns="0" tIns="0" rIns="0" bIns="0">
                <a:spAutoFit/>
              </a:bodyPr>
              <a:lstStyle/>
              <a:p>
                <a:pPr eaLnBrk="0" hangingPunct="0"/>
                <a:r>
                  <a:rPr lang="it-IT" sz="1800" b="1">
                    <a:solidFill>
                      <a:srgbClr val="000000"/>
                    </a:solidFill>
                    <a:latin typeface="Times" pitchFamily="1" charset="0"/>
                  </a:rPr>
                  <a:t>IV</a:t>
                </a:r>
                <a:endParaRPr lang="it-IT" b="1"/>
              </a:p>
            </p:txBody>
          </p:sp>
          <p:sp>
            <p:nvSpPr>
              <p:cNvPr id="225357" name="Line 70"/>
              <p:cNvSpPr>
                <a:spLocks noChangeShapeType="1"/>
              </p:cNvSpPr>
              <p:nvPr/>
            </p:nvSpPr>
            <p:spPr bwMode="auto">
              <a:xfrm flipH="1">
                <a:off x="3808" y="1184"/>
                <a:ext cx="283" cy="318"/>
              </a:xfrm>
              <a:prstGeom prst="line">
                <a:avLst/>
              </a:prstGeom>
              <a:noFill/>
              <a:ln w="22225">
                <a:solidFill>
                  <a:srgbClr val="000000"/>
                </a:solidFill>
                <a:round/>
                <a:headEnd/>
                <a:tailEnd/>
              </a:ln>
            </p:spPr>
            <p:txBody>
              <a:bodyPr/>
              <a:lstStyle/>
              <a:p>
                <a:endParaRPr lang="it-IT"/>
              </a:p>
            </p:txBody>
          </p:sp>
          <p:sp>
            <p:nvSpPr>
              <p:cNvPr id="225358" name="Oval 71"/>
              <p:cNvSpPr>
                <a:spLocks noChangeArrowheads="1"/>
              </p:cNvSpPr>
              <p:nvPr/>
            </p:nvSpPr>
            <p:spPr bwMode="auto">
              <a:xfrm>
                <a:off x="2246" y="1224"/>
                <a:ext cx="213" cy="239"/>
              </a:xfrm>
              <a:prstGeom prst="ellipse">
                <a:avLst/>
              </a:prstGeom>
              <a:solidFill>
                <a:srgbClr val="FFFFFF"/>
              </a:solidFill>
              <a:ln w="15875">
                <a:solidFill>
                  <a:srgbClr val="000000"/>
                </a:solidFill>
                <a:round/>
                <a:headEnd/>
                <a:tailEnd/>
              </a:ln>
            </p:spPr>
            <p:txBody>
              <a:bodyPr/>
              <a:lstStyle/>
              <a:p>
                <a:pPr eaLnBrk="0" hangingPunct="0"/>
                <a:endParaRPr lang="it-IT"/>
              </a:p>
            </p:txBody>
          </p:sp>
          <p:sp>
            <p:nvSpPr>
              <p:cNvPr id="225359" name="Line 72"/>
              <p:cNvSpPr>
                <a:spLocks noChangeShapeType="1"/>
              </p:cNvSpPr>
              <p:nvPr/>
            </p:nvSpPr>
            <p:spPr bwMode="auto">
              <a:xfrm flipH="1">
                <a:off x="2208" y="1196"/>
                <a:ext cx="283" cy="318"/>
              </a:xfrm>
              <a:prstGeom prst="line">
                <a:avLst/>
              </a:prstGeom>
              <a:noFill/>
              <a:ln w="22225">
                <a:solidFill>
                  <a:srgbClr val="000000"/>
                </a:solidFill>
                <a:round/>
                <a:headEnd/>
                <a:tailEnd/>
              </a:ln>
            </p:spPr>
            <p:txBody>
              <a:bodyPr/>
              <a:lstStyle/>
              <a:p>
                <a:endParaRPr lang="it-IT"/>
              </a:p>
            </p:txBody>
          </p:sp>
          <p:sp>
            <p:nvSpPr>
              <p:cNvPr id="225360" name="Line 73"/>
              <p:cNvSpPr>
                <a:spLocks noChangeShapeType="1"/>
              </p:cNvSpPr>
              <p:nvPr/>
            </p:nvSpPr>
            <p:spPr bwMode="auto">
              <a:xfrm>
                <a:off x="2067" y="1351"/>
                <a:ext cx="176" cy="1"/>
              </a:xfrm>
              <a:prstGeom prst="line">
                <a:avLst/>
              </a:prstGeom>
              <a:noFill/>
              <a:ln w="12700">
                <a:solidFill>
                  <a:srgbClr val="000000"/>
                </a:solidFill>
                <a:round/>
                <a:headEnd/>
                <a:tailEnd/>
              </a:ln>
            </p:spPr>
            <p:txBody>
              <a:bodyPr/>
              <a:lstStyle/>
              <a:p>
                <a:endParaRPr lang="it-IT"/>
              </a:p>
            </p:txBody>
          </p:sp>
          <p:sp>
            <p:nvSpPr>
              <p:cNvPr id="225361" name="Line 74"/>
              <p:cNvSpPr>
                <a:spLocks noChangeShapeType="1"/>
              </p:cNvSpPr>
              <p:nvPr/>
            </p:nvSpPr>
            <p:spPr bwMode="auto">
              <a:xfrm flipV="1">
                <a:off x="1817" y="2448"/>
                <a:ext cx="133" cy="192"/>
              </a:xfrm>
              <a:prstGeom prst="line">
                <a:avLst/>
              </a:prstGeom>
              <a:noFill/>
              <a:ln w="38100">
                <a:solidFill>
                  <a:schemeClr val="tx1"/>
                </a:solidFill>
                <a:round/>
                <a:headEnd/>
                <a:tailEnd type="triangle" w="med" len="med"/>
              </a:ln>
            </p:spPr>
            <p:txBody>
              <a:bodyPr wrap="none" anchor="ctr"/>
              <a:lstStyle/>
              <a:p>
                <a:endParaRPr lang="it-IT"/>
              </a:p>
            </p:txBody>
          </p:sp>
        </p:grpSp>
        <p:sp>
          <p:nvSpPr>
            <p:cNvPr id="225290" name="Line 75"/>
            <p:cNvSpPr>
              <a:spLocks noChangeShapeType="1"/>
            </p:cNvSpPr>
            <p:nvPr/>
          </p:nvSpPr>
          <p:spPr bwMode="auto">
            <a:xfrm>
              <a:off x="2018" y="2795"/>
              <a:ext cx="0" cy="91"/>
            </a:xfrm>
            <a:prstGeom prst="line">
              <a:avLst/>
            </a:prstGeom>
            <a:noFill/>
            <a:ln w="9525">
              <a:solidFill>
                <a:schemeClr val="tx1"/>
              </a:solidFill>
              <a:round/>
              <a:headEnd/>
              <a:tailEnd/>
            </a:ln>
          </p:spPr>
          <p:txBody>
            <a:bodyPr/>
            <a:lstStyle/>
            <a:p>
              <a:endParaRPr lang="it-IT"/>
            </a:p>
          </p:txBody>
        </p:sp>
      </p:grpSp>
      <p:sp>
        <p:nvSpPr>
          <p:cNvPr id="745548" name="Text Box 76"/>
          <p:cNvSpPr txBox="1">
            <a:spLocks noChangeArrowheads="1"/>
          </p:cNvSpPr>
          <p:nvPr/>
        </p:nvSpPr>
        <p:spPr bwMode="auto">
          <a:xfrm>
            <a:off x="5580063" y="1196975"/>
            <a:ext cx="3455987" cy="2866426"/>
          </a:xfrm>
          <a:prstGeom prst="rect">
            <a:avLst/>
          </a:prstGeom>
          <a:solidFill>
            <a:srgbClr val="FFFF66"/>
          </a:solidFill>
          <a:ln w="9525">
            <a:solidFill>
              <a:schemeClr val="tx1"/>
            </a:solidFill>
            <a:miter lim="800000"/>
            <a:headEnd/>
            <a:tailEnd/>
          </a:ln>
        </p:spPr>
        <p:txBody>
          <a:bodyPr>
            <a:spAutoFit/>
          </a:bodyPr>
          <a:lstStyle/>
          <a:p>
            <a:pPr eaLnBrk="0" hangingPunct="0">
              <a:lnSpc>
                <a:spcPct val="80000"/>
              </a:lnSpc>
            </a:pPr>
            <a:r>
              <a:rPr lang="it-IT" sz="3200" dirty="0" err="1" smtClean="0">
                <a:latin typeface="Arial Unicode MS" pitchFamily="34" charset="-128"/>
              </a:rPr>
              <a:t>What</a:t>
            </a:r>
            <a:r>
              <a:rPr lang="it-IT" sz="3200" dirty="0" smtClean="0">
                <a:latin typeface="Arial Unicode MS" pitchFamily="34" charset="-128"/>
              </a:rPr>
              <a:t> </a:t>
            </a:r>
            <a:r>
              <a:rPr lang="it-IT" sz="3200" dirty="0" err="1" smtClean="0">
                <a:latin typeface="Arial Unicode MS" pitchFamily="34" charset="-128"/>
              </a:rPr>
              <a:t>is</a:t>
            </a:r>
            <a:r>
              <a:rPr lang="it-IT" sz="3200" dirty="0" smtClean="0">
                <a:latin typeface="Arial Unicode MS" pitchFamily="34" charset="-128"/>
              </a:rPr>
              <a:t> the mode of </a:t>
            </a:r>
            <a:r>
              <a:rPr lang="it-IT" sz="3200" dirty="0" err="1" smtClean="0">
                <a:latin typeface="Arial Unicode MS" pitchFamily="34" charset="-128"/>
              </a:rPr>
              <a:t>transmission</a:t>
            </a:r>
            <a:r>
              <a:rPr lang="it-IT" sz="3200" dirty="0" smtClean="0">
                <a:latin typeface="Arial Unicode MS" pitchFamily="34" charset="-128"/>
              </a:rPr>
              <a:t> of </a:t>
            </a:r>
            <a:r>
              <a:rPr lang="it-IT" sz="3200" dirty="0" err="1" smtClean="0">
                <a:latin typeface="Arial Unicode MS" pitchFamily="34" charset="-128"/>
              </a:rPr>
              <a:t>this</a:t>
            </a:r>
            <a:r>
              <a:rPr lang="it-IT" sz="3200" dirty="0" smtClean="0">
                <a:latin typeface="Arial Unicode MS" pitchFamily="34" charset="-128"/>
              </a:rPr>
              <a:t> </a:t>
            </a:r>
            <a:r>
              <a:rPr lang="it-IT" sz="3200" dirty="0" err="1" smtClean="0">
                <a:latin typeface="Arial Unicode MS" pitchFamily="34" charset="-128"/>
              </a:rPr>
              <a:t>disease</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pP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err="1" smtClean="0">
                <a:latin typeface="Arial Unicode MS" pitchFamily="34" charset="-128"/>
              </a:rPr>
              <a:t>autosomic</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X-</a:t>
            </a:r>
            <a:r>
              <a:rPr lang="it-IT" sz="3200" dirty="0" err="1">
                <a:latin typeface="Arial Unicode MS" pitchFamily="34" charset="-128"/>
              </a:rPr>
              <a:t>linked</a:t>
            </a:r>
            <a:r>
              <a:rPr lang="it-IT" sz="3200" dirty="0">
                <a:latin typeface="Arial Unicode MS" pitchFamily="34" charset="-128"/>
              </a:rPr>
              <a:t>?</a:t>
            </a:r>
          </a:p>
          <a:p>
            <a:pPr eaLnBrk="0" hangingPunct="0">
              <a:lnSpc>
                <a:spcPct val="80000"/>
              </a:lnSpc>
            </a:pPr>
            <a:endParaRPr lang="it-IT" sz="3200" dirty="0">
              <a:latin typeface="Arial Unicode MS" pitchFamily="34" charset="-128"/>
            </a:endParaRPr>
          </a:p>
        </p:txBody>
      </p:sp>
      <p:sp>
        <p:nvSpPr>
          <p:cNvPr id="745549" name="Text Box 77"/>
          <p:cNvSpPr txBox="1">
            <a:spLocks noChangeArrowheads="1"/>
          </p:cNvSpPr>
          <p:nvPr/>
        </p:nvSpPr>
        <p:spPr bwMode="auto">
          <a:xfrm>
            <a:off x="8215313" y="2786063"/>
            <a:ext cx="719137" cy="466725"/>
          </a:xfrm>
          <a:prstGeom prst="rect">
            <a:avLst/>
          </a:prstGeom>
          <a:solidFill>
            <a:srgbClr val="00FF00"/>
          </a:solidFill>
          <a:ln w="9525">
            <a:solidFill>
              <a:schemeClr val="tx2"/>
            </a:solidFill>
            <a:miter lim="800000"/>
            <a:headEnd/>
            <a:tailEnd/>
          </a:ln>
        </p:spPr>
        <p:txBody>
          <a:bodyPr>
            <a:spAutoFit/>
          </a:bodyPr>
          <a:lstStyle/>
          <a:p>
            <a:pPr algn="ctr" eaLnBrk="0" hangingPunct="0">
              <a:spcBef>
                <a:spcPct val="50000"/>
              </a:spcBef>
            </a:pPr>
            <a:endParaRPr lang="it-IT" b="1"/>
          </a:p>
        </p:txBody>
      </p:sp>
      <p:sp>
        <p:nvSpPr>
          <p:cNvPr id="745550" name="Text Box 78"/>
          <p:cNvSpPr txBox="1">
            <a:spLocks noChangeArrowheads="1"/>
          </p:cNvSpPr>
          <p:nvPr/>
        </p:nvSpPr>
        <p:spPr bwMode="auto">
          <a:xfrm>
            <a:off x="8215313" y="3286125"/>
            <a:ext cx="719137" cy="466725"/>
          </a:xfrm>
          <a:prstGeom prst="rect">
            <a:avLst/>
          </a:prstGeom>
          <a:solidFill>
            <a:srgbClr val="FF3300"/>
          </a:solidFill>
          <a:ln w="9525">
            <a:solidFill>
              <a:schemeClr val="tx2"/>
            </a:solidFill>
            <a:miter lim="800000"/>
            <a:headEnd/>
            <a:tailEnd/>
          </a:ln>
        </p:spPr>
        <p:txBody>
          <a:bodyPr>
            <a:spAutoFit/>
          </a:bodyPr>
          <a:lstStyle/>
          <a:p>
            <a:pPr eaLnBrk="0" hangingPunct="0">
              <a:spcBef>
                <a:spcPct val="50000"/>
              </a:spcBef>
            </a:pPr>
            <a:endParaRPr lang="it-IT" b="1">
              <a:solidFill>
                <a:schemeClr val="bg1"/>
              </a:solidFill>
            </a:endParaRPr>
          </a:p>
        </p:txBody>
      </p:sp>
      <p:sp>
        <p:nvSpPr>
          <p:cNvPr id="745551" name="Text Box 79"/>
          <p:cNvSpPr txBox="1">
            <a:spLocks noChangeArrowheads="1"/>
          </p:cNvSpPr>
          <p:nvPr/>
        </p:nvSpPr>
        <p:spPr bwMode="auto">
          <a:xfrm>
            <a:off x="5580063" y="4122738"/>
            <a:ext cx="3455987" cy="1684564"/>
          </a:xfrm>
          <a:prstGeom prst="rect">
            <a:avLst/>
          </a:prstGeom>
          <a:solidFill>
            <a:srgbClr val="FFFF66"/>
          </a:solidFill>
          <a:ln w="9525">
            <a:solidFill>
              <a:schemeClr val="tx1"/>
            </a:solidFill>
            <a:miter lim="800000"/>
            <a:headEnd/>
            <a:tailEnd/>
          </a:ln>
        </p:spPr>
        <p:txBody>
          <a:bodyPr>
            <a:spAutoFit/>
          </a:bodyPr>
          <a:lstStyle/>
          <a:p>
            <a:pPr eaLnBrk="0" hangingPunct="0">
              <a:lnSpc>
                <a:spcPct val="80000"/>
              </a:lnSpc>
            </a:pP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err="1" smtClean="0">
                <a:latin typeface="Arial Unicode MS" pitchFamily="34" charset="-128"/>
              </a:rPr>
              <a:t>dominant</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smtClean="0">
                <a:latin typeface="Arial Unicode MS" pitchFamily="34" charset="-128"/>
              </a:rPr>
              <a:t>recessive?</a:t>
            </a:r>
            <a:endParaRPr lang="it-IT" sz="3200" dirty="0">
              <a:latin typeface="Arial Unicode MS" pitchFamily="34" charset="-128"/>
            </a:endParaRPr>
          </a:p>
          <a:p>
            <a:pPr eaLnBrk="0" hangingPunct="0">
              <a:lnSpc>
                <a:spcPct val="80000"/>
              </a:lnSpc>
            </a:pPr>
            <a:endParaRPr lang="it-IT" sz="3200" dirty="0">
              <a:latin typeface="Arial Unicode MS" pitchFamily="34" charset="-128"/>
            </a:endParaRPr>
          </a:p>
        </p:txBody>
      </p:sp>
      <p:sp>
        <p:nvSpPr>
          <p:cNvPr id="745552" name="Text Box 80"/>
          <p:cNvSpPr txBox="1">
            <a:spLocks noChangeArrowheads="1"/>
          </p:cNvSpPr>
          <p:nvPr/>
        </p:nvSpPr>
        <p:spPr bwMode="auto">
          <a:xfrm>
            <a:off x="8243888" y="4346575"/>
            <a:ext cx="719137" cy="466725"/>
          </a:xfrm>
          <a:prstGeom prst="rect">
            <a:avLst/>
          </a:prstGeom>
          <a:solidFill>
            <a:srgbClr val="00FF00"/>
          </a:solidFill>
          <a:ln w="9525">
            <a:solidFill>
              <a:schemeClr val="tx2"/>
            </a:solidFill>
            <a:miter lim="800000"/>
            <a:headEnd/>
            <a:tailEnd/>
          </a:ln>
        </p:spPr>
        <p:txBody>
          <a:bodyPr>
            <a:spAutoFit/>
          </a:bodyPr>
          <a:lstStyle/>
          <a:p>
            <a:pPr algn="ctr" eaLnBrk="0" hangingPunct="0">
              <a:spcBef>
                <a:spcPct val="50000"/>
              </a:spcBef>
            </a:pPr>
            <a:endParaRPr lang="it-IT" b="1"/>
          </a:p>
        </p:txBody>
      </p:sp>
      <p:sp>
        <p:nvSpPr>
          <p:cNvPr id="745553" name="Text Box 81"/>
          <p:cNvSpPr txBox="1">
            <a:spLocks noChangeArrowheads="1"/>
          </p:cNvSpPr>
          <p:nvPr/>
        </p:nvSpPr>
        <p:spPr bwMode="auto">
          <a:xfrm>
            <a:off x="8243888" y="4921250"/>
            <a:ext cx="719137" cy="466725"/>
          </a:xfrm>
          <a:prstGeom prst="rect">
            <a:avLst/>
          </a:prstGeom>
          <a:solidFill>
            <a:srgbClr val="FF3300"/>
          </a:solidFill>
          <a:ln w="9525">
            <a:solidFill>
              <a:schemeClr val="tx2"/>
            </a:solidFill>
            <a:miter lim="800000"/>
            <a:headEnd/>
            <a:tailEnd/>
          </a:ln>
        </p:spPr>
        <p:txBody>
          <a:bodyPr>
            <a:spAutoFit/>
          </a:bodyPr>
          <a:lstStyle/>
          <a:p>
            <a:pPr eaLnBrk="0" hangingPunct="0">
              <a:spcBef>
                <a:spcPct val="50000"/>
              </a:spcBef>
            </a:pPr>
            <a:endParaRPr lang="it-IT" b="1">
              <a:solidFill>
                <a:schemeClr val="bg1"/>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5548">
                                            <p:bg/>
                                          </p:spTgt>
                                        </p:tgtEl>
                                        <p:attrNameLst>
                                          <p:attrName>style.visibility</p:attrName>
                                        </p:attrNameLst>
                                      </p:cBhvr>
                                      <p:to>
                                        <p:strVal val="visible"/>
                                      </p:to>
                                    </p:set>
                                    <p:animEffect transition="in" filter="fade">
                                      <p:cBhvr>
                                        <p:cTn id="7" dur="500"/>
                                        <p:tgtEl>
                                          <p:spTgt spid="74554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5548">
                                            <p:txEl>
                                              <p:pRg st="0" end="0"/>
                                            </p:txEl>
                                          </p:spTgt>
                                        </p:tgtEl>
                                        <p:attrNameLst>
                                          <p:attrName>style.visibility</p:attrName>
                                        </p:attrNameLst>
                                      </p:cBhvr>
                                      <p:to>
                                        <p:strVal val="visible"/>
                                      </p:to>
                                    </p:set>
                                    <p:animEffect transition="in" filter="fade">
                                      <p:cBhvr>
                                        <p:cTn id="12" dur="500"/>
                                        <p:tgtEl>
                                          <p:spTgt spid="7455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45548">
                                            <p:txEl>
                                              <p:pRg st="2" end="2"/>
                                            </p:txEl>
                                          </p:spTgt>
                                        </p:tgtEl>
                                        <p:attrNameLst>
                                          <p:attrName>style.visibility</p:attrName>
                                        </p:attrNameLst>
                                      </p:cBhvr>
                                      <p:to>
                                        <p:strVal val="visible"/>
                                      </p:to>
                                    </p:set>
                                    <p:animEffect transition="in" filter="fade">
                                      <p:cBhvr>
                                        <p:cTn id="17" dur="500"/>
                                        <p:tgtEl>
                                          <p:spTgt spid="74554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45548">
                                            <p:txEl>
                                              <p:pRg st="3" end="3"/>
                                            </p:txEl>
                                          </p:spTgt>
                                        </p:tgtEl>
                                        <p:attrNameLst>
                                          <p:attrName>style.visibility</p:attrName>
                                        </p:attrNameLst>
                                      </p:cBhvr>
                                      <p:to>
                                        <p:strVal val="visible"/>
                                      </p:to>
                                    </p:set>
                                    <p:animEffect transition="in" filter="fade">
                                      <p:cBhvr>
                                        <p:cTn id="22" dur="500"/>
                                        <p:tgtEl>
                                          <p:spTgt spid="74554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5549"/>
                                        </p:tgtEl>
                                        <p:attrNameLst>
                                          <p:attrName>style.visibility</p:attrName>
                                        </p:attrNameLst>
                                      </p:cBhvr>
                                      <p:to>
                                        <p:strVal val="visible"/>
                                      </p:to>
                                    </p:set>
                                    <p:animEffect transition="in" filter="fade">
                                      <p:cBhvr>
                                        <p:cTn id="27" dur="500"/>
                                        <p:tgtEl>
                                          <p:spTgt spid="74554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45550"/>
                                        </p:tgtEl>
                                        <p:attrNameLst>
                                          <p:attrName>style.visibility</p:attrName>
                                        </p:attrNameLst>
                                      </p:cBhvr>
                                      <p:to>
                                        <p:strVal val="visible"/>
                                      </p:to>
                                    </p:set>
                                    <p:animEffect transition="in" filter="fade">
                                      <p:cBhvr>
                                        <p:cTn id="30" dur="500"/>
                                        <p:tgtEl>
                                          <p:spTgt spid="74555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45551">
                                            <p:bg/>
                                          </p:spTgt>
                                        </p:tgtEl>
                                        <p:attrNameLst>
                                          <p:attrName>style.visibility</p:attrName>
                                        </p:attrNameLst>
                                      </p:cBhvr>
                                      <p:to>
                                        <p:strVal val="visible"/>
                                      </p:to>
                                    </p:set>
                                    <p:animEffect transition="in" filter="fade">
                                      <p:cBhvr>
                                        <p:cTn id="35" dur="500"/>
                                        <p:tgtEl>
                                          <p:spTgt spid="745551">
                                            <p:bg/>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45551">
                                            <p:txEl>
                                              <p:pRg st="1" end="1"/>
                                            </p:txEl>
                                          </p:spTgt>
                                        </p:tgtEl>
                                        <p:attrNameLst>
                                          <p:attrName>style.visibility</p:attrName>
                                        </p:attrNameLst>
                                      </p:cBhvr>
                                      <p:to>
                                        <p:strVal val="visible"/>
                                      </p:to>
                                    </p:set>
                                    <p:animEffect transition="in" filter="fade">
                                      <p:cBhvr>
                                        <p:cTn id="40" dur="500"/>
                                        <p:tgtEl>
                                          <p:spTgt spid="74555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45551">
                                            <p:txEl>
                                              <p:pRg st="2" end="2"/>
                                            </p:txEl>
                                          </p:spTgt>
                                        </p:tgtEl>
                                        <p:attrNameLst>
                                          <p:attrName>style.visibility</p:attrName>
                                        </p:attrNameLst>
                                      </p:cBhvr>
                                      <p:to>
                                        <p:strVal val="visible"/>
                                      </p:to>
                                    </p:set>
                                    <p:animEffect transition="in" filter="fade">
                                      <p:cBhvr>
                                        <p:cTn id="45" dur="500"/>
                                        <p:tgtEl>
                                          <p:spTgt spid="745551">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45552"/>
                                        </p:tgtEl>
                                        <p:attrNameLst>
                                          <p:attrName>style.visibility</p:attrName>
                                        </p:attrNameLst>
                                      </p:cBhvr>
                                      <p:to>
                                        <p:strVal val="visible"/>
                                      </p:to>
                                    </p:set>
                                    <p:animEffect transition="in" filter="fade">
                                      <p:cBhvr>
                                        <p:cTn id="50" dur="500"/>
                                        <p:tgtEl>
                                          <p:spTgt spid="74555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45553"/>
                                        </p:tgtEl>
                                        <p:attrNameLst>
                                          <p:attrName>style.visibility</p:attrName>
                                        </p:attrNameLst>
                                      </p:cBhvr>
                                      <p:to>
                                        <p:strVal val="visible"/>
                                      </p:to>
                                    </p:set>
                                    <p:animEffect transition="in" filter="fade">
                                      <p:cBhvr>
                                        <p:cTn id="53" dur="500"/>
                                        <p:tgtEl>
                                          <p:spTgt spid="745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48" grpId="0" build="p" animBg="1"/>
      <p:bldP spid="745549" grpId="0" animBg="1"/>
      <p:bldP spid="745550" grpId="0" animBg="1"/>
      <p:bldP spid="745551" grpId="0" build="p" animBg="1"/>
      <p:bldP spid="745552" grpId="0" animBg="1"/>
      <p:bldP spid="745553"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p:cNvPicPr>
            <a:picLocks noChangeAspect="1" noChangeArrowheads="1"/>
          </p:cNvPicPr>
          <p:nvPr/>
        </p:nvPicPr>
        <p:blipFill>
          <a:blip r:embed="rId3"/>
          <a:srcRect/>
          <a:stretch>
            <a:fillRect/>
          </a:stretch>
        </p:blipFill>
        <p:spPr bwMode="auto">
          <a:xfrm>
            <a:off x="34925" y="260350"/>
            <a:ext cx="3871913" cy="5184775"/>
          </a:xfrm>
          <a:prstGeom prst="rect">
            <a:avLst/>
          </a:prstGeom>
          <a:noFill/>
          <a:ln w="9525">
            <a:noFill/>
            <a:miter lim="800000"/>
            <a:headEnd/>
            <a:tailEnd/>
          </a:ln>
        </p:spPr>
      </p:pic>
      <p:sp>
        <p:nvSpPr>
          <p:cNvPr id="751619" name="Text Box 3"/>
          <p:cNvSpPr txBox="1">
            <a:spLocks noChangeArrowheads="1"/>
          </p:cNvSpPr>
          <p:nvPr/>
        </p:nvSpPr>
        <p:spPr bwMode="auto">
          <a:xfrm>
            <a:off x="5508625" y="1125538"/>
            <a:ext cx="3455988" cy="2866426"/>
          </a:xfrm>
          <a:prstGeom prst="rect">
            <a:avLst/>
          </a:prstGeom>
          <a:solidFill>
            <a:srgbClr val="FFFF66"/>
          </a:solidFill>
          <a:ln w="9525">
            <a:solidFill>
              <a:schemeClr val="tx1"/>
            </a:solidFill>
            <a:miter lim="800000"/>
            <a:headEnd/>
            <a:tailEnd/>
          </a:ln>
        </p:spPr>
        <p:txBody>
          <a:bodyPr>
            <a:spAutoFit/>
          </a:bodyPr>
          <a:lstStyle/>
          <a:p>
            <a:pPr eaLnBrk="0" hangingPunct="0">
              <a:lnSpc>
                <a:spcPct val="80000"/>
              </a:lnSpc>
            </a:pPr>
            <a:r>
              <a:rPr lang="it-IT" sz="3200" dirty="0" err="1" smtClean="0">
                <a:latin typeface="Arial Unicode MS" pitchFamily="34" charset="-128"/>
              </a:rPr>
              <a:t>What</a:t>
            </a:r>
            <a:r>
              <a:rPr lang="it-IT" sz="3200" dirty="0" smtClean="0">
                <a:latin typeface="Arial Unicode MS" pitchFamily="34" charset="-128"/>
              </a:rPr>
              <a:t> </a:t>
            </a:r>
            <a:r>
              <a:rPr lang="it-IT" sz="3200" dirty="0" err="1" smtClean="0">
                <a:latin typeface="Arial Unicode MS" pitchFamily="34" charset="-128"/>
              </a:rPr>
              <a:t>is</a:t>
            </a:r>
            <a:r>
              <a:rPr lang="it-IT" sz="3200" dirty="0" smtClean="0">
                <a:latin typeface="Arial Unicode MS" pitchFamily="34" charset="-128"/>
              </a:rPr>
              <a:t> the mode of </a:t>
            </a:r>
            <a:r>
              <a:rPr lang="it-IT" sz="3200" dirty="0" err="1" smtClean="0">
                <a:latin typeface="Arial Unicode MS" pitchFamily="34" charset="-128"/>
              </a:rPr>
              <a:t>transmission</a:t>
            </a:r>
            <a:r>
              <a:rPr lang="it-IT" sz="3200" dirty="0" smtClean="0">
                <a:latin typeface="Arial Unicode MS" pitchFamily="34" charset="-128"/>
              </a:rPr>
              <a:t> of </a:t>
            </a:r>
            <a:r>
              <a:rPr lang="it-IT" sz="3200" dirty="0" err="1" smtClean="0">
                <a:latin typeface="Arial Unicode MS" pitchFamily="34" charset="-128"/>
              </a:rPr>
              <a:t>this</a:t>
            </a:r>
            <a:r>
              <a:rPr lang="it-IT" sz="3200" dirty="0" smtClean="0">
                <a:latin typeface="Arial Unicode MS" pitchFamily="34" charset="-128"/>
              </a:rPr>
              <a:t> </a:t>
            </a:r>
            <a:r>
              <a:rPr lang="it-IT" sz="3200" dirty="0" err="1" smtClean="0">
                <a:latin typeface="Arial Unicode MS" pitchFamily="34" charset="-128"/>
              </a:rPr>
              <a:t>disease</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pP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err="1" smtClean="0">
                <a:latin typeface="Arial Unicode MS" pitchFamily="34" charset="-128"/>
              </a:rPr>
              <a:t>autosomic</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X-</a:t>
            </a:r>
            <a:r>
              <a:rPr lang="it-IT" sz="3200" dirty="0" err="1">
                <a:latin typeface="Arial Unicode MS" pitchFamily="34" charset="-128"/>
              </a:rPr>
              <a:t>linked</a:t>
            </a:r>
            <a:r>
              <a:rPr lang="it-IT" sz="3200" dirty="0">
                <a:latin typeface="Arial Unicode MS" pitchFamily="34" charset="-128"/>
              </a:rPr>
              <a:t>?</a:t>
            </a:r>
          </a:p>
          <a:p>
            <a:pPr eaLnBrk="0" hangingPunct="0">
              <a:lnSpc>
                <a:spcPct val="80000"/>
              </a:lnSpc>
            </a:pPr>
            <a:endParaRPr lang="it-IT" sz="3200" dirty="0">
              <a:latin typeface="Arial Unicode MS" pitchFamily="34" charset="-128"/>
            </a:endParaRPr>
          </a:p>
        </p:txBody>
      </p:sp>
      <p:sp>
        <p:nvSpPr>
          <p:cNvPr id="751620" name="Text Box 4"/>
          <p:cNvSpPr txBox="1">
            <a:spLocks noChangeArrowheads="1"/>
          </p:cNvSpPr>
          <p:nvPr/>
        </p:nvSpPr>
        <p:spPr bwMode="auto">
          <a:xfrm>
            <a:off x="8143875" y="2714625"/>
            <a:ext cx="719138" cy="466725"/>
          </a:xfrm>
          <a:prstGeom prst="rect">
            <a:avLst/>
          </a:prstGeom>
          <a:solidFill>
            <a:srgbClr val="00FF00"/>
          </a:solidFill>
          <a:ln w="9525">
            <a:solidFill>
              <a:schemeClr val="tx2"/>
            </a:solidFill>
            <a:miter lim="800000"/>
            <a:headEnd/>
            <a:tailEnd/>
          </a:ln>
        </p:spPr>
        <p:txBody>
          <a:bodyPr>
            <a:spAutoFit/>
          </a:bodyPr>
          <a:lstStyle/>
          <a:p>
            <a:pPr algn="ctr" eaLnBrk="0" hangingPunct="0">
              <a:spcBef>
                <a:spcPct val="50000"/>
              </a:spcBef>
            </a:pPr>
            <a:endParaRPr lang="it-IT" b="1"/>
          </a:p>
        </p:txBody>
      </p:sp>
      <p:sp>
        <p:nvSpPr>
          <p:cNvPr id="751621" name="Text Box 5"/>
          <p:cNvSpPr txBox="1">
            <a:spLocks noChangeArrowheads="1"/>
          </p:cNvSpPr>
          <p:nvPr/>
        </p:nvSpPr>
        <p:spPr bwMode="auto">
          <a:xfrm>
            <a:off x="8143875" y="3214688"/>
            <a:ext cx="719138" cy="466725"/>
          </a:xfrm>
          <a:prstGeom prst="rect">
            <a:avLst/>
          </a:prstGeom>
          <a:solidFill>
            <a:srgbClr val="FF3300"/>
          </a:solidFill>
          <a:ln w="9525">
            <a:solidFill>
              <a:schemeClr val="tx2"/>
            </a:solidFill>
            <a:miter lim="800000"/>
            <a:headEnd/>
            <a:tailEnd/>
          </a:ln>
        </p:spPr>
        <p:txBody>
          <a:bodyPr>
            <a:spAutoFit/>
          </a:bodyPr>
          <a:lstStyle/>
          <a:p>
            <a:pPr eaLnBrk="0" hangingPunct="0">
              <a:spcBef>
                <a:spcPct val="50000"/>
              </a:spcBef>
            </a:pPr>
            <a:endParaRPr lang="it-IT" b="1">
              <a:solidFill>
                <a:schemeClr val="bg1"/>
              </a:solidFill>
            </a:endParaRPr>
          </a:p>
        </p:txBody>
      </p:sp>
      <p:sp>
        <p:nvSpPr>
          <p:cNvPr id="751622" name="Text Box 6"/>
          <p:cNvSpPr txBox="1">
            <a:spLocks noChangeArrowheads="1"/>
          </p:cNvSpPr>
          <p:nvPr/>
        </p:nvSpPr>
        <p:spPr bwMode="auto">
          <a:xfrm>
            <a:off x="5500688" y="4071938"/>
            <a:ext cx="3455987" cy="1684564"/>
          </a:xfrm>
          <a:prstGeom prst="rect">
            <a:avLst/>
          </a:prstGeom>
          <a:solidFill>
            <a:srgbClr val="FFFF66"/>
          </a:solidFill>
          <a:ln w="9525">
            <a:solidFill>
              <a:schemeClr val="tx1"/>
            </a:solidFill>
            <a:miter lim="800000"/>
            <a:headEnd/>
            <a:tailEnd/>
          </a:ln>
        </p:spPr>
        <p:txBody>
          <a:bodyPr>
            <a:spAutoFit/>
          </a:bodyPr>
          <a:lstStyle/>
          <a:p>
            <a:pPr eaLnBrk="0" hangingPunct="0">
              <a:lnSpc>
                <a:spcPct val="80000"/>
              </a:lnSpc>
            </a:pP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err="1" smtClean="0">
                <a:latin typeface="Arial Unicode MS" pitchFamily="34" charset="-128"/>
              </a:rPr>
              <a:t>dominant</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smtClean="0">
                <a:latin typeface="Arial Unicode MS" pitchFamily="34" charset="-128"/>
              </a:rPr>
              <a:t>recessive?</a:t>
            </a:r>
            <a:endParaRPr lang="it-IT" sz="3200" dirty="0">
              <a:latin typeface="Arial Unicode MS" pitchFamily="34" charset="-128"/>
            </a:endParaRPr>
          </a:p>
          <a:p>
            <a:pPr eaLnBrk="0" hangingPunct="0">
              <a:lnSpc>
                <a:spcPct val="80000"/>
              </a:lnSpc>
            </a:pPr>
            <a:endParaRPr lang="it-IT" sz="3200" dirty="0">
              <a:latin typeface="Arial Unicode MS" pitchFamily="34" charset="-128"/>
            </a:endParaRPr>
          </a:p>
        </p:txBody>
      </p:sp>
      <p:sp>
        <p:nvSpPr>
          <p:cNvPr id="751623" name="Text Box 7"/>
          <p:cNvSpPr txBox="1">
            <a:spLocks noChangeArrowheads="1"/>
          </p:cNvSpPr>
          <p:nvPr/>
        </p:nvSpPr>
        <p:spPr bwMode="auto">
          <a:xfrm>
            <a:off x="8164513" y="4295775"/>
            <a:ext cx="719137" cy="466725"/>
          </a:xfrm>
          <a:prstGeom prst="rect">
            <a:avLst/>
          </a:prstGeom>
          <a:solidFill>
            <a:srgbClr val="FF3300"/>
          </a:solidFill>
          <a:ln w="9525">
            <a:solidFill>
              <a:schemeClr val="tx2"/>
            </a:solidFill>
            <a:miter lim="800000"/>
            <a:headEnd/>
            <a:tailEnd/>
          </a:ln>
        </p:spPr>
        <p:txBody>
          <a:bodyPr>
            <a:spAutoFit/>
          </a:bodyPr>
          <a:lstStyle/>
          <a:p>
            <a:pPr algn="ctr" eaLnBrk="0" hangingPunct="0">
              <a:spcBef>
                <a:spcPct val="50000"/>
              </a:spcBef>
            </a:pPr>
            <a:endParaRPr lang="it-IT" b="1"/>
          </a:p>
        </p:txBody>
      </p:sp>
      <p:sp>
        <p:nvSpPr>
          <p:cNvPr id="751624" name="Text Box 8"/>
          <p:cNvSpPr txBox="1">
            <a:spLocks noChangeArrowheads="1"/>
          </p:cNvSpPr>
          <p:nvPr/>
        </p:nvSpPr>
        <p:spPr bwMode="auto">
          <a:xfrm>
            <a:off x="8164513" y="4870450"/>
            <a:ext cx="719137" cy="466725"/>
          </a:xfrm>
          <a:prstGeom prst="rect">
            <a:avLst/>
          </a:prstGeom>
          <a:solidFill>
            <a:srgbClr val="00FF00"/>
          </a:solidFill>
          <a:ln w="9525">
            <a:solidFill>
              <a:schemeClr val="tx2"/>
            </a:solidFill>
            <a:miter lim="800000"/>
            <a:headEnd/>
            <a:tailEnd/>
          </a:ln>
        </p:spPr>
        <p:txBody>
          <a:bodyPr>
            <a:spAutoFit/>
          </a:bodyPr>
          <a:lstStyle/>
          <a:p>
            <a:pPr eaLnBrk="0" hangingPunct="0">
              <a:spcBef>
                <a:spcPct val="50000"/>
              </a:spcBef>
            </a:pPr>
            <a:endParaRPr lang="it-IT" b="1">
              <a:solidFill>
                <a:schemeClr val="bg1"/>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51619">
                                            <p:bg/>
                                          </p:spTgt>
                                        </p:tgtEl>
                                        <p:attrNameLst>
                                          <p:attrName>style.visibility</p:attrName>
                                        </p:attrNameLst>
                                      </p:cBhvr>
                                      <p:to>
                                        <p:strVal val="visible"/>
                                      </p:to>
                                    </p:set>
                                    <p:animEffect transition="in" filter="fade">
                                      <p:cBhvr>
                                        <p:cTn id="7" dur="500"/>
                                        <p:tgtEl>
                                          <p:spTgt spid="751619">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1619">
                                            <p:txEl>
                                              <p:pRg st="0" end="0"/>
                                            </p:txEl>
                                          </p:spTgt>
                                        </p:tgtEl>
                                        <p:attrNameLst>
                                          <p:attrName>style.visibility</p:attrName>
                                        </p:attrNameLst>
                                      </p:cBhvr>
                                      <p:to>
                                        <p:strVal val="visible"/>
                                      </p:to>
                                    </p:set>
                                    <p:animEffect transition="in" filter="fade">
                                      <p:cBhvr>
                                        <p:cTn id="12" dur="500"/>
                                        <p:tgtEl>
                                          <p:spTgt spid="7516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1619">
                                            <p:txEl>
                                              <p:pRg st="2" end="2"/>
                                            </p:txEl>
                                          </p:spTgt>
                                        </p:tgtEl>
                                        <p:attrNameLst>
                                          <p:attrName>style.visibility</p:attrName>
                                        </p:attrNameLst>
                                      </p:cBhvr>
                                      <p:to>
                                        <p:strVal val="visible"/>
                                      </p:to>
                                    </p:set>
                                    <p:animEffect transition="in" filter="fade">
                                      <p:cBhvr>
                                        <p:cTn id="17" dur="500"/>
                                        <p:tgtEl>
                                          <p:spTgt spid="75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51619">
                                            <p:txEl>
                                              <p:pRg st="3" end="3"/>
                                            </p:txEl>
                                          </p:spTgt>
                                        </p:tgtEl>
                                        <p:attrNameLst>
                                          <p:attrName>style.visibility</p:attrName>
                                        </p:attrNameLst>
                                      </p:cBhvr>
                                      <p:to>
                                        <p:strVal val="visible"/>
                                      </p:to>
                                    </p:set>
                                    <p:animEffect transition="in" filter="fade">
                                      <p:cBhvr>
                                        <p:cTn id="22" dur="500"/>
                                        <p:tgtEl>
                                          <p:spTgt spid="751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51620"/>
                                        </p:tgtEl>
                                        <p:attrNameLst>
                                          <p:attrName>style.visibility</p:attrName>
                                        </p:attrNameLst>
                                      </p:cBhvr>
                                      <p:to>
                                        <p:strVal val="visible"/>
                                      </p:to>
                                    </p:set>
                                    <p:animEffect transition="in" filter="fade">
                                      <p:cBhvr>
                                        <p:cTn id="27" dur="500"/>
                                        <p:tgtEl>
                                          <p:spTgt spid="7516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51621"/>
                                        </p:tgtEl>
                                        <p:attrNameLst>
                                          <p:attrName>style.visibility</p:attrName>
                                        </p:attrNameLst>
                                      </p:cBhvr>
                                      <p:to>
                                        <p:strVal val="visible"/>
                                      </p:to>
                                    </p:set>
                                    <p:animEffect transition="in" filter="fade">
                                      <p:cBhvr>
                                        <p:cTn id="30" dur="500"/>
                                        <p:tgtEl>
                                          <p:spTgt spid="7516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51622">
                                            <p:bg/>
                                          </p:spTgt>
                                        </p:tgtEl>
                                        <p:attrNameLst>
                                          <p:attrName>style.visibility</p:attrName>
                                        </p:attrNameLst>
                                      </p:cBhvr>
                                      <p:to>
                                        <p:strVal val="visible"/>
                                      </p:to>
                                    </p:set>
                                    <p:animEffect transition="in" filter="fade">
                                      <p:cBhvr>
                                        <p:cTn id="35" dur="500"/>
                                        <p:tgtEl>
                                          <p:spTgt spid="751622">
                                            <p:bg/>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51622">
                                            <p:txEl>
                                              <p:pRg st="1" end="1"/>
                                            </p:txEl>
                                          </p:spTgt>
                                        </p:tgtEl>
                                        <p:attrNameLst>
                                          <p:attrName>style.visibility</p:attrName>
                                        </p:attrNameLst>
                                      </p:cBhvr>
                                      <p:to>
                                        <p:strVal val="visible"/>
                                      </p:to>
                                    </p:set>
                                    <p:animEffect transition="in" filter="fade">
                                      <p:cBhvr>
                                        <p:cTn id="40" dur="500"/>
                                        <p:tgtEl>
                                          <p:spTgt spid="75162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51622">
                                            <p:txEl>
                                              <p:pRg st="2" end="2"/>
                                            </p:txEl>
                                          </p:spTgt>
                                        </p:tgtEl>
                                        <p:attrNameLst>
                                          <p:attrName>style.visibility</p:attrName>
                                        </p:attrNameLst>
                                      </p:cBhvr>
                                      <p:to>
                                        <p:strVal val="visible"/>
                                      </p:to>
                                    </p:set>
                                    <p:animEffect transition="in" filter="fade">
                                      <p:cBhvr>
                                        <p:cTn id="45" dur="500"/>
                                        <p:tgtEl>
                                          <p:spTgt spid="75162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51623"/>
                                        </p:tgtEl>
                                        <p:attrNameLst>
                                          <p:attrName>style.visibility</p:attrName>
                                        </p:attrNameLst>
                                      </p:cBhvr>
                                      <p:to>
                                        <p:strVal val="visible"/>
                                      </p:to>
                                    </p:set>
                                    <p:animEffect transition="in" filter="fade">
                                      <p:cBhvr>
                                        <p:cTn id="50" dur="500"/>
                                        <p:tgtEl>
                                          <p:spTgt spid="7516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51624"/>
                                        </p:tgtEl>
                                        <p:attrNameLst>
                                          <p:attrName>style.visibility</p:attrName>
                                        </p:attrNameLst>
                                      </p:cBhvr>
                                      <p:to>
                                        <p:strVal val="visible"/>
                                      </p:to>
                                    </p:set>
                                    <p:animEffect transition="in" filter="fade">
                                      <p:cBhvr>
                                        <p:cTn id="53" dur="500"/>
                                        <p:tgtEl>
                                          <p:spTgt spid="751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19" grpId="0" build="p" animBg="1"/>
      <p:bldP spid="751620" grpId="0" animBg="1"/>
      <p:bldP spid="751621" grpId="0" animBg="1"/>
      <p:bldP spid="751622" grpId="0" build="p" animBg="1"/>
      <p:bldP spid="751623" grpId="0" animBg="1"/>
      <p:bldP spid="751624"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026"/>
          <p:cNvPicPr>
            <a:picLocks noChangeAspect="1" noChangeArrowheads="1"/>
          </p:cNvPicPr>
          <p:nvPr/>
        </p:nvPicPr>
        <p:blipFill>
          <a:blip r:embed="rId3"/>
          <a:srcRect/>
          <a:stretch>
            <a:fillRect/>
          </a:stretch>
        </p:blipFill>
        <p:spPr bwMode="auto">
          <a:xfrm>
            <a:off x="395288" y="3716338"/>
            <a:ext cx="8510587" cy="2574925"/>
          </a:xfrm>
          <a:prstGeom prst="rect">
            <a:avLst/>
          </a:prstGeom>
          <a:noFill/>
          <a:ln w="9525">
            <a:noFill/>
            <a:miter lim="800000"/>
            <a:headEnd/>
            <a:tailEnd/>
          </a:ln>
        </p:spPr>
      </p:pic>
      <p:sp>
        <p:nvSpPr>
          <p:cNvPr id="152579" name="Text Box 1027"/>
          <p:cNvSpPr txBox="1">
            <a:spLocks noChangeArrowheads="1"/>
          </p:cNvSpPr>
          <p:nvPr/>
        </p:nvSpPr>
        <p:spPr bwMode="auto">
          <a:xfrm>
            <a:off x="539750" y="333375"/>
            <a:ext cx="3887788" cy="1290610"/>
          </a:xfrm>
          <a:prstGeom prst="rect">
            <a:avLst/>
          </a:prstGeom>
          <a:solidFill>
            <a:srgbClr val="FFFF66"/>
          </a:solidFill>
          <a:ln w="9525">
            <a:solidFill>
              <a:schemeClr val="tx1"/>
            </a:solidFill>
            <a:miter lim="800000"/>
            <a:headEnd/>
            <a:tailEnd/>
          </a:ln>
        </p:spPr>
        <p:txBody>
          <a:bodyPr>
            <a:spAutoFit/>
          </a:bodyPr>
          <a:lstStyle/>
          <a:p>
            <a:pPr eaLnBrk="0" hangingPunct="0">
              <a:lnSpc>
                <a:spcPct val="80000"/>
              </a:lnSpc>
            </a:pPr>
            <a:r>
              <a:rPr lang="it-IT" sz="3200" dirty="0" err="1" smtClean="0">
                <a:latin typeface="Arial Unicode MS" pitchFamily="34" charset="-128"/>
              </a:rPr>
              <a:t>What</a:t>
            </a:r>
            <a:r>
              <a:rPr lang="it-IT" sz="3200" dirty="0" smtClean="0">
                <a:latin typeface="Arial Unicode MS" pitchFamily="34" charset="-128"/>
              </a:rPr>
              <a:t> </a:t>
            </a:r>
            <a:r>
              <a:rPr lang="it-IT" sz="3200" dirty="0" err="1" smtClean="0">
                <a:latin typeface="Arial Unicode MS" pitchFamily="34" charset="-128"/>
              </a:rPr>
              <a:t>is</a:t>
            </a:r>
            <a:r>
              <a:rPr lang="it-IT" sz="3200" dirty="0" smtClean="0">
                <a:latin typeface="Arial Unicode MS" pitchFamily="34" charset="-128"/>
              </a:rPr>
              <a:t> the mode of </a:t>
            </a:r>
            <a:r>
              <a:rPr lang="it-IT" sz="3200" dirty="0" err="1" smtClean="0">
                <a:latin typeface="Arial Unicode MS" pitchFamily="34" charset="-128"/>
              </a:rPr>
              <a:t>transmission</a:t>
            </a:r>
            <a:r>
              <a:rPr lang="it-IT" sz="3200" dirty="0" smtClean="0">
                <a:latin typeface="Arial Unicode MS" pitchFamily="34" charset="-128"/>
              </a:rPr>
              <a:t> of </a:t>
            </a:r>
            <a:r>
              <a:rPr lang="it-IT" sz="3200" dirty="0" err="1" smtClean="0">
                <a:latin typeface="Arial Unicode MS" pitchFamily="34" charset="-128"/>
              </a:rPr>
              <a:t>this</a:t>
            </a:r>
            <a:r>
              <a:rPr lang="it-IT" sz="3200" dirty="0" smtClean="0">
                <a:latin typeface="Arial Unicode MS" pitchFamily="34" charset="-128"/>
              </a:rPr>
              <a:t> </a:t>
            </a:r>
            <a:r>
              <a:rPr lang="it-IT" sz="3200" dirty="0" err="1" smtClean="0">
                <a:latin typeface="Arial Unicode MS" pitchFamily="34" charset="-128"/>
              </a:rPr>
              <a:t>disease</a:t>
            </a:r>
            <a:r>
              <a:rPr lang="it-IT" sz="3200" dirty="0" smtClean="0">
                <a:latin typeface="Arial Unicode MS" pitchFamily="34" charset="-128"/>
              </a:rPr>
              <a:t>?</a:t>
            </a:r>
            <a:endParaRPr lang="it-IT" sz="3200" dirty="0">
              <a:latin typeface="Arial Unicode MS" pitchFamily="34" charset="-128"/>
            </a:endParaRPr>
          </a:p>
        </p:txBody>
      </p:sp>
      <p:sp>
        <p:nvSpPr>
          <p:cNvPr id="152582" name="Text Box 1030"/>
          <p:cNvSpPr txBox="1">
            <a:spLocks noChangeArrowheads="1"/>
          </p:cNvSpPr>
          <p:nvPr/>
        </p:nvSpPr>
        <p:spPr bwMode="auto">
          <a:xfrm>
            <a:off x="5003800" y="404813"/>
            <a:ext cx="3889375" cy="1684564"/>
          </a:xfrm>
          <a:prstGeom prst="rect">
            <a:avLst/>
          </a:prstGeom>
          <a:solidFill>
            <a:srgbClr val="FFFF66"/>
          </a:solidFill>
          <a:ln w="9525">
            <a:solidFill>
              <a:schemeClr val="tx1"/>
            </a:solidFill>
            <a:miter lim="800000"/>
            <a:headEnd/>
            <a:tailEnd/>
          </a:ln>
        </p:spPr>
        <p:txBody>
          <a:bodyPr>
            <a:spAutoFit/>
          </a:bodyPr>
          <a:lstStyle/>
          <a:p>
            <a:pPr eaLnBrk="0" hangingPunct="0">
              <a:lnSpc>
                <a:spcPct val="80000"/>
              </a:lnSpc>
            </a:pP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err="1" smtClean="0">
                <a:latin typeface="Arial Unicode MS" pitchFamily="34" charset="-128"/>
              </a:rPr>
              <a:t>dominant</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a:t>
            </a:r>
            <a:r>
              <a:rPr lang="it-IT" sz="3200" dirty="0" smtClean="0">
                <a:latin typeface="Arial Unicode MS" pitchFamily="34" charset="-128"/>
              </a:rPr>
              <a:t>recessive?</a:t>
            </a:r>
            <a:endParaRPr lang="it-IT" sz="3200" dirty="0">
              <a:latin typeface="Arial Unicode MS" pitchFamily="34" charset="-128"/>
            </a:endParaRPr>
          </a:p>
          <a:p>
            <a:pPr eaLnBrk="0" hangingPunct="0">
              <a:lnSpc>
                <a:spcPct val="80000"/>
              </a:lnSpc>
            </a:pPr>
            <a:endParaRPr lang="it-IT" sz="3200" dirty="0">
              <a:latin typeface="Arial Unicode MS" pitchFamily="34" charset="-128"/>
            </a:endParaRPr>
          </a:p>
        </p:txBody>
      </p:sp>
      <p:sp>
        <p:nvSpPr>
          <p:cNvPr id="152583" name="Text Box 1031"/>
          <p:cNvSpPr txBox="1">
            <a:spLocks noChangeArrowheads="1"/>
          </p:cNvSpPr>
          <p:nvPr/>
        </p:nvSpPr>
        <p:spPr bwMode="auto">
          <a:xfrm>
            <a:off x="7667625" y="628650"/>
            <a:ext cx="719138" cy="466725"/>
          </a:xfrm>
          <a:prstGeom prst="rect">
            <a:avLst/>
          </a:prstGeom>
          <a:solidFill>
            <a:srgbClr val="00FF00"/>
          </a:solidFill>
          <a:ln w="9525">
            <a:solidFill>
              <a:schemeClr val="tx2"/>
            </a:solidFill>
            <a:miter lim="800000"/>
            <a:headEnd/>
            <a:tailEnd/>
          </a:ln>
        </p:spPr>
        <p:txBody>
          <a:bodyPr>
            <a:spAutoFit/>
          </a:bodyPr>
          <a:lstStyle/>
          <a:p>
            <a:pPr algn="ctr" eaLnBrk="0" hangingPunct="0">
              <a:spcBef>
                <a:spcPct val="50000"/>
              </a:spcBef>
            </a:pPr>
            <a:endParaRPr lang="it-IT" b="1"/>
          </a:p>
        </p:txBody>
      </p:sp>
      <p:sp>
        <p:nvSpPr>
          <p:cNvPr id="152584" name="Text Box 1032"/>
          <p:cNvSpPr txBox="1">
            <a:spLocks noChangeArrowheads="1"/>
          </p:cNvSpPr>
          <p:nvPr/>
        </p:nvSpPr>
        <p:spPr bwMode="auto">
          <a:xfrm>
            <a:off x="7667625" y="1203325"/>
            <a:ext cx="719138" cy="466725"/>
          </a:xfrm>
          <a:prstGeom prst="rect">
            <a:avLst/>
          </a:prstGeom>
          <a:solidFill>
            <a:srgbClr val="FF3300"/>
          </a:solidFill>
          <a:ln w="9525">
            <a:solidFill>
              <a:schemeClr val="tx2"/>
            </a:solidFill>
            <a:miter lim="800000"/>
            <a:headEnd/>
            <a:tailEnd/>
          </a:ln>
        </p:spPr>
        <p:txBody>
          <a:bodyPr>
            <a:spAutoFit/>
          </a:bodyPr>
          <a:lstStyle/>
          <a:p>
            <a:pPr eaLnBrk="0" hangingPunct="0">
              <a:spcBef>
                <a:spcPct val="50000"/>
              </a:spcBef>
            </a:pPr>
            <a:endParaRPr lang="it-IT" b="1">
              <a:solidFill>
                <a:schemeClr val="bg1"/>
              </a:solidFill>
            </a:endParaRPr>
          </a:p>
        </p:txBody>
      </p:sp>
      <p:sp>
        <p:nvSpPr>
          <p:cNvPr id="152586" name="Text Box 1034"/>
          <p:cNvSpPr txBox="1">
            <a:spLocks noChangeArrowheads="1"/>
          </p:cNvSpPr>
          <p:nvPr/>
        </p:nvSpPr>
        <p:spPr bwMode="auto">
          <a:xfrm>
            <a:off x="5003800" y="2205038"/>
            <a:ext cx="3887788" cy="1290610"/>
          </a:xfrm>
          <a:prstGeom prst="rect">
            <a:avLst/>
          </a:prstGeom>
          <a:solidFill>
            <a:srgbClr val="FFFF66"/>
          </a:solidFill>
          <a:ln w="9525">
            <a:solidFill>
              <a:schemeClr val="tx1"/>
            </a:solidFill>
            <a:miter lim="800000"/>
            <a:headEnd/>
            <a:tailEnd/>
          </a:ln>
        </p:spPr>
        <p:txBody>
          <a:bodyPr>
            <a:spAutoFit/>
          </a:bodyPr>
          <a:lstStyle/>
          <a:p>
            <a:pPr eaLnBrk="0" hangingPunct="0">
              <a:lnSpc>
                <a:spcPct val="80000"/>
              </a:lnSpc>
              <a:buFontTx/>
              <a:buChar char="•"/>
            </a:pPr>
            <a:r>
              <a:rPr lang="it-IT" sz="3200" dirty="0">
                <a:latin typeface="Arial Unicode MS" pitchFamily="34" charset="-128"/>
              </a:rPr>
              <a:t> </a:t>
            </a:r>
            <a:r>
              <a:rPr lang="it-IT" sz="3200" dirty="0" err="1" smtClean="0">
                <a:latin typeface="Arial Unicode MS" pitchFamily="34" charset="-128"/>
              </a:rPr>
              <a:t>autosomic</a:t>
            </a:r>
            <a:r>
              <a:rPr lang="it-IT" sz="3200" dirty="0" smtClean="0">
                <a:latin typeface="Arial Unicode MS" pitchFamily="34" charset="-128"/>
              </a:rPr>
              <a:t>?</a:t>
            </a:r>
            <a:endParaRPr lang="it-IT" sz="3200" dirty="0">
              <a:latin typeface="Arial Unicode MS" pitchFamily="34" charset="-128"/>
            </a:endParaRPr>
          </a:p>
          <a:p>
            <a:pPr eaLnBrk="0" hangingPunct="0">
              <a:lnSpc>
                <a:spcPct val="80000"/>
              </a:lnSpc>
              <a:buFontTx/>
              <a:buChar char="•"/>
            </a:pPr>
            <a:r>
              <a:rPr lang="it-IT" sz="3200" dirty="0">
                <a:latin typeface="Arial Unicode MS" pitchFamily="34" charset="-128"/>
              </a:rPr>
              <a:t> X-</a:t>
            </a:r>
            <a:r>
              <a:rPr lang="it-IT" sz="3200" dirty="0" err="1">
                <a:latin typeface="Arial Unicode MS" pitchFamily="34" charset="-128"/>
              </a:rPr>
              <a:t>linked</a:t>
            </a:r>
            <a:r>
              <a:rPr lang="it-IT" sz="3200" dirty="0">
                <a:latin typeface="Arial Unicode MS" pitchFamily="34" charset="-128"/>
              </a:rPr>
              <a:t>?</a:t>
            </a:r>
          </a:p>
          <a:p>
            <a:pPr eaLnBrk="0" hangingPunct="0">
              <a:lnSpc>
                <a:spcPct val="80000"/>
              </a:lnSpc>
              <a:buFontTx/>
              <a:buChar char="•"/>
            </a:pPr>
            <a:endParaRPr lang="it-IT" sz="3200" dirty="0">
              <a:latin typeface="Arial Unicode MS" pitchFamily="34" charset="-128"/>
            </a:endParaRPr>
          </a:p>
        </p:txBody>
      </p:sp>
      <p:sp>
        <p:nvSpPr>
          <p:cNvPr id="152587" name="Text Box 1035"/>
          <p:cNvSpPr txBox="1">
            <a:spLocks noChangeArrowheads="1"/>
          </p:cNvSpPr>
          <p:nvPr/>
        </p:nvSpPr>
        <p:spPr bwMode="auto">
          <a:xfrm>
            <a:off x="7956550" y="2276475"/>
            <a:ext cx="719138" cy="466725"/>
          </a:xfrm>
          <a:prstGeom prst="rect">
            <a:avLst/>
          </a:prstGeom>
          <a:solidFill>
            <a:srgbClr val="FF0000"/>
          </a:solidFill>
          <a:ln w="9525">
            <a:solidFill>
              <a:schemeClr val="tx2"/>
            </a:solidFill>
            <a:miter lim="800000"/>
            <a:headEnd/>
            <a:tailEnd/>
          </a:ln>
        </p:spPr>
        <p:txBody>
          <a:bodyPr>
            <a:spAutoFit/>
          </a:bodyPr>
          <a:lstStyle/>
          <a:p>
            <a:pPr algn="ctr" eaLnBrk="0" hangingPunct="0">
              <a:spcBef>
                <a:spcPct val="50000"/>
              </a:spcBef>
            </a:pPr>
            <a:endParaRPr lang="it-IT" b="1"/>
          </a:p>
        </p:txBody>
      </p:sp>
      <p:sp>
        <p:nvSpPr>
          <p:cNvPr id="152588" name="Text Box 1036"/>
          <p:cNvSpPr txBox="1">
            <a:spLocks noChangeArrowheads="1"/>
          </p:cNvSpPr>
          <p:nvPr/>
        </p:nvSpPr>
        <p:spPr bwMode="auto">
          <a:xfrm>
            <a:off x="7956550" y="2779713"/>
            <a:ext cx="719138" cy="466725"/>
          </a:xfrm>
          <a:prstGeom prst="rect">
            <a:avLst/>
          </a:prstGeom>
          <a:solidFill>
            <a:srgbClr val="00FF00"/>
          </a:solidFill>
          <a:ln w="9525">
            <a:solidFill>
              <a:schemeClr val="tx2"/>
            </a:solidFill>
            <a:miter lim="800000"/>
            <a:headEnd/>
            <a:tailEnd/>
          </a:ln>
        </p:spPr>
        <p:txBody>
          <a:bodyPr>
            <a:spAutoFit/>
          </a:bodyPr>
          <a:lstStyle/>
          <a:p>
            <a:pPr eaLnBrk="0" hangingPunct="0">
              <a:spcBef>
                <a:spcPct val="50000"/>
              </a:spcBef>
            </a:pPr>
            <a:endParaRPr lang="it-IT" b="1">
              <a:solidFill>
                <a:schemeClr val="bg1"/>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2578"/>
                                        </p:tgtEl>
                                        <p:attrNameLst>
                                          <p:attrName>style.visibility</p:attrName>
                                        </p:attrNameLst>
                                      </p:cBhvr>
                                      <p:to>
                                        <p:strVal val="visible"/>
                                      </p:to>
                                    </p:set>
                                    <p:animEffect transition="in" filter="wipe(up)">
                                      <p:cBhvr>
                                        <p:cTn id="7" dur="500"/>
                                        <p:tgtEl>
                                          <p:spTgt spid="1525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79">
                                            <p:bg/>
                                          </p:spTgt>
                                        </p:tgtEl>
                                        <p:attrNameLst>
                                          <p:attrName>style.visibility</p:attrName>
                                        </p:attrNameLst>
                                      </p:cBhvr>
                                      <p:to>
                                        <p:strVal val="visible"/>
                                      </p:to>
                                    </p:set>
                                    <p:animEffect transition="in" filter="fade">
                                      <p:cBhvr>
                                        <p:cTn id="12" dur="500"/>
                                        <p:tgtEl>
                                          <p:spTgt spid="152579">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79">
                                            <p:txEl>
                                              <p:pRg st="0" end="0"/>
                                            </p:txEl>
                                          </p:spTgt>
                                        </p:tgtEl>
                                        <p:attrNameLst>
                                          <p:attrName>style.visibility</p:attrName>
                                        </p:attrNameLst>
                                      </p:cBhvr>
                                      <p:to>
                                        <p:strVal val="visible"/>
                                      </p:to>
                                    </p:set>
                                    <p:animEffect transition="in" filter="fade">
                                      <p:cBhvr>
                                        <p:cTn id="17" dur="500"/>
                                        <p:tgtEl>
                                          <p:spTgt spid="15257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2">
                                            <p:bg/>
                                          </p:spTgt>
                                        </p:tgtEl>
                                        <p:attrNameLst>
                                          <p:attrName>style.visibility</p:attrName>
                                        </p:attrNameLst>
                                      </p:cBhvr>
                                      <p:to>
                                        <p:strVal val="visible"/>
                                      </p:to>
                                    </p:set>
                                    <p:animEffect transition="in" filter="fade">
                                      <p:cBhvr>
                                        <p:cTn id="22" dur="500"/>
                                        <p:tgtEl>
                                          <p:spTgt spid="152582">
                                            <p:bg/>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2582">
                                            <p:txEl>
                                              <p:pRg st="1" end="1"/>
                                            </p:txEl>
                                          </p:spTgt>
                                        </p:tgtEl>
                                        <p:attrNameLst>
                                          <p:attrName>style.visibility</p:attrName>
                                        </p:attrNameLst>
                                      </p:cBhvr>
                                      <p:to>
                                        <p:strVal val="visible"/>
                                      </p:to>
                                    </p:set>
                                    <p:animEffect transition="in" filter="fade">
                                      <p:cBhvr>
                                        <p:cTn id="27" dur="500"/>
                                        <p:tgtEl>
                                          <p:spTgt spid="15258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2582">
                                            <p:txEl>
                                              <p:pRg st="2" end="2"/>
                                            </p:txEl>
                                          </p:spTgt>
                                        </p:tgtEl>
                                        <p:attrNameLst>
                                          <p:attrName>style.visibility</p:attrName>
                                        </p:attrNameLst>
                                      </p:cBhvr>
                                      <p:to>
                                        <p:strVal val="visible"/>
                                      </p:to>
                                    </p:set>
                                    <p:animEffect transition="in" filter="fade">
                                      <p:cBhvr>
                                        <p:cTn id="32" dur="500"/>
                                        <p:tgtEl>
                                          <p:spTgt spid="15258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2583"/>
                                        </p:tgtEl>
                                        <p:attrNameLst>
                                          <p:attrName>style.visibility</p:attrName>
                                        </p:attrNameLst>
                                      </p:cBhvr>
                                      <p:to>
                                        <p:strVal val="visible"/>
                                      </p:to>
                                    </p:set>
                                    <p:animEffect transition="in" filter="fade">
                                      <p:cBhvr>
                                        <p:cTn id="37" dur="500"/>
                                        <p:tgtEl>
                                          <p:spTgt spid="15258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2584"/>
                                        </p:tgtEl>
                                        <p:attrNameLst>
                                          <p:attrName>style.visibility</p:attrName>
                                        </p:attrNameLst>
                                      </p:cBhvr>
                                      <p:to>
                                        <p:strVal val="visible"/>
                                      </p:to>
                                    </p:set>
                                    <p:animEffect transition="in" filter="fade">
                                      <p:cBhvr>
                                        <p:cTn id="40" dur="500"/>
                                        <p:tgtEl>
                                          <p:spTgt spid="15258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2586">
                                            <p:bg/>
                                          </p:spTgt>
                                        </p:tgtEl>
                                        <p:attrNameLst>
                                          <p:attrName>style.visibility</p:attrName>
                                        </p:attrNameLst>
                                      </p:cBhvr>
                                      <p:to>
                                        <p:strVal val="visible"/>
                                      </p:to>
                                    </p:set>
                                    <p:animEffect transition="in" filter="fade">
                                      <p:cBhvr>
                                        <p:cTn id="45" dur="500"/>
                                        <p:tgtEl>
                                          <p:spTgt spid="152586">
                                            <p:bg/>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2586">
                                            <p:txEl>
                                              <p:pRg st="0" end="0"/>
                                            </p:txEl>
                                          </p:spTgt>
                                        </p:tgtEl>
                                        <p:attrNameLst>
                                          <p:attrName>style.visibility</p:attrName>
                                        </p:attrNameLst>
                                      </p:cBhvr>
                                      <p:to>
                                        <p:strVal val="visible"/>
                                      </p:to>
                                    </p:set>
                                    <p:animEffect transition="in" filter="fade">
                                      <p:cBhvr>
                                        <p:cTn id="50" dur="500"/>
                                        <p:tgtEl>
                                          <p:spTgt spid="15258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2586">
                                            <p:txEl>
                                              <p:pRg st="1" end="1"/>
                                            </p:txEl>
                                          </p:spTgt>
                                        </p:tgtEl>
                                        <p:attrNameLst>
                                          <p:attrName>style.visibility</p:attrName>
                                        </p:attrNameLst>
                                      </p:cBhvr>
                                      <p:to>
                                        <p:strVal val="visible"/>
                                      </p:to>
                                    </p:set>
                                    <p:animEffect transition="in" filter="fade">
                                      <p:cBhvr>
                                        <p:cTn id="55" dur="500"/>
                                        <p:tgtEl>
                                          <p:spTgt spid="152586">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2587"/>
                                        </p:tgtEl>
                                        <p:attrNameLst>
                                          <p:attrName>style.visibility</p:attrName>
                                        </p:attrNameLst>
                                      </p:cBhvr>
                                      <p:to>
                                        <p:strVal val="visible"/>
                                      </p:to>
                                    </p:set>
                                    <p:animEffect transition="in" filter="fade">
                                      <p:cBhvr>
                                        <p:cTn id="60" dur="500"/>
                                        <p:tgtEl>
                                          <p:spTgt spid="15258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52588"/>
                                        </p:tgtEl>
                                        <p:attrNameLst>
                                          <p:attrName>style.visibility</p:attrName>
                                        </p:attrNameLst>
                                      </p:cBhvr>
                                      <p:to>
                                        <p:strVal val="visible"/>
                                      </p:to>
                                    </p:set>
                                    <p:animEffect transition="in" filter="fade">
                                      <p:cBhvr>
                                        <p:cTn id="63" dur="500"/>
                                        <p:tgtEl>
                                          <p:spTgt spid="152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animBg="1"/>
      <p:bldP spid="152582" grpId="0" build="p" animBg="1"/>
      <p:bldP spid="152583" grpId="0" animBg="1"/>
      <p:bldP spid="152584" grpId="0" animBg="1"/>
      <p:bldP spid="152586" grpId="0" build="p" animBg="1"/>
      <p:bldP spid="152587" grpId="0" animBg="1"/>
      <p:bldP spid="152588"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3" descr="04_02"/>
          <p:cNvPicPr>
            <a:picLocks noChangeAspect="1" noChangeArrowheads="1"/>
          </p:cNvPicPr>
          <p:nvPr/>
        </p:nvPicPr>
        <p:blipFill>
          <a:blip r:embed="rId2"/>
          <a:srcRect l="51668" t="44363" b="9418"/>
          <a:stretch>
            <a:fillRect/>
          </a:stretch>
        </p:blipFill>
        <p:spPr bwMode="auto">
          <a:xfrm>
            <a:off x="2794000" y="2384425"/>
            <a:ext cx="6324600" cy="4495800"/>
          </a:xfrm>
          <a:prstGeom prst="rect">
            <a:avLst/>
          </a:prstGeom>
          <a:noFill/>
          <a:ln w="9525">
            <a:noFill/>
            <a:miter lim="800000"/>
            <a:headEnd/>
            <a:tailEnd/>
          </a:ln>
        </p:spPr>
      </p:pic>
      <p:sp>
        <p:nvSpPr>
          <p:cNvPr id="228355" name="Rectangle 6"/>
          <p:cNvSpPr>
            <a:spLocks noChangeArrowheads="1"/>
          </p:cNvSpPr>
          <p:nvPr/>
        </p:nvSpPr>
        <p:spPr bwMode="auto">
          <a:xfrm>
            <a:off x="4957763" y="1409700"/>
            <a:ext cx="3751147" cy="584776"/>
          </a:xfrm>
          <a:prstGeom prst="rect">
            <a:avLst/>
          </a:prstGeom>
          <a:noFill/>
          <a:ln w="9525">
            <a:noFill/>
            <a:miter lim="800000"/>
            <a:headEnd/>
            <a:tailEnd/>
          </a:ln>
        </p:spPr>
        <p:txBody>
          <a:bodyPr wrap="none">
            <a:spAutoFit/>
          </a:bodyPr>
          <a:lstStyle/>
          <a:p>
            <a:pPr eaLnBrk="0" hangingPunct="0"/>
            <a:r>
              <a:rPr lang="it-IT" sz="3200" dirty="0" smtClean="0">
                <a:latin typeface="Arial" pitchFamily="34" charset="0"/>
                <a:cs typeface="Arial" pitchFamily="34" charset="0"/>
              </a:rPr>
              <a:t>Y-</a:t>
            </a:r>
            <a:r>
              <a:rPr lang="it-IT" sz="3200" dirty="0" err="1" smtClean="0">
                <a:latin typeface="Arial" pitchFamily="34" charset="0"/>
                <a:cs typeface="Arial" pitchFamily="34" charset="0"/>
              </a:rPr>
              <a:t>linked</a:t>
            </a:r>
            <a:r>
              <a:rPr lang="it-IT" sz="3200" dirty="0" smtClean="0">
                <a:latin typeface="Arial" pitchFamily="34" charset="0"/>
                <a:cs typeface="Arial" pitchFamily="34" charset="0"/>
              </a:rPr>
              <a:t> </a:t>
            </a:r>
            <a:r>
              <a:rPr lang="it-IT" sz="3200" dirty="0" err="1" smtClean="0">
                <a:latin typeface="Arial" pitchFamily="34" charset="0"/>
                <a:cs typeface="Arial" pitchFamily="34" charset="0"/>
              </a:rPr>
              <a:t>inheritance</a:t>
            </a:r>
            <a:endParaRPr lang="it-IT" sz="3200" dirty="0">
              <a:latin typeface="Arial" pitchFamily="34" charset="0"/>
              <a:cs typeface="Arial" pitchFamily="34" charset="0"/>
            </a:endParaRPr>
          </a:p>
        </p:txBody>
      </p:sp>
      <p:pic>
        <p:nvPicPr>
          <p:cNvPr id="5122" name="Picture 2" descr="http://4.bp.blogspot.com/_fIUFk3ecbSs/TOp55478MSI/AAAAAAAACLs/1CrWMoGYPVw/s400/peli-orecchie.jpg"/>
          <p:cNvPicPr>
            <a:picLocks noChangeAspect="1" noChangeArrowheads="1"/>
          </p:cNvPicPr>
          <p:nvPr/>
        </p:nvPicPr>
        <p:blipFill>
          <a:blip r:embed="rId3"/>
          <a:srcRect/>
          <a:stretch>
            <a:fillRect/>
          </a:stretch>
        </p:blipFill>
        <p:spPr bwMode="auto">
          <a:xfrm>
            <a:off x="319088" y="549275"/>
            <a:ext cx="4102100" cy="24606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7" descr="02-29"/>
          <p:cNvPicPr>
            <a:picLocks noChangeAspect="1" noChangeArrowheads="1"/>
          </p:cNvPicPr>
          <p:nvPr/>
        </p:nvPicPr>
        <p:blipFill>
          <a:blip r:embed="rId2"/>
          <a:srcRect/>
          <a:stretch>
            <a:fillRect/>
          </a:stretch>
        </p:blipFill>
        <p:spPr bwMode="auto">
          <a:xfrm>
            <a:off x="69850" y="1306513"/>
            <a:ext cx="9002713" cy="4244975"/>
          </a:xfrm>
          <a:prstGeom prst="rect">
            <a:avLst/>
          </a:prstGeom>
          <a:noFill/>
          <a:ln w="9525">
            <a:noFill/>
            <a:miter lim="800000"/>
            <a:headEnd/>
            <a:tailEnd/>
          </a:ln>
        </p:spPr>
      </p:pic>
      <p:sp>
        <p:nvSpPr>
          <p:cNvPr id="2" name="Rettangolo 1"/>
          <p:cNvSpPr/>
          <p:nvPr/>
        </p:nvSpPr>
        <p:spPr>
          <a:xfrm>
            <a:off x="683568" y="44624"/>
            <a:ext cx="7920880" cy="1077218"/>
          </a:xfrm>
          <a:prstGeom prst="rect">
            <a:avLst/>
          </a:prstGeom>
        </p:spPr>
        <p:txBody>
          <a:bodyPr wrap="square">
            <a:spAutoFit/>
          </a:bodyPr>
          <a:lstStyle/>
          <a:p>
            <a:pPr algn="ctr"/>
            <a:r>
              <a:rPr lang="it-IT" dirty="0" err="1"/>
              <a:t>Hairiness</a:t>
            </a:r>
            <a:r>
              <a:rPr lang="it-IT" dirty="0"/>
              <a:t> in </a:t>
            </a:r>
            <a:r>
              <a:rPr lang="it-IT" dirty="0" err="1"/>
              <a:t>margins</a:t>
            </a:r>
            <a:r>
              <a:rPr lang="it-IT" dirty="0"/>
              <a:t> of </a:t>
            </a:r>
            <a:r>
              <a:rPr lang="it-IT" dirty="0" err="1" smtClean="0"/>
              <a:t>pinnae</a:t>
            </a:r>
            <a:r>
              <a:rPr lang="it-IT" dirty="0" smtClean="0"/>
              <a:t> (</a:t>
            </a:r>
            <a:r>
              <a:rPr lang="it-IT" dirty="0" err="1" smtClean="0"/>
              <a:t>auricles</a:t>
            </a:r>
            <a:r>
              <a:rPr lang="it-IT" dirty="0" smtClean="0"/>
              <a:t>).</a:t>
            </a:r>
            <a:endParaRPr lang="it-IT" dirty="0"/>
          </a:p>
          <a:p>
            <a:pPr algn="ctr"/>
            <a:r>
              <a:rPr lang="it-IT" sz="2000" dirty="0" err="1"/>
              <a:t>It</a:t>
            </a:r>
            <a:r>
              <a:rPr lang="it-IT" sz="2000" dirty="0"/>
              <a:t> </a:t>
            </a:r>
            <a:r>
              <a:rPr lang="it-IT" sz="2000" dirty="0" err="1"/>
              <a:t>is</a:t>
            </a:r>
            <a:r>
              <a:rPr lang="it-IT" sz="2000" dirty="0"/>
              <a:t> </a:t>
            </a:r>
            <a:r>
              <a:rPr lang="it-IT" sz="2000" dirty="0" err="1"/>
              <a:t>supposed</a:t>
            </a:r>
            <a:r>
              <a:rPr lang="it-IT" sz="2000" dirty="0"/>
              <a:t> </a:t>
            </a:r>
            <a:r>
              <a:rPr lang="it-IT" sz="2000" dirty="0" err="1"/>
              <a:t>that</a:t>
            </a:r>
            <a:r>
              <a:rPr lang="it-IT" sz="2000" dirty="0"/>
              <a:t> </a:t>
            </a:r>
            <a:r>
              <a:rPr lang="it-IT" sz="2000" dirty="0" err="1"/>
              <a:t>this</a:t>
            </a:r>
            <a:r>
              <a:rPr lang="it-IT" sz="2000" dirty="0"/>
              <a:t> </a:t>
            </a:r>
            <a:r>
              <a:rPr lang="it-IT" sz="2000" dirty="0" err="1"/>
              <a:t>phenotype</a:t>
            </a:r>
            <a:r>
              <a:rPr lang="it-IT" sz="2000" dirty="0"/>
              <a:t> </a:t>
            </a:r>
            <a:r>
              <a:rPr lang="it-IT" sz="2000" dirty="0" err="1"/>
              <a:t>is</a:t>
            </a:r>
            <a:r>
              <a:rPr lang="it-IT" sz="2000" dirty="0"/>
              <a:t> </a:t>
            </a:r>
            <a:r>
              <a:rPr lang="it-IT" sz="2000" dirty="0" err="1"/>
              <a:t>determined</a:t>
            </a:r>
            <a:r>
              <a:rPr lang="it-IT" sz="2000" dirty="0"/>
              <a:t> by an allele of a gene </a:t>
            </a:r>
            <a:r>
              <a:rPr lang="it-IT" sz="2000" dirty="0" err="1"/>
              <a:t>linked</a:t>
            </a:r>
            <a:r>
              <a:rPr lang="it-IT" sz="2000" dirty="0"/>
              <a:t> to the 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r>
              <a:rPr lang="it-IT" dirty="0" err="1" smtClean="0"/>
              <a:t>message</a:t>
            </a:r>
            <a:endParaRPr lang="it-IT" dirty="0" smtClean="0"/>
          </a:p>
        </p:txBody>
      </p:sp>
      <p:sp>
        <p:nvSpPr>
          <p:cNvPr id="2" name="CasellaDiTesto 1"/>
          <p:cNvSpPr txBox="1"/>
          <p:nvPr/>
        </p:nvSpPr>
        <p:spPr>
          <a:xfrm>
            <a:off x="683568" y="2204864"/>
            <a:ext cx="7920879" cy="2554545"/>
          </a:xfrm>
          <a:prstGeom prst="rect">
            <a:avLst/>
          </a:prstGeom>
          <a:noFill/>
        </p:spPr>
        <p:txBody>
          <a:bodyPr wrap="square" rtlCol="0">
            <a:spAutoFit/>
          </a:bodyPr>
          <a:lstStyle/>
          <a:p>
            <a:r>
              <a:rPr lang="it-IT" sz="3200" dirty="0" smtClean="0">
                <a:latin typeface="Wingdings"/>
                <a:ea typeface="Wingdings"/>
                <a:cs typeface="Wingdings"/>
                <a:sym typeface="Wingdings"/>
              </a:rPr>
              <a:t></a:t>
            </a:r>
            <a:r>
              <a:rPr lang="it-IT" sz="3200" dirty="0" smtClean="0"/>
              <a:t>The pattern </a:t>
            </a:r>
            <a:r>
              <a:rPr lang="it-IT" sz="3200" dirty="0"/>
              <a:t>of </a:t>
            </a:r>
            <a:r>
              <a:rPr lang="it-IT" sz="3200" dirty="0" err="1"/>
              <a:t>inheritance</a:t>
            </a:r>
            <a:r>
              <a:rPr lang="it-IT" sz="3200" dirty="0"/>
              <a:t> in </a:t>
            </a:r>
            <a:r>
              <a:rPr lang="it-IT" sz="3200" dirty="0" err="1"/>
              <a:t>which</a:t>
            </a:r>
            <a:r>
              <a:rPr lang="it-IT" sz="3200" dirty="0"/>
              <a:t> a </a:t>
            </a:r>
            <a:r>
              <a:rPr lang="it-IT" sz="3200" dirty="0" err="1"/>
              <a:t>certain</a:t>
            </a:r>
            <a:r>
              <a:rPr lang="it-IT" sz="3200" dirty="0"/>
              <a:t> </a:t>
            </a:r>
            <a:r>
              <a:rPr lang="it-IT" sz="3200" dirty="0" err="1"/>
              <a:t>phenotype</a:t>
            </a:r>
            <a:r>
              <a:rPr lang="it-IT" sz="3200" dirty="0"/>
              <a:t> </a:t>
            </a:r>
            <a:r>
              <a:rPr lang="it-IT" sz="3200" dirty="0" err="1"/>
              <a:t>is</a:t>
            </a:r>
            <a:r>
              <a:rPr lang="it-IT" sz="3200" dirty="0"/>
              <a:t> </a:t>
            </a:r>
            <a:r>
              <a:rPr lang="it-IT" sz="3200" dirty="0" err="1"/>
              <a:t>manifested</a:t>
            </a:r>
            <a:r>
              <a:rPr lang="it-IT" sz="3200" dirty="0"/>
              <a:t> in </a:t>
            </a:r>
            <a:r>
              <a:rPr lang="it-IT" sz="3200" dirty="0" err="1"/>
              <a:t>unequal</a:t>
            </a:r>
            <a:r>
              <a:rPr lang="it-IT" sz="3200" dirty="0"/>
              <a:t> </a:t>
            </a:r>
            <a:r>
              <a:rPr lang="it-IT" sz="3200" dirty="0" err="1"/>
              <a:t>proportions</a:t>
            </a:r>
            <a:r>
              <a:rPr lang="it-IT" sz="3200" dirty="0"/>
              <a:t> in </a:t>
            </a:r>
            <a:r>
              <a:rPr lang="it-IT" sz="3200" dirty="0" err="1"/>
              <a:t>males</a:t>
            </a:r>
            <a:r>
              <a:rPr lang="it-IT" sz="3200" dirty="0"/>
              <a:t> and </a:t>
            </a:r>
            <a:r>
              <a:rPr lang="it-IT" sz="3200" dirty="0" err="1"/>
              <a:t>females</a:t>
            </a:r>
            <a:r>
              <a:rPr lang="it-IT" sz="3200" dirty="0"/>
              <a:t> </a:t>
            </a:r>
            <a:r>
              <a:rPr lang="it-IT" sz="3200" dirty="0" err="1" smtClean="0"/>
              <a:t>allows</a:t>
            </a:r>
            <a:r>
              <a:rPr lang="it-IT" sz="3200" dirty="0" smtClean="0"/>
              <a:t> </a:t>
            </a:r>
            <a:r>
              <a:rPr lang="it-IT" sz="3200" dirty="0" err="1" smtClean="0"/>
              <a:t>one</a:t>
            </a:r>
            <a:r>
              <a:rPr lang="it-IT" sz="3200" dirty="0" smtClean="0"/>
              <a:t> </a:t>
            </a:r>
            <a:r>
              <a:rPr lang="it-IT" sz="3200" dirty="0"/>
              <a:t>to locate </a:t>
            </a:r>
            <a:r>
              <a:rPr lang="it-IT" sz="3200" dirty="0" err="1" smtClean="0"/>
              <a:t>involved</a:t>
            </a:r>
            <a:r>
              <a:rPr lang="it-IT" sz="3200" dirty="0" smtClean="0"/>
              <a:t> </a:t>
            </a:r>
            <a:r>
              <a:rPr lang="it-IT" sz="3200" dirty="0" err="1" smtClean="0"/>
              <a:t>genes</a:t>
            </a:r>
            <a:r>
              <a:rPr lang="it-IT" sz="3200" dirty="0" smtClean="0"/>
              <a:t> </a:t>
            </a:r>
            <a:r>
              <a:rPr lang="it-IT" sz="3200" dirty="0"/>
              <a:t>on </a:t>
            </a:r>
            <a:r>
              <a:rPr lang="it-IT" sz="3200" dirty="0" err="1"/>
              <a:t>one</a:t>
            </a:r>
            <a:r>
              <a:rPr lang="it-IT" sz="3200" dirty="0"/>
              <a:t> of the sex </a:t>
            </a:r>
            <a:r>
              <a:rPr lang="it-IT" sz="3200" dirty="0" err="1"/>
              <a:t>chromosomes</a:t>
            </a:r>
            <a:r>
              <a:rPr lang="it-IT" sz="32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dirty="0" err="1" smtClean="0"/>
              <a:t>Summarising</a:t>
            </a:r>
            <a:r>
              <a:rPr lang="it-IT" dirty="0" smtClean="0"/>
              <a:t>…</a:t>
            </a:r>
            <a:endParaRPr lang="it-IT" dirty="0"/>
          </a:p>
        </p:txBody>
      </p:sp>
    </p:spTree>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755650" y="260350"/>
            <a:ext cx="7980363" cy="541338"/>
          </a:xfrm>
        </p:spPr>
        <p:txBody>
          <a:bodyPr/>
          <a:lstStyle/>
          <a:p>
            <a:pPr algn="r" eaLnBrk="1" hangingPunct="1"/>
            <a:r>
              <a:rPr lang="it-IT" sz="2800" dirty="0" err="1" smtClean="0">
                <a:solidFill>
                  <a:schemeClr val="accent2"/>
                </a:solidFill>
              </a:rPr>
              <a:t>Genetic</a:t>
            </a:r>
            <a:r>
              <a:rPr lang="it-IT" sz="2800" dirty="0" smtClean="0">
                <a:solidFill>
                  <a:schemeClr val="accent2"/>
                </a:solidFill>
              </a:rPr>
              <a:t> </a:t>
            </a:r>
            <a:r>
              <a:rPr lang="it-IT" sz="2800" dirty="0" err="1" smtClean="0">
                <a:solidFill>
                  <a:schemeClr val="accent2"/>
                </a:solidFill>
              </a:rPr>
              <a:t>diseases</a:t>
            </a:r>
            <a:r>
              <a:rPr lang="it-IT" sz="2800" dirty="0" smtClean="0">
                <a:solidFill>
                  <a:schemeClr val="accent2"/>
                </a:solidFill>
              </a:rPr>
              <a:t> by </a:t>
            </a:r>
            <a:r>
              <a:rPr lang="it-IT" sz="2800" dirty="0" err="1" smtClean="0">
                <a:solidFill>
                  <a:schemeClr val="accent2"/>
                </a:solidFill>
              </a:rPr>
              <a:t>mutation</a:t>
            </a:r>
            <a:r>
              <a:rPr lang="it-IT" sz="2800" dirty="0" smtClean="0">
                <a:solidFill>
                  <a:schemeClr val="accent2"/>
                </a:solidFill>
              </a:rPr>
              <a:t> in </a:t>
            </a:r>
            <a:r>
              <a:rPr lang="it-IT" sz="2800" dirty="0" err="1" smtClean="0">
                <a:solidFill>
                  <a:schemeClr val="accent2"/>
                </a:solidFill>
              </a:rPr>
              <a:t>one</a:t>
            </a:r>
            <a:r>
              <a:rPr lang="it-IT" sz="2800" dirty="0" smtClean="0">
                <a:solidFill>
                  <a:schemeClr val="accent2"/>
                </a:solidFill>
              </a:rPr>
              <a:t> allele</a:t>
            </a:r>
            <a:endParaRPr lang="en-US" sz="2800" dirty="0" smtClean="0">
              <a:solidFill>
                <a:schemeClr val="accent2"/>
              </a:solidFill>
            </a:endParaRPr>
          </a:p>
        </p:txBody>
      </p:sp>
      <p:sp>
        <p:nvSpPr>
          <p:cNvPr id="2" name="Rettangolo 1"/>
          <p:cNvSpPr/>
          <p:nvPr/>
        </p:nvSpPr>
        <p:spPr>
          <a:xfrm>
            <a:off x="611560" y="1556792"/>
            <a:ext cx="8352928" cy="4154983"/>
          </a:xfrm>
          <a:prstGeom prst="rect">
            <a:avLst/>
          </a:prstGeom>
        </p:spPr>
        <p:txBody>
          <a:bodyPr wrap="square">
            <a:spAutoFit/>
          </a:bodyPr>
          <a:lstStyle/>
          <a:p>
            <a:r>
              <a:rPr lang="it-IT" b="1" dirty="0" err="1" smtClean="0"/>
              <a:t>Monoallelic</a:t>
            </a:r>
            <a:r>
              <a:rPr lang="it-IT" b="1" dirty="0" smtClean="0"/>
              <a:t> </a:t>
            </a:r>
            <a:r>
              <a:rPr lang="it-IT" b="1" dirty="0" err="1"/>
              <a:t>mutations</a:t>
            </a:r>
            <a:r>
              <a:rPr lang="it-IT" dirty="0"/>
              <a:t> can cause </a:t>
            </a:r>
            <a:r>
              <a:rPr lang="it-IT" dirty="0" err="1">
                <a:solidFill>
                  <a:srgbClr val="FF0000"/>
                </a:solidFill>
              </a:rPr>
              <a:t>autosomal</a:t>
            </a:r>
            <a:r>
              <a:rPr lang="it-IT" dirty="0">
                <a:solidFill>
                  <a:srgbClr val="FF0000"/>
                </a:solidFill>
              </a:rPr>
              <a:t> </a:t>
            </a:r>
            <a:r>
              <a:rPr lang="it-IT" dirty="0" err="1">
                <a:solidFill>
                  <a:srgbClr val="FF0000"/>
                </a:solidFill>
              </a:rPr>
              <a:t>dominant</a:t>
            </a:r>
            <a:r>
              <a:rPr lang="it-IT" dirty="0">
                <a:solidFill>
                  <a:srgbClr val="FF0000"/>
                </a:solidFill>
              </a:rPr>
              <a:t> </a:t>
            </a:r>
            <a:r>
              <a:rPr lang="it-IT" dirty="0" err="1"/>
              <a:t>disorders</a:t>
            </a:r>
            <a:r>
              <a:rPr lang="it-IT" dirty="0"/>
              <a:t> or </a:t>
            </a:r>
            <a:r>
              <a:rPr lang="it-IT" dirty="0">
                <a:solidFill>
                  <a:srgbClr val="FF0000"/>
                </a:solidFill>
              </a:rPr>
              <a:t>X-</a:t>
            </a:r>
            <a:r>
              <a:rPr lang="it-IT" dirty="0" err="1">
                <a:solidFill>
                  <a:srgbClr val="FF0000"/>
                </a:solidFill>
              </a:rPr>
              <a:t>linked</a:t>
            </a:r>
            <a:r>
              <a:rPr lang="it-IT" dirty="0">
                <a:solidFill>
                  <a:srgbClr val="FF0000"/>
                </a:solidFill>
              </a:rPr>
              <a:t> </a:t>
            </a:r>
            <a:r>
              <a:rPr lang="it-IT" dirty="0" err="1" smtClean="0">
                <a:solidFill>
                  <a:srgbClr val="FF0000"/>
                </a:solidFill>
              </a:rPr>
              <a:t>dominant</a:t>
            </a:r>
            <a:r>
              <a:rPr lang="it-IT" dirty="0" smtClean="0">
                <a:solidFill>
                  <a:srgbClr val="FF0000"/>
                </a:solidFill>
              </a:rPr>
              <a:t> </a:t>
            </a:r>
            <a:r>
              <a:rPr lang="it-IT" dirty="0" err="1" smtClean="0"/>
              <a:t>disorders</a:t>
            </a:r>
            <a:r>
              <a:rPr lang="it-IT" dirty="0" smtClean="0"/>
              <a:t>  </a:t>
            </a:r>
            <a:r>
              <a:rPr lang="it-IT" dirty="0"/>
              <a:t>(or </a:t>
            </a:r>
            <a:r>
              <a:rPr lang="it-IT" dirty="0">
                <a:solidFill>
                  <a:srgbClr val="FF0000"/>
                </a:solidFill>
              </a:rPr>
              <a:t>X-</a:t>
            </a:r>
            <a:r>
              <a:rPr lang="it-IT" dirty="0" err="1">
                <a:solidFill>
                  <a:srgbClr val="FF0000"/>
                </a:solidFill>
              </a:rPr>
              <a:t>linked</a:t>
            </a:r>
            <a:r>
              <a:rPr lang="it-IT" dirty="0">
                <a:solidFill>
                  <a:srgbClr val="FF0000"/>
                </a:solidFill>
              </a:rPr>
              <a:t> recessive in men</a:t>
            </a:r>
            <a:r>
              <a:rPr lang="it-IT" dirty="0"/>
              <a:t>)</a:t>
            </a:r>
          </a:p>
          <a:p>
            <a:endParaRPr lang="it-IT" dirty="0"/>
          </a:p>
          <a:p>
            <a:r>
              <a:rPr lang="it-IT" dirty="0" smtClean="0">
                <a:latin typeface="Wingdings"/>
                <a:ea typeface="Wingdings"/>
                <a:cs typeface="Wingdings"/>
                <a:sym typeface="Wingdings"/>
              </a:rPr>
              <a:t></a:t>
            </a:r>
            <a:r>
              <a:rPr lang="it-IT" dirty="0" err="1" smtClean="0"/>
              <a:t>If</a:t>
            </a:r>
            <a:r>
              <a:rPr lang="it-IT" dirty="0" smtClean="0"/>
              <a:t> </a:t>
            </a:r>
            <a:r>
              <a:rPr lang="it-IT" dirty="0"/>
              <a:t>the </a:t>
            </a:r>
            <a:r>
              <a:rPr lang="it-IT" dirty="0" err="1"/>
              <a:t>dominant</a:t>
            </a:r>
            <a:r>
              <a:rPr lang="it-IT" dirty="0"/>
              <a:t> </a:t>
            </a:r>
            <a:r>
              <a:rPr lang="it-IT" dirty="0" err="1"/>
              <a:t>transmitted</a:t>
            </a:r>
            <a:r>
              <a:rPr lang="it-IT" dirty="0"/>
              <a:t> </a:t>
            </a:r>
            <a:r>
              <a:rPr lang="it-IT" dirty="0" err="1"/>
              <a:t>disease</a:t>
            </a:r>
            <a:r>
              <a:rPr lang="it-IT" dirty="0"/>
              <a:t> </a:t>
            </a:r>
            <a:r>
              <a:rPr lang="it-IT" dirty="0" err="1"/>
              <a:t>is</a:t>
            </a:r>
            <a:r>
              <a:rPr lang="it-IT" dirty="0"/>
              <a:t> </a:t>
            </a:r>
            <a:r>
              <a:rPr lang="it-IT" dirty="0" smtClean="0"/>
              <a:t>severe </a:t>
            </a:r>
            <a:r>
              <a:rPr lang="it-IT" dirty="0" err="1" smtClean="0"/>
              <a:t>during</a:t>
            </a:r>
            <a:r>
              <a:rPr lang="it-IT" dirty="0" smtClean="0"/>
              <a:t> fertile </a:t>
            </a:r>
            <a:r>
              <a:rPr lang="it-IT" dirty="0" err="1"/>
              <a:t>age</a:t>
            </a:r>
            <a:r>
              <a:rPr lang="it-IT" dirty="0"/>
              <a:t> and </a:t>
            </a:r>
            <a:r>
              <a:rPr lang="it-IT" dirty="0" err="1"/>
              <a:t>therefore</a:t>
            </a:r>
            <a:r>
              <a:rPr lang="it-IT" dirty="0"/>
              <a:t> </a:t>
            </a:r>
            <a:r>
              <a:rPr lang="it-IT" dirty="0" err="1" smtClean="0"/>
              <a:t>limits</a:t>
            </a:r>
            <a:r>
              <a:rPr lang="it-IT" dirty="0" smtClean="0"/>
              <a:t> </a:t>
            </a:r>
            <a:r>
              <a:rPr lang="it-IT" dirty="0"/>
              <a:t>or </a:t>
            </a:r>
            <a:r>
              <a:rPr lang="it-IT" dirty="0" err="1" smtClean="0"/>
              <a:t>annuls</a:t>
            </a:r>
            <a:r>
              <a:rPr lang="it-IT" dirty="0" smtClean="0"/>
              <a:t> the </a:t>
            </a:r>
            <a:r>
              <a:rPr lang="it-IT" dirty="0" err="1" smtClean="0"/>
              <a:t>reproductive</a:t>
            </a:r>
            <a:r>
              <a:rPr lang="it-IT" dirty="0" smtClean="0"/>
              <a:t> </a:t>
            </a:r>
            <a:r>
              <a:rPr lang="it-IT" dirty="0" err="1" smtClean="0"/>
              <a:t>capacity</a:t>
            </a:r>
            <a:r>
              <a:rPr lang="it-IT" dirty="0" smtClean="0"/>
              <a:t> </a:t>
            </a:r>
            <a:r>
              <a:rPr lang="it-IT" dirty="0"/>
              <a:t>(</a:t>
            </a:r>
            <a:r>
              <a:rPr lang="it-IT" dirty="0" err="1"/>
              <a:t>low</a:t>
            </a:r>
            <a:r>
              <a:rPr lang="it-IT" dirty="0"/>
              <a:t> fitness), </a:t>
            </a:r>
            <a:r>
              <a:rPr lang="it-IT" dirty="0" err="1" smtClean="0"/>
              <a:t>monoallelic</a:t>
            </a:r>
            <a:r>
              <a:rPr lang="it-IT" dirty="0" smtClean="0"/>
              <a:t> </a:t>
            </a:r>
            <a:r>
              <a:rPr lang="it-IT" dirty="0" err="1" smtClean="0"/>
              <a:t>mutations</a:t>
            </a:r>
            <a:r>
              <a:rPr lang="it-IT" dirty="0" smtClean="0"/>
              <a:t> </a:t>
            </a:r>
            <a:r>
              <a:rPr lang="it-IT" dirty="0"/>
              <a:t>are new and </a:t>
            </a:r>
            <a:r>
              <a:rPr lang="it-IT" dirty="0" err="1"/>
              <a:t>often</a:t>
            </a:r>
            <a:r>
              <a:rPr lang="it-IT" dirty="0"/>
              <a:t> </a:t>
            </a:r>
            <a:r>
              <a:rPr lang="it-IT" dirty="0" err="1"/>
              <a:t>randomly</a:t>
            </a:r>
            <a:r>
              <a:rPr lang="it-IT" dirty="0"/>
              <a:t> </a:t>
            </a:r>
            <a:r>
              <a:rPr lang="it-IT" dirty="0" err="1"/>
              <a:t>distributed</a:t>
            </a:r>
            <a:endParaRPr lang="it-IT" dirty="0"/>
          </a:p>
          <a:p>
            <a:r>
              <a:rPr lang="it-IT" dirty="0" smtClean="0">
                <a:latin typeface="Wingdings"/>
                <a:ea typeface="Wingdings"/>
                <a:cs typeface="Wingdings"/>
                <a:sym typeface="Wingdings"/>
              </a:rPr>
              <a:t></a:t>
            </a:r>
            <a:r>
              <a:rPr lang="it-IT" dirty="0" err="1" smtClean="0"/>
              <a:t>If</a:t>
            </a:r>
            <a:r>
              <a:rPr lang="it-IT" dirty="0" smtClean="0"/>
              <a:t> </a:t>
            </a:r>
            <a:r>
              <a:rPr lang="it-IT" dirty="0"/>
              <a:t>the </a:t>
            </a:r>
            <a:r>
              <a:rPr lang="it-IT" dirty="0" err="1" smtClean="0"/>
              <a:t>dominant</a:t>
            </a:r>
            <a:r>
              <a:rPr lang="it-IT" dirty="0" smtClean="0"/>
              <a:t> </a:t>
            </a:r>
            <a:r>
              <a:rPr lang="it-IT" dirty="0" err="1" smtClean="0"/>
              <a:t>disease</a:t>
            </a:r>
            <a:r>
              <a:rPr lang="it-IT" dirty="0" smtClean="0"/>
              <a:t> </a:t>
            </a:r>
            <a:r>
              <a:rPr lang="it-IT" dirty="0" err="1"/>
              <a:t>is</a:t>
            </a:r>
            <a:r>
              <a:rPr lang="it-IT" dirty="0"/>
              <a:t> </a:t>
            </a:r>
            <a:r>
              <a:rPr lang="it-IT" dirty="0" err="1"/>
              <a:t>not</a:t>
            </a:r>
            <a:r>
              <a:rPr lang="it-IT" dirty="0"/>
              <a:t> </a:t>
            </a:r>
            <a:r>
              <a:rPr lang="it-IT" dirty="0" err="1"/>
              <a:t>serious</a:t>
            </a:r>
            <a:r>
              <a:rPr lang="it-IT" dirty="0"/>
              <a:t> </a:t>
            </a:r>
            <a:r>
              <a:rPr lang="it-IT" dirty="0" err="1" smtClean="0"/>
              <a:t>during</a:t>
            </a:r>
            <a:r>
              <a:rPr lang="it-IT" dirty="0" smtClean="0"/>
              <a:t> fertile </a:t>
            </a:r>
            <a:r>
              <a:rPr lang="it-IT" dirty="0" err="1"/>
              <a:t>age</a:t>
            </a:r>
            <a:r>
              <a:rPr lang="it-IT" dirty="0"/>
              <a:t> and in no way </a:t>
            </a:r>
            <a:r>
              <a:rPr lang="it-IT" dirty="0" err="1"/>
              <a:t>limits</a:t>
            </a:r>
            <a:r>
              <a:rPr lang="it-IT" dirty="0"/>
              <a:t> the </a:t>
            </a:r>
            <a:r>
              <a:rPr lang="it-IT" dirty="0" err="1"/>
              <a:t>reproductive</a:t>
            </a:r>
            <a:r>
              <a:rPr lang="it-IT" dirty="0"/>
              <a:t> </a:t>
            </a:r>
            <a:r>
              <a:rPr lang="it-IT" dirty="0" err="1"/>
              <a:t>capacity</a:t>
            </a:r>
            <a:r>
              <a:rPr lang="it-IT" dirty="0"/>
              <a:t> (</a:t>
            </a:r>
            <a:r>
              <a:rPr lang="it-IT" dirty="0" err="1"/>
              <a:t>normal</a:t>
            </a:r>
            <a:r>
              <a:rPr lang="it-IT" dirty="0"/>
              <a:t> fitness), </a:t>
            </a:r>
            <a:r>
              <a:rPr lang="it-IT" dirty="0" err="1" smtClean="0"/>
              <a:t>monoallelic</a:t>
            </a:r>
            <a:r>
              <a:rPr lang="it-IT" dirty="0" smtClean="0"/>
              <a:t> </a:t>
            </a:r>
            <a:r>
              <a:rPr lang="it-IT" dirty="0" err="1"/>
              <a:t>mutations</a:t>
            </a:r>
            <a:r>
              <a:rPr lang="it-IT" dirty="0"/>
              <a:t> are </a:t>
            </a:r>
            <a:r>
              <a:rPr lang="it-IT" dirty="0" err="1"/>
              <a:t>inherited</a:t>
            </a:r>
            <a:r>
              <a:rPr lang="it-IT" dirty="0"/>
              <a:t> from a </a:t>
            </a:r>
            <a:r>
              <a:rPr lang="it-IT" dirty="0" err="1"/>
              <a:t>parent</a:t>
            </a:r>
            <a:r>
              <a:rPr lang="it-IT" dirty="0"/>
              <a:t> and </a:t>
            </a:r>
            <a:r>
              <a:rPr lang="it-IT" dirty="0" err="1"/>
              <a:t>often</a:t>
            </a:r>
            <a:r>
              <a:rPr lang="it-IT" dirty="0"/>
              <a:t> </a:t>
            </a:r>
            <a:r>
              <a:rPr lang="it-IT" dirty="0" err="1"/>
              <a:t>handed</a:t>
            </a:r>
            <a:r>
              <a:rPr lang="it-IT" dirty="0"/>
              <a:t> down for </a:t>
            </a:r>
            <a:r>
              <a:rPr lang="it-IT" dirty="0" err="1"/>
              <a:t>many</a:t>
            </a:r>
            <a:r>
              <a:rPr lang="it-IT" dirty="0"/>
              <a:t> </a:t>
            </a:r>
            <a:r>
              <a:rPr lang="it-IT" dirty="0" err="1"/>
              <a:t>generations</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03_02f"/>
          <p:cNvPicPr>
            <a:picLocks noChangeAspect="1" noChangeArrowheads="1"/>
          </p:cNvPicPr>
          <p:nvPr/>
        </p:nvPicPr>
        <p:blipFill>
          <a:blip r:embed="rId2"/>
          <a:srcRect/>
          <a:stretch>
            <a:fillRect/>
          </a:stretch>
        </p:blipFill>
        <p:spPr bwMode="auto">
          <a:xfrm>
            <a:off x="0" y="2420938"/>
            <a:ext cx="8977313" cy="3340100"/>
          </a:xfrm>
          <a:prstGeom prst="rect">
            <a:avLst/>
          </a:prstGeom>
          <a:noFill/>
          <a:ln w="9525">
            <a:noFill/>
            <a:miter lim="800000"/>
            <a:headEnd/>
            <a:tailEnd/>
          </a:ln>
        </p:spPr>
      </p:pic>
      <p:sp>
        <p:nvSpPr>
          <p:cNvPr id="192515" name="Text Box 3"/>
          <p:cNvSpPr txBox="1">
            <a:spLocks noChangeArrowheads="1"/>
          </p:cNvSpPr>
          <p:nvPr/>
        </p:nvSpPr>
        <p:spPr bwMode="auto">
          <a:xfrm>
            <a:off x="1026390" y="548680"/>
            <a:ext cx="7620897" cy="830997"/>
          </a:xfrm>
          <a:prstGeom prst="rect">
            <a:avLst/>
          </a:prstGeom>
          <a:noFill/>
          <a:ln w="12700">
            <a:noFill/>
            <a:miter lim="800000"/>
            <a:headEnd type="none" w="sm" len="sm"/>
            <a:tailEnd type="none" w="sm" len="sm"/>
          </a:ln>
        </p:spPr>
        <p:txBody>
          <a:bodyPr wrap="none">
            <a:spAutoFit/>
          </a:bodyPr>
          <a:lstStyle/>
          <a:p>
            <a:pPr algn="r"/>
            <a:r>
              <a:rPr lang="en-US" dirty="0" smtClean="0">
                <a:solidFill>
                  <a:schemeClr val="accent2"/>
                </a:solidFill>
              </a:rPr>
              <a:t>Autosomal dominant inheritance with complete penetrance</a:t>
            </a:r>
            <a:endParaRPr lang="en-US" dirty="0">
              <a:solidFill>
                <a:schemeClr val="accent2"/>
              </a:solidFill>
            </a:endParaRPr>
          </a:p>
          <a:p>
            <a:pPr algn="r"/>
            <a:r>
              <a:rPr lang="en-US" dirty="0" smtClean="0">
                <a:solidFill>
                  <a:schemeClr val="accent2"/>
                </a:solidFill>
              </a:rPr>
              <a:t>(no fitness modifications)</a:t>
            </a:r>
            <a:endParaRPr lang="en-US" dirty="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a:xfrm>
            <a:off x="468313" y="333375"/>
            <a:ext cx="7772400" cy="1143000"/>
          </a:xfrm>
        </p:spPr>
        <p:txBody>
          <a:bodyPr/>
          <a:lstStyle/>
          <a:p>
            <a:pPr>
              <a:lnSpc>
                <a:spcPct val="70000"/>
              </a:lnSpc>
              <a:defRPr/>
            </a:pPr>
            <a:r>
              <a:rPr lang="it-IT" b="1" dirty="0" err="1" smtClean="0">
                <a:solidFill>
                  <a:srgbClr val="990000"/>
                </a:solidFill>
                <a:effectLst>
                  <a:outerShdw blurRad="38100" dist="38100" dir="2700000" algn="tl">
                    <a:srgbClr val="C0C0C0"/>
                  </a:outerShdw>
                </a:effectLst>
                <a:latin typeface="Arial" pitchFamily="34" charset="0"/>
                <a:cs typeface="Arial" pitchFamily="34" charset="0"/>
              </a:rPr>
              <a:t>What</a:t>
            </a:r>
            <a:r>
              <a:rPr lang="it-IT" b="1" dirty="0" smtClean="0">
                <a:solidFill>
                  <a:srgbClr val="990000"/>
                </a:solidFill>
                <a:effectLst>
                  <a:outerShdw blurRad="38100" dist="38100" dir="2700000" algn="tl">
                    <a:srgbClr val="C0C0C0"/>
                  </a:outerShdw>
                </a:effectLst>
                <a:latin typeface="Arial" pitchFamily="34" charset="0"/>
                <a:cs typeface="Arial" pitchFamily="34" charset="0"/>
              </a:rPr>
              <a:t> </a:t>
            </a:r>
            <a:r>
              <a:rPr lang="it-IT" b="1" dirty="0" err="1" smtClean="0">
                <a:solidFill>
                  <a:srgbClr val="990000"/>
                </a:solidFill>
                <a:effectLst>
                  <a:outerShdw blurRad="38100" dist="38100" dir="2700000" algn="tl">
                    <a:srgbClr val="C0C0C0"/>
                  </a:outerShdw>
                </a:effectLst>
                <a:latin typeface="Arial" pitchFamily="34" charset="0"/>
                <a:cs typeface="Arial" pitchFamily="34" charset="0"/>
              </a:rPr>
              <a:t>diseases</a:t>
            </a:r>
            <a:r>
              <a:rPr lang="it-IT" b="1" dirty="0" smtClean="0">
                <a:solidFill>
                  <a:srgbClr val="990000"/>
                </a:solidFill>
                <a:effectLst>
                  <a:outerShdw blurRad="38100" dist="38100" dir="2700000" algn="tl">
                    <a:srgbClr val="C0C0C0"/>
                  </a:outerShdw>
                </a:effectLst>
                <a:latin typeface="Arial" pitchFamily="34" charset="0"/>
                <a:cs typeface="Arial" pitchFamily="34" charset="0"/>
              </a:rPr>
              <a:t> are </a:t>
            </a:r>
            <a:r>
              <a:rPr lang="it-IT" b="1" dirty="0" err="1" smtClean="0">
                <a:solidFill>
                  <a:srgbClr val="990000"/>
                </a:solidFill>
                <a:effectLst>
                  <a:outerShdw blurRad="38100" dist="38100" dir="2700000" algn="tl">
                    <a:srgbClr val="C0C0C0"/>
                  </a:outerShdw>
                </a:effectLst>
                <a:latin typeface="Arial" pitchFamily="34" charset="0"/>
                <a:cs typeface="Arial" pitchFamily="34" charset="0"/>
              </a:rPr>
              <a:t>attributable</a:t>
            </a:r>
            <a:r>
              <a:rPr lang="it-IT" b="1" dirty="0" smtClean="0">
                <a:solidFill>
                  <a:srgbClr val="990000"/>
                </a:solidFill>
                <a:effectLst>
                  <a:outerShdw blurRad="38100" dist="38100" dir="2700000" algn="tl">
                    <a:srgbClr val="C0C0C0"/>
                  </a:outerShdw>
                </a:effectLst>
                <a:latin typeface="Arial" pitchFamily="34" charset="0"/>
                <a:cs typeface="Arial" pitchFamily="34" charset="0"/>
              </a:rPr>
              <a:t> to </a:t>
            </a:r>
            <a:r>
              <a:rPr lang="it-IT" b="1" dirty="0" err="1" smtClean="0">
                <a:solidFill>
                  <a:srgbClr val="990000"/>
                </a:solidFill>
                <a:effectLst>
                  <a:outerShdw blurRad="38100" dist="38100" dir="2700000" algn="tl">
                    <a:srgbClr val="C0C0C0"/>
                  </a:outerShdw>
                </a:effectLst>
                <a:latin typeface="Arial" pitchFamily="34" charset="0"/>
                <a:cs typeface="Arial" pitchFamily="34" charset="0"/>
              </a:rPr>
              <a:t>genetics</a:t>
            </a:r>
            <a:endParaRPr lang="it-IT" b="1" dirty="0" smtClean="0">
              <a:solidFill>
                <a:srgbClr val="990000"/>
              </a:solidFill>
              <a:effectLst>
                <a:outerShdw blurRad="38100" dist="38100" dir="2700000" algn="tl">
                  <a:srgbClr val="C0C0C0"/>
                </a:outerShdw>
              </a:effectLst>
              <a:latin typeface="Arial" pitchFamily="34" charset="0"/>
              <a:cs typeface="Arial" pitchFamily="34" charset="0"/>
            </a:endParaRPr>
          </a:p>
        </p:txBody>
      </p:sp>
      <p:sp>
        <p:nvSpPr>
          <p:cNvPr id="1028" name="Rectangle 3"/>
          <p:cNvSpPr>
            <a:spLocks noGrp="1" noChangeArrowheads="1"/>
          </p:cNvSpPr>
          <p:nvPr>
            <p:ph type="body" sz="half" idx="1"/>
          </p:nvPr>
        </p:nvSpPr>
        <p:spPr>
          <a:xfrm>
            <a:off x="0" y="1628775"/>
            <a:ext cx="3429000" cy="4114800"/>
          </a:xfrm>
        </p:spPr>
        <p:txBody>
          <a:bodyPr/>
          <a:lstStyle/>
          <a:p>
            <a:pPr>
              <a:lnSpc>
                <a:spcPct val="80000"/>
              </a:lnSpc>
            </a:pPr>
            <a:r>
              <a:rPr lang="it-IT" b="1" dirty="0" err="1" smtClean="0">
                <a:solidFill>
                  <a:srgbClr val="FF0066"/>
                </a:solidFill>
                <a:latin typeface="Arial" pitchFamily="34" charset="0"/>
                <a:cs typeface="Arial" pitchFamily="34" charset="0"/>
              </a:rPr>
              <a:t>Monogenic</a:t>
            </a:r>
            <a:r>
              <a:rPr lang="it-IT" b="1" dirty="0" smtClean="0">
                <a:solidFill>
                  <a:srgbClr val="FF0066"/>
                </a:solidFill>
                <a:latin typeface="Arial" pitchFamily="34" charset="0"/>
                <a:cs typeface="Arial" pitchFamily="34" charset="0"/>
              </a:rPr>
              <a:t> or </a:t>
            </a:r>
            <a:r>
              <a:rPr lang="it-IT" b="1" dirty="0" err="1" smtClean="0">
                <a:solidFill>
                  <a:srgbClr val="FF0066"/>
                </a:solidFill>
                <a:latin typeface="Arial" pitchFamily="34" charset="0"/>
                <a:cs typeface="Arial" pitchFamily="34" charset="0"/>
              </a:rPr>
              <a:t>hereditary</a:t>
            </a:r>
            <a:r>
              <a:rPr lang="it-IT" b="1" dirty="0" smtClean="0">
                <a:solidFill>
                  <a:srgbClr val="FF0066"/>
                </a:solidFill>
                <a:latin typeface="Arial" pitchFamily="34" charset="0"/>
                <a:cs typeface="Arial" pitchFamily="34" charset="0"/>
              </a:rPr>
              <a:t> </a:t>
            </a:r>
            <a:r>
              <a:rPr lang="it-IT" b="1" dirty="0" err="1" smtClean="0">
                <a:solidFill>
                  <a:srgbClr val="FF0066"/>
                </a:solidFill>
                <a:latin typeface="Arial" pitchFamily="34" charset="0"/>
                <a:cs typeface="Arial" pitchFamily="34" charset="0"/>
              </a:rPr>
              <a:t>diseases</a:t>
            </a:r>
            <a:endParaRPr lang="it-IT" b="1" dirty="0" smtClean="0">
              <a:latin typeface="Arial" pitchFamily="34" charset="0"/>
              <a:cs typeface="Arial" pitchFamily="34" charset="0"/>
            </a:endParaRPr>
          </a:p>
          <a:p>
            <a:pPr>
              <a:lnSpc>
                <a:spcPct val="80000"/>
              </a:lnSpc>
            </a:pPr>
            <a:r>
              <a:rPr lang="it-IT" b="1" dirty="0" err="1" smtClean="0">
                <a:solidFill>
                  <a:srgbClr val="000000"/>
                </a:solidFill>
                <a:latin typeface="Arial" pitchFamily="34" charset="0"/>
                <a:cs typeface="Arial" pitchFamily="34" charset="0"/>
              </a:rPr>
              <a:t>Chromosomal</a:t>
            </a:r>
            <a:r>
              <a:rPr lang="it-IT" b="1" dirty="0" smtClean="0">
                <a:solidFill>
                  <a:srgbClr val="000000"/>
                </a:solidFill>
                <a:latin typeface="Arial" pitchFamily="34" charset="0"/>
                <a:cs typeface="Arial" pitchFamily="34" charset="0"/>
              </a:rPr>
              <a:t> </a:t>
            </a:r>
            <a:r>
              <a:rPr lang="it-IT" b="1" dirty="0" err="1" smtClean="0">
                <a:solidFill>
                  <a:srgbClr val="000000"/>
                </a:solidFill>
                <a:latin typeface="Arial" pitchFamily="34" charset="0"/>
                <a:cs typeface="Arial" pitchFamily="34" charset="0"/>
              </a:rPr>
              <a:t>diseases</a:t>
            </a:r>
            <a:endParaRPr lang="it-IT" b="1" dirty="0" smtClean="0">
              <a:latin typeface="Arial" pitchFamily="34" charset="0"/>
              <a:cs typeface="Arial" pitchFamily="34" charset="0"/>
            </a:endParaRPr>
          </a:p>
          <a:p>
            <a:pPr>
              <a:lnSpc>
                <a:spcPct val="80000"/>
              </a:lnSpc>
            </a:pPr>
            <a:r>
              <a:rPr lang="it-IT" b="1" dirty="0" err="1" smtClean="0">
                <a:latin typeface="Arial" pitchFamily="34" charset="0"/>
                <a:cs typeface="Arial" pitchFamily="34" charset="0"/>
              </a:rPr>
              <a:t>Multifactorial</a:t>
            </a:r>
            <a:r>
              <a:rPr lang="it-IT" b="1" dirty="0" smtClean="0">
                <a:latin typeface="Arial" pitchFamily="34" charset="0"/>
                <a:cs typeface="Arial" pitchFamily="34" charset="0"/>
              </a:rPr>
              <a:t> or </a:t>
            </a:r>
            <a:r>
              <a:rPr lang="it-IT" b="1" dirty="0" err="1" smtClean="0">
                <a:latin typeface="Arial" pitchFamily="34" charset="0"/>
                <a:cs typeface="Arial" pitchFamily="34" charset="0"/>
              </a:rPr>
              <a:t>complex</a:t>
            </a:r>
            <a:r>
              <a:rPr lang="it-IT" b="1" dirty="0" smtClean="0">
                <a:latin typeface="Arial" pitchFamily="34" charset="0"/>
                <a:cs typeface="Arial" pitchFamily="34" charset="0"/>
              </a:rPr>
              <a:t> </a:t>
            </a:r>
            <a:r>
              <a:rPr lang="it-IT" b="1" dirty="0" err="1" smtClean="0">
                <a:latin typeface="Arial" pitchFamily="34" charset="0"/>
                <a:cs typeface="Arial" pitchFamily="34" charset="0"/>
              </a:rPr>
              <a:t>diseases</a:t>
            </a:r>
            <a:endParaRPr lang="it-IT" b="1" i="1" u="sng" dirty="0" smtClean="0">
              <a:latin typeface="Arial" pitchFamily="34" charset="0"/>
              <a:cs typeface="Arial" pitchFamily="34" charset="0"/>
            </a:endParaRPr>
          </a:p>
        </p:txBody>
      </p:sp>
      <p:pic>
        <p:nvPicPr>
          <p:cNvPr id="1029" name="Picture 4"/>
          <p:cNvPicPr>
            <a:picLocks noChangeAspect="1" noChangeArrowheads="1"/>
          </p:cNvPicPr>
          <p:nvPr/>
        </p:nvPicPr>
        <p:blipFill>
          <a:blip r:embed="rId4"/>
          <a:srcRect/>
          <a:stretch>
            <a:fillRect/>
          </a:stretch>
        </p:blipFill>
        <p:spPr bwMode="auto">
          <a:xfrm>
            <a:off x="3348038" y="1411288"/>
            <a:ext cx="5795962" cy="4278312"/>
          </a:xfrm>
          <a:prstGeom prst="rect">
            <a:avLst/>
          </a:prstGeom>
          <a:noFill/>
          <a:ln w="9525">
            <a:noFill/>
            <a:miter lim="800000"/>
            <a:headEnd/>
            <a:tailEnd/>
          </a:ln>
        </p:spPr>
      </p:pic>
      <p:sp>
        <p:nvSpPr>
          <p:cNvPr id="1030" name="Rectangle 5"/>
          <p:cNvSpPr>
            <a:spLocks noChangeArrowheads="1"/>
          </p:cNvSpPr>
          <p:nvPr/>
        </p:nvSpPr>
        <p:spPr bwMode="auto">
          <a:xfrm>
            <a:off x="0" y="2743200"/>
            <a:ext cx="3962400" cy="4114800"/>
          </a:xfrm>
          <a:prstGeom prst="rect">
            <a:avLst/>
          </a:prstGeom>
          <a:noFill/>
          <a:ln w="9525">
            <a:noFill/>
            <a:miter lim="800000"/>
            <a:headEnd/>
            <a:tailEnd/>
          </a:ln>
        </p:spPr>
        <p:txBody>
          <a:bodyPr/>
          <a:lstStyle/>
          <a:p>
            <a:pPr marL="342900" indent="-342900" eaLnBrk="0" hangingPunct="0">
              <a:lnSpc>
                <a:spcPct val="80000"/>
              </a:lnSpc>
              <a:spcBef>
                <a:spcPct val="20000"/>
              </a:spcBef>
              <a:buFontTx/>
              <a:buChar char="•"/>
            </a:pPr>
            <a:endParaRPr lang="it-IT" sz="3600" b="1" i="1" u="sng">
              <a:solidFill>
                <a:srgbClr val="FF0066"/>
              </a:solidFill>
              <a:latin typeface="Arial" pitchFamily="34" charset="0"/>
              <a:cs typeface="Arial" pitchFamily="34" charset="0"/>
            </a:endParaRPr>
          </a:p>
        </p:txBody>
      </p:sp>
      <p:sp>
        <p:nvSpPr>
          <p:cNvPr id="1031" name="Rectangle 6"/>
          <p:cNvSpPr>
            <a:spLocks noChangeArrowheads="1"/>
          </p:cNvSpPr>
          <p:nvPr/>
        </p:nvSpPr>
        <p:spPr bwMode="auto">
          <a:xfrm>
            <a:off x="0" y="4495800"/>
            <a:ext cx="3962400" cy="4114800"/>
          </a:xfrm>
          <a:prstGeom prst="rect">
            <a:avLst/>
          </a:prstGeom>
          <a:noFill/>
          <a:ln w="9525">
            <a:noFill/>
            <a:miter lim="800000"/>
            <a:headEnd/>
            <a:tailEnd/>
          </a:ln>
        </p:spPr>
        <p:txBody>
          <a:bodyPr/>
          <a:lstStyle/>
          <a:p>
            <a:pPr marL="342900" indent="-342900" eaLnBrk="0" hangingPunct="0">
              <a:lnSpc>
                <a:spcPct val="80000"/>
              </a:lnSpc>
              <a:spcBef>
                <a:spcPct val="20000"/>
              </a:spcBef>
              <a:buFontTx/>
              <a:buChar char="•"/>
            </a:pPr>
            <a:endParaRPr lang="it-IT" sz="3900" b="1"/>
          </a:p>
        </p:txBody>
      </p:sp>
      <p:graphicFrame>
        <p:nvGraphicFramePr>
          <p:cNvPr id="439303" name="Object 14"/>
          <p:cNvGraphicFramePr>
            <a:graphicFrameLocks noGrp="1" noChangeAspect="1"/>
          </p:cNvGraphicFramePr>
          <p:nvPr>
            <p:ph sz="half" idx="2"/>
          </p:nvPr>
        </p:nvGraphicFramePr>
        <p:xfrm>
          <a:off x="6091238" y="1052513"/>
          <a:ext cx="3052762" cy="5472112"/>
        </p:xfrm>
        <a:graphic>
          <a:graphicData uri="http://schemas.openxmlformats.org/presentationml/2006/ole">
            <mc:AlternateContent xmlns:mc="http://schemas.openxmlformats.org/markup-compatibility/2006">
              <mc:Choice xmlns:v="urn:schemas-microsoft-com:vml" Requires="v">
                <p:oleObj spid="_x0000_s1500" name="Immagine bitmap" r:id="rId5" imgW="1514686" imgH="2715004" progId="PBrush">
                  <p:embed/>
                </p:oleObj>
              </mc:Choice>
              <mc:Fallback>
                <p:oleObj name="Immagine bitmap" r:id="rId5" imgW="1514686" imgH="2715004" progId="PBrush">
                  <p:embed/>
                  <p:pic>
                    <p:nvPicPr>
                      <p:cNvPr id="0" name="Object 1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1238" y="1052513"/>
                        <a:ext cx="3052762" cy="54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39303"/>
                                        </p:tgtEl>
                                        <p:attrNameLst>
                                          <p:attrName>style.visibility</p:attrName>
                                        </p:attrNameLst>
                                      </p:cBhvr>
                                      <p:to>
                                        <p:strVal val="visible"/>
                                      </p:to>
                                    </p:set>
                                    <p:animEffect transition="in" filter="box(out)">
                                      <p:cBhvr>
                                        <p:cTn id="7" dur="500"/>
                                        <p:tgtEl>
                                          <p:spTgt spid="439303"/>
                                        </p:tgtEl>
                                      </p:cBhvr>
                                    </p:animEffect>
                                  </p:childTnLst>
                                  <p:subTnLst>
                                    <p:set>
                                      <p:cBhvr override="childStyle">
                                        <p:cTn dur="1" fill="hold" display="0" masterRel="nextClick" afterEffect="1"/>
                                        <p:tgtEl>
                                          <p:spTgt spid="43930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it-IT" sz="3200" dirty="0" err="1" smtClean="0"/>
              <a:t>Mendel’s</a:t>
            </a:r>
            <a:r>
              <a:rPr lang="it-IT" sz="3200" dirty="0" smtClean="0"/>
              <a:t> </a:t>
            </a:r>
            <a:r>
              <a:rPr lang="it-IT" sz="3200" dirty="0" err="1" smtClean="0"/>
              <a:t>hypotheses</a:t>
            </a:r>
            <a:endParaRPr lang="it-IT" sz="3200" dirty="0" smtClean="0"/>
          </a:p>
        </p:txBody>
      </p:sp>
      <p:sp>
        <p:nvSpPr>
          <p:cNvPr id="57347" name="Rectangle 3"/>
          <p:cNvSpPr>
            <a:spLocks noGrp="1" noChangeArrowheads="1"/>
          </p:cNvSpPr>
          <p:nvPr>
            <p:ph type="body" idx="1"/>
          </p:nvPr>
        </p:nvSpPr>
        <p:spPr/>
        <p:txBody>
          <a:bodyPr/>
          <a:lstStyle/>
          <a:p>
            <a:pPr eaLnBrk="1" hangingPunct="1">
              <a:buFontTx/>
              <a:buNone/>
            </a:pPr>
            <a:r>
              <a:rPr lang="it-IT" sz="2800" dirty="0" err="1" smtClean="0"/>
              <a:t>Mendel’s</a:t>
            </a:r>
            <a:r>
              <a:rPr lang="it-IT" sz="2800" dirty="0" smtClean="0"/>
              <a:t> model </a:t>
            </a:r>
            <a:r>
              <a:rPr lang="it-IT" sz="2800" dirty="0" err="1" smtClean="0"/>
              <a:t>contemplated</a:t>
            </a:r>
            <a:r>
              <a:rPr lang="it-IT" sz="2800" dirty="0" smtClean="0"/>
              <a:t> the </a:t>
            </a:r>
            <a:r>
              <a:rPr lang="it-IT" sz="2800" dirty="0" err="1" smtClean="0"/>
              <a:t>following</a:t>
            </a:r>
            <a:r>
              <a:rPr lang="it-IT" sz="2800" dirty="0" smtClean="0"/>
              <a:t> 5 </a:t>
            </a:r>
            <a:r>
              <a:rPr lang="it-IT" sz="2800" dirty="0" err="1" smtClean="0"/>
              <a:t>concepts</a:t>
            </a:r>
            <a:r>
              <a:rPr lang="it-IT" sz="2800" dirty="0" smtClean="0"/>
              <a:t>:</a:t>
            </a:r>
          </a:p>
        </p:txBody>
      </p:sp>
      <p:sp>
        <p:nvSpPr>
          <p:cNvPr id="2" name="Rettangolo 1"/>
          <p:cNvSpPr/>
          <p:nvPr/>
        </p:nvSpPr>
        <p:spPr>
          <a:xfrm>
            <a:off x="755576" y="3573016"/>
            <a:ext cx="7632848" cy="2246769"/>
          </a:xfrm>
          <a:prstGeom prst="rect">
            <a:avLst/>
          </a:prstGeom>
        </p:spPr>
        <p:txBody>
          <a:bodyPr wrap="square">
            <a:spAutoFit/>
          </a:bodyPr>
          <a:lstStyle/>
          <a:p>
            <a:r>
              <a:rPr lang="it-IT" sz="2800" dirty="0" smtClean="0"/>
              <a:t>1. </a:t>
            </a:r>
            <a:r>
              <a:rPr lang="it-IT" sz="2800" i="1" dirty="0" smtClean="0"/>
              <a:t>The </a:t>
            </a:r>
            <a:r>
              <a:rPr lang="it-IT" sz="2800" i="1" dirty="0" err="1"/>
              <a:t>existence</a:t>
            </a:r>
            <a:r>
              <a:rPr lang="it-IT" sz="2800" i="1" dirty="0"/>
              <a:t> of </a:t>
            </a:r>
            <a:r>
              <a:rPr lang="it-IT" sz="2800" i="1" dirty="0" err="1"/>
              <a:t>genes</a:t>
            </a:r>
            <a:r>
              <a:rPr lang="it-IT" sz="2800" dirty="0"/>
              <a:t>. Alternative </a:t>
            </a:r>
            <a:r>
              <a:rPr lang="it-IT" sz="2800" dirty="0" err="1"/>
              <a:t>phenotypic</a:t>
            </a:r>
            <a:r>
              <a:rPr lang="it-IT" sz="2800" dirty="0"/>
              <a:t> </a:t>
            </a:r>
            <a:r>
              <a:rPr lang="it-IT" sz="2800" dirty="0" err="1"/>
              <a:t>differences</a:t>
            </a:r>
            <a:r>
              <a:rPr lang="it-IT" sz="2800" dirty="0"/>
              <a:t> and </a:t>
            </a:r>
            <a:r>
              <a:rPr lang="it-IT" sz="2800" dirty="0" err="1"/>
              <a:t>how</a:t>
            </a:r>
            <a:r>
              <a:rPr lang="it-IT" sz="2800" dirty="0"/>
              <a:t> </a:t>
            </a:r>
            <a:r>
              <a:rPr lang="it-IT" sz="2800" dirty="0" err="1"/>
              <a:t>those</a:t>
            </a:r>
            <a:r>
              <a:rPr lang="it-IT" sz="2800" dirty="0"/>
              <a:t> </a:t>
            </a:r>
            <a:r>
              <a:rPr lang="it-IT" sz="2800" dirty="0" err="1"/>
              <a:t>differences</a:t>
            </a:r>
            <a:r>
              <a:rPr lang="it-IT" sz="2800" dirty="0"/>
              <a:t> </a:t>
            </a:r>
            <a:r>
              <a:rPr lang="it-IT" sz="2800" dirty="0" err="1"/>
              <a:t>were</a:t>
            </a:r>
            <a:r>
              <a:rPr lang="it-IT" sz="2800" dirty="0"/>
              <a:t> </a:t>
            </a:r>
            <a:r>
              <a:rPr lang="it-IT" sz="2800" dirty="0" err="1"/>
              <a:t>transmitted</a:t>
            </a:r>
            <a:r>
              <a:rPr lang="it-IT" sz="2800" dirty="0"/>
              <a:t> from generation to generation </a:t>
            </a:r>
            <a:r>
              <a:rPr lang="it-IT" sz="2800" dirty="0" err="1"/>
              <a:t>were</a:t>
            </a:r>
            <a:r>
              <a:rPr lang="it-IT" sz="2800" dirty="0"/>
              <a:t> </a:t>
            </a:r>
            <a:r>
              <a:rPr lang="it-IT" sz="2800" dirty="0" err="1"/>
              <a:t>attributed</a:t>
            </a:r>
            <a:r>
              <a:rPr lang="it-IT" sz="2800" dirty="0"/>
              <a:t> to </a:t>
            </a:r>
            <a:r>
              <a:rPr lang="it-IT" sz="2800" dirty="0" smtClean="0"/>
              <a:t>‘</a:t>
            </a:r>
            <a:r>
              <a:rPr lang="it-IT" sz="2800" dirty="0" err="1" smtClean="0"/>
              <a:t>hereditary</a:t>
            </a:r>
            <a:r>
              <a:rPr lang="it-IT" sz="2800" dirty="0" smtClean="0"/>
              <a:t> </a:t>
            </a:r>
            <a:r>
              <a:rPr lang="it-IT" sz="2800" dirty="0" err="1" smtClean="0"/>
              <a:t>particles</a:t>
            </a:r>
            <a:r>
              <a:rPr lang="it-IT" sz="2800" dirty="0" smtClean="0"/>
              <a:t>’. </a:t>
            </a:r>
            <a:r>
              <a:rPr lang="it-IT" sz="2800" dirty="0" err="1"/>
              <a:t>Today</a:t>
            </a:r>
            <a:r>
              <a:rPr lang="it-IT" sz="2800" dirty="0"/>
              <a:t> </a:t>
            </a:r>
            <a:r>
              <a:rPr lang="it-IT" sz="2800" dirty="0" err="1"/>
              <a:t>these</a:t>
            </a:r>
            <a:r>
              <a:rPr lang="it-IT" sz="2800" dirty="0"/>
              <a:t> </a:t>
            </a:r>
            <a:r>
              <a:rPr lang="it-IT" sz="2800" dirty="0" smtClean="0"/>
              <a:t>‘</a:t>
            </a:r>
            <a:r>
              <a:rPr lang="it-IT" sz="2800" dirty="0" err="1" smtClean="0"/>
              <a:t>particles</a:t>
            </a:r>
            <a:r>
              <a:rPr lang="it-IT" sz="2800" dirty="0" smtClean="0"/>
              <a:t>’ </a:t>
            </a:r>
            <a:r>
              <a:rPr lang="it-IT" sz="2800" dirty="0"/>
              <a:t>are </a:t>
            </a:r>
            <a:r>
              <a:rPr lang="it-IT" sz="2800" dirty="0" err="1"/>
              <a:t>called</a:t>
            </a:r>
            <a:r>
              <a:rPr lang="it-IT" sz="2800" dirty="0"/>
              <a:t> </a:t>
            </a:r>
            <a:r>
              <a:rPr lang="it-IT" sz="2800" dirty="0" err="1"/>
              <a:t>genes</a:t>
            </a:r>
            <a:r>
              <a:rPr lang="it-IT" sz="28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755650" y="260350"/>
            <a:ext cx="7980363" cy="541338"/>
          </a:xfrm>
        </p:spPr>
        <p:txBody>
          <a:bodyPr/>
          <a:lstStyle/>
          <a:p>
            <a:pPr algn="r" eaLnBrk="1" hangingPunct="1"/>
            <a:r>
              <a:rPr lang="it-IT" sz="2800" dirty="0" err="1" smtClean="0">
                <a:solidFill>
                  <a:schemeClr val="accent2"/>
                </a:solidFill>
              </a:rPr>
              <a:t>Genetic</a:t>
            </a:r>
            <a:r>
              <a:rPr lang="it-IT" sz="2800" dirty="0" smtClean="0">
                <a:solidFill>
                  <a:schemeClr val="accent2"/>
                </a:solidFill>
              </a:rPr>
              <a:t> </a:t>
            </a:r>
            <a:r>
              <a:rPr lang="it-IT" sz="2800" dirty="0" err="1" smtClean="0">
                <a:solidFill>
                  <a:schemeClr val="accent2"/>
                </a:solidFill>
              </a:rPr>
              <a:t>diseases</a:t>
            </a:r>
            <a:r>
              <a:rPr lang="it-IT" sz="2800" dirty="0" smtClean="0">
                <a:solidFill>
                  <a:schemeClr val="accent2"/>
                </a:solidFill>
              </a:rPr>
              <a:t> by </a:t>
            </a:r>
            <a:r>
              <a:rPr lang="it-IT" sz="2800" dirty="0" err="1" smtClean="0">
                <a:solidFill>
                  <a:schemeClr val="accent2"/>
                </a:solidFill>
              </a:rPr>
              <a:t>mutation</a:t>
            </a:r>
            <a:r>
              <a:rPr lang="it-IT" sz="2800" dirty="0" smtClean="0">
                <a:solidFill>
                  <a:schemeClr val="accent2"/>
                </a:solidFill>
              </a:rPr>
              <a:t> in </a:t>
            </a:r>
            <a:r>
              <a:rPr lang="it-IT" sz="2800" dirty="0" err="1" smtClean="0">
                <a:solidFill>
                  <a:schemeClr val="accent2"/>
                </a:solidFill>
              </a:rPr>
              <a:t>two</a:t>
            </a:r>
            <a:r>
              <a:rPr lang="it-IT" sz="2800" dirty="0" smtClean="0">
                <a:solidFill>
                  <a:schemeClr val="accent2"/>
                </a:solidFill>
              </a:rPr>
              <a:t> </a:t>
            </a:r>
            <a:r>
              <a:rPr lang="it-IT" sz="2800" dirty="0" err="1" smtClean="0">
                <a:solidFill>
                  <a:schemeClr val="accent2"/>
                </a:solidFill>
              </a:rPr>
              <a:t>alleles</a:t>
            </a:r>
            <a:r>
              <a:rPr lang="it-IT" sz="2800" dirty="0" smtClean="0">
                <a:solidFill>
                  <a:schemeClr val="accent2"/>
                </a:solidFill>
              </a:rPr>
              <a:t/>
            </a:r>
            <a:br>
              <a:rPr lang="it-IT" sz="2800" dirty="0" smtClean="0">
                <a:solidFill>
                  <a:schemeClr val="accent2"/>
                </a:solidFill>
              </a:rPr>
            </a:br>
            <a:endParaRPr lang="en-US" sz="2800" dirty="0" smtClean="0">
              <a:solidFill>
                <a:schemeClr val="accent2"/>
              </a:solidFill>
            </a:endParaRPr>
          </a:p>
        </p:txBody>
      </p:sp>
      <p:sp>
        <p:nvSpPr>
          <p:cNvPr id="2" name="Rettangolo 1"/>
          <p:cNvSpPr/>
          <p:nvPr/>
        </p:nvSpPr>
        <p:spPr>
          <a:xfrm>
            <a:off x="611560" y="1484784"/>
            <a:ext cx="7920880" cy="4524315"/>
          </a:xfrm>
          <a:prstGeom prst="rect">
            <a:avLst/>
          </a:prstGeom>
        </p:spPr>
        <p:txBody>
          <a:bodyPr wrap="square">
            <a:spAutoFit/>
          </a:bodyPr>
          <a:lstStyle/>
          <a:p>
            <a:r>
              <a:rPr lang="it-IT" b="1" dirty="0" err="1"/>
              <a:t>Biallelic</a:t>
            </a:r>
            <a:r>
              <a:rPr lang="it-IT" b="1" dirty="0"/>
              <a:t> </a:t>
            </a:r>
            <a:r>
              <a:rPr lang="it-IT" b="1" dirty="0" err="1"/>
              <a:t>mutations</a:t>
            </a:r>
            <a:r>
              <a:rPr lang="it-IT" b="1" dirty="0"/>
              <a:t> </a:t>
            </a:r>
            <a:r>
              <a:rPr lang="it-IT" dirty="0"/>
              <a:t>can cause </a:t>
            </a:r>
            <a:r>
              <a:rPr lang="it-IT" dirty="0" err="1">
                <a:solidFill>
                  <a:srgbClr val="FF0000"/>
                </a:solidFill>
              </a:rPr>
              <a:t>autosomal</a:t>
            </a:r>
            <a:r>
              <a:rPr lang="it-IT" dirty="0">
                <a:solidFill>
                  <a:srgbClr val="FF0000"/>
                </a:solidFill>
              </a:rPr>
              <a:t> recessive </a:t>
            </a:r>
            <a:r>
              <a:rPr lang="it-IT" dirty="0" err="1"/>
              <a:t>disorders</a:t>
            </a:r>
            <a:endParaRPr lang="it-IT" dirty="0"/>
          </a:p>
          <a:p>
            <a:endParaRPr lang="it-IT" dirty="0"/>
          </a:p>
          <a:p>
            <a:r>
              <a:rPr lang="it-IT" dirty="0" smtClean="0">
                <a:latin typeface="Wingdings"/>
                <a:ea typeface="Wingdings"/>
                <a:cs typeface="Wingdings"/>
                <a:sym typeface="Wingdings"/>
              </a:rPr>
              <a:t></a:t>
            </a:r>
            <a:r>
              <a:rPr lang="it-IT" dirty="0" err="1" smtClean="0"/>
              <a:t>If</a:t>
            </a:r>
            <a:r>
              <a:rPr lang="it-IT" dirty="0" smtClean="0"/>
              <a:t> </a:t>
            </a:r>
            <a:r>
              <a:rPr lang="it-IT" dirty="0"/>
              <a:t>the </a:t>
            </a:r>
            <a:r>
              <a:rPr lang="it-IT" dirty="0" err="1" smtClean="0"/>
              <a:t>recessively</a:t>
            </a:r>
            <a:r>
              <a:rPr lang="it-IT" dirty="0" smtClean="0"/>
              <a:t> </a:t>
            </a:r>
            <a:r>
              <a:rPr lang="it-IT" dirty="0" err="1" smtClean="0"/>
              <a:t>transmitted</a:t>
            </a:r>
            <a:r>
              <a:rPr lang="it-IT" dirty="0" smtClean="0"/>
              <a:t> </a:t>
            </a:r>
            <a:r>
              <a:rPr lang="it-IT" dirty="0" err="1" smtClean="0"/>
              <a:t>disease</a:t>
            </a:r>
            <a:r>
              <a:rPr lang="it-IT" dirty="0" smtClean="0"/>
              <a:t> </a:t>
            </a:r>
            <a:r>
              <a:rPr lang="it-IT" dirty="0" err="1"/>
              <a:t>is</a:t>
            </a:r>
            <a:r>
              <a:rPr lang="it-IT" dirty="0"/>
              <a:t> severe </a:t>
            </a:r>
            <a:r>
              <a:rPr lang="it-IT" dirty="0" err="1" smtClean="0"/>
              <a:t>during</a:t>
            </a:r>
            <a:r>
              <a:rPr lang="it-IT" dirty="0" smtClean="0"/>
              <a:t> fertile </a:t>
            </a:r>
            <a:r>
              <a:rPr lang="it-IT" dirty="0" err="1" smtClean="0"/>
              <a:t>age</a:t>
            </a:r>
            <a:r>
              <a:rPr lang="it-IT" dirty="0" smtClean="0"/>
              <a:t> </a:t>
            </a:r>
            <a:r>
              <a:rPr lang="it-IT" dirty="0"/>
              <a:t>and </a:t>
            </a:r>
            <a:r>
              <a:rPr lang="it-IT" dirty="0" err="1"/>
              <a:t>limits</a:t>
            </a:r>
            <a:r>
              <a:rPr lang="it-IT" dirty="0"/>
              <a:t> or </a:t>
            </a:r>
            <a:r>
              <a:rPr lang="it-IT" dirty="0" err="1"/>
              <a:t>annuls</a:t>
            </a:r>
            <a:r>
              <a:rPr lang="it-IT" dirty="0"/>
              <a:t> the </a:t>
            </a:r>
            <a:r>
              <a:rPr lang="it-IT" dirty="0" err="1"/>
              <a:t>reproductive</a:t>
            </a:r>
            <a:r>
              <a:rPr lang="it-IT" dirty="0"/>
              <a:t> </a:t>
            </a:r>
            <a:r>
              <a:rPr lang="it-IT" dirty="0" err="1"/>
              <a:t>capacity</a:t>
            </a:r>
            <a:r>
              <a:rPr lang="it-IT" dirty="0"/>
              <a:t> (</a:t>
            </a:r>
            <a:r>
              <a:rPr lang="it-IT" dirty="0" err="1"/>
              <a:t>low</a:t>
            </a:r>
            <a:r>
              <a:rPr lang="it-IT" dirty="0"/>
              <a:t> fitness), </a:t>
            </a:r>
            <a:r>
              <a:rPr lang="it-IT" dirty="0" err="1"/>
              <a:t>mutations</a:t>
            </a:r>
            <a:r>
              <a:rPr lang="it-IT" dirty="0"/>
              <a:t> do </a:t>
            </a:r>
            <a:r>
              <a:rPr lang="it-IT" dirty="0" err="1" smtClean="0"/>
              <a:t>not</a:t>
            </a:r>
            <a:r>
              <a:rPr lang="it-IT" dirty="0" smtClean="0"/>
              <a:t> </a:t>
            </a:r>
            <a:r>
              <a:rPr lang="it-IT" dirty="0" err="1" smtClean="0"/>
              <a:t>disappear</a:t>
            </a:r>
            <a:r>
              <a:rPr lang="it-IT" dirty="0" smtClean="0"/>
              <a:t> </a:t>
            </a:r>
            <a:r>
              <a:rPr lang="it-IT" dirty="0" err="1"/>
              <a:t>anyway</a:t>
            </a:r>
            <a:r>
              <a:rPr lang="it-IT" dirty="0"/>
              <a:t> </a:t>
            </a:r>
            <a:r>
              <a:rPr lang="it-IT" dirty="0" err="1"/>
              <a:t>because</a:t>
            </a:r>
            <a:r>
              <a:rPr lang="it-IT" dirty="0"/>
              <a:t> the </a:t>
            </a:r>
            <a:r>
              <a:rPr lang="it-IT" dirty="0" err="1"/>
              <a:t>carriers</a:t>
            </a:r>
            <a:r>
              <a:rPr lang="it-IT" dirty="0"/>
              <a:t> are 10-10,000 </a:t>
            </a:r>
            <a:r>
              <a:rPr lang="it-IT" dirty="0" err="1"/>
              <a:t>times</a:t>
            </a:r>
            <a:r>
              <a:rPr lang="it-IT" dirty="0"/>
              <a:t> </a:t>
            </a:r>
            <a:r>
              <a:rPr lang="it-IT" dirty="0" err="1"/>
              <a:t>as</a:t>
            </a:r>
            <a:r>
              <a:rPr lang="it-IT" dirty="0"/>
              <a:t> </a:t>
            </a:r>
            <a:r>
              <a:rPr lang="it-IT" dirty="0" err="1"/>
              <a:t>many</a:t>
            </a:r>
            <a:r>
              <a:rPr lang="it-IT" dirty="0"/>
              <a:t> </a:t>
            </a:r>
            <a:r>
              <a:rPr lang="it-IT" dirty="0" err="1" smtClean="0"/>
              <a:t>as</a:t>
            </a:r>
            <a:r>
              <a:rPr lang="it-IT" dirty="0" smtClean="0"/>
              <a:t> </a:t>
            </a:r>
            <a:r>
              <a:rPr lang="it-IT" dirty="0"/>
              <a:t>the </a:t>
            </a:r>
            <a:r>
              <a:rPr lang="it-IT" dirty="0" err="1"/>
              <a:t>affected</a:t>
            </a:r>
            <a:endParaRPr lang="it-IT" dirty="0"/>
          </a:p>
          <a:p>
            <a:r>
              <a:rPr lang="it-IT" dirty="0" smtClean="0">
                <a:latin typeface="Wingdings"/>
                <a:ea typeface="Wingdings"/>
                <a:cs typeface="Wingdings"/>
                <a:sym typeface="Wingdings"/>
              </a:rPr>
              <a:t></a:t>
            </a:r>
            <a:r>
              <a:rPr lang="it-IT" dirty="0" err="1" smtClean="0"/>
              <a:t>Mutations</a:t>
            </a:r>
            <a:r>
              <a:rPr lang="it-IT" dirty="0" smtClean="0"/>
              <a:t> </a:t>
            </a:r>
            <a:r>
              <a:rPr lang="it-IT" dirty="0" err="1"/>
              <a:t>usually</a:t>
            </a:r>
            <a:r>
              <a:rPr lang="it-IT" dirty="0"/>
              <a:t> are </a:t>
            </a:r>
            <a:r>
              <a:rPr lang="it-IT" dirty="0" err="1"/>
              <a:t>transmitted</a:t>
            </a:r>
            <a:r>
              <a:rPr lang="it-IT" dirty="0"/>
              <a:t> to 100-1000 </a:t>
            </a:r>
            <a:r>
              <a:rPr lang="it-IT" dirty="0" err="1"/>
              <a:t>generations</a:t>
            </a:r>
            <a:r>
              <a:rPr lang="it-IT" dirty="0"/>
              <a:t>, </a:t>
            </a:r>
            <a:r>
              <a:rPr lang="it-IT" dirty="0" err="1"/>
              <a:t>while</a:t>
            </a:r>
            <a:r>
              <a:rPr lang="it-IT" dirty="0"/>
              <a:t> new </a:t>
            </a:r>
            <a:r>
              <a:rPr lang="it-IT" dirty="0" err="1"/>
              <a:t>mutations</a:t>
            </a:r>
            <a:r>
              <a:rPr lang="it-IT" dirty="0"/>
              <a:t> are rare</a:t>
            </a:r>
          </a:p>
          <a:p>
            <a:r>
              <a:rPr lang="it-IT" dirty="0" smtClean="0">
                <a:latin typeface="Wingdings"/>
                <a:ea typeface="Wingdings"/>
                <a:cs typeface="Wingdings"/>
                <a:sym typeface="Wingdings"/>
              </a:rPr>
              <a:t></a:t>
            </a:r>
            <a:r>
              <a:rPr lang="it-IT" dirty="0" err="1" smtClean="0"/>
              <a:t>Only</a:t>
            </a:r>
            <a:r>
              <a:rPr lang="it-IT" dirty="0" smtClean="0"/>
              <a:t> </a:t>
            </a:r>
            <a:r>
              <a:rPr lang="it-IT" dirty="0" err="1"/>
              <a:t>if</a:t>
            </a:r>
            <a:r>
              <a:rPr lang="it-IT" dirty="0"/>
              <a:t> the </a:t>
            </a:r>
            <a:r>
              <a:rPr lang="it-IT" dirty="0" err="1"/>
              <a:t>disease</a:t>
            </a:r>
            <a:r>
              <a:rPr lang="it-IT" dirty="0"/>
              <a:t> </a:t>
            </a:r>
            <a:r>
              <a:rPr lang="it-IT" dirty="0" err="1"/>
              <a:t>is</a:t>
            </a:r>
            <a:r>
              <a:rPr lang="it-IT" dirty="0"/>
              <a:t> </a:t>
            </a:r>
            <a:r>
              <a:rPr lang="it-IT" dirty="0" smtClean="0"/>
              <a:t>due to </a:t>
            </a:r>
            <a:r>
              <a:rPr lang="it-IT" dirty="0" err="1"/>
              <a:t>biallelic</a:t>
            </a:r>
            <a:r>
              <a:rPr lang="it-IT" dirty="0"/>
              <a:t> </a:t>
            </a:r>
            <a:r>
              <a:rPr lang="it-IT" dirty="0" err="1"/>
              <a:t>mutations</a:t>
            </a:r>
            <a:r>
              <a:rPr lang="it-IT" dirty="0"/>
              <a:t> </a:t>
            </a:r>
            <a:r>
              <a:rPr lang="it-IT" dirty="0" err="1" smtClean="0"/>
              <a:t>it</a:t>
            </a:r>
            <a:r>
              <a:rPr lang="it-IT" dirty="0" smtClean="0"/>
              <a:t> </a:t>
            </a:r>
            <a:r>
              <a:rPr lang="it-IT" dirty="0" err="1" smtClean="0"/>
              <a:t>has</a:t>
            </a:r>
            <a:r>
              <a:rPr lang="it-IT" dirty="0" smtClean="0"/>
              <a:t> </a:t>
            </a:r>
            <a:r>
              <a:rPr lang="it-IT" dirty="0"/>
              <a:t>a </a:t>
            </a:r>
            <a:r>
              <a:rPr lang="it-IT" dirty="0" err="1"/>
              <a:t>signature</a:t>
            </a:r>
            <a:r>
              <a:rPr lang="it-IT" dirty="0"/>
              <a:t> </a:t>
            </a:r>
            <a:r>
              <a:rPr lang="it-IT" dirty="0" err="1"/>
              <a:t>that</a:t>
            </a:r>
            <a:r>
              <a:rPr lang="it-IT" dirty="0"/>
              <a:t> </a:t>
            </a:r>
            <a:r>
              <a:rPr lang="it-IT" dirty="0" err="1"/>
              <a:t>characterizes</a:t>
            </a:r>
            <a:r>
              <a:rPr lang="it-IT" dirty="0"/>
              <a:t> an </a:t>
            </a:r>
            <a:r>
              <a:rPr lang="it-IT" dirty="0" err="1"/>
              <a:t>ethnic</a:t>
            </a:r>
            <a:r>
              <a:rPr lang="it-IT" dirty="0"/>
              <a:t> </a:t>
            </a:r>
            <a:r>
              <a:rPr lang="it-IT" dirty="0" err="1"/>
              <a:t>origin</a:t>
            </a:r>
            <a:r>
              <a:rPr lang="it-IT" dirty="0"/>
              <a:t> and a common </a:t>
            </a:r>
            <a:r>
              <a:rPr lang="it-IT" dirty="0" err="1"/>
              <a:t>healthy</a:t>
            </a:r>
            <a:r>
              <a:rPr lang="it-IT" dirty="0"/>
              <a:t> </a:t>
            </a:r>
            <a:r>
              <a:rPr lang="it-IT" dirty="0" err="1" smtClean="0"/>
              <a:t>heterozygous</a:t>
            </a:r>
            <a:r>
              <a:rPr lang="it-IT" dirty="0" smtClean="0"/>
              <a:t> </a:t>
            </a:r>
            <a:r>
              <a:rPr lang="it-IT" dirty="0" err="1" smtClean="0"/>
              <a:t>founder</a:t>
            </a:r>
            <a:endParaRPr lang="it-IT" dirty="0"/>
          </a:p>
          <a:p>
            <a:r>
              <a:rPr lang="it-IT" dirty="0"/>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32" name="Picture 4" descr="scan0002"/>
          <p:cNvPicPr>
            <a:picLocks noChangeAspect="1" noChangeArrowheads="1"/>
          </p:cNvPicPr>
          <p:nvPr/>
        </p:nvPicPr>
        <p:blipFill>
          <a:blip r:embed="rId3"/>
          <a:srcRect/>
          <a:stretch>
            <a:fillRect/>
          </a:stretch>
        </p:blipFill>
        <p:spPr bwMode="auto">
          <a:xfrm>
            <a:off x="2057400" y="3937000"/>
            <a:ext cx="5943600" cy="2921000"/>
          </a:xfrm>
          <a:prstGeom prst="rect">
            <a:avLst/>
          </a:prstGeom>
          <a:noFill/>
          <a:ln w="9525">
            <a:noFill/>
            <a:miter lim="800000"/>
            <a:headEnd/>
            <a:tailEnd/>
          </a:ln>
        </p:spPr>
      </p:pic>
      <p:sp>
        <p:nvSpPr>
          <p:cNvPr id="6" name="Rectangle 2"/>
          <p:cNvSpPr>
            <a:spLocks noGrp="1" noChangeArrowheads="1"/>
          </p:cNvSpPr>
          <p:nvPr>
            <p:ph type="title"/>
          </p:nvPr>
        </p:nvSpPr>
        <p:spPr>
          <a:xfrm>
            <a:off x="755650" y="260350"/>
            <a:ext cx="7980363" cy="541338"/>
          </a:xfrm>
        </p:spPr>
        <p:txBody>
          <a:bodyPr/>
          <a:lstStyle/>
          <a:p>
            <a:pPr algn="r" eaLnBrk="1" hangingPunct="1"/>
            <a:r>
              <a:rPr lang="it-IT" sz="2800" dirty="0" err="1" smtClean="0">
                <a:solidFill>
                  <a:schemeClr val="accent2"/>
                </a:solidFill>
              </a:rPr>
              <a:t>Genetic</a:t>
            </a:r>
            <a:r>
              <a:rPr lang="it-IT" sz="2800" dirty="0" smtClean="0">
                <a:solidFill>
                  <a:schemeClr val="accent2"/>
                </a:solidFill>
              </a:rPr>
              <a:t> </a:t>
            </a:r>
            <a:r>
              <a:rPr lang="it-IT" sz="2800" dirty="0" err="1" smtClean="0">
                <a:solidFill>
                  <a:schemeClr val="accent2"/>
                </a:solidFill>
              </a:rPr>
              <a:t>diseases</a:t>
            </a:r>
            <a:r>
              <a:rPr lang="it-IT" sz="2800" dirty="0" smtClean="0">
                <a:solidFill>
                  <a:schemeClr val="accent2"/>
                </a:solidFill>
              </a:rPr>
              <a:t> by </a:t>
            </a:r>
            <a:r>
              <a:rPr lang="it-IT" sz="2800" dirty="0" err="1" smtClean="0">
                <a:solidFill>
                  <a:schemeClr val="accent2"/>
                </a:solidFill>
              </a:rPr>
              <a:t>mutation</a:t>
            </a:r>
            <a:r>
              <a:rPr lang="it-IT" sz="2800" dirty="0" smtClean="0">
                <a:solidFill>
                  <a:schemeClr val="accent2"/>
                </a:solidFill>
              </a:rPr>
              <a:t> in </a:t>
            </a:r>
            <a:r>
              <a:rPr lang="it-IT" sz="2800" dirty="0" err="1" smtClean="0">
                <a:solidFill>
                  <a:schemeClr val="accent2"/>
                </a:solidFill>
              </a:rPr>
              <a:t>two</a:t>
            </a:r>
            <a:r>
              <a:rPr lang="it-IT" sz="2800" dirty="0" smtClean="0">
                <a:solidFill>
                  <a:schemeClr val="accent2"/>
                </a:solidFill>
              </a:rPr>
              <a:t> </a:t>
            </a:r>
            <a:r>
              <a:rPr lang="it-IT" sz="2800" dirty="0" err="1" smtClean="0">
                <a:solidFill>
                  <a:schemeClr val="accent2"/>
                </a:solidFill>
              </a:rPr>
              <a:t>alleles</a:t>
            </a:r>
            <a:r>
              <a:rPr lang="it-IT" sz="2800" dirty="0" smtClean="0">
                <a:solidFill>
                  <a:schemeClr val="accent2"/>
                </a:solidFill>
              </a:rPr>
              <a:t/>
            </a:r>
            <a:br>
              <a:rPr lang="it-IT" sz="2800" dirty="0" smtClean="0">
                <a:solidFill>
                  <a:schemeClr val="accent2"/>
                </a:solidFill>
              </a:rPr>
            </a:br>
            <a:endParaRPr lang="en-US" sz="2800" dirty="0" smtClean="0">
              <a:solidFill>
                <a:schemeClr val="accent2"/>
              </a:solidFill>
            </a:endParaRPr>
          </a:p>
        </p:txBody>
      </p:sp>
      <p:sp>
        <p:nvSpPr>
          <p:cNvPr id="3" name="Rettangolo 2"/>
          <p:cNvSpPr/>
          <p:nvPr/>
        </p:nvSpPr>
        <p:spPr>
          <a:xfrm>
            <a:off x="611560" y="1052736"/>
            <a:ext cx="8028384" cy="2308324"/>
          </a:xfrm>
          <a:prstGeom prst="rect">
            <a:avLst/>
          </a:prstGeom>
        </p:spPr>
        <p:txBody>
          <a:bodyPr wrap="square">
            <a:spAutoFit/>
          </a:bodyPr>
          <a:lstStyle/>
          <a:p>
            <a:r>
              <a:rPr lang="it-IT" dirty="0" smtClean="0">
                <a:latin typeface="Wingdings"/>
                <a:ea typeface="Wingdings"/>
                <a:cs typeface="Wingdings"/>
                <a:sym typeface="Wingdings"/>
              </a:rPr>
              <a:t></a:t>
            </a:r>
            <a:r>
              <a:rPr lang="it-IT" dirty="0" smtClean="0"/>
              <a:t>The </a:t>
            </a:r>
            <a:r>
              <a:rPr lang="it-IT" dirty="0"/>
              <a:t>high </a:t>
            </a:r>
            <a:r>
              <a:rPr lang="it-IT" dirty="0" err="1"/>
              <a:t>number</a:t>
            </a:r>
            <a:r>
              <a:rPr lang="it-IT" dirty="0"/>
              <a:t> of </a:t>
            </a:r>
            <a:r>
              <a:rPr lang="it-IT" dirty="0" err="1"/>
              <a:t>carriers</a:t>
            </a:r>
            <a:r>
              <a:rPr lang="it-IT" dirty="0"/>
              <a:t> </a:t>
            </a:r>
            <a:r>
              <a:rPr lang="it-IT" dirty="0" err="1"/>
              <a:t>is</a:t>
            </a:r>
            <a:r>
              <a:rPr lang="it-IT" dirty="0"/>
              <a:t> a </a:t>
            </a:r>
            <a:r>
              <a:rPr lang="it-IT" dirty="0" err="1"/>
              <a:t>risk</a:t>
            </a:r>
            <a:r>
              <a:rPr lang="it-IT" dirty="0"/>
              <a:t> </a:t>
            </a:r>
            <a:r>
              <a:rPr lang="it-IT" dirty="0" err="1"/>
              <a:t>factor</a:t>
            </a:r>
            <a:r>
              <a:rPr lang="it-IT" dirty="0"/>
              <a:t> for </a:t>
            </a:r>
            <a:r>
              <a:rPr lang="it-IT" dirty="0" smtClean="0">
                <a:solidFill>
                  <a:schemeClr val="accent2"/>
                </a:solidFill>
              </a:rPr>
              <a:t>compound </a:t>
            </a:r>
            <a:r>
              <a:rPr lang="it-IT" dirty="0" err="1" smtClean="0">
                <a:solidFill>
                  <a:schemeClr val="accent2"/>
                </a:solidFill>
              </a:rPr>
              <a:t>heterozygosity</a:t>
            </a:r>
            <a:r>
              <a:rPr lang="it-IT" dirty="0" smtClean="0"/>
              <a:t> </a:t>
            </a:r>
            <a:r>
              <a:rPr lang="it-IT" dirty="0"/>
              <a:t>(</a:t>
            </a:r>
            <a:r>
              <a:rPr lang="it-IT" dirty="0" err="1"/>
              <a:t>two</a:t>
            </a:r>
            <a:r>
              <a:rPr lang="it-IT" dirty="0"/>
              <a:t> </a:t>
            </a:r>
            <a:r>
              <a:rPr lang="it-IT" dirty="0" err="1"/>
              <a:t>different</a:t>
            </a:r>
            <a:r>
              <a:rPr lang="it-IT" dirty="0"/>
              <a:t> </a:t>
            </a:r>
            <a:r>
              <a:rPr lang="it-IT" dirty="0" err="1"/>
              <a:t>mutations</a:t>
            </a:r>
            <a:r>
              <a:rPr lang="it-IT" dirty="0"/>
              <a:t> in </a:t>
            </a:r>
            <a:r>
              <a:rPr lang="it-IT" dirty="0" err="1"/>
              <a:t>both</a:t>
            </a:r>
            <a:r>
              <a:rPr lang="it-IT" dirty="0"/>
              <a:t> </a:t>
            </a:r>
            <a:r>
              <a:rPr lang="it-IT" dirty="0" err="1"/>
              <a:t>alleles</a:t>
            </a:r>
            <a:r>
              <a:rPr lang="it-IT" dirty="0"/>
              <a:t>). </a:t>
            </a:r>
            <a:r>
              <a:rPr lang="it-IT" dirty="0" err="1"/>
              <a:t>This</a:t>
            </a:r>
            <a:r>
              <a:rPr lang="it-IT" dirty="0"/>
              <a:t> </a:t>
            </a:r>
            <a:r>
              <a:rPr lang="it-IT" dirty="0" err="1"/>
              <a:t>could</a:t>
            </a:r>
            <a:r>
              <a:rPr lang="it-IT" dirty="0"/>
              <a:t> be </a:t>
            </a:r>
            <a:r>
              <a:rPr lang="it-IT" dirty="0" err="1"/>
              <a:t>caused</a:t>
            </a:r>
            <a:r>
              <a:rPr lang="it-IT" dirty="0"/>
              <a:t> by a </a:t>
            </a:r>
            <a:r>
              <a:rPr lang="it-IT" dirty="0" err="1"/>
              <a:t>better</a:t>
            </a:r>
            <a:r>
              <a:rPr lang="it-IT" dirty="0"/>
              <a:t> fitness of </a:t>
            </a:r>
            <a:r>
              <a:rPr lang="it-IT" dirty="0" err="1"/>
              <a:t>heterozygotes</a:t>
            </a:r>
            <a:r>
              <a:rPr lang="it-IT" dirty="0"/>
              <a:t> </a:t>
            </a:r>
            <a:r>
              <a:rPr lang="it-IT" dirty="0" err="1"/>
              <a:t>against</a:t>
            </a:r>
            <a:r>
              <a:rPr lang="it-IT" dirty="0"/>
              <a:t> a negative </a:t>
            </a:r>
            <a:r>
              <a:rPr lang="it-IT" dirty="0" err="1"/>
              <a:t>factor</a:t>
            </a:r>
            <a:r>
              <a:rPr lang="it-IT" dirty="0"/>
              <a:t> </a:t>
            </a:r>
            <a:r>
              <a:rPr lang="it-IT" dirty="0" smtClean="0"/>
              <a:t>(</a:t>
            </a:r>
            <a:r>
              <a:rPr lang="it-IT" dirty="0" err="1" smtClean="0"/>
              <a:t>see</a:t>
            </a:r>
            <a:r>
              <a:rPr lang="it-IT" dirty="0" smtClean="0"/>
              <a:t> A)</a:t>
            </a:r>
            <a:endParaRPr lang="it-IT" dirty="0"/>
          </a:p>
          <a:p>
            <a:r>
              <a:rPr lang="it-IT" dirty="0" smtClean="0">
                <a:latin typeface="Wingdings"/>
                <a:ea typeface="Wingdings"/>
                <a:cs typeface="Wingdings"/>
                <a:sym typeface="Wingdings"/>
              </a:rPr>
              <a:t></a:t>
            </a:r>
            <a:r>
              <a:rPr lang="it-IT" dirty="0" err="1" smtClean="0"/>
              <a:t>Inbreeding</a:t>
            </a:r>
            <a:r>
              <a:rPr lang="it-IT" dirty="0" smtClean="0"/>
              <a:t> </a:t>
            </a:r>
            <a:r>
              <a:rPr lang="it-IT" dirty="0" err="1"/>
              <a:t>is</a:t>
            </a:r>
            <a:r>
              <a:rPr lang="it-IT" dirty="0"/>
              <a:t> a </a:t>
            </a:r>
            <a:r>
              <a:rPr lang="it-IT" dirty="0" err="1"/>
              <a:t>risk</a:t>
            </a:r>
            <a:r>
              <a:rPr lang="it-IT" dirty="0"/>
              <a:t> </a:t>
            </a:r>
            <a:r>
              <a:rPr lang="it-IT" dirty="0" err="1"/>
              <a:t>factor</a:t>
            </a:r>
            <a:r>
              <a:rPr lang="it-IT" dirty="0"/>
              <a:t> for </a:t>
            </a:r>
            <a:r>
              <a:rPr lang="it-IT" dirty="0" err="1">
                <a:solidFill>
                  <a:srgbClr val="3333CC"/>
                </a:solidFill>
              </a:rPr>
              <a:t>homozygosity</a:t>
            </a:r>
            <a:r>
              <a:rPr lang="it-IT" dirty="0"/>
              <a:t> (</a:t>
            </a:r>
            <a:r>
              <a:rPr lang="it-IT" dirty="0" err="1"/>
              <a:t>two</a:t>
            </a:r>
            <a:r>
              <a:rPr lang="it-IT" dirty="0"/>
              <a:t> </a:t>
            </a:r>
            <a:r>
              <a:rPr lang="it-IT" dirty="0" err="1"/>
              <a:t>identical</a:t>
            </a:r>
            <a:r>
              <a:rPr lang="it-IT" dirty="0"/>
              <a:t> </a:t>
            </a:r>
            <a:r>
              <a:rPr lang="it-IT" dirty="0" err="1"/>
              <a:t>alleles</a:t>
            </a:r>
            <a:r>
              <a:rPr lang="it-IT" dirty="0"/>
              <a:t>) </a:t>
            </a:r>
            <a:r>
              <a:rPr lang="it-IT" dirty="0" err="1"/>
              <a:t>even</a:t>
            </a:r>
            <a:r>
              <a:rPr lang="it-IT" dirty="0"/>
              <a:t> </a:t>
            </a:r>
            <a:r>
              <a:rPr lang="it-IT" dirty="0" err="1"/>
              <a:t>if</a:t>
            </a:r>
            <a:r>
              <a:rPr lang="it-IT" dirty="0"/>
              <a:t> the </a:t>
            </a:r>
            <a:r>
              <a:rPr lang="it-IT" dirty="0" err="1"/>
              <a:t>mutation</a:t>
            </a:r>
            <a:r>
              <a:rPr lang="it-IT" dirty="0"/>
              <a:t> </a:t>
            </a:r>
            <a:r>
              <a:rPr lang="it-IT" dirty="0" err="1"/>
              <a:t>is</a:t>
            </a:r>
            <a:r>
              <a:rPr lang="it-IT" dirty="0"/>
              <a:t> rare </a:t>
            </a:r>
            <a:r>
              <a:rPr lang="it-IT" dirty="0" smtClean="0"/>
              <a:t>(</a:t>
            </a:r>
            <a:r>
              <a:rPr lang="it-IT" dirty="0" err="1" smtClean="0"/>
              <a:t>see</a:t>
            </a:r>
            <a:r>
              <a:rPr lang="it-IT" dirty="0" smtClean="0"/>
              <a:t> B)</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1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274638"/>
            <a:ext cx="7980363" cy="766762"/>
          </a:xfrm>
        </p:spPr>
        <p:txBody>
          <a:bodyPr/>
          <a:lstStyle/>
          <a:p>
            <a:pPr algn="r" eaLnBrk="1" hangingPunct="1"/>
            <a:r>
              <a:rPr lang="it-IT" sz="2800" dirty="0" err="1" smtClean="0">
                <a:solidFill>
                  <a:schemeClr val="accent2"/>
                </a:solidFill>
              </a:rPr>
              <a:t>What</a:t>
            </a:r>
            <a:r>
              <a:rPr lang="it-IT" sz="2800" dirty="0" smtClean="0">
                <a:solidFill>
                  <a:schemeClr val="accent2"/>
                </a:solidFill>
              </a:rPr>
              <a:t> </a:t>
            </a:r>
            <a:r>
              <a:rPr lang="it-IT" sz="2800" dirty="0" err="1" smtClean="0">
                <a:solidFill>
                  <a:schemeClr val="accent2"/>
                </a:solidFill>
              </a:rPr>
              <a:t>is</a:t>
            </a:r>
            <a:r>
              <a:rPr lang="it-IT" sz="2800" dirty="0" smtClean="0">
                <a:solidFill>
                  <a:schemeClr val="accent2"/>
                </a:solidFill>
              </a:rPr>
              <a:t> a causative </a:t>
            </a:r>
            <a:r>
              <a:rPr lang="it-IT" sz="2800" dirty="0" err="1" smtClean="0">
                <a:solidFill>
                  <a:schemeClr val="accent2"/>
                </a:solidFill>
              </a:rPr>
              <a:t>mutation</a:t>
            </a:r>
            <a:r>
              <a:rPr lang="it-IT" sz="2800" dirty="0" smtClean="0">
                <a:solidFill>
                  <a:schemeClr val="accent2"/>
                </a:solidFill>
              </a:rPr>
              <a:t>?</a:t>
            </a:r>
            <a:endParaRPr lang="en-US" sz="2800" dirty="0" smtClean="0">
              <a:solidFill>
                <a:schemeClr val="accent2"/>
              </a:solidFill>
            </a:endParaRPr>
          </a:p>
        </p:txBody>
      </p:sp>
      <p:sp>
        <p:nvSpPr>
          <p:cNvPr id="2" name="Rettangolo 1"/>
          <p:cNvSpPr/>
          <p:nvPr/>
        </p:nvSpPr>
        <p:spPr>
          <a:xfrm>
            <a:off x="611560" y="1916832"/>
            <a:ext cx="7704856" cy="2677656"/>
          </a:xfrm>
          <a:prstGeom prst="rect">
            <a:avLst/>
          </a:prstGeom>
        </p:spPr>
        <p:txBody>
          <a:bodyPr wrap="square">
            <a:spAutoFit/>
          </a:bodyPr>
          <a:lstStyle/>
          <a:p>
            <a:r>
              <a:rPr lang="it-IT" b="1" dirty="0">
                <a:solidFill>
                  <a:srgbClr val="3333CC"/>
                </a:solidFill>
              </a:rPr>
              <a:t>A </a:t>
            </a:r>
            <a:r>
              <a:rPr lang="it-IT" b="1" dirty="0" err="1">
                <a:solidFill>
                  <a:srgbClr val="3333CC"/>
                </a:solidFill>
              </a:rPr>
              <a:t>variation</a:t>
            </a:r>
            <a:r>
              <a:rPr lang="it-IT" b="1" dirty="0">
                <a:solidFill>
                  <a:srgbClr val="3333CC"/>
                </a:solidFill>
              </a:rPr>
              <a:t> of DNA </a:t>
            </a:r>
            <a:r>
              <a:rPr lang="it-IT" b="1" dirty="0" err="1" smtClean="0">
                <a:solidFill>
                  <a:srgbClr val="3333CC"/>
                </a:solidFill>
              </a:rPr>
              <a:t>sequence</a:t>
            </a:r>
            <a:r>
              <a:rPr lang="is-IS" b="1" dirty="0" smtClean="0">
                <a:solidFill>
                  <a:srgbClr val="3333CC"/>
                </a:solidFill>
              </a:rPr>
              <a:t>…</a:t>
            </a:r>
            <a:endParaRPr lang="it-IT" b="1" dirty="0">
              <a:solidFill>
                <a:srgbClr val="3333CC"/>
              </a:solidFill>
            </a:endParaRPr>
          </a:p>
          <a:p>
            <a:endParaRPr lang="it-IT" dirty="0"/>
          </a:p>
          <a:p>
            <a:r>
              <a:rPr lang="it-IT" dirty="0" smtClean="0">
                <a:latin typeface="Wingdings"/>
                <a:ea typeface="Wingdings"/>
                <a:cs typeface="Wingdings"/>
                <a:sym typeface="Wingdings"/>
              </a:rPr>
              <a:t></a:t>
            </a:r>
            <a:r>
              <a:rPr lang="it-IT" dirty="0" smtClean="0"/>
              <a:t>.</a:t>
            </a:r>
            <a:r>
              <a:rPr lang="it-IT" dirty="0"/>
              <a:t>. </a:t>
            </a:r>
            <a:r>
              <a:rPr lang="it-IT" dirty="0" err="1" smtClean="0"/>
              <a:t>which</a:t>
            </a:r>
            <a:r>
              <a:rPr lang="it-IT" dirty="0" smtClean="0"/>
              <a:t> </a:t>
            </a:r>
            <a:r>
              <a:rPr lang="it-IT" dirty="0" err="1"/>
              <a:t>is</a:t>
            </a:r>
            <a:r>
              <a:rPr lang="it-IT" dirty="0"/>
              <a:t> </a:t>
            </a:r>
            <a:r>
              <a:rPr lang="it-IT" dirty="0" err="1"/>
              <a:t>found</a:t>
            </a:r>
            <a:r>
              <a:rPr lang="it-IT" dirty="0"/>
              <a:t> </a:t>
            </a:r>
            <a:r>
              <a:rPr lang="it-IT" dirty="0" err="1"/>
              <a:t>only</a:t>
            </a:r>
            <a:r>
              <a:rPr lang="it-IT" dirty="0"/>
              <a:t> in </a:t>
            </a:r>
            <a:r>
              <a:rPr lang="it-IT" dirty="0" err="1" smtClean="0"/>
              <a:t>affected</a:t>
            </a:r>
            <a:r>
              <a:rPr lang="it-IT" dirty="0" smtClean="0"/>
              <a:t> </a:t>
            </a:r>
            <a:r>
              <a:rPr lang="it-IT" dirty="0" err="1" smtClean="0"/>
              <a:t>individuals</a:t>
            </a:r>
            <a:endParaRPr lang="it-IT" dirty="0"/>
          </a:p>
          <a:p>
            <a:r>
              <a:rPr lang="it-IT" dirty="0" smtClean="0">
                <a:latin typeface="Wingdings"/>
                <a:ea typeface="Wingdings"/>
                <a:cs typeface="Wingdings"/>
                <a:sym typeface="Wingdings"/>
              </a:rPr>
              <a:t></a:t>
            </a:r>
            <a:r>
              <a:rPr lang="it-IT" dirty="0" smtClean="0"/>
              <a:t>.</a:t>
            </a:r>
            <a:r>
              <a:rPr lang="it-IT" dirty="0"/>
              <a:t>. </a:t>
            </a:r>
            <a:r>
              <a:rPr lang="it-IT" dirty="0" err="1"/>
              <a:t>which</a:t>
            </a:r>
            <a:r>
              <a:rPr lang="it-IT" dirty="0"/>
              <a:t> </a:t>
            </a:r>
            <a:r>
              <a:rPr lang="it-IT" dirty="0" err="1"/>
              <a:t>is</a:t>
            </a:r>
            <a:r>
              <a:rPr lang="it-IT" dirty="0"/>
              <a:t> </a:t>
            </a:r>
            <a:r>
              <a:rPr lang="it-IT" dirty="0" err="1"/>
              <a:t>never</a:t>
            </a:r>
            <a:r>
              <a:rPr lang="it-IT" dirty="0"/>
              <a:t> </a:t>
            </a:r>
            <a:r>
              <a:rPr lang="it-IT" dirty="0" err="1"/>
              <a:t>found</a:t>
            </a:r>
            <a:r>
              <a:rPr lang="it-IT" dirty="0"/>
              <a:t> in </a:t>
            </a:r>
            <a:r>
              <a:rPr lang="it-IT" dirty="0" err="1"/>
              <a:t>those</a:t>
            </a:r>
            <a:r>
              <a:rPr lang="it-IT" dirty="0"/>
              <a:t> </a:t>
            </a:r>
            <a:r>
              <a:rPr lang="it-IT" dirty="0" err="1"/>
              <a:t>not</a:t>
            </a:r>
            <a:r>
              <a:rPr lang="it-IT" dirty="0"/>
              <a:t> </a:t>
            </a:r>
            <a:r>
              <a:rPr lang="it-IT" dirty="0" err="1"/>
              <a:t>affected</a:t>
            </a:r>
            <a:endParaRPr lang="it-IT" dirty="0"/>
          </a:p>
          <a:p>
            <a:r>
              <a:rPr lang="it-IT" dirty="0" smtClean="0">
                <a:latin typeface="Wingdings"/>
                <a:ea typeface="Wingdings"/>
                <a:cs typeface="Wingdings"/>
                <a:sym typeface="Wingdings"/>
              </a:rPr>
              <a:t></a:t>
            </a:r>
            <a:r>
              <a:rPr lang="it-IT" dirty="0" smtClean="0"/>
              <a:t>.</a:t>
            </a:r>
            <a:r>
              <a:rPr lang="it-IT" dirty="0"/>
              <a:t>. </a:t>
            </a:r>
            <a:r>
              <a:rPr lang="it-IT" dirty="0" err="1"/>
              <a:t>that</a:t>
            </a:r>
            <a:r>
              <a:rPr lang="it-IT" dirty="0"/>
              <a:t> </a:t>
            </a:r>
            <a:r>
              <a:rPr lang="it-IT" dirty="0" err="1"/>
              <a:t>explains</a:t>
            </a:r>
            <a:r>
              <a:rPr lang="it-IT" dirty="0"/>
              <a:t> the </a:t>
            </a:r>
            <a:r>
              <a:rPr lang="it-IT" dirty="0" err="1"/>
              <a:t>disease</a:t>
            </a:r>
            <a:r>
              <a:rPr lang="it-IT" dirty="0"/>
              <a:t> </a:t>
            </a:r>
            <a:r>
              <a:rPr lang="it-IT" dirty="0" err="1"/>
              <a:t>process</a:t>
            </a:r>
            <a:endParaRPr lang="it-IT" dirty="0"/>
          </a:p>
          <a:p>
            <a:r>
              <a:rPr lang="it-IT" dirty="0" smtClean="0">
                <a:latin typeface="Wingdings"/>
                <a:ea typeface="Wingdings"/>
                <a:cs typeface="Wingdings"/>
                <a:sym typeface="Wingdings"/>
              </a:rPr>
              <a:t></a:t>
            </a:r>
            <a:r>
              <a:rPr lang="it-IT" dirty="0" smtClean="0"/>
              <a:t>.</a:t>
            </a:r>
            <a:r>
              <a:rPr lang="it-IT" dirty="0"/>
              <a:t>. </a:t>
            </a:r>
            <a:r>
              <a:rPr lang="it-IT" dirty="0" err="1"/>
              <a:t>that</a:t>
            </a:r>
            <a:r>
              <a:rPr lang="it-IT" dirty="0"/>
              <a:t>, </a:t>
            </a:r>
            <a:r>
              <a:rPr lang="it-IT" dirty="0" err="1"/>
              <a:t>when</a:t>
            </a:r>
            <a:r>
              <a:rPr lang="it-IT" dirty="0"/>
              <a:t> </a:t>
            </a:r>
            <a:r>
              <a:rPr lang="it-IT" dirty="0" err="1"/>
              <a:t>corrected</a:t>
            </a:r>
            <a:r>
              <a:rPr lang="it-IT" dirty="0"/>
              <a:t> for time, </a:t>
            </a:r>
            <a:r>
              <a:rPr lang="it-IT" dirty="0" err="1"/>
              <a:t>restores</a:t>
            </a:r>
            <a:r>
              <a:rPr lang="it-IT" dirty="0"/>
              <a:t> a </a:t>
            </a:r>
            <a:r>
              <a:rPr lang="it-IT" dirty="0" err="1"/>
              <a:t>normal</a:t>
            </a:r>
            <a:r>
              <a:rPr lang="it-IT" dirty="0"/>
              <a:t> </a:t>
            </a:r>
            <a:r>
              <a:rPr lang="it-IT" dirty="0" err="1"/>
              <a:t>phenotype</a:t>
            </a:r>
            <a:endParaRPr lang="it-IT" dirty="0"/>
          </a:p>
          <a:p>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1210691" y="260648"/>
            <a:ext cx="7897813" cy="1143000"/>
          </a:xfrm>
        </p:spPr>
        <p:txBody>
          <a:bodyPr/>
          <a:lstStyle/>
          <a:p>
            <a:r>
              <a:rPr lang="it-IT" sz="2400" dirty="0">
                <a:latin typeface="Wingdings"/>
                <a:ea typeface="Wingdings"/>
                <a:cs typeface="Wingdings"/>
                <a:sym typeface="Wingdings"/>
              </a:rPr>
              <a:t></a:t>
            </a:r>
            <a:r>
              <a:rPr lang="it-IT" sz="2400" dirty="0"/>
              <a:t>.. </a:t>
            </a:r>
            <a:r>
              <a:rPr lang="it-IT" sz="2400" dirty="0" err="1"/>
              <a:t>which</a:t>
            </a:r>
            <a:r>
              <a:rPr lang="it-IT" sz="2400" dirty="0"/>
              <a:t> </a:t>
            </a:r>
            <a:r>
              <a:rPr lang="it-IT" sz="2400" dirty="0" err="1"/>
              <a:t>is</a:t>
            </a:r>
            <a:r>
              <a:rPr lang="it-IT" sz="2400" dirty="0"/>
              <a:t> </a:t>
            </a:r>
            <a:r>
              <a:rPr lang="it-IT" sz="2400" dirty="0" err="1"/>
              <a:t>found</a:t>
            </a:r>
            <a:r>
              <a:rPr lang="it-IT" sz="2400" dirty="0"/>
              <a:t> </a:t>
            </a:r>
            <a:r>
              <a:rPr lang="it-IT" sz="2400" dirty="0" err="1"/>
              <a:t>only</a:t>
            </a:r>
            <a:r>
              <a:rPr lang="it-IT" sz="2400" dirty="0"/>
              <a:t> in </a:t>
            </a:r>
            <a:r>
              <a:rPr lang="it-IT" sz="2400" dirty="0" err="1"/>
              <a:t>affected</a:t>
            </a:r>
            <a:r>
              <a:rPr lang="it-IT" sz="2400" dirty="0"/>
              <a:t> </a:t>
            </a:r>
            <a:r>
              <a:rPr lang="it-IT" sz="2400" dirty="0" err="1"/>
              <a:t>individuals</a:t>
            </a:r>
            <a:r>
              <a:rPr lang="it-IT" sz="2400" dirty="0"/>
              <a:t/>
            </a:r>
            <a:br>
              <a:rPr lang="it-IT" sz="2400" dirty="0"/>
            </a:br>
            <a:r>
              <a:rPr lang="it-IT" sz="2400" dirty="0">
                <a:latin typeface="Wingdings"/>
                <a:ea typeface="Wingdings"/>
                <a:cs typeface="Wingdings"/>
                <a:sym typeface="Wingdings"/>
              </a:rPr>
              <a:t></a:t>
            </a:r>
            <a:r>
              <a:rPr lang="it-IT" sz="2400" dirty="0"/>
              <a:t>.. </a:t>
            </a:r>
            <a:r>
              <a:rPr lang="it-IT" sz="2400" dirty="0" err="1"/>
              <a:t>which</a:t>
            </a:r>
            <a:r>
              <a:rPr lang="it-IT" sz="2400" dirty="0"/>
              <a:t> </a:t>
            </a:r>
            <a:r>
              <a:rPr lang="it-IT" sz="2400" dirty="0" err="1"/>
              <a:t>is</a:t>
            </a:r>
            <a:r>
              <a:rPr lang="it-IT" sz="2400" dirty="0"/>
              <a:t> </a:t>
            </a:r>
            <a:r>
              <a:rPr lang="it-IT" sz="2400" dirty="0" err="1"/>
              <a:t>never</a:t>
            </a:r>
            <a:r>
              <a:rPr lang="it-IT" sz="2400" dirty="0"/>
              <a:t> </a:t>
            </a:r>
            <a:r>
              <a:rPr lang="it-IT" sz="2400" dirty="0" err="1"/>
              <a:t>found</a:t>
            </a:r>
            <a:r>
              <a:rPr lang="it-IT" sz="2400" dirty="0"/>
              <a:t> in </a:t>
            </a:r>
            <a:r>
              <a:rPr lang="it-IT" sz="2400" dirty="0" err="1"/>
              <a:t>those</a:t>
            </a:r>
            <a:r>
              <a:rPr lang="it-IT" sz="2400" dirty="0"/>
              <a:t> </a:t>
            </a:r>
            <a:r>
              <a:rPr lang="it-IT" sz="2400" dirty="0" err="1"/>
              <a:t>not</a:t>
            </a:r>
            <a:r>
              <a:rPr lang="it-IT" sz="2400" dirty="0"/>
              <a:t> </a:t>
            </a:r>
            <a:r>
              <a:rPr lang="it-IT" sz="2400" dirty="0" err="1"/>
              <a:t>affected</a:t>
            </a:r>
            <a:r>
              <a:rPr lang="it-IT" sz="2400" dirty="0"/>
              <a:t/>
            </a:r>
            <a:br>
              <a:rPr lang="it-IT" sz="2400" dirty="0"/>
            </a:br>
            <a:endParaRPr lang="en-US" sz="2400" dirty="0" smtClean="0"/>
          </a:p>
        </p:txBody>
      </p:sp>
      <p:sp>
        <p:nvSpPr>
          <p:cNvPr id="196611" name="Rectangle 3"/>
          <p:cNvSpPr>
            <a:spLocks noGrp="1" noChangeArrowheads="1"/>
          </p:cNvSpPr>
          <p:nvPr>
            <p:ph type="body" idx="1"/>
          </p:nvPr>
        </p:nvSpPr>
        <p:spPr>
          <a:xfrm>
            <a:off x="1219200" y="1981200"/>
            <a:ext cx="7543800" cy="4114800"/>
          </a:xfrm>
        </p:spPr>
        <p:txBody>
          <a:bodyPr/>
          <a:lstStyle/>
          <a:p>
            <a:pPr eaLnBrk="1" hangingPunct="1">
              <a:buFontTx/>
              <a:buNone/>
            </a:pPr>
            <a:r>
              <a:rPr lang="it-IT" sz="2600" dirty="0"/>
              <a:t>i</a:t>
            </a:r>
            <a:r>
              <a:rPr lang="it-IT" sz="2600" dirty="0" smtClean="0"/>
              <a:t>ncomplete </a:t>
            </a:r>
            <a:r>
              <a:rPr lang="it-IT" sz="2600" dirty="0" err="1" smtClean="0"/>
              <a:t>penetrance</a:t>
            </a:r>
            <a:endParaRPr lang="en-US" sz="2600" dirty="0" smtClean="0"/>
          </a:p>
        </p:txBody>
      </p:sp>
      <p:pic>
        <p:nvPicPr>
          <p:cNvPr id="607236" name="Picture 4"/>
          <p:cNvPicPr>
            <a:picLocks noChangeAspect="1" noChangeArrowheads="1"/>
          </p:cNvPicPr>
          <p:nvPr/>
        </p:nvPicPr>
        <p:blipFill>
          <a:blip r:embed="rId3"/>
          <a:srcRect/>
          <a:stretch>
            <a:fillRect/>
          </a:stretch>
        </p:blipFill>
        <p:spPr bwMode="auto">
          <a:xfrm>
            <a:off x="1371600" y="2743200"/>
            <a:ext cx="6264275" cy="2538413"/>
          </a:xfrm>
          <a:prstGeom prst="rect">
            <a:avLst/>
          </a:prstGeom>
          <a:noFill/>
          <a:ln w="9525">
            <a:noFill/>
            <a:miter lim="800000"/>
            <a:headEnd/>
            <a:tailEnd/>
          </a:ln>
        </p:spPr>
      </p:pic>
      <p:sp>
        <p:nvSpPr>
          <p:cNvPr id="2" name="Rettangolo 1"/>
          <p:cNvSpPr/>
          <p:nvPr/>
        </p:nvSpPr>
        <p:spPr>
          <a:xfrm>
            <a:off x="1115616" y="5733256"/>
            <a:ext cx="6966520" cy="830997"/>
          </a:xfrm>
          <a:prstGeom prst="rect">
            <a:avLst/>
          </a:prstGeom>
        </p:spPr>
        <p:txBody>
          <a:bodyPr wrap="square">
            <a:spAutoFit/>
          </a:bodyPr>
          <a:lstStyle/>
          <a:p>
            <a:r>
              <a:rPr lang="it-IT" dirty="0" err="1" smtClean="0"/>
              <a:t>which</a:t>
            </a:r>
            <a:r>
              <a:rPr lang="it-IT" dirty="0" smtClean="0"/>
              <a:t> </a:t>
            </a:r>
            <a:r>
              <a:rPr lang="it-IT" dirty="0" err="1"/>
              <a:t>is</a:t>
            </a:r>
            <a:r>
              <a:rPr lang="it-IT" dirty="0"/>
              <a:t> </a:t>
            </a:r>
            <a:r>
              <a:rPr lang="it-IT" dirty="0" err="1"/>
              <a:t>found</a:t>
            </a:r>
            <a:r>
              <a:rPr lang="it-IT" dirty="0"/>
              <a:t> </a:t>
            </a:r>
            <a:r>
              <a:rPr lang="it-IT" dirty="0">
                <a:solidFill>
                  <a:srgbClr val="FF0000"/>
                </a:solidFill>
              </a:rPr>
              <a:t>more </a:t>
            </a:r>
            <a:r>
              <a:rPr lang="it-IT" dirty="0" err="1">
                <a:solidFill>
                  <a:srgbClr val="FF0000"/>
                </a:solidFill>
              </a:rPr>
              <a:t>frequently</a:t>
            </a:r>
            <a:r>
              <a:rPr lang="it-IT" dirty="0">
                <a:solidFill>
                  <a:srgbClr val="FF0000"/>
                </a:solidFill>
              </a:rPr>
              <a:t> </a:t>
            </a:r>
            <a:r>
              <a:rPr lang="it-IT" dirty="0"/>
              <a:t>in </a:t>
            </a:r>
            <a:r>
              <a:rPr lang="it-IT" dirty="0" err="1" smtClean="0"/>
              <a:t>affected</a:t>
            </a:r>
            <a:r>
              <a:rPr lang="it-IT" dirty="0" smtClean="0"/>
              <a:t> </a:t>
            </a:r>
            <a:r>
              <a:rPr lang="it-IT" dirty="0" err="1" smtClean="0"/>
              <a:t>than</a:t>
            </a:r>
            <a:r>
              <a:rPr lang="it-IT" dirty="0" smtClean="0"/>
              <a:t> non-</a:t>
            </a:r>
            <a:r>
              <a:rPr lang="it-IT" dirty="0" err="1" smtClean="0"/>
              <a:t>affected</a:t>
            </a:r>
            <a:r>
              <a:rPr lang="it-IT" dirty="0" smtClean="0"/>
              <a:t> </a:t>
            </a:r>
            <a:r>
              <a:rPr lang="it-IT" dirty="0" err="1" smtClean="0"/>
              <a:t>individuals</a:t>
            </a:r>
            <a:r>
              <a:rPr lang="it-IT" dirty="0" smtClean="0"/>
              <a:t>.</a:t>
            </a:r>
            <a:r>
              <a:rPr lang="it-IT"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07236"/>
                                        </p:tgtEl>
                                        <p:attrNameLst>
                                          <p:attrName>style.visibility</p:attrName>
                                        </p:attrNameLst>
                                      </p:cBhvr>
                                      <p:to>
                                        <p:strVal val="visible"/>
                                      </p:to>
                                    </p:set>
                                    <p:animEffect transition="in" filter="blinds(horizontal)">
                                      <p:cBhvr>
                                        <p:cTn id="7" dur="500"/>
                                        <p:tgtEl>
                                          <p:spTgt spid="607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ctrTitle"/>
          </p:nvPr>
        </p:nvSpPr>
        <p:spPr>
          <a:xfrm>
            <a:off x="1547813" y="333375"/>
            <a:ext cx="7321550" cy="1371600"/>
          </a:xfrm>
        </p:spPr>
        <p:txBody>
          <a:bodyPr/>
          <a:lstStyle/>
          <a:p>
            <a:pPr algn="r" eaLnBrk="1" hangingPunct="1"/>
            <a:r>
              <a:rPr lang="it-IT" b="1" dirty="0" err="1" smtClean="0">
                <a:solidFill>
                  <a:schemeClr val="accent2"/>
                </a:solidFill>
                <a:cs typeface="Arial" pitchFamily="34" charset="0"/>
              </a:rPr>
              <a:t>Dinamic</a:t>
            </a:r>
            <a:r>
              <a:rPr lang="it-IT" b="1" dirty="0" smtClean="0">
                <a:solidFill>
                  <a:schemeClr val="accent2"/>
                </a:solidFill>
                <a:cs typeface="Arial" pitchFamily="34" charset="0"/>
              </a:rPr>
              <a:t> </a:t>
            </a:r>
            <a:r>
              <a:rPr lang="it-IT" b="1" dirty="0" err="1" smtClean="0">
                <a:solidFill>
                  <a:schemeClr val="accent2"/>
                </a:solidFill>
                <a:cs typeface="Arial" pitchFamily="34" charset="0"/>
              </a:rPr>
              <a:t>mutations</a:t>
            </a:r>
            <a:endParaRPr lang="it-IT" dirty="0" smtClean="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ChangeArrowheads="1"/>
          </p:cNvSpPr>
          <p:nvPr/>
        </p:nvSpPr>
        <p:spPr bwMode="auto">
          <a:xfrm>
            <a:off x="611560" y="1441276"/>
            <a:ext cx="8229600" cy="5372100"/>
          </a:xfrm>
          <a:prstGeom prst="rect">
            <a:avLst/>
          </a:prstGeom>
          <a:solidFill>
            <a:srgbClr val="FFFF99"/>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32451" name="Rectangle 3"/>
          <p:cNvSpPr>
            <a:spLocks noGrp="1" noChangeArrowheads="1"/>
          </p:cNvSpPr>
          <p:nvPr>
            <p:ph type="title"/>
          </p:nvPr>
        </p:nvSpPr>
        <p:spPr>
          <a:xfrm>
            <a:off x="467544" y="44624"/>
            <a:ext cx="8575675" cy="1143000"/>
          </a:xfrm>
        </p:spPr>
        <p:txBody>
          <a:bodyPr/>
          <a:lstStyle/>
          <a:p>
            <a:pPr eaLnBrk="1" hangingPunct="1"/>
            <a:r>
              <a:rPr lang="it-IT" dirty="0" err="1" smtClean="0">
                <a:solidFill>
                  <a:schemeClr val="accent2"/>
                </a:solidFill>
              </a:rPr>
              <a:t>Diseases</a:t>
            </a:r>
            <a:r>
              <a:rPr lang="it-IT" dirty="0" smtClean="0">
                <a:solidFill>
                  <a:schemeClr val="accent2"/>
                </a:solidFill>
              </a:rPr>
              <a:t> </a:t>
            </a:r>
            <a:r>
              <a:rPr lang="it-IT" dirty="0" err="1" smtClean="0">
                <a:solidFill>
                  <a:schemeClr val="accent2"/>
                </a:solidFill>
              </a:rPr>
              <a:t>associated</a:t>
            </a:r>
            <a:r>
              <a:rPr lang="it-IT" dirty="0" smtClean="0">
                <a:solidFill>
                  <a:schemeClr val="accent2"/>
                </a:solidFill>
              </a:rPr>
              <a:t> with the </a:t>
            </a:r>
            <a:r>
              <a:rPr lang="it-IT" dirty="0" err="1" smtClean="0">
                <a:solidFill>
                  <a:schemeClr val="accent2"/>
                </a:solidFill>
              </a:rPr>
              <a:t>expansion</a:t>
            </a:r>
            <a:r>
              <a:rPr lang="it-IT" dirty="0" smtClean="0">
                <a:solidFill>
                  <a:schemeClr val="accent2"/>
                </a:solidFill>
              </a:rPr>
              <a:t> of </a:t>
            </a:r>
            <a:r>
              <a:rPr lang="it-IT" dirty="0" err="1" smtClean="0">
                <a:solidFill>
                  <a:schemeClr val="accent2"/>
                </a:solidFill>
              </a:rPr>
              <a:t>trinucleotide</a:t>
            </a:r>
            <a:r>
              <a:rPr lang="it-IT" dirty="0" smtClean="0">
                <a:solidFill>
                  <a:schemeClr val="accent2"/>
                </a:solidFill>
              </a:rPr>
              <a:t> </a:t>
            </a:r>
            <a:r>
              <a:rPr lang="it-IT" dirty="0" err="1" smtClean="0">
                <a:solidFill>
                  <a:schemeClr val="accent2"/>
                </a:solidFill>
              </a:rPr>
              <a:t>repeats</a:t>
            </a:r>
            <a:endParaRPr lang="it-IT" dirty="0" smtClean="0">
              <a:solidFill>
                <a:schemeClr val="accent2"/>
              </a:solidFill>
            </a:endParaRPr>
          </a:p>
        </p:txBody>
      </p:sp>
      <p:grpSp>
        <p:nvGrpSpPr>
          <p:cNvPr id="232452" name="Group 4"/>
          <p:cNvGrpSpPr>
            <a:grpSpLocks/>
          </p:cNvGrpSpPr>
          <p:nvPr/>
        </p:nvGrpSpPr>
        <p:grpSpPr bwMode="auto">
          <a:xfrm>
            <a:off x="984052" y="1696070"/>
            <a:ext cx="7481887" cy="4922837"/>
            <a:chOff x="-3" y="-3"/>
            <a:chExt cx="4015" cy="2138"/>
          </a:xfrm>
        </p:grpSpPr>
        <p:grpSp>
          <p:nvGrpSpPr>
            <p:cNvPr id="232453" name="Group 5"/>
            <p:cNvGrpSpPr>
              <a:grpSpLocks/>
            </p:cNvGrpSpPr>
            <p:nvPr/>
          </p:nvGrpSpPr>
          <p:grpSpPr bwMode="auto">
            <a:xfrm>
              <a:off x="0" y="0"/>
              <a:ext cx="4009" cy="2132"/>
              <a:chOff x="0" y="0"/>
              <a:chExt cx="4009" cy="2132"/>
            </a:xfrm>
          </p:grpSpPr>
          <p:grpSp>
            <p:nvGrpSpPr>
              <p:cNvPr id="232455" name="Group 6"/>
              <p:cNvGrpSpPr>
                <a:grpSpLocks/>
              </p:cNvGrpSpPr>
              <p:nvPr/>
            </p:nvGrpSpPr>
            <p:grpSpPr bwMode="auto">
              <a:xfrm>
                <a:off x="0" y="0"/>
                <a:ext cx="1265" cy="154"/>
                <a:chOff x="0" y="0"/>
                <a:chExt cx="1265" cy="154"/>
              </a:xfrm>
            </p:grpSpPr>
            <p:sp>
              <p:nvSpPr>
                <p:cNvPr id="232477" name="Rectangle 7"/>
                <p:cNvSpPr>
                  <a:spLocks noChangeArrowheads="1"/>
                </p:cNvSpPr>
                <p:nvPr/>
              </p:nvSpPr>
              <p:spPr bwMode="auto">
                <a:xfrm>
                  <a:off x="0" y="0"/>
                  <a:ext cx="1265" cy="154"/>
                </a:xfrm>
                <a:prstGeom prst="rect">
                  <a:avLst/>
                </a:prstGeom>
                <a:noFill/>
                <a:ln w="9525">
                  <a:noFill/>
                  <a:miter lim="800000"/>
                  <a:headEnd/>
                  <a:tailEnd/>
                </a:ln>
              </p:spPr>
              <p:txBody>
                <a:bodyPr/>
                <a:lstStyle/>
                <a:p>
                  <a:pPr algn="ctr"/>
                  <a:r>
                    <a:rPr lang="it-IT" sz="1400">
                      <a:solidFill>
                        <a:srgbClr val="000000"/>
                      </a:solidFill>
                      <a:cs typeface="Arial" pitchFamily="34" charset="0"/>
                    </a:rPr>
                    <a:t>Disease</a:t>
                  </a:r>
                  <a:endParaRPr lang="it-IT" sz="3200"/>
                </a:p>
              </p:txBody>
            </p:sp>
            <p:sp>
              <p:nvSpPr>
                <p:cNvPr id="648200" name="Rectangle 8"/>
                <p:cNvSpPr>
                  <a:spLocks noChangeArrowheads="1"/>
                </p:cNvSpPr>
                <p:nvPr/>
              </p:nvSpPr>
              <p:spPr bwMode="auto">
                <a:xfrm>
                  <a:off x="0" y="0"/>
                  <a:ext cx="1265" cy="154"/>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nvGrpSpPr>
              <p:cNvPr id="232456" name="Group 9"/>
              <p:cNvGrpSpPr>
                <a:grpSpLocks/>
              </p:cNvGrpSpPr>
              <p:nvPr/>
            </p:nvGrpSpPr>
            <p:grpSpPr bwMode="auto">
              <a:xfrm>
                <a:off x="1265" y="0"/>
                <a:ext cx="1398" cy="154"/>
                <a:chOff x="1265" y="0"/>
                <a:chExt cx="1398" cy="154"/>
              </a:xfrm>
            </p:grpSpPr>
            <p:sp>
              <p:nvSpPr>
                <p:cNvPr id="232475" name="Rectangle 10"/>
                <p:cNvSpPr>
                  <a:spLocks noChangeArrowheads="1"/>
                </p:cNvSpPr>
                <p:nvPr/>
              </p:nvSpPr>
              <p:spPr bwMode="auto">
                <a:xfrm>
                  <a:off x="1265" y="0"/>
                  <a:ext cx="1398" cy="154"/>
                </a:xfrm>
                <a:prstGeom prst="rect">
                  <a:avLst/>
                </a:prstGeom>
                <a:noFill/>
                <a:ln w="9525">
                  <a:noFill/>
                  <a:miter lim="800000"/>
                  <a:headEnd/>
                  <a:tailEnd/>
                </a:ln>
              </p:spPr>
              <p:txBody>
                <a:bodyPr/>
                <a:lstStyle/>
                <a:p>
                  <a:pPr algn="ctr"/>
                  <a:r>
                    <a:rPr lang="it-IT" sz="1400">
                      <a:solidFill>
                        <a:srgbClr val="000000"/>
                      </a:solidFill>
                      <a:cs typeface="Arial" pitchFamily="34" charset="0"/>
                    </a:rPr>
                    <a:t>Gene Locus/Protein</a:t>
                  </a:r>
                  <a:endParaRPr lang="it-IT" sz="3200"/>
                </a:p>
              </p:txBody>
            </p:sp>
            <p:sp>
              <p:nvSpPr>
                <p:cNvPr id="648203" name="Rectangle 11"/>
                <p:cNvSpPr>
                  <a:spLocks noChangeArrowheads="1"/>
                </p:cNvSpPr>
                <p:nvPr/>
              </p:nvSpPr>
              <p:spPr bwMode="auto">
                <a:xfrm>
                  <a:off x="1265" y="0"/>
                  <a:ext cx="1378" cy="154"/>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nvGrpSpPr>
              <p:cNvPr id="232457" name="Group 12"/>
              <p:cNvGrpSpPr>
                <a:grpSpLocks/>
              </p:cNvGrpSpPr>
              <p:nvPr/>
            </p:nvGrpSpPr>
            <p:grpSpPr bwMode="auto">
              <a:xfrm>
                <a:off x="2663" y="0"/>
                <a:ext cx="669" cy="154"/>
                <a:chOff x="2663" y="0"/>
                <a:chExt cx="669" cy="154"/>
              </a:xfrm>
            </p:grpSpPr>
            <p:sp>
              <p:nvSpPr>
                <p:cNvPr id="232473" name="Rectangle 13"/>
                <p:cNvSpPr>
                  <a:spLocks noChangeArrowheads="1"/>
                </p:cNvSpPr>
                <p:nvPr/>
              </p:nvSpPr>
              <p:spPr bwMode="auto">
                <a:xfrm>
                  <a:off x="2663" y="0"/>
                  <a:ext cx="669" cy="154"/>
                </a:xfrm>
                <a:prstGeom prst="rect">
                  <a:avLst/>
                </a:prstGeom>
                <a:noFill/>
                <a:ln w="9525">
                  <a:noFill/>
                  <a:miter lim="800000"/>
                  <a:headEnd/>
                  <a:tailEnd/>
                </a:ln>
              </p:spPr>
              <p:txBody>
                <a:bodyPr/>
                <a:lstStyle/>
                <a:p>
                  <a:pPr algn="ctr"/>
                  <a:r>
                    <a:rPr lang="it-IT" sz="1400">
                      <a:solidFill>
                        <a:srgbClr val="000000"/>
                      </a:solidFill>
                      <a:cs typeface="Arial" pitchFamily="34" charset="0"/>
                    </a:rPr>
                    <a:t>Repeat</a:t>
                  </a:r>
                  <a:endParaRPr lang="it-IT" sz="3200"/>
                </a:p>
              </p:txBody>
            </p:sp>
            <p:sp>
              <p:nvSpPr>
                <p:cNvPr id="648206" name="Rectangle 14"/>
                <p:cNvSpPr>
                  <a:spLocks noChangeArrowheads="1"/>
                </p:cNvSpPr>
                <p:nvPr/>
              </p:nvSpPr>
              <p:spPr bwMode="auto">
                <a:xfrm>
                  <a:off x="2663" y="0"/>
                  <a:ext cx="669" cy="154"/>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nvGrpSpPr>
              <p:cNvPr id="232458" name="Group 15"/>
              <p:cNvGrpSpPr>
                <a:grpSpLocks/>
              </p:cNvGrpSpPr>
              <p:nvPr/>
            </p:nvGrpSpPr>
            <p:grpSpPr bwMode="auto">
              <a:xfrm>
                <a:off x="3332" y="0"/>
                <a:ext cx="677" cy="154"/>
                <a:chOff x="3332" y="0"/>
                <a:chExt cx="677" cy="154"/>
              </a:xfrm>
            </p:grpSpPr>
            <p:sp>
              <p:nvSpPr>
                <p:cNvPr id="232471" name="Rectangle 16"/>
                <p:cNvSpPr>
                  <a:spLocks noChangeArrowheads="1"/>
                </p:cNvSpPr>
                <p:nvPr/>
              </p:nvSpPr>
              <p:spPr bwMode="auto">
                <a:xfrm>
                  <a:off x="3332" y="0"/>
                  <a:ext cx="677" cy="154"/>
                </a:xfrm>
                <a:prstGeom prst="rect">
                  <a:avLst/>
                </a:prstGeom>
                <a:noFill/>
                <a:ln w="9525">
                  <a:noFill/>
                  <a:miter lim="800000"/>
                  <a:headEnd/>
                  <a:tailEnd/>
                </a:ln>
              </p:spPr>
              <p:txBody>
                <a:bodyPr/>
                <a:lstStyle/>
                <a:p>
                  <a:pPr algn="ctr"/>
                  <a:r>
                    <a:rPr lang="it-IT" sz="1400">
                      <a:solidFill>
                        <a:srgbClr val="000000"/>
                      </a:solidFill>
                      <a:cs typeface="Arial" pitchFamily="34" charset="0"/>
                    </a:rPr>
                    <a:t>Location</a:t>
                  </a:r>
                  <a:endParaRPr lang="it-IT" sz="3200"/>
                </a:p>
              </p:txBody>
            </p:sp>
            <p:sp>
              <p:nvSpPr>
                <p:cNvPr id="648209" name="Rectangle 17"/>
                <p:cNvSpPr>
                  <a:spLocks noChangeArrowheads="1"/>
                </p:cNvSpPr>
                <p:nvPr/>
              </p:nvSpPr>
              <p:spPr bwMode="auto">
                <a:xfrm>
                  <a:off x="3330" y="0"/>
                  <a:ext cx="677" cy="154"/>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nvGrpSpPr>
              <p:cNvPr id="232459" name="Group 18"/>
              <p:cNvGrpSpPr>
                <a:grpSpLocks/>
              </p:cNvGrpSpPr>
              <p:nvPr/>
            </p:nvGrpSpPr>
            <p:grpSpPr bwMode="auto">
              <a:xfrm>
                <a:off x="0" y="154"/>
                <a:ext cx="1265" cy="1978"/>
                <a:chOff x="0" y="154"/>
                <a:chExt cx="1265" cy="1978"/>
              </a:xfrm>
            </p:grpSpPr>
            <p:sp>
              <p:nvSpPr>
                <p:cNvPr id="232469" name="Rectangle 19"/>
                <p:cNvSpPr>
                  <a:spLocks noChangeArrowheads="1"/>
                </p:cNvSpPr>
                <p:nvPr/>
              </p:nvSpPr>
              <p:spPr bwMode="auto">
                <a:xfrm>
                  <a:off x="0" y="154"/>
                  <a:ext cx="1265" cy="1978"/>
                </a:xfrm>
                <a:prstGeom prst="rect">
                  <a:avLst/>
                </a:prstGeom>
                <a:noFill/>
                <a:ln w="9525">
                  <a:noFill/>
                  <a:miter lim="800000"/>
                  <a:headEnd/>
                  <a:tailEnd/>
                </a:ln>
              </p:spPr>
              <p:txBody>
                <a:bodyPr/>
                <a:lstStyle/>
                <a:p>
                  <a:r>
                    <a:rPr lang="it-IT" sz="1400">
                      <a:solidFill>
                        <a:srgbClr val="FF0000"/>
                      </a:solidFill>
                      <a:cs typeface="Arial" pitchFamily="34" charset="0"/>
                    </a:rPr>
                    <a:t>Fragile X syndrome</a:t>
                  </a: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Fragile XE syndrome</a:t>
                  </a:r>
                  <a:br>
                    <a:rPr lang="it-IT" sz="1400">
                      <a:solidFill>
                        <a:srgbClr val="000000"/>
                      </a:solidFill>
                      <a:cs typeface="Arial" pitchFamily="34" charset="0"/>
                    </a:rPr>
                  </a:br>
                  <a:r>
                    <a:rPr lang="it-IT" sz="1400">
                      <a:solidFill>
                        <a:srgbClr val="000000"/>
                      </a:solidFill>
                      <a:cs typeface="Arial" pitchFamily="34" charset="0"/>
                    </a:rPr>
                    <a:t>Friedreich ataxia</a:t>
                  </a:r>
                  <a:br>
                    <a:rPr lang="it-IT" sz="1400">
                      <a:solidFill>
                        <a:srgbClr val="000000"/>
                      </a:solidFill>
                      <a:cs typeface="Arial" pitchFamily="34" charset="0"/>
                    </a:rPr>
                  </a:br>
                  <a:r>
                    <a:rPr lang="it-IT" sz="1400">
                      <a:solidFill>
                        <a:srgbClr val="FF0000"/>
                      </a:solidFill>
                      <a:cs typeface="Arial" pitchFamily="34" charset="0"/>
                    </a:rPr>
                    <a:t>Myotonic dystrophy 1</a:t>
                  </a: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FF0000"/>
                      </a:solidFill>
                      <a:cs typeface="Arial" pitchFamily="34" charset="0"/>
                    </a:rPr>
                    <a:t>Myotonic dystrophy 2</a:t>
                  </a: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Spinobulbar muscular</a:t>
                  </a:r>
                  <a:br>
                    <a:rPr lang="it-IT" sz="1400">
                      <a:solidFill>
                        <a:srgbClr val="000000"/>
                      </a:solidFill>
                      <a:cs typeface="Arial" pitchFamily="34" charset="0"/>
                    </a:rPr>
                  </a:br>
                  <a:r>
                    <a:rPr lang="it-IT" sz="1400">
                      <a:solidFill>
                        <a:srgbClr val="000000"/>
                      </a:solidFill>
                      <a:cs typeface="Arial" pitchFamily="34" charset="0"/>
                    </a:rPr>
                    <a:t>  atrophy</a:t>
                  </a:r>
                  <a:br>
                    <a:rPr lang="it-IT" sz="1400">
                      <a:solidFill>
                        <a:srgbClr val="000000"/>
                      </a:solidFill>
                      <a:cs typeface="Arial" pitchFamily="34" charset="0"/>
                    </a:rPr>
                  </a:br>
                  <a:r>
                    <a:rPr lang="it-IT" sz="1400">
                      <a:solidFill>
                        <a:srgbClr val="FF0000"/>
                      </a:solidFill>
                      <a:cs typeface="Arial" pitchFamily="34" charset="0"/>
                    </a:rPr>
                    <a:t>Huntington disease</a:t>
                  </a: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Dentatorubralpallidoluysian</a:t>
                  </a:r>
                  <a:br>
                    <a:rPr lang="it-IT" sz="1400">
                      <a:solidFill>
                        <a:srgbClr val="000000"/>
                      </a:solidFill>
                      <a:cs typeface="Arial" pitchFamily="34" charset="0"/>
                    </a:rPr>
                  </a:br>
                  <a:r>
                    <a:rPr lang="it-IT" sz="1400">
                      <a:solidFill>
                        <a:srgbClr val="000000"/>
                      </a:solidFill>
                      <a:cs typeface="Arial" pitchFamily="34" charset="0"/>
                    </a:rPr>
                    <a:t> atrophy</a:t>
                  </a:r>
                  <a:br>
                    <a:rPr lang="it-IT" sz="1400">
                      <a:solidFill>
                        <a:srgbClr val="000000"/>
                      </a:solidFill>
                      <a:cs typeface="Arial" pitchFamily="34" charset="0"/>
                    </a:rPr>
                  </a:br>
                  <a:r>
                    <a:rPr lang="it-IT" sz="1400">
                      <a:solidFill>
                        <a:srgbClr val="000000"/>
                      </a:solidFill>
                      <a:cs typeface="Arial" pitchFamily="34" charset="0"/>
                    </a:rPr>
                    <a:t>SCA type 1</a:t>
                  </a:r>
                  <a:br>
                    <a:rPr lang="it-IT" sz="1400">
                      <a:solidFill>
                        <a:srgbClr val="000000"/>
                      </a:solidFill>
                      <a:cs typeface="Arial" pitchFamily="34" charset="0"/>
                    </a:rPr>
                  </a:br>
                  <a:r>
                    <a:rPr lang="it-IT" sz="1400">
                      <a:solidFill>
                        <a:srgbClr val="000000"/>
                      </a:solidFill>
                      <a:cs typeface="Arial" pitchFamily="34" charset="0"/>
                    </a:rPr>
                    <a:t>SCA type 2</a:t>
                  </a:r>
                  <a:br>
                    <a:rPr lang="it-IT" sz="1400">
                      <a:solidFill>
                        <a:srgbClr val="000000"/>
                      </a:solidFill>
                      <a:cs typeface="Arial" pitchFamily="34" charset="0"/>
                    </a:rPr>
                  </a:br>
                  <a:r>
                    <a:rPr lang="it-IT" sz="1400">
                      <a:solidFill>
                        <a:srgbClr val="000000"/>
                      </a:solidFill>
                      <a:cs typeface="Arial" pitchFamily="34" charset="0"/>
                    </a:rPr>
                    <a:t>SCA type 3</a:t>
                  </a:r>
                  <a:br>
                    <a:rPr lang="it-IT" sz="1400">
                      <a:solidFill>
                        <a:srgbClr val="000000"/>
                      </a:solidFill>
                      <a:cs typeface="Arial" pitchFamily="34" charset="0"/>
                    </a:rPr>
                  </a:br>
                  <a:r>
                    <a:rPr lang="it-IT" sz="1400">
                      <a:solidFill>
                        <a:srgbClr val="000000"/>
                      </a:solidFill>
                      <a:cs typeface="Arial" pitchFamily="34" charset="0"/>
                    </a:rPr>
                    <a:t>(Machado-Joseph disease)</a:t>
                  </a:r>
                  <a:br>
                    <a:rPr lang="it-IT" sz="1400">
                      <a:solidFill>
                        <a:srgbClr val="000000"/>
                      </a:solidFill>
                      <a:cs typeface="Arial" pitchFamily="34" charset="0"/>
                    </a:rPr>
                  </a:br>
                  <a:r>
                    <a:rPr lang="it-IT" sz="1400">
                      <a:solidFill>
                        <a:srgbClr val="000000"/>
                      </a:solidFill>
                      <a:cs typeface="Arial" pitchFamily="34" charset="0"/>
                    </a:rPr>
                    <a:t>SCA type 6</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SCA type 7</a:t>
                  </a:r>
                  <a:br>
                    <a:rPr lang="it-IT" sz="1400">
                      <a:solidFill>
                        <a:srgbClr val="000000"/>
                      </a:solidFill>
                      <a:cs typeface="Arial" pitchFamily="34" charset="0"/>
                    </a:rPr>
                  </a:br>
                  <a:r>
                    <a:rPr lang="it-IT" sz="1400">
                      <a:solidFill>
                        <a:srgbClr val="000000"/>
                      </a:solidFill>
                      <a:cs typeface="Arial" pitchFamily="34" charset="0"/>
                    </a:rPr>
                    <a:t>SCA type 8</a:t>
                  </a:r>
                  <a:br>
                    <a:rPr lang="it-IT" sz="1400">
                      <a:solidFill>
                        <a:srgbClr val="000000"/>
                      </a:solidFill>
                      <a:cs typeface="Arial" pitchFamily="34" charset="0"/>
                    </a:rPr>
                  </a:br>
                  <a:r>
                    <a:rPr lang="it-IT" sz="1400">
                      <a:solidFill>
                        <a:srgbClr val="000000"/>
                      </a:solidFill>
                      <a:cs typeface="Arial" pitchFamily="34" charset="0"/>
                    </a:rPr>
                    <a:t>SCA type 12</a:t>
                  </a:r>
                  <a:endParaRPr lang="it-IT" sz="3200"/>
                </a:p>
              </p:txBody>
            </p:sp>
            <p:sp>
              <p:nvSpPr>
                <p:cNvPr id="648212" name="Rectangle 20"/>
                <p:cNvSpPr>
                  <a:spLocks noChangeArrowheads="1"/>
                </p:cNvSpPr>
                <p:nvPr/>
              </p:nvSpPr>
              <p:spPr bwMode="auto">
                <a:xfrm>
                  <a:off x="0" y="154"/>
                  <a:ext cx="1265" cy="1979"/>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nvGrpSpPr>
              <p:cNvPr id="232460" name="Group 21"/>
              <p:cNvGrpSpPr>
                <a:grpSpLocks/>
              </p:cNvGrpSpPr>
              <p:nvPr/>
            </p:nvGrpSpPr>
            <p:grpSpPr bwMode="auto">
              <a:xfrm>
                <a:off x="1265" y="154"/>
                <a:ext cx="1398" cy="1978"/>
                <a:chOff x="1265" y="154"/>
                <a:chExt cx="1398" cy="1978"/>
              </a:xfrm>
            </p:grpSpPr>
            <p:sp>
              <p:nvSpPr>
                <p:cNvPr id="232467" name="Rectangle 22"/>
                <p:cNvSpPr>
                  <a:spLocks noChangeArrowheads="1"/>
                </p:cNvSpPr>
                <p:nvPr/>
              </p:nvSpPr>
              <p:spPr bwMode="auto">
                <a:xfrm>
                  <a:off x="1265" y="154"/>
                  <a:ext cx="1398" cy="1978"/>
                </a:xfrm>
                <a:prstGeom prst="rect">
                  <a:avLst/>
                </a:prstGeom>
                <a:noFill/>
                <a:ln w="9525">
                  <a:noFill/>
                  <a:miter lim="800000"/>
                  <a:headEnd/>
                  <a:tailEnd/>
                </a:ln>
              </p:spPr>
              <p:txBody>
                <a:bodyPr/>
                <a:lstStyle/>
                <a:p>
                  <a:r>
                    <a:rPr lang="it-IT" sz="1400" dirty="0">
                      <a:solidFill>
                        <a:srgbClr val="000000"/>
                      </a:solidFill>
                      <a:cs typeface="Arial" pitchFamily="34" charset="0"/>
                    </a:rPr>
                    <a:t>Xq27.3/FMR-1 </a:t>
                  </a:r>
                  <a:r>
                    <a:rPr lang="it-IT" sz="1400" dirty="0" err="1">
                      <a:solidFill>
                        <a:srgbClr val="000000"/>
                      </a:solidFill>
                      <a:cs typeface="Arial" pitchFamily="34" charset="0"/>
                    </a:rPr>
                    <a:t>protein</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Xq28/FMR-2 </a:t>
                  </a:r>
                  <a:r>
                    <a:rPr lang="it-IT" sz="1400" dirty="0" err="1">
                      <a:solidFill>
                        <a:srgbClr val="000000"/>
                      </a:solidFill>
                      <a:cs typeface="Arial" pitchFamily="34" charset="0"/>
                    </a:rPr>
                    <a:t>protein</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9q13-9q21.1/</a:t>
                  </a:r>
                  <a:r>
                    <a:rPr lang="it-IT" sz="1400" dirty="0" err="1">
                      <a:solidFill>
                        <a:srgbClr val="000000"/>
                      </a:solidFill>
                      <a:cs typeface="Arial" pitchFamily="34" charset="0"/>
                    </a:rPr>
                    <a:t>frataxin</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19q13/</a:t>
                  </a:r>
                  <a:r>
                    <a:rPr lang="it-IT" sz="1400" dirty="0" err="1">
                      <a:solidFill>
                        <a:srgbClr val="000000"/>
                      </a:solidFill>
                      <a:cs typeface="Arial" pitchFamily="34" charset="0"/>
                    </a:rPr>
                    <a:t>myotonic</a:t>
                  </a:r>
                  <a:r>
                    <a:rPr lang="it-IT" sz="1400" dirty="0">
                      <a:solidFill>
                        <a:srgbClr val="000000"/>
                      </a:solidFill>
                      <a:cs typeface="Arial" pitchFamily="34" charset="0"/>
                    </a:rPr>
                    <a:t> </a:t>
                  </a:r>
                  <a:r>
                    <a:rPr lang="it-IT" sz="1400" dirty="0" err="1">
                      <a:solidFill>
                        <a:srgbClr val="000000"/>
                      </a:solidFill>
                      <a:cs typeface="Arial" pitchFamily="34" charset="0"/>
                    </a:rPr>
                    <a:t>dystrophy</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  </a:t>
                  </a:r>
                  <a:r>
                    <a:rPr lang="it-IT" sz="1400" dirty="0" err="1">
                      <a:solidFill>
                        <a:srgbClr val="000000"/>
                      </a:solidFill>
                      <a:cs typeface="Arial" pitchFamily="34" charset="0"/>
                    </a:rPr>
                    <a:t>protein</a:t>
                  </a:r>
                  <a:r>
                    <a:rPr lang="it-IT" sz="1400" dirty="0">
                      <a:solidFill>
                        <a:srgbClr val="000000"/>
                      </a:solidFill>
                      <a:cs typeface="Arial" pitchFamily="34" charset="0"/>
                    </a:rPr>
                    <a:t> </a:t>
                  </a:r>
                  <a:r>
                    <a:rPr lang="it-IT" sz="1400" dirty="0" err="1">
                      <a:solidFill>
                        <a:srgbClr val="000000"/>
                      </a:solidFill>
                      <a:cs typeface="Arial" pitchFamily="34" charset="0"/>
                    </a:rPr>
                    <a:t>kinase</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3q21</a:t>
                  </a:r>
                  <a:br>
                    <a:rPr lang="it-IT" sz="1400" dirty="0">
                      <a:solidFill>
                        <a:srgbClr val="000000"/>
                      </a:solidFill>
                      <a:cs typeface="Arial" pitchFamily="34" charset="0"/>
                    </a:rPr>
                  </a:br>
                  <a:r>
                    <a:rPr lang="it-IT" sz="1400" dirty="0">
                      <a:solidFill>
                        <a:srgbClr val="000000"/>
                      </a:solidFill>
                      <a:cs typeface="Arial" pitchFamily="34" charset="0"/>
                    </a:rPr>
                    <a:t>Xq13-Xq21/</a:t>
                  </a:r>
                  <a:r>
                    <a:rPr lang="it-IT" sz="1400" dirty="0" err="1">
                      <a:solidFill>
                        <a:srgbClr val="000000"/>
                      </a:solidFill>
                      <a:cs typeface="Arial" pitchFamily="34" charset="0"/>
                    </a:rPr>
                    <a:t>androgen</a:t>
                  </a:r>
                  <a:r>
                    <a:rPr lang="it-IT" sz="1400" dirty="0">
                      <a:solidFill>
                        <a:srgbClr val="000000"/>
                      </a:solidFill>
                      <a:cs typeface="Arial" pitchFamily="34" charset="0"/>
                    </a:rPr>
                    <a:t> </a:t>
                  </a:r>
                  <a:r>
                    <a:rPr lang="it-IT" sz="1400" dirty="0" err="1">
                      <a:solidFill>
                        <a:srgbClr val="000000"/>
                      </a:solidFill>
                      <a:cs typeface="Arial" pitchFamily="34" charset="0"/>
                    </a:rPr>
                    <a:t>receptor</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4p16.3/</a:t>
                  </a:r>
                  <a:r>
                    <a:rPr lang="it-IT" sz="1400" dirty="0" err="1">
                      <a:solidFill>
                        <a:srgbClr val="000000"/>
                      </a:solidFill>
                      <a:cs typeface="Arial" pitchFamily="34" charset="0"/>
                    </a:rPr>
                    <a:t>huntington</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12p13.31/atrophin-1</a:t>
                  </a:r>
                  <a:br>
                    <a:rPr lang="it-IT" sz="1400" dirty="0">
                      <a:solidFill>
                        <a:srgbClr val="000000"/>
                      </a:solidFill>
                      <a:cs typeface="Arial" pitchFamily="34" charset="0"/>
                    </a:rPr>
                  </a:b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6p23/ataxin-1</a:t>
                  </a:r>
                  <a:br>
                    <a:rPr lang="it-IT" sz="1400" dirty="0">
                      <a:solidFill>
                        <a:srgbClr val="000000"/>
                      </a:solidFill>
                      <a:cs typeface="Arial" pitchFamily="34" charset="0"/>
                    </a:rPr>
                  </a:br>
                  <a:r>
                    <a:rPr lang="it-IT" sz="1400" dirty="0">
                      <a:solidFill>
                        <a:srgbClr val="000000"/>
                      </a:solidFill>
                      <a:cs typeface="Arial" pitchFamily="34" charset="0"/>
                    </a:rPr>
                    <a:t>12q24/ataxin-2</a:t>
                  </a:r>
                  <a:br>
                    <a:rPr lang="it-IT" sz="1400" dirty="0">
                      <a:solidFill>
                        <a:srgbClr val="000000"/>
                      </a:solidFill>
                      <a:cs typeface="Arial" pitchFamily="34" charset="0"/>
                    </a:rPr>
                  </a:br>
                  <a:r>
                    <a:rPr lang="it-IT" sz="1400" dirty="0">
                      <a:solidFill>
                        <a:srgbClr val="000000"/>
                      </a:solidFill>
                      <a:cs typeface="Arial" pitchFamily="34" charset="0"/>
                    </a:rPr>
                    <a:t>14q32.1/ataxin-3</a:t>
                  </a:r>
                  <a:br>
                    <a:rPr lang="it-IT" sz="1400" dirty="0">
                      <a:solidFill>
                        <a:srgbClr val="000000"/>
                      </a:solidFill>
                      <a:cs typeface="Arial" pitchFamily="34" charset="0"/>
                    </a:rPr>
                  </a:br>
                  <a:endParaRPr lang="it-IT" sz="1400" dirty="0">
                    <a:solidFill>
                      <a:srgbClr val="000000"/>
                    </a:solidFill>
                    <a:cs typeface="Arial" pitchFamily="34" charset="0"/>
                  </a:endParaRPr>
                </a:p>
                <a:p>
                  <a:r>
                    <a:rPr lang="it-IT" sz="1400" dirty="0">
                      <a:solidFill>
                        <a:srgbClr val="000000"/>
                      </a:solidFill>
                      <a:cs typeface="Arial" pitchFamily="34" charset="0"/>
                    </a:rPr>
                    <a:t>19p13/</a:t>
                  </a:r>
                  <a:r>
                    <a:rPr lang="it-IT" sz="1400" dirty="0">
                      <a:solidFill>
                        <a:srgbClr val="000000"/>
                      </a:solidFill>
                      <a:latin typeface="Symbol" pitchFamily="18" charset="2"/>
                      <a:cs typeface="Arial" pitchFamily="34" charset="0"/>
                    </a:rPr>
                    <a:t>a</a:t>
                  </a:r>
                  <a:r>
                    <a:rPr lang="it-IT" sz="1400" dirty="0">
                      <a:solidFill>
                        <a:srgbClr val="000000"/>
                      </a:solidFill>
                      <a:cs typeface="Arial" pitchFamily="34" charset="0"/>
                    </a:rPr>
                    <a:t>-1A (</a:t>
                  </a:r>
                  <a:r>
                    <a:rPr lang="it-IT" sz="1400" dirty="0" err="1">
                      <a:solidFill>
                        <a:srgbClr val="000000"/>
                      </a:solidFill>
                      <a:cs typeface="Arial" pitchFamily="34" charset="0"/>
                    </a:rPr>
                    <a:t>voltage-ependent</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  </a:t>
                  </a:r>
                  <a:r>
                    <a:rPr lang="it-IT" sz="1400" dirty="0" err="1">
                      <a:solidFill>
                        <a:srgbClr val="000000"/>
                      </a:solidFill>
                      <a:cs typeface="Arial" pitchFamily="34" charset="0"/>
                    </a:rPr>
                    <a:t>calcium</a:t>
                  </a:r>
                  <a:r>
                    <a:rPr lang="it-IT" sz="1400" dirty="0">
                      <a:solidFill>
                        <a:srgbClr val="000000"/>
                      </a:solidFill>
                      <a:cs typeface="Arial" pitchFamily="34" charset="0"/>
                    </a:rPr>
                    <a:t> </a:t>
                  </a:r>
                  <a:r>
                    <a:rPr lang="it-IT" sz="1400" dirty="0" err="1">
                      <a:solidFill>
                        <a:srgbClr val="000000"/>
                      </a:solidFill>
                      <a:cs typeface="Arial" pitchFamily="34" charset="0"/>
                    </a:rPr>
                    <a:t>channel</a:t>
                  </a:r>
                  <a:r>
                    <a:rPr lang="it-IT" sz="1400" dirty="0">
                      <a:solidFill>
                        <a:srgbClr val="000000"/>
                      </a:solidFill>
                      <a:cs typeface="Arial" pitchFamily="34" charset="0"/>
                    </a:rPr>
                    <a:t> </a:t>
                  </a:r>
                  <a:r>
                    <a:rPr lang="it-IT" sz="1400" dirty="0" err="1">
                      <a:solidFill>
                        <a:srgbClr val="000000"/>
                      </a:solidFill>
                      <a:cs typeface="Arial" pitchFamily="34" charset="0"/>
                    </a:rPr>
                    <a:t>subunit</a:t>
                  </a:r>
                  <a:r>
                    <a:rPr lang="it-IT" sz="1400" dirty="0">
                      <a:solidFill>
                        <a:srgbClr val="000000"/>
                      </a:solidFill>
                      <a:cs typeface="Arial" pitchFamily="34" charset="0"/>
                    </a:rPr>
                    <a:t>)</a:t>
                  </a:r>
                  <a:br>
                    <a:rPr lang="it-IT" sz="1400" dirty="0">
                      <a:solidFill>
                        <a:srgbClr val="000000"/>
                      </a:solidFill>
                      <a:cs typeface="Arial" pitchFamily="34" charset="0"/>
                    </a:rPr>
                  </a:br>
                  <a:r>
                    <a:rPr lang="it-IT" sz="1400" dirty="0">
                      <a:solidFill>
                        <a:srgbClr val="000000"/>
                      </a:solidFill>
                      <a:cs typeface="Arial" pitchFamily="34" charset="0"/>
                    </a:rPr>
                    <a:t>3p12-3p13/ataxin-7</a:t>
                  </a:r>
                  <a:br>
                    <a:rPr lang="it-IT" sz="1400" dirty="0">
                      <a:solidFill>
                        <a:srgbClr val="000000"/>
                      </a:solidFill>
                      <a:cs typeface="Arial" pitchFamily="34" charset="0"/>
                    </a:rPr>
                  </a:br>
                  <a:r>
                    <a:rPr lang="it-IT" sz="1400" dirty="0">
                      <a:solidFill>
                        <a:srgbClr val="000000"/>
                      </a:solidFill>
                      <a:cs typeface="Arial" pitchFamily="34" charset="0"/>
                    </a:rPr>
                    <a:t>13q12/none </a:t>
                  </a:r>
                  <a:r>
                    <a:rPr lang="it-IT" sz="1400" dirty="0" err="1">
                      <a:solidFill>
                        <a:srgbClr val="000000"/>
                      </a:solidFill>
                      <a:cs typeface="Arial" pitchFamily="34" charset="0"/>
                    </a:rPr>
                    <a:t>identified</a:t>
                  </a:r>
                  <a:r>
                    <a:rPr lang="it-IT" sz="1400" dirty="0">
                      <a:solidFill>
                        <a:srgbClr val="000000"/>
                      </a:solidFill>
                      <a:cs typeface="Arial" pitchFamily="34" charset="0"/>
                    </a:rPr>
                    <a:t/>
                  </a:r>
                  <a:br>
                    <a:rPr lang="it-IT" sz="1400" dirty="0">
                      <a:solidFill>
                        <a:srgbClr val="000000"/>
                      </a:solidFill>
                      <a:cs typeface="Arial" pitchFamily="34" charset="0"/>
                    </a:rPr>
                  </a:br>
                  <a:r>
                    <a:rPr lang="it-IT" sz="1400" dirty="0">
                      <a:solidFill>
                        <a:srgbClr val="000000"/>
                      </a:solidFill>
                      <a:cs typeface="Arial" pitchFamily="34" charset="0"/>
                    </a:rPr>
                    <a:t>5q31-5q33</a:t>
                  </a:r>
                  <a:endParaRPr lang="it-IT" sz="3200" dirty="0"/>
                </a:p>
              </p:txBody>
            </p:sp>
            <p:sp>
              <p:nvSpPr>
                <p:cNvPr id="648215" name="Rectangle 23"/>
                <p:cNvSpPr>
                  <a:spLocks noChangeArrowheads="1"/>
                </p:cNvSpPr>
                <p:nvPr/>
              </p:nvSpPr>
              <p:spPr bwMode="auto">
                <a:xfrm>
                  <a:off x="1265" y="154"/>
                  <a:ext cx="1378" cy="1979"/>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nvGrpSpPr>
              <p:cNvPr id="232461" name="Group 24"/>
              <p:cNvGrpSpPr>
                <a:grpSpLocks/>
              </p:cNvGrpSpPr>
              <p:nvPr/>
            </p:nvGrpSpPr>
            <p:grpSpPr bwMode="auto">
              <a:xfrm>
                <a:off x="2663" y="154"/>
                <a:ext cx="669" cy="1978"/>
                <a:chOff x="2663" y="154"/>
                <a:chExt cx="669" cy="1978"/>
              </a:xfrm>
            </p:grpSpPr>
            <p:sp>
              <p:nvSpPr>
                <p:cNvPr id="232465" name="Rectangle 25"/>
                <p:cNvSpPr>
                  <a:spLocks noChangeArrowheads="1"/>
                </p:cNvSpPr>
                <p:nvPr/>
              </p:nvSpPr>
              <p:spPr bwMode="auto">
                <a:xfrm>
                  <a:off x="2663" y="154"/>
                  <a:ext cx="669" cy="1978"/>
                </a:xfrm>
                <a:prstGeom prst="rect">
                  <a:avLst/>
                </a:prstGeom>
                <a:noFill/>
                <a:ln w="9525">
                  <a:noFill/>
                  <a:miter lim="800000"/>
                  <a:headEnd/>
                  <a:tailEnd/>
                </a:ln>
              </p:spPr>
              <p:txBody>
                <a:bodyPr/>
                <a:lstStyle/>
                <a:p>
                  <a:pPr algn="ctr"/>
                  <a:r>
                    <a:rPr lang="it-IT" sz="1400">
                      <a:solidFill>
                        <a:srgbClr val="000000"/>
                      </a:solidFill>
                      <a:cs typeface="Arial" pitchFamily="34" charset="0"/>
                    </a:rPr>
                    <a:t>CGG</a:t>
                  </a:r>
                  <a:br>
                    <a:rPr lang="it-IT" sz="1400">
                      <a:solidFill>
                        <a:srgbClr val="000000"/>
                      </a:solidFill>
                      <a:cs typeface="Arial" pitchFamily="34" charset="0"/>
                    </a:rPr>
                  </a:br>
                  <a:r>
                    <a:rPr lang="it-IT" sz="1400">
                      <a:solidFill>
                        <a:srgbClr val="000000"/>
                      </a:solidFill>
                      <a:cs typeface="Arial" pitchFamily="34" charset="0"/>
                    </a:rPr>
                    <a:t>GCC</a:t>
                  </a:r>
                  <a:br>
                    <a:rPr lang="it-IT" sz="1400">
                      <a:solidFill>
                        <a:srgbClr val="000000"/>
                      </a:solidFill>
                      <a:cs typeface="Arial" pitchFamily="34" charset="0"/>
                    </a:rPr>
                  </a:br>
                  <a:r>
                    <a:rPr lang="it-IT" sz="1400">
                      <a:solidFill>
                        <a:srgbClr val="000000"/>
                      </a:solidFill>
                      <a:cs typeface="Arial" pitchFamily="34" charset="0"/>
                    </a:rPr>
                    <a:t>GAA</a:t>
                  </a:r>
                  <a:br>
                    <a:rPr lang="it-IT" sz="1400">
                      <a:solidFill>
                        <a:srgbClr val="000000"/>
                      </a:solidFill>
                      <a:cs typeface="Arial" pitchFamily="34" charset="0"/>
                    </a:rPr>
                  </a:br>
                  <a:r>
                    <a:rPr lang="it-IT" sz="1400">
                      <a:solidFill>
                        <a:srgbClr val="000000"/>
                      </a:solidFill>
                      <a:cs typeface="Arial" pitchFamily="34" charset="0"/>
                    </a:rPr>
                    <a:t>CTG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CCTG</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CAG</a:t>
                  </a:r>
                  <a:br>
                    <a:rPr lang="it-IT" sz="1400">
                      <a:solidFill>
                        <a:srgbClr val="000000"/>
                      </a:solidFill>
                      <a:cs typeface="Arial" pitchFamily="34" charset="0"/>
                    </a:rPr>
                  </a:br>
                  <a:r>
                    <a:rPr lang="it-IT" sz="1400">
                      <a:solidFill>
                        <a:srgbClr val="000000"/>
                      </a:solidFill>
                      <a:cs typeface="Arial" pitchFamily="34" charset="0"/>
                    </a:rPr>
                    <a:t>CTG</a:t>
                  </a:r>
                  <a:br>
                    <a:rPr lang="it-IT" sz="1400">
                      <a:solidFill>
                        <a:srgbClr val="000000"/>
                      </a:solidFill>
                      <a:cs typeface="Arial" pitchFamily="34" charset="0"/>
                    </a:rPr>
                  </a:br>
                  <a:r>
                    <a:rPr lang="it-IT" sz="1400">
                      <a:solidFill>
                        <a:srgbClr val="000000"/>
                      </a:solidFill>
                      <a:cs typeface="Arial" pitchFamily="34" charset="0"/>
                    </a:rPr>
                    <a:t>CAG</a:t>
                  </a:r>
                  <a:endParaRPr lang="it-IT" sz="3200"/>
                </a:p>
              </p:txBody>
            </p:sp>
            <p:sp>
              <p:nvSpPr>
                <p:cNvPr id="648218" name="Rectangle 26"/>
                <p:cNvSpPr>
                  <a:spLocks noChangeArrowheads="1"/>
                </p:cNvSpPr>
                <p:nvPr/>
              </p:nvSpPr>
              <p:spPr bwMode="auto">
                <a:xfrm>
                  <a:off x="2663" y="154"/>
                  <a:ext cx="669" cy="1979"/>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nvGrpSpPr>
              <p:cNvPr id="232462" name="Group 27"/>
              <p:cNvGrpSpPr>
                <a:grpSpLocks/>
              </p:cNvGrpSpPr>
              <p:nvPr/>
            </p:nvGrpSpPr>
            <p:grpSpPr bwMode="auto">
              <a:xfrm>
                <a:off x="3332" y="154"/>
                <a:ext cx="677" cy="1978"/>
                <a:chOff x="3332" y="154"/>
                <a:chExt cx="677" cy="1978"/>
              </a:xfrm>
            </p:grpSpPr>
            <p:sp>
              <p:nvSpPr>
                <p:cNvPr id="232463" name="Rectangle 28"/>
                <p:cNvSpPr>
                  <a:spLocks noChangeArrowheads="1"/>
                </p:cNvSpPr>
                <p:nvPr/>
              </p:nvSpPr>
              <p:spPr bwMode="auto">
                <a:xfrm>
                  <a:off x="3332" y="154"/>
                  <a:ext cx="677" cy="1978"/>
                </a:xfrm>
                <a:prstGeom prst="rect">
                  <a:avLst/>
                </a:prstGeom>
                <a:noFill/>
                <a:ln w="9525">
                  <a:noFill/>
                  <a:miter lim="800000"/>
                  <a:headEnd/>
                  <a:tailEnd/>
                </a:ln>
              </p:spPr>
              <p:txBody>
                <a:bodyPr/>
                <a:lstStyle/>
                <a:p>
                  <a:pPr algn="ctr"/>
                  <a:r>
                    <a:rPr lang="it-IT" sz="1400">
                      <a:solidFill>
                        <a:srgbClr val="000000"/>
                      </a:solidFill>
                      <a:cs typeface="Arial" pitchFamily="34" charset="0"/>
                    </a:rPr>
                    <a:t>Noncoding</a:t>
                  </a:r>
                  <a:br>
                    <a:rPr lang="it-IT" sz="1400">
                      <a:solidFill>
                        <a:srgbClr val="000000"/>
                      </a:solidFill>
                      <a:cs typeface="Arial" pitchFamily="34" charset="0"/>
                    </a:rPr>
                  </a:br>
                  <a:r>
                    <a:rPr lang="it-IT" sz="1400">
                      <a:solidFill>
                        <a:srgbClr val="000000"/>
                      </a:solidFill>
                      <a:cs typeface="Arial" pitchFamily="34" charset="0"/>
                    </a:rPr>
                    <a:t>Noncoding</a:t>
                  </a:r>
                  <a:br>
                    <a:rPr lang="it-IT" sz="1400">
                      <a:solidFill>
                        <a:srgbClr val="000000"/>
                      </a:solidFill>
                      <a:cs typeface="Arial" pitchFamily="34" charset="0"/>
                    </a:rPr>
                  </a:br>
                  <a:r>
                    <a:rPr lang="it-IT" sz="1400">
                      <a:solidFill>
                        <a:srgbClr val="000000"/>
                      </a:solidFill>
                      <a:cs typeface="Arial" pitchFamily="34" charset="0"/>
                    </a:rPr>
                    <a:t>Noncoding</a:t>
                  </a:r>
                  <a:br>
                    <a:rPr lang="it-IT" sz="1400">
                      <a:solidFill>
                        <a:srgbClr val="000000"/>
                      </a:solidFill>
                      <a:cs typeface="Arial" pitchFamily="34" charset="0"/>
                    </a:rPr>
                  </a:br>
                  <a:r>
                    <a:rPr lang="it-IT" sz="1400">
                      <a:solidFill>
                        <a:srgbClr val="000000"/>
                      </a:solidFill>
                      <a:cs typeface="Arial" pitchFamily="34" charset="0"/>
                    </a:rPr>
                    <a:t>Noncoding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Noncoding</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
                  </a:r>
                  <a:br>
                    <a:rPr lang="it-IT" sz="1400">
                      <a:solidFill>
                        <a:srgbClr val="000000"/>
                      </a:solidFill>
                      <a:cs typeface="Arial" pitchFamily="34" charset="0"/>
                    </a:rPr>
                  </a:br>
                  <a:r>
                    <a:rPr lang="it-IT" sz="1400">
                      <a:solidFill>
                        <a:srgbClr val="000000"/>
                      </a:solidFill>
                      <a:cs typeface="Arial" pitchFamily="34" charset="0"/>
                    </a:rPr>
                    <a:t>Coding</a:t>
                  </a:r>
                  <a:br>
                    <a:rPr lang="it-IT" sz="1400">
                      <a:solidFill>
                        <a:srgbClr val="000000"/>
                      </a:solidFill>
                      <a:cs typeface="Arial" pitchFamily="34" charset="0"/>
                    </a:rPr>
                  </a:br>
                  <a:r>
                    <a:rPr lang="it-IT" sz="1400">
                      <a:solidFill>
                        <a:srgbClr val="000000"/>
                      </a:solidFill>
                      <a:cs typeface="Arial" pitchFamily="34" charset="0"/>
                    </a:rPr>
                    <a:t>?</a:t>
                  </a:r>
                  <a:br>
                    <a:rPr lang="it-IT" sz="1400">
                      <a:solidFill>
                        <a:srgbClr val="000000"/>
                      </a:solidFill>
                      <a:cs typeface="Arial" pitchFamily="34" charset="0"/>
                    </a:rPr>
                  </a:br>
                  <a:r>
                    <a:rPr lang="it-IT" sz="1400">
                      <a:solidFill>
                        <a:srgbClr val="000000"/>
                      </a:solidFill>
                      <a:cs typeface="Arial" pitchFamily="34" charset="0"/>
                    </a:rPr>
                    <a:t>Noncoding</a:t>
                  </a:r>
                  <a:endParaRPr lang="it-IT" sz="3200"/>
                </a:p>
              </p:txBody>
            </p:sp>
            <p:sp>
              <p:nvSpPr>
                <p:cNvPr id="648221" name="Rectangle 29"/>
                <p:cNvSpPr>
                  <a:spLocks noChangeArrowheads="1"/>
                </p:cNvSpPr>
                <p:nvPr/>
              </p:nvSpPr>
              <p:spPr bwMode="auto">
                <a:xfrm>
                  <a:off x="3330" y="154"/>
                  <a:ext cx="677" cy="1979"/>
                </a:xfrm>
                <a:prstGeom prst="rect">
                  <a:avLst/>
                </a:prstGeom>
                <a:noFill/>
                <a:ln w="7">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grpSp>
        <p:sp>
          <p:nvSpPr>
            <p:cNvPr id="648222" name="Rectangle 30"/>
            <p:cNvSpPr>
              <a:spLocks noChangeArrowheads="1"/>
            </p:cNvSpPr>
            <p:nvPr/>
          </p:nvSpPr>
          <p:spPr bwMode="auto">
            <a:xfrm>
              <a:off x="-3" y="-3"/>
              <a:ext cx="4015" cy="2138"/>
            </a:xfrm>
            <a:prstGeom prst="rect">
              <a:avLst/>
            </a:prstGeom>
            <a:noFill/>
            <a:ln w="9525">
              <a:solidFill>
                <a:srgbClr val="A0A0A0"/>
              </a:solidFill>
              <a:miter lim="800000"/>
              <a:headEnd/>
              <a:tailEnd/>
            </a:ln>
            <a:effectLst/>
          </p:spPr>
          <p:txBody>
            <a:bodyPr/>
            <a:lstStyle/>
            <a:p>
              <a:pPr>
                <a:defRPr/>
              </a:pPr>
              <a:endParaRPr lang="it-IT">
                <a:effectLst>
                  <a:outerShdw blurRad="38100" dist="38100" dir="2700000" algn="tl">
                    <a:srgbClr val="000000">
                      <a:alpha val="43137"/>
                    </a:srgbClr>
                  </a:outerShdw>
                </a:effectLst>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2"/>
          <p:cNvSpPr txBox="1">
            <a:spLocks noChangeArrowheads="1"/>
          </p:cNvSpPr>
          <p:nvPr/>
        </p:nvSpPr>
        <p:spPr bwMode="auto">
          <a:xfrm>
            <a:off x="1730375" y="404813"/>
            <a:ext cx="5737225" cy="584200"/>
          </a:xfrm>
          <a:prstGeom prst="rect">
            <a:avLst/>
          </a:prstGeom>
          <a:noFill/>
          <a:ln w="9525">
            <a:noFill/>
            <a:miter lim="800000"/>
            <a:headEnd/>
            <a:tailEnd/>
          </a:ln>
        </p:spPr>
        <p:txBody>
          <a:bodyPr wrap="none">
            <a:spAutoFit/>
          </a:bodyPr>
          <a:lstStyle/>
          <a:p>
            <a:r>
              <a:rPr lang="nl-BE" sz="3200" b="1">
                <a:solidFill>
                  <a:srgbClr val="006666"/>
                </a:solidFill>
                <a:latin typeface="Arial" pitchFamily="34" charset="0"/>
              </a:rPr>
              <a:t>Mendelian pedigree patterns</a:t>
            </a:r>
            <a:endParaRPr lang="nl-NL" sz="3200" b="1">
              <a:solidFill>
                <a:srgbClr val="006666"/>
              </a:solidFill>
              <a:latin typeface="Arial" pitchFamily="34" charset="0"/>
            </a:endParaRPr>
          </a:p>
        </p:txBody>
      </p:sp>
      <p:sp>
        <p:nvSpPr>
          <p:cNvPr id="233475" name="Text Box 3"/>
          <p:cNvSpPr txBox="1">
            <a:spLocks noChangeArrowheads="1"/>
          </p:cNvSpPr>
          <p:nvPr/>
        </p:nvSpPr>
        <p:spPr bwMode="auto">
          <a:xfrm>
            <a:off x="2555875" y="981075"/>
            <a:ext cx="3860800" cy="954088"/>
          </a:xfrm>
          <a:prstGeom prst="rect">
            <a:avLst/>
          </a:prstGeom>
          <a:noFill/>
          <a:ln w="9525">
            <a:noFill/>
            <a:miter lim="800000"/>
            <a:headEnd/>
            <a:tailEnd/>
          </a:ln>
        </p:spPr>
        <p:txBody>
          <a:bodyPr wrap="none">
            <a:spAutoFit/>
          </a:bodyPr>
          <a:lstStyle/>
          <a:p>
            <a:r>
              <a:rPr lang="nl-BE" sz="2800" b="1">
                <a:solidFill>
                  <a:srgbClr val="000066"/>
                </a:solidFill>
                <a:latin typeface="Arial" pitchFamily="34" charset="0"/>
              </a:rPr>
              <a:t>further complications</a:t>
            </a:r>
          </a:p>
          <a:p>
            <a:r>
              <a:rPr lang="nl-BE" sz="2800" b="1">
                <a:solidFill>
                  <a:srgbClr val="000066"/>
                </a:solidFill>
                <a:latin typeface="Arial" pitchFamily="34" charset="0"/>
              </a:rPr>
              <a:t> </a:t>
            </a:r>
            <a:endParaRPr lang="nl-NL" b="1">
              <a:solidFill>
                <a:srgbClr val="000066"/>
              </a:solidFill>
              <a:latin typeface="Arial" pitchFamily="34" charset="0"/>
            </a:endParaRPr>
          </a:p>
        </p:txBody>
      </p:sp>
      <p:pic>
        <p:nvPicPr>
          <p:cNvPr id="739332" name="Picture 4" descr="huntington"/>
          <p:cNvPicPr>
            <a:picLocks noChangeAspect="1" noChangeArrowheads="1"/>
          </p:cNvPicPr>
          <p:nvPr/>
        </p:nvPicPr>
        <p:blipFill>
          <a:blip r:embed="rId3"/>
          <a:srcRect l="66182" b="77827"/>
          <a:stretch>
            <a:fillRect/>
          </a:stretch>
        </p:blipFill>
        <p:spPr bwMode="auto">
          <a:xfrm>
            <a:off x="2700338" y="2420938"/>
            <a:ext cx="3167062" cy="2205037"/>
          </a:xfrm>
          <a:prstGeom prst="rect">
            <a:avLst/>
          </a:prstGeom>
          <a:noFill/>
          <a:ln w="9525">
            <a:noFill/>
            <a:miter lim="800000"/>
            <a:headEnd/>
            <a:tailEnd/>
          </a:ln>
        </p:spPr>
      </p:pic>
      <p:sp>
        <p:nvSpPr>
          <p:cNvPr id="739333" name="Rectangle 5"/>
          <p:cNvSpPr>
            <a:spLocks noChangeArrowheads="1"/>
          </p:cNvSpPr>
          <p:nvPr/>
        </p:nvSpPr>
        <p:spPr bwMode="auto">
          <a:xfrm>
            <a:off x="323850" y="1484313"/>
            <a:ext cx="8281988" cy="701675"/>
          </a:xfrm>
          <a:prstGeom prst="rect">
            <a:avLst/>
          </a:prstGeom>
          <a:noFill/>
          <a:ln w="9525" algn="ctr">
            <a:noFill/>
            <a:miter lim="800000"/>
            <a:headEnd/>
            <a:tailEnd/>
          </a:ln>
        </p:spPr>
        <p:txBody>
          <a:bodyPr>
            <a:spAutoFit/>
          </a:bodyPr>
          <a:lstStyle/>
          <a:p>
            <a:pPr algn="ctr"/>
            <a:r>
              <a:rPr lang="nl-BE" sz="2000" b="1">
                <a:solidFill>
                  <a:srgbClr val="000066"/>
                </a:solidFill>
                <a:latin typeface="Arial" pitchFamily="34" charset="0"/>
              </a:rPr>
              <a:t>anticipation = phenotypic severity increases</a:t>
            </a:r>
          </a:p>
          <a:p>
            <a:pPr algn="ctr"/>
            <a:r>
              <a:rPr lang="nl-BE" sz="2000" b="1">
                <a:solidFill>
                  <a:srgbClr val="000066"/>
                </a:solidFill>
                <a:latin typeface="Arial" pitchFamily="34" charset="0"/>
              </a:rPr>
              <a:t>  with each generation</a:t>
            </a:r>
          </a:p>
        </p:txBody>
      </p:sp>
      <p:sp>
        <p:nvSpPr>
          <p:cNvPr id="233478" name="Text Box 6"/>
          <p:cNvSpPr txBox="1">
            <a:spLocks noChangeArrowheads="1"/>
          </p:cNvSpPr>
          <p:nvPr/>
        </p:nvSpPr>
        <p:spPr bwMode="auto">
          <a:xfrm>
            <a:off x="2339975" y="2924175"/>
            <a:ext cx="254000" cy="400050"/>
          </a:xfrm>
          <a:prstGeom prst="rect">
            <a:avLst/>
          </a:prstGeom>
          <a:noFill/>
          <a:ln w="9525" algn="ctr">
            <a:noFill/>
            <a:miter lim="800000"/>
            <a:headEnd/>
            <a:tailEnd/>
          </a:ln>
        </p:spPr>
        <p:txBody>
          <a:bodyPr wrap="none">
            <a:spAutoFit/>
          </a:bodyPr>
          <a:lstStyle/>
          <a:p>
            <a:pPr algn="ctr"/>
            <a:r>
              <a:rPr lang="fr-BE" sz="2000" b="1">
                <a:solidFill>
                  <a:srgbClr val="000066"/>
                </a:solidFill>
                <a:latin typeface="Arial" pitchFamily="34" charset="0"/>
              </a:rPr>
              <a:t>I</a:t>
            </a:r>
            <a:endParaRPr lang="en-US" sz="2000" b="1">
              <a:solidFill>
                <a:srgbClr val="000066"/>
              </a:solidFill>
              <a:latin typeface="Arial" pitchFamily="34" charset="0"/>
            </a:endParaRPr>
          </a:p>
        </p:txBody>
      </p:sp>
      <p:sp>
        <p:nvSpPr>
          <p:cNvPr id="233479" name="Text Box 7"/>
          <p:cNvSpPr txBox="1">
            <a:spLocks noChangeArrowheads="1"/>
          </p:cNvSpPr>
          <p:nvPr/>
        </p:nvSpPr>
        <p:spPr bwMode="auto">
          <a:xfrm>
            <a:off x="2338388" y="3573463"/>
            <a:ext cx="327025" cy="400050"/>
          </a:xfrm>
          <a:prstGeom prst="rect">
            <a:avLst/>
          </a:prstGeom>
          <a:noFill/>
          <a:ln w="9525" algn="ctr">
            <a:noFill/>
            <a:miter lim="800000"/>
            <a:headEnd/>
            <a:tailEnd/>
          </a:ln>
        </p:spPr>
        <p:txBody>
          <a:bodyPr wrap="none">
            <a:spAutoFit/>
          </a:bodyPr>
          <a:lstStyle/>
          <a:p>
            <a:pPr algn="ctr"/>
            <a:r>
              <a:rPr lang="fr-BE" sz="2000" b="1">
                <a:solidFill>
                  <a:srgbClr val="000066"/>
                </a:solidFill>
                <a:latin typeface="Arial" pitchFamily="34" charset="0"/>
              </a:rPr>
              <a:t>II</a:t>
            </a:r>
            <a:endParaRPr lang="en-US" sz="2000" b="1">
              <a:solidFill>
                <a:srgbClr val="000066"/>
              </a:solidFill>
              <a:latin typeface="Arial" pitchFamily="34" charset="0"/>
            </a:endParaRPr>
          </a:p>
        </p:txBody>
      </p:sp>
      <p:sp>
        <p:nvSpPr>
          <p:cNvPr id="233480" name="Text Box 8"/>
          <p:cNvSpPr txBox="1">
            <a:spLocks noChangeArrowheads="1"/>
          </p:cNvSpPr>
          <p:nvPr/>
        </p:nvSpPr>
        <p:spPr bwMode="auto">
          <a:xfrm>
            <a:off x="2286000" y="4143375"/>
            <a:ext cx="396875" cy="400050"/>
          </a:xfrm>
          <a:prstGeom prst="rect">
            <a:avLst/>
          </a:prstGeom>
          <a:noFill/>
          <a:ln w="9525" algn="ctr">
            <a:noFill/>
            <a:miter lim="800000"/>
            <a:headEnd/>
            <a:tailEnd/>
          </a:ln>
        </p:spPr>
        <p:txBody>
          <a:bodyPr wrap="none">
            <a:spAutoFit/>
          </a:bodyPr>
          <a:lstStyle/>
          <a:p>
            <a:pPr algn="ctr"/>
            <a:r>
              <a:rPr lang="fr-BE" sz="2000" b="1">
                <a:solidFill>
                  <a:srgbClr val="000066"/>
                </a:solidFill>
                <a:latin typeface="Arial" pitchFamily="34" charset="0"/>
              </a:rPr>
              <a:t>III</a:t>
            </a:r>
            <a:endParaRPr lang="en-US" sz="2000" b="1">
              <a:solidFill>
                <a:srgbClr val="000066"/>
              </a:solidFill>
              <a:latin typeface="Arial" pitchFamily="34" charset="0"/>
            </a:endParaRPr>
          </a:p>
        </p:txBody>
      </p:sp>
      <p:sp>
        <p:nvSpPr>
          <p:cNvPr id="739337" name="Text Box 9"/>
          <p:cNvSpPr txBox="1">
            <a:spLocks noChangeArrowheads="1"/>
          </p:cNvSpPr>
          <p:nvPr/>
        </p:nvSpPr>
        <p:spPr bwMode="auto">
          <a:xfrm>
            <a:off x="2124075" y="4868863"/>
            <a:ext cx="4392613" cy="400050"/>
          </a:xfrm>
          <a:prstGeom prst="rect">
            <a:avLst/>
          </a:prstGeom>
          <a:noFill/>
          <a:ln w="9525" algn="ctr">
            <a:noFill/>
            <a:miter lim="800000"/>
            <a:headEnd/>
            <a:tailEnd/>
          </a:ln>
        </p:spPr>
        <p:txBody>
          <a:bodyPr wrap="none">
            <a:spAutoFit/>
          </a:bodyPr>
          <a:lstStyle/>
          <a:p>
            <a:r>
              <a:rPr lang="fr-BE" sz="2000" b="1">
                <a:solidFill>
                  <a:srgbClr val="000066"/>
                </a:solidFill>
                <a:latin typeface="Arial" pitchFamily="34" charset="0"/>
              </a:rPr>
              <a:t>Age of onset grandmother &gt; father</a:t>
            </a:r>
          </a:p>
        </p:txBody>
      </p:sp>
      <p:sp>
        <p:nvSpPr>
          <p:cNvPr id="2" name="CasellaDiTesto 1"/>
          <p:cNvSpPr txBox="1"/>
          <p:nvPr/>
        </p:nvSpPr>
        <p:spPr>
          <a:xfrm>
            <a:off x="611560" y="5661248"/>
            <a:ext cx="8041659" cy="954107"/>
          </a:xfrm>
          <a:prstGeom prst="rect">
            <a:avLst/>
          </a:prstGeom>
          <a:noFill/>
        </p:spPr>
        <p:txBody>
          <a:bodyPr wrap="none" rtlCol="0">
            <a:spAutoFit/>
          </a:bodyPr>
          <a:lstStyle/>
          <a:p>
            <a:pPr algn="ctr"/>
            <a:r>
              <a:rPr lang="it-IT" sz="2800" dirty="0" err="1" smtClean="0"/>
              <a:t>Anticipation</a:t>
            </a:r>
            <a:r>
              <a:rPr lang="it-IT" sz="2800" dirty="0" smtClean="0"/>
              <a:t>: the </a:t>
            </a:r>
            <a:r>
              <a:rPr lang="it-IT" sz="2800" dirty="0" err="1" smtClean="0"/>
              <a:t>earliest</a:t>
            </a:r>
            <a:r>
              <a:rPr lang="it-IT" sz="2800" dirty="0" smtClean="0"/>
              <a:t> </a:t>
            </a:r>
            <a:r>
              <a:rPr lang="it-IT" sz="2800" dirty="0" err="1" smtClean="0"/>
              <a:t>onset</a:t>
            </a:r>
            <a:r>
              <a:rPr lang="it-IT" sz="2800" dirty="0" smtClean="0"/>
              <a:t> and </a:t>
            </a:r>
            <a:r>
              <a:rPr lang="it-IT" sz="2800" dirty="0" err="1" smtClean="0"/>
              <a:t>increasingly</a:t>
            </a:r>
            <a:r>
              <a:rPr lang="it-IT" sz="2800" dirty="0" smtClean="0"/>
              <a:t> severe</a:t>
            </a:r>
          </a:p>
          <a:p>
            <a:pPr algn="ctr"/>
            <a:r>
              <a:rPr lang="it-IT" sz="2800" dirty="0" err="1" smtClean="0"/>
              <a:t>phenotype</a:t>
            </a:r>
            <a:r>
              <a:rPr lang="it-IT" sz="2800" dirty="0" smtClean="0"/>
              <a:t> in successive </a:t>
            </a:r>
            <a:r>
              <a:rPr lang="it-IT" sz="2800" dirty="0" err="1" smtClean="0"/>
              <a:t>generations</a:t>
            </a:r>
            <a:r>
              <a:rPr lang="it-IT" sz="2800" dirty="0" smtClean="0"/>
              <a:t> </a:t>
            </a:r>
            <a:endParaRPr lang="it-IT" sz="28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39332"/>
                                        </p:tgtEl>
                                        <p:attrNameLst>
                                          <p:attrName>style.visibility</p:attrName>
                                        </p:attrNameLst>
                                      </p:cBhvr>
                                      <p:to>
                                        <p:strVal val="visible"/>
                                      </p:to>
                                    </p:set>
                                    <p:animEffect transition="in" filter="box(out)">
                                      <p:cBhvr>
                                        <p:cTn id="7" dur="500"/>
                                        <p:tgtEl>
                                          <p:spTgt spid="73933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739337"/>
                                        </p:tgtEl>
                                        <p:attrNameLst>
                                          <p:attrName>style.visibility</p:attrName>
                                        </p:attrNameLst>
                                      </p:cBhvr>
                                      <p:to>
                                        <p:strVal val="visible"/>
                                      </p:to>
                                    </p:set>
                                    <p:animEffect transition="in" filter="box(out)">
                                      <p:cBhvr>
                                        <p:cTn id="10" dur="500"/>
                                        <p:tgtEl>
                                          <p:spTgt spid="7393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39333"/>
                                        </p:tgtEl>
                                        <p:attrNameLst>
                                          <p:attrName>style.visibility</p:attrName>
                                        </p:attrNameLst>
                                      </p:cBhvr>
                                      <p:to>
                                        <p:strVal val="visible"/>
                                      </p:to>
                                    </p:set>
                                    <p:animEffect transition="in" filter="fade">
                                      <p:cBhvr>
                                        <p:cTn id="15" dur="1000"/>
                                        <p:tgtEl>
                                          <p:spTgt spid="73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3" grpId="0"/>
      <p:bldP spid="739337"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nrg0901_669a_f1"/>
          <p:cNvPicPr>
            <a:picLocks noChangeAspect="1" noChangeArrowheads="1"/>
          </p:cNvPicPr>
          <p:nvPr/>
        </p:nvPicPr>
        <p:blipFill>
          <a:blip r:embed="rId2"/>
          <a:srcRect/>
          <a:stretch>
            <a:fillRect/>
          </a:stretch>
        </p:blipFill>
        <p:spPr bwMode="auto">
          <a:xfrm>
            <a:off x="-285750" y="260350"/>
            <a:ext cx="4719638" cy="6048375"/>
          </a:xfrm>
          <a:prstGeom prst="rect">
            <a:avLst/>
          </a:prstGeom>
          <a:noFill/>
          <a:ln w="9525">
            <a:noFill/>
            <a:miter lim="800000"/>
            <a:headEnd/>
            <a:tailEnd/>
          </a:ln>
        </p:spPr>
      </p:pic>
      <p:sp>
        <p:nvSpPr>
          <p:cNvPr id="2" name="CasellaDiTesto 1"/>
          <p:cNvSpPr txBox="1"/>
          <p:nvPr/>
        </p:nvSpPr>
        <p:spPr>
          <a:xfrm>
            <a:off x="3563888" y="476672"/>
            <a:ext cx="5400600" cy="4893647"/>
          </a:xfrm>
          <a:prstGeom prst="rect">
            <a:avLst/>
          </a:prstGeom>
          <a:noFill/>
        </p:spPr>
        <p:txBody>
          <a:bodyPr wrap="square" rtlCol="0">
            <a:spAutoFit/>
          </a:bodyPr>
          <a:lstStyle/>
          <a:p>
            <a:r>
              <a:rPr lang="it-IT" dirty="0" smtClean="0">
                <a:latin typeface="Wingdings"/>
                <a:ea typeface="Wingdings"/>
                <a:cs typeface="Wingdings"/>
                <a:sym typeface="Wingdings"/>
              </a:rPr>
              <a:t></a:t>
            </a:r>
            <a:r>
              <a:rPr lang="it-IT" dirty="0" err="1" smtClean="0"/>
              <a:t>About</a:t>
            </a:r>
            <a:r>
              <a:rPr lang="it-IT" dirty="0" smtClean="0"/>
              <a:t> </a:t>
            </a:r>
            <a:r>
              <a:rPr lang="it-IT" dirty="0"/>
              <a:t>2% of the </a:t>
            </a:r>
            <a:r>
              <a:rPr lang="it-IT" dirty="0" err="1"/>
              <a:t>population</a:t>
            </a:r>
            <a:r>
              <a:rPr lang="it-IT" dirty="0"/>
              <a:t> </a:t>
            </a:r>
            <a:r>
              <a:rPr lang="it-IT" dirty="0" err="1"/>
              <a:t>has</a:t>
            </a:r>
            <a:r>
              <a:rPr lang="it-IT" dirty="0"/>
              <a:t> an IQ &lt; 70 (</a:t>
            </a:r>
            <a:r>
              <a:rPr lang="it-IT" dirty="0" err="1"/>
              <a:t>mental</a:t>
            </a:r>
            <a:r>
              <a:rPr lang="it-IT" dirty="0"/>
              <a:t> </a:t>
            </a:r>
            <a:r>
              <a:rPr lang="it-IT" dirty="0" err="1"/>
              <a:t>retardation</a:t>
            </a:r>
            <a:r>
              <a:rPr lang="it-IT" dirty="0"/>
              <a:t>)</a:t>
            </a:r>
          </a:p>
          <a:p>
            <a:r>
              <a:rPr lang="it-IT" dirty="0" smtClean="0">
                <a:latin typeface="Wingdings"/>
                <a:ea typeface="Wingdings"/>
                <a:cs typeface="Wingdings"/>
                <a:sym typeface="Wingdings"/>
              </a:rPr>
              <a:t></a:t>
            </a:r>
            <a:r>
              <a:rPr lang="it-IT" dirty="0" smtClean="0"/>
              <a:t>the </a:t>
            </a:r>
            <a:r>
              <a:rPr lang="it-IT" dirty="0"/>
              <a:t>15-20% of </a:t>
            </a:r>
            <a:r>
              <a:rPr lang="it-IT" dirty="0" err="1"/>
              <a:t>all</a:t>
            </a:r>
            <a:r>
              <a:rPr lang="it-IT" dirty="0"/>
              <a:t> </a:t>
            </a:r>
            <a:r>
              <a:rPr lang="it-IT" dirty="0" err="1"/>
              <a:t>mental</a:t>
            </a:r>
            <a:r>
              <a:rPr lang="it-IT" dirty="0"/>
              <a:t> </a:t>
            </a:r>
            <a:r>
              <a:rPr lang="it-IT" dirty="0" err="1" smtClean="0"/>
              <a:t>retardations</a:t>
            </a:r>
            <a:r>
              <a:rPr lang="it-IT" dirty="0" smtClean="0"/>
              <a:t> </a:t>
            </a:r>
            <a:r>
              <a:rPr lang="it-IT" dirty="0"/>
              <a:t>are </a:t>
            </a:r>
            <a:r>
              <a:rPr lang="it-IT" dirty="0" err="1"/>
              <a:t>attributable</a:t>
            </a:r>
            <a:r>
              <a:rPr lang="it-IT" dirty="0"/>
              <a:t> to </a:t>
            </a:r>
            <a:r>
              <a:rPr lang="it-IT" dirty="0" err="1"/>
              <a:t>genes</a:t>
            </a:r>
            <a:r>
              <a:rPr lang="it-IT" dirty="0"/>
              <a:t> on </a:t>
            </a:r>
            <a:r>
              <a:rPr lang="it-IT" dirty="0" err="1"/>
              <a:t>chromosome</a:t>
            </a:r>
            <a:r>
              <a:rPr lang="it-IT" dirty="0"/>
              <a:t> X</a:t>
            </a:r>
          </a:p>
          <a:p>
            <a:r>
              <a:rPr lang="it-IT" dirty="0" smtClean="0">
                <a:latin typeface="Wingdings"/>
                <a:ea typeface="Wingdings"/>
                <a:cs typeface="Wingdings"/>
                <a:sym typeface="Wingdings"/>
              </a:rPr>
              <a:t></a:t>
            </a:r>
            <a:r>
              <a:rPr lang="it-IT" dirty="0" smtClean="0"/>
              <a:t>X</a:t>
            </a:r>
            <a:r>
              <a:rPr lang="it-IT" dirty="0"/>
              <a:t>-</a:t>
            </a:r>
            <a:r>
              <a:rPr lang="it-IT" dirty="0" err="1"/>
              <a:t>linked</a:t>
            </a:r>
            <a:r>
              <a:rPr lang="it-IT" dirty="0"/>
              <a:t> </a:t>
            </a:r>
            <a:r>
              <a:rPr lang="it-IT" dirty="0" err="1"/>
              <a:t>mental</a:t>
            </a:r>
            <a:r>
              <a:rPr lang="it-IT" dirty="0"/>
              <a:t> </a:t>
            </a:r>
            <a:r>
              <a:rPr lang="it-IT" dirty="0" err="1"/>
              <a:t>retardation</a:t>
            </a:r>
            <a:r>
              <a:rPr lang="it-IT" dirty="0"/>
              <a:t> </a:t>
            </a:r>
            <a:r>
              <a:rPr lang="it-IT" dirty="0" err="1"/>
              <a:t>is</a:t>
            </a:r>
            <a:r>
              <a:rPr lang="it-IT" dirty="0"/>
              <a:t> </a:t>
            </a:r>
            <a:r>
              <a:rPr lang="it-IT" dirty="0" err="1"/>
              <a:t>genetically</a:t>
            </a:r>
            <a:r>
              <a:rPr lang="it-IT" dirty="0"/>
              <a:t> </a:t>
            </a:r>
            <a:r>
              <a:rPr lang="it-IT" dirty="0" err="1"/>
              <a:t>heterogeneous</a:t>
            </a:r>
            <a:r>
              <a:rPr lang="it-IT" dirty="0"/>
              <a:t> with 202 loci </a:t>
            </a:r>
            <a:r>
              <a:rPr lang="it-IT" dirty="0" err="1"/>
              <a:t>responsible</a:t>
            </a:r>
            <a:r>
              <a:rPr lang="it-IT" dirty="0"/>
              <a:t> for </a:t>
            </a:r>
            <a:r>
              <a:rPr lang="it-IT" dirty="0" err="1"/>
              <a:t>shapes</a:t>
            </a:r>
            <a:r>
              <a:rPr lang="it-IT" dirty="0"/>
              <a:t> </a:t>
            </a:r>
            <a:r>
              <a:rPr lang="it-IT" dirty="0" err="1"/>
              <a:t>that</a:t>
            </a:r>
            <a:r>
              <a:rPr lang="it-IT" dirty="0"/>
              <a:t> </a:t>
            </a:r>
            <a:r>
              <a:rPr lang="it-IT" dirty="0" err="1"/>
              <a:t>overlap</a:t>
            </a:r>
            <a:r>
              <a:rPr lang="it-IT" dirty="0"/>
              <a:t> </a:t>
            </a:r>
            <a:r>
              <a:rPr lang="it-IT" dirty="0" err="1"/>
              <a:t>clinically</a:t>
            </a:r>
            <a:endParaRPr lang="it-IT" dirty="0"/>
          </a:p>
          <a:p>
            <a:r>
              <a:rPr lang="it-IT" dirty="0" smtClean="0">
                <a:latin typeface="Wingdings"/>
                <a:ea typeface="Wingdings"/>
                <a:cs typeface="Wingdings"/>
                <a:sym typeface="Wingdings"/>
              </a:rPr>
              <a:t></a:t>
            </a:r>
            <a:r>
              <a:rPr lang="it-IT" dirty="0" smtClean="0"/>
              <a:t>46 </a:t>
            </a:r>
            <a:r>
              <a:rPr lang="it-IT" dirty="0" err="1"/>
              <a:t>genes</a:t>
            </a:r>
            <a:r>
              <a:rPr lang="it-IT" dirty="0"/>
              <a:t> </a:t>
            </a:r>
            <a:r>
              <a:rPr lang="it-IT" dirty="0" err="1"/>
              <a:t>have</a:t>
            </a:r>
            <a:r>
              <a:rPr lang="it-IT" dirty="0"/>
              <a:t> </a:t>
            </a:r>
            <a:r>
              <a:rPr lang="it-IT" dirty="0" err="1"/>
              <a:t>been</a:t>
            </a:r>
            <a:r>
              <a:rPr lang="it-IT" dirty="0"/>
              <a:t> </a:t>
            </a:r>
            <a:r>
              <a:rPr lang="it-IT" dirty="0" err="1"/>
              <a:t>identified</a:t>
            </a:r>
            <a:r>
              <a:rPr lang="it-IT" dirty="0"/>
              <a:t> to date</a:t>
            </a:r>
          </a:p>
          <a:p>
            <a:r>
              <a:rPr lang="it-IT" dirty="0" smtClean="0">
                <a:latin typeface="Wingdings"/>
                <a:ea typeface="Wingdings"/>
                <a:cs typeface="Wingdings"/>
                <a:sym typeface="Wingdings"/>
              </a:rPr>
              <a:t></a:t>
            </a:r>
            <a:r>
              <a:rPr lang="it-IT" dirty="0" smtClean="0"/>
              <a:t>the </a:t>
            </a:r>
            <a:r>
              <a:rPr lang="it-IT" dirty="0"/>
              <a:t>locus </a:t>
            </a:r>
            <a:r>
              <a:rPr lang="it-IT" dirty="0" err="1"/>
              <a:t>which</a:t>
            </a:r>
            <a:r>
              <a:rPr lang="it-IT" dirty="0"/>
              <a:t> </a:t>
            </a:r>
            <a:r>
              <a:rPr lang="it-IT" dirty="0" err="1"/>
              <a:t>contributes</a:t>
            </a:r>
            <a:r>
              <a:rPr lang="it-IT" dirty="0"/>
              <a:t> to the major </a:t>
            </a:r>
            <a:r>
              <a:rPr lang="it-IT" dirty="0" err="1"/>
              <a:t>fraction</a:t>
            </a:r>
            <a:r>
              <a:rPr lang="it-IT" dirty="0"/>
              <a:t> </a:t>
            </a:r>
            <a:r>
              <a:rPr lang="it-IT" dirty="0" err="1" smtClean="0"/>
              <a:t>causes</a:t>
            </a:r>
            <a:r>
              <a:rPr lang="it-IT" dirty="0" smtClean="0"/>
              <a:t> </a:t>
            </a:r>
            <a:r>
              <a:rPr lang="it-IT" dirty="0"/>
              <a:t>Martin-Bell </a:t>
            </a:r>
            <a:r>
              <a:rPr lang="it-IT" dirty="0" err="1"/>
              <a:t>syndrome</a:t>
            </a:r>
            <a:r>
              <a:rPr lang="it-IT" dirty="0"/>
              <a:t>, </a:t>
            </a:r>
            <a:r>
              <a:rPr lang="it-IT" dirty="0" err="1"/>
              <a:t>now</a:t>
            </a:r>
            <a:r>
              <a:rPr lang="it-IT" dirty="0"/>
              <a:t> </a:t>
            </a:r>
            <a:r>
              <a:rPr lang="it-IT" dirty="0" err="1"/>
              <a:t>known</a:t>
            </a:r>
            <a:r>
              <a:rPr lang="it-IT" dirty="0"/>
              <a:t> </a:t>
            </a:r>
            <a:r>
              <a:rPr lang="it-IT" dirty="0" err="1" smtClean="0"/>
              <a:t>as</a:t>
            </a:r>
            <a:endParaRPr lang="it-IT" dirty="0" smtClean="0"/>
          </a:p>
          <a:p>
            <a:endParaRPr lang="it-IT" dirty="0"/>
          </a:p>
          <a:p>
            <a:r>
              <a:rPr lang="it-IT" dirty="0">
                <a:solidFill>
                  <a:schemeClr val="accent2"/>
                </a:solidFill>
              </a:rPr>
              <a:t>fragile X </a:t>
            </a:r>
            <a:r>
              <a:rPr lang="it-IT" dirty="0" err="1">
                <a:solidFill>
                  <a:schemeClr val="accent2"/>
                </a:solidFill>
              </a:rPr>
              <a:t>syndrome</a:t>
            </a:r>
            <a:endParaRPr lang="it-IT" dirty="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3" name="Picture 3"/>
          <p:cNvPicPr>
            <a:picLocks noChangeAspect="1" noChangeArrowheads="1"/>
          </p:cNvPicPr>
          <p:nvPr/>
        </p:nvPicPr>
        <p:blipFill>
          <a:blip r:embed="rId3"/>
          <a:srcRect/>
          <a:stretch>
            <a:fillRect/>
          </a:stretch>
        </p:blipFill>
        <p:spPr bwMode="auto">
          <a:xfrm>
            <a:off x="323850" y="1052513"/>
            <a:ext cx="3592513" cy="5472112"/>
          </a:xfrm>
          <a:prstGeom prst="rect">
            <a:avLst/>
          </a:prstGeom>
          <a:noFill/>
          <a:ln w="12700">
            <a:noFill/>
            <a:miter lim="800000"/>
            <a:headEnd type="none" w="sm" len="sm"/>
            <a:tailEnd type="none" w="sm" len="sm"/>
          </a:ln>
        </p:spPr>
      </p:pic>
      <p:sp>
        <p:nvSpPr>
          <p:cNvPr id="2" name="Rettangolo 1"/>
          <p:cNvSpPr/>
          <p:nvPr/>
        </p:nvSpPr>
        <p:spPr>
          <a:xfrm>
            <a:off x="4248472" y="836712"/>
            <a:ext cx="4572000" cy="5632310"/>
          </a:xfrm>
          <a:prstGeom prst="rect">
            <a:avLst/>
          </a:prstGeom>
        </p:spPr>
        <p:txBody>
          <a:bodyPr>
            <a:spAutoFit/>
          </a:bodyPr>
          <a:lstStyle/>
          <a:p>
            <a:endParaRPr lang="it-IT" dirty="0" smtClean="0"/>
          </a:p>
          <a:p>
            <a:endParaRPr lang="it-IT" dirty="0"/>
          </a:p>
          <a:p>
            <a:r>
              <a:rPr lang="it-IT" dirty="0" smtClean="0">
                <a:latin typeface="Wingdings"/>
                <a:ea typeface="Wingdings"/>
                <a:cs typeface="Wingdings"/>
                <a:sym typeface="Wingdings"/>
              </a:rPr>
              <a:t></a:t>
            </a:r>
            <a:r>
              <a:rPr lang="it-IT" dirty="0" smtClean="0"/>
              <a:t>short</a:t>
            </a:r>
            <a:r>
              <a:rPr lang="it-IT" dirty="0"/>
              <a:t>-</a:t>
            </a:r>
            <a:r>
              <a:rPr lang="it-IT" dirty="0" err="1"/>
              <a:t>term</a:t>
            </a:r>
            <a:r>
              <a:rPr lang="it-IT" dirty="0"/>
              <a:t> </a:t>
            </a:r>
            <a:r>
              <a:rPr lang="it-IT" dirty="0" err="1"/>
              <a:t>memory</a:t>
            </a:r>
            <a:r>
              <a:rPr lang="it-IT" dirty="0"/>
              <a:t> </a:t>
            </a:r>
            <a:r>
              <a:rPr lang="it-IT" dirty="0" err="1"/>
              <a:t>deficits</a:t>
            </a:r>
            <a:r>
              <a:rPr lang="it-IT" dirty="0"/>
              <a:t> of </a:t>
            </a:r>
            <a:r>
              <a:rPr lang="it-IT" dirty="0" err="1"/>
              <a:t>complex</a:t>
            </a:r>
            <a:r>
              <a:rPr lang="it-IT" dirty="0"/>
              <a:t> information</a:t>
            </a:r>
          </a:p>
          <a:p>
            <a:r>
              <a:rPr lang="it-IT" dirty="0" smtClean="0">
                <a:latin typeface="Wingdings"/>
                <a:ea typeface="Wingdings"/>
                <a:cs typeface="Wingdings"/>
                <a:sym typeface="Wingdings"/>
              </a:rPr>
              <a:t></a:t>
            </a:r>
            <a:r>
              <a:rPr lang="it-IT" dirty="0" smtClean="0"/>
              <a:t>delay </a:t>
            </a:r>
            <a:r>
              <a:rPr lang="it-IT" dirty="0"/>
              <a:t>in </a:t>
            </a:r>
            <a:r>
              <a:rPr lang="it-IT" dirty="0" err="1"/>
              <a:t>language</a:t>
            </a:r>
            <a:endParaRPr lang="it-IT" dirty="0"/>
          </a:p>
          <a:p>
            <a:r>
              <a:rPr lang="it-IT" dirty="0" smtClean="0">
                <a:latin typeface="Wingdings"/>
                <a:ea typeface="Wingdings"/>
                <a:cs typeface="Wingdings"/>
                <a:sym typeface="Wingdings"/>
              </a:rPr>
              <a:t></a:t>
            </a:r>
            <a:r>
              <a:rPr lang="it-IT" dirty="0" err="1" smtClean="0"/>
              <a:t>reduced</a:t>
            </a:r>
            <a:r>
              <a:rPr lang="it-IT" dirty="0" smtClean="0"/>
              <a:t> </a:t>
            </a:r>
            <a:r>
              <a:rPr lang="it-IT" dirty="0" err="1"/>
              <a:t>visuo-</a:t>
            </a:r>
            <a:r>
              <a:rPr lang="it-IT" dirty="0" err="1" smtClean="0"/>
              <a:t>spatial</a:t>
            </a:r>
            <a:r>
              <a:rPr lang="it-IT" dirty="0" smtClean="0"/>
              <a:t> </a:t>
            </a:r>
            <a:r>
              <a:rPr lang="it-IT" dirty="0" err="1" smtClean="0"/>
              <a:t>abilities</a:t>
            </a:r>
            <a:endParaRPr lang="it-IT" dirty="0"/>
          </a:p>
          <a:p>
            <a:r>
              <a:rPr lang="it-IT" dirty="0" smtClean="0">
                <a:latin typeface="Wingdings"/>
                <a:ea typeface="Wingdings"/>
                <a:cs typeface="Wingdings"/>
                <a:sym typeface="Wingdings"/>
              </a:rPr>
              <a:t></a:t>
            </a:r>
            <a:r>
              <a:rPr lang="it-IT" dirty="0" err="1" smtClean="0"/>
              <a:t>hypersensitivity</a:t>
            </a:r>
            <a:r>
              <a:rPr lang="it-IT" dirty="0" smtClean="0"/>
              <a:t> </a:t>
            </a:r>
            <a:r>
              <a:rPr lang="it-IT" dirty="0"/>
              <a:t>to </a:t>
            </a:r>
            <a:r>
              <a:rPr lang="it-IT" dirty="0" err="1"/>
              <a:t>stimuli</a:t>
            </a:r>
            <a:endParaRPr lang="it-IT" dirty="0"/>
          </a:p>
          <a:p>
            <a:r>
              <a:rPr lang="it-IT" dirty="0" smtClean="0">
                <a:latin typeface="Wingdings"/>
                <a:ea typeface="Wingdings"/>
                <a:cs typeface="Wingdings"/>
                <a:sym typeface="Wingdings"/>
              </a:rPr>
              <a:t></a:t>
            </a:r>
            <a:r>
              <a:rPr lang="it-IT" dirty="0" err="1" smtClean="0"/>
              <a:t>hyperactivity</a:t>
            </a:r>
            <a:r>
              <a:rPr lang="it-IT" dirty="0" smtClean="0"/>
              <a:t> </a:t>
            </a:r>
            <a:r>
              <a:rPr lang="it-IT" dirty="0"/>
              <a:t>with </a:t>
            </a:r>
            <a:r>
              <a:rPr lang="it-IT" dirty="0" err="1"/>
              <a:t>attention</a:t>
            </a:r>
            <a:r>
              <a:rPr lang="it-IT" dirty="0"/>
              <a:t> deficit</a:t>
            </a:r>
          </a:p>
          <a:p>
            <a:r>
              <a:rPr lang="it-IT" dirty="0" smtClean="0">
                <a:latin typeface="Wingdings"/>
                <a:ea typeface="Wingdings"/>
                <a:cs typeface="Wingdings"/>
                <a:sym typeface="Wingdings"/>
              </a:rPr>
              <a:t></a:t>
            </a:r>
            <a:r>
              <a:rPr lang="it-IT" dirty="0" err="1" smtClean="0"/>
              <a:t>autistic</a:t>
            </a:r>
            <a:r>
              <a:rPr lang="it-IT" dirty="0" smtClean="0"/>
              <a:t> </a:t>
            </a:r>
            <a:r>
              <a:rPr lang="it-IT" dirty="0" err="1"/>
              <a:t>behavior</a:t>
            </a:r>
            <a:endParaRPr lang="it-IT" dirty="0"/>
          </a:p>
          <a:p>
            <a:endParaRPr lang="it-IT" dirty="0"/>
          </a:p>
          <a:p>
            <a:r>
              <a:rPr lang="it-IT" dirty="0" smtClean="0">
                <a:solidFill>
                  <a:srgbClr val="3333CC"/>
                </a:solidFill>
                <a:latin typeface="Wingdings"/>
                <a:ea typeface="Wingdings"/>
                <a:cs typeface="Wingdings"/>
                <a:sym typeface="Wingdings"/>
              </a:rPr>
              <a:t></a:t>
            </a:r>
            <a:r>
              <a:rPr lang="it-IT" dirty="0" err="1" smtClean="0">
                <a:solidFill>
                  <a:srgbClr val="3333CC"/>
                </a:solidFill>
              </a:rPr>
              <a:t>Macrocephaly</a:t>
            </a:r>
            <a:r>
              <a:rPr lang="it-IT" dirty="0" smtClean="0">
                <a:solidFill>
                  <a:srgbClr val="3333CC"/>
                </a:solidFill>
              </a:rPr>
              <a:t> </a:t>
            </a:r>
            <a:r>
              <a:rPr lang="it-IT" dirty="0">
                <a:solidFill>
                  <a:srgbClr val="3333CC"/>
                </a:solidFill>
              </a:rPr>
              <a:t>with </a:t>
            </a:r>
            <a:r>
              <a:rPr lang="it-IT" dirty="0" err="1">
                <a:solidFill>
                  <a:srgbClr val="3333CC"/>
                </a:solidFill>
              </a:rPr>
              <a:t>protruding</a:t>
            </a:r>
            <a:r>
              <a:rPr lang="it-IT" dirty="0">
                <a:solidFill>
                  <a:srgbClr val="3333CC"/>
                </a:solidFill>
              </a:rPr>
              <a:t> </a:t>
            </a:r>
            <a:r>
              <a:rPr lang="it-IT" dirty="0" err="1">
                <a:solidFill>
                  <a:srgbClr val="3333CC"/>
                </a:solidFill>
              </a:rPr>
              <a:t>forehead</a:t>
            </a:r>
            <a:r>
              <a:rPr lang="it-IT" dirty="0">
                <a:solidFill>
                  <a:srgbClr val="3333CC"/>
                </a:solidFill>
              </a:rPr>
              <a:t>, </a:t>
            </a:r>
            <a:r>
              <a:rPr lang="it-IT" dirty="0" err="1" smtClean="0">
                <a:solidFill>
                  <a:srgbClr val="3333CC"/>
                </a:solidFill>
              </a:rPr>
              <a:t>chin</a:t>
            </a:r>
            <a:r>
              <a:rPr lang="it-IT" dirty="0">
                <a:solidFill>
                  <a:srgbClr val="3333CC"/>
                </a:solidFill>
              </a:rPr>
              <a:t>, and </a:t>
            </a:r>
            <a:r>
              <a:rPr lang="it-IT" dirty="0" err="1">
                <a:solidFill>
                  <a:srgbClr val="3333CC"/>
                </a:solidFill>
              </a:rPr>
              <a:t>ears</a:t>
            </a:r>
            <a:endParaRPr lang="it-IT" dirty="0">
              <a:solidFill>
                <a:srgbClr val="3333CC"/>
              </a:solidFill>
            </a:endParaRPr>
          </a:p>
          <a:p>
            <a:r>
              <a:rPr lang="it-IT" dirty="0" smtClean="0">
                <a:solidFill>
                  <a:srgbClr val="3333CC"/>
                </a:solidFill>
                <a:latin typeface="Wingdings"/>
                <a:ea typeface="Wingdings"/>
                <a:cs typeface="Wingdings"/>
                <a:sym typeface="Wingdings"/>
              </a:rPr>
              <a:t></a:t>
            </a:r>
            <a:r>
              <a:rPr lang="it-IT" dirty="0" err="1" smtClean="0">
                <a:solidFill>
                  <a:srgbClr val="3333CC"/>
                </a:solidFill>
              </a:rPr>
              <a:t>Macroorchidism</a:t>
            </a:r>
            <a:r>
              <a:rPr lang="it-IT" dirty="0" smtClean="0">
                <a:solidFill>
                  <a:srgbClr val="3333CC"/>
                </a:solidFill>
              </a:rPr>
              <a:t> </a:t>
            </a:r>
            <a:r>
              <a:rPr lang="it-IT" dirty="0">
                <a:solidFill>
                  <a:srgbClr val="3333CC"/>
                </a:solidFill>
              </a:rPr>
              <a:t>(</a:t>
            </a:r>
            <a:r>
              <a:rPr lang="it-IT" dirty="0" err="1">
                <a:solidFill>
                  <a:srgbClr val="3333CC"/>
                </a:solidFill>
              </a:rPr>
              <a:t>enlargement</a:t>
            </a:r>
            <a:r>
              <a:rPr lang="it-IT" dirty="0">
                <a:solidFill>
                  <a:srgbClr val="3333CC"/>
                </a:solidFill>
              </a:rPr>
              <a:t> of the </a:t>
            </a:r>
            <a:r>
              <a:rPr lang="it-IT" dirty="0" err="1">
                <a:solidFill>
                  <a:srgbClr val="3333CC"/>
                </a:solidFill>
              </a:rPr>
              <a:t>testicles</a:t>
            </a:r>
            <a:r>
              <a:rPr lang="it-IT" dirty="0">
                <a:solidFill>
                  <a:srgbClr val="3333CC"/>
                </a:solidFill>
              </a:rPr>
              <a:t>) </a:t>
            </a:r>
            <a:r>
              <a:rPr lang="it-IT" dirty="0" err="1">
                <a:solidFill>
                  <a:srgbClr val="3333CC"/>
                </a:solidFill>
              </a:rPr>
              <a:t>after</a:t>
            </a:r>
            <a:r>
              <a:rPr lang="it-IT" dirty="0">
                <a:solidFill>
                  <a:srgbClr val="3333CC"/>
                </a:solidFill>
              </a:rPr>
              <a:t> </a:t>
            </a:r>
            <a:r>
              <a:rPr lang="it-IT" dirty="0" err="1">
                <a:solidFill>
                  <a:srgbClr val="3333CC"/>
                </a:solidFill>
              </a:rPr>
              <a:t>puberty</a:t>
            </a:r>
            <a:endParaRPr lang="it-IT" dirty="0">
              <a:solidFill>
                <a:srgbClr val="3333CC"/>
              </a:solidFill>
            </a:endParaRPr>
          </a:p>
          <a:p>
            <a:r>
              <a:rPr lang="it-IT" dirty="0" smtClean="0">
                <a:solidFill>
                  <a:srgbClr val="3333CC"/>
                </a:solidFill>
                <a:latin typeface="Wingdings"/>
                <a:ea typeface="Wingdings"/>
                <a:cs typeface="Wingdings"/>
                <a:sym typeface="Wingdings"/>
              </a:rPr>
              <a:t></a:t>
            </a:r>
            <a:r>
              <a:rPr lang="it-IT" dirty="0" err="1" smtClean="0">
                <a:solidFill>
                  <a:srgbClr val="3333CC"/>
                </a:solidFill>
              </a:rPr>
              <a:t>Connective</a:t>
            </a:r>
            <a:r>
              <a:rPr lang="it-IT" dirty="0" smtClean="0">
                <a:solidFill>
                  <a:srgbClr val="3333CC"/>
                </a:solidFill>
              </a:rPr>
              <a:t> </a:t>
            </a:r>
            <a:r>
              <a:rPr lang="it-IT" dirty="0" err="1">
                <a:solidFill>
                  <a:srgbClr val="3333CC"/>
                </a:solidFill>
              </a:rPr>
              <a:t>tissue</a:t>
            </a:r>
            <a:r>
              <a:rPr lang="it-IT" dirty="0">
                <a:solidFill>
                  <a:srgbClr val="3333CC"/>
                </a:solidFill>
              </a:rPr>
              <a:t> </a:t>
            </a:r>
            <a:r>
              <a:rPr lang="it-IT" dirty="0" err="1">
                <a:solidFill>
                  <a:srgbClr val="3333CC"/>
                </a:solidFill>
              </a:rPr>
              <a:t>abnormalities</a:t>
            </a:r>
            <a:endParaRPr lang="it-IT" dirty="0">
              <a:solidFill>
                <a:srgbClr val="3333CC"/>
              </a:solidFill>
            </a:endParaRPr>
          </a:p>
        </p:txBody>
      </p:sp>
      <p:sp>
        <p:nvSpPr>
          <p:cNvPr id="4" name="Rettangolo 3"/>
          <p:cNvSpPr/>
          <p:nvPr/>
        </p:nvSpPr>
        <p:spPr>
          <a:xfrm>
            <a:off x="6242723" y="260648"/>
            <a:ext cx="2577749" cy="461665"/>
          </a:xfrm>
          <a:prstGeom prst="rect">
            <a:avLst/>
          </a:prstGeom>
        </p:spPr>
        <p:txBody>
          <a:bodyPr wrap="none">
            <a:spAutoFit/>
          </a:bodyPr>
          <a:lstStyle/>
          <a:p>
            <a:r>
              <a:rPr lang="it-IT" dirty="0">
                <a:solidFill>
                  <a:schemeClr val="accent2"/>
                </a:solidFill>
              </a:rPr>
              <a:t>fragile X </a:t>
            </a:r>
            <a:r>
              <a:rPr lang="it-IT" dirty="0" err="1">
                <a:solidFill>
                  <a:schemeClr val="accent2"/>
                </a:solidFill>
              </a:rPr>
              <a:t>syndrome</a:t>
            </a:r>
            <a:endParaRPr lang="it-IT" dirty="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p:cNvPicPr>
            <a:picLocks noChangeAspect="1" noChangeArrowheads="1"/>
          </p:cNvPicPr>
          <p:nvPr/>
        </p:nvPicPr>
        <p:blipFill>
          <a:blip r:embed="rId3"/>
          <a:srcRect/>
          <a:stretch>
            <a:fillRect/>
          </a:stretch>
        </p:blipFill>
        <p:spPr bwMode="auto">
          <a:xfrm>
            <a:off x="539750" y="765175"/>
            <a:ext cx="3556000" cy="5459413"/>
          </a:xfrm>
          <a:prstGeom prst="rect">
            <a:avLst/>
          </a:prstGeom>
          <a:noFill/>
          <a:ln w="9525">
            <a:noFill/>
            <a:miter lim="800000"/>
            <a:headEnd/>
            <a:tailEnd/>
          </a:ln>
        </p:spPr>
      </p:pic>
      <p:pic>
        <p:nvPicPr>
          <p:cNvPr id="236547" name="Picture 3"/>
          <p:cNvPicPr>
            <a:picLocks noChangeAspect="1" noChangeArrowheads="1"/>
          </p:cNvPicPr>
          <p:nvPr/>
        </p:nvPicPr>
        <p:blipFill>
          <a:blip r:embed="rId4"/>
          <a:srcRect/>
          <a:stretch>
            <a:fillRect/>
          </a:stretch>
        </p:blipFill>
        <p:spPr bwMode="auto">
          <a:xfrm>
            <a:off x="4445000" y="836613"/>
            <a:ext cx="4081463" cy="54006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99592" y="620688"/>
            <a:ext cx="7488832" cy="1815882"/>
          </a:xfrm>
          <a:prstGeom prst="rect">
            <a:avLst/>
          </a:prstGeom>
        </p:spPr>
        <p:txBody>
          <a:bodyPr wrap="square">
            <a:spAutoFit/>
          </a:bodyPr>
          <a:lstStyle/>
          <a:p>
            <a:r>
              <a:rPr lang="it-IT" sz="2800" dirty="0" smtClean="0"/>
              <a:t>2. </a:t>
            </a:r>
            <a:r>
              <a:rPr lang="it-IT" sz="2800" i="1" dirty="0" err="1" smtClean="0"/>
              <a:t>Genes</a:t>
            </a:r>
            <a:r>
              <a:rPr lang="it-IT" sz="2800" i="1" dirty="0" smtClean="0"/>
              <a:t> </a:t>
            </a:r>
            <a:r>
              <a:rPr lang="it-IT" sz="2800" i="1" dirty="0"/>
              <a:t>are in </a:t>
            </a:r>
            <a:r>
              <a:rPr lang="it-IT" sz="2800" i="1" dirty="0" err="1"/>
              <a:t>pairs</a:t>
            </a:r>
            <a:r>
              <a:rPr lang="it-IT" sz="2800" dirty="0"/>
              <a:t>. The gene can </a:t>
            </a:r>
            <a:r>
              <a:rPr lang="it-IT" sz="2800" dirty="0" err="1"/>
              <a:t>have</a:t>
            </a:r>
            <a:r>
              <a:rPr lang="it-IT" sz="2800" dirty="0"/>
              <a:t> </a:t>
            </a:r>
            <a:r>
              <a:rPr lang="it-IT" sz="2800" dirty="0" err="1"/>
              <a:t>different</a:t>
            </a:r>
            <a:r>
              <a:rPr lang="it-IT" sz="2800" dirty="0"/>
              <a:t> </a:t>
            </a:r>
            <a:r>
              <a:rPr lang="it-IT" sz="2800" dirty="0" err="1"/>
              <a:t>shapes</a:t>
            </a:r>
            <a:r>
              <a:rPr lang="it-IT" sz="2800" dirty="0"/>
              <a:t>, </a:t>
            </a:r>
            <a:r>
              <a:rPr lang="it-IT" sz="2800" dirty="0" err="1"/>
              <a:t>each</a:t>
            </a:r>
            <a:r>
              <a:rPr lang="it-IT" sz="2800" dirty="0"/>
              <a:t> </a:t>
            </a:r>
            <a:r>
              <a:rPr lang="it-IT" sz="2800" dirty="0" err="1"/>
              <a:t>corresponding</a:t>
            </a:r>
            <a:r>
              <a:rPr lang="it-IT" sz="2800" dirty="0"/>
              <a:t> to an alternative </a:t>
            </a:r>
            <a:r>
              <a:rPr lang="it-IT" sz="2800" dirty="0" err="1"/>
              <a:t>phenotype</a:t>
            </a:r>
            <a:r>
              <a:rPr lang="it-IT" sz="2800" dirty="0"/>
              <a:t> of a </a:t>
            </a:r>
            <a:r>
              <a:rPr lang="it-IT" sz="2800" dirty="0" err="1"/>
              <a:t>certain</a:t>
            </a:r>
            <a:r>
              <a:rPr lang="it-IT" sz="2800" dirty="0"/>
              <a:t> </a:t>
            </a:r>
            <a:r>
              <a:rPr lang="it-IT" sz="2800" dirty="0" err="1"/>
              <a:t>character</a:t>
            </a:r>
            <a:r>
              <a:rPr lang="it-IT" sz="2800" dirty="0"/>
              <a:t>. The </a:t>
            </a:r>
            <a:r>
              <a:rPr lang="it-IT" sz="2800" dirty="0" err="1"/>
              <a:t>different</a:t>
            </a:r>
            <a:r>
              <a:rPr lang="it-IT" sz="2800" dirty="0"/>
              <a:t> </a:t>
            </a:r>
            <a:r>
              <a:rPr lang="it-IT" sz="2800" dirty="0" err="1"/>
              <a:t>forms</a:t>
            </a:r>
            <a:r>
              <a:rPr lang="it-IT" sz="2800" dirty="0"/>
              <a:t> are </a:t>
            </a:r>
            <a:r>
              <a:rPr lang="it-IT" sz="2800" dirty="0" err="1"/>
              <a:t>called</a:t>
            </a:r>
            <a:r>
              <a:rPr lang="it-IT" sz="2800" dirty="0"/>
              <a:t> </a:t>
            </a:r>
            <a:r>
              <a:rPr lang="it-IT" sz="2800" dirty="0" err="1"/>
              <a:t>alleles</a:t>
            </a:r>
            <a:r>
              <a:rPr lang="it-IT" sz="2800" dirty="0"/>
              <a:t>.</a:t>
            </a:r>
          </a:p>
        </p:txBody>
      </p:sp>
      <p:sp>
        <p:nvSpPr>
          <p:cNvPr id="4" name="Rettangolo 3"/>
          <p:cNvSpPr/>
          <p:nvPr/>
        </p:nvSpPr>
        <p:spPr>
          <a:xfrm>
            <a:off x="899592" y="2978949"/>
            <a:ext cx="7488832" cy="954107"/>
          </a:xfrm>
          <a:prstGeom prst="rect">
            <a:avLst/>
          </a:prstGeom>
        </p:spPr>
        <p:txBody>
          <a:bodyPr wrap="square">
            <a:spAutoFit/>
          </a:bodyPr>
          <a:lstStyle/>
          <a:p>
            <a:r>
              <a:rPr lang="it-IT" sz="2800" dirty="0" smtClean="0"/>
              <a:t>3. </a:t>
            </a:r>
            <a:r>
              <a:rPr lang="it-IT" sz="2800" i="1" dirty="0" err="1" smtClean="0"/>
              <a:t>Segregation</a:t>
            </a:r>
            <a:r>
              <a:rPr lang="it-IT" sz="2800" i="1" dirty="0" smtClean="0"/>
              <a:t> </a:t>
            </a:r>
            <a:r>
              <a:rPr lang="it-IT" sz="2800" i="1" dirty="0"/>
              <a:t>of gene </a:t>
            </a:r>
            <a:r>
              <a:rPr lang="it-IT" sz="2800" i="1" dirty="0" err="1"/>
              <a:t>pairs</a:t>
            </a:r>
            <a:r>
              <a:rPr lang="it-IT" sz="2800" i="1" dirty="0"/>
              <a:t> in the </a:t>
            </a:r>
            <a:r>
              <a:rPr lang="it-IT" sz="2800" i="1" dirty="0" err="1"/>
              <a:t>gametes</a:t>
            </a:r>
            <a:r>
              <a:rPr lang="it-IT" sz="2800" dirty="0"/>
              <a:t>. </a:t>
            </a:r>
            <a:r>
              <a:rPr lang="it-IT" sz="2800" dirty="0" err="1"/>
              <a:t>Each</a:t>
            </a:r>
            <a:r>
              <a:rPr lang="it-IT" sz="2800" dirty="0"/>
              <a:t> gamete </a:t>
            </a:r>
            <a:r>
              <a:rPr lang="it-IT" sz="2800" dirty="0" err="1"/>
              <a:t>has</a:t>
            </a:r>
            <a:r>
              <a:rPr lang="it-IT" sz="2800" dirty="0"/>
              <a:t> </a:t>
            </a:r>
            <a:r>
              <a:rPr lang="it-IT" sz="2800" dirty="0" err="1"/>
              <a:t>only</a:t>
            </a:r>
            <a:r>
              <a:rPr lang="it-IT" sz="2800" dirty="0"/>
              <a:t> </a:t>
            </a:r>
            <a:r>
              <a:rPr lang="it-IT" sz="2800" dirty="0" err="1"/>
              <a:t>one</a:t>
            </a:r>
            <a:r>
              <a:rPr lang="it-IT" sz="2800" dirty="0"/>
              <a:t> </a:t>
            </a:r>
            <a:r>
              <a:rPr lang="it-IT" sz="2800" dirty="0" err="1"/>
              <a:t>member</a:t>
            </a:r>
            <a:r>
              <a:rPr lang="it-IT" sz="2800" dirty="0"/>
              <a:t> of </a:t>
            </a:r>
            <a:r>
              <a:rPr lang="it-IT" sz="2800" dirty="0" err="1"/>
              <a:t>each</a:t>
            </a:r>
            <a:r>
              <a:rPr lang="it-IT" sz="2800" dirty="0"/>
              <a:t> </a:t>
            </a:r>
            <a:r>
              <a:rPr lang="it-IT" sz="2800" dirty="0" err="1"/>
              <a:t>pair</a:t>
            </a:r>
            <a:r>
              <a:rPr lang="it-IT" sz="28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Grp="1" noChangeAspect="1" noChangeArrowheads="1"/>
          </p:cNvPicPr>
          <p:nvPr>
            <p:ph/>
          </p:nvPr>
        </p:nvPicPr>
        <p:blipFill>
          <a:blip r:embed="rId2"/>
          <a:srcRect/>
          <a:stretch>
            <a:fillRect/>
          </a:stretch>
        </p:blipFill>
        <p:spPr>
          <a:xfrm>
            <a:off x="1187450" y="1557338"/>
            <a:ext cx="6111875" cy="4668837"/>
          </a:xfrm>
          <a:noFill/>
        </p:spPr>
      </p:pic>
      <p:sp>
        <p:nvSpPr>
          <p:cNvPr id="237571" name="Text Box 3"/>
          <p:cNvSpPr txBox="1">
            <a:spLocks noChangeArrowheads="1"/>
          </p:cNvSpPr>
          <p:nvPr/>
        </p:nvSpPr>
        <p:spPr bwMode="auto">
          <a:xfrm>
            <a:off x="684213" y="404813"/>
            <a:ext cx="7848600" cy="1006475"/>
          </a:xfrm>
          <a:prstGeom prst="rect">
            <a:avLst/>
          </a:prstGeom>
          <a:noFill/>
          <a:ln w="12700">
            <a:noFill/>
            <a:miter lim="800000"/>
            <a:headEnd type="none" w="sm" len="sm"/>
            <a:tailEnd type="none" w="sm" len="sm"/>
          </a:ln>
        </p:spPr>
        <p:txBody>
          <a:bodyPr>
            <a:spAutoFit/>
          </a:bodyPr>
          <a:lstStyle/>
          <a:p>
            <a:pPr>
              <a:spcBef>
                <a:spcPct val="50000"/>
              </a:spcBef>
            </a:pPr>
            <a:r>
              <a:rPr lang="en-US" sz="2000" dirty="0" smtClean="0"/>
              <a:t>In </a:t>
            </a:r>
            <a:r>
              <a:rPr lang="en-US" sz="2000" dirty="0"/>
              <a:t>1969 </a:t>
            </a:r>
            <a:r>
              <a:rPr lang="en-US" sz="2000" dirty="0" err="1"/>
              <a:t>Lubs</a:t>
            </a:r>
            <a:r>
              <a:rPr lang="en-US" sz="2000" dirty="0"/>
              <a:t> </a:t>
            </a:r>
            <a:r>
              <a:rPr lang="en-US" sz="2000" dirty="0" smtClean="0"/>
              <a:t>observed a constraint </a:t>
            </a:r>
            <a:r>
              <a:rPr lang="en-US" sz="2000" dirty="0"/>
              <a:t>(marker X) </a:t>
            </a:r>
            <a:r>
              <a:rPr lang="en-US" sz="2000" dirty="0" smtClean="0"/>
              <a:t>on the long arm of chromosome </a:t>
            </a:r>
            <a:r>
              <a:rPr lang="en-US" sz="2000" dirty="0"/>
              <a:t>X in </a:t>
            </a:r>
            <a:r>
              <a:rPr lang="en-US" sz="2000" dirty="0" smtClean="0"/>
              <a:t>four affected males and three obliged </a:t>
            </a:r>
            <a:r>
              <a:rPr lang="en-US" sz="2000" dirty="0"/>
              <a:t>carriers </a:t>
            </a:r>
            <a:r>
              <a:rPr lang="en-US" sz="2000" dirty="0" smtClean="0"/>
              <a:t>from the same family</a:t>
            </a:r>
            <a:endParaRPr lang="en-US" sz="20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3"/>
          <a:srcRect/>
          <a:stretch>
            <a:fillRect/>
          </a:stretch>
        </p:blipFill>
        <p:spPr bwMode="auto">
          <a:xfrm>
            <a:off x="1258888" y="1844675"/>
            <a:ext cx="2298700" cy="4622800"/>
          </a:xfrm>
          <a:prstGeom prst="rect">
            <a:avLst/>
          </a:prstGeom>
          <a:noFill/>
          <a:ln w="9525">
            <a:noFill/>
            <a:miter lim="800000"/>
            <a:headEnd/>
            <a:tailEnd/>
          </a:ln>
        </p:spPr>
      </p:pic>
      <p:sp>
        <p:nvSpPr>
          <p:cNvPr id="238596" name="Text Box 4"/>
          <p:cNvSpPr txBox="1">
            <a:spLocks noChangeArrowheads="1"/>
          </p:cNvSpPr>
          <p:nvPr/>
        </p:nvSpPr>
        <p:spPr bwMode="auto">
          <a:xfrm>
            <a:off x="4140200" y="260350"/>
            <a:ext cx="4511675" cy="519113"/>
          </a:xfrm>
          <a:prstGeom prst="rect">
            <a:avLst/>
          </a:prstGeom>
          <a:noFill/>
          <a:ln w="9525">
            <a:noFill/>
            <a:miter lim="800000"/>
            <a:headEnd/>
            <a:tailEnd/>
          </a:ln>
        </p:spPr>
        <p:txBody>
          <a:bodyPr>
            <a:spAutoFit/>
          </a:bodyPr>
          <a:lstStyle/>
          <a:p>
            <a:pPr algn="r" eaLnBrk="0" hangingPunct="0"/>
            <a:r>
              <a:rPr lang="fr-FR" sz="2800" dirty="0" smtClean="0">
                <a:solidFill>
                  <a:schemeClr val="accent2"/>
                </a:solidFill>
              </a:rPr>
              <a:t>The fragile site in </a:t>
            </a:r>
            <a:r>
              <a:rPr lang="fr-FR" sz="2800" dirty="0">
                <a:solidFill>
                  <a:schemeClr val="accent2"/>
                </a:solidFill>
              </a:rPr>
              <a:t>Xq27.3</a:t>
            </a:r>
          </a:p>
        </p:txBody>
      </p:sp>
      <p:sp>
        <p:nvSpPr>
          <p:cNvPr id="2" name="Rettangolo 1"/>
          <p:cNvSpPr/>
          <p:nvPr/>
        </p:nvSpPr>
        <p:spPr>
          <a:xfrm>
            <a:off x="4032448" y="1556792"/>
            <a:ext cx="4572000" cy="4893647"/>
          </a:xfrm>
          <a:prstGeom prst="rect">
            <a:avLst/>
          </a:prstGeom>
        </p:spPr>
        <p:txBody>
          <a:bodyPr>
            <a:spAutoFit/>
          </a:bodyPr>
          <a:lstStyle/>
          <a:p>
            <a:r>
              <a:rPr lang="it-IT" dirty="0" err="1"/>
              <a:t>breakage</a:t>
            </a:r>
            <a:r>
              <a:rPr lang="it-IT" dirty="0"/>
              <a:t> </a:t>
            </a:r>
            <a:r>
              <a:rPr lang="it-IT" dirty="0" smtClean="0"/>
              <a:t>or </a:t>
            </a:r>
            <a:r>
              <a:rPr lang="it-IT" dirty="0" err="1"/>
              <a:t>constriction</a:t>
            </a:r>
            <a:r>
              <a:rPr lang="it-IT" dirty="0"/>
              <a:t> of </a:t>
            </a:r>
            <a:r>
              <a:rPr lang="it-IT" dirty="0" err="1"/>
              <a:t>metaphase</a:t>
            </a:r>
            <a:r>
              <a:rPr lang="it-IT" dirty="0"/>
              <a:t> </a:t>
            </a:r>
            <a:r>
              <a:rPr lang="it-IT" dirty="0" err="1"/>
              <a:t>chromosomes</a:t>
            </a:r>
            <a:r>
              <a:rPr lang="it-IT" dirty="0"/>
              <a:t> </a:t>
            </a:r>
            <a:r>
              <a:rPr lang="it-IT" dirty="0" err="1"/>
              <a:t>that</a:t>
            </a:r>
            <a:r>
              <a:rPr lang="it-IT" dirty="0"/>
              <a:t> </a:t>
            </a:r>
            <a:r>
              <a:rPr lang="it-IT" dirty="0" err="1"/>
              <a:t>occurs</a:t>
            </a:r>
            <a:r>
              <a:rPr lang="it-IT" dirty="0"/>
              <a:t> </a:t>
            </a:r>
            <a:r>
              <a:rPr lang="it-IT" dirty="0" err="1"/>
              <a:t>when</a:t>
            </a:r>
            <a:r>
              <a:rPr lang="it-IT" dirty="0"/>
              <a:t> </a:t>
            </a:r>
            <a:r>
              <a:rPr lang="it-IT" dirty="0" err="1"/>
              <a:t>cells</a:t>
            </a:r>
            <a:r>
              <a:rPr lang="it-IT" dirty="0"/>
              <a:t> are </a:t>
            </a:r>
            <a:r>
              <a:rPr lang="it-IT" dirty="0" err="1"/>
              <a:t>exposed</a:t>
            </a:r>
            <a:r>
              <a:rPr lang="it-IT" dirty="0"/>
              <a:t> to a </a:t>
            </a:r>
            <a:r>
              <a:rPr lang="it-IT" dirty="0" err="1"/>
              <a:t>disruption</a:t>
            </a:r>
            <a:r>
              <a:rPr lang="it-IT" dirty="0"/>
              <a:t> of DNA </a:t>
            </a:r>
            <a:r>
              <a:rPr lang="it-IT" dirty="0" err="1"/>
              <a:t>replication</a:t>
            </a:r>
            <a:endParaRPr lang="it-IT" dirty="0"/>
          </a:p>
          <a:p>
            <a:endParaRPr lang="it-IT" dirty="0" smtClean="0"/>
          </a:p>
          <a:p>
            <a:r>
              <a:rPr lang="it-IT" dirty="0" smtClean="0"/>
              <a:t>fragile </a:t>
            </a:r>
            <a:r>
              <a:rPr lang="it-IT" dirty="0" err="1"/>
              <a:t>sites</a:t>
            </a:r>
            <a:r>
              <a:rPr lang="it-IT" dirty="0"/>
              <a:t> are on </a:t>
            </a:r>
            <a:r>
              <a:rPr lang="it-IT" dirty="0" err="1"/>
              <a:t>all</a:t>
            </a:r>
            <a:r>
              <a:rPr lang="it-IT" dirty="0"/>
              <a:t> </a:t>
            </a:r>
            <a:r>
              <a:rPr lang="it-IT" dirty="0" err="1"/>
              <a:t>chromosomes</a:t>
            </a:r>
            <a:r>
              <a:rPr lang="it-IT" dirty="0"/>
              <a:t> </a:t>
            </a:r>
            <a:r>
              <a:rPr lang="it-IT" dirty="0" smtClean="0"/>
              <a:t>and </a:t>
            </a:r>
            <a:r>
              <a:rPr lang="it-IT" dirty="0"/>
              <a:t>are </a:t>
            </a:r>
            <a:r>
              <a:rPr lang="it-IT" dirty="0" err="1" smtClean="0"/>
              <a:t>named</a:t>
            </a:r>
            <a:r>
              <a:rPr lang="it-IT" dirty="0" smtClean="0"/>
              <a:t> from the </a:t>
            </a:r>
            <a:r>
              <a:rPr lang="it-IT" dirty="0" err="1" smtClean="0"/>
              <a:t>chromosomal</a:t>
            </a:r>
            <a:r>
              <a:rPr lang="it-IT" dirty="0" smtClean="0"/>
              <a:t> band, </a:t>
            </a:r>
            <a:r>
              <a:rPr lang="it-IT" dirty="0"/>
              <a:t>e.g. </a:t>
            </a:r>
            <a:r>
              <a:rPr lang="it-IT" dirty="0" err="1"/>
              <a:t>between</a:t>
            </a:r>
            <a:r>
              <a:rPr lang="it-IT" dirty="0"/>
              <a:t> (X) (</a:t>
            </a:r>
            <a:r>
              <a:rPr lang="it-IT" dirty="0" err="1"/>
              <a:t>q</a:t>
            </a:r>
            <a:r>
              <a:rPr lang="it-IT" dirty="0"/>
              <a:t> 27.3)</a:t>
            </a:r>
          </a:p>
          <a:p>
            <a:endParaRPr lang="it-IT" dirty="0" smtClean="0"/>
          </a:p>
          <a:p>
            <a:r>
              <a:rPr lang="it-IT" dirty="0" smtClean="0"/>
              <a:t>HUGO </a:t>
            </a:r>
            <a:r>
              <a:rPr lang="it-IT" dirty="0"/>
              <a:t>nomenclature </a:t>
            </a:r>
            <a:r>
              <a:rPr lang="it-IT" dirty="0" err="1"/>
              <a:t>calls</a:t>
            </a:r>
            <a:r>
              <a:rPr lang="it-IT" dirty="0"/>
              <a:t> </a:t>
            </a:r>
            <a:r>
              <a:rPr lang="it-IT" dirty="0" err="1"/>
              <a:t>this</a:t>
            </a:r>
            <a:r>
              <a:rPr lang="it-IT" dirty="0"/>
              <a:t> site FRAXA, the </a:t>
            </a:r>
            <a:r>
              <a:rPr lang="it-IT" dirty="0" smtClean="0"/>
              <a:t>first fragile </a:t>
            </a:r>
            <a:r>
              <a:rPr lang="it-IT" dirty="0"/>
              <a:t>site </a:t>
            </a:r>
            <a:r>
              <a:rPr lang="it-IT" dirty="0" err="1"/>
              <a:t>identified</a:t>
            </a:r>
            <a:r>
              <a:rPr lang="it-IT" dirty="0"/>
              <a:t> on </a:t>
            </a:r>
            <a:r>
              <a:rPr lang="it-IT" dirty="0" err="1"/>
              <a:t>chromosome</a:t>
            </a:r>
            <a:r>
              <a:rPr lang="it-IT" dirty="0"/>
              <a:t> X</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ChangeArrowheads="1"/>
          </p:cNvSpPr>
          <p:nvPr/>
        </p:nvSpPr>
        <p:spPr bwMode="auto">
          <a:xfrm>
            <a:off x="7854950" y="3276600"/>
            <a:ext cx="457200" cy="469900"/>
          </a:xfrm>
          <a:prstGeom prst="rect">
            <a:avLst/>
          </a:prstGeom>
          <a:no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39" name="Oval 3"/>
          <p:cNvSpPr>
            <a:spLocks noChangeArrowheads="1"/>
          </p:cNvSpPr>
          <p:nvPr/>
        </p:nvSpPr>
        <p:spPr bwMode="auto">
          <a:xfrm>
            <a:off x="4813300" y="2216150"/>
            <a:ext cx="531813" cy="531813"/>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0" name="Oval 4"/>
          <p:cNvSpPr>
            <a:spLocks noChangeArrowheads="1"/>
          </p:cNvSpPr>
          <p:nvPr/>
        </p:nvSpPr>
        <p:spPr bwMode="auto">
          <a:xfrm>
            <a:off x="4999038" y="2401888"/>
            <a:ext cx="160337" cy="160337"/>
          </a:xfrm>
          <a:prstGeom prst="ellipse">
            <a:avLst/>
          </a:prstGeom>
          <a:solidFill>
            <a:schemeClr val="tx1"/>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1" name="Rectangle 5"/>
          <p:cNvSpPr>
            <a:spLocks noChangeArrowheads="1"/>
          </p:cNvSpPr>
          <p:nvPr/>
        </p:nvSpPr>
        <p:spPr bwMode="auto">
          <a:xfrm>
            <a:off x="3819525" y="3289300"/>
            <a:ext cx="455613" cy="468313"/>
          </a:xfrm>
          <a:prstGeom prst="rect">
            <a:avLst/>
          </a:prstGeom>
          <a:no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2" name="Oval 6"/>
          <p:cNvSpPr>
            <a:spLocks noChangeArrowheads="1"/>
          </p:cNvSpPr>
          <p:nvPr/>
        </p:nvSpPr>
        <p:spPr bwMode="auto">
          <a:xfrm>
            <a:off x="8018463" y="3435350"/>
            <a:ext cx="157162" cy="157163"/>
          </a:xfrm>
          <a:prstGeom prst="ellipse">
            <a:avLst/>
          </a:prstGeom>
          <a:solidFill>
            <a:schemeClr val="tx1"/>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3" name="Rectangle 7"/>
          <p:cNvSpPr>
            <a:spLocks noChangeArrowheads="1"/>
          </p:cNvSpPr>
          <p:nvPr/>
        </p:nvSpPr>
        <p:spPr bwMode="auto">
          <a:xfrm>
            <a:off x="593725" y="4454525"/>
            <a:ext cx="469900" cy="469900"/>
          </a:xfrm>
          <a:prstGeom prst="rect">
            <a:avLst/>
          </a:prstGeom>
          <a:solidFill>
            <a:schemeClr val="tx1"/>
          </a:solidFill>
          <a:ln w="9525">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4" name="Line 8"/>
          <p:cNvSpPr>
            <a:spLocks noChangeShapeType="1"/>
          </p:cNvSpPr>
          <p:nvPr/>
        </p:nvSpPr>
        <p:spPr bwMode="auto">
          <a:xfrm>
            <a:off x="1941513" y="2995613"/>
            <a:ext cx="6142037" cy="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5" name="Line 9"/>
          <p:cNvSpPr>
            <a:spLocks noChangeShapeType="1"/>
          </p:cNvSpPr>
          <p:nvPr/>
        </p:nvSpPr>
        <p:spPr bwMode="auto">
          <a:xfrm>
            <a:off x="1951038" y="2995613"/>
            <a:ext cx="0" cy="293687"/>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6" name="Line 10"/>
          <p:cNvSpPr>
            <a:spLocks noChangeShapeType="1"/>
          </p:cNvSpPr>
          <p:nvPr/>
        </p:nvSpPr>
        <p:spPr bwMode="auto">
          <a:xfrm>
            <a:off x="8083550" y="2986088"/>
            <a:ext cx="0" cy="296862"/>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7" name="Line 11"/>
          <p:cNvSpPr>
            <a:spLocks noChangeShapeType="1"/>
          </p:cNvSpPr>
          <p:nvPr/>
        </p:nvSpPr>
        <p:spPr bwMode="auto">
          <a:xfrm>
            <a:off x="5084763" y="2751138"/>
            <a:ext cx="0" cy="244475"/>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8" name="Line 12"/>
          <p:cNvSpPr>
            <a:spLocks noChangeShapeType="1"/>
          </p:cNvSpPr>
          <p:nvPr/>
        </p:nvSpPr>
        <p:spPr bwMode="auto">
          <a:xfrm>
            <a:off x="1951038" y="3821113"/>
            <a:ext cx="0" cy="328612"/>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49" name="Line 13"/>
          <p:cNvSpPr>
            <a:spLocks noChangeShapeType="1"/>
          </p:cNvSpPr>
          <p:nvPr/>
        </p:nvSpPr>
        <p:spPr bwMode="auto">
          <a:xfrm>
            <a:off x="8083550" y="3748088"/>
            <a:ext cx="0" cy="401637"/>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0" name="Line 14"/>
          <p:cNvSpPr>
            <a:spLocks noChangeShapeType="1"/>
          </p:cNvSpPr>
          <p:nvPr/>
        </p:nvSpPr>
        <p:spPr bwMode="auto">
          <a:xfrm>
            <a:off x="798513" y="4138613"/>
            <a:ext cx="2212975" cy="11112"/>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1" name="Line 15"/>
          <p:cNvSpPr>
            <a:spLocks noChangeShapeType="1"/>
          </p:cNvSpPr>
          <p:nvPr/>
        </p:nvSpPr>
        <p:spPr bwMode="auto">
          <a:xfrm>
            <a:off x="804863" y="4137025"/>
            <a:ext cx="0" cy="3175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2" name="Line 16"/>
          <p:cNvSpPr>
            <a:spLocks noChangeShapeType="1"/>
          </p:cNvSpPr>
          <p:nvPr/>
        </p:nvSpPr>
        <p:spPr bwMode="auto">
          <a:xfrm>
            <a:off x="1951038" y="4149725"/>
            <a:ext cx="0" cy="29368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3" name="Line 17"/>
          <p:cNvSpPr>
            <a:spLocks noChangeShapeType="1"/>
          </p:cNvSpPr>
          <p:nvPr/>
        </p:nvSpPr>
        <p:spPr bwMode="auto">
          <a:xfrm>
            <a:off x="3011488" y="4143375"/>
            <a:ext cx="0" cy="30003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4" name="Line 18"/>
          <p:cNvSpPr>
            <a:spLocks noChangeShapeType="1"/>
          </p:cNvSpPr>
          <p:nvPr/>
        </p:nvSpPr>
        <p:spPr bwMode="auto">
          <a:xfrm>
            <a:off x="4219575" y="4149725"/>
            <a:ext cx="4575175" cy="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5" name="Line 19"/>
          <p:cNvSpPr>
            <a:spLocks noChangeShapeType="1"/>
          </p:cNvSpPr>
          <p:nvPr/>
        </p:nvSpPr>
        <p:spPr bwMode="auto">
          <a:xfrm>
            <a:off x="4221163" y="4140200"/>
            <a:ext cx="0" cy="303213"/>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6" name="Line 20"/>
          <p:cNvSpPr>
            <a:spLocks noChangeShapeType="1"/>
          </p:cNvSpPr>
          <p:nvPr/>
        </p:nvSpPr>
        <p:spPr bwMode="auto">
          <a:xfrm>
            <a:off x="5461000" y="4149725"/>
            <a:ext cx="0" cy="29368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7" name="Line 21"/>
          <p:cNvSpPr>
            <a:spLocks noChangeShapeType="1"/>
          </p:cNvSpPr>
          <p:nvPr/>
        </p:nvSpPr>
        <p:spPr bwMode="auto">
          <a:xfrm>
            <a:off x="7620000" y="4149725"/>
            <a:ext cx="0" cy="29368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8" name="Line 22"/>
          <p:cNvSpPr>
            <a:spLocks noChangeShapeType="1"/>
          </p:cNvSpPr>
          <p:nvPr/>
        </p:nvSpPr>
        <p:spPr bwMode="auto">
          <a:xfrm>
            <a:off x="8786813" y="4146550"/>
            <a:ext cx="0" cy="309563"/>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59" name="Line 23"/>
          <p:cNvSpPr>
            <a:spLocks noChangeShapeType="1"/>
          </p:cNvSpPr>
          <p:nvPr/>
        </p:nvSpPr>
        <p:spPr bwMode="auto">
          <a:xfrm>
            <a:off x="4032250" y="2995613"/>
            <a:ext cx="0" cy="293687"/>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0" name="Line 24"/>
          <p:cNvSpPr>
            <a:spLocks noChangeShapeType="1"/>
          </p:cNvSpPr>
          <p:nvPr/>
        </p:nvSpPr>
        <p:spPr bwMode="auto">
          <a:xfrm>
            <a:off x="6002338" y="2995613"/>
            <a:ext cx="0" cy="293687"/>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1" name="Line 25"/>
          <p:cNvSpPr>
            <a:spLocks noChangeShapeType="1"/>
          </p:cNvSpPr>
          <p:nvPr/>
        </p:nvSpPr>
        <p:spPr bwMode="auto">
          <a:xfrm>
            <a:off x="5462588" y="4973638"/>
            <a:ext cx="0" cy="293687"/>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2" name="Line 26"/>
          <p:cNvSpPr>
            <a:spLocks noChangeShapeType="1"/>
          </p:cNvSpPr>
          <p:nvPr/>
        </p:nvSpPr>
        <p:spPr bwMode="auto">
          <a:xfrm>
            <a:off x="2679700" y="5267325"/>
            <a:ext cx="4811713" cy="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3" name="Line 27"/>
          <p:cNvSpPr>
            <a:spLocks noChangeShapeType="1"/>
          </p:cNvSpPr>
          <p:nvPr/>
        </p:nvSpPr>
        <p:spPr bwMode="auto">
          <a:xfrm>
            <a:off x="2690813" y="5264150"/>
            <a:ext cx="0" cy="309563"/>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4" name="Line 28"/>
          <p:cNvSpPr>
            <a:spLocks noChangeShapeType="1"/>
          </p:cNvSpPr>
          <p:nvPr/>
        </p:nvSpPr>
        <p:spPr bwMode="auto">
          <a:xfrm>
            <a:off x="3932238" y="5270500"/>
            <a:ext cx="0" cy="303213"/>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5" name="Line 29"/>
          <p:cNvSpPr>
            <a:spLocks noChangeShapeType="1"/>
          </p:cNvSpPr>
          <p:nvPr/>
        </p:nvSpPr>
        <p:spPr bwMode="auto">
          <a:xfrm>
            <a:off x="5138738" y="5273675"/>
            <a:ext cx="0" cy="29368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6" name="Line 30"/>
          <p:cNvSpPr>
            <a:spLocks noChangeShapeType="1"/>
          </p:cNvSpPr>
          <p:nvPr/>
        </p:nvSpPr>
        <p:spPr bwMode="auto">
          <a:xfrm>
            <a:off x="6357938" y="5267325"/>
            <a:ext cx="0" cy="30638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67" name="Line 31"/>
          <p:cNvSpPr>
            <a:spLocks noChangeShapeType="1"/>
          </p:cNvSpPr>
          <p:nvPr/>
        </p:nvSpPr>
        <p:spPr bwMode="auto">
          <a:xfrm>
            <a:off x="7491413" y="5257800"/>
            <a:ext cx="0" cy="315913"/>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39648" name="Text Box 32"/>
          <p:cNvSpPr txBox="1">
            <a:spLocks noChangeArrowheads="1"/>
          </p:cNvSpPr>
          <p:nvPr/>
        </p:nvSpPr>
        <p:spPr bwMode="auto">
          <a:xfrm>
            <a:off x="4614863" y="2028825"/>
            <a:ext cx="298450" cy="336550"/>
          </a:xfrm>
          <a:prstGeom prst="rect">
            <a:avLst/>
          </a:prstGeom>
          <a:noFill/>
          <a:ln w="9525">
            <a:noFill/>
            <a:miter lim="800000"/>
            <a:headEnd/>
            <a:tailEnd/>
          </a:ln>
        </p:spPr>
        <p:txBody>
          <a:bodyPr>
            <a:spAutoFit/>
          </a:bodyPr>
          <a:lstStyle/>
          <a:p>
            <a:pPr eaLnBrk="0" hangingPunct="0"/>
            <a:r>
              <a:rPr lang="fr-FR" sz="1600"/>
              <a:t>1</a:t>
            </a:r>
          </a:p>
        </p:txBody>
      </p:sp>
      <p:sp>
        <p:nvSpPr>
          <p:cNvPr id="239649" name="Text Box 33"/>
          <p:cNvSpPr txBox="1">
            <a:spLocks noChangeArrowheads="1"/>
          </p:cNvSpPr>
          <p:nvPr/>
        </p:nvSpPr>
        <p:spPr bwMode="auto">
          <a:xfrm>
            <a:off x="1503363" y="3168650"/>
            <a:ext cx="296862" cy="336550"/>
          </a:xfrm>
          <a:prstGeom prst="rect">
            <a:avLst/>
          </a:prstGeom>
          <a:noFill/>
          <a:ln w="9525">
            <a:noFill/>
            <a:miter lim="800000"/>
            <a:headEnd/>
            <a:tailEnd/>
          </a:ln>
        </p:spPr>
        <p:txBody>
          <a:bodyPr wrap="none">
            <a:spAutoFit/>
          </a:bodyPr>
          <a:lstStyle/>
          <a:p>
            <a:pPr eaLnBrk="0" hangingPunct="0"/>
            <a:r>
              <a:rPr lang="fr-FR" sz="1600"/>
              <a:t>1</a:t>
            </a:r>
          </a:p>
        </p:txBody>
      </p:sp>
      <p:sp>
        <p:nvSpPr>
          <p:cNvPr id="239650" name="Text Box 34"/>
          <p:cNvSpPr txBox="1">
            <a:spLocks noChangeArrowheads="1"/>
          </p:cNvSpPr>
          <p:nvPr/>
        </p:nvSpPr>
        <p:spPr bwMode="auto">
          <a:xfrm>
            <a:off x="3548063" y="3155950"/>
            <a:ext cx="296862" cy="336550"/>
          </a:xfrm>
          <a:prstGeom prst="rect">
            <a:avLst/>
          </a:prstGeom>
          <a:noFill/>
          <a:ln w="9525">
            <a:noFill/>
            <a:miter lim="800000"/>
            <a:headEnd/>
            <a:tailEnd/>
          </a:ln>
        </p:spPr>
        <p:txBody>
          <a:bodyPr wrap="none">
            <a:spAutoFit/>
          </a:bodyPr>
          <a:lstStyle/>
          <a:p>
            <a:pPr eaLnBrk="0" hangingPunct="0"/>
            <a:r>
              <a:rPr lang="fr-FR" sz="1600"/>
              <a:t>2</a:t>
            </a:r>
          </a:p>
        </p:txBody>
      </p:sp>
      <p:sp>
        <p:nvSpPr>
          <p:cNvPr id="239651" name="Text Box 35"/>
          <p:cNvSpPr txBox="1">
            <a:spLocks noChangeArrowheads="1"/>
          </p:cNvSpPr>
          <p:nvPr/>
        </p:nvSpPr>
        <p:spPr bwMode="auto">
          <a:xfrm>
            <a:off x="5562600" y="3214688"/>
            <a:ext cx="296863" cy="336550"/>
          </a:xfrm>
          <a:prstGeom prst="rect">
            <a:avLst/>
          </a:prstGeom>
          <a:noFill/>
          <a:ln w="9525">
            <a:noFill/>
            <a:miter lim="800000"/>
            <a:headEnd/>
            <a:tailEnd/>
          </a:ln>
        </p:spPr>
        <p:txBody>
          <a:bodyPr wrap="none">
            <a:spAutoFit/>
          </a:bodyPr>
          <a:lstStyle/>
          <a:p>
            <a:pPr eaLnBrk="0" hangingPunct="0"/>
            <a:r>
              <a:rPr lang="fr-FR" sz="1600"/>
              <a:t>3</a:t>
            </a:r>
          </a:p>
        </p:txBody>
      </p:sp>
      <p:sp>
        <p:nvSpPr>
          <p:cNvPr id="239652" name="Text Box 36"/>
          <p:cNvSpPr txBox="1">
            <a:spLocks noChangeArrowheads="1"/>
          </p:cNvSpPr>
          <p:nvPr/>
        </p:nvSpPr>
        <p:spPr bwMode="auto">
          <a:xfrm>
            <a:off x="7623175" y="3155950"/>
            <a:ext cx="296863" cy="336550"/>
          </a:xfrm>
          <a:prstGeom prst="rect">
            <a:avLst/>
          </a:prstGeom>
          <a:noFill/>
          <a:ln w="9525">
            <a:noFill/>
            <a:miter lim="800000"/>
            <a:headEnd/>
            <a:tailEnd/>
          </a:ln>
        </p:spPr>
        <p:txBody>
          <a:bodyPr wrap="none">
            <a:spAutoFit/>
          </a:bodyPr>
          <a:lstStyle/>
          <a:p>
            <a:pPr eaLnBrk="0" hangingPunct="0"/>
            <a:r>
              <a:rPr lang="fr-FR" sz="1600"/>
              <a:t>4</a:t>
            </a:r>
          </a:p>
        </p:txBody>
      </p:sp>
      <p:sp>
        <p:nvSpPr>
          <p:cNvPr id="239653" name="Text Box 37"/>
          <p:cNvSpPr txBox="1">
            <a:spLocks noChangeArrowheads="1"/>
          </p:cNvSpPr>
          <p:nvPr/>
        </p:nvSpPr>
        <p:spPr bwMode="auto">
          <a:xfrm>
            <a:off x="511175" y="4191000"/>
            <a:ext cx="296863" cy="336550"/>
          </a:xfrm>
          <a:prstGeom prst="rect">
            <a:avLst/>
          </a:prstGeom>
          <a:noFill/>
          <a:ln w="9525">
            <a:noFill/>
            <a:miter lim="800000"/>
            <a:headEnd/>
            <a:tailEnd/>
          </a:ln>
        </p:spPr>
        <p:txBody>
          <a:bodyPr wrap="none">
            <a:spAutoFit/>
          </a:bodyPr>
          <a:lstStyle/>
          <a:p>
            <a:pPr eaLnBrk="0" hangingPunct="0"/>
            <a:r>
              <a:rPr lang="fr-FR" sz="1600"/>
              <a:t>1</a:t>
            </a:r>
          </a:p>
        </p:txBody>
      </p:sp>
      <p:sp>
        <p:nvSpPr>
          <p:cNvPr id="628774" name="Oval 38"/>
          <p:cNvSpPr>
            <a:spLocks noChangeArrowheads="1"/>
          </p:cNvSpPr>
          <p:nvPr/>
        </p:nvSpPr>
        <p:spPr bwMode="auto">
          <a:xfrm>
            <a:off x="1693863" y="3290888"/>
            <a:ext cx="530225" cy="531812"/>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75" name="Oval 39"/>
          <p:cNvSpPr>
            <a:spLocks noChangeArrowheads="1"/>
          </p:cNvSpPr>
          <p:nvPr/>
        </p:nvSpPr>
        <p:spPr bwMode="auto">
          <a:xfrm>
            <a:off x="1879600" y="3476625"/>
            <a:ext cx="158750" cy="160338"/>
          </a:xfrm>
          <a:prstGeom prst="ellipse">
            <a:avLst/>
          </a:prstGeom>
          <a:solidFill>
            <a:schemeClr val="tx1"/>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76" name="Oval 40"/>
          <p:cNvSpPr>
            <a:spLocks noChangeArrowheads="1"/>
          </p:cNvSpPr>
          <p:nvPr/>
        </p:nvSpPr>
        <p:spPr bwMode="auto">
          <a:xfrm>
            <a:off x="5741988" y="3290888"/>
            <a:ext cx="531812" cy="531812"/>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77" name="Oval 41"/>
          <p:cNvSpPr>
            <a:spLocks noChangeArrowheads="1"/>
          </p:cNvSpPr>
          <p:nvPr/>
        </p:nvSpPr>
        <p:spPr bwMode="auto">
          <a:xfrm>
            <a:off x="1679575" y="4432300"/>
            <a:ext cx="531813" cy="531813"/>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78" name="Oval 42"/>
          <p:cNvSpPr>
            <a:spLocks noChangeArrowheads="1"/>
          </p:cNvSpPr>
          <p:nvPr/>
        </p:nvSpPr>
        <p:spPr bwMode="auto">
          <a:xfrm>
            <a:off x="2732088" y="4445000"/>
            <a:ext cx="531812" cy="531813"/>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79" name="Oval 43"/>
          <p:cNvSpPr>
            <a:spLocks noChangeArrowheads="1"/>
          </p:cNvSpPr>
          <p:nvPr/>
        </p:nvSpPr>
        <p:spPr bwMode="auto">
          <a:xfrm>
            <a:off x="2700338" y="4437063"/>
            <a:ext cx="573087" cy="525462"/>
          </a:xfrm>
          <a:prstGeom prst="ellipse">
            <a:avLst/>
          </a:prstGeom>
          <a:solidFill>
            <a:schemeClr val="tx1"/>
          </a:solidFill>
          <a:ln w="9525">
            <a:no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80" name="Oval 44"/>
          <p:cNvSpPr>
            <a:spLocks noChangeArrowheads="1"/>
          </p:cNvSpPr>
          <p:nvPr/>
        </p:nvSpPr>
        <p:spPr bwMode="auto">
          <a:xfrm>
            <a:off x="3962400" y="4445000"/>
            <a:ext cx="531813" cy="531813"/>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81" name="Oval 45"/>
          <p:cNvSpPr>
            <a:spLocks noChangeArrowheads="1"/>
          </p:cNvSpPr>
          <p:nvPr/>
        </p:nvSpPr>
        <p:spPr bwMode="auto">
          <a:xfrm>
            <a:off x="4148138" y="4630738"/>
            <a:ext cx="160337" cy="160337"/>
          </a:xfrm>
          <a:prstGeom prst="ellipse">
            <a:avLst/>
          </a:prstGeom>
          <a:solidFill>
            <a:schemeClr val="tx1"/>
          </a:solidFill>
          <a:ln w="9525">
            <a:no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82" name="Oval 46"/>
          <p:cNvSpPr>
            <a:spLocks noChangeArrowheads="1"/>
          </p:cNvSpPr>
          <p:nvPr/>
        </p:nvSpPr>
        <p:spPr bwMode="auto">
          <a:xfrm>
            <a:off x="5211763" y="4445000"/>
            <a:ext cx="530225" cy="531813"/>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83" name="Oval 47"/>
          <p:cNvSpPr>
            <a:spLocks noChangeArrowheads="1"/>
          </p:cNvSpPr>
          <p:nvPr/>
        </p:nvSpPr>
        <p:spPr bwMode="auto">
          <a:xfrm>
            <a:off x="5397500" y="4630738"/>
            <a:ext cx="158750" cy="160337"/>
          </a:xfrm>
          <a:prstGeom prst="ellipse">
            <a:avLst/>
          </a:prstGeom>
          <a:solidFill>
            <a:schemeClr val="tx1"/>
          </a:solidFill>
          <a:ln w="9525">
            <a:no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84" name="Oval 48"/>
          <p:cNvSpPr>
            <a:spLocks noChangeArrowheads="1"/>
          </p:cNvSpPr>
          <p:nvPr/>
        </p:nvSpPr>
        <p:spPr bwMode="auto">
          <a:xfrm>
            <a:off x="7353300" y="4445000"/>
            <a:ext cx="531813" cy="531813"/>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85" name="Oval 49"/>
          <p:cNvSpPr>
            <a:spLocks noChangeArrowheads="1"/>
          </p:cNvSpPr>
          <p:nvPr/>
        </p:nvSpPr>
        <p:spPr bwMode="auto">
          <a:xfrm>
            <a:off x="7539038" y="4630738"/>
            <a:ext cx="160337" cy="160337"/>
          </a:xfrm>
          <a:prstGeom prst="ellipse">
            <a:avLst/>
          </a:prstGeom>
          <a:solidFill>
            <a:schemeClr val="tx1"/>
          </a:solidFill>
          <a:ln w="9525">
            <a:no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39666" name="Text Box 50"/>
          <p:cNvSpPr txBox="1">
            <a:spLocks noChangeArrowheads="1"/>
          </p:cNvSpPr>
          <p:nvPr/>
        </p:nvSpPr>
        <p:spPr bwMode="auto">
          <a:xfrm>
            <a:off x="2214563" y="5334000"/>
            <a:ext cx="296862" cy="336550"/>
          </a:xfrm>
          <a:prstGeom prst="rect">
            <a:avLst/>
          </a:prstGeom>
          <a:noFill/>
          <a:ln w="9525">
            <a:noFill/>
            <a:miter lim="800000"/>
            <a:headEnd/>
            <a:tailEnd/>
          </a:ln>
        </p:spPr>
        <p:txBody>
          <a:bodyPr wrap="none">
            <a:spAutoFit/>
          </a:bodyPr>
          <a:lstStyle/>
          <a:p>
            <a:pPr eaLnBrk="0" hangingPunct="0"/>
            <a:r>
              <a:rPr lang="fr-FR" sz="1600"/>
              <a:t>1</a:t>
            </a:r>
          </a:p>
        </p:txBody>
      </p:sp>
      <p:sp>
        <p:nvSpPr>
          <p:cNvPr id="239667" name="Text Box 51"/>
          <p:cNvSpPr txBox="1">
            <a:spLocks noChangeArrowheads="1"/>
          </p:cNvSpPr>
          <p:nvPr/>
        </p:nvSpPr>
        <p:spPr bwMode="auto">
          <a:xfrm>
            <a:off x="3460750" y="5334000"/>
            <a:ext cx="296863" cy="336550"/>
          </a:xfrm>
          <a:prstGeom prst="rect">
            <a:avLst/>
          </a:prstGeom>
          <a:noFill/>
          <a:ln w="9525">
            <a:noFill/>
            <a:miter lim="800000"/>
            <a:headEnd/>
            <a:tailEnd/>
          </a:ln>
        </p:spPr>
        <p:txBody>
          <a:bodyPr wrap="none">
            <a:spAutoFit/>
          </a:bodyPr>
          <a:lstStyle/>
          <a:p>
            <a:pPr eaLnBrk="0" hangingPunct="0"/>
            <a:r>
              <a:rPr lang="fr-FR" sz="1600"/>
              <a:t>2</a:t>
            </a:r>
          </a:p>
        </p:txBody>
      </p:sp>
      <p:sp>
        <p:nvSpPr>
          <p:cNvPr id="239668" name="Text Box 52"/>
          <p:cNvSpPr txBox="1">
            <a:spLocks noChangeArrowheads="1"/>
          </p:cNvSpPr>
          <p:nvPr/>
        </p:nvSpPr>
        <p:spPr bwMode="auto">
          <a:xfrm>
            <a:off x="4722813" y="5334000"/>
            <a:ext cx="296862" cy="336550"/>
          </a:xfrm>
          <a:prstGeom prst="rect">
            <a:avLst/>
          </a:prstGeom>
          <a:noFill/>
          <a:ln w="9525">
            <a:noFill/>
            <a:miter lim="800000"/>
            <a:headEnd/>
            <a:tailEnd/>
          </a:ln>
        </p:spPr>
        <p:txBody>
          <a:bodyPr wrap="none">
            <a:spAutoFit/>
          </a:bodyPr>
          <a:lstStyle/>
          <a:p>
            <a:pPr eaLnBrk="0" hangingPunct="0"/>
            <a:r>
              <a:rPr lang="fr-FR" sz="1600"/>
              <a:t>3</a:t>
            </a:r>
          </a:p>
        </p:txBody>
      </p:sp>
      <p:sp>
        <p:nvSpPr>
          <p:cNvPr id="239669" name="Text Box 53"/>
          <p:cNvSpPr txBox="1">
            <a:spLocks noChangeArrowheads="1"/>
          </p:cNvSpPr>
          <p:nvPr/>
        </p:nvSpPr>
        <p:spPr bwMode="auto">
          <a:xfrm>
            <a:off x="5864225" y="5334000"/>
            <a:ext cx="296863" cy="336550"/>
          </a:xfrm>
          <a:prstGeom prst="rect">
            <a:avLst/>
          </a:prstGeom>
          <a:noFill/>
          <a:ln w="9525">
            <a:noFill/>
            <a:miter lim="800000"/>
            <a:headEnd/>
            <a:tailEnd/>
          </a:ln>
        </p:spPr>
        <p:txBody>
          <a:bodyPr wrap="none">
            <a:spAutoFit/>
          </a:bodyPr>
          <a:lstStyle/>
          <a:p>
            <a:pPr eaLnBrk="0" hangingPunct="0"/>
            <a:r>
              <a:rPr lang="fr-FR" sz="1600"/>
              <a:t>4</a:t>
            </a:r>
          </a:p>
        </p:txBody>
      </p:sp>
      <p:sp>
        <p:nvSpPr>
          <p:cNvPr id="239670" name="Text Box 54"/>
          <p:cNvSpPr txBox="1">
            <a:spLocks noChangeArrowheads="1"/>
          </p:cNvSpPr>
          <p:nvPr/>
        </p:nvSpPr>
        <p:spPr bwMode="auto">
          <a:xfrm>
            <a:off x="7064375" y="5321300"/>
            <a:ext cx="296863" cy="336550"/>
          </a:xfrm>
          <a:prstGeom prst="rect">
            <a:avLst/>
          </a:prstGeom>
          <a:noFill/>
          <a:ln w="9525">
            <a:noFill/>
            <a:miter lim="800000"/>
            <a:headEnd/>
            <a:tailEnd/>
          </a:ln>
        </p:spPr>
        <p:txBody>
          <a:bodyPr wrap="none">
            <a:spAutoFit/>
          </a:bodyPr>
          <a:lstStyle/>
          <a:p>
            <a:pPr eaLnBrk="0" hangingPunct="0"/>
            <a:r>
              <a:rPr lang="fr-FR" sz="1600"/>
              <a:t>5</a:t>
            </a:r>
          </a:p>
        </p:txBody>
      </p:sp>
      <p:sp>
        <p:nvSpPr>
          <p:cNvPr id="628791" name="Rectangle 55"/>
          <p:cNvSpPr>
            <a:spLocks noChangeArrowheads="1"/>
          </p:cNvSpPr>
          <p:nvPr/>
        </p:nvSpPr>
        <p:spPr bwMode="auto">
          <a:xfrm>
            <a:off x="3717925" y="5570538"/>
            <a:ext cx="469900" cy="469900"/>
          </a:xfrm>
          <a:prstGeom prst="rect">
            <a:avLst/>
          </a:prstGeom>
          <a:solidFill>
            <a:schemeClr val="tx1"/>
          </a:solidFill>
          <a:ln w="9525">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92" name="Oval 56"/>
          <p:cNvSpPr>
            <a:spLocks noChangeArrowheads="1"/>
          </p:cNvSpPr>
          <p:nvPr/>
        </p:nvSpPr>
        <p:spPr bwMode="auto">
          <a:xfrm>
            <a:off x="4872038" y="5562600"/>
            <a:ext cx="530225" cy="530225"/>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93" name="Rectangle 57"/>
          <p:cNvSpPr>
            <a:spLocks noChangeArrowheads="1"/>
          </p:cNvSpPr>
          <p:nvPr/>
        </p:nvSpPr>
        <p:spPr bwMode="auto">
          <a:xfrm>
            <a:off x="6118225" y="5570538"/>
            <a:ext cx="469900" cy="469900"/>
          </a:xfrm>
          <a:prstGeom prst="rect">
            <a:avLst/>
          </a:prstGeom>
          <a:solidFill>
            <a:schemeClr val="tx1"/>
          </a:solidFill>
          <a:ln w="9525">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94" name="Rectangle 58"/>
          <p:cNvSpPr>
            <a:spLocks noChangeArrowheads="1"/>
          </p:cNvSpPr>
          <p:nvPr/>
        </p:nvSpPr>
        <p:spPr bwMode="auto">
          <a:xfrm>
            <a:off x="6302375" y="4454525"/>
            <a:ext cx="455613" cy="469900"/>
          </a:xfrm>
          <a:prstGeom prst="rect">
            <a:avLst/>
          </a:prstGeom>
          <a:no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95" name="Rectangle 59"/>
          <p:cNvSpPr>
            <a:spLocks noChangeArrowheads="1"/>
          </p:cNvSpPr>
          <p:nvPr/>
        </p:nvSpPr>
        <p:spPr bwMode="auto">
          <a:xfrm>
            <a:off x="8548688" y="4454525"/>
            <a:ext cx="455612" cy="469900"/>
          </a:xfrm>
          <a:prstGeom prst="rect">
            <a:avLst/>
          </a:prstGeom>
          <a:no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796" name="Rectangle 60"/>
          <p:cNvSpPr>
            <a:spLocks noChangeArrowheads="1"/>
          </p:cNvSpPr>
          <p:nvPr/>
        </p:nvSpPr>
        <p:spPr bwMode="auto">
          <a:xfrm>
            <a:off x="2452688" y="5572125"/>
            <a:ext cx="457200" cy="469900"/>
          </a:xfrm>
          <a:prstGeom prst="rect">
            <a:avLst/>
          </a:prstGeom>
          <a:no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39677" name="Text Box 61"/>
          <p:cNvSpPr txBox="1">
            <a:spLocks noChangeArrowheads="1"/>
          </p:cNvSpPr>
          <p:nvPr/>
        </p:nvSpPr>
        <p:spPr bwMode="auto">
          <a:xfrm>
            <a:off x="192088" y="2209800"/>
            <a:ext cx="254000" cy="396875"/>
          </a:xfrm>
          <a:prstGeom prst="rect">
            <a:avLst/>
          </a:prstGeom>
          <a:noFill/>
          <a:ln w="9525">
            <a:noFill/>
            <a:miter lim="800000"/>
            <a:headEnd/>
            <a:tailEnd/>
          </a:ln>
        </p:spPr>
        <p:txBody>
          <a:bodyPr wrap="none">
            <a:spAutoFit/>
          </a:bodyPr>
          <a:lstStyle/>
          <a:p>
            <a:pPr eaLnBrk="0" hangingPunct="0"/>
            <a:r>
              <a:rPr lang="fr-FR" sz="2000"/>
              <a:t>I</a:t>
            </a:r>
          </a:p>
        </p:txBody>
      </p:sp>
      <p:sp>
        <p:nvSpPr>
          <p:cNvPr id="239678" name="Text Box 62"/>
          <p:cNvSpPr txBox="1">
            <a:spLocks noChangeArrowheads="1"/>
          </p:cNvSpPr>
          <p:nvPr/>
        </p:nvSpPr>
        <p:spPr bwMode="auto">
          <a:xfrm>
            <a:off x="157163" y="3321050"/>
            <a:ext cx="325437" cy="396875"/>
          </a:xfrm>
          <a:prstGeom prst="rect">
            <a:avLst/>
          </a:prstGeom>
          <a:noFill/>
          <a:ln w="9525">
            <a:noFill/>
            <a:miter lim="800000"/>
            <a:headEnd/>
            <a:tailEnd/>
          </a:ln>
        </p:spPr>
        <p:txBody>
          <a:bodyPr wrap="none">
            <a:spAutoFit/>
          </a:bodyPr>
          <a:lstStyle/>
          <a:p>
            <a:pPr eaLnBrk="0" hangingPunct="0"/>
            <a:r>
              <a:rPr lang="fr-FR" sz="2000"/>
              <a:t>II</a:t>
            </a:r>
          </a:p>
        </p:txBody>
      </p:sp>
      <p:sp>
        <p:nvSpPr>
          <p:cNvPr id="239679" name="Text Box 63"/>
          <p:cNvSpPr txBox="1">
            <a:spLocks noChangeArrowheads="1"/>
          </p:cNvSpPr>
          <p:nvPr/>
        </p:nvSpPr>
        <p:spPr bwMode="auto">
          <a:xfrm>
            <a:off x="107950" y="5653088"/>
            <a:ext cx="423863" cy="396875"/>
          </a:xfrm>
          <a:prstGeom prst="rect">
            <a:avLst/>
          </a:prstGeom>
          <a:noFill/>
          <a:ln w="9525">
            <a:noFill/>
            <a:miter lim="800000"/>
            <a:headEnd/>
            <a:tailEnd/>
          </a:ln>
        </p:spPr>
        <p:txBody>
          <a:bodyPr wrap="none">
            <a:spAutoFit/>
          </a:bodyPr>
          <a:lstStyle/>
          <a:p>
            <a:pPr eaLnBrk="0" hangingPunct="0"/>
            <a:r>
              <a:rPr lang="fr-FR" sz="2000"/>
              <a:t>IV</a:t>
            </a:r>
          </a:p>
        </p:txBody>
      </p:sp>
      <p:sp>
        <p:nvSpPr>
          <p:cNvPr id="239680" name="Text Box 64"/>
          <p:cNvSpPr txBox="1">
            <a:spLocks noChangeArrowheads="1"/>
          </p:cNvSpPr>
          <p:nvPr/>
        </p:nvSpPr>
        <p:spPr bwMode="auto">
          <a:xfrm>
            <a:off x="122238" y="4483100"/>
            <a:ext cx="395287" cy="396875"/>
          </a:xfrm>
          <a:prstGeom prst="rect">
            <a:avLst/>
          </a:prstGeom>
          <a:noFill/>
          <a:ln w="9525">
            <a:noFill/>
            <a:miter lim="800000"/>
            <a:headEnd/>
            <a:tailEnd/>
          </a:ln>
        </p:spPr>
        <p:txBody>
          <a:bodyPr wrap="none">
            <a:spAutoFit/>
          </a:bodyPr>
          <a:lstStyle/>
          <a:p>
            <a:pPr eaLnBrk="0" hangingPunct="0"/>
            <a:r>
              <a:rPr lang="fr-FR" sz="2000"/>
              <a:t>III</a:t>
            </a:r>
          </a:p>
        </p:txBody>
      </p:sp>
      <p:sp>
        <p:nvSpPr>
          <p:cNvPr id="628801" name="Line 65"/>
          <p:cNvSpPr>
            <a:spLocks noChangeShapeType="1"/>
          </p:cNvSpPr>
          <p:nvPr/>
        </p:nvSpPr>
        <p:spPr bwMode="auto">
          <a:xfrm>
            <a:off x="6537325" y="4149725"/>
            <a:ext cx="0" cy="29368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39682" name="Text Box 66"/>
          <p:cNvSpPr txBox="1">
            <a:spLocks noChangeArrowheads="1"/>
          </p:cNvSpPr>
          <p:nvPr/>
        </p:nvSpPr>
        <p:spPr bwMode="auto">
          <a:xfrm>
            <a:off x="695325" y="182563"/>
            <a:ext cx="184150" cy="457200"/>
          </a:xfrm>
          <a:prstGeom prst="rect">
            <a:avLst/>
          </a:prstGeom>
          <a:noFill/>
          <a:ln w="9525">
            <a:noFill/>
            <a:miter lim="800000"/>
            <a:headEnd/>
            <a:tailEnd/>
          </a:ln>
        </p:spPr>
        <p:txBody>
          <a:bodyPr wrap="none">
            <a:spAutoFit/>
          </a:bodyPr>
          <a:lstStyle/>
          <a:p>
            <a:pPr eaLnBrk="0" hangingPunct="0"/>
            <a:endParaRPr lang="fr-FR"/>
          </a:p>
        </p:txBody>
      </p:sp>
      <p:sp>
        <p:nvSpPr>
          <p:cNvPr id="239683" name="Text Box 67"/>
          <p:cNvSpPr txBox="1">
            <a:spLocks noChangeArrowheads="1"/>
          </p:cNvSpPr>
          <p:nvPr/>
        </p:nvSpPr>
        <p:spPr bwMode="auto">
          <a:xfrm>
            <a:off x="4189982" y="260350"/>
            <a:ext cx="4176143" cy="461665"/>
          </a:xfrm>
          <a:prstGeom prst="rect">
            <a:avLst/>
          </a:prstGeom>
          <a:noFill/>
          <a:ln w="9525">
            <a:noFill/>
            <a:miter lim="800000"/>
            <a:headEnd/>
            <a:tailEnd/>
          </a:ln>
        </p:spPr>
        <p:txBody>
          <a:bodyPr wrap="none">
            <a:spAutoFit/>
          </a:bodyPr>
          <a:lstStyle/>
          <a:p>
            <a:pPr algn="r" eaLnBrk="0" hangingPunct="0"/>
            <a:r>
              <a:rPr lang="fr-FR" dirty="0" err="1" smtClean="0">
                <a:solidFill>
                  <a:schemeClr val="accent2"/>
                </a:solidFill>
              </a:rPr>
              <a:t>Segregation</a:t>
            </a:r>
            <a:r>
              <a:rPr lang="fr-FR" dirty="0" smtClean="0">
                <a:solidFill>
                  <a:schemeClr val="accent2"/>
                </a:solidFill>
              </a:rPr>
              <a:t>, </a:t>
            </a:r>
            <a:r>
              <a:rPr lang="fr-FR" dirty="0" err="1" smtClean="0">
                <a:solidFill>
                  <a:schemeClr val="accent2"/>
                </a:solidFill>
              </a:rPr>
              <a:t>Sherman’s</a:t>
            </a:r>
            <a:r>
              <a:rPr lang="fr-FR" dirty="0" smtClean="0">
                <a:solidFill>
                  <a:schemeClr val="accent2"/>
                </a:solidFill>
              </a:rPr>
              <a:t> </a:t>
            </a:r>
            <a:r>
              <a:rPr lang="fr-FR" dirty="0" err="1" smtClean="0">
                <a:solidFill>
                  <a:schemeClr val="accent2"/>
                </a:solidFill>
              </a:rPr>
              <a:t>paradox</a:t>
            </a:r>
            <a:endParaRPr lang="fr-FR" dirty="0">
              <a:solidFill>
                <a:schemeClr val="accent2"/>
              </a:solidFill>
            </a:endParaRPr>
          </a:p>
        </p:txBody>
      </p:sp>
      <p:sp>
        <p:nvSpPr>
          <p:cNvPr id="628804" name="Rectangle 68"/>
          <p:cNvSpPr>
            <a:spLocks noChangeArrowheads="1"/>
          </p:cNvSpPr>
          <p:nvPr/>
        </p:nvSpPr>
        <p:spPr bwMode="auto">
          <a:xfrm>
            <a:off x="7235825" y="5589588"/>
            <a:ext cx="469900" cy="469900"/>
          </a:xfrm>
          <a:prstGeom prst="rect">
            <a:avLst/>
          </a:prstGeom>
          <a:solidFill>
            <a:schemeClr val="tx1"/>
          </a:solidFill>
          <a:ln w="9525">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28805" name="Line 69"/>
          <p:cNvSpPr>
            <a:spLocks noChangeShapeType="1"/>
          </p:cNvSpPr>
          <p:nvPr/>
        </p:nvSpPr>
        <p:spPr bwMode="auto">
          <a:xfrm>
            <a:off x="7956550" y="2133600"/>
            <a:ext cx="71438" cy="1008063"/>
          </a:xfrm>
          <a:prstGeom prst="line">
            <a:avLst/>
          </a:prstGeom>
          <a:noFill/>
          <a:ln w="28575">
            <a:solidFill>
              <a:srgbClr val="FF3300"/>
            </a:solidFill>
            <a:round/>
            <a:headEnd/>
            <a:tailEnd type="triangle" w="med" len="med"/>
          </a:ln>
          <a:effectLst/>
        </p:spPr>
        <p:txBody>
          <a:bodyPr wrap="none"/>
          <a:lstStyle/>
          <a:p>
            <a:pPr>
              <a:defRPr/>
            </a:pPr>
            <a:endParaRPr lang="it-IT">
              <a:effectLst>
                <a:outerShdw blurRad="38100" dist="38100" dir="2700000" algn="tl">
                  <a:srgbClr val="000000">
                    <a:alpha val="43137"/>
                  </a:srgbClr>
                </a:outerShdw>
              </a:effectLst>
            </a:endParaRPr>
          </a:p>
        </p:txBody>
      </p:sp>
      <p:sp>
        <p:nvSpPr>
          <p:cNvPr id="239686" name="Text Box 70"/>
          <p:cNvSpPr txBox="1">
            <a:spLocks noChangeArrowheads="1"/>
          </p:cNvSpPr>
          <p:nvPr/>
        </p:nvSpPr>
        <p:spPr bwMode="auto">
          <a:xfrm>
            <a:off x="6227763" y="1773238"/>
            <a:ext cx="2736850" cy="396875"/>
          </a:xfrm>
          <a:prstGeom prst="rect">
            <a:avLst/>
          </a:prstGeom>
          <a:noFill/>
          <a:ln w="12700">
            <a:noFill/>
            <a:miter lim="800000"/>
            <a:headEnd type="none" w="sm" len="sm"/>
            <a:tailEnd type="none" w="sm" len="sm"/>
          </a:ln>
        </p:spPr>
        <p:txBody>
          <a:bodyPr>
            <a:spAutoFit/>
          </a:bodyPr>
          <a:lstStyle/>
          <a:p>
            <a:pPr>
              <a:spcBef>
                <a:spcPct val="50000"/>
              </a:spcBef>
            </a:pPr>
            <a:r>
              <a:rPr lang="en-US" sz="2000" dirty="0" smtClean="0"/>
              <a:t>Why is he unaffected?</a:t>
            </a:r>
            <a:endParaRPr lang="en-US" sz="2000" dirty="0"/>
          </a:p>
        </p:txBody>
      </p:sp>
      <p:sp>
        <p:nvSpPr>
          <p:cNvPr id="628807" name="Line 71"/>
          <p:cNvSpPr>
            <a:spLocks noChangeShapeType="1"/>
          </p:cNvSpPr>
          <p:nvPr/>
        </p:nvSpPr>
        <p:spPr bwMode="auto">
          <a:xfrm>
            <a:off x="2843213" y="2708275"/>
            <a:ext cx="71437" cy="1296988"/>
          </a:xfrm>
          <a:prstGeom prst="line">
            <a:avLst/>
          </a:prstGeom>
          <a:noFill/>
          <a:ln w="28575">
            <a:solidFill>
              <a:srgbClr val="FF3300"/>
            </a:solidFill>
            <a:round/>
            <a:headEnd/>
            <a:tailEnd type="triangle" w="med" len="med"/>
          </a:ln>
          <a:effectLst/>
        </p:spPr>
        <p:txBody>
          <a:bodyPr wrap="none"/>
          <a:lstStyle/>
          <a:p>
            <a:pPr>
              <a:defRPr/>
            </a:pPr>
            <a:endParaRPr lang="it-IT">
              <a:effectLst>
                <a:outerShdw blurRad="38100" dist="38100" dir="2700000" algn="tl">
                  <a:srgbClr val="000000">
                    <a:alpha val="43137"/>
                  </a:srgbClr>
                </a:outerShdw>
              </a:effectLst>
            </a:endParaRPr>
          </a:p>
        </p:txBody>
      </p:sp>
      <p:sp>
        <p:nvSpPr>
          <p:cNvPr id="239688" name="Text Box 72"/>
          <p:cNvSpPr txBox="1">
            <a:spLocks noChangeArrowheads="1"/>
          </p:cNvSpPr>
          <p:nvPr/>
        </p:nvSpPr>
        <p:spPr bwMode="auto">
          <a:xfrm>
            <a:off x="1476375" y="2205038"/>
            <a:ext cx="2736850" cy="396875"/>
          </a:xfrm>
          <a:prstGeom prst="rect">
            <a:avLst/>
          </a:prstGeom>
          <a:noFill/>
          <a:ln w="12700">
            <a:noFill/>
            <a:miter lim="800000"/>
            <a:headEnd type="none" w="sm" len="sm"/>
            <a:tailEnd type="none" w="sm" len="sm"/>
          </a:ln>
        </p:spPr>
        <p:txBody>
          <a:bodyPr>
            <a:spAutoFit/>
          </a:bodyPr>
          <a:lstStyle/>
          <a:p>
            <a:pPr>
              <a:spcBef>
                <a:spcPct val="50000"/>
              </a:spcBef>
            </a:pPr>
            <a:r>
              <a:rPr lang="en-US" sz="2000" dirty="0" smtClean="0"/>
              <a:t>Why is she affected?</a:t>
            </a:r>
            <a:endParaRPr lang="en-US" sz="2000" dirty="0"/>
          </a:p>
        </p:txBody>
      </p:sp>
      <p:sp>
        <p:nvSpPr>
          <p:cNvPr id="2" name="Rettangolo 1"/>
          <p:cNvSpPr/>
          <p:nvPr/>
        </p:nvSpPr>
        <p:spPr>
          <a:xfrm>
            <a:off x="611560" y="797803"/>
            <a:ext cx="7920880" cy="830997"/>
          </a:xfrm>
          <a:prstGeom prst="rect">
            <a:avLst/>
          </a:prstGeom>
        </p:spPr>
        <p:txBody>
          <a:bodyPr wrap="square">
            <a:spAutoFit/>
          </a:bodyPr>
          <a:lstStyle/>
          <a:p>
            <a:r>
              <a:rPr lang="it-IT" dirty="0" smtClean="0"/>
              <a:t>20</a:t>
            </a:r>
            <a:r>
              <a:rPr lang="it-IT" dirty="0"/>
              <a:t>% of </a:t>
            </a:r>
            <a:r>
              <a:rPr lang="it-IT" dirty="0" err="1"/>
              <a:t>males</a:t>
            </a:r>
            <a:r>
              <a:rPr lang="it-IT" dirty="0"/>
              <a:t> </a:t>
            </a:r>
            <a:r>
              <a:rPr lang="it-IT" dirty="0" err="1"/>
              <a:t>who</a:t>
            </a:r>
            <a:r>
              <a:rPr lang="it-IT" dirty="0"/>
              <a:t> </a:t>
            </a:r>
            <a:r>
              <a:rPr lang="it-IT" dirty="0" err="1"/>
              <a:t>carry</a:t>
            </a:r>
            <a:r>
              <a:rPr lang="it-IT" dirty="0"/>
              <a:t> the </a:t>
            </a:r>
            <a:r>
              <a:rPr lang="it-IT" dirty="0" err="1"/>
              <a:t>mutated</a:t>
            </a:r>
            <a:r>
              <a:rPr lang="it-IT" dirty="0"/>
              <a:t> allele </a:t>
            </a:r>
            <a:r>
              <a:rPr lang="it-IT" dirty="0" err="1"/>
              <a:t>is</a:t>
            </a:r>
            <a:r>
              <a:rPr lang="it-IT" dirty="0"/>
              <a:t> </a:t>
            </a:r>
            <a:r>
              <a:rPr lang="it-IT" dirty="0" err="1"/>
              <a:t>normal</a:t>
            </a:r>
            <a:r>
              <a:rPr lang="it-IT" dirty="0"/>
              <a:t> (NTM)</a:t>
            </a:r>
          </a:p>
          <a:p>
            <a:r>
              <a:rPr lang="it-IT" dirty="0" smtClean="0"/>
              <a:t>30</a:t>
            </a:r>
            <a:r>
              <a:rPr lang="it-IT" dirty="0"/>
              <a:t>% of </a:t>
            </a:r>
            <a:r>
              <a:rPr lang="it-IT" dirty="0" err="1" smtClean="0"/>
              <a:t>female</a:t>
            </a:r>
            <a:r>
              <a:rPr lang="it-IT" dirty="0" smtClean="0"/>
              <a:t> </a:t>
            </a:r>
            <a:r>
              <a:rPr lang="it-IT" dirty="0" err="1" smtClean="0"/>
              <a:t>carriers</a:t>
            </a:r>
            <a:r>
              <a:rPr lang="it-IT" dirty="0" smtClean="0"/>
              <a:t> </a:t>
            </a:r>
            <a:r>
              <a:rPr lang="it-IT" dirty="0" err="1" smtClean="0"/>
              <a:t>has</a:t>
            </a:r>
            <a:r>
              <a:rPr lang="it-IT" dirty="0" smtClean="0"/>
              <a:t> </a:t>
            </a:r>
            <a:r>
              <a:rPr lang="it-IT" dirty="0" err="1" smtClean="0"/>
              <a:t>mental</a:t>
            </a:r>
            <a:r>
              <a:rPr lang="it-IT" dirty="0" smtClean="0"/>
              <a:t> </a:t>
            </a:r>
            <a:r>
              <a:rPr lang="it-IT" dirty="0" err="1"/>
              <a:t>retardation</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chrom016"/>
          <p:cNvPicPr>
            <a:picLocks noChangeAspect="1" noChangeArrowheads="1"/>
          </p:cNvPicPr>
          <p:nvPr/>
        </p:nvPicPr>
        <p:blipFill>
          <a:blip r:embed="rId2"/>
          <a:srcRect/>
          <a:stretch>
            <a:fillRect/>
          </a:stretch>
        </p:blipFill>
        <p:spPr bwMode="auto">
          <a:xfrm>
            <a:off x="468313" y="1196975"/>
            <a:ext cx="4330700" cy="5476875"/>
          </a:xfrm>
          <a:prstGeom prst="rect">
            <a:avLst/>
          </a:prstGeom>
          <a:gradFill rotWithShape="1">
            <a:gsLst>
              <a:gs pos="0">
                <a:srgbClr val="CCFFCC"/>
              </a:gs>
              <a:gs pos="100000">
                <a:srgbClr val="FFFF00"/>
              </a:gs>
            </a:gsLst>
            <a:lin ang="5400000" scaled="1"/>
          </a:gradFill>
          <a:ln w="9525">
            <a:noFill/>
            <a:miter lim="800000"/>
            <a:headEnd/>
            <a:tailEnd/>
          </a:ln>
        </p:spPr>
      </p:pic>
      <p:pic>
        <p:nvPicPr>
          <p:cNvPr id="630787" name="Picture 3" descr="514a"/>
          <p:cNvPicPr>
            <a:picLocks noChangeAspect="1" noChangeArrowheads="1"/>
          </p:cNvPicPr>
          <p:nvPr/>
        </p:nvPicPr>
        <p:blipFill>
          <a:blip r:embed="rId3"/>
          <a:srcRect/>
          <a:stretch>
            <a:fillRect/>
          </a:stretch>
        </p:blipFill>
        <p:spPr bwMode="auto">
          <a:xfrm>
            <a:off x="5219700" y="1557338"/>
            <a:ext cx="3536950" cy="4060825"/>
          </a:xfrm>
          <a:prstGeom prst="rect">
            <a:avLst/>
          </a:prstGeom>
          <a:noFill/>
          <a:ln w="9525">
            <a:noFill/>
            <a:miter lim="800000"/>
            <a:headEnd/>
            <a:tailEnd/>
          </a:ln>
        </p:spPr>
      </p:pic>
      <p:pic>
        <p:nvPicPr>
          <p:cNvPr id="630788" name="Picture 4" descr="514b"/>
          <p:cNvPicPr>
            <a:picLocks noChangeAspect="1" noChangeArrowheads="1"/>
          </p:cNvPicPr>
          <p:nvPr/>
        </p:nvPicPr>
        <p:blipFill>
          <a:blip r:embed="rId4"/>
          <a:srcRect/>
          <a:stretch>
            <a:fillRect/>
          </a:stretch>
        </p:blipFill>
        <p:spPr bwMode="auto">
          <a:xfrm>
            <a:off x="5237163" y="1330325"/>
            <a:ext cx="3511550" cy="5194300"/>
          </a:xfrm>
          <a:prstGeom prst="rect">
            <a:avLst/>
          </a:prstGeom>
          <a:noFill/>
          <a:ln w="9525">
            <a:noFill/>
            <a:miter lim="800000"/>
            <a:headEnd/>
            <a:tailEnd/>
          </a:ln>
        </p:spPr>
      </p:pic>
      <p:pic>
        <p:nvPicPr>
          <p:cNvPr id="630789" name="Picture 5" descr="514c"/>
          <p:cNvPicPr>
            <a:picLocks noChangeAspect="1" noChangeArrowheads="1"/>
          </p:cNvPicPr>
          <p:nvPr/>
        </p:nvPicPr>
        <p:blipFill>
          <a:blip r:embed="rId5"/>
          <a:srcRect/>
          <a:stretch>
            <a:fillRect/>
          </a:stretch>
        </p:blipFill>
        <p:spPr bwMode="auto">
          <a:xfrm>
            <a:off x="5219700" y="1312863"/>
            <a:ext cx="3690938" cy="5211762"/>
          </a:xfrm>
          <a:prstGeom prst="rect">
            <a:avLst/>
          </a:prstGeom>
          <a:noFill/>
          <a:ln w="9525">
            <a:noFill/>
            <a:miter lim="800000"/>
            <a:headEnd/>
            <a:tailEnd/>
          </a:ln>
        </p:spPr>
      </p:pic>
      <p:sp>
        <p:nvSpPr>
          <p:cNvPr id="240646" name="Rectangle 6"/>
          <p:cNvSpPr>
            <a:spLocks noGrp="1" noChangeArrowheads="1"/>
          </p:cNvSpPr>
          <p:nvPr>
            <p:ph type="title"/>
          </p:nvPr>
        </p:nvSpPr>
        <p:spPr>
          <a:xfrm>
            <a:off x="457200" y="-17463"/>
            <a:ext cx="8229600" cy="1143001"/>
          </a:xfrm>
        </p:spPr>
        <p:txBody>
          <a:bodyPr/>
          <a:lstStyle/>
          <a:p>
            <a:pPr eaLnBrk="1" hangingPunct="1"/>
            <a:r>
              <a:rPr lang="it-IT" sz="4000" smtClean="0">
                <a:solidFill>
                  <a:schemeClr val="accent2"/>
                </a:solidFill>
              </a:rPr>
              <a:t>Fragile X syndrome</a:t>
            </a:r>
            <a:r>
              <a:rPr lang="en-US" sz="4000" smtClean="0">
                <a:solidFill>
                  <a:schemeClr val="accent2"/>
                </a:solidFill>
              </a:rPr>
              <a:t/>
            </a:r>
            <a:br>
              <a:rPr lang="en-US" sz="4000" smtClean="0">
                <a:solidFill>
                  <a:schemeClr val="accent2"/>
                </a:solidFill>
              </a:rPr>
            </a:br>
            <a:endParaRPr lang="it-IT" sz="2000" smtClean="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30787"/>
                                        </p:tgtEl>
                                        <p:attrNameLst>
                                          <p:attrName>style.visibility</p:attrName>
                                        </p:attrNameLst>
                                      </p:cBhvr>
                                      <p:to>
                                        <p:strVal val="visible"/>
                                      </p:to>
                                    </p:set>
                                    <p:anim calcmode="lin" valueType="num">
                                      <p:cBhvr>
                                        <p:cTn id="7" dur="1000" fill="hold"/>
                                        <p:tgtEl>
                                          <p:spTgt spid="630787"/>
                                        </p:tgtEl>
                                        <p:attrNameLst>
                                          <p:attrName>ppt_w</p:attrName>
                                        </p:attrNameLst>
                                      </p:cBhvr>
                                      <p:tavLst>
                                        <p:tav tm="0">
                                          <p:val>
                                            <p:fltVal val="0"/>
                                          </p:val>
                                        </p:tav>
                                        <p:tav tm="100000">
                                          <p:val>
                                            <p:strVal val="#ppt_w"/>
                                          </p:val>
                                        </p:tav>
                                      </p:tavLst>
                                    </p:anim>
                                    <p:anim calcmode="lin" valueType="num">
                                      <p:cBhvr>
                                        <p:cTn id="8" dur="1000" fill="hold"/>
                                        <p:tgtEl>
                                          <p:spTgt spid="630787"/>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63078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30788"/>
                                        </p:tgtEl>
                                        <p:attrNameLst>
                                          <p:attrName>style.visibility</p:attrName>
                                        </p:attrNameLst>
                                      </p:cBhvr>
                                      <p:to>
                                        <p:strVal val="visible"/>
                                      </p:to>
                                    </p:set>
                                    <p:anim calcmode="lin" valueType="num">
                                      <p:cBhvr>
                                        <p:cTn id="13" dur="500" fill="hold"/>
                                        <p:tgtEl>
                                          <p:spTgt spid="630788"/>
                                        </p:tgtEl>
                                        <p:attrNameLst>
                                          <p:attrName>ppt_w</p:attrName>
                                        </p:attrNameLst>
                                      </p:cBhvr>
                                      <p:tavLst>
                                        <p:tav tm="0">
                                          <p:val>
                                            <p:fltVal val="0"/>
                                          </p:val>
                                        </p:tav>
                                        <p:tav tm="100000">
                                          <p:val>
                                            <p:strVal val="#ppt_w"/>
                                          </p:val>
                                        </p:tav>
                                      </p:tavLst>
                                    </p:anim>
                                    <p:anim calcmode="lin" valueType="num">
                                      <p:cBhvr>
                                        <p:cTn id="14" dur="500" fill="hold"/>
                                        <p:tgtEl>
                                          <p:spTgt spid="630788"/>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63078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630789"/>
                                        </p:tgtEl>
                                        <p:attrNameLst>
                                          <p:attrName>style.visibility</p:attrName>
                                        </p:attrNameLst>
                                      </p:cBhvr>
                                      <p:to>
                                        <p:strVal val="visible"/>
                                      </p:to>
                                    </p:set>
                                    <p:anim calcmode="lin" valueType="num">
                                      <p:cBhvr>
                                        <p:cTn id="19" dur="500" fill="hold"/>
                                        <p:tgtEl>
                                          <p:spTgt spid="630789"/>
                                        </p:tgtEl>
                                        <p:attrNameLst>
                                          <p:attrName>ppt_w</p:attrName>
                                        </p:attrNameLst>
                                      </p:cBhvr>
                                      <p:tavLst>
                                        <p:tav tm="0">
                                          <p:val>
                                            <p:fltVal val="0"/>
                                          </p:val>
                                        </p:tav>
                                        <p:tav tm="100000">
                                          <p:val>
                                            <p:strVal val="#ppt_w"/>
                                          </p:val>
                                        </p:tav>
                                      </p:tavLst>
                                    </p:anim>
                                    <p:anim calcmode="lin" valueType="num">
                                      <p:cBhvr>
                                        <p:cTn id="20" dur="500" fill="hold"/>
                                        <p:tgtEl>
                                          <p:spTgt spid="6307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jamesh14"/>
          <p:cNvPicPr>
            <a:picLocks noChangeAspect="1" noChangeArrowheads="1"/>
          </p:cNvPicPr>
          <p:nvPr/>
        </p:nvPicPr>
        <p:blipFill>
          <a:blip r:embed="rId2"/>
          <a:srcRect/>
          <a:stretch>
            <a:fillRect/>
          </a:stretch>
        </p:blipFill>
        <p:spPr bwMode="auto">
          <a:xfrm>
            <a:off x="4356100" y="0"/>
            <a:ext cx="4208463" cy="5734050"/>
          </a:xfrm>
          <a:prstGeom prst="rect">
            <a:avLst/>
          </a:prstGeom>
          <a:noFill/>
          <a:ln w="9525">
            <a:noFill/>
            <a:miter lim="800000"/>
            <a:headEnd/>
            <a:tailEnd/>
          </a:ln>
        </p:spPr>
      </p:pic>
      <p:pic>
        <p:nvPicPr>
          <p:cNvPr id="241667" name="Picture 3" descr="jamessimon"/>
          <p:cNvPicPr>
            <a:picLocks noChangeAspect="1" noChangeArrowheads="1"/>
          </p:cNvPicPr>
          <p:nvPr/>
        </p:nvPicPr>
        <p:blipFill>
          <a:blip r:embed="rId3"/>
          <a:srcRect/>
          <a:stretch>
            <a:fillRect/>
          </a:stretch>
        </p:blipFill>
        <p:spPr bwMode="auto">
          <a:xfrm>
            <a:off x="0" y="0"/>
            <a:ext cx="4332288" cy="3111500"/>
          </a:xfrm>
          <a:prstGeom prst="rect">
            <a:avLst/>
          </a:prstGeom>
          <a:noFill/>
          <a:ln w="9525">
            <a:noFill/>
            <a:miter lim="800000"/>
            <a:headEnd/>
            <a:tailEnd/>
          </a:ln>
        </p:spPr>
      </p:pic>
      <p:pic>
        <p:nvPicPr>
          <p:cNvPr id="241668" name="Picture 4" descr="Alex"/>
          <p:cNvPicPr>
            <a:picLocks noChangeAspect="1" noChangeArrowheads="1"/>
          </p:cNvPicPr>
          <p:nvPr/>
        </p:nvPicPr>
        <p:blipFill>
          <a:blip r:embed="rId4"/>
          <a:srcRect/>
          <a:stretch>
            <a:fillRect/>
          </a:stretch>
        </p:blipFill>
        <p:spPr bwMode="auto">
          <a:xfrm>
            <a:off x="3276600" y="2997200"/>
            <a:ext cx="2800350" cy="3413125"/>
          </a:xfrm>
          <a:prstGeom prst="rect">
            <a:avLst/>
          </a:prstGeom>
          <a:noFill/>
          <a:ln w="9525">
            <a:noFill/>
            <a:miter lim="800000"/>
            <a:headEnd/>
            <a:tailEnd/>
          </a:ln>
        </p:spPr>
      </p:pic>
      <p:pic>
        <p:nvPicPr>
          <p:cNvPr id="241669" name="Picture 5" descr="514a"/>
          <p:cNvPicPr>
            <a:picLocks noChangeAspect="1" noChangeArrowheads="1"/>
          </p:cNvPicPr>
          <p:nvPr/>
        </p:nvPicPr>
        <p:blipFill>
          <a:blip r:embed="rId5"/>
          <a:srcRect/>
          <a:stretch>
            <a:fillRect/>
          </a:stretch>
        </p:blipFill>
        <p:spPr bwMode="auto">
          <a:xfrm>
            <a:off x="0" y="3284538"/>
            <a:ext cx="2628900" cy="30194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685800" y="285750"/>
            <a:ext cx="7772400" cy="1143000"/>
          </a:xfrm>
        </p:spPr>
        <p:txBody>
          <a:bodyPr/>
          <a:lstStyle/>
          <a:p>
            <a:pPr eaLnBrk="1" hangingPunct="1"/>
            <a:r>
              <a:rPr lang="it-IT" dirty="0" smtClean="0">
                <a:solidFill>
                  <a:schemeClr val="accent2"/>
                </a:solidFill>
              </a:rPr>
              <a:t>fragile X </a:t>
            </a:r>
            <a:r>
              <a:rPr lang="it-IT" dirty="0" err="1" smtClean="0">
                <a:solidFill>
                  <a:schemeClr val="accent2"/>
                </a:solidFill>
              </a:rPr>
              <a:t>chromosome</a:t>
            </a:r>
            <a:r>
              <a:rPr lang="it-IT" dirty="0" smtClean="0">
                <a:solidFill>
                  <a:schemeClr val="accent2"/>
                </a:solidFill>
              </a:rPr>
              <a:t> made </a:t>
            </a:r>
            <a:r>
              <a:rPr lang="it-IT" dirty="0" err="1" smtClean="0">
                <a:solidFill>
                  <a:schemeClr val="accent2"/>
                </a:solidFill>
              </a:rPr>
              <a:t>visible</a:t>
            </a:r>
            <a:r>
              <a:rPr lang="it-IT" dirty="0" smtClean="0">
                <a:solidFill>
                  <a:schemeClr val="accent2"/>
                </a:solidFill>
              </a:rPr>
              <a:t> by </a:t>
            </a:r>
            <a:r>
              <a:rPr lang="it-IT" dirty="0" err="1" smtClean="0">
                <a:solidFill>
                  <a:schemeClr val="accent2"/>
                </a:solidFill>
              </a:rPr>
              <a:t>atomic</a:t>
            </a:r>
            <a:r>
              <a:rPr lang="it-IT" dirty="0" smtClean="0">
                <a:solidFill>
                  <a:schemeClr val="accent2"/>
                </a:solidFill>
              </a:rPr>
              <a:t> force </a:t>
            </a:r>
            <a:r>
              <a:rPr lang="it-IT" dirty="0" err="1" smtClean="0">
                <a:solidFill>
                  <a:schemeClr val="accent2"/>
                </a:solidFill>
              </a:rPr>
              <a:t>microscopy</a:t>
            </a:r>
            <a:r>
              <a:rPr lang="it-IT" dirty="0" smtClean="0">
                <a:solidFill>
                  <a:schemeClr val="accent2"/>
                </a:solidFill>
              </a:rPr>
              <a:t> (AFM)</a:t>
            </a:r>
          </a:p>
        </p:txBody>
      </p:sp>
      <p:pic>
        <p:nvPicPr>
          <p:cNvPr id="242691" name="Picture 3" descr="Arrow shows &quot;fragile&quot; site."/>
          <p:cNvPicPr>
            <a:picLocks noChangeAspect="1" noChangeArrowheads="1"/>
          </p:cNvPicPr>
          <p:nvPr/>
        </p:nvPicPr>
        <p:blipFill>
          <a:blip r:embed="rId3"/>
          <a:srcRect/>
          <a:stretch>
            <a:fillRect/>
          </a:stretch>
        </p:blipFill>
        <p:spPr bwMode="auto">
          <a:xfrm>
            <a:off x="1808163" y="1979314"/>
            <a:ext cx="6251575" cy="461803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pPr eaLnBrk="1" hangingPunct="1"/>
            <a:r>
              <a:rPr lang="it-IT" dirty="0" smtClean="0">
                <a:solidFill>
                  <a:schemeClr val="accent2"/>
                </a:solidFill>
              </a:rPr>
              <a:t> FMR1 gene</a:t>
            </a:r>
          </a:p>
        </p:txBody>
      </p:sp>
      <p:pic>
        <p:nvPicPr>
          <p:cNvPr id="243715" name="Picture 3"/>
          <p:cNvPicPr>
            <a:picLocks noChangeAspect="1" noChangeArrowheads="1"/>
          </p:cNvPicPr>
          <p:nvPr/>
        </p:nvPicPr>
        <p:blipFill>
          <a:blip r:embed="rId2"/>
          <a:srcRect/>
          <a:stretch>
            <a:fillRect/>
          </a:stretch>
        </p:blipFill>
        <p:spPr bwMode="auto">
          <a:xfrm>
            <a:off x="3032125" y="1657350"/>
            <a:ext cx="5862638" cy="4710113"/>
          </a:xfrm>
          <a:prstGeom prst="rect">
            <a:avLst/>
          </a:prstGeom>
          <a:noFill/>
          <a:ln w="9525">
            <a:noFill/>
            <a:miter lim="800000"/>
            <a:headEnd/>
            <a:tailEnd/>
          </a:ln>
        </p:spPr>
      </p:pic>
      <p:sp>
        <p:nvSpPr>
          <p:cNvPr id="634884" name="Rectangle 4"/>
          <p:cNvSpPr>
            <a:spLocks noChangeArrowheads="1"/>
          </p:cNvSpPr>
          <p:nvPr/>
        </p:nvSpPr>
        <p:spPr bwMode="auto">
          <a:xfrm>
            <a:off x="874713" y="1673225"/>
            <a:ext cx="1714500" cy="3121025"/>
          </a:xfrm>
          <a:prstGeom prst="rect">
            <a:avLst/>
          </a:prstGeom>
          <a:solidFill>
            <a:srgbClr val="FFFFFF"/>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pic>
        <p:nvPicPr>
          <p:cNvPr id="243717" name="Picture 5" descr="a_FG19_015a"/>
          <p:cNvPicPr>
            <a:picLocks noChangeAspect="1" noChangeArrowheads="1"/>
          </p:cNvPicPr>
          <p:nvPr/>
        </p:nvPicPr>
        <p:blipFill>
          <a:blip r:embed="rId3"/>
          <a:srcRect/>
          <a:stretch>
            <a:fillRect/>
          </a:stretch>
        </p:blipFill>
        <p:spPr bwMode="auto">
          <a:xfrm>
            <a:off x="874713" y="1673225"/>
            <a:ext cx="1714500" cy="2925763"/>
          </a:xfrm>
          <a:prstGeom prst="rect">
            <a:avLst/>
          </a:prstGeom>
          <a:noFill/>
          <a:ln w="9525">
            <a:noFill/>
            <a:miter lim="800000"/>
            <a:headEnd/>
            <a:tailEnd/>
          </a:ln>
        </p:spPr>
      </p:pic>
      <p:sp>
        <p:nvSpPr>
          <p:cNvPr id="634886" name="Line 6"/>
          <p:cNvSpPr>
            <a:spLocks noChangeShapeType="1"/>
          </p:cNvSpPr>
          <p:nvPr/>
        </p:nvSpPr>
        <p:spPr bwMode="auto">
          <a:xfrm flipV="1">
            <a:off x="2174875" y="2459038"/>
            <a:ext cx="1120775" cy="1878012"/>
          </a:xfrm>
          <a:prstGeom prst="line">
            <a:avLst/>
          </a:prstGeom>
          <a:noFill/>
          <a:ln w="101600">
            <a:solidFill>
              <a:srgbClr val="FF0000"/>
            </a:solidFill>
            <a:round/>
            <a:headEnd/>
            <a:tailEnd type="triangle" w="lg" len="sm"/>
          </a:ln>
          <a:effectLst/>
        </p:spPr>
        <p:txBody>
          <a:bodyPr/>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685800" y="-243408"/>
            <a:ext cx="7772400" cy="1143000"/>
          </a:xfrm>
        </p:spPr>
        <p:txBody>
          <a:bodyPr/>
          <a:lstStyle/>
          <a:p>
            <a:pPr eaLnBrk="1" hangingPunct="1"/>
            <a:r>
              <a:rPr lang="en-US" sz="3200" dirty="0" smtClean="0">
                <a:solidFill>
                  <a:schemeClr val="accent2"/>
                </a:solidFill>
              </a:rPr>
              <a:t>What does the FMR1 gene do?</a:t>
            </a:r>
          </a:p>
        </p:txBody>
      </p:sp>
      <p:pic>
        <p:nvPicPr>
          <p:cNvPr id="244740" name="Picture 4" descr=" ">
            <a:hlinkClick r:id="rId2"/>
          </p:cNvPr>
          <p:cNvPicPr>
            <a:picLocks noChangeAspect="1" noChangeArrowheads="1"/>
          </p:cNvPicPr>
          <p:nvPr/>
        </p:nvPicPr>
        <p:blipFill>
          <a:blip r:embed="rId3"/>
          <a:srcRect/>
          <a:stretch>
            <a:fillRect/>
          </a:stretch>
        </p:blipFill>
        <p:spPr bwMode="auto">
          <a:xfrm>
            <a:off x="2268538" y="4595813"/>
            <a:ext cx="4191000" cy="1905000"/>
          </a:xfrm>
          <a:prstGeom prst="rect">
            <a:avLst/>
          </a:prstGeom>
          <a:noFill/>
          <a:ln w="9525">
            <a:noFill/>
            <a:miter lim="800000"/>
            <a:headEnd/>
            <a:tailEnd/>
          </a:ln>
        </p:spPr>
      </p:pic>
      <p:sp>
        <p:nvSpPr>
          <p:cNvPr id="244741" name="Text Box 5"/>
          <p:cNvSpPr txBox="1">
            <a:spLocks noChangeArrowheads="1"/>
          </p:cNvSpPr>
          <p:nvPr/>
        </p:nvSpPr>
        <p:spPr bwMode="auto">
          <a:xfrm>
            <a:off x="2268538" y="6299200"/>
            <a:ext cx="3311525" cy="730250"/>
          </a:xfrm>
          <a:prstGeom prst="rect">
            <a:avLst/>
          </a:prstGeom>
          <a:noFill/>
          <a:ln w="12700">
            <a:noFill/>
            <a:miter lim="800000"/>
            <a:headEnd type="none" w="sm" len="sm"/>
            <a:tailEnd type="none" w="sm" len="sm"/>
          </a:ln>
        </p:spPr>
        <p:txBody>
          <a:bodyPr>
            <a:spAutoFit/>
          </a:bodyPr>
          <a:lstStyle/>
          <a:p>
            <a:pPr>
              <a:spcBef>
                <a:spcPct val="50000"/>
              </a:spcBef>
            </a:pPr>
            <a:r>
              <a:rPr lang="en-US" sz="1400" i="1"/>
              <a:t>Cerebral Cortex, Vol. 10, No. 10, 1038-1044, October 2000</a:t>
            </a:r>
            <a:br>
              <a:rPr lang="en-US" sz="1400" i="1"/>
            </a:br>
            <a:endParaRPr lang="en-US" sz="1400" i="1"/>
          </a:p>
        </p:txBody>
      </p:sp>
      <p:sp>
        <p:nvSpPr>
          <p:cNvPr id="2" name="Rettangolo 1"/>
          <p:cNvSpPr/>
          <p:nvPr/>
        </p:nvSpPr>
        <p:spPr>
          <a:xfrm>
            <a:off x="557808" y="548680"/>
            <a:ext cx="8262664" cy="4154983"/>
          </a:xfrm>
          <a:prstGeom prst="rect">
            <a:avLst/>
          </a:prstGeom>
        </p:spPr>
        <p:txBody>
          <a:bodyPr wrap="square">
            <a:spAutoFit/>
          </a:bodyPr>
          <a:lstStyle/>
          <a:p>
            <a:r>
              <a:rPr lang="it-IT" dirty="0" smtClean="0">
                <a:latin typeface="Wingdings"/>
                <a:ea typeface="Wingdings"/>
                <a:cs typeface="Wingdings"/>
                <a:sym typeface="Wingdings"/>
              </a:rPr>
              <a:t></a:t>
            </a:r>
            <a:r>
              <a:rPr lang="it-IT" dirty="0" err="1" smtClean="0"/>
              <a:t>Encodes</a:t>
            </a:r>
            <a:r>
              <a:rPr lang="it-IT" dirty="0" smtClean="0"/>
              <a:t> for the FMRP, </a:t>
            </a:r>
            <a:r>
              <a:rPr lang="it-IT" dirty="0"/>
              <a:t>an RNA-</a:t>
            </a:r>
            <a:r>
              <a:rPr lang="it-IT" dirty="0" err="1"/>
              <a:t>binding</a:t>
            </a:r>
            <a:r>
              <a:rPr lang="it-IT" dirty="0"/>
              <a:t> </a:t>
            </a:r>
            <a:r>
              <a:rPr lang="it-IT" dirty="0" err="1"/>
              <a:t>protein</a:t>
            </a:r>
            <a:r>
              <a:rPr lang="it-IT" dirty="0"/>
              <a:t> </a:t>
            </a:r>
            <a:r>
              <a:rPr lang="it-IT" dirty="0" err="1"/>
              <a:t>selectively</a:t>
            </a:r>
            <a:r>
              <a:rPr lang="it-IT" dirty="0"/>
              <a:t> </a:t>
            </a:r>
            <a:r>
              <a:rPr lang="it-IT" dirty="0" err="1"/>
              <a:t>associated</a:t>
            </a:r>
            <a:r>
              <a:rPr lang="it-IT" dirty="0"/>
              <a:t> with </a:t>
            </a:r>
            <a:r>
              <a:rPr lang="it-IT" dirty="0" err="1"/>
              <a:t>polyribosomes</a:t>
            </a:r>
            <a:r>
              <a:rPr lang="it-IT" dirty="0"/>
              <a:t> and </a:t>
            </a:r>
            <a:r>
              <a:rPr lang="it-IT" dirty="0" err="1"/>
              <a:t>expressed</a:t>
            </a:r>
            <a:r>
              <a:rPr lang="it-IT" dirty="0"/>
              <a:t> in </a:t>
            </a:r>
            <a:r>
              <a:rPr lang="it-IT" dirty="0" err="1"/>
              <a:t>neurons</a:t>
            </a:r>
            <a:endParaRPr lang="it-IT" dirty="0"/>
          </a:p>
          <a:p>
            <a:r>
              <a:rPr lang="it-IT" dirty="0" smtClean="0">
                <a:latin typeface="Wingdings"/>
                <a:ea typeface="Wingdings"/>
                <a:cs typeface="Wingdings"/>
                <a:sym typeface="Wingdings"/>
              </a:rPr>
              <a:t></a:t>
            </a:r>
            <a:r>
              <a:rPr lang="it-IT" dirty="0" smtClean="0"/>
              <a:t>in </a:t>
            </a:r>
            <a:r>
              <a:rPr lang="it-IT" dirty="0" err="1"/>
              <a:t>Dendritic</a:t>
            </a:r>
            <a:r>
              <a:rPr lang="it-IT" dirty="0"/>
              <a:t> </a:t>
            </a:r>
            <a:r>
              <a:rPr lang="it-IT" dirty="0" err="1"/>
              <a:t>spines</a:t>
            </a:r>
            <a:r>
              <a:rPr lang="it-IT" dirty="0"/>
              <a:t> (</a:t>
            </a:r>
            <a:r>
              <a:rPr lang="it-IT" dirty="0" err="1"/>
              <a:t>discovered</a:t>
            </a:r>
            <a:r>
              <a:rPr lang="it-IT" dirty="0"/>
              <a:t> by </a:t>
            </a:r>
            <a:r>
              <a:rPr lang="it-IT" dirty="0" err="1"/>
              <a:t>Cajal</a:t>
            </a:r>
            <a:r>
              <a:rPr lang="it-IT" dirty="0"/>
              <a:t>, </a:t>
            </a:r>
            <a:r>
              <a:rPr lang="it-IT" dirty="0" err="1" smtClean="0"/>
              <a:t>they</a:t>
            </a:r>
            <a:r>
              <a:rPr lang="it-IT" dirty="0" smtClean="0"/>
              <a:t> are </a:t>
            </a:r>
            <a:r>
              <a:rPr lang="it-IT" dirty="0"/>
              <a:t>small </a:t>
            </a:r>
            <a:r>
              <a:rPr lang="it-IT" dirty="0" err="1"/>
              <a:t>protrusions</a:t>
            </a:r>
            <a:r>
              <a:rPr lang="it-IT" dirty="0"/>
              <a:t> of the </a:t>
            </a:r>
            <a:r>
              <a:rPr lang="it-IT" dirty="0" err="1"/>
              <a:t>dendrites</a:t>
            </a:r>
            <a:r>
              <a:rPr lang="it-IT" dirty="0"/>
              <a:t> </a:t>
            </a:r>
            <a:r>
              <a:rPr lang="it-IT" dirty="0" err="1"/>
              <a:t>that</a:t>
            </a:r>
            <a:r>
              <a:rPr lang="it-IT" dirty="0"/>
              <a:t> </a:t>
            </a:r>
            <a:r>
              <a:rPr lang="it-IT" dirty="0" err="1"/>
              <a:t>receive</a:t>
            </a:r>
            <a:r>
              <a:rPr lang="it-IT" dirty="0"/>
              <a:t> </a:t>
            </a:r>
            <a:r>
              <a:rPr lang="it-IT" dirty="0" err="1"/>
              <a:t>excitatory</a:t>
            </a:r>
            <a:r>
              <a:rPr lang="it-IT" dirty="0"/>
              <a:t> </a:t>
            </a:r>
            <a:r>
              <a:rPr lang="it-IT" dirty="0" err="1"/>
              <a:t>glutamate</a:t>
            </a:r>
            <a:r>
              <a:rPr lang="it-IT" dirty="0"/>
              <a:t>-sensitive </a:t>
            </a:r>
            <a:r>
              <a:rPr lang="it-IT" dirty="0" err="1"/>
              <a:t>signals</a:t>
            </a:r>
            <a:r>
              <a:rPr lang="it-IT" dirty="0"/>
              <a:t>. The </a:t>
            </a:r>
            <a:r>
              <a:rPr lang="it-IT" dirty="0" err="1"/>
              <a:t>density</a:t>
            </a:r>
            <a:r>
              <a:rPr lang="it-IT" dirty="0"/>
              <a:t> of </a:t>
            </a:r>
            <a:r>
              <a:rPr lang="it-IT" dirty="0" err="1"/>
              <a:t>dendritic</a:t>
            </a:r>
            <a:r>
              <a:rPr lang="it-IT" dirty="0"/>
              <a:t> </a:t>
            </a:r>
            <a:r>
              <a:rPr lang="it-IT" dirty="0" err="1"/>
              <a:t>spines</a:t>
            </a:r>
            <a:r>
              <a:rPr lang="it-IT" dirty="0"/>
              <a:t> of a </a:t>
            </a:r>
            <a:r>
              <a:rPr lang="it-IT" dirty="0" err="1"/>
              <a:t>neuron</a:t>
            </a:r>
            <a:r>
              <a:rPr lang="it-IT" dirty="0"/>
              <a:t> </a:t>
            </a:r>
            <a:r>
              <a:rPr lang="it-IT" dirty="0" err="1"/>
              <a:t>is</a:t>
            </a:r>
            <a:r>
              <a:rPr lang="it-IT" dirty="0"/>
              <a:t> </a:t>
            </a:r>
            <a:r>
              <a:rPr lang="it-IT" dirty="0" err="1"/>
              <a:t>related</a:t>
            </a:r>
            <a:r>
              <a:rPr lang="it-IT" dirty="0"/>
              <a:t> to the </a:t>
            </a:r>
            <a:r>
              <a:rPr lang="it-IT" dirty="0" err="1"/>
              <a:t>number</a:t>
            </a:r>
            <a:r>
              <a:rPr lang="it-IT" dirty="0"/>
              <a:t> of </a:t>
            </a:r>
            <a:r>
              <a:rPr lang="it-IT" dirty="0" err="1"/>
              <a:t>connections</a:t>
            </a:r>
            <a:r>
              <a:rPr lang="it-IT" dirty="0"/>
              <a:t> </a:t>
            </a:r>
            <a:r>
              <a:rPr lang="it-IT" dirty="0" err="1"/>
              <a:t>associated</a:t>
            </a:r>
            <a:r>
              <a:rPr lang="it-IT" dirty="0"/>
              <a:t> with the </a:t>
            </a:r>
            <a:r>
              <a:rPr lang="it-IT" dirty="0" err="1"/>
              <a:t>axes</a:t>
            </a:r>
            <a:r>
              <a:rPr lang="it-IT" dirty="0"/>
              <a:t> </a:t>
            </a:r>
            <a:r>
              <a:rPr lang="it-IT" dirty="0" err="1"/>
              <a:t>endings</a:t>
            </a:r>
            <a:r>
              <a:rPr lang="it-IT" dirty="0"/>
              <a:t> and can be </a:t>
            </a:r>
            <a:r>
              <a:rPr lang="it-IT" dirty="0" err="1"/>
              <a:t>considered</a:t>
            </a:r>
            <a:r>
              <a:rPr lang="it-IT" dirty="0"/>
              <a:t> </a:t>
            </a:r>
            <a:r>
              <a:rPr lang="it-IT" dirty="0" err="1"/>
              <a:t>as</a:t>
            </a:r>
            <a:r>
              <a:rPr lang="it-IT" dirty="0"/>
              <a:t> a </a:t>
            </a:r>
            <a:r>
              <a:rPr lang="it-IT" dirty="0" err="1"/>
              <a:t>measure</a:t>
            </a:r>
            <a:r>
              <a:rPr lang="it-IT" dirty="0"/>
              <a:t> of the </a:t>
            </a:r>
            <a:r>
              <a:rPr lang="it-IT" dirty="0" err="1"/>
              <a:t>complexity</a:t>
            </a:r>
            <a:r>
              <a:rPr lang="it-IT" dirty="0"/>
              <a:t> of </a:t>
            </a:r>
            <a:r>
              <a:rPr lang="it-IT" dirty="0" err="1"/>
              <a:t>its</a:t>
            </a:r>
            <a:r>
              <a:rPr lang="it-IT" dirty="0"/>
              <a:t> </a:t>
            </a:r>
            <a:r>
              <a:rPr lang="it-IT" dirty="0" err="1"/>
              <a:t>functions</a:t>
            </a:r>
            <a:r>
              <a:rPr lang="it-IT" dirty="0"/>
              <a:t>) </a:t>
            </a:r>
            <a:r>
              <a:rPr lang="it-IT" dirty="0" err="1"/>
              <a:t>regulates</a:t>
            </a:r>
            <a:r>
              <a:rPr lang="it-IT" dirty="0"/>
              <a:t> </a:t>
            </a:r>
            <a:r>
              <a:rPr lang="it-IT" dirty="0" err="1"/>
              <a:t>mRNA</a:t>
            </a:r>
            <a:r>
              <a:rPr lang="it-IT" dirty="0"/>
              <a:t> </a:t>
            </a:r>
            <a:r>
              <a:rPr lang="it-IT" dirty="0" err="1"/>
              <a:t>translation</a:t>
            </a:r>
            <a:r>
              <a:rPr lang="it-IT" dirty="0"/>
              <a:t>, </a:t>
            </a:r>
            <a:r>
              <a:rPr lang="it-IT" dirty="0" err="1"/>
              <a:t>crucial</a:t>
            </a:r>
            <a:r>
              <a:rPr lang="it-IT" dirty="0"/>
              <a:t> </a:t>
            </a:r>
            <a:r>
              <a:rPr lang="it-IT" dirty="0" err="1"/>
              <a:t>role</a:t>
            </a:r>
            <a:r>
              <a:rPr lang="it-IT" dirty="0"/>
              <a:t> in </a:t>
            </a:r>
            <a:r>
              <a:rPr lang="it-IT" dirty="0" err="1"/>
              <a:t>synaptic</a:t>
            </a:r>
            <a:r>
              <a:rPr lang="it-IT" dirty="0"/>
              <a:t> </a:t>
            </a:r>
            <a:r>
              <a:rPr lang="it-IT" dirty="0" err="1"/>
              <a:t>plasticity</a:t>
            </a:r>
            <a:r>
              <a:rPr lang="it-IT" dirty="0"/>
              <a:t> and </a:t>
            </a:r>
            <a:r>
              <a:rPr lang="it-IT" dirty="0" err="1"/>
              <a:t>neuronal</a:t>
            </a:r>
            <a:r>
              <a:rPr lang="it-IT" dirty="0"/>
              <a:t> </a:t>
            </a:r>
            <a:r>
              <a:rPr lang="it-IT" dirty="0" err="1"/>
              <a:t>maturation</a:t>
            </a:r>
            <a:endParaRPr lang="it-IT" dirty="0"/>
          </a:p>
          <a:p>
            <a:r>
              <a:rPr lang="it-IT" dirty="0" smtClean="0">
                <a:latin typeface="Wingdings"/>
                <a:ea typeface="Wingdings"/>
                <a:cs typeface="Wingdings"/>
                <a:sym typeface="Wingdings"/>
              </a:rPr>
              <a:t></a:t>
            </a:r>
            <a:r>
              <a:rPr lang="it-IT" dirty="0" err="1" smtClean="0"/>
              <a:t>interacts</a:t>
            </a:r>
            <a:r>
              <a:rPr lang="it-IT" dirty="0" smtClean="0"/>
              <a:t> </a:t>
            </a:r>
            <a:r>
              <a:rPr lang="it-IT" dirty="0"/>
              <a:t>with </a:t>
            </a:r>
            <a:r>
              <a:rPr lang="it-IT" dirty="0" err="1"/>
              <a:t>mRNA</a:t>
            </a:r>
            <a:r>
              <a:rPr lang="it-IT" dirty="0"/>
              <a:t> and </a:t>
            </a:r>
            <a:r>
              <a:rPr lang="it-IT" dirty="0" err="1"/>
              <a:t>miRNA</a:t>
            </a:r>
            <a:r>
              <a:rPr lang="it-IT" dirty="0"/>
              <a:t> </a:t>
            </a:r>
            <a:r>
              <a:rPr lang="it-IT" dirty="0" err="1"/>
              <a:t>pathway</a:t>
            </a:r>
            <a:endParaRPr lang="it-IT" dirty="0"/>
          </a:p>
          <a:p>
            <a:r>
              <a:rPr lang="it-IT" dirty="0" smtClean="0">
                <a:latin typeface="Wingdings"/>
                <a:ea typeface="Wingdings"/>
                <a:cs typeface="Wingdings"/>
                <a:sym typeface="Wingdings"/>
              </a:rPr>
              <a:t></a:t>
            </a:r>
            <a:r>
              <a:rPr lang="it-IT" dirty="0" smtClean="0"/>
              <a:t>In </a:t>
            </a:r>
            <a:r>
              <a:rPr lang="it-IT" dirty="0"/>
              <a:t>fragile X </a:t>
            </a:r>
            <a:r>
              <a:rPr lang="it-IT" dirty="0" err="1"/>
              <a:t>dendritic</a:t>
            </a:r>
            <a:r>
              <a:rPr lang="it-IT" dirty="0"/>
              <a:t> </a:t>
            </a:r>
            <a:r>
              <a:rPr lang="it-IT" dirty="0" err="1"/>
              <a:t>spines</a:t>
            </a:r>
            <a:r>
              <a:rPr lang="it-IT" dirty="0"/>
              <a:t> are immature and long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Text Box 2"/>
          <p:cNvSpPr txBox="1">
            <a:spLocks noChangeArrowheads="1"/>
          </p:cNvSpPr>
          <p:nvPr/>
        </p:nvSpPr>
        <p:spPr bwMode="auto">
          <a:xfrm>
            <a:off x="1524000" y="304800"/>
            <a:ext cx="6172200" cy="457200"/>
          </a:xfrm>
          <a:prstGeom prst="rect">
            <a:avLst/>
          </a:prstGeom>
          <a:noFill/>
          <a:ln w="9525">
            <a:noFill/>
            <a:miter lim="800000"/>
            <a:headEnd/>
            <a:tailEnd/>
          </a:ln>
        </p:spPr>
        <p:txBody>
          <a:bodyPr>
            <a:spAutoFit/>
          </a:bodyPr>
          <a:lstStyle/>
          <a:p>
            <a:pPr eaLnBrk="0" hangingPunct="0">
              <a:spcBef>
                <a:spcPct val="50000"/>
              </a:spcBef>
            </a:pPr>
            <a:endParaRPr lang="en-GB"/>
          </a:p>
        </p:txBody>
      </p:sp>
      <p:pic>
        <p:nvPicPr>
          <p:cNvPr id="245763" name="Picture 3"/>
          <p:cNvPicPr>
            <a:picLocks noChangeAspect="1" noChangeArrowheads="1"/>
          </p:cNvPicPr>
          <p:nvPr/>
        </p:nvPicPr>
        <p:blipFill>
          <a:blip r:embed="rId3"/>
          <a:srcRect/>
          <a:stretch>
            <a:fillRect/>
          </a:stretch>
        </p:blipFill>
        <p:spPr bwMode="auto">
          <a:xfrm>
            <a:off x="3633788" y="1936750"/>
            <a:ext cx="2427287" cy="4159250"/>
          </a:xfrm>
          <a:prstGeom prst="rect">
            <a:avLst/>
          </a:prstGeom>
          <a:noFill/>
          <a:ln w="9525">
            <a:noFill/>
            <a:miter lim="800000"/>
            <a:headEnd/>
            <a:tailEnd/>
          </a:ln>
        </p:spPr>
      </p:pic>
      <p:sp>
        <p:nvSpPr>
          <p:cNvPr id="245764" name="Text Box 4"/>
          <p:cNvSpPr txBox="1">
            <a:spLocks noChangeArrowheads="1"/>
          </p:cNvSpPr>
          <p:nvPr/>
        </p:nvSpPr>
        <p:spPr bwMode="auto">
          <a:xfrm>
            <a:off x="2122488" y="785813"/>
            <a:ext cx="5092700" cy="830997"/>
          </a:xfrm>
          <a:prstGeom prst="rect">
            <a:avLst/>
          </a:prstGeom>
          <a:noFill/>
          <a:ln w="9525">
            <a:noFill/>
            <a:miter lim="800000"/>
            <a:headEnd/>
            <a:tailEnd/>
          </a:ln>
        </p:spPr>
        <p:txBody>
          <a:bodyPr>
            <a:spAutoFit/>
          </a:bodyPr>
          <a:lstStyle/>
          <a:p>
            <a:pPr algn="just" eaLnBrk="0" hangingPunct="0">
              <a:spcBef>
                <a:spcPct val="50000"/>
              </a:spcBef>
            </a:pPr>
            <a:r>
              <a:rPr lang="en-US" dirty="0">
                <a:cs typeface="Arial" pitchFamily="34" charset="0"/>
              </a:rPr>
              <a:t>Abnormal dendritic spines have been also found in the FMR1 KO mouse</a:t>
            </a:r>
            <a:endParaRPr lang="fr-FR" dirty="0"/>
          </a:p>
        </p:txBody>
      </p:sp>
      <p:sp>
        <p:nvSpPr>
          <p:cNvPr id="646149" name="Line 5"/>
          <p:cNvSpPr>
            <a:spLocks noChangeShapeType="1"/>
          </p:cNvSpPr>
          <p:nvPr/>
        </p:nvSpPr>
        <p:spPr bwMode="auto">
          <a:xfrm>
            <a:off x="3059113" y="1649413"/>
            <a:ext cx="431800" cy="1655762"/>
          </a:xfrm>
          <a:prstGeom prst="line">
            <a:avLst/>
          </a:prstGeom>
          <a:noFill/>
          <a:ln w="38100">
            <a:solidFill>
              <a:schemeClr val="tx1"/>
            </a:solidFill>
            <a:round/>
            <a:headEnd type="none" w="sm" len="sm"/>
            <a:tailEnd type="triangle" w="med" len="med"/>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44624"/>
            <a:ext cx="8352928" cy="6740306"/>
          </a:xfrm>
          <a:prstGeom prst="rect">
            <a:avLst/>
          </a:prstGeom>
        </p:spPr>
        <p:txBody>
          <a:bodyPr wrap="square">
            <a:spAutoFit/>
          </a:bodyPr>
          <a:lstStyle/>
          <a:p>
            <a:pPr eaLnBrk="1" hangingPunct="1"/>
            <a:r>
              <a:rPr lang="en-US" dirty="0" smtClean="0">
                <a:latin typeface="Wingdings"/>
                <a:ea typeface="Wingdings"/>
                <a:cs typeface="Wingdings"/>
                <a:sym typeface="Wingdings"/>
              </a:rPr>
              <a:t></a:t>
            </a:r>
            <a:r>
              <a:rPr lang="en-US" dirty="0" smtClean="0">
                <a:cs typeface="Arial" pitchFamily="34" charset="0"/>
              </a:rPr>
              <a:t>As </a:t>
            </a:r>
            <a:r>
              <a:rPr lang="en-US" dirty="0">
                <a:cs typeface="Arial" pitchFamily="34" charset="0"/>
              </a:rPr>
              <a:t>already mentioned, the main phenotypic trait of Fragile X syndrome is mental retardation. Other typical features are enlarged testis in almost all affected males, and often a characteristic facial phenotype with long face, prominent forehead and large inverted ears. Patients also have </a:t>
            </a:r>
            <a:r>
              <a:rPr lang="en-US" dirty="0" err="1">
                <a:cs typeface="Arial" pitchFamily="34" charset="0"/>
              </a:rPr>
              <a:t>behavioural</a:t>
            </a:r>
            <a:r>
              <a:rPr lang="en-US" dirty="0">
                <a:cs typeface="Arial" pitchFamily="34" charset="0"/>
              </a:rPr>
              <a:t> problems, they are often hyperactive and show poor interpersonal contact</a:t>
            </a:r>
            <a:r>
              <a:rPr lang="en-US" dirty="0" smtClean="0">
                <a:cs typeface="Arial" pitchFamily="34" charset="0"/>
              </a:rPr>
              <a:t>.</a:t>
            </a:r>
          </a:p>
          <a:p>
            <a:pPr eaLnBrk="1" hangingPunct="1"/>
            <a:r>
              <a:rPr lang="en-US" dirty="0" smtClean="0">
                <a:cs typeface="Arial" pitchFamily="34" charset="0"/>
              </a:rPr>
              <a:t> </a:t>
            </a:r>
            <a:endParaRPr lang="en-US" dirty="0">
              <a:cs typeface="Arial" pitchFamily="34" charset="0"/>
            </a:endParaRPr>
          </a:p>
          <a:p>
            <a:pPr eaLnBrk="1" hangingPunct="1"/>
            <a:r>
              <a:rPr lang="en-US" dirty="0" smtClean="0">
                <a:latin typeface="Wingdings"/>
                <a:ea typeface="Wingdings"/>
                <a:cs typeface="Wingdings"/>
                <a:sym typeface="Wingdings"/>
              </a:rPr>
              <a:t></a:t>
            </a:r>
            <a:r>
              <a:rPr lang="en-US" dirty="0" smtClean="0">
                <a:cs typeface="Arial" pitchFamily="34" charset="0"/>
              </a:rPr>
              <a:t>Postmortem </a:t>
            </a:r>
            <a:r>
              <a:rPr lang="en-US" dirty="0">
                <a:cs typeface="Arial" pitchFamily="34" charset="0"/>
              </a:rPr>
              <a:t>examination of the brains of some fragile X patients has shown that the only consistent difference in their brain architecture are abnormally developed dendritic spines of neurons, which are observed in different regions of the brain. When compared with the normal structures, those spines appear too long, thin and also </a:t>
            </a:r>
            <a:r>
              <a:rPr lang="en-US" dirty="0" err="1">
                <a:cs typeface="Arial" pitchFamily="34" charset="0"/>
              </a:rPr>
              <a:t>slidely</a:t>
            </a:r>
            <a:r>
              <a:rPr lang="en-US" dirty="0">
                <a:cs typeface="Arial" pitchFamily="34" charset="0"/>
              </a:rPr>
              <a:t> more numerous</a:t>
            </a:r>
            <a:r>
              <a:rPr lang="en-US" dirty="0" smtClean="0">
                <a:cs typeface="Arial" pitchFamily="34" charset="0"/>
              </a:rPr>
              <a:t>.</a:t>
            </a:r>
          </a:p>
          <a:p>
            <a:pPr eaLnBrk="1" hangingPunct="1"/>
            <a:r>
              <a:rPr lang="en-US" dirty="0" smtClean="0">
                <a:cs typeface="Arial" pitchFamily="34" charset="0"/>
              </a:rPr>
              <a:t>  </a:t>
            </a:r>
            <a:endParaRPr lang="en-US" dirty="0">
              <a:cs typeface="Arial" pitchFamily="34" charset="0"/>
            </a:endParaRPr>
          </a:p>
          <a:p>
            <a:pPr eaLnBrk="1" hangingPunct="1"/>
            <a:r>
              <a:rPr lang="en-US" dirty="0" smtClean="0">
                <a:latin typeface="Wingdings"/>
                <a:ea typeface="Wingdings"/>
                <a:cs typeface="Wingdings"/>
                <a:sym typeface="Wingdings"/>
              </a:rPr>
              <a:t></a:t>
            </a:r>
            <a:r>
              <a:rPr lang="en-US" dirty="0" smtClean="0">
                <a:cs typeface="Arial" pitchFamily="34" charset="0"/>
              </a:rPr>
              <a:t>Dendritic </a:t>
            </a:r>
            <a:r>
              <a:rPr lang="en-US" dirty="0">
                <a:cs typeface="Arial" pitchFamily="34" charset="0"/>
              </a:rPr>
              <a:t>spines are the major sites of synaptic input one neuron gets from another and therefore it seems likely that this abnormality is the structural basis underlying mental impairment in fragile X patients</a:t>
            </a:r>
            <a:r>
              <a:rPr lang="en-US" dirty="0" smtClean="0">
                <a:cs typeface="Arial" pitchFamily="34" charset="0"/>
              </a:rPr>
              <a:t>.</a:t>
            </a:r>
            <a:endParaRPr lang="en-US" dirty="0">
              <a:cs typeface="Arial" pitchFamily="34" charset="0"/>
            </a:endParaRPr>
          </a:p>
        </p:txBody>
      </p:sp>
    </p:spTree>
    <p:extLst>
      <p:ext uri="{BB962C8B-B14F-4D97-AF65-F5344CB8AC3E}">
        <p14:creationId xmlns:p14="http://schemas.microsoft.com/office/powerpoint/2010/main" val="144939896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9552" y="548680"/>
            <a:ext cx="7920880" cy="2246769"/>
          </a:xfrm>
          <a:prstGeom prst="rect">
            <a:avLst/>
          </a:prstGeom>
        </p:spPr>
        <p:txBody>
          <a:bodyPr wrap="square">
            <a:spAutoFit/>
          </a:bodyPr>
          <a:lstStyle/>
          <a:p>
            <a:r>
              <a:rPr lang="it-IT" sz="2800" dirty="0" smtClean="0"/>
              <a:t>4. </a:t>
            </a:r>
            <a:r>
              <a:rPr lang="it-IT" sz="2800" i="1" dirty="0" err="1" smtClean="0"/>
              <a:t>Segregation</a:t>
            </a:r>
            <a:r>
              <a:rPr lang="it-IT" sz="2800" i="1" dirty="0" smtClean="0"/>
              <a:t> </a:t>
            </a:r>
            <a:r>
              <a:rPr lang="it-IT" sz="2800" i="1" dirty="0"/>
              <a:t>in </a:t>
            </a:r>
            <a:r>
              <a:rPr lang="it-IT" sz="2800" i="1" dirty="0" err="1"/>
              <a:t>equal</a:t>
            </a:r>
            <a:r>
              <a:rPr lang="it-IT" sz="2800" i="1" dirty="0"/>
              <a:t> </a:t>
            </a:r>
            <a:r>
              <a:rPr lang="it-IT" sz="2800" i="1" dirty="0" err="1"/>
              <a:t>proportions</a:t>
            </a:r>
            <a:r>
              <a:rPr lang="it-IT" sz="2800" dirty="0"/>
              <a:t>. The </a:t>
            </a:r>
            <a:r>
              <a:rPr lang="it-IT" sz="2800" dirty="0" err="1"/>
              <a:t>members</a:t>
            </a:r>
            <a:r>
              <a:rPr lang="it-IT" sz="2800" dirty="0"/>
              <a:t> of the </a:t>
            </a:r>
            <a:r>
              <a:rPr lang="it-IT" sz="2800" dirty="0" err="1"/>
              <a:t>pair</a:t>
            </a:r>
            <a:r>
              <a:rPr lang="it-IT" sz="2800" dirty="0"/>
              <a:t> of </a:t>
            </a:r>
            <a:r>
              <a:rPr lang="it-IT" sz="2800" dirty="0" err="1"/>
              <a:t>genes</a:t>
            </a:r>
            <a:r>
              <a:rPr lang="it-IT" sz="2800" dirty="0"/>
              <a:t> are </a:t>
            </a:r>
            <a:r>
              <a:rPr lang="it-IT" sz="2800" dirty="0" err="1"/>
              <a:t>distributed</a:t>
            </a:r>
            <a:r>
              <a:rPr lang="it-IT" sz="2800" dirty="0"/>
              <a:t> in </a:t>
            </a:r>
            <a:r>
              <a:rPr lang="it-IT" sz="2800" dirty="0" err="1"/>
              <a:t>equal</a:t>
            </a:r>
            <a:r>
              <a:rPr lang="it-IT" sz="2800" dirty="0"/>
              <a:t> </a:t>
            </a:r>
            <a:r>
              <a:rPr lang="it-IT" sz="2800" dirty="0" err="1"/>
              <a:t>proportions</a:t>
            </a:r>
            <a:r>
              <a:rPr lang="it-IT" sz="2800" dirty="0"/>
              <a:t> (segregate) in the </a:t>
            </a:r>
            <a:r>
              <a:rPr lang="it-IT" sz="2800" dirty="0" err="1"/>
              <a:t>gametes</a:t>
            </a:r>
            <a:r>
              <a:rPr lang="it-IT" sz="2800" dirty="0"/>
              <a:t>. The 50% of </a:t>
            </a:r>
            <a:r>
              <a:rPr lang="it-IT" sz="2800" dirty="0" err="1"/>
              <a:t>gametes</a:t>
            </a:r>
            <a:r>
              <a:rPr lang="it-IT" sz="2800" dirty="0"/>
              <a:t> </a:t>
            </a:r>
            <a:r>
              <a:rPr lang="it-IT" sz="2800" dirty="0" err="1"/>
              <a:t>will</a:t>
            </a:r>
            <a:r>
              <a:rPr lang="it-IT" sz="2800" dirty="0"/>
              <a:t> </a:t>
            </a:r>
            <a:r>
              <a:rPr lang="it-IT" sz="2800" dirty="0" err="1"/>
              <a:t>bring</a:t>
            </a:r>
            <a:r>
              <a:rPr lang="it-IT" sz="2800" dirty="0"/>
              <a:t> </a:t>
            </a:r>
            <a:r>
              <a:rPr lang="it-IT" sz="2800" dirty="0" err="1"/>
              <a:t>one</a:t>
            </a:r>
            <a:r>
              <a:rPr lang="it-IT" sz="2800" dirty="0"/>
              <a:t> of the </a:t>
            </a:r>
            <a:r>
              <a:rPr lang="it-IT" sz="2800" dirty="0" err="1"/>
              <a:t>two</a:t>
            </a:r>
            <a:r>
              <a:rPr lang="it-IT" sz="2800" dirty="0"/>
              <a:t> </a:t>
            </a:r>
            <a:r>
              <a:rPr lang="it-IT" sz="2800" dirty="0" err="1"/>
              <a:t>members</a:t>
            </a:r>
            <a:r>
              <a:rPr lang="it-IT" sz="2800" dirty="0"/>
              <a:t> of the gene </a:t>
            </a:r>
            <a:r>
              <a:rPr lang="it-IT" sz="2800" dirty="0" err="1"/>
              <a:t>pair</a:t>
            </a:r>
            <a:r>
              <a:rPr lang="it-IT" sz="2800" dirty="0"/>
              <a:t> and the </a:t>
            </a:r>
            <a:r>
              <a:rPr lang="it-IT" sz="2800" dirty="0" err="1"/>
              <a:t>remaining</a:t>
            </a:r>
            <a:r>
              <a:rPr lang="it-IT" sz="2800" dirty="0"/>
              <a:t> 50% </a:t>
            </a:r>
            <a:r>
              <a:rPr lang="it-IT" sz="2800" dirty="0" err="1"/>
              <a:t>will</a:t>
            </a:r>
            <a:r>
              <a:rPr lang="it-IT" sz="2800" dirty="0"/>
              <a:t> </a:t>
            </a:r>
            <a:r>
              <a:rPr lang="it-IT" sz="2800" dirty="0" err="1"/>
              <a:t>bring</a:t>
            </a:r>
            <a:r>
              <a:rPr lang="it-IT" sz="2800" dirty="0"/>
              <a:t> the </a:t>
            </a:r>
            <a:r>
              <a:rPr lang="it-IT" sz="2800" dirty="0" err="1"/>
              <a:t>other</a:t>
            </a:r>
            <a:r>
              <a:rPr lang="it-IT" sz="2800" dirty="0"/>
              <a:t> </a:t>
            </a:r>
            <a:r>
              <a:rPr lang="it-IT" sz="2800" dirty="0" err="1" smtClean="0"/>
              <a:t>member</a:t>
            </a:r>
            <a:r>
              <a:rPr lang="it-IT" sz="2800" dirty="0"/>
              <a:t>.</a:t>
            </a:r>
          </a:p>
        </p:txBody>
      </p:sp>
      <p:sp>
        <p:nvSpPr>
          <p:cNvPr id="3" name="Rettangolo 2"/>
          <p:cNvSpPr/>
          <p:nvPr/>
        </p:nvSpPr>
        <p:spPr>
          <a:xfrm>
            <a:off x="648072" y="3199616"/>
            <a:ext cx="7812360" cy="2677656"/>
          </a:xfrm>
          <a:prstGeom prst="rect">
            <a:avLst/>
          </a:prstGeom>
        </p:spPr>
        <p:txBody>
          <a:bodyPr wrap="square">
            <a:spAutoFit/>
          </a:bodyPr>
          <a:lstStyle/>
          <a:p>
            <a:r>
              <a:rPr lang="it-IT" sz="2800" dirty="0" smtClean="0"/>
              <a:t>5. </a:t>
            </a:r>
            <a:r>
              <a:rPr lang="it-IT" sz="2800" i="1" dirty="0" smtClean="0"/>
              <a:t>Random </a:t>
            </a:r>
            <a:r>
              <a:rPr lang="it-IT" sz="2800" i="1" dirty="0" err="1"/>
              <a:t>fertilization</a:t>
            </a:r>
            <a:r>
              <a:rPr lang="it-IT" sz="2800" dirty="0"/>
              <a:t>. </a:t>
            </a:r>
            <a:r>
              <a:rPr lang="it-IT" sz="2800" dirty="0" err="1"/>
              <a:t>Merging</a:t>
            </a:r>
            <a:r>
              <a:rPr lang="it-IT" sz="2800" dirty="0"/>
              <a:t> a gamete of a </a:t>
            </a:r>
            <a:r>
              <a:rPr lang="it-IT" sz="2800" dirty="0" err="1"/>
              <a:t>parent</a:t>
            </a:r>
            <a:r>
              <a:rPr lang="it-IT" sz="2800" dirty="0"/>
              <a:t> with a gamete from the </a:t>
            </a:r>
            <a:r>
              <a:rPr lang="it-IT" sz="2800" dirty="0" err="1"/>
              <a:t>other</a:t>
            </a:r>
            <a:r>
              <a:rPr lang="it-IT" sz="2800" dirty="0"/>
              <a:t> </a:t>
            </a:r>
            <a:r>
              <a:rPr lang="it-IT" sz="2800" dirty="0" err="1"/>
              <a:t>parent</a:t>
            </a:r>
            <a:r>
              <a:rPr lang="it-IT" sz="2800" dirty="0"/>
              <a:t> to </a:t>
            </a:r>
            <a:r>
              <a:rPr lang="it-IT" sz="2800" dirty="0" err="1"/>
              <a:t>form</a:t>
            </a:r>
            <a:r>
              <a:rPr lang="it-IT" sz="2800" dirty="0"/>
              <a:t> the first </a:t>
            </a:r>
            <a:r>
              <a:rPr lang="it-IT" sz="2800" dirty="0" err="1"/>
              <a:t>cell</a:t>
            </a:r>
            <a:r>
              <a:rPr lang="it-IT" sz="2800" dirty="0"/>
              <a:t> </a:t>
            </a:r>
            <a:r>
              <a:rPr lang="it-IT" sz="2800" dirty="0" smtClean="0"/>
              <a:t>(</a:t>
            </a:r>
            <a:r>
              <a:rPr lang="it-IT" sz="2800" dirty="0" err="1" smtClean="0"/>
              <a:t>zygote</a:t>
            </a:r>
            <a:r>
              <a:rPr lang="it-IT" sz="2800" dirty="0"/>
              <a:t>) of a new </a:t>
            </a:r>
            <a:r>
              <a:rPr lang="it-IT" sz="2800" dirty="0" err="1"/>
              <a:t>individual</a:t>
            </a:r>
            <a:r>
              <a:rPr lang="it-IT" sz="2800" dirty="0"/>
              <a:t> </a:t>
            </a:r>
            <a:r>
              <a:rPr lang="it-IT" sz="2800" dirty="0" err="1"/>
              <a:t>is</a:t>
            </a:r>
            <a:r>
              <a:rPr lang="it-IT" sz="2800" dirty="0"/>
              <a:t> random. In </a:t>
            </a:r>
            <a:r>
              <a:rPr lang="it-IT" sz="2800" dirty="0" err="1"/>
              <a:t>other</a:t>
            </a:r>
            <a:r>
              <a:rPr lang="it-IT" sz="2800" dirty="0"/>
              <a:t> </a:t>
            </a:r>
            <a:r>
              <a:rPr lang="it-IT" sz="2800" dirty="0" err="1"/>
              <a:t>words</a:t>
            </a:r>
            <a:r>
              <a:rPr lang="it-IT" sz="2800" dirty="0"/>
              <a:t>, the </a:t>
            </a:r>
            <a:r>
              <a:rPr lang="it-IT" sz="2800" dirty="0" err="1"/>
              <a:t>gametes</a:t>
            </a:r>
            <a:r>
              <a:rPr lang="it-IT" sz="2800" dirty="0"/>
              <a:t> combine with </a:t>
            </a:r>
            <a:r>
              <a:rPr lang="it-IT" sz="2800" dirty="0" err="1"/>
              <a:t>one</a:t>
            </a:r>
            <a:r>
              <a:rPr lang="it-IT" sz="2800" dirty="0"/>
              <a:t> </a:t>
            </a:r>
            <a:r>
              <a:rPr lang="it-IT" sz="2800" dirty="0" err="1"/>
              <a:t>another</a:t>
            </a:r>
            <a:r>
              <a:rPr lang="it-IT" sz="2800" dirty="0"/>
              <a:t> </a:t>
            </a:r>
            <a:r>
              <a:rPr lang="it-IT" sz="2800" dirty="0" err="1"/>
              <a:t>regardless</a:t>
            </a:r>
            <a:r>
              <a:rPr lang="it-IT" sz="2800" dirty="0"/>
              <a:t> of </a:t>
            </a:r>
            <a:r>
              <a:rPr lang="it-IT" sz="2800" dirty="0" err="1"/>
              <a:t>which</a:t>
            </a:r>
            <a:r>
              <a:rPr lang="it-IT" sz="2800" dirty="0"/>
              <a:t> </a:t>
            </a:r>
            <a:r>
              <a:rPr lang="it-IT" sz="2800" dirty="0" err="1" smtClean="0"/>
              <a:t>member</a:t>
            </a:r>
            <a:r>
              <a:rPr lang="it-IT" sz="2800" dirty="0" smtClean="0"/>
              <a:t> </a:t>
            </a:r>
            <a:r>
              <a:rPr lang="it-IT" sz="2800" dirty="0"/>
              <a:t>of the gene </a:t>
            </a:r>
            <a:r>
              <a:rPr lang="it-IT" sz="2800" dirty="0" err="1"/>
              <a:t>pair</a:t>
            </a:r>
            <a:r>
              <a:rPr lang="it-IT" sz="2800" dirty="0"/>
              <a:t> </a:t>
            </a:r>
            <a:r>
              <a:rPr lang="it-IT" sz="2800" dirty="0" err="1"/>
              <a:t>is</a:t>
            </a:r>
            <a:r>
              <a:rPr lang="it-IT" sz="2800" dirty="0"/>
              <a:t> </a:t>
            </a:r>
            <a:r>
              <a:rPr lang="it-IT" sz="2800" dirty="0" err="1"/>
              <a:t>present</a:t>
            </a:r>
            <a:r>
              <a:rPr lang="it-IT" sz="2800" dirty="0"/>
              <a:t> in </a:t>
            </a:r>
            <a:r>
              <a:rPr lang="it-IT" sz="2800" dirty="0" err="1"/>
              <a:t>it</a:t>
            </a:r>
            <a:r>
              <a:rPr lang="it-IT" sz="28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p:cNvPicPr>
            <a:picLocks noChangeAspect="1" noChangeArrowheads="1"/>
          </p:cNvPicPr>
          <p:nvPr/>
        </p:nvPicPr>
        <p:blipFill>
          <a:blip r:embed="rId3"/>
          <a:srcRect/>
          <a:stretch>
            <a:fillRect/>
          </a:stretch>
        </p:blipFill>
        <p:spPr bwMode="auto">
          <a:xfrm>
            <a:off x="760413" y="1128713"/>
            <a:ext cx="8104187" cy="4513262"/>
          </a:xfrm>
          <a:prstGeom prst="rect">
            <a:avLst/>
          </a:prstGeom>
          <a:noFill/>
          <a:ln w="9525">
            <a:noFill/>
            <a:miter lim="800000"/>
            <a:headEnd/>
            <a:tailEnd/>
          </a:ln>
        </p:spPr>
      </p:pic>
      <p:sp>
        <p:nvSpPr>
          <p:cNvPr id="635907" name="Rectangle 3"/>
          <p:cNvSpPr>
            <a:spLocks noChangeArrowheads="1"/>
          </p:cNvSpPr>
          <p:nvPr/>
        </p:nvSpPr>
        <p:spPr bwMode="auto">
          <a:xfrm>
            <a:off x="760413" y="1139825"/>
            <a:ext cx="8115300" cy="4473575"/>
          </a:xfrm>
          <a:prstGeom prst="rect">
            <a:avLst/>
          </a:prstGeom>
          <a:noFill/>
          <a:ln w="57150">
            <a:solidFill>
              <a:srgbClr val="99CCCC"/>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46788" name="Text Box 4"/>
          <p:cNvSpPr txBox="1">
            <a:spLocks noChangeArrowheads="1"/>
          </p:cNvSpPr>
          <p:nvPr/>
        </p:nvSpPr>
        <p:spPr bwMode="auto">
          <a:xfrm>
            <a:off x="2689225" y="1538288"/>
            <a:ext cx="1454150" cy="366712"/>
          </a:xfrm>
          <a:prstGeom prst="rect">
            <a:avLst/>
          </a:prstGeom>
          <a:noFill/>
          <a:ln w="9525">
            <a:noFill/>
            <a:miter lim="800000"/>
            <a:headEnd/>
            <a:tailEnd/>
          </a:ln>
        </p:spPr>
        <p:txBody>
          <a:bodyPr wrap="none">
            <a:spAutoFit/>
          </a:bodyPr>
          <a:lstStyle/>
          <a:p>
            <a:pPr eaLnBrk="0" hangingPunct="0"/>
            <a:r>
              <a:rPr lang="fr-FR" altLang="fr-FR" sz="1800"/>
              <a:t>CONTROLS</a:t>
            </a:r>
          </a:p>
        </p:txBody>
      </p:sp>
      <p:sp>
        <p:nvSpPr>
          <p:cNvPr id="246789" name="Text Box 5"/>
          <p:cNvSpPr txBox="1">
            <a:spLocks noChangeArrowheads="1"/>
          </p:cNvSpPr>
          <p:nvPr/>
        </p:nvSpPr>
        <p:spPr bwMode="auto">
          <a:xfrm>
            <a:off x="6575425" y="1538288"/>
            <a:ext cx="2000250" cy="366712"/>
          </a:xfrm>
          <a:prstGeom prst="rect">
            <a:avLst/>
          </a:prstGeom>
          <a:noFill/>
          <a:ln w="9525">
            <a:noFill/>
            <a:miter lim="800000"/>
            <a:headEnd/>
            <a:tailEnd/>
          </a:ln>
        </p:spPr>
        <p:txBody>
          <a:bodyPr wrap="none">
            <a:spAutoFit/>
          </a:bodyPr>
          <a:lstStyle/>
          <a:p>
            <a:pPr eaLnBrk="0" hangingPunct="0"/>
            <a:r>
              <a:rPr lang="fr-FR" altLang="fr-FR" sz="1800"/>
              <a:t>PREMUTATIONS</a:t>
            </a:r>
          </a:p>
        </p:txBody>
      </p:sp>
      <p:sp>
        <p:nvSpPr>
          <p:cNvPr id="246790" name="Text Box 6"/>
          <p:cNvSpPr txBox="1">
            <a:spLocks noChangeArrowheads="1"/>
          </p:cNvSpPr>
          <p:nvPr/>
        </p:nvSpPr>
        <p:spPr bwMode="auto">
          <a:xfrm>
            <a:off x="190500" y="979488"/>
            <a:ext cx="565150" cy="366712"/>
          </a:xfrm>
          <a:prstGeom prst="rect">
            <a:avLst/>
          </a:prstGeom>
          <a:noFill/>
          <a:ln w="9525">
            <a:noFill/>
            <a:miter lim="800000"/>
            <a:headEnd/>
            <a:tailEnd/>
          </a:ln>
        </p:spPr>
        <p:txBody>
          <a:bodyPr wrap="none">
            <a:spAutoFit/>
          </a:bodyPr>
          <a:lstStyle/>
          <a:p>
            <a:pPr eaLnBrk="0" hangingPunct="0"/>
            <a:r>
              <a:rPr lang="fr-FR" altLang="fr-FR" sz="1800"/>
              <a:t>200</a:t>
            </a:r>
          </a:p>
        </p:txBody>
      </p:sp>
      <p:sp>
        <p:nvSpPr>
          <p:cNvPr id="246791" name="Text Box 7"/>
          <p:cNvSpPr txBox="1">
            <a:spLocks noChangeArrowheads="1"/>
          </p:cNvSpPr>
          <p:nvPr/>
        </p:nvSpPr>
        <p:spPr bwMode="auto">
          <a:xfrm>
            <a:off x="227013" y="2046288"/>
            <a:ext cx="565150" cy="366712"/>
          </a:xfrm>
          <a:prstGeom prst="rect">
            <a:avLst/>
          </a:prstGeom>
          <a:noFill/>
          <a:ln w="9525">
            <a:noFill/>
            <a:miter lim="800000"/>
            <a:headEnd/>
            <a:tailEnd/>
          </a:ln>
        </p:spPr>
        <p:txBody>
          <a:bodyPr wrap="none">
            <a:spAutoFit/>
          </a:bodyPr>
          <a:lstStyle/>
          <a:p>
            <a:pPr eaLnBrk="0" hangingPunct="0"/>
            <a:r>
              <a:rPr lang="fr-FR" altLang="fr-FR" sz="1800"/>
              <a:t>150</a:t>
            </a:r>
          </a:p>
        </p:txBody>
      </p:sp>
      <p:sp>
        <p:nvSpPr>
          <p:cNvPr id="246792" name="Text Box 8"/>
          <p:cNvSpPr txBox="1">
            <a:spLocks noChangeArrowheads="1"/>
          </p:cNvSpPr>
          <p:nvPr/>
        </p:nvSpPr>
        <p:spPr bwMode="auto">
          <a:xfrm>
            <a:off x="227013" y="3163888"/>
            <a:ext cx="565150" cy="366712"/>
          </a:xfrm>
          <a:prstGeom prst="rect">
            <a:avLst/>
          </a:prstGeom>
          <a:noFill/>
          <a:ln w="9525">
            <a:noFill/>
            <a:miter lim="800000"/>
            <a:headEnd/>
            <a:tailEnd/>
          </a:ln>
        </p:spPr>
        <p:txBody>
          <a:bodyPr wrap="none">
            <a:spAutoFit/>
          </a:bodyPr>
          <a:lstStyle/>
          <a:p>
            <a:pPr eaLnBrk="0" hangingPunct="0"/>
            <a:r>
              <a:rPr lang="fr-FR" altLang="fr-FR" sz="1800"/>
              <a:t>100</a:t>
            </a:r>
          </a:p>
        </p:txBody>
      </p:sp>
      <p:sp>
        <p:nvSpPr>
          <p:cNvPr id="246793" name="Text Box 9"/>
          <p:cNvSpPr txBox="1">
            <a:spLocks noChangeArrowheads="1"/>
          </p:cNvSpPr>
          <p:nvPr/>
        </p:nvSpPr>
        <p:spPr bwMode="auto">
          <a:xfrm>
            <a:off x="330200" y="4256088"/>
            <a:ext cx="438150" cy="366712"/>
          </a:xfrm>
          <a:prstGeom prst="rect">
            <a:avLst/>
          </a:prstGeom>
          <a:noFill/>
          <a:ln w="9525">
            <a:noFill/>
            <a:miter lim="800000"/>
            <a:headEnd/>
            <a:tailEnd/>
          </a:ln>
        </p:spPr>
        <p:txBody>
          <a:bodyPr wrap="none">
            <a:spAutoFit/>
          </a:bodyPr>
          <a:lstStyle/>
          <a:p>
            <a:pPr eaLnBrk="0" hangingPunct="0"/>
            <a:r>
              <a:rPr lang="fr-FR" altLang="fr-FR" sz="1800"/>
              <a:t>50</a:t>
            </a:r>
          </a:p>
        </p:txBody>
      </p:sp>
      <p:sp>
        <p:nvSpPr>
          <p:cNvPr id="246794" name="Text Box 10"/>
          <p:cNvSpPr txBox="1">
            <a:spLocks noChangeArrowheads="1"/>
          </p:cNvSpPr>
          <p:nvPr/>
        </p:nvSpPr>
        <p:spPr bwMode="auto">
          <a:xfrm>
            <a:off x="469900" y="5411788"/>
            <a:ext cx="311150" cy="366712"/>
          </a:xfrm>
          <a:prstGeom prst="rect">
            <a:avLst/>
          </a:prstGeom>
          <a:noFill/>
          <a:ln w="9525">
            <a:noFill/>
            <a:miter lim="800000"/>
            <a:headEnd/>
            <a:tailEnd/>
          </a:ln>
        </p:spPr>
        <p:txBody>
          <a:bodyPr wrap="none">
            <a:spAutoFit/>
          </a:bodyPr>
          <a:lstStyle/>
          <a:p>
            <a:pPr eaLnBrk="0" hangingPunct="0"/>
            <a:r>
              <a:rPr lang="fr-FR" altLang="fr-FR" sz="1800"/>
              <a:t>0</a:t>
            </a:r>
          </a:p>
        </p:txBody>
      </p:sp>
      <p:sp>
        <p:nvSpPr>
          <p:cNvPr id="635915" name="Line 11"/>
          <p:cNvSpPr>
            <a:spLocks noChangeShapeType="1"/>
          </p:cNvSpPr>
          <p:nvPr/>
        </p:nvSpPr>
        <p:spPr bwMode="auto">
          <a:xfrm flipH="1">
            <a:off x="787400" y="1092200"/>
            <a:ext cx="25400" cy="4495800"/>
          </a:xfrm>
          <a:prstGeom prst="line">
            <a:avLst/>
          </a:prstGeom>
          <a:noFill/>
          <a:ln w="38100">
            <a:solidFill>
              <a:srgbClr val="99CCCC"/>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5916" name="Line 12"/>
          <p:cNvSpPr>
            <a:spLocks noChangeShapeType="1"/>
          </p:cNvSpPr>
          <p:nvPr/>
        </p:nvSpPr>
        <p:spPr bwMode="auto">
          <a:xfrm flipH="1">
            <a:off x="8826500" y="1181100"/>
            <a:ext cx="25400" cy="4406900"/>
          </a:xfrm>
          <a:prstGeom prst="line">
            <a:avLst/>
          </a:prstGeom>
          <a:noFill/>
          <a:ln w="38100">
            <a:solidFill>
              <a:srgbClr val="99CCCC"/>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46797" name="Text Box 13"/>
          <p:cNvSpPr txBox="1">
            <a:spLocks noChangeArrowheads="1"/>
          </p:cNvSpPr>
          <p:nvPr/>
        </p:nvSpPr>
        <p:spPr bwMode="auto">
          <a:xfrm>
            <a:off x="250825" y="476250"/>
            <a:ext cx="3492500" cy="274638"/>
          </a:xfrm>
          <a:prstGeom prst="rect">
            <a:avLst/>
          </a:prstGeom>
          <a:noFill/>
          <a:ln w="9525">
            <a:noFill/>
            <a:miter lim="800000"/>
            <a:headEnd/>
            <a:tailEnd/>
          </a:ln>
        </p:spPr>
        <p:txBody>
          <a:bodyPr>
            <a:spAutoFit/>
          </a:bodyPr>
          <a:lstStyle/>
          <a:p>
            <a:pPr eaLnBrk="0" hangingPunct="0">
              <a:spcBef>
                <a:spcPct val="50000"/>
              </a:spcBef>
            </a:pPr>
            <a:r>
              <a:rPr lang="fr-FR" altLang="fr-FR" sz="1200"/>
              <a:t>Zhong et al. Am J Hum Genet 1995</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Oval 2"/>
          <p:cNvSpPr>
            <a:spLocks noChangeArrowheads="1"/>
          </p:cNvSpPr>
          <p:nvPr/>
        </p:nvSpPr>
        <p:spPr bwMode="auto">
          <a:xfrm>
            <a:off x="885825" y="2339975"/>
            <a:ext cx="457200" cy="458788"/>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55" name="Rectangle 3"/>
          <p:cNvSpPr>
            <a:spLocks noChangeArrowheads="1"/>
          </p:cNvSpPr>
          <p:nvPr/>
        </p:nvSpPr>
        <p:spPr bwMode="auto">
          <a:xfrm>
            <a:off x="1639888" y="2339975"/>
            <a:ext cx="392112" cy="403225"/>
          </a:xfrm>
          <a:prstGeom prst="rect">
            <a:avLst/>
          </a:prstGeom>
          <a:no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56" name="Oval 4"/>
          <p:cNvSpPr>
            <a:spLocks noChangeArrowheads="1"/>
          </p:cNvSpPr>
          <p:nvPr/>
        </p:nvSpPr>
        <p:spPr bwMode="auto">
          <a:xfrm>
            <a:off x="923925" y="3927475"/>
            <a:ext cx="457200" cy="458788"/>
          </a:xfrm>
          <a:prstGeom prst="ellips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57" name="Rectangle 5"/>
          <p:cNvSpPr>
            <a:spLocks noChangeArrowheads="1"/>
          </p:cNvSpPr>
          <p:nvPr/>
        </p:nvSpPr>
        <p:spPr bwMode="auto">
          <a:xfrm>
            <a:off x="1677988" y="3927475"/>
            <a:ext cx="392112" cy="403225"/>
          </a:xfrm>
          <a:prstGeom prst="rect">
            <a:avLst/>
          </a:prstGeom>
          <a:no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58" name="Oval 6"/>
          <p:cNvSpPr>
            <a:spLocks noChangeArrowheads="1"/>
          </p:cNvSpPr>
          <p:nvPr/>
        </p:nvSpPr>
        <p:spPr bwMode="auto">
          <a:xfrm>
            <a:off x="606425" y="5527675"/>
            <a:ext cx="457200" cy="458788"/>
          </a:xfrm>
          <a:prstGeom prst="ellipse">
            <a:avLst/>
          </a:prstGeom>
          <a:solidFill>
            <a:schemeClr val="tx1"/>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59" name="Rectangle 7"/>
          <p:cNvSpPr>
            <a:spLocks noChangeArrowheads="1"/>
          </p:cNvSpPr>
          <p:nvPr/>
        </p:nvSpPr>
        <p:spPr bwMode="auto">
          <a:xfrm>
            <a:off x="1271588" y="5527675"/>
            <a:ext cx="392112" cy="403225"/>
          </a:xfrm>
          <a:prstGeom prst="rect">
            <a:avLst/>
          </a:prstGeom>
          <a:solidFill>
            <a:schemeClr val="tx1"/>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0" name="Line 8"/>
          <p:cNvSpPr>
            <a:spLocks noChangeShapeType="1"/>
          </p:cNvSpPr>
          <p:nvPr/>
        </p:nvSpPr>
        <p:spPr bwMode="auto">
          <a:xfrm>
            <a:off x="1139825" y="4378325"/>
            <a:ext cx="1588" cy="903288"/>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1" name="Line 9"/>
          <p:cNvSpPr>
            <a:spLocks noChangeShapeType="1"/>
          </p:cNvSpPr>
          <p:nvPr/>
        </p:nvSpPr>
        <p:spPr bwMode="auto">
          <a:xfrm>
            <a:off x="819150" y="5283200"/>
            <a:ext cx="673100" cy="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2" name="Line 10"/>
          <p:cNvSpPr>
            <a:spLocks noChangeShapeType="1"/>
          </p:cNvSpPr>
          <p:nvPr/>
        </p:nvSpPr>
        <p:spPr bwMode="auto">
          <a:xfrm>
            <a:off x="828675" y="5281613"/>
            <a:ext cx="1588" cy="252412"/>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3" name="Line 11"/>
          <p:cNvSpPr>
            <a:spLocks noChangeShapeType="1"/>
          </p:cNvSpPr>
          <p:nvPr/>
        </p:nvSpPr>
        <p:spPr bwMode="auto">
          <a:xfrm>
            <a:off x="2705100" y="1422400"/>
            <a:ext cx="3263900" cy="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4" name="Line 12"/>
          <p:cNvSpPr>
            <a:spLocks noChangeShapeType="1"/>
          </p:cNvSpPr>
          <p:nvPr/>
        </p:nvSpPr>
        <p:spPr bwMode="auto">
          <a:xfrm flipV="1">
            <a:off x="2705100" y="1168400"/>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5" name="Line 13"/>
          <p:cNvSpPr>
            <a:spLocks noChangeShapeType="1"/>
          </p:cNvSpPr>
          <p:nvPr/>
        </p:nvSpPr>
        <p:spPr bwMode="auto">
          <a:xfrm flipV="1">
            <a:off x="5969000" y="1168400"/>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6" name="Rectangle 14"/>
          <p:cNvSpPr>
            <a:spLocks noChangeArrowheads="1"/>
          </p:cNvSpPr>
          <p:nvPr/>
        </p:nvSpPr>
        <p:spPr bwMode="auto">
          <a:xfrm>
            <a:off x="3657600" y="1231900"/>
            <a:ext cx="558800" cy="190500"/>
          </a:xfrm>
          <a:prstGeom prst="rect">
            <a:avLst/>
          </a:prstGeom>
          <a:solidFill>
            <a:schemeClr val="accent1"/>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7" name="Rectangle 15"/>
          <p:cNvSpPr>
            <a:spLocks noChangeArrowheads="1"/>
          </p:cNvSpPr>
          <p:nvPr/>
        </p:nvSpPr>
        <p:spPr bwMode="auto">
          <a:xfrm>
            <a:off x="4203700" y="1231900"/>
            <a:ext cx="127000" cy="190500"/>
          </a:xfrm>
          <a:prstGeom prst="rect">
            <a:avLst/>
          </a:prstGeom>
          <a:solidFill>
            <a:srgbClr val="99CCCC"/>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68" name="Line 16"/>
          <p:cNvSpPr>
            <a:spLocks noChangeShapeType="1"/>
          </p:cNvSpPr>
          <p:nvPr/>
        </p:nvSpPr>
        <p:spPr bwMode="auto">
          <a:xfrm flipV="1">
            <a:off x="3987800" y="1104900"/>
            <a:ext cx="0" cy="3175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47825" name="Text Box 17"/>
          <p:cNvSpPr txBox="1">
            <a:spLocks noChangeArrowheads="1"/>
          </p:cNvSpPr>
          <p:nvPr/>
        </p:nvSpPr>
        <p:spPr bwMode="auto">
          <a:xfrm>
            <a:off x="3635375" y="757238"/>
            <a:ext cx="730250" cy="366712"/>
          </a:xfrm>
          <a:prstGeom prst="rect">
            <a:avLst/>
          </a:prstGeom>
          <a:noFill/>
          <a:ln w="9525">
            <a:noFill/>
            <a:miter lim="800000"/>
            <a:headEnd/>
            <a:tailEnd/>
          </a:ln>
        </p:spPr>
        <p:txBody>
          <a:bodyPr wrap="none">
            <a:spAutoFit/>
          </a:bodyPr>
          <a:lstStyle/>
          <a:p>
            <a:pPr eaLnBrk="0" hangingPunct="0"/>
            <a:r>
              <a:rPr lang="fr-FR" sz="1800"/>
              <a:t>Eag I</a:t>
            </a:r>
          </a:p>
        </p:txBody>
      </p:sp>
      <p:sp>
        <p:nvSpPr>
          <p:cNvPr id="637970" name="Line 18"/>
          <p:cNvSpPr>
            <a:spLocks noChangeShapeType="1"/>
          </p:cNvSpPr>
          <p:nvPr/>
        </p:nvSpPr>
        <p:spPr bwMode="auto">
          <a:xfrm>
            <a:off x="2667000" y="2705100"/>
            <a:ext cx="3263900" cy="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1" name="Line 19"/>
          <p:cNvSpPr>
            <a:spLocks noChangeShapeType="1"/>
          </p:cNvSpPr>
          <p:nvPr/>
        </p:nvSpPr>
        <p:spPr bwMode="auto">
          <a:xfrm flipV="1">
            <a:off x="2667000" y="2451100"/>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2" name="Line 20"/>
          <p:cNvSpPr>
            <a:spLocks noChangeShapeType="1"/>
          </p:cNvSpPr>
          <p:nvPr/>
        </p:nvSpPr>
        <p:spPr bwMode="auto">
          <a:xfrm flipV="1">
            <a:off x="5930900" y="2451100"/>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3" name="Rectangle 21"/>
          <p:cNvSpPr>
            <a:spLocks noChangeArrowheads="1"/>
          </p:cNvSpPr>
          <p:nvPr/>
        </p:nvSpPr>
        <p:spPr bwMode="auto">
          <a:xfrm>
            <a:off x="4165600" y="2514600"/>
            <a:ext cx="127000" cy="190500"/>
          </a:xfrm>
          <a:prstGeom prst="rect">
            <a:avLst/>
          </a:prstGeom>
          <a:solidFill>
            <a:srgbClr val="99CCCC"/>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4" name="Oval 22"/>
          <p:cNvSpPr>
            <a:spLocks noChangeArrowheads="1"/>
          </p:cNvSpPr>
          <p:nvPr/>
        </p:nvSpPr>
        <p:spPr bwMode="auto">
          <a:xfrm>
            <a:off x="1120775" y="4124325"/>
            <a:ext cx="63500" cy="63500"/>
          </a:xfrm>
          <a:prstGeom prst="ellipse">
            <a:avLst/>
          </a:prstGeom>
          <a:solidFill>
            <a:schemeClr val="tx1"/>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5" name="Oval 23"/>
          <p:cNvSpPr>
            <a:spLocks noChangeArrowheads="1"/>
          </p:cNvSpPr>
          <p:nvPr/>
        </p:nvSpPr>
        <p:spPr bwMode="auto">
          <a:xfrm>
            <a:off x="1843088" y="4097338"/>
            <a:ext cx="63500" cy="63500"/>
          </a:xfrm>
          <a:prstGeom prst="ellipse">
            <a:avLst/>
          </a:prstGeom>
          <a:solidFill>
            <a:schemeClr val="tx1"/>
          </a:solid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6" name="Line 24"/>
          <p:cNvSpPr>
            <a:spLocks noChangeShapeType="1"/>
          </p:cNvSpPr>
          <p:nvPr/>
        </p:nvSpPr>
        <p:spPr bwMode="auto">
          <a:xfrm>
            <a:off x="2705100" y="4318000"/>
            <a:ext cx="3263900" cy="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7" name="Line 25"/>
          <p:cNvSpPr>
            <a:spLocks noChangeShapeType="1"/>
          </p:cNvSpPr>
          <p:nvPr/>
        </p:nvSpPr>
        <p:spPr bwMode="auto">
          <a:xfrm flipV="1">
            <a:off x="2705100" y="4064000"/>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8" name="Line 26"/>
          <p:cNvSpPr>
            <a:spLocks noChangeShapeType="1"/>
          </p:cNvSpPr>
          <p:nvPr/>
        </p:nvSpPr>
        <p:spPr bwMode="auto">
          <a:xfrm flipV="1">
            <a:off x="5969000" y="4064000"/>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79" name="Rectangle 27"/>
          <p:cNvSpPr>
            <a:spLocks noChangeArrowheads="1"/>
          </p:cNvSpPr>
          <p:nvPr/>
        </p:nvSpPr>
        <p:spPr bwMode="auto">
          <a:xfrm>
            <a:off x="4097338" y="3941763"/>
            <a:ext cx="457200" cy="117475"/>
          </a:xfrm>
          <a:prstGeom prst="rect">
            <a:avLst/>
          </a:prstGeom>
          <a:solidFill>
            <a:srgbClr val="99CCCC"/>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0" name="Line 28"/>
          <p:cNvSpPr>
            <a:spLocks noChangeShapeType="1"/>
          </p:cNvSpPr>
          <p:nvPr/>
        </p:nvSpPr>
        <p:spPr bwMode="auto">
          <a:xfrm>
            <a:off x="4114800" y="4076700"/>
            <a:ext cx="207963" cy="246063"/>
          </a:xfrm>
          <a:prstGeom prst="line">
            <a:avLst/>
          </a:prstGeom>
          <a:noFill/>
          <a:ln w="12700">
            <a:solidFill>
              <a:schemeClr val="tx1"/>
            </a:solidFill>
            <a:prstDash val="dash"/>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1" name="Line 29"/>
          <p:cNvSpPr>
            <a:spLocks noChangeShapeType="1"/>
          </p:cNvSpPr>
          <p:nvPr/>
        </p:nvSpPr>
        <p:spPr bwMode="auto">
          <a:xfrm rot="5400000">
            <a:off x="4313237" y="4092576"/>
            <a:ext cx="238125" cy="222250"/>
          </a:xfrm>
          <a:prstGeom prst="line">
            <a:avLst/>
          </a:prstGeom>
          <a:noFill/>
          <a:ln w="12700">
            <a:solidFill>
              <a:schemeClr val="tx1"/>
            </a:solidFill>
            <a:prstDash val="dash"/>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2" name="Line 30"/>
          <p:cNvSpPr>
            <a:spLocks noChangeShapeType="1"/>
          </p:cNvSpPr>
          <p:nvPr/>
        </p:nvSpPr>
        <p:spPr bwMode="auto">
          <a:xfrm>
            <a:off x="2705100" y="5900738"/>
            <a:ext cx="3263900" cy="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3" name="Line 31"/>
          <p:cNvSpPr>
            <a:spLocks noChangeShapeType="1"/>
          </p:cNvSpPr>
          <p:nvPr/>
        </p:nvSpPr>
        <p:spPr bwMode="auto">
          <a:xfrm flipV="1">
            <a:off x="2705100" y="5646738"/>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4" name="Line 32"/>
          <p:cNvSpPr>
            <a:spLocks noChangeShapeType="1"/>
          </p:cNvSpPr>
          <p:nvPr/>
        </p:nvSpPr>
        <p:spPr bwMode="auto">
          <a:xfrm flipV="1">
            <a:off x="5969000" y="5646738"/>
            <a:ext cx="0" cy="254000"/>
          </a:xfrm>
          <a:prstGeom prst="line">
            <a:avLst/>
          </a:prstGeom>
          <a:noFill/>
          <a:ln w="9525">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5" name="Rectangle 33"/>
          <p:cNvSpPr>
            <a:spLocks noChangeArrowheads="1"/>
          </p:cNvSpPr>
          <p:nvPr/>
        </p:nvSpPr>
        <p:spPr bwMode="auto">
          <a:xfrm>
            <a:off x="3741738" y="5524500"/>
            <a:ext cx="1141412" cy="117475"/>
          </a:xfrm>
          <a:prstGeom prst="rect">
            <a:avLst/>
          </a:prstGeom>
          <a:solidFill>
            <a:srgbClr val="99CCCC"/>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6" name="Line 34"/>
          <p:cNvSpPr>
            <a:spLocks noChangeShapeType="1"/>
          </p:cNvSpPr>
          <p:nvPr/>
        </p:nvSpPr>
        <p:spPr bwMode="auto">
          <a:xfrm>
            <a:off x="3741738" y="5641975"/>
            <a:ext cx="568325" cy="263525"/>
          </a:xfrm>
          <a:prstGeom prst="line">
            <a:avLst/>
          </a:prstGeom>
          <a:noFill/>
          <a:ln w="12700">
            <a:solidFill>
              <a:schemeClr val="tx1"/>
            </a:solidFill>
            <a:prstDash val="dash"/>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637987" name="Line 35"/>
          <p:cNvSpPr>
            <a:spLocks noChangeShapeType="1"/>
          </p:cNvSpPr>
          <p:nvPr/>
        </p:nvSpPr>
        <p:spPr bwMode="auto">
          <a:xfrm rot="5400000">
            <a:off x="4467225" y="5492750"/>
            <a:ext cx="260350" cy="558800"/>
          </a:xfrm>
          <a:prstGeom prst="line">
            <a:avLst/>
          </a:prstGeom>
          <a:noFill/>
          <a:ln w="12700">
            <a:solidFill>
              <a:schemeClr val="tx1"/>
            </a:solidFill>
            <a:prstDash val="dash"/>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47844" name="Text Box 36"/>
          <p:cNvSpPr txBox="1">
            <a:spLocks noChangeArrowheads="1"/>
          </p:cNvSpPr>
          <p:nvPr/>
        </p:nvSpPr>
        <p:spPr bwMode="auto">
          <a:xfrm>
            <a:off x="6118225" y="1674813"/>
            <a:ext cx="3121025" cy="1676400"/>
          </a:xfrm>
          <a:prstGeom prst="rect">
            <a:avLst/>
          </a:prstGeom>
          <a:noFill/>
          <a:ln w="9525">
            <a:noFill/>
            <a:miter lim="800000"/>
            <a:headEnd/>
            <a:tailEnd/>
          </a:ln>
        </p:spPr>
        <p:txBody>
          <a:bodyPr wrap="none">
            <a:spAutoFit/>
          </a:bodyPr>
          <a:lstStyle/>
          <a:p>
            <a:pPr algn="just" eaLnBrk="0" hangingPunct="0"/>
            <a:r>
              <a:rPr lang="fr-FR"/>
              <a:t>Normal alleles :</a:t>
            </a:r>
            <a:endParaRPr lang="fr-FR" sz="2000"/>
          </a:p>
          <a:p>
            <a:pPr algn="just" eaLnBrk="0" hangingPunct="0"/>
            <a:r>
              <a:rPr lang="fr-FR" sz="2000"/>
              <a:t>Stable in the family and </a:t>
            </a:r>
          </a:p>
          <a:p>
            <a:pPr algn="just" eaLnBrk="0" hangingPunct="0"/>
            <a:r>
              <a:rPr lang="fr-FR" sz="2000"/>
              <a:t>in the individual</a:t>
            </a:r>
          </a:p>
          <a:p>
            <a:pPr algn="just" eaLnBrk="0" hangingPunct="0"/>
            <a:r>
              <a:rPr lang="fr-FR" sz="2000"/>
              <a:t>Unstable in the population</a:t>
            </a:r>
          </a:p>
          <a:p>
            <a:pPr algn="just" eaLnBrk="0" hangingPunct="0"/>
            <a:r>
              <a:rPr lang="fr-FR" sz="2000"/>
              <a:t>(Polymorphism)</a:t>
            </a:r>
          </a:p>
        </p:txBody>
      </p:sp>
      <p:sp>
        <p:nvSpPr>
          <p:cNvPr id="247845" name="Text Box 37"/>
          <p:cNvSpPr txBox="1">
            <a:spLocks noChangeArrowheads="1"/>
          </p:cNvSpPr>
          <p:nvPr/>
        </p:nvSpPr>
        <p:spPr bwMode="auto">
          <a:xfrm>
            <a:off x="6118225" y="3503613"/>
            <a:ext cx="2727325" cy="1066800"/>
          </a:xfrm>
          <a:prstGeom prst="rect">
            <a:avLst/>
          </a:prstGeom>
          <a:noFill/>
          <a:ln w="9525">
            <a:noFill/>
            <a:miter lim="800000"/>
            <a:headEnd/>
            <a:tailEnd/>
          </a:ln>
        </p:spPr>
        <p:txBody>
          <a:bodyPr wrap="none">
            <a:spAutoFit/>
          </a:bodyPr>
          <a:lstStyle/>
          <a:p>
            <a:pPr algn="just" eaLnBrk="0" hangingPunct="0"/>
            <a:r>
              <a:rPr lang="fr-FR"/>
              <a:t>Premutation :</a:t>
            </a:r>
          </a:p>
          <a:p>
            <a:pPr algn="just" eaLnBrk="0" hangingPunct="0"/>
            <a:r>
              <a:rPr lang="fr-FR" sz="2000"/>
              <a:t>Unstable in the family</a:t>
            </a:r>
          </a:p>
          <a:p>
            <a:pPr algn="just" eaLnBrk="0" hangingPunct="0"/>
            <a:r>
              <a:rPr lang="fr-FR" sz="2000"/>
              <a:t>Stable in the individual</a:t>
            </a:r>
          </a:p>
        </p:txBody>
      </p:sp>
      <p:sp>
        <p:nvSpPr>
          <p:cNvPr id="247846" name="Text Box 38"/>
          <p:cNvSpPr txBox="1">
            <a:spLocks noChangeArrowheads="1"/>
          </p:cNvSpPr>
          <p:nvPr/>
        </p:nvSpPr>
        <p:spPr bwMode="auto">
          <a:xfrm>
            <a:off x="6118225" y="5013325"/>
            <a:ext cx="3317875" cy="1676400"/>
          </a:xfrm>
          <a:prstGeom prst="rect">
            <a:avLst/>
          </a:prstGeom>
          <a:noFill/>
          <a:ln w="9525">
            <a:noFill/>
            <a:miter lim="800000"/>
            <a:headEnd/>
            <a:tailEnd/>
          </a:ln>
        </p:spPr>
        <p:txBody>
          <a:bodyPr>
            <a:spAutoFit/>
          </a:bodyPr>
          <a:lstStyle/>
          <a:p>
            <a:pPr eaLnBrk="0" hangingPunct="0"/>
            <a:r>
              <a:rPr lang="fr-FR"/>
              <a:t>Full mutation :</a:t>
            </a:r>
            <a:endParaRPr lang="fr-FR" sz="2000"/>
          </a:p>
          <a:p>
            <a:pPr eaLnBrk="0" hangingPunct="0"/>
            <a:r>
              <a:rPr lang="fr-FR" sz="2000"/>
              <a:t>Unstable in the individual</a:t>
            </a:r>
          </a:p>
          <a:p>
            <a:pPr eaLnBrk="0" hangingPunct="0"/>
            <a:r>
              <a:rPr lang="fr-FR" sz="2000"/>
              <a:t>(somatic mutations)</a:t>
            </a:r>
          </a:p>
          <a:p>
            <a:pPr eaLnBrk="0" hangingPunct="0"/>
            <a:r>
              <a:rPr lang="fr-FR" sz="2000" u="sng"/>
              <a:t>Represses FMR1 </a:t>
            </a:r>
          </a:p>
          <a:p>
            <a:pPr eaLnBrk="0" hangingPunct="0"/>
            <a:r>
              <a:rPr lang="fr-FR" sz="2000" u="sng"/>
              <a:t>transcription</a:t>
            </a:r>
          </a:p>
        </p:txBody>
      </p:sp>
      <p:sp>
        <p:nvSpPr>
          <p:cNvPr id="247847" name="Text Box 39"/>
          <p:cNvSpPr txBox="1">
            <a:spLocks noChangeArrowheads="1"/>
          </p:cNvSpPr>
          <p:nvPr/>
        </p:nvSpPr>
        <p:spPr bwMode="auto">
          <a:xfrm>
            <a:off x="3048000" y="228600"/>
            <a:ext cx="2390775" cy="366713"/>
          </a:xfrm>
          <a:prstGeom prst="rect">
            <a:avLst/>
          </a:prstGeom>
          <a:noFill/>
          <a:ln w="9525">
            <a:noFill/>
            <a:miter lim="800000"/>
            <a:headEnd/>
            <a:tailEnd/>
          </a:ln>
        </p:spPr>
        <p:txBody>
          <a:bodyPr>
            <a:spAutoFit/>
          </a:bodyPr>
          <a:lstStyle/>
          <a:p>
            <a:pPr eaLnBrk="0" hangingPunct="0"/>
            <a:r>
              <a:rPr lang="fr-FR" sz="1800"/>
              <a:t>CpG island/5 ’UTR</a:t>
            </a:r>
          </a:p>
        </p:txBody>
      </p:sp>
      <p:sp>
        <p:nvSpPr>
          <p:cNvPr id="637992" name="Line 40"/>
          <p:cNvSpPr>
            <a:spLocks noChangeShapeType="1"/>
          </p:cNvSpPr>
          <p:nvPr/>
        </p:nvSpPr>
        <p:spPr bwMode="auto">
          <a:xfrm>
            <a:off x="4419600" y="863600"/>
            <a:ext cx="1752600" cy="0"/>
          </a:xfrm>
          <a:prstGeom prst="line">
            <a:avLst/>
          </a:prstGeom>
          <a:noFill/>
          <a:ln w="9525">
            <a:solidFill>
              <a:schemeClr val="tx1"/>
            </a:solidFill>
            <a:round/>
            <a:headEnd/>
            <a:tailEnd type="triangle" w="med" len="me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47849" name="Text Box 41"/>
          <p:cNvSpPr txBox="1">
            <a:spLocks noChangeArrowheads="1"/>
          </p:cNvSpPr>
          <p:nvPr/>
        </p:nvSpPr>
        <p:spPr bwMode="auto">
          <a:xfrm>
            <a:off x="4632325" y="547688"/>
            <a:ext cx="1403350" cy="366712"/>
          </a:xfrm>
          <a:prstGeom prst="rect">
            <a:avLst/>
          </a:prstGeom>
          <a:noFill/>
          <a:ln w="9525">
            <a:noFill/>
            <a:miter lim="800000"/>
            <a:headEnd/>
            <a:tailEnd/>
          </a:ln>
        </p:spPr>
        <p:txBody>
          <a:bodyPr wrap="none">
            <a:spAutoFit/>
          </a:bodyPr>
          <a:lstStyle/>
          <a:p>
            <a:pPr eaLnBrk="0" hangingPunct="0"/>
            <a:r>
              <a:rPr lang="fr-FR" sz="1800"/>
              <a:t>FMR1 gene</a:t>
            </a:r>
          </a:p>
        </p:txBody>
      </p:sp>
      <p:sp>
        <p:nvSpPr>
          <p:cNvPr id="637994" name="Rectangle 42"/>
          <p:cNvSpPr>
            <a:spLocks noChangeArrowheads="1"/>
          </p:cNvSpPr>
          <p:nvPr/>
        </p:nvSpPr>
        <p:spPr bwMode="auto">
          <a:xfrm>
            <a:off x="4884738" y="1249363"/>
            <a:ext cx="457200" cy="117475"/>
          </a:xfrm>
          <a:prstGeom prst="rect">
            <a:avLst/>
          </a:prstGeom>
          <a:solidFill>
            <a:srgbClr val="99CCCC"/>
          </a:solidFill>
          <a:ln w="9525">
            <a:solidFill>
              <a:schemeClr val="tx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47851" name="Text Box 43"/>
          <p:cNvSpPr txBox="1">
            <a:spLocks noChangeArrowheads="1"/>
          </p:cNvSpPr>
          <p:nvPr/>
        </p:nvSpPr>
        <p:spPr bwMode="auto">
          <a:xfrm>
            <a:off x="4716463" y="906463"/>
            <a:ext cx="819150" cy="366712"/>
          </a:xfrm>
          <a:prstGeom prst="rect">
            <a:avLst/>
          </a:prstGeom>
          <a:noFill/>
          <a:ln w="9525">
            <a:noFill/>
            <a:miter lim="800000"/>
            <a:headEnd/>
            <a:tailEnd/>
          </a:ln>
        </p:spPr>
        <p:txBody>
          <a:bodyPr wrap="none">
            <a:spAutoFit/>
          </a:bodyPr>
          <a:lstStyle/>
          <a:p>
            <a:pPr eaLnBrk="0" hangingPunct="0"/>
            <a:r>
              <a:rPr lang="fr-FR" sz="1800"/>
              <a:t>probe</a:t>
            </a:r>
          </a:p>
        </p:txBody>
      </p:sp>
      <p:sp>
        <p:nvSpPr>
          <p:cNvPr id="637996" name="Line 44"/>
          <p:cNvSpPr>
            <a:spLocks noChangeShapeType="1"/>
          </p:cNvSpPr>
          <p:nvPr/>
        </p:nvSpPr>
        <p:spPr bwMode="auto">
          <a:xfrm>
            <a:off x="1489075" y="5281613"/>
            <a:ext cx="1588" cy="252412"/>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247853" name="Text Box 45"/>
          <p:cNvSpPr txBox="1">
            <a:spLocks noChangeArrowheads="1"/>
          </p:cNvSpPr>
          <p:nvPr/>
        </p:nvSpPr>
        <p:spPr bwMode="auto">
          <a:xfrm>
            <a:off x="3375025" y="2135188"/>
            <a:ext cx="1841500" cy="366712"/>
          </a:xfrm>
          <a:prstGeom prst="rect">
            <a:avLst/>
          </a:prstGeom>
          <a:noFill/>
          <a:ln w="9525">
            <a:noFill/>
            <a:miter lim="800000"/>
            <a:headEnd/>
            <a:tailEnd/>
          </a:ln>
        </p:spPr>
        <p:txBody>
          <a:bodyPr wrap="none">
            <a:spAutoFit/>
          </a:bodyPr>
          <a:lstStyle/>
          <a:p>
            <a:pPr eaLnBrk="0" hangingPunct="0"/>
            <a:r>
              <a:rPr lang="fr-FR" sz="1800"/>
              <a:t>(CGG) ~ 6 to 50</a:t>
            </a:r>
          </a:p>
        </p:txBody>
      </p:sp>
      <p:sp>
        <p:nvSpPr>
          <p:cNvPr id="247854" name="Text Box 46"/>
          <p:cNvSpPr txBox="1">
            <a:spLocks noChangeArrowheads="1"/>
          </p:cNvSpPr>
          <p:nvPr/>
        </p:nvSpPr>
        <p:spPr bwMode="auto">
          <a:xfrm>
            <a:off x="3438525" y="3557588"/>
            <a:ext cx="2159000" cy="366712"/>
          </a:xfrm>
          <a:prstGeom prst="rect">
            <a:avLst/>
          </a:prstGeom>
          <a:noFill/>
          <a:ln w="9525">
            <a:noFill/>
            <a:miter lim="800000"/>
            <a:headEnd/>
            <a:tailEnd/>
          </a:ln>
        </p:spPr>
        <p:txBody>
          <a:bodyPr wrap="none">
            <a:spAutoFit/>
          </a:bodyPr>
          <a:lstStyle/>
          <a:p>
            <a:pPr eaLnBrk="0" hangingPunct="0"/>
            <a:r>
              <a:rPr lang="fr-FR" sz="1800"/>
              <a:t>(CGG) 59  to ~ 200</a:t>
            </a:r>
          </a:p>
        </p:txBody>
      </p:sp>
      <p:sp>
        <p:nvSpPr>
          <p:cNvPr id="247855" name="Text Box 47"/>
          <p:cNvSpPr txBox="1">
            <a:spLocks noChangeArrowheads="1"/>
          </p:cNvSpPr>
          <p:nvPr/>
        </p:nvSpPr>
        <p:spPr bwMode="auto">
          <a:xfrm>
            <a:off x="3429000" y="4875213"/>
            <a:ext cx="1498600" cy="366712"/>
          </a:xfrm>
          <a:prstGeom prst="rect">
            <a:avLst/>
          </a:prstGeom>
          <a:noFill/>
          <a:ln w="9525">
            <a:noFill/>
            <a:miter lim="800000"/>
            <a:headEnd/>
            <a:tailEnd/>
          </a:ln>
        </p:spPr>
        <p:txBody>
          <a:bodyPr wrap="none">
            <a:spAutoFit/>
          </a:bodyPr>
          <a:lstStyle/>
          <a:p>
            <a:pPr eaLnBrk="0" hangingPunct="0"/>
            <a:r>
              <a:rPr lang="fr-FR" sz="1800"/>
              <a:t>(CGG) &gt; 250</a:t>
            </a:r>
          </a:p>
        </p:txBody>
      </p:sp>
      <p:sp>
        <p:nvSpPr>
          <p:cNvPr id="247856" name="Text Box 48"/>
          <p:cNvSpPr txBox="1">
            <a:spLocks noChangeArrowheads="1"/>
          </p:cNvSpPr>
          <p:nvPr/>
        </p:nvSpPr>
        <p:spPr bwMode="auto">
          <a:xfrm>
            <a:off x="3625850" y="5183188"/>
            <a:ext cx="1454150" cy="366712"/>
          </a:xfrm>
          <a:prstGeom prst="rect">
            <a:avLst/>
          </a:prstGeom>
          <a:noFill/>
          <a:ln w="9525">
            <a:noFill/>
            <a:miter lim="800000"/>
            <a:headEnd/>
            <a:tailEnd/>
          </a:ln>
        </p:spPr>
        <p:txBody>
          <a:bodyPr wrap="none">
            <a:spAutoFit/>
          </a:bodyPr>
          <a:lstStyle/>
          <a:p>
            <a:pPr eaLnBrk="0" hangingPunct="0"/>
            <a:r>
              <a:rPr lang="fr-FR" sz="1800"/>
              <a:t>Methylation</a:t>
            </a:r>
          </a:p>
        </p:txBody>
      </p:sp>
      <p:sp>
        <p:nvSpPr>
          <p:cNvPr id="247857" name="Text Box 49"/>
          <p:cNvSpPr txBox="1">
            <a:spLocks noChangeArrowheads="1"/>
          </p:cNvSpPr>
          <p:nvPr/>
        </p:nvSpPr>
        <p:spPr bwMode="auto">
          <a:xfrm>
            <a:off x="2397125" y="877888"/>
            <a:ext cx="831850" cy="366712"/>
          </a:xfrm>
          <a:prstGeom prst="rect">
            <a:avLst/>
          </a:prstGeom>
          <a:noFill/>
          <a:ln w="9525">
            <a:noFill/>
            <a:miter lim="800000"/>
            <a:headEnd/>
            <a:tailEnd/>
          </a:ln>
        </p:spPr>
        <p:txBody>
          <a:bodyPr wrap="none">
            <a:spAutoFit/>
          </a:bodyPr>
          <a:lstStyle/>
          <a:p>
            <a:pPr eaLnBrk="0" hangingPunct="0"/>
            <a:r>
              <a:rPr lang="fr-FR" sz="1800"/>
              <a:t>EcoRI</a:t>
            </a:r>
          </a:p>
        </p:txBody>
      </p:sp>
      <p:sp>
        <p:nvSpPr>
          <p:cNvPr id="247858" name="Text Box 50"/>
          <p:cNvSpPr txBox="1">
            <a:spLocks noChangeArrowheads="1"/>
          </p:cNvSpPr>
          <p:nvPr/>
        </p:nvSpPr>
        <p:spPr bwMode="auto">
          <a:xfrm>
            <a:off x="5699125" y="877888"/>
            <a:ext cx="831850" cy="366712"/>
          </a:xfrm>
          <a:prstGeom prst="rect">
            <a:avLst/>
          </a:prstGeom>
          <a:noFill/>
          <a:ln w="9525">
            <a:noFill/>
            <a:miter lim="800000"/>
            <a:headEnd/>
            <a:tailEnd/>
          </a:ln>
        </p:spPr>
        <p:txBody>
          <a:bodyPr wrap="none">
            <a:spAutoFit/>
          </a:bodyPr>
          <a:lstStyle/>
          <a:p>
            <a:pPr eaLnBrk="0" hangingPunct="0"/>
            <a:r>
              <a:rPr lang="fr-FR" sz="1800"/>
              <a:t>EcoRI</a:t>
            </a:r>
          </a:p>
        </p:txBody>
      </p:sp>
      <p:sp>
        <p:nvSpPr>
          <p:cNvPr id="247859" name="Text Box 51"/>
          <p:cNvSpPr txBox="1">
            <a:spLocks noChangeArrowheads="1"/>
          </p:cNvSpPr>
          <p:nvPr/>
        </p:nvSpPr>
        <p:spPr bwMode="auto">
          <a:xfrm>
            <a:off x="2892425" y="1371600"/>
            <a:ext cx="768350" cy="366713"/>
          </a:xfrm>
          <a:prstGeom prst="rect">
            <a:avLst/>
          </a:prstGeom>
          <a:noFill/>
          <a:ln w="9525">
            <a:noFill/>
            <a:miter lim="800000"/>
            <a:headEnd/>
            <a:tailEnd/>
          </a:ln>
        </p:spPr>
        <p:txBody>
          <a:bodyPr wrap="none">
            <a:spAutoFit/>
          </a:bodyPr>
          <a:lstStyle/>
          <a:p>
            <a:pPr eaLnBrk="0" hangingPunct="0"/>
            <a:r>
              <a:rPr lang="fr-FR" sz="1800"/>
              <a:t>2.4kb</a:t>
            </a:r>
          </a:p>
        </p:txBody>
      </p:sp>
      <p:sp>
        <p:nvSpPr>
          <p:cNvPr id="247860" name="Text Box 52"/>
          <p:cNvSpPr txBox="1">
            <a:spLocks noChangeArrowheads="1"/>
          </p:cNvSpPr>
          <p:nvPr/>
        </p:nvSpPr>
        <p:spPr bwMode="auto">
          <a:xfrm>
            <a:off x="4822825" y="1371600"/>
            <a:ext cx="768350" cy="366713"/>
          </a:xfrm>
          <a:prstGeom prst="rect">
            <a:avLst/>
          </a:prstGeom>
          <a:noFill/>
          <a:ln w="9525">
            <a:noFill/>
            <a:miter lim="800000"/>
            <a:headEnd/>
            <a:tailEnd/>
          </a:ln>
        </p:spPr>
        <p:txBody>
          <a:bodyPr wrap="none">
            <a:spAutoFit/>
          </a:bodyPr>
          <a:lstStyle/>
          <a:p>
            <a:pPr eaLnBrk="0" hangingPunct="0"/>
            <a:r>
              <a:rPr lang="fr-FR" sz="1800"/>
              <a:t>2.8kb</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3"/>
          <a:srcRect/>
          <a:stretch>
            <a:fillRect/>
          </a:stretch>
        </p:blipFill>
        <p:spPr bwMode="auto">
          <a:xfrm>
            <a:off x="1187450" y="2276475"/>
            <a:ext cx="7488238" cy="3846513"/>
          </a:xfrm>
          <a:prstGeom prst="rect">
            <a:avLst/>
          </a:prstGeom>
          <a:noFill/>
          <a:ln w="9525">
            <a:noFill/>
            <a:miter lim="800000"/>
            <a:headEnd/>
            <a:tailEnd/>
          </a:ln>
        </p:spPr>
      </p:pic>
      <p:sp>
        <p:nvSpPr>
          <p:cNvPr id="248835" name="Text Box 3"/>
          <p:cNvSpPr txBox="1">
            <a:spLocks noChangeArrowheads="1"/>
          </p:cNvSpPr>
          <p:nvPr/>
        </p:nvSpPr>
        <p:spPr bwMode="auto">
          <a:xfrm>
            <a:off x="1143000" y="228600"/>
            <a:ext cx="7162800" cy="946150"/>
          </a:xfrm>
          <a:prstGeom prst="rect">
            <a:avLst/>
          </a:prstGeom>
          <a:noFill/>
          <a:ln w="9525">
            <a:noFill/>
            <a:miter lim="800000"/>
            <a:headEnd/>
            <a:tailEnd/>
          </a:ln>
        </p:spPr>
        <p:txBody>
          <a:bodyPr>
            <a:spAutoFit/>
          </a:bodyPr>
          <a:lstStyle/>
          <a:p>
            <a:pPr algn="r" eaLnBrk="0" hangingPunct="0">
              <a:spcBef>
                <a:spcPct val="50000"/>
              </a:spcBef>
            </a:pPr>
            <a:r>
              <a:rPr lang="fr-FR" sz="2800">
                <a:solidFill>
                  <a:schemeClr val="accent2"/>
                </a:solidFill>
              </a:rPr>
              <a:t>Fragile  X diagnosis: Southern blot analysis of expansion and methylation</a:t>
            </a:r>
          </a:p>
        </p:txBody>
      </p:sp>
      <p:sp>
        <p:nvSpPr>
          <p:cNvPr id="248836" name="Text Box 4"/>
          <p:cNvSpPr txBox="1">
            <a:spLocks noChangeArrowheads="1"/>
          </p:cNvSpPr>
          <p:nvPr/>
        </p:nvSpPr>
        <p:spPr bwMode="auto">
          <a:xfrm>
            <a:off x="1050925" y="6135688"/>
            <a:ext cx="4359275" cy="396875"/>
          </a:xfrm>
          <a:prstGeom prst="rect">
            <a:avLst/>
          </a:prstGeom>
          <a:noFill/>
          <a:ln w="9525">
            <a:noFill/>
            <a:miter lim="800000"/>
            <a:headEnd/>
            <a:tailEnd/>
          </a:ln>
        </p:spPr>
        <p:txBody>
          <a:bodyPr>
            <a:spAutoFit/>
          </a:bodyPr>
          <a:lstStyle/>
          <a:p>
            <a:pPr eaLnBrk="0" hangingPunct="0"/>
            <a:endParaRPr lang="fr-FR" sz="2000"/>
          </a:p>
        </p:txBody>
      </p:sp>
      <p:sp>
        <p:nvSpPr>
          <p:cNvPr id="248837" name="Text Box 5"/>
          <p:cNvSpPr txBox="1">
            <a:spLocks noChangeArrowheads="1"/>
          </p:cNvSpPr>
          <p:nvPr/>
        </p:nvSpPr>
        <p:spPr bwMode="auto">
          <a:xfrm>
            <a:off x="1012825" y="6164263"/>
            <a:ext cx="5159375" cy="457200"/>
          </a:xfrm>
          <a:prstGeom prst="rect">
            <a:avLst/>
          </a:prstGeom>
          <a:noFill/>
          <a:ln w="9525">
            <a:noFill/>
            <a:miter lim="800000"/>
            <a:headEnd/>
            <a:tailEnd/>
          </a:ln>
        </p:spPr>
        <p:txBody>
          <a:bodyPr>
            <a:spAutoFit/>
          </a:bodyPr>
          <a:lstStyle/>
          <a:p>
            <a:pPr eaLnBrk="0" hangingPunct="0">
              <a:spcBef>
                <a:spcPct val="50000"/>
              </a:spcBef>
            </a:pPr>
            <a:endParaRPr lang="fr-FR"/>
          </a:p>
        </p:txBody>
      </p:sp>
      <p:sp>
        <p:nvSpPr>
          <p:cNvPr id="248838" name="Text Box 6"/>
          <p:cNvSpPr txBox="1">
            <a:spLocks noChangeArrowheads="1"/>
          </p:cNvSpPr>
          <p:nvPr/>
        </p:nvSpPr>
        <p:spPr bwMode="auto">
          <a:xfrm>
            <a:off x="1203325" y="6208713"/>
            <a:ext cx="3030538" cy="366712"/>
          </a:xfrm>
          <a:prstGeom prst="rect">
            <a:avLst/>
          </a:prstGeom>
          <a:noFill/>
          <a:ln w="9525">
            <a:noFill/>
            <a:miter lim="800000"/>
            <a:headEnd/>
            <a:tailEnd/>
          </a:ln>
        </p:spPr>
        <p:txBody>
          <a:bodyPr wrap="none">
            <a:spAutoFit/>
          </a:bodyPr>
          <a:lstStyle/>
          <a:p>
            <a:pPr eaLnBrk="0" hangingPunct="0"/>
            <a:r>
              <a:rPr lang="fr-FR" sz="1800"/>
              <a:t>Rousseau et al. NEJM 1991</a:t>
            </a:r>
            <a:endParaRPr lang="fr-F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85800" y="0"/>
            <a:ext cx="7772400" cy="1143000"/>
          </a:xfrm>
        </p:spPr>
        <p:txBody>
          <a:bodyPr/>
          <a:lstStyle/>
          <a:p>
            <a:pPr eaLnBrk="1" hangingPunct="1"/>
            <a:r>
              <a:rPr lang="en-US" dirty="0" smtClean="0">
                <a:solidFill>
                  <a:schemeClr val="accent2"/>
                </a:solidFill>
              </a:rPr>
              <a:t>Pre-mutations and mutations</a:t>
            </a:r>
          </a:p>
        </p:txBody>
      </p:sp>
      <p:sp>
        <p:nvSpPr>
          <p:cNvPr id="249859" name="Rectangle 3"/>
          <p:cNvSpPr>
            <a:spLocks noGrp="1" noChangeArrowheads="1"/>
          </p:cNvSpPr>
          <p:nvPr>
            <p:ph type="body" idx="1"/>
          </p:nvPr>
        </p:nvSpPr>
        <p:spPr>
          <a:xfrm>
            <a:off x="685800" y="1243013"/>
            <a:ext cx="7772400" cy="4114800"/>
          </a:xfrm>
        </p:spPr>
        <p:txBody>
          <a:bodyPr/>
          <a:lstStyle/>
          <a:p>
            <a:pPr marL="0" indent="0">
              <a:buNone/>
            </a:pPr>
            <a:r>
              <a:rPr lang="it-IT" sz="2800" dirty="0">
                <a:latin typeface="Wingdings"/>
                <a:ea typeface="Wingdings"/>
                <a:cs typeface="Wingdings"/>
                <a:sym typeface="Wingdings"/>
              </a:rPr>
              <a:t></a:t>
            </a:r>
            <a:r>
              <a:rPr lang="it-IT" sz="2800" dirty="0"/>
              <a:t>The </a:t>
            </a:r>
            <a:r>
              <a:rPr lang="it-IT" sz="2800" dirty="0" err="1"/>
              <a:t>premutations</a:t>
            </a:r>
            <a:r>
              <a:rPr lang="it-IT" sz="2800" dirty="0"/>
              <a:t> </a:t>
            </a:r>
            <a:r>
              <a:rPr lang="it-IT" sz="2800" dirty="0" err="1"/>
              <a:t>expand</a:t>
            </a:r>
            <a:r>
              <a:rPr lang="it-IT" sz="2800" dirty="0"/>
              <a:t> </a:t>
            </a:r>
            <a:r>
              <a:rPr lang="it-IT" sz="2800" dirty="0" err="1"/>
              <a:t>when</a:t>
            </a:r>
            <a:r>
              <a:rPr lang="it-IT" sz="2800" dirty="0"/>
              <a:t> </a:t>
            </a:r>
            <a:r>
              <a:rPr lang="it-IT" sz="2800" dirty="0" err="1"/>
              <a:t>they</a:t>
            </a:r>
            <a:r>
              <a:rPr lang="it-IT" sz="2800" dirty="0"/>
              <a:t> are </a:t>
            </a:r>
            <a:r>
              <a:rPr lang="it-IT" sz="2800" dirty="0" err="1"/>
              <a:t>transmitted</a:t>
            </a:r>
            <a:r>
              <a:rPr lang="it-IT" sz="2800" dirty="0"/>
              <a:t> from the </a:t>
            </a:r>
            <a:r>
              <a:rPr lang="it-IT" sz="2800" dirty="0" err="1"/>
              <a:t>mother</a:t>
            </a:r>
            <a:endParaRPr lang="it-IT" sz="2800" dirty="0"/>
          </a:p>
          <a:p>
            <a:pPr marL="0" indent="0">
              <a:buNone/>
            </a:pPr>
            <a:r>
              <a:rPr lang="it-IT" sz="2800" dirty="0">
                <a:latin typeface="Wingdings"/>
                <a:ea typeface="Wingdings"/>
                <a:cs typeface="Wingdings"/>
                <a:sym typeface="Wingdings"/>
              </a:rPr>
              <a:t></a:t>
            </a:r>
            <a:r>
              <a:rPr lang="it-IT" sz="2800" dirty="0"/>
              <a:t>The woman with </a:t>
            </a:r>
            <a:r>
              <a:rPr lang="it-IT" sz="2800" dirty="0" err="1"/>
              <a:t>premutations</a:t>
            </a:r>
            <a:r>
              <a:rPr lang="it-IT" sz="2800" dirty="0"/>
              <a:t> </a:t>
            </a:r>
            <a:r>
              <a:rPr lang="it-IT" sz="2800" dirty="0" err="1"/>
              <a:t>has</a:t>
            </a:r>
            <a:r>
              <a:rPr lang="it-IT" sz="2800" dirty="0"/>
              <a:t> a </a:t>
            </a:r>
            <a:r>
              <a:rPr lang="it-IT" sz="2800" dirty="0" err="1"/>
              <a:t>greater</a:t>
            </a:r>
            <a:r>
              <a:rPr lang="it-IT" sz="2800" dirty="0"/>
              <a:t> </a:t>
            </a:r>
            <a:r>
              <a:rPr lang="it-IT" sz="2800" dirty="0" err="1"/>
              <a:t>risk</a:t>
            </a:r>
            <a:r>
              <a:rPr lang="it-IT" sz="2800" dirty="0"/>
              <a:t> of premature menopause or POF (premature </a:t>
            </a:r>
            <a:r>
              <a:rPr lang="it-IT" sz="2800" dirty="0" err="1"/>
              <a:t>ovarian</a:t>
            </a:r>
            <a:r>
              <a:rPr lang="it-IT" sz="2800" dirty="0"/>
              <a:t> </a:t>
            </a:r>
            <a:r>
              <a:rPr lang="it-IT" sz="2800" dirty="0" err="1"/>
              <a:t>failure</a:t>
            </a:r>
            <a:r>
              <a:rPr lang="it-IT" sz="2800" dirty="0"/>
              <a:t>)</a:t>
            </a:r>
          </a:p>
          <a:p>
            <a:pPr marL="0" indent="0">
              <a:buNone/>
            </a:pPr>
            <a:r>
              <a:rPr lang="it-IT" sz="2800" dirty="0">
                <a:latin typeface="Wingdings"/>
                <a:ea typeface="Wingdings"/>
                <a:cs typeface="Wingdings"/>
                <a:sym typeface="Wingdings"/>
              </a:rPr>
              <a:t></a:t>
            </a:r>
            <a:r>
              <a:rPr lang="it-IT" sz="2800" dirty="0"/>
              <a:t>The </a:t>
            </a:r>
            <a:r>
              <a:rPr lang="it-IT" sz="2800" dirty="0" err="1"/>
              <a:t>shorter</a:t>
            </a:r>
            <a:r>
              <a:rPr lang="it-IT" sz="2800" dirty="0"/>
              <a:t> allele </a:t>
            </a:r>
            <a:r>
              <a:rPr lang="it-IT" sz="2800" dirty="0" err="1"/>
              <a:t>described</a:t>
            </a:r>
            <a:r>
              <a:rPr lang="it-IT" sz="2800" dirty="0"/>
              <a:t>, </a:t>
            </a:r>
            <a:r>
              <a:rPr lang="it-IT" sz="2800" dirty="0" err="1"/>
              <a:t>that</a:t>
            </a:r>
            <a:r>
              <a:rPr lang="it-IT" sz="2800" dirty="0"/>
              <a:t> in </a:t>
            </a:r>
            <a:r>
              <a:rPr lang="it-IT" sz="2800" dirty="0" err="1"/>
              <a:t>one</a:t>
            </a:r>
            <a:r>
              <a:rPr lang="it-IT" sz="2800" dirty="0"/>
              <a:t> generation </a:t>
            </a:r>
            <a:r>
              <a:rPr lang="it-IT" sz="2800" dirty="0" err="1"/>
              <a:t>became</a:t>
            </a:r>
            <a:r>
              <a:rPr lang="it-IT" sz="2800" dirty="0"/>
              <a:t> full </a:t>
            </a:r>
            <a:r>
              <a:rPr lang="it-IT" sz="2800" dirty="0" err="1"/>
              <a:t>mutation</a:t>
            </a:r>
            <a:r>
              <a:rPr lang="it-IT" sz="2800" dirty="0"/>
              <a:t>, </a:t>
            </a:r>
            <a:r>
              <a:rPr lang="it-IT" sz="2800" dirty="0" err="1"/>
              <a:t>is</a:t>
            </a:r>
            <a:r>
              <a:rPr lang="it-IT" sz="2800" dirty="0"/>
              <a:t> 59 </a:t>
            </a:r>
            <a:r>
              <a:rPr lang="it-IT" sz="2800" dirty="0" err="1"/>
              <a:t>triplets</a:t>
            </a:r>
            <a:endParaRPr lang="it-IT" sz="2800" dirty="0"/>
          </a:p>
          <a:p>
            <a:pPr eaLnBrk="1" hangingPunct="1">
              <a:lnSpc>
                <a:spcPct val="90000"/>
              </a:lnSpc>
            </a:pPr>
            <a:endParaRPr lang="en-US" sz="2800" dirty="0" smtClean="0"/>
          </a:p>
          <a:p>
            <a:pPr eaLnBrk="1" hangingPunct="1">
              <a:lnSpc>
                <a:spcPct val="90000"/>
              </a:lnSpc>
              <a:buFontTx/>
              <a:buNone/>
            </a:pPr>
            <a:r>
              <a:rPr lang="en-US" sz="2000" dirty="0" smtClean="0"/>
              <a:t>Stable expansion (CGG)</a:t>
            </a:r>
            <a:r>
              <a:rPr lang="en-US" sz="2000" b="1" dirty="0" smtClean="0"/>
              <a:t>9</a:t>
            </a:r>
            <a:r>
              <a:rPr lang="en-US" sz="2000" dirty="0" smtClean="0"/>
              <a:t>-</a:t>
            </a:r>
            <a:r>
              <a:rPr lang="en-US" sz="2000" u="sng" dirty="0" smtClean="0">
                <a:solidFill>
                  <a:schemeClr val="accent2"/>
                </a:solidFill>
              </a:rPr>
              <a:t>AGG</a:t>
            </a:r>
            <a:r>
              <a:rPr lang="en-US" sz="2000" dirty="0" smtClean="0"/>
              <a:t>-(CGG)</a:t>
            </a:r>
            <a:r>
              <a:rPr lang="en-US" sz="2000" b="1" dirty="0" smtClean="0"/>
              <a:t>9</a:t>
            </a:r>
            <a:r>
              <a:rPr lang="en-US" sz="2000" dirty="0" smtClean="0"/>
              <a:t>-</a:t>
            </a:r>
            <a:r>
              <a:rPr lang="en-US" sz="2000" u="sng" dirty="0" smtClean="0">
                <a:solidFill>
                  <a:schemeClr val="accent2"/>
                </a:solidFill>
              </a:rPr>
              <a:t>AGG</a:t>
            </a:r>
            <a:r>
              <a:rPr lang="en-US" sz="2000" dirty="0" smtClean="0"/>
              <a:t>-(CGG)</a:t>
            </a:r>
            <a:r>
              <a:rPr lang="en-US" sz="2000" b="1" dirty="0" smtClean="0"/>
              <a:t>9</a:t>
            </a:r>
          </a:p>
          <a:p>
            <a:pPr eaLnBrk="1" hangingPunct="1">
              <a:lnSpc>
                <a:spcPct val="90000"/>
              </a:lnSpc>
              <a:buFontTx/>
              <a:buNone/>
            </a:pPr>
            <a:r>
              <a:rPr lang="en-US" sz="2000" i="1" dirty="0" smtClean="0">
                <a:solidFill>
                  <a:schemeClr val="accent2"/>
                </a:solidFill>
              </a:rPr>
              <a:t>At least 2 A interrupting the series of  9 triplets</a:t>
            </a:r>
          </a:p>
          <a:p>
            <a:pPr eaLnBrk="1" hangingPunct="1">
              <a:lnSpc>
                <a:spcPct val="90000"/>
              </a:lnSpc>
              <a:buFontTx/>
              <a:buNone/>
            </a:pPr>
            <a:endParaRPr lang="en-US" sz="2000" i="1" dirty="0" smtClean="0">
              <a:solidFill>
                <a:schemeClr val="accent2"/>
              </a:solidFill>
            </a:endParaRPr>
          </a:p>
          <a:p>
            <a:pPr eaLnBrk="1" hangingPunct="1">
              <a:lnSpc>
                <a:spcPct val="90000"/>
              </a:lnSpc>
              <a:buFontTx/>
              <a:buNone/>
            </a:pPr>
            <a:r>
              <a:rPr lang="en-US" sz="2000" dirty="0" smtClean="0"/>
              <a:t>Unstable expansion (CGG)</a:t>
            </a:r>
            <a:r>
              <a:rPr lang="en-US" sz="2000" b="1" dirty="0" smtClean="0"/>
              <a:t>9</a:t>
            </a:r>
            <a:r>
              <a:rPr lang="en-US" sz="2000" dirty="0" smtClean="0"/>
              <a:t>-(CGG)</a:t>
            </a:r>
            <a:r>
              <a:rPr lang="en-US" sz="2000" b="1" dirty="0" smtClean="0"/>
              <a:t>9</a:t>
            </a:r>
            <a:r>
              <a:rPr lang="en-US" sz="2000" dirty="0" smtClean="0"/>
              <a:t>-(CGG)</a:t>
            </a:r>
            <a:r>
              <a:rPr lang="en-US" sz="2000" b="1" dirty="0" smtClean="0"/>
              <a:t>9- </a:t>
            </a:r>
            <a:r>
              <a:rPr lang="en-US" sz="2000" dirty="0" smtClean="0"/>
              <a:t>(CGG)</a:t>
            </a:r>
            <a:r>
              <a:rPr lang="en-US" sz="2000" b="1" dirty="0" smtClean="0"/>
              <a:t>9……</a:t>
            </a:r>
          </a:p>
          <a:p>
            <a:pPr eaLnBrk="1" hangingPunct="1">
              <a:lnSpc>
                <a:spcPct val="90000"/>
              </a:lnSpc>
              <a:buFontTx/>
              <a:buNone/>
            </a:pPr>
            <a:r>
              <a:rPr lang="en-US" sz="2000" i="1" dirty="0" smtClean="0">
                <a:solidFill>
                  <a:schemeClr val="accent2"/>
                </a:solidFill>
              </a:rPr>
              <a:t>Does NOT have any A interrupting the series</a:t>
            </a:r>
          </a:p>
          <a:p>
            <a:pPr eaLnBrk="1" hangingPunct="1">
              <a:lnSpc>
                <a:spcPct val="90000"/>
              </a:lnSpc>
              <a:buFontTx/>
              <a:buNone/>
            </a:pPr>
            <a:endParaRPr lang="en-US" sz="2800" i="1" dirty="0" smtClean="0">
              <a:solidFill>
                <a:schemeClr val="accent2"/>
              </a:solidFill>
            </a:endParaRPr>
          </a:p>
          <a:p>
            <a:pPr eaLnBrk="1" hangingPunct="1">
              <a:lnSpc>
                <a:spcPct val="90000"/>
              </a:lnSpc>
              <a:buFontTx/>
              <a:buNone/>
            </a:pPr>
            <a:endParaRPr lang="en-US" sz="2800" i="1"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421"/>
          <p:cNvPicPr>
            <a:picLocks noChangeAspect="1" noChangeArrowheads="1"/>
          </p:cNvPicPr>
          <p:nvPr/>
        </p:nvPicPr>
        <p:blipFill>
          <a:blip r:embed="rId2"/>
          <a:srcRect/>
          <a:stretch>
            <a:fillRect/>
          </a:stretch>
        </p:blipFill>
        <p:spPr bwMode="auto">
          <a:xfrm>
            <a:off x="2771775" y="1325563"/>
            <a:ext cx="3917950" cy="5532437"/>
          </a:xfrm>
          <a:prstGeom prst="rect">
            <a:avLst/>
          </a:prstGeom>
          <a:noFill/>
          <a:ln w="9525">
            <a:noFill/>
            <a:miter lim="800000"/>
            <a:headEnd/>
            <a:tailEnd/>
          </a:ln>
        </p:spPr>
      </p:pic>
      <p:sp>
        <p:nvSpPr>
          <p:cNvPr id="250883" name="Rectangle 3"/>
          <p:cNvSpPr>
            <a:spLocks noGrp="1" noChangeArrowheads="1"/>
          </p:cNvSpPr>
          <p:nvPr>
            <p:ph type="title"/>
          </p:nvPr>
        </p:nvSpPr>
        <p:spPr>
          <a:xfrm>
            <a:off x="457200" y="274638"/>
            <a:ext cx="8229600" cy="481012"/>
          </a:xfrm>
        </p:spPr>
        <p:txBody>
          <a:bodyPr/>
          <a:lstStyle/>
          <a:p>
            <a:pPr algn="r" eaLnBrk="1" hangingPunct="1"/>
            <a:r>
              <a:rPr lang="it-IT" dirty="0" err="1" smtClean="0">
                <a:solidFill>
                  <a:schemeClr val="accent2"/>
                </a:solidFill>
              </a:rPr>
              <a:t>Myotonic</a:t>
            </a:r>
            <a:r>
              <a:rPr lang="it-IT" dirty="0" smtClean="0">
                <a:solidFill>
                  <a:schemeClr val="accent2"/>
                </a:solidFill>
              </a:rPr>
              <a:t> </a:t>
            </a:r>
            <a:r>
              <a:rPr lang="it-IT" dirty="0" err="1" smtClean="0">
                <a:solidFill>
                  <a:schemeClr val="accent2"/>
                </a:solidFill>
              </a:rPr>
              <a:t>muscular</a:t>
            </a:r>
            <a:r>
              <a:rPr lang="it-IT" dirty="0" smtClean="0">
                <a:solidFill>
                  <a:schemeClr val="accent2"/>
                </a:solidFill>
              </a:rPr>
              <a:t> </a:t>
            </a:r>
            <a:r>
              <a:rPr lang="it-IT" dirty="0" err="1" smtClean="0">
                <a:solidFill>
                  <a:schemeClr val="accent2"/>
                </a:solidFill>
              </a:rPr>
              <a:t>dystrophy</a:t>
            </a:r>
            <a:endParaRPr lang="en-US" dirty="0" smtClean="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685800" y="0"/>
            <a:ext cx="7772400" cy="1143000"/>
          </a:xfrm>
        </p:spPr>
        <p:txBody>
          <a:bodyPr/>
          <a:lstStyle/>
          <a:p>
            <a:pPr algn="r" eaLnBrk="1" hangingPunct="1"/>
            <a:r>
              <a:rPr lang="it-IT" dirty="0" err="1" smtClean="0">
                <a:solidFill>
                  <a:schemeClr val="accent2"/>
                </a:solidFill>
              </a:rPr>
              <a:t>Myotonic</a:t>
            </a:r>
            <a:r>
              <a:rPr lang="it-IT" dirty="0" smtClean="0">
                <a:solidFill>
                  <a:schemeClr val="accent2"/>
                </a:solidFill>
              </a:rPr>
              <a:t> </a:t>
            </a:r>
            <a:r>
              <a:rPr lang="it-IT" dirty="0" err="1" smtClean="0">
                <a:solidFill>
                  <a:schemeClr val="accent2"/>
                </a:solidFill>
              </a:rPr>
              <a:t>dystrophy</a:t>
            </a:r>
            <a:r>
              <a:rPr lang="it-IT" dirty="0" smtClean="0">
                <a:solidFill>
                  <a:schemeClr val="accent2"/>
                </a:solidFill>
              </a:rPr>
              <a:t> MD1</a:t>
            </a:r>
          </a:p>
        </p:txBody>
      </p:sp>
      <p:sp>
        <p:nvSpPr>
          <p:cNvPr id="3" name="CasellaDiTesto 2"/>
          <p:cNvSpPr txBox="1"/>
          <p:nvPr/>
        </p:nvSpPr>
        <p:spPr>
          <a:xfrm>
            <a:off x="755576" y="1628800"/>
            <a:ext cx="7848872" cy="4401205"/>
          </a:xfrm>
          <a:prstGeom prst="rect">
            <a:avLst/>
          </a:prstGeom>
          <a:noFill/>
        </p:spPr>
        <p:txBody>
          <a:bodyPr wrap="square" rtlCol="0">
            <a:spAutoFit/>
          </a:bodyPr>
          <a:lstStyle/>
          <a:p>
            <a:r>
              <a:rPr lang="it-IT" sz="2800" dirty="0" smtClean="0">
                <a:latin typeface="Wingdings"/>
                <a:ea typeface="Wingdings"/>
                <a:cs typeface="Wingdings"/>
                <a:sym typeface="Wingdings"/>
              </a:rPr>
              <a:t></a:t>
            </a:r>
            <a:r>
              <a:rPr lang="it-IT" sz="2800" dirty="0" err="1" smtClean="0"/>
              <a:t>It</a:t>
            </a:r>
            <a:r>
              <a:rPr lang="it-IT" sz="2800" dirty="0" smtClean="0"/>
              <a:t> </a:t>
            </a:r>
            <a:r>
              <a:rPr lang="it-IT" sz="2800" dirty="0" err="1"/>
              <a:t>is</a:t>
            </a:r>
            <a:r>
              <a:rPr lang="it-IT" sz="2800" dirty="0"/>
              <a:t> the </a:t>
            </a:r>
            <a:r>
              <a:rPr lang="it-IT" sz="2800" dirty="0" err="1"/>
              <a:t>most</a:t>
            </a:r>
            <a:r>
              <a:rPr lang="it-IT" sz="2800" dirty="0"/>
              <a:t> common </a:t>
            </a:r>
            <a:r>
              <a:rPr lang="it-IT" sz="2800" dirty="0" err="1"/>
              <a:t>muscular</a:t>
            </a:r>
            <a:r>
              <a:rPr lang="it-IT" sz="2800" dirty="0"/>
              <a:t> </a:t>
            </a:r>
            <a:r>
              <a:rPr lang="it-IT" sz="2800" dirty="0" err="1"/>
              <a:t>dystrophy</a:t>
            </a:r>
            <a:r>
              <a:rPr lang="it-IT" sz="2800" dirty="0"/>
              <a:t> of </a:t>
            </a:r>
            <a:r>
              <a:rPr lang="it-IT" sz="2800" dirty="0" err="1"/>
              <a:t>adults</a:t>
            </a:r>
            <a:endParaRPr lang="it-IT" sz="2800" dirty="0"/>
          </a:p>
          <a:p>
            <a:r>
              <a:rPr lang="it-IT" sz="2800" dirty="0" smtClean="0">
                <a:latin typeface="Wingdings"/>
                <a:ea typeface="Wingdings"/>
                <a:cs typeface="Wingdings"/>
                <a:sym typeface="Wingdings"/>
              </a:rPr>
              <a:t></a:t>
            </a:r>
            <a:r>
              <a:rPr lang="it-IT" sz="2800" dirty="0" err="1" smtClean="0"/>
              <a:t>It</a:t>
            </a:r>
            <a:r>
              <a:rPr lang="it-IT" sz="2800" dirty="0" smtClean="0"/>
              <a:t> </a:t>
            </a:r>
            <a:r>
              <a:rPr lang="it-IT" sz="2800" dirty="0" err="1"/>
              <a:t>is</a:t>
            </a:r>
            <a:r>
              <a:rPr lang="it-IT" sz="2800" dirty="0"/>
              <a:t> </a:t>
            </a:r>
            <a:r>
              <a:rPr lang="it-IT" sz="2800" dirty="0" err="1"/>
              <a:t>caused</a:t>
            </a:r>
            <a:r>
              <a:rPr lang="it-IT" sz="2800" dirty="0"/>
              <a:t> by </a:t>
            </a:r>
            <a:r>
              <a:rPr lang="it-IT" sz="2800" dirty="0" smtClean="0"/>
              <a:t>a </a:t>
            </a:r>
            <a:r>
              <a:rPr lang="it-IT" sz="2800" dirty="0"/>
              <a:t>CTG (in RNA CUG</a:t>
            </a:r>
            <a:r>
              <a:rPr lang="it-IT" sz="2800" dirty="0" smtClean="0"/>
              <a:t>) </a:t>
            </a:r>
            <a:r>
              <a:rPr lang="it-IT" sz="2800" dirty="0" err="1" smtClean="0"/>
              <a:t>repeat</a:t>
            </a:r>
            <a:r>
              <a:rPr lang="it-IT" sz="2800" dirty="0" smtClean="0"/>
              <a:t> </a:t>
            </a:r>
            <a:r>
              <a:rPr lang="it-IT" sz="2800" dirty="0" err="1" smtClean="0"/>
              <a:t>expansion</a:t>
            </a:r>
            <a:r>
              <a:rPr lang="it-IT" sz="2800" dirty="0" smtClean="0"/>
              <a:t> in the 3 </a:t>
            </a:r>
            <a:r>
              <a:rPr lang="it-IT" sz="2800" dirty="0"/>
              <a:t>' UTR of </a:t>
            </a:r>
            <a:r>
              <a:rPr lang="it-IT" sz="2800" dirty="0" smtClean="0"/>
              <a:t>the DMPK gene in 19q13.3</a:t>
            </a:r>
          </a:p>
          <a:p>
            <a:r>
              <a:rPr lang="it-IT" sz="2800" dirty="0" smtClean="0">
                <a:latin typeface="Wingdings"/>
                <a:ea typeface="Wingdings"/>
                <a:cs typeface="Wingdings"/>
                <a:sym typeface="Wingdings"/>
              </a:rPr>
              <a:t></a:t>
            </a:r>
            <a:r>
              <a:rPr lang="it-IT" sz="2800" dirty="0" err="1">
                <a:sym typeface="Wingdings"/>
              </a:rPr>
              <a:t>i</a:t>
            </a:r>
            <a:r>
              <a:rPr lang="it-IT" sz="2800" dirty="0" err="1" smtClean="0"/>
              <a:t>nherited</a:t>
            </a:r>
            <a:r>
              <a:rPr lang="it-IT" sz="2800" dirty="0" smtClean="0"/>
              <a:t> </a:t>
            </a:r>
            <a:r>
              <a:rPr lang="it-IT" sz="2800" dirty="0" err="1" smtClean="0"/>
              <a:t>almost</a:t>
            </a:r>
            <a:r>
              <a:rPr lang="it-IT" sz="2800" dirty="0" smtClean="0"/>
              <a:t> </a:t>
            </a:r>
            <a:r>
              <a:rPr lang="it-IT" sz="2800" dirty="0" err="1" smtClean="0"/>
              <a:t>exclusively</a:t>
            </a:r>
            <a:r>
              <a:rPr lang="it-IT" sz="2800" dirty="0" smtClean="0"/>
              <a:t> from </a:t>
            </a:r>
            <a:r>
              <a:rPr lang="it-IT" sz="2800" dirty="0" err="1" smtClean="0"/>
              <a:t>female</a:t>
            </a:r>
            <a:r>
              <a:rPr lang="it-IT" sz="2800" dirty="0" smtClean="0"/>
              <a:t> </a:t>
            </a:r>
            <a:r>
              <a:rPr lang="it-IT" sz="2800" dirty="0" err="1" smtClean="0"/>
              <a:t>carriers</a:t>
            </a:r>
            <a:r>
              <a:rPr lang="it-IT" sz="2800" dirty="0" smtClean="0"/>
              <a:t> </a:t>
            </a:r>
            <a:endParaRPr lang="it-IT" sz="2800" dirty="0"/>
          </a:p>
          <a:p>
            <a:r>
              <a:rPr lang="it-IT" sz="2800" dirty="0" smtClean="0">
                <a:latin typeface="Wingdings"/>
                <a:ea typeface="Wingdings"/>
                <a:cs typeface="Wingdings"/>
                <a:sym typeface="Wingdings"/>
              </a:rPr>
              <a:t></a:t>
            </a:r>
            <a:r>
              <a:rPr lang="it-IT" sz="2800" dirty="0" err="1" smtClean="0"/>
              <a:t>anticipation</a:t>
            </a:r>
            <a:r>
              <a:rPr lang="it-IT" sz="2800" dirty="0" smtClean="0"/>
              <a:t>, the </a:t>
            </a:r>
            <a:r>
              <a:rPr lang="it-IT" sz="2800" dirty="0" err="1" smtClean="0"/>
              <a:t>repeat</a:t>
            </a:r>
            <a:r>
              <a:rPr lang="it-IT" sz="2800" dirty="0" smtClean="0"/>
              <a:t> </a:t>
            </a:r>
            <a:r>
              <a:rPr lang="it-IT" sz="2800" dirty="0" err="1" smtClean="0"/>
              <a:t>has</a:t>
            </a:r>
            <a:r>
              <a:rPr lang="it-IT" sz="2800" dirty="0" smtClean="0"/>
              <a:t> a </a:t>
            </a:r>
            <a:r>
              <a:rPr lang="it-IT" sz="2800" dirty="0" err="1" smtClean="0"/>
              <a:t>tendency</a:t>
            </a:r>
            <a:r>
              <a:rPr lang="it-IT" sz="2800" dirty="0" smtClean="0"/>
              <a:t> to </a:t>
            </a:r>
            <a:r>
              <a:rPr lang="it-IT" sz="2800" dirty="0" err="1" smtClean="0"/>
              <a:t>expand</a:t>
            </a:r>
            <a:r>
              <a:rPr lang="it-IT" sz="2800" dirty="0" smtClean="0"/>
              <a:t> in </a:t>
            </a:r>
            <a:r>
              <a:rPr lang="it-IT" sz="2800" dirty="0" err="1" smtClean="0"/>
              <a:t>subsequent</a:t>
            </a:r>
            <a:r>
              <a:rPr lang="it-IT" sz="2800" dirty="0" smtClean="0"/>
              <a:t> </a:t>
            </a:r>
            <a:r>
              <a:rPr lang="it-IT" sz="2800" dirty="0" err="1" smtClean="0"/>
              <a:t>generations</a:t>
            </a:r>
            <a:r>
              <a:rPr lang="it-IT" sz="2800" dirty="0" smtClean="0"/>
              <a:t> and </a:t>
            </a:r>
            <a:r>
              <a:rPr lang="it-IT" sz="2800" dirty="0" err="1" smtClean="0"/>
              <a:t>disease</a:t>
            </a:r>
            <a:r>
              <a:rPr lang="it-IT" sz="2800" dirty="0" smtClean="0"/>
              <a:t> </a:t>
            </a:r>
            <a:r>
              <a:rPr lang="it-IT" sz="2800" dirty="0" err="1" smtClean="0"/>
              <a:t>severity</a:t>
            </a:r>
            <a:r>
              <a:rPr lang="it-IT" sz="2800" dirty="0" smtClean="0"/>
              <a:t> </a:t>
            </a:r>
            <a:r>
              <a:rPr lang="it-IT" sz="2800" dirty="0" err="1" smtClean="0"/>
              <a:t>correlates</a:t>
            </a:r>
            <a:r>
              <a:rPr lang="it-IT" sz="2800" dirty="0" smtClean="0"/>
              <a:t> with </a:t>
            </a:r>
            <a:r>
              <a:rPr lang="it-IT" sz="2800" dirty="0" err="1" smtClean="0"/>
              <a:t>repeat</a:t>
            </a:r>
            <a:r>
              <a:rPr lang="it-IT" sz="2800" dirty="0" smtClean="0"/>
              <a:t> </a:t>
            </a:r>
            <a:r>
              <a:rPr lang="it-IT" sz="2800" dirty="0" err="1" smtClean="0"/>
              <a:t>length</a:t>
            </a:r>
            <a:endParaRPr lang="it-IT" sz="2800" dirty="0"/>
          </a:p>
          <a:p>
            <a:r>
              <a:rPr lang="it-IT" sz="2800" dirty="0" smtClean="0">
                <a:latin typeface="Wingdings"/>
                <a:ea typeface="Wingdings"/>
                <a:cs typeface="Wingdings"/>
                <a:sym typeface="Wingdings"/>
              </a:rPr>
              <a:t></a:t>
            </a:r>
            <a:r>
              <a:rPr lang="it-IT" sz="2800" dirty="0" smtClean="0"/>
              <a:t>RNA </a:t>
            </a:r>
            <a:r>
              <a:rPr lang="it-IT" sz="2800" dirty="0" err="1"/>
              <a:t>binding</a:t>
            </a:r>
            <a:r>
              <a:rPr lang="it-IT" sz="2800" dirty="0"/>
              <a:t> </a:t>
            </a:r>
            <a:r>
              <a:rPr lang="it-IT" sz="2800" dirty="0" err="1"/>
              <a:t>proteins</a:t>
            </a:r>
            <a:r>
              <a:rPr lang="it-IT" sz="2800" dirty="0"/>
              <a:t> </a:t>
            </a:r>
            <a:r>
              <a:rPr lang="it-IT" sz="2800" dirty="0" err="1"/>
              <a:t>have</a:t>
            </a:r>
            <a:r>
              <a:rPr lang="it-IT" sz="2800" dirty="0"/>
              <a:t> </a:t>
            </a:r>
            <a:r>
              <a:rPr lang="it-IT" sz="2800" dirty="0" err="1"/>
              <a:t>been</a:t>
            </a:r>
            <a:r>
              <a:rPr lang="it-IT" sz="2800" dirty="0"/>
              <a:t> </a:t>
            </a:r>
            <a:r>
              <a:rPr lang="it-IT" sz="2800" dirty="0" err="1"/>
              <a:t>identified</a:t>
            </a:r>
            <a:r>
              <a:rPr lang="it-IT" sz="2800" dirty="0"/>
              <a:t> </a:t>
            </a:r>
            <a:r>
              <a:rPr lang="it-IT" sz="2800" dirty="0" err="1"/>
              <a:t>that</a:t>
            </a:r>
            <a:r>
              <a:rPr lang="it-IT" sz="2800" dirty="0"/>
              <a:t> </a:t>
            </a:r>
            <a:r>
              <a:rPr lang="it-IT" sz="2800" dirty="0" err="1"/>
              <a:t>interact</a:t>
            </a:r>
            <a:r>
              <a:rPr lang="it-IT" sz="2800" dirty="0"/>
              <a:t> with </a:t>
            </a:r>
            <a:r>
              <a:rPr lang="it-IT" sz="2800" dirty="0" smtClean="0"/>
              <a:t>the CUG </a:t>
            </a:r>
            <a:r>
              <a:rPr lang="it-IT" sz="2800" dirty="0" err="1" smtClean="0"/>
              <a:t>expansion</a:t>
            </a:r>
            <a:endParaRPr lang="it-IT" sz="2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107504" y="0"/>
            <a:ext cx="7772400" cy="1143000"/>
          </a:xfrm>
        </p:spPr>
        <p:txBody>
          <a:bodyPr/>
          <a:lstStyle/>
          <a:p>
            <a:pPr algn="r" eaLnBrk="1" hangingPunct="1"/>
            <a:r>
              <a:rPr lang="it-IT" dirty="0" err="1" smtClean="0">
                <a:solidFill>
                  <a:schemeClr val="accent2"/>
                </a:solidFill>
              </a:rPr>
              <a:t>Myotonic</a:t>
            </a:r>
            <a:r>
              <a:rPr lang="it-IT" dirty="0" smtClean="0">
                <a:solidFill>
                  <a:schemeClr val="accent2"/>
                </a:solidFill>
              </a:rPr>
              <a:t> </a:t>
            </a:r>
            <a:r>
              <a:rPr lang="it-IT" dirty="0" err="1" smtClean="0">
                <a:solidFill>
                  <a:schemeClr val="accent2"/>
                </a:solidFill>
              </a:rPr>
              <a:t>dystrophy</a:t>
            </a:r>
            <a:r>
              <a:rPr lang="it-IT" dirty="0" smtClean="0">
                <a:solidFill>
                  <a:schemeClr val="accent2"/>
                </a:solidFill>
              </a:rPr>
              <a:t> MD1</a:t>
            </a:r>
          </a:p>
        </p:txBody>
      </p:sp>
      <p:sp>
        <p:nvSpPr>
          <p:cNvPr id="2" name="Rettangolo 1"/>
          <p:cNvSpPr/>
          <p:nvPr/>
        </p:nvSpPr>
        <p:spPr>
          <a:xfrm>
            <a:off x="1475656" y="1340768"/>
            <a:ext cx="5904656" cy="4401205"/>
          </a:xfrm>
          <a:prstGeom prst="rect">
            <a:avLst/>
          </a:prstGeom>
        </p:spPr>
        <p:txBody>
          <a:bodyPr wrap="square">
            <a:spAutoFit/>
          </a:bodyPr>
          <a:lstStyle/>
          <a:p>
            <a:r>
              <a:rPr lang="it-IT" sz="2800" dirty="0">
                <a:latin typeface="Wingdings"/>
                <a:ea typeface="Wingdings"/>
                <a:cs typeface="Wingdings"/>
                <a:sym typeface="Wingdings"/>
              </a:rPr>
              <a:t></a:t>
            </a:r>
            <a:r>
              <a:rPr lang="it-IT" sz="2800" dirty="0" err="1">
                <a:solidFill>
                  <a:srgbClr val="FF0000"/>
                </a:solidFill>
              </a:rPr>
              <a:t>autosomal</a:t>
            </a:r>
            <a:r>
              <a:rPr lang="it-IT" sz="2800" dirty="0">
                <a:solidFill>
                  <a:srgbClr val="FF0000"/>
                </a:solidFill>
              </a:rPr>
              <a:t> </a:t>
            </a:r>
            <a:r>
              <a:rPr lang="it-IT" sz="2800" dirty="0" err="1">
                <a:solidFill>
                  <a:srgbClr val="FF0000"/>
                </a:solidFill>
              </a:rPr>
              <a:t>dominant</a:t>
            </a:r>
            <a:r>
              <a:rPr lang="it-IT" sz="2800" dirty="0">
                <a:solidFill>
                  <a:srgbClr val="FF0000"/>
                </a:solidFill>
              </a:rPr>
              <a:t> (1/8000)</a:t>
            </a:r>
          </a:p>
          <a:p>
            <a:r>
              <a:rPr lang="it-IT" sz="2800" dirty="0" smtClean="0">
                <a:latin typeface="Wingdings"/>
                <a:ea typeface="Wingdings"/>
                <a:cs typeface="Wingdings"/>
                <a:sym typeface="Wingdings"/>
              </a:rPr>
              <a:t></a:t>
            </a:r>
            <a:r>
              <a:rPr lang="it-IT" sz="2800" dirty="0" smtClean="0"/>
              <a:t>“</a:t>
            </a:r>
            <a:r>
              <a:rPr lang="it-IT" sz="2800" dirty="0" err="1" smtClean="0"/>
              <a:t>myotonic</a:t>
            </a:r>
            <a:r>
              <a:rPr lang="it-IT" sz="2800" dirty="0" smtClean="0"/>
              <a:t> </a:t>
            </a:r>
            <a:r>
              <a:rPr lang="it-IT" sz="2800" dirty="0" err="1" smtClean="0"/>
              <a:t>phenomenon</a:t>
            </a:r>
            <a:r>
              <a:rPr lang="it-IT" sz="2800" dirty="0" smtClean="0"/>
              <a:t>”, </a:t>
            </a:r>
            <a:r>
              <a:rPr lang="it-IT" sz="2800" dirty="0" err="1" smtClean="0"/>
              <a:t>difficulty</a:t>
            </a:r>
            <a:r>
              <a:rPr lang="it-IT" sz="2800" dirty="0" smtClean="0"/>
              <a:t> in </a:t>
            </a:r>
            <a:r>
              <a:rPr lang="it-IT" sz="2800" dirty="0" err="1"/>
              <a:t>muscle</a:t>
            </a:r>
            <a:r>
              <a:rPr lang="it-IT" sz="2800" dirty="0"/>
              <a:t> </a:t>
            </a:r>
            <a:r>
              <a:rPr lang="it-IT" sz="2800" dirty="0" err="1"/>
              <a:t>relaxation</a:t>
            </a:r>
            <a:r>
              <a:rPr lang="it-IT" sz="2800" dirty="0"/>
              <a:t> </a:t>
            </a:r>
            <a:r>
              <a:rPr lang="it-IT" sz="2800" dirty="0" err="1"/>
              <a:t>after</a:t>
            </a:r>
            <a:r>
              <a:rPr lang="it-IT" sz="2800" dirty="0"/>
              <a:t> a </a:t>
            </a:r>
            <a:r>
              <a:rPr lang="it-IT" sz="2800" dirty="0" err="1"/>
              <a:t>contraction</a:t>
            </a:r>
            <a:endParaRPr lang="it-IT" sz="2800" dirty="0"/>
          </a:p>
          <a:p>
            <a:r>
              <a:rPr lang="it-IT" sz="2800" dirty="0" smtClean="0">
                <a:latin typeface="Wingdings"/>
                <a:ea typeface="Wingdings"/>
                <a:cs typeface="Wingdings"/>
                <a:sym typeface="Wingdings"/>
              </a:rPr>
              <a:t></a:t>
            </a:r>
            <a:r>
              <a:rPr lang="it-IT" sz="2800" dirty="0" err="1" smtClean="0"/>
              <a:t>facial</a:t>
            </a:r>
            <a:r>
              <a:rPr lang="it-IT" sz="2800" dirty="0" smtClean="0"/>
              <a:t> </a:t>
            </a:r>
            <a:r>
              <a:rPr lang="it-IT" sz="2800" dirty="0" err="1"/>
              <a:t>hypotonia</a:t>
            </a:r>
            <a:r>
              <a:rPr lang="it-IT" sz="2800" dirty="0"/>
              <a:t>, </a:t>
            </a:r>
            <a:r>
              <a:rPr lang="it-IT" sz="2800" dirty="0" err="1"/>
              <a:t>weakness</a:t>
            </a:r>
            <a:r>
              <a:rPr lang="it-IT" sz="2800" dirty="0"/>
              <a:t> </a:t>
            </a:r>
            <a:r>
              <a:rPr lang="it-IT" sz="2800" dirty="0" err="1" smtClean="0"/>
              <a:t>although</a:t>
            </a:r>
            <a:r>
              <a:rPr lang="it-IT" sz="2800" dirty="0" smtClean="0"/>
              <a:t> </a:t>
            </a:r>
            <a:r>
              <a:rPr lang="it-IT" sz="2800" dirty="0" err="1" smtClean="0"/>
              <a:t>not</a:t>
            </a:r>
            <a:r>
              <a:rPr lang="it-IT" sz="2800" dirty="0" smtClean="0"/>
              <a:t> so </a:t>
            </a:r>
            <a:r>
              <a:rPr lang="it-IT" sz="2800" dirty="0" err="1" smtClean="0"/>
              <a:t>pronounced</a:t>
            </a:r>
            <a:endParaRPr lang="it-IT" sz="2800" dirty="0"/>
          </a:p>
          <a:p>
            <a:r>
              <a:rPr lang="it-IT" sz="2800" dirty="0" smtClean="0">
                <a:latin typeface="Wingdings"/>
                <a:ea typeface="Wingdings"/>
                <a:cs typeface="Wingdings"/>
                <a:sym typeface="Wingdings"/>
              </a:rPr>
              <a:t></a:t>
            </a:r>
            <a:r>
              <a:rPr lang="it-IT" sz="2800" dirty="0" err="1" smtClean="0"/>
              <a:t>early</a:t>
            </a:r>
            <a:r>
              <a:rPr lang="it-IT" sz="2800" dirty="0" smtClean="0"/>
              <a:t> </a:t>
            </a:r>
            <a:r>
              <a:rPr lang="it-IT" sz="2800" dirty="0" err="1"/>
              <a:t>cataract</a:t>
            </a:r>
            <a:endParaRPr lang="it-IT" sz="2800" dirty="0"/>
          </a:p>
          <a:p>
            <a:r>
              <a:rPr lang="it-IT" sz="2800" dirty="0" smtClean="0">
                <a:latin typeface="Wingdings"/>
                <a:ea typeface="Wingdings"/>
                <a:cs typeface="Wingdings"/>
                <a:sym typeface="Wingdings"/>
              </a:rPr>
              <a:t></a:t>
            </a:r>
            <a:r>
              <a:rPr lang="it-IT" sz="2800" dirty="0" err="1" smtClean="0"/>
              <a:t>heart</a:t>
            </a:r>
            <a:r>
              <a:rPr lang="it-IT" sz="2800" dirty="0" smtClean="0"/>
              <a:t> </a:t>
            </a:r>
            <a:r>
              <a:rPr lang="it-IT" sz="2800" dirty="0" err="1"/>
              <a:t>rhythm</a:t>
            </a:r>
            <a:r>
              <a:rPr lang="it-IT" sz="2800" dirty="0"/>
              <a:t> </a:t>
            </a:r>
            <a:r>
              <a:rPr lang="it-IT" sz="2800" dirty="0" err="1" smtClean="0"/>
              <a:t>abnormalities</a:t>
            </a:r>
            <a:endParaRPr lang="it-IT" sz="2800" dirty="0"/>
          </a:p>
          <a:p>
            <a:r>
              <a:rPr lang="it-IT" sz="2800" dirty="0" smtClean="0">
                <a:latin typeface="Wingdings"/>
                <a:ea typeface="Wingdings"/>
                <a:cs typeface="Wingdings"/>
                <a:sym typeface="Wingdings"/>
              </a:rPr>
              <a:t></a:t>
            </a:r>
            <a:r>
              <a:rPr lang="it-IT" sz="2800" dirty="0" err="1" smtClean="0"/>
              <a:t>thyroid</a:t>
            </a:r>
            <a:r>
              <a:rPr lang="it-IT" sz="2800" dirty="0" smtClean="0"/>
              <a:t> </a:t>
            </a:r>
            <a:r>
              <a:rPr lang="it-IT" sz="2800" dirty="0" err="1"/>
              <a:t>dysfunction</a:t>
            </a:r>
            <a:endParaRPr lang="it-IT" sz="2800" dirty="0"/>
          </a:p>
          <a:p>
            <a:r>
              <a:rPr lang="it-IT" sz="2800" dirty="0" smtClean="0">
                <a:latin typeface="Wingdings"/>
                <a:ea typeface="Wingdings"/>
                <a:cs typeface="Wingdings"/>
                <a:sym typeface="Wingdings"/>
              </a:rPr>
              <a:t></a:t>
            </a:r>
            <a:r>
              <a:rPr lang="it-IT" sz="2800" dirty="0" err="1" smtClean="0"/>
              <a:t>congenital</a:t>
            </a:r>
            <a:r>
              <a:rPr lang="it-IT" sz="2800" dirty="0" smtClean="0"/>
              <a:t> </a:t>
            </a:r>
            <a:r>
              <a:rPr lang="it-IT" sz="2800" dirty="0" err="1"/>
              <a:t>form</a:t>
            </a:r>
            <a:r>
              <a:rPr lang="it-IT" sz="2800" dirty="0"/>
              <a:t> with severe </a:t>
            </a:r>
            <a:r>
              <a:rPr lang="it-IT" sz="2800" dirty="0" err="1"/>
              <a:t>neonatal</a:t>
            </a:r>
            <a:r>
              <a:rPr lang="it-IT" sz="2800" dirty="0"/>
              <a:t> </a:t>
            </a:r>
            <a:r>
              <a:rPr lang="it-IT" sz="2800" dirty="0" err="1"/>
              <a:t>hypotonia</a:t>
            </a:r>
            <a:endParaRPr lang="it-IT" sz="2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95536" y="260648"/>
            <a:ext cx="8280920" cy="4893647"/>
          </a:xfrm>
          <a:prstGeom prst="rect">
            <a:avLst/>
          </a:prstGeom>
        </p:spPr>
        <p:txBody>
          <a:bodyPr wrap="square">
            <a:spAutoFit/>
          </a:bodyPr>
          <a:lstStyle/>
          <a:p>
            <a:r>
              <a:rPr lang="it-IT" dirty="0" err="1">
                <a:solidFill>
                  <a:srgbClr val="FF0000"/>
                </a:solidFill>
              </a:rPr>
              <a:t>Genotype-Phenotype</a:t>
            </a:r>
            <a:r>
              <a:rPr lang="it-IT" dirty="0">
                <a:solidFill>
                  <a:srgbClr val="FF0000"/>
                </a:solidFill>
              </a:rPr>
              <a:t> </a:t>
            </a:r>
            <a:r>
              <a:rPr lang="it-IT" dirty="0" err="1">
                <a:solidFill>
                  <a:srgbClr val="FF0000"/>
                </a:solidFill>
              </a:rPr>
              <a:t>Correlations</a:t>
            </a:r>
            <a:endParaRPr lang="it-IT" dirty="0">
              <a:solidFill>
                <a:srgbClr val="FF0000"/>
              </a:solidFill>
            </a:endParaRPr>
          </a:p>
          <a:p>
            <a:endParaRPr lang="it-IT" dirty="0"/>
          </a:p>
          <a:p>
            <a:r>
              <a:rPr lang="it-IT" dirty="0"/>
              <a:t>In general, </a:t>
            </a:r>
            <a:r>
              <a:rPr lang="it-IT" dirty="0" err="1"/>
              <a:t>longer</a:t>
            </a:r>
            <a:r>
              <a:rPr lang="it-IT" dirty="0"/>
              <a:t> CTG </a:t>
            </a:r>
            <a:r>
              <a:rPr lang="it-IT" dirty="0" err="1"/>
              <a:t>repeat</a:t>
            </a:r>
            <a:r>
              <a:rPr lang="it-IT" dirty="0"/>
              <a:t> </a:t>
            </a:r>
            <a:r>
              <a:rPr lang="it-IT" dirty="0" err="1"/>
              <a:t>expansions</a:t>
            </a:r>
            <a:r>
              <a:rPr lang="it-IT" dirty="0"/>
              <a:t> correlate with an </a:t>
            </a:r>
            <a:r>
              <a:rPr lang="it-IT" dirty="0" err="1"/>
              <a:t>earlier</a:t>
            </a:r>
            <a:r>
              <a:rPr lang="it-IT" dirty="0"/>
              <a:t> </a:t>
            </a:r>
            <a:r>
              <a:rPr lang="it-IT" dirty="0" err="1"/>
              <a:t>age</a:t>
            </a:r>
            <a:r>
              <a:rPr lang="it-IT" dirty="0"/>
              <a:t> of </a:t>
            </a:r>
            <a:r>
              <a:rPr lang="it-IT" dirty="0" err="1"/>
              <a:t>onset</a:t>
            </a:r>
            <a:r>
              <a:rPr lang="it-IT" dirty="0"/>
              <a:t> and more severe </a:t>
            </a:r>
            <a:r>
              <a:rPr lang="it-IT" dirty="0" err="1" smtClean="0"/>
              <a:t>disease</a:t>
            </a:r>
            <a:r>
              <a:rPr lang="it-IT" dirty="0" smtClean="0"/>
              <a:t>.</a:t>
            </a:r>
          </a:p>
          <a:p>
            <a:r>
              <a:rPr lang="it-IT" dirty="0" smtClean="0"/>
              <a:t>Small </a:t>
            </a:r>
            <a:r>
              <a:rPr lang="it-IT" dirty="0" err="1"/>
              <a:t>but</a:t>
            </a:r>
            <a:r>
              <a:rPr lang="it-IT" dirty="0"/>
              <a:t> </a:t>
            </a:r>
            <a:r>
              <a:rPr lang="it-IT" dirty="0" err="1"/>
              <a:t>abnormal</a:t>
            </a:r>
            <a:r>
              <a:rPr lang="it-IT" dirty="0"/>
              <a:t> </a:t>
            </a:r>
            <a:r>
              <a:rPr lang="it-IT" dirty="0" err="1"/>
              <a:t>repeats</a:t>
            </a:r>
            <a:r>
              <a:rPr lang="it-IT" dirty="0"/>
              <a:t> (50-99) are </a:t>
            </a:r>
            <a:r>
              <a:rPr lang="it-IT" dirty="0" err="1"/>
              <a:t>often</a:t>
            </a:r>
            <a:r>
              <a:rPr lang="it-IT" dirty="0"/>
              <a:t> </a:t>
            </a:r>
            <a:r>
              <a:rPr lang="it-IT" dirty="0" err="1"/>
              <a:t>associated</a:t>
            </a:r>
            <a:r>
              <a:rPr lang="it-IT" dirty="0"/>
              <a:t> with a </a:t>
            </a:r>
            <a:r>
              <a:rPr lang="it-IT" dirty="0" err="1"/>
              <a:t>mild</a:t>
            </a:r>
            <a:r>
              <a:rPr lang="it-IT" dirty="0"/>
              <a:t> or </a:t>
            </a:r>
            <a:r>
              <a:rPr lang="it-IT" dirty="0" err="1"/>
              <a:t>asymptomatic</a:t>
            </a:r>
            <a:r>
              <a:rPr lang="it-IT" dirty="0"/>
              <a:t> </a:t>
            </a:r>
            <a:r>
              <a:rPr lang="it-IT" dirty="0" err="1" smtClean="0"/>
              <a:t>phenotype</a:t>
            </a:r>
            <a:r>
              <a:rPr lang="it-IT" dirty="0" smtClean="0"/>
              <a:t>.</a:t>
            </a:r>
            <a:endParaRPr lang="it-IT" dirty="0"/>
          </a:p>
          <a:p>
            <a:endParaRPr lang="it-IT" dirty="0"/>
          </a:p>
          <a:p>
            <a:r>
              <a:rPr lang="it-IT" dirty="0"/>
              <a:t>The DMPK CTG </a:t>
            </a:r>
            <a:r>
              <a:rPr lang="it-IT" dirty="0" err="1"/>
              <a:t>trinucleotide</a:t>
            </a:r>
            <a:r>
              <a:rPr lang="it-IT" dirty="0"/>
              <a:t> </a:t>
            </a:r>
            <a:r>
              <a:rPr lang="it-IT" dirty="0" err="1"/>
              <a:t>repeat</a:t>
            </a:r>
            <a:r>
              <a:rPr lang="it-IT" dirty="0"/>
              <a:t> </a:t>
            </a:r>
            <a:r>
              <a:rPr lang="it-IT" dirty="0" err="1"/>
              <a:t>length</a:t>
            </a:r>
            <a:r>
              <a:rPr lang="it-IT" dirty="0"/>
              <a:t> </a:t>
            </a:r>
            <a:r>
              <a:rPr lang="it-IT" dirty="0" err="1"/>
              <a:t>is</a:t>
            </a:r>
            <a:r>
              <a:rPr lang="it-IT" dirty="0"/>
              <a:t> </a:t>
            </a:r>
            <a:r>
              <a:rPr lang="it-IT" dirty="0" err="1"/>
              <a:t>mitotically</a:t>
            </a:r>
            <a:r>
              <a:rPr lang="it-IT" dirty="0"/>
              <a:t> </a:t>
            </a:r>
            <a:r>
              <a:rPr lang="it-IT" dirty="0" err="1"/>
              <a:t>unstable</a:t>
            </a:r>
            <a:r>
              <a:rPr lang="it-IT" dirty="0"/>
              <a:t> in </a:t>
            </a:r>
            <a:r>
              <a:rPr lang="it-IT" dirty="0" err="1"/>
              <a:t>individuals</a:t>
            </a:r>
            <a:r>
              <a:rPr lang="it-IT" dirty="0"/>
              <a:t> with DM1. </a:t>
            </a:r>
            <a:r>
              <a:rPr lang="it-IT" dirty="0" err="1"/>
              <a:t>Such</a:t>
            </a:r>
            <a:r>
              <a:rPr lang="it-IT" dirty="0"/>
              <a:t> </a:t>
            </a:r>
            <a:r>
              <a:rPr lang="it-IT" dirty="0" err="1"/>
              <a:t>instability</a:t>
            </a:r>
            <a:r>
              <a:rPr lang="it-IT" dirty="0"/>
              <a:t> </a:t>
            </a:r>
            <a:r>
              <a:rPr lang="it-IT" dirty="0" err="1"/>
              <a:t>very</a:t>
            </a:r>
            <a:r>
              <a:rPr lang="it-IT" dirty="0"/>
              <a:t> </a:t>
            </a:r>
            <a:r>
              <a:rPr lang="it-IT" dirty="0" err="1"/>
              <a:t>often</a:t>
            </a:r>
            <a:r>
              <a:rPr lang="it-IT" dirty="0"/>
              <a:t> </a:t>
            </a:r>
            <a:r>
              <a:rPr lang="it-IT" dirty="0" err="1"/>
              <a:t>leads</a:t>
            </a:r>
            <a:r>
              <a:rPr lang="it-IT" dirty="0"/>
              <a:t> to </a:t>
            </a:r>
            <a:r>
              <a:rPr lang="it-IT" dirty="0" err="1"/>
              <a:t>somatic</a:t>
            </a:r>
            <a:r>
              <a:rPr lang="it-IT" dirty="0"/>
              <a:t> </a:t>
            </a:r>
            <a:r>
              <a:rPr lang="it-IT" dirty="0" err="1"/>
              <a:t>mosaicism</a:t>
            </a:r>
            <a:r>
              <a:rPr lang="it-IT" dirty="0"/>
              <a:t> for the </a:t>
            </a:r>
            <a:r>
              <a:rPr lang="it-IT" dirty="0" err="1"/>
              <a:t>size</a:t>
            </a:r>
            <a:r>
              <a:rPr lang="it-IT" dirty="0"/>
              <a:t> of the CTG </a:t>
            </a:r>
            <a:r>
              <a:rPr lang="it-IT" dirty="0" err="1"/>
              <a:t>expansion</a:t>
            </a:r>
            <a:r>
              <a:rPr lang="it-IT" dirty="0"/>
              <a:t>; </a:t>
            </a:r>
            <a:r>
              <a:rPr lang="it-IT" dirty="0" err="1"/>
              <a:t>therefore</a:t>
            </a:r>
            <a:r>
              <a:rPr lang="it-IT" dirty="0"/>
              <a:t>, </a:t>
            </a:r>
            <a:r>
              <a:rPr lang="it-IT" dirty="0" err="1"/>
              <a:t>correlation</a:t>
            </a:r>
            <a:r>
              <a:rPr lang="it-IT" dirty="0"/>
              <a:t> </a:t>
            </a:r>
            <a:r>
              <a:rPr lang="it-IT" dirty="0" err="1"/>
              <a:t>between</a:t>
            </a:r>
            <a:r>
              <a:rPr lang="it-IT" dirty="0"/>
              <a:t> CTG </a:t>
            </a:r>
            <a:r>
              <a:rPr lang="it-IT" dirty="0" err="1"/>
              <a:t>repeat</a:t>
            </a:r>
            <a:r>
              <a:rPr lang="it-IT" dirty="0"/>
              <a:t> </a:t>
            </a:r>
            <a:r>
              <a:rPr lang="it-IT" dirty="0" err="1"/>
              <a:t>size</a:t>
            </a:r>
            <a:r>
              <a:rPr lang="it-IT" dirty="0"/>
              <a:t> </a:t>
            </a:r>
            <a:r>
              <a:rPr lang="it-IT" dirty="0" err="1"/>
              <a:t>observed</a:t>
            </a:r>
            <a:r>
              <a:rPr lang="it-IT" dirty="0"/>
              <a:t> in </a:t>
            </a:r>
            <a:r>
              <a:rPr lang="it-IT" dirty="0" err="1"/>
              <a:t>one</a:t>
            </a:r>
            <a:r>
              <a:rPr lang="it-IT" dirty="0"/>
              <a:t> </a:t>
            </a:r>
            <a:r>
              <a:rPr lang="it-IT" dirty="0" err="1"/>
              <a:t>tissue</a:t>
            </a:r>
            <a:r>
              <a:rPr lang="it-IT" dirty="0"/>
              <a:t> and </a:t>
            </a:r>
            <a:r>
              <a:rPr lang="it-IT" dirty="0" err="1"/>
              <a:t>disease</a:t>
            </a:r>
            <a:r>
              <a:rPr lang="it-IT" dirty="0"/>
              <a:t> </a:t>
            </a:r>
            <a:r>
              <a:rPr lang="it-IT" dirty="0" err="1"/>
              <a:t>severity</a:t>
            </a:r>
            <a:r>
              <a:rPr lang="it-IT" dirty="0"/>
              <a:t> </a:t>
            </a:r>
            <a:r>
              <a:rPr lang="it-IT" dirty="0" err="1"/>
              <a:t>may</a:t>
            </a:r>
            <a:r>
              <a:rPr lang="it-IT" dirty="0"/>
              <a:t> </a:t>
            </a:r>
            <a:r>
              <a:rPr lang="it-IT" dirty="0" err="1"/>
              <a:t>not</a:t>
            </a:r>
            <a:r>
              <a:rPr lang="it-IT" dirty="0"/>
              <a:t> be </a:t>
            </a:r>
            <a:r>
              <a:rPr lang="it-IT" dirty="0" err="1" smtClean="0"/>
              <a:t>possible</a:t>
            </a:r>
            <a:r>
              <a:rPr lang="it-IT" dirty="0" smtClean="0"/>
              <a:t>.</a:t>
            </a:r>
            <a:endParaRPr lang="it-IT" dirty="0"/>
          </a:p>
          <a:p>
            <a:endParaRPr lang="it-IT" dirty="0"/>
          </a:p>
        </p:txBody>
      </p:sp>
    </p:spTree>
    <p:extLst>
      <p:ext uri="{BB962C8B-B14F-4D97-AF65-F5344CB8AC3E}">
        <p14:creationId xmlns:p14="http://schemas.microsoft.com/office/powerpoint/2010/main" val="1359541557"/>
      </p:ext>
    </p:extLst>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391304"/>
            <a:ext cx="8352928" cy="2677656"/>
          </a:xfrm>
          <a:prstGeom prst="rect">
            <a:avLst/>
          </a:prstGeom>
        </p:spPr>
        <p:txBody>
          <a:bodyPr wrap="square">
            <a:spAutoFit/>
          </a:bodyPr>
          <a:lstStyle/>
          <a:p>
            <a:r>
              <a:rPr lang="it-IT" dirty="0" err="1">
                <a:solidFill>
                  <a:srgbClr val="FF0000"/>
                </a:solidFill>
              </a:rPr>
              <a:t>Penetrance</a:t>
            </a:r>
            <a:endParaRPr lang="it-IT" dirty="0">
              <a:solidFill>
                <a:srgbClr val="FF0000"/>
              </a:solidFill>
            </a:endParaRPr>
          </a:p>
          <a:p>
            <a:endParaRPr lang="it-IT" dirty="0"/>
          </a:p>
          <a:p>
            <a:r>
              <a:rPr lang="it-IT" dirty="0" err="1"/>
              <a:t>Penetrance</a:t>
            </a:r>
            <a:r>
              <a:rPr lang="it-IT" dirty="0"/>
              <a:t> </a:t>
            </a:r>
            <a:r>
              <a:rPr lang="it-IT" dirty="0" err="1"/>
              <a:t>is</a:t>
            </a:r>
            <a:r>
              <a:rPr lang="it-IT" dirty="0"/>
              <a:t> high (</a:t>
            </a:r>
            <a:r>
              <a:rPr lang="it-IT" dirty="0" err="1"/>
              <a:t>nearly</a:t>
            </a:r>
            <a:r>
              <a:rPr lang="it-IT" dirty="0"/>
              <a:t> 100% by </a:t>
            </a:r>
            <a:r>
              <a:rPr lang="it-IT" dirty="0" err="1"/>
              <a:t>age</a:t>
            </a:r>
            <a:r>
              <a:rPr lang="it-IT" dirty="0"/>
              <a:t> 50 </a:t>
            </a:r>
            <a:r>
              <a:rPr lang="it-IT" dirty="0" err="1"/>
              <a:t>years</a:t>
            </a:r>
            <a:r>
              <a:rPr lang="it-IT" dirty="0"/>
              <a:t>) </a:t>
            </a:r>
            <a:r>
              <a:rPr lang="it-IT" dirty="0" err="1"/>
              <a:t>when</a:t>
            </a:r>
            <a:r>
              <a:rPr lang="it-IT" dirty="0"/>
              <a:t> </a:t>
            </a:r>
            <a:r>
              <a:rPr lang="it-IT" dirty="0" err="1"/>
              <a:t>all</a:t>
            </a:r>
            <a:r>
              <a:rPr lang="it-IT" dirty="0"/>
              <a:t> </a:t>
            </a:r>
            <a:r>
              <a:rPr lang="it-IT" dirty="0" err="1"/>
              <a:t>manifestations</a:t>
            </a:r>
            <a:r>
              <a:rPr lang="it-IT" dirty="0"/>
              <a:t> of the </a:t>
            </a:r>
            <a:r>
              <a:rPr lang="it-IT" dirty="0" err="1"/>
              <a:t>disease</a:t>
            </a:r>
            <a:r>
              <a:rPr lang="it-IT" dirty="0"/>
              <a:t>, </a:t>
            </a:r>
            <a:r>
              <a:rPr lang="it-IT" dirty="0" err="1"/>
              <a:t>even</a:t>
            </a:r>
            <a:r>
              <a:rPr lang="it-IT" dirty="0"/>
              <a:t> </a:t>
            </a:r>
            <a:r>
              <a:rPr lang="it-IT" dirty="0" err="1"/>
              <a:t>those</a:t>
            </a:r>
            <a:r>
              <a:rPr lang="it-IT" dirty="0"/>
              <a:t> </a:t>
            </a:r>
            <a:r>
              <a:rPr lang="it-IT" dirty="0" err="1"/>
              <a:t>that</a:t>
            </a:r>
            <a:r>
              <a:rPr lang="it-IT" dirty="0"/>
              <a:t> are </a:t>
            </a:r>
            <a:r>
              <a:rPr lang="it-IT" dirty="0" err="1"/>
              <a:t>subtle</a:t>
            </a:r>
            <a:r>
              <a:rPr lang="it-IT" dirty="0"/>
              <a:t>, are </a:t>
            </a:r>
            <a:r>
              <a:rPr lang="it-IT" dirty="0" err="1"/>
              <a:t>sought</a:t>
            </a:r>
            <a:r>
              <a:rPr lang="it-IT" dirty="0"/>
              <a:t>. </a:t>
            </a:r>
            <a:r>
              <a:rPr lang="it-IT" dirty="0" err="1"/>
              <a:t>However</a:t>
            </a:r>
            <a:r>
              <a:rPr lang="it-IT" dirty="0"/>
              <a:t>, </a:t>
            </a:r>
            <a:r>
              <a:rPr lang="it-IT" dirty="0" err="1"/>
              <a:t>mild</a:t>
            </a:r>
            <a:r>
              <a:rPr lang="it-IT" dirty="0"/>
              <a:t> </a:t>
            </a:r>
            <a:r>
              <a:rPr lang="it-IT" dirty="0" err="1"/>
              <a:t>cases</a:t>
            </a:r>
            <a:r>
              <a:rPr lang="it-IT" dirty="0"/>
              <a:t> (e.g., </a:t>
            </a:r>
            <a:r>
              <a:rPr lang="it-IT" dirty="0" err="1"/>
              <a:t>persons</a:t>
            </a:r>
            <a:r>
              <a:rPr lang="it-IT" dirty="0"/>
              <a:t> with </a:t>
            </a:r>
            <a:r>
              <a:rPr lang="it-IT" dirty="0" err="1"/>
              <a:t>only</a:t>
            </a:r>
            <a:r>
              <a:rPr lang="it-IT" dirty="0"/>
              <a:t> </a:t>
            </a:r>
            <a:r>
              <a:rPr lang="it-IT" dirty="0" err="1"/>
              <a:t>cataracts</a:t>
            </a:r>
            <a:r>
              <a:rPr lang="it-IT" dirty="0"/>
              <a:t>) </a:t>
            </a:r>
            <a:r>
              <a:rPr lang="it-IT" dirty="0" err="1"/>
              <a:t>may</a:t>
            </a:r>
            <a:r>
              <a:rPr lang="it-IT" dirty="0"/>
              <a:t> be </a:t>
            </a:r>
            <a:r>
              <a:rPr lang="it-IT" dirty="0" err="1" smtClean="0"/>
              <a:t>missed</a:t>
            </a:r>
            <a:r>
              <a:rPr lang="it-IT" dirty="0" smtClean="0"/>
              <a:t>.</a:t>
            </a:r>
            <a:endParaRPr lang="it-IT" dirty="0"/>
          </a:p>
          <a:p>
            <a:endParaRPr lang="it-IT" dirty="0"/>
          </a:p>
        </p:txBody>
      </p:sp>
    </p:spTree>
    <p:extLst>
      <p:ext uri="{BB962C8B-B14F-4D97-AF65-F5344CB8AC3E}">
        <p14:creationId xmlns:p14="http://schemas.microsoft.com/office/powerpoint/2010/main" val="124750046"/>
      </p:ext>
    </p:extLst>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404664"/>
            <a:ext cx="8136904" cy="5262979"/>
          </a:xfrm>
          <a:prstGeom prst="rect">
            <a:avLst/>
          </a:prstGeom>
        </p:spPr>
        <p:txBody>
          <a:bodyPr wrap="square">
            <a:spAutoFit/>
          </a:bodyPr>
          <a:lstStyle/>
          <a:p>
            <a:r>
              <a:rPr lang="it-IT" dirty="0" err="1">
                <a:solidFill>
                  <a:srgbClr val="FF0000"/>
                </a:solidFill>
              </a:rPr>
              <a:t>Anticipation</a:t>
            </a:r>
            <a:endParaRPr lang="it-IT" dirty="0">
              <a:solidFill>
                <a:srgbClr val="FF0000"/>
              </a:solidFill>
            </a:endParaRPr>
          </a:p>
          <a:p>
            <a:endParaRPr lang="it-IT" dirty="0"/>
          </a:p>
          <a:p>
            <a:r>
              <a:rPr lang="it-IT" dirty="0" err="1"/>
              <a:t>Because</a:t>
            </a:r>
            <a:r>
              <a:rPr lang="it-IT" dirty="0"/>
              <a:t> DMPK </a:t>
            </a:r>
            <a:r>
              <a:rPr lang="it-IT" dirty="0" err="1"/>
              <a:t>alleles</a:t>
            </a:r>
            <a:r>
              <a:rPr lang="it-IT" dirty="0"/>
              <a:t> of CTG </a:t>
            </a:r>
            <a:r>
              <a:rPr lang="it-IT" dirty="0" err="1"/>
              <a:t>length</a:t>
            </a:r>
            <a:r>
              <a:rPr lang="it-IT" dirty="0"/>
              <a:t> </a:t>
            </a:r>
            <a:r>
              <a:rPr lang="it-IT" dirty="0" err="1"/>
              <a:t>greater</a:t>
            </a:r>
            <a:r>
              <a:rPr lang="it-IT" dirty="0"/>
              <a:t> </a:t>
            </a:r>
            <a:r>
              <a:rPr lang="it-IT" dirty="0" err="1"/>
              <a:t>than</a:t>
            </a:r>
            <a:r>
              <a:rPr lang="it-IT" dirty="0"/>
              <a:t> 34 </a:t>
            </a:r>
            <a:r>
              <a:rPr lang="it-IT" dirty="0" err="1"/>
              <a:t>repeats</a:t>
            </a:r>
            <a:r>
              <a:rPr lang="it-IT" dirty="0"/>
              <a:t> are </a:t>
            </a:r>
            <a:r>
              <a:rPr lang="it-IT" dirty="0" err="1"/>
              <a:t>unstable</a:t>
            </a:r>
            <a:r>
              <a:rPr lang="it-IT" dirty="0"/>
              <a:t> and </a:t>
            </a:r>
            <a:r>
              <a:rPr lang="it-IT" dirty="0" err="1"/>
              <a:t>may</a:t>
            </a:r>
            <a:r>
              <a:rPr lang="it-IT" dirty="0"/>
              <a:t> </a:t>
            </a:r>
            <a:r>
              <a:rPr lang="it-IT" dirty="0" err="1"/>
              <a:t>expand</a:t>
            </a:r>
            <a:r>
              <a:rPr lang="it-IT" dirty="0"/>
              <a:t> in </a:t>
            </a:r>
            <a:r>
              <a:rPr lang="it-IT" dirty="0" err="1"/>
              <a:t>length</a:t>
            </a:r>
            <a:r>
              <a:rPr lang="it-IT" dirty="0"/>
              <a:t> </a:t>
            </a:r>
            <a:r>
              <a:rPr lang="it-IT" dirty="0" err="1"/>
              <a:t>during</a:t>
            </a:r>
            <a:r>
              <a:rPr lang="it-IT" dirty="0"/>
              <a:t> </a:t>
            </a:r>
            <a:r>
              <a:rPr lang="it-IT" dirty="0" err="1"/>
              <a:t>meiosis</a:t>
            </a:r>
            <a:r>
              <a:rPr lang="it-IT" dirty="0"/>
              <a:t>, </a:t>
            </a:r>
            <a:r>
              <a:rPr lang="it-IT" dirty="0" err="1"/>
              <a:t>at-risk</a:t>
            </a:r>
            <a:r>
              <a:rPr lang="it-IT" dirty="0"/>
              <a:t> </a:t>
            </a:r>
            <a:r>
              <a:rPr lang="it-IT" dirty="0" err="1"/>
              <a:t>offspring</a:t>
            </a:r>
            <a:r>
              <a:rPr lang="it-IT" dirty="0"/>
              <a:t> </a:t>
            </a:r>
            <a:r>
              <a:rPr lang="it-IT" dirty="0" err="1"/>
              <a:t>may</a:t>
            </a:r>
            <a:r>
              <a:rPr lang="it-IT" dirty="0"/>
              <a:t> </a:t>
            </a:r>
            <a:r>
              <a:rPr lang="it-IT" dirty="0" err="1"/>
              <a:t>inherit</a:t>
            </a:r>
            <a:r>
              <a:rPr lang="it-IT" dirty="0"/>
              <a:t> </a:t>
            </a:r>
            <a:r>
              <a:rPr lang="it-IT" dirty="0" err="1"/>
              <a:t>repeat</a:t>
            </a:r>
            <a:r>
              <a:rPr lang="it-IT" dirty="0"/>
              <a:t> </a:t>
            </a:r>
            <a:r>
              <a:rPr lang="it-IT" dirty="0" err="1"/>
              <a:t>lengths</a:t>
            </a:r>
            <a:r>
              <a:rPr lang="it-IT" dirty="0"/>
              <a:t> </a:t>
            </a:r>
            <a:r>
              <a:rPr lang="it-IT" dirty="0" err="1"/>
              <a:t>considerably</a:t>
            </a:r>
            <a:r>
              <a:rPr lang="it-IT" dirty="0"/>
              <a:t> </a:t>
            </a:r>
            <a:r>
              <a:rPr lang="it-IT" dirty="0" err="1"/>
              <a:t>longer</a:t>
            </a:r>
            <a:r>
              <a:rPr lang="it-IT" dirty="0"/>
              <a:t> </a:t>
            </a:r>
            <a:r>
              <a:rPr lang="it-IT" dirty="0" err="1"/>
              <a:t>than</a:t>
            </a:r>
            <a:r>
              <a:rPr lang="it-IT" dirty="0"/>
              <a:t> </a:t>
            </a:r>
            <a:r>
              <a:rPr lang="it-IT" dirty="0" err="1"/>
              <a:t>those</a:t>
            </a:r>
            <a:r>
              <a:rPr lang="it-IT" dirty="0"/>
              <a:t> </a:t>
            </a:r>
            <a:r>
              <a:rPr lang="it-IT" dirty="0" err="1"/>
              <a:t>present</a:t>
            </a:r>
            <a:r>
              <a:rPr lang="it-IT" dirty="0"/>
              <a:t> in the </a:t>
            </a:r>
            <a:r>
              <a:rPr lang="it-IT" dirty="0" err="1"/>
              <a:t>transmitting</a:t>
            </a:r>
            <a:r>
              <a:rPr lang="it-IT" dirty="0"/>
              <a:t> </a:t>
            </a:r>
            <a:r>
              <a:rPr lang="it-IT" dirty="0" err="1"/>
              <a:t>parent</a:t>
            </a:r>
            <a:r>
              <a:rPr lang="it-IT" dirty="0"/>
              <a:t>. </a:t>
            </a:r>
            <a:r>
              <a:rPr lang="it-IT" dirty="0" err="1"/>
              <a:t>This</a:t>
            </a:r>
            <a:r>
              <a:rPr lang="it-IT" dirty="0"/>
              <a:t> </a:t>
            </a:r>
            <a:r>
              <a:rPr lang="it-IT" dirty="0" err="1"/>
              <a:t>phenomenon</a:t>
            </a:r>
            <a:r>
              <a:rPr lang="it-IT" dirty="0"/>
              <a:t> </a:t>
            </a:r>
            <a:r>
              <a:rPr lang="it-IT" dirty="0" err="1"/>
              <a:t>results</a:t>
            </a:r>
            <a:r>
              <a:rPr lang="it-IT" dirty="0"/>
              <a:t> in </a:t>
            </a:r>
            <a:r>
              <a:rPr lang="it-IT" dirty="0" err="1"/>
              <a:t>anticipation</a:t>
            </a:r>
            <a:r>
              <a:rPr lang="it-IT" dirty="0"/>
              <a:t>, the </a:t>
            </a:r>
            <a:r>
              <a:rPr lang="it-IT" dirty="0" err="1"/>
              <a:t>occurrence</a:t>
            </a:r>
            <a:r>
              <a:rPr lang="it-IT" dirty="0"/>
              <a:t> of </a:t>
            </a:r>
            <a:r>
              <a:rPr lang="it-IT" dirty="0" err="1"/>
              <a:t>increasing</a:t>
            </a:r>
            <a:r>
              <a:rPr lang="it-IT" dirty="0"/>
              <a:t> </a:t>
            </a:r>
            <a:r>
              <a:rPr lang="it-IT" dirty="0" err="1"/>
              <a:t>disease</a:t>
            </a:r>
            <a:r>
              <a:rPr lang="it-IT" dirty="0"/>
              <a:t> </a:t>
            </a:r>
            <a:r>
              <a:rPr lang="it-IT" dirty="0" err="1"/>
              <a:t>severity</a:t>
            </a:r>
            <a:r>
              <a:rPr lang="it-IT" dirty="0"/>
              <a:t> and </a:t>
            </a:r>
            <a:r>
              <a:rPr lang="it-IT" dirty="0" err="1"/>
              <a:t>decreasing</a:t>
            </a:r>
            <a:r>
              <a:rPr lang="it-IT" dirty="0"/>
              <a:t> </a:t>
            </a:r>
            <a:r>
              <a:rPr lang="it-IT" dirty="0" err="1"/>
              <a:t>age</a:t>
            </a:r>
            <a:r>
              <a:rPr lang="it-IT" dirty="0"/>
              <a:t> of </a:t>
            </a:r>
            <a:r>
              <a:rPr lang="it-IT" dirty="0" err="1"/>
              <a:t>onset</a:t>
            </a:r>
            <a:r>
              <a:rPr lang="it-IT" dirty="0"/>
              <a:t> in successive </a:t>
            </a:r>
            <a:r>
              <a:rPr lang="it-IT" dirty="0" err="1"/>
              <a:t>generations</a:t>
            </a:r>
            <a:r>
              <a:rPr lang="it-IT" dirty="0"/>
              <a:t>.</a:t>
            </a:r>
          </a:p>
          <a:p>
            <a:endParaRPr lang="it-IT" dirty="0"/>
          </a:p>
          <a:p>
            <a:r>
              <a:rPr lang="it-IT" dirty="0" err="1"/>
              <a:t>Most</a:t>
            </a:r>
            <a:r>
              <a:rPr lang="it-IT" dirty="0"/>
              <a:t> </a:t>
            </a:r>
            <a:r>
              <a:rPr lang="it-IT" dirty="0" err="1"/>
              <a:t>often</a:t>
            </a:r>
            <a:r>
              <a:rPr lang="it-IT" dirty="0"/>
              <a:t> a </a:t>
            </a:r>
            <a:r>
              <a:rPr lang="it-IT" dirty="0" err="1"/>
              <a:t>child</a:t>
            </a:r>
            <a:r>
              <a:rPr lang="it-IT" dirty="0"/>
              <a:t> with </a:t>
            </a:r>
            <a:r>
              <a:rPr lang="it-IT" dirty="0" err="1"/>
              <a:t>early-onset</a:t>
            </a:r>
            <a:r>
              <a:rPr lang="it-IT" dirty="0"/>
              <a:t>, severe DM1 (i.e., </a:t>
            </a:r>
            <a:r>
              <a:rPr lang="it-IT" dirty="0" err="1"/>
              <a:t>congenital</a:t>
            </a:r>
            <a:r>
              <a:rPr lang="it-IT" dirty="0"/>
              <a:t> DM1) </a:t>
            </a:r>
            <a:r>
              <a:rPr lang="it-IT" dirty="0" err="1"/>
              <a:t>has</a:t>
            </a:r>
            <a:r>
              <a:rPr lang="it-IT" dirty="0"/>
              <a:t> </a:t>
            </a:r>
            <a:r>
              <a:rPr lang="it-IT" dirty="0" err="1"/>
              <a:t>inherited</a:t>
            </a:r>
            <a:r>
              <a:rPr lang="it-IT" dirty="0"/>
              <a:t> the </a:t>
            </a:r>
            <a:r>
              <a:rPr lang="it-IT" dirty="0" err="1"/>
              <a:t>expanded</a:t>
            </a:r>
            <a:r>
              <a:rPr lang="it-IT" dirty="0"/>
              <a:t> DMPK allele from the </a:t>
            </a:r>
            <a:r>
              <a:rPr lang="it-IT" dirty="0" err="1" smtClean="0"/>
              <a:t>mother</a:t>
            </a:r>
            <a:r>
              <a:rPr lang="it-IT" dirty="0" smtClean="0"/>
              <a:t>. </a:t>
            </a:r>
            <a:r>
              <a:rPr lang="it-IT" dirty="0" err="1"/>
              <a:t>Although</a:t>
            </a:r>
            <a:r>
              <a:rPr lang="it-IT" dirty="0"/>
              <a:t> </a:t>
            </a:r>
            <a:r>
              <a:rPr lang="it-IT" dirty="0" err="1"/>
              <a:t>anticipation</a:t>
            </a:r>
            <a:r>
              <a:rPr lang="it-IT" dirty="0"/>
              <a:t> </a:t>
            </a:r>
            <a:r>
              <a:rPr lang="it-IT" dirty="0" err="1"/>
              <a:t>typically</a:t>
            </a:r>
            <a:r>
              <a:rPr lang="it-IT" dirty="0"/>
              <a:t> </a:t>
            </a:r>
            <a:r>
              <a:rPr lang="it-IT" dirty="0" err="1"/>
              <a:t>occurs</a:t>
            </a:r>
            <a:r>
              <a:rPr lang="it-IT" dirty="0"/>
              <a:t> in </a:t>
            </a:r>
            <a:r>
              <a:rPr lang="it-IT" dirty="0" err="1"/>
              <a:t>maternal</a:t>
            </a:r>
            <a:r>
              <a:rPr lang="it-IT" dirty="0"/>
              <a:t> </a:t>
            </a:r>
            <a:r>
              <a:rPr lang="it-IT" dirty="0" err="1"/>
              <a:t>transmission</a:t>
            </a:r>
            <a:r>
              <a:rPr lang="it-IT" dirty="0"/>
              <a:t> of the </a:t>
            </a:r>
            <a:r>
              <a:rPr lang="it-IT" dirty="0" err="1"/>
              <a:t>disease</a:t>
            </a:r>
            <a:r>
              <a:rPr lang="it-IT" dirty="0"/>
              <a:t>, </a:t>
            </a:r>
            <a:r>
              <a:rPr lang="it-IT" dirty="0" err="1"/>
              <a:t>anticipation</a:t>
            </a:r>
            <a:r>
              <a:rPr lang="it-IT" dirty="0"/>
              <a:t> with </a:t>
            </a:r>
            <a:r>
              <a:rPr lang="it-IT" dirty="0" err="1"/>
              <a:t>paternal</a:t>
            </a:r>
            <a:r>
              <a:rPr lang="it-IT" dirty="0"/>
              <a:t> </a:t>
            </a:r>
            <a:r>
              <a:rPr lang="it-IT" dirty="0" err="1"/>
              <a:t>transmission</a:t>
            </a:r>
            <a:r>
              <a:rPr lang="it-IT" dirty="0"/>
              <a:t> </a:t>
            </a:r>
            <a:r>
              <a:rPr lang="it-IT" dirty="0" err="1"/>
              <a:t>is</a:t>
            </a:r>
            <a:r>
              <a:rPr lang="it-IT" dirty="0"/>
              <a:t> </a:t>
            </a:r>
            <a:r>
              <a:rPr lang="it-IT" dirty="0" err="1" smtClean="0"/>
              <a:t>possible</a:t>
            </a:r>
            <a:r>
              <a:rPr lang="it-IT" dirty="0" smtClean="0"/>
              <a:t>.</a:t>
            </a:r>
            <a:endParaRPr lang="it-IT" dirty="0"/>
          </a:p>
        </p:txBody>
      </p:sp>
    </p:spTree>
    <p:extLst>
      <p:ext uri="{BB962C8B-B14F-4D97-AF65-F5344CB8AC3E}">
        <p14:creationId xmlns:p14="http://schemas.microsoft.com/office/powerpoint/2010/main" val="7231058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it-IT" sz="3200" dirty="0" smtClean="0"/>
              <a:t>First </a:t>
            </a:r>
            <a:r>
              <a:rPr lang="it-IT" sz="3200" dirty="0" err="1" smtClean="0"/>
              <a:t>Mendel’s</a:t>
            </a:r>
            <a:r>
              <a:rPr lang="it-IT" sz="3200" dirty="0" smtClean="0"/>
              <a:t> law</a:t>
            </a:r>
          </a:p>
        </p:txBody>
      </p:sp>
      <p:sp>
        <p:nvSpPr>
          <p:cNvPr id="60419" name="Rectangle 3"/>
          <p:cNvSpPr>
            <a:spLocks noGrp="1" noChangeArrowheads="1"/>
          </p:cNvSpPr>
          <p:nvPr>
            <p:ph type="body" idx="1"/>
          </p:nvPr>
        </p:nvSpPr>
        <p:spPr/>
        <p:txBody>
          <a:bodyPr/>
          <a:lstStyle/>
          <a:p>
            <a:pPr eaLnBrk="1" hangingPunct="1"/>
            <a:r>
              <a:rPr lang="it-IT" sz="2800" dirty="0" smtClean="0"/>
              <a:t>Law of </a:t>
            </a:r>
            <a:r>
              <a:rPr lang="it-IT" sz="2800" dirty="0" err="1" smtClean="0"/>
              <a:t>uniformity</a:t>
            </a:r>
            <a:r>
              <a:rPr lang="it-IT" sz="2800" dirty="0" smtClean="0"/>
              <a:t>.</a:t>
            </a:r>
          </a:p>
          <a:p>
            <a:pPr eaLnBrk="1" hangingPunct="1">
              <a:buFontTx/>
              <a:buNone/>
            </a:pPr>
            <a:r>
              <a:rPr lang="it-IT" sz="2800" i="1" dirty="0" err="1" smtClean="0"/>
              <a:t>After</a:t>
            </a:r>
            <a:r>
              <a:rPr lang="it-IT" sz="2800" i="1" dirty="0" smtClean="0"/>
              <a:t> </a:t>
            </a:r>
            <a:r>
              <a:rPr lang="it-IT" sz="2800" i="1" dirty="0" err="1" smtClean="0"/>
              <a:t>crossing</a:t>
            </a:r>
            <a:r>
              <a:rPr lang="it-IT" sz="2800" i="1" dirty="0" smtClean="0"/>
              <a:t> of </a:t>
            </a:r>
            <a:r>
              <a:rPr lang="it-IT" sz="2800" i="1" dirty="0" err="1" smtClean="0"/>
              <a:t>two</a:t>
            </a:r>
            <a:r>
              <a:rPr lang="it-IT" sz="2800" i="1" dirty="0" smtClean="0"/>
              <a:t> </a:t>
            </a:r>
            <a:r>
              <a:rPr lang="it-IT" sz="2800" i="1" dirty="0" err="1" smtClean="0"/>
              <a:t>homozygotes</a:t>
            </a:r>
            <a:r>
              <a:rPr lang="it-IT" sz="2800" i="1" dirty="0" smtClean="0"/>
              <a:t> for </a:t>
            </a:r>
            <a:r>
              <a:rPr lang="it-IT" sz="2800" i="1" dirty="0" err="1" smtClean="0"/>
              <a:t>different</a:t>
            </a:r>
            <a:r>
              <a:rPr lang="it-IT" sz="2800" i="1" dirty="0" smtClean="0"/>
              <a:t> </a:t>
            </a:r>
            <a:r>
              <a:rPr lang="it-IT" sz="2800" i="1" dirty="0" err="1" smtClean="0"/>
              <a:t>alleles</a:t>
            </a:r>
            <a:r>
              <a:rPr lang="it-IT" sz="2800" i="1" dirty="0" smtClean="0"/>
              <a:t> the </a:t>
            </a:r>
            <a:r>
              <a:rPr lang="it-IT" sz="2800" i="1" dirty="0" err="1" smtClean="0"/>
              <a:t>progeny</a:t>
            </a:r>
            <a:r>
              <a:rPr lang="it-IT" sz="2800" i="1" dirty="0" smtClean="0"/>
              <a:t> of the first </a:t>
            </a:r>
            <a:r>
              <a:rPr lang="it-IT" sz="2800" i="1" dirty="0" err="1" smtClean="0"/>
              <a:t>filial</a:t>
            </a:r>
            <a:r>
              <a:rPr lang="it-IT" sz="2800" i="1" dirty="0" smtClean="0"/>
              <a:t> generation (F1) are </a:t>
            </a:r>
            <a:r>
              <a:rPr lang="it-IT" sz="2800" i="1" dirty="0" err="1" smtClean="0"/>
              <a:t>all</a:t>
            </a:r>
            <a:r>
              <a:rPr lang="it-IT" sz="2800" i="1" dirty="0" smtClean="0"/>
              <a:t> </a:t>
            </a:r>
            <a:r>
              <a:rPr lang="it-IT" sz="2800" i="1" dirty="0" err="1" smtClean="0"/>
              <a:t>identical</a:t>
            </a:r>
            <a:r>
              <a:rPr lang="it-IT" sz="2800" i="1" dirty="0" smtClean="0"/>
              <a:t> and are </a:t>
            </a:r>
            <a:r>
              <a:rPr lang="it-IT" sz="2800" i="1" dirty="0" err="1" smtClean="0"/>
              <a:t>heterozygous</a:t>
            </a:r>
            <a:r>
              <a:rPr lang="it-IT" sz="2800" i="1" dirty="0" smtClean="0"/>
              <a:t>.</a:t>
            </a:r>
          </a:p>
        </p:txBody>
      </p:sp>
    </p:spTree>
    <p:extLst>
      <p:ext uri="{BB962C8B-B14F-4D97-AF65-F5344CB8AC3E}">
        <p14:creationId xmlns:p14="http://schemas.microsoft.com/office/powerpoint/2010/main" val="31982562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36512" y="609600"/>
            <a:ext cx="7772400" cy="1143000"/>
          </a:xfrm>
        </p:spPr>
        <p:txBody>
          <a:bodyPr/>
          <a:lstStyle/>
          <a:p>
            <a:pPr algn="r" eaLnBrk="1" hangingPunct="1"/>
            <a:r>
              <a:rPr lang="it-IT" dirty="0" err="1" smtClean="0">
                <a:solidFill>
                  <a:schemeClr val="accent2"/>
                </a:solidFill>
              </a:rPr>
              <a:t>Myotonic</a:t>
            </a:r>
            <a:r>
              <a:rPr lang="it-IT" dirty="0" smtClean="0">
                <a:solidFill>
                  <a:schemeClr val="accent2"/>
                </a:solidFill>
              </a:rPr>
              <a:t> </a:t>
            </a:r>
            <a:r>
              <a:rPr lang="it-IT" dirty="0" err="1" smtClean="0">
                <a:solidFill>
                  <a:schemeClr val="accent2"/>
                </a:solidFill>
              </a:rPr>
              <a:t>dystrophy</a:t>
            </a:r>
            <a:r>
              <a:rPr lang="it-IT" dirty="0" smtClean="0">
                <a:solidFill>
                  <a:schemeClr val="accent2"/>
                </a:solidFill>
              </a:rPr>
              <a:t> MD2</a:t>
            </a:r>
          </a:p>
        </p:txBody>
      </p:sp>
      <p:sp>
        <p:nvSpPr>
          <p:cNvPr id="2" name="CasellaDiTesto 1"/>
          <p:cNvSpPr txBox="1"/>
          <p:nvPr/>
        </p:nvSpPr>
        <p:spPr>
          <a:xfrm>
            <a:off x="1475656" y="2204864"/>
            <a:ext cx="6408712" cy="2246769"/>
          </a:xfrm>
          <a:prstGeom prst="rect">
            <a:avLst/>
          </a:prstGeom>
          <a:noFill/>
        </p:spPr>
        <p:txBody>
          <a:bodyPr wrap="square" rtlCol="0">
            <a:spAutoFit/>
          </a:bodyPr>
          <a:lstStyle/>
          <a:p>
            <a:r>
              <a:rPr lang="it-IT" sz="2800" dirty="0" smtClean="0">
                <a:latin typeface="Wingdings"/>
                <a:ea typeface="Wingdings"/>
                <a:cs typeface="Wingdings"/>
                <a:sym typeface="Wingdings"/>
              </a:rPr>
              <a:t></a:t>
            </a:r>
            <a:r>
              <a:rPr lang="it-IT" sz="2800" dirty="0" smtClean="0"/>
              <a:t>a </a:t>
            </a:r>
            <a:r>
              <a:rPr lang="it-IT" sz="2800" dirty="0" err="1"/>
              <a:t>similar</a:t>
            </a:r>
            <a:r>
              <a:rPr lang="it-IT" sz="2800" dirty="0"/>
              <a:t> </a:t>
            </a:r>
            <a:r>
              <a:rPr lang="it-IT" sz="2800" dirty="0" err="1"/>
              <a:t>expansion</a:t>
            </a:r>
            <a:r>
              <a:rPr lang="it-IT" sz="2800" dirty="0"/>
              <a:t> in </a:t>
            </a:r>
            <a:r>
              <a:rPr lang="it-IT" sz="2800" dirty="0" err="1"/>
              <a:t>intron</a:t>
            </a:r>
            <a:r>
              <a:rPr lang="it-IT" sz="2800" dirty="0"/>
              <a:t> 1 of </a:t>
            </a:r>
            <a:r>
              <a:rPr lang="it-IT" sz="2800" dirty="0" smtClean="0"/>
              <a:t>a </a:t>
            </a:r>
            <a:r>
              <a:rPr lang="it-IT" sz="2800" dirty="0"/>
              <a:t>CCUG </a:t>
            </a:r>
            <a:r>
              <a:rPr lang="it-IT" sz="2800" dirty="0" err="1" smtClean="0"/>
              <a:t>repeat</a:t>
            </a:r>
            <a:r>
              <a:rPr lang="it-IT" sz="2800" dirty="0" smtClean="0"/>
              <a:t> in </a:t>
            </a:r>
            <a:r>
              <a:rPr lang="it-IT" sz="2800" dirty="0"/>
              <a:t>ZNF9 </a:t>
            </a:r>
            <a:r>
              <a:rPr lang="it-IT" sz="2800" dirty="0" smtClean="0"/>
              <a:t>gene (</a:t>
            </a:r>
            <a:r>
              <a:rPr lang="it-IT" sz="2800" dirty="0" err="1"/>
              <a:t>zinc</a:t>
            </a:r>
            <a:r>
              <a:rPr lang="it-IT" sz="2800" dirty="0"/>
              <a:t> finger </a:t>
            </a:r>
            <a:r>
              <a:rPr lang="it-IT" sz="2800" dirty="0" err="1"/>
              <a:t>protein</a:t>
            </a:r>
            <a:r>
              <a:rPr lang="it-IT" sz="2800" dirty="0"/>
              <a:t> 9) </a:t>
            </a:r>
            <a:r>
              <a:rPr lang="it-IT" sz="2800" dirty="0" err="1" smtClean="0"/>
              <a:t>causes</a:t>
            </a:r>
            <a:r>
              <a:rPr lang="it-IT" sz="2800" dirty="0" smtClean="0"/>
              <a:t> </a:t>
            </a:r>
            <a:r>
              <a:rPr lang="it-IT" sz="2800" dirty="0" err="1"/>
              <a:t>myotonic</a:t>
            </a:r>
            <a:r>
              <a:rPr lang="it-IT" sz="2800" dirty="0"/>
              <a:t> </a:t>
            </a:r>
            <a:r>
              <a:rPr lang="it-IT" sz="2800" dirty="0" err="1"/>
              <a:t>dystrophy</a:t>
            </a:r>
            <a:r>
              <a:rPr lang="it-IT" sz="2800" dirty="0"/>
              <a:t> 2</a:t>
            </a:r>
          </a:p>
          <a:p>
            <a:r>
              <a:rPr lang="it-IT" sz="2800" dirty="0" smtClean="0">
                <a:latin typeface="Wingdings"/>
                <a:ea typeface="Wingdings"/>
                <a:cs typeface="Wingdings"/>
                <a:sym typeface="Wingdings"/>
              </a:rPr>
              <a:t></a:t>
            </a:r>
            <a:r>
              <a:rPr lang="it-IT" sz="2800" dirty="0" smtClean="0"/>
              <a:t>MD2 </a:t>
            </a:r>
            <a:r>
              <a:rPr lang="it-IT" sz="2800" dirty="0" err="1"/>
              <a:t>is</a:t>
            </a:r>
            <a:r>
              <a:rPr lang="it-IT" sz="2800" dirty="0"/>
              <a:t> </a:t>
            </a:r>
            <a:r>
              <a:rPr lang="it-IT" sz="2800" dirty="0" err="1"/>
              <a:t>also</a:t>
            </a:r>
            <a:r>
              <a:rPr lang="it-IT" sz="2800" dirty="0"/>
              <a:t> </a:t>
            </a:r>
            <a:r>
              <a:rPr lang="it-IT" sz="2800" dirty="0" err="1"/>
              <a:t>called</a:t>
            </a:r>
            <a:r>
              <a:rPr lang="it-IT" sz="2800" dirty="0"/>
              <a:t> </a:t>
            </a:r>
            <a:r>
              <a:rPr lang="it-IT" sz="2800" dirty="0" err="1"/>
              <a:t>proximal</a:t>
            </a:r>
            <a:r>
              <a:rPr lang="it-IT" sz="2800" dirty="0"/>
              <a:t> </a:t>
            </a:r>
            <a:r>
              <a:rPr lang="it-IT" sz="2800" dirty="0" err="1"/>
              <a:t>myotonic</a:t>
            </a:r>
            <a:r>
              <a:rPr lang="it-IT" sz="2800" dirty="0"/>
              <a:t> </a:t>
            </a:r>
            <a:r>
              <a:rPr lang="it-IT" sz="2800" dirty="0" err="1"/>
              <a:t>myopathy</a:t>
            </a:r>
            <a:endParaRPr lang="it-IT" sz="2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89000" y="1484784"/>
            <a:ext cx="7366000" cy="3302000"/>
          </a:xfrm>
          <a:prstGeom prst="rect">
            <a:avLst/>
          </a:prstGeom>
        </p:spPr>
      </p:pic>
      <p:sp>
        <p:nvSpPr>
          <p:cNvPr id="3" name="Rectangle 2"/>
          <p:cNvSpPr txBox="1">
            <a:spLocks noChangeArrowheads="1"/>
          </p:cNvSpPr>
          <p:nvPr/>
        </p:nvSpPr>
        <p:spPr>
          <a:xfrm>
            <a:off x="261850" y="53752"/>
            <a:ext cx="8796445"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it-IT" dirty="0" err="1" smtClean="0">
                <a:solidFill>
                  <a:schemeClr val="accent2"/>
                </a:solidFill>
              </a:rPr>
              <a:t>Huntington’s</a:t>
            </a:r>
            <a:r>
              <a:rPr lang="it-IT" dirty="0" smtClean="0">
                <a:solidFill>
                  <a:schemeClr val="accent2"/>
                </a:solidFill>
              </a:rPr>
              <a:t> </a:t>
            </a:r>
            <a:r>
              <a:rPr lang="it-IT" dirty="0" err="1" smtClean="0">
                <a:solidFill>
                  <a:schemeClr val="accent2"/>
                </a:solidFill>
              </a:rPr>
              <a:t>disease</a:t>
            </a:r>
            <a:endParaRPr lang="it-IT" dirty="0" smtClean="0">
              <a:solidFill>
                <a:schemeClr val="accent2"/>
              </a:solidFill>
            </a:endParaRPr>
          </a:p>
        </p:txBody>
      </p:sp>
      <p:sp>
        <p:nvSpPr>
          <p:cNvPr id="4" name="Rettangolo 3"/>
          <p:cNvSpPr/>
          <p:nvPr/>
        </p:nvSpPr>
        <p:spPr>
          <a:xfrm>
            <a:off x="1115616" y="5108992"/>
            <a:ext cx="7128792" cy="830997"/>
          </a:xfrm>
          <a:prstGeom prst="rect">
            <a:avLst/>
          </a:prstGeom>
        </p:spPr>
        <p:txBody>
          <a:bodyPr wrap="square">
            <a:spAutoFit/>
          </a:bodyPr>
          <a:lstStyle/>
          <a:p>
            <a:r>
              <a:rPr lang="it-IT" dirty="0">
                <a:solidFill>
                  <a:srgbClr val="3366FF"/>
                </a:solidFill>
              </a:rPr>
              <a:t>In 1872 George Huntington </a:t>
            </a:r>
            <a:r>
              <a:rPr lang="it-IT" dirty="0" err="1">
                <a:solidFill>
                  <a:srgbClr val="3366FF"/>
                </a:solidFill>
              </a:rPr>
              <a:t>described</a:t>
            </a:r>
            <a:r>
              <a:rPr lang="it-IT" dirty="0">
                <a:solidFill>
                  <a:srgbClr val="3366FF"/>
                </a:solidFill>
              </a:rPr>
              <a:t> the </a:t>
            </a:r>
            <a:r>
              <a:rPr lang="it-IT" dirty="0" err="1">
                <a:solidFill>
                  <a:srgbClr val="3366FF"/>
                </a:solidFill>
              </a:rPr>
              <a:t>disorder</a:t>
            </a:r>
            <a:r>
              <a:rPr lang="it-IT" dirty="0">
                <a:solidFill>
                  <a:srgbClr val="3366FF"/>
                </a:solidFill>
              </a:rPr>
              <a:t> in </a:t>
            </a:r>
            <a:r>
              <a:rPr lang="it-IT" dirty="0" err="1">
                <a:solidFill>
                  <a:srgbClr val="3366FF"/>
                </a:solidFill>
              </a:rPr>
              <a:t>his</a:t>
            </a:r>
            <a:r>
              <a:rPr lang="it-IT" dirty="0">
                <a:solidFill>
                  <a:srgbClr val="3366FF"/>
                </a:solidFill>
              </a:rPr>
              <a:t> first </a:t>
            </a:r>
            <a:r>
              <a:rPr lang="it-IT" dirty="0" err="1">
                <a:solidFill>
                  <a:srgbClr val="3366FF"/>
                </a:solidFill>
              </a:rPr>
              <a:t>paper</a:t>
            </a:r>
            <a:r>
              <a:rPr lang="it-IT" dirty="0">
                <a:solidFill>
                  <a:srgbClr val="3366FF"/>
                </a:solidFill>
              </a:rPr>
              <a:t> "On </a:t>
            </a:r>
            <a:r>
              <a:rPr lang="it-IT" dirty="0" err="1">
                <a:solidFill>
                  <a:srgbClr val="3366FF"/>
                </a:solidFill>
              </a:rPr>
              <a:t>Chorea</a:t>
            </a:r>
            <a:r>
              <a:rPr lang="it-IT" dirty="0">
                <a:solidFill>
                  <a:srgbClr val="3366FF"/>
                </a:solidFill>
              </a:rPr>
              <a:t>" </a:t>
            </a:r>
            <a:r>
              <a:rPr lang="it-IT" dirty="0" err="1">
                <a:solidFill>
                  <a:srgbClr val="3366FF"/>
                </a:solidFill>
              </a:rPr>
              <a:t>at</a:t>
            </a:r>
            <a:r>
              <a:rPr lang="it-IT" dirty="0">
                <a:solidFill>
                  <a:srgbClr val="3366FF"/>
                </a:solidFill>
              </a:rPr>
              <a:t> the </a:t>
            </a:r>
            <a:r>
              <a:rPr lang="it-IT" dirty="0" err="1">
                <a:solidFill>
                  <a:srgbClr val="3366FF"/>
                </a:solidFill>
              </a:rPr>
              <a:t>age</a:t>
            </a:r>
            <a:r>
              <a:rPr lang="it-IT" dirty="0">
                <a:solidFill>
                  <a:srgbClr val="3366FF"/>
                </a:solidFill>
              </a:rPr>
              <a:t> of </a:t>
            </a:r>
            <a:r>
              <a:rPr lang="it-IT" dirty="0" smtClean="0">
                <a:solidFill>
                  <a:srgbClr val="3366FF"/>
                </a:solidFill>
              </a:rPr>
              <a:t>22</a:t>
            </a:r>
            <a:endParaRPr lang="it-IT" dirty="0">
              <a:solidFill>
                <a:srgbClr val="3366FF"/>
              </a:solidFill>
            </a:endParaRPr>
          </a:p>
        </p:txBody>
      </p:sp>
    </p:spTree>
    <p:extLst>
      <p:ext uri="{BB962C8B-B14F-4D97-AF65-F5344CB8AC3E}">
        <p14:creationId xmlns:p14="http://schemas.microsoft.com/office/powerpoint/2010/main" val="867400079"/>
      </p:ext>
    </p:extLst>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79512" y="298386"/>
            <a:ext cx="8712968" cy="6370974"/>
          </a:xfrm>
          <a:prstGeom prst="rect">
            <a:avLst/>
          </a:prstGeom>
        </p:spPr>
        <p:txBody>
          <a:bodyPr wrap="square">
            <a:spAutoFit/>
          </a:bodyPr>
          <a:lstStyle/>
          <a:p>
            <a:r>
              <a:rPr lang="it-IT" dirty="0" smtClean="0">
                <a:latin typeface="Wingdings"/>
                <a:ea typeface="Wingdings"/>
                <a:cs typeface="Wingdings"/>
                <a:sym typeface="Wingdings"/>
              </a:rPr>
              <a:t></a:t>
            </a:r>
            <a:r>
              <a:rPr lang="it-IT" dirty="0" err="1" smtClean="0"/>
              <a:t>described</a:t>
            </a:r>
            <a:r>
              <a:rPr lang="it-IT" dirty="0" smtClean="0"/>
              <a:t> </a:t>
            </a:r>
            <a:r>
              <a:rPr lang="it-IT" dirty="0"/>
              <a:t>by George Huntington in 1872, </a:t>
            </a:r>
            <a:r>
              <a:rPr lang="it-IT" dirty="0" err="1" smtClean="0"/>
              <a:t>it</a:t>
            </a:r>
            <a:r>
              <a:rPr lang="it-IT" dirty="0" smtClean="0"/>
              <a:t> </a:t>
            </a:r>
            <a:r>
              <a:rPr lang="it-IT" dirty="0" err="1" smtClean="0"/>
              <a:t>is</a:t>
            </a:r>
            <a:r>
              <a:rPr lang="it-IT" dirty="0" smtClean="0"/>
              <a:t> </a:t>
            </a:r>
            <a:r>
              <a:rPr lang="it-IT" dirty="0" err="1"/>
              <a:t>also</a:t>
            </a:r>
            <a:r>
              <a:rPr lang="it-IT" dirty="0"/>
              <a:t> </a:t>
            </a:r>
            <a:r>
              <a:rPr lang="it-IT" dirty="0" err="1"/>
              <a:t>called</a:t>
            </a:r>
            <a:r>
              <a:rPr lang="it-IT" dirty="0"/>
              <a:t> </a:t>
            </a:r>
            <a:r>
              <a:rPr lang="it-IT" dirty="0" err="1" smtClean="0"/>
              <a:t>chorea</a:t>
            </a:r>
            <a:r>
              <a:rPr lang="it-IT" dirty="0" smtClean="0"/>
              <a:t> </a:t>
            </a:r>
            <a:r>
              <a:rPr lang="it-IT" dirty="0" err="1"/>
              <a:t>which</a:t>
            </a:r>
            <a:r>
              <a:rPr lang="it-IT" dirty="0"/>
              <a:t> in </a:t>
            </a:r>
            <a:r>
              <a:rPr lang="it-IT" dirty="0" err="1"/>
              <a:t>Greek</a:t>
            </a:r>
            <a:r>
              <a:rPr lang="it-IT" dirty="0"/>
              <a:t> </a:t>
            </a:r>
            <a:r>
              <a:rPr lang="it-IT" dirty="0" err="1"/>
              <a:t>means</a:t>
            </a:r>
            <a:r>
              <a:rPr lang="it-IT" dirty="0"/>
              <a:t> the </a:t>
            </a:r>
            <a:r>
              <a:rPr lang="it-IT" dirty="0" smtClean="0"/>
              <a:t>dance</a:t>
            </a:r>
          </a:p>
          <a:p>
            <a:endParaRPr lang="it-IT" dirty="0"/>
          </a:p>
          <a:p>
            <a:r>
              <a:rPr lang="it-IT" dirty="0" smtClean="0">
                <a:latin typeface="Wingdings"/>
                <a:ea typeface="Wingdings"/>
                <a:cs typeface="Wingdings"/>
                <a:sym typeface="Wingdings"/>
              </a:rPr>
              <a:t></a:t>
            </a:r>
            <a:r>
              <a:rPr lang="it-IT" dirty="0" err="1" smtClean="0"/>
              <a:t>its</a:t>
            </a:r>
            <a:r>
              <a:rPr lang="it-IT" dirty="0" smtClean="0"/>
              <a:t> </a:t>
            </a:r>
            <a:r>
              <a:rPr lang="it-IT" dirty="0" err="1"/>
              <a:t>starting</a:t>
            </a:r>
            <a:r>
              <a:rPr lang="it-IT" dirty="0"/>
              <a:t> </a:t>
            </a:r>
            <a:r>
              <a:rPr lang="it-IT" dirty="0" err="1"/>
              <a:t>point</a:t>
            </a:r>
            <a:r>
              <a:rPr lang="it-IT" dirty="0"/>
              <a:t> </a:t>
            </a:r>
            <a:r>
              <a:rPr lang="it-IT" dirty="0" err="1"/>
              <a:t>is</a:t>
            </a:r>
            <a:r>
              <a:rPr lang="it-IT" dirty="0"/>
              <a:t> a </a:t>
            </a:r>
            <a:r>
              <a:rPr lang="it-IT" dirty="0" err="1"/>
              <a:t>genetically</a:t>
            </a:r>
            <a:r>
              <a:rPr lang="it-IT" dirty="0"/>
              <a:t> </a:t>
            </a:r>
            <a:r>
              <a:rPr lang="it-IT" dirty="0" err="1"/>
              <a:t>programmed</a:t>
            </a:r>
            <a:r>
              <a:rPr lang="it-IT" dirty="0"/>
              <a:t> </a:t>
            </a:r>
            <a:r>
              <a:rPr lang="it-IT" dirty="0" err="1"/>
              <a:t>degeneration</a:t>
            </a:r>
            <a:r>
              <a:rPr lang="it-IT" dirty="0"/>
              <a:t> of </a:t>
            </a:r>
            <a:r>
              <a:rPr lang="it-IT" dirty="0" err="1"/>
              <a:t>neurons</a:t>
            </a:r>
            <a:r>
              <a:rPr lang="it-IT" dirty="0"/>
              <a:t> of the </a:t>
            </a:r>
            <a:r>
              <a:rPr lang="it-IT" dirty="0" err="1"/>
              <a:t>basal</a:t>
            </a:r>
            <a:r>
              <a:rPr lang="it-IT" dirty="0"/>
              <a:t> </a:t>
            </a:r>
            <a:r>
              <a:rPr lang="it-IT" dirty="0" err="1"/>
              <a:t>ganglia</a:t>
            </a:r>
            <a:r>
              <a:rPr lang="it-IT" dirty="0"/>
              <a:t> (caudate </a:t>
            </a:r>
            <a:r>
              <a:rPr lang="it-IT" dirty="0" err="1"/>
              <a:t>nucleus</a:t>
            </a:r>
            <a:r>
              <a:rPr lang="it-IT" dirty="0"/>
              <a:t> and </a:t>
            </a:r>
            <a:r>
              <a:rPr lang="it-IT" dirty="0" err="1"/>
              <a:t>putamen</a:t>
            </a:r>
            <a:r>
              <a:rPr lang="it-IT" dirty="0"/>
              <a:t>) and </a:t>
            </a:r>
            <a:r>
              <a:rPr lang="it-IT" dirty="0" err="1" smtClean="0"/>
              <a:t>cortex</a:t>
            </a:r>
            <a:endParaRPr lang="it-IT" dirty="0" smtClean="0"/>
          </a:p>
          <a:p>
            <a:endParaRPr lang="it-IT" dirty="0"/>
          </a:p>
          <a:p>
            <a:r>
              <a:rPr lang="it-IT" dirty="0" smtClean="0">
                <a:latin typeface="Wingdings"/>
                <a:ea typeface="Wingdings"/>
                <a:cs typeface="Wingdings"/>
                <a:sym typeface="Wingdings"/>
              </a:rPr>
              <a:t></a:t>
            </a:r>
            <a:r>
              <a:rPr lang="it-IT" dirty="0" err="1" smtClean="0"/>
              <a:t>prevalence</a:t>
            </a:r>
            <a:r>
              <a:rPr lang="it-IT" dirty="0" smtClean="0"/>
              <a:t> </a:t>
            </a:r>
            <a:r>
              <a:rPr lang="it-IT" dirty="0"/>
              <a:t>of 1/</a:t>
            </a:r>
            <a:r>
              <a:rPr lang="it-IT" dirty="0" smtClean="0"/>
              <a:t>10.000</a:t>
            </a:r>
          </a:p>
          <a:p>
            <a:endParaRPr lang="it-IT" dirty="0" smtClean="0"/>
          </a:p>
          <a:p>
            <a:r>
              <a:rPr lang="it-IT" dirty="0" smtClean="0">
                <a:latin typeface="Wingdings"/>
                <a:ea typeface="Wingdings"/>
                <a:cs typeface="Wingdings"/>
                <a:sym typeface="Wingdings"/>
              </a:rPr>
              <a:t></a:t>
            </a:r>
            <a:r>
              <a:rPr lang="it-IT" dirty="0" err="1" smtClean="0"/>
              <a:t>presents</a:t>
            </a:r>
            <a:r>
              <a:rPr lang="it-IT" dirty="0" smtClean="0"/>
              <a:t> </a:t>
            </a:r>
            <a:r>
              <a:rPr lang="it-IT" dirty="0"/>
              <a:t>the </a:t>
            </a:r>
            <a:r>
              <a:rPr lang="it-IT" dirty="0" err="1"/>
              <a:t>phenomenon</a:t>
            </a:r>
            <a:r>
              <a:rPr lang="it-IT" dirty="0"/>
              <a:t> of </a:t>
            </a:r>
            <a:r>
              <a:rPr lang="it-IT" dirty="0" err="1" smtClean="0"/>
              <a:t>anticipation</a:t>
            </a:r>
            <a:endParaRPr lang="it-IT" dirty="0" smtClean="0"/>
          </a:p>
          <a:p>
            <a:endParaRPr lang="it-IT" dirty="0"/>
          </a:p>
          <a:p>
            <a:r>
              <a:rPr lang="it-IT" dirty="0" smtClean="0">
                <a:latin typeface="Wingdings"/>
                <a:ea typeface="Wingdings"/>
                <a:cs typeface="Wingdings"/>
                <a:sym typeface="Wingdings"/>
              </a:rPr>
              <a:t></a:t>
            </a:r>
            <a:r>
              <a:rPr lang="it-IT" dirty="0" err="1" smtClean="0"/>
              <a:t>It</a:t>
            </a:r>
            <a:r>
              <a:rPr lang="it-IT" dirty="0" smtClean="0"/>
              <a:t> </a:t>
            </a:r>
            <a:r>
              <a:rPr lang="it-IT" dirty="0" err="1"/>
              <a:t>is</a:t>
            </a:r>
            <a:r>
              <a:rPr lang="it-IT" dirty="0"/>
              <a:t> </a:t>
            </a:r>
            <a:r>
              <a:rPr lang="it-IT" dirty="0" err="1"/>
              <a:t>transmitted</a:t>
            </a:r>
            <a:r>
              <a:rPr lang="it-IT" dirty="0"/>
              <a:t> </a:t>
            </a:r>
            <a:r>
              <a:rPr lang="it-IT" dirty="0" err="1"/>
              <a:t>as</a:t>
            </a:r>
            <a:r>
              <a:rPr lang="it-IT" dirty="0"/>
              <a:t> </a:t>
            </a:r>
            <a:r>
              <a:rPr lang="it-IT" dirty="0">
                <a:solidFill>
                  <a:srgbClr val="FF0000"/>
                </a:solidFill>
              </a:rPr>
              <a:t>an </a:t>
            </a:r>
            <a:r>
              <a:rPr lang="it-IT" dirty="0" err="1">
                <a:solidFill>
                  <a:srgbClr val="FF0000"/>
                </a:solidFill>
              </a:rPr>
              <a:t>autosomal</a:t>
            </a:r>
            <a:r>
              <a:rPr lang="it-IT" dirty="0">
                <a:solidFill>
                  <a:srgbClr val="FF0000"/>
                </a:solidFill>
              </a:rPr>
              <a:t> </a:t>
            </a:r>
            <a:r>
              <a:rPr lang="it-IT" dirty="0" err="1">
                <a:solidFill>
                  <a:srgbClr val="FF0000"/>
                </a:solidFill>
              </a:rPr>
              <a:t>dominant</a:t>
            </a:r>
            <a:r>
              <a:rPr lang="it-IT" dirty="0"/>
              <a:t> trait in 97% of </a:t>
            </a:r>
            <a:r>
              <a:rPr lang="it-IT" dirty="0" err="1"/>
              <a:t>cases</a:t>
            </a:r>
            <a:r>
              <a:rPr lang="it-IT" dirty="0"/>
              <a:t> </a:t>
            </a:r>
            <a:r>
              <a:rPr lang="it-IT" dirty="0" err="1"/>
              <a:t>associated</a:t>
            </a:r>
            <a:r>
              <a:rPr lang="it-IT" dirty="0"/>
              <a:t> with the </a:t>
            </a:r>
            <a:r>
              <a:rPr lang="it-IT" dirty="0" err="1"/>
              <a:t>huntingtin</a:t>
            </a:r>
            <a:r>
              <a:rPr lang="it-IT" dirty="0"/>
              <a:t> gene on </a:t>
            </a:r>
            <a:r>
              <a:rPr lang="it-IT" dirty="0" err="1"/>
              <a:t>chromosome</a:t>
            </a:r>
            <a:r>
              <a:rPr lang="it-IT" dirty="0"/>
              <a:t> </a:t>
            </a:r>
            <a:r>
              <a:rPr lang="it-IT" dirty="0" smtClean="0"/>
              <a:t>4p16.3</a:t>
            </a:r>
          </a:p>
          <a:p>
            <a:endParaRPr lang="it-IT" dirty="0"/>
          </a:p>
          <a:p>
            <a:r>
              <a:rPr lang="it-IT" dirty="0" smtClean="0">
                <a:latin typeface="Wingdings"/>
                <a:ea typeface="Wingdings"/>
                <a:cs typeface="Wingdings"/>
                <a:sym typeface="Wingdings"/>
              </a:rPr>
              <a:t></a:t>
            </a:r>
            <a:r>
              <a:rPr lang="it-IT" dirty="0" err="1" smtClean="0"/>
              <a:t>only</a:t>
            </a:r>
            <a:r>
              <a:rPr lang="it-IT" dirty="0" smtClean="0"/>
              <a:t> </a:t>
            </a:r>
            <a:r>
              <a:rPr lang="it-IT" dirty="0"/>
              <a:t>3% of </a:t>
            </a:r>
            <a:r>
              <a:rPr lang="it-IT" dirty="0" err="1"/>
              <a:t>cases</a:t>
            </a:r>
            <a:r>
              <a:rPr lang="it-IT" dirty="0"/>
              <a:t> are due to new </a:t>
            </a:r>
            <a:r>
              <a:rPr lang="it-IT" dirty="0" err="1" smtClean="0"/>
              <a:t>mutations</a:t>
            </a:r>
            <a:endParaRPr lang="it-IT" dirty="0" smtClean="0"/>
          </a:p>
          <a:p>
            <a:endParaRPr lang="it-IT" dirty="0"/>
          </a:p>
          <a:p>
            <a:r>
              <a:rPr lang="it-IT" dirty="0" smtClean="0">
                <a:latin typeface="Wingdings"/>
                <a:ea typeface="Wingdings"/>
                <a:cs typeface="Wingdings"/>
                <a:sym typeface="Wingdings"/>
              </a:rPr>
              <a:t></a:t>
            </a:r>
            <a:r>
              <a:rPr lang="it-IT" dirty="0" smtClean="0"/>
              <a:t>a </a:t>
            </a:r>
            <a:r>
              <a:rPr lang="it-IT" dirty="0" err="1"/>
              <a:t>dynamic</a:t>
            </a:r>
            <a:r>
              <a:rPr lang="it-IT" dirty="0"/>
              <a:t> </a:t>
            </a:r>
            <a:r>
              <a:rPr lang="it-IT" dirty="0" err="1"/>
              <a:t>expansion</a:t>
            </a:r>
            <a:r>
              <a:rPr lang="it-IT" dirty="0"/>
              <a:t> of the CAG </a:t>
            </a:r>
            <a:r>
              <a:rPr lang="it-IT" dirty="0" err="1"/>
              <a:t>triplet</a:t>
            </a:r>
            <a:r>
              <a:rPr lang="it-IT" dirty="0"/>
              <a:t> </a:t>
            </a:r>
            <a:r>
              <a:rPr lang="it-IT" dirty="0" err="1"/>
              <a:t>coding</a:t>
            </a:r>
            <a:r>
              <a:rPr lang="it-IT" dirty="0"/>
              <a:t> for </a:t>
            </a:r>
            <a:r>
              <a:rPr lang="it-IT" dirty="0" err="1"/>
              <a:t>glutamine</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83568" y="1700808"/>
            <a:ext cx="7992888" cy="4524315"/>
          </a:xfrm>
          <a:prstGeom prst="rect">
            <a:avLst/>
          </a:prstGeom>
          <a:noFill/>
        </p:spPr>
        <p:txBody>
          <a:bodyPr wrap="square" rtlCol="0">
            <a:spAutoFit/>
          </a:bodyPr>
          <a:lstStyle/>
          <a:p>
            <a:r>
              <a:rPr lang="it-IT" dirty="0" smtClean="0">
                <a:latin typeface="Wingdings"/>
                <a:ea typeface="Wingdings"/>
                <a:cs typeface="Wingdings"/>
                <a:sym typeface="Wingdings"/>
              </a:rPr>
              <a:t></a:t>
            </a:r>
            <a:r>
              <a:rPr lang="it-IT" dirty="0" smtClean="0"/>
              <a:t>The </a:t>
            </a:r>
            <a:r>
              <a:rPr lang="it-IT" dirty="0"/>
              <a:t>HTT gene </a:t>
            </a:r>
            <a:r>
              <a:rPr lang="it-IT" dirty="0" err="1"/>
              <a:t>encodes</a:t>
            </a:r>
            <a:r>
              <a:rPr lang="it-IT" dirty="0"/>
              <a:t> a </a:t>
            </a:r>
            <a:r>
              <a:rPr lang="it-IT" dirty="0" err="1"/>
              <a:t>protein</a:t>
            </a:r>
            <a:r>
              <a:rPr lang="it-IT" dirty="0"/>
              <a:t> </a:t>
            </a:r>
            <a:r>
              <a:rPr lang="it-IT" dirty="0" err="1"/>
              <a:t>called</a:t>
            </a:r>
            <a:r>
              <a:rPr lang="it-IT" dirty="0"/>
              <a:t> </a:t>
            </a:r>
            <a:r>
              <a:rPr lang="it-IT" dirty="0" err="1"/>
              <a:t>huntingtin</a:t>
            </a:r>
            <a:r>
              <a:rPr lang="it-IT" dirty="0"/>
              <a:t>, </a:t>
            </a:r>
            <a:r>
              <a:rPr lang="it-IT" dirty="0" err="1"/>
              <a:t>evolutionarily</a:t>
            </a:r>
            <a:r>
              <a:rPr lang="it-IT" dirty="0"/>
              <a:t> </a:t>
            </a:r>
            <a:r>
              <a:rPr lang="it-IT" dirty="0" err="1"/>
              <a:t>highly</a:t>
            </a:r>
            <a:r>
              <a:rPr lang="it-IT" dirty="0"/>
              <a:t> </a:t>
            </a:r>
            <a:r>
              <a:rPr lang="it-IT" dirty="0" err="1"/>
              <a:t>conserved</a:t>
            </a:r>
            <a:r>
              <a:rPr lang="it-IT" dirty="0"/>
              <a:t>, </a:t>
            </a:r>
            <a:r>
              <a:rPr lang="it-IT" dirty="0" err="1"/>
              <a:t>expressed</a:t>
            </a:r>
            <a:r>
              <a:rPr lang="it-IT" dirty="0"/>
              <a:t> in </a:t>
            </a:r>
            <a:r>
              <a:rPr lang="it-IT" dirty="0" err="1"/>
              <a:t>neurons</a:t>
            </a:r>
            <a:r>
              <a:rPr lang="it-IT" dirty="0"/>
              <a:t> and in </a:t>
            </a:r>
            <a:r>
              <a:rPr lang="it-IT" dirty="0" err="1"/>
              <a:t>many</a:t>
            </a:r>
            <a:r>
              <a:rPr lang="it-IT" dirty="0"/>
              <a:t> </a:t>
            </a:r>
            <a:r>
              <a:rPr lang="it-IT" dirty="0" err="1"/>
              <a:t>other</a:t>
            </a:r>
            <a:r>
              <a:rPr lang="it-IT" dirty="0"/>
              <a:t> </a:t>
            </a:r>
            <a:r>
              <a:rPr lang="it-IT" dirty="0" err="1" smtClean="0"/>
              <a:t>tissues</a:t>
            </a:r>
            <a:r>
              <a:rPr lang="it-IT" dirty="0" smtClean="0"/>
              <a:t>.</a:t>
            </a:r>
          </a:p>
          <a:p>
            <a:endParaRPr lang="it-IT" dirty="0" smtClean="0"/>
          </a:p>
          <a:p>
            <a:r>
              <a:rPr lang="it-IT" dirty="0" smtClean="0">
                <a:latin typeface="Wingdings"/>
                <a:ea typeface="Wingdings"/>
                <a:cs typeface="Wingdings"/>
                <a:sym typeface="Wingdings"/>
              </a:rPr>
              <a:t></a:t>
            </a:r>
            <a:r>
              <a:rPr lang="it-IT" dirty="0" err="1" smtClean="0"/>
              <a:t>It</a:t>
            </a:r>
            <a:r>
              <a:rPr lang="it-IT" dirty="0" smtClean="0"/>
              <a:t> </a:t>
            </a:r>
            <a:r>
              <a:rPr lang="it-IT" dirty="0" err="1" smtClean="0"/>
              <a:t>probably</a:t>
            </a:r>
            <a:r>
              <a:rPr lang="it-IT" dirty="0" smtClean="0"/>
              <a:t> </a:t>
            </a:r>
            <a:r>
              <a:rPr lang="it-IT" dirty="0" err="1"/>
              <a:t>plays</a:t>
            </a:r>
            <a:r>
              <a:rPr lang="it-IT" dirty="0"/>
              <a:t> a </a:t>
            </a:r>
            <a:r>
              <a:rPr lang="it-IT" dirty="0" err="1"/>
              <a:t>role</a:t>
            </a:r>
            <a:r>
              <a:rPr lang="it-IT" dirty="0"/>
              <a:t> </a:t>
            </a:r>
            <a:r>
              <a:rPr lang="it-IT" dirty="0" smtClean="0"/>
              <a:t>in </a:t>
            </a:r>
            <a:r>
              <a:rPr lang="it-IT" dirty="0" err="1"/>
              <a:t>nucleus-</a:t>
            </a:r>
            <a:r>
              <a:rPr lang="it-IT" dirty="0" err="1" smtClean="0"/>
              <a:t>cytoplasm</a:t>
            </a:r>
            <a:r>
              <a:rPr lang="it-IT" dirty="0" smtClean="0"/>
              <a:t> </a:t>
            </a:r>
            <a:r>
              <a:rPr lang="it-IT" dirty="0" err="1" smtClean="0"/>
              <a:t>transport</a:t>
            </a:r>
            <a:r>
              <a:rPr lang="it-IT" dirty="0" smtClean="0"/>
              <a:t>.</a:t>
            </a:r>
          </a:p>
          <a:p>
            <a:endParaRPr lang="it-IT" dirty="0"/>
          </a:p>
          <a:p>
            <a:r>
              <a:rPr lang="it-IT" dirty="0" smtClean="0">
                <a:latin typeface="Wingdings"/>
                <a:ea typeface="Wingdings"/>
                <a:cs typeface="Wingdings"/>
                <a:sym typeface="Wingdings"/>
              </a:rPr>
              <a:t></a:t>
            </a:r>
            <a:r>
              <a:rPr lang="it-IT" dirty="0" smtClean="0"/>
              <a:t>The </a:t>
            </a:r>
            <a:r>
              <a:rPr lang="it-IT" dirty="0" err="1" smtClean="0"/>
              <a:t>expanded</a:t>
            </a:r>
            <a:r>
              <a:rPr lang="it-IT" dirty="0" smtClean="0"/>
              <a:t> </a:t>
            </a:r>
            <a:r>
              <a:rPr lang="it-IT" dirty="0" err="1"/>
              <a:t>triplets</a:t>
            </a:r>
            <a:r>
              <a:rPr lang="it-IT" dirty="0"/>
              <a:t> (CAG) </a:t>
            </a:r>
            <a:r>
              <a:rPr lang="it-IT" dirty="0" smtClean="0"/>
              <a:t>are </a:t>
            </a:r>
            <a:r>
              <a:rPr lang="it-IT" dirty="0"/>
              <a:t>in the first </a:t>
            </a:r>
            <a:r>
              <a:rPr lang="it-IT" dirty="0" err="1" smtClean="0"/>
              <a:t>exon</a:t>
            </a:r>
            <a:endParaRPr lang="it-IT" dirty="0" smtClean="0"/>
          </a:p>
          <a:p>
            <a:endParaRPr lang="it-IT" dirty="0"/>
          </a:p>
          <a:p>
            <a:r>
              <a:rPr lang="it-IT" dirty="0" smtClean="0">
                <a:latin typeface="Wingdings"/>
                <a:ea typeface="Wingdings"/>
                <a:cs typeface="Wingdings"/>
                <a:sym typeface="Wingdings"/>
              </a:rPr>
              <a:t></a:t>
            </a:r>
            <a:r>
              <a:rPr lang="it-IT" dirty="0" smtClean="0"/>
              <a:t>The </a:t>
            </a:r>
            <a:r>
              <a:rPr lang="it-IT" dirty="0" err="1"/>
              <a:t>expansion</a:t>
            </a:r>
            <a:r>
              <a:rPr lang="it-IT" dirty="0"/>
              <a:t> </a:t>
            </a:r>
            <a:r>
              <a:rPr lang="it-IT" dirty="0" err="1"/>
              <a:t>causes</a:t>
            </a:r>
            <a:r>
              <a:rPr lang="it-IT" dirty="0"/>
              <a:t> the production of </a:t>
            </a:r>
            <a:r>
              <a:rPr lang="it-IT" dirty="0" smtClean="0"/>
              <a:t>an </a:t>
            </a:r>
            <a:r>
              <a:rPr lang="it-IT" dirty="0" err="1" smtClean="0"/>
              <a:t>abnormal</a:t>
            </a:r>
            <a:r>
              <a:rPr lang="it-IT" dirty="0" smtClean="0"/>
              <a:t> </a:t>
            </a:r>
            <a:r>
              <a:rPr lang="it-IT" dirty="0" err="1"/>
              <a:t>protein</a:t>
            </a:r>
            <a:r>
              <a:rPr lang="it-IT" dirty="0"/>
              <a:t>, with a </a:t>
            </a:r>
            <a:r>
              <a:rPr lang="it-IT" dirty="0" err="1" smtClean="0"/>
              <a:t>variable</a:t>
            </a:r>
            <a:r>
              <a:rPr lang="it-IT" dirty="0" smtClean="0"/>
              <a:t> </a:t>
            </a:r>
            <a:r>
              <a:rPr lang="it-IT" dirty="0" err="1" smtClean="0"/>
              <a:t>series</a:t>
            </a:r>
            <a:r>
              <a:rPr lang="it-IT" dirty="0" smtClean="0"/>
              <a:t> </a:t>
            </a:r>
            <a:r>
              <a:rPr lang="it-IT" dirty="0"/>
              <a:t>of </a:t>
            </a:r>
            <a:r>
              <a:rPr lang="it-IT" dirty="0" err="1" smtClean="0"/>
              <a:t>glutamine</a:t>
            </a:r>
            <a:endParaRPr lang="it-IT" dirty="0" smtClean="0"/>
          </a:p>
          <a:p>
            <a:endParaRPr lang="it-IT" dirty="0"/>
          </a:p>
          <a:p>
            <a:r>
              <a:rPr lang="it-IT" dirty="0" smtClean="0">
                <a:latin typeface="Wingdings"/>
                <a:ea typeface="Wingdings"/>
                <a:cs typeface="Wingdings"/>
                <a:sym typeface="Wingdings"/>
              </a:rPr>
              <a:t></a:t>
            </a:r>
            <a:r>
              <a:rPr lang="it-IT" dirty="0" smtClean="0"/>
              <a:t>The </a:t>
            </a:r>
            <a:r>
              <a:rPr lang="it-IT" dirty="0" err="1"/>
              <a:t>dominant</a:t>
            </a:r>
            <a:r>
              <a:rPr lang="it-IT" dirty="0"/>
              <a:t> negative </a:t>
            </a:r>
            <a:r>
              <a:rPr lang="it-IT" dirty="0" err="1"/>
              <a:t>effect</a:t>
            </a:r>
            <a:r>
              <a:rPr lang="it-IT" dirty="0"/>
              <a:t> </a:t>
            </a:r>
            <a:r>
              <a:rPr lang="it-IT" dirty="0" err="1"/>
              <a:t>is</a:t>
            </a:r>
            <a:r>
              <a:rPr lang="it-IT" dirty="0"/>
              <a:t> a gain of </a:t>
            </a:r>
            <a:r>
              <a:rPr lang="it-IT" dirty="0" err="1"/>
              <a:t>cytotoxic</a:t>
            </a:r>
            <a:r>
              <a:rPr lang="it-IT" dirty="0"/>
              <a:t> </a:t>
            </a:r>
            <a:r>
              <a:rPr lang="it-IT" dirty="0" err="1"/>
              <a:t>function</a:t>
            </a:r>
            <a:r>
              <a:rPr lang="it-IT" dirty="0"/>
              <a:t>.</a:t>
            </a:r>
          </a:p>
        </p:txBody>
      </p:sp>
      <p:sp>
        <p:nvSpPr>
          <p:cNvPr id="5" name="Rectangle 2"/>
          <p:cNvSpPr>
            <a:spLocks noGrp="1" noChangeArrowheads="1"/>
          </p:cNvSpPr>
          <p:nvPr>
            <p:ph type="title"/>
          </p:nvPr>
        </p:nvSpPr>
        <p:spPr>
          <a:xfrm>
            <a:off x="261850" y="125760"/>
            <a:ext cx="8796445" cy="1143000"/>
          </a:xfrm>
        </p:spPr>
        <p:txBody>
          <a:bodyPr/>
          <a:lstStyle/>
          <a:p>
            <a:pPr eaLnBrk="1" hangingPunct="1"/>
            <a:r>
              <a:rPr lang="it-IT" dirty="0" err="1" smtClean="0">
                <a:solidFill>
                  <a:schemeClr val="accent2"/>
                </a:solidFill>
              </a:rPr>
              <a:t>Huntington’s</a:t>
            </a:r>
            <a:r>
              <a:rPr lang="it-IT" dirty="0" smtClean="0">
                <a:solidFill>
                  <a:schemeClr val="accent2"/>
                </a:solidFill>
              </a:rPr>
              <a:t> </a:t>
            </a:r>
            <a:r>
              <a:rPr lang="it-IT" dirty="0" err="1" smtClean="0">
                <a:solidFill>
                  <a:schemeClr val="accent2"/>
                </a:solidFill>
              </a:rPr>
              <a:t>disease</a:t>
            </a:r>
            <a:endParaRPr lang="it-IT"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3357563" y="0"/>
            <a:ext cx="2555875" cy="68453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83568" y="764704"/>
            <a:ext cx="7920880" cy="6001642"/>
          </a:xfrm>
          <a:prstGeom prst="rect">
            <a:avLst/>
          </a:prstGeom>
        </p:spPr>
        <p:txBody>
          <a:bodyPr wrap="square">
            <a:spAutoFit/>
          </a:bodyPr>
          <a:lstStyle/>
          <a:p>
            <a:r>
              <a:rPr lang="it-IT" dirty="0" smtClean="0">
                <a:latin typeface="Wingdings"/>
                <a:ea typeface="Wingdings"/>
                <a:cs typeface="Wingdings"/>
                <a:sym typeface="Wingdings"/>
              </a:rPr>
              <a:t></a:t>
            </a:r>
            <a:r>
              <a:rPr lang="it-IT" dirty="0" smtClean="0"/>
              <a:t>The </a:t>
            </a:r>
            <a:r>
              <a:rPr lang="it-IT" dirty="0" err="1"/>
              <a:t>pathogenic</a:t>
            </a:r>
            <a:r>
              <a:rPr lang="it-IT" dirty="0"/>
              <a:t> </a:t>
            </a:r>
            <a:r>
              <a:rPr lang="it-IT" dirty="0" err="1"/>
              <a:t>mechanisms</a:t>
            </a:r>
            <a:r>
              <a:rPr lang="it-IT" dirty="0"/>
              <a:t> are </a:t>
            </a:r>
            <a:r>
              <a:rPr lang="it-IT" dirty="0" err="1"/>
              <a:t>still</a:t>
            </a:r>
            <a:r>
              <a:rPr lang="it-IT" dirty="0"/>
              <a:t> under </a:t>
            </a:r>
            <a:r>
              <a:rPr lang="it-IT" dirty="0" err="1"/>
              <a:t>discussion</a:t>
            </a:r>
            <a:r>
              <a:rPr lang="it-IT" dirty="0"/>
              <a:t>, </a:t>
            </a:r>
            <a:r>
              <a:rPr lang="it-IT" dirty="0" err="1"/>
              <a:t>but</a:t>
            </a:r>
            <a:r>
              <a:rPr lang="it-IT" dirty="0"/>
              <a:t> </a:t>
            </a:r>
            <a:r>
              <a:rPr lang="it-IT" dirty="0" err="1"/>
              <a:t>it</a:t>
            </a:r>
            <a:r>
              <a:rPr lang="it-IT" dirty="0"/>
              <a:t> </a:t>
            </a:r>
            <a:r>
              <a:rPr lang="it-IT" dirty="0" err="1"/>
              <a:t>is</a:t>
            </a:r>
            <a:r>
              <a:rPr lang="it-IT" dirty="0"/>
              <a:t> </a:t>
            </a:r>
            <a:r>
              <a:rPr lang="it-IT" dirty="0" err="1"/>
              <a:t>known</a:t>
            </a:r>
            <a:r>
              <a:rPr lang="it-IT" dirty="0"/>
              <a:t> </a:t>
            </a:r>
            <a:r>
              <a:rPr lang="it-IT" dirty="0" err="1"/>
              <a:t>that</a:t>
            </a:r>
            <a:r>
              <a:rPr lang="it-IT" dirty="0"/>
              <a:t> the </a:t>
            </a:r>
            <a:r>
              <a:rPr lang="it-IT" dirty="0" err="1"/>
              <a:t>mutant</a:t>
            </a:r>
            <a:r>
              <a:rPr lang="it-IT" dirty="0"/>
              <a:t> </a:t>
            </a:r>
            <a:r>
              <a:rPr lang="it-IT" dirty="0" err="1" smtClean="0"/>
              <a:t>protein</a:t>
            </a:r>
            <a:r>
              <a:rPr lang="it-IT" dirty="0" smtClean="0"/>
              <a:t> </a:t>
            </a:r>
            <a:r>
              <a:rPr lang="it-IT" dirty="0" err="1" smtClean="0"/>
              <a:t>forms</a:t>
            </a:r>
            <a:r>
              <a:rPr lang="it-IT" dirty="0" smtClean="0"/>
              <a:t> </a:t>
            </a:r>
            <a:r>
              <a:rPr lang="it-IT" dirty="0" err="1"/>
              <a:t>aggregates</a:t>
            </a:r>
            <a:r>
              <a:rPr lang="it-IT" dirty="0"/>
              <a:t> </a:t>
            </a:r>
            <a:r>
              <a:rPr lang="it-IT" dirty="0" err="1"/>
              <a:t>which</a:t>
            </a:r>
            <a:r>
              <a:rPr lang="it-IT" dirty="0"/>
              <a:t> </a:t>
            </a:r>
            <a:r>
              <a:rPr lang="it-IT" dirty="0" err="1"/>
              <a:t>tend</a:t>
            </a:r>
            <a:r>
              <a:rPr lang="it-IT" dirty="0"/>
              <a:t> to </a:t>
            </a:r>
            <a:r>
              <a:rPr lang="it-IT" dirty="0" err="1"/>
              <a:t>seize</a:t>
            </a:r>
            <a:r>
              <a:rPr lang="it-IT" dirty="0"/>
              <a:t> </a:t>
            </a:r>
            <a:r>
              <a:rPr lang="it-IT" dirty="0" err="1"/>
              <a:t>other</a:t>
            </a:r>
            <a:r>
              <a:rPr lang="it-IT" dirty="0"/>
              <a:t> </a:t>
            </a:r>
            <a:r>
              <a:rPr lang="it-IT" dirty="0" err="1"/>
              <a:t>proteins</a:t>
            </a:r>
            <a:r>
              <a:rPr lang="it-IT" dirty="0"/>
              <a:t> </a:t>
            </a:r>
            <a:r>
              <a:rPr lang="it-IT" dirty="0" err="1"/>
              <a:t>important</a:t>
            </a:r>
            <a:r>
              <a:rPr lang="it-IT" dirty="0"/>
              <a:t> in </a:t>
            </a:r>
            <a:r>
              <a:rPr lang="it-IT" dirty="0" err="1"/>
              <a:t>cell</a:t>
            </a:r>
            <a:r>
              <a:rPr lang="it-IT" dirty="0"/>
              <a:t> </a:t>
            </a:r>
            <a:r>
              <a:rPr lang="it-IT" dirty="0" err="1" smtClean="0"/>
              <a:t>metabolism</a:t>
            </a:r>
            <a:endParaRPr lang="it-IT" dirty="0" smtClean="0"/>
          </a:p>
          <a:p>
            <a:endParaRPr lang="it-IT" dirty="0"/>
          </a:p>
          <a:p>
            <a:r>
              <a:rPr lang="it-IT" dirty="0" smtClean="0">
                <a:latin typeface="Wingdings"/>
                <a:ea typeface="Wingdings"/>
                <a:cs typeface="Wingdings"/>
                <a:sym typeface="Wingdings"/>
              </a:rPr>
              <a:t></a:t>
            </a:r>
            <a:r>
              <a:rPr lang="it-IT" dirty="0" smtClean="0"/>
              <a:t>The </a:t>
            </a:r>
            <a:r>
              <a:rPr lang="it-IT" dirty="0" err="1"/>
              <a:t>damage</a:t>
            </a:r>
            <a:r>
              <a:rPr lang="it-IT" dirty="0"/>
              <a:t> </a:t>
            </a:r>
            <a:r>
              <a:rPr lang="it-IT" dirty="0" err="1"/>
              <a:t>occurs</a:t>
            </a:r>
            <a:r>
              <a:rPr lang="it-IT" dirty="0"/>
              <a:t> </a:t>
            </a:r>
            <a:r>
              <a:rPr lang="it-IT" dirty="0" err="1"/>
              <a:t>mainly</a:t>
            </a:r>
            <a:r>
              <a:rPr lang="it-IT" dirty="0"/>
              <a:t> in </a:t>
            </a:r>
            <a:r>
              <a:rPr lang="it-IT" dirty="0" err="1"/>
              <a:t>certain</a:t>
            </a:r>
            <a:r>
              <a:rPr lang="it-IT" dirty="0"/>
              <a:t> </a:t>
            </a:r>
            <a:r>
              <a:rPr lang="it-IT" dirty="0" err="1"/>
              <a:t>areas</a:t>
            </a:r>
            <a:r>
              <a:rPr lang="it-IT" dirty="0"/>
              <a:t> of the </a:t>
            </a:r>
            <a:r>
              <a:rPr lang="it-IT" dirty="0" err="1"/>
              <a:t>central</a:t>
            </a:r>
            <a:r>
              <a:rPr lang="it-IT" dirty="0"/>
              <a:t> </a:t>
            </a:r>
            <a:r>
              <a:rPr lang="it-IT" dirty="0" err="1"/>
              <a:t>nervous</a:t>
            </a:r>
            <a:r>
              <a:rPr lang="it-IT" dirty="0"/>
              <a:t> </a:t>
            </a:r>
            <a:r>
              <a:rPr lang="it-IT" dirty="0" err="1" smtClean="0"/>
              <a:t>system</a:t>
            </a:r>
            <a:endParaRPr lang="it-IT" dirty="0" smtClean="0"/>
          </a:p>
          <a:p>
            <a:endParaRPr lang="it-IT" dirty="0"/>
          </a:p>
          <a:p>
            <a:r>
              <a:rPr lang="it-IT" dirty="0" smtClean="0">
                <a:latin typeface="Wingdings"/>
                <a:ea typeface="Wingdings"/>
                <a:cs typeface="Wingdings"/>
                <a:sym typeface="Wingdings"/>
              </a:rPr>
              <a:t></a:t>
            </a:r>
            <a:r>
              <a:rPr lang="it-IT" dirty="0" smtClean="0"/>
              <a:t>The </a:t>
            </a:r>
            <a:r>
              <a:rPr lang="it-IT" dirty="0" err="1"/>
              <a:t>length</a:t>
            </a:r>
            <a:r>
              <a:rPr lang="it-IT" dirty="0"/>
              <a:t> of the </a:t>
            </a:r>
            <a:r>
              <a:rPr lang="it-IT" dirty="0" err="1"/>
              <a:t>expansion</a:t>
            </a:r>
            <a:r>
              <a:rPr lang="it-IT" dirty="0"/>
              <a:t> </a:t>
            </a:r>
            <a:r>
              <a:rPr lang="it-IT" dirty="0" err="1"/>
              <a:t>is</a:t>
            </a:r>
            <a:r>
              <a:rPr lang="it-IT" dirty="0"/>
              <a:t> </a:t>
            </a:r>
            <a:r>
              <a:rPr lang="it-IT" dirty="0" err="1"/>
              <a:t>correlated</a:t>
            </a:r>
            <a:r>
              <a:rPr lang="it-IT" dirty="0"/>
              <a:t> with the </a:t>
            </a:r>
            <a:r>
              <a:rPr lang="it-IT" dirty="0" err="1"/>
              <a:t>age</a:t>
            </a:r>
            <a:r>
              <a:rPr lang="it-IT" dirty="0"/>
              <a:t> of </a:t>
            </a:r>
            <a:r>
              <a:rPr lang="it-IT" dirty="0" err="1"/>
              <a:t>onset</a:t>
            </a:r>
            <a:r>
              <a:rPr lang="it-IT" dirty="0"/>
              <a:t> and </a:t>
            </a:r>
            <a:r>
              <a:rPr lang="it-IT" dirty="0" err="1"/>
              <a:t>severity</a:t>
            </a:r>
            <a:r>
              <a:rPr lang="it-IT" dirty="0"/>
              <a:t> of the </a:t>
            </a:r>
            <a:r>
              <a:rPr lang="it-IT" dirty="0" err="1"/>
              <a:t>phenotype</a:t>
            </a:r>
            <a:r>
              <a:rPr lang="it-IT" dirty="0" smtClean="0"/>
              <a:t>.</a:t>
            </a:r>
          </a:p>
          <a:p>
            <a:endParaRPr lang="it-IT" dirty="0"/>
          </a:p>
          <a:p>
            <a:r>
              <a:rPr lang="it-IT" dirty="0" smtClean="0">
                <a:latin typeface="Wingdings"/>
                <a:ea typeface="Wingdings"/>
                <a:cs typeface="Wingdings"/>
                <a:sym typeface="Wingdings"/>
              </a:rPr>
              <a:t></a:t>
            </a:r>
            <a:r>
              <a:rPr lang="it-IT" dirty="0" smtClean="0"/>
              <a:t>In </a:t>
            </a:r>
            <a:r>
              <a:rPr lang="it-IT" dirty="0" err="1"/>
              <a:t>healthy</a:t>
            </a:r>
            <a:r>
              <a:rPr lang="it-IT" dirty="0"/>
              <a:t> </a:t>
            </a:r>
            <a:r>
              <a:rPr lang="it-IT" dirty="0" err="1"/>
              <a:t>people</a:t>
            </a:r>
            <a:r>
              <a:rPr lang="it-IT" dirty="0"/>
              <a:t> the </a:t>
            </a:r>
            <a:r>
              <a:rPr lang="it-IT" dirty="0" err="1"/>
              <a:t>repeats</a:t>
            </a:r>
            <a:r>
              <a:rPr lang="it-IT" dirty="0"/>
              <a:t> (CAG) </a:t>
            </a:r>
            <a:r>
              <a:rPr lang="it-IT" dirty="0" err="1"/>
              <a:t>vary</a:t>
            </a:r>
            <a:r>
              <a:rPr lang="it-IT" dirty="0"/>
              <a:t> from </a:t>
            </a:r>
            <a:r>
              <a:rPr lang="it-IT" dirty="0" err="1" smtClean="0"/>
              <a:t>n</a:t>
            </a:r>
            <a:r>
              <a:rPr lang="it-IT" dirty="0" smtClean="0"/>
              <a:t>=8 </a:t>
            </a:r>
            <a:r>
              <a:rPr lang="it-IT" dirty="0" err="1" smtClean="0"/>
              <a:t>n</a:t>
            </a:r>
            <a:r>
              <a:rPr lang="it-IT" dirty="0" smtClean="0"/>
              <a:t>=28.</a:t>
            </a:r>
          </a:p>
          <a:p>
            <a:endParaRPr lang="it-IT" dirty="0"/>
          </a:p>
          <a:p>
            <a:r>
              <a:rPr lang="it-IT" dirty="0" smtClean="0">
                <a:latin typeface="Wingdings"/>
                <a:ea typeface="Wingdings"/>
                <a:cs typeface="Wingdings"/>
                <a:sym typeface="Wingdings"/>
              </a:rPr>
              <a:t></a:t>
            </a:r>
            <a:r>
              <a:rPr lang="it-IT" dirty="0" smtClean="0"/>
              <a:t>In HD </a:t>
            </a:r>
            <a:r>
              <a:rPr lang="it-IT" dirty="0"/>
              <a:t>families can be </a:t>
            </a:r>
            <a:r>
              <a:rPr lang="it-IT" dirty="0" err="1" smtClean="0"/>
              <a:t>found</a:t>
            </a:r>
            <a:r>
              <a:rPr lang="it-IT" dirty="0" smtClean="0"/>
              <a:t> </a:t>
            </a:r>
            <a:r>
              <a:rPr lang="it-IT" dirty="0" err="1"/>
              <a:t>asymptomatic</a:t>
            </a:r>
            <a:r>
              <a:rPr lang="it-IT" dirty="0"/>
              <a:t> </a:t>
            </a:r>
            <a:r>
              <a:rPr lang="it-IT" dirty="0" err="1"/>
              <a:t>individuals</a:t>
            </a:r>
            <a:r>
              <a:rPr lang="it-IT" dirty="0"/>
              <a:t> with </a:t>
            </a:r>
            <a:r>
              <a:rPr lang="it-IT" dirty="0" err="1" smtClean="0"/>
              <a:t>n</a:t>
            </a:r>
            <a:r>
              <a:rPr lang="it-IT" smtClean="0"/>
              <a:t>=39</a:t>
            </a:r>
            <a:r>
              <a:rPr lang="it-IT" dirty="0"/>
              <a:t>. </a:t>
            </a:r>
            <a:r>
              <a:rPr lang="it-IT" dirty="0" err="1"/>
              <a:t>These</a:t>
            </a:r>
            <a:r>
              <a:rPr lang="it-IT" dirty="0"/>
              <a:t> </a:t>
            </a:r>
            <a:r>
              <a:rPr lang="it-IT" dirty="0" err="1"/>
              <a:t>represent</a:t>
            </a:r>
            <a:r>
              <a:rPr lang="it-IT" dirty="0"/>
              <a:t> </a:t>
            </a:r>
            <a:r>
              <a:rPr lang="it-IT" dirty="0" err="1"/>
              <a:t>situations</a:t>
            </a:r>
            <a:r>
              <a:rPr lang="it-IT" dirty="0"/>
              <a:t> of </a:t>
            </a:r>
            <a:r>
              <a:rPr lang="it-IT" dirty="0" err="1"/>
              <a:t>transition</a:t>
            </a:r>
            <a:r>
              <a:rPr lang="it-IT" dirty="0"/>
              <a:t> </a:t>
            </a:r>
            <a:r>
              <a:rPr lang="it-IT" dirty="0" smtClean="0"/>
              <a:t>from </a:t>
            </a:r>
            <a:r>
              <a:rPr lang="it-IT" dirty="0" err="1" smtClean="0"/>
              <a:t>pre-mutation</a:t>
            </a:r>
            <a:r>
              <a:rPr lang="it-IT" dirty="0" smtClean="0"/>
              <a:t> </a:t>
            </a:r>
            <a:r>
              <a:rPr lang="it-IT" dirty="0"/>
              <a:t>to </a:t>
            </a:r>
            <a:r>
              <a:rPr lang="it-IT" dirty="0" err="1"/>
              <a:t>mutation</a:t>
            </a:r>
            <a:r>
              <a:rPr lang="it-IT" dirty="0"/>
              <a:t>, a </a:t>
            </a:r>
            <a:r>
              <a:rPr lang="it-IT" dirty="0" err="1"/>
              <a:t>kind</a:t>
            </a:r>
            <a:r>
              <a:rPr lang="it-IT" dirty="0"/>
              <a:t> of ' </a:t>
            </a:r>
            <a:r>
              <a:rPr lang="it-IT" dirty="0" err="1"/>
              <a:t>gray</a:t>
            </a:r>
            <a:r>
              <a:rPr lang="it-IT" dirty="0"/>
              <a:t> area ' in </a:t>
            </a:r>
            <a:r>
              <a:rPr lang="it-IT" dirty="0" err="1"/>
              <a:t>which</a:t>
            </a:r>
            <a:r>
              <a:rPr lang="it-IT" dirty="0"/>
              <a:t> </a:t>
            </a:r>
            <a:r>
              <a:rPr lang="it-IT" dirty="0" err="1"/>
              <a:t>disease</a:t>
            </a:r>
            <a:r>
              <a:rPr lang="it-IT" dirty="0"/>
              <a:t> </a:t>
            </a:r>
            <a:r>
              <a:rPr lang="it-IT" dirty="0" err="1"/>
              <a:t>penetrance</a:t>
            </a:r>
            <a:r>
              <a:rPr lang="it-IT" dirty="0"/>
              <a:t> </a:t>
            </a:r>
            <a:r>
              <a:rPr lang="it-IT" dirty="0" err="1"/>
              <a:t>is</a:t>
            </a:r>
            <a:r>
              <a:rPr lang="it-IT" dirty="0"/>
              <a:t> incomplete.</a:t>
            </a:r>
          </a:p>
        </p:txBody>
      </p:sp>
      <p:sp>
        <p:nvSpPr>
          <p:cNvPr id="7" name="Rectangle 2"/>
          <p:cNvSpPr>
            <a:spLocks noGrp="1" noChangeArrowheads="1"/>
          </p:cNvSpPr>
          <p:nvPr>
            <p:ph type="title"/>
          </p:nvPr>
        </p:nvSpPr>
        <p:spPr>
          <a:xfrm>
            <a:off x="261850" y="-243408"/>
            <a:ext cx="8796445" cy="1143000"/>
          </a:xfrm>
        </p:spPr>
        <p:txBody>
          <a:bodyPr/>
          <a:lstStyle/>
          <a:p>
            <a:pPr eaLnBrk="1" hangingPunct="1"/>
            <a:r>
              <a:rPr lang="it-IT" dirty="0" err="1" smtClean="0">
                <a:solidFill>
                  <a:schemeClr val="accent2"/>
                </a:solidFill>
              </a:rPr>
              <a:t>Huntington’s</a:t>
            </a:r>
            <a:r>
              <a:rPr lang="it-IT" dirty="0" smtClean="0">
                <a:solidFill>
                  <a:schemeClr val="accent2"/>
                </a:solidFill>
              </a:rPr>
              <a:t> </a:t>
            </a:r>
            <a:r>
              <a:rPr lang="it-IT" dirty="0" err="1" smtClean="0">
                <a:solidFill>
                  <a:schemeClr val="accent2"/>
                </a:solidFill>
              </a:rPr>
              <a:t>disease</a:t>
            </a:r>
            <a:endParaRPr lang="it-IT"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404664"/>
            <a:ext cx="8640960" cy="5632310"/>
          </a:xfrm>
          <a:prstGeom prst="rect">
            <a:avLst/>
          </a:prstGeom>
        </p:spPr>
        <p:txBody>
          <a:bodyPr wrap="square">
            <a:spAutoFit/>
          </a:bodyPr>
          <a:lstStyle/>
          <a:p>
            <a:r>
              <a:rPr lang="it-IT" dirty="0" smtClean="0">
                <a:latin typeface="Wingdings"/>
                <a:ea typeface="Wingdings"/>
                <a:cs typeface="Wingdings"/>
                <a:sym typeface="Wingdings"/>
              </a:rPr>
              <a:t></a:t>
            </a:r>
            <a:r>
              <a:rPr lang="it-IT" dirty="0" err="1" smtClean="0"/>
              <a:t>Individuals</a:t>
            </a:r>
            <a:r>
              <a:rPr lang="it-IT" dirty="0" smtClean="0"/>
              <a:t> </a:t>
            </a:r>
            <a:r>
              <a:rPr lang="it-IT" dirty="0"/>
              <a:t>with 40-50 </a:t>
            </a:r>
            <a:r>
              <a:rPr lang="it-IT" dirty="0" err="1" smtClean="0"/>
              <a:t>repeats</a:t>
            </a:r>
            <a:r>
              <a:rPr lang="it-IT" dirty="0" smtClean="0"/>
              <a:t> </a:t>
            </a:r>
            <a:r>
              <a:rPr lang="it-IT" dirty="0" err="1"/>
              <a:t>develop</a:t>
            </a:r>
            <a:r>
              <a:rPr lang="it-IT" dirty="0"/>
              <a:t> </a:t>
            </a:r>
            <a:r>
              <a:rPr lang="it-IT" dirty="0" err="1"/>
              <a:t>clinical</a:t>
            </a:r>
            <a:r>
              <a:rPr lang="it-IT" dirty="0"/>
              <a:t> </a:t>
            </a:r>
            <a:r>
              <a:rPr lang="it-IT" dirty="0" err="1"/>
              <a:t>symptoms</a:t>
            </a:r>
            <a:r>
              <a:rPr lang="it-IT" dirty="0"/>
              <a:t> </a:t>
            </a:r>
            <a:r>
              <a:rPr lang="it-IT" dirty="0" err="1" smtClean="0"/>
              <a:t>at</a:t>
            </a:r>
            <a:r>
              <a:rPr lang="it-IT" dirty="0" smtClean="0"/>
              <a:t> </a:t>
            </a:r>
            <a:r>
              <a:rPr lang="it-IT" dirty="0" err="1" smtClean="0"/>
              <a:t>around</a:t>
            </a:r>
            <a:r>
              <a:rPr lang="it-IT" dirty="0" smtClean="0"/>
              <a:t> </a:t>
            </a:r>
            <a:r>
              <a:rPr lang="it-IT" dirty="0"/>
              <a:t>35-40 </a:t>
            </a:r>
            <a:r>
              <a:rPr lang="it-IT" dirty="0" err="1"/>
              <a:t>years</a:t>
            </a:r>
            <a:r>
              <a:rPr lang="it-IT" dirty="0"/>
              <a:t>, </a:t>
            </a:r>
            <a:r>
              <a:rPr lang="it-IT" dirty="0" err="1"/>
              <a:t>while</a:t>
            </a:r>
            <a:r>
              <a:rPr lang="it-IT" dirty="0"/>
              <a:t> a </a:t>
            </a:r>
            <a:r>
              <a:rPr lang="it-IT" dirty="0" err="1"/>
              <a:t>number</a:t>
            </a:r>
            <a:r>
              <a:rPr lang="it-IT" dirty="0"/>
              <a:t> of </a:t>
            </a:r>
            <a:r>
              <a:rPr lang="it-IT" dirty="0" err="1"/>
              <a:t>repetitions</a:t>
            </a:r>
            <a:r>
              <a:rPr lang="it-IT" dirty="0"/>
              <a:t> &gt; </a:t>
            </a:r>
            <a:r>
              <a:rPr lang="it-IT" dirty="0" smtClean="0"/>
              <a:t>60 </a:t>
            </a:r>
            <a:r>
              <a:rPr lang="it-IT" dirty="0" err="1" smtClean="0"/>
              <a:t>gives</a:t>
            </a:r>
            <a:r>
              <a:rPr lang="it-IT" dirty="0" smtClean="0"/>
              <a:t> </a:t>
            </a:r>
            <a:r>
              <a:rPr lang="it-IT" dirty="0"/>
              <a:t>rise to the </a:t>
            </a:r>
            <a:r>
              <a:rPr lang="it-IT" dirty="0" err="1" smtClean="0"/>
              <a:t>juvenile</a:t>
            </a:r>
            <a:r>
              <a:rPr lang="it-IT" dirty="0" smtClean="0"/>
              <a:t> </a:t>
            </a:r>
            <a:r>
              <a:rPr lang="it-IT" dirty="0" err="1" smtClean="0"/>
              <a:t>onset</a:t>
            </a:r>
            <a:r>
              <a:rPr lang="it-IT" dirty="0" smtClean="0"/>
              <a:t> </a:t>
            </a:r>
            <a:r>
              <a:rPr lang="it-IT" dirty="0"/>
              <a:t>of the </a:t>
            </a:r>
            <a:r>
              <a:rPr lang="it-IT" dirty="0" err="1"/>
              <a:t>disease</a:t>
            </a:r>
            <a:r>
              <a:rPr lang="it-IT" dirty="0" smtClean="0"/>
              <a:t>.</a:t>
            </a:r>
          </a:p>
          <a:p>
            <a:endParaRPr lang="it-IT" dirty="0"/>
          </a:p>
          <a:p>
            <a:r>
              <a:rPr lang="it-IT" dirty="0" smtClean="0">
                <a:latin typeface="Wingdings"/>
                <a:ea typeface="Wingdings"/>
                <a:cs typeface="Wingdings"/>
                <a:sym typeface="Wingdings"/>
              </a:rPr>
              <a:t></a:t>
            </a:r>
            <a:r>
              <a:rPr lang="it-IT" dirty="0" err="1" smtClean="0"/>
              <a:t>Anticipation</a:t>
            </a:r>
            <a:r>
              <a:rPr lang="it-IT" dirty="0" smtClean="0"/>
              <a:t> </a:t>
            </a:r>
            <a:r>
              <a:rPr lang="it-IT" dirty="0" err="1"/>
              <a:t>passes</a:t>
            </a:r>
            <a:r>
              <a:rPr lang="it-IT" dirty="0"/>
              <a:t> </a:t>
            </a:r>
            <a:r>
              <a:rPr lang="it-IT" dirty="0" err="1"/>
              <a:t>paternally</a:t>
            </a:r>
            <a:r>
              <a:rPr lang="it-IT" dirty="0" smtClean="0"/>
              <a:t>, </a:t>
            </a:r>
            <a:r>
              <a:rPr lang="it-IT" dirty="0" err="1" smtClean="0"/>
              <a:t>it</a:t>
            </a:r>
            <a:r>
              <a:rPr lang="it-IT" dirty="0" smtClean="0"/>
              <a:t> </a:t>
            </a:r>
            <a:r>
              <a:rPr lang="it-IT" dirty="0" err="1"/>
              <a:t>is</a:t>
            </a:r>
            <a:r>
              <a:rPr lang="it-IT" dirty="0"/>
              <a:t> </a:t>
            </a:r>
            <a:r>
              <a:rPr lang="it-IT" dirty="0" err="1"/>
              <a:t>linked</a:t>
            </a:r>
            <a:r>
              <a:rPr lang="it-IT" dirty="0"/>
              <a:t> to </a:t>
            </a:r>
            <a:r>
              <a:rPr lang="it-IT" dirty="0" err="1"/>
              <a:t>specific</a:t>
            </a:r>
            <a:r>
              <a:rPr lang="it-IT" dirty="0"/>
              <a:t> </a:t>
            </a:r>
            <a:r>
              <a:rPr lang="it-IT" dirty="0" err="1"/>
              <a:t>events</a:t>
            </a:r>
            <a:r>
              <a:rPr lang="it-IT" dirty="0"/>
              <a:t> of </a:t>
            </a:r>
            <a:r>
              <a:rPr lang="it-IT" dirty="0" err="1"/>
              <a:t>spermatogenesis</a:t>
            </a:r>
            <a:r>
              <a:rPr lang="it-IT" dirty="0" smtClean="0"/>
              <a:t>.</a:t>
            </a:r>
          </a:p>
          <a:p>
            <a:endParaRPr lang="it-IT" dirty="0"/>
          </a:p>
          <a:p>
            <a:r>
              <a:rPr lang="it-IT" dirty="0" smtClean="0">
                <a:latin typeface="Wingdings"/>
                <a:ea typeface="Wingdings"/>
                <a:cs typeface="Wingdings"/>
                <a:sym typeface="Wingdings"/>
              </a:rPr>
              <a:t></a:t>
            </a:r>
            <a:r>
              <a:rPr lang="it-IT" dirty="0" err="1" smtClean="0"/>
              <a:t>This</a:t>
            </a:r>
            <a:r>
              <a:rPr lang="it-IT" dirty="0" smtClean="0"/>
              <a:t> </a:t>
            </a:r>
            <a:r>
              <a:rPr lang="it-IT" dirty="0" err="1"/>
              <a:t>disease</a:t>
            </a:r>
            <a:r>
              <a:rPr lang="it-IT" dirty="0"/>
              <a:t> </a:t>
            </a:r>
            <a:r>
              <a:rPr lang="it-IT" dirty="0" err="1"/>
              <a:t>affects</a:t>
            </a:r>
            <a:r>
              <a:rPr lang="it-IT" dirty="0"/>
              <a:t> </a:t>
            </a:r>
            <a:r>
              <a:rPr lang="it-IT" dirty="0" err="1"/>
              <a:t>almost</a:t>
            </a:r>
            <a:r>
              <a:rPr lang="it-IT" dirty="0"/>
              <a:t> </a:t>
            </a:r>
            <a:r>
              <a:rPr lang="it-IT" dirty="0" err="1"/>
              <a:t>exclusively</a:t>
            </a:r>
            <a:r>
              <a:rPr lang="it-IT" dirty="0"/>
              <a:t> Western </a:t>
            </a:r>
            <a:r>
              <a:rPr lang="it-IT" dirty="0" err="1"/>
              <a:t>Europeans</a:t>
            </a:r>
            <a:r>
              <a:rPr lang="it-IT" dirty="0"/>
              <a:t> with an </a:t>
            </a:r>
            <a:r>
              <a:rPr lang="it-IT" dirty="0" err="1"/>
              <a:t>incidence</a:t>
            </a:r>
            <a:r>
              <a:rPr lang="it-IT" dirty="0"/>
              <a:t> of 1:10,000, </a:t>
            </a:r>
            <a:r>
              <a:rPr lang="it-IT" dirty="0" err="1"/>
              <a:t>while</a:t>
            </a:r>
            <a:r>
              <a:rPr lang="it-IT" dirty="0"/>
              <a:t> </a:t>
            </a:r>
            <a:r>
              <a:rPr lang="it-IT" dirty="0" err="1"/>
              <a:t>it</a:t>
            </a:r>
            <a:r>
              <a:rPr lang="it-IT" dirty="0"/>
              <a:t> </a:t>
            </a:r>
            <a:r>
              <a:rPr lang="it-IT" dirty="0" err="1"/>
              <a:t>is</a:t>
            </a:r>
            <a:r>
              <a:rPr lang="it-IT" dirty="0"/>
              <a:t> </a:t>
            </a:r>
            <a:r>
              <a:rPr lang="it-IT" dirty="0" err="1"/>
              <a:t>very</a:t>
            </a:r>
            <a:r>
              <a:rPr lang="it-IT" dirty="0"/>
              <a:t> rare in </a:t>
            </a:r>
            <a:r>
              <a:rPr lang="it-IT" dirty="0" err="1"/>
              <a:t>other</a:t>
            </a:r>
            <a:r>
              <a:rPr lang="it-IT" dirty="0"/>
              <a:t> </a:t>
            </a:r>
            <a:r>
              <a:rPr lang="it-IT" dirty="0" err="1"/>
              <a:t>populations</a:t>
            </a:r>
            <a:r>
              <a:rPr lang="it-IT" dirty="0" smtClean="0"/>
              <a:t>.</a:t>
            </a:r>
          </a:p>
          <a:p>
            <a:endParaRPr lang="it-IT" dirty="0"/>
          </a:p>
          <a:p>
            <a:r>
              <a:rPr lang="it-IT" dirty="0" smtClean="0">
                <a:latin typeface="Wingdings"/>
                <a:ea typeface="Wingdings"/>
                <a:cs typeface="Wingdings"/>
                <a:sym typeface="Wingdings"/>
              </a:rPr>
              <a:t></a:t>
            </a:r>
            <a:r>
              <a:rPr lang="it-IT" dirty="0" err="1" smtClean="0"/>
              <a:t>It</a:t>
            </a:r>
            <a:r>
              <a:rPr lang="it-IT" dirty="0" smtClean="0"/>
              <a:t> </a:t>
            </a:r>
            <a:r>
              <a:rPr lang="it-IT" dirty="0" err="1"/>
              <a:t>is</a:t>
            </a:r>
            <a:r>
              <a:rPr lang="it-IT" dirty="0"/>
              <a:t> </a:t>
            </a:r>
            <a:r>
              <a:rPr lang="it-IT" dirty="0" err="1"/>
              <a:t>thought</a:t>
            </a:r>
            <a:r>
              <a:rPr lang="it-IT" dirty="0"/>
              <a:t> </a:t>
            </a:r>
            <a:r>
              <a:rPr lang="it-IT" dirty="0" err="1"/>
              <a:t>that</a:t>
            </a:r>
            <a:r>
              <a:rPr lang="it-IT" dirty="0"/>
              <a:t>, </a:t>
            </a:r>
            <a:r>
              <a:rPr lang="it-IT" dirty="0" err="1"/>
              <a:t>coincidentally</a:t>
            </a:r>
            <a:r>
              <a:rPr lang="it-IT" dirty="0"/>
              <a:t>, in Western Europe </a:t>
            </a:r>
            <a:r>
              <a:rPr lang="it-IT" dirty="0" err="1"/>
              <a:t>appeared</a:t>
            </a:r>
            <a:r>
              <a:rPr lang="it-IT" dirty="0"/>
              <a:t> a </a:t>
            </a:r>
            <a:r>
              <a:rPr lang="it-IT" dirty="0" err="1"/>
              <a:t>premutated</a:t>
            </a:r>
            <a:r>
              <a:rPr lang="it-IT" dirty="0"/>
              <a:t> allele </a:t>
            </a:r>
            <a:r>
              <a:rPr lang="it-IT" dirty="0" err="1"/>
              <a:t>particularly</a:t>
            </a:r>
            <a:r>
              <a:rPr lang="it-IT" dirty="0"/>
              <a:t> </a:t>
            </a:r>
            <a:r>
              <a:rPr lang="it-IT" dirty="0" err="1"/>
              <a:t>predisposed</a:t>
            </a:r>
            <a:r>
              <a:rPr lang="it-IT" dirty="0"/>
              <a:t> to </a:t>
            </a:r>
            <a:r>
              <a:rPr lang="it-IT" dirty="0" err="1"/>
              <a:t>expansion</a:t>
            </a:r>
            <a:r>
              <a:rPr lang="it-IT" dirty="0"/>
              <a:t>. The </a:t>
            </a:r>
            <a:r>
              <a:rPr lang="it-IT" dirty="0" err="1"/>
              <a:t>onset</a:t>
            </a:r>
            <a:r>
              <a:rPr lang="it-IT" dirty="0"/>
              <a:t> of </a:t>
            </a:r>
            <a:r>
              <a:rPr lang="it-IT" dirty="0" err="1"/>
              <a:t>clinical</a:t>
            </a:r>
            <a:r>
              <a:rPr lang="it-IT" dirty="0"/>
              <a:t> </a:t>
            </a:r>
            <a:r>
              <a:rPr lang="it-IT" dirty="0" err="1"/>
              <a:t>symptoms</a:t>
            </a:r>
            <a:r>
              <a:rPr lang="it-IT" dirty="0"/>
              <a:t> </a:t>
            </a:r>
            <a:r>
              <a:rPr lang="it-IT" dirty="0" smtClean="0"/>
              <a:t>in post-</a:t>
            </a:r>
            <a:r>
              <a:rPr lang="it-IT" dirty="0" err="1" smtClean="0"/>
              <a:t>reproductive</a:t>
            </a:r>
            <a:r>
              <a:rPr lang="it-IT" dirty="0" smtClean="0"/>
              <a:t> </a:t>
            </a:r>
            <a:r>
              <a:rPr lang="it-IT" dirty="0" err="1" smtClean="0"/>
              <a:t>age</a:t>
            </a:r>
            <a:r>
              <a:rPr lang="it-IT" dirty="0" smtClean="0"/>
              <a:t> </a:t>
            </a:r>
            <a:r>
              <a:rPr lang="it-IT" dirty="0" err="1" smtClean="0"/>
              <a:t>allowed</a:t>
            </a:r>
            <a:r>
              <a:rPr lang="it-IT" dirty="0" smtClean="0"/>
              <a:t> </a:t>
            </a:r>
            <a:r>
              <a:rPr lang="it-IT" dirty="0"/>
              <a:t>the </a:t>
            </a:r>
            <a:r>
              <a:rPr lang="it-IT" dirty="0" err="1"/>
              <a:t>affected</a:t>
            </a:r>
            <a:r>
              <a:rPr lang="it-IT" dirty="0"/>
              <a:t> </a:t>
            </a:r>
            <a:r>
              <a:rPr lang="it-IT" dirty="0" err="1"/>
              <a:t>individuals</a:t>
            </a:r>
            <a:r>
              <a:rPr lang="it-IT" dirty="0"/>
              <a:t> to </a:t>
            </a:r>
            <a:r>
              <a:rPr lang="it-IT" dirty="0" err="1"/>
              <a:t>transmit</a:t>
            </a:r>
            <a:r>
              <a:rPr lang="it-IT" dirty="0"/>
              <a:t> the </a:t>
            </a:r>
            <a:r>
              <a:rPr lang="it-IT" dirty="0" err="1"/>
              <a:t>disease</a:t>
            </a:r>
            <a:r>
              <a:rPr lang="it-IT" dirty="0"/>
              <a:t> from generation to generation, </a:t>
            </a:r>
            <a:r>
              <a:rPr lang="it-IT" dirty="0" err="1"/>
              <a:t>maintaining</a:t>
            </a:r>
            <a:r>
              <a:rPr lang="it-IT" dirty="0"/>
              <a:t> </a:t>
            </a:r>
            <a:r>
              <a:rPr lang="it-IT" dirty="0" err="1"/>
              <a:t>relatively</a:t>
            </a:r>
            <a:r>
              <a:rPr lang="it-IT" dirty="0"/>
              <a:t> high </a:t>
            </a:r>
            <a:r>
              <a:rPr lang="it-IT" dirty="0" err="1"/>
              <a:t>frequency</a:t>
            </a:r>
            <a:r>
              <a:rPr lang="it-IT" dirty="0"/>
              <a:t>.</a:t>
            </a:r>
          </a:p>
        </p:txBody>
      </p:sp>
    </p:spTree>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2" descr="02-17"/>
          <p:cNvPicPr>
            <a:picLocks noChangeAspect="1" noChangeArrowheads="1"/>
          </p:cNvPicPr>
          <p:nvPr/>
        </p:nvPicPr>
        <p:blipFill>
          <a:blip r:embed="rId2"/>
          <a:srcRect/>
          <a:stretch>
            <a:fillRect/>
          </a:stretch>
        </p:blipFill>
        <p:spPr bwMode="auto">
          <a:xfrm>
            <a:off x="333375" y="1124744"/>
            <a:ext cx="8477250" cy="5830888"/>
          </a:xfrm>
          <a:prstGeom prst="rect">
            <a:avLst/>
          </a:prstGeom>
          <a:noFill/>
          <a:ln w="9525">
            <a:noFill/>
            <a:miter lim="800000"/>
            <a:headEnd/>
            <a:tailEnd/>
          </a:ln>
        </p:spPr>
      </p:pic>
      <p:sp>
        <p:nvSpPr>
          <p:cNvPr id="260099" name="Text Box 3"/>
          <p:cNvSpPr txBox="1">
            <a:spLocks noChangeArrowheads="1"/>
          </p:cNvSpPr>
          <p:nvPr/>
        </p:nvSpPr>
        <p:spPr bwMode="auto">
          <a:xfrm>
            <a:off x="1811632" y="-27384"/>
            <a:ext cx="5500098" cy="523220"/>
          </a:xfrm>
          <a:prstGeom prst="rect">
            <a:avLst/>
          </a:prstGeom>
          <a:noFill/>
          <a:ln w="9525">
            <a:noFill/>
            <a:miter lim="800000"/>
            <a:headEnd/>
            <a:tailEnd/>
          </a:ln>
        </p:spPr>
        <p:txBody>
          <a:bodyPr wrap="none">
            <a:spAutoFit/>
          </a:bodyPr>
          <a:lstStyle/>
          <a:p>
            <a:pPr algn="ctr" eaLnBrk="0" hangingPunct="0"/>
            <a:r>
              <a:rPr lang="it-IT" sz="2800" dirty="0" smtClean="0"/>
              <a:t>Age of </a:t>
            </a:r>
            <a:r>
              <a:rPr lang="it-IT" sz="2800" dirty="0" err="1" smtClean="0"/>
              <a:t>onset</a:t>
            </a:r>
            <a:r>
              <a:rPr lang="it-IT" sz="2800" dirty="0" smtClean="0"/>
              <a:t> of </a:t>
            </a:r>
            <a:r>
              <a:rPr lang="it-IT" sz="2800" dirty="0" err="1" smtClean="0"/>
              <a:t>Huntington’s</a:t>
            </a:r>
            <a:r>
              <a:rPr lang="it-IT" sz="2800" dirty="0" smtClean="0"/>
              <a:t> </a:t>
            </a:r>
            <a:r>
              <a:rPr lang="it-IT" sz="2800" dirty="0" err="1" smtClean="0"/>
              <a:t>disease</a:t>
            </a:r>
            <a:endParaRPr lang="it-IT" sz="2800" dirty="0"/>
          </a:p>
        </p:txBody>
      </p:sp>
      <p:sp>
        <p:nvSpPr>
          <p:cNvPr id="2" name="Rettangolo 1"/>
          <p:cNvSpPr/>
          <p:nvPr/>
        </p:nvSpPr>
        <p:spPr>
          <a:xfrm>
            <a:off x="251520" y="476672"/>
            <a:ext cx="8892480" cy="646331"/>
          </a:xfrm>
          <a:prstGeom prst="rect">
            <a:avLst/>
          </a:prstGeom>
        </p:spPr>
        <p:txBody>
          <a:bodyPr wrap="square">
            <a:spAutoFit/>
          </a:bodyPr>
          <a:lstStyle/>
          <a:p>
            <a:r>
              <a:rPr lang="it-IT" sz="1800" dirty="0"/>
              <a:t>(</a:t>
            </a:r>
            <a:r>
              <a:rPr lang="it-IT" sz="1800" dirty="0" err="1"/>
              <a:t>nerve</a:t>
            </a:r>
            <a:r>
              <a:rPr lang="it-IT" sz="1800" dirty="0"/>
              <a:t> </a:t>
            </a:r>
            <a:r>
              <a:rPr lang="it-IT" sz="1800" dirty="0" err="1"/>
              <a:t>degeneration</a:t>
            </a:r>
            <a:r>
              <a:rPr lang="it-IT" sz="1800" dirty="0"/>
              <a:t>, </a:t>
            </a:r>
            <a:r>
              <a:rPr lang="it-IT" sz="1800" dirty="0" err="1"/>
              <a:t>seizures</a:t>
            </a:r>
            <a:r>
              <a:rPr lang="it-IT" sz="1800" dirty="0"/>
              <a:t> and premature </a:t>
            </a:r>
            <a:r>
              <a:rPr lang="it-IT" sz="1800" dirty="0" err="1"/>
              <a:t>death</a:t>
            </a:r>
            <a:r>
              <a:rPr lang="it-IT" sz="1800" dirty="0"/>
              <a:t>) The </a:t>
            </a:r>
            <a:r>
              <a:rPr lang="it-IT" sz="1800" dirty="0" err="1"/>
              <a:t>graph</a:t>
            </a:r>
            <a:r>
              <a:rPr lang="it-IT" sz="1800" dirty="0"/>
              <a:t> shows </a:t>
            </a:r>
            <a:r>
              <a:rPr lang="it-IT" sz="1800" dirty="0" err="1"/>
              <a:t>that</a:t>
            </a:r>
            <a:r>
              <a:rPr lang="it-IT" sz="1800" dirty="0"/>
              <a:t> </a:t>
            </a:r>
            <a:r>
              <a:rPr lang="it-IT" sz="1800" dirty="0" err="1"/>
              <a:t>persons</a:t>
            </a:r>
            <a:r>
              <a:rPr lang="it-IT" sz="1800" dirty="0"/>
              <a:t> </a:t>
            </a:r>
            <a:r>
              <a:rPr lang="it-IT" sz="1800" dirty="0" err="1"/>
              <a:t>who</a:t>
            </a:r>
            <a:r>
              <a:rPr lang="it-IT" sz="1800" dirty="0"/>
              <a:t> </a:t>
            </a:r>
            <a:r>
              <a:rPr lang="it-IT" sz="1800" dirty="0" err="1"/>
              <a:t>bring</a:t>
            </a:r>
            <a:endParaRPr lang="it-IT" sz="1800" dirty="0"/>
          </a:p>
          <a:p>
            <a:r>
              <a:rPr lang="it-IT" sz="1800" dirty="0"/>
              <a:t>the allele for </a:t>
            </a:r>
            <a:r>
              <a:rPr lang="it-IT" sz="1800" dirty="0" err="1"/>
              <a:t>this</a:t>
            </a:r>
            <a:r>
              <a:rPr lang="it-IT" sz="1800" dirty="0"/>
              <a:t> </a:t>
            </a:r>
            <a:r>
              <a:rPr lang="it-IT" sz="1800" dirty="0" err="1"/>
              <a:t>disease</a:t>
            </a:r>
            <a:r>
              <a:rPr lang="it-IT" sz="1800" dirty="0"/>
              <a:t> </a:t>
            </a:r>
            <a:r>
              <a:rPr lang="it-IT" sz="1800" dirty="0" err="1"/>
              <a:t>generally</a:t>
            </a:r>
            <a:r>
              <a:rPr lang="it-IT" sz="1800" dirty="0"/>
              <a:t> </a:t>
            </a:r>
            <a:r>
              <a:rPr lang="it-IT" sz="1800" dirty="0" err="1"/>
              <a:t>manifest</a:t>
            </a:r>
            <a:r>
              <a:rPr lang="it-IT" sz="1800" dirty="0"/>
              <a:t> </a:t>
            </a:r>
            <a:r>
              <a:rPr lang="it-IT" sz="1800" dirty="0" err="1"/>
              <a:t>symptoms</a:t>
            </a:r>
            <a:r>
              <a:rPr lang="it-IT" sz="1800" dirty="0"/>
              <a:t> </a:t>
            </a:r>
            <a:r>
              <a:rPr lang="it-IT" sz="1800" dirty="0" err="1" smtClean="0"/>
              <a:t>only</a:t>
            </a:r>
            <a:r>
              <a:rPr lang="it-IT" sz="1800" dirty="0" smtClean="0"/>
              <a:t> </a:t>
            </a:r>
            <a:r>
              <a:rPr lang="it-IT" sz="1800" dirty="0" err="1"/>
              <a:t>after</a:t>
            </a:r>
            <a:r>
              <a:rPr lang="it-IT" sz="1800" dirty="0"/>
              <a:t> </a:t>
            </a:r>
            <a:r>
              <a:rPr lang="it-IT" sz="1800" dirty="0" err="1"/>
              <a:t>reproductive</a:t>
            </a:r>
            <a:r>
              <a:rPr lang="it-IT" sz="1800" dirty="0"/>
              <a:t> </a:t>
            </a:r>
            <a:r>
              <a:rPr lang="it-IT" sz="1800" dirty="0" err="1"/>
              <a:t>age</a:t>
            </a:r>
            <a:r>
              <a:rPr lang="it-IT" sz="18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685800" y="285750"/>
            <a:ext cx="7772400" cy="1143000"/>
          </a:xfrm>
        </p:spPr>
        <p:txBody>
          <a:bodyPr/>
          <a:lstStyle/>
          <a:p>
            <a:pPr eaLnBrk="1" hangingPunct="1"/>
            <a:r>
              <a:rPr lang="it-IT" dirty="0" smtClean="0">
                <a:solidFill>
                  <a:schemeClr val="accent2"/>
                </a:solidFill>
              </a:rPr>
              <a:t>How </a:t>
            </a:r>
            <a:r>
              <a:rPr lang="it-IT" dirty="0" err="1" smtClean="0">
                <a:solidFill>
                  <a:schemeClr val="accent2"/>
                </a:solidFill>
              </a:rPr>
              <a:t>many</a:t>
            </a:r>
            <a:r>
              <a:rPr lang="it-IT" dirty="0" smtClean="0">
                <a:solidFill>
                  <a:schemeClr val="accent2"/>
                </a:solidFill>
              </a:rPr>
              <a:t> </a:t>
            </a:r>
            <a:r>
              <a:rPr lang="it-IT" dirty="0" err="1" smtClean="0">
                <a:solidFill>
                  <a:schemeClr val="accent2"/>
                </a:solidFill>
              </a:rPr>
              <a:t>glutamines</a:t>
            </a:r>
            <a:r>
              <a:rPr lang="it-IT" dirty="0" smtClean="0">
                <a:solidFill>
                  <a:schemeClr val="accent2"/>
                </a:solidFill>
              </a:rPr>
              <a:t>?</a:t>
            </a:r>
          </a:p>
        </p:txBody>
      </p:sp>
      <p:sp>
        <p:nvSpPr>
          <p:cNvPr id="2" name="Rettangolo 1"/>
          <p:cNvSpPr/>
          <p:nvPr/>
        </p:nvSpPr>
        <p:spPr>
          <a:xfrm>
            <a:off x="611560" y="1484784"/>
            <a:ext cx="7956376" cy="4524315"/>
          </a:xfrm>
          <a:prstGeom prst="rect">
            <a:avLst/>
          </a:prstGeom>
        </p:spPr>
        <p:txBody>
          <a:bodyPr wrap="square">
            <a:spAutoFit/>
          </a:bodyPr>
          <a:lstStyle/>
          <a:p>
            <a:r>
              <a:rPr lang="it-IT" dirty="0" smtClean="0">
                <a:latin typeface="Wingdings"/>
                <a:ea typeface="Wingdings"/>
                <a:cs typeface="Wingdings"/>
                <a:sym typeface="Wingdings"/>
              </a:rPr>
              <a:t></a:t>
            </a:r>
            <a:r>
              <a:rPr lang="it-IT" dirty="0" smtClean="0"/>
              <a:t>up </a:t>
            </a:r>
            <a:r>
              <a:rPr lang="it-IT" dirty="0"/>
              <a:t>to 28 = maximum </a:t>
            </a:r>
            <a:r>
              <a:rPr lang="it-IT" dirty="0" err="1"/>
              <a:t>number</a:t>
            </a:r>
            <a:r>
              <a:rPr lang="it-IT" dirty="0"/>
              <a:t> of CAG for </a:t>
            </a:r>
            <a:r>
              <a:rPr lang="it-IT" dirty="0" smtClean="0"/>
              <a:t>a </a:t>
            </a:r>
            <a:r>
              <a:rPr lang="it-IT" dirty="0" err="1"/>
              <a:t>not</a:t>
            </a:r>
            <a:r>
              <a:rPr lang="it-IT" dirty="0"/>
              <a:t> </a:t>
            </a:r>
            <a:r>
              <a:rPr lang="it-IT" dirty="0" err="1"/>
              <a:t>at</a:t>
            </a:r>
            <a:r>
              <a:rPr lang="it-IT" dirty="0"/>
              <a:t> </a:t>
            </a:r>
            <a:r>
              <a:rPr lang="it-IT" dirty="0" err="1" smtClean="0"/>
              <a:t>risk</a:t>
            </a:r>
            <a:r>
              <a:rPr lang="it-IT" dirty="0" smtClean="0"/>
              <a:t> </a:t>
            </a:r>
            <a:r>
              <a:rPr lang="it-IT" dirty="0" err="1" smtClean="0"/>
              <a:t>person</a:t>
            </a:r>
            <a:endParaRPr lang="it-IT" dirty="0" smtClean="0"/>
          </a:p>
          <a:p>
            <a:endParaRPr lang="it-IT" dirty="0"/>
          </a:p>
          <a:p>
            <a:r>
              <a:rPr lang="it-IT" dirty="0" smtClean="0">
                <a:latin typeface="Wingdings"/>
                <a:ea typeface="Wingdings"/>
                <a:cs typeface="Wingdings"/>
                <a:sym typeface="Wingdings"/>
              </a:rPr>
              <a:t></a:t>
            </a:r>
            <a:r>
              <a:rPr lang="it-IT" dirty="0" smtClean="0"/>
              <a:t>29</a:t>
            </a:r>
            <a:r>
              <a:rPr lang="it-IT" dirty="0"/>
              <a:t>-39 CAG </a:t>
            </a:r>
            <a:r>
              <a:rPr lang="it-IT" dirty="0" err="1" smtClean="0"/>
              <a:t>disease</a:t>
            </a:r>
            <a:r>
              <a:rPr lang="it-IT" dirty="0" smtClean="0"/>
              <a:t> </a:t>
            </a:r>
            <a:r>
              <a:rPr lang="it-IT" dirty="0" err="1"/>
              <a:t>might</a:t>
            </a:r>
            <a:r>
              <a:rPr lang="it-IT" dirty="0"/>
              <a:t> </a:t>
            </a:r>
            <a:r>
              <a:rPr lang="it-IT" dirty="0" err="1"/>
              <a:t>present</a:t>
            </a:r>
            <a:r>
              <a:rPr lang="it-IT" dirty="0"/>
              <a:t> to the </a:t>
            </a:r>
            <a:r>
              <a:rPr lang="it-IT" dirty="0" err="1"/>
              <a:t>next</a:t>
            </a:r>
            <a:r>
              <a:rPr lang="it-IT" dirty="0"/>
              <a:t> generation </a:t>
            </a:r>
            <a:r>
              <a:rPr lang="it-IT" dirty="0" smtClean="0"/>
              <a:t>(</a:t>
            </a:r>
            <a:r>
              <a:rPr lang="it-IT" dirty="0" err="1" smtClean="0"/>
              <a:t>pre-mutation</a:t>
            </a:r>
            <a:r>
              <a:rPr lang="it-IT" dirty="0" smtClean="0"/>
              <a:t>)</a:t>
            </a:r>
          </a:p>
          <a:p>
            <a:endParaRPr lang="it-IT" dirty="0"/>
          </a:p>
          <a:p>
            <a:r>
              <a:rPr lang="it-IT" dirty="0" smtClean="0">
                <a:latin typeface="Wingdings"/>
                <a:ea typeface="Wingdings"/>
                <a:cs typeface="Wingdings"/>
                <a:sym typeface="Wingdings"/>
              </a:rPr>
              <a:t></a:t>
            </a:r>
            <a:r>
              <a:rPr lang="it-IT" dirty="0" smtClean="0"/>
              <a:t>From </a:t>
            </a:r>
            <a:r>
              <a:rPr lang="it-IT" dirty="0"/>
              <a:t>40 CAG the </a:t>
            </a:r>
            <a:r>
              <a:rPr lang="it-IT" dirty="0" err="1"/>
              <a:t>subject</a:t>
            </a:r>
            <a:r>
              <a:rPr lang="it-IT" dirty="0"/>
              <a:t> </a:t>
            </a:r>
            <a:r>
              <a:rPr lang="it-IT" dirty="0" err="1"/>
              <a:t>is</a:t>
            </a:r>
            <a:r>
              <a:rPr lang="it-IT" dirty="0"/>
              <a:t> </a:t>
            </a:r>
            <a:r>
              <a:rPr lang="it-IT" dirty="0" err="1"/>
              <a:t>considered</a:t>
            </a:r>
            <a:r>
              <a:rPr lang="it-IT" dirty="0"/>
              <a:t> </a:t>
            </a:r>
            <a:r>
              <a:rPr lang="it-IT" dirty="0" err="1" smtClean="0"/>
              <a:t>affected</a:t>
            </a:r>
            <a:r>
              <a:rPr lang="it-IT" dirty="0" smtClean="0"/>
              <a:t> </a:t>
            </a:r>
            <a:r>
              <a:rPr lang="it-IT" dirty="0" err="1"/>
              <a:t>even</a:t>
            </a:r>
            <a:r>
              <a:rPr lang="it-IT" dirty="0"/>
              <a:t> </a:t>
            </a:r>
            <a:r>
              <a:rPr lang="it-IT" dirty="0" err="1"/>
              <a:t>though</a:t>
            </a:r>
            <a:r>
              <a:rPr lang="it-IT" dirty="0"/>
              <a:t> the </a:t>
            </a:r>
            <a:r>
              <a:rPr lang="it-IT" dirty="0" err="1"/>
              <a:t>disease</a:t>
            </a:r>
            <a:r>
              <a:rPr lang="it-IT" dirty="0"/>
              <a:t> </a:t>
            </a:r>
            <a:r>
              <a:rPr lang="it-IT" dirty="0" err="1"/>
              <a:t>has</a:t>
            </a:r>
            <a:r>
              <a:rPr lang="it-IT" dirty="0"/>
              <a:t> </a:t>
            </a:r>
            <a:r>
              <a:rPr lang="it-IT" dirty="0" err="1"/>
              <a:t>not</a:t>
            </a:r>
            <a:r>
              <a:rPr lang="it-IT" dirty="0"/>
              <a:t> </a:t>
            </a:r>
            <a:r>
              <a:rPr lang="it-IT" dirty="0" err="1"/>
              <a:t>yet</a:t>
            </a:r>
            <a:r>
              <a:rPr lang="it-IT" dirty="0"/>
              <a:t> </a:t>
            </a:r>
            <a:r>
              <a:rPr lang="it-IT" dirty="0" err="1" smtClean="0"/>
              <a:t>manifested</a:t>
            </a:r>
            <a:endParaRPr lang="it-IT" dirty="0" smtClean="0"/>
          </a:p>
          <a:p>
            <a:endParaRPr lang="it-IT" dirty="0"/>
          </a:p>
          <a:p>
            <a:r>
              <a:rPr lang="it-IT" dirty="0" smtClean="0">
                <a:latin typeface="Wingdings"/>
                <a:ea typeface="Wingdings"/>
                <a:cs typeface="Wingdings"/>
                <a:sym typeface="Wingdings"/>
              </a:rPr>
              <a:t></a:t>
            </a:r>
            <a:r>
              <a:rPr lang="it-IT" dirty="0" smtClean="0"/>
              <a:t>the </a:t>
            </a:r>
            <a:r>
              <a:rPr lang="it-IT" dirty="0"/>
              <a:t>test </a:t>
            </a:r>
            <a:r>
              <a:rPr lang="it-IT" dirty="0" err="1"/>
              <a:t>i</a:t>
            </a:r>
            <a:r>
              <a:rPr lang="it-IT" dirty="0" err="1" smtClean="0"/>
              <a:t>s</a:t>
            </a:r>
            <a:r>
              <a:rPr lang="it-IT" dirty="0" smtClean="0"/>
              <a:t> </a:t>
            </a:r>
            <a:r>
              <a:rPr lang="it-IT" dirty="0" err="1"/>
              <a:t>able</a:t>
            </a:r>
            <a:r>
              <a:rPr lang="it-IT" dirty="0"/>
              <a:t> to </a:t>
            </a:r>
            <a:r>
              <a:rPr lang="it-IT" dirty="0" err="1"/>
              <a:t>predict</a:t>
            </a:r>
            <a:r>
              <a:rPr lang="it-IT" dirty="0"/>
              <a:t> </a:t>
            </a:r>
            <a:r>
              <a:rPr lang="it-IT" dirty="0" err="1"/>
              <a:t>that</a:t>
            </a:r>
            <a:r>
              <a:rPr lang="it-IT" dirty="0"/>
              <a:t> the </a:t>
            </a:r>
            <a:r>
              <a:rPr lang="it-IT" dirty="0" err="1"/>
              <a:t>disease</a:t>
            </a:r>
            <a:r>
              <a:rPr lang="it-IT" dirty="0"/>
              <a:t> </a:t>
            </a:r>
            <a:r>
              <a:rPr lang="it-IT" dirty="0" err="1"/>
              <a:t>will</a:t>
            </a:r>
            <a:r>
              <a:rPr lang="it-IT" dirty="0"/>
              <a:t> </a:t>
            </a:r>
            <a:r>
              <a:rPr lang="it-IT" dirty="0" err="1"/>
              <a:t>manifest</a:t>
            </a:r>
            <a:r>
              <a:rPr lang="it-IT" dirty="0"/>
              <a:t> </a:t>
            </a:r>
            <a:r>
              <a:rPr lang="it-IT" dirty="0" err="1"/>
              <a:t>itself</a:t>
            </a:r>
            <a:r>
              <a:rPr lang="it-IT" dirty="0"/>
              <a:t> in </a:t>
            </a:r>
            <a:r>
              <a:rPr lang="it-IT" dirty="0" smtClean="0"/>
              <a:t>the future</a:t>
            </a:r>
          </a:p>
          <a:p>
            <a:endParaRPr lang="it-IT" dirty="0"/>
          </a:p>
          <a:p>
            <a:r>
              <a:rPr lang="it-IT" dirty="0" smtClean="0">
                <a:latin typeface="Wingdings"/>
                <a:ea typeface="Wingdings"/>
                <a:cs typeface="Wingdings"/>
                <a:sym typeface="Wingdings"/>
              </a:rPr>
              <a:t></a:t>
            </a:r>
            <a:r>
              <a:rPr lang="it-IT" dirty="0" smtClean="0"/>
              <a:t>Test </a:t>
            </a:r>
            <a:r>
              <a:rPr lang="it-IT" dirty="0" err="1" smtClean="0"/>
              <a:t>run</a:t>
            </a:r>
            <a:r>
              <a:rPr lang="it-IT" dirty="0" smtClean="0"/>
              <a:t> </a:t>
            </a:r>
            <a:r>
              <a:rPr lang="it-IT" dirty="0"/>
              <a:t>in </a:t>
            </a:r>
            <a:r>
              <a:rPr lang="it-IT" dirty="0" err="1"/>
              <a:t>healthy</a:t>
            </a:r>
            <a:r>
              <a:rPr lang="it-IT" dirty="0"/>
              <a:t> </a:t>
            </a:r>
            <a:r>
              <a:rPr lang="it-IT" dirty="0" err="1"/>
              <a:t>individuals</a:t>
            </a:r>
            <a:r>
              <a:rPr lang="it-IT" dirty="0"/>
              <a:t> </a:t>
            </a:r>
            <a:r>
              <a:rPr lang="it-IT" dirty="0" err="1"/>
              <a:t>raises</a:t>
            </a:r>
            <a:r>
              <a:rPr lang="it-IT" dirty="0"/>
              <a:t> </a:t>
            </a:r>
            <a:r>
              <a:rPr lang="it-IT" dirty="0" err="1"/>
              <a:t>ethical</a:t>
            </a:r>
            <a:r>
              <a:rPr lang="it-IT" dirty="0"/>
              <a:t> </a:t>
            </a:r>
            <a:r>
              <a:rPr lang="it-IT" dirty="0" err="1"/>
              <a:t>problems</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7" name="Picture 3" descr="11f5"/>
          <p:cNvPicPr>
            <a:picLocks noGrp="1" noChangeAspect="1" noChangeArrowheads="1"/>
          </p:cNvPicPr>
          <p:nvPr>
            <p:ph sz="half" idx="2"/>
          </p:nvPr>
        </p:nvPicPr>
        <p:blipFill>
          <a:blip r:embed="rId3"/>
          <a:srcRect/>
          <a:stretch>
            <a:fillRect/>
          </a:stretch>
        </p:blipFill>
        <p:spPr>
          <a:xfrm>
            <a:off x="5389563" y="1887538"/>
            <a:ext cx="3468687" cy="2444750"/>
          </a:xfrm>
          <a:noFill/>
        </p:spPr>
      </p:pic>
      <p:sp>
        <p:nvSpPr>
          <p:cNvPr id="2" name="Rettangolo 1"/>
          <p:cNvSpPr/>
          <p:nvPr/>
        </p:nvSpPr>
        <p:spPr>
          <a:xfrm>
            <a:off x="323528" y="73070"/>
            <a:ext cx="4824536" cy="6740306"/>
          </a:xfrm>
          <a:prstGeom prst="rect">
            <a:avLst/>
          </a:prstGeom>
        </p:spPr>
        <p:txBody>
          <a:bodyPr wrap="square">
            <a:spAutoFit/>
          </a:bodyPr>
          <a:lstStyle/>
          <a:p>
            <a:r>
              <a:rPr lang="it-IT" dirty="0" smtClean="0">
                <a:latin typeface="Wingdings"/>
                <a:ea typeface="Wingdings"/>
                <a:cs typeface="Wingdings"/>
                <a:sym typeface="Wingdings"/>
              </a:rPr>
              <a:t></a:t>
            </a:r>
            <a:r>
              <a:rPr lang="it-IT" dirty="0" smtClean="0"/>
              <a:t>The </a:t>
            </a:r>
            <a:r>
              <a:rPr lang="it-IT" dirty="0" err="1" smtClean="0"/>
              <a:t>Huntingtin</a:t>
            </a:r>
            <a:r>
              <a:rPr lang="it-IT" dirty="0" smtClean="0"/>
              <a:t> with </a:t>
            </a:r>
            <a:r>
              <a:rPr lang="it-IT" dirty="0" err="1" smtClean="0"/>
              <a:t>polyglutamine</a:t>
            </a:r>
            <a:r>
              <a:rPr lang="it-IT" dirty="0" smtClean="0"/>
              <a:t> </a:t>
            </a:r>
            <a:r>
              <a:rPr lang="it-IT" dirty="0" err="1"/>
              <a:t>aggregates</a:t>
            </a:r>
            <a:r>
              <a:rPr lang="it-IT" dirty="0"/>
              <a:t> in </a:t>
            </a:r>
            <a:r>
              <a:rPr lang="it-IT" dirty="0" err="1"/>
              <a:t>neurons</a:t>
            </a:r>
            <a:r>
              <a:rPr lang="it-IT" dirty="0"/>
              <a:t> </a:t>
            </a:r>
            <a:r>
              <a:rPr lang="it-IT" dirty="0" err="1"/>
              <a:t>causing</a:t>
            </a:r>
            <a:r>
              <a:rPr lang="it-IT" dirty="0"/>
              <a:t> </a:t>
            </a:r>
            <a:r>
              <a:rPr lang="it-IT" dirty="0" err="1" smtClean="0"/>
              <a:t>their</a:t>
            </a:r>
            <a:r>
              <a:rPr lang="it-IT" dirty="0" smtClean="0"/>
              <a:t> </a:t>
            </a:r>
            <a:r>
              <a:rPr lang="it-IT" dirty="0" err="1" smtClean="0"/>
              <a:t>death</a:t>
            </a:r>
            <a:endParaRPr lang="it-IT" dirty="0" smtClean="0"/>
          </a:p>
          <a:p>
            <a:endParaRPr lang="it-IT" dirty="0"/>
          </a:p>
          <a:p>
            <a:r>
              <a:rPr lang="it-IT" dirty="0" smtClean="0">
                <a:latin typeface="Wingdings"/>
                <a:ea typeface="Wingdings"/>
                <a:cs typeface="Wingdings"/>
                <a:sym typeface="Wingdings"/>
              </a:rPr>
              <a:t></a:t>
            </a:r>
            <a:r>
              <a:rPr lang="it-IT" dirty="0" smtClean="0"/>
              <a:t>At first </a:t>
            </a:r>
            <a:r>
              <a:rPr lang="it-IT" dirty="0" err="1"/>
              <a:t>psychiatric</a:t>
            </a:r>
            <a:r>
              <a:rPr lang="it-IT" dirty="0"/>
              <a:t> </a:t>
            </a:r>
            <a:r>
              <a:rPr lang="it-IT" dirty="0" err="1"/>
              <a:t>symptoms</a:t>
            </a:r>
            <a:r>
              <a:rPr lang="it-IT" dirty="0"/>
              <a:t> </a:t>
            </a:r>
            <a:r>
              <a:rPr lang="it-IT" dirty="0" err="1"/>
              <a:t>such</a:t>
            </a:r>
            <a:r>
              <a:rPr lang="it-IT" dirty="0"/>
              <a:t> </a:t>
            </a:r>
            <a:r>
              <a:rPr lang="it-IT" dirty="0" err="1"/>
              <a:t>as</a:t>
            </a:r>
            <a:r>
              <a:rPr lang="it-IT" dirty="0"/>
              <a:t> </a:t>
            </a:r>
            <a:r>
              <a:rPr lang="it-IT" dirty="0" err="1"/>
              <a:t>depression</a:t>
            </a:r>
            <a:r>
              <a:rPr lang="it-IT" dirty="0"/>
              <a:t>, </a:t>
            </a:r>
            <a:r>
              <a:rPr lang="it-IT" dirty="0" err="1"/>
              <a:t>irritability</a:t>
            </a:r>
            <a:r>
              <a:rPr lang="it-IT" dirty="0"/>
              <a:t>, </a:t>
            </a:r>
            <a:r>
              <a:rPr lang="it-IT" dirty="0" err="1"/>
              <a:t>difficulty</a:t>
            </a:r>
            <a:r>
              <a:rPr lang="it-IT" dirty="0"/>
              <a:t> </a:t>
            </a:r>
            <a:r>
              <a:rPr lang="it-IT" dirty="0" smtClean="0"/>
              <a:t>in </a:t>
            </a:r>
            <a:r>
              <a:rPr lang="it-IT" dirty="0" err="1"/>
              <a:t>t</a:t>
            </a:r>
            <a:r>
              <a:rPr lang="it-IT" dirty="0" err="1" smtClean="0"/>
              <a:t>aking</a:t>
            </a:r>
            <a:r>
              <a:rPr lang="it-IT" dirty="0" smtClean="0"/>
              <a:t> </a:t>
            </a:r>
            <a:r>
              <a:rPr lang="it-IT" dirty="0" err="1"/>
              <a:t>decisions</a:t>
            </a:r>
            <a:r>
              <a:rPr lang="it-IT" dirty="0"/>
              <a:t>, </a:t>
            </a:r>
            <a:r>
              <a:rPr lang="it-IT" dirty="0" err="1"/>
              <a:t>then</a:t>
            </a:r>
            <a:r>
              <a:rPr lang="it-IT" dirty="0"/>
              <a:t> </a:t>
            </a:r>
            <a:r>
              <a:rPr lang="it-IT" dirty="0" err="1"/>
              <a:t>presents</a:t>
            </a:r>
            <a:r>
              <a:rPr lang="it-IT" dirty="0"/>
              <a:t> </a:t>
            </a:r>
            <a:r>
              <a:rPr lang="it-IT" dirty="0" err="1"/>
              <a:t>uncontrolled</a:t>
            </a:r>
            <a:r>
              <a:rPr lang="it-IT" dirty="0"/>
              <a:t> </a:t>
            </a:r>
            <a:r>
              <a:rPr lang="it-IT" dirty="0" err="1"/>
              <a:t>movements</a:t>
            </a:r>
            <a:r>
              <a:rPr lang="it-IT" dirty="0"/>
              <a:t> </a:t>
            </a:r>
            <a:r>
              <a:rPr lang="it-IT" dirty="0" err="1"/>
              <a:t>similar</a:t>
            </a:r>
            <a:r>
              <a:rPr lang="it-IT" dirty="0"/>
              <a:t> to a dance and </a:t>
            </a:r>
            <a:r>
              <a:rPr lang="it-IT" dirty="0" err="1" smtClean="0"/>
              <a:t>dementia</a:t>
            </a:r>
            <a:endParaRPr lang="it-IT" dirty="0" smtClean="0"/>
          </a:p>
          <a:p>
            <a:endParaRPr lang="it-IT" dirty="0"/>
          </a:p>
          <a:p>
            <a:r>
              <a:rPr lang="it-IT" dirty="0" smtClean="0">
                <a:latin typeface="Wingdings"/>
                <a:ea typeface="Wingdings"/>
                <a:cs typeface="Wingdings"/>
                <a:sym typeface="Wingdings"/>
              </a:rPr>
              <a:t></a:t>
            </a:r>
            <a:r>
              <a:rPr lang="it-IT" dirty="0" err="1" smtClean="0"/>
              <a:t>even</a:t>
            </a:r>
            <a:r>
              <a:rPr lang="it-IT" dirty="0" smtClean="0"/>
              <a:t> </a:t>
            </a:r>
            <a:r>
              <a:rPr lang="it-IT" dirty="0"/>
              <a:t>with a </a:t>
            </a:r>
            <a:r>
              <a:rPr lang="it-IT" dirty="0" err="1"/>
              <a:t>great</a:t>
            </a:r>
            <a:r>
              <a:rPr lang="it-IT" dirty="0"/>
              <a:t> </a:t>
            </a:r>
            <a:r>
              <a:rPr lang="it-IT" dirty="0" err="1"/>
              <a:t>individual</a:t>
            </a:r>
            <a:r>
              <a:rPr lang="it-IT" dirty="0"/>
              <a:t> </a:t>
            </a:r>
            <a:r>
              <a:rPr lang="it-IT" dirty="0" err="1"/>
              <a:t>variability</a:t>
            </a:r>
            <a:r>
              <a:rPr lang="it-IT" dirty="0"/>
              <a:t>, the </a:t>
            </a:r>
            <a:r>
              <a:rPr lang="it-IT" dirty="0" err="1"/>
              <a:t>disease</a:t>
            </a:r>
            <a:r>
              <a:rPr lang="it-IT" dirty="0"/>
              <a:t> </a:t>
            </a:r>
            <a:r>
              <a:rPr lang="it-IT" dirty="0" err="1"/>
              <a:t>progresses</a:t>
            </a:r>
            <a:r>
              <a:rPr lang="it-IT" dirty="0"/>
              <a:t> </a:t>
            </a:r>
            <a:r>
              <a:rPr lang="it-IT" dirty="0" err="1"/>
              <a:t>inexorably</a:t>
            </a:r>
            <a:r>
              <a:rPr lang="it-IT" dirty="0"/>
              <a:t> </a:t>
            </a:r>
            <a:r>
              <a:rPr lang="it-IT" dirty="0" err="1"/>
              <a:t>until</a:t>
            </a:r>
            <a:r>
              <a:rPr lang="it-IT" dirty="0"/>
              <a:t> </a:t>
            </a:r>
            <a:r>
              <a:rPr lang="it-IT" dirty="0" err="1" smtClean="0"/>
              <a:t>death</a:t>
            </a:r>
            <a:endParaRPr lang="it-IT" dirty="0" smtClean="0"/>
          </a:p>
          <a:p>
            <a:endParaRPr lang="it-IT" dirty="0"/>
          </a:p>
          <a:p>
            <a:r>
              <a:rPr lang="it-IT" dirty="0" smtClean="0">
                <a:latin typeface="Wingdings"/>
                <a:ea typeface="Wingdings"/>
                <a:cs typeface="Wingdings"/>
                <a:sym typeface="Wingdings"/>
              </a:rPr>
              <a:t></a:t>
            </a:r>
            <a:r>
              <a:rPr lang="it-IT" dirty="0" err="1" smtClean="0"/>
              <a:t>Therapeutic</a:t>
            </a:r>
            <a:r>
              <a:rPr lang="it-IT" dirty="0" smtClean="0"/>
              <a:t> </a:t>
            </a:r>
            <a:r>
              <a:rPr lang="it-IT" dirty="0" err="1" smtClean="0"/>
              <a:t>attempts</a:t>
            </a:r>
            <a:r>
              <a:rPr lang="it-IT" dirty="0" smtClean="0"/>
              <a:t> </a:t>
            </a:r>
            <a:r>
              <a:rPr lang="it-IT" dirty="0"/>
              <a:t>are </a:t>
            </a:r>
            <a:r>
              <a:rPr lang="it-IT" dirty="0" err="1"/>
              <a:t>ongoing</a:t>
            </a:r>
            <a:r>
              <a:rPr lang="it-IT" dirty="0"/>
              <a:t> with </a:t>
            </a:r>
            <a:r>
              <a:rPr lang="it-IT" dirty="0" err="1" smtClean="0"/>
              <a:t>cystamine</a:t>
            </a:r>
            <a:r>
              <a:rPr lang="it-IT" dirty="0" smtClean="0"/>
              <a:t>, </a:t>
            </a:r>
            <a:r>
              <a:rPr lang="it-IT" dirty="0" err="1"/>
              <a:t>inhibiting</a:t>
            </a:r>
            <a:r>
              <a:rPr lang="it-IT" dirty="0"/>
              <a:t> </a:t>
            </a:r>
            <a:r>
              <a:rPr lang="it-IT" dirty="0" err="1" smtClean="0"/>
              <a:t>transglutaminase</a:t>
            </a:r>
            <a:r>
              <a:rPr lang="it-IT" dirty="0" smtClean="0"/>
              <a:t> </a:t>
            </a:r>
            <a:r>
              <a:rPr lang="it-IT" dirty="0" err="1"/>
              <a:t>involved</a:t>
            </a:r>
            <a:r>
              <a:rPr lang="it-IT" dirty="0"/>
              <a:t> in the </a:t>
            </a:r>
            <a:r>
              <a:rPr lang="it-IT" dirty="0" err="1"/>
              <a:t>formation</a:t>
            </a:r>
            <a:r>
              <a:rPr lang="it-IT" dirty="0"/>
              <a:t> of </a:t>
            </a:r>
            <a:r>
              <a:rPr lang="it-IT" dirty="0" err="1"/>
              <a:t>aggregates</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it-IT" sz="3200" dirty="0" smtClean="0"/>
              <a:t>Second </a:t>
            </a:r>
            <a:r>
              <a:rPr lang="it-IT" sz="3200" dirty="0" err="1" smtClean="0"/>
              <a:t>Mendel’s</a:t>
            </a:r>
            <a:r>
              <a:rPr lang="it-IT" sz="3200" dirty="0" smtClean="0"/>
              <a:t> law</a:t>
            </a:r>
          </a:p>
        </p:txBody>
      </p:sp>
      <p:sp>
        <p:nvSpPr>
          <p:cNvPr id="60419" name="Rectangle 3"/>
          <p:cNvSpPr>
            <a:spLocks noGrp="1" noChangeArrowheads="1"/>
          </p:cNvSpPr>
          <p:nvPr>
            <p:ph type="body" idx="1"/>
          </p:nvPr>
        </p:nvSpPr>
        <p:spPr/>
        <p:txBody>
          <a:bodyPr/>
          <a:lstStyle/>
          <a:p>
            <a:pPr eaLnBrk="1" hangingPunct="1"/>
            <a:r>
              <a:rPr lang="it-IT" sz="2800" dirty="0" smtClean="0"/>
              <a:t>Law of </a:t>
            </a:r>
            <a:r>
              <a:rPr lang="it-IT" sz="2800" dirty="0" err="1" smtClean="0"/>
              <a:t>segregation</a:t>
            </a:r>
            <a:r>
              <a:rPr lang="it-IT" sz="2800" dirty="0" smtClean="0"/>
              <a:t>.</a:t>
            </a:r>
          </a:p>
        </p:txBody>
      </p:sp>
      <p:sp>
        <p:nvSpPr>
          <p:cNvPr id="2" name="Rettangolo 1"/>
          <p:cNvSpPr/>
          <p:nvPr/>
        </p:nvSpPr>
        <p:spPr>
          <a:xfrm>
            <a:off x="683568" y="2708920"/>
            <a:ext cx="7632848" cy="1815882"/>
          </a:xfrm>
          <a:prstGeom prst="rect">
            <a:avLst/>
          </a:prstGeom>
        </p:spPr>
        <p:txBody>
          <a:bodyPr wrap="square">
            <a:spAutoFit/>
          </a:bodyPr>
          <a:lstStyle/>
          <a:p>
            <a:r>
              <a:rPr lang="it-IT" sz="2800" i="1" dirty="0"/>
              <a:t>The </a:t>
            </a:r>
            <a:r>
              <a:rPr lang="it-IT" sz="2800" i="1" dirty="0" err="1"/>
              <a:t>two</a:t>
            </a:r>
            <a:r>
              <a:rPr lang="it-IT" sz="2800" i="1" dirty="0"/>
              <a:t> </a:t>
            </a:r>
            <a:r>
              <a:rPr lang="it-IT" sz="2800" i="1" dirty="0" err="1"/>
              <a:t>members</a:t>
            </a:r>
            <a:r>
              <a:rPr lang="it-IT" sz="2800" i="1" dirty="0"/>
              <a:t> of a gene </a:t>
            </a:r>
            <a:r>
              <a:rPr lang="it-IT" sz="2800" i="1" dirty="0" err="1"/>
              <a:t>pair</a:t>
            </a:r>
            <a:r>
              <a:rPr lang="it-IT" sz="2800" i="1" dirty="0"/>
              <a:t> </a:t>
            </a:r>
            <a:r>
              <a:rPr lang="it-IT" sz="2800" i="1" dirty="0" err="1" smtClean="0"/>
              <a:t>get</a:t>
            </a:r>
            <a:r>
              <a:rPr lang="it-IT" sz="2800" i="1" dirty="0" smtClean="0"/>
              <a:t> </a:t>
            </a:r>
            <a:r>
              <a:rPr lang="it-IT" sz="2800" i="1" dirty="0" err="1" smtClean="0"/>
              <a:t>separated</a:t>
            </a:r>
            <a:r>
              <a:rPr lang="it-IT" sz="2800" i="1" dirty="0" smtClean="0"/>
              <a:t> (</a:t>
            </a:r>
            <a:r>
              <a:rPr lang="it-IT" sz="2800" i="1" dirty="0"/>
              <a:t>segregate) from </a:t>
            </a:r>
            <a:r>
              <a:rPr lang="it-IT" sz="2800" i="1" dirty="0" err="1"/>
              <a:t>each</a:t>
            </a:r>
            <a:r>
              <a:rPr lang="it-IT" sz="2800" i="1" dirty="0"/>
              <a:t> </a:t>
            </a:r>
            <a:r>
              <a:rPr lang="it-IT" sz="2800" i="1" dirty="0" err="1"/>
              <a:t>other</a:t>
            </a:r>
            <a:r>
              <a:rPr lang="it-IT" sz="2800" i="1" dirty="0"/>
              <a:t> in the </a:t>
            </a:r>
            <a:r>
              <a:rPr lang="it-IT" sz="2800" i="1" dirty="0" err="1"/>
              <a:t>gametes</a:t>
            </a:r>
            <a:r>
              <a:rPr lang="it-IT" sz="2800" i="1" dirty="0"/>
              <a:t>; </a:t>
            </a:r>
            <a:r>
              <a:rPr lang="it-IT" sz="2800" i="1" dirty="0" err="1"/>
              <a:t>as</a:t>
            </a:r>
            <a:r>
              <a:rPr lang="it-IT" sz="2800" i="1" dirty="0"/>
              <a:t> a </a:t>
            </a:r>
            <a:r>
              <a:rPr lang="it-IT" sz="2800" i="1" dirty="0" err="1"/>
              <a:t>result</a:t>
            </a:r>
            <a:r>
              <a:rPr lang="it-IT" sz="2800" i="1" dirty="0"/>
              <a:t>, </a:t>
            </a:r>
            <a:r>
              <a:rPr lang="it-IT" sz="2800" i="1" dirty="0" err="1"/>
              <a:t>half</a:t>
            </a:r>
            <a:r>
              <a:rPr lang="it-IT" sz="2800" i="1" dirty="0"/>
              <a:t> of the </a:t>
            </a:r>
            <a:r>
              <a:rPr lang="it-IT" sz="2800" i="1" dirty="0" err="1"/>
              <a:t>gametes</a:t>
            </a:r>
            <a:r>
              <a:rPr lang="it-IT" sz="2800" i="1" dirty="0"/>
              <a:t> </a:t>
            </a:r>
            <a:r>
              <a:rPr lang="it-IT" sz="2800" i="1" dirty="0" err="1" smtClean="0"/>
              <a:t>carry</a:t>
            </a:r>
            <a:r>
              <a:rPr lang="it-IT" sz="2800" i="1" dirty="0" smtClean="0"/>
              <a:t> </a:t>
            </a:r>
            <a:r>
              <a:rPr lang="it-IT" sz="2800" i="1" dirty="0" err="1" smtClean="0"/>
              <a:t>one</a:t>
            </a:r>
            <a:r>
              <a:rPr lang="it-IT" sz="2800" i="1" dirty="0" smtClean="0"/>
              <a:t> </a:t>
            </a:r>
            <a:r>
              <a:rPr lang="it-IT" sz="2800" i="1" dirty="0" err="1"/>
              <a:t>member</a:t>
            </a:r>
            <a:r>
              <a:rPr lang="it-IT" sz="2800" i="1" dirty="0"/>
              <a:t> of the </a:t>
            </a:r>
            <a:r>
              <a:rPr lang="it-IT" sz="2800" i="1" dirty="0" err="1"/>
              <a:t>pair</a:t>
            </a:r>
            <a:r>
              <a:rPr lang="it-IT" sz="2800" i="1" dirty="0"/>
              <a:t> in the </a:t>
            </a:r>
            <a:r>
              <a:rPr lang="it-IT" sz="2800" i="1" dirty="0" err="1"/>
              <a:t>other</a:t>
            </a:r>
            <a:r>
              <a:rPr lang="it-IT" sz="2800" i="1" dirty="0"/>
              <a:t> </a:t>
            </a:r>
            <a:r>
              <a:rPr lang="it-IT" sz="2800" i="1" dirty="0" err="1"/>
              <a:t>half</a:t>
            </a:r>
            <a:r>
              <a:rPr lang="it-IT" sz="2800" i="1" dirty="0"/>
              <a:t> </a:t>
            </a:r>
            <a:r>
              <a:rPr lang="it-IT" sz="2800" i="1" dirty="0" err="1" smtClean="0"/>
              <a:t>carry</a:t>
            </a:r>
            <a:r>
              <a:rPr lang="it-IT" sz="2800" i="1" dirty="0" smtClean="0"/>
              <a:t> </a:t>
            </a:r>
            <a:r>
              <a:rPr lang="it-IT" sz="2800" i="1" dirty="0"/>
              <a:t>the </a:t>
            </a:r>
            <a:r>
              <a:rPr lang="it-IT" sz="2800" i="1" dirty="0" err="1"/>
              <a:t>other</a:t>
            </a:r>
            <a:r>
              <a:rPr lang="it-IT" sz="2800" i="1" dirty="0"/>
              <a:t> </a:t>
            </a:r>
            <a:r>
              <a:rPr lang="it-IT" sz="2800" i="1" dirty="0" err="1" smtClean="0"/>
              <a:t>member</a:t>
            </a:r>
            <a:r>
              <a:rPr lang="it-IT" sz="2800" i="1" dirty="0"/>
              <a:t>.</a:t>
            </a:r>
          </a:p>
        </p:txBody>
      </p:sp>
      <p:sp>
        <p:nvSpPr>
          <p:cNvPr id="3" name="CasellaDiTesto 2"/>
          <p:cNvSpPr txBox="1"/>
          <p:nvPr/>
        </p:nvSpPr>
        <p:spPr>
          <a:xfrm>
            <a:off x="540896" y="4924325"/>
            <a:ext cx="8135560" cy="1384995"/>
          </a:xfrm>
          <a:prstGeom prst="rect">
            <a:avLst/>
          </a:prstGeom>
          <a:noFill/>
        </p:spPr>
        <p:txBody>
          <a:bodyPr wrap="none" rtlCol="0">
            <a:spAutoFit/>
          </a:bodyPr>
          <a:lstStyle/>
          <a:p>
            <a:r>
              <a:rPr lang="it-IT" sz="2800" dirty="0" err="1" smtClean="0"/>
              <a:t>This</a:t>
            </a:r>
            <a:r>
              <a:rPr lang="it-IT" sz="2800" dirty="0" smtClean="0"/>
              <a:t> law </a:t>
            </a:r>
            <a:r>
              <a:rPr lang="it-IT" sz="2800" dirty="0" err="1" smtClean="0"/>
              <a:t>postulated</a:t>
            </a:r>
            <a:r>
              <a:rPr lang="it-IT" sz="2800" dirty="0" smtClean="0"/>
              <a:t> 1:2:1 </a:t>
            </a:r>
            <a:r>
              <a:rPr lang="it-IT" sz="2800" dirty="0" err="1" smtClean="0"/>
              <a:t>segregation</a:t>
            </a:r>
            <a:r>
              <a:rPr lang="it-IT" sz="2800" dirty="0" smtClean="0"/>
              <a:t> in </a:t>
            </a:r>
            <a:r>
              <a:rPr lang="it-IT" sz="2800" dirty="0" err="1" smtClean="0"/>
              <a:t>intercrosses</a:t>
            </a:r>
            <a:r>
              <a:rPr lang="it-IT" sz="2800" dirty="0" smtClean="0"/>
              <a:t> of</a:t>
            </a:r>
          </a:p>
          <a:p>
            <a:r>
              <a:rPr lang="it-IT" sz="2800" dirty="0" err="1" smtClean="0"/>
              <a:t>heterozygotes</a:t>
            </a:r>
            <a:r>
              <a:rPr lang="it-IT" sz="2800" dirty="0" smtClean="0"/>
              <a:t> and 1:1 </a:t>
            </a:r>
            <a:r>
              <a:rPr lang="it-IT" sz="2800" dirty="0" err="1" smtClean="0"/>
              <a:t>segregation</a:t>
            </a:r>
            <a:r>
              <a:rPr lang="it-IT" sz="2800" dirty="0" smtClean="0"/>
              <a:t> in </a:t>
            </a:r>
            <a:r>
              <a:rPr lang="it-IT" sz="2800" dirty="0" err="1" smtClean="0"/>
              <a:t>backcrosses</a:t>
            </a:r>
            <a:r>
              <a:rPr lang="it-IT" sz="2800" dirty="0" smtClean="0"/>
              <a:t> of</a:t>
            </a:r>
          </a:p>
          <a:p>
            <a:r>
              <a:rPr lang="it-IT" sz="2800" dirty="0" err="1" smtClean="0"/>
              <a:t>heterozygotes</a:t>
            </a:r>
            <a:r>
              <a:rPr lang="it-IT" sz="2800" dirty="0" smtClean="0"/>
              <a:t> with </a:t>
            </a:r>
            <a:r>
              <a:rPr lang="it-IT" sz="2800" dirty="0" err="1" smtClean="0"/>
              <a:t>homozygotes</a:t>
            </a:r>
            <a:r>
              <a:rPr lang="it-IT" sz="2800" dirty="0" smtClean="0"/>
              <a:t>.</a:t>
            </a:r>
            <a:endParaRPr lang="it-IT" sz="28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3"/>
          <a:srcRect/>
          <a:stretch>
            <a:fillRect/>
          </a:stretch>
        </p:blipFill>
        <p:spPr bwMode="auto">
          <a:xfrm>
            <a:off x="457200" y="304800"/>
            <a:ext cx="4652963" cy="6267450"/>
          </a:xfrm>
          <a:prstGeom prst="rect">
            <a:avLst/>
          </a:prstGeom>
          <a:noFill/>
          <a:ln w="9525">
            <a:noFill/>
            <a:miter lim="800000"/>
            <a:headEnd/>
            <a:tailEnd/>
          </a:ln>
        </p:spPr>
      </p:pic>
      <p:sp>
        <p:nvSpPr>
          <p:cNvPr id="264195" name="Rectangle 3"/>
          <p:cNvSpPr>
            <a:spLocks noChangeArrowheads="1"/>
          </p:cNvSpPr>
          <p:nvPr/>
        </p:nvSpPr>
        <p:spPr bwMode="auto">
          <a:xfrm>
            <a:off x="5334000" y="1066800"/>
            <a:ext cx="2166938" cy="1570038"/>
          </a:xfrm>
          <a:prstGeom prst="rect">
            <a:avLst/>
          </a:prstGeom>
          <a:noFill/>
          <a:ln w="9525">
            <a:noFill/>
            <a:miter lim="800000"/>
            <a:headEnd/>
            <a:tailEnd/>
          </a:ln>
        </p:spPr>
        <p:txBody>
          <a:bodyPr wrap="none">
            <a:spAutoFit/>
          </a:bodyPr>
          <a:lstStyle/>
          <a:p>
            <a:pPr eaLnBrk="0" hangingPunct="0">
              <a:spcBef>
                <a:spcPts val="500"/>
              </a:spcBef>
              <a:spcAft>
                <a:spcPts val="500"/>
              </a:spcAft>
            </a:pPr>
            <a:r>
              <a:rPr lang="it-IT" b="1">
                <a:latin typeface="Arial" pitchFamily="34" charset="0"/>
                <a:cs typeface="Arial" pitchFamily="34" charset="0"/>
              </a:rPr>
              <a:t>Mar 5 1999</a:t>
            </a:r>
            <a:r>
              <a:rPr lang="it-IT">
                <a:latin typeface="Arial" pitchFamily="34" charset="0"/>
                <a:cs typeface="Arial" pitchFamily="34" charset="0"/>
              </a:rPr>
              <a:t/>
            </a:r>
            <a:br>
              <a:rPr lang="it-IT">
                <a:latin typeface="Arial" pitchFamily="34" charset="0"/>
                <a:cs typeface="Arial" pitchFamily="34" charset="0"/>
              </a:rPr>
            </a:br>
            <a:r>
              <a:rPr lang="it-IT">
                <a:latin typeface="Arial" pitchFamily="34" charset="0"/>
                <a:cs typeface="Arial" pitchFamily="34" charset="0"/>
              </a:rPr>
              <a:t>Volume 283</a:t>
            </a:r>
            <a:br>
              <a:rPr lang="it-IT">
                <a:latin typeface="Arial" pitchFamily="34" charset="0"/>
                <a:cs typeface="Arial" pitchFamily="34" charset="0"/>
              </a:rPr>
            </a:br>
            <a:r>
              <a:rPr lang="it-IT">
                <a:latin typeface="Arial" pitchFamily="34" charset="0"/>
                <a:cs typeface="Arial" pitchFamily="34" charset="0"/>
              </a:rPr>
              <a:t>Number 5407</a:t>
            </a:r>
            <a:br>
              <a:rPr lang="it-IT">
                <a:latin typeface="Arial" pitchFamily="34" charset="0"/>
                <a:cs typeface="Arial" pitchFamily="34" charset="0"/>
              </a:rPr>
            </a:br>
            <a:r>
              <a:rPr lang="it-IT">
                <a:latin typeface="Arial" pitchFamily="34" charset="0"/>
                <a:cs typeface="Arial" pitchFamily="34" charset="0"/>
              </a:rPr>
              <a:t>"Mitochondria"</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4195"/>
                                        </p:tgtEl>
                                        <p:attrNameLst>
                                          <p:attrName>style.visibility</p:attrName>
                                        </p:attrNameLst>
                                      </p:cBhvr>
                                      <p:to>
                                        <p:strVal val="visible"/>
                                      </p:to>
                                    </p:set>
                                    <p:animEffect transition="in" filter="wipe(left)">
                                      <p:cBhvr>
                                        <p:cTn id="7" dur="500"/>
                                        <p:tgtEl>
                                          <p:spTgt spid="264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2"/>
          <p:cNvPicPr>
            <a:picLocks noChangeAspect="1" noChangeArrowheads="1"/>
          </p:cNvPicPr>
          <p:nvPr/>
        </p:nvPicPr>
        <p:blipFill>
          <a:blip r:embed="rId3"/>
          <a:srcRect/>
          <a:stretch>
            <a:fillRect/>
          </a:stretch>
        </p:blipFill>
        <p:spPr bwMode="auto">
          <a:xfrm>
            <a:off x="0" y="1588"/>
            <a:ext cx="9144000" cy="68548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80930"/>
                                        </p:tgtEl>
                                        <p:attrNameLst>
                                          <p:attrName>style.visibility</p:attrName>
                                        </p:attrNameLst>
                                      </p:cBhvr>
                                      <p:to>
                                        <p:strVal val="visible"/>
                                      </p:to>
                                    </p:set>
                                    <p:animEffect transition="in" filter="randombar(horizontal)">
                                      <p:cBhvr>
                                        <p:cTn id="7" dur="500"/>
                                        <p:tgtEl>
                                          <p:spTgt spid="380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p:cNvPicPr>
            <a:picLocks noChangeAspect="1" noChangeArrowheads="1"/>
          </p:cNvPicPr>
          <p:nvPr/>
        </p:nvPicPr>
        <p:blipFill>
          <a:blip r:embed="rId3"/>
          <a:srcRect/>
          <a:stretch>
            <a:fillRect/>
          </a:stretch>
        </p:blipFill>
        <p:spPr bwMode="auto">
          <a:xfrm>
            <a:off x="0" y="1588"/>
            <a:ext cx="9144000" cy="68548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p:cNvPicPr>
            <a:picLocks noChangeAspect="1" noChangeArrowheads="1"/>
          </p:cNvPicPr>
          <p:nvPr/>
        </p:nvPicPr>
        <p:blipFill>
          <a:blip r:embed="rId3"/>
          <a:srcRect/>
          <a:stretch>
            <a:fillRect/>
          </a:stretch>
        </p:blipFill>
        <p:spPr bwMode="auto">
          <a:xfrm>
            <a:off x="0" y="1588"/>
            <a:ext cx="9144000" cy="68548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Footer Placeholder 2"/>
          <p:cNvSpPr>
            <a:spLocks noGrp="1"/>
          </p:cNvSpPr>
          <p:nvPr>
            <p:ph type="ftr" sz="quarter" idx="11"/>
          </p:nvPr>
        </p:nvSpPr>
        <p:spPr>
          <a:noFill/>
        </p:spPr>
        <p:txBody>
          <a:bodyPr/>
          <a:lstStyle/>
          <a:p>
            <a:r>
              <a:rPr lang="it-IT" smtClean="0"/>
              <a:t>By NA</a:t>
            </a:r>
          </a:p>
        </p:txBody>
      </p:sp>
      <p:sp>
        <p:nvSpPr>
          <p:cNvPr id="267268" name="Rectangle 3"/>
          <p:cNvSpPr>
            <a:spLocks noChangeArrowheads="1"/>
          </p:cNvSpPr>
          <p:nvPr/>
        </p:nvSpPr>
        <p:spPr bwMode="auto">
          <a:xfrm>
            <a:off x="768350" y="614363"/>
            <a:ext cx="4809279" cy="461665"/>
          </a:xfrm>
          <a:prstGeom prst="rect">
            <a:avLst/>
          </a:prstGeom>
          <a:noFill/>
          <a:ln w="9525">
            <a:noFill/>
            <a:miter lim="800000"/>
            <a:headEnd/>
            <a:tailEnd/>
          </a:ln>
        </p:spPr>
        <p:txBody>
          <a:bodyPr wrap="none">
            <a:spAutoFit/>
          </a:bodyPr>
          <a:lstStyle/>
          <a:p>
            <a:pPr lvl="2"/>
            <a:r>
              <a:rPr lang="en-US" dirty="0" smtClean="0"/>
              <a:t>93</a:t>
            </a:r>
            <a:r>
              <a:rPr lang="en-US" dirty="0"/>
              <a:t>% </a:t>
            </a:r>
            <a:r>
              <a:rPr lang="en-US" dirty="0" smtClean="0"/>
              <a:t>of mitochondrial DNA is coding</a:t>
            </a:r>
            <a:endParaRPr lang="en-US" dirty="0"/>
          </a:p>
        </p:txBody>
      </p:sp>
      <p:sp>
        <p:nvSpPr>
          <p:cNvPr id="267270" name="Rectangle 6"/>
          <p:cNvSpPr>
            <a:spLocks noChangeArrowheads="1"/>
          </p:cNvSpPr>
          <p:nvPr/>
        </p:nvSpPr>
        <p:spPr bwMode="auto">
          <a:xfrm>
            <a:off x="281405" y="3679825"/>
            <a:ext cx="6930102" cy="966418"/>
          </a:xfrm>
          <a:prstGeom prst="rect">
            <a:avLst/>
          </a:prstGeom>
          <a:noFill/>
          <a:ln w="9525">
            <a:noFill/>
            <a:miter lim="800000"/>
            <a:headEnd/>
            <a:tailEnd/>
          </a:ln>
        </p:spPr>
        <p:txBody>
          <a:bodyPr wrap="none">
            <a:spAutoFit/>
          </a:bodyPr>
          <a:lstStyle/>
          <a:p>
            <a:pPr lvl="2">
              <a:lnSpc>
                <a:spcPct val="120000"/>
              </a:lnSpc>
              <a:buSzPct val="150000"/>
              <a:buFontTx/>
              <a:buChar char="-"/>
            </a:pPr>
            <a:r>
              <a:rPr lang="en-US" dirty="0" smtClean="0">
                <a:latin typeface="Comic Sans MS" pitchFamily="66" charset="0"/>
                <a:ea typeface="ＭＳ Ｐゴシック"/>
                <a:cs typeface="ＭＳ Ｐゴシック"/>
              </a:rPr>
              <a:t>Repair mechanisms are less efficient than for</a:t>
            </a:r>
          </a:p>
          <a:p>
            <a:pPr lvl="2">
              <a:lnSpc>
                <a:spcPct val="120000"/>
              </a:lnSpc>
              <a:buSzPct val="150000"/>
            </a:pPr>
            <a:r>
              <a:rPr lang="en-US" dirty="0" smtClean="0">
                <a:latin typeface="Comic Sans MS" pitchFamily="66" charset="0"/>
                <a:ea typeface="ＭＳ Ｐゴシック"/>
                <a:cs typeface="ＭＳ Ｐゴシック"/>
              </a:rPr>
              <a:t>nuclear DNA</a:t>
            </a:r>
            <a:endParaRPr lang="en-US" dirty="0">
              <a:latin typeface="Comic Sans MS" pitchFamily="66" charset="0"/>
              <a:ea typeface="ＭＳ Ｐゴシック"/>
              <a:cs typeface="ＭＳ Ｐゴシック"/>
            </a:endParaRPr>
          </a:p>
        </p:txBody>
      </p:sp>
      <p:sp>
        <p:nvSpPr>
          <p:cNvPr id="2" name="Rettangolo 1"/>
          <p:cNvSpPr/>
          <p:nvPr/>
        </p:nvSpPr>
        <p:spPr>
          <a:xfrm>
            <a:off x="1259632" y="1196752"/>
            <a:ext cx="6768752" cy="830997"/>
          </a:xfrm>
          <a:prstGeom prst="rect">
            <a:avLst/>
          </a:prstGeom>
        </p:spPr>
        <p:txBody>
          <a:bodyPr wrap="square">
            <a:spAutoFit/>
          </a:bodyPr>
          <a:lstStyle/>
          <a:p>
            <a:r>
              <a:rPr lang="it-IT" dirty="0" smtClean="0"/>
              <a:t>- </a:t>
            </a:r>
            <a:r>
              <a:rPr lang="it-IT" dirty="0" err="1" smtClean="0"/>
              <a:t>chromatin</a:t>
            </a:r>
            <a:r>
              <a:rPr lang="it-IT" dirty="0" smtClean="0"/>
              <a:t> </a:t>
            </a:r>
            <a:r>
              <a:rPr lang="it-IT" dirty="0" err="1"/>
              <a:t>structure</a:t>
            </a:r>
            <a:r>
              <a:rPr lang="it-IT" dirty="0"/>
              <a:t> </a:t>
            </a:r>
            <a:r>
              <a:rPr lang="it-IT" dirty="0" err="1"/>
              <a:t>is</a:t>
            </a:r>
            <a:r>
              <a:rPr lang="it-IT" dirty="0"/>
              <a:t> </a:t>
            </a:r>
            <a:r>
              <a:rPr lang="it-IT" dirty="0" err="1"/>
              <a:t>different</a:t>
            </a:r>
            <a:r>
              <a:rPr lang="it-IT" dirty="0"/>
              <a:t>: </a:t>
            </a:r>
            <a:r>
              <a:rPr lang="it-IT" dirty="0" err="1"/>
              <a:t>not</a:t>
            </a:r>
            <a:r>
              <a:rPr lang="it-IT" dirty="0"/>
              <a:t> </a:t>
            </a:r>
            <a:r>
              <a:rPr lang="it-IT" dirty="0" err="1" smtClean="0"/>
              <a:t>protected</a:t>
            </a:r>
            <a:r>
              <a:rPr lang="it-IT" dirty="0" smtClean="0"/>
              <a:t> by </a:t>
            </a:r>
            <a:r>
              <a:rPr lang="it-IT" dirty="0"/>
              <a:t>the </a:t>
            </a:r>
            <a:r>
              <a:rPr lang="it-IT" dirty="0" err="1"/>
              <a:t>histones</a:t>
            </a:r>
            <a:endParaRPr lang="it-IT" dirty="0"/>
          </a:p>
        </p:txBody>
      </p:sp>
      <p:sp>
        <p:nvSpPr>
          <p:cNvPr id="4" name="Rettangolo 3"/>
          <p:cNvSpPr/>
          <p:nvPr/>
        </p:nvSpPr>
        <p:spPr>
          <a:xfrm>
            <a:off x="1331640" y="2084656"/>
            <a:ext cx="6552728" cy="1200328"/>
          </a:xfrm>
          <a:prstGeom prst="rect">
            <a:avLst/>
          </a:prstGeom>
        </p:spPr>
        <p:txBody>
          <a:bodyPr wrap="square">
            <a:spAutoFit/>
          </a:bodyPr>
          <a:lstStyle/>
          <a:p>
            <a:r>
              <a:rPr lang="it-IT" dirty="0" smtClean="0"/>
              <a:t>- By </a:t>
            </a:r>
            <a:r>
              <a:rPr lang="it-IT" dirty="0" err="1" smtClean="0"/>
              <a:t>going</a:t>
            </a:r>
            <a:r>
              <a:rPr lang="it-IT" dirty="0" smtClean="0"/>
              <a:t> </a:t>
            </a:r>
            <a:r>
              <a:rPr lang="it-IT" dirty="0" err="1"/>
              <a:t>through</a:t>
            </a:r>
            <a:r>
              <a:rPr lang="it-IT" dirty="0"/>
              <a:t> </a:t>
            </a:r>
            <a:r>
              <a:rPr lang="it-IT" dirty="0" err="1"/>
              <a:t>many</a:t>
            </a:r>
            <a:r>
              <a:rPr lang="it-IT" dirty="0"/>
              <a:t> </a:t>
            </a:r>
            <a:r>
              <a:rPr lang="it-IT" dirty="0" err="1"/>
              <a:t>cycles</a:t>
            </a:r>
            <a:r>
              <a:rPr lang="it-IT" dirty="0"/>
              <a:t> of </a:t>
            </a:r>
            <a:r>
              <a:rPr lang="it-IT" dirty="0" err="1" smtClean="0"/>
              <a:t>replications</a:t>
            </a:r>
            <a:r>
              <a:rPr lang="it-IT" dirty="0" smtClean="0"/>
              <a:t> </a:t>
            </a:r>
            <a:r>
              <a:rPr lang="it-IT" dirty="0" err="1" smtClean="0"/>
              <a:t>it</a:t>
            </a:r>
            <a:r>
              <a:rPr lang="it-IT" dirty="0" smtClean="0"/>
              <a:t> </a:t>
            </a:r>
            <a:r>
              <a:rPr lang="it-IT" dirty="0" err="1" smtClean="0"/>
              <a:t>is</a:t>
            </a:r>
            <a:r>
              <a:rPr lang="it-IT" dirty="0" smtClean="0"/>
              <a:t> more </a:t>
            </a:r>
            <a:r>
              <a:rPr lang="it-IT" dirty="0" err="1"/>
              <a:t>subject</a:t>
            </a:r>
            <a:r>
              <a:rPr lang="it-IT" dirty="0"/>
              <a:t> </a:t>
            </a:r>
            <a:r>
              <a:rPr lang="it-IT" dirty="0" smtClean="0"/>
              <a:t>to </a:t>
            </a:r>
            <a:r>
              <a:rPr lang="it-IT" dirty="0"/>
              <a:t>replicative </a:t>
            </a:r>
            <a:r>
              <a:rPr lang="it-IT" dirty="0" smtClean="0"/>
              <a:t>machine </a:t>
            </a:r>
            <a:r>
              <a:rPr lang="it-IT" dirty="0" err="1"/>
              <a:t>e</a:t>
            </a:r>
            <a:r>
              <a:rPr lang="it-IT" dirty="0" err="1" smtClean="0"/>
              <a:t>rrors</a:t>
            </a:r>
            <a:endParaRPr lang="it-IT" dirty="0"/>
          </a:p>
          <a:p>
            <a:r>
              <a:rPr lang="it-IT" dirty="0"/>
              <a:t>(source of </a:t>
            </a:r>
            <a:r>
              <a:rPr lang="it-IT" dirty="0" err="1"/>
              <a:t>mutations</a:t>
            </a:r>
            <a:r>
              <a:rPr lang="it-IT" dirty="0"/>
              <a:t> </a:t>
            </a:r>
            <a:r>
              <a:rPr lang="it-IT" dirty="0" err="1" smtClean="0"/>
              <a:t>also</a:t>
            </a:r>
            <a:r>
              <a:rPr lang="it-IT" dirty="0" smtClean="0"/>
              <a:t> for </a:t>
            </a:r>
            <a:r>
              <a:rPr lang="it-IT" dirty="0" err="1" smtClean="0"/>
              <a:t>nuclear</a:t>
            </a:r>
            <a:r>
              <a:rPr lang="it-IT" dirty="0" smtClean="0"/>
              <a:t> DNA)</a:t>
            </a:r>
            <a:endParaRPr lang="it-IT" dirty="0"/>
          </a:p>
        </p:txBody>
      </p:sp>
      <p:sp>
        <p:nvSpPr>
          <p:cNvPr id="6" name="Rettangolo 5"/>
          <p:cNvSpPr/>
          <p:nvPr/>
        </p:nvSpPr>
        <p:spPr>
          <a:xfrm>
            <a:off x="1043608" y="5118283"/>
            <a:ext cx="6984776" cy="830997"/>
          </a:xfrm>
          <a:prstGeom prst="rect">
            <a:avLst/>
          </a:prstGeom>
        </p:spPr>
        <p:txBody>
          <a:bodyPr wrap="square">
            <a:spAutoFit/>
          </a:bodyPr>
          <a:lstStyle/>
          <a:p>
            <a:r>
              <a:rPr lang="it-IT" dirty="0" err="1" smtClean="0">
                <a:solidFill>
                  <a:schemeClr val="accent2"/>
                </a:solidFill>
              </a:rPr>
              <a:t>all</a:t>
            </a:r>
            <a:r>
              <a:rPr lang="it-IT" dirty="0" smtClean="0">
                <a:solidFill>
                  <a:schemeClr val="accent2"/>
                </a:solidFill>
              </a:rPr>
              <a:t> </a:t>
            </a:r>
            <a:r>
              <a:rPr lang="it-IT" dirty="0" err="1">
                <a:solidFill>
                  <a:schemeClr val="accent2"/>
                </a:solidFill>
              </a:rPr>
              <a:t>this</a:t>
            </a:r>
            <a:r>
              <a:rPr lang="it-IT" dirty="0">
                <a:solidFill>
                  <a:schemeClr val="accent2"/>
                </a:solidFill>
              </a:rPr>
              <a:t> </a:t>
            </a:r>
            <a:r>
              <a:rPr lang="it-IT" dirty="0" err="1">
                <a:solidFill>
                  <a:schemeClr val="accent2"/>
                </a:solidFill>
              </a:rPr>
              <a:t>causes</a:t>
            </a:r>
            <a:r>
              <a:rPr lang="it-IT" dirty="0">
                <a:solidFill>
                  <a:schemeClr val="accent2"/>
                </a:solidFill>
              </a:rPr>
              <a:t> </a:t>
            </a:r>
            <a:r>
              <a:rPr lang="it-IT" dirty="0" smtClean="0">
                <a:solidFill>
                  <a:schemeClr val="accent2"/>
                </a:solidFill>
              </a:rPr>
              <a:t>the </a:t>
            </a:r>
            <a:r>
              <a:rPr lang="it-IT" dirty="0" err="1" smtClean="0">
                <a:solidFill>
                  <a:schemeClr val="accent2"/>
                </a:solidFill>
              </a:rPr>
              <a:t>fact</a:t>
            </a:r>
            <a:r>
              <a:rPr lang="it-IT" dirty="0" smtClean="0">
                <a:solidFill>
                  <a:schemeClr val="accent2"/>
                </a:solidFill>
              </a:rPr>
              <a:t> </a:t>
            </a:r>
            <a:r>
              <a:rPr lang="it-IT" dirty="0" err="1" smtClean="0">
                <a:solidFill>
                  <a:schemeClr val="accent2"/>
                </a:solidFill>
              </a:rPr>
              <a:t>that</a:t>
            </a:r>
            <a:r>
              <a:rPr lang="it-IT" dirty="0" smtClean="0">
                <a:solidFill>
                  <a:schemeClr val="accent2"/>
                </a:solidFill>
              </a:rPr>
              <a:t> a </a:t>
            </a:r>
            <a:r>
              <a:rPr lang="it-IT" dirty="0" err="1">
                <a:solidFill>
                  <a:schemeClr val="accent2"/>
                </a:solidFill>
              </a:rPr>
              <a:t>number</a:t>
            </a:r>
            <a:r>
              <a:rPr lang="it-IT" dirty="0">
                <a:solidFill>
                  <a:schemeClr val="accent2"/>
                </a:solidFill>
              </a:rPr>
              <a:t> of </a:t>
            </a:r>
            <a:r>
              <a:rPr lang="it-IT" dirty="0" err="1" smtClean="0">
                <a:solidFill>
                  <a:schemeClr val="accent2"/>
                </a:solidFill>
              </a:rPr>
              <a:t>genetic</a:t>
            </a:r>
            <a:r>
              <a:rPr lang="it-IT" dirty="0" smtClean="0">
                <a:solidFill>
                  <a:schemeClr val="accent2"/>
                </a:solidFill>
              </a:rPr>
              <a:t> </a:t>
            </a:r>
            <a:r>
              <a:rPr lang="it-IT" dirty="0" err="1" smtClean="0">
                <a:solidFill>
                  <a:schemeClr val="accent2"/>
                </a:solidFill>
              </a:rPr>
              <a:t>diseases</a:t>
            </a:r>
            <a:r>
              <a:rPr lang="it-IT" dirty="0" smtClean="0">
                <a:solidFill>
                  <a:schemeClr val="accent2"/>
                </a:solidFill>
              </a:rPr>
              <a:t> </a:t>
            </a:r>
            <a:r>
              <a:rPr lang="it-IT" dirty="0">
                <a:solidFill>
                  <a:schemeClr val="accent2"/>
                </a:solidFill>
              </a:rPr>
              <a:t>are due to </a:t>
            </a:r>
            <a:r>
              <a:rPr lang="it-IT" dirty="0" err="1">
                <a:solidFill>
                  <a:schemeClr val="accent2"/>
                </a:solidFill>
              </a:rPr>
              <a:t>alterations</a:t>
            </a:r>
            <a:r>
              <a:rPr lang="it-IT" dirty="0">
                <a:solidFill>
                  <a:schemeClr val="accent2"/>
                </a:solidFill>
              </a:rPr>
              <a:t> in </a:t>
            </a:r>
            <a:r>
              <a:rPr lang="it-IT" dirty="0" err="1" smtClean="0">
                <a:solidFill>
                  <a:schemeClr val="accent2"/>
                </a:solidFill>
              </a:rPr>
              <a:t>mitochondrial</a:t>
            </a:r>
            <a:r>
              <a:rPr lang="it-IT" dirty="0" smtClean="0">
                <a:solidFill>
                  <a:schemeClr val="accent2"/>
                </a:solidFill>
              </a:rPr>
              <a:t> </a:t>
            </a:r>
            <a:r>
              <a:rPr lang="it-IT" dirty="0" err="1" smtClean="0">
                <a:solidFill>
                  <a:schemeClr val="accent2"/>
                </a:solidFill>
              </a:rPr>
              <a:t>function</a:t>
            </a:r>
            <a:r>
              <a:rPr lang="it-IT" dirty="0" smtClean="0">
                <a:solidFill>
                  <a:schemeClr val="accent2"/>
                </a:solidFill>
              </a:rPr>
              <a:t>.</a:t>
            </a:r>
            <a:endParaRPr lang="it-IT" dirty="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pPr eaLnBrk="1" hangingPunct="1"/>
            <a:r>
              <a:rPr lang="en-US" sz="3600" dirty="0"/>
              <a:t>M</a:t>
            </a:r>
            <a:r>
              <a:rPr lang="en-US" sz="3600" dirty="0" smtClean="0"/>
              <a:t>itochondrial inheritance</a:t>
            </a:r>
          </a:p>
        </p:txBody>
      </p:sp>
      <p:sp>
        <p:nvSpPr>
          <p:cNvPr id="2" name="CasellaDiTesto 1"/>
          <p:cNvSpPr txBox="1"/>
          <p:nvPr/>
        </p:nvSpPr>
        <p:spPr>
          <a:xfrm>
            <a:off x="755576" y="1857013"/>
            <a:ext cx="7560840" cy="4524315"/>
          </a:xfrm>
          <a:prstGeom prst="rect">
            <a:avLst/>
          </a:prstGeom>
          <a:noFill/>
        </p:spPr>
        <p:txBody>
          <a:bodyPr wrap="square" rtlCol="0">
            <a:spAutoFit/>
          </a:bodyPr>
          <a:lstStyle/>
          <a:p>
            <a:r>
              <a:rPr lang="it-IT" dirty="0" smtClean="0">
                <a:latin typeface="Wingdings"/>
                <a:ea typeface="Wingdings"/>
                <a:cs typeface="Wingdings"/>
                <a:sym typeface="Wingdings"/>
              </a:rPr>
              <a:t></a:t>
            </a:r>
            <a:r>
              <a:rPr lang="it-IT" dirty="0" smtClean="0"/>
              <a:t>Due </a:t>
            </a:r>
            <a:r>
              <a:rPr lang="it-IT" dirty="0"/>
              <a:t>to the </a:t>
            </a:r>
            <a:r>
              <a:rPr lang="it-IT" dirty="0" err="1"/>
              <a:t>transmission</a:t>
            </a:r>
            <a:r>
              <a:rPr lang="it-IT" dirty="0"/>
              <a:t> of </a:t>
            </a:r>
            <a:r>
              <a:rPr lang="it-IT" dirty="0" err="1"/>
              <a:t>characters</a:t>
            </a:r>
            <a:r>
              <a:rPr lang="it-IT" dirty="0"/>
              <a:t> </a:t>
            </a:r>
            <a:r>
              <a:rPr lang="it-IT" dirty="0" err="1"/>
              <a:t>encoded</a:t>
            </a:r>
            <a:r>
              <a:rPr lang="it-IT" dirty="0"/>
              <a:t> by </a:t>
            </a:r>
            <a:r>
              <a:rPr lang="it-IT" dirty="0" err="1"/>
              <a:t>mitochondrial</a:t>
            </a:r>
            <a:r>
              <a:rPr lang="it-IT" dirty="0"/>
              <a:t> </a:t>
            </a:r>
            <a:r>
              <a:rPr lang="it-IT" dirty="0" smtClean="0"/>
              <a:t>DNA</a:t>
            </a:r>
          </a:p>
          <a:p>
            <a:endParaRPr lang="it-IT" dirty="0" smtClean="0"/>
          </a:p>
          <a:p>
            <a:r>
              <a:rPr lang="it-IT" dirty="0" smtClean="0">
                <a:latin typeface="Wingdings"/>
                <a:ea typeface="Wingdings"/>
                <a:cs typeface="Wingdings"/>
                <a:sym typeface="Wingdings"/>
              </a:rPr>
              <a:t></a:t>
            </a:r>
            <a:r>
              <a:rPr lang="it-IT" dirty="0" err="1" smtClean="0"/>
              <a:t>Defects</a:t>
            </a:r>
            <a:r>
              <a:rPr lang="it-IT" dirty="0" smtClean="0"/>
              <a:t> </a:t>
            </a:r>
            <a:r>
              <a:rPr lang="it-IT" dirty="0"/>
              <a:t>in the </a:t>
            </a:r>
            <a:r>
              <a:rPr lang="it-IT" dirty="0" err="1"/>
              <a:t>mitochondrial</a:t>
            </a:r>
            <a:r>
              <a:rPr lang="it-IT" dirty="0"/>
              <a:t> DNA show </a:t>
            </a:r>
            <a:r>
              <a:rPr lang="it-IT" dirty="0" err="1"/>
              <a:t>maternal</a:t>
            </a:r>
            <a:r>
              <a:rPr lang="it-IT" dirty="0"/>
              <a:t> </a:t>
            </a:r>
            <a:r>
              <a:rPr lang="it-IT" dirty="0" err="1" smtClean="0"/>
              <a:t>inheritance</a:t>
            </a:r>
            <a:endParaRPr lang="it-IT" dirty="0" smtClean="0"/>
          </a:p>
          <a:p>
            <a:endParaRPr lang="it-IT" dirty="0"/>
          </a:p>
          <a:p>
            <a:r>
              <a:rPr lang="it-IT" dirty="0" smtClean="0">
                <a:latin typeface="Wingdings"/>
                <a:ea typeface="Wingdings"/>
                <a:cs typeface="Wingdings"/>
                <a:sym typeface="Wingdings"/>
              </a:rPr>
              <a:t></a:t>
            </a:r>
            <a:r>
              <a:rPr lang="it-IT" dirty="0" smtClean="0"/>
              <a:t>The </a:t>
            </a:r>
            <a:r>
              <a:rPr lang="it-IT" dirty="0" err="1"/>
              <a:t>absence</a:t>
            </a:r>
            <a:r>
              <a:rPr lang="it-IT" dirty="0"/>
              <a:t> of </a:t>
            </a:r>
            <a:r>
              <a:rPr lang="it-IT" dirty="0" err="1" smtClean="0"/>
              <a:t>controlled</a:t>
            </a:r>
            <a:r>
              <a:rPr lang="it-IT" dirty="0" smtClean="0"/>
              <a:t> </a:t>
            </a:r>
            <a:r>
              <a:rPr lang="it-IT" dirty="0" err="1" smtClean="0"/>
              <a:t>segregation</a:t>
            </a:r>
            <a:r>
              <a:rPr lang="it-IT" dirty="0" smtClean="0"/>
              <a:t> </a:t>
            </a:r>
            <a:r>
              <a:rPr lang="it-IT" dirty="0" err="1"/>
              <a:t>generates</a:t>
            </a:r>
            <a:r>
              <a:rPr lang="it-IT" dirty="0"/>
              <a:t> </a:t>
            </a:r>
            <a:r>
              <a:rPr lang="it-IT" dirty="0" err="1"/>
              <a:t>at</a:t>
            </a:r>
            <a:r>
              <a:rPr lang="it-IT" dirty="0"/>
              <a:t> </a:t>
            </a:r>
            <a:r>
              <a:rPr lang="it-IT" dirty="0" err="1"/>
              <a:t>each</a:t>
            </a:r>
            <a:r>
              <a:rPr lang="it-IT" dirty="0"/>
              <a:t> </a:t>
            </a:r>
            <a:r>
              <a:rPr lang="it-IT" dirty="0" err="1"/>
              <a:t>mitosis</a:t>
            </a:r>
            <a:r>
              <a:rPr lang="it-IT" dirty="0"/>
              <a:t> </a:t>
            </a:r>
            <a:r>
              <a:rPr lang="it-IT" dirty="0" err="1"/>
              <a:t>cells</a:t>
            </a:r>
            <a:r>
              <a:rPr lang="it-IT" dirty="0"/>
              <a:t> with </a:t>
            </a:r>
            <a:r>
              <a:rPr lang="it-IT" dirty="0" err="1"/>
              <a:t>varying</a:t>
            </a:r>
            <a:r>
              <a:rPr lang="it-IT" dirty="0"/>
              <a:t> </a:t>
            </a:r>
            <a:r>
              <a:rPr lang="it-IT" dirty="0" err="1"/>
              <a:t>proportions</a:t>
            </a:r>
            <a:r>
              <a:rPr lang="it-IT" dirty="0"/>
              <a:t> of </a:t>
            </a:r>
            <a:r>
              <a:rPr lang="it-IT" dirty="0" err="1"/>
              <a:t>mitochondria</a:t>
            </a:r>
            <a:r>
              <a:rPr lang="it-IT" dirty="0"/>
              <a:t> with </a:t>
            </a:r>
            <a:r>
              <a:rPr lang="it-IT" dirty="0" err="1"/>
              <a:t>normal</a:t>
            </a:r>
            <a:r>
              <a:rPr lang="it-IT" dirty="0"/>
              <a:t> or </a:t>
            </a:r>
            <a:r>
              <a:rPr lang="it-IT" dirty="0" err="1"/>
              <a:t>mutant</a:t>
            </a:r>
            <a:r>
              <a:rPr lang="it-IT" dirty="0"/>
              <a:t> </a:t>
            </a:r>
            <a:r>
              <a:rPr lang="it-IT" dirty="0" smtClean="0"/>
              <a:t>DNA</a:t>
            </a:r>
          </a:p>
          <a:p>
            <a:endParaRPr lang="it-IT" dirty="0"/>
          </a:p>
          <a:p>
            <a:r>
              <a:rPr lang="it-IT" dirty="0" smtClean="0">
                <a:latin typeface="Wingdings"/>
                <a:ea typeface="Wingdings"/>
                <a:cs typeface="Wingdings"/>
                <a:sym typeface="Wingdings"/>
              </a:rPr>
              <a:t></a:t>
            </a:r>
            <a:r>
              <a:rPr lang="it-IT" dirty="0" err="1" smtClean="0"/>
              <a:t>Characteristics</a:t>
            </a:r>
            <a:r>
              <a:rPr lang="it-IT" dirty="0" smtClean="0"/>
              <a:t> </a:t>
            </a:r>
            <a:r>
              <a:rPr lang="it-IT" dirty="0"/>
              <a:t>of </a:t>
            </a:r>
            <a:r>
              <a:rPr lang="it-IT" dirty="0" err="1"/>
              <a:t>mitochondrial</a:t>
            </a:r>
            <a:r>
              <a:rPr lang="it-IT" dirty="0"/>
              <a:t> </a:t>
            </a:r>
            <a:r>
              <a:rPr lang="it-IT" dirty="0" err="1"/>
              <a:t>diseases</a:t>
            </a:r>
            <a:r>
              <a:rPr lang="it-IT" dirty="0"/>
              <a:t> are incomplete </a:t>
            </a:r>
            <a:r>
              <a:rPr lang="it-IT" dirty="0" err="1"/>
              <a:t>penetrance</a:t>
            </a:r>
            <a:r>
              <a:rPr lang="it-IT" dirty="0"/>
              <a:t>, </a:t>
            </a:r>
            <a:r>
              <a:rPr lang="it-IT" dirty="0" err="1"/>
              <a:t>variable</a:t>
            </a:r>
            <a:r>
              <a:rPr lang="it-IT" dirty="0"/>
              <a:t> </a:t>
            </a:r>
            <a:r>
              <a:rPr lang="it-IT" dirty="0" err="1"/>
              <a:t>expressivity</a:t>
            </a:r>
            <a:r>
              <a:rPr lang="it-IT" dirty="0"/>
              <a:t> and </a:t>
            </a:r>
            <a:r>
              <a:rPr lang="it-IT" dirty="0" err="1"/>
              <a:t>pleiotropy</a:t>
            </a:r>
            <a:endParaRPr lang="it-IT"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eaLnBrk="1" hangingPunct="1"/>
            <a:r>
              <a:rPr lang="en-US" sz="3600" dirty="0" smtClean="0"/>
              <a:t>Examples of mitochondrial diseases</a:t>
            </a:r>
          </a:p>
        </p:txBody>
      </p:sp>
      <p:sp>
        <p:nvSpPr>
          <p:cNvPr id="2" name="Rettangolo 1"/>
          <p:cNvSpPr/>
          <p:nvPr/>
        </p:nvSpPr>
        <p:spPr>
          <a:xfrm>
            <a:off x="827584" y="2048648"/>
            <a:ext cx="7488832" cy="3539431"/>
          </a:xfrm>
          <a:prstGeom prst="rect">
            <a:avLst/>
          </a:prstGeom>
        </p:spPr>
        <p:txBody>
          <a:bodyPr wrap="square">
            <a:spAutoFit/>
          </a:bodyPr>
          <a:lstStyle/>
          <a:p>
            <a:r>
              <a:rPr lang="it-IT" sz="2800" dirty="0" smtClean="0">
                <a:latin typeface="Wingdings"/>
                <a:ea typeface="Wingdings"/>
                <a:cs typeface="Wingdings"/>
                <a:sym typeface="Wingdings"/>
              </a:rPr>
              <a:t></a:t>
            </a:r>
            <a:r>
              <a:rPr lang="it-IT" sz="2800" dirty="0" err="1" smtClean="0">
                <a:solidFill>
                  <a:srgbClr val="3333CC"/>
                </a:solidFill>
              </a:rPr>
              <a:t>Leber's</a:t>
            </a:r>
            <a:r>
              <a:rPr lang="it-IT" sz="2800" dirty="0" smtClean="0">
                <a:solidFill>
                  <a:srgbClr val="3333CC"/>
                </a:solidFill>
              </a:rPr>
              <a:t> </a:t>
            </a:r>
            <a:r>
              <a:rPr lang="it-IT" sz="2800" dirty="0" err="1" smtClean="0">
                <a:solidFill>
                  <a:srgbClr val="3333CC"/>
                </a:solidFill>
              </a:rPr>
              <a:t>syndrome</a:t>
            </a:r>
            <a:r>
              <a:rPr lang="it-IT" sz="2800" dirty="0" smtClean="0"/>
              <a:t>: </a:t>
            </a:r>
            <a:r>
              <a:rPr lang="it-IT" sz="2800" dirty="0" err="1" smtClean="0"/>
              <a:t>optic</a:t>
            </a:r>
            <a:r>
              <a:rPr lang="it-IT" sz="2800" dirty="0" smtClean="0"/>
              <a:t> </a:t>
            </a:r>
            <a:r>
              <a:rPr lang="it-IT" sz="2800" dirty="0" err="1" smtClean="0"/>
              <a:t>neuropathy</a:t>
            </a:r>
            <a:r>
              <a:rPr lang="it-IT" sz="2800" dirty="0" smtClean="0"/>
              <a:t> </a:t>
            </a:r>
            <a:r>
              <a:rPr lang="it-IT" sz="2800" dirty="0"/>
              <a:t>with progressive </a:t>
            </a:r>
            <a:r>
              <a:rPr lang="it-IT" sz="2800" dirty="0" err="1"/>
              <a:t>loss</a:t>
            </a:r>
            <a:r>
              <a:rPr lang="it-IT" sz="2800" dirty="0"/>
              <a:t> of </a:t>
            </a:r>
            <a:r>
              <a:rPr lang="it-IT" sz="2800" dirty="0" err="1"/>
              <a:t>vision</a:t>
            </a:r>
            <a:r>
              <a:rPr lang="it-IT" sz="2800" dirty="0"/>
              <a:t> </a:t>
            </a:r>
            <a:r>
              <a:rPr lang="it-IT" sz="2800" dirty="0" err="1"/>
              <a:t>associated</a:t>
            </a:r>
            <a:r>
              <a:rPr lang="it-IT" sz="2800" dirty="0"/>
              <a:t> with </a:t>
            </a:r>
            <a:r>
              <a:rPr lang="it-IT" sz="2800" dirty="0" err="1"/>
              <a:t>cardiac</a:t>
            </a:r>
            <a:r>
              <a:rPr lang="it-IT" sz="2800" dirty="0"/>
              <a:t> </a:t>
            </a:r>
            <a:r>
              <a:rPr lang="it-IT" sz="2800" dirty="0" err="1"/>
              <a:t>arrhythmia</a:t>
            </a:r>
            <a:r>
              <a:rPr lang="it-IT" sz="2800" dirty="0" smtClean="0"/>
              <a:t>; </a:t>
            </a:r>
            <a:r>
              <a:rPr lang="it-IT" sz="2800" dirty="0" err="1"/>
              <a:t>mutation</a:t>
            </a:r>
            <a:r>
              <a:rPr lang="it-IT" sz="2800" dirty="0"/>
              <a:t> in a </a:t>
            </a:r>
            <a:r>
              <a:rPr lang="it-IT" sz="2800" dirty="0" err="1" smtClean="0"/>
              <a:t>complex</a:t>
            </a:r>
            <a:r>
              <a:rPr lang="it-IT" sz="2800" dirty="0" smtClean="0"/>
              <a:t> I component </a:t>
            </a:r>
            <a:r>
              <a:rPr lang="it-IT" sz="2800" dirty="0"/>
              <a:t>(</a:t>
            </a:r>
            <a:r>
              <a:rPr lang="it-IT" sz="2800" dirty="0" err="1"/>
              <a:t>subunit</a:t>
            </a:r>
            <a:r>
              <a:rPr lang="it-IT" sz="2800" dirty="0"/>
              <a:t> ND1</a:t>
            </a:r>
            <a:r>
              <a:rPr lang="it-IT" sz="2800" dirty="0" smtClean="0"/>
              <a:t>)</a:t>
            </a:r>
          </a:p>
          <a:p>
            <a:endParaRPr lang="it-IT" sz="2800" dirty="0"/>
          </a:p>
          <a:p>
            <a:r>
              <a:rPr lang="it-IT" sz="2800" dirty="0" smtClean="0">
                <a:latin typeface="Wingdings"/>
                <a:ea typeface="Wingdings"/>
                <a:cs typeface="Wingdings"/>
                <a:sym typeface="Wingdings"/>
              </a:rPr>
              <a:t></a:t>
            </a:r>
            <a:r>
              <a:rPr lang="it-IT" sz="2800" dirty="0" smtClean="0">
                <a:solidFill>
                  <a:srgbClr val="3333CC"/>
                </a:solidFill>
              </a:rPr>
              <a:t>MELAS</a:t>
            </a:r>
            <a:r>
              <a:rPr lang="it-IT" sz="2800" dirty="0"/>
              <a:t>: </a:t>
            </a:r>
            <a:r>
              <a:rPr lang="it-IT" sz="2800" dirty="0" err="1"/>
              <a:t>myopathy</a:t>
            </a:r>
            <a:r>
              <a:rPr lang="it-IT" sz="2800" dirty="0"/>
              <a:t>, </a:t>
            </a:r>
            <a:r>
              <a:rPr lang="it-IT" sz="2800" dirty="0" err="1"/>
              <a:t>encephalopathy</a:t>
            </a:r>
            <a:r>
              <a:rPr lang="it-IT" sz="2800" dirty="0"/>
              <a:t>, </a:t>
            </a:r>
            <a:r>
              <a:rPr lang="it-IT" sz="2800" dirty="0" err="1"/>
              <a:t>lactic</a:t>
            </a:r>
            <a:r>
              <a:rPr lang="it-IT" sz="2800" dirty="0"/>
              <a:t> </a:t>
            </a:r>
            <a:r>
              <a:rPr lang="it-IT" sz="2800" dirty="0" err="1"/>
              <a:t>acidosis</a:t>
            </a:r>
            <a:r>
              <a:rPr lang="it-IT" sz="2800" dirty="0"/>
              <a:t>, and </a:t>
            </a:r>
            <a:r>
              <a:rPr lang="it-IT" sz="2800" dirty="0" err="1"/>
              <a:t>stroke</a:t>
            </a:r>
            <a:r>
              <a:rPr lang="it-IT" sz="2800" dirty="0"/>
              <a:t>; </a:t>
            </a:r>
            <a:r>
              <a:rPr lang="it-IT" sz="2800" dirty="0" err="1"/>
              <a:t>mutation</a:t>
            </a:r>
            <a:r>
              <a:rPr lang="it-IT" sz="2800" dirty="0"/>
              <a:t> of </a:t>
            </a:r>
            <a:r>
              <a:rPr lang="it-IT" sz="2800" dirty="0" err="1"/>
              <a:t>mitochondrial</a:t>
            </a:r>
            <a:r>
              <a:rPr lang="it-IT" sz="2800" dirty="0"/>
              <a:t> </a:t>
            </a:r>
            <a:r>
              <a:rPr lang="it-IT" sz="2800" dirty="0" err="1"/>
              <a:t>tRNA</a:t>
            </a:r>
            <a:r>
              <a:rPr lang="it-IT" sz="2800" baseline="30000" dirty="0" err="1"/>
              <a:t>leu</a:t>
            </a:r>
            <a:endParaRPr lang="it-IT" sz="2800" baseline="300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99592" y="1844824"/>
            <a:ext cx="7488832" cy="2246769"/>
          </a:xfrm>
          <a:prstGeom prst="rect">
            <a:avLst/>
          </a:prstGeom>
        </p:spPr>
        <p:txBody>
          <a:bodyPr wrap="square">
            <a:spAutoFit/>
          </a:bodyPr>
          <a:lstStyle/>
          <a:p>
            <a:pPr algn="ctr"/>
            <a:r>
              <a:rPr lang="it-IT" sz="2800" dirty="0" err="1"/>
              <a:t>Mitochondrial</a:t>
            </a:r>
            <a:r>
              <a:rPr lang="it-IT" sz="2800" dirty="0"/>
              <a:t> </a:t>
            </a:r>
            <a:r>
              <a:rPr lang="it-IT" sz="2800" dirty="0" err="1"/>
              <a:t>diseases</a:t>
            </a:r>
            <a:r>
              <a:rPr lang="it-IT" sz="2800" dirty="0"/>
              <a:t> are </a:t>
            </a:r>
            <a:r>
              <a:rPr lang="it-IT" sz="2800" dirty="0" err="1"/>
              <a:t>manifested</a:t>
            </a:r>
            <a:r>
              <a:rPr lang="it-IT" sz="2800" dirty="0"/>
              <a:t> in </a:t>
            </a:r>
            <a:r>
              <a:rPr lang="it-IT" sz="2800" dirty="0" err="1"/>
              <a:t>those</a:t>
            </a:r>
            <a:r>
              <a:rPr lang="it-IT" sz="2800" dirty="0"/>
              <a:t> </a:t>
            </a:r>
            <a:r>
              <a:rPr lang="it-IT" sz="2800" dirty="0" err="1" smtClean="0"/>
              <a:t>districts</a:t>
            </a:r>
            <a:r>
              <a:rPr lang="it-IT" sz="2800" dirty="0" smtClean="0"/>
              <a:t> of </a:t>
            </a:r>
            <a:r>
              <a:rPr lang="it-IT" sz="2800" dirty="0"/>
              <a:t>the </a:t>
            </a:r>
            <a:r>
              <a:rPr lang="it-IT" sz="2800" dirty="0" err="1"/>
              <a:t>organism</a:t>
            </a:r>
            <a:r>
              <a:rPr lang="it-IT" sz="2800" dirty="0"/>
              <a:t> in </a:t>
            </a:r>
            <a:r>
              <a:rPr lang="it-IT" sz="2800" dirty="0" err="1"/>
              <a:t>which</a:t>
            </a:r>
            <a:r>
              <a:rPr lang="it-IT" sz="2800" dirty="0"/>
              <a:t> </a:t>
            </a:r>
            <a:r>
              <a:rPr lang="it-IT" sz="2800" dirty="0" err="1"/>
              <a:t>it's</a:t>
            </a:r>
            <a:r>
              <a:rPr lang="it-IT" sz="2800" dirty="0"/>
              <a:t> </a:t>
            </a:r>
            <a:r>
              <a:rPr lang="it-IT" sz="2800" dirty="0" err="1"/>
              <a:t>required</a:t>
            </a:r>
            <a:r>
              <a:rPr lang="it-IT" sz="2800" dirty="0"/>
              <a:t> a </a:t>
            </a:r>
            <a:r>
              <a:rPr lang="it-IT" sz="2800" dirty="0" err="1"/>
              <a:t>higher</a:t>
            </a:r>
            <a:r>
              <a:rPr lang="it-IT" sz="2800" dirty="0"/>
              <a:t> </a:t>
            </a:r>
            <a:r>
              <a:rPr lang="it-IT" sz="2800" dirty="0" err="1"/>
              <a:t>energy</a:t>
            </a:r>
            <a:r>
              <a:rPr lang="it-IT" sz="2800" dirty="0"/>
              <a:t> production: </a:t>
            </a:r>
            <a:r>
              <a:rPr lang="it-IT" sz="2800" dirty="0" err="1"/>
              <a:t>nervous</a:t>
            </a:r>
            <a:r>
              <a:rPr lang="it-IT" sz="2800" dirty="0"/>
              <a:t> </a:t>
            </a:r>
            <a:r>
              <a:rPr lang="it-IT" sz="2800" dirty="0" err="1"/>
              <a:t>system</a:t>
            </a:r>
            <a:r>
              <a:rPr lang="it-IT" sz="2800" dirty="0"/>
              <a:t>, </a:t>
            </a:r>
            <a:r>
              <a:rPr lang="it-IT" sz="2800" dirty="0" err="1"/>
              <a:t>muscle</a:t>
            </a:r>
            <a:r>
              <a:rPr lang="it-IT" sz="2800" dirty="0"/>
              <a:t>, </a:t>
            </a:r>
            <a:r>
              <a:rPr lang="it-IT" sz="2800" dirty="0" err="1"/>
              <a:t>eyes</a:t>
            </a:r>
            <a:r>
              <a:rPr lang="it-IT" sz="2800" dirty="0"/>
              <a:t>, </a:t>
            </a:r>
            <a:r>
              <a:rPr lang="it-IT" sz="2800" dirty="0" err="1"/>
              <a:t>liver</a:t>
            </a:r>
            <a:r>
              <a:rPr lang="it-IT" sz="2800" dirty="0"/>
              <a:t> ... and </a:t>
            </a:r>
            <a:r>
              <a:rPr lang="it-IT" sz="2800" dirty="0" err="1"/>
              <a:t>have</a:t>
            </a:r>
            <a:r>
              <a:rPr lang="it-IT" sz="2800" dirty="0"/>
              <a:t> high </a:t>
            </a:r>
            <a:r>
              <a:rPr lang="it-IT" sz="2800" dirty="0" err="1"/>
              <a:t>clinical</a:t>
            </a:r>
            <a:r>
              <a:rPr lang="it-IT" sz="2800" dirty="0"/>
              <a:t> </a:t>
            </a:r>
            <a:r>
              <a:rPr lang="it-IT" sz="2800" dirty="0" err="1"/>
              <a:t>variability</a:t>
            </a:r>
            <a:r>
              <a:rPr lang="it-IT" sz="2800" dirty="0"/>
              <a:t> </a:t>
            </a:r>
            <a:r>
              <a:rPr lang="it-IT" sz="2800" dirty="0" err="1"/>
              <a:t>even</a:t>
            </a:r>
            <a:r>
              <a:rPr lang="it-IT" sz="2800" dirty="0"/>
              <a:t> </a:t>
            </a:r>
            <a:r>
              <a:rPr lang="it-IT" sz="2800" dirty="0" err="1"/>
              <a:t>within</a:t>
            </a:r>
            <a:r>
              <a:rPr lang="it-IT" sz="2800" dirty="0"/>
              <a:t> the </a:t>
            </a:r>
            <a:r>
              <a:rPr lang="it-IT" sz="2800" dirty="0" err="1"/>
              <a:t>same</a:t>
            </a:r>
            <a:r>
              <a:rPr lang="it-IT" sz="2800" dirty="0"/>
              <a:t> family.</a:t>
            </a:r>
          </a:p>
        </p:txBody>
      </p:sp>
    </p:spTree>
  </p:cSld>
  <p:clrMapOvr>
    <a:masterClrMapping/>
  </p:clrMapOvr>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p:cNvPicPr>
            <a:picLocks noChangeAspect="1" noChangeArrowheads="1"/>
          </p:cNvPicPr>
          <p:nvPr/>
        </p:nvPicPr>
        <p:blipFill>
          <a:blip r:embed="rId3"/>
          <a:srcRect/>
          <a:stretch>
            <a:fillRect/>
          </a:stretch>
        </p:blipFill>
        <p:spPr bwMode="auto">
          <a:xfrm>
            <a:off x="1285875" y="682625"/>
            <a:ext cx="6500813" cy="6172200"/>
          </a:xfrm>
          <a:prstGeom prst="rect">
            <a:avLst/>
          </a:prstGeom>
          <a:noFill/>
          <a:ln w="9525">
            <a:noFill/>
            <a:miter lim="800000"/>
            <a:headEnd/>
            <a:tailEnd/>
          </a:ln>
        </p:spPr>
      </p:pic>
      <p:sp>
        <p:nvSpPr>
          <p:cNvPr id="132099" name="Rectangle 3"/>
          <p:cNvSpPr>
            <a:spLocks noChangeArrowheads="1"/>
          </p:cNvSpPr>
          <p:nvPr/>
        </p:nvSpPr>
        <p:spPr bwMode="auto">
          <a:xfrm>
            <a:off x="251520" y="35912"/>
            <a:ext cx="8731076" cy="584776"/>
          </a:xfrm>
          <a:prstGeom prst="rect">
            <a:avLst/>
          </a:prstGeom>
          <a:noFill/>
          <a:ln w="9525">
            <a:noFill/>
            <a:miter lim="800000"/>
            <a:headEnd/>
            <a:tailEnd/>
          </a:ln>
        </p:spPr>
        <p:txBody>
          <a:bodyPr wrap="none">
            <a:spAutoFit/>
          </a:bodyPr>
          <a:lstStyle/>
          <a:p>
            <a:pPr eaLnBrk="0" hangingPunct="0">
              <a:defRPr/>
            </a:pPr>
            <a:r>
              <a:rPr lang="it-IT" sz="3200" b="1" dirty="0" err="1">
                <a:solidFill>
                  <a:srgbClr val="C00000"/>
                </a:solidFill>
                <a:effectLst>
                  <a:outerShdw blurRad="38100" dist="38100" dir="2700000" algn="tl">
                    <a:srgbClr val="000000">
                      <a:alpha val="43137"/>
                    </a:srgbClr>
                  </a:outerShdw>
                </a:effectLst>
                <a:latin typeface="Verdana" pitchFamily="34" charset="0"/>
              </a:rPr>
              <a:t>I</a:t>
            </a:r>
            <a:r>
              <a:rPr lang="it-IT" sz="3200" b="1" dirty="0" err="1" smtClean="0">
                <a:solidFill>
                  <a:srgbClr val="C00000"/>
                </a:solidFill>
                <a:effectLst>
                  <a:outerShdw blurRad="38100" dist="38100" dir="2700000" algn="tl">
                    <a:srgbClr val="000000">
                      <a:alpha val="43137"/>
                    </a:srgbClr>
                  </a:outerShdw>
                </a:effectLst>
                <a:latin typeface="Verdana" pitchFamily="34" charset="0"/>
              </a:rPr>
              <a:t>nvolved</a:t>
            </a:r>
            <a:r>
              <a:rPr lang="it-IT" sz="3200" b="1" dirty="0" smtClean="0">
                <a:solidFill>
                  <a:srgbClr val="C00000"/>
                </a:solidFill>
                <a:effectLst>
                  <a:outerShdw blurRad="38100" dist="38100" dir="2700000" algn="tl">
                    <a:srgbClr val="000000">
                      <a:alpha val="43137"/>
                    </a:srgbClr>
                  </a:outerShdw>
                </a:effectLst>
                <a:latin typeface="Verdana" pitchFamily="34" charset="0"/>
              </a:rPr>
              <a:t> </a:t>
            </a:r>
            <a:r>
              <a:rPr lang="it-IT" sz="3200" b="1" dirty="0" err="1" smtClean="0">
                <a:solidFill>
                  <a:srgbClr val="C00000"/>
                </a:solidFill>
                <a:effectLst>
                  <a:outerShdw blurRad="38100" dist="38100" dir="2700000" algn="tl">
                    <a:srgbClr val="000000">
                      <a:alpha val="43137"/>
                    </a:srgbClr>
                  </a:outerShdw>
                </a:effectLst>
                <a:latin typeface="Verdana" pitchFamily="34" charset="0"/>
              </a:rPr>
              <a:t>tissues</a:t>
            </a:r>
            <a:r>
              <a:rPr lang="it-IT" sz="3200" b="1" dirty="0" smtClean="0">
                <a:solidFill>
                  <a:srgbClr val="C00000"/>
                </a:solidFill>
                <a:effectLst>
                  <a:outerShdw blurRad="38100" dist="38100" dir="2700000" algn="tl">
                    <a:srgbClr val="000000">
                      <a:alpha val="43137"/>
                    </a:srgbClr>
                  </a:outerShdw>
                </a:effectLst>
                <a:latin typeface="Verdana" pitchFamily="34" charset="0"/>
              </a:rPr>
              <a:t> and </a:t>
            </a:r>
            <a:r>
              <a:rPr lang="it-IT" sz="3200" b="1" dirty="0" err="1" smtClean="0">
                <a:solidFill>
                  <a:srgbClr val="C00000"/>
                </a:solidFill>
                <a:effectLst>
                  <a:outerShdw blurRad="38100" dist="38100" dir="2700000" algn="tl">
                    <a:srgbClr val="000000">
                      <a:alpha val="43137"/>
                    </a:srgbClr>
                  </a:outerShdw>
                </a:effectLst>
                <a:latin typeface="Verdana" pitchFamily="34" charset="0"/>
              </a:rPr>
              <a:t>clinical</a:t>
            </a:r>
            <a:r>
              <a:rPr lang="it-IT" sz="3200" b="1" dirty="0" smtClean="0">
                <a:solidFill>
                  <a:srgbClr val="C00000"/>
                </a:solidFill>
                <a:effectLst>
                  <a:outerShdw blurRad="38100" dist="38100" dir="2700000" algn="tl">
                    <a:srgbClr val="000000">
                      <a:alpha val="43137"/>
                    </a:srgbClr>
                  </a:outerShdw>
                </a:effectLst>
                <a:latin typeface="Verdana" pitchFamily="34" charset="0"/>
              </a:rPr>
              <a:t> </a:t>
            </a:r>
            <a:r>
              <a:rPr lang="it-IT" sz="3200" b="1" dirty="0" err="1" smtClean="0">
                <a:solidFill>
                  <a:srgbClr val="C00000"/>
                </a:solidFill>
                <a:effectLst>
                  <a:outerShdw blurRad="38100" dist="38100" dir="2700000" algn="tl">
                    <a:srgbClr val="000000">
                      <a:alpha val="43137"/>
                    </a:srgbClr>
                  </a:outerShdw>
                </a:effectLst>
                <a:latin typeface="Verdana" pitchFamily="34" charset="0"/>
              </a:rPr>
              <a:t>pictures</a:t>
            </a:r>
            <a:endParaRPr lang="it-IT" sz="3200" b="1" dirty="0">
              <a:solidFill>
                <a:srgbClr val="C00000"/>
              </a:solidFill>
              <a:effectLst>
                <a:outerShdw blurRad="38100" dist="38100" dir="2700000" algn="tl">
                  <a:srgbClr val="000000">
                    <a:alpha val="43137"/>
                  </a:srgbClr>
                </a:outerShdw>
              </a:effectLst>
              <a:latin typeface="Verdana"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026"/>
          <p:cNvSpPr>
            <a:spLocks noGrp="1" noChangeArrowheads="1"/>
          </p:cNvSpPr>
          <p:nvPr>
            <p:ph type="title"/>
          </p:nvPr>
        </p:nvSpPr>
        <p:spPr/>
        <p:txBody>
          <a:bodyPr/>
          <a:lstStyle/>
          <a:p>
            <a:pPr eaLnBrk="1" hangingPunct="1">
              <a:defRPr/>
            </a:pPr>
            <a:r>
              <a:rPr lang="en-US" sz="3600" b="1" dirty="0" smtClean="0">
                <a:solidFill>
                  <a:srgbClr val="C00000"/>
                </a:solidFill>
                <a:effectLst>
                  <a:outerShdw blurRad="38100" dist="38100" dir="2700000" algn="tl">
                    <a:srgbClr val="000000">
                      <a:alpha val="43137"/>
                    </a:srgbClr>
                  </a:outerShdw>
                </a:effectLst>
              </a:rPr>
              <a:t>A mitochondrial inheritance pattern</a:t>
            </a:r>
          </a:p>
        </p:txBody>
      </p:sp>
      <p:pic>
        <p:nvPicPr>
          <p:cNvPr id="272387" name="Picture 1027"/>
          <p:cNvPicPr>
            <a:picLocks noChangeAspect="1" noChangeArrowheads="1"/>
          </p:cNvPicPr>
          <p:nvPr/>
        </p:nvPicPr>
        <p:blipFill>
          <a:blip r:embed="rId3"/>
          <a:srcRect/>
          <a:stretch>
            <a:fillRect/>
          </a:stretch>
        </p:blipFill>
        <p:spPr bwMode="auto">
          <a:xfrm>
            <a:off x="0" y="2143125"/>
            <a:ext cx="8856663" cy="3576638"/>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it-IT" sz="3200" dirty="0" err="1" smtClean="0"/>
              <a:t>message</a:t>
            </a:r>
            <a:endParaRPr lang="it-IT" sz="3200" dirty="0" smtClean="0"/>
          </a:p>
        </p:txBody>
      </p:sp>
      <p:sp>
        <p:nvSpPr>
          <p:cNvPr id="2" name="Rettangolo 1"/>
          <p:cNvSpPr/>
          <p:nvPr/>
        </p:nvSpPr>
        <p:spPr>
          <a:xfrm>
            <a:off x="755576" y="1761777"/>
            <a:ext cx="7704856" cy="3539431"/>
          </a:xfrm>
          <a:prstGeom prst="rect">
            <a:avLst/>
          </a:prstGeom>
        </p:spPr>
        <p:txBody>
          <a:bodyPr wrap="square">
            <a:spAutoFit/>
          </a:bodyPr>
          <a:lstStyle/>
          <a:p>
            <a:r>
              <a:rPr lang="it-IT" sz="2800" dirty="0" smtClean="0">
                <a:latin typeface="Wingdings"/>
                <a:ea typeface="Wingdings"/>
                <a:cs typeface="Wingdings"/>
                <a:sym typeface="Wingdings"/>
              </a:rPr>
              <a:t> </a:t>
            </a:r>
            <a:r>
              <a:rPr lang="it-IT" sz="2800" dirty="0" smtClean="0"/>
              <a:t>The </a:t>
            </a:r>
            <a:r>
              <a:rPr lang="it-IT" sz="2800" dirty="0" err="1"/>
              <a:t>existence</a:t>
            </a:r>
            <a:r>
              <a:rPr lang="it-IT" sz="2800" dirty="0"/>
              <a:t> of </a:t>
            </a:r>
            <a:r>
              <a:rPr lang="it-IT" sz="2800" dirty="0" err="1"/>
              <a:t>genes</a:t>
            </a:r>
            <a:r>
              <a:rPr lang="it-IT" sz="2800" dirty="0"/>
              <a:t> </a:t>
            </a:r>
            <a:r>
              <a:rPr lang="it-IT" sz="2800" dirty="0" err="1"/>
              <a:t>was</a:t>
            </a:r>
            <a:r>
              <a:rPr lang="it-IT" sz="2800" dirty="0"/>
              <a:t> first </a:t>
            </a:r>
            <a:r>
              <a:rPr lang="it-IT" sz="2800" dirty="0" err="1"/>
              <a:t>hypothesized</a:t>
            </a:r>
            <a:r>
              <a:rPr lang="it-IT" sz="2800" dirty="0"/>
              <a:t> </a:t>
            </a:r>
            <a:r>
              <a:rPr lang="it-IT" sz="2800" dirty="0" err="1"/>
              <a:t>based</a:t>
            </a:r>
            <a:r>
              <a:rPr lang="it-IT" sz="2800" dirty="0"/>
              <a:t> on </a:t>
            </a:r>
            <a:r>
              <a:rPr lang="it-IT" sz="2800" dirty="0" err="1"/>
              <a:t>observation</a:t>
            </a:r>
            <a:r>
              <a:rPr lang="it-IT" sz="2800" dirty="0"/>
              <a:t> of </a:t>
            </a:r>
            <a:r>
              <a:rPr lang="it-IT" sz="2800" dirty="0" err="1"/>
              <a:t>specific</a:t>
            </a:r>
            <a:r>
              <a:rPr lang="it-IT" sz="2800" dirty="0"/>
              <a:t> </a:t>
            </a:r>
            <a:r>
              <a:rPr lang="it-IT" sz="2800" dirty="0" err="1"/>
              <a:t>mathematical</a:t>
            </a:r>
            <a:r>
              <a:rPr lang="it-IT" sz="2800" dirty="0"/>
              <a:t> </a:t>
            </a:r>
            <a:r>
              <a:rPr lang="it-IT" sz="2800" dirty="0" err="1"/>
              <a:t>relationships</a:t>
            </a:r>
            <a:r>
              <a:rPr lang="it-IT" sz="2800" dirty="0"/>
              <a:t> in the </a:t>
            </a:r>
            <a:r>
              <a:rPr lang="it-IT" sz="2800" dirty="0" err="1"/>
              <a:t>progeny</a:t>
            </a:r>
            <a:r>
              <a:rPr lang="it-IT" sz="2800" dirty="0"/>
              <a:t> of </a:t>
            </a:r>
            <a:r>
              <a:rPr lang="it-IT" sz="2800" dirty="0" err="1"/>
              <a:t>two</a:t>
            </a:r>
            <a:r>
              <a:rPr lang="it-IT" sz="2800" dirty="0"/>
              <a:t> </a:t>
            </a:r>
            <a:r>
              <a:rPr lang="it-IT" sz="2800" dirty="0" err="1"/>
              <a:t>parental</a:t>
            </a:r>
            <a:r>
              <a:rPr lang="it-IT" sz="2800" dirty="0"/>
              <a:t> </a:t>
            </a:r>
            <a:r>
              <a:rPr lang="it-IT" sz="2800" dirty="0" err="1"/>
              <a:t>lines</a:t>
            </a:r>
            <a:r>
              <a:rPr lang="it-IT" sz="2800" dirty="0"/>
              <a:t> </a:t>
            </a:r>
            <a:r>
              <a:rPr lang="it-IT" sz="2800" dirty="0" err="1"/>
              <a:t>showing</a:t>
            </a:r>
            <a:r>
              <a:rPr lang="it-IT" sz="2800" dirty="0"/>
              <a:t> </a:t>
            </a:r>
            <a:r>
              <a:rPr lang="it-IT" sz="2800" dirty="0" err="1"/>
              <a:t>different</a:t>
            </a:r>
            <a:r>
              <a:rPr lang="it-IT" sz="2800" dirty="0"/>
              <a:t> </a:t>
            </a:r>
            <a:r>
              <a:rPr lang="it-IT" sz="2800" dirty="0" err="1"/>
              <a:t>phenotypes</a:t>
            </a:r>
            <a:r>
              <a:rPr lang="it-IT" sz="2800" dirty="0"/>
              <a:t>.</a:t>
            </a:r>
          </a:p>
          <a:p>
            <a:endParaRPr lang="it-IT" sz="2800" dirty="0"/>
          </a:p>
          <a:p>
            <a:r>
              <a:rPr lang="it-IT" sz="2800" dirty="0" smtClean="0">
                <a:latin typeface="Wingdings"/>
                <a:ea typeface="Wingdings"/>
                <a:cs typeface="Wingdings"/>
                <a:sym typeface="Wingdings"/>
              </a:rPr>
              <a:t> </a:t>
            </a:r>
            <a:r>
              <a:rPr lang="it-IT" sz="2800" dirty="0" err="1" smtClean="0"/>
              <a:t>These</a:t>
            </a:r>
            <a:r>
              <a:rPr lang="it-IT" sz="2800" dirty="0" smtClean="0"/>
              <a:t> </a:t>
            </a:r>
            <a:r>
              <a:rPr lang="it-IT" sz="2800" dirty="0"/>
              <a:t>general </a:t>
            </a:r>
            <a:r>
              <a:rPr lang="it-IT" sz="2800" dirty="0" err="1"/>
              <a:t>patterns</a:t>
            </a:r>
            <a:r>
              <a:rPr lang="it-IT" sz="2800" dirty="0"/>
              <a:t> of </a:t>
            </a:r>
            <a:r>
              <a:rPr lang="it-IT" sz="2800" dirty="0" err="1"/>
              <a:t>inheritance</a:t>
            </a:r>
            <a:r>
              <a:rPr lang="it-IT" sz="2800" dirty="0"/>
              <a:t> are </a:t>
            </a:r>
            <a:r>
              <a:rPr lang="it-IT" sz="2800" dirty="0" err="1" smtClean="0"/>
              <a:t>still</a:t>
            </a:r>
            <a:r>
              <a:rPr lang="it-IT" sz="2800" dirty="0" smtClean="0"/>
              <a:t> </a:t>
            </a:r>
            <a:r>
              <a:rPr lang="it-IT" sz="2800" dirty="0" err="1" smtClean="0"/>
              <a:t>used</a:t>
            </a:r>
            <a:r>
              <a:rPr lang="it-IT" sz="2800" dirty="0" smtClean="0"/>
              <a:t> </a:t>
            </a:r>
            <a:r>
              <a:rPr lang="it-IT" sz="2800" dirty="0" err="1"/>
              <a:t>today</a:t>
            </a:r>
            <a:r>
              <a:rPr lang="it-IT" sz="2800" dirty="0"/>
              <a:t> to </a:t>
            </a:r>
            <a:r>
              <a:rPr lang="it-IT" sz="2800" dirty="0" err="1"/>
              <a:t>infer</a:t>
            </a:r>
            <a:r>
              <a:rPr lang="it-IT" sz="2800" dirty="0"/>
              <a:t> the </a:t>
            </a:r>
            <a:r>
              <a:rPr lang="it-IT" sz="2800" dirty="0" err="1"/>
              <a:t>existence</a:t>
            </a:r>
            <a:r>
              <a:rPr lang="it-IT" sz="2800" dirty="0"/>
              <a:t> of </a:t>
            </a:r>
            <a:r>
              <a:rPr lang="it-IT" sz="2800" dirty="0" err="1"/>
              <a:t>specific</a:t>
            </a:r>
            <a:r>
              <a:rPr lang="it-IT" sz="2800" dirty="0"/>
              <a:t> </a:t>
            </a:r>
            <a:r>
              <a:rPr lang="it-IT" sz="2800" dirty="0" err="1"/>
              <a:t>genes</a:t>
            </a:r>
            <a:r>
              <a:rPr lang="it-IT" sz="2800" dirty="0"/>
              <a:t> </a:t>
            </a:r>
            <a:r>
              <a:rPr lang="it-IT" sz="2800" dirty="0" err="1"/>
              <a:t>underlying</a:t>
            </a:r>
            <a:r>
              <a:rPr lang="it-IT" sz="2800" dirty="0"/>
              <a:t> </a:t>
            </a:r>
            <a:r>
              <a:rPr lang="it-IT" sz="2800" dirty="0" err="1"/>
              <a:t>specific</a:t>
            </a:r>
            <a:r>
              <a:rPr lang="it-IT" sz="2800" dirty="0"/>
              <a:t> </a:t>
            </a:r>
            <a:r>
              <a:rPr lang="it-IT" sz="2800" dirty="0" err="1"/>
              <a:t>characters</a:t>
            </a:r>
            <a:r>
              <a:rPr lang="it-IT" sz="28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pPr eaLnBrk="1" hangingPunct="1"/>
            <a:r>
              <a:rPr lang="en-US" sz="3200" dirty="0" smtClean="0"/>
              <a:t>Mitochondrial DNA is a hotspot of pathogenic mutations</a:t>
            </a:r>
          </a:p>
        </p:txBody>
      </p:sp>
      <p:sp>
        <p:nvSpPr>
          <p:cNvPr id="134147" name="Rectangle 3"/>
          <p:cNvSpPr>
            <a:spLocks noChangeArrowheads="1"/>
          </p:cNvSpPr>
          <p:nvPr/>
        </p:nvSpPr>
        <p:spPr bwMode="auto">
          <a:xfrm>
            <a:off x="685800" y="2289175"/>
            <a:ext cx="8153400" cy="3540125"/>
          </a:xfrm>
          <a:prstGeom prst="rect">
            <a:avLst/>
          </a:prstGeom>
          <a:noFill/>
          <a:ln w="9525">
            <a:noFill/>
            <a:miter lim="800000"/>
            <a:headEnd/>
            <a:tailEnd/>
          </a:ln>
        </p:spPr>
        <p:txBody>
          <a:bodyPr>
            <a:spAutoFit/>
          </a:bodyPr>
          <a:lstStyle/>
          <a:p>
            <a:pPr eaLnBrk="0" hangingPunct="0">
              <a:buFontTx/>
              <a:buChar char="•"/>
            </a:pPr>
            <a:r>
              <a:rPr lang="it-IT" sz="2800">
                <a:solidFill>
                  <a:srgbClr val="FFFFFF"/>
                </a:solidFill>
                <a:latin typeface="Verdana" pitchFamily="34" charset="0"/>
              </a:rPr>
              <a:t> Il DNA mitocondriale è 1/200 000 del DNA nucleare</a:t>
            </a:r>
          </a:p>
          <a:p>
            <a:pPr eaLnBrk="0" hangingPunct="0">
              <a:buFontTx/>
              <a:buChar char="•"/>
            </a:pPr>
            <a:endParaRPr lang="it-IT" sz="2800">
              <a:solidFill>
                <a:srgbClr val="FFFFFF"/>
              </a:solidFill>
              <a:latin typeface="Verdana" pitchFamily="34" charset="0"/>
            </a:endParaRPr>
          </a:p>
          <a:p>
            <a:pPr eaLnBrk="0" hangingPunct="0">
              <a:buFontTx/>
              <a:buChar char="•"/>
            </a:pPr>
            <a:r>
              <a:rPr lang="it-IT" sz="2800">
                <a:solidFill>
                  <a:srgbClr val="FFFFFF"/>
                </a:solidFill>
                <a:latin typeface="Verdana" pitchFamily="34" charset="0"/>
              </a:rPr>
              <a:t> I geni mitocondriali sono migliaia di copie/cellula</a:t>
            </a:r>
          </a:p>
          <a:p>
            <a:pPr eaLnBrk="0" hangingPunct="0">
              <a:buFontTx/>
              <a:buChar char="•"/>
            </a:pPr>
            <a:endParaRPr lang="it-IT" sz="2800">
              <a:solidFill>
                <a:srgbClr val="FFFFFF"/>
              </a:solidFill>
              <a:latin typeface="Verdana" pitchFamily="34" charset="0"/>
            </a:endParaRPr>
          </a:p>
          <a:p>
            <a:pPr eaLnBrk="0" hangingPunct="0">
              <a:buFontTx/>
              <a:buChar char="•"/>
            </a:pPr>
            <a:r>
              <a:rPr lang="it-IT" sz="2800">
                <a:solidFill>
                  <a:srgbClr val="FFFFFF"/>
                </a:solidFill>
                <a:latin typeface="Verdana" pitchFamily="34" charset="0"/>
              </a:rPr>
              <a:t> Le mutazioni devono originare in una singola molecola di mtDNA</a:t>
            </a:r>
          </a:p>
        </p:txBody>
      </p:sp>
      <p:sp>
        <p:nvSpPr>
          <p:cNvPr id="4" name="Rectangle 2"/>
          <p:cNvSpPr txBox="1">
            <a:spLocks noChangeArrowheads="1"/>
          </p:cNvSpPr>
          <p:nvPr/>
        </p:nvSpPr>
        <p:spPr bwMode="auto">
          <a:xfrm>
            <a:off x="642938" y="2780928"/>
            <a:ext cx="7772400" cy="1257300"/>
          </a:xfrm>
          <a:prstGeom prst="rect">
            <a:avLst/>
          </a:prstGeom>
          <a:noFill/>
          <a:ln w="9525">
            <a:noFill/>
            <a:miter lim="800000"/>
            <a:headEnd/>
            <a:tailEnd/>
          </a:ln>
        </p:spPr>
        <p:txBody>
          <a:bodyPr anchor="ctr"/>
          <a:lstStyle/>
          <a:p>
            <a:pPr algn="ctr">
              <a:defRPr/>
            </a:pPr>
            <a:r>
              <a:rPr lang="en-US" sz="3200" kern="0" dirty="0" smtClean="0">
                <a:solidFill>
                  <a:schemeClr val="tx2"/>
                </a:solidFill>
                <a:latin typeface="+mj-lt"/>
                <a:ea typeface="+mj-ea"/>
                <a:cs typeface="+mj-cs"/>
              </a:rPr>
              <a:t>Mitochondrial diseases are more frequent than expected</a:t>
            </a:r>
            <a:endParaRPr lang="en-US" sz="3200" kern="0" dirty="0">
              <a:solidFill>
                <a:schemeClr val="tx2"/>
              </a:solidFill>
              <a:latin typeface="+mj-lt"/>
              <a:ea typeface="+mj-ea"/>
              <a:cs typeface="+mj-cs"/>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Effect transition="in" filter="fade">
                                      <p:cBhvr>
                                        <p:cTn id="7" dur="500"/>
                                        <p:tgtEl>
                                          <p:spTgt spid="13414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4147">
                                            <p:txEl>
                                              <p:pRg st="2" end="2"/>
                                            </p:txEl>
                                          </p:spTgt>
                                        </p:tgtEl>
                                        <p:attrNameLst>
                                          <p:attrName>style.visibility</p:attrName>
                                        </p:attrNameLst>
                                      </p:cBhvr>
                                      <p:to>
                                        <p:strVal val="visible"/>
                                      </p:to>
                                    </p:set>
                                    <p:animEffect transition="in" filter="fade">
                                      <p:cBhvr>
                                        <p:cTn id="11" dur="500"/>
                                        <p:tgtEl>
                                          <p:spTgt spid="134147">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4147">
                                            <p:txEl>
                                              <p:pRg st="4" end="4"/>
                                            </p:txEl>
                                          </p:spTgt>
                                        </p:tgtEl>
                                        <p:attrNameLst>
                                          <p:attrName>style.visibility</p:attrName>
                                        </p:attrNameLst>
                                      </p:cBhvr>
                                      <p:to>
                                        <p:strVal val="visible"/>
                                      </p:to>
                                    </p:set>
                                    <p:animEffect transition="in" filter="fade">
                                      <p:cBhvr>
                                        <p:cTn id="15" dur="500"/>
                                        <p:tgtEl>
                                          <p:spTgt spid="134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build="p"/>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304800" y="228600"/>
            <a:ext cx="8458200" cy="533400"/>
          </a:xfrm>
        </p:spPr>
        <p:txBody>
          <a:bodyPr/>
          <a:lstStyle/>
          <a:p>
            <a:pPr eaLnBrk="1" hangingPunct="1"/>
            <a:r>
              <a:rPr lang="en-US" sz="3600" dirty="0" smtClean="0"/>
              <a:t>HOMOPLASMY AND HETEROPLASMY</a:t>
            </a:r>
          </a:p>
        </p:txBody>
      </p:sp>
      <p:grpSp>
        <p:nvGrpSpPr>
          <p:cNvPr id="2" name="Group 4"/>
          <p:cNvGrpSpPr>
            <a:grpSpLocks/>
          </p:cNvGrpSpPr>
          <p:nvPr/>
        </p:nvGrpSpPr>
        <p:grpSpPr bwMode="auto">
          <a:xfrm>
            <a:off x="785813" y="4343400"/>
            <a:ext cx="2595562" cy="2232025"/>
            <a:chOff x="731" y="2832"/>
            <a:chExt cx="1635" cy="1406"/>
          </a:xfrm>
        </p:grpSpPr>
        <p:grpSp>
          <p:nvGrpSpPr>
            <p:cNvPr id="274463" name="Group 5"/>
            <p:cNvGrpSpPr>
              <a:grpSpLocks/>
            </p:cNvGrpSpPr>
            <p:nvPr/>
          </p:nvGrpSpPr>
          <p:grpSpPr bwMode="auto">
            <a:xfrm>
              <a:off x="1248" y="2832"/>
              <a:ext cx="624" cy="864"/>
              <a:chOff x="1632" y="3264"/>
              <a:chExt cx="624" cy="864"/>
            </a:xfrm>
          </p:grpSpPr>
          <p:sp>
            <p:nvSpPr>
              <p:cNvPr id="274465" name="Oval 6"/>
              <p:cNvSpPr>
                <a:spLocks noChangeArrowheads="1"/>
              </p:cNvSpPr>
              <p:nvPr/>
            </p:nvSpPr>
            <p:spPr bwMode="auto">
              <a:xfrm>
                <a:off x="1632" y="3264"/>
                <a:ext cx="624" cy="864"/>
              </a:xfrm>
              <a:prstGeom prst="ellipse">
                <a:avLst/>
              </a:prstGeom>
              <a:solidFill>
                <a:schemeClr val="accent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66" name="Oval 7"/>
              <p:cNvSpPr>
                <a:spLocks noChangeArrowheads="1"/>
              </p:cNvSpPr>
              <p:nvPr/>
            </p:nvSpPr>
            <p:spPr bwMode="auto">
              <a:xfrm>
                <a:off x="1872" y="3360"/>
                <a:ext cx="192" cy="192"/>
              </a:xfrm>
              <a:prstGeom prst="ellipse">
                <a:avLst/>
              </a:prstGeom>
              <a:solidFill>
                <a:schemeClr val="tx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67" name="AutoShape 8"/>
              <p:cNvSpPr>
                <a:spLocks noChangeArrowheads="1"/>
              </p:cNvSpPr>
              <p:nvPr/>
            </p:nvSpPr>
            <p:spPr bwMode="auto">
              <a:xfrm>
                <a:off x="1824" y="3648"/>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68" name="AutoShape 9"/>
              <p:cNvSpPr>
                <a:spLocks noChangeArrowheads="1"/>
              </p:cNvSpPr>
              <p:nvPr/>
            </p:nvSpPr>
            <p:spPr bwMode="auto">
              <a:xfrm>
                <a:off x="1728" y="3504"/>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69" name="AutoShape 10"/>
              <p:cNvSpPr>
                <a:spLocks noChangeArrowheads="1"/>
              </p:cNvSpPr>
              <p:nvPr/>
            </p:nvSpPr>
            <p:spPr bwMode="auto">
              <a:xfrm>
                <a:off x="2064" y="3600"/>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70" name="AutoShape 11"/>
              <p:cNvSpPr>
                <a:spLocks noChangeArrowheads="1"/>
              </p:cNvSpPr>
              <p:nvPr/>
            </p:nvSpPr>
            <p:spPr bwMode="auto">
              <a:xfrm>
                <a:off x="1872" y="3888"/>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71" name="AutoShape 12"/>
              <p:cNvSpPr>
                <a:spLocks noChangeArrowheads="1"/>
              </p:cNvSpPr>
              <p:nvPr/>
            </p:nvSpPr>
            <p:spPr bwMode="auto">
              <a:xfrm>
                <a:off x="1920" y="3648"/>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72" name="AutoShape 13"/>
              <p:cNvSpPr>
                <a:spLocks noChangeArrowheads="1"/>
              </p:cNvSpPr>
              <p:nvPr/>
            </p:nvSpPr>
            <p:spPr bwMode="auto">
              <a:xfrm>
                <a:off x="2064" y="3792"/>
                <a:ext cx="48" cy="144"/>
              </a:xfrm>
              <a:prstGeom prst="roundRect">
                <a:avLst>
                  <a:gd name="adj" fmla="val 16667"/>
                </a:avLst>
              </a:prstGeom>
              <a:solidFill>
                <a:srgbClr val="F1D0CA"/>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73" name="AutoShape 14"/>
              <p:cNvSpPr>
                <a:spLocks noChangeArrowheads="1"/>
              </p:cNvSpPr>
              <p:nvPr/>
            </p:nvSpPr>
            <p:spPr bwMode="auto">
              <a:xfrm>
                <a:off x="1776" y="3840"/>
                <a:ext cx="48" cy="144"/>
              </a:xfrm>
              <a:prstGeom prst="roundRect">
                <a:avLst>
                  <a:gd name="adj" fmla="val 16667"/>
                </a:avLst>
              </a:prstGeom>
              <a:solidFill>
                <a:srgbClr val="F1D0CA"/>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74" name="AutoShape 15"/>
              <p:cNvSpPr>
                <a:spLocks noChangeArrowheads="1"/>
              </p:cNvSpPr>
              <p:nvPr/>
            </p:nvSpPr>
            <p:spPr bwMode="auto">
              <a:xfrm>
                <a:off x="1968" y="3888"/>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grpSp>
        <p:sp>
          <p:nvSpPr>
            <p:cNvPr id="274464" name="Rectangle 16"/>
            <p:cNvSpPr>
              <a:spLocks noChangeArrowheads="1"/>
            </p:cNvSpPr>
            <p:nvPr/>
          </p:nvSpPr>
          <p:spPr bwMode="auto">
            <a:xfrm>
              <a:off x="731" y="3792"/>
              <a:ext cx="1635" cy="446"/>
            </a:xfrm>
            <a:prstGeom prst="rect">
              <a:avLst/>
            </a:prstGeom>
            <a:noFill/>
            <a:ln w="9525">
              <a:noFill/>
              <a:miter lim="800000"/>
              <a:headEnd/>
              <a:tailEnd/>
            </a:ln>
          </p:spPr>
          <p:txBody>
            <a:bodyPr wrap="none">
              <a:spAutoFit/>
            </a:bodyPr>
            <a:lstStyle/>
            <a:p>
              <a:pPr algn="ctr" eaLnBrk="0" hangingPunct="0"/>
              <a:r>
                <a:rPr lang="en-US" sz="2000" dirty="0" err="1">
                  <a:solidFill>
                    <a:srgbClr val="FFFFFF"/>
                  </a:solidFill>
                  <a:latin typeface="Verdana" pitchFamily="34" charset="0"/>
                </a:rPr>
                <a:t>Omoplasmia</a:t>
              </a:r>
              <a:endParaRPr lang="en-US" sz="2000" dirty="0">
                <a:solidFill>
                  <a:srgbClr val="FFFFFF"/>
                </a:solidFill>
                <a:latin typeface="Verdana" pitchFamily="34" charset="0"/>
              </a:endParaRPr>
            </a:p>
            <a:p>
              <a:pPr algn="ctr" eaLnBrk="0" hangingPunct="0"/>
              <a:r>
                <a:rPr lang="en-US" sz="2000" dirty="0" smtClean="0">
                  <a:solidFill>
                    <a:srgbClr val="FFFFFF"/>
                  </a:solidFill>
                  <a:latin typeface="Verdana" pitchFamily="34" charset="0"/>
                </a:rPr>
                <a:t>(</a:t>
              </a:r>
              <a:r>
                <a:rPr lang="en-US" sz="2000" dirty="0" err="1" smtClean="0">
                  <a:solidFill>
                    <a:srgbClr val="FFFFFF"/>
                  </a:solidFill>
                  <a:latin typeface="Verdana" pitchFamily="34" charset="0"/>
                </a:rPr>
                <a:t>genoma</a:t>
              </a:r>
              <a:r>
                <a:rPr lang="en-US" sz="2000" dirty="0" smtClean="0">
                  <a:solidFill>
                    <a:srgbClr val="FFFFFF"/>
                  </a:solidFill>
                  <a:latin typeface="Verdana" pitchFamily="34" charset="0"/>
                </a:rPr>
                <a:t> </a:t>
              </a:r>
              <a:r>
                <a:rPr lang="en-US" sz="2000" dirty="0" err="1">
                  <a:solidFill>
                    <a:srgbClr val="FFFFFF"/>
                  </a:solidFill>
                  <a:latin typeface="Verdana" pitchFamily="34" charset="0"/>
                </a:rPr>
                <a:t>normale</a:t>
              </a:r>
              <a:r>
                <a:rPr lang="en-US" sz="2000" dirty="0">
                  <a:solidFill>
                    <a:srgbClr val="FFFFFF"/>
                  </a:solidFill>
                  <a:latin typeface="Verdana" pitchFamily="34" charset="0"/>
                </a:rPr>
                <a:t>)</a:t>
              </a:r>
            </a:p>
          </p:txBody>
        </p:sp>
      </p:grpSp>
      <p:grpSp>
        <p:nvGrpSpPr>
          <p:cNvPr id="4" name="Group 17"/>
          <p:cNvGrpSpPr>
            <a:grpSpLocks/>
          </p:cNvGrpSpPr>
          <p:nvPr/>
        </p:nvGrpSpPr>
        <p:grpSpPr bwMode="auto">
          <a:xfrm>
            <a:off x="3362325" y="4343400"/>
            <a:ext cx="2465388" cy="2232025"/>
            <a:chOff x="2118" y="2832"/>
            <a:chExt cx="1553" cy="1406"/>
          </a:xfrm>
        </p:grpSpPr>
        <p:grpSp>
          <p:nvGrpSpPr>
            <p:cNvPr id="274451" name="Group 18"/>
            <p:cNvGrpSpPr>
              <a:grpSpLocks/>
            </p:cNvGrpSpPr>
            <p:nvPr/>
          </p:nvGrpSpPr>
          <p:grpSpPr bwMode="auto">
            <a:xfrm>
              <a:off x="2592" y="2832"/>
              <a:ext cx="624" cy="864"/>
              <a:chOff x="3024" y="3264"/>
              <a:chExt cx="624" cy="864"/>
            </a:xfrm>
          </p:grpSpPr>
          <p:sp>
            <p:nvSpPr>
              <p:cNvPr id="274453" name="Oval 19"/>
              <p:cNvSpPr>
                <a:spLocks noChangeArrowheads="1"/>
              </p:cNvSpPr>
              <p:nvPr/>
            </p:nvSpPr>
            <p:spPr bwMode="auto">
              <a:xfrm>
                <a:off x="3024" y="3264"/>
                <a:ext cx="624" cy="864"/>
              </a:xfrm>
              <a:prstGeom prst="ellipse">
                <a:avLst/>
              </a:prstGeom>
              <a:solidFill>
                <a:schemeClr val="accent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54" name="Oval 20"/>
              <p:cNvSpPr>
                <a:spLocks noChangeArrowheads="1"/>
              </p:cNvSpPr>
              <p:nvPr/>
            </p:nvSpPr>
            <p:spPr bwMode="auto">
              <a:xfrm>
                <a:off x="3264" y="3360"/>
                <a:ext cx="192" cy="192"/>
              </a:xfrm>
              <a:prstGeom prst="ellipse">
                <a:avLst/>
              </a:prstGeom>
              <a:solidFill>
                <a:schemeClr val="tx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55" name="AutoShape 21"/>
              <p:cNvSpPr>
                <a:spLocks noChangeArrowheads="1"/>
              </p:cNvSpPr>
              <p:nvPr/>
            </p:nvSpPr>
            <p:spPr bwMode="auto">
              <a:xfrm>
                <a:off x="3216" y="3648"/>
                <a:ext cx="48" cy="144"/>
              </a:xfrm>
              <a:prstGeom prst="roundRect">
                <a:avLst>
                  <a:gd name="adj" fmla="val 16667"/>
                </a:avLst>
              </a:prstGeom>
              <a:solidFill>
                <a:srgbClr val="EC1005"/>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56" name="AutoShape 22"/>
              <p:cNvSpPr>
                <a:spLocks noChangeArrowheads="1"/>
              </p:cNvSpPr>
              <p:nvPr/>
            </p:nvSpPr>
            <p:spPr bwMode="auto">
              <a:xfrm>
                <a:off x="3120" y="3504"/>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57" name="AutoShape 23"/>
              <p:cNvSpPr>
                <a:spLocks noChangeArrowheads="1"/>
              </p:cNvSpPr>
              <p:nvPr/>
            </p:nvSpPr>
            <p:spPr bwMode="auto">
              <a:xfrm>
                <a:off x="3456" y="3600"/>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58" name="AutoShape 24"/>
              <p:cNvSpPr>
                <a:spLocks noChangeArrowheads="1"/>
              </p:cNvSpPr>
              <p:nvPr/>
            </p:nvSpPr>
            <p:spPr bwMode="auto">
              <a:xfrm>
                <a:off x="3264" y="3888"/>
                <a:ext cx="48" cy="144"/>
              </a:xfrm>
              <a:prstGeom prst="roundRect">
                <a:avLst>
                  <a:gd name="adj" fmla="val 16667"/>
                </a:avLst>
              </a:prstGeom>
              <a:solidFill>
                <a:srgbClr val="EC1005"/>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59" name="AutoShape 25"/>
              <p:cNvSpPr>
                <a:spLocks noChangeArrowheads="1"/>
              </p:cNvSpPr>
              <p:nvPr/>
            </p:nvSpPr>
            <p:spPr bwMode="auto">
              <a:xfrm>
                <a:off x="3312" y="3648"/>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60" name="AutoShape 26"/>
              <p:cNvSpPr>
                <a:spLocks noChangeArrowheads="1"/>
              </p:cNvSpPr>
              <p:nvPr/>
            </p:nvSpPr>
            <p:spPr bwMode="auto">
              <a:xfrm>
                <a:off x="3456" y="3792"/>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61" name="AutoShape 27"/>
              <p:cNvSpPr>
                <a:spLocks noChangeArrowheads="1"/>
              </p:cNvSpPr>
              <p:nvPr/>
            </p:nvSpPr>
            <p:spPr bwMode="auto">
              <a:xfrm>
                <a:off x="3168" y="3840"/>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62" name="AutoShape 28"/>
              <p:cNvSpPr>
                <a:spLocks noChangeArrowheads="1"/>
              </p:cNvSpPr>
              <p:nvPr/>
            </p:nvSpPr>
            <p:spPr bwMode="auto">
              <a:xfrm>
                <a:off x="3360" y="3888"/>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grpSp>
        <p:sp>
          <p:nvSpPr>
            <p:cNvPr id="274452" name="Rectangle 29"/>
            <p:cNvSpPr>
              <a:spLocks noChangeArrowheads="1"/>
            </p:cNvSpPr>
            <p:nvPr/>
          </p:nvSpPr>
          <p:spPr bwMode="auto">
            <a:xfrm>
              <a:off x="2118" y="3792"/>
              <a:ext cx="1553" cy="446"/>
            </a:xfrm>
            <a:prstGeom prst="rect">
              <a:avLst/>
            </a:prstGeom>
            <a:noFill/>
            <a:ln w="9525">
              <a:noFill/>
              <a:miter lim="800000"/>
              <a:headEnd/>
              <a:tailEnd/>
            </a:ln>
          </p:spPr>
          <p:txBody>
            <a:bodyPr wrap="none">
              <a:spAutoFit/>
            </a:bodyPr>
            <a:lstStyle/>
            <a:p>
              <a:pPr algn="ctr" eaLnBrk="0" hangingPunct="0"/>
              <a:r>
                <a:rPr lang="en-US" sz="2000">
                  <a:solidFill>
                    <a:srgbClr val="FFFFFF"/>
                  </a:solidFill>
                  <a:latin typeface="Verdana" pitchFamily="34" charset="0"/>
                </a:rPr>
                <a:t>Omoplasmia</a:t>
              </a:r>
            </a:p>
            <a:p>
              <a:pPr algn="ctr" eaLnBrk="0" hangingPunct="0"/>
              <a:r>
                <a:rPr lang="en-US" sz="2000">
                  <a:solidFill>
                    <a:srgbClr val="FFFFFF"/>
                  </a:solidFill>
                  <a:latin typeface="Verdana" pitchFamily="34" charset="0"/>
                </a:rPr>
                <a:t>(genoma mutato)</a:t>
              </a:r>
            </a:p>
          </p:txBody>
        </p:sp>
      </p:grpSp>
      <p:grpSp>
        <p:nvGrpSpPr>
          <p:cNvPr id="6" name="Group 30"/>
          <p:cNvGrpSpPr>
            <a:grpSpLocks/>
          </p:cNvGrpSpPr>
          <p:nvPr/>
        </p:nvGrpSpPr>
        <p:grpSpPr bwMode="auto">
          <a:xfrm>
            <a:off x="6215063" y="4343400"/>
            <a:ext cx="1857375" cy="1847850"/>
            <a:chOff x="3655" y="2880"/>
            <a:chExt cx="1170" cy="1164"/>
          </a:xfrm>
        </p:grpSpPr>
        <p:grpSp>
          <p:nvGrpSpPr>
            <p:cNvPr id="274439" name="Group 31"/>
            <p:cNvGrpSpPr>
              <a:grpSpLocks/>
            </p:cNvGrpSpPr>
            <p:nvPr/>
          </p:nvGrpSpPr>
          <p:grpSpPr bwMode="auto">
            <a:xfrm>
              <a:off x="3840" y="2880"/>
              <a:ext cx="624" cy="864"/>
              <a:chOff x="3840" y="2880"/>
              <a:chExt cx="624" cy="864"/>
            </a:xfrm>
          </p:grpSpPr>
          <p:sp>
            <p:nvSpPr>
              <p:cNvPr id="274441" name="Oval 32"/>
              <p:cNvSpPr>
                <a:spLocks noChangeArrowheads="1"/>
              </p:cNvSpPr>
              <p:nvPr/>
            </p:nvSpPr>
            <p:spPr bwMode="auto">
              <a:xfrm>
                <a:off x="3840" y="2880"/>
                <a:ext cx="624" cy="864"/>
              </a:xfrm>
              <a:prstGeom prst="ellipse">
                <a:avLst/>
              </a:prstGeom>
              <a:solidFill>
                <a:schemeClr val="accent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2" name="Oval 33"/>
              <p:cNvSpPr>
                <a:spLocks noChangeArrowheads="1"/>
              </p:cNvSpPr>
              <p:nvPr/>
            </p:nvSpPr>
            <p:spPr bwMode="auto">
              <a:xfrm>
                <a:off x="4080" y="2976"/>
                <a:ext cx="192" cy="192"/>
              </a:xfrm>
              <a:prstGeom prst="ellipse">
                <a:avLst/>
              </a:prstGeom>
              <a:solidFill>
                <a:schemeClr val="tx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3" name="AutoShape 34"/>
              <p:cNvSpPr>
                <a:spLocks noChangeArrowheads="1"/>
              </p:cNvSpPr>
              <p:nvPr/>
            </p:nvSpPr>
            <p:spPr bwMode="auto">
              <a:xfrm>
                <a:off x="4032" y="3264"/>
                <a:ext cx="48" cy="144"/>
              </a:xfrm>
              <a:prstGeom prst="roundRect">
                <a:avLst>
                  <a:gd name="adj" fmla="val 16667"/>
                </a:avLst>
              </a:prstGeom>
              <a:solidFill>
                <a:srgbClr val="EC1005"/>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4" name="AutoShape 35"/>
              <p:cNvSpPr>
                <a:spLocks noChangeArrowheads="1"/>
              </p:cNvSpPr>
              <p:nvPr/>
            </p:nvSpPr>
            <p:spPr bwMode="auto">
              <a:xfrm>
                <a:off x="3936" y="3120"/>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5" name="AutoShape 36"/>
              <p:cNvSpPr>
                <a:spLocks noChangeArrowheads="1"/>
              </p:cNvSpPr>
              <p:nvPr/>
            </p:nvSpPr>
            <p:spPr bwMode="auto">
              <a:xfrm>
                <a:off x="4272" y="3216"/>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6" name="AutoShape 37"/>
              <p:cNvSpPr>
                <a:spLocks noChangeArrowheads="1"/>
              </p:cNvSpPr>
              <p:nvPr/>
            </p:nvSpPr>
            <p:spPr bwMode="auto">
              <a:xfrm>
                <a:off x="4080" y="3504"/>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7" name="AutoShape 38"/>
              <p:cNvSpPr>
                <a:spLocks noChangeArrowheads="1"/>
              </p:cNvSpPr>
              <p:nvPr/>
            </p:nvSpPr>
            <p:spPr bwMode="auto">
              <a:xfrm>
                <a:off x="4128" y="3264"/>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8" name="AutoShape 39"/>
              <p:cNvSpPr>
                <a:spLocks noChangeArrowheads="1"/>
              </p:cNvSpPr>
              <p:nvPr/>
            </p:nvSpPr>
            <p:spPr bwMode="auto">
              <a:xfrm>
                <a:off x="4272" y="3408"/>
                <a:ext cx="48" cy="144"/>
              </a:xfrm>
              <a:prstGeom prst="roundRect">
                <a:avLst>
                  <a:gd name="adj" fmla="val 16667"/>
                </a:avLst>
              </a:prstGeom>
              <a:solidFill>
                <a:schemeClr val="bg1"/>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49" name="AutoShape 40"/>
              <p:cNvSpPr>
                <a:spLocks noChangeArrowheads="1"/>
              </p:cNvSpPr>
              <p:nvPr/>
            </p:nvSpPr>
            <p:spPr bwMode="auto">
              <a:xfrm>
                <a:off x="3984" y="3456"/>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sp>
            <p:nvSpPr>
              <p:cNvPr id="274450" name="AutoShape 41"/>
              <p:cNvSpPr>
                <a:spLocks noChangeArrowheads="1"/>
              </p:cNvSpPr>
              <p:nvPr/>
            </p:nvSpPr>
            <p:spPr bwMode="auto">
              <a:xfrm>
                <a:off x="4176" y="3504"/>
                <a:ext cx="48" cy="144"/>
              </a:xfrm>
              <a:prstGeom prst="roundRect">
                <a:avLst>
                  <a:gd name="adj" fmla="val 16667"/>
                </a:avLst>
              </a:prstGeom>
              <a:solidFill>
                <a:srgbClr val="FF0603"/>
              </a:solidFill>
              <a:ln w="9525">
                <a:solidFill>
                  <a:schemeClr val="tx1"/>
                </a:solidFill>
                <a:round/>
                <a:headEnd/>
                <a:tailEnd/>
              </a:ln>
            </p:spPr>
            <p:txBody>
              <a:bodyPr wrap="none" anchor="ctr"/>
              <a:lstStyle/>
              <a:p>
                <a:pPr eaLnBrk="0" hangingPunct="0"/>
                <a:endParaRPr lang="it-IT" sz="3200">
                  <a:solidFill>
                    <a:srgbClr val="FFFFFF"/>
                  </a:solidFill>
                  <a:latin typeface="Verdana" pitchFamily="34" charset="0"/>
                </a:endParaRPr>
              </a:p>
            </p:txBody>
          </p:sp>
        </p:grpSp>
        <p:sp>
          <p:nvSpPr>
            <p:cNvPr id="274440" name="Rectangle 42"/>
            <p:cNvSpPr>
              <a:spLocks noChangeArrowheads="1"/>
            </p:cNvSpPr>
            <p:nvPr/>
          </p:nvSpPr>
          <p:spPr bwMode="auto">
            <a:xfrm>
              <a:off x="3655" y="3792"/>
              <a:ext cx="1170" cy="252"/>
            </a:xfrm>
            <a:prstGeom prst="rect">
              <a:avLst/>
            </a:prstGeom>
            <a:noFill/>
            <a:ln w="9525">
              <a:noFill/>
              <a:miter lim="800000"/>
              <a:headEnd/>
              <a:tailEnd/>
            </a:ln>
          </p:spPr>
          <p:txBody>
            <a:bodyPr wrap="none">
              <a:spAutoFit/>
            </a:bodyPr>
            <a:lstStyle/>
            <a:p>
              <a:pPr algn="ctr" eaLnBrk="0" hangingPunct="0"/>
              <a:r>
                <a:rPr lang="en-US" sz="2000">
                  <a:solidFill>
                    <a:srgbClr val="FFFFFF"/>
                  </a:solidFill>
                  <a:latin typeface="Verdana" pitchFamily="34" charset="0"/>
                </a:rPr>
                <a:t>Eteroplasmia</a:t>
              </a:r>
            </a:p>
          </p:txBody>
        </p:sp>
      </p:grpSp>
      <p:sp>
        <p:nvSpPr>
          <p:cNvPr id="3" name="Rettangolo 2"/>
          <p:cNvSpPr/>
          <p:nvPr/>
        </p:nvSpPr>
        <p:spPr>
          <a:xfrm>
            <a:off x="755576" y="1124744"/>
            <a:ext cx="7704856" cy="2677656"/>
          </a:xfrm>
          <a:prstGeom prst="rect">
            <a:avLst/>
          </a:prstGeom>
        </p:spPr>
        <p:txBody>
          <a:bodyPr wrap="square">
            <a:spAutoFit/>
          </a:bodyPr>
          <a:lstStyle/>
          <a:p>
            <a:r>
              <a:rPr lang="it-IT" dirty="0" smtClean="0">
                <a:latin typeface="Wingdings"/>
                <a:ea typeface="Wingdings"/>
                <a:cs typeface="Wingdings"/>
                <a:sym typeface="Wingdings"/>
              </a:rPr>
              <a:t></a:t>
            </a:r>
            <a:r>
              <a:rPr lang="it-IT" dirty="0" err="1" smtClean="0"/>
              <a:t>Each</a:t>
            </a:r>
            <a:r>
              <a:rPr lang="it-IT" dirty="0" smtClean="0"/>
              <a:t> </a:t>
            </a:r>
            <a:r>
              <a:rPr lang="it-IT" dirty="0" err="1"/>
              <a:t>cell</a:t>
            </a:r>
            <a:r>
              <a:rPr lang="it-IT" dirty="0"/>
              <a:t> </a:t>
            </a:r>
            <a:r>
              <a:rPr lang="it-IT" dirty="0" err="1"/>
              <a:t>contains</a:t>
            </a:r>
            <a:r>
              <a:rPr lang="it-IT" dirty="0"/>
              <a:t> </a:t>
            </a:r>
            <a:r>
              <a:rPr lang="it-IT" dirty="0" err="1"/>
              <a:t>thousands</a:t>
            </a:r>
            <a:r>
              <a:rPr lang="it-IT" dirty="0"/>
              <a:t> of </a:t>
            </a:r>
            <a:r>
              <a:rPr lang="it-IT" dirty="0" err="1"/>
              <a:t>mtDNA</a:t>
            </a:r>
            <a:r>
              <a:rPr lang="it-IT" dirty="0"/>
              <a:t> </a:t>
            </a:r>
            <a:r>
              <a:rPr lang="it-IT" dirty="0" err="1"/>
              <a:t>molecules</a:t>
            </a:r>
            <a:endParaRPr lang="it-IT" dirty="0"/>
          </a:p>
          <a:p>
            <a:r>
              <a:rPr lang="it-IT" dirty="0" smtClean="0">
                <a:latin typeface="Wingdings"/>
                <a:ea typeface="Wingdings"/>
                <a:cs typeface="Wingdings"/>
                <a:sym typeface="Wingdings"/>
              </a:rPr>
              <a:t></a:t>
            </a:r>
            <a:r>
              <a:rPr lang="it-IT" dirty="0" smtClean="0"/>
              <a:t>A </a:t>
            </a:r>
            <a:r>
              <a:rPr lang="it-IT" dirty="0" err="1"/>
              <a:t>mutation</a:t>
            </a:r>
            <a:r>
              <a:rPr lang="it-IT" dirty="0"/>
              <a:t> in </a:t>
            </a:r>
            <a:r>
              <a:rPr lang="it-IT" dirty="0" err="1"/>
              <a:t>mtDNA</a:t>
            </a:r>
            <a:r>
              <a:rPr lang="it-IT" dirty="0"/>
              <a:t> </a:t>
            </a:r>
            <a:r>
              <a:rPr lang="it-IT" dirty="0" err="1"/>
              <a:t>is</a:t>
            </a:r>
            <a:r>
              <a:rPr lang="it-IT" dirty="0"/>
              <a:t> </a:t>
            </a:r>
            <a:r>
              <a:rPr lang="it-IT" dirty="0" err="1"/>
              <a:t>transmitted</a:t>
            </a:r>
            <a:r>
              <a:rPr lang="it-IT" dirty="0"/>
              <a:t> to </a:t>
            </a:r>
            <a:r>
              <a:rPr lang="it-IT" dirty="0" err="1"/>
              <a:t>mitochondria</a:t>
            </a:r>
            <a:r>
              <a:rPr lang="it-IT" dirty="0"/>
              <a:t> </a:t>
            </a:r>
            <a:r>
              <a:rPr lang="it-IT" dirty="0" err="1"/>
              <a:t>randomly</a:t>
            </a:r>
            <a:endParaRPr lang="it-IT" dirty="0"/>
          </a:p>
          <a:p>
            <a:r>
              <a:rPr lang="it-IT" dirty="0" smtClean="0">
                <a:latin typeface="Wingdings"/>
                <a:ea typeface="Wingdings"/>
                <a:cs typeface="Wingdings"/>
                <a:sym typeface="Wingdings"/>
              </a:rPr>
              <a:t></a:t>
            </a:r>
            <a:r>
              <a:rPr lang="it-IT" dirty="0" smtClean="0"/>
              <a:t>A </a:t>
            </a:r>
            <a:r>
              <a:rPr lang="it-IT" dirty="0" err="1"/>
              <a:t>cell</a:t>
            </a:r>
            <a:r>
              <a:rPr lang="it-IT" dirty="0"/>
              <a:t> can </a:t>
            </a:r>
            <a:r>
              <a:rPr lang="it-IT" dirty="0" err="1"/>
              <a:t>receive</a:t>
            </a:r>
            <a:r>
              <a:rPr lang="it-IT" dirty="0"/>
              <a:t> from the </a:t>
            </a:r>
            <a:r>
              <a:rPr lang="it-IT" dirty="0" err="1"/>
              <a:t>mother</a:t>
            </a:r>
            <a:r>
              <a:rPr lang="it-IT" dirty="0"/>
              <a:t> </a:t>
            </a:r>
            <a:r>
              <a:rPr lang="it-IT" dirty="0" err="1"/>
              <a:t>cell</a:t>
            </a:r>
            <a:r>
              <a:rPr lang="it-IT" dirty="0"/>
              <a:t> </a:t>
            </a:r>
            <a:r>
              <a:rPr lang="it-IT" dirty="0" smtClean="0"/>
              <a:t>a </a:t>
            </a:r>
            <a:r>
              <a:rPr lang="it-IT" dirty="0" err="1" smtClean="0"/>
              <a:t>population</a:t>
            </a:r>
            <a:r>
              <a:rPr lang="it-IT" dirty="0" smtClean="0"/>
              <a:t> </a:t>
            </a:r>
            <a:r>
              <a:rPr lang="it-IT" dirty="0"/>
              <a:t>of </a:t>
            </a:r>
            <a:r>
              <a:rPr lang="it-IT" dirty="0" err="1"/>
              <a:t>homogenous</a:t>
            </a:r>
            <a:r>
              <a:rPr lang="it-IT" dirty="0"/>
              <a:t>, </a:t>
            </a:r>
            <a:r>
              <a:rPr lang="it-IT" dirty="0" err="1"/>
              <a:t>healthy</a:t>
            </a:r>
            <a:r>
              <a:rPr lang="it-IT" dirty="0"/>
              <a:t> or </a:t>
            </a:r>
            <a:r>
              <a:rPr lang="it-IT" dirty="0" err="1"/>
              <a:t>mutant</a:t>
            </a:r>
            <a:r>
              <a:rPr lang="it-IT" dirty="0"/>
              <a:t> </a:t>
            </a:r>
            <a:r>
              <a:rPr lang="it-IT" dirty="0" err="1"/>
              <a:t>mtDNA</a:t>
            </a:r>
            <a:r>
              <a:rPr lang="it-IT" dirty="0"/>
              <a:t> (</a:t>
            </a:r>
            <a:r>
              <a:rPr lang="it-IT" dirty="0" err="1" smtClean="0"/>
              <a:t>homoplasmy</a:t>
            </a:r>
            <a:r>
              <a:rPr lang="it-IT" dirty="0" smtClean="0"/>
              <a:t>)</a:t>
            </a:r>
            <a:endParaRPr lang="it-IT" dirty="0"/>
          </a:p>
          <a:p>
            <a:r>
              <a:rPr lang="it-IT" dirty="0" smtClean="0">
                <a:latin typeface="Wingdings"/>
                <a:ea typeface="Wingdings"/>
                <a:cs typeface="Wingdings"/>
                <a:sym typeface="Wingdings"/>
              </a:rPr>
              <a:t></a:t>
            </a:r>
            <a:r>
              <a:rPr lang="it-IT" dirty="0" err="1" smtClean="0"/>
              <a:t>Alternatively</a:t>
            </a:r>
            <a:r>
              <a:rPr lang="it-IT" dirty="0" smtClean="0"/>
              <a:t> a </a:t>
            </a:r>
            <a:r>
              <a:rPr lang="it-IT" dirty="0" err="1" smtClean="0"/>
              <a:t>cell</a:t>
            </a:r>
            <a:r>
              <a:rPr lang="it-IT" dirty="0" smtClean="0"/>
              <a:t> </a:t>
            </a:r>
            <a:r>
              <a:rPr lang="it-IT" dirty="0"/>
              <a:t>can </a:t>
            </a:r>
            <a:r>
              <a:rPr lang="it-IT" dirty="0" err="1"/>
              <a:t>receive</a:t>
            </a:r>
            <a:r>
              <a:rPr lang="it-IT" dirty="0"/>
              <a:t> a </a:t>
            </a:r>
            <a:r>
              <a:rPr lang="it-IT" dirty="0" err="1"/>
              <a:t>mixed</a:t>
            </a:r>
            <a:r>
              <a:rPr lang="it-IT" dirty="0"/>
              <a:t> </a:t>
            </a:r>
            <a:r>
              <a:rPr lang="it-IT" dirty="0" err="1"/>
              <a:t>population</a:t>
            </a:r>
            <a:r>
              <a:rPr lang="it-IT" dirty="0"/>
              <a:t> of </a:t>
            </a:r>
            <a:r>
              <a:rPr lang="it-IT" dirty="0" err="1"/>
              <a:t>normal</a:t>
            </a:r>
            <a:r>
              <a:rPr lang="it-IT" dirty="0"/>
              <a:t> and </a:t>
            </a:r>
            <a:r>
              <a:rPr lang="it-IT" dirty="0" err="1"/>
              <a:t>mutated</a:t>
            </a:r>
            <a:r>
              <a:rPr lang="it-IT" dirty="0"/>
              <a:t> </a:t>
            </a:r>
            <a:r>
              <a:rPr lang="it-IT" dirty="0" err="1"/>
              <a:t>molecules</a:t>
            </a:r>
            <a:r>
              <a:rPr lang="it-IT" dirty="0"/>
              <a:t> (</a:t>
            </a:r>
            <a:r>
              <a:rPr lang="it-IT" dirty="0" err="1"/>
              <a:t>heteroplasmy</a:t>
            </a:r>
            <a:r>
              <a:rPr lang="it-IT" dirty="0"/>
              <a: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Text Box 2"/>
          <p:cNvSpPr txBox="1">
            <a:spLocks noChangeArrowheads="1"/>
          </p:cNvSpPr>
          <p:nvPr/>
        </p:nvSpPr>
        <p:spPr bwMode="auto">
          <a:xfrm>
            <a:off x="269875" y="1231900"/>
            <a:ext cx="7138988" cy="707886"/>
          </a:xfrm>
          <a:prstGeom prst="rect">
            <a:avLst/>
          </a:prstGeom>
          <a:noFill/>
          <a:ln w="9525">
            <a:noFill/>
            <a:miter lim="800000"/>
            <a:headEnd/>
            <a:tailEnd/>
          </a:ln>
        </p:spPr>
        <p:txBody>
          <a:bodyPr>
            <a:spAutoFit/>
          </a:bodyPr>
          <a:lstStyle/>
          <a:p>
            <a:pPr>
              <a:spcBef>
                <a:spcPct val="50000"/>
              </a:spcBef>
              <a:buSzPct val="200000"/>
              <a:buFont typeface="Monotype Sorts"/>
              <a:buChar char="/"/>
            </a:pPr>
            <a:r>
              <a:rPr lang="en-US" sz="2000" b="1" dirty="0" err="1" smtClean="0"/>
              <a:t>Heteroplasmy</a:t>
            </a:r>
            <a:r>
              <a:rPr lang="en-US" sz="2000" b="1" dirty="0" smtClean="0"/>
              <a:t> contributes greatly to explain the clinical variability</a:t>
            </a:r>
            <a:endParaRPr lang="en-US" sz="2000" b="1" dirty="0">
              <a:latin typeface="Times" pitchFamily="1" charset="0"/>
            </a:endParaRPr>
          </a:p>
        </p:txBody>
      </p:sp>
      <p:sp>
        <p:nvSpPr>
          <p:cNvPr id="348163" name="Text Box 3"/>
          <p:cNvSpPr txBox="1">
            <a:spLocks noChangeArrowheads="1"/>
          </p:cNvSpPr>
          <p:nvPr/>
        </p:nvSpPr>
        <p:spPr bwMode="auto">
          <a:xfrm>
            <a:off x="252413" y="2095500"/>
            <a:ext cx="8669337" cy="707886"/>
          </a:xfrm>
          <a:prstGeom prst="rect">
            <a:avLst/>
          </a:prstGeom>
          <a:noFill/>
          <a:ln w="9525">
            <a:noFill/>
            <a:miter lim="800000"/>
            <a:headEnd/>
            <a:tailEnd/>
          </a:ln>
        </p:spPr>
        <p:txBody>
          <a:bodyPr>
            <a:spAutoFit/>
          </a:bodyPr>
          <a:lstStyle/>
          <a:p>
            <a:pPr>
              <a:spcBef>
                <a:spcPct val="50000"/>
              </a:spcBef>
              <a:buSzPct val="200000"/>
              <a:buFont typeface="Monotype Sorts"/>
              <a:buChar char="/"/>
            </a:pPr>
            <a:r>
              <a:rPr lang="en-US" sz="2000" b="1" dirty="0" smtClean="0"/>
              <a:t>The relative amounts of normal and mutant mitochondria may vary from tissue to tissue  and this partly explains the expression differences</a:t>
            </a:r>
            <a:endParaRPr lang="en-US" sz="2000" b="1" dirty="0">
              <a:latin typeface="Times" pitchFamily="1" charset="0"/>
            </a:endParaRPr>
          </a:p>
        </p:txBody>
      </p:sp>
      <p:sp>
        <p:nvSpPr>
          <p:cNvPr id="348164" name="Text Box 4"/>
          <p:cNvSpPr txBox="1">
            <a:spLocks noChangeArrowheads="1"/>
          </p:cNvSpPr>
          <p:nvPr/>
        </p:nvSpPr>
        <p:spPr bwMode="auto">
          <a:xfrm>
            <a:off x="180975" y="3238500"/>
            <a:ext cx="8605838" cy="1015663"/>
          </a:xfrm>
          <a:prstGeom prst="rect">
            <a:avLst/>
          </a:prstGeom>
          <a:noFill/>
          <a:ln w="9525">
            <a:noFill/>
            <a:miter lim="800000"/>
            <a:headEnd/>
            <a:tailEnd/>
          </a:ln>
        </p:spPr>
        <p:txBody>
          <a:bodyPr>
            <a:spAutoFit/>
          </a:bodyPr>
          <a:lstStyle/>
          <a:p>
            <a:pPr>
              <a:spcBef>
                <a:spcPct val="50000"/>
              </a:spcBef>
              <a:buSzPct val="200000"/>
              <a:buFont typeface="Monotype Sorts"/>
              <a:buChar char="/"/>
            </a:pPr>
            <a:r>
              <a:rPr lang="en-US" sz="2000" b="1" dirty="0" smtClean="0"/>
              <a:t>Also it is not certain that a woman carrying a mitochondrial mutation should convey to the offspring both normal and mutated mitochondria, as this may even not occur or may be difficult to prove.</a:t>
            </a:r>
            <a:endParaRPr lang="en-US" sz="2000" b="1" dirty="0">
              <a:latin typeface="Times" pitchFamily="1" charset="0"/>
            </a:endParaRPr>
          </a:p>
        </p:txBody>
      </p:sp>
      <p:sp>
        <p:nvSpPr>
          <p:cNvPr id="275462" name="Rectangle 5"/>
          <p:cNvSpPr>
            <a:spLocks noGrp="1" noChangeArrowheads="1"/>
          </p:cNvSpPr>
          <p:nvPr>
            <p:ph type="title" idx="4294967295"/>
          </p:nvPr>
        </p:nvSpPr>
        <p:spPr>
          <a:xfrm>
            <a:off x="1177925" y="142875"/>
            <a:ext cx="3465513" cy="769938"/>
          </a:xfrm>
        </p:spPr>
        <p:txBody>
          <a:bodyPr>
            <a:spAutoFit/>
          </a:bodyPr>
          <a:lstStyle/>
          <a:p>
            <a:pPr algn="l" eaLnBrk="1" hangingPunct="1"/>
            <a:r>
              <a:rPr lang="en-US" dirty="0" err="1" smtClean="0"/>
              <a:t>Heteroplasmy</a:t>
            </a:r>
            <a:endParaRPr lang="en-US" dirty="0" smtClean="0"/>
          </a:p>
        </p:txBody>
      </p:sp>
      <p:pic>
        <p:nvPicPr>
          <p:cNvPr id="275463" name="Picture 6"/>
          <p:cNvPicPr>
            <a:picLocks noChangeAspect="1" noChangeArrowheads="1"/>
          </p:cNvPicPr>
          <p:nvPr/>
        </p:nvPicPr>
        <p:blipFill>
          <a:blip r:embed="rId3"/>
          <a:srcRect/>
          <a:stretch>
            <a:fillRect/>
          </a:stretch>
        </p:blipFill>
        <p:spPr bwMode="auto">
          <a:xfrm>
            <a:off x="7546975" y="762000"/>
            <a:ext cx="1317625" cy="1169988"/>
          </a:xfrm>
          <a:prstGeom prst="rect">
            <a:avLst/>
          </a:prstGeom>
          <a:noFill/>
          <a:ln w="9525">
            <a:noFill/>
            <a:miter lim="800000"/>
            <a:headEnd/>
            <a:tailEnd/>
          </a:ln>
        </p:spPr>
      </p:pic>
      <p:sp>
        <p:nvSpPr>
          <p:cNvPr id="348167" name="Text Box 7"/>
          <p:cNvSpPr txBox="1">
            <a:spLocks noChangeArrowheads="1"/>
          </p:cNvSpPr>
          <p:nvPr/>
        </p:nvSpPr>
        <p:spPr bwMode="auto">
          <a:xfrm>
            <a:off x="439738" y="4509120"/>
            <a:ext cx="8458200" cy="2419124"/>
          </a:xfrm>
          <a:prstGeom prst="rect">
            <a:avLst/>
          </a:prstGeom>
          <a:noFill/>
          <a:ln w="9525">
            <a:noFill/>
            <a:miter lim="800000"/>
            <a:headEnd/>
            <a:tailEnd/>
          </a:ln>
        </p:spPr>
        <p:txBody>
          <a:bodyPr>
            <a:spAutoFit/>
          </a:bodyPr>
          <a:lstStyle/>
          <a:p>
            <a:pPr>
              <a:lnSpc>
                <a:spcPct val="160000"/>
              </a:lnSpc>
              <a:spcBef>
                <a:spcPct val="50000"/>
              </a:spcBef>
              <a:buSzPct val="200000"/>
              <a:buFont typeface="Wingdings" pitchFamily="2" charset="2"/>
              <a:buChar char="M"/>
            </a:pPr>
            <a:r>
              <a:rPr lang="en-US" b="1" dirty="0">
                <a:latin typeface="Times" pitchFamily="1" charset="0"/>
              </a:rPr>
              <a:t> </a:t>
            </a:r>
            <a:r>
              <a:rPr lang="en-US" b="1" dirty="0" smtClean="0">
                <a:latin typeface="Times" pitchFamily="1" charset="0"/>
              </a:rPr>
              <a:t>when you run a test for </a:t>
            </a:r>
            <a:r>
              <a:rPr lang="en-US" b="1" dirty="0" err="1" smtClean="0">
                <a:latin typeface="Times" pitchFamily="1" charset="0"/>
              </a:rPr>
              <a:t>mtDNA</a:t>
            </a:r>
            <a:r>
              <a:rPr lang="en-US" b="1" dirty="0" smtClean="0">
                <a:latin typeface="Times" pitchFamily="1" charset="0"/>
              </a:rPr>
              <a:t> mutation it is often necessary to use different tissues, as, due to </a:t>
            </a:r>
            <a:r>
              <a:rPr lang="en-US" b="1" dirty="0" err="1" smtClean="0">
                <a:latin typeface="Times" pitchFamily="1" charset="0"/>
              </a:rPr>
              <a:t>heteroplasmy</a:t>
            </a:r>
            <a:r>
              <a:rPr lang="en-US" b="1" dirty="0" smtClean="0">
                <a:latin typeface="Times" pitchFamily="1" charset="0"/>
              </a:rPr>
              <a:t>, some tissues may contain few mutated mitochondria or may even contain none</a:t>
            </a:r>
            <a:endParaRPr lang="en-US" b="1" dirty="0">
              <a:latin typeface="Times" pitchFamily="1"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163"/>
                                        </p:tgtEl>
                                        <p:attrNameLst>
                                          <p:attrName>style.visibility</p:attrName>
                                        </p:attrNameLst>
                                      </p:cBhvr>
                                      <p:to>
                                        <p:strVal val="visible"/>
                                      </p:to>
                                    </p:set>
                                    <p:animEffect transition="in" filter="dissolve">
                                      <p:cBhvr>
                                        <p:cTn id="7" dur="500"/>
                                        <p:tgtEl>
                                          <p:spTgt spid="348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64"/>
                                        </p:tgtEl>
                                        <p:attrNameLst>
                                          <p:attrName>style.visibility</p:attrName>
                                        </p:attrNameLst>
                                      </p:cBhvr>
                                      <p:to>
                                        <p:strVal val="visible"/>
                                      </p:to>
                                    </p:set>
                                    <p:animEffect transition="in" filter="dissolve">
                                      <p:cBhvr>
                                        <p:cTn id="12" dur="500"/>
                                        <p:tgtEl>
                                          <p:spTgt spid="348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48167"/>
                                        </p:tgtEl>
                                        <p:attrNameLst>
                                          <p:attrName>style.visibility</p:attrName>
                                        </p:attrNameLst>
                                      </p:cBhvr>
                                      <p:to>
                                        <p:strVal val="visible"/>
                                      </p:to>
                                    </p:set>
                                    <p:anim calcmode="lin" valueType="num">
                                      <p:cBhvr additive="base">
                                        <p:cTn id="17" dur="500" fill="hold"/>
                                        <p:tgtEl>
                                          <p:spTgt spid="348167"/>
                                        </p:tgtEl>
                                        <p:attrNameLst>
                                          <p:attrName>ppt_x</p:attrName>
                                        </p:attrNameLst>
                                      </p:cBhvr>
                                      <p:tavLst>
                                        <p:tav tm="0">
                                          <p:val>
                                            <p:strVal val="0-#ppt_w/2"/>
                                          </p:val>
                                        </p:tav>
                                        <p:tav tm="100000">
                                          <p:val>
                                            <p:strVal val="#ppt_x"/>
                                          </p:val>
                                        </p:tav>
                                      </p:tavLst>
                                    </p:anim>
                                    <p:anim calcmode="lin" valueType="num">
                                      <p:cBhvr additive="base">
                                        <p:cTn id="18" dur="500" fill="hold"/>
                                        <p:tgtEl>
                                          <p:spTgt spid="3481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p:bldP spid="348164" grpId="0"/>
      <p:bldP spid="348167" grpId="0" autoUpdateAnimBg="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3" name="Picture 3"/>
          <p:cNvPicPr>
            <a:picLocks noChangeAspect="1" noChangeArrowheads="1"/>
          </p:cNvPicPr>
          <p:nvPr/>
        </p:nvPicPr>
        <p:blipFill>
          <a:blip r:embed="rId3"/>
          <a:srcRect/>
          <a:stretch>
            <a:fillRect/>
          </a:stretch>
        </p:blipFill>
        <p:spPr bwMode="auto">
          <a:xfrm>
            <a:off x="990600" y="1981200"/>
            <a:ext cx="7315200" cy="4518025"/>
          </a:xfrm>
          <a:prstGeom prst="rect">
            <a:avLst/>
          </a:prstGeom>
          <a:noFill/>
          <a:ln w="9525">
            <a:noFill/>
            <a:miter lim="800000"/>
            <a:headEnd/>
            <a:tailEnd/>
          </a:ln>
        </p:spPr>
      </p:pic>
      <p:sp>
        <p:nvSpPr>
          <p:cNvPr id="2" name="Rettangolo 1"/>
          <p:cNvSpPr/>
          <p:nvPr/>
        </p:nvSpPr>
        <p:spPr>
          <a:xfrm>
            <a:off x="323528" y="260648"/>
            <a:ext cx="8352928" cy="1384995"/>
          </a:xfrm>
          <a:prstGeom prst="rect">
            <a:avLst/>
          </a:prstGeom>
        </p:spPr>
        <p:txBody>
          <a:bodyPr wrap="square">
            <a:spAutoFit/>
          </a:bodyPr>
          <a:lstStyle/>
          <a:p>
            <a:pPr algn="ctr"/>
            <a:r>
              <a:rPr lang="it-IT" sz="2800" dirty="0">
                <a:solidFill>
                  <a:srgbClr val="FF0000"/>
                </a:solidFill>
              </a:rPr>
              <a:t>The </a:t>
            </a:r>
            <a:r>
              <a:rPr lang="it-IT" sz="2800" dirty="0" err="1">
                <a:solidFill>
                  <a:srgbClr val="FF0000"/>
                </a:solidFill>
              </a:rPr>
              <a:t>expression</a:t>
            </a:r>
            <a:r>
              <a:rPr lang="it-IT" sz="2800" dirty="0">
                <a:solidFill>
                  <a:srgbClr val="FF0000"/>
                </a:solidFill>
              </a:rPr>
              <a:t> of the </a:t>
            </a:r>
            <a:r>
              <a:rPr lang="it-IT" sz="2800" dirty="0" err="1">
                <a:solidFill>
                  <a:srgbClr val="FF0000"/>
                </a:solidFill>
              </a:rPr>
              <a:t>phenotype</a:t>
            </a:r>
            <a:r>
              <a:rPr lang="it-IT" sz="2800" dirty="0">
                <a:solidFill>
                  <a:srgbClr val="FF0000"/>
                </a:solidFill>
              </a:rPr>
              <a:t> of </a:t>
            </a:r>
            <a:r>
              <a:rPr lang="it-IT" sz="2800" dirty="0" err="1">
                <a:solidFill>
                  <a:srgbClr val="FF0000"/>
                </a:solidFill>
              </a:rPr>
              <a:t>mitochondrial</a:t>
            </a:r>
            <a:r>
              <a:rPr lang="it-IT" sz="2800" dirty="0">
                <a:solidFill>
                  <a:srgbClr val="FF0000"/>
                </a:solidFill>
              </a:rPr>
              <a:t> </a:t>
            </a:r>
            <a:r>
              <a:rPr lang="it-IT" sz="2800" dirty="0" err="1">
                <a:solidFill>
                  <a:srgbClr val="FF0000"/>
                </a:solidFill>
              </a:rPr>
              <a:t>disorders</a:t>
            </a:r>
            <a:r>
              <a:rPr lang="it-IT" sz="2800" dirty="0">
                <a:solidFill>
                  <a:srgbClr val="FF0000"/>
                </a:solidFill>
              </a:rPr>
              <a:t> </a:t>
            </a:r>
            <a:r>
              <a:rPr lang="it-IT" sz="2800" dirty="0" err="1">
                <a:solidFill>
                  <a:srgbClr val="FF0000"/>
                </a:solidFill>
              </a:rPr>
              <a:t>depends</a:t>
            </a:r>
            <a:r>
              <a:rPr lang="it-IT" sz="2800" dirty="0">
                <a:solidFill>
                  <a:srgbClr val="FF0000"/>
                </a:solidFill>
              </a:rPr>
              <a:t> on the ratio of </a:t>
            </a:r>
            <a:r>
              <a:rPr lang="it-IT" sz="2800" dirty="0" err="1">
                <a:solidFill>
                  <a:srgbClr val="FF0000"/>
                </a:solidFill>
              </a:rPr>
              <a:t>normal</a:t>
            </a:r>
            <a:r>
              <a:rPr lang="it-IT" sz="2800" dirty="0">
                <a:solidFill>
                  <a:srgbClr val="FF0000"/>
                </a:solidFill>
              </a:rPr>
              <a:t> and </a:t>
            </a:r>
            <a:r>
              <a:rPr lang="it-IT" sz="2800" dirty="0" err="1">
                <a:solidFill>
                  <a:srgbClr val="FF0000"/>
                </a:solidFill>
              </a:rPr>
              <a:t>mutated</a:t>
            </a:r>
            <a:r>
              <a:rPr lang="it-IT" sz="2800" dirty="0">
                <a:solidFill>
                  <a:srgbClr val="FF0000"/>
                </a:solidFill>
              </a:rPr>
              <a:t> </a:t>
            </a:r>
            <a:r>
              <a:rPr lang="it-IT" sz="2800" dirty="0" err="1">
                <a:solidFill>
                  <a:srgbClr val="FF0000"/>
                </a:solidFill>
              </a:rPr>
              <a:t>mtDNA</a:t>
            </a:r>
            <a:r>
              <a:rPr lang="it-IT" sz="2800" dirty="0">
                <a:solidFill>
                  <a:srgbClr val="FF0000"/>
                </a:solidFill>
              </a:rPr>
              <a:t> </a:t>
            </a:r>
            <a:r>
              <a:rPr lang="it-IT" sz="2800" dirty="0" err="1">
                <a:solidFill>
                  <a:srgbClr val="FF0000"/>
                </a:solidFill>
              </a:rPr>
              <a:t>present</a:t>
            </a:r>
            <a:r>
              <a:rPr lang="it-IT" sz="2800" dirty="0">
                <a:solidFill>
                  <a:srgbClr val="FF0000"/>
                </a:solidFill>
              </a:rPr>
              <a:t> in the </a:t>
            </a:r>
            <a:r>
              <a:rPr lang="it-IT" sz="2800" dirty="0" err="1">
                <a:solidFill>
                  <a:srgbClr val="FF0000"/>
                </a:solidFill>
              </a:rPr>
              <a:t>cells</a:t>
            </a:r>
            <a:r>
              <a:rPr lang="it-IT" sz="2800" dirty="0">
                <a:solidFill>
                  <a:srgbClr val="FF0000"/>
                </a:solidFill>
              </a:rPr>
              <a:t> of </a:t>
            </a:r>
            <a:r>
              <a:rPr lang="it-IT" sz="2800" dirty="0" err="1">
                <a:solidFill>
                  <a:srgbClr val="FF0000"/>
                </a:solidFill>
              </a:rPr>
              <a:t>various</a:t>
            </a:r>
            <a:r>
              <a:rPr lang="it-IT" sz="2800" dirty="0">
                <a:solidFill>
                  <a:srgbClr val="FF0000"/>
                </a:solidFill>
              </a:rPr>
              <a:t> </a:t>
            </a:r>
            <a:r>
              <a:rPr lang="it-IT" sz="2800" dirty="0" err="1">
                <a:solidFill>
                  <a:srgbClr val="FF0000"/>
                </a:solidFill>
              </a:rPr>
              <a:t>tissues</a:t>
            </a:r>
            <a:endParaRPr lang="it-IT" sz="2800" dirty="0">
              <a:solidFill>
                <a:srgbClr val="FF0000"/>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pPr eaLnBrk="1" hangingPunct="1"/>
            <a:r>
              <a:rPr lang="it-IT" sz="3200" dirty="0" err="1" smtClean="0"/>
              <a:t>Heteroplasmy</a:t>
            </a:r>
            <a:r>
              <a:rPr lang="it-IT" sz="3200" dirty="0" smtClean="0"/>
              <a:t> </a:t>
            </a:r>
            <a:r>
              <a:rPr lang="it-IT" sz="3200" dirty="0" err="1" smtClean="0"/>
              <a:t>variability</a:t>
            </a:r>
            <a:endParaRPr lang="it-IT" sz="3200" dirty="0" smtClean="0"/>
          </a:p>
        </p:txBody>
      </p:sp>
      <p:sp>
        <p:nvSpPr>
          <p:cNvPr id="2" name="CasellaDiTesto 1"/>
          <p:cNvSpPr txBox="1"/>
          <p:nvPr/>
        </p:nvSpPr>
        <p:spPr>
          <a:xfrm>
            <a:off x="395536" y="2132856"/>
            <a:ext cx="8568951" cy="1815882"/>
          </a:xfrm>
          <a:prstGeom prst="rect">
            <a:avLst/>
          </a:prstGeom>
          <a:noFill/>
        </p:spPr>
        <p:txBody>
          <a:bodyPr wrap="square" rtlCol="0">
            <a:spAutoFit/>
          </a:bodyPr>
          <a:lstStyle/>
          <a:p>
            <a:r>
              <a:rPr lang="it-IT" sz="2800" dirty="0" smtClean="0">
                <a:latin typeface="Wingdings"/>
                <a:ea typeface="Wingdings"/>
                <a:cs typeface="Wingdings"/>
                <a:sym typeface="Wingdings"/>
              </a:rPr>
              <a:t></a:t>
            </a:r>
            <a:r>
              <a:rPr lang="it-IT" sz="2800" dirty="0" err="1" smtClean="0"/>
              <a:t>Mothers</a:t>
            </a:r>
            <a:r>
              <a:rPr lang="it-IT" sz="2800" dirty="0" smtClean="0"/>
              <a:t> </a:t>
            </a:r>
            <a:r>
              <a:rPr lang="it-IT" sz="2800" dirty="0"/>
              <a:t>with a </a:t>
            </a:r>
            <a:r>
              <a:rPr lang="it-IT" sz="2800" dirty="0" err="1"/>
              <a:t>larger</a:t>
            </a:r>
            <a:r>
              <a:rPr lang="it-IT" sz="2800" dirty="0"/>
              <a:t> </a:t>
            </a:r>
            <a:r>
              <a:rPr lang="it-IT" sz="2800" dirty="0" err="1"/>
              <a:t>proportion</a:t>
            </a:r>
            <a:r>
              <a:rPr lang="it-IT" sz="2800" dirty="0"/>
              <a:t> of </a:t>
            </a:r>
            <a:r>
              <a:rPr lang="it-IT" sz="2800" dirty="0" err="1"/>
              <a:t>mutated</a:t>
            </a:r>
            <a:r>
              <a:rPr lang="it-IT" sz="2800" dirty="0"/>
              <a:t> </a:t>
            </a:r>
            <a:r>
              <a:rPr lang="it-IT" sz="2800" dirty="0" err="1"/>
              <a:t>molecules</a:t>
            </a:r>
            <a:r>
              <a:rPr lang="it-IT" sz="2800" dirty="0"/>
              <a:t> </a:t>
            </a:r>
            <a:r>
              <a:rPr lang="it-IT" sz="2800" dirty="0" err="1"/>
              <a:t>have</a:t>
            </a:r>
            <a:r>
              <a:rPr lang="it-IT" sz="2800" dirty="0"/>
              <a:t> a </a:t>
            </a:r>
            <a:r>
              <a:rPr lang="it-IT" sz="2800" dirty="0" err="1"/>
              <a:t>higher</a:t>
            </a:r>
            <a:r>
              <a:rPr lang="it-IT" sz="2800" dirty="0"/>
              <a:t> chance of </a:t>
            </a:r>
            <a:r>
              <a:rPr lang="it-IT" sz="2800" dirty="0" err="1"/>
              <a:t>having</a:t>
            </a:r>
            <a:r>
              <a:rPr lang="it-IT" sz="2800" dirty="0"/>
              <a:t> </a:t>
            </a:r>
            <a:r>
              <a:rPr lang="it-IT" sz="2800" dirty="0" err="1"/>
              <a:t>affected</a:t>
            </a:r>
            <a:r>
              <a:rPr lang="it-IT" sz="2800" dirty="0"/>
              <a:t> </a:t>
            </a:r>
            <a:r>
              <a:rPr lang="it-IT" sz="2800" dirty="0" err="1"/>
              <a:t>children</a:t>
            </a:r>
            <a:endParaRPr lang="it-IT" sz="2800" dirty="0"/>
          </a:p>
          <a:p>
            <a:endParaRPr lang="it-IT" sz="2800" dirty="0"/>
          </a:p>
          <a:p>
            <a:r>
              <a:rPr lang="it-IT" sz="2800" dirty="0" smtClean="0">
                <a:latin typeface="Wingdings"/>
                <a:ea typeface="Wingdings"/>
                <a:cs typeface="Wingdings"/>
                <a:sym typeface="Wingdings"/>
              </a:rPr>
              <a:t></a:t>
            </a:r>
            <a:r>
              <a:rPr lang="it-IT" sz="2800" dirty="0" err="1" smtClean="0"/>
              <a:t>Bottleneck</a:t>
            </a:r>
            <a:r>
              <a:rPr lang="it-IT" sz="2800" dirty="0" smtClean="0"/>
              <a:t> </a:t>
            </a:r>
            <a:r>
              <a:rPr lang="it-IT" sz="2800" dirty="0" err="1"/>
              <a:t>effect</a:t>
            </a:r>
            <a:r>
              <a:rPr lang="it-IT" sz="2800" dirty="0"/>
              <a:t> </a:t>
            </a:r>
            <a:r>
              <a:rPr lang="it-IT" sz="2800" dirty="0" err="1"/>
              <a:t>during</a:t>
            </a:r>
            <a:r>
              <a:rPr lang="it-IT" sz="2800" dirty="0"/>
              <a:t> </a:t>
            </a:r>
            <a:r>
              <a:rPr lang="it-IT" sz="2800" dirty="0" err="1"/>
              <a:t>oogenesis</a:t>
            </a:r>
            <a:endParaRPr lang="it-IT" sz="28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Footer Placeholder 2"/>
          <p:cNvSpPr>
            <a:spLocks noGrp="1"/>
          </p:cNvSpPr>
          <p:nvPr>
            <p:ph type="ftr" sz="quarter" idx="11"/>
          </p:nvPr>
        </p:nvSpPr>
        <p:spPr>
          <a:noFill/>
        </p:spPr>
        <p:txBody>
          <a:bodyPr/>
          <a:lstStyle/>
          <a:p>
            <a:r>
              <a:rPr lang="it-IT" smtClean="0"/>
              <a:t>By NA</a:t>
            </a:r>
          </a:p>
        </p:txBody>
      </p:sp>
      <p:pic>
        <p:nvPicPr>
          <p:cNvPr id="278531" name="Picture 2"/>
          <p:cNvPicPr>
            <a:picLocks noChangeAspect="1" noChangeArrowheads="1"/>
          </p:cNvPicPr>
          <p:nvPr/>
        </p:nvPicPr>
        <p:blipFill>
          <a:blip r:embed="rId3"/>
          <a:srcRect/>
          <a:stretch>
            <a:fillRect/>
          </a:stretch>
        </p:blipFill>
        <p:spPr bwMode="auto">
          <a:xfrm>
            <a:off x="35496" y="847725"/>
            <a:ext cx="4794250" cy="5934075"/>
          </a:xfrm>
          <a:prstGeom prst="rect">
            <a:avLst/>
          </a:prstGeom>
          <a:noFill/>
          <a:ln w="9525">
            <a:noFill/>
            <a:miter lim="800000"/>
            <a:headEnd/>
            <a:tailEnd/>
          </a:ln>
        </p:spPr>
      </p:pic>
      <p:sp>
        <p:nvSpPr>
          <p:cNvPr id="278532" name="Rectangle 3"/>
          <p:cNvSpPr>
            <a:spLocks noChangeArrowheads="1"/>
          </p:cNvSpPr>
          <p:nvPr/>
        </p:nvSpPr>
        <p:spPr bwMode="auto">
          <a:xfrm>
            <a:off x="5220072" y="1652021"/>
            <a:ext cx="3868732" cy="4801315"/>
          </a:xfrm>
          <a:prstGeom prst="rect">
            <a:avLst/>
          </a:prstGeom>
          <a:noFill/>
          <a:ln w="9525">
            <a:noFill/>
            <a:miter lim="800000"/>
            <a:headEnd/>
            <a:tailEnd/>
          </a:ln>
        </p:spPr>
        <p:txBody>
          <a:bodyPr wrap="square">
            <a:spAutoFit/>
          </a:bodyPr>
          <a:lstStyle/>
          <a:p>
            <a:r>
              <a:rPr lang="en-US" sz="1800" dirty="0">
                <a:latin typeface="Times" pitchFamily="1" charset="0"/>
              </a:rPr>
              <a:t>The mitochondrial genetic bottleneck. Schematic diagram showing a </a:t>
            </a:r>
            <a:r>
              <a:rPr lang="en-US" sz="1800" dirty="0" err="1">
                <a:latin typeface="Times" pitchFamily="1" charset="0"/>
              </a:rPr>
              <a:t>heteroplasmic</a:t>
            </a:r>
            <a:r>
              <a:rPr lang="en-US" sz="1800" dirty="0">
                <a:latin typeface="Times" pitchFamily="1" charset="0"/>
              </a:rPr>
              <a:t> oocyte being fertilized followed by the development of the embryo. During this development primary oocytes develop from a founder population of 40 PGCs recruited by induction from the </a:t>
            </a:r>
            <a:r>
              <a:rPr lang="en-US" sz="1800" dirty="0" err="1">
                <a:latin typeface="Times" pitchFamily="1" charset="0"/>
              </a:rPr>
              <a:t>epiblast</a:t>
            </a:r>
            <a:r>
              <a:rPr lang="en-US" sz="1800" dirty="0">
                <a:latin typeface="Times" pitchFamily="1" charset="0"/>
              </a:rPr>
              <a:t> in the posterior-proximal embryonic pole. The PGCs are believed to have a low mitochondrial number of around 200. The red circles represent wild-type </a:t>
            </a:r>
            <a:r>
              <a:rPr lang="en-US" sz="1800" dirty="0" err="1">
                <a:latin typeface="Times" pitchFamily="1" charset="0"/>
              </a:rPr>
              <a:t>mtDNA</a:t>
            </a:r>
            <a:r>
              <a:rPr lang="en-US" sz="1800" dirty="0">
                <a:latin typeface="Times" pitchFamily="1" charset="0"/>
              </a:rPr>
              <a:t>, blue circles represent mutant-type </a:t>
            </a:r>
            <a:r>
              <a:rPr lang="en-US" sz="1800" dirty="0" err="1">
                <a:latin typeface="Times" pitchFamily="1" charset="0"/>
              </a:rPr>
              <a:t>mtDNA</a:t>
            </a:r>
            <a:r>
              <a:rPr lang="en-US" sz="1800" dirty="0">
                <a:latin typeface="Times" pitchFamily="1" charset="0"/>
              </a:rPr>
              <a:t>; cells with mutant </a:t>
            </a:r>
            <a:r>
              <a:rPr lang="en-US" sz="1800" dirty="0" err="1">
                <a:latin typeface="Times" pitchFamily="1" charset="0"/>
              </a:rPr>
              <a:t>mtDNA</a:t>
            </a:r>
            <a:r>
              <a:rPr lang="en-US" sz="1800" dirty="0">
                <a:latin typeface="Times" pitchFamily="1" charset="0"/>
              </a:rPr>
              <a:t> having passed a threshold will have a biochemical defect and are shown in blue.</a:t>
            </a:r>
          </a:p>
        </p:txBody>
      </p:sp>
      <p:sp>
        <p:nvSpPr>
          <p:cNvPr id="278533" name="Rectangle 5"/>
          <p:cNvSpPr>
            <a:spLocks noChangeArrowheads="1"/>
          </p:cNvSpPr>
          <p:nvPr/>
        </p:nvSpPr>
        <p:spPr bwMode="auto">
          <a:xfrm>
            <a:off x="5652120" y="971436"/>
            <a:ext cx="2952328" cy="707886"/>
          </a:xfrm>
          <a:prstGeom prst="rect">
            <a:avLst/>
          </a:prstGeom>
          <a:noFill/>
          <a:ln w="9525">
            <a:noFill/>
            <a:miter lim="800000"/>
            <a:headEnd/>
            <a:tailEnd/>
          </a:ln>
        </p:spPr>
        <p:txBody>
          <a:bodyPr wrap="square">
            <a:spAutoFit/>
          </a:bodyPr>
          <a:lstStyle/>
          <a:p>
            <a:r>
              <a:rPr lang="en-US" sz="2000" b="1" dirty="0">
                <a:latin typeface="Times" pitchFamily="1" charset="0"/>
                <a:ea typeface="ＭＳ Ｐゴシック"/>
                <a:cs typeface="ＭＳ Ｐゴシック"/>
              </a:rPr>
              <a:t>primordial germ cell (PGC) </a:t>
            </a:r>
          </a:p>
        </p:txBody>
      </p:sp>
      <p:sp>
        <p:nvSpPr>
          <p:cNvPr id="278534" name="Rectangle 6"/>
          <p:cNvSpPr>
            <a:spLocks noGrp="1" noChangeArrowheads="1"/>
          </p:cNvSpPr>
          <p:nvPr>
            <p:ph type="title" idx="4294967295"/>
          </p:nvPr>
        </p:nvSpPr>
        <p:spPr>
          <a:xfrm>
            <a:off x="571500" y="-142875"/>
            <a:ext cx="8215313" cy="1143000"/>
          </a:xfrm>
        </p:spPr>
        <p:txBody>
          <a:bodyPr/>
          <a:lstStyle/>
          <a:p>
            <a:pPr eaLnBrk="1" hangingPunct="1"/>
            <a:r>
              <a:rPr lang="en-US" sz="3600" dirty="0" smtClean="0"/>
              <a:t>Bottleneck effect during oogenesis</a:t>
            </a:r>
          </a:p>
        </p:txBody>
      </p:sp>
    </p:spTree>
  </p:cSld>
  <p:clrMapOvr>
    <a:masterClrMapping/>
  </p:clrMapOvr>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7" name="Text Box 3"/>
          <p:cNvSpPr txBox="1">
            <a:spLocks noChangeArrowheads="1"/>
          </p:cNvSpPr>
          <p:nvPr/>
        </p:nvSpPr>
        <p:spPr bwMode="auto">
          <a:xfrm>
            <a:off x="609600" y="2819400"/>
            <a:ext cx="8153400" cy="707886"/>
          </a:xfrm>
          <a:prstGeom prst="rect">
            <a:avLst/>
          </a:prstGeom>
          <a:noFill/>
          <a:ln w="9525">
            <a:noFill/>
            <a:miter lim="800000"/>
            <a:headEnd/>
            <a:tailEnd/>
          </a:ln>
        </p:spPr>
        <p:txBody>
          <a:bodyPr>
            <a:spAutoFit/>
          </a:bodyPr>
          <a:lstStyle/>
          <a:p>
            <a:pPr>
              <a:spcBef>
                <a:spcPct val="50000"/>
              </a:spcBef>
              <a:buSzPct val="200000"/>
              <a:buFont typeface="Monotype Sorts"/>
              <a:buChar char="*"/>
            </a:pPr>
            <a:r>
              <a:rPr lang="en-US" sz="2000" b="1" dirty="0"/>
              <a:t> </a:t>
            </a:r>
            <a:r>
              <a:rPr lang="en-US" sz="2000" b="1" dirty="0" smtClean="0"/>
              <a:t>the absence of a recombination step renders it easier to follow the inheritance of mitochondrial DNA </a:t>
            </a:r>
            <a:r>
              <a:rPr lang="en-US" sz="2000" b="1" dirty="0" err="1" smtClean="0"/>
              <a:t>polymorpisms</a:t>
            </a:r>
            <a:endParaRPr lang="en-US" b="1" dirty="0">
              <a:latin typeface="Times" pitchFamily="1" charset="0"/>
            </a:endParaRPr>
          </a:p>
        </p:txBody>
      </p:sp>
      <p:sp>
        <p:nvSpPr>
          <p:cNvPr id="354308" name="Text Box 4"/>
          <p:cNvSpPr txBox="1">
            <a:spLocks noChangeArrowheads="1"/>
          </p:cNvSpPr>
          <p:nvPr/>
        </p:nvSpPr>
        <p:spPr bwMode="auto">
          <a:xfrm>
            <a:off x="3657600" y="3657600"/>
            <a:ext cx="1771650" cy="400050"/>
          </a:xfrm>
          <a:prstGeom prst="rect">
            <a:avLst/>
          </a:prstGeom>
          <a:noFill/>
          <a:ln w="9525">
            <a:solidFill>
              <a:schemeClr val="accent2"/>
            </a:solidFill>
            <a:miter lim="800000"/>
            <a:headEnd/>
            <a:tailEnd/>
          </a:ln>
        </p:spPr>
        <p:txBody>
          <a:bodyPr>
            <a:spAutoFit/>
          </a:bodyPr>
          <a:lstStyle/>
          <a:p>
            <a:pPr>
              <a:spcBef>
                <a:spcPct val="50000"/>
              </a:spcBef>
            </a:pPr>
            <a:r>
              <a:rPr lang="en-US" sz="2000" b="1" dirty="0" smtClean="0">
                <a:latin typeface="Comic Sans MS" pitchFamily="66" charset="0"/>
                <a:ea typeface="ＭＳ Ｐゴシック"/>
                <a:cs typeface="ＭＳ Ｐゴシック"/>
              </a:rPr>
              <a:t>Applications</a:t>
            </a:r>
            <a:endParaRPr lang="en-US" b="1" dirty="0">
              <a:latin typeface="Times" pitchFamily="1" charset="0"/>
              <a:ea typeface="ＭＳ Ｐゴシック"/>
              <a:cs typeface="ＭＳ Ｐゴシック"/>
            </a:endParaRPr>
          </a:p>
        </p:txBody>
      </p:sp>
      <p:sp>
        <p:nvSpPr>
          <p:cNvPr id="354309" name="AutoShape 5"/>
          <p:cNvSpPr>
            <a:spLocks noChangeArrowheads="1"/>
          </p:cNvSpPr>
          <p:nvPr/>
        </p:nvSpPr>
        <p:spPr bwMode="auto">
          <a:xfrm rot="2199005">
            <a:off x="2667000" y="3657600"/>
            <a:ext cx="304800" cy="990600"/>
          </a:xfrm>
          <a:prstGeom prst="curvedRightArrow">
            <a:avLst>
              <a:gd name="adj1" fmla="val 59990"/>
              <a:gd name="adj2" fmla="val 119994"/>
              <a:gd name="adj3" fmla="val 33333"/>
            </a:avLst>
          </a:prstGeom>
          <a:solidFill>
            <a:schemeClr val="accent2"/>
          </a:solidFill>
          <a:ln w="9525">
            <a:solidFill>
              <a:schemeClr val="tx1"/>
            </a:solidFill>
            <a:miter lim="800000"/>
            <a:headEnd/>
            <a:tailEnd/>
          </a:ln>
        </p:spPr>
        <p:txBody>
          <a:bodyPr wrap="none" anchor="ctr"/>
          <a:lstStyle/>
          <a:p>
            <a:endParaRPr lang="en-US">
              <a:latin typeface="Comic Sans MS" pitchFamily="66" charset="0"/>
              <a:ea typeface="ＭＳ Ｐゴシック"/>
              <a:cs typeface="ＭＳ Ｐゴシック"/>
            </a:endParaRPr>
          </a:p>
        </p:txBody>
      </p:sp>
      <p:sp>
        <p:nvSpPr>
          <p:cNvPr id="354310" name="Text Box 6"/>
          <p:cNvSpPr txBox="1">
            <a:spLocks noChangeArrowheads="1"/>
          </p:cNvSpPr>
          <p:nvPr/>
        </p:nvSpPr>
        <p:spPr bwMode="auto">
          <a:xfrm>
            <a:off x="1828800" y="4572000"/>
            <a:ext cx="1752600" cy="396875"/>
          </a:xfrm>
          <a:prstGeom prst="rect">
            <a:avLst/>
          </a:prstGeom>
          <a:noFill/>
          <a:ln w="9525">
            <a:noFill/>
            <a:miter lim="800000"/>
            <a:headEnd/>
            <a:tailEnd/>
          </a:ln>
        </p:spPr>
        <p:txBody>
          <a:bodyPr>
            <a:spAutoFit/>
          </a:bodyPr>
          <a:lstStyle/>
          <a:p>
            <a:pPr>
              <a:spcBef>
                <a:spcPct val="50000"/>
              </a:spcBef>
            </a:pPr>
            <a:r>
              <a:rPr lang="en-US" sz="2000" b="1" dirty="0" err="1" smtClean="0">
                <a:latin typeface="Comic Sans MS" pitchFamily="66" charset="0"/>
                <a:ea typeface="ＭＳ Ｐゴシック"/>
                <a:cs typeface="ＭＳ Ｐゴシック"/>
              </a:rPr>
              <a:t>antropology</a:t>
            </a:r>
            <a:endParaRPr lang="en-US" b="1" dirty="0">
              <a:latin typeface="Times" pitchFamily="1" charset="0"/>
              <a:ea typeface="ＭＳ Ｐゴシック"/>
              <a:cs typeface="ＭＳ Ｐゴシック"/>
            </a:endParaRPr>
          </a:p>
        </p:txBody>
      </p:sp>
      <p:sp>
        <p:nvSpPr>
          <p:cNvPr id="354311" name="AutoShape 7"/>
          <p:cNvSpPr>
            <a:spLocks noChangeArrowheads="1"/>
          </p:cNvSpPr>
          <p:nvPr/>
        </p:nvSpPr>
        <p:spPr bwMode="auto">
          <a:xfrm>
            <a:off x="2590800" y="5029200"/>
            <a:ext cx="228600" cy="381000"/>
          </a:xfrm>
          <a:prstGeom prst="downArrow">
            <a:avLst>
              <a:gd name="adj1" fmla="val 50000"/>
              <a:gd name="adj2" fmla="val 38465"/>
            </a:avLst>
          </a:prstGeom>
          <a:solidFill>
            <a:schemeClr val="accent2"/>
          </a:solidFill>
          <a:ln w="9525">
            <a:solidFill>
              <a:schemeClr val="tx1"/>
            </a:solidFill>
            <a:miter lim="800000"/>
            <a:headEnd/>
            <a:tailEnd/>
          </a:ln>
        </p:spPr>
        <p:txBody>
          <a:bodyPr wrap="none" anchor="ctr"/>
          <a:lstStyle/>
          <a:p>
            <a:endParaRPr lang="en-US">
              <a:latin typeface="Comic Sans MS" pitchFamily="66" charset="0"/>
              <a:ea typeface="ＭＳ Ｐゴシック"/>
              <a:cs typeface="ＭＳ Ｐゴシック"/>
            </a:endParaRPr>
          </a:p>
        </p:txBody>
      </p:sp>
      <p:sp>
        <p:nvSpPr>
          <p:cNvPr id="354313" name="AutoShape 9"/>
          <p:cNvSpPr>
            <a:spLocks noChangeArrowheads="1"/>
          </p:cNvSpPr>
          <p:nvPr/>
        </p:nvSpPr>
        <p:spPr bwMode="auto">
          <a:xfrm rot="-1494638">
            <a:off x="6096000" y="3657600"/>
            <a:ext cx="304800" cy="990600"/>
          </a:xfrm>
          <a:prstGeom prst="curvedLeftArrow">
            <a:avLst>
              <a:gd name="adj1" fmla="val 59990"/>
              <a:gd name="adj2" fmla="val 119994"/>
              <a:gd name="adj3" fmla="val 33333"/>
            </a:avLst>
          </a:prstGeom>
          <a:solidFill>
            <a:schemeClr val="accent2"/>
          </a:solidFill>
          <a:ln w="9525">
            <a:solidFill>
              <a:schemeClr val="tx1"/>
            </a:solidFill>
            <a:miter lim="800000"/>
            <a:headEnd/>
            <a:tailEnd/>
          </a:ln>
        </p:spPr>
        <p:txBody>
          <a:bodyPr wrap="none" anchor="ctr"/>
          <a:lstStyle/>
          <a:p>
            <a:endParaRPr lang="en-US">
              <a:latin typeface="Comic Sans MS" pitchFamily="66" charset="0"/>
              <a:ea typeface="ＭＳ Ｐゴシック"/>
              <a:cs typeface="ＭＳ Ｐゴシック"/>
            </a:endParaRPr>
          </a:p>
        </p:txBody>
      </p:sp>
      <p:sp>
        <p:nvSpPr>
          <p:cNvPr id="354314" name="Text Box 10"/>
          <p:cNvSpPr txBox="1">
            <a:spLocks noChangeArrowheads="1"/>
          </p:cNvSpPr>
          <p:nvPr/>
        </p:nvSpPr>
        <p:spPr bwMode="auto">
          <a:xfrm>
            <a:off x="5410200" y="4572000"/>
            <a:ext cx="2438400" cy="396875"/>
          </a:xfrm>
          <a:prstGeom prst="rect">
            <a:avLst/>
          </a:prstGeom>
          <a:noFill/>
          <a:ln w="9525">
            <a:noFill/>
            <a:miter lim="800000"/>
            <a:headEnd/>
            <a:tailEnd/>
          </a:ln>
        </p:spPr>
        <p:txBody>
          <a:bodyPr>
            <a:spAutoFit/>
          </a:bodyPr>
          <a:lstStyle/>
          <a:p>
            <a:pPr>
              <a:spcBef>
                <a:spcPct val="50000"/>
              </a:spcBef>
            </a:pPr>
            <a:r>
              <a:rPr lang="en-US" sz="2000" b="1" dirty="0">
                <a:latin typeface="Comic Sans MS" pitchFamily="66" charset="0"/>
                <a:ea typeface="ＭＳ Ｐゴシック"/>
                <a:cs typeface="ＭＳ Ｐゴシック"/>
              </a:rPr>
              <a:t>l</a:t>
            </a:r>
            <a:r>
              <a:rPr lang="en-US" sz="2000" b="1" dirty="0" smtClean="0">
                <a:latin typeface="Comic Sans MS" pitchFamily="66" charset="0"/>
                <a:ea typeface="ＭＳ Ｐゴシック"/>
                <a:cs typeface="ＭＳ Ｐゴシック"/>
              </a:rPr>
              <a:t>egal medicine</a:t>
            </a:r>
            <a:endParaRPr lang="en-US" b="1" dirty="0">
              <a:latin typeface="Times" pitchFamily="1" charset="0"/>
              <a:ea typeface="ＭＳ Ｐゴシック"/>
              <a:cs typeface="ＭＳ Ｐゴシック"/>
            </a:endParaRPr>
          </a:p>
        </p:txBody>
      </p:sp>
      <p:sp>
        <p:nvSpPr>
          <p:cNvPr id="354315" name="AutoShape 11"/>
          <p:cNvSpPr>
            <a:spLocks noChangeArrowheads="1"/>
          </p:cNvSpPr>
          <p:nvPr/>
        </p:nvSpPr>
        <p:spPr bwMode="auto">
          <a:xfrm>
            <a:off x="6324600" y="4953000"/>
            <a:ext cx="304800" cy="381000"/>
          </a:xfrm>
          <a:prstGeom prst="downArrow">
            <a:avLst>
              <a:gd name="adj1" fmla="val 50000"/>
              <a:gd name="adj2" fmla="val 28848"/>
            </a:avLst>
          </a:prstGeom>
          <a:solidFill>
            <a:schemeClr val="accent2"/>
          </a:solidFill>
          <a:ln w="9525">
            <a:solidFill>
              <a:schemeClr val="tx1"/>
            </a:solidFill>
            <a:miter lim="800000"/>
            <a:headEnd/>
            <a:tailEnd/>
          </a:ln>
        </p:spPr>
        <p:txBody>
          <a:bodyPr wrap="none" anchor="ctr"/>
          <a:lstStyle/>
          <a:p>
            <a:endParaRPr lang="en-US">
              <a:latin typeface="Comic Sans MS" pitchFamily="66" charset="0"/>
              <a:ea typeface="ＭＳ Ｐゴシック"/>
              <a:cs typeface="ＭＳ Ｐゴシック"/>
            </a:endParaRPr>
          </a:p>
        </p:txBody>
      </p:sp>
      <p:sp>
        <p:nvSpPr>
          <p:cNvPr id="279566" name="Rectangle 13"/>
          <p:cNvSpPr>
            <a:spLocks noGrp="1" noChangeArrowheads="1"/>
          </p:cNvSpPr>
          <p:nvPr>
            <p:ph type="title" idx="4294967295"/>
          </p:nvPr>
        </p:nvSpPr>
        <p:spPr>
          <a:xfrm>
            <a:off x="790575" y="805984"/>
            <a:ext cx="7772400" cy="523220"/>
          </a:xfrm>
        </p:spPr>
        <p:txBody>
          <a:bodyPr>
            <a:spAutoFit/>
          </a:bodyPr>
          <a:lstStyle/>
          <a:p>
            <a:pPr eaLnBrk="1" hangingPunct="1"/>
            <a:r>
              <a:rPr lang="en-US" sz="2800" dirty="0" smtClean="0">
                <a:solidFill>
                  <a:srgbClr val="FF1934"/>
                </a:solidFill>
              </a:rPr>
              <a:t>Mitochondrial DNA polymorphisms</a:t>
            </a:r>
            <a:endParaRPr lang="en-US" sz="2800" dirty="0" smtClean="0">
              <a:solidFill>
                <a:schemeClr val="tx1"/>
              </a:solidFill>
              <a:latin typeface="Times" pitchFamily="1" charset="0"/>
            </a:endParaRPr>
          </a:p>
        </p:txBody>
      </p:sp>
      <p:pic>
        <p:nvPicPr>
          <p:cNvPr id="279567" name="Picture 14"/>
          <p:cNvPicPr>
            <a:picLocks noChangeAspect="1" noChangeArrowheads="1"/>
          </p:cNvPicPr>
          <p:nvPr/>
        </p:nvPicPr>
        <p:blipFill>
          <a:blip r:embed="rId3"/>
          <a:srcRect/>
          <a:stretch>
            <a:fillRect/>
          </a:stretch>
        </p:blipFill>
        <p:spPr bwMode="auto">
          <a:xfrm>
            <a:off x="7769225" y="698500"/>
            <a:ext cx="1106488" cy="982663"/>
          </a:xfrm>
          <a:prstGeom prst="rect">
            <a:avLst/>
          </a:prstGeom>
          <a:noFill/>
          <a:ln w="9525">
            <a:noFill/>
            <a:miter lim="800000"/>
            <a:headEnd/>
            <a:tailEnd/>
          </a:ln>
        </p:spPr>
      </p:pic>
      <p:sp>
        <p:nvSpPr>
          <p:cNvPr id="2" name="Rettangolo 1"/>
          <p:cNvSpPr/>
          <p:nvPr/>
        </p:nvSpPr>
        <p:spPr>
          <a:xfrm>
            <a:off x="395536" y="1628800"/>
            <a:ext cx="8640960" cy="830997"/>
          </a:xfrm>
          <a:prstGeom prst="rect">
            <a:avLst/>
          </a:prstGeom>
        </p:spPr>
        <p:txBody>
          <a:bodyPr wrap="square">
            <a:spAutoFit/>
          </a:bodyPr>
          <a:lstStyle/>
          <a:p>
            <a:r>
              <a:rPr lang="it-IT" dirty="0" err="1"/>
              <a:t>It</a:t>
            </a:r>
            <a:r>
              <a:rPr lang="it-IT" dirty="0"/>
              <a:t> </a:t>
            </a:r>
            <a:r>
              <a:rPr lang="it-IT" dirty="0" err="1"/>
              <a:t>is</a:t>
            </a:r>
            <a:r>
              <a:rPr lang="it-IT" dirty="0"/>
              <a:t> </a:t>
            </a:r>
            <a:r>
              <a:rPr lang="it-IT" dirty="0" err="1"/>
              <a:t>estimated</a:t>
            </a:r>
            <a:r>
              <a:rPr lang="it-IT" dirty="0"/>
              <a:t> </a:t>
            </a:r>
            <a:r>
              <a:rPr lang="it-IT" dirty="0" err="1"/>
              <a:t>that</a:t>
            </a:r>
            <a:r>
              <a:rPr lang="it-IT" dirty="0"/>
              <a:t> the rate of </a:t>
            </a:r>
            <a:r>
              <a:rPr lang="it-IT" dirty="0" err="1"/>
              <a:t>accumulation</a:t>
            </a:r>
            <a:r>
              <a:rPr lang="it-IT" dirty="0"/>
              <a:t> of DNA </a:t>
            </a:r>
            <a:r>
              <a:rPr lang="it-IT" dirty="0" err="1"/>
              <a:t>alterations</a:t>
            </a:r>
            <a:r>
              <a:rPr lang="it-IT" dirty="0"/>
              <a:t> </a:t>
            </a:r>
            <a:r>
              <a:rPr lang="it-IT" dirty="0" smtClean="0"/>
              <a:t>for </a:t>
            </a:r>
            <a:r>
              <a:rPr lang="it-IT" dirty="0" err="1"/>
              <a:t>mitochondria</a:t>
            </a:r>
            <a:r>
              <a:rPr lang="it-IT" dirty="0"/>
              <a:t> </a:t>
            </a:r>
            <a:r>
              <a:rPr lang="it-IT" dirty="0" err="1" smtClean="0"/>
              <a:t>is</a:t>
            </a:r>
            <a:r>
              <a:rPr lang="it-IT" dirty="0" smtClean="0"/>
              <a:t> </a:t>
            </a:r>
            <a:r>
              <a:rPr lang="it-IT" dirty="0"/>
              <a:t>5 to 10 </a:t>
            </a:r>
            <a:r>
              <a:rPr lang="it-IT" dirty="0" err="1"/>
              <a:t>times</a:t>
            </a:r>
            <a:r>
              <a:rPr lang="it-IT" dirty="0"/>
              <a:t> </a:t>
            </a:r>
            <a:r>
              <a:rPr lang="it-IT" dirty="0" err="1"/>
              <a:t>that</a:t>
            </a:r>
            <a:r>
              <a:rPr lang="it-IT" dirty="0"/>
              <a:t> of </a:t>
            </a:r>
            <a:r>
              <a:rPr lang="it-IT" dirty="0" err="1"/>
              <a:t>nuclear</a:t>
            </a:r>
            <a:r>
              <a:rPr lang="it-IT" dirty="0"/>
              <a:t> DNA</a:t>
            </a:r>
          </a:p>
        </p:txBody>
      </p:sp>
      <p:sp>
        <p:nvSpPr>
          <p:cNvPr id="4" name="Rettangolo 3"/>
          <p:cNvSpPr/>
          <p:nvPr/>
        </p:nvSpPr>
        <p:spPr>
          <a:xfrm>
            <a:off x="539552" y="5589240"/>
            <a:ext cx="4572000" cy="1015663"/>
          </a:xfrm>
          <a:prstGeom prst="rect">
            <a:avLst/>
          </a:prstGeom>
        </p:spPr>
        <p:txBody>
          <a:bodyPr>
            <a:spAutoFit/>
          </a:bodyPr>
          <a:lstStyle/>
          <a:p>
            <a:pPr algn="ctr"/>
            <a:r>
              <a:rPr lang="it-IT" sz="2000" b="1" dirty="0"/>
              <a:t>the </a:t>
            </a:r>
            <a:r>
              <a:rPr lang="it-IT" sz="2000" b="1" dirty="0" err="1"/>
              <a:t>origin</a:t>
            </a:r>
            <a:r>
              <a:rPr lang="it-IT" sz="2000" b="1" dirty="0"/>
              <a:t> of human </a:t>
            </a:r>
            <a:r>
              <a:rPr lang="it-IT" sz="2000" b="1" dirty="0" err="1"/>
              <a:t>mitochondrial</a:t>
            </a:r>
            <a:r>
              <a:rPr lang="it-IT" sz="2000" b="1" dirty="0"/>
              <a:t> DNA </a:t>
            </a:r>
            <a:r>
              <a:rPr lang="it-IT" sz="2000" b="1" dirty="0" err="1"/>
              <a:t>variation</a:t>
            </a:r>
            <a:r>
              <a:rPr lang="it-IT" sz="2000" b="1" dirty="0"/>
              <a:t> </a:t>
            </a:r>
            <a:r>
              <a:rPr lang="it-IT" sz="2000" b="1" dirty="0" err="1" smtClean="0"/>
              <a:t>dates</a:t>
            </a:r>
            <a:r>
              <a:rPr lang="it-IT" sz="2000" b="1" dirty="0" smtClean="0"/>
              <a:t> back to 150,000 </a:t>
            </a:r>
            <a:r>
              <a:rPr lang="it-IT" sz="2000" b="1" dirty="0" err="1"/>
              <a:t>years</a:t>
            </a:r>
            <a:r>
              <a:rPr lang="it-IT" sz="2000" b="1" dirty="0"/>
              <a:t> ago in Africa</a:t>
            </a:r>
          </a:p>
        </p:txBody>
      </p:sp>
      <p:sp>
        <p:nvSpPr>
          <p:cNvPr id="6" name="CasellaDiTesto 5"/>
          <p:cNvSpPr txBox="1"/>
          <p:nvPr/>
        </p:nvSpPr>
        <p:spPr>
          <a:xfrm>
            <a:off x="5148064" y="5445224"/>
            <a:ext cx="3528392" cy="1323439"/>
          </a:xfrm>
          <a:prstGeom prst="rect">
            <a:avLst/>
          </a:prstGeom>
          <a:noFill/>
        </p:spPr>
        <p:txBody>
          <a:bodyPr wrap="square" rtlCol="0">
            <a:spAutoFit/>
          </a:bodyPr>
          <a:lstStyle/>
          <a:p>
            <a:pPr algn="ctr"/>
            <a:r>
              <a:rPr lang="it-IT" sz="2000" b="1" dirty="0" err="1"/>
              <a:t>genetic</a:t>
            </a:r>
            <a:r>
              <a:rPr lang="it-IT" sz="2000" b="1" dirty="0"/>
              <a:t> </a:t>
            </a:r>
            <a:r>
              <a:rPr lang="it-IT" sz="2000" b="1" dirty="0" err="1"/>
              <a:t>markers</a:t>
            </a:r>
            <a:r>
              <a:rPr lang="it-IT" sz="2000" b="1" dirty="0"/>
              <a:t> are </a:t>
            </a:r>
            <a:r>
              <a:rPr lang="it-IT" sz="2000" b="1" dirty="0" err="1"/>
              <a:t>used</a:t>
            </a:r>
            <a:r>
              <a:rPr lang="it-IT" sz="2000" b="1" dirty="0"/>
              <a:t> to compare the </a:t>
            </a:r>
            <a:r>
              <a:rPr lang="it-IT" sz="2000" b="1" dirty="0" err="1"/>
              <a:t>genotype</a:t>
            </a:r>
            <a:r>
              <a:rPr lang="it-IT" sz="2000" b="1" dirty="0"/>
              <a:t> of the </a:t>
            </a:r>
            <a:r>
              <a:rPr lang="it-IT" sz="2000" b="1" dirty="0" err="1"/>
              <a:t>suspects</a:t>
            </a:r>
            <a:r>
              <a:rPr lang="it-IT" sz="2000" b="1" dirty="0"/>
              <a:t> with </a:t>
            </a:r>
            <a:r>
              <a:rPr lang="it-IT" sz="2000" b="1" dirty="0" err="1"/>
              <a:t>items</a:t>
            </a:r>
            <a:r>
              <a:rPr lang="it-IT" sz="2000" b="1" dirty="0"/>
              <a:t> </a:t>
            </a:r>
            <a:r>
              <a:rPr lang="it-IT" sz="2000" b="1" dirty="0" err="1"/>
              <a:t>found</a:t>
            </a:r>
            <a:r>
              <a:rPr lang="it-IT" sz="2000" b="1" dirty="0"/>
              <a:t> </a:t>
            </a:r>
            <a:r>
              <a:rPr lang="it-IT" sz="2000" b="1" dirty="0" err="1"/>
              <a:t>at</a:t>
            </a:r>
            <a:r>
              <a:rPr lang="it-IT" sz="2000" b="1" dirty="0"/>
              <a:t> the scene of the crime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4307"/>
                                        </p:tgtEl>
                                        <p:attrNameLst>
                                          <p:attrName>style.visibility</p:attrName>
                                        </p:attrNameLst>
                                      </p:cBhvr>
                                      <p:to>
                                        <p:strVal val="visible"/>
                                      </p:to>
                                    </p:set>
                                    <p:anim calcmode="lin" valueType="num">
                                      <p:cBhvr additive="base">
                                        <p:cTn id="7" dur="500" fill="hold"/>
                                        <p:tgtEl>
                                          <p:spTgt spid="354307"/>
                                        </p:tgtEl>
                                        <p:attrNameLst>
                                          <p:attrName>ppt_x</p:attrName>
                                        </p:attrNameLst>
                                      </p:cBhvr>
                                      <p:tavLst>
                                        <p:tav tm="0">
                                          <p:val>
                                            <p:strVal val="0-#ppt_w/2"/>
                                          </p:val>
                                        </p:tav>
                                        <p:tav tm="100000">
                                          <p:val>
                                            <p:strVal val="#ppt_x"/>
                                          </p:val>
                                        </p:tav>
                                      </p:tavLst>
                                    </p:anim>
                                    <p:anim calcmode="lin" valueType="num">
                                      <p:cBhvr additive="base">
                                        <p:cTn id="8" dur="500" fill="hold"/>
                                        <p:tgtEl>
                                          <p:spTgt spid="35430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54308"/>
                                        </p:tgtEl>
                                        <p:attrNameLst>
                                          <p:attrName>style.visibility</p:attrName>
                                        </p:attrNameLst>
                                      </p:cBhvr>
                                      <p:to>
                                        <p:strVal val="visible"/>
                                      </p:to>
                                    </p:set>
                                    <p:animEffect transition="in" filter="dissolve">
                                      <p:cBhvr>
                                        <p:cTn id="13" dur="500"/>
                                        <p:tgtEl>
                                          <p:spTgt spid="3543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2" fill="hold" grpId="0" nodeType="clickEffect">
                                  <p:stCondLst>
                                    <p:cond delay="0"/>
                                  </p:stCondLst>
                                  <p:childTnLst>
                                    <p:set>
                                      <p:cBhvr>
                                        <p:cTn id="17" dur="1" fill="hold">
                                          <p:stCondLst>
                                            <p:cond delay="0"/>
                                          </p:stCondLst>
                                        </p:cTn>
                                        <p:tgtEl>
                                          <p:spTgt spid="354309"/>
                                        </p:tgtEl>
                                        <p:attrNameLst>
                                          <p:attrName>style.visibility</p:attrName>
                                        </p:attrNameLst>
                                      </p:cBhvr>
                                      <p:to>
                                        <p:strVal val="visible"/>
                                      </p:to>
                                    </p:set>
                                    <p:anim calcmode="lin" valueType="num">
                                      <p:cBhvr>
                                        <p:cTn id="18" dur="500" fill="hold"/>
                                        <p:tgtEl>
                                          <p:spTgt spid="354309"/>
                                        </p:tgtEl>
                                        <p:attrNameLst>
                                          <p:attrName>ppt_x</p:attrName>
                                        </p:attrNameLst>
                                      </p:cBhvr>
                                      <p:tavLst>
                                        <p:tav tm="0">
                                          <p:val>
                                            <p:strVal val="#ppt_x+#ppt_w/2"/>
                                          </p:val>
                                        </p:tav>
                                        <p:tav tm="100000">
                                          <p:val>
                                            <p:strVal val="#ppt_x"/>
                                          </p:val>
                                        </p:tav>
                                      </p:tavLst>
                                    </p:anim>
                                    <p:anim calcmode="lin" valueType="num">
                                      <p:cBhvr>
                                        <p:cTn id="19" dur="500" fill="hold"/>
                                        <p:tgtEl>
                                          <p:spTgt spid="354309"/>
                                        </p:tgtEl>
                                        <p:attrNameLst>
                                          <p:attrName>ppt_y</p:attrName>
                                        </p:attrNameLst>
                                      </p:cBhvr>
                                      <p:tavLst>
                                        <p:tav tm="0">
                                          <p:val>
                                            <p:strVal val="#ppt_y"/>
                                          </p:val>
                                        </p:tav>
                                        <p:tav tm="100000">
                                          <p:val>
                                            <p:strVal val="#ppt_y"/>
                                          </p:val>
                                        </p:tav>
                                      </p:tavLst>
                                    </p:anim>
                                    <p:anim calcmode="lin" valueType="num">
                                      <p:cBhvr>
                                        <p:cTn id="20" dur="500" fill="hold"/>
                                        <p:tgtEl>
                                          <p:spTgt spid="354309"/>
                                        </p:tgtEl>
                                        <p:attrNameLst>
                                          <p:attrName>ppt_w</p:attrName>
                                        </p:attrNameLst>
                                      </p:cBhvr>
                                      <p:tavLst>
                                        <p:tav tm="0">
                                          <p:val>
                                            <p:fltVal val="0"/>
                                          </p:val>
                                        </p:tav>
                                        <p:tav tm="100000">
                                          <p:val>
                                            <p:strVal val="#ppt_w"/>
                                          </p:val>
                                        </p:tav>
                                      </p:tavLst>
                                    </p:anim>
                                    <p:anim calcmode="lin" valueType="num">
                                      <p:cBhvr>
                                        <p:cTn id="21" dur="500" fill="hold"/>
                                        <p:tgtEl>
                                          <p:spTgt spid="354309"/>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54310">
                                            <p:txEl>
                                              <p:pRg st="0" end="0"/>
                                            </p:txEl>
                                          </p:spTgt>
                                        </p:tgtEl>
                                        <p:attrNameLst>
                                          <p:attrName>style.visibility</p:attrName>
                                        </p:attrNameLst>
                                      </p:cBhvr>
                                      <p:to>
                                        <p:strVal val="visible"/>
                                      </p:to>
                                    </p:set>
                                    <p:animEffect transition="in" filter="dissolve">
                                      <p:cBhvr>
                                        <p:cTn id="26" dur="500"/>
                                        <p:tgtEl>
                                          <p:spTgt spid="354310">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354311"/>
                                        </p:tgtEl>
                                        <p:attrNameLst>
                                          <p:attrName>style.visibility</p:attrName>
                                        </p:attrNameLst>
                                      </p:cBhvr>
                                      <p:to>
                                        <p:strVal val="visible"/>
                                      </p:to>
                                    </p:set>
                                    <p:anim calcmode="lin" valueType="num">
                                      <p:cBhvr>
                                        <p:cTn id="31" dur="500" fill="hold"/>
                                        <p:tgtEl>
                                          <p:spTgt spid="354311"/>
                                        </p:tgtEl>
                                        <p:attrNameLst>
                                          <p:attrName>ppt_x</p:attrName>
                                        </p:attrNameLst>
                                      </p:cBhvr>
                                      <p:tavLst>
                                        <p:tav tm="0">
                                          <p:val>
                                            <p:strVal val="#ppt_x"/>
                                          </p:val>
                                        </p:tav>
                                        <p:tav tm="100000">
                                          <p:val>
                                            <p:strVal val="#ppt_x"/>
                                          </p:val>
                                        </p:tav>
                                      </p:tavLst>
                                    </p:anim>
                                    <p:anim calcmode="lin" valueType="num">
                                      <p:cBhvr>
                                        <p:cTn id="32" dur="500" fill="hold"/>
                                        <p:tgtEl>
                                          <p:spTgt spid="354311"/>
                                        </p:tgtEl>
                                        <p:attrNameLst>
                                          <p:attrName>ppt_y</p:attrName>
                                        </p:attrNameLst>
                                      </p:cBhvr>
                                      <p:tavLst>
                                        <p:tav tm="0">
                                          <p:val>
                                            <p:strVal val="#ppt_y-#ppt_h/2"/>
                                          </p:val>
                                        </p:tav>
                                        <p:tav tm="100000">
                                          <p:val>
                                            <p:strVal val="#ppt_y"/>
                                          </p:val>
                                        </p:tav>
                                      </p:tavLst>
                                    </p:anim>
                                    <p:anim calcmode="lin" valueType="num">
                                      <p:cBhvr>
                                        <p:cTn id="33" dur="500" fill="hold"/>
                                        <p:tgtEl>
                                          <p:spTgt spid="354311"/>
                                        </p:tgtEl>
                                        <p:attrNameLst>
                                          <p:attrName>ppt_w</p:attrName>
                                        </p:attrNameLst>
                                      </p:cBhvr>
                                      <p:tavLst>
                                        <p:tav tm="0">
                                          <p:val>
                                            <p:strVal val="#ppt_w"/>
                                          </p:val>
                                        </p:tav>
                                        <p:tav tm="100000">
                                          <p:val>
                                            <p:strVal val="#ppt_w"/>
                                          </p:val>
                                        </p:tav>
                                      </p:tavLst>
                                    </p:anim>
                                    <p:anim calcmode="lin" valueType="num">
                                      <p:cBhvr>
                                        <p:cTn id="34" dur="500" fill="hold"/>
                                        <p:tgtEl>
                                          <p:spTgt spid="354311"/>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354313"/>
                                        </p:tgtEl>
                                        <p:attrNameLst>
                                          <p:attrName>style.visibility</p:attrName>
                                        </p:attrNameLst>
                                      </p:cBhvr>
                                      <p:to>
                                        <p:strVal val="visible"/>
                                      </p:to>
                                    </p:set>
                                    <p:anim calcmode="lin" valueType="num">
                                      <p:cBhvr>
                                        <p:cTn id="39" dur="500" fill="hold"/>
                                        <p:tgtEl>
                                          <p:spTgt spid="354313"/>
                                        </p:tgtEl>
                                        <p:attrNameLst>
                                          <p:attrName>ppt_x</p:attrName>
                                        </p:attrNameLst>
                                      </p:cBhvr>
                                      <p:tavLst>
                                        <p:tav tm="0">
                                          <p:val>
                                            <p:strVal val="#ppt_x-#ppt_w/2"/>
                                          </p:val>
                                        </p:tav>
                                        <p:tav tm="100000">
                                          <p:val>
                                            <p:strVal val="#ppt_x"/>
                                          </p:val>
                                        </p:tav>
                                      </p:tavLst>
                                    </p:anim>
                                    <p:anim calcmode="lin" valueType="num">
                                      <p:cBhvr>
                                        <p:cTn id="40" dur="500" fill="hold"/>
                                        <p:tgtEl>
                                          <p:spTgt spid="354313"/>
                                        </p:tgtEl>
                                        <p:attrNameLst>
                                          <p:attrName>ppt_y</p:attrName>
                                        </p:attrNameLst>
                                      </p:cBhvr>
                                      <p:tavLst>
                                        <p:tav tm="0">
                                          <p:val>
                                            <p:strVal val="#ppt_y"/>
                                          </p:val>
                                        </p:tav>
                                        <p:tav tm="100000">
                                          <p:val>
                                            <p:strVal val="#ppt_y"/>
                                          </p:val>
                                        </p:tav>
                                      </p:tavLst>
                                    </p:anim>
                                    <p:anim calcmode="lin" valueType="num">
                                      <p:cBhvr>
                                        <p:cTn id="41" dur="500" fill="hold"/>
                                        <p:tgtEl>
                                          <p:spTgt spid="354313"/>
                                        </p:tgtEl>
                                        <p:attrNameLst>
                                          <p:attrName>ppt_w</p:attrName>
                                        </p:attrNameLst>
                                      </p:cBhvr>
                                      <p:tavLst>
                                        <p:tav tm="0">
                                          <p:val>
                                            <p:fltVal val="0"/>
                                          </p:val>
                                        </p:tav>
                                        <p:tav tm="100000">
                                          <p:val>
                                            <p:strVal val="#ppt_w"/>
                                          </p:val>
                                        </p:tav>
                                      </p:tavLst>
                                    </p:anim>
                                    <p:anim calcmode="lin" valueType="num">
                                      <p:cBhvr>
                                        <p:cTn id="42" dur="500" fill="hold"/>
                                        <p:tgtEl>
                                          <p:spTgt spid="354313"/>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54314">
                                            <p:txEl>
                                              <p:pRg st="0" end="0"/>
                                            </p:txEl>
                                          </p:spTgt>
                                        </p:tgtEl>
                                        <p:attrNameLst>
                                          <p:attrName>style.visibility</p:attrName>
                                        </p:attrNameLst>
                                      </p:cBhvr>
                                      <p:to>
                                        <p:strVal val="visible"/>
                                      </p:to>
                                    </p:set>
                                    <p:animEffect transition="in" filter="dissolve">
                                      <p:cBhvr>
                                        <p:cTn id="47" dur="500"/>
                                        <p:tgtEl>
                                          <p:spTgt spid="354314">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7" presetClass="entr" presetSubtype="1" fill="hold" grpId="0" nodeType="clickEffect">
                                  <p:stCondLst>
                                    <p:cond delay="0"/>
                                  </p:stCondLst>
                                  <p:childTnLst>
                                    <p:set>
                                      <p:cBhvr>
                                        <p:cTn id="51" dur="1" fill="hold">
                                          <p:stCondLst>
                                            <p:cond delay="0"/>
                                          </p:stCondLst>
                                        </p:cTn>
                                        <p:tgtEl>
                                          <p:spTgt spid="354315"/>
                                        </p:tgtEl>
                                        <p:attrNameLst>
                                          <p:attrName>style.visibility</p:attrName>
                                        </p:attrNameLst>
                                      </p:cBhvr>
                                      <p:to>
                                        <p:strVal val="visible"/>
                                      </p:to>
                                    </p:set>
                                    <p:anim calcmode="lin" valueType="num">
                                      <p:cBhvr>
                                        <p:cTn id="52" dur="500" fill="hold"/>
                                        <p:tgtEl>
                                          <p:spTgt spid="354315"/>
                                        </p:tgtEl>
                                        <p:attrNameLst>
                                          <p:attrName>ppt_x</p:attrName>
                                        </p:attrNameLst>
                                      </p:cBhvr>
                                      <p:tavLst>
                                        <p:tav tm="0">
                                          <p:val>
                                            <p:strVal val="#ppt_x"/>
                                          </p:val>
                                        </p:tav>
                                        <p:tav tm="100000">
                                          <p:val>
                                            <p:strVal val="#ppt_x"/>
                                          </p:val>
                                        </p:tav>
                                      </p:tavLst>
                                    </p:anim>
                                    <p:anim calcmode="lin" valueType="num">
                                      <p:cBhvr>
                                        <p:cTn id="53" dur="500" fill="hold"/>
                                        <p:tgtEl>
                                          <p:spTgt spid="354315"/>
                                        </p:tgtEl>
                                        <p:attrNameLst>
                                          <p:attrName>ppt_y</p:attrName>
                                        </p:attrNameLst>
                                      </p:cBhvr>
                                      <p:tavLst>
                                        <p:tav tm="0">
                                          <p:val>
                                            <p:strVal val="#ppt_y-#ppt_h/2"/>
                                          </p:val>
                                        </p:tav>
                                        <p:tav tm="100000">
                                          <p:val>
                                            <p:strVal val="#ppt_y"/>
                                          </p:val>
                                        </p:tav>
                                      </p:tavLst>
                                    </p:anim>
                                    <p:anim calcmode="lin" valueType="num">
                                      <p:cBhvr>
                                        <p:cTn id="54" dur="500" fill="hold"/>
                                        <p:tgtEl>
                                          <p:spTgt spid="354315"/>
                                        </p:tgtEl>
                                        <p:attrNameLst>
                                          <p:attrName>ppt_w</p:attrName>
                                        </p:attrNameLst>
                                      </p:cBhvr>
                                      <p:tavLst>
                                        <p:tav tm="0">
                                          <p:val>
                                            <p:strVal val="#ppt_w"/>
                                          </p:val>
                                        </p:tav>
                                        <p:tav tm="100000">
                                          <p:val>
                                            <p:strVal val="#ppt_w"/>
                                          </p:val>
                                        </p:tav>
                                      </p:tavLst>
                                    </p:anim>
                                    <p:anim calcmode="lin" valueType="num">
                                      <p:cBhvr>
                                        <p:cTn id="55" dur="500" fill="hold"/>
                                        <p:tgtEl>
                                          <p:spTgt spid="3543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7" grpId="0" autoUpdateAnimBg="0"/>
      <p:bldP spid="354308" grpId="0" animBg="1" autoUpdateAnimBg="0"/>
      <p:bldP spid="354309" grpId="0" animBg="1"/>
      <p:bldP spid="354310" grpId="0" build="p" autoUpdateAnimBg="0"/>
      <p:bldP spid="354311" grpId="0" animBg="1"/>
      <p:bldP spid="354313" grpId="0" animBg="1"/>
      <p:bldP spid="354314" grpId="0" build="p" autoUpdateAnimBg="0"/>
      <p:bldP spid="354315"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4"/>
          <p:cNvSpPr>
            <a:spLocks noGrp="1" noChangeArrowheads="1"/>
          </p:cNvSpPr>
          <p:nvPr>
            <p:ph type="ctrTitle"/>
          </p:nvPr>
        </p:nvSpPr>
        <p:spPr>
          <a:xfrm>
            <a:off x="642938" y="857250"/>
            <a:ext cx="7772400" cy="1470025"/>
          </a:xfrm>
        </p:spPr>
        <p:txBody>
          <a:bodyPr/>
          <a:lstStyle/>
          <a:p>
            <a:pPr>
              <a:defRPr/>
            </a:pP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NOT ONLY DISEASES….</a:t>
            </a:r>
          </a:p>
        </p:txBody>
      </p:sp>
      <p:pic>
        <p:nvPicPr>
          <p:cNvPr id="280579" name="Picture 3" descr="nat gen cover"/>
          <p:cNvPicPr>
            <a:picLocks noChangeAspect="1" noChangeArrowheads="1"/>
          </p:cNvPicPr>
          <p:nvPr/>
        </p:nvPicPr>
        <p:blipFill>
          <a:blip r:embed="rId3"/>
          <a:srcRect/>
          <a:stretch>
            <a:fillRect/>
          </a:stretch>
        </p:blipFill>
        <p:spPr bwMode="auto">
          <a:xfrm>
            <a:off x="2428875" y="2357438"/>
            <a:ext cx="3887788" cy="3789362"/>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p:cNvPicPr>
            <a:picLocks noChangeAspect="1" noChangeArrowheads="1"/>
          </p:cNvPicPr>
          <p:nvPr/>
        </p:nvPicPr>
        <p:blipFill>
          <a:blip r:embed="rId3"/>
          <a:srcRect/>
          <a:stretch>
            <a:fillRect/>
          </a:stretch>
        </p:blipFill>
        <p:spPr bwMode="auto">
          <a:xfrm>
            <a:off x="2590800" y="95250"/>
            <a:ext cx="4035425" cy="67627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weird thmb"/>
          <p:cNvPicPr>
            <a:picLocks noChangeAspect="1" noChangeArrowheads="1"/>
          </p:cNvPicPr>
          <p:nvPr/>
        </p:nvPicPr>
        <p:blipFill>
          <a:blip r:embed="rId3"/>
          <a:srcRect/>
          <a:stretch>
            <a:fillRect/>
          </a:stretch>
        </p:blipFill>
        <p:spPr bwMode="auto">
          <a:xfrm>
            <a:off x="0" y="2590800"/>
            <a:ext cx="2286000" cy="2260600"/>
          </a:xfrm>
          <a:prstGeom prst="rect">
            <a:avLst/>
          </a:prstGeom>
          <a:noFill/>
          <a:ln w="9525">
            <a:noFill/>
            <a:miter lim="800000"/>
            <a:headEnd/>
            <a:tailEnd/>
          </a:ln>
        </p:spPr>
      </p:pic>
      <p:pic>
        <p:nvPicPr>
          <p:cNvPr id="282627" name="Picture 3" descr="thumb cute"/>
          <p:cNvPicPr>
            <a:picLocks noChangeAspect="1" noChangeArrowheads="1"/>
          </p:cNvPicPr>
          <p:nvPr/>
        </p:nvPicPr>
        <p:blipFill>
          <a:blip r:embed="rId4"/>
          <a:srcRect/>
          <a:stretch>
            <a:fillRect/>
          </a:stretch>
        </p:blipFill>
        <p:spPr bwMode="auto">
          <a:xfrm>
            <a:off x="0" y="4881563"/>
            <a:ext cx="2057400" cy="1976437"/>
          </a:xfrm>
          <a:prstGeom prst="rect">
            <a:avLst/>
          </a:prstGeom>
          <a:noFill/>
          <a:ln w="9525">
            <a:noFill/>
            <a:miter lim="800000"/>
            <a:headEnd/>
            <a:tailEnd/>
          </a:ln>
        </p:spPr>
      </p:pic>
      <p:pic>
        <p:nvPicPr>
          <p:cNvPr id="282628" name="Picture 4" descr="str thumb"/>
          <p:cNvPicPr>
            <a:picLocks noChangeAspect="1" noChangeArrowheads="1"/>
          </p:cNvPicPr>
          <p:nvPr/>
        </p:nvPicPr>
        <p:blipFill>
          <a:blip r:embed="rId5"/>
          <a:srcRect/>
          <a:stretch>
            <a:fillRect/>
          </a:stretch>
        </p:blipFill>
        <p:spPr bwMode="auto">
          <a:xfrm>
            <a:off x="6477000" y="4724400"/>
            <a:ext cx="2667000" cy="1862138"/>
          </a:xfrm>
          <a:prstGeom prst="rect">
            <a:avLst/>
          </a:prstGeom>
          <a:noFill/>
          <a:ln w="9525">
            <a:noFill/>
            <a:miter lim="800000"/>
            <a:headEnd/>
            <a:tailEnd/>
          </a:ln>
        </p:spPr>
      </p:pic>
      <p:pic>
        <p:nvPicPr>
          <p:cNvPr id="282629" name="Picture 5" descr="MVC-025S"/>
          <p:cNvPicPr>
            <a:picLocks noChangeAspect="1" noChangeArrowheads="1"/>
          </p:cNvPicPr>
          <p:nvPr/>
        </p:nvPicPr>
        <p:blipFill>
          <a:blip r:embed="rId6"/>
          <a:srcRect/>
          <a:stretch>
            <a:fillRect/>
          </a:stretch>
        </p:blipFill>
        <p:spPr bwMode="auto">
          <a:xfrm>
            <a:off x="5029200" y="609600"/>
            <a:ext cx="3733800" cy="2800350"/>
          </a:xfrm>
          <a:prstGeom prst="rect">
            <a:avLst/>
          </a:prstGeom>
          <a:noFill/>
          <a:ln w="9525">
            <a:noFill/>
            <a:miter lim="800000"/>
            <a:headEnd/>
            <a:tailEnd/>
          </a:ln>
        </p:spPr>
      </p:pic>
      <p:pic>
        <p:nvPicPr>
          <p:cNvPr id="282630" name="Picture 6" descr="MVC-026S"/>
          <p:cNvPicPr>
            <a:picLocks noChangeAspect="1" noChangeArrowheads="1"/>
          </p:cNvPicPr>
          <p:nvPr/>
        </p:nvPicPr>
        <p:blipFill>
          <a:blip r:embed="rId7"/>
          <a:srcRect/>
          <a:stretch>
            <a:fillRect/>
          </a:stretch>
        </p:blipFill>
        <p:spPr bwMode="auto">
          <a:xfrm>
            <a:off x="838200" y="0"/>
            <a:ext cx="3429000" cy="2571750"/>
          </a:xfrm>
          <a:prstGeom prst="rect">
            <a:avLst/>
          </a:prstGeom>
          <a:noFill/>
          <a:ln w="9525">
            <a:noFill/>
            <a:miter lim="800000"/>
            <a:headEnd/>
            <a:tailEnd/>
          </a:ln>
        </p:spPr>
      </p:pic>
      <p:pic>
        <p:nvPicPr>
          <p:cNvPr id="282631" name="Picture 7" descr="MVC-029S"/>
          <p:cNvPicPr>
            <a:picLocks noChangeAspect="1" noChangeArrowheads="1"/>
          </p:cNvPicPr>
          <p:nvPr/>
        </p:nvPicPr>
        <p:blipFill>
          <a:blip r:embed="rId8"/>
          <a:srcRect/>
          <a:stretch>
            <a:fillRect/>
          </a:stretch>
        </p:blipFill>
        <p:spPr bwMode="auto">
          <a:xfrm>
            <a:off x="2667000" y="3657600"/>
            <a:ext cx="3505200" cy="26289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02-09"/>
          <p:cNvPicPr>
            <a:picLocks noChangeAspect="1" noChangeArrowheads="1"/>
          </p:cNvPicPr>
          <p:nvPr/>
        </p:nvPicPr>
        <p:blipFill>
          <a:blip r:embed="rId2"/>
          <a:srcRect/>
          <a:stretch>
            <a:fillRect/>
          </a:stretch>
        </p:blipFill>
        <p:spPr bwMode="auto">
          <a:xfrm>
            <a:off x="1684338" y="1412875"/>
            <a:ext cx="5745162" cy="5216525"/>
          </a:xfrm>
          <a:prstGeom prst="rect">
            <a:avLst/>
          </a:prstGeom>
          <a:noFill/>
          <a:ln w="9525">
            <a:noFill/>
            <a:miter lim="800000"/>
            <a:headEnd/>
            <a:tailEnd/>
          </a:ln>
        </p:spPr>
      </p:pic>
      <p:sp>
        <p:nvSpPr>
          <p:cNvPr id="62467" name="Text Box 3"/>
          <p:cNvSpPr txBox="1">
            <a:spLocks noChangeArrowheads="1"/>
          </p:cNvSpPr>
          <p:nvPr/>
        </p:nvSpPr>
        <p:spPr bwMode="auto">
          <a:xfrm>
            <a:off x="389317" y="0"/>
            <a:ext cx="8311403" cy="923330"/>
          </a:xfrm>
          <a:prstGeom prst="rect">
            <a:avLst/>
          </a:prstGeom>
          <a:noFill/>
          <a:ln w="9525">
            <a:noFill/>
            <a:miter lim="800000"/>
            <a:headEnd/>
            <a:tailEnd/>
          </a:ln>
        </p:spPr>
        <p:txBody>
          <a:bodyPr wrap="none">
            <a:spAutoFit/>
          </a:bodyPr>
          <a:lstStyle/>
          <a:p>
            <a:pPr algn="ctr"/>
            <a:r>
              <a:rPr lang="it-IT" sz="2000" dirty="0" err="1" smtClean="0"/>
              <a:t>Wrinkled</a:t>
            </a:r>
            <a:r>
              <a:rPr lang="it-IT" sz="2000" dirty="0" smtClean="0"/>
              <a:t> </a:t>
            </a:r>
            <a:r>
              <a:rPr lang="it-IT" sz="2000" dirty="0" err="1" smtClean="0"/>
              <a:t>seeds</a:t>
            </a:r>
            <a:r>
              <a:rPr lang="it-IT" sz="2000" dirty="0" smtClean="0"/>
              <a:t> </a:t>
            </a:r>
            <a:r>
              <a:rPr lang="it-IT" sz="2000" dirty="0"/>
              <a:t>(</a:t>
            </a:r>
            <a:r>
              <a:rPr lang="it-IT" sz="2000" dirty="0" err="1"/>
              <a:t>R</a:t>
            </a:r>
            <a:r>
              <a:rPr lang="it-IT" sz="2000" dirty="0"/>
              <a:t>/</a:t>
            </a:r>
            <a:r>
              <a:rPr lang="it-IT" sz="2000" dirty="0" err="1"/>
              <a:t>R</a:t>
            </a:r>
            <a:r>
              <a:rPr lang="it-IT" sz="2000" dirty="0"/>
              <a:t> o </a:t>
            </a:r>
            <a:r>
              <a:rPr lang="it-IT" sz="2000" dirty="0" err="1"/>
              <a:t>R</a:t>
            </a:r>
            <a:r>
              <a:rPr lang="it-IT" sz="2000" dirty="0"/>
              <a:t>/</a:t>
            </a:r>
            <a:r>
              <a:rPr lang="it-IT" sz="2000" dirty="0" err="1"/>
              <a:t>r</a:t>
            </a:r>
            <a:r>
              <a:rPr lang="it-IT" sz="2000" dirty="0"/>
              <a:t>) </a:t>
            </a:r>
            <a:r>
              <a:rPr lang="it-IT" sz="2000" dirty="0" smtClean="0"/>
              <a:t>and </a:t>
            </a:r>
            <a:r>
              <a:rPr lang="it-IT" sz="2000" dirty="0" err="1" smtClean="0"/>
              <a:t>smooth</a:t>
            </a:r>
            <a:r>
              <a:rPr lang="it-IT" sz="2000" dirty="0" smtClean="0"/>
              <a:t> </a:t>
            </a:r>
            <a:r>
              <a:rPr lang="it-IT" sz="2000" dirty="0" err="1" smtClean="0"/>
              <a:t>seeds</a:t>
            </a:r>
            <a:r>
              <a:rPr lang="it-IT" sz="2000" dirty="0" smtClean="0"/>
              <a:t> </a:t>
            </a:r>
            <a:r>
              <a:rPr lang="it-IT" sz="2000" dirty="0"/>
              <a:t>(</a:t>
            </a:r>
            <a:r>
              <a:rPr lang="it-IT" sz="2000" dirty="0" err="1"/>
              <a:t>r</a:t>
            </a:r>
            <a:r>
              <a:rPr lang="it-IT" sz="2000" dirty="0"/>
              <a:t>/</a:t>
            </a:r>
            <a:r>
              <a:rPr lang="it-IT" sz="2000" dirty="0" err="1"/>
              <a:t>r</a:t>
            </a:r>
            <a:r>
              <a:rPr lang="it-IT" sz="2000" dirty="0"/>
              <a:t>) in </a:t>
            </a:r>
            <a:r>
              <a:rPr lang="it-IT" sz="2000" dirty="0" smtClean="0"/>
              <a:t>a </a:t>
            </a:r>
            <a:r>
              <a:rPr lang="it-IT" sz="2000" dirty="0" err="1" smtClean="0"/>
              <a:t>pod</a:t>
            </a:r>
            <a:r>
              <a:rPr lang="it-IT" sz="2000" dirty="0" smtClean="0"/>
              <a:t> </a:t>
            </a:r>
            <a:r>
              <a:rPr lang="it-IT" sz="2000" dirty="0" err="1" smtClean="0"/>
              <a:t>obtained</a:t>
            </a:r>
            <a:r>
              <a:rPr lang="it-IT" sz="2000" dirty="0" smtClean="0"/>
              <a:t> </a:t>
            </a:r>
            <a:r>
              <a:rPr lang="it-IT" sz="2000" dirty="0" err="1" smtClean="0"/>
              <a:t>through</a:t>
            </a:r>
            <a:endParaRPr lang="it-IT" sz="2000" dirty="0"/>
          </a:p>
          <a:p>
            <a:pPr algn="ctr"/>
            <a:r>
              <a:rPr lang="it-IT" sz="2000" dirty="0" smtClean="0"/>
              <a:t>self-</a:t>
            </a:r>
            <a:r>
              <a:rPr lang="it-IT" sz="2000" dirty="0" err="1" smtClean="0"/>
              <a:t>fertilisation</a:t>
            </a:r>
            <a:r>
              <a:rPr lang="it-IT" sz="2000" dirty="0" smtClean="0"/>
              <a:t> of a </a:t>
            </a:r>
            <a:r>
              <a:rPr lang="it-IT" sz="2000" dirty="0" err="1" smtClean="0"/>
              <a:t>heterozygous</a:t>
            </a:r>
            <a:r>
              <a:rPr lang="it-IT" sz="2000" dirty="0" smtClean="0"/>
              <a:t> </a:t>
            </a:r>
            <a:r>
              <a:rPr lang="it-IT" sz="2000" dirty="0" err="1" smtClean="0"/>
              <a:t>plant</a:t>
            </a:r>
            <a:r>
              <a:rPr lang="it-IT" sz="2000" dirty="0" smtClean="0"/>
              <a:t> </a:t>
            </a:r>
            <a:r>
              <a:rPr lang="it-IT" sz="2000" dirty="0"/>
              <a:t>(</a:t>
            </a:r>
            <a:r>
              <a:rPr lang="it-IT" sz="2000" dirty="0" err="1"/>
              <a:t>R</a:t>
            </a:r>
            <a:r>
              <a:rPr lang="it-IT" sz="2000" dirty="0"/>
              <a:t>/</a:t>
            </a:r>
            <a:r>
              <a:rPr lang="it-IT" sz="2000" dirty="0" err="1"/>
              <a:t>r</a:t>
            </a:r>
            <a:r>
              <a:rPr lang="it-IT" sz="2000" dirty="0"/>
              <a:t>).</a:t>
            </a:r>
          </a:p>
          <a:p>
            <a:pPr algn="ctr"/>
            <a:r>
              <a:rPr lang="it-IT" sz="1400" dirty="0" smtClean="0"/>
              <a:t>The </a:t>
            </a:r>
            <a:r>
              <a:rPr lang="it-IT" sz="1400" dirty="0" err="1" smtClean="0"/>
              <a:t>phenotypic</a:t>
            </a:r>
            <a:r>
              <a:rPr lang="it-IT" sz="1400" dirty="0" smtClean="0"/>
              <a:t> ratio in </a:t>
            </a:r>
            <a:r>
              <a:rPr lang="it-IT" sz="1400" dirty="0" err="1" smtClean="0"/>
              <a:t>this</a:t>
            </a:r>
            <a:r>
              <a:rPr lang="it-IT" sz="1400" dirty="0" smtClean="0"/>
              <a:t> </a:t>
            </a:r>
            <a:r>
              <a:rPr lang="it-IT" sz="1400" dirty="0" err="1" smtClean="0"/>
              <a:t>pod</a:t>
            </a:r>
            <a:r>
              <a:rPr lang="it-IT" sz="1400" dirty="0" smtClean="0"/>
              <a:t> </a:t>
            </a:r>
            <a:r>
              <a:rPr lang="it-IT" sz="1400" dirty="0" err="1" smtClean="0"/>
              <a:t>is</a:t>
            </a:r>
            <a:r>
              <a:rPr lang="it-IT" sz="1400" dirty="0" smtClean="0"/>
              <a:t> </a:t>
            </a:r>
            <a:r>
              <a:rPr lang="it-IT" sz="1400" dirty="0" err="1" smtClean="0"/>
              <a:t>exactly</a:t>
            </a:r>
            <a:r>
              <a:rPr lang="it-IT" sz="1400" dirty="0" smtClean="0"/>
              <a:t> the 3:1 ratio </a:t>
            </a:r>
            <a:r>
              <a:rPr lang="it-IT" sz="1400" dirty="0" err="1" smtClean="0"/>
              <a:t>expected</a:t>
            </a:r>
            <a:r>
              <a:rPr lang="it-IT" sz="1400" dirty="0" smtClean="0"/>
              <a:t> on </a:t>
            </a:r>
            <a:r>
              <a:rPr lang="it-IT" sz="1400" dirty="0" err="1" smtClean="0"/>
              <a:t>average</a:t>
            </a:r>
            <a:r>
              <a:rPr lang="it-IT" sz="1400" dirty="0" smtClean="0"/>
              <a:t> in a </a:t>
            </a:r>
            <a:r>
              <a:rPr lang="it-IT" sz="1400" dirty="0" err="1" smtClean="0"/>
              <a:t>progeny</a:t>
            </a:r>
            <a:r>
              <a:rPr lang="it-IT" sz="1400" dirty="0" smtClean="0"/>
              <a:t> of </a:t>
            </a:r>
            <a:r>
              <a:rPr lang="it-IT" sz="1400" dirty="0" err="1" smtClean="0"/>
              <a:t>this</a:t>
            </a:r>
            <a:r>
              <a:rPr lang="it-IT" sz="1400" dirty="0" smtClean="0"/>
              <a:t> </a:t>
            </a:r>
            <a:r>
              <a:rPr lang="it-IT" sz="1400" dirty="0" err="1" smtClean="0"/>
              <a:t>type</a:t>
            </a:r>
            <a:r>
              <a:rPr lang="it-IT" sz="1400" dirty="0" smtClean="0"/>
              <a:t> of </a:t>
            </a:r>
            <a:r>
              <a:rPr lang="it-IT" sz="1400" dirty="0" err="1" smtClean="0"/>
              <a:t>crossing</a:t>
            </a:r>
            <a:r>
              <a:rPr lang="it-IT" sz="1400" dirty="0" smtClean="0"/>
              <a:t>.</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MVC-010S"/>
          <p:cNvPicPr>
            <a:picLocks noChangeAspect="1" noChangeArrowheads="1"/>
          </p:cNvPicPr>
          <p:nvPr/>
        </p:nvPicPr>
        <p:blipFill>
          <a:blip r:embed="rId3"/>
          <a:srcRect/>
          <a:stretch>
            <a:fillRect/>
          </a:stretch>
        </p:blipFill>
        <p:spPr bwMode="auto">
          <a:xfrm>
            <a:off x="0" y="19050"/>
            <a:ext cx="3581400" cy="2686050"/>
          </a:xfrm>
          <a:prstGeom prst="rect">
            <a:avLst/>
          </a:prstGeom>
          <a:noFill/>
          <a:ln w="9525">
            <a:noFill/>
            <a:miter lim="800000"/>
            <a:headEnd/>
            <a:tailEnd/>
          </a:ln>
        </p:spPr>
      </p:pic>
      <p:pic>
        <p:nvPicPr>
          <p:cNvPr id="284675" name="Picture 3" descr="MVC-011S"/>
          <p:cNvPicPr>
            <a:picLocks noChangeAspect="1" noChangeArrowheads="1"/>
          </p:cNvPicPr>
          <p:nvPr/>
        </p:nvPicPr>
        <p:blipFill>
          <a:blip r:embed="rId4"/>
          <a:srcRect/>
          <a:stretch>
            <a:fillRect/>
          </a:stretch>
        </p:blipFill>
        <p:spPr bwMode="auto">
          <a:xfrm>
            <a:off x="304800" y="2971800"/>
            <a:ext cx="3429000" cy="2571750"/>
          </a:xfrm>
          <a:prstGeom prst="rect">
            <a:avLst/>
          </a:prstGeom>
          <a:noFill/>
          <a:ln w="9525">
            <a:noFill/>
            <a:miter lim="800000"/>
            <a:headEnd/>
            <a:tailEnd/>
          </a:ln>
        </p:spPr>
      </p:pic>
      <p:pic>
        <p:nvPicPr>
          <p:cNvPr id="284676" name="Picture 4" descr="MVC-027S"/>
          <p:cNvPicPr>
            <a:picLocks noChangeAspect="1" noChangeArrowheads="1"/>
          </p:cNvPicPr>
          <p:nvPr/>
        </p:nvPicPr>
        <p:blipFill>
          <a:blip r:embed="rId5"/>
          <a:srcRect/>
          <a:stretch>
            <a:fillRect/>
          </a:stretch>
        </p:blipFill>
        <p:spPr bwMode="auto">
          <a:xfrm>
            <a:off x="4114800" y="381000"/>
            <a:ext cx="3810000" cy="2857500"/>
          </a:xfrm>
          <a:prstGeom prst="rect">
            <a:avLst/>
          </a:prstGeom>
          <a:noFill/>
          <a:ln w="9525">
            <a:noFill/>
            <a:miter lim="800000"/>
            <a:headEnd/>
            <a:tailEnd/>
          </a:ln>
        </p:spPr>
      </p:pic>
      <p:sp>
        <p:nvSpPr>
          <p:cNvPr id="284677" name="Text Box 5"/>
          <p:cNvSpPr txBox="1">
            <a:spLocks noChangeArrowheads="1"/>
          </p:cNvSpPr>
          <p:nvPr/>
        </p:nvSpPr>
        <p:spPr bwMode="auto">
          <a:xfrm>
            <a:off x="4267200" y="3429000"/>
            <a:ext cx="3717925" cy="584200"/>
          </a:xfrm>
          <a:prstGeom prst="rect">
            <a:avLst/>
          </a:prstGeom>
          <a:noFill/>
          <a:ln w="9525">
            <a:noFill/>
            <a:miter lim="800000"/>
            <a:headEnd/>
            <a:tailEnd/>
          </a:ln>
        </p:spPr>
        <p:txBody>
          <a:bodyPr wrap="none">
            <a:spAutoFit/>
          </a:bodyPr>
          <a:lstStyle/>
          <a:p>
            <a:r>
              <a:rPr lang="en-US" sz="3200">
                <a:latin typeface="Arial" pitchFamily="34" charset="0"/>
                <a:cs typeface="Arial" pitchFamily="34" charset="0"/>
              </a:rPr>
              <a:t>N.W.R. Dimples…..</a:t>
            </a:r>
          </a:p>
        </p:txBody>
      </p:sp>
      <p:pic>
        <p:nvPicPr>
          <p:cNvPr id="284678" name="Picture 6" descr="MVC-028S"/>
          <p:cNvPicPr>
            <a:picLocks noChangeAspect="1" noChangeArrowheads="1"/>
          </p:cNvPicPr>
          <p:nvPr/>
        </p:nvPicPr>
        <p:blipFill>
          <a:blip r:embed="rId6"/>
          <a:srcRect/>
          <a:stretch>
            <a:fillRect/>
          </a:stretch>
        </p:blipFill>
        <p:spPr bwMode="auto">
          <a:xfrm>
            <a:off x="5105400" y="4038600"/>
            <a:ext cx="3124200" cy="23431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MVC-030S"/>
          <p:cNvPicPr>
            <a:picLocks noChangeAspect="1" noChangeArrowheads="1"/>
          </p:cNvPicPr>
          <p:nvPr/>
        </p:nvPicPr>
        <p:blipFill>
          <a:blip r:embed="rId3"/>
          <a:srcRect/>
          <a:stretch>
            <a:fillRect/>
          </a:stretch>
        </p:blipFill>
        <p:spPr bwMode="auto">
          <a:xfrm>
            <a:off x="1524000" y="457200"/>
            <a:ext cx="6096000" cy="4572000"/>
          </a:xfrm>
          <a:prstGeom prst="rect">
            <a:avLst/>
          </a:prstGeom>
          <a:noFill/>
          <a:ln w="9525">
            <a:noFill/>
            <a:miter lim="800000"/>
            <a:headEnd/>
            <a:tailEnd/>
          </a:ln>
        </p:spPr>
      </p:pic>
      <p:sp>
        <p:nvSpPr>
          <p:cNvPr id="285699" name="Text Box 3"/>
          <p:cNvSpPr txBox="1">
            <a:spLocks noChangeArrowheads="1"/>
          </p:cNvSpPr>
          <p:nvPr/>
        </p:nvSpPr>
        <p:spPr bwMode="auto">
          <a:xfrm>
            <a:off x="1143000" y="5562600"/>
            <a:ext cx="6827838" cy="646113"/>
          </a:xfrm>
          <a:prstGeom prst="rect">
            <a:avLst/>
          </a:prstGeom>
          <a:noFill/>
          <a:ln w="9525">
            <a:noFill/>
            <a:miter lim="800000"/>
            <a:headEnd/>
            <a:tailEnd/>
          </a:ln>
        </p:spPr>
        <p:txBody>
          <a:bodyPr wrap="none">
            <a:spAutoFit/>
          </a:bodyPr>
          <a:lstStyle/>
          <a:p>
            <a:r>
              <a:rPr lang="en-US" sz="3600">
                <a:latin typeface="Arial" pitchFamily="34" charset="0"/>
                <a:cs typeface="Arial" pitchFamily="34" charset="0"/>
              </a:rPr>
              <a:t>Tongue rolling…a dominant trait!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3"/>
          <a:srcRect/>
          <a:stretch>
            <a:fillRect/>
          </a:stretch>
        </p:blipFill>
        <p:spPr bwMode="auto">
          <a:xfrm>
            <a:off x="533400" y="360363"/>
            <a:ext cx="8153400" cy="6196012"/>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randombar(horizontal)">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a:srcRect/>
          <a:stretch>
            <a:fillRect/>
          </a:stretch>
        </p:blipFill>
        <p:spPr bwMode="auto">
          <a:xfrm>
            <a:off x="71438" y="19050"/>
            <a:ext cx="9072562" cy="68040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02-10"/>
          <p:cNvPicPr>
            <a:picLocks noChangeAspect="1" noChangeArrowheads="1"/>
          </p:cNvPicPr>
          <p:nvPr/>
        </p:nvPicPr>
        <p:blipFill>
          <a:blip r:embed="rId2"/>
          <a:srcRect/>
          <a:stretch>
            <a:fillRect/>
          </a:stretch>
        </p:blipFill>
        <p:spPr bwMode="auto">
          <a:xfrm>
            <a:off x="2155825" y="981075"/>
            <a:ext cx="4830763" cy="5654675"/>
          </a:xfrm>
          <a:prstGeom prst="rect">
            <a:avLst/>
          </a:prstGeom>
          <a:noFill/>
          <a:ln w="9525">
            <a:noFill/>
            <a:miter lim="800000"/>
            <a:headEnd/>
            <a:tailEnd/>
          </a:ln>
        </p:spPr>
      </p:pic>
      <p:sp>
        <p:nvSpPr>
          <p:cNvPr id="63491" name="Text Box 3"/>
          <p:cNvSpPr txBox="1">
            <a:spLocks noChangeArrowheads="1"/>
          </p:cNvSpPr>
          <p:nvPr/>
        </p:nvSpPr>
        <p:spPr bwMode="auto">
          <a:xfrm>
            <a:off x="741658" y="109538"/>
            <a:ext cx="7624103" cy="400110"/>
          </a:xfrm>
          <a:prstGeom prst="rect">
            <a:avLst/>
          </a:prstGeom>
          <a:noFill/>
          <a:ln w="9525">
            <a:noFill/>
            <a:miter lim="800000"/>
            <a:headEnd/>
            <a:tailEnd/>
          </a:ln>
        </p:spPr>
        <p:txBody>
          <a:bodyPr wrap="none">
            <a:spAutoFit/>
          </a:bodyPr>
          <a:lstStyle/>
          <a:p>
            <a:r>
              <a:rPr lang="it-IT" sz="2000" dirty="0" smtClean="0"/>
              <a:t>A </a:t>
            </a:r>
            <a:r>
              <a:rPr lang="it-IT" sz="2000" dirty="0" err="1" smtClean="0"/>
              <a:t>dihybrid</a:t>
            </a:r>
            <a:r>
              <a:rPr lang="it-IT" sz="2000" dirty="0" smtClean="0"/>
              <a:t> cross </a:t>
            </a:r>
            <a:r>
              <a:rPr lang="it-IT" sz="2000" dirty="0" err="1" smtClean="0"/>
              <a:t>produces</a:t>
            </a:r>
            <a:r>
              <a:rPr lang="it-IT" sz="2000" dirty="0" smtClean="0"/>
              <a:t> an F2 </a:t>
            </a:r>
            <a:r>
              <a:rPr lang="it-IT" sz="2000" dirty="0" err="1" smtClean="0"/>
              <a:t>offspring</a:t>
            </a:r>
            <a:r>
              <a:rPr lang="it-IT" sz="2000" dirty="0" smtClean="0"/>
              <a:t> with </a:t>
            </a:r>
            <a:r>
              <a:rPr lang="it-IT" sz="2000" dirty="0" err="1" smtClean="0"/>
              <a:t>phenotypic</a:t>
            </a:r>
            <a:r>
              <a:rPr lang="it-IT" sz="2000" dirty="0" smtClean="0"/>
              <a:t> ratio </a:t>
            </a:r>
            <a:r>
              <a:rPr lang="it-IT" sz="2000" dirty="0"/>
              <a:t>9:3:3:1.</a:t>
            </a:r>
          </a:p>
        </p:txBody>
      </p:sp>
      <p:sp>
        <p:nvSpPr>
          <p:cNvPr id="2" name="CasellaDiTesto 1"/>
          <p:cNvSpPr txBox="1"/>
          <p:nvPr/>
        </p:nvSpPr>
        <p:spPr>
          <a:xfrm>
            <a:off x="6372200" y="4509120"/>
            <a:ext cx="573632" cy="307777"/>
          </a:xfrm>
          <a:prstGeom prst="rect">
            <a:avLst/>
          </a:prstGeom>
          <a:solidFill>
            <a:srgbClr val="3333CC"/>
          </a:solidFill>
        </p:spPr>
        <p:txBody>
          <a:bodyPr wrap="none" rtlCol="0">
            <a:spAutoFit/>
          </a:bodyPr>
          <a:lstStyle/>
          <a:p>
            <a:r>
              <a:rPr lang="it-IT" sz="1400" dirty="0" smtClean="0">
                <a:solidFill>
                  <a:schemeClr val="bg1"/>
                </a:solidFill>
              </a:rPr>
              <a:t>Ratio</a:t>
            </a:r>
            <a:endParaRPr lang="it-IT" sz="1400" dirty="0">
              <a:solidFill>
                <a:schemeClr val="bg1"/>
              </a:solidFill>
            </a:endParaRPr>
          </a:p>
        </p:txBody>
      </p:sp>
      <p:sp>
        <p:nvSpPr>
          <p:cNvPr id="5" name="CasellaDiTesto 4"/>
          <p:cNvSpPr txBox="1"/>
          <p:nvPr/>
        </p:nvSpPr>
        <p:spPr>
          <a:xfrm>
            <a:off x="1979712" y="2185119"/>
            <a:ext cx="813043" cy="307777"/>
          </a:xfrm>
          <a:prstGeom prst="rect">
            <a:avLst/>
          </a:prstGeom>
          <a:solidFill>
            <a:srgbClr val="3333CC"/>
          </a:solidFill>
        </p:spPr>
        <p:txBody>
          <a:bodyPr wrap="none" rtlCol="0">
            <a:spAutoFit/>
          </a:bodyPr>
          <a:lstStyle/>
          <a:p>
            <a:r>
              <a:rPr lang="it-IT" sz="1400" dirty="0" err="1">
                <a:solidFill>
                  <a:schemeClr val="bg1"/>
                </a:solidFill>
              </a:rPr>
              <a:t>G</a:t>
            </a:r>
            <a:r>
              <a:rPr lang="it-IT" sz="1400" dirty="0" err="1" smtClean="0">
                <a:solidFill>
                  <a:schemeClr val="bg1"/>
                </a:solidFill>
              </a:rPr>
              <a:t>ametes</a:t>
            </a:r>
            <a:endParaRPr lang="it-IT" sz="1400" dirty="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it-IT" sz="3200" dirty="0" smtClean="0"/>
              <a:t>Third </a:t>
            </a:r>
            <a:r>
              <a:rPr lang="it-IT" sz="3200" dirty="0" err="1" smtClean="0"/>
              <a:t>Mendel’s</a:t>
            </a:r>
            <a:r>
              <a:rPr lang="it-IT" sz="3200" dirty="0" smtClean="0"/>
              <a:t> law</a:t>
            </a:r>
          </a:p>
        </p:txBody>
      </p:sp>
      <p:sp>
        <p:nvSpPr>
          <p:cNvPr id="64515" name="Rectangle 3"/>
          <p:cNvSpPr>
            <a:spLocks noGrp="1" noChangeArrowheads="1"/>
          </p:cNvSpPr>
          <p:nvPr>
            <p:ph type="body" idx="1"/>
          </p:nvPr>
        </p:nvSpPr>
        <p:spPr/>
        <p:txBody>
          <a:bodyPr/>
          <a:lstStyle/>
          <a:p>
            <a:pPr eaLnBrk="1" hangingPunct="1"/>
            <a:r>
              <a:rPr lang="it-IT" sz="2800" dirty="0" smtClean="0"/>
              <a:t>Law of </a:t>
            </a:r>
            <a:r>
              <a:rPr lang="it-IT" sz="2800" dirty="0" err="1" smtClean="0"/>
              <a:t>independence</a:t>
            </a:r>
            <a:r>
              <a:rPr lang="it-IT" sz="2800" dirty="0" smtClean="0"/>
              <a:t>.</a:t>
            </a:r>
          </a:p>
          <a:p>
            <a:pPr eaLnBrk="1" hangingPunct="1">
              <a:buFontTx/>
              <a:buNone/>
            </a:pPr>
            <a:r>
              <a:rPr lang="it-IT" sz="2800" i="1" dirty="0" err="1" smtClean="0"/>
              <a:t>Different</a:t>
            </a:r>
            <a:r>
              <a:rPr lang="it-IT" sz="2800" i="1" dirty="0" smtClean="0"/>
              <a:t> gene </a:t>
            </a:r>
            <a:r>
              <a:rPr lang="it-IT" sz="2800" i="1" dirty="0" err="1" smtClean="0"/>
              <a:t>pairs</a:t>
            </a:r>
            <a:r>
              <a:rPr lang="it-IT" sz="2800" i="1" dirty="0" smtClean="0"/>
              <a:t> are </a:t>
            </a:r>
            <a:r>
              <a:rPr lang="it-IT" sz="2800" i="1" dirty="0" err="1" smtClean="0"/>
              <a:t>transmitted</a:t>
            </a:r>
            <a:r>
              <a:rPr lang="it-IT" sz="2800" i="1" dirty="0" smtClean="0"/>
              <a:t> </a:t>
            </a:r>
            <a:r>
              <a:rPr lang="it-IT" sz="2800" i="1" dirty="0" err="1" smtClean="0"/>
              <a:t>independently</a:t>
            </a:r>
            <a:r>
              <a:rPr lang="it-IT" sz="2800" i="1" dirty="0" smtClean="0"/>
              <a:t> of </a:t>
            </a:r>
            <a:r>
              <a:rPr lang="it-IT" sz="2800" i="1" dirty="0" err="1" smtClean="0"/>
              <a:t>each</a:t>
            </a:r>
            <a:r>
              <a:rPr lang="it-IT" sz="2800" i="1" dirty="0" smtClean="0"/>
              <a:t> </a:t>
            </a:r>
            <a:r>
              <a:rPr lang="it-IT" sz="2800" i="1" dirty="0" err="1" smtClean="0"/>
              <a:t>other</a:t>
            </a:r>
            <a:r>
              <a:rPr lang="it-IT" sz="2800" i="1" dirty="0" smtClean="0"/>
              <a:t> </a:t>
            </a:r>
            <a:r>
              <a:rPr lang="it-IT" sz="2800" i="1" dirty="0" err="1" smtClean="0"/>
              <a:t>during</a:t>
            </a:r>
            <a:r>
              <a:rPr lang="it-IT" sz="2800" i="1" dirty="0" smtClean="0"/>
              <a:t> the </a:t>
            </a:r>
            <a:r>
              <a:rPr lang="it-IT" sz="2800" i="1" dirty="0" err="1" smtClean="0"/>
              <a:t>formation</a:t>
            </a:r>
            <a:r>
              <a:rPr lang="it-IT" sz="2800" i="1" dirty="0" smtClean="0"/>
              <a:t> of </a:t>
            </a:r>
            <a:r>
              <a:rPr lang="it-IT" sz="2800" i="1" dirty="0" err="1" smtClean="0"/>
              <a:t>gametes</a:t>
            </a:r>
            <a:r>
              <a:rPr lang="it-IT" sz="2800" i="1" dirty="0" smtClean="0"/>
              <a:t>.</a:t>
            </a:r>
          </a:p>
          <a:p>
            <a:pPr eaLnBrk="1" hangingPunct="1">
              <a:buFontTx/>
              <a:buNone/>
            </a:pPr>
            <a:endParaRPr lang="it-IT" sz="2800" dirty="0" smtClean="0"/>
          </a:p>
          <a:p>
            <a:pPr eaLnBrk="1" hangingPunct="1">
              <a:buFontTx/>
              <a:buNone/>
            </a:pPr>
            <a:r>
              <a:rPr lang="it-IT" sz="2800" dirty="0" err="1" smtClean="0"/>
              <a:t>It</a:t>
            </a:r>
            <a:r>
              <a:rPr lang="it-IT" sz="2800" dirty="0" smtClean="0"/>
              <a:t> </a:t>
            </a:r>
            <a:r>
              <a:rPr lang="it-IT" sz="2800" dirty="0" err="1" smtClean="0"/>
              <a:t>follows</a:t>
            </a:r>
            <a:r>
              <a:rPr lang="it-IT" sz="2800" dirty="0" smtClean="0"/>
              <a:t> </a:t>
            </a:r>
            <a:r>
              <a:rPr lang="it-IT" sz="2800" dirty="0" err="1" smtClean="0"/>
              <a:t>that</a:t>
            </a:r>
            <a:r>
              <a:rPr lang="it-IT" sz="2800" dirty="0" smtClean="0"/>
              <a:t> for </a:t>
            </a:r>
            <a:r>
              <a:rPr lang="it-IT" sz="2800" dirty="0" err="1" smtClean="0"/>
              <a:t>two</a:t>
            </a:r>
            <a:r>
              <a:rPr lang="it-IT" sz="2800" dirty="0" smtClean="0"/>
              <a:t> </a:t>
            </a:r>
            <a:r>
              <a:rPr lang="it-IT" sz="2800" dirty="0" err="1" smtClean="0"/>
              <a:t>pairs</a:t>
            </a:r>
            <a:r>
              <a:rPr lang="it-IT" sz="2800" dirty="0" smtClean="0"/>
              <a:t> of </a:t>
            </a:r>
            <a:r>
              <a:rPr lang="it-IT" sz="2800" dirty="0" err="1" smtClean="0"/>
              <a:t>genes</a:t>
            </a:r>
            <a:r>
              <a:rPr lang="it-IT" sz="2800" dirty="0" smtClean="0"/>
              <a:t> </a:t>
            </a:r>
            <a:r>
              <a:rPr lang="it-IT" sz="2800" dirty="0" err="1" smtClean="0"/>
              <a:t>both</a:t>
            </a:r>
            <a:r>
              <a:rPr lang="it-IT" sz="2800" dirty="0" smtClean="0"/>
              <a:t> in </a:t>
            </a:r>
            <a:r>
              <a:rPr lang="it-IT" sz="2800" dirty="0" err="1" smtClean="0"/>
              <a:t>heterozygosity</a:t>
            </a:r>
            <a:r>
              <a:rPr lang="it-IT" sz="2800" dirty="0" smtClean="0"/>
              <a:t> A/a and B/b the </a:t>
            </a:r>
            <a:r>
              <a:rPr lang="it-IT" sz="2800" dirty="0" err="1" smtClean="0"/>
              <a:t>probability</a:t>
            </a:r>
            <a:r>
              <a:rPr lang="it-IT" sz="2800" dirty="0" smtClean="0"/>
              <a:t> for b allele to end up in a gamete with </a:t>
            </a:r>
            <a:r>
              <a:rPr lang="it-IT" sz="2800" dirty="0"/>
              <a:t>a</a:t>
            </a:r>
            <a:r>
              <a:rPr lang="it-IT" sz="2800" dirty="0" smtClean="0"/>
              <a:t> allele </a:t>
            </a:r>
            <a:r>
              <a:rPr lang="it-IT" sz="2800" dirty="0" err="1" smtClean="0"/>
              <a:t>is</a:t>
            </a:r>
            <a:r>
              <a:rPr lang="it-IT" sz="2800" dirty="0" smtClean="0"/>
              <a:t> the </a:t>
            </a:r>
            <a:r>
              <a:rPr lang="it-IT" sz="2800" dirty="0" err="1" smtClean="0"/>
              <a:t>same</a:t>
            </a:r>
            <a:r>
              <a:rPr lang="it-IT" sz="2800" dirty="0" smtClean="0"/>
              <a:t> </a:t>
            </a:r>
            <a:r>
              <a:rPr lang="it-IT" sz="2800" dirty="0" err="1" smtClean="0"/>
              <a:t>as</a:t>
            </a:r>
            <a:r>
              <a:rPr lang="it-IT" sz="2800" dirty="0" smtClean="0"/>
              <a:t> for b allele to end up with A allele.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11560" y="1481877"/>
            <a:ext cx="7992888" cy="4832093"/>
          </a:xfrm>
          <a:prstGeom prst="rect">
            <a:avLst/>
          </a:prstGeom>
          <a:noFill/>
        </p:spPr>
        <p:txBody>
          <a:bodyPr wrap="square" rtlCol="0">
            <a:spAutoFit/>
          </a:bodyPr>
          <a:lstStyle/>
          <a:p>
            <a:pPr marL="457200" indent="-457200">
              <a:buFont typeface="Wingdings" charset="0"/>
              <a:buChar char=""/>
            </a:pPr>
            <a:r>
              <a:rPr lang="it-IT" sz="2800" dirty="0" err="1" smtClean="0"/>
              <a:t>Thanks</a:t>
            </a:r>
            <a:r>
              <a:rPr lang="it-IT" sz="2800" dirty="0" smtClean="0"/>
              <a:t> </a:t>
            </a:r>
            <a:r>
              <a:rPr lang="it-IT" sz="2800" dirty="0"/>
              <a:t>to the </a:t>
            </a:r>
            <a:r>
              <a:rPr lang="it-IT" sz="2800" dirty="0" err="1"/>
              <a:t>discoveries</a:t>
            </a:r>
            <a:r>
              <a:rPr lang="it-IT" sz="2800" dirty="0"/>
              <a:t> of </a:t>
            </a:r>
            <a:r>
              <a:rPr lang="it-IT" sz="2800" dirty="0" err="1"/>
              <a:t>modern</a:t>
            </a:r>
            <a:r>
              <a:rPr lang="it-IT" sz="2800" dirty="0"/>
              <a:t> </a:t>
            </a:r>
            <a:r>
              <a:rPr lang="it-IT" sz="2800" dirty="0" err="1"/>
              <a:t>genetics</a:t>
            </a:r>
            <a:r>
              <a:rPr lang="it-IT" sz="2800" dirty="0"/>
              <a:t> on </a:t>
            </a:r>
            <a:r>
              <a:rPr lang="it-IT" sz="2800" dirty="0" err="1"/>
              <a:t>localization</a:t>
            </a:r>
            <a:r>
              <a:rPr lang="it-IT" sz="2800" dirty="0"/>
              <a:t> of </a:t>
            </a:r>
            <a:r>
              <a:rPr lang="it-IT" sz="2800" dirty="0" err="1"/>
              <a:t>genes</a:t>
            </a:r>
            <a:r>
              <a:rPr lang="it-IT" sz="2800" dirty="0"/>
              <a:t>, </a:t>
            </a:r>
            <a:r>
              <a:rPr lang="it-IT" sz="2800" dirty="0" err="1"/>
              <a:t>we</a:t>
            </a:r>
            <a:r>
              <a:rPr lang="it-IT" sz="2800" dirty="0"/>
              <a:t> </a:t>
            </a:r>
            <a:r>
              <a:rPr lang="it-IT" sz="2800" dirty="0" err="1"/>
              <a:t>now</a:t>
            </a:r>
            <a:r>
              <a:rPr lang="it-IT" sz="2800" dirty="0"/>
              <a:t> </a:t>
            </a:r>
            <a:r>
              <a:rPr lang="it-IT" sz="2800" dirty="0" err="1"/>
              <a:t>know</a:t>
            </a:r>
            <a:r>
              <a:rPr lang="it-IT" sz="2800" dirty="0"/>
              <a:t> </a:t>
            </a:r>
            <a:r>
              <a:rPr lang="it-IT" sz="2800" dirty="0" err="1"/>
              <a:t>that</a:t>
            </a:r>
            <a:r>
              <a:rPr lang="it-IT" sz="2800" dirty="0"/>
              <a:t> </a:t>
            </a:r>
            <a:r>
              <a:rPr lang="it-IT" sz="2800" dirty="0" err="1"/>
              <a:t>this</a:t>
            </a:r>
            <a:r>
              <a:rPr lang="it-IT" sz="2800" dirty="0"/>
              <a:t> ' law ' </a:t>
            </a:r>
            <a:r>
              <a:rPr lang="it-IT" sz="2800" dirty="0" err="1"/>
              <a:t>is</a:t>
            </a:r>
            <a:r>
              <a:rPr lang="it-IT" sz="2800" dirty="0"/>
              <a:t> </a:t>
            </a:r>
            <a:r>
              <a:rPr lang="it-IT" sz="2800" dirty="0" err="1"/>
              <a:t>true</a:t>
            </a:r>
            <a:r>
              <a:rPr lang="it-IT" sz="2800" dirty="0"/>
              <a:t> </a:t>
            </a:r>
            <a:r>
              <a:rPr lang="it-IT" sz="2800" dirty="0" err="1"/>
              <a:t>only</a:t>
            </a:r>
            <a:r>
              <a:rPr lang="it-IT" sz="2800" dirty="0"/>
              <a:t> in some </a:t>
            </a:r>
            <a:r>
              <a:rPr lang="it-IT" sz="2800" dirty="0" err="1" smtClean="0"/>
              <a:t>cases</a:t>
            </a:r>
            <a:r>
              <a:rPr lang="it-IT" sz="2800" dirty="0" smtClean="0"/>
              <a:t>.</a:t>
            </a:r>
          </a:p>
          <a:p>
            <a:pPr marL="457200" indent="-457200">
              <a:buFont typeface="Wingdings" charset="0"/>
              <a:buChar char=""/>
            </a:pPr>
            <a:endParaRPr lang="it-IT" sz="2800" dirty="0"/>
          </a:p>
          <a:p>
            <a:pPr marL="457200" indent="-457200">
              <a:buFont typeface="Wingdings" charset="0"/>
              <a:buChar char=""/>
            </a:pPr>
            <a:r>
              <a:rPr lang="it-IT" sz="2800" dirty="0" err="1" smtClean="0"/>
              <a:t>Most</a:t>
            </a:r>
            <a:r>
              <a:rPr lang="it-IT" sz="2800" dirty="0" smtClean="0"/>
              <a:t> </a:t>
            </a:r>
            <a:r>
              <a:rPr lang="it-IT" sz="2800" dirty="0" err="1"/>
              <a:t>cases</a:t>
            </a:r>
            <a:r>
              <a:rPr lang="it-IT" sz="2800" dirty="0"/>
              <a:t> of </a:t>
            </a:r>
            <a:r>
              <a:rPr lang="it-IT" sz="2800" dirty="0" err="1"/>
              <a:t>independence</a:t>
            </a:r>
            <a:r>
              <a:rPr lang="it-IT" sz="2800" dirty="0"/>
              <a:t> </a:t>
            </a:r>
            <a:r>
              <a:rPr lang="it-IT" sz="2800" dirty="0" smtClean="0"/>
              <a:t>are </a:t>
            </a:r>
            <a:r>
              <a:rPr lang="it-IT" sz="2800" dirty="0" err="1"/>
              <a:t>found</a:t>
            </a:r>
            <a:r>
              <a:rPr lang="it-IT" sz="2800" dirty="0"/>
              <a:t> for </a:t>
            </a:r>
            <a:r>
              <a:rPr lang="it-IT" sz="2800" dirty="0" err="1"/>
              <a:t>genes</a:t>
            </a:r>
            <a:r>
              <a:rPr lang="it-IT" sz="2800" dirty="0"/>
              <a:t> </a:t>
            </a:r>
            <a:r>
              <a:rPr lang="it-IT" sz="2800" dirty="0" err="1" smtClean="0"/>
              <a:t>mapping</a:t>
            </a:r>
            <a:r>
              <a:rPr lang="it-IT" sz="2800" dirty="0" smtClean="0"/>
              <a:t> </a:t>
            </a:r>
            <a:r>
              <a:rPr lang="it-IT" sz="2800" dirty="0"/>
              <a:t>on </a:t>
            </a:r>
            <a:r>
              <a:rPr lang="it-IT" sz="2800" dirty="0" err="1"/>
              <a:t>different</a:t>
            </a:r>
            <a:r>
              <a:rPr lang="it-IT" sz="2800" dirty="0"/>
              <a:t> </a:t>
            </a:r>
            <a:r>
              <a:rPr lang="it-IT" sz="2800" dirty="0" err="1" smtClean="0"/>
              <a:t>chromosomes</a:t>
            </a:r>
            <a:r>
              <a:rPr lang="it-IT" sz="2800" dirty="0" smtClean="0"/>
              <a:t>.</a:t>
            </a:r>
          </a:p>
          <a:p>
            <a:pPr marL="457200" indent="-457200">
              <a:buFont typeface="Wingdings" charset="0"/>
              <a:buChar char=""/>
            </a:pPr>
            <a:endParaRPr lang="it-IT" sz="2800" dirty="0"/>
          </a:p>
          <a:p>
            <a:pPr marL="457200" indent="-457200">
              <a:buFont typeface="Wingdings" charset="0"/>
              <a:buChar char=""/>
            </a:pPr>
            <a:r>
              <a:rPr lang="it-IT" sz="2800" dirty="0" err="1" smtClean="0"/>
              <a:t>Genes</a:t>
            </a:r>
            <a:r>
              <a:rPr lang="it-IT" sz="2800" dirty="0" smtClean="0"/>
              <a:t> </a:t>
            </a:r>
            <a:r>
              <a:rPr lang="it-IT" sz="2800" dirty="0" err="1" smtClean="0"/>
              <a:t>mapping</a:t>
            </a:r>
            <a:r>
              <a:rPr lang="it-IT" sz="2800" dirty="0" smtClean="0"/>
              <a:t> </a:t>
            </a:r>
            <a:r>
              <a:rPr lang="it-IT" sz="2800" dirty="0"/>
              <a:t>on the </a:t>
            </a:r>
            <a:r>
              <a:rPr lang="it-IT" sz="2800" dirty="0" err="1"/>
              <a:t>same</a:t>
            </a:r>
            <a:r>
              <a:rPr lang="it-IT" sz="2800" dirty="0"/>
              <a:t> </a:t>
            </a:r>
            <a:r>
              <a:rPr lang="it-IT" sz="2800" dirty="0" err="1"/>
              <a:t>chromosome</a:t>
            </a:r>
            <a:r>
              <a:rPr lang="it-IT" sz="2800" dirty="0"/>
              <a:t> are </a:t>
            </a:r>
            <a:r>
              <a:rPr lang="it-IT" sz="2800" dirty="0" err="1"/>
              <a:t>not</a:t>
            </a:r>
            <a:r>
              <a:rPr lang="it-IT" sz="2800" dirty="0"/>
              <a:t> </a:t>
            </a:r>
            <a:r>
              <a:rPr lang="it-IT" sz="2800" dirty="0" err="1"/>
              <a:t>usually</a:t>
            </a:r>
            <a:r>
              <a:rPr lang="it-IT" sz="2800" dirty="0"/>
              <a:t> </a:t>
            </a:r>
            <a:r>
              <a:rPr lang="it-IT" sz="2800" dirty="0" err="1" smtClean="0"/>
              <a:t>transmitted</a:t>
            </a:r>
            <a:r>
              <a:rPr lang="it-IT" sz="2800" dirty="0" smtClean="0"/>
              <a:t> </a:t>
            </a:r>
            <a:r>
              <a:rPr lang="it-IT" sz="2800" dirty="0" err="1"/>
              <a:t>independently</a:t>
            </a:r>
            <a:r>
              <a:rPr lang="it-IT" sz="2800" dirty="0"/>
              <a:t> </a:t>
            </a:r>
            <a:r>
              <a:rPr lang="it-IT" sz="2800" dirty="0" err="1"/>
              <a:t>because</a:t>
            </a:r>
            <a:r>
              <a:rPr lang="it-IT" sz="2800" dirty="0"/>
              <a:t> </a:t>
            </a:r>
            <a:r>
              <a:rPr lang="it-IT" sz="2800" dirty="0" err="1"/>
              <a:t>they</a:t>
            </a:r>
            <a:r>
              <a:rPr lang="it-IT" sz="2800" dirty="0"/>
              <a:t> are </a:t>
            </a:r>
            <a:r>
              <a:rPr lang="it-IT" sz="2800" dirty="0" err="1"/>
              <a:t>physically</a:t>
            </a:r>
            <a:r>
              <a:rPr lang="it-IT" sz="2800" dirty="0"/>
              <a:t> </a:t>
            </a:r>
            <a:r>
              <a:rPr lang="it-IT" sz="2800" dirty="0" err="1" smtClean="0"/>
              <a:t>linked</a:t>
            </a:r>
            <a:r>
              <a:rPr lang="it-IT" sz="2800" dirty="0" smtClean="0"/>
              <a:t> </a:t>
            </a:r>
            <a:r>
              <a:rPr lang="it-IT" sz="2800" dirty="0" err="1" smtClean="0"/>
              <a:t>being</a:t>
            </a:r>
            <a:r>
              <a:rPr lang="it-IT" sz="2800" dirty="0" smtClean="0"/>
              <a:t> </a:t>
            </a:r>
            <a:r>
              <a:rPr lang="it-IT" sz="2800" dirty="0" err="1" smtClean="0"/>
              <a:t>located</a:t>
            </a:r>
            <a:r>
              <a:rPr lang="it-IT" sz="2800" dirty="0" smtClean="0"/>
              <a:t> </a:t>
            </a:r>
            <a:r>
              <a:rPr lang="it-IT" sz="2800" dirty="0"/>
              <a:t>on the </a:t>
            </a:r>
            <a:r>
              <a:rPr lang="it-IT" sz="2800" dirty="0" err="1"/>
              <a:t>same</a:t>
            </a:r>
            <a:r>
              <a:rPr lang="it-IT" sz="2800" dirty="0"/>
              <a:t> </a:t>
            </a:r>
            <a:r>
              <a:rPr lang="it-IT" sz="2800" dirty="0" err="1"/>
              <a:t>chromosome</a:t>
            </a:r>
            <a:r>
              <a:rPr lang="it-IT" sz="2800"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B3F6F"/>
            </a:gs>
          </a:gsLst>
          <a:lin ang="5400000" scaled="1"/>
        </a:gra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179388" y="404813"/>
            <a:ext cx="6553200" cy="1143000"/>
          </a:xfrm>
        </p:spPr>
        <p:txBody>
          <a:bodyPr/>
          <a:lstStyle/>
          <a:p>
            <a:pPr>
              <a:lnSpc>
                <a:spcPct val="80000"/>
              </a:lnSpc>
              <a:defRPr/>
            </a:pPr>
            <a:r>
              <a:rPr lang="it-IT" b="1" dirty="0" smtClean="0">
                <a:solidFill>
                  <a:srgbClr val="FF6600"/>
                </a:solidFill>
                <a:effectLst>
                  <a:outerShdw blurRad="38100" dist="38100" dir="2700000" algn="tl">
                    <a:srgbClr val="FFFFFF"/>
                  </a:outerShdw>
                </a:effectLst>
                <a:latin typeface="Arial" pitchFamily="34" charset="0"/>
              </a:rPr>
              <a:t>Genetics of </a:t>
            </a:r>
            <a:r>
              <a:rPr lang="it-IT" b="1" dirty="0" err="1" smtClean="0">
                <a:solidFill>
                  <a:srgbClr val="FF6600"/>
                </a:solidFill>
                <a:effectLst>
                  <a:outerShdw blurRad="38100" dist="38100" dir="2700000" algn="tl">
                    <a:srgbClr val="FFFFFF"/>
                  </a:outerShdw>
                </a:effectLst>
                <a:latin typeface="Arial" pitchFamily="34" charset="0"/>
              </a:rPr>
              <a:t>monogenic</a:t>
            </a:r>
            <a:r>
              <a:rPr lang="it-IT" b="1" dirty="0" smtClean="0">
                <a:solidFill>
                  <a:srgbClr val="FF6600"/>
                </a:solidFill>
                <a:effectLst>
                  <a:outerShdw blurRad="38100" dist="38100" dir="2700000" algn="tl">
                    <a:srgbClr val="FFFFFF"/>
                  </a:outerShdw>
                </a:effectLst>
                <a:latin typeface="Arial" pitchFamily="34" charset="0"/>
              </a:rPr>
              <a:t> </a:t>
            </a:r>
            <a:r>
              <a:rPr lang="it-IT" b="1" dirty="0" err="1" smtClean="0">
                <a:solidFill>
                  <a:srgbClr val="FF6600"/>
                </a:solidFill>
                <a:effectLst>
                  <a:outerShdw blurRad="38100" dist="38100" dir="2700000" algn="tl">
                    <a:srgbClr val="FFFFFF"/>
                  </a:outerShdw>
                </a:effectLst>
                <a:latin typeface="Arial" pitchFamily="34" charset="0"/>
              </a:rPr>
              <a:t>diseases</a:t>
            </a:r>
            <a:endParaRPr lang="it-IT" b="1" dirty="0">
              <a:solidFill>
                <a:srgbClr val="FF6600"/>
              </a:solidFill>
              <a:effectLst>
                <a:outerShdw blurRad="38100" dist="38100" dir="2700000" algn="tl">
                  <a:srgbClr val="FFFFFF"/>
                </a:outerShdw>
              </a:effectLst>
              <a:latin typeface="Arial" pitchFamily="34" charset="0"/>
            </a:endParaRPr>
          </a:p>
        </p:txBody>
      </p:sp>
      <p:sp>
        <p:nvSpPr>
          <p:cNvPr id="258051" name="Rectangle 3"/>
          <p:cNvSpPr>
            <a:spLocks noGrp="1" noChangeArrowheads="1"/>
          </p:cNvSpPr>
          <p:nvPr>
            <p:ph type="body" sz="half" idx="1"/>
          </p:nvPr>
        </p:nvSpPr>
        <p:spPr>
          <a:xfrm>
            <a:off x="0" y="1981200"/>
            <a:ext cx="6588125" cy="4114800"/>
          </a:xfrm>
        </p:spPr>
        <p:txBody>
          <a:bodyPr/>
          <a:lstStyle/>
          <a:p>
            <a:pPr>
              <a:lnSpc>
                <a:spcPct val="90000"/>
              </a:lnSpc>
            </a:pPr>
            <a:r>
              <a:rPr lang="en-US" b="1" dirty="0" smtClean="0">
                <a:solidFill>
                  <a:srgbClr val="FFFF66"/>
                </a:solidFill>
                <a:latin typeface="Arial" pitchFamily="34" charset="0"/>
              </a:rPr>
              <a:t>How many human genes?</a:t>
            </a:r>
          </a:p>
          <a:p>
            <a:pPr>
              <a:lnSpc>
                <a:spcPct val="90000"/>
              </a:lnSpc>
            </a:pPr>
            <a:r>
              <a:rPr lang="en-US" b="1" dirty="0" smtClean="0">
                <a:solidFill>
                  <a:srgbClr val="FFFF66"/>
                </a:solidFill>
                <a:latin typeface="Arial" pitchFamily="34" charset="0"/>
              </a:rPr>
              <a:t>How many monogenic diseases?</a:t>
            </a:r>
          </a:p>
          <a:p>
            <a:pPr>
              <a:lnSpc>
                <a:spcPct val="90000"/>
              </a:lnSpc>
            </a:pPr>
            <a:r>
              <a:rPr lang="en-US" b="1" dirty="0" smtClean="0">
                <a:solidFill>
                  <a:srgbClr val="FFFF66"/>
                </a:solidFill>
                <a:latin typeface="Arial" pitchFamily="34" charset="0"/>
              </a:rPr>
              <a:t>Do we know the causative genes for all of them?</a:t>
            </a:r>
          </a:p>
        </p:txBody>
      </p:sp>
      <p:pic>
        <p:nvPicPr>
          <p:cNvPr id="40964" name="Picture 4" descr="00-07971"/>
          <p:cNvPicPr>
            <a:picLocks noGrp="1" noChangeAspect="1" noChangeArrowheads="1"/>
          </p:cNvPicPr>
          <p:nvPr>
            <p:ph sz="half" idx="2"/>
          </p:nvPr>
        </p:nvPicPr>
        <p:blipFill>
          <a:blip r:embed="rId3"/>
          <a:srcRect/>
          <a:stretch>
            <a:fillRect/>
          </a:stretch>
        </p:blipFill>
        <p:spPr>
          <a:xfrm>
            <a:off x="6543675" y="0"/>
            <a:ext cx="2636838" cy="6858000"/>
          </a:xfr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8051">
                                            <p:txEl>
                                              <p:pRg st="0" end="0"/>
                                            </p:txEl>
                                          </p:spTgt>
                                        </p:tgtEl>
                                        <p:attrNameLst>
                                          <p:attrName>style.visibility</p:attrName>
                                        </p:attrNameLst>
                                      </p:cBhvr>
                                      <p:to>
                                        <p:strVal val="visible"/>
                                      </p:to>
                                    </p:set>
                                    <p:animEffect transition="in" filter="fade">
                                      <p:cBhvr>
                                        <p:cTn id="7" dur="500"/>
                                        <p:tgtEl>
                                          <p:spTgt spid="258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8051">
                                            <p:txEl>
                                              <p:pRg st="1" end="1"/>
                                            </p:txEl>
                                          </p:spTgt>
                                        </p:tgtEl>
                                        <p:attrNameLst>
                                          <p:attrName>style.visibility</p:attrName>
                                        </p:attrNameLst>
                                      </p:cBhvr>
                                      <p:to>
                                        <p:strVal val="visible"/>
                                      </p:to>
                                    </p:set>
                                    <p:animEffect transition="in" filter="fade">
                                      <p:cBhvr>
                                        <p:cTn id="12" dur="500"/>
                                        <p:tgtEl>
                                          <p:spTgt spid="2580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8051">
                                            <p:txEl>
                                              <p:pRg st="2" end="2"/>
                                            </p:txEl>
                                          </p:spTgt>
                                        </p:tgtEl>
                                        <p:attrNameLst>
                                          <p:attrName>style.visibility</p:attrName>
                                        </p:attrNameLst>
                                      </p:cBhvr>
                                      <p:to>
                                        <p:strVal val="visible"/>
                                      </p:to>
                                    </p:set>
                                    <p:animEffect transition="in" filter="fade">
                                      <p:cBhvr>
                                        <p:cTn id="17" dur="500"/>
                                        <p:tgtEl>
                                          <p:spTgt spid="2580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71600" y="1326247"/>
            <a:ext cx="7416824" cy="2246769"/>
          </a:xfrm>
          <a:prstGeom prst="rect">
            <a:avLst/>
          </a:prstGeom>
        </p:spPr>
        <p:txBody>
          <a:bodyPr wrap="square">
            <a:spAutoFit/>
          </a:bodyPr>
          <a:lstStyle/>
          <a:p>
            <a:r>
              <a:rPr lang="it-IT" sz="2800" dirty="0" smtClean="0">
                <a:latin typeface="Wingdings"/>
                <a:ea typeface="Wingdings"/>
                <a:cs typeface="Wingdings"/>
                <a:sym typeface="Wingdings"/>
              </a:rPr>
              <a:t></a:t>
            </a:r>
            <a:r>
              <a:rPr lang="it-IT" sz="2800" dirty="0">
                <a:sym typeface="Wingdings"/>
              </a:rPr>
              <a:t> </a:t>
            </a:r>
            <a:r>
              <a:rPr lang="it-IT" sz="2800" dirty="0" smtClean="0"/>
              <a:t>So </a:t>
            </a:r>
            <a:r>
              <a:rPr lang="it-IT" sz="2800" dirty="0"/>
              <a:t>the </a:t>
            </a:r>
            <a:r>
              <a:rPr lang="it-IT" sz="2800" dirty="0" err="1"/>
              <a:t>modern</a:t>
            </a:r>
            <a:r>
              <a:rPr lang="it-IT" sz="2800" dirty="0"/>
              <a:t> </a:t>
            </a:r>
            <a:r>
              <a:rPr lang="it-IT" sz="2800" dirty="0" err="1"/>
              <a:t>vision</a:t>
            </a:r>
            <a:r>
              <a:rPr lang="it-IT" sz="2800" dirty="0"/>
              <a:t> of the </a:t>
            </a:r>
            <a:r>
              <a:rPr lang="it-IT" sz="2800" dirty="0" err="1" smtClean="0"/>
              <a:t>third</a:t>
            </a:r>
            <a:r>
              <a:rPr lang="it-IT" sz="2800" dirty="0" smtClean="0"/>
              <a:t> </a:t>
            </a:r>
            <a:r>
              <a:rPr lang="it-IT" sz="2800" dirty="0" err="1"/>
              <a:t>Mendel's</a:t>
            </a:r>
            <a:r>
              <a:rPr lang="it-IT" sz="2800" dirty="0"/>
              <a:t> law </a:t>
            </a:r>
            <a:r>
              <a:rPr lang="it-IT" sz="2800" dirty="0" err="1"/>
              <a:t>is</a:t>
            </a:r>
            <a:r>
              <a:rPr lang="it-IT" sz="2800" dirty="0"/>
              <a:t>:</a:t>
            </a:r>
          </a:p>
          <a:p>
            <a:endParaRPr lang="it-IT" sz="2800" dirty="0" smtClean="0"/>
          </a:p>
          <a:p>
            <a:r>
              <a:rPr lang="it-IT" sz="2800" i="1" dirty="0"/>
              <a:t>g</a:t>
            </a:r>
            <a:r>
              <a:rPr lang="it-IT" sz="2800" i="1" dirty="0" smtClean="0"/>
              <a:t>ene </a:t>
            </a:r>
            <a:r>
              <a:rPr lang="it-IT" sz="2800" i="1" dirty="0" err="1"/>
              <a:t>pairs</a:t>
            </a:r>
            <a:r>
              <a:rPr lang="it-IT" sz="2800" i="1" dirty="0"/>
              <a:t> </a:t>
            </a:r>
            <a:r>
              <a:rPr lang="it-IT" sz="2800" i="1" dirty="0" err="1" smtClean="0"/>
              <a:t>mapping</a:t>
            </a:r>
            <a:r>
              <a:rPr lang="it-IT" sz="2800" i="1" dirty="0" smtClean="0"/>
              <a:t> </a:t>
            </a:r>
            <a:r>
              <a:rPr lang="it-IT" sz="2800" i="1" dirty="0"/>
              <a:t>on </a:t>
            </a:r>
            <a:r>
              <a:rPr lang="it-IT" sz="2800" i="1" dirty="0" err="1"/>
              <a:t>different</a:t>
            </a:r>
            <a:r>
              <a:rPr lang="it-IT" sz="2800" i="1" dirty="0"/>
              <a:t> </a:t>
            </a:r>
            <a:r>
              <a:rPr lang="it-IT" sz="2800" i="1" dirty="0" err="1"/>
              <a:t>chromosomes</a:t>
            </a:r>
            <a:r>
              <a:rPr lang="it-IT" sz="2800" i="1" dirty="0"/>
              <a:t> are </a:t>
            </a:r>
            <a:r>
              <a:rPr lang="it-IT" sz="2800" i="1" dirty="0" err="1" smtClean="0"/>
              <a:t>transmitted</a:t>
            </a:r>
            <a:r>
              <a:rPr lang="it-IT" sz="2800" i="1" dirty="0" smtClean="0"/>
              <a:t> </a:t>
            </a:r>
            <a:r>
              <a:rPr lang="it-IT" sz="2800" i="1" dirty="0" err="1"/>
              <a:t>independently</a:t>
            </a:r>
            <a:r>
              <a:rPr lang="it-IT" sz="2800" i="1" dirty="0"/>
              <a:t> </a:t>
            </a:r>
            <a:r>
              <a:rPr lang="it-IT" sz="2800" i="1" dirty="0" err="1"/>
              <a:t>during</a:t>
            </a:r>
            <a:r>
              <a:rPr lang="it-IT" sz="2800" i="1" dirty="0"/>
              <a:t> </a:t>
            </a:r>
            <a:r>
              <a:rPr lang="it-IT" sz="2800" i="1" dirty="0" err="1"/>
              <a:t>meiosis</a:t>
            </a:r>
            <a:r>
              <a:rPr lang="it-IT" sz="2800" i="1" dirty="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p:cNvPicPr>
            <a:picLocks noChangeAspect="1" noChangeArrowheads="1"/>
          </p:cNvPicPr>
          <p:nvPr/>
        </p:nvPicPr>
        <p:blipFill>
          <a:blip r:embed="rId3"/>
          <a:srcRect/>
          <a:stretch>
            <a:fillRect/>
          </a:stretch>
        </p:blipFill>
        <p:spPr bwMode="auto">
          <a:xfrm>
            <a:off x="228600" y="1676400"/>
            <a:ext cx="8534400" cy="4267200"/>
          </a:xfrm>
          <a:prstGeom prst="rect">
            <a:avLst/>
          </a:prstGeom>
          <a:noFill/>
          <a:ln w="9525">
            <a:noFill/>
            <a:miter lim="800000"/>
            <a:headEnd/>
            <a:tailEnd/>
          </a:ln>
        </p:spPr>
      </p:pic>
      <p:sp>
        <p:nvSpPr>
          <p:cNvPr id="276483" name="Text Box 3"/>
          <p:cNvSpPr txBox="1">
            <a:spLocks noChangeArrowheads="1"/>
          </p:cNvSpPr>
          <p:nvPr/>
        </p:nvSpPr>
        <p:spPr bwMode="auto">
          <a:xfrm>
            <a:off x="457200" y="422275"/>
            <a:ext cx="7620000" cy="701675"/>
          </a:xfrm>
          <a:prstGeom prst="rect">
            <a:avLst/>
          </a:prstGeom>
          <a:noFill/>
          <a:ln w="9525">
            <a:noFill/>
            <a:miter lim="800000"/>
            <a:headEnd/>
            <a:tailEnd/>
          </a:ln>
          <a:effectLst/>
        </p:spPr>
        <p:txBody>
          <a:bodyPr>
            <a:spAutoFit/>
          </a:bodyPr>
          <a:lstStyle/>
          <a:p>
            <a:pPr eaLnBrk="0" hangingPunct="0">
              <a:defRPr/>
            </a:pPr>
            <a:r>
              <a:rPr lang="it-IT" sz="4000" b="1" dirty="0" err="1">
                <a:solidFill>
                  <a:srgbClr val="990000"/>
                </a:solidFill>
                <a:effectLst>
                  <a:outerShdw blurRad="38100" dist="38100" dir="2700000" algn="tl">
                    <a:srgbClr val="C0C0C0"/>
                  </a:outerShdw>
                </a:effectLst>
                <a:latin typeface="Arial" pitchFamily="34" charset="0"/>
                <a:cs typeface="Arial" pitchFamily="34" charset="0"/>
              </a:rPr>
              <a:t>Inherited</a:t>
            </a:r>
            <a:r>
              <a:rPr lang="it-IT" sz="4000" b="1" dirty="0">
                <a:solidFill>
                  <a:srgbClr val="990000"/>
                </a:solidFill>
                <a:effectLst>
                  <a:outerShdw blurRad="38100" dist="38100" dir="2700000" algn="tl">
                    <a:srgbClr val="C0C0C0"/>
                  </a:outerShdw>
                </a:effectLst>
                <a:latin typeface="Arial" pitchFamily="34" charset="0"/>
                <a:cs typeface="Arial" pitchFamily="34" charset="0"/>
              </a:rPr>
              <a:t> </a:t>
            </a:r>
            <a:r>
              <a:rPr lang="it-IT" sz="4000" b="1" dirty="0" err="1">
                <a:solidFill>
                  <a:srgbClr val="990000"/>
                </a:solidFill>
                <a:effectLst>
                  <a:outerShdw blurRad="38100" dist="38100" dir="2700000" algn="tl">
                    <a:srgbClr val="C0C0C0"/>
                  </a:outerShdw>
                </a:effectLst>
                <a:latin typeface="Arial" pitchFamily="34" charset="0"/>
                <a:cs typeface="Arial" pitchFamily="34" charset="0"/>
              </a:rPr>
              <a:t>disease</a:t>
            </a:r>
            <a:endParaRPr lang="it-IT" sz="4000" b="1" dirty="0">
              <a:solidFill>
                <a:srgbClr val="990000"/>
              </a:solidFill>
              <a:effectLst>
                <a:outerShdw blurRad="38100" dist="38100" dir="2700000" algn="tl">
                  <a:srgbClr val="C0C0C0"/>
                </a:outerShdw>
              </a:effectLst>
              <a:latin typeface="Arial" pitchFamily="34" charset="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76482"/>
                                        </p:tgtEl>
                                        <p:attrNameLst>
                                          <p:attrName>style.visibility</p:attrName>
                                        </p:attrNameLst>
                                      </p:cBhvr>
                                      <p:to>
                                        <p:strVal val="visible"/>
                                      </p:to>
                                    </p:set>
                                    <p:animEffect transition="in" filter="box(out)">
                                      <p:cBhvr>
                                        <p:cTn id="7" dur="500"/>
                                        <p:tgtEl>
                                          <p:spTgt spid="276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srcRect/>
          <a:stretch>
            <a:fillRect/>
          </a:stretch>
        </p:blipFill>
        <p:spPr bwMode="auto">
          <a:xfrm>
            <a:off x="0" y="1676400"/>
            <a:ext cx="8763000" cy="3408363"/>
          </a:xfrm>
          <a:prstGeom prst="rect">
            <a:avLst/>
          </a:prstGeom>
          <a:noFill/>
          <a:ln w="9525">
            <a:noFill/>
            <a:miter lim="800000"/>
            <a:headEnd/>
            <a:tailEnd/>
          </a:ln>
        </p:spPr>
      </p:pic>
      <p:sp>
        <p:nvSpPr>
          <p:cNvPr id="3" name="Text Box 2"/>
          <p:cNvSpPr txBox="1">
            <a:spLocks noChangeArrowheads="1"/>
          </p:cNvSpPr>
          <p:nvPr/>
        </p:nvSpPr>
        <p:spPr bwMode="auto">
          <a:xfrm>
            <a:off x="1692275" y="404813"/>
            <a:ext cx="5737225" cy="584200"/>
          </a:xfrm>
          <a:prstGeom prst="rect">
            <a:avLst/>
          </a:prstGeom>
          <a:noFill/>
          <a:ln w="9525">
            <a:noFill/>
            <a:miter lim="800000"/>
            <a:headEnd/>
            <a:tailEnd/>
          </a:ln>
        </p:spPr>
        <p:txBody>
          <a:bodyPr wrap="none">
            <a:spAutoFit/>
          </a:bodyPr>
          <a:lstStyle/>
          <a:p>
            <a:r>
              <a:rPr lang="nl-BE" sz="3200" b="1" dirty="0">
                <a:solidFill>
                  <a:srgbClr val="006666"/>
                </a:solidFill>
                <a:latin typeface="Arial" pitchFamily="34" charset="0"/>
              </a:rPr>
              <a:t>Mendelian pedigree patterns</a:t>
            </a:r>
            <a:endParaRPr lang="nl-NL" sz="3200" b="1" dirty="0">
              <a:solidFill>
                <a:srgbClr val="006666"/>
              </a:solidFill>
              <a:latin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p:cNvPicPr>
            <a:picLocks noChangeAspect="1" noChangeArrowheads="1"/>
          </p:cNvPicPr>
          <p:nvPr/>
        </p:nvPicPr>
        <p:blipFill>
          <a:blip r:embed="rId4"/>
          <a:srcRect/>
          <a:stretch>
            <a:fillRect/>
          </a:stretch>
        </p:blipFill>
        <p:spPr bwMode="auto">
          <a:xfrm>
            <a:off x="228600" y="114300"/>
            <a:ext cx="8610600" cy="6572250"/>
          </a:xfrm>
          <a:prstGeom prst="rect">
            <a:avLst/>
          </a:prstGeom>
          <a:noFill/>
          <a:ln w="9525">
            <a:noFill/>
            <a:miter lim="800000"/>
            <a:headEnd/>
            <a:tailEnd/>
          </a:ln>
        </p:spPr>
      </p:pic>
      <p:graphicFrame>
        <p:nvGraphicFramePr>
          <p:cNvPr id="278531" name="Object 15"/>
          <p:cNvGraphicFramePr>
            <a:graphicFrameLocks noChangeAspect="1"/>
          </p:cNvGraphicFramePr>
          <p:nvPr/>
        </p:nvGraphicFramePr>
        <p:xfrm>
          <a:off x="684213" y="4322763"/>
          <a:ext cx="8351837" cy="2535237"/>
        </p:xfrm>
        <a:graphic>
          <a:graphicData uri="http://schemas.openxmlformats.org/presentationml/2006/ole">
            <mc:AlternateContent xmlns:mc="http://schemas.openxmlformats.org/markup-compatibility/2006">
              <mc:Choice xmlns:v="urn:schemas-microsoft-com:vml" Requires="v">
                <p:oleObj spid="_x0000_s3548" name="Immagine bitmap" r:id="rId5" imgW="5961905" imgH="1809524" progId="PBrush">
                  <p:embed/>
                </p:oleObj>
              </mc:Choice>
              <mc:Fallback>
                <p:oleObj name="Immagine bitmap" r:id="rId5" imgW="5961905" imgH="1809524" progId="PBrush">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322763"/>
                        <a:ext cx="8351837" cy="253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78531"/>
                                        </p:tgtEl>
                                        <p:attrNameLst>
                                          <p:attrName>style.visibility</p:attrName>
                                        </p:attrNameLst>
                                      </p:cBhvr>
                                      <p:to>
                                        <p:strVal val="visible"/>
                                      </p:to>
                                    </p:set>
                                    <p:animEffect transition="in" filter="box(out)">
                                      <p:cBhvr>
                                        <p:cTn id="7" dur="500"/>
                                        <p:tgtEl>
                                          <p:spTgt spid="278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ChangeArrowheads="1"/>
          </p:cNvSpPr>
          <p:nvPr/>
        </p:nvSpPr>
        <p:spPr bwMode="auto">
          <a:xfrm>
            <a:off x="395288" y="549275"/>
            <a:ext cx="8534400" cy="5878532"/>
          </a:xfrm>
          <a:prstGeom prst="rect">
            <a:avLst/>
          </a:prstGeom>
          <a:noFill/>
          <a:ln w="9525">
            <a:noFill/>
            <a:miter lim="800000"/>
            <a:headEnd/>
            <a:tailEnd/>
          </a:ln>
          <a:effectLst/>
        </p:spPr>
        <p:txBody>
          <a:bodyPr>
            <a:spAutoFit/>
          </a:bodyPr>
          <a:lstStyle/>
          <a:p>
            <a:pPr>
              <a:spcBef>
                <a:spcPct val="50000"/>
              </a:spcBef>
              <a:defRPr/>
            </a:pPr>
            <a:endParaRPr lang="it-IT" sz="2800" b="1" dirty="0">
              <a:solidFill>
                <a:srgbClr val="9A00CD"/>
              </a:solidFill>
              <a:effectLst>
                <a:outerShdw blurRad="38100" dist="38100" dir="2700000" algn="tl">
                  <a:srgbClr val="C0C0C0"/>
                </a:outerShdw>
              </a:effectLst>
              <a:latin typeface="Arial Unicode MS" pitchFamily="34" charset="-128"/>
            </a:endParaRPr>
          </a:p>
          <a:p>
            <a:pPr>
              <a:spcBef>
                <a:spcPct val="50000"/>
              </a:spcBef>
              <a:defRPr/>
            </a:pPr>
            <a:r>
              <a:rPr lang="it-IT" dirty="0">
                <a:solidFill>
                  <a:srgbClr val="FD0128"/>
                </a:solidFill>
                <a:latin typeface="Arial Unicode MS" pitchFamily="34" charset="-128"/>
              </a:rPr>
              <a:t>Locus</a:t>
            </a:r>
            <a:r>
              <a:rPr lang="it-IT" b="1" dirty="0">
                <a:solidFill>
                  <a:srgbClr val="FD0128"/>
                </a:solidFill>
                <a:latin typeface="Arial Unicode MS" pitchFamily="34" charset="-128"/>
              </a:rPr>
              <a:t>: </a:t>
            </a:r>
            <a:r>
              <a:rPr lang="it-IT" dirty="0" smtClean="0">
                <a:solidFill>
                  <a:srgbClr val="000000"/>
                </a:solidFill>
                <a:latin typeface="Arial Unicode MS" pitchFamily="34" charset="-128"/>
              </a:rPr>
              <a:t>the position of a gene on a </a:t>
            </a:r>
            <a:r>
              <a:rPr lang="it-IT" dirty="0" err="1" smtClean="0">
                <a:solidFill>
                  <a:srgbClr val="000000"/>
                </a:solidFill>
                <a:latin typeface="Arial Unicode MS" pitchFamily="34" charset="-128"/>
              </a:rPr>
              <a:t>chromosome</a:t>
            </a:r>
            <a:endParaRPr lang="it-IT" dirty="0">
              <a:solidFill>
                <a:srgbClr val="000000"/>
              </a:solidFill>
              <a:latin typeface="Arial Unicode MS" pitchFamily="34" charset="-128"/>
            </a:endParaRPr>
          </a:p>
          <a:p>
            <a:pPr>
              <a:spcBef>
                <a:spcPct val="50000"/>
              </a:spcBef>
              <a:defRPr/>
            </a:pPr>
            <a:r>
              <a:rPr lang="it-IT" dirty="0" err="1" smtClean="0">
                <a:solidFill>
                  <a:srgbClr val="000000"/>
                </a:solidFill>
                <a:latin typeface="Arial Unicode MS" pitchFamily="34" charset="-128"/>
              </a:rPr>
              <a:t>eg</a:t>
            </a:r>
            <a:r>
              <a:rPr lang="it-IT" dirty="0" smtClean="0">
                <a:solidFill>
                  <a:srgbClr val="000000"/>
                </a:solidFill>
                <a:latin typeface="Arial Unicode MS" pitchFamily="34" charset="-128"/>
              </a:rPr>
              <a:t>. </a:t>
            </a:r>
            <a:r>
              <a:rPr lang="it-IT" dirty="0">
                <a:solidFill>
                  <a:srgbClr val="063DE9"/>
                </a:solidFill>
                <a:latin typeface="Arial Unicode MS" pitchFamily="34" charset="-128"/>
              </a:rPr>
              <a:t>sex </a:t>
            </a:r>
            <a:r>
              <a:rPr lang="it-IT" dirty="0" err="1">
                <a:solidFill>
                  <a:srgbClr val="063DE9"/>
                </a:solidFill>
                <a:latin typeface="Arial Unicode MS" pitchFamily="34" charset="-128"/>
              </a:rPr>
              <a:t>determining</a:t>
            </a:r>
            <a:r>
              <a:rPr lang="it-IT" dirty="0">
                <a:solidFill>
                  <a:srgbClr val="063DE9"/>
                </a:solidFill>
                <a:latin typeface="Arial Unicode MS" pitchFamily="34" charset="-128"/>
              </a:rPr>
              <a:t> gene</a:t>
            </a:r>
            <a:r>
              <a:rPr lang="it-IT" dirty="0" smtClean="0">
                <a:solidFill>
                  <a:srgbClr val="063DE9"/>
                </a:solidFill>
                <a:latin typeface="Arial Unicode MS" pitchFamily="34" charset="-128"/>
              </a:rPr>
              <a:t>, </a:t>
            </a:r>
            <a:r>
              <a:rPr lang="it-IT" dirty="0">
                <a:solidFill>
                  <a:srgbClr val="063DE9"/>
                </a:solidFill>
                <a:latin typeface="Arial Unicode MS" pitchFamily="34" charset="-128"/>
              </a:rPr>
              <a:t>SRY</a:t>
            </a:r>
          </a:p>
          <a:p>
            <a:pPr>
              <a:spcBef>
                <a:spcPct val="50000"/>
              </a:spcBef>
              <a:defRPr/>
            </a:pPr>
            <a:r>
              <a:rPr lang="it-IT" dirty="0">
                <a:solidFill>
                  <a:srgbClr val="063DE9"/>
                </a:solidFill>
                <a:latin typeface="Arial Unicode MS" pitchFamily="34" charset="-128"/>
              </a:rPr>
              <a:t>SRY </a:t>
            </a:r>
            <a:r>
              <a:rPr lang="it-IT" dirty="0" err="1" smtClean="0">
                <a:solidFill>
                  <a:srgbClr val="000000"/>
                </a:solidFill>
                <a:latin typeface="Arial Unicode MS" pitchFamily="34" charset="-128"/>
              </a:rPr>
              <a:t>is</a:t>
            </a:r>
            <a:r>
              <a:rPr lang="it-IT" dirty="0" smtClean="0">
                <a:solidFill>
                  <a:srgbClr val="000000"/>
                </a:solidFill>
                <a:latin typeface="Arial Unicode MS" pitchFamily="34" charset="-128"/>
              </a:rPr>
              <a:t> </a:t>
            </a:r>
            <a:r>
              <a:rPr lang="it-IT" dirty="0" err="1" smtClean="0">
                <a:solidFill>
                  <a:srgbClr val="000000"/>
                </a:solidFill>
                <a:latin typeface="Arial Unicode MS" pitchFamily="34" charset="-128"/>
              </a:rPr>
              <a:t>located</a:t>
            </a:r>
            <a:r>
              <a:rPr lang="it-IT" dirty="0" smtClean="0">
                <a:solidFill>
                  <a:srgbClr val="000000"/>
                </a:solidFill>
                <a:latin typeface="Arial Unicode MS" pitchFamily="34" charset="-128"/>
              </a:rPr>
              <a:t> on </a:t>
            </a:r>
            <a:r>
              <a:rPr lang="it-IT" dirty="0" err="1" smtClean="0">
                <a:solidFill>
                  <a:srgbClr val="000000"/>
                </a:solidFill>
                <a:latin typeface="Arial Unicode MS" pitchFamily="34" charset="-128"/>
              </a:rPr>
              <a:t>chromosome</a:t>
            </a:r>
            <a:r>
              <a:rPr lang="it-IT" dirty="0" smtClean="0">
                <a:solidFill>
                  <a:srgbClr val="000000"/>
                </a:solidFill>
                <a:latin typeface="Arial Unicode MS" pitchFamily="34" charset="-128"/>
              </a:rPr>
              <a:t> </a:t>
            </a:r>
            <a:r>
              <a:rPr lang="it-IT" dirty="0">
                <a:solidFill>
                  <a:srgbClr val="000000"/>
                </a:solidFill>
                <a:latin typeface="Arial Unicode MS" pitchFamily="34" charset="-128"/>
              </a:rPr>
              <a:t>Y </a:t>
            </a:r>
            <a:r>
              <a:rPr lang="it-IT" dirty="0" err="1" smtClean="0">
                <a:solidFill>
                  <a:srgbClr val="000000"/>
                </a:solidFill>
                <a:latin typeface="Arial Unicode MS" pitchFamily="34" charset="-128"/>
              </a:rPr>
              <a:t>at</a:t>
            </a:r>
            <a:r>
              <a:rPr lang="it-IT" dirty="0" smtClean="0">
                <a:solidFill>
                  <a:srgbClr val="000000"/>
                </a:solidFill>
                <a:latin typeface="Arial Unicode MS" pitchFamily="34" charset="-128"/>
              </a:rPr>
              <a:t> position </a:t>
            </a:r>
            <a:r>
              <a:rPr lang="it-IT" dirty="0">
                <a:solidFill>
                  <a:srgbClr val="000000"/>
                </a:solidFill>
                <a:latin typeface="Arial Unicode MS" pitchFamily="34" charset="-128"/>
              </a:rPr>
              <a:t>p11</a:t>
            </a:r>
          </a:p>
          <a:p>
            <a:pPr>
              <a:spcBef>
                <a:spcPct val="50000"/>
              </a:spcBef>
              <a:defRPr/>
            </a:pPr>
            <a:endParaRPr lang="it-IT" dirty="0">
              <a:solidFill>
                <a:srgbClr val="000000"/>
              </a:solidFill>
              <a:latin typeface="Arial Unicode MS" pitchFamily="34" charset="-128"/>
            </a:endParaRPr>
          </a:p>
          <a:p>
            <a:pPr>
              <a:spcBef>
                <a:spcPct val="50000"/>
              </a:spcBef>
              <a:defRPr/>
            </a:pPr>
            <a:r>
              <a:rPr lang="it-IT" dirty="0" err="1" smtClean="0">
                <a:solidFill>
                  <a:srgbClr val="FD0128"/>
                </a:solidFill>
                <a:latin typeface="Arial Unicode MS" pitchFamily="34" charset="-128"/>
              </a:rPr>
              <a:t>Alleles</a:t>
            </a:r>
            <a:r>
              <a:rPr lang="it-IT" dirty="0" smtClean="0">
                <a:solidFill>
                  <a:srgbClr val="FD0128"/>
                </a:solidFill>
                <a:latin typeface="Arial Unicode MS" pitchFamily="34" charset="-128"/>
              </a:rPr>
              <a:t>: </a:t>
            </a:r>
            <a:r>
              <a:rPr lang="it-IT" dirty="0" smtClean="0">
                <a:solidFill>
                  <a:srgbClr val="000000"/>
                </a:solidFill>
                <a:latin typeface="Arial Unicode MS" pitchFamily="34" charset="-128"/>
              </a:rPr>
              <a:t>alternative </a:t>
            </a:r>
            <a:r>
              <a:rPr lang="it-IT" dirty="0" err="1" smtClean="0">
                <a:solidFill>
                  <a:srgbClr val="000000"/>
                </a:solidFill>
                <a:latin typeface="Arial Unicode MS" pitchFamily="34" charset="-128"/>
              </a:rPr>
              <a:t>forms</a:t>
            </a:r>
            <a:r>
              <a:rPr lang="it-IT" dirty="0" smtClean="0">
                <a:solidFill>
                  <a:srgbClr val="000000"/>
                </a:solidFill>
                <a:latin typeface="Arial Unicode MS" pitchFamily="34" charset="-128"/>
              </a:rPr>
              <a:t> of a gene</a:t>
            </a:r>
            <a:endParaRPr lang="it-IT" dirty="0">
              <a:solidFill>
                <a:srgbClr val="000000"/>
              </a:solidFill>
              <a:latin typeface="Arial Unicode MS" pitchFamily="34" charset="-128"/>
            </a:endParaRPr>
          </a:p>
          <a:p>
            <a:pPr>
              <a:spcBef>
                <a:spcPct val="50000"/>
              </a:spcBef>
              <a:defRPr/>
            </a:pPr>
            <a:r>
              <a:rPr lang="it-IT" dirty="0" err="1" smtClean="0">
                <a:latin typeface="Arial Unicode MS" pitchFamily="34" charset="-128"/>
              </a:rPr>
              <a:t>e</a:t>
            </a:r>
            <a:r>
              <a:rPr lang="it-IT" dirty="0" err="1">
                <a:latin typeface="Arial Unicode MS" pitchFamily="34" charset="-128"/>
              </a:rPr>
              <a:t>g</a:t>
            </a:r>
            <a:r>
              <a:rPr lang="it-IT" dirty="0" smtClean="0">
                <a:latin typeface="Arial Unicode MS" pitchFamily="34" charset="-128"/>
              </a:rPr>
              <a:t>.</a:t>
            </a:r>
            <a:r>
              <a:rPr lang="it-IT" dirty="0" smtClean="0">
                <a:solidFill>
                  <a:srgbClr val="063DE9"/>
                </a:solidFill>
                <a:latin typeface="Arial Unicode MS" pitchFamily="34" charset="-128"/>
              </a:rPr>
              <a:t> in the beta </a:t>
            </a:r>
            <a:r>
              <a:rPr lang="it-IT" dirty="0" err="1" smtClean="0">
                <a:solidFill>
                  <a:srgbClr val="063DE9"/>
                </a:solidFill>
                <a:latin typeface="Arial Unicode MS" pitchFamily="34" charset="-128"/>
              </a:rPr>
              <a:t>globin</a:t>
            </a:r>
            <a:r>
              <a:rPr lang="it-IT" dirty="0" smtClean="0">
                <a:solidFill>
                  <a:srgbClr val="063DE9"/>
                </a:solidFill>
                <a:latin typeface="Arial Unicode MS" pitchFamily="34" charset="-128"/>
              </a:rPr>
              <a:t> gene, the </a:t>
            </a:r>
            <a:r>
              <a:rPr lang="it-IT" dirty="0" err="1" smtClean="0">
                <a:solidFill>
                  <a:srgbClr val="063DE9"/>
                </a:solidFill>
                <a:latin typeface="Arial Unicode MS" pitchFamily="34" charset="-128"/>
              </a:rPr>
              <a:t>codon</a:t>
            </a:r>
            <a:r>
              <a:rPr lang="it-IT" dirty="0" smtClean="0">
                <a:solidFill>
                  <a:srgbClr val="063DE9"/>
                </a:solidFill>
                <a:latin typeface="Arial Unicode MS" pitchFamily="34" charset="-128"/>
              </a:rPr>
              <a:t> (</a:t>
            </a:r>
            <a:r>
              <a:rPr lang="it-IT" dirty="0" err="1" smtClean="0">
                <a:solidFill>
                  <a:srgbClr val="063DE9"/>
                </a:solidFill>
                <a:latin typeface="Arial Unicode MS" pitchFamily="34" charset="-128"/>
              </a:rPr>
              <a:t>triplet</a:t>
            </a:r>
            <a:r>
              <a:rPr lang="it-IT" dirty="0" smtClean="0">
                <a:solidFill>
                  <a:srgbClr val="063DE9"/>
                </a:solidFill>
                <a:latin typeface="Arial Unicode MS" pitchFamily="34" charset="-128"/>
              </a:rPr>
              <a:t> of </a:t>
            </a:r>
            <a:r>
              <a:rPr lang="it-IT" dirty="0" err="1" smtClean="0">
                <a:solidFill>
                  <a:srgbClr val="063DE9"/>
                </a:solidFill>
                <a:latin typeface="Arial Unicode MS" pitchFamily="34" charset="-128"/>
              </a:rPr>
              <a:t>nucleotides</a:t>
            </a:r>
            <a:r>
              <a:rPr lang="it-IT" dirty="0" smtClean="0">
                <a:solidFill>
                  <a:srgbClr val="063DE9"/>
                </a:solidFill>
                <a:latin typeface="Arial Unicode MS" pitchFamily="34" charset="-128"/>
              </a:rPr>
              <a:t>) </a:t>
            </a:r>
            <a:r>
              <a:rPr lang="it-IT" dirty="0" err="1" smtClean="0">
                <a:solidFill>
                  <a:srgbClr val="063DE9"/>
                </a:solidFill>
                <a:latin typeface="Arial Unicode MS" pitchFamily="34" charset="-128"/>
              </a:rPr>
              <a:t>encoding</a:t>
            </a:r>
            <a:r>
              <a:rPr lang="it-IT" dirty="0" smtClean="0">
                <a:solidFill>
                  <a:srgbClr val="063DE9"/>
                </a:solidFill>
                <a:latin typeface="Arial Unicode MS" pitchFamily="34" charset="-128"/>
              </a:rPr>
              <a:t> for the </a:t>
            </a:r>
            <a:r>
              <a:rPr lang="it-IT" dirty="0" err="1" smtClean="0">
                <a:solidFill>
                  <a:srgbClr val="063DE9"/>
                </a:solidFill>
                <a:latin typeface="Arial Unicode MS" pitchFamily="34" charset="-128"/>
              </a:rPr>
              <a:t>sixth</a:t>
            </a:r>
            <a:r>
              <a:rPr lang="it-IT" dirty="0" smtClean="0">
                <a:solidFill>
                  <a:srgbClr val="063DE9"/>
                </a:solidFill>
                <a:latin typeface="Arial Unicode MS" pitchFamily="34" charset="-128"/>
              </a:rPr>
              <a:t> </a:t>
            </a:r>
            <a:r>
              <a:rPr lang="it-IT" dirty="0" err="1" smtClean="0">
                <a:solidFill>
                  <a:srgbClr val="063DE9"/>
                </a:solidFill>
                <a:latin typeface="Arial Unicode MS" pitchFamily="34" charset="-128"/>
              </a:rPr>
              <a:t>aminoacid</a:t>
            </a:r>
            <a:r>
              <a:rPr lang="it-IT" dirty="0" smtClean="0">
                <a:solidFill>
                  <a:srgbClr val="063DE9"/>
                </a:solidFill>
                <a:latin typeface="Arial Unicode MS" pitchFamily="34" charset="-128"/>
              </a:rPr>
              <a:t>:</a:t>
            </a:r>
          </a:p>
          <a:p>
            <a:pPr>
              <a:spcBef>
                <a:spcPct val="50000"/>
              </a:spcBef>
              <a:defRPr/>
            </a:pPr>
            <a:r>
              <a:rPr lang="it-IT" dirty="0" err="1" smtClean="0">
                <a:solidFill>
                  <a:srgbClr val="FD0128"/>
                </a:solidFill>
                <a:latin typeface="Arial Unicode MS" pitchFamily="34" charset="-128"/>
              </a:rPr>
              <a:t>Normal</a:t>
            </a:r>
            <a:r>
              <a:rPr lang="it-IT" dirty="0" smtClean="0">
                <a:solidFill>
                  <a:srgbClr val="FD0128"/>
                </a:solidFill>
                <a:latin typeface="Arial Unicode MS" pitchFamily="34" charset="-128"/>
              </a:rPr>
              <a:t> allele A </a:t>
            </a:r>
            <a:r>
              <a:rPr lang="it-IT" dirty="0">
                <a:solidFill>
                  <a:srgbClr val="000000"/>
                </a:solidFill>
                <a:latin typeface="Arial Unicode MS" pitchFamily="34" charset="-128"/>
              </a:rPr>
              <a:t>.……………...GAG..... </a:t>
            </a:r>
            <a:r>
              <a:rPr lang="it-IT" dirty="0" smtClean="0">
                <a:solidFill>
                  <a:srgbClr val="000000"/>
                </a:solidFill>
                <a:latin typeface="Arial Unicode MS" pitchFamily="34" charset="-128"/>
              </a:rPr>
              <a:t>(</a:t>
            </a:r>
            <a:r>
              <a:rPr lang="it-IT" dirty="0" err="1" smtClean="0">
                <a:solidFill>
                  <a:srgbClr val="000000"/>
                </a:solidFill>
                <a:latin typeface="Arial Unicode MS" pitchFamily="34" charset="-128"/>
              </a:rPr>
              <a:t>glutamic</a:t>
            </a:r>
            <a:r>
              <a:rPr lang="it-IT" dirty="0" smtClean="0">
                <a:solidFill>
                  <a:srgbClr val="000000"/>
                </a:solidFill>
                <a:latin typeface="Arial Unicode MS" pitchFamily="34" charset="-128"/>
              </a:rPr>
              <a:t> acid)</a:t>
            </a:r>
            <a:endParaRPr lang="it-IT" b="1" dirty="0">
              <a:solidFill>
                <a:srgbClr val="000000"/>
              </a:solidFill>
              <a:latin typeface="Arial Unicode MS" pitchFamily="34" charset="-128"/>
            </a:endParaRPr>
          </a:p>
          <a:p>
            <a:pPr>
              <a:spcBef>
                <a:spcPct val="50000"/>
              </a:spcBef>
              <a:defRPr/>
            </a:pPr>
            <a:r>
              <a:rPr lang="it-IT" dirty="0" err="1" smtClean="0">
                <a:solidFill>
                  <a:srgbClr val="FD0128"/>
                </a:solidFill>
                <a:latin typeface="Arial Unicode MS" pitchFamily="34" charset="-128"/>
              </a:rPr>
              <a:t>Sickle</a:t>
            </a:r>
            <a:r>
              <a:rPr lang="it-IT" dirty="0" smtClean="0">
                <a:solidFill>
                  <a:srgbClr val="FD0128"/>
                </a:solidFill>
                <a:latin typeface="Arial Unicode MS" pitchFamily="34" charset="-128"/>
              </a:rPr>
              <a:t> allele </a:t>
            </a:r>
            <a:r>
              <a:rPr lang="it-IT" dirty="0" err="1" smtClean="0">
                <a:solidFill>
                  <a:srgbClr val="FD0128"/>
                </a:solidFill>
                <a:latin typeface="Arial Unicode MS" pitchFamily="34" charset="-128"/>
              </a:rPr>
              <a:t>S</a:t>
            </a:r>
            <a:r>
              <a:rPr lang="it-IT" dirty="0" smtClean="0">
                <a:solidFill>
                  <a:srgbClr val="FD0128"/>
                </a:solidFill>
                <a:latin typeface="Arial Unicode MS" pitchFamily="34" charset="-128"/>
              </a:rPr>
              <a:t> </a:t>
            </a:r>
            <a:r>
              <a:rPr lang="it-IT" dirty="0">
                <a:solidFill>
                  <a:srgbClr val="000000"/>
                </a:solidFill>
                <a:latin typeface="Arial Unicode MS" pitchFamily="34" charset="-128"/>
              </a:rPr>
              <a:t>.</a:t>
            </a:r>
            <a:r>
              <a:rPr lang="it-IT" dirty="0" smtClean="0">
                <a:solidFill>
                  <a:srgbClr val="000000"/>
                </a:solidFill>
                <a:latin typeface="Arial Unicode MS" pitchFamily="34" charset="-128"/>
              </a:rPr>
              <a:t>…</a:t>
            </a:r>
            <a:r>
              <a:rPr lang="is-IS" dirty="0" smtClean="0">
                <a:solidFill>
                  <a:srgbClr val="000000"/>
                </a:solidFill>
                <a:latin typeface="Arial Unicode MS" pitchFamily="34" charset="-128"/>
              </a:rPr>
              <a:t>…...............</a:t>
            </a:r>
            <a:r>
              <a:rPr lang="it-IT" dirty="0" smtClean="0">
                <a:solidFill>
                  <a:srgbClr val="000000"/>
                </a:solidFill>
                <a:latin typeface="Arial Unicode MS" pitchFamily="34" charset="-128"/>
              </a:rPr>
              <a:t>.</a:t>
            </a:r>
            <a:r>
              <a:rPr lang="it-IT" dirty="0">
                <a:solidFill>
                  <a:srgbClr val="000000"/>
                </a:solidFill>
                <a:latin typeface="Arial Unicode MS" pitchFamily="34" charset="-128"/>
              </a:rPr>
              <a:t>GTG..... (valine) </a:t>
            </a:r>
            <a:r>
              <a:rPr lang="it-IT" b="1" dirty="0" err="1" smtClean="0">
                <a:solidFill>
                  <a:srgbClr val="000000"/>
                </a:solidFill>
                <a:latin typeface="Arial Unicode MS" pitchFamily="34" charset="-128"/>
              </a:rPr>
              <a:t>mutation</a:t>
            </a:r>
            <a:endParaRPr lang="it-IT" b="1" dirty="0">
              <a:solidFill>
                <a:srgbClr val="000000"/>
              </a:solidFill>
              <a:latin typeface="Arial Unicode MS" pitchFamily="34" charset="-128"/>
            </a:endParaRPr>
          </a:p>
          <a:p>
            <a:pPr>
              <a:spcBef>
                <a:spcPct val="50000"/>
              </a:spcBef>
              <a:defRPr/>
            </a:pPr>
            <a:r>
              <a:rPr lang="it-IT" dirty="0" err="1" smtClean="0">
                <a:solidFill>
                  <a:srgbClr val="FD0128"/>
                </a:solidFill>
                <a:latin typeface="Arial Unicode MS" pitchFamily="34" charset="-128"/>
              </a:rPr>
              <a:t>Cristallin</a:t>
            </a:r>
            <a:r>
              <a:rPr lang="it-IT" dirty="0" smtClean="0">
                <a:solidFill>
                  <a:srgbClr val="FD0128"/>
                </a:solidFill>
                <a:latin typeface="Arial Unicode MS" pitchFamily="34" charset="-128"/>
              </a:rPr>
              <a:t> allele </a:t>
            </a:r>
            <a:r>
              <a:rPr lang="it-IT" dirty="0">
                <a:solidFill>
                  <a:srgbClr val="FD0128"/>
                </a:solidFill>
                <a:latin typeface="Arial Unicode MS" pitchFamily="34" charset="-128"/>
              </a:rPr>
              <a:t>C </a:t>
            </a:r>
            <a:r>
              <a:rPr lang="it-IT" dirty="0">
                <a:solidFill>
                  <a:srgbClr val="000000"/>
                </a:solidFill>
                <a:latin typeface="Arial Unicode MS" pitchFamily="34" charset="-128"/>
              </a:rPr>
              <a:t>.…</a:t>
            </a:r>
            <a:r>
              <a:rPr lang="it-IT" dirty="0" smtClean="0">
                <a:solidFill>
                  <a:srgbClr val="000000"/>
                </a:solidFill>
                <a:latin typeface="Arial Unicode MS" pitchFamily="34" charset="-128"/>
              </a:rPr>
              <a:t>……</a:t>
            </a:r>
            <a:r>
              <a:rPr lang="it-IT" dirty="0">
                <a:solidFill>
                  <a:srgbClr val="000000"/>
                </a:solidFill>
                <a:latin typeface="Arial Unicode MS" pitchFamily="34" charset="-128"/>
              </a:rPr>
              <a:t>…</a:t>
            </a:r>
            <a:r>
              <a:rPr lang="it-IT" dirty="0" smtClean="0">
                <a:solidFill>
                  <a:srgbClr val="000000"/>
                </a:solidFill>
                <a:latin typeface="Arial Unicode MS" pitchFamily="34" charset="-128"/>
              </a:rPr>
              <a:t>….AAG</a:t>
            </a:r>
            <a:r>
              <a:rPr lang="it-IT" dirty="0">
                <a:solidFill>
                  <a:srgbClr val="000000"/>
                </a:solidFill>
                <a:latin typeface="Arial Unicode MS" pitchFamily="34" charset="-128"/>
              </a:rPr>
              <a:t>..... (</a:t>
            </a:r>
            <a:r>
              <a:rPr lang="it-IT" dirty="0" err="1" smtClean="0">
                <a:solidFill>
                  <a:srgbClr val="000000"/>
                </a:solidFill>
                <a:latin typeface="Arial Unicode MS" pitchFamily="34" charset="-128"/>
              </a:rPr>
              <a:t>lysine</a:t>
            </a:r>
            <a:r>
              <a:rPr lang="it-IT" dirty="0" smtClean="0">
                <a:solidFill>
                  <a:srgbClr val="000000"/>
                </a:solidFill>
                <a:latin typeface="Arial Unicode MS" pitchFamily="34" charset="-128"/>
              </a:rPr>
              <a:t>) </a:t>
            </a:r>
            <a:r>
              <a:rPr lang="it-IT" b="1" dirty="0" err="1" smtClean="0">
                <a:solidFill>
                  <a:srgbClr val="000000"/>
                </a:solidFill>
                <a:latin typeface="Arial Unicode MS" pitchFamily="34" charset="-128"/>
              </a:rPr>
              <a:t>mutation</a:t>
            </a:r>
            <a:endParaRPr lang="it-IT" b="1" dirty="0">
              <a:solidFill>
                <a:srgbClr val="000000"/>
              </a:solidFill>
              <a:latin typeface="Arial Unicode MS" pitchFamily="34" charset="-128"/>
            </a:endParaRPr>
          </a:p>
        </p:txBody>
      </p:sp>
      <p:sp>
        <p:nvSpPr>
          <p:cNvPr id="3" name="Rettangolo 2"/>
          <p:cNvSpPr/>
          <p:nvPr/>
        </p:nvSpPr>
        <p:spPr>
          <a:xfrm>
            <a:off x="2786063" y="142875"/>
            <a:ext cx="2736647" cy="646331"/>
          </a:xfrm>
          <a:prstGeom prst="rect">
            <a:avLst/>
          </a:prstGeom>
        </p:spPr>
        <p:txBody>
          <a:bodyPr wrap="none">
            <a:spAutoFit/>
          </a:bodyPr>
          <a:lstStyle/>
          <a:p>
            <a:pPr eaLnBrk="0" hangingPunct="0">
              <a:defRPr/>
            </a:pPr>
            <a:r>
              <a:rPr lang="it-IT" sz="3600" b="1" dirty="0" err="1" smtClean="0">
                <a:solidFill>
                  <a:srgbClr val="9A00CD"/>
                </a:solidFill>
                <a:effectLst>
                  <a:outerShdw blurRad="38100" dist="38100" dir="2700000" algn="tl">
                    <a:srgbClr val="C0C0C0"/>
                  </a:outerShdw>
                </a:effectLst>
                <a:latin typeface="Arial Unicode MS" pitchFamily="34" charset="-128"/>
              </a:rPr>
              <a:t>Terminology</a:t>
            </a:r>
            <a:endParaRPr lang="it-IT" sz="36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3282">
                                            <p:txEl>
                                              <p:pRg st="1" end="1"/>
                                            </p:txEl>
                                          </p:spTgt>
                                        </p:tgtEl>
                                        <p:attrNameLst>
                                          <p:attrName>style.visibility</p:attrName>
                                        </p:attrNameLst>
                                      </p:cBhvr>
                                      <p:to>
                                        <p:strVal val="visible"/>
                                      </p:to>
                                    </p:set>
                                    <p:animEffect transition="in" filter="fade">
                                      <p:cBhvr>
                                        <p:cTn id="7" dur="1000"/>
                                        <p:tgtEl>
                                          <p:spTgt spid="35328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3282">
                                            <p:txEl>
                                              <p:pRg st="2" end="2"/>
                                            </p:txEl>
                                          </p:spTgt>
                                        </p:tgtEl>
                                        <p:attrNameLst>
                                          <p:attrName>style.visibility</p:attrName>
                                        </p:attrNameLst>
                                      </p:cBhvr>
                                      <p:to>
                                        <p:strVal val="visible"/>
                                      </p:to>
                                    </p:set>
                                    <p:animEffect transition="in" filter="fade">
                                      <p:cBhvr>
                                        <p:cTn id="12" dur="1000"/>
                                        <p:tgtEl>
                                          <p:spTgt spid="35328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3282">
                                            <p:txEl>
                                              <p:pRg st="3" end="3"/>
                                            </p:txEl>
                                          </p:spTgt>
                                        </p:tgtEl>
                                        <p:attrNameLst>
                                          <p:attrName>style.visibility</p:attrName>
                                        </p:attrNameLst>
                                      </p:cBhvr>
                                      <p:to>
                                        <p:strVal val="visible"/>
                                      </p:to>
                                    </p:set>
                                    <p:animEffect transition="in" filter="fade">
                                      <p:cBhvr>
                                        <p:cTn id="17" dur="1000"/>
                                        <p:tgtEl>
                                          <p:spTgt spid="35328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3282">
                                            <p:txEl>
                                              <p:pRg st="5" end="5"/>
                                            </p:txEl>
                                          </p:spTgt>
                                        </p:tgtEl>
                                        <p:attrNameLst>
                                          <p:attrName>style.visibility</p:attrName>
                                        </p:attrNameLst>
                                      </p:cBhvr>
                                      <p:to>
                                        <p:strVal val="visible"/>
                                      </p:to>
                                    </p:set>
                                    <p:animEffect transition="in" filter="fade">
                                      <p:cBhvr>
                                        <p:cTn id="22" dur="1000"/>
                                        <p:tgtEl>
                                          <p:spTgt spid="35328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3282">
                                            <p:txEl>
                                              <p:pRg st="6" end="6"/>
                                            </p:txEl>
                                          </p:spTgt>
                                        </p:tgtEl>
                                        <p:attrNameLst>
                                          <p:attrName>style.visibility</p:attrName>
                                        </p:attrNameLst>
                                      </p:cBhvr>
                                      <p:to>
                                        <p:strVal val="visible"/>
                                      </p:to>
                                    </p:set>
                                    <p:animEffect transition="in" filter="fade">
                                      <p:cBhvr>
                                        <p:cTn id="27" dur="1000"/>
                                        <p:tgtEl>
                                          <p:spTgt spid="35328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3282">
                                            <p:txEl>
                                              <p:pRg st="7" end="7"/>
                                            </p:txEl>
                                          </p:spTgt>
                                        </p:tgtEl>
                                        <p:attrNameLst>
                                          <p:attrName>style.visibility</p:attrName>
                                        </p:attrNameLst>
                                      </p:cBhvr>
                                      <p:to>
                                        <p:strVal val="visible"/>
                                      </p:to>
                                    </p:set>
                                    <p:animEffect transition="in" filter="fade">
                                      <p:cBhvr>
                                        <p:cTn id="32" dur="1000"/>
                                        <p:tgtEl>
                                          <p:spTgt spid="35328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3282">
                                            <p:txEl>
                                              <p:pRg st="8" end="8"/>
                                            </p:txEl>
                                          </p:spTgt>
                                        </p:tgtEl>
                                        <p:attrNameLst>
                                          <p:attrName>style.visibility</p:attrName>
                                        </p:attrNameLst>
                                      </p:cBhvr>
                                      <p:to>
                                        <p:strVal val="visible"/>
                                      </p:to>
                                    </p:set>
                                    <p:animEffect transition="in" filter="fade">
                                      <p:cBhvr>
                                        <p:cTn id="37" dur="1000"/>
                                        <p:tgtEl>
                                          <p:spTgt spid="35328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3282">
                                            <p:txEl>
                                              <p:pRg st="9" end="9"/>
                                            </p:txEl>
                                          </p:spTgt>
                                        </p:tgtEl>
                                        <p:attrNameLst>
                                          <p:attrName>style.visibility</p:attrName>
                                        </p:attrNameLst>
                                      </p:cBhvr>
                                      <p:to>
                                        <p:strVal val="visible"/>
                                      </p:to>
                                    </p:set>
                                    <p:animEffect transition="in" filter="fade">
                                      <p:cBhvr>
                                        <p:cTn id="42" dur="1000"/>
                                        <p:tgtEl>
                                          <p:spTgt spid="35328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ChangeArrowheads="1"/>
          </p:cNvSpPr>
          <p:nvPr/>
        </p:nvSpPr>
        <p:spPr bwMode="auto">
          <a:xfrm>
            <a:off x="250824" y="908720"/>
            <a:ext cx="8893175" cy="5262979"/>
          </a:xfrm>
          <a:prstGeom prst="rect">
            <a:avLst/>
          </a:prstGeom>
          <a:noFill/>
          <a:ln w="9525">
            <a:noFill/>
            <a:miter lim="800000"/>
            <a:headEnd/>
            <a:tailEnd/>
          </a:ln>
        </p:spPr>
        <p:txBody>
          <a:bodyPr wrap="square">
            <a:spAutoFit/>
          </a:bodyPr>
          <a:lstStyle/>
          <a:p>
            <a:pPr>
              <a:spcBef>
                <a:spcPct val="50000"/>
              </a:spcBef>
            </a:pPr>
            <a:r>
              <a:rPr lang="it-IT" dirty="0" err="1" smtClean="0">
                <a:solidFill>
                  <a:srgbClr val="FD0128"/>
                </a:solidFill>
                <a:latin typeface="Arial" pitchFamily="34" charset="0"/>
              </a:rPr>
              <a:t>Homozygote</a:t>
            </a:r>
            <a:r>
              <a:rPr lang="it-IT" dirty="0" smtClean="0">
                <a:solidFill>
                  <a:srgbClr val="000000"/>
                </a:solidFill>
                <a:latin typeface="Arial" pitchFamily="34" charset="0"/>
              </a:rPr>
              <a:t>: </a:t>
            </a:r>
            <a:r>
              <a:rPr lang="it-IT" dirty="0" err="1" smtClean="0">
                <a:solidFill>
                  <a:srgbClr val="000000"/>
                </a:solidFill>
                <a:latin typeface="Arial" pitchFamily="34" charset="0"/>
              </a:rPr>
              <a:t>carries</a:t>
            </a:r>
            <a:r>
              <a:rPr lang="it-IT" dirty="0" smtClean="0">
                <a:solidFill>
                  <a:srgbClr val="000000"/>
                </a:solidFill>
                <a:latin typeface="Arial" pitchFamily="34" charset="0"/>
              </a:rPr>
              <a:t> </a:t>
            </a:r>
            <a:r>
              <a:rPr lang="it-IT" dirty="0">
                <a:solidFill>
                  <a:srgbClr val="063DE9"/>
                </a:solidFill>
                <a:latin typeface="Arial" pitchFamily="34" charset="0"/>
              </a:rPr>
              <a:t>2 </a:t>
            </a:r>
            <a:r>
              <a:rPr lang="it-IT" dirty="0" err="1" smtClean="0">
                <a:solidFill>
                  <a:srgbClr val="063DE9"/>
                </a:solidFill>
                <a:latin typeface="Arial" pitchFamily="34" charset="0"/>
              </a:rPr>
              <a:t>identical</a:t>
            </a:r>
            <a:r>
              <a:rPr lang="it-IT" dirty="0" smtClean="0">
                <a:solidFill>
                  <a:srgbClr val="063DE9"/>
                </a:solidFill>
                <a:latin typeface="Arial" pitchFamily="34" charset="0"/>
              </a:rPr>
              <a:t> </a:t>
            </a:r>
            <a:r>
              <a:rPr lang="it-IT" dirty="0" err="1" smtClean="0">
                <a:solidFill>
                  <a:srgbClr val="063DE9"/>
                </a:solidFill>
                <a:latin typeface="Arial" pitchFamily="34" charset="0"/>
              </a:rPr>
              <a:t>alleles</a:t>
            </a:r>
            <a:r>
              <a:rPr lang="it-IT" dirty="0" smtClean="0">
                <a:solidFill>
                  <a:srgbClr val="063DE9"/>
                </a:solidFill>
                <a:latin typeface="Arial" pitchFamily="34" charset="0"/>
              </a:rPr>
              <a:t> </a:t>
            </a:r>
            <a:r>
              <a:rPr lang="it-IT" dirty="0" err="1" smtClean="0">
                <a:solidFill>
                  <a:srgbClr val="000000"/>
                </a:solidFill>
                <a:latin typeface="Arial" pitchFamily="34" charset="0"/>
              </a:rPr>
              <a:t>at</a:t>
            </a:r>
            <a:r>
              <a:rPr lang="it-IT" dirty="0" smtClean="0">
                <a:solidFill>
                  <a:srgbClr val="000000"/>
                </a:solidFill>
                <a:latin typeface="Arial" pitchFamily="34" charset="0"/>
              </a:rPr>
              <a:t> the </a:t>
            </a:r>
            <a:r>
              <a:rPr lang="it-IT" dirty="0" err="1" smtClean="0">
                <a:solidFill>
                  <a:srgbClr val="000000"/>
                </a:solidFill>
                <a:latin typeface="Arial" pitchFamily="34" charset="0"/>
              </a:rPr>
              <a:t>same</a:t>
            </a:r>
            <a:r>
              <a:rPr lang="it-IT" dirty="0" smtClean="0">
                <a:solidFill>
                  <a:srgbClr val="000000"/>
                </a:solidFill>
                <a:latin typeface="Arial" pitchFamily="34" charset="0"/>
              </a:rPr>
              <a:t> locus, </a:t>
            </a:r>
            <a:r>
              <a:rPr lang="it-IT" dirty="0" err="1" smtClean="0">
                <a:solidFill>
                  <a:srgbClr val="000000"/>
                </a:solidFill>
                <a:latin typeface="Symbol" pitchFamily="18" charset="2"/>
              </a:rPr>
              <a:t>b</a:t>
            </a:r>
            <a:r>
              <a:rPr lang="it-IT" dirty="0" err="1" smtClean="0">
                <a:solidFill>
                  <a:srgbClr val="000000"/>
                </a:solidFill>
                <a:latin typeface="Arial" pitchFamily="34" charset="0"/>
              </a:rPr>
              <a:t>A</a:t>
            </a:r>
            <a:r>
              <a:rPr lang="it-IT" dirty="0" err="1" smtClean="0">
                <a:solidFill>
                  <a:srgbClr val="000000"/>
                </a:solidFill>
                <a:latin typeface="Symbol" pitchFamily="18" charset="2"/>
              </a:rPr>
              <a:t>b</a:t>
            </a:r>
            <a:r>
              <a:rPr lang="it-IT" dirty="0" err="1" smtClean="0">
                <a:solidFill>
                  <a:srgbClr val="000000"/>
                </a:solidFill>
                <a:latin typeface="Arial" pitchFamily="34" charset="0"/>
              </a:rPr>
              <a:t>A</a:t>
            </a:r>
            <a:r>
              <a:rPr lang="it-IT" dirty="0" smtClean="0">
                <a:solidFill>
                  <a:srgbClr val="000000"/>
                </a:solidFill>
                <a:latin typeface="Arial" pitchFamily="34" charset="0"/>
              </a:rPr>
              <a:t> or </a:t>
            </a:r>
            <a:r>
              <a:rPr lang="it-IT" dirty="0" err="1" smtClean="0">
                <a:solidFill>
                  <a:srgbClr val="000000"/>
                </a:solidFill>
                <a:latin typeface="Symbol" pitchFamily="18" charset="2"/>
              </a:rPr>
              <a:t>b</a:t>
            </a:r>
            <a:r>
              <a:rPr lang="it-IT" dirty="0" err="1" smtClean="0">
                <a:solidFill>
                  <a:srgbClr val="000000"/>
                </a:solidFill>
                <a:latin typeface="Arial" pitchFamily="34" charset="0"/>
              </a:rPr>
              <a:t>S</a:t>
            </a:r>
            <a:r>
              <a:rPr lang="it-IT" dirty="0" err="1" smtClean="0">
                <a:solidFill>
                  <a:srgbClr val="000000"/>
                </a:solidFill>
                <a:latin typeface="Symbol" pitchFamily="18" charset="2"/>
              </a:rPr>
              <a:t>b</a:t>
            </a:r>
            <a:r>
              <a:rPr lang="it-IT" dirty="0" err="1" smtClean="0">
                <a:solidFill>
                  <a:srgbClr val="000000"/>
                </a:solidFill>
                <a:latin typeface="Arial" pitchFamily="34" charset="0"/>
              </a:rPr>
              <a:t>S</a:t>
            </a:r>
            <a:endParaRPr lang="it-IT" dirty="0">
              <a:solidFill>
                <a:srgbClr val="000000"/>
              </a:solidFill>
              <a:latin typeface="Arial" pitchFamily="34" charset="0"/>
            </a:endParaRPr>
          </a:p>
          <a:p>
            <a:pPr>
              <a:spcBef>
                <a:spcPct val="50000"/>
              </a:spcBef>
            </a:pPr>
            <a:r>
              <a:rPr lang="it-IT" dirty="0" err="1" smtClean="0">
                <a:solidFill>
                  <a:srgbClr val="FD0128"/>
                </a:solidFill>
                <a:latin typeface="Arial" pitchFamily="34" charset="0"/>
              </a:rPr>
              <a:t>Heterozygote</a:t>
            </a:r>
            <a:r>
              <a:rPr lang="it-IT" dirty="0">
                <a:solidFill>
                  <a:srgbClr val="000000"/>
                </a:solidFill>
                <a:latin typeface="Arial" pitchFamily="34" charset="0"/>
              </a:rPr>
              <a:t>: </a:t>
            </a:r>
            <a:r>
              <a:rPr lang="it-IT" dirty="0" err="1" smtClean="0">
                <a:solidFill>
                  <a:srgbClr val="000000"/>
                </a:solidFill>
                <a:latin typeface="Arial" pitchFamily="34" charset="0"/>
              </a:rPr>
              <a:t>carries</a:t>
            </a:r>
            <a:r>
              <a:rPr lang="it-IT" dirty="0" smtClean="0">
                <a:solidFill>
                  <a:srgbClr val="000000"/>
                </a:solidFill>
                <a:latin typeface="Arial" pitchFamily="34" charset="0"/>
              </a:rPr>
              <a:t> </a:t>
            </a:r>
            <a:r>
              <a:rPr lang="it-IT" dirty="0">
                <a:solidFill>
                  <a:srgbClr val="063DE9"/>
                </a:solidFill>
                <a:latin typeface="Arial" pitchFamily="34" charset="0"/>
              </a:rPr>
              <a:t>2 </a:t>
            </a:r>
            <a:r>
              <a:rPr lang="it-IT" dirty="0" err="1" smtClean="0">
                <a:solidFill>
                  <a:srgbClr val="063DE9"/>
                </a:solidFill>
                <a:latin typeface="Arial" pitchFamily="34" charset="0"/>
              </a:rPr>
              <a:t>different</a:t>
            </a:r>
            <a:r>
              <a:rPr lang="it-IT" dirty="0" smtClean="0">
                <a:solidFill>
                  <a:srgbClr val="063DE9"/>
                </a:solidFill>
                <a:latin typeface="Arial" pitchFamily="34" charset="0"/>
              </a:rPr>
              <a:t> </a:t>
            </a:r>
            <a:r>
              <a:rPr lang="it-IT" dirty="0" err="1" smtClean="0">
                <a:solidFill>
                  <a:srgbClr val="063DE9"/>
                </a:solidFill>
                <a:latin typeface="Arial" pitchFamily="34" charset="0"/>
              </a:rPr>
              <a:t>alleles</a:t>
            </a:r>
            <a:r>
              <a:rPr lang="it-IT" dirty="0" smtClean="0">
                <a:solidFill>
                  <a:srgbClr val="063DE9"/>
                </a:solidFill>
                <a:latin typeface="Arial" pitchFamily="34" charset="0"/>
              </a:rPr>
              <a:t> </a:t>
            </a:r>
            <a:r>
              <a:rPr lang="it-IT" dirty="0" err="1" smtClean="0">
                <a:solidFill>
                  <a:srgbClr val="000000"/>
                </a:solidFill>
                <a:latin typeface="Arial" pitchFamily="34" charset="0"/>
              </a:rPr>
              <a:t>at</a:t>
            </a:r>
            <a:r>
              <a:rPr lang="it-IT" dirty="0" smtClean="0">
                <a:solidFill>
                  <a:srgbClr val="000000"/>
                </a:solidFill>
                <a:latin typeface="Arial" pitchFamily="34" charset="0"/>
              </a:rPr>
              <a:t> the </a:t>
            </a:r>
            <a:r>
              <a:rPr lang="it-IT" dirty="0" err="1" smtClean="0">
                <a:solidFill>
                  <a:srgbClr val="000000"/>
                </a:solidFill>
                <a:latin typeface="Arial" pitchFamily="34" charset="0"/>
              </a:rPr>
              <a:t>same</a:t>
            </a:r>
            <a:r>
              <a:rPr lang="it-IT" dirty="0" smtClean="0">
                <a:solidFill>
                  <a:srgbClr val="000000"/>
                </a:solidFill>
                <a:latin typeface="Arial" pitchFamily="34" charset="0"/>
              </a:rPr>
              <a:t> </a:t>
            </a:r>
            <a:r>
              <a:rPr lang="it-IT" dirty="0" err="1" smtClean="0">
                <a:solidFill>
                  <a:srgbClr val="000000"/>
                </a:solidFill>
                <a:latin typeface="Arial" pitchFamily="34" charset="0"/>
              </a:rPr>
              <a:t>locus,</a:t>
            </a:r>
            <a:r>
              <a:rPr lang="it-IT" dirty="0" err="1" smtClean="0">
                <a:solidFill>
                  <a:srgbClr val="000000"/>
                </a:solidFill>
                <a:latin typeface="Symbol" pitchFamily="18" charset="2"/>
              </a:rPr>
              <a:t>b</a:t>
            </a:r>
            <a:r>
              <a:rPr lang="it-IT" dirty="0" err="1" smtClean="0">
                <a:solidFill>
                  <a:srgbClr val="000000"/>
                </a:solidFill>
                <a:latin typeface="Arial" pitchFamily="34" charset="0"/>
              </a:rPr>
              <a:t>A</a:t>
            </a:r>
            <a:r>
              <a:rPr lang="it-IT" dirty="0" err="1" smtClean="0">
                <a:solidFill>
                  <a:srgbClr val="000000"/>
                </a:solidFill>
                <a:latin typeface="Symbol" pitchFamily="18" charset="2"/>
              </a:rPr>
              <a:t>b</a:t>
            </a:r>
            <a:r>
              <a:rPr lang="it-IT" dirty="0" err="1" smtClean="0">
                <a:solidFill>
                  <a:srgbClr val="000000"/>
                </a:solidFill>
                <a:latin typeface="Arial" pitchFamily="34" charset="0"/>
              </a:rPr>
              <a:t>S</a:t>
            </a:r>
            <a:endParaRPr lang="it-IT" dirty="0">
              <a:solidFill>
                <a:srgbClr val="000000"/>
              </a:solidFill>
              <a:latin typeface="Arial" pitchFamily="34" charset="0"/>
            </a:endParaRPr>
          </a:p>
          <a:p>
            <a:pPr>
              <a:spcBef>
                <a:spcPct val="50000"/>
              </a:spcBef>
            </a:pPr>
            <a:r>
              <a:rPr lang="it-IT" dirty="0" smtClean="0">
                <a:solidFill>
                  <a:srgbClr val="FD0128"/>
                </a:solidFill>
                <a:latin typeface="Arial" pitchFamily="34" charset="0"/>
              </a:rPr>
              <a:t>Compound </a:t>
            </a:r>
            <a:r>
              <a:rPr lang="it-IT" dirty="0" err="1" smtClean="0">
                <a:solidFill>
                  <a:srgbClr val="FD0128"/>
                </a:solidFill>
                <a:latin typeface="Arial" pitchFamily="34" charset="0"/>
              </a:rPr>
              <a:t>heterozygote</a:t>
            </a:r>
            <a:r>
              <a:rPr lang="it-IT" dirty="0" smtClean="0">
                <a:solidFill>
                  <a:srgbClr val="000000"/>
                </a:solidFill>
                <a:latin typeface="Arial" pitchFamily="34" charset="0"/>
              </a:rPr>
              <a:t>: </a:t>
            </a:r>
            <a:r>
              <a:rPr lang="it-IT" dirty="0" err="1" smtClean="0">
                <a:solidFill>
                  <a:srgbClr val="000000"/>
                </a:solidFill>
                <a:latin typeface="Arial" pitchFamily="34" charset="0"/>
              </a:rPr>
              <a:t>carries</a:t>
            </a:r>
            <a:r>
              <a:rPr lang="it-IT" dirty="0" smtClean="0">
                <a:solidFill>
                  <a:srgbClr val="000000"/>
                </a:solidFill>
                <a:latin typeface="Arial" pitchFamily="34" charset="0"/>
              </a:rPr>
              <a:t> </a:t>
            </a:r>
            <a:r>
              <a:rPr lang="it-IT" dirty="0">
                <a:solidFill>
                  <a:srgbClr val="063DE9"/>
                </a:solidFill>
                <a:latin typeface="Arial" pitchFamily="34" charset="0"/>
              </a:rPr>
              <a:t>2 </a:t>
            </a:r>
            <a:r>
              <a:rPr lang="it-IT" dirty="0" err="1" smtClean="0">
                <a:solidFill>
                  <a:srgbClr val="063DE9"/>
                </a:solidFill>
                <a:latin typeface="Arial" pitchFamily="34" charset="0"/>
              </a:rPr>
              <a:t>mutant</a:t>
            </a:r>
            <a:r>
              <a:rPr lang="it-IT" dirty="0" smtClean="0">
                <a:solidFill>
                  <a:srgbClr val="063DE9"/>
                </a:solidFill>
                <a:latin typeface="Arial" pitchFamily="34" charset="0"/>
              </a:rPr>
              <a:t> </a:t>
            </a:r>
            <a:r>
              <a:rPr lang="it-IT" dirty="0" err="1" smtClean="0">
                <a:solidFill>
                  <a:srgbClr val="063DE9"/>
                </a:solidFill>
                <a:latin typeface="Arial" pitchFamily="34" charset="0"/>
              </a:rPr>
              <a:t>alleles</a:t>
            </a:r>
            <a:r>
              <a:rPr lang="it-IT" dirty="0" smtClean="0">
                <a:solidFill>
                  <a:srgbClr val="063DE9"/>
                </a:solidFill>
                <a:latin typeface="Arial" pitchFamily="34" charset="0"/>
              </a:rPr>
              <a:t> (</a:t>
            </a:r>
            <a:r>
              <a:rPr lang="it-IT" dirty="0">
                <a:solidFill>
                  <a:srgbClr val="063DE9"/>
                </a:solidFill>
                <a:latin typeface="Arial" pitchFamily="34" charset="0"/>
              </a:rPr>
              <a:t>2 </a:t>
            </a:r>
            <a:r>
              <a:rPr lang="it-IT" dirty="0" err="1" smtClean="0">
                <a:solidFill>
                  <a:srgbClr val="063DE9"/>
                </a:solidFill>
                <a:latin typeface="Arial" pitchFamily="34" charset="0"/>
              </a:rPr>
              <a:t>different</a:t>
            </a:r>
            <a:r>
              <a:rPr lang="it-IT" dirty="0" smtClean="0">
                <a:solidFill>
                  <a:srgbClr val="063DE9"/>
                </a:solidFill>
                <a:latin typeface="Arial" pitchFamily="34" charset="0"/>
              </a:rPr>
              <a:t> </a:t>
            </a:r>
            <a:r>
              <a:rPr lang="it-IT" dirty="0" err="1" smtClean="0">
                <a:solidFill>
                  <a:srgbClr val="063DE9"/>
                </a:solidFill>
                <a:latin typeface="Arial" pitchFamily="34" charset="0"/>
              </a:rPr>
              <a:t>mutations</a:t>
            </a:r>
            <a:r>
              <a:rPr lang="it-IT" dirty="0" smtClean="0">
                <a:solidFill>
                  <a:srgbClr val="063DE9"/>
                </a:solidFill>
                <a:latin typeface="Arial" pitchFamily="34" charset="0"/>
              </a:rPr>
              <a:t>) </a:t>
            </a:r>
            <a:r>
              <a:rPr lang="it-IT" dirty="0" err="1" smtClean="0">
                <a:solidFill>
                  <a:srgbClr val="000000"/>
                </a:solidFill>
                <a:latin typeface="Arial" pitchFamily="34" charset="0"/>
              </a:rPr>
              <a:t>at</a:t>
            </a:r>
            <a:r>
              <a:rPr lang="it-IT" dirty="0" smtClean="0">
                <a:solidFill>
                  <a:srgbClr val="000000"/>
                </a:solidFill>
                <a:latin typeface="Arial" pitchFamily="34" charset="0"/>
              </a:rPr>
              <a:t> the </a:t>
            </a:r>
            <a:r>
              <a:rPr lang="it-IT" dirty="0" err="1" smtClean="0">
                <a:solidFill>
                  <a:srgbClr val="000000"/>
                </a:solidFill>
                <a:latin typeface="Arial" pitchFamily="34" charset="0"/>
              </a:rPr>
              <a:t>same</a:t>
            </a:r>
            <a:r>
              <a:rPr lang="it-IT" dirty="0" smtClean="0">
                <a:solidFill>
                  <a:srgbClr val="000000"/>
                </a:solidFill>
                <a:latin typeface="Arial" pitchFamily="34" charset="0"/>
              </a:rPr>
              <a:t> locus, </a:t>
            </a:r>
            <a:r>
              <a:rPr lang="it-IT" dirty="0" err="1">
                <a:solidFill>
                  <a:srgbClr val="000000"/>
                </a:solidFill>
                <a:latin typeface="Symbol" pitchFamily="18" charset="2"/>
              </a:rPr>
              <a:t>b</a:t>
            </a:r>
            <a:r>
              <a:rPr lang="it-IT" dirty="0" err="1">
                <a:solidFill>
                  <a:srgbClr val="000000"/>
                </a:solidFill>
                <a:latin typeface="Arial" pitchFamily="34" charset="0"/>
              </a:rPr>
              <a:t>S</a:t>
            </a:r>
            <a:r>
              <a:rPr lang="it-IT" dirty="0" err="1">
                <a:solidFill>
                  <a:srgbClr val="000000"/>
                </a:solidFill>
                <a:latin typeface="Symbol" pitchFamily="18" charset="2"/>
              </a:rPr>
              <a:t>b</a:t>
            </a:r>
            <a:r>
              <a:rPr lang="it-IT" dirty="0" err="1">
                <a:solidFill>
                  <a:srgbClr val="000000"/>
                </a:solidFill>
                <a:latin typeface="Arial" pitchFamily="34" charset="0"/>
              </a:rPr>
              <a:t>C</a:t>
            </a:r>
            <a:endParaRPr lang="it-IT" dirty="0">
              <a:solidFill>
                <a:srgbClr val="000000"/>
              </a:solidFill>
              <a:latin typeface="Arial" pitchFamily="34" charset="0"/>
            </a:endParaRPr>
          </a:p>
          <a:p>
            <a:pPr>
              <a:spcBef>
                <a:spcPct val="50000"/>
              </a:spcBef>
            </a:pPr>
            <a:r>
              <a:rPr lang="it-IT" dirty="0" smtClean="0">
                <a:solidFill>
                  <a:srgbClr val="FD0128"/>
                </a:solidFill>
                <a:latin typeface="Arial" pitchFamily="34" charset="0"/>
              </a:rPr>
              <a:t>Carrier (</a:t>
            </a:r>
            <a:r>
              <a:rPr lang="it-IT" dirty="0" err="1" smtClean="0">
                <a:solidFill>
                  <a:srgbClr val="FD0128"/>
                </a:solidFill>
                <a:latin typeface="Arial" pitchFamily="34" charset="0"/>
              </a:rPr>
              <a:t>healthy</a:t>
            </a:r>
            <a:r>
              <a:rPr lang="it-IT" dirty="0" smtClean="0">
                <a:solidFill>
                  <a:srgbClr val="FD0128"/>
                </a:solidFill>
                <a:latin typeface="Arial" pitchFamily="34" charset="0"/>
              </a:rPr>
              <a:t>)</a:t>
            </a:r>
            <a:r>
              <a:rPr lang="it-IT" b="1" dirty="0">
                <a:solidFill>
                  <a:srgbClr val="000000"/>
                </a:solidFill>
                <a:latin typeface="Arial" pitchFamily="34" charset="0"/>
              </a:rPr>
              <a:t>: </a:t>
            </a:r>
            <a:r>
              <a:rPr lang="it-IT" dirty="0" err="1" smtClean="0">
                <a:solidFill>
                  <a:srgbClr val="000000"/>
                </a:solidFill>
                <a:latin typeface="Arial" pitchFamily="34" charset="0"/>
              </a:rPr>
              <a:t>asintomatic</a:t>
            </a:r>
            <a:r>
              <a:rPr lang="it-IT" dirty="0" smtClean="0">
                <a:solidFill>
                  <a:srgbClr val="000000"/>
                </a:solidFill>
                <a:latin typeface="Arial" pitchFamily="34" charset="0"/>
              </a:rPr>
              <a:t> </a:t>
            </a:r>
            <a:r>
              <a:rPr lang="it-IT" dirty="0" err="1" smtClean="0">
                <a:solidFill>
                  <a:srgbClr val="000000"/>
                </a:solidFill>
                <a:latin typeface="Arial" pitchFamily="34" charset="0"/>
              </a:rPr>
              <a:t>heterozygote</a:t>
            </a:r>
            <a:endParaRPr lang="it-IT" dirty="0">
              <a:solidFill>
                <a:srgbClr val="000000"/>
              </a:solidFill>
              <a:latin typeface="Arial" pitchFamily="34" charset="0"/>
            </a:endParaRPr>
          </a:p>
          <a:p>
            <a:pPr>
              <a:spcBef>
                <a:spcPct val="50000"/>
              </a:spcBef>
            </a:pPr>
            <a:r>
              <a:rPr lang="it-IT" dirty="0" err="1" smtClean="0">
                <a:solidFill>
                  <a:srgbClr val="FD0128"/>
                </a:solidFill>
                <a:latin typeface="Arial" pitchFamily="34" charset="0"/>
              </a:rPr>
              <a:t>Proband</a:t>
            </a:r>
            <a:r>
              <a:rPr lang="it-IT" dirty="0" smtClean="0">
                <a:solidFill>
                  <a:srgbClr val="FD0128"/>
                </a:solidFill>
                <a:latin typeface="Arial" pitchFamily="34" charset="0"/>
              </a:rPr>
              <a:t> </a:t>
            </a:r>
            <a:r>
              <a:rPr lang="it-IT" dirty="0">
                <a:solidFill>
                  <a:srgbClr val="FD0128"/>
                </a:solidFill>
                <a:latin typeface="Arial" pitchFamily="34" charset="0"/>
              </a:rPr>
              <a:t>(</a:t>
            </a:r>
            <a:r>
              <a:rPr lang="it-IT" dirty="0" err="1">
                <a:solidFill>
                  <a:srgbClr val="FD0128"/>
                </a:solidFill>
                <a:latin typeface="Arial" pitchFamily="34" charset="0"/>
              </a:rPr>
              <a:t>Propositus</a:t>
            </a:r>
            <a:r>
              <a:rPr lang="it-IT" dirty="0">
                <a:solidFill>
                  <a:srgbClr val="FD0128"/>
                </a:solidFill>
                <a:latin typeface="Arial" pitchFamily="34" charset="0"/>
              </a:rPr>
              <a:t>): </a:t>
            </a:r>
            <a:r>
              <a:rPr lang="it-IT" dirty="0" smtClean="0">
                <a:solidFill>
                  <a:srgbClr val="000000"/>
                </a:solidFill>
                <a:latin typeface="Arial" pitchFamily="34" charset="0"/>
              </a:rPr>
              <a:t>the </a:t>
            </a:r>
            <a:r>
              <a:rPr lang="it-IT" dirty="0" err="1" smtClean="0">
                <a:solidFill>
                  <a:srgbClr val="000000"/>
                </a:solidFill>
                <a:latin typeface="Arial" pitchFamily="34" charset="0"/>
              </a:rPr>
              <a:t>affected</a:t>
            </a:r>
            <a:r>
              <a:rPr lang="it-IT" dirty="0" smtClean="0">
                <a:solidFill>
                  <a:srgbClr val="000000"/>
                </a:solidFill>
                <a:latin typeface="Arial" pitchFamily="34" charset="0"/>
              </a:rPr>
              <a:t> </a:t>
            </a:r>
            <a:r>
              <a:rPr lang="it-IT" dirty="0" err="1" smtClean="0">
                <a:solidFill>
                  <a:srgbClr val="000000"/>
                </a:solidFill>
                <a:latin typeface="Arial" pitchFamily="34" charset="0"/>
              </a:rPr>
              <a:t>individual</a:t>
            </a:r>
            <a:r>
              <a:rPr lang="it-IT" dirty="0" smtClean="0">
                <a:solidFill>
                  <a:srgbClr val="000000"/>
                </a:solidFill>
                <a:latin typeface="Arial" pitchFamily="34" charset="0"/>
              </a:rPr>
              <a:t> </a:t>
            </a:r>
            <a:r>
              <a:rPr lang="it-IT" dirty="0" err="1" smtClean="0">
                <a:solidFill>
                  <a:srgbClr val="000000"/>
                </a:solidFill>
                <a:latin typeface="Arial" pitchFamily="34" charset="0"/>
              </a:rPr>
              <a:t>through</a:t>
            </a:r>
            <a:r>
              <a:rPr lang="it-IT" dirty="0" smtClean="0">
                <a:solidFill>
                  <a:srgbClr val="000000"/>
                </a:solidFill>
                <a:latin typeface="Arial" pitchFamily="34" charset="0"/>
              </a:rPr>
              <a:t> </a:t>
            </a:r>
            <a:r>
              <a:rPr lang="it-IT" dirty="0" err="1" smtClean="0">
                <a:solidFill>
                  <a:srgbClr val="000000"/>
                </a:solidFill>
                <a:latin typeface="Arial" pitchFamily="34" charset="0"/>
              </a:rPr>
              <a:t>which</a:t>
            </a:r>
            <a:r>
              <a:rPr lang="it-IT" dirty="0" smtClean="0">
                <a:solidFill>
                  <a:srgbClr val="000000"/>
                </a:solidFill>
                <a:latin typeface="Arial" pitchFamily="34" charset="0"/>
              </a:rPr>
              <a:t> a family </a:t>
            </a:r>
            <a:r>
              <a:rPr lang="it-IT" dirty="0" err="1" smtClean="0">
                <a:solidFill>
                  <a:srgbClr val="000000"/>
                </a:solidFill>
                <a:latin typeface="Arial" pitchFamily="34" charset="0"/>
              </a:rPr>
              <a:t>is</a:t>
            </a:r>
            <a:r>
              <a:rPr lang="it-IT" dirty="0" smtClean="0">
                <a:solidFill>
                  <a:srgbClr val="000000"/>
                </a:solidFill>
                <a:latin typeface="Arial" pitchFamily="34" charset="0"/>
              </a:rPr>
              <a:t> </a:t>
            </a:r>
            <a:r>
              <a:rPr lang="it-IT" dirty="0" err="1" smtClean="0">
                <a:solidFill>
                  <a:srgbClr val="000000"/>
                </a:solidFill>
                <a:latin typeface="Arial" pitchFamily="34" charset="0"/>
              </a:rPr>
              <a:t>directed</a:t>
            </a:r>
            <a:r>
              <a:rPr lang="it-IT" dirty="0" smtClean="0">
                <a:solidFill>
                  <a:srgbClr val="000000"/>
                </a:solidFill>
                <a:latin typeface="Arial" pitchFamily="34" charset="0"/>
              </a:rPr>
              <a:t> to </a:t>
            </a:r>
            <a:r>
              <a:rPr lang="it-IT" dirty="0" err="1" smtClean="0">
                <a:solidFill>
                  <a:srgbClr val="000000"/>
                </a:solidFill>
                <a:latin typeface="Arial" pitchFamily="34" charset="0"/>
              </a:rPr>
              <a:t>analysis</a:t>
            </a:r>
            <a:endParaRPr lang="it-IT" dirty="0">
              <a:solidFill>
                <a:srgbClr val="000000"/>
              </a:solidFill>
              <a:latin typeface="Arial" pitchFamily="34" charset="0"/>
            </a:endParaRPr>
          </a:p>
          <a:p>
            <a:pPr>
              <a:spcBef>
                <a:spcPct val="50000"/>
              </a:spcBef>
            </a:pPr>
            <a:r>
              <a:rPr lang="it-IT" dirty="0" err="1" smtClean="0">
                <a:solidFill>
                  <a:srgbClr val="FD0128"/>
                </a:solidFill>
                <a:latin typeface="Arial" pitchFamily="34" charset="0"/>
              </a:rPr>
              <a:t>Genotype</a:t>
            </a:r>
            <a:r>
              <a:rPr lang="it-IT" dirty="0" smtClean="0">
                <a:solidFill>
                  <a:srgbClr val="000000"/>
                </a:solidFill>
                <a:latin typeface="Arial" pitchFamily="34" charset="0"/>
              </a:rPr>
              <a:t>: </a:t>
            </a:r>
            <a:r>
              <a:rPr lang="it-IT" dirty="0" err="1" smtClean="0">
                <a:solidFill>
                  <a:srgbClr val="000000"/>
                </a:solidFill>
                <a:latin typeface="Arial" pitchFamily="34" charset="0"/>
              </a:rPr>
              <a:t>genetic</a:t>
            </a:r>
            <a:r>
              <a:rPr lang="it-IT" dirty="0" smtClean="0">
                <a:solidFill>
                  <a:srgbClr val="000000"/>
                </a:solidFill>
                <a:latin typeface="Arial" pitchFamily="34" charset="0"/>
              </a:rPr>
              <a:t> </a:t>
            </a:r>
            <a:r>
              <a:rPr lang="it-IT" dirty="0" err="1" smtClean="0">
                <a:solidFill>
                  <a:srgbClr val="000000"/>
                </a:solidFill>
                <a:latin typeface="Arial" pitchFamily="34" charset="0"/>
              </a:rPr>
              <a:t>constitution</a:t>
            </a:r>
            <a:r>
              <a:rPr lang="it-IT" dirty="0" smtClean="0">
                <a:solidFill>
                  <a:srgbClr val="000000"/>
                </a:solidFill>
                <a:latin typeface="Arial" pitchFamily="34" charset="0"/>
              </a:rPr>
              <a:t> of an </a:t>
            </a:r>
            <a:r>
              <a:rPr lang="it-IT" dirty="0" err="1" smtClean="0">
                <a:solidFill>
                  <a:srgbClr val="000000"/>
                </a:solidFill>
                <a:latin typeface="Arial" pitchFamily="34" charset="0"/>
              </a:rPr>
              <a:t>individual</a:t>
            </a:r>
            <a:r>
              <a:rPr lang="it-IT" dirty="0" smtClean="0">
                <a:solidFill>
                  <a:srgbClr val="000000"/>
                </a:solidFill>
                <a:latin typeface="Arial" pitchFamily="34" charset="0"/>
              </a:rPr>
              <a:t>, </a:t>
            </a:r>
            <a:r>
              <a:rPr lang="it-IT" dirty="0" err="1" smtClean="0">
                <a:solidFill>
                  <a:srgbClr val="000000"/>
                </a:solidFill>
                <a:latin typeface="Arial" pitchFamily="34" charset="0"/>
              </a:rPr>
              <a:t>either</a:t>
            </a:r>
            <a:r>
              <a:rPr lang="it-IT" dirty="0" smtClean="0">
                <a:solidFill>
                  <a:srgbClr val="000000"/>
                </a:solidFill>
                <a:latin typeface="Arial" pitchFamily="34" charset="0"/>
              </a:rPr>
              <a:t> </a:t>
            </a:r>
            <a:r>
              <a:rPr lang="it-IT" dirty="0" err="1" smtClean="0">
                <a:solidFill>
                  <a:srgbClr val="000000"/>
                </a:solidFill>
                <a:latin typeface="Arial" pitchFamily="34" charset="0"/>
              </a:rPr>
              <a:t>as</a:t>
            </a:r>
            <a:r>
              <a:rPr lang="it-IT" dirty="0" smtClean="0">
                <a:solidFill>
                  <a:srgbClr val="000000"/>
                </a:solidFill>
                <a:latin typeface="Arial" pitchFamily="34" charset="0"/>
              </a:rPr>
              <a:t> a </a:t>
            </a:r>
            <a:r>
              <a:rPr lang="it-IT" dirty="0" err="1" smtClean="0">
                <a:solidFill>
                  <a:srgbClr val="000000"/>
                </a:solidFill>
                <a:latin typeface="Arial" pitchFamily="34" charset="0"/>
              </a:rPr>
              <a:t>whole</a:t>
            </a:r>
            <a:r>
              <a:rPr lang="it-IT" dirty="0" smtClean="0">
                <a:solidFill>
                  <a:srgbClr val="000000"/>
                </a:solidFill>
                <a:latin typeface="Arial" pitchFamily="34" charset="0"/>
              </a:rPr>
              <a:t> or </a:t>
            </a:r>
            <a:r>
              <a:rPr lang="it-IT" dirty="0" err="1" smtClean="0">
                <a:solidFill>
                  <a:srgbClr val="000000"/>
                </a:solidFill>
                <a:latin typeface="Arial" pitchFamily="34" charset="0"/>
              </a:rPr>
              <a:t>referred</a:t>
            </a:r>
            <a:r>
              <a:rPr lang="it-IT" dirty="0" smtClean="0">
                <a:solidFill>
                  <a:srgbClr val="000000"/>
                </a:solidFill>
                <a:latin typeface="Arial" pitchFamily="34" charset="0"/>
              </a:rPr>
              <a:t> to a </a:t>
            </a:r>
            <a:r>
              <a:rPr lang="it-IT" dirty="0" err="1" smtClean="0">
                <a:solidFill>
                  <a:srgbClr val="000000"/>
                </a:solidFill>
                <a:latin typeface="Arial" pitchFamily="34" charset="0"/>
              </a:rPr>
              <a:t>specifc</a:t>
            </a:r>
            <a:r>
              <a:rPr lang="it-IT" dirty="0" smtClean="0">
                <a:solidFill>
                  <a:srgbClr val="000000"/>
                </a:solidFill>
                <a:latin typeface="Arial" pitchFamily="34" charset="0"/>
              </a:rPr>
              <a:t> gene, </a:t>
            </a:r>
            <a:r>
              <a:rPr lang="it-IT" dirty="0" err="1" smtClean="0">
                <a:solidFill>
                  <a:schemeClr val="accent2"/>
                </a:solidFill>
                <a:latin typeface="Arial" pitchFamily="34" charset="0"/>
              </a:rPr>
              <a:t>eg</a:t>
            </a:r>
            <a:r>
              <a:rPr lang="it-IT" dirty="0" smtClean="0">
                <a:solidFill>
                  <a:srgbClr val="063DE9"/>
                </a:solidFill>
                <a:latin typeface="Arial" pitchFamily="34" charset="0"/>
              </a:rPr>
              <a:t>. </a:t>
            </a:r>
            <a:r>
              <a:rPr lang="it-IT" dirty="0" err="1" smtClean="0">
                <a:solidFill>
                  <a:srgbClr val="063DE9"/>
                </a:solidFill>
                <a:latin typeface="Arial" pitchFamily="34" charset="0"/>
              </a:rPr>
              <a:t>Sickle</a:t>
            </a:r>
            <a:r>
              <a:rPr lang="it-IT" dirty="0" smtClean="0">
                <a:solidFill>
                  <a:srgbClr val="063DE9"/>
                </a:solidFill>
                <a:latin typeface="Arial" pitchFamily="34" charset="0"/>
              </a:rPr>
              <a:t> </a:t>
            </a:r>
            <a:r>
              <a:rPr lang="it-IT" dirty="0" err="1" smtClean="0">
                <a:solidFill>
                  <a:srgbClr val="063DE9"/>
                </a:solidFill>
                <a:latin typeface="Arial" pitchFamily="34" charset="0"/>
              </a:rPr>
              <a:t>cell</a:t>
            </a:r>
            <a:r>
              <a:rPr lang="it-IT" dirty="0" smtClean="0">
                <a:solidFill>
                  <a:srgbClr val="063DE9"/>
                </a:solidFill>
                <a:latin typeface="Arial" pitchFamily="34" charset="0"/>
              </a:rPr>
              <a:t> anemia, </a:t>
            </a:r>
            <a:r>
              <a:rPr lang="it-IT" dirty="0" err="1" smtClean="0">
                <a:solidFill>
                  <a:srgbClr val="063DE9"/>
                </a:solidFill>
                <a:latin typeface="Symbol" pitchFamily="18" charset="2"/>
              </a:rPr>
              <a:t>b</a:t>
            </a:r>
            <a:r>
              <a:rPr lang="it-IT" dirty="0" err="1" smtClean="0">
                <a:solidFill>
                  <a:srgbClr val="063DE9"/>
                </a:solidFill>
                <a:latin typeface="Arial" pitchFamily="34" charset="0"/>
              </a:rPr>
              <a:t>S</a:t>
            </a:r>
            <a:r>
              <a:rPr lang="it-IT" dirty="0" err="1" smtClean="0">
                <a:solidFill>
                  <a:srgbClr val="063DE9"/>
                </a:solidFill>
                <a:latin typeface="Symbol" pitchFamily="18" charset="2"/>
              </a:rPr>
              <a:t>b</a:t>
            </a:r>
            <a:r>
              <a:rPr lang="it-IT" dirty="0" err="1" smtClean="0">
                <a:solidFill>
                  <a:srgbClr val="063DE9"/>
                </a:solidFill>
                <a:latin typeface="Arial" pitchFamily="34" charset="0"/>
              </a:rPr>
              <a:t>S</a:t>
            </a:r>
            <a:endParaRPr lang="it-IT" dirty="0">
              <a:solidFill>
                <a:srgbClr val="063DE9"/>
              </a:solidFill>
              <a:latin typeface="Arial" pitchFamily="34" charset="0"/>
            </a:endParaRPr>
          </a:p>
          <a:p>
            <a:pPr>
              <a:spcBef>
                <a:spcPct val="50000"/>
              </a:spcBef>
            </a:pPr>
            <a:r>
              <a:rPr lang="it-IT" dirty="0" err="1" smtClean="0">
                <a:solidFill>
                  <a:srgbClr val="FD0128"/>
                </a:solidFill>
                <a:latin typeface="Arial" pitchFamily="34" charset="0"/>
              </a:rPr>
              <a:t>Phenotype</a:t>
            </a:r>
            <a:r>
              <a:rPr lang="it-IT" dirty="0" smtClean="0">
                <a:solidFill>
                  <a:srgbClr val="000000"/>
                </a:solidFill>
                <a:latin typeface="Arial" pitchFamily="34" charset="0"/>
              </a:rPr>
              <a:t>: </a:t>
            </a:r>
            <a:r>
              <a:rPr lang="it-IT" dirty="0" err="1" smtClean="0">
                <a:solidFill>
                  <a:srgbClr val="000000"/>
                </a:solidFill>
                <a:latin typeface="Arial" pitchFamily="34" charset="0"/>
              </a:rPr>
              <a:t>observable</a:t>
            </a:r>
            <a:r>
              <a:rPr lang="it-IT" dirty="0" smtClean="0">
                <a:solidFill>
                  <a:srgbClr val="000000"/>
                </a:solidFill>
                <a:latin typeface="Arial" pitchFamily="34" charset="0"/>
              </a:rPr>
              <a:t> </a:t>
            </a:r>
            <a:r>
              <a:rPr lang="it-IT" dirty="0" err="1" smtClean="0">
                <a:solidFill>
                  <a:srgbClr val="000000"/>
                </a:solidFill>
                <a:latin typeface="Arial" pitchFamily="34" charset="0"/>
              </a:rPr>
              <a:t>feature</a:t>
            </a:r>
            <a:r>
              <a:rPr lang="it-IT" dirty="0" smtClean="0">
                <a:solidFill>
                  <a:srgbClr val="000000"/>
                </a:solidFill>
                <a:latin typeface="Arial" pitchFamily="34" charset="0"/>
              </a:rPr>
              <a:t> of an </a:t>
            </a:r>
            <a:r>
              <a:rPr lang="it-IT" dirty="0" err="1" smtClean="0">
                <a:solidFill>
                  <a:srgbClr val="000000"/>
                </a:solidFill>
                <a:latin typeface="Arial" pitchFamily="34" charset="0"/>
              </a:rPr>
              <a:t>individual</a:t>
            </a:r>
            <a:r>
              <a:rPr lang="it-IT" dirty="0" smtClean="0">
                <a:solidFill>
                  <a:srgbClr val="000000"/>
                </a:solidFill>
                <a:latin typeface="Arial" pitchFamily="34" charset="0"/>
              </a:rPr>
              <a:t>, or a </a:t>
            </a:r>
            <a:r>
              <a:rPr lang="it-IT" dirty="0" err="1" smtClean="0">
                <a:solidFill>
                  <a:srgbClr val="000000"/>
                </a:solidFill>
                <a:latin typeface="Arial" pitchFamily="34" charset="0"/>
              </a:rPr>
              <a:t>cell</a:t>
            </a:r>
            <a:endParaRPr lang="it-IT" dirty="0">
              <a:solidFill>
                <a:srgbClr val="000000"/>
              </a:solidFill>
              <a:latin typeface="Arial" pitchFamily="34" charset="0"/>
            </a:endParaRPr>
          </a:p>
        </p:txBody>
      </p:sp>
      <p:sp>
        <p:nvSpPr>
          <p:cNvPr id="3" name="Rettangolo 2"/>
          <p:cNvSpPr/>
          <p:nvPr/>
        </p:nvSpPr>
        <p:spPr>
          <a:xfrm>
            <a:off x="2786063" y="142875"/>
            <a:ext cx="2736647" cy="646331"/>
          </a:xfrm>
          <a:prstGeom prst="rect">
            <a:avLst/>
          </a:prstGeom>
        </p:spPr>
        <p:txBody>
          <a:bodyPr wrap="none">
            <a:spAutoFit/>
          </a:bodyPr>
          <a:lstStyle/>
          <a:p>
            <a:pPr eaLnBrk="0" hangingPunct="0">
              <a:defRPr/>
            </a:pPr>
            <a:r>
              <a:rPr lang="it-IT" sz="3600" b="1" dirty="0" err="1" smtClean="0">
                <a:solidFill>
                  <a:srgbClr val="9A00CD"/>
                </a:solidFill>
                <a:effectLst>
                  <a:outerShdw blurRad="38100" dist="38100" dir="2700000" algn="tl">
                    <a:srgbClr val="C0C0C0"/>
                  </a:outerShdw>
                </a:effectLst>
                <a:latin typeface="Arial Unicode MS" pitchFamily="34" charset="-128"/>
              </a:rPr>
              <a:t>Terminology</a:t>
            </a:r>
            <a:endParaRPr lang="it-IT" sz="36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4306">
                                            <p:txEl>
                                              <p:pRg st="0" end="0"/>
                                            </p:txEl>
                                          </p:spTgt>
                                        </p:tgtEl>
                                        <p:attrNameLst>
                                          <p:attrName>style.visibility</p:attrName>
                                        </p:attrNameLst>
                                      </p:cBhvr>
                                      <p:to>
                                        <p:strVal val="visible"/>
                                      </p:to>
                                    </p:set>
                                    <p:animEffect transition="in" filter="fade">
                                      <p:cBhvr>
                                        <p:cTn id="7" dur="1000"/>
                                        <p:tgtEl>
                                          <p:spTgt spid="3543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4306">
                                            <p:txEl>
                                              <p:pRg st="1" end="1"/>
                                            </p:txEl>
                                          </p:spTgt>
                                        </p:tgtEl>
                                        <p:attrNameLst>
                                          <p:attrName>style.visibility</p:attrName>
                                        </p:attrNameLst>
                                      </p:cBhvr>
                                      <p:to>
                                        <p:strVal val="visible"/>
                                      </p:to>
                                    </p:set>
                                    <p:animEffect transition="in" filter="fade">
                                      <p:cBhvr>
                                        <p:cTn id="12" dur="1000"/>
                                        <p:tgtEl>
                                          <p:spTgt spid="3543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4306">
                                            <p:txEl>
                                              <p:pRg st="2" end="2"/>
                                            </p:txEl>
                                          </p:spTgt>
                                        </p:tgtEl>
                                        <p:attrNameLst>
                                          <p:attrName>style.visibility</p:attrName>
                                        </p:attrNameLst>
                                      </p:cBhvr>
                                      <p:to>
                                        <p:strVal val="visible"/>
                                      </p:to>
                                    </p:set>
                                    <p:animEffect transition="in" filter="fade">
                                      <p:cBhvr>
                                        <p:cTn id="17" dur="1000"/>
                                        <p:tgtEl>
                                          <p:spTgt spid="3543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4306">
                                            <p:txEl>
                                              <p:pRg st="3" end="3"/>
                                            </p:txEl>
                                          </p:spTgt>
                                        </p:tgtEl>
                                        <p:attrNameLst>
                                          <p:attrName>style.visibility</p:attrName>
                                        </p:attrNameLst>
                                      </p:cBhvr>
                                      <p:to>
                                        <p:strVal val="visible"/>
                                      </p:to>
                                    </p:set>
                                    <p:animEffect transition="in" filter="fade">
                                      <p:cBhvr>
                                        <p:cTn id="22" dur="1000"/>
                                        <p:tgtEl>
                                          <p:spTgt spid="35430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4306">
                                            <p:txEl>
                                              <p:pRg st="4" end="4"/>
                                            </p:txEl>
                                          </p:spTgt>
                                        </p:tgtEl>
                                        <p:attrNameLst>
                                          <p:attrName>style.visibility</p:attrName>
                                        </p:attrNameLst>
                                      </p:cBhvr>
                                      <p:to>
                                        <p:strVal val="visible"/>
                                      </p:to>
                                    </p:set>
                                    <p:animEffect transition="in" filter="fade">
                                      <p:cBhvr>
                                        <p:cTn id="27" dur="1000"/>
                                        <p:tgtEl>
                                          <p:spTgt spid="35430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4306">
                                            <p:txEl>
                                              <p:pRg st="5" end="5"/>
                                            </p:txEl>
                                          </p:spTgt>
                                        </p:tgtEl>
                                        <p:attrNameLst>
                                          <p:attrName>style.visibility</p:attrName>
                                        </p:attrNameLst>
                                      </p:cBhvr>
                                      <p:to>
                                        <p:strVal val="visible"/>
                                      </p:to>
                                    </p:set>
                                    <p:animEffect transition="in" filter="fade">
                                      <p:cBhvr>
                                        <p:cTn id="32" dur="1000"/>
                                        <p:tgtEl>
                                          <p:spTgt spid="35430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4306">
                                            <p:txEl>
                                              <p:pRg st="6" end="6"/>
                                            </p:txEl>
                                          </p:spTgt>
                                        </p:tgtEl>
                                        <p:attrNameLst>
                                          <p:attrName>style.visibility</p:attrName>
                                        </p:attrNameLst>
                                      </p:cBhvr>
                                      <p:to>
                                        <p:strVal val="visible"/>
                                      </p:to>
                                    </p:set>
                                    <p:animEffect transition="in" filter="fade">
                                      <p:cBhvr>
                                        <p:cTn id="37" dur="1000"/>
                                        <p:tgtEl>
                                          <p:spTgt spid="3543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ChangeArrowheads="1"/>
          </p:cNvSpPr>
          <p:nvPr/>
        </p:nvSpPr>
        <p:spPr bwMode="auto">
          <a:xfrm>
            <a:off x="0" y="0"/>
            <a:ext cx="9144000" cy="5441489"/>
          </a:xfrm>
          <a:prstGeom prst="rect">
            <a:avLst/>
          </a:prstGeom>
          <a:noFill/>
          <a:ln w="9525">
            <a:noFill/>
            <a:miter lim="800000"/>
            <a:headEnd/>
            <a:tailEnd/>
          </a:ln>
          <a:effectLst/>
        </p:spPr>
        <p:txBody>
          <a:bodyPr>
            <a:spAutoFit/>
          </a:bodyPr>
          <a:lstStyle/>
          <a:p>
            <a:pPr>
              <a:lnSpc>
                <a:spcPct val="90000"/>
              </a:lnSpc>
              <a:spcBef>
                <a:spcPct val="50000"/>
              </a:spcBef>
              <a:defRPr/>
            </a:pPr>
            <a:r>
              <a:rPr lang="it-IT" sz="3200" b="1" dirty="0" err="1" smtClean="0">
                <a:solidFill>
                  <a:srgbClr val="9A00CD"/>
                </a:solidFill>
                <a:effectLst>
                  <a:outerShdw blurRad="38100" dist="38100" dir="2700000" algn="tl">
                    <a:srgbClr val="C0C0C0"/>
                  </a:outerShdw>
                </a:effectLst>
                <a:latin typeface="Arial" pitchFamily="34" charset="0"/>
              </a:rPr>
              <a:t>Mendelian</a:t>
            </a:r>
            <a:r>
              <a:rPr lang="it-IT" sz="3200" b="1" dirty="0" smtClean="0">
                <a:solidFill>
                  <a:srgbClr val="9A00CD"/>
                </a:solidFill>
                <a:effectLst>
                  <a:outerShdw blurRad="38100" dist="38100" dir="2700000" algn="tl">
                    <a:srgbClr val="C0C0C0"/>
                  </a:outerShdw>
                </a:effectLst>
                <a:latin typeface="Arial" pitchFamily="34" charset="0"/>
              </a:rPr>
              <a:t> </a:t>
            </a:r>
            <a:r>
              <a:rPr lang="it-IT" sz="3200" b="1" dirty="0" err="1" smtClean="0">
                <a:solidFill>
                  <a:srgbClr val="9A00CD"/>
                </a:solidFill>
                <a:effectLst>
                  <a:outerShdw blurRad="38100" dist="38100" dir="2700000" algn="tl">
                    <a:srgbClr val="C0C0C0"/>
                  </a:outerShdw>
                </a:effectLst>
                <a:latin typeface="Arial" pitchFamily="34" charset="0"/>
              </a:rPr>
              <a:t>inheritance</a:t>
            </a:r>
            <a:r>
              <a:rPr lang="it-IT" sz="3200" b="1" dirty="0" smtClean="0">
                <a:solidFill>
                  <a:srgbClr val="9A00CD"/>
                </a:solidFill>
                <a:effectLst>
                  <a:outerShdw blurRad="38100" dist="38100" dir="2700000" algn="tl">
                    <a:srgbClr val="C0C0C0"/>
                  </a:outerShdw>
                </a:effectLst>
                <a:latin typeface="Arial" pitchFamily="34" charset="0"/>
              </a:rPr>
              <a:t> of </a:t>
            </a:r>
            <a:r>
              <a:rPr lang="it-IT" sz="3200" b="1" dirty="0" err="1" smtClean="0">
                <a:solidFill>
                  <a:srgbClr val="9A00CD"/>
                </a:solidFill>
                <a:effectLst>
                  <a:outerShdw blurRad="38100" dist="38100" dir="2700000" algn="tl">
                    <a:srgbClr val="C0C0C0"/>
                  </a:outerShdw>
                </a:effectLst>
                <a:latin typeface="Arial" pitchFamily="34" charset="0"/>
              </a:rPr>
              <a:t>tracts</a:t>
            </a:r>
            <a:endParaRPr lang="it-IT" sz="3200" b="1" dirty="0" smtClean="0">
              <a:solidFill>
                <a:srgbClr val="9A00CD"/>
              </a:solidFill>
              <a:effectLst>
                <a:outerShdw blurRad="38100" dist="38100" dir="2700000" algn="tl">
                  <a:srgbClr val="C0C0C0"/>
                </a:outerShdw>
              </a:effectLst>
              <a:latin typeface="Arial" pitchFamily="34" charset="0"/>
            </a:endParaRPr>
          </a:p>
          <a:p>
            <a:pPr>
              <a:lnSpc>
                <a:spcPct val="90000"/>
              </a:lnSpc>
              <a:spcBef>
                <a:spcPct val="50000"/>
              </a:spcBef>
              <a:defRPr/>
            </a:pPr>
            <a:endParaRPr lang="it-IT" sz="3200" b="1" dirty="0">
              <a:solidFill>
                <a:srgbClr val="9A00CD"/>
              </a:solidFill>
              <a:effectLst>
                <a:outerShdw blurRad="38100" dist="38100" dir="2700000" algn="tl">
                  <a:srgbClr val="C0C0C0"/>
                </a:outerShdw>
              </a:effectLst>
              <a:latin typeface="Arial" pitchFamily="34" charset="0"/>
            </a:endParaRPr>
          </a:p>
          <a:p>
            <a:pPr marL="358775" indent="-358775">
              <a:lnSpc>
                <a:spcPct val="90000"/>
              </a:lnSpc>
              <a:spcBef>
                <a:spcPct val="50000"/>
              </a:spcBef>
              <a:buFont typeface="Arial" pitchFamily="34" charset="0"/>
              <a:buChar char="•"/>
              <a:defRPr/>
            </a:pPr>
            <a:r>
              <a:rPr lang="it-IT" dirty="0" err="1" smtClean="0">
                <a:solidFill>
                  <a:srgbClr val="FD0128"/>
                </a:solidFill>
                <a:latin typeface="Arial" pitchFamily="34" charset="0"/>
              </a:rPr>
              <a:t>Dominant</a:t>
            </a:r>
            <a:r>
              <a:rPr lang="it-IT" dirty="0" smtClean="0">
                <a:solidFill>
                  <a:srgbClr val="000000"/>
                </a:solidFill>
                <a:latin typeface="Arial" pitchFamily="34" charset="0"/>
              </a:rPr>
              <a:t>: </a:t>
            </a:r>
            <a:r>
              <a:rPr lang="it-IT" dirty="0" err="1" smtClean="0">
                <a:solidFill>
                  <a:srgbClr val="000000"/>
                </a:solidFill>
                <a:latin typeface="Arial" pitchFamily="34" charset="0"/>
              </a:rPr>
              <a:t>each</a:t>
            </a:r>
            <a:r>
              <a:rPr lang="it-IT" dirty="0" smtClean="0">
                <a:solidFill>
                  <a:srgbClr val="000000"/>
                </a:solidFill>
                <a:latin typeface="Arial" pitchFamily="34" charset="0"/>
              </a:rPr>
              <a:t> trait or </a:t>
            </a:r>
            <a:r>
              <a:rPr lang="it-IT" dirty="0" err="1" smtClean="0">
                <a:solidFill>
                  <a:srgbClr val="000000"/>
                </a:solidFill>
                <a:latin typeface="Arial" pitchFamily="34" charset="0"/>
              </a:rPr>
              <a:t>character</a:t>
            </a:r>
            <a:r>
              <a:rPr lang="it-IT" dirty="0" smtClean="0">
                <a:solidFill>
                  <a:srgbClr val="000000"/>
                </a:solidFill>
                <a:latin typeface="Arial" pitchFamily="34" charset="0"/>
              </a:rPr>
              <a:t> </a:t>
            </a:r>
            <a:r>
              <a:rPr lang="it-IT" dirty="0" err="1" smtClean="0">
                <a:solidFill>
                  <a:srgbClr val="000000"/>
                </a:solidFill>
                <a:latin typeface="Arial" pitchFamily="34" charset="0"/>
              </a:rPr>
              <a:t>that</a:t>
            </a:r>
            <a:r>
              <a:rPr lang="it-IT" dirty="0" smtClean="0">
                <a:solidFill>
                  <a:srgbClr val="000000"/>
                </a:solidFill>
                <a:latin typeface="Arial" pitchFamily="34" charset="0"/>
              </a:rPr>
              <a:t> </a:t>
            </a:r>
            <a:r>
              <a:rPr lang="it-IT" dirty="0" err="1" smtClean="0">
                <a:solidFill>
                  <a:srgbClr val="000000"/>
                </a:solidFill>
                <a:latin typeface="Arial" pitchFamily="34" charset="0"/>
              </a:rPr>
              <a:t>is</a:t>
            </a:r>
            <a:r>
              <a:rPr lang="it-IT" dirty="0" smtClean="0">
                <a:solidFill>
                  <a:srgbClr val="000000"/>
                </a:solidFill>
                <a:latin typeface="Arial" pitchFamily="34" charset="0"/>
              </a:rPr>
              <a:t> </a:t>
            </a:r>
            <a:r>
              <a:rPr lang="it-IT" dirty="0" err="1" smtClean="0">
                <a:solidFill>
                  <a:srgbClr val="000000"/>
                </a:solidFill>
                <a:latin typeface="Arial" pitchFamily="34" charset="0"/>
              </a:rPr>
              <a:t>expressed</a:t>
            </a:r>
            <a:r>
              <a:rPr lang="it-IT" dirty="0" smtClean="0">
                <a:solidFill>
                  <a:srgbClr val="000000"/>
                </a:solidFill>
                <a:latin typeface="Arial" pitchFamily="34" charset="0"/>
              </a:rPr>
              <a:t> in the </a:t>
            </a:r>
            <a:r>
              <a:rPr lang="it-IT" dirty="0" err="1" smtClean="0">
                <a:solidFill>
                  <a:srgbClr val="000000"/>
                </a:solidFill>
                <a:latin typeface="Arial" pitchFamily="34" charset="0"/>
              </a:rPr>
              <a:t>heterozygote</a:t>
            </a:r>
            <a:r>
              <a:rPr lang="it-IT" dirty="0" smtClean="0">
                <a:solidFill>
                  <a:srgbClr val="000000"/>
                </a:solidFill>
                <a:latin typeface="Arial" pitchFamily="34" charset="0"/>
              </a:rPr>
              <a:t>, </a:t>
            </a:r>
            <a:r>
              <a:rPr lang="it-IT" dirty="0" err="1" smtClean="0">
                <a:solidFill>
                  <a:srgbClr val="000000"/>
                </a:solidFill>
                <a:latin typeface="Arial" pitchFamily="34" charset="0"/>
              </a:rPr>
              <a:t>that</a:t>
            </a:r>
            <a:r>
              <a:rPr lang="it-IT" dirty="0" smtClean="0">
                <a:solidFill>
                  <a:srgbClr val="000000"/>
                </a:solidFill>
                <a:latin typeface="Arial" pitchFamily="34" charset="0"/>
              </a:rPr>
              <a:t> </a:t>
            </a:r>
            <a:r>
              <a:rPr lang="it-IT" dirty="0" err="1" smtClean="0">
                <a:solidFill>
                  <a:srgbClr val="000000"/>
                </a:solidFill>
                <a:latin typeface="Arial" pitchFamily="34" charset="0"/>
              </a:rPr>
              <a:t>is</a:t>
            </a:r>
            <a:r>
              <a:rPr lang="it-IT" dirty="0" smtClean="0">
                <a:solidFill>
                  <a:srgbClr val="000000"/>
                </a:solidFill>
                <a:latin typeface="Arial" pitchFamily="34" charset="0"/>
              </a:rPr>
              <a:t>, </a:t>
            </a:r>
            <a:r>
              <a:rPr lang="it-IT" dirty="0" smtClean="0">
                <a:solidFill>
                  <a:schemeClr val="accent2"/>
                </a:solidFill>
                <a:latin typeface="Arial" pitchFamily="34" charset="0"/>
              </a:rPr>
              <a:t>in case of </a:t>
            </a:r>
            <a:r>
              <a:rPr lang="it-IT" dirty="0" err="1" smtClean="0">
                <a:solidFill>
                  <a:schemeClr val="accent2"/>
                </a:solidFill>
                <a:latin typeface="Arial" pitchFamily="34" charset="0"/>
              </a:rPr>
              <a:t>illness</a:t>
            </a:r>
            <a:r>
              <a:rPr lang="it-IT" dirty="0" smtClean="0">
                <a:solidFill>
                  <a:schemeClr val="accent2"/>
                </a:solidFill>
                <a:latin typeface="Arial" pitchFamily="34" charset="0"/>
              </a:rPr>
              <a:t>, </a:t>
            </a:r>
            <a:r>
              <a:rPr lang="it-IT" dirty="0" err="1" smtClean="0">
                <a:solidFill>
                  <a:schemeClr val="accent2"/>
                </a:solidFill>
                <a:latin typeface="Arial" pitchFamily="34" charset="0"/>
              </a:rPr>
              <a:t>where</a:t>
            </a:r>
            <a:r>
              <a:rPr lang="it-IT" dirty="0" smtClean="0">
                <a:solidFill>
                  <a:schemeClr val="accent2"/>
                </a:solidFill>
                <a:latin typeface="Arial" pitchFamily="34" charset="0"/>
              </a:rPr>
              <a:t> </a:t>
            </a:r>
            <a:r>
              <a:rPr lang="it-IT" dirty="0" err="1" smtClean="0">
                <a:solidFill>
                  <a:schemeClr val="accent2"/>
                </a:solidFill>
                <a:latin typeface="Arial" pitchFamily="34" charset="0"/>
              </a:rPr>
              <a:t>only</a:t>
            </a:r>
            <a:r>
              <a:rPr lang="it-IT" dirty="0" smtClean="0">
                <a:solidFill>
                  <a:schemeClr val="accent2"/>
                </a:solidFill>
                <a:latin typeface="Arial" pitchFamily="34" charset="0"/>
              </a:rPr>
              <a:t> </a:t>
            </a:r>
            <a:r>
              <a:rPr lang="it-IT" dirty="0" err="1" smtClean="0">
                <a:solidFill>
                  <a:schemeClr val="accent2"/>
                </a:solidFill>
                <a:latin typeface="Arial" pitchFamily="34" charset="0"/>
              </a:rPr>
              <a:t>one</a:t>
            </a:r>
            <a:r>
              <a:rPr lang="it-IT" dirty="0" smtClean="0">
                <a:solidFill>
                  <a:schemeClr val="accent2"/>
                </a:solidFill>
                <a:latin typeface="Arial" pitchFamily="34" charset="0"/>
              </a:rPr>
              <a:t> copy of the </a:t>
            </a:r>
            <a:r>
              <a:rPr lang="it-IT" dirty="0" err="1" smtClean="0">
                <a:solidFill>
                  <a:schemeClr val="accent2"/>
                </a:solidFill>
                <a:latin typeface="Arial" pitchFamily="34" charset="0"/>
              </a:rPr>
              <a:t>defective</a:t>
            </a:r>
            <a:r>
              <a:rPr lang="it-IT" dirty="0" smtClean="0">
                <a:solidFill>
                  <a:schemeClr val="accent2"/>
                </a:solidFill>
                <a:latin typeface="Arial" pitchFamily="34" charset="0"/>
              </a:rPr>
              <a:t> gene </a:t>
            </a:r>
            <a:r>
              <a:rPr lang="it-IT" dirty="0" err="1" smtClean="0">
                <a:solidFill>
                  <a:schemeClr val="accent2"/>
                </a:solidFill>
                <a:latin typeface="Arial" pitchFamily="34" charset="0"/>
              </a:rPr>
              <a:t>is</a:t>
            </a:r>
            <a:r>
              <a:rPr lang="it-IT" dirty="0" smtClean="0">
                <a:solidFill>
                  <a:schemeClr val="accent2"/>
                </a:solidFill>
                <a:latin typeface="Arial" pitchFamily="34" charset="0"/>
              </a:rPr>
              <a:t> </a:t>
            </a:r>
            <a:r>
              <a:rPr lang="it-IT" dirty="0" err="1" smtClean="0">
                <a:solidFill>
                  <a:schemeClr val="accent2"/>
                </a:solidFill>
                <a:latin typeface="Arial" pitchFamily="34" charset="0"/>
              </a:rPr>
              <a:t>sufficient</a:t>
            </a:r>
            <a:r>
              <a:rPr lang="it-IT" dirty="0" smtClean="0">
                <a:solidFill>
                  <a:schemeClr val="accent2"/>
                </a:solidFill>
                <a:latin typeface="Arial" pitchFamily="34" charset="0"/>
              </a:rPr>
              <a:t> to express the </a:t>
            </a:r>
            <a:r>
              <a:rPr lang="it-IT" dirty="0" err="1" smtClean="0">
                <a:solidFill>
                  <a:schemeClr val="accent2"/>
                </a:solidFill>
                <a:latin typeface="Arial" pitchFamily="34" charset="0"/>
              </a:rPr>
              <a:t>affected</a:t>
            </a:r>
            <a:r>
              <a:rPr lang="it-IT" dirty="0" smtClean="0">
                <a:solidFill>
                  <a:schemeClr val="accent2"/>
                </a:solidFill>
                <a:latin typeface="Arial" pitchFamily="34" charset="0"/>
              </a:rPr>
              <a:t> </a:t>
            </a:r>
            <a:r>
              <a:rPr lang="it-IT" dirty="0" err="1" smtClean="0">
                <a:solidFill>
                  <a:schemeClr val="accent2"/>
                </a:solidFill>
                <a:latin typeface="Arial" pitchFamily="34" charset="0"/>
              </a:rPr>
              <a:t>phenotype</a:t>
            </a:r>
            <a:endParaRPr lang="it-IT" dirty="0" smtClean="0">
              <a:solidFill>
                <a:schemeClr val="accent2"/>
              </a:solidFill>
              <a:latin typeface="Arial" pitchFamily="34" charset="0"/>
            </a:endParaRPr>
          </a:p>
          <a:p>
            <a:pPr marL="358775" indent="-358775">
              <a:lnSpc>
                <a:spcPct val="90000"/>
              </a:lnSpc>
              <a:spcBef>
                <a:spcPct val="50000"/>
              </a:spcBef>
              <a:buFont typeface="Arial" pitchFamily="34" charset="0"/>
              <a:buChar char="•"/>
              <a:defRPr/>
            </a:pPr>
            <a:r>
              <a:rPr lang="it-IT" dirty="0" smtClean="0">
                <a:solidFill>
                  <a:srgbClr val="FD0128"/>
                </a:solidFill>
                <a:latin typeface="Arial" pitchFamily="34" charset="0"/>
              </a:rPr>
              <a:t>Recessive</a:t>
            </a:r>
            <a:r>
              <a:rPr lang="it-IT" dirty="0" smtClean="0">
                <a:solidFill>
                  <a:srgbClr val="000000"/>
                </a:solidFill>
                <a:latin typeface="Arial" pitchFamily="34" charset="0"/>
              </a:rPr>
              <a:t>: </a:t>
            </a:r>
            <a:r>
              <a:rPr lang="it-IT" dirty="0" err="1" smtClean="0">
                <a:solidFill>
                  <a:srgbClr val="000000"/>
                </a:solidFill>
                <a:latin typeface="Arial" pitchFamily="34" charset="0"/>
              </a:rPr>
              <a:t>each</a:t>
            </a:r>
            <a:r>
              <a:rPr lang="it-IT" dirty="0" smtClean="0">
                <a:solidFill>
                  <a:srgbClr val="000000"/>
                </a:solidFill>
                <a:latin typeface="Arial" pitchFamily="34" charset="0"/>
              </a:rPr>
              <a:t> trait or </a:t>
            </a:r>
            <a:r>
              <a:rPr lang="it-IT" dirty="0" err="1" smtClean="0">
                <a:solidFill>
                  <a:srgbClr val="000000"/>
                </a:solidFill>
                <a:latin typeface="Arial" pitchFamily="34" charset="0"/>
              </a:rPr>
              <a:t>character</a:t>
            </a:r>
            <a:r>
              <a:rPr lang="it-IT" dirty="0" smtClean="0">
                <a:solidFill>
                  <a:srgbClr val="000000"/>
                </a:solidFill>
                <a:latin typeface="Arial" pitchFamily="34" charset="0"/>
              </a:rPr>
              <a:t> </a:t>
            </a:r>
            <a:r>
              <a:rPr lang="it-IT" dirty="0" err="1" smtClean="0">
                <a:solidFill>
                  <a:srgbClr val="000000"/>
                </a:solidFill>
                <a:latin typeface="Arial" pitchFamily="34" charset="0"/>
              </a:rPr>
              <a:t>that</a:t>
            </a:r>
            <a:r>
              <a:rPr lang="it-IT" dirty="0" smtClean="0">
                <a:solidFill>
                  <a:srgbClr val="000000"/>
                </a:solidFill>
                <a:latin typeface="Arial" pitchFamily="34" charset="0"/>
              </a:rPr>
              <a:t> </a:t>
            </a:r>
            <a:r>
              <a:rPr lang="it-IT" dirty="0" err="1" smtClean="0">
                <a:solidFill>
                  <a:srgbClr val="000000"/>
                </a:solidFill>
                <a:latin typeface="Arial" pitchFamily="34" charset="0"/>
              </a:rPr>
              <a:t>is</a:t>
            </a:r>
            <a:r>
              <a:rPr lang="it-IT" dirty="0" smtClean="0">
                <a:solidFill>
                  <a:srgbClr val="000000"/>
                </a:solidFill>
                <a:latin typeface="Arial" pitchFamily="34" charset="0"/>
              </a:rPr>
              <a:t> </a:t>
            </a:r>
            <a:r>
              <a:rPr lang="it-IT" dirty="0" err="1" smtClean="0">
                <a:solidFill>
                  <a:srgbClr val="000000"/>
                </a:solidFill>
                <a:latin typeface="Arial" pitchFamily="34" charset="0"/>
              </a:rPr>
              <a:t>expressed</a:t>
            </a:r>
            <a:r>
              <a:rPr lang="it-IT" dirty="0" smtClean="0">
                <a:solidFill>
                  <a:srgbClr val="000000"/>
                </a:solidFill>
                <a:latin typeface="Arial" pitchFamily="34" charset="0"/>
              </a:rPr>
              <a:t> in the </a:t>
            </a:r>
            <a:r>
              <a:rPr lang="it-IT" dirty="0" err="1" smtClean="0">
                <a:solidFill>
                  <a:srgbClr val="000000"/>
                </a:solidFill>
                <a:latin typeface="Arial" pitchFamily="34" charset="0"/>
              </a:rPr>
              <a:t>homozygote</a:t>
            </a:r>
            <a:r>
              <a:rPr lang="it-IT" dirty="0" smtClean="0">
                <a:solidFill>
                  <a:srgbClr val="000000"/>
                </a:solidFill>
                <a:latin typeface="Arial" pitchFamily="34" charset="0"/>
              </a:rPr>
              <a:t>, </a:t>
            </a:r>
            <a:r>
              <a:rPr lang="it-IT" dirty="0" err="1" smtClean="0">
                <a:solidFill>
                  <a:srgbClr val="000000"/>
                </a:solidFill>
                <a:latin typeface="Arial" pitchFamily="34" charset="0"/>
              </a:rPr>
              <a:t>that</a:t>
            </a:r>
            <a:r>
              <a:rPr lang="it-IT" dirty="0" smtClean="0">
                <a:solidFill>
                  <a:srgbClr val="000000"/>
                </a:solidFill>
                <a:latin typeface="Arial" pitchFamily="34" charset="0"/>
              </a:rPr>
              <a:t> </a:t>
            </a:r>
            <a:r>
              <a:rPr lang="it-IT" dirty="0" err="1" smtClean="0">
                <a:solidFill>
                  <a:srgbClr val="000000"/>
                </a:solidFill>
                <a:latin typeface="Arial" pitchFamily="34" charset="0"/>
              </a:rPr>
              <a:t>is</a:t>
            </a:r>
            <a:r>
              <a:rPr lang="it-IT" dirty="0" smtClean="0">
                <a:solidFill>
                  <a:srgbClr val="000000"/>
                </a:solidFill>
                <a:latin typeface="Arial" pitchFamily="34" charset="0"/>
              </a:rPr>
              <a:t>, </a:t>
            </a:r>
            <a:r>
              <a:rPr lang="it-IT" dirty="0" smtClean="0">
                <a:solidFill>
                  <a:srgbClr val="3333CC"/>
                </a:solidFill>
                <a:latin typeface="Arial" pitchFamily="34" charset="0"/>
              </a:rPr>
              <a:t>in case of </a:t>
            </a:r>
            <a:r>
              <a:rPr lang="it-IT" dirty="0" err="1" smtClean="0">
                <a:solidFill>
                  <a:srgbClr val="3333CC"/>
                </a:solidFill>
                <a:latin typeface="Arial" pitchFamily="34" charset="0"/>
              </a:rPr>
              <a:t>illness</a:t>
            </a:r>
            <a:r>
              <a:rPr lang="it-IT" dirty="0" smtClean="0">
                <a:solidFill>
                  <a:srgbClr val="3333CC"/>
                </a:solidFill>
                <a:latin typeface="Arial" pitchFamily="34" charset="0"/>
              </a:rPr>
              <a:t>, </a:t>
            </a:r>
            <a:r>
              <a:rPr lang="it-IT" dirty="0" err="1" smtClean="0">
                <a:solidFill>
                  <a:srgbClr val="3333CC"/>
                </a:solidFill>
                <a:latin typeface="Arial" pitchFamily="34" charset="0"/>
              </a:rPr>
              <a:t>where</a:t>
            </a:r>
            <a:r>
              <a:rPr lang="it-IT" dirty="0" smtClean="0">
                <a:solidFill>
                  <a:srgbClr val="3333CC"/>
                </a:solidFill>
                <a:latin typeface="Arial" pitchFamily="34" charset="0"/>
              </a:rPr>
              <a:t> </a:t>
            </a:r>
            <a:r>
              <a:rPr lang="it-IT" dirty="0" err="1" smtClean="0">
                <a:solidFill>
                  <a:srgbClr val="3333CC"/>
                </a:solidFill>
                <a:latin typeface="Arial" pitchFamily="34" charset="0"/>
              </a:rPr>
              <a:t>both</a:t>
            </a:r>
            <a:r>
              <a:rPr lang="it-IT" dirty="0" smtClean="0">
                <a:solidFill>
                  <a:srgbClr val="3333CC"/>
                </a:solidFill>
                <a:latin typeface="Arial" pitchFamily="34" charset="0"/>
              </a:rPr>
              <a:t> </a:t>
            </a:r>
            <a:r>
              <a:rPr lang="it-IT" dirty="0" err="1" smtClean="0">
                <a:solidFill>
                  <a:srgbClr val="3333CC"/>
                </a:solidFill>
                <a:latin typeface="Arial" pitchFamily="34" charset="0"/>
              </a:rPr>
              <a:t>copies</a:t>
            </a:r>
            <a:r>
              <a:rPr lang="it-IT" dirty="0" smtClean="0">
                <a:solidFill>
                  <a:srgbClr val="3333CC"/>
                </a:solidFill>
                <a:latin typeface="Arial" pitchFamily="34" charset="0"/>
              </a:rPr>
              <a:t> of the </a:t>
            </a:r>
            <a:r>
              <a:rPr lang="it-IT" dirty="0" err="1" smtClean="0">
                <a:solidFill>
                  <a:srgbClr val="3333CC"/>
                </a:solidFill>
                <a:latin typeface="Arial" pitchFamily="34" charset="0"/>
              </a:rPr>
              <a:t>defective</a:t>
            </a:r>
            <a:r>
              <a:rPr lang="it-IT" dirty="0" smtClean="0">
                <a:solidFill>
                  <a:srgbClr val="3333CC"/>
                </a:solidFill>
                <a:latin typeface="Arial" pitchFamily="34" charset="0"/>
              </a:rPr>
              <a:t> gene are to be </a:t>
            </a:r>
            <a:r>
              <a:rPr lang="it-IT" dirty="0" err="1" smtClean="0">
                <a:solidFill>
                  <a:srgbClr val="3333CC"/>
                </a:solidFill>
                <a:latin typeface="Arial" pitchFamily="34" charset="0"/>
              </a:rPr>
              <a:t>present</a:t>
            </a:r>
            <a:r>
              <a:rPr lang="it-IT" dirty="0" smtClean="0">
                <a:solidFill>
                  <a:srgbClr val="3333CC"/>
                </a:solidFill>
                <a:latin typeface="Arial" pitchFamily="34" charset="0"/>
              </a:rPr>
              <a:t> in </a:t>
            </a:r>
            <a:r>
              <a:rPr lang="it-IT" dirty="0" err="1" smtClean="0">
                <a:solidFill>
                  <a:srgbClr val="3333CC"/>
                </a:solidFill>
                <a:latin typeface="Arial" pitchFamily="34" charset="0"/>
              </a:rPr>
              <a:t>order</a:t>
            </a:r>
            <a:r>
              <a:rPr lang="it-IT" dirty="0" smtClean="0">
                <a:solidFill>
                  <a:srgbClr val="3333CC"/>
                </a:solidFill>
                <a:latin typeface="Arial" pitchFamily="34" charset="0"/>
              </a:rPr>
              <a:t> to express the </a:t>
            </a:r>
            <a:r>
              <a:rPr lang="it-IT" dirty="0" err="1" smtClean="0">
                <a:solidFill>
                  <a:srgbClr val="3333CC"/>
                </a:solidFill>
                <a:latin typeface="Arial" pitchFamily="34" charset="0"/>
              </a:rPr>
              <a:t>affected</a:t>
            </a:r>
            <a:r>
              <a:rPr lang="it-IT" dirty="0" smtClean="0">
                <a:solidFill>
                  <a:srgbClr val="3333CC"/>
                </a:solidFill>
                <a:latin typeface="Arial" pitchFamily="34" charset="0"/>
              </a:rPr>
              <a:t> </a:t>
            </a:r>
            <a:r>
              <a:rPr lang="it-IT" dirty="0" err="1" smtClean="0">
                <a:solidFill>
                  <a:srgbClr val="3333CC"/>
                </a:solidFill>
                <a:latin typeface="Arial" pitchFamily="34" charset="0"/>
              </a:rPr>
              <a:t>phenotype</a:t>
            </a:r>
            <a:endParaRPr lang="it-IT" dirty="0">
              <a:solidFill>
                <a:srgbClr val="3333CC"/>
              </a:solidFill>
              <a:latin typeface="Arial" pitchFamily="34" charset="0"/>
            </a:endParaRPr>
          </a:p>
          <a:p>
            <a:pPr marL="358775" indent="-358775">
              <a:lnSpc>
                <a:spcPct val="90000"/>
              </a:lnSpc>
              <a:spcBef>
                <a:spcPct val="50000"/>
              </a:spcBef>
              <a:buFont typeface="Arial" pitchFamily="34" charset="0"/>
              <a:buChar char="•"/>
              <a:defRPr/>
            </a:pPr>
            <a:r>
              <a:rPr lang="it-IT" dirty="0" err="1" smtClean="0">
                <a:solidFill>
                  <a:srgbClr val="FD0128"/>
                </a:solidFill>
                <a:latin typeface="Arial" pitchFamily="34" charset="0"/>
              </a:rPr>
              <a:t>Codominant</a:t>
            </a:r>
            <a:r>
              <a:rPr lang="it-IT" dirty="0" smtClean="0">
                <a:solidFill>
                  <a:srgbClr val="000000"/>
                </a:solidFill>
                <a:latin typeface="Arial" pitchFamily="34" charset="0"/>
              </a:rPr>
              <a:t>: in </a:t>
            </a:r>
            <a:r>
              <a:rPr lang="it-IT" dirty="0" err="1" smtClean="0">
                <a:solidFill>
                  <a:srgbClr val="000000"/>
                </a:solidFill>
                <a:latin typeface="Arial" pitchFamily="34" charset="0"/>
              </a:rPr>
              <a:t>cases</a:t>
            </a:r>
            <a:r>
              <a:rPr lang="it-IT" dirty="0" smtClean="0">
                <a:solidFill>
                  <a:srgbClr val="000000"/>
                </a:solidFill>
                <a:latin typeface="Arial" pitchFamily="34" charset="0"/>
              </a:rPr>
              <a:t> </a:t>
            </a:r>
            <a:r>
              <a:rPr lang="it-IT" dirty="0" err="1" smtClean="0">
                <a:solidFill>
                  <a:srgbClr val="000000"/>
                </a:solidFill>
                <a:latin typeface="Arial" pitchFamily="34" charset="0"/>
              </a:rPr>
              <a:t>where</a:t>
            </a:r>
            <a:r>
              <a:rPr lang="it-IT" dirty="0" smtClean="0">
                <a:solidFill>
                  <a:srgbClr val="000000"/>
                </a:solidFill>
                <a:latin typeface="Arial" pitchFamily="34" charset="0"/>
              </a:rPr>
              <a:t> </a:t>
            </a:r>
            <a:r>
              <a:rPr lang="it-IT" dirty="0" err="1" smtClean="0">
                <a:solidFill>
                  <a:srgbClr val="3333CC"/>
                </a:solidFill>
                <a:latin typeface="Arial" pitchFamily="34" charset="0"/>
              </a:rPr>
              <a:t>heterozygous</a:t>
            </a:r>
            <a:r>
              <a:rPr lang="it-IT" dirty="0" smtClean="0">
                <a:solidFill>
                  <a:srgbClr val="3333CC"/>
                </a:solidFill>
                <a:latin typeface="Arial" pitchFamily="34" charset="0"/>
              </a:rPr>
              <a:t> state </a:t>
            </a:r>
            <a:r>
              <a:rPr lang="it-IT" dirty="0" err="1" smtClean="0">
                <a:solidFill>
                  <a:srgbClr val="3333CC"/>
                </a:solidFill>
                <a:latin typeface="Arial" pitchFamily="34" charset="0"/>
              </a:rPr>
              <a:t>expresses</a:t>
            </a:r>
            <a:r>
              <a:rPr lang="it-IT" dirty="0" smtClean="0">
                <a:solidFill>
                  <a:srgbClr val="3333CC"/>
                </a:solidFill>
                <a:latin typeface="Arial" pitchFamily="34" charset="0"/>
              </a:rPr>
              <a:t> a </a:t>
            </a:r>
            <a:r>
              <a:rPr lang="it-IT" dirty="0" err="1" smtClean="0">
                <a:solidFill>
                  <a:srgbClr val="3333CC"/>
                </a:solidFill>
                <a:latin typeface="Arial" pitchFamily="34" charset="0"/>
              </a:rPr>
              <a:t>distinct</a:t>
            </a:r>
            <a:r>
              <a:rPr lang="it-IT" dirty="0" smtClean="0">
                <a:solidFill>
                  <a:srgbClr val="3333CC"/>
                </a:solidFill>
                <a:latin typeface="Arial" pitchFamily="34" charset="0"/>
              </a:rPr>
              <a:t> </a:t>
            </a:r>
            <a:r>
              <a:rPr lang="it-IT" dirty="0" err="1" smtClean="0">
                <a:solidFill>
                  <a:srgbClr val="3333CC"/>
                </a:solidFill>
                <a:latin typeface="Arial" pitchFamily="34" charset="0"/>
              </a:rPr>
              <a:t>phenotype</a:t>
            </a:r>
            <a:r>
              <a:rPr lang="it-IT" dirty="0" smtClean="0">
                <a:solidFill>
                  <a:srgbClr val="3333CC"/>
                </a:solidFill>
                <a:latin typeface="Arial" pitchFamily="34" charset="0"/>
              </a:rPr>
              <a:t> </a:t>
            </a:r>
            <a:r>
              <a:rPr lang="it-IT" dirty="0" err="1" smtClean="0">
                <a:solidFill>
                  <a:srgbClr val="3333CC"/>
                </a:solidFill>
                <a:latin typeface="Arial" pitchFamily="34" charset="0"/>
              </a:rPr>
              <a:t>respect</a:t>
            </a:r>
            <a:r>
              <a:rPr lang="it-IT" dirty="0" smtClean="0">
                <a:solidFill>
                  <a:srgbClr val="3333CC"/>
                </a:solidFill>
                <a:latin typeface="Arial" pitchFamily="34" charset="0"/>
              </a:rPr>
              <a:t> to the </a:t>
            </a:r>
            <a:r>
              <a:rPr lang="it-IT" dirty="0" err="1" smtClean="0">
                <a:solidFill>
                  <a:srgbClr val="3333CC"/>
                </a:solidFill>
                <a:latin typeface="Arial" pitchFamily="34" charset="0"/>
              </a:rPr>
              <a:t>two</a:t>
            </a:r>
            <a:r>
              <a:rPr lang="it-IT" dirty="0" smtClean="0">
                <a:solidFill>
                  <a:srgbClr val="3333CC"/>
                </a:solidFill>
                <a:latin typeface="Arial" pitchFamily="34" charset="0"/>
              </a:rPr>
              <a:t> </a:t>
            </a:r>
            <a:r>
              <a:rPr lang="it-IT" dirty="0" err="1" smtClean="0">
                <a:solidFill>
                  <a:srgbClr val="3333CC"/>
                </a:solidFill>
                <a:latin typeface="Arial" pitchFamily="34" charset="0"/>
              </a:rPr>
              <a:t>homozygous</a:t>
            </a:r>
            <a:r>
              <a:rPr lang="it-IT" dirty="0" smtClean="0">
                <a:solidFill>
                  <a:srgbClr val="3333CC"/>
                </a:solidFill>
                <a:latin typeface="Arial" pitchFamily="34" charset="0"/>
              </a:rPr>
              <a:t> </a:t>
            </a:r>
            <a:r>
              <a:rPr lang="it-IT" dirty="0" err="1" smtClean="0">
                <a:solidFill>
                  <a:srgbClr val="3333CC"/>
                </a:solidFill>
                <a:latin typeface="Arial" pitchFamily="34" charset="0"/>
              </a:rPr>
              <a:t>states</a:t>
            </a:r>
            <a:r>
              <a:rPr lang="it-IT" dirty="0" smtClean="0">
                <a:solidFill>
                  <a:srgbClr val="000000"/>
                </a:solidFill>
                <a:latin typeface="Arial" pitchFamily="34" charset="0"/>
              </a:rPr>
              <a:t>, </a:t>
            </a:r>
            <a:r>
              <a:rPr lang="it-IT" dirty="0" err="1" smtClean="0">
                <a:solidFill>
                  <a:srgbClr val="000000"/>
                </a:solidFill>
                <a:latin typeface="Arial" pitchFamily="34" charset="0"/>
              </a:rPr>
              <a:t>eg</a:t>
            </a:r>
            <a:r>
              <a:rPr lang="it-IT" dirty="0" smtClean="0">
                <a:solidFill>
                  <a:srgbClr val="000000"/>
                </a:solidFill>
                <a:latin typeface="Arial" pitchFamily="34" charset="0"/>
              </a:rPr>
              <a:t>. </a:t>
            </a:r>
            <a:r>
              <a:rPr lang="it-IT" dirty="0" err="1" smtClean="0">
                <a:solidFill>
                  <a:srgbClr val="000000"/>
                </a:solidFill>
                <a:latin typeface="Arial" pitchFamily="34" charset="0"/>
              </a:rPr>
              <a:t>blood</a:t>
            </a:r>
            <a:r>
              <a:rPr lang="it-IT" dirty="0" smtClean="0">
                <a:solidFill>
                  <a:srgbClr val="000000"/>
                </a:solidFill>
                <a:latin typeface="Arial" pitchFamily="34" charset="0"/>
              </a:rPr>
              <a:t> </a:t>
            </a:r>
            <a:r>
              <a:rPr lang="it-IT" dirty="0" err="1" smtClean="0">
                <a:solidFill>
                  <a:srgbClr val="000000"/>
                </a:solidFill>
                <a:latin typeface="Arial" pitchFamily="34" charset="0"/>
              </a:rPr>
              <a:t>groups</a:t>
            </a:r>
            <a:r>
              <a:rPr lang="it-IT" dirty="0" smtClean="0">
                <a:solidFill>
                  <a:srgbClr val="000000"/>
                </a:solidFill>
                <a:latin typeface="Arial" pitchFamily="34" charset="0"/>
              </a:rPr>
              <a:t>, </a:t>
            </a:r>
            <a:r>
              <a:rPr lang="it-IT" dirty="0" err="1" smtClean="0">
                <a:solidFill>
                  <a:srgbClr val="000000"/>
                </a:solidFill>
                <a:latin typeface="Arial" pitchFamily="34" charset="0"/>
              </a:rPr>
              <a:t>blood</a:t>
            </a:r>
            <a:r>
              <a:rPr lang="it-IT" dirty="0" smtClean="0">
                <a:solidFill>
                  <a:srgbClr val="000000"/>
                </a:solidFill>
                <a:latin typeface="Arial" pitchFamily="34" charset="0"/>
              </a:rPr>
              <a:t> </a:t>
            </a:r>
            <a:r>
              <a:rPr lang="it-IT" dirty="0" err="1" smtClean="0">
                <a:solidFill>
                  <a:srgbClr val="000000"/>
                </a:solidFill>
                <a:latin typeface="Arial" pitchFamily="34" charset="0"/>
              </a:rPr>
              <a:t>cell</a:t>
            </a:r>
            <a:r>
              <a:rPr lang="it-IT" dirty="0" smtClean="0">
                <a:solidFill>
                  <a:srgbClr val="000000"/>
                </a:solidFill>
                <a:latin typeface="Arial" pitchFamily="34" charset="0"/>
              </a:rPr>
              <a:t> </a:t>
            </a:r>
            <a:r>
              <a:rPr lang="it-IT" dirty="0" err="1" smtClean="0">
                <a:solidFill>
                  <a:srgbClr val="000000"/>
                </a:solidFill>
                <a:latin typeface="Arial" pitchFamily="34" charset="0"/>
              </a:rPr>
              <a:t>enzymes</a:t>
            </a:r>
            <a:r>
              <a:rPr lang="it-IT" dirty="0" smtClean="0">
                <a:solidFill>
                  <a:srgbClr val="000000"/>
                </a:solidFill>
                <a:latin typeface="Arial" pitchFamily="34" charset="0"/>
              </a:rPr>
              <a:t> etc.</a:t>
            </a:r>
            <a:endParaRPr lang="it-IT" dirty="0">
              <a:solidFill>
                <a:srgbClr val="063DE9"/>
              </a:solidFill>
              <a:latin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5330">
                                            <p:txEl>
                                              <p:pRg st="2" end="2"/>
                                            </p:txEl>
                                          </p:spTgt>
                                        </p:tgtEl>
                                        <p:attrNameLst>
                                          <p:attrName>style.visibility</p:attrName>
                                        </p:attrNameLst>
                                      </p:cBhvr>
                                      <p:to>
                                        <p:strVal val="visible"/>
                                      </p:to>
                                    </p:set>
                                    <p:animEffect transition="in" filter="fade">
                                      <p:cBhvr>
                                        <p:cTn id="7" dur="500"/>
                                        <p:tgtEl>
                                          <p:spTgt spid="35533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5330">
                                            <p:txEl>
                                              <p:pRg st="3" end="3"/>
                                            </p:txEl>
                                          </p:spTgt>
                                        </p:tgtEl>
                                        <p:attrNameLst>
                                          <p:attrName>style.visibility</p:attrName>
                                        </p:attrNameLst>
                                      </p:cBhvr>
                                      <p:to>
                                        <p:strVal val="visible"/>
                                      </p:to>
                                    </p:set>
                                    <p:animEffect transition="in" filter="fade">
                                      <p:cBhvr>
                                        <p:cTn id="12" dur="500"/>
                                        <p:tgtEl>
                                          <p:spTgt spid="35533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5330">
                                            <p:txEl>
                                              <p:pRg st="4" end="4"/>
                                            </p:txEl>
                                          </p:spTgt>
                                        </p:tgtEl>
                                        <p:attrNameLst>
                                          <p:attrName>style.visibility</p:attrName>
                                        </p:attrNameLst>
                                      </p:cBhvr>
                                      <p:to>
                                        <p:strVal val="visible"/>
                                      </p:to>
                                    </p:set>
                                    <p:animEffect transition="in" filter="fade">
                                      <p:cBhvr>
                                        <p:cTn id="17" dur="500"/>
                                        <p:tgtEl>
                                          <p:spTgt spid="3553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1547813" y="333375"/>
            <a:ext cx="7321550" cy="1371600"/>
          </a:xfrm>
        </p:spPr>
        <p:txBody>
          <a:bodyPr/>
          <a:lstStyle/>
          <a:p>
            <a:pPr algn="r" eaLnBrk="1" hangingPunct="1"/>
            <a:r>
              <a:rPr lang="it-IT" b="1" dirty="0" smtClean="0">
                <a:solidFill>
                  <a:schemeClr val="accent2"/>
                </a:solidFill>
                <a:cs typeface="Arial" pitchFamily="34" charset="0"/>
              </a:rPr>
              <a:t>Point </a:t>
            </a:r>
            <a:r>
              <a:rPr lang="it-IT" b="1" dirty="0" err="1" smtClean="0">
                <a:solidFill>
                  <a:schemeClr val="accent2"/>
                </a:solidFill>
                <a:cs typeface="Arial" pitchFamily="34" charset="0"/>
              </a:rPr>
              <a:t>mutations</a:t>
            </a:r>
            <a:endParaRPr lang="it-IT" b="1"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srcRect/>
          <a:stretch>
            <a:fillRect/>
          </a:stretch>
        </p:blipFill>
        <p:spPr bwMode="auto">
          <a:xfrm>
            <a:off x="0" y="152400"/>
            <a:ext cx="9144000" cy="65341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274638"/>
            <a:ext cx="8229600" cy="777875"/>
          </a:xfrm>
        </p:spPr>
        <p:txBody>
          <a:bodyPr/>
          <a:lstStyle/>
          <a:p>
            <a:pPr algn="r" eaLnBrk="1" hangingPunct="1"/>
            <a:r>
              <a:rPr lang="it-IT" sz="2800" dirty="0" err="1" smtClean="0">
                <a:solidFill>
                  <a:srgbClr val="FF0000"/>
                </a:solidFill>
              </a:rPr>
              <a:t>functional</a:t>
            </a:r>
            <a:r>
              <a:rPr lang="it-IT" sz="2800" dirty="0" smtClean="0"/>
              <a:t> </a:t>
            </a:r>
            <a:r>
              <a:rPr lang="it-IT" sz="2800" dirty="0" err="1" smtClean="0"/>
              <a:t>classification</a:t>
            </a:r>
            <a:r>
              <a:rPr lang="it-IT" sz="2800" dirty="0" smtClean="0"/>
              <a:t> for </a:t>
            </a:r>
            <a:r>
              <a:rPr lang="it-IT" sz="2800" dirty="0" err="1" smtClean="0"/>
              <a:t>mutations</a:t>
            </a:r>
            <a:endParaRPr lang="it-IT" sz="2800" dirty="0" smtClean="0"/>
          </a:p>
        </p:txBody>
      </p:sp>
      <p:sp>
        <p:nvSpPr>
          <p:cNvPr id="75779" name="Rectangle 3"/>
          <p:cNvSpPr>
            <a:spLocks noGrp="1" noChangeArrowheads="1"/>
          </p:cNvSpPr>
          <p:nvPr>
            <p:ph type="body" idx="1"/>
          </p:nvPr>
        </p:nvSpPr>
        <p:spPr>
          <a:xfrm>
            <a:off x="1619250" y="1628775"/>
            <a:ext cx="7067550" cy="4679950"/>
          </a:xfrm>
        </p:spPr>
        <p:txBody>
          <a:bodyPr/>
          <a:lstStyle/>
          <a:p>
            <a:pPr marL="609600" indent="-609600" eaLnBrk="1" hangingPunct="1">
              <a:spcBef>
                <a:spcPct val="40000"/>
              </a:spcBef>
              <a:buFontTx/>
              <a:buAutoNum type="arabicPeriod"/>
            </a:pPr>
            <a:r>
              <a:rPr lang="it-IT" dirty="0" err="1"/>
              <a:t>e</a:t>
            </a:r>
            <a:r>
              <a:rPr lang="it-IT" dirty="0" err="1" smtClean="0"/>
              <a:t>quivalent</a:t>
            </a:r>
            <a:r>
              <a:rPr lang="it-IT" dirty="0" smtClean="0"/>
              <a:t> allele</a:t>
            </a:r>
          </a:p>
          <a:p>
            <a:pPr marL="609600" indent="-609600" eaLnBrk="1" hangingPunct="1">
              <a:spcBef>
                <a:spcPct val="40000"/>
              </a:spcBef>
              <a:buFontTx/>
              <a:buAutoNum type="arabicPeriod"/>
            </a:pPr>
            <a:r>
              <a:rPr lang="it-IT" dirty="0" err="1"/>
              <a:t>h</a:t>
            </a:r>
            <a:r>
              <a:rPr lang="it-IT" dirty="0" err="1" smtClean="0"/>
              <a:t>ypomorphic</a:t>
            </a:r>
            <a:r>
              <a:rPr lang="it-IT" dirty="0" smtClean="0"/>
              <a:t> allele</a:t>
            </a:r>
          </a:p>
          <a:p>
            <a:pPr marL="609600" indent="-609600" eaLnBrk="1" hangingPunct="1">
              <a:spcBef>
                <a:spcPct val="40000"/>
              </a:spcBef>
              <a:buFontTx/>
              <a:buAutoNum type="arabicPeriod"/>
            </a:pPr>
            <a:r>
              <a:rPr lang="it-IT" dirty="0" err="1"/>
              <a:t>a</a:t>
            </a:r>
            <a:r>
              <a:rPr lang="it-IT" dirty="0" err="1" smtClean="0"/>
              <a:t>morphic</a:t>
            </a:r>
            <a:r>
              <a:rPr lang="it-IT" dirty="0" smtClean="0"/>
              <a:t> or </a:t>
            </a:r>
            <a:r>
              <a:rPr lang="it-IT" dirty="0" err="1" smtClean="0"/>
              <a:t>null</a:t>
            </a:r>
            <a:r>
              <a:rPr lang="it-IT" dirty="0" smtClean="0"/>
              <a:t> allele</a:t>
            </a:r>
          </a:p>
          <a:p>
            <a:pPr marL="609600" indent="-609600" eaLnBrk="1" hangingPunct="1">
              <a:spcBef>
                <a:spcPct val="40000"/>
              </a:spcBef>
              <a:buFontTx/>
              <a:buAutoNum type="arabicPeriod"/>
            </a:pPr>
            <a:r>
              <a:rPr lang="it-IT" dirty="0" err="1"/>
              <a:t>h</a:t>
            </a:r>
            <a:r>
              <a:rPr lang="it-IT" dirty="0" err="1" smtClean="0"/>
              <a:t>ypermorphic</a:t>
            </a:r>
            <a:r>
              <a:rPr lang="it-IT" dirty="0" smtClean="0"/>
              <a:t> allele</a:t>
            </a:r>
          </a:p>
          <a:p>
            <a:pPr marL="609600" indent="-609600" eaLnBrk="1" hangingPunct="1">
              <a:spcBef>
                <a:spcPct val="40000"/>
              </a:spcBef>
              <a:buFontTx/>
              <a:buAutoNum type="arabicPeriod"/>
            </a:pPr>
            <a:r>
              <a:rPr lang="it-IT" dirty="0" err="1"/>
              <a:t>n</a:t>
            </a:r>
            <a:r>
              <a:rPr lang="it-IT" dirty="0" err="1" smtClean="0"/>
              <a:t>eomorphic</a:t>
            </a:r>
            <a:r>
              <a:rPr lang="it-IT" dirty="0" smtClean="0"/>
              <a:t> allele</a:t>
            </a:r>
          </a:p>
          <a:p>
            <a:pPr marL="609600" indent="-609600" eaLnBrk="1" hangingPunct="1">
              <a:spcBef>
                <a:spcPct val="40000"/>
              </a:spcBef>
              <a:buFontTx/>
              <a:buAutoNum type="arabicPeriod"/>
            </a:pPr>
            <a:r>
              <a:rPr lang="it-IT" dirty="0" err="1" smtClean="0"/>
              <a:t>antimorphic</a:t>
            </a:r>
            <a:r>
              <a:rPr lang="it-IT" dirty="0" smtClean="0"/>
              <a:t> allele or </a:t>
            </a:r>
            <a:r>
              <a:rPr lang="it-IT" dirty="0" err="1" smtClean="0"/>
              <a:t>dominant</a:t>
            </a:r>
            <a:r>
              <a:rPr lang="it-IT" dirty="0" smtClean="0"/>
              <a:t> negative</a:t>
            </a:r>
          </a:p>
          <a:p>
            <a:pPr marL="609600" indent="-609600" eaLnBrk="1" hangingPunct="1">
              <a:spcBef>
                <a:spcPct val="40000"/>
              </a:spcBef>
              <a:buFontTx/>
              <a:buAutoNum type="arabicPeriod"/>
            </a:pPr>
            <a:endParaRPr lang="it-IT" dirty="0" smtClean="0"/>
          </a:p>
          <a:p>
            <a:pPr marL="609600" indent="-609600" eaLnBrk="1" hangingPunct="1"/>
            <a:endParaRPr lang="it-IT" dirty="0" smtClean="0"/>
          </a:p>
        </p:txBody>
      </p:sp>
      <p:sp>
        <p:nvSpPr>
          <p:cNvPr id="540676"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B3F6F"/>
            </a:gs>
          </a:gsLst>
          <a:lin ang="5400000" scaled="1"/>
        </a:gradFill>
        <a:effectLst/>
      </p:bgPr>
    </p:bg>
    <p:spTree>
      <p:nvGrpSpPr>
        <p:cNvPr id="1" name=""/>
        <p:cNvGrpSpPr/>
        <p:nvPr/>
      </p:nvGrpSpPr>
      <p:grpSpPr>
        <a:xfrm>
          <a:off x="0" y="0"/>
          <a:ext cx="0" cy="0"/>
          <a:chOff x="0" y="0"/>
          <a:chExt cx="0" cy="0"/>
        </a:xfrm>
      </p:grpSpPr>
      <p:sp>
        <p:nvSpPr>
          <p:cNvPr id="41986" name="Rectangle 3"/>
          <p:cNvSpPr>
            <a:spLocks noGrp="1" noChangeArrowheads="1"/>
          </p:cNvSpPr>
          <p:nvPr>
            <p:ph type="body" sz="half" idx="1"/>
          </p:nvPr>
        </p:nvSpPr>
        <p:spPr>
          <a:xfrm>
            <a:off x="0" y="1981200"/>
            <a:ext cx="6588125" cy="4114800"/>
          </a:xfrm>
        </p:spPr>
        <p:txBody>
          <a:bodyPr/>
          <a:lstStyle/>
          <a:p>
            <a:pPr>
              <a:lnSpc>
                <a:spcPct val="90000"/>
              </a:lnSpc>
            </a:pPr>
            <a:r>
              <a:rPr lang="en-US" b="1" dirty="0" smtClean="0">
                <a:solidFill>
                  <a:srgbClr val="FFC000"/>
                </a:solidFill>
                <a:latin typeface="Arial" pitchFamily="34" charset="0"/>
              </a:rPr>
              <a:t>How many human genes?</a:t>
            </a:r>
          </a:p>
          <a:p>
            <a:pPr>
              <a:lnSpc>
                <a:spcPct val="90000"/>
              </a:lnSpc>
            </a:pPr>
            <a:r>
              <a:rPr lang="en-US" b="1" dirty="0" smtClean="0">
                <a:solidFill>
                  <a:srgbClr val="FFFF66"/>
                </a:solidFill>
                <a:latin typeface="Arial" pitchFamily="34" charset="0"/>
              </a:rPr>
              <a:t>How many monogenic diseases?</a:t>
            </a:r>
          </a:p>
          <a:p>
            <a:pPr>
              <a:lnSpc>
                <a:spcPct val="90000"/>
              </a:lnSpc>
            </a:pPr>
            <a:r>
              <a:rPr lang="en-US" b="1" dirty="0" smtClean="0">
                <a:solidFill>
                  <a:srgbClr val="FFFF66"/>
                </a:solidFill>
                <a:latin typeface="Arial" pitchFamily="34" charset="0"/>
              </a:rPr>
              <a:t>Do we know the causative genes for all of them?</a:t>
            </a:r>
          </a:p>
        </p:txBody>
      </p:sp>
      <p:pic>
        <p:nvPicPr>
          <p:cNvPr id="41987" name="Picture 4" descr="00-07971"/>
          <p:cNvPicPr>
            <a:picLocks noGrp="1" noChangeAspect="1" noChangeArrowheads="1"/>
          </p:cNvPicPr>
          <p:nvPr>
            <p:ph sz="half" idx="2"/>
          </p:nvPr>
        </p:nvPicPr>
        <p:blipFill>
          <a:blip r:embed="rId3"/>
          <a:srcRect/>
          <a:stretch>
            <a:fillRect/>
          </a:stretch>
        </p:blipFill>
        <p:spPr>
          <a:xfrm>
            <a:off x="6543675" y="0"/>
            <a:ext cx="2636838" cy="6858000"/>
          </a:xfrm>
        </p:spPr>
      </p:pic>
      <p:sp>
        <p:nvSpPr>
          <p:cNvPr id="41988" name="Titolo 1"/>
          <p:cNvSpPr>
            <a:spLocks noGrp="1"/>
          </p:cNvSpPr>
          <p:nvPr>
            <p:ph type="title"/>
          </p:nvPr>
        </p:nvSpPr>
        <p:spPr/>
        <p:txBody>
          <a:bodyPr/>
          <a:lstStyle/>
          <a:p>
            <a:endParaRPr lang="it-IT" smtClean="0"/>
          </a:p>
        </p:txBody>
      </p:sp>
      <p:sp>
        <p:nvSpPr>
          <p:cNvPr id="6" name="Rectangle 2"/>
          <p:cNvSpPr txBox="1">
            <a:spLocks noChangeArrowheads="1"/>
          </p:cNvSpPr>
          <p:nvPr/>
        </p:nvSpPr>
        <p:spPr bwMode="auto">
          <a:xfrm>
            <a:off x="179388" y="404813"/>
            <a:ext cx="65532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nSpc>
                <a:spcPct val="80000"/>
              </a:lnSpc>
              <a:defRPr/>
            </a:pPr>
            <a:r>
              <a:rPr lang="it-IT" b="1" dirty="0" smtClean="0">
                <a:solidFill>
                  <a:srgbClr val="FF6600"/>
                </a:solidFill>
                <a:effectLst>
                  <a:outerShdw blurRad="38100" dist="38100" dir="2700000" algn="tl">
                    <a:srgbClr val="FFFFFF"/>
                  </a:outerShdw>
                </a:effectLst>
                <a:latin typeface="Arial" pitchFamily="34" charset="0"/>
              </a:rPr>
              <a:t>Genetics of </a:t>
            </a:r>
            <a:r>
              <a:rPr lang="it-IT" b="1" dirty="0" err="1" smtClean="0">
                <a:solidFill>
                  <a:srgbClr val="FF6600"/>
                </a:solidFill>
                <a:effectLst>
                  <a:outerShdw blurRad="38100" dist="38100" dir="2700000" algn="tl">
                    <a:srgbClr val="FFFFFF"/>
                  </a:outerShdw>
                </a:effectLst>
                <a:latin typeface="Arial" pitchFamily="34" charset="0"/>
              </a:rPr>
              <a:t>monogenic</a:t>
            </a:r>
            <a:r>
              <a:rPr lang="it-IT" b="1" dirty="0" smtClean="0">
                <a:solidFill>
                  <a:srgbClr val="FF6600"/>
                </a:solidFill>
                <a:effectLst>
                  <a:outerShdw blurRad="38100" dist="38100" dir="2700000" algn="tl">
                    <a:srgbClr val="FFFFFF"/>
                  </a:outerShdw>
                </a:effectLst>
                <a:latin typeface="Arial" pitchFamily="34" charset="0"/>
              </a:rPr>
              <a:t> </a:t>
            </a:r>
            <a:r>
              <a:rPr lang="it-IT" b="1" dirty="0" err="1" smtClean="0">
                <a:solidFill>
                  <a:srgbClr val="FF6600"/>
                </a:solidFill>
                <a:effectLst>
                  <a:outerShdw blurRad="38100" dist="38100" dir="2700000" algn="tl">
                    <a:srgbClr val="FFFFFF"/>
                  </a:outerShdw>
                </a:effectLst>
                <a:latin typeface="Arial" pitchFamily="34" charset="0"/>
              </a:rPr>
              <a:t>diseases</a:t>
            </a:r>
            <a:endParaRPr lang="it-IT" b="1" dirty="0">
              <a:solidFill>
                <a:srgbClr val="FF6600"/>
              </a:solidFill>
              <a:effectLst>
                <a:outerShdw blurRad="38100" dist="38100" dir="2700000" algn="tl">
                  <a:srgbClr val="FFFFFF"/>
                </a:outerShdw>
              </a:effectLst>
              <a:latin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274638"/>
            <a:ext cx="8229600" cy="777875"/>
          </a:xfrm>
        </p:spPr>
        <p:txBody>
          <a:bodyPr/>
          <a:lstStyle/>
          <a:p>
            <a:pPr algn="r" eaLnBrk="1" hangingPunct="1"/>
            <a:r>
              <a:rPr lang="it-IT" sz="2800" dirty="0" smtClean="0">
                <a:solidFill>
                  <a:schemeClr val="tx1"/>
                </a:solidFill>
              </a:rPr>
              <a:t>1. </a:t>
            </a:r>
            <a:r>
              <a:rPr lang="it-IT" sz="2800" dirty="0" err="1" smtClean="0">
                <a:solidFill>
                  <a:schemeClr val="tx1"/>
                </a:solidFill>
              </a:rPr>
              <a:t>equivalent</a:t>
            </a:r>
            <a:r>
              <a:rPr lang="it-IT" sz="2800" dirty="0" smtClean="0">
                <a:solidFill>
                  <a:schemeClr val="tx1"/>
                </a:solidFill>
              </a:rPr>
              <a:t> allele</a:t>
            </a:r>
          </a:p>
        </p:txBody>
      </p:sp>
      <p:sp>
        <p:nvSpPr>
          <p:cNvPr id="76803" name="Rectangle 3"/>
          <p:cNvSpPr>
            <a:spLocks noGrp="1" noChangeArrowheads="1"/>
          </p:cNvSpPr>
          <p:nvPr>
            <p:ph type="body" idx="1"/>
          </p:nvPr>
        </p:nvSpPr>
        <p:spPr>
          <a:xfrm>
            <a:off x="971550" y="1628775"/>
            <a:ext cx="7715250" cy="4679950"/>
          </a:xfrm>
        </p:spPr>
        <p:txBody>
          <a:bodyPr/>
          <a:lstStyle/>
          <a:p>
            <a:pPr eaLnBrk="1" hangingPunct="1">
              <a:spcBef>
                <a:spcPct val="50000"/>
              </a:spcBef>
            </a:pPr>
            <a:r>
              <a:rPr lang="it-IT" sz="2000" dirty="0" err="1"/>
              <a:t>c</a:t>
            </a:r>
            <a:r>
              <a:rPr lang="it-IT" sz="2000" dirty="0" err="1" smtClean="0"/>
              <a:t>hanges</a:t>
            </a:r>
            <a:r>
              <a:rPr lang="it-IT" sz="2000" dirty="0" smtClean="0"/>
              <a:t> </a:t>
            </a:r>
            <a:r>
              <a:rPr lang="it-IT" sz="2000" dirty="0" err="1" smtClean="0"/>
              <a:t>that</a:t>
            </a:r>
            <a:r>
              <a:rPr lang="it-IT" sz="2000" dirty="0" smtClean="0"/>
              <a:t> do </a:t>
            </a:r>
            <a:r>
              <a:rPr lang="it-IT" sz="2000" dirty="0" err="1" smtClean="0"/>
              <a:t>not</a:t>
            </a:r>
            <a:r>
              <a:rPr lang="it-IT" sz="2000" dirty="0" smtClean="0"/>
              <a:t> alter </a:t>
            </a:r>
            <a:r>
              <a:rPr lang="it-IT" sz="2000" dirty="0" err="1" smtClean="0"/>
              <a:t>neither</a:t>
            </a:r>
            <a:r>
              <a:rPr lang="it-IT" sz="2000" dirty="0" smtClean="0"/>
              <a:t> the </a:t>
            </a:r>
            <a:r>
              <a:rPr lang="it-IT" sz="2000" dirty="0" err="1" smtClean="0"/>
              <a:t>amount</a:t>
            </a:r>
            <a:r>
              <a:rPr lang="it-IT" sz="2000" dirty="0" smtClean="0"/>
              <a:t> </a:t>
            </a:r>
            <a:r>
              <a:rPr lang="it-IT" sz="2000" dirty="0" err="1" smtClean="0"/>
              <a:t>nor</a:t>
            </a:r>
            <a:r>
              <a:rPr lang="it-IT" sz="2000" dirty="0" smtClean="0"/>
              <a:t> the </a:t>
            </a:r>
            <a:r>
              <a:rPr lang="it-IT" sz="2000" dirty="0" err="1" smtClean="0"/>
              <a:t>biochemical</a:t>
            </a:r>
            <a:r>
              <a:rPr lang="it-IT" sz="2000" dirty="0" smtClean="0"/>
              <a:t> and </a:t>
            </a:r>
            <a:r>
              <a:rPr lang="it-IT" sz="2000" dirty="0" err="1" smtClean="0"/>
              <a:t>functional</a:t>
            </a:r>
            <a:r>
              <a:rPr lang="it-IT" sz="2000" dirty="0" smtClean="0"/>
              <a:t> </a:t>
            </a:r>
            <a:r>
              <a:rPr lang="it-IT" sz="2000" dirty="0" err="1" smtClean="0"/>
              <a:t>quality</a:t>
            </a:r>
            <a:r>
              <a:rPr lang="it-IT" sz="2000" dirty="0" smtClean="0"/>
              <a:t> of the gene </a:t>
            </a:r>
            <a:r>
              <a:rPr lang="it-IT" sz="2000" dirty="0" err="1" smtClean="0"/>
              <a:t>product</a:t>
            </a:r>
            <a:endParaRPr lang="it-IT" sz="2000" dirty="0" smtClean="0"/>
          </a:p>
          <a:p>
            <a:pPr eaLnBrk="1" hangingPunct="1">
              <a:spcBef>
                <a:spcPct val="50000"/>
              </a:spcBef>
            </a:pPr>
            <a:r>
              <a:rPr lang="it-IT" sz="2000" dirty="0"/>
              <a:t>t</a:t>
            </a:r>
            <a:r>
              <a:rPr lang="it-IT" sz="2000" dirty="0" smtClean="0"/>
              <a:t>he gene </a:t>
            </a:r>
            <a:r>
              <a:rPr lang="it-IT" sz="2000" dirty="0" err="1" smtClean="0"/>
              <a:t>product</a:t>
            </a:r>
            <a:r>
              <a:rPr lang="it-IT" sz="2000" dirty="0" smtClean="0"/>
              <a:t> </a:t>
            </a:r>
            <a:r>
              <a:rPr lang="it-IT" sz="2000" dirty="0" err="1" smtClean="0"/>
              <a:t>remains</a:t>
            </a:r>
            <a:r>
              <a:rPr lang="it-IT" sz="2000" dirty="0" smtClean="0"/>
              <a:t> </a:t>
            </a:r>
            <a:r>
              <a:rPr lang="it-IT" sz="2000" dirty="0" err="1" smtClean="0"/>
              <a:t>unaltered</a:t>
            </a:r>
            <a:r>
              <a:rPr lang="it-IT" sz="2000" dirty="0" smtClean="0"/>
              <a:t> and </a:t>
            </a:r>
            <a:r>
              <a:rPr lang="it-IT" sz="2000" dirty="0" err="1" smtClean="0"/>
              <a:t>normally</a:t>
            </a:r>
            <a:r>
              <a:rPr lang="it-IT" sz="2000" dirty="0" smtClean="0"/>
              <a:t> </a:t>
            </a:r>
            <a:r>
              <a:rPr lang="it-IT" sz="2000" dirty="0" err="1" smtClean="0"/>
              <a:t>localised</a:t>
            </a:r>
            <a:endParaRPr lang="it-IT" sz="2000" dirty="0" smtClean="0"/>
          </a:p>
          <a:p>
            <a:pPr eaLnBrk="1" hangingPunct="1">
              <a:spcBef>
                <a:spcPct val="50000"/>
              </a:spcBef>
            </a:pPr>
            <a:r>
              <a:rPr lang="it-IT" sz="2000" dirty="0" err="1"/>
              <a:t>e</a:t>
            </a:r>
            <a:r>
              <a:rPr lang="it-IT" sz="2000" dirty="0" err="1" smtClean="0"/>
              <a:t>xamples</a:t>
            </a:r>
            <a:r>
              <a:rPr lang="it-IT" sz="2000" dirty="0" smtClean="0"/>
              <a:t> are the </a:t>
            </a:r>
            <a:r>
              <a:rPr lang="it-IT" sz="2000" dirty="0" err="1" smtClean="0"/>
              <a:t>approximately</a:t>
            </a:r>
            <a:r>
              <a:rPr lang="it-IT" sz="2000" dirty="0" smtClean="0"/>
              <a:t> 12,000 </a:t>
            </a:r>
            <a:r>
              <a:rPr lang="it-IT" sz="2000" dirty="0" err="1" smtClean="0"/>
              <a:t>coding</a:t>
            </a:r>
            <a:r>
              <a:rPr lang="it-IT" sz="2000" dirty="0" smtClean="0"/>
              <a:t> DNA </a:t>
            </a:r>
            <a:r>
              <a:rPr lang="it-IT" sz="2000" dirty="0" err="1" smtClean="0"/>
              <a:t>sequence</a:t>
            </a:r>
            <a:r>
              <a:rPr lang="it-IT" sz="2000" dirty="0" smtClean="0"/>
              <a:t> </a:t>
            </a:r>
            <a:r>
              <a:rPr lang="it-IT" sz="2000" dirty="0" err="1" smtClean="0"/>
              <a:t>differences</a:t>
            </a:r>
            <a:r>
              <a:rPr lang="it-IT" sz="2000" dirty="0" smtClean="0"/>
              <a:t> </a:t>
            </a:r>
            <a:r>
              <a:rPr lang="it-IT" sz="2000" dirty="0" err="1" smtClean="0"/>
              <a:t>that</a:t>
            </a:r>
            <a:r>
              <a:rPr lang="it-IT" sz="2000" dirty="0" smtClean="0"/>
              <a:t> are </a:t>
            </a:r>
            <a:r>
              <a:rPr lang="it-IT" sz="2000" dirty="0" err="1" smtClean="0"/>
              <a:t>observed</a:t>
            </a:r>
            <a:r>
              <a:rPr lang="it-IT" sz="2000" dirty="0" smtClean="0"/>
              <a:t> in the human </a:t>
            </a:r>
            <a:r>
              <a:rPr lang="it-IT" sz="2000" dirty="0" err="1" smtClean="0"/>
              <a:t>population</a:t>
            </a:r>
            <a:r>
              <a:rPr lang="it-IT" sz="2000" dirty="0" smtClean="0"/>
              <a:t> </a:t>
            </a:r>
            <a:r>
              <a:rPr lang="it-IT" sz="2000" dirty="0" err="1" smtClean="0"/>
              <a:t>that</a:t>
            </a:r>
            <a:r>
              <a:rPr lang="it-IT" sz="2000" dirty="0" smtClean="0"/>
              <a:t> </a:t>
            </a:r>
            <a:r>
              <a:rPr lang="it-IT" sz="2000" dirty="0" err="1" smtClean="0"/>
              <a:t>have</a:t>
            </a:r>
            <a:r>
              <a:rPr lang="it-IT" sz="2000" dirty="0" smtClean="0"/>
              <a:t> no </a:t>
            </a:r>
            <a:r>
              <a:rPr lang="it-IT" sz="2000" dirty="0" err="1" smtClean="0"/>
              <a:t>pathological</a:t>
            </a:r>
            <a:r>
              <a:rPr lang="it-IT" sz="2000" dirty="0" smtClean="0"/>
              <a:t> </a:t>
            </a:r>
            <a:r>
              <a:rPr lang="it-IT" sz="2000" dirty="0" err="1" smtClean="0"/>
              <a:t>consequences</a:t>
            </a:r>
            <a:endParaRPr lang="it-IT" sz="2000" dirty="0" smtClean="0"/>
          </a:p>
        </p:txBody>
      </p:sp>
      <p:sp>
        <p:nvSpPr>
          <p:cNvPr id="541700"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74638"/>
            <a:ext cx="8229600" cy="777875"/>
          </a:xfrm>
        </p:spPr>
        <p:txBody>
          <a:bodyPr/>
          <a:lstStyle/>
          <a:p>
            <a:pPr algn="r" eaLnBrk="1" hangingPunct="1"/>
            <a:r>
              <a:rPr lang="it-IT" sz="2800" dirty="0" smtClean="0">
                <a:solidFill>
                  <a:schemeClr val="tx1"/>
                </a:solidFill>
              </a:rPr>
              <a:t>2. </a:t>
            </a:r>
            <a:r>
              <a:rPr lang="it-IT" sz="2800" dirty="0" err="1">
                <a:solidFill>
                  <a:schemeClr val="tx1"/>
                </a:solidFill>
              </a:rPr>
              <a:t>h</a:t>
            </a:r>
            <a:r>
              <a:rPr lang="it-IT" sz="2800" dirty="0" err="1" smtClean="0">
                <a:solidFill>
                  <a:schemeClr val="tx1"/>
                </a:solidFill>
              </a:rPr>
              <a:t>ypomorphic</a:t>
            </a:r>
            <a:r>
              <a:rPr lang="it-IT" sz="2800" dirty="0" smtClean="0">
                <a:solidFill>
                  <a:schemeClr val="tx1"/>
                </a:solidFill>
              </a:rPr>
              <a:t> allele</a:t>
            </a:r>
          </a:p>
        </p:txBody>
      </p:sp>
      <p:sp>
        <p:nvSpPr>
          <p:cNvPr id="77827" name="Rectangle 3"/>
          <p:cNvSpPr>
            <a:spLocks noGrp="1" noChangeArrowheads="1"/>
          </p:cNvSpPr>
          <p:nvPr>
            <p:ph type="body" idx="1"/>
          </p:nvPr>
        </p:nvSpPr>
        <p:spPr>
          <a:xfrm>
            <a:off x="971550" y="1628775"/>
            <a:ext cx="7715250" cy="4679950"/>
          </a:xfrm>
        </p:spPr>
        <p:txBody>
          <a:bodyPr/>
          <a:lstStyle/>
          <a:p>
            <a:pPr eaLnBrk="1" hangingPunct="1">
              <a:spcBef>
                <a:spcPct val="50000"/>
              </a:spcBef>
            </a:pPr>
            <a:r>
              <a:rPr lang="it-IT" sz="2000" dirty="0"/>
              <a:t>a</a:t>
            </a:r>
            <a:r>
              <a:rPr lang="it-IT" sz="2000" dirty="0" smtClean="0"/>
              <a:t> </a:t>
            </a:r>
            <a:r>
              <a:rPr lang="it-IT" sz="2000" dirty="0" err="1" smtClean="0"/>
              <a:t>type</a:t>
            </a:r>
            <a:r>
              <a:rPr lang="it-IT" sz="2000" dirty="0" smtClean="0"/>
              <a:t> of </a:t>
            </a:r>
            <a:r>
              <a:rPr lang="it-IT" sz="2000" dirty="0" err="1" smtClean="0"/>
              <a:t>change</a:t>
            </a:r>
            <a:r>
              <a:rPr lang="it-IT" sz="2000" dirty="0" smtClean="0"/>
              <a:t> in </a:t>
            </a:r>
            <a:r>
              <a:rPr lang="it-IT" sz="2000" dirty="0" err="1" smtClean="0"/>
              <a:t>which</a:t>
            </a:r>
            <a:r>
              <a:rPr lang="it-IT" sz="2000" dirty="0" smtClean="0"/>
              <a:t> the </a:t>
            </a:r>
            <a:r>
              <a:rPr lang="it-IT" sz="2000" dirty="0" err="1" smtClean="0"/>
              <a:t>altered</a:t>
            </a:r>
            <a:r>
              <a:rPr lang="it-IT" sz="2000" dirty="0" smtClean="0"/>
              <a:t> gene </a:t>
            </a:r>
            <a:r>
              <a:rPr lang="it-IT" sz="2000" dirty="0" err="1" smtClean="0"/>
              <a:t>product</a:t>
            </a:r>
            <a:r>
              <a:rPr lang="it-IT" sz="2000" dirty="0" smtClean="0"/>
              <a:t> </a:t>
            </a:r>
            <a:r>
              <a:rPr lang="it-IT" sz="2000" dirty="0" err="1" smtClean="0"/>
              <a:t>results</a:t>
            </a:r>
            <a:r>
              <a:rPr lang="it-IT" sz="2000" dirty="0" smtClean="0"/>
              <a:t> in </a:t>
            </a:r>
            <a:r>
              <a:rPr lang="it-IT" sz="2000" dirty="0" err="1" smtClean="0"/>
              <a:t>reduced</a:t>
            </a:r>
            <a:r>
              <a:rPr lang="it-IT" sz="2000" dirty="0" smtClean="0"/>
              <a:t> </a:t>
            </a:r>
            <a:r>
              <a:rPr lang="it-IT" sz="2000" dirty="0" err="1" smtClean="0"/>
              <a:t>level</a:t>
            </a:r>
            <a:r>
              <a:rPr lang="it-IT" sz="2000" dirty="0" smtClean="0"/>
              <a:t> or </a:t>
            </a:r>
            <a:r>
              <a:rPr lang="it-IT" sz="2000" dirty="0" err="1" smtClean="0"/>
              <a:t>activity</a:t>
            </a:r>
            <a:r>
              <a:rPr lang="it-IT" sz="2000" dirty="0" smtClean="0"/>
              <a:t>, or in </a:t>
            </a:r>
            <a:r>
              <a:rPr lang="it-IT" sz="2000" dirty="0" err="1" smtClean="0"/>
              <a:t>which</a:t>
            </a:r>
            <a:r>
              <a:rPr lang="it-IT" sz="2000" dirty="0" smtClean="0"/>
              <a:t> the wild-</a:t>
            </a:r>
            <a:r>
              <a:rPr lang="it-IT" sz="2000" dirty="0" err="1" smtClean="0"/>
              <a:t>type</a:t>
            </a:r>
            <a:r>
              <a:rPr lang="it-IT" sz="2000" dirty="0" smtClean="0"/>
              <a:t> gene </a:t>
            </a:r>
            <a:r>
              <a:rPr lang="it-IT" sz="2000" dirty="0" err="1" smtClean="0"/>
              <a:t>product</a:t>
            </a:r>
            <a:r>
              <a:rPr lang="it-IT" sz="2000" dirty="0" smtClean="0"/>
              <a:t> </a:t>
            </a:r>
            <a:r>
              <a:rPr lang="it-IT" sz="2000" dirty="0" err="1" smtClean="0"/>
              <a:t>is</a:t>
            </a:r>
            <a:r>
              <a:rPr lang="it-IT" sz="2000" dirty="0" smtClean="0"/>
              <a:t> </a:t>
            </a:r>
            <a:r>
              <a:rPr lang="it-IT" sz="2000" dirty="0" err="1" smtClean="0"/>
              <a:t>expressed</a:t>
            </a:r>
            <a:r>
              <a:rPr lang="it-IT" sz="2000" dirty="0" smtClean="0"/>
              <a:t> </a:t>
            </a:r>
            <a:r>
              <a:rPr lang="it-IT" sz="2000" dirty="0" err="1" smtClean="0"/>
              <a:t>at</a:t>
            </a:r>
            <a:r>
              <a:rPr lang="it-IT" sz="2000" dirty="0" smtClean="0"/>
              <a:t> a </a:t>
            </a:r>
            <a:r>
              <a:rPr lang="it-IT" sz="2000" dirty="0" err="1" smtClean="0"/>
              <a:t>reduced</a:t>
            </a:r>
            <a:r>
              <a:rPr lang="it-IT" sz="2000" dirty="0" smtClean="0"/>
              <a:t> </a:t>
            </a:r>
            <a:r>
              <a:rPr lang="it-IT" sz="2000" dirty="0" err="1" smtClean="0"/>
              <a:t>level</a:t>
            </a:r>
            <a:endParaRPr lang="it-IT" sz="2000" dirty="0" smtClean="0"/>
          </a:p>
          <a:p>
            <a:pPr eaLnBrk="1" hangingPunct="1">
              <a:spcBef>
                <a:spcPct val="50000"/>
              </a:spcBef>
            </a:pPr>
            <a:r>
              <a:rPr lang="it-IT" sz="2000" dirty="0" err="1">
                <a:solidFill>
                  <a:srgbClr val="000000"/>
                </a:solidFill>
                <a:cs typeface="Times New Roman" pitchFamily="18" charset="0"/>
              </a:rPr>
              <a:t>t</a:t>
            </a:r>
            <a:r>
              <a:rPr lang="it-IT" sz="2000" dirty="0" err="1" smtClean="0">
                <a:solidFill>
                  <a:srgbClr val="000000"/>
                </a:solidFill>
                <a:cs typeface="Times New Roman" pitchFamily="18" charset="0"/>
              </a:rPr>
              <a:t>hese</a:t>
            </a:r>
            <a:r>
              <a:rPr lang="it-IT" sz="2000" dirty="0" smtClean="0">
                <a:solidFill>
                  <a:srgbClr val="000000"/>
                </a:solidFill>
                <a:cs typeface="Times New Roman" pitchFamily="18" charset="0"/>
              </a:rPr>
              <a:t> </a:t>
            </a:r>
            <a:r>
              <a:rPr lang="it-IT" sz="2000" dirty="0" err="1" smtClean="0">
                <a:solidFill>
                  <a:srgbClr val="000000"/>
                </a:solidFill>
                <a:cs typeface="Times New Roman" pitchFamily="18" charset="0"/>
              </a:rPr>
              <a:t>alleles</a:t>
            </a:r>
            <a:r>
              <a:rPr lang="it-IT" sz="2000" dirty="0" smtClean="0">
                <a:solidFill>
                  <a:srgbClr val="000000"/>
                </a:solidFill>
                <a:cs typeface="Times New Roman" pitchFamily="18" charset="0"/>
              </a:rPr>
              <a:t> are recessive, </a:t>
            </a:r>
            <a:r>
              <a:rPr lang="it-IT" sz="2000" dirty="0" err="1" smtClean="0">
                <a:solidFill>
                  <a:srgbClr val="000000"/>
                </a:solidFill>
                <a:cs typeface="Times New Roman" pitchFamily="18" charset="0"/>
              </a:rPr>
              <a:t>silent</a:t>
            </a:r>
            <a:r>
              <a:rPr lang="it-IT" sz="2000" dirty="0" smtClean="0">
                <a:solidFill>
                  <a:srgbClr val="000000"/>
                </a:solidFill>
                <a:cs typeface="Times New Roman" pitchFamily="18" charset="0"/>
              </a:rPr>
              <a:t> and </a:t>
            </a:r>
            <a:r>
              <a:rPr lang="it-IT" sz="2000" dirty="0" err="1" smtClean="0">
                <a:solidFill>
                  <a:srgbClr val="000000"/>
                </a:solidFill>
                <a:cs typeface="Times New Roman" pitchFamily="18" charset="0"/>
              </a:rPr>
              <a:t>may</a:t>
            </a:r>
            <a:r>
              <a:rPr lang="it-IT" sz="2000" dirty="0" smtClean="0">
                <a:solidFill>
                  <a:srgbClr val="000000"/>
                </a:solidFill>
                <a:cs typeface="Times New Roman" pitchFamily="18" charset="0"/>
              </a:rPr>
              <a:t> </a:t>
            </a:r>
            <a:r>
              <a:rPr lang="it-IT" sz="2000" dirty="0" err="1" smtClean="0">
                <a:solidFill>
                  <a:srgbClr val="000000"/>
                </a:solidFill>
                <a:cs typeface="Times New Roman" pitchFamily="18" charset="0"/>
              </a:rPr>
              <a:t>act</a:t>
            </a:r>
            <a:r>
              <a:rPr lang="it-IT" sz="2000" dirty="0" smtClean="0">
                <a:solidFill>
                  <a:srgbClr val="000000"/>
                </a:solidFill>
                <a:cs typeface="Times New Roman" pitchFamily="18" charset="0"/>
              </a:rPr>
              <a:t> more </a:t>
            </a:r>
            <a:r>
              <a:rPr lang="it-IT" sz="2000" dirty="0" err="1" smtClean="0">
                <a:solidFill>
                  <a:srgbClr val="000000"/>
                </a:solidFill>
                <a:cs typeface="Times New Roman" pitchFamily="18" charset="0"/>
              </a:rPr>
              <a:t>as</a:t>
            </a:r>
            <a:r>
              <a:rPr lang="it-IT" sz="2000" dirty="0" smtClean="0">
                <a:solidFill>
                  <a:srgbClr val="000000"/>
                </a:solidFill>
                <a:cs typeface="Times New Roman" pitchFamily="18" charset="0"/>
              </a:rPr>
              <a:t> </a:t>
            </a:r>
            <a:r>
              <a:rPr lang="it-IT" sz="2000" dirty="0" err="1" smtClean="0">
                <a:solidFill>
                  <a:srgbClr val="000000"/>
                </a:solidFill>
                <a:cs typeface="Times New Roman" pitchFamily="18" charset="0"/>
              </a:rPr>
              <a:t>modifiers</a:t>
            </a:r>
            <a:r>
              <a:rPr lang="it-IT" sz="2000" dirty="0" smtClean="0">
                <a:solidFill>
                  <a:srgbClr val="000000"/>
                </a:solidFill>
                <a:cs typeface="Times New Roman" pitchFamily="18" charset="0"/>
              </a:rPr>
              <a:t> of the </a:t>
            </a:r>
            <a:r>
              <a:rPr lang="it-IT" sz="2000" dirty="0" err="1" smtClean="0">
                <a:solidFill>
                  <a:srgbClr val="000000"/>
                </a:solidFill>
                <a:cs typeface="Times New Roman" pitchFamily="18" charset="0"/>
              </a:rPr>
              <a:t>phenotype</a:t>
            </a:r>
            <a:r>
              <a:rPr lang="it-IT" sz="2000" dirty="0" smtClean="0">
                <a:solidFill>
                  <a:srgbClr val="000000"/>
                </a:solidFill>
                <a:cs typeface="Times New Roman" pitchFamily="18" charset="0"/>
              </a:rPr>
              <a:t> </a:t>
            </a:r>
            <a:r>
              <a:rPr lang="it-IT" sz="2000" dirty="0" err="1" smtClean="0">
                <a:solidFill>
                  <a:srgbClr val="000000"/>
                </a:solidFill>
                <a:cs typeface="Times New Roman" pitchFamily="18" charset="0"/>
              </a:rPr>
              <a:t>than</a:t>
            </a:r>
            <a:r>
              <a:rPr lang="it-IT" sz="2000" dirty="0" smtClean="0">
                <a:solidFill>
                  <a:srgbClr val="000000"/>
                </a:solidFill>
                <a:cs typeface="Times New Roman" pitchFamily="18" charset="0"/>
              </a:rPr>
              <a:t> </a:t>
            </a:r>
            <a:r>
              <a:rPr lang="it-IT" sz="2000" dirty="0" err="1" smtClean="0">
                <a:solidFill>
                  <a:srgbClr val="000000"/>
                </a:solidFill>
                <a:cs typeface="Times New Roman" pitchFamily="18" charset="0"/>
              </a:rPr>
              <a:t>as</a:t>
            </a:r>
            <a:r>
              <a:rPr lang="it-IT" sz="2000" dirty="0" smtClean="0">
                <a:solidFill>
                  <a:srgbClr val="000000"/>
                </a:solidFill>
                <a:cs typeface="Times New Roman" pitchFamily="18" charset="0"/>
              </a:rPr>
              <a:t> a </a:t>
            </a:r>
            <a:r>
              <a:rPr lang="it-IT" sz="2000" dirty="0" err="1" smtClean="0">
                <a:solidFill>
                  <a:srgbClr val="000000"/>
                </a:solidFill>
                <a:cs typeface="Times New Roman" pitchFamily="18" charset="0"/>
              </a:rPr>
              <a:t>direct</a:t>
            </a:r>
            <a:r>
              <a:rPr lang="it-IT" sz="2000" dirty="0" smtClean="0">
                <a:solidFill>
                  <a:srgbClr val="000000"/>
                </a:solidFill>
                <a:cs typeface="Times New Roman" pitchFamily="18" charset="0"/>
              </a:rPr>
              <a:t> cause of </a:t>
            </a:r>
            <a:r>
              <a:rPr lang="it-IT" sz="2000" dirty="0" err="1" smtClean="0">
                <a:solidFill>
                  <a:srgbClr val="000000"/>
                </a:solidFill>
                <a:cs typeface="Times New Roman" pitchFamily="18" charset="0"/>
              </a:rPr>
              <a:t>pathology</a:t>
            </a:r>
            <a:endParaRPr lang="it-IT" sz="2000" dirty="0" smtClean="0"/>
          </a:p>
          <a:p>
            <a:pPr eaLnBrk="1" hangingPunct="1">
              <a:spcBef>
                <a:spcPct val="50000"/>
              </a:spcBef>
            </a:pPr>
            <a:r>
              <a:rPr lang="it-IT" sz="2000" dirty="0" err="1"/>
              <a:t>h</a:t>
            </a:r>
            <a:r>
              <a:rPr lang="it-IT" sz="2000" dirty="0" err="1" smtClean="0"/>
              <a:t>ypomorphic</a:t>
            </a:r>
            <a:r>
              <a:rPr lang="it-IT" sz="2000" dirty="0" smtClean="0"/>
              <a:t> </a:t>
            </a:r>
            <a:r>
              <a:rPr lang="it-IT" sz="2000" dirty="0" err="1" smtClean="0"/>
              <a:t>alleles</a:t>
            </a:r>
            <a:r>
              <a:rPr lang="it-IT" sz="2000" dirty="0" smtClean="0"/>
              <a:t> can be cause of </a:t>
            </a:r>
            <a:r>
              <a:rPr lang="it-IT" sz="2000" dirty="0" err="1" smtClean="0"/>
              <a:t>pathology</a:t>
            </a:r>
            <a:r>
              <a:rPr lang="it-IT" sz="2000" dirty="0" smtClean="0"/>
              <a:t> </a:t>
            </a:r>
            <a:r>
              <a:rPr lang="it-IT" sz="2000" dirty="0" err="1" smtClean="0"/>
              <a:t>only</a:t>
            </a:r>
            <a:r>
              <a:rPr lang="it-IT" sz="2000" dirty="0" smtClean="0"/>
              <a:t> </a:t>
            </a:r>
            <a:r>
              <a:rPr lang="it-IT" sz="2000" dirty="0" err="1" smtClean="0"/>
              <a:t>when</a:t>
            </a:r>
            <a:r>
              <a:rPr lang="it-IT" sz="2000" dirty="0" smtClean="0"/>
              <a:t> in a </a:t>
            </a:r>
            <a:r>
              <a:rPr lang="it-IT" sz="2000" dirty="0" err="1" smtClean="0"/>
              <a:t>hemizygous</a:t>
            </a:r>
            <a:r>
              <a:rPr lang="it-IT" sz="2000" dirty="0" smtClean="0"/>
              <a:t> state</a:t>
            </a:r>
          </a:p>
          <a:p>
            <a:pPr eaLnBrk="1" hangingPunct="1">
              <a:spcBef>
                <a:spcPct val="50000"/>
              </a:spcBef>
            </a:pPr>
            <a:r>
              <a:rPr lang="it-IT" sz="2000" dirty="0" err="1" smtClean="0"/>
              <a:t>example</a:t>
            </a:r>
            <a:r>
              <a:rPr lang="it-IT" sz="2000" dirty="0" smtClean="0"/>
              <a:t>: </a:t>
            </a:r>
            <a:r>
              <a:rPr lang="it-IT" sz="2000" dirty="0" err="1" smtClean="0"/>
              <a:t>hypomorphic</a:t>
            </a:r>
            <a:r>
              <a:rPr lang="it-IT" sz="2000" dirty="0" smtClean="0"/>
              <a:t> </a:t>
            </a:r>
            <a:r>
              <a:rPr lang="it-IT" sz="2000" dirty="0" err="1" smtClean="0"/>
              <a:t>alleles</a:t>
            </a:r>
            <a:r>
              <a:rPr lang="it-IT" sz="2000" dirty="0" smtClean="0"/>
              <a:t> of the </a:t>
            </a:r>
            <a:r>
              <a:rPr lang="it-IT" sz="2000" dirty="0" err="1" smtClean="0"/>
              <a:t>distrophin</a:t>
            </a:r>
            <a:r>
              <a:rPr lang="it-IT" sz="2000" dirty="0" smtClean="0"/>
              <a:t> gene </a:t>
            </a:r>
            <a:r>
              <a:rPr lang="it-IT" sz="2000" dirty="0" err="1" smtClean="0"/>
              <a:t>located</a:t>
            </a:r>
            <a:r>
              <a:rPr lang="it-IT" sz="2000" dirty="0" smtClean="0"/>
              <a:t> on X </a:t>
            </a:r>
            <a:r>
              <a:rPr lang="it-IT" sz="2000" dirty="0" err="1" smtClean="0"/>
              <a:t>chromosome</a:t>
            </a:r>
            <a:r>
              <a:rPr lang="it-IT" sz="2000" dirty="0"/>
              <a:t>,</a:t>
            </a:r>
            <a:r>
              <a:rPr lang="it-IT" sz="2000" dirty="0" smtClean="0"/>
              <a:t> </a:t>
            </a:r>
            <a:r>
              <a:rPr lang="it-IT" sz="2000" dirty="0" err="1" smtClean="0"/>
              <a:t>responsible</a:t>
            </a:r>
            <a:r>
              <a:rPr lang="it-IT" sz="2000" dirty="0" smtClean="0"/>
              <a:t> for </a:t>
            </a:r>
            <a:r>
              <a:rPr lang="it-IT" sz="2000" b="1" dirty="0" err="1" smtClean="0"/>
              <a:t>Becker’s</a:t>
            </a:r>
            <a:r>
              <a:rPr lang="it-IT" sz="2000" b="1" dirty="0" smtClean="0"/>
              <a:t> </a:t>
            </a:r>
            <a:r>
              <a:rPr lang="it-IT" sz="2000" b="1" dirty="0" err="1" smtClean="0"/>
              <a:t>muscular</a:t>
            </a:r>
            <a:r>
              <a:rPr lang="it-IT" sz="2000" b="1" dirty="0" smtClean="0"/>
              <a:t> </a:t>
            </a:r>
            <a:r>
              <a:rPr lang="it-IT" sz="2000" b="1" dirty="0" err="1" smtClean="0"/>
              <a:t>distrophy</a:t>
            </a:r>
            <a:r>
              <a:rPr lang="it-IT" sz="2000" b="1" dirty="0" smtClean="0"/>
              <a:t>,</a:t>
            </a:r>
            <a:r>
              <a:rPr lang="it-IT" sz="2000" dirty="0" smtClean="0"/>
              <a:t> in </a:t>
            </a:r>
            <a:r>
              <a:rPr lang="it-IT" sz="2000" dirty="0" err="1" smtClean="0"/>
              <a:t>males</a:t>
            </a:r>
            <a:r>
              <a:rPr lang="it-IT" sz="2000" dirty="0" smtClean="0"/>
              <a:t> (</a:t>
            </a:r>
            <a:r>
              <a:rPr lang="it-IT" sz="2000" dirty="0" err="1" smtClean="0"/>
              <a:t>as</a:t>
            </a:r>
            <a:r>
              <a:rPr lang="it-IT" sz="2000" dirty="0" smtClean="0"/>
              <a:t> </a:t>
            </a:r>
            <a:r>
              <a:rPr lang="it-IT" sz="2000" dirty="0" err="1" smtClean="0"/>
              <a:t>they</a:t>
            </a:r>
            <a:r>
              <a:rPr lang="it-IT" sz="2000" dirty="0" smtClean="0"/>
              <a:t> </a:t>
            </a:r>
            <a:r>
              <a:rPr lang="it-IT" sz="2000" dirty="0" err="1" smtClean="0"/>
              <a:t>have</a:t>
            </a:r>
            <a:r>
              <a:rPr lang="it-IT" sz="2000" dirty="0" smtClean="0"/>
              <a:t> </a:t>
            </a:r>
            <a:r>
              <a:rPr lang="it-IT" sz="2000" dirty="0" err="1" smtClean="0"/>
              <a:t>only</a:t>
            </a:r>
            <a:r>
              <a:rPr lang="it-IT" sz="2000" dirty="0" smtClean="0"/>
              <a:t> </a:t>
            </a:r>
            <a:r>
              <a:rPr lang="it-IT" sz="2000" dirty="0" err="1" smtClean="0"/>
              <a:t>one</a:t>
            </a:r>
            <a:r>
              <a:rPr lang="it-IT" sz="2000" dirty="0" smtClean="0"/>
              <a:t> single gene copy)</a:t>
            </a:r>
          </a:p>
        </p:txBody>
      </p:sp>
      <p:sp>
        <p:nvSpPr>
          <p:cNvPr id="542724"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4638"/>
            <a:ext cx="8229600" cy="777875"/>
          </a:xfrm>
        </p:spPr>
        <p:txBody>
          <a:bodyPr/>
          <a:lstStyle/>
          <a:p>
            <a:pPr algn="r" eaLnBrk="1" hangingPunct="1"/>
            <a:r>
              <a:rPr lang="it-IT" sz="2800" dirty="0" smtClean="0">
                <a:solidFill>
                  <a:schemeClr val="tx1"/>
                </a:solidFill>
              </a:rPr>
              <a:t>3. </a:t>
            </a:r>
            <a:r>
              <a:rPr lang="it-IT" sz="2800" dirty="0" err="1">
                <a:solidFill>
                  <a:schemeClr val="tx1"/>
                </a:solidFill>
              </a:rPr>
              <a:t>a</a:t>
            </a:r>
            <a:r>
              <a:rPr lang="it-IT" sz="2800" dirty="0" err="1" smtClean="0">
                <a:solidFill>
                  <a:schemeClr val="tx1"/>
                </a:solidFill>
              </a:rPr>
              <a:t>morphic</a:t>
            </a:r>
            <a:r>
              <a:rPr lang="it-IT" sz="2800" dirty="0" smtClean="0">
                <a:solidFill>
                  <a:schemeClr val="tx1"/>
                </a:solidFill>
              </a:rPr>
              <a:t> or </a:t>
            </a:r>
            <a:r>
              <a:rPr lang="it-IT" sz="2800" dirty="0" err="1" smtClean="0">
                <a:solidFill>
                  <a:schemeClr val="tx1"/>
                </a:solidFill>
              </a:rPr>
              <a:t>null</a:t>
            </a:r>
            <a:r>
              <a:rPr lang="it-IT" sz="2800" dirty="0" smtClean="0">
                <a:solidFill>
                  <a:schemeClr val="tx1"/>
                </a:solidFill>
              </a:rPr>
              <a:t> allele</a:t>
            </a:r>
          </a:p>
        </p:txBody>
      </p:sp>
      <p:sp>
        <p:nvSpPr>
          <p:cNvPr id="78851" name="Rectangle 3"/>
          <p:cNvSpPr>
            <a:spLocks noGrp="1" noChangeArrowheads="1"/>
          </p:cNvSpPr>
          <p:nvPr>
            <p:ph type="body" idx="1"/>
          </p:nvPr>
        </p:nvSpPr>
        <p:spPr>
          <a:xfrm>
            <a:off x="755650" y="1341438"/>
            <a:ext cx="7931150" cy="5183187"/>
          </a:xfrm>
        </p:spPr>
        <p:txBody>
          <a:bodyPr/>
          <a:lstStyle/>
          <a:p>
            <a:pPr eaLnBrk="1" hangingPunct="1">
              <a:spcBef>
                <a:spcPct val="50000"/>
              </a:spcBef>
            </a:pPr>
            <a:r>
              <a:rPr lang="it-IT" sz="2000" dirty="0"/>
              <a:t>a</a:t>
            </a:r>
            <a:r>
              <a:rPr lang="it-IT" sz="2000" dirty="0" smtClean="0"/>
              <a:t> </a:t>
            </a:r>
            <a:r>
              <a:rPr lang="it-IT" sz="2000" dirty="0" err="1" smtClean="0"/>
              <a:t>type</a:t>
            </a:r>
            <a:r>
              <a:rPr lang="it-IT" sz="2000" dirty="0" smtClean="0"/>
              <a:t> of </a:t>
            </a:r>
            <a:r>
              <a:rPr lang="it-IT" sz="2000" dirty="0" err="1" smtClean="0"/>
              <a:t>change</a:t>
            </a:r>
            <a:r>
              <a:rPr lang="it-IT" sz="2000" dirty="0" smtClean="0"/>
              <a:t> in </a:t>
            </a:r>
            <a:r>
              <a:rPr lang="it-IT" sz="2000" dirty="0" err="1" smtClean="0"/>
              <a:t>which</a:t>
            </a:r>
            <a:r>
              <a:rPr lang="it-IT" sz="2000" dirty="0" smtClean="0"/>
              <a:t> the </a:t>
            </a:r>
            <a:r>
              <a:rPr lang="it-IT" sz="2000" dirty="0" err="1" smtClean="0"/>
              <a:t>altered</a:t>
            </a:r>
            <a:r>
              <a:rPr lang="it-IT" sz="2000" dirty="0" smtClean="0"/>
              <a:t> gene </a:t>
            </a:r>
            <a:r>
              <a:rPr lang="it-IT" sz="2000" dirty="0" err="1" smtClean="0"/>
              <a:t>product</a:t>
            </a:r>
            <a:r>
              <a:rPr lang="it-IT" sz="2000" dirty="0" smtClean="0"/>
              <a:t> </a:t>
            </a:r>
            <a:r>
              <a:rPr lang="it-IT" sz="2000" dirty="0" err="1" smtClean="0"/>
              <a:t>lacks</a:t>
            </a:r>
            <a:r>
              <a:rPr lang="it-IT" sz="2000" dirty="0" smtClean="0"/>
              <a:t> the </a:t>
            </a:r>
            <a:r>
              <a:rPr lang="it-IT" sz="2000" dirty="0" err="1" smtClean="0"/>
              <a:t>molecular</a:t>
            </a:r>
            <a:r>
              <a:rPr lang="it-IT" sz="2000" dirty="0" smtClean="0"/>
              <a:t> </a:t>
            </a:r>
            <a:r>
              <a:rPr lang="it-IT" sz="2000" dirty="0" err="1" smtClean="0"/>
              <a:t>function</a:t>
            </a:r>
            <a:r>
              <a:rPr lang="it-IT" sz="2000" dirty="0" smtClean="0"/>
              <a:t> of the wild-</a:t>
            </a:r>
            <a:r>
              <a:rPr lang="it-IT" sz="2000" dirty="0" err="1" smtClean="0"/>
              <a:t>type</a:t>
            </a:r>
            <a:r>
              <a:rPr lang="it-IT" sz="2000" dirty="0" smtClean="0"/>
              <a:t> gene. </a:t>
            </a:r>
            <a:r>
              <a:rPr lang="it-IT" sz="2000" dirty="0" err="1" smtClean="0"/>
              <a:t>Synonims</a:t>
            </a:r>
            <a:r>
              <a:rPr lang="it-IT" sz="2000" dirty="0" smtClean="0"/>
              <a:t>: </a:t>
            </a:r>
            <a:r>
              <a:rPr lang="it-IT" sz="2000" dirty="0" err="1" smtClean="0"/>
              <a:t>loss</a:t>
            </a:r>
            <a:r>
              <a:rPr lang="it-IT" sz="2000" dirty="0" smtClean="0"/>
              <a:t>-of-</a:t>
            </a:r>
            <a:r>
              <a:rPr lang="it-IT" sz="2000" dirty="0" err="1" smtClean="0"/>
              <a:t>function</a:t>
            </a:r>
            <a:r>
              <a:rPr lang="it-IT" sz="2000" dirty="0" smtClean="0"/>
              <a:t> or </a:t>
            </a:r>
            <a:r>
              <a:rPr lang="it-IT" sz="2000" dirty="0" err="1" smtClean="0"/>
              <a:t>null</a:t>
            </a:r>
            <a:r>
              <a:rPr lang="it-IT" sz="2000" dirty="0" smtClean="0"/>
              <a:t> </a:t>
            </a:r>
            <a:r>
              <a:rPr lang="it-IT" sz="2000" dirty="0" err="1" smtClean="0"/>
              <a:t>mutation</a:t>
            </a:r>
            <a:endParaRPr lang="it-IT" sz="2000" dirty="0" smtClean="0"/>
          </a:p>
          <a:p>
            <a:pPr eaLnBrk="1" hangingPunct="1">
              <a:spcBef>
                <a:spcPct val="50000"/>
              </a:spcBef>
            </a:pPr>
            <a:r>
              <a:rPr lang="it-IT" sz="2000" dirty="0"/>
              <a:t>a</a:t>
            </a:r>
            <a:r>
              <a:rPr lang="it-IT" sz="2000" dirty="0" smtClean="0"/>
              <a:t>n </a:t>
            </a:r>
            <a:r>
              <a:rPr lang="it-IT" sz="2000" dirty="0" err="1" smtClean="0"/>
              <a:t>amorphic</a:t>
            </a:r>
            <a:r>
              <a:rPr lang="it-IT" sz="2000" dirty="0" smtClean="0"/>
              <a:t> allele can be </a:t>
            </a:r>
            <a:r>
              <a:rPr lang="it-IT" sz="2000" dirty="0" err="1" smtClean="0"/>
              <a:t>produced</a:t>
            </a:r>
            <a:r>
              <a:rPr lang="it-IT" sz="2000" dirty="0" smtClean="0"/>
              <a:t> by </a:t>
            </a:r>
            <a:r>
              <a:rPr lang="it-IT" sz="2000" dirty="0" err="1" smtClean="0"/>
              <a:t>other</a:t>
            </a:r>
            <a:r>
              <a:rPr lang="it-IT" sz="2000" dirty="0" smtClean="0"/>
              <a:t> </a:t>
            </a:r>
            <a:r>
              <a:rPr lang="it-IT" sz="2000" dirty="0" err="1" smtClean="0"/>
              <a:t>types</a:t>
            </a:r>
            <a:r>
              <a:rPr lang="it-IT" sz="2000" dirty="0" smtClean="0"/>
              <a:t> of </a:t>
            </a:r>
            <a:r>
              <a:rPr lang="it-IT" sz="2000" dirty="0" err="1" smtClean="0"/>
              <a:t>mutation</a:t>
            </a:r>
            <a:r>
              <a:rPr lang="it-IT" sz="2000" dirty="0" smtClean="0"/>
              <a:t> </a:t>
            </a:r>
            <a:r>
              <a:rPr lang="it-IT" sz="2000" dirty="0" err="1" smtClean="0"/>
              <a:t>having</a:t>
            </a:r>
            <a:r>
              <a:rPr lang="it-IT" sz="2000" dirty="0" smtClean="0"/>
              <a:t> the </a:t>
            </a:r>
            <a:r>
              <a:rPr lang="it-IT" sz="2000" dirty="0" err="1" smtClean="0"/>
              <a:t>same</a:t>
            </a:r>
            <a:r>
              <a:rPr lang="it-IT" sz="2000" dirty="0" smtClean="0"/>
              <a:t> </a:t>
            </a:r>
            <a:r>
              <a:rPr lang="it-IT" sz="2000" dirty="0" err="1" smtClean="0"/>
              <a:t>consequence</a:t>
            </a:r>
            <a:r>
              <a:rPr lang="it-IT" sz="2000" dirty="0" smtClean="0"/>
              <a:t> of </a:t>
            </a:r>
            <a:r>
              <a:rPr lang="it-IT" sz="2000" dirty="0" err="1" smtClean="0"/>
              <a:t>total</a:t>
            </a:r>
            <a:r>
              <a:rPr lang="it-IT" sz="2000" dirty="0" smtClean="0"/>
              <a:t> gene </a:t>
            </a:r>
            <a:r>
              <a:rPr lang="it-IT" sz="2000" dirty="0" err="1" smtClean="0"/>
              <a:t>deletion</a:t>
            </a:r>
            <a:endParaRPr lang="it-IT" sz="2000" dirty="0" smtClean="0"/>
          </a:p>
          <a:p>
            <a:pPr eaLnBrk="1" hangingPunct="1">
              <a:spcBef>
                <a:spcPct val="50000"/>
              </a:spcBef>
            </a:pPr>
            <a:r>
              <a:rPr lang="it-IT" sz="2000" dirty="0"/>
              <a:t>i</a:t>
            </a:r>
            <a:r>
              <a:rPr lang="it-IT" sz="2000" dirty="0" smtClean="0"/>
              <a:t>n a </a:t>
            </a:r>
            <a:r>
              <a:rPr lang="it-IT" sz="2000" dirty="0" err="1" smtClean="0"/>
              <a:t>hemizygous</a:t>
            </a:r>
            <a:r>
              <a:rPr lang="it-IT" sz="2000" dirty="0" smtClean="0"/>
              <a:t> state </a:t>
            </a:r>
            <a:r>
              <a:rPr lang="it-IT" sz="2000" dirty="0" err="1" smtClean="0"/>
              <a:t>it</a:t>
            </a:r>
            <a:r>
              <a:rPr lang="it-IT" sz="2000" dirty="0" smtClean="0"/>
              <a:t> </a:t>
            </a:r>
            <a:r>
              <a:rPr lang="it-IT" sz="2000" dirty="0" err="1" smtClean="0"/>
              <a:t>causes</a:t>
            </a:r>
            <a:r>
              <a:rPr lang="it-IT" sz="2000" dirty="0" smtClean="0"/>
              <a:t> a </a:t>
            </a:r>
            <a:r>
              <a:rPr lang="it-IT" sz="2000" dirty="0" err="1" smtClean="0"/>
              <a:t>pathology</a:t>
            </a:r>
            <a:r>
              <a:rPr lang="it-IT" sz="2000" dirty="0" smtClean="0"/>
              <a:t> </a:t>
            </a:r>
            <a:r>
              <a:rPr lang="it-IT" sz="2000" dirty="0" err="1" smtClean="0"/>
              <a:t>when</a:t>
            </a:r>
            <a:r>
              <a:rPr lang="it-IT" sz="2000" dirty="0" smtClean="0"/>
              <a:t> the </a:t>
            </a:r>
            <a:r>
              <a:rPr lang="it-IT" sz="2000" dirty="0" err="1" smtClean="0"/>
              <a:t>involved</a:t>
            </a:r>
            <a:r>
              <a:rPr lang="it-IT" sz="2000" dirty="0" smtClean="0"/>
              <a:t> gene </a:t>
            </a:r>
            <a:r>
              <a:rPr lang="it-IT" sz="2000" dirty="0" err="1" smtClean="0"/>
              <a:t>has</a:t>
            </a:r>
            <a:r>
              <a:rPr lang="it-IT" sz="2000" dirty="0" smtClean="0"/>
              <a:t> an </a:t>
            </a:r>
            <a:r>
              <a:rPr lang="it-IT" sz="2000" dirty="0" err="1" smtClean="0"/>
              <a:t>essential</a:t>
            </a:r>
            <a:r>
              <a:rPr lang="it-IT" sz="2000" dirty="0" smtClean="0"/>
              <a:t> </a:t>
            </a:r>
            <a:r>
              <a:rPr lang="it-IT" sz="2000" dirty="0" err="1" smtClean="0"/>
              <a:t>function</a:t>
            </a:r>
            <a:r>
              <a:rPr lang="it-IT" sz="2000" dirty="0" smtClean="0"/>
              <a:t> (</a:t>
            </a:r>
            <a:r>
              <a:rPr lang="it-IT" sz="2000" dirty="0" err="1" smtClean="0"/>
              <a:t>eg</a:t>
            </a:r>
            <a:r>
              <a:rPr lang="it-IT" sz="2000" dirty="0" smtClean="0"/>
              <a:t> </a:t>
            </a:r>
            <a:r>
              <a:rPr lang="it-IT" sz="2000" dirty="0" err="1" smtClean="0"/>
              <a:t>hemophilia</a:t>
            </a:r>
            <a:r>
              <a:rPr lang="it-IT" sz="2000" dirty="0" smtClean="0"/>
              <a:t>, </a:t>
            </a:r>
            <a:r>
              <a:rPr lang="it-IT" sz="2000" b="1" dirty="0" err="1" smtClean="0"/>
              <a:t>Duchenne’s</a:t>
            </a:r>
            <a:r>
              <a:rPr lang="it-IT" sz="2000" b="1" dirty="0" smtClean="0"/>
              <a:t> </a:t>
            </a:r>
            <a:r>
              <a:rPr lang="it-IT" sz="2000" b="1" dirty="0" err="1" smtClean="0"/>
              <a:t>muscular</a:t>
            </a:r>
            <a:r>
              <a:rPr lang="it-IT" sz="2000" b="1" dirty="0" smtClean="0"/>
              <a:t> </a:t>
            </a:r>
            <a:r>
              <a:rPr lang="it-IT" sz="2000" b="1" dirty="0" err="1" smtClean="0"/>
              <a:t>dystrophy</a:t>
            </a:r>
            <a:r>
              <a:rPr lang="it-IT" sz="2000" dirty="0" smtClean="0"/>
              <a:t>)</a:t>
            </a:r>
          </a:p>
          <a:p>
            <a:pPr eaLnBrk="1" hangingPunct="1">
              <a:spcBef>
                <a:spcPct val="50000"/>
              </a:spcBef>
            </a:pPr>
            <a:r>
              <a:rPr lang="it-IT" sz="2000" dirty="0"/>
              <a:t>i</a:t>
            </a:r>
            <a:r>
              <a:rPr lang="it-IT" sz="2000" dirty="0" smtClean="0"/>
              <a:t>n a </a:t>
            </a:r>
            <a:r>
              <a:rPr lang="it-IT" sz="2000" dirty="0" err="1" smtClean="0"/>
              <a:t>heterozygous</a:t>
            </a:r>
            <a:r>
              <a:rPr lang="it-IT" sz="2000" dirty="0" smtClean="0"/>
              <a:t> state </a:t>
            </a:r>
            <a:r>
              <a:rPr lang="it-IT" sz="2000" dirty="0" err="1" smtClean="0"/>
              <a:t>it</a:t>
            </a:r>
            <a:r>
              <a:rPr lang="it-IT" sz="2000" dirty="0" smtClean="0"/>
              <a:t> </a:t>
            </a:r>
            <a:r>
              <a:rPr lang="it-IT" sz="2000" dirty="0" err="1" smtClean="0"/>
              <a:t>is</a:t>
            </a:r>
            <a:r>
              <a:rPr lang="it-IT" sz="2000" dirty="0" smtClean="0"/>
              <a:t> </a:t>
            </a:r>
            <a:r>
              <a:rPr lang="it-IT" sz="2000" dirty="0" err="1" smtClean="0"/>
              <a:t>generally</a:t>
            </a:r>
            <a:r>
              <a:rPr lang="it-IT" sz="2000" dirty="0" smtClean="0"/>
              <a:t> </a:t>
            </a:r>
            <a:r>
              <a:rPr lang="it-IT" sz="2000" dirty="0" err="1" smtClean="0"/>
              <a:t>present</a:t>
            </a:r>
            <a:r>
              <a:rPr lang="it-IT" sz="2000" dirty="0" smtClean="0"/>
              <a:t> in a </a:t>
            </a:r>
            <a:r>
              <a:rPr lang="it-IT" sz="2000" dirty="0" err="1" smtClean="0"/>
              <a:t>healthy</a:t>
            </a:r>
            <a:r>
              <a:rPr lang="it-IT" sz="2000" dirty="0" smtClean="0"/>
              <a:t> </a:t>
            </a:r>
            <a:r>
              <a:rPr lang="it-IT" sz="2000" dirty="0" err="1" smtClean="0"/>
              <a:t>carrier</a:t>
            </a:r>
            <a:r>
              <a:rPr lang="it-IT" sz="2000" dirty="0" smtClean="0"/>
              <a:t> of an </a:t>
            </a:r>
            <a:r>
              <a:rPr lang="it-IT" sz="2000" dirty="0" err="1" smtClean="0"/>
              <a:t>autosomic</a:t>
            </a:r>
            <a:r>
              <a:rPr lang="it-IT" sz="2000" dirty="0" smtClean="0"/>
              <a:t> recessive </a:t>
            </a:r>
            <a:r>
              <a:rPr lang="it-IT" sz="2000" dirty="0" err="1" smtClean="0"/>
              <a:t>disease</a:t>
            </a:r>
            <a:r>
              <a:rPr lang="it-IT" sz="2000" dirty="0" smtClean="0"/>
              <a:t> </a:t>
            </a:r>
          </a:p>
          <a:p>
            <a:pPr eaLnBrk="1" hangingPunct="1">
              <a:spcBef>
                <a:spcPct val="50000"/>
              </a:spcBef>
            </a:pPr>
            <a:r>
              <a:rPr lang="it-IT" sz="2000" dirty="0" err="1"/>
              <a:t>i</a:t>
            </a:r>
            <a:r>
              <a:rPr lang="it-IT" sz="2000" dirty="0" err="1" smtClean="0"/>
              <a:t>t</a:t>
            </a:r>
            <a:r>
              <a:rPr lang="it-IT" sz="2000" dirty="0" smtClean="0"/>
              <a:t> can by </a:t>
            </a:r>
            <a:r>
              <a:rPr lang="it-IT" sz="2000" dirty="0" err="1" smtClean="0"/>
              <a:t>itself</a:t>
            </a:r>
            <a:r>
              <a:rPr lang="it-IT" sz="2000" dirty="0" smtClean="0"/>
              <a:t> cause a </a:t>
            </a:r>
            <a:r>
              <a:rPr lang="it-IT" sz="2000" dirty="0" err="1" smtClean="0"/>
              <a:t>disease</a:t>
            </a:r>
            <a:r>
              <a:rPr lang="it-IT" sz="2000" dirty="0" smtClean="0"/>
              <a:t> </a:t>
            </a:r>
            <a:r>
              <a:rPr lang="it-IT" sz="2000" dirty="0" err="1" smtClean="0"/>
              <a:t>if</a:t>
            </a:r>
            <a:r>
              <a:rPr lang="it-IT" sz="2000" dirty="0" smtClean="0"/>
              <a:t> </a:t>
            </a:r>
            <a:r>
              <a:rPr lang="it-IT" sz="2000" dirty="0" err="1" smtClean="0"/>
              <a:t>it</a:t>
            </a:r>
            <a:r>
              <a:rPr lang="it-IT" sz="2000" dirty="0" smtClean="0"/>
              <a:t> </a:t>
            </a:r>
            <a:r>
              <a:rPr lang="it-IT" sz="2000" dirty="0" err="1" smtClean="0"/>
              <a:t>relates</a:t>
            </a:r>
            <a:r>
              <a:rPr lang="it-IT" sz="2000" dirty="0" smtClean="0"/>
              <a:t> to a gene in </a:t>
            </a:r>
            <a:r>
              <a:rPr lang="it-IT" sz="2000" dirty="0" err="1" smtClean="0"/>
              <a:t>which</a:t>
            </a:r>
            <a:r>
              <a:rPr lang="it-IT" sz="2000" dirty="0" smtClean="0"/>
              <a:t> 50% of the </a:t>
            </a:r>
            <a:r>
              <a:rPr lang="it-IT" sz="2000" dirty="0" err="1" smtClean="0"/>
              <a:t>dosage</a:t>
            </a:r>
            <a:r>
              <a:rPr lang="it-IT" sz="2000" dirty="0" smtClean="0"/>
              <a:t> (</a:t>
            </a:r>
            <a:r>
              <a:rPr lang="it-IT" sz="2000" dirty="0" err="1" smtClean="0"/>
              <a:t>produced</a:t>
            </a:r>
            <a:r>
              <a:rPr lang="it-IT" sz="2000" dirty="0" smtClean="0"/>
              <a:t> by the </a:t>
            </a:r>
            <a:r>
              <a:rPr lang="it-IT" sz="2000" dirty="0" err="1" smtClean="0"/>
              <a:t>other</a:t>
            </a:r>
            <a:r>
              <a:rPr lang="it-IT" sz="2000" dirty="0" smtClean="0"/>
              <a:t> non </a:t>
            </a:r>
            <a:r>
              <a:rPr lang="it-IT" sz="2000" dirty="0" err="1" smtClean="0"/>
              <a:t>mutated</a:t>
            </a:r>
            <a:r>
              <a:rPr lang="it-IT" sz="2000" dirty="0" smtClean="0"/>
              <a:t> allele) </a:t>
            </a:r>
            <a:r>
              <a:rPr lang="it-IT" sz="2000" dirty="0" err="1" smtClean="0"/>
              <a:t>is</a:t>
            </a:r>
            <a:r>
              <a:rPr lang="it-IT" sz="2000" dirty="0" smtClean="0"/>
              <a:t> </a:t>
            </a:r>
            <a:r>
              <a:rPr lang="it-IT" sz="2000" dirty="0" err="1" smtClean="0"/>
              <a:t>insufficient</a:t>
            </a:r>
            <a:r>
              <a:rPr lang="it-IT" sz="2000" dirty="0" smtClean="0"/>
              <a:t> to </a:t>
            </a:r>
            <a:r>
              <a:rPr lang="it-IT" sz="2000" dirty="0" err="1" smtClean="0">
                <a:latin typeface="+mj-lt"/>
              </a:rPr>
              <a:t>maintain</a:t>
            </a:r>
            <a:r>
              <a:rPr lang="it-IT" sz="2000" dirty="0" smtClean="0">
                <a:latin typeface="+mj-lt"/>
              </a:rPr>
              <a:t> the state of </a:t>
            </a:r>
            <a:r>
              <a:rPr lang="it-IT" sz="2000" dirty="0" err="1" smtClean="0">
                <a:latin typeface="+mj-lt"/>
              </a:rPr>
              <a:t>health</a:t>
            </a:r>
            <a:r>
              <a:rPr lang="it-IT" sz="2000" dirty="0" smtClean="0">
                <a:latin typeface="+mj-lt"/>
              </a:rPr>
              <a:t> (</a:t>
            </a:r>
            <a:r>
              <a:rPr lang="it-IT" sz="2000" b="1" dirty="0" err="1" smtClean="0">
                <a:latin typeface="+mj-lt"/>
              </a:rPr>
              <a:t>haploinsufficiency</a:t>
            </a:r>
            <a:r>
              <a:rPr lang="it-IT" sz="2000" dirty="0" smtClean="0">
                <a:latin typeface="+mj-lt"/>
              </a:rPr>
              <a:t>) (</a:t>
            </a:r>
            <a:r>
              <a:rPr lang="it-IT" sz="2000" dirty="0" err="1" smtClean="0">
                <a:latin typeface="+mj-lt"/>
              </a:rPr>
              <a:t>example</a:t>
            </a:r>
            <a:r>
              <a:rPr lang="it-IT" sz="2000" dirty="0" smtClean="0">
                <a:latin typeface="+mj-lt"/>
              </a:rPr>
              <a:t> </a:t>
            </a:r>
            <a:r>
              <a:rPr lang="it-IT" sz="2000" b="1" dirty="0" err="1" smtClean="0">
                <a:latin typeface="+mj-lt"/>
              </a:rPr>
              <a:t>hypercholesterolemia</a:t>
            </a:r>
            <a:r>
              <a:rPr lang="it-IT" sz="2000" dirty="0" smtClean="0">
                <a:latin typeface="+mj-lt"/>
              </a:rPr>
              <a:t>)</a:t>
            </a:r>
          </a:p>
        </p:txBody>
      </p:sp>
      <p:sp>
        <p:nvSpPr>
          <p:cNvPr id="543748"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274638"/>
            <a:ext cx="8229600" cy="777875"/>
          </a:xfrm>
        </p:spPr>
        <p:txBody>
          <a:bodyPr/>
          <a:lstStyle/>
          <a:p>
            <a:pPr algn="r" eaLnBrk="1" hangingPunct="1"/>
            <a:r>
              <a:rPr lang="it-IT" sz="2800" dirty="0" smtClean="0">
                <a:solidFill>
                  <a:schemeClr val="tx1"/>
                </a:solidFill>
              </a:rPr>
              <a:t>4. </a:t>
            </a:r>
            <a:r>
              <a:rPr lang="it-IT" sz="2800" dirty="0" err="1">
                <a:solidFill>
                  <a:schemeClr val="tx1"/>
                </a:solidFill>
              </a:rPr>
              <a:t>h</a:t>
            </a:r>
            <a:r>
              <a:rPr lang="it-IT" sz="2800" dirty="0" err="1" smtClean="0">
                <a:solidFill>
                  <a:schemeClr val="tx1"/>
                </a:solidFill>
              </a:rPr>
              <a:t>ypermorphic</a:t>
            </a:r>
            <a:r>
              <a:rPr lang="it-IT" sz="2800" dirty="0" smtClean="0">
                <a:solidFill>
                  <a:schemeClr val="tx1"/>
                </a:solidFill>
              </a:rPr>
              <a:t> allele</a:t>
            </a:r>
          </a:p>
        </p:txBody>
      </p:sp>
      <p:sp>
        <p:nvSpPr>
          <p:cNvPr id="79875" name="Rectangle 3"/>
          <p:cNvSpPr>
            <a:spLocks noGrp="1" noChangeArrowheads="1"/>
          </p:cNvSpPr>
          <p:nvPr>
            <p:ph type="body" idx="1"/>
          </p:nvPr>
        </p:nvSpPr>
        <p:spPr>
          <a:xfrm>
            <a:off x="755650" y="1700213"/>
            <a:ext cx="7931150" cy="4824412"/>
          </a:xfrm>
        </p:spPr>
        <p:txBody>
          <a:bodyPr/>
          <a:lstStyle/>
          <a:p>
            <a:pPr eaLnBrk="1" hangingPunct="1">
              <a:spcBef>
                <a:spcPct val="50000"/>
              </a:spcBef>
            </a:pPr>
            <a:r>
              <a:rPr lang="it-IT" sz="2000" dirty="0" err="1" smtClean="0"/>
              <a:t>hypermorphic</a:t>
            </a:r>
            <a:r>
              <a:rPr lang="it-IT" sz="2000" dirty="0" smtClean="0"/>
              <a:t> (</a:t>
            </a:r>
            <a:r>
              <a:rPr lang="it-IT" sz="2000" dirty="0" err="1" smtClean="0"/>
              <a:t>hyper</a:t>
            </a:r>
            <a:r>
              <a:rPr lang="it-IT" sz="2000" dirty="0" smtClean="0"/>
              <a:t>=</a:t>
            </a:r>
            <a:r>
              <a:rPr lang="it-IT" sz="2000" dirty="0" err="1" smtClean="0"/>
              <a:t>augmented</a:t>
            </a:r>
            <a:r>
              <a:rPr lang="it-IT" sz="2000" dirty="0" smtClean="0"/>
              <a:t>) </a:t>
            </a:r>
            <a:r>
              <a:rPr lang="it-IT" sz="2000" dirty="0" err="1" smtClean="0"/>
              <a:t>is</a:t>
            </a:r>
            <a:r>
              <a:rPr lang="it-IT" sz="2000" dirty="0" smtClean="0"/>
              <a:t> a </a:t>
            </a:r>
            <a:r>
              <a:rPr lang="it-IT" sz="2000" dirty="0" err="1" smtClean="0"/>
              <a:t>type</a:t>
            </a:r>
            <a:r>
              <a:rPr lang="it-IT" sz="2000" dirty="0" smtClean="0"/>
              <a:t> of </a:t>
            </a:r>
            <a:r>
              <a:rPr lang="it-IT" sz="2000" dirty="0" err="1" smtClean="0"/>
              <a:t>change</a:t>
            </a:r>
            <a:r>
              <a:rPr lang="it-IT" sz="2000" dirty="0" smtClean="0"/>
              <a:t> in </a:t>
            </a:r>
            <a:r>
              <a:rPr lang="it-IT" sz="2000" dirty="0" err="1" smtClean="0"/>
              <a:t>which</a:t>
            </a:r>
            <a:r>
              <a:rPr lang="it-IT" sz="2000" dirty="0" smtClean="0"/>
              <a:t> the </a:t>
            </a:r>
            <a:r>
              <a:rPr lang="it-IT" sz="2000" dirty="0" err="1" smtClean="0"/>
              <a:t>altered</a:t>
            </a:r>
            <a:r>
              <a:rPr lang="it-IT" sz="2000" dirty="0" smtClean="0"/>
              <a:t> gene </a:t>
            </a:r>
            <a:r>
              <a:rPr lang="it-IT" sz="2000" dirty="0" err="1" smtClean="0"/>
              <a:t>product</a:t>
            </a:r>
            <a:r>
              <a:rPr lang="it-IT" sz="2000" dirty="0" smtClean="0"/>
              <a:t> </a:t>
            </a:r>
            <a:r>
              <a:rPr lang="it-IT" sz="2000" dirty="0" err="1" smtClean="0"/>
              <a:t>possesses</a:t>
            </a:r>
            <a:r>
              <a:rPr lang="it-IT" sz="2000" dirty="0" smtClean="0"/>
              <a:t> an </a:t>
            </a:r>
            <a:r>
              <a:rPr lang="it-IT" sz="2000" dirty="0" err="1" smtClean="0"/>
              <a:t>increased</a:t>
            </a:r>
            <a:r>
              <a:rPr lang="it-IT" sz="2000" dirty="0" smtClean="0"/>
              <a:t> </a:t>
            </a:r>
            <a:r>
              <a:rPr lang="it-IT" sz="2000" dirty="0" err="1" smtClean="0"/>
              <a:t>level</a:t>
            </a:r>
            <a:r>
              <a:rPr lang="it-IT" sz="2000" dirty="0" smtClean="0"/>
              <a:t> of </a:t>
            </a:r>
            <a:r>
              <a:rPr lang="it-IT" sz="2000" dirty="0" err="1" smtClean="0"/>
              <a:t>activity</a:t>
            </a:r>
            <a:r>
              <a:rPr lang="it-IT" sz="2000" dirty="0" smtClean="0"/>
              <a:t>, or in </a:t>
            </a:r>
            <a:r>
              <a:rPr lang="it-IT" sz="2000" dirty="0" err="1" smtClean="0"/>
              <a:t>which</a:t>
            </a:r>
            <a:r>
              <a:rPr lang="it-IT" sz="2000" dirty="0" smtClean="0"/>
              <a:t> the wild-</a:t>
            </a:r>
            <a:r>
              <a:rPr lang="it-IT" sz="2000" dirty="0" err="1" smtClean="0"/>
              <a:t>type</a:t>
            </a:r>
            <a:r>
              <a:rPr lang="it-IT" sz="2000" dirty="0" smtClean="0"/>
              <a:t> gene </a:t>
            </a:r>
            <a:r>
              <a:rPr lang="it-IT" sz="2000" dirty="0" err="1" smtClean="0"/>
              <a:t>product</a:t>
            </a:r>
            <a:r>
              <a:rPr lang="it-IT" sz="2000" dirty="0" smtClean="0"/>
              <a:t> </a:t>
            </a:r>
            <a:r>
              <a:rPr lang="it-IT" sz="2000" dirty="0" err="1" smtClean="0"/>
              <a:t>is</a:t>
            </a:r>
            <a:r>
              <a:rPr lang="it-IT" sz="2000" dirty="0" smtClean="0"/>
              <a:t> </a:t>
            </a:r>
            <a:r>
              <a:rPr lang="it-IT" sz="2000" dirty="0" err="1" smtClean="0"/>
              <a:t>expressed</a:t>
            </a:r>
            <a:r>
              <a:rPr lang="it-IT" sz="2000" dirty="0" smtClean="0"/>
              <a:t> </a:t>
            </a:r>
            <a:r>
              <a:rPr lang="it-IT" sz="2000" dirty="0" err="1" smtClean="0"/>
              <a:t>at</a:t>
            </a:r>
            <a:r>
              <a:rPr lang="it-IT" sz="2000" dirty="0" smtClean="0"/>
              <a:t> an </a:t>
            </a:r>
            <a:r>
              <a:rPr lang="it-IT" sz="2000" dirty="0" err="1" smtClean="0"/>
              <a:t>increased</a:t>
            </a:r>
            <a:r>
              <a:rPr lang="it-IT" sz="2000" dirty="0" smtClean="0"/>
              <a:t> </a:t>
            </a:r>
            <a:r>
              <a:rPr lang="it-IT" sz="2000" dirty="0" err="1" smtClean="0"/>
              <a:t>level</a:t>
            </a:r>
            <a:endParaRPr lang="it-IT" sz="2000" dirty="0" smtClean="0"/>
          </a:p>
          <a:p>
            <a:pPr eaLnBrk="1" hangingPunct="1">
              <a:spcBef>
                <a:spcPct val="50000"/>
              </a:spcBef>
            </a:pPr>
            <a:r>
              <a:rPr lang="it-IT" sz="2000" dirty="0"/>
              <a:t>t</a:t>
            </a:r>
            <a:r>
              <a:rPr lang="it-IT" sz="2000" dirty="0" smtClean="0"/>
              <a:t>he </a:t>
            </a:r>
            <a:r>
              <a:rPr lang="it-IT" sz="2000" dirty="0" err="1" smtClean="0"/>
              <a:t>hypermorphic</a:t>
            </a:r>
            <a:r>
              <a:rPr lang="it-IT" sz="2000" dirty="0" smtClean="0"/>
              <a:t> allele can </a:t>
            </a:r>
            <a:r>
              <a:rPr lang="it-IT" sz="2000" dirty="0" err="1" smtClean="0"/>
              <a:t>have</a:t>
            </a:r>
            <a:r>
              <a:rPr lang="it-IT" sz="2000" dirty="0" smtClean="0"/>
              <a:t> a </a:t>
            </a:r>
            <a:r>
              <a:rPr lang="it-IT" sz="2000" dirty="0" err="1" smtClean="0"/>
              <a:t>simple</a:t>
            </a:r>
            <a:r>
              <a:rPr lang="it-IT" sz="2000" dirty="0" smtClean="0"/>
              <a:t> </a:t>
            </a:r>
            <a:r>
              <a:rPr lang="it-IT" sz="2000" dirty="0" err="1" smtClean="0"/>
              <a:t>effect</a:t>
            </a:r>
            <a:r>
              <a:rPr lang="it-IT" sz="2000" dirty="0" smtClean="0"/>
              <a:t> or a </a:t>
            </a:r>
            <a:r>
              <a:rPr lang="it-IT" sz="2000" dirty="0" err="1" smtClean="0"/>
              <a:t>combination</a:t>
            </a:r>
            <a:r>
              <a:rPr lang="it-IT" sz="2000" dirty="0" smtClean="0"/>
              <a:t> of </a:t>
            </a:r>
            <a:r>
              <a:rPr lang="it-IT" sz="2000" dirty="0" err="1" smtClean="0"/>
              <a:t>other</a:t>
            </a:r>
            <a:r>
              <a:rPr lang="it-IT" sz="2000" dirty="0" smtClean="0"/>
              <a:t> </a:t>
            </a:r>
            <a:r>
              <a:rPr lang="it-IT" sz="2000" dirty="0" err="1" smtClean="0"/>
              <a:t>effects</a:t>
            </a:r>
            <a:r>
              <a:rPr lang="it-IT" sz="2000" dirty="0" smtClean="0"/>
              <a:t> </a:t>
            </a:r>
            <a:r>
              <a:rPr lang="it-IT" sz="2000" dirty="0" err="1" smtClean="0"/>
              <a:t>such</a:t>
            </a:r>
            <a:r>
              <a:rPr lang="it-IT" sz="2000" dirty="0" smtClean="0"/>
              <a:t> </a:t>
            </a:r>
            <a:r>
              <a:rPr lang="it-IT" sz="2000" dirty="0" err="1" smtClean="0"/>
              <a:t>as</a:t>
            </a:r>
            <a:r>
              <a:rPr lang="it-IT" sz="2000" dirty="0" smtClean="0"/>
              <a:t> </a:t>
            </a:r>
            <a:r>
              <a:rPr lang="it-IT" sz="2000" dirty="0" err="1" smtClean="0"/>
              <a:t>that</a:t>
            </a:r>
            <a:r>
              <a:rPr lang="it-IT" sz="2000" dirty="0" smtClean="0"/>
              <a:t> of </a:t>
            </a:r>
            <a:r>
              <a:rPr lang="it-IT" sz="2000" dirty="0" err="1" smtClean="0"/>
              <a:t>being</a:t>
            </a:r>
            <a:r>
              <a:rPr lang="it-IT" sz="2000" dirty="0" smtClean="0"/>
              <a:t> </a:t>
            </a:r>
            <a:r>
              <a:rPr lang="it-IT" sz="2000" dirty="0" err="1" smtClean="0"/>
              <a:t>present</a:t>
            </a:r>
            <a:r>
              <a:rPr lang="it-IT" sz="2000" dirty="0" smtClean="0"/>
              <a:t>  in an </a:t>
            </a:r>
            <a:r>
              <a:rPr lang="it-IT" sz="2000" dirty="0" err="1" smtClean="0"/>
              <a:t>improper</a:t>
            </a:r>
            <a:r>
              <a:rPr lang="it-IT" sz="2000" dirty="0" smtClean="0"/>
              <a:t> location or </a:t>
            </a:r>
            <a:r>
              <a:rPr lang="it-IT" sz="2000" dirty="0" err="1" smtClean="0"/>
              <a:t>at</a:t>
            </a:r>
            <a:r>
              <a:rPr lang="it-IT" sz="2000" dirty="0" smtClean="0"/>
              <a:t> a </a:t>
            </a:r>
            <a:r>
              <a:rPr lang="it-IT" sz="2000" dirty="0" err="1" smtClean="0"/>
              <a:t>wrong</a:t>
            </a:r>
            <a:r>
              <a:rPr lang="it-IT" sz="2000" dirty="0" smtClean="0"/>
              <a:t> time</a:t>
            </a:r>
          </a:p>
          <a:p>
            <a:pPr eaLnBrk="1" hangingPunct="1">
              <a:spcBef>
                <a:spcPct val="50000"/>
              </a:spcBef>
            </a:pPr>
            <a:r>
              <a:rPr lang="it-IT" sz="2000" dirty="0" err="1"/>
              <a:t>i</a:t>
            </a:r>
            <a:r>
              <a:rPr lang="it-IT" sz="2000" dirty="0" err="1" smtClean="0"/>
              <a:t>t</a:t>
            </a:r>
            <a:r>
              <a:rPr lang="it-IT" sz="2000" dirty="0" smtClean="0"/>
              <a:t> </a:t>
            </a:r>
            <a:r>
              <a:rPr lang="it-IT" sz="2000" dirty="0" err="1" smtClean="0"/>
              <a:t>is</a:t>
            </a:r>
            <a:r>
              <a:rPr lang="it-IT" sz="2000" dirty="0" smtClean="0"/>
              <a:t> </a:t>
            </a:r>
            <a:r>
              <a:rPr lang="it-IT" sz="2000" dirty="0" err="1" smtClean="0"/>
              <a:t>normally</a:t>
            </a:r>
            <a:r>
              <a:rPr lang="it-IT" sz="2000" dirty="0" smtClean="0"/>
              <a:t> </a:t>
            </a:r>
            <a:r>
              <a:rPr lang="it-IT" sz="2000" dirty="0" err="1" smtClean="0"/>
              <a:t>bound</a:t>
            </a:r>
            <a:r>
              <a:rPr lang="it-IT" sz="2000" dirty="0" smtClean="0"/>
              <a:t> to a </a:t>
            </a:r>
            <a:r>
              <a:rPr lang="it-IT" sz="2000" dirty="0" err="1" smtClean="0"/>
              <a:t>dominant</a:t>
            </a:r>
            <a:r>
              <a:rPr lang="it-IT" sz="2000" dirty="0" smtClean="0"/>
              <a:t> </a:t>
            </a:r>
            <a:r>
              <a:rPr lang="it-IT" sz="2000" dirty="0" err="1" smtClean="0"/>
              <a:t>genetic</a:t>
            </a:r>
            <a:r>
              <a:rPr lang="it-IT" sz="2000" dirty="0" smtClean="0"/>
              <a:t> trait, </a:t>
            </a:r>
            <a:r>
              <a:rPr lang="it-IT" sz="2000" dirty="0" err="1" smtClean="0"/>
              <a:t>as</a:t>
            </a:r>
            <a:r>
              <a:rPr lang="it-IT" sz="2000" dirty="0" smtClean="0"/>
              <a:t> the </a:t>
            </a:r>
            <a:r>
              <a:rPr lang="it-IT" sz="2000" dirty="0" err="1" smtClean="0"/>
              <a:t>increased</a:t>
            </a:r>
            <a:r>
              <a:rPr lang="it-IT" sz="2000" dirty="0" smtClean="0"/>
              <a:t> </a:t>
            </a:r>
            <a:r>
              <a:rPr lang="it-IT" sz="2000" dirty="0" err="1" smtClean="0"/>
              <a:t>expression</a:t>
            </a:r>
            <a:r>
              <a:rPr lang="it-IT" sz="2000" dirty="0" smtClean="0"/>
              <a:t>/</a:t>
            </a:r>
            <a:r>
              <a:rPr lang="it-IT" sz="2000" dirty="0" err="1" smtClean="0"/>
              <a:t>function</a:t>
            </a:r>
            <a:r>
              <a:rPr lang="it-IT" sz="2000" dirty="0" smtClean="0"/>
              <a:t> </a:t>
            </a:r>
            <a:r>
              <a:rPr lang="it-IT" sz="2000" dirty="0" err="1" smtClean="0"/>
              <a:t>cannot</a:t>
            </a:r>
            <a:r>
              <a:rPr lang="it-IT" sz="2000" dirty="0" smtClean="0"/>
              <a:t> be </a:t>
            </a:r>
            <a:r>
              <a:rPr lang="it-IT" sz="2000" dirty="0" err="1" smtClean="0"/>
              <a:t>restricted</a:t>
            </a:r>
            <a:r>
              <a:rPr lang="it-IT" sz="2000" dirty="0" smtClean="0"/>
              <a:t> or </a:t>
            </a:r>
            <a:r>
              <a:rPr lang="it-IT" sz="2000" dirty="0" err="1" smtClean="0"/>
              <a:t>counterbalanced</a:t>
            </a:r>
            <a:r>
              <a:rPr lang="it-IT" sz="2000" dirty="0" smtClean="0"/>
              <a:t> by the wild-</a:t>
            </a:r>
            <a:r>
              <a:rPr lang="it-IT" sz="2000" dirty="0" err="1" smtClean="0"/>
              <a:t>type</a:t>
            </a:r>
            <a:r>
              <a:rPr lang="it-IT" sz="2000" dirty="0" smtClean="0"/>
              <a:t> allele</a:t>
            </a:r>
          </a:p>
          <a:p>
            <a:pPr eaLnBrk="1" hangingPunct="1">
              <a:spcBef>
                <a:spcPct val="50000"/>
              </a:spcBef>
            </a:pPr>
            <a:r>
              <a:rPr lang="it-IT" sz="2000" dirty="0" err="1"/>
              <a:t>e</a:t>
            </a:r>
            <a:r>
              <a:rPr lang="it-IT" sz="2000" dirty="0" err="1" smtClean="0"/>
              <a:t>xample</a:t>
            </a:r>
            <a:r>
              <a:rPr lang="it-IT" sz="2000" dirty="0" smtClean="0"/>
              <a:t>: the </a:t>
            </a:r>
            <a:r>
              <a:rPr lang="it-IT" sz="2000" dirty="0" err="1" smtClean="0"/>
              <a:t>increased</a:t>
            </a:r>
            <a:r>
              <a:rPr lang="it-IT" sz="2000" dirty="0" smtClean="0"/>
              <a:t> FGF3 </a:t>
            </a:r>
            <a:r>
              <a:rPr lang="it-IT" sz="2000" dirty="0" err="1" smtClean="0"/>
              <a:t>receptor</a:t>
            </a:r>
            <a:r>
              <a:rPr lang="it-IT" sz="2000" dirty="0" smtClean="0"/>
              <a:t> </a:t>
            </a:r>
            <a:r>
              <a:rPr lang="it-IT" sz="2000" dirty="0" err="1" smtClean="0"/>
              <a:t>function</a:t>
            </a:r>
            <a:r>
              <a:rPr lang="it-IT" sz="2000" dirty="0" smtClean="0"/>
              <a:t> </a:t>
            </a:r>
            <a:r>
              <a:rPr lang="it-IT" sz="2000" dirty="0" err="1" smtClean="0"/>
              <a:t>that</a:t>
            </a:r>
            <a:r>
              <a:rPr lang="it-IT" sz="2000" dirty="0" smtClean="0"/>
              <a:t> </a:t>
            </a:r>
            <a:r>
              <a:rPr lang="it-IT" sz="2000" dirty="0" err="1" smtClean="0"/>
              <a:t>causes</a:t>
            </a:r>
            <a:r>
              <a:rPr lang="it-IT" sz="2000" dirty="0" smtClean="0"/>
              <a:t> </a:t>
            </a:r>
            <a:r>
              <a:rPr lang="it-IT" sz="2000" b="1" dirty="0" err="1" smtClean="0"/>
              <a:t>achondroplasia</a:t>
            </a:r>
            <a:r>
              <a:rPr lang="it-IT" sz="2000" dirty="0" smtClean="0"/>
              <a:t> (</a:t>
            </a:r>
            <a:r>
              <a:rPr lang="it-IT" sz="2000" dirty="0" err="1" smtClean="0"/>
              <a:t>dwarfism</a:t>
            </a:r>
            <a:r>
              <a:rPr lang="it-IT" sz="2000" dirty="0" smtClean="0"/>
              <a:t> </a:t>
            </a:r>
            <a:r>
              <a:rPr lang="it-IT" sz="2000" dirty="0" err="1" smtClean="0"/>
              <a:t>disorder</a:t>
            </a:r>
            <a:r>
              <a:rPr lang="it-IT" sz="2000" dirty="0" smtClean="0"/>
              <a:t>) </a:t>
            </a:r>
            <a:r>
              <a:rPr lang="it-IT" sz="2000" dirty="0" err="1" smtClean="0"/>
              <a:t>which</a:t>
            </a:r>
            <a:r>
              <a:rPr lang="it-IT" sz="2000" dirty="0" smtClean="0"/>
              <a:t> </a:t>
            </a:r>
            <a:r>
              <a:rPr lang="it-IT" sz="2000" dirty="0" err="1" smtClean="0"/>
              <a:t>is</a:t>
            </a:r>
            <a:r>
              <a:rPr lang="it-IT" sz="2000" dirty="0" smtClean="0"/>
              <a:t> </a:t>
            </a:r>
            <a:r>
              <a:rPr lang="it-IT" sz="2000" dirty="0" err="1" smtClean="0"/>
              <a:t>transmitted</a:t>
            </a:r>
            <a:r>
              <a:rPr lang="it-IT" sz="2000" dirty="0" smtClean="0"/>
              <a:t> in an </a:t>
            </a:r>
            <a:r>
              <a:rPr lang="it-IT" sz="2000" dirty="0" err="1" smtClean="0"/>
              <a:t>autosomal</a:t>
            </a:r>
            <a:r>
              <a:rPr lang="it-IT" sz="2000" dirty="0" smtClean="0"/>
              <a:t> </a:t>
            </a:r>
            <a:r>
              <a:rPr lang="it-IT" sz="2000" dirty="0" err="1" smtClean="0"/>
              <a:t>dominant</a:t>
            </a:r>
            <a:r>
              <a:rPr lang="it-IT" sz="2000" dirty="0" smtClean="0"/>
              <a:t> </a:t>
            </a:r>
            <a:r>
              <a:rPr lang="it-IT" sz="2000" dirty="0" err="1" smtClean="0"/>
              <a:t>manner</a:t>
            </a:r>
            <a:endParaRPr lang="it-IT" sz="2000" dirty="0" smtClean="0"/>
          </a:p>
          <a:p>
            <a:pPr eaLnBrk="1" hangingPunct="1">
              <a:spcBef>
                <a:spcPct val="50000"/>
              </a:spcBef>
            </a:pPr>
            <a:endParaRPr lang="it-IT" sz="2000" dirty="0" smtClean="0"/>
          </a:p>
        </p:txBody>
      </p:sp>
      <p:sp>
        <p:nvSpPr>
          <p:cNvPr id="544772"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274638"/>
            <a:ext cx="8229600" cy="777875"/>
          </a:xfrm>
        </p:spPr>
        <p:txBody>
          <a:bodyPr/>
          <a:lstStyle/>
          <a:p>
            <a:pPr algn="r" eaLnBrk="1" hangingPunct="1"/>
            <a:r>
              <a:rPr lang="it-IT" sz="2800" dirty="0" smtClean="0">
                <a:solidFill>
                  <a:schemeClr val="tx1"/>
                </a:solidFill>
              </a:rPr>
              <a:t>5. </a:t>
            </a:r>
            <a:r>
              <a:rPr lang="it-IT" sz="2800" dirty="0" err="1">
                <a:solidFill>
                  <a:schemeClr val="tx1"/>
                </a:solidFill>
              </a:rPr>
              <a:t>n</a:t>
            </a:r>
            <a:r>
              <a:rPr lang="it-IT" sz="2800" dirty="0" err="1" smtClean="0">
                <a:solidFill>
                  <a:schemeClr val="tx1"/>
                </a:solidFill>
              </a:rPr>
              <a:t>eomorphic</a:t>
            </a:r>
            <a:r>
              <a:rPr lang="it-IT" sz="2800" dirty="0" smtClean="0">
                <a:solidFill>
                  <a:schemeClr val="tx1"/>
                </a:solidFill>
              </a:rPr>
              <a:t> allele</a:t>
            </a:r>
          </a:p>
        </p:txBody>
      </p:sp>
      <p:sp>
        <p:nvSpPr>
          <p:cNvPr id="80899" name="Rectangle 3"/>
          <p:cNvSpPr>
            <a:spLocks noGrp="1" noChangeArrowheads="1"/>
          </p:cNvSpPr>
          <p:nvPr>
            <p:ph type="body" idx="1"/>
          </p:nvPr>
        </p:nvSpPr>
        <p:spPr>
          <a:xfrm>
            <a:off x="755650" y="1700213"/>
            <a:ext cx="7931150" cy="4824412"/>
          </a:xfrm>
        </p:spPr>
        <p:txBody>
          <a:bodyPr/>
          <a:lstStyle/>
          <a:p>
            <a:pPr eaLnBrk="1" hangingPunct="1">
              <a:spcBef>
                <a:spcPct val="50000"/>
              </a:spcBef>
            </a:pPr>
            <a:r>
              <a:rPr lang="it-IT" sz="2000" dirty="0" err="1" smtClean="0"/>
              <a:t>neomorphic</a:t>
            </a:r>
            <a:r>
              <a:rPr lang="it-IT" sz="2000" dirty="0" smtClean="0"/>
              <a:t> (neo=new) </a:t>
            </a:r>
            <a:r>
              <a:rPr lang="it-IT" sz="2000" dirty="0" err="1" smtClean="0"/>
              <a:t>is</a:t>
            </a:r>
            <a:r>
              <a:rPr lang="it-IT" sz="2000" dirty="0" smtClean="0"/>
              <a:t> a </a:t>
            </a:r>
            <a:r>
              <a:rPr lang="it-IT" sz="2000" dirty="0" err="1" smtClean="0"/>
              <a:t>type</a:t>
            </a:r>
            <a:r>
              <a:rPr lang="it-IT" sz="2000" dirty="0" smtClean="0"/>
              <a:t> of </a:t>
            </a:r>
            <a:r>
              <a:rPr lang="it-IT" sz="2000" dirty="0" err="1" smtClean="0"/>
              <a:t>change</a:t>
            </a:r>
            <a:r>
              <a:rPr lang="it-IT" sz="2000" dirty="0" smtClean="0"/>
              <a:t> in </a:t>
            </a:r>
            <a:r>
              <a:rPr lang="it-IT" sz="2000" dirty="0" err="1" smtClean="0"/>
              <a:t>which</a:t>
            </a:r>
            <a:r>
              <a:rPr lang="it-IT" sz="2000" dirty="0" smtClean="0"/>
              <a:t> the </a:t>
            </a:r>
            <a:r>
              <a:rPr lang="it-IT" sz="2000" dirty="0" err="1" smtClean="0"/>
              <a:t>altered</a:t>
            </a:r>
            <a:r>
              <a:rPr lang="it-IT" sz="2000" dirty="0" smtClean="0"/>
              <a:t> gene </a:t>
            </a:r>
            <a:r>
              <a:rPr lang="it-IT" sz="2000" dirty="0" err="1" smtClean="0"/>
              <a:t>product</a:t>
            </a:r>
            <a:r>
              <a:rPr lang="it-IT" sz="2000" dirty="0" smtClean="0"/>
              <a:t> </a:t>
            </a:r>
            <a:r>
              <a:rPr lang="it-IT" sz="2000" dirty="0" err="1" smtClean="0"/>
              <a:t>possesses</a:t>
            </a:r>
            <a:r>
              <a:rPr lang="it-IT" sz="2000" dirty="0" smtClean="0"/>
              <a:t> a </a:t>
            </a:r>
            <a:r>
              <a:rPr lang="it-IT" sz="2000" dirty="0" err="1" smtClean="0"/>
              <a:t>novel</a:t>
            </a:r>
            <a:r>
              <a:rPr lang="it-IT" sz="2000" dirty="0" smtClean="0"/>
              <a:t> </a:t>
            </a:r>
            <a:r>
              <a:rPr lang="it-IT" sz="2000" dirty="0" err="1" smtClean="0"/>
              <a:t>molecular</a:t>
            </a:r>
            <a:r>
              <a:rPr lang="it-IT" sz="2000" dirty="0" smtClean="0"/>
              <a:t> </a:t>
            </a:r>
            <a:r>
              <a:rPr lang="it-IT" sz="2000" dirty="0" err="1" smtClean="0"/>
              <a:t>function</a:t>
            </a:r>
            <a:r>
              <a:rPr lang="it-IT" sz="2000" dirty="0" smtClean="0"/>
              <a:t> or a </a:t>
            </a:r>
            <a:r>
              <a:rPr lang="it-IT" sz="2000" dirty="0" err="1" smtClean="0"/>
              <a:t>novel</a:t>
            </a:r>
            <a:r>
              <a:rPr lang="it-IT" sz="2000" dirty="0" smtClean="0"/>
              <a:t> pattern of gene </a:t>
            </a:r>
            <a:r>
              <a:rPr lang="it-IT" sz="2000" dirty="0" err="1" smtClean="0"/>
              <a:t>expression</a:t>
            </a:r>
            <a:endParaRPr lang="it-IT" sz="2000" dirty="0"/>
          </a:p>
          <a:p>
            <a:pPr eaLnBrk="1" hangingPunct="1">
              <a:spcBef>
                <a:spcPct val="50000"/>
              </a:spcBef>
            </a:pPr>
            <a:r>
              <a:rPr lang="it-IT" sz="2000" dirty="0" err="1" smtClean="0"/>
              <a:t>it</a:t>
            </a:r>
            <a:r>
              <a:rPr lang="it-IT" sz="2000" dirty="0" smtClean="0"/>
              <a:t> </a:t>
            </a:r>
            <a:r>
              <a:rPr lang="it-IT" sz="2000" dirty="0" err="1" smtClean="0"/>
              <a:t>is</a:t>
            </a:r>
            <a:r>
              <a:rPr lang="it-IT" sz="2000" dirty="0" smtClean="0"/>
              <a:t> </a:t>
            </a:r>
            <a:r>
              <a:rPr lang="it-IT" sz="2000" dirty="0" err="1" smtClean="0"/>
              <a:t>only</a:t>
            </a:r>
            <a:r>
              <a:rPr lang="it-IT" sz="2000" dirty="0" smtClean="0"/>
              <a:t> </a:t>
            </a:r>
            <a:r>
              <a:rPr lang="it-IT" sz="2000" dirty="0" err="1" smtClean="0"/>
              <a:t>didactically</a:t>
            </a:r>
            <a:r>
              <a:rPr lang="it-IT" sz="2000" dirty="0" smtClean="0"/>
              <a:t> </a:t>
            </a:r>
            <a:r>
              <a:rPr lang="it-IT" sz="2000" dirty="0" err="1" smtClean="0"/>
              <a:t>distinguishable</a:t>
            </a:r>
            <a:r>
              <a:rPr lang="it-IT" sz="2000" dirty="0" smtClean="0"/>
              <a:t> from the </a:t>
            </a:r>
            <a:r>
              <a:rPr lang="it-IT" sz="2000" dirty="0" err="1" smtClean="0"/>
              <a:t>hypermorphic</a:t>
            </a:r>
            <a:r>
              <a:rPr lang="it-IT" sz="2000" dirty="0" smtClean="0"/>
              <a:t> allele, </a:t>
            </a:r>
            <a:r>
              <a:rPr lang="it-IT" sz="2000" dirty="0" err="1" smtClean="0"/>
              <a:t>as</a:t>
            </a:r>
            <a:r>
              <a:rPr lang="it-IT" sz="2000" dirty="0" smtClean="0"/>
              <a:t> </a:t>
            </a:r>
            <a:r>
              <a:rPr lang="it-IT" sz="2000" dirty="0" err="1" smtClean="0"/>
              <a:t>it</a:t>
            </a:r>
            <a:r>
              <a:rPr lang="it-IT" sz="2000" dirty="0" smtClean="0"/>
              <a:t> </a:t>
            </a:r>
            <a:r>
              <a:rPr lang="it-IT" sz="2000" dirty="0" err="1" smtClean="0"/>
              <a:t>is</a:t>
            </a:r>
            <a:r>
              <a:rPr lang="it-IT" sz="2000" dirty="0" smtClean="0"/>
              <a:t> </a:t>
            </a:r>
            <a:r>
              <a:rPr lang="it-IT" sz="2000" dirty="0" err="1" smtClean="0"/>
              <a:t>difficult</a:t>
            </a:r>
            <a:r>
              <a:rPr lang="it-IT" sz="2000" dirty="0" smtClean="0"/>
              <a:t> to discriminate </a:t>
            </a:r>
            <a:r>
              <a:rPr lang="it-IT" sz="2000" dirty="0" err="1" smtClean="0"/>
              <a:t>between</a:t>
            </a:r>
            <a:r>
              <a:rPr lang="it-IT" sz="2000" dirty="0" smtClean="0"/>
              <a:t> the </a:t>
            </a:r>
            <a:r>
              <a:rPr lang="it-IT" sz="2000" dirty="0" err="1" smtClean="0"/>
              <a:t>two</a:t>
            </a:r>
            <a:r>
              <a:rPr lang="it-IT" sz="2000" dirty="0" smtClean="0"/>
              <a:t> in </a:t>
            </a:r>
            <a:r>
              <a:rPr lang="it-IT" sz="2000" dirty="0" err="1" smtClean="0"/>
              <a:t>individual</a:t>
            </a:r>
            <a:r>
              <a:rPr lang="it-IT" sz="2000" dirty="0" smtClean="0"/>
              <a:t> </a:t>
            </a:r>
            <a:r>
              <a:rPr lang="it-IT" sz="2000" dirty="0" err="1" smtClean="0"/>
              <a:t>conditions</a:t>
            </a:r>
            <a:endParaRPr lang="it-IT" sz="2000" dirty="0" smtClean="0"/>
          </a:p>
          <a:p>
            <a:pPr eaLnBrk="1" hangingPunct="1">
              <a:spcBef>
                <a:spcPct val="50000"/>
              </a:spcBef>
            </a:pPr>
            <a:r>
              <a:rPr lang="it-IT" sz="2000" dirty="0" err="1"/>
              <a:t>n</a:t>
            </a:r>
            <a:r>
              <a:rPr lang="it-IT" sz="2000" dirty="0" err="1" smtClean="0"/>
              <a:t>eomorphic</a:t>
            </a:r>
            <a:r>
              <a:rPr lang="it-IT" sz="2000" dirty="0" smtClean="0"/>
              <a:t> </a:t>
            </a:r>
            <a:r>
              <a:rPr lang="it-IT" sz="2000" dirty="0" err="1" smtClean="0"/>
              <a:t>alleles</a:t>
            </a:r>
            <a:r>
              <a:rPr lang="it-IT" sz="2000" dirty="0" smtClean="0"/>
              <a:t> are </a:t>
            </a:r>
            <a:r>
              <a:rPr lang="it-IT" sz="2000" dirty="0" err="1" smtClean="0"/>
              <a:t>usually</a:t>
            </a:r>
            <a:r>
              <a:rPr lang="it-IT" sz="2000" dirty="0" smtClean="0"/>
              <a:t> </a:t>
            </a:r>
            <a:r>
              <a:rPr lang="it-IT" sz="2000" dirty="0" err="1" smtClean="0"/>
              <a:t>dominant</a:t>
            </a:r>
            <a:r>
              <a:rPr lang="it-IT" sz="2000" dirty="0" smtClean="0"/>
              <a:t> or </a:t>
            </a:r>
            <a:r>
              <a:rPr lang="it-IT" sz="2000" dirty="0" err="1" smtClean="0"/>
              <a:t>semidominant</a:t>
            </a:r>
            <a:endParaRPr lang="it-IT" sz="2000" dirty="0" smtClean="0"/>
          </a:p>
          <a:p>
            <a:pPr eaLnBrk="1" hangingPunct="1">
              <a:spcBef>
                <a:spcPct val="50000"/>
              </a:spcBef>
            </a:pPr>
            <a:r>
              <a:rPr lang="it-IT" sz="2000" dirty="0"/>
              <a:t>i</a:t>
            </a:r>
            <a:r>
              <a:rPr lang="it-IT" sz="2000" dirty="0" smtClean="0"/>
              <a:t>n some </a:t>
            </a:r>
            <a:r>
              <a:rPr lang="it-IT" sz="2000" dirty="0" err="1" smtClean="0"/>
              <a:t>forms</a:t>
            </a:r>
            <a:r>
              <a:rPr lang="it-IT" sz="2000" dirty="0" smtClean="0"/>
              <a:t> of </a:t>
            </a:r>
            <a:r>
              <a:rPr lang="it-IT" sz="2000" dirty="0" err="1" smtClean="0"/>
              <a:t>cancer</a:t>
            </a:r>
            <a:r>
              <a:rPr lang="it-IT" sz="2000" dirty="0" smtClean="0"/>
              <a:t> the </a:t>
            </a:r>
            <a:r>
              <a:rPr lang="it-IT" sz="2000" dirty="0" err="1" smtClean="0"/>
              <a:t>neomorphic</a:t>
            </a:r>
            <a:r>
              <a:rPr lang="it-IT" sz="2000" dirty="0" smtClean="0"/>
              <a:t> allele </a:t>
            </a:r>
            <a:r>
              <a:rPr lang="it-IT" sz="2000" dirty="0" err="1" smtClean="0"/>
              <a:t>is</a:t>
            </a:r>
            <a:r>
              <a:rPr lang="it-IT" sz="2000" dirty="0" smtClean="0"/>
              <a:t> a chimera of </a:t>
            </a:r>
            <a:r>
              <a:rPr lang="it-IT" sz="2000" dirty="0" err="1" smtClean="0"/>
              <a:t>two</a:t>
            </a:r>
            <a:r>
              <a:rPr lang="it-IT" sz="2000" dirty="0" smtClean="0"/>
              <a:t> </a:t>
            </a:r>
            <a:r>
              <a:rPr lang="it-IT" sz="2000" dirty="0" err="1" smtClean="0"/>
              <a:t>genes</a:t>
            </a:r>
            <a:r>
              <a:rPr lang="it-IT" sz="2000" dirty="0" smtClean="0"/>
              <a:t>, </a:t>
            </a:r>
            <a:r>
              <a:rPr lang="it-IT" sz="2000" dirty="0" err="1" smtClean="0"/>
              <a:t>caused</a:t>
            </a:r>
            <a:r>
              <a:rPr lang="it-IT" sz="2000" dirty="0" smtClean="0"/>
              <a:t> by a </a:t>
            </a:r>
            <a:r>
              <a:rPr lang="it-IT" sz="2000" dirty="0" err="1" smtClean="0"/>
              <a:t>chromosomal</a:t>
            </a:r>
            <a:r>
              <a:rPr lang="it-IT" sz="2000" dirty="0" smtClean="0"/>
              <a:t> </a:t>
            </a:r>
            <a:r>
              <a:rPr lang="it-IT" sz="2000" dirty="0" err="1" smtClean="0"/>
              <a:t>translocation</a:t>
            </a:r>
            <a:r>
              <a:rPr lang="it-IT" sz="2000" dirty="0" smtClean="0"/>
              <a:t> (</a:t>
            </a:r>
            <a:r>
              <a:rPr lang="it-IT" sz="2000" dirty="0" err="1" smtClean="0"/>
              <a:t>as</a:t>
            </a:r>
            <a:r>
              <a:rPr lang="it-IT" sz="2000" dirty="0" smtClean="0"/>
              <a:t> for the Philadelphia </a:t>
            </a:r>
            <a:r>
              <a:rPr lang="it-IT" sz="2000" dirty="0" err="1" smtClean="0"/>
              <a:t>chromosome</a:t>
            </a:r>
            <a:r>
              <a:rPr lang="it-IT" sz="2000" dirty="0" smtClean="0"/>
              <a:t> fusion, with the </a:t>
            </a:r>
            <a:r>
              <a:rPr lang="it-IT" sz="2000" dirty="0" err="1" smtClean="0"/>
              <a:t>appearance</a:t>
            </a:r>
            <a:r>
              <a:rPr lang="it-IT" sz="2000" dirty="0" smtClean="0"/>
              <a:t> of new </a:t>
            </a:r>
            <a:r>
              <a:rPr lang="it-IT" sz="2000" dirty="0" err="1" smtClean="0"/>
              <a:t>Bcr-abl</a:t>
            </a:r>
            <a:r>
              <a:rPr lang="it-IT" sz="2000" dirty="0" smtClean="0"/>
              <a:t> </a:t>
            </a:r>
            <a:r>
              <a:rPr lang="it-IT" sz="2000" dirty="0" err="1" smtClean="0"/>
              <a:t>proteins</a:t>
            </a:r>
            <a:r>
              <a:rPr lang="it-IT" sz="2000" dirty="0" smtClean="0"/>
              <a:t> in </a:t>
            </a:r>
            <a:r>
              <a:rPr lang="it-IT" sz="2000" dirty="0" err="1" smtClean="0"/>
              <a:t>chronic</a:t>
            </a:r>
            <a:r>
              <a:rPr lang="it-IT" sz="2000" dirty="0" smtClean="0"/>
              <a:t> </a:t>
            </a:r>
            <a:r>
              <a:rPr lang="it-IT" sz="2000" dirty="0" err="1" smtClean="0"/>
              <a:t>myelogeneous</a:t>
            </a:r>
            <a:r>
              <a:rPr lang="it-IT" sz="2000" dirty="0" smtClean="0"/>
              <a:t> </a:t>
            </a:r>
            <a:r>
              <a:rPr lang="it-IT" sz="2000" dirty="0" err="1" smtClean="0"/>
              <a:t>leukemia</a:t>
            </a:r>
            <a:r>
              <a:rPr lang="it-IT" sz="2000" dirty="0" smtClean="0"/>
              <a:t> </a:t>
            </a:r>
            <a:r>
              <a:rPr lang="it-IT" sz="2000" dirty="0" err="1" smtClean="0"/>
              <a:t>cases</a:t>
            </a:r>
            <a:r>
              <a:rPr lang="it-IT" sz="2000" dirty="0" smtClean="0"/>
              <a:t>)</a:t>
            </a:r>
          </a:p>
        </p:txBody>
      </p:sp>
      <p:sp>
        <p:nvSpPr>
          <p:cNvPr id="545796"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74638"/>
            <a:ext cx="8229600" cy="777875"/>
          </a:xfrm>
        </p:spPr>
        <p:txBody>
          <a:bodyPr/>
          <a:lstStyle/>
          <a:p>
            <a:pPr algn="r" eaLnBrk="1" hangingPunct="1"/>
            <a:r>
              <a:rPr lang="it-IT" sz="2800" dirty="0" smtClean="0">
                <a:solidFill>
                  <a:schemeClr val="tx1"/>
                </a:solidFill>
              </a:rPr>
              <a:t>6. </a:t>
            </a:r>
            <a:r>
              <a:rPr lang="it-IT" sz="2800" dirty="0" err="1">
                <a:solidFill>
                  <a:schemeClr val="tx1"/>
                </a:solidFill>
              </a:rPr>
              <a:t>a</a:t>
            </a:r>
            <a:r>
              <a:rPr lang="it-IT" sz="2800" dirty="0" err="1" smtClean="0">
                <a:solidFill>
                  <a:schemeClr val="tx1"/>
                </a:solidFill>
              </a:rPr>
              <a:t>ntimorphic</a:t>
            </a:r>
            <a:r>
              <a:rPr lang="it-IT" sz="2800" dirty="0" smtClean="0">
                <a:solidFill>
                  <a:schemeClr val="tx1"/>
                </a:solidFill>
              </a:rPr>
              <a:t> allele or </a:t>
            </a:r>
            <a:r>
              <a:rPr lang="it-IT" sz="2800" dirty="0" err="1" smtClean="0">
                <a:solidFill>
                  <a:schemeClr val="tx1"/>
                </a:solidFill>
              </a:rPr>
              <a:t>dominant</a:t>
            </a:r>
            <a:r>
              <a:rPr lang="it-IT" sz="2800" dirty="0" smtClean="0">
                <a:solidFill>
                  <a:schemeClr val="tx1"/>
                </a:solidFill>
              </a:rPr>
              <a:t> negative</a:t>
            </a:r>
          </a:p>
        </p:txBody>
      </p:sp>
      <p:sp>
        <p:nvSpPr>
          <p:cNvPr id="81923" name="Rectangle 3"/>
          <p:cNvSpPr>
            <a:spLocks noGrp="1" noChangeArrowheads="1"/>
          </p:cNvSpPr>
          <p:nvPr>
            <p:ph type="body" idx="1"/>
          </p:nvPr>
        </p:nvSpPr>
        <p:spPr>
          <a:xfrm>
            <a:off x="755650" y="1700213"/>
            <a:ext cx="7931150" cy="4824412"/>
          </a:xfrm>
        </p:spPr>
        <p:txBody>
          <a:bodyPr/>
          <a:lstStyle/>
          <a:p>
            <a:pPr eaLnBrk="1" hangingPunct="1">
              <a:spcBef>
                <a:spcPct val="50000"/>
              </a:spcBef>
            </a:pPr>
            <a:r>
              <a:rPr lang="it-IT" sz="2000" dirty="0" err="1" smtClean="0"/>
              <a:t>antimorphic</a:t>
            </a:r>
            <a:r>
              <a:rPr lang="it-IT" sz="2000" dirty="0" smtClean="0"/>
              <a:t> (anti=</a:t>
            </a:r>
            <a:r>
              <a:rPr lang="it-IT" sz="2000" dirty="0" err="1" smtClean="0"/>
              <a:t>against</a:t>
            </a:r>
            <a:r>
              <a:rPr lang="it-IT" sz="2000" dirty="0" smtClean="0"/>
              <a:t>) </a:t>
            </a:r>
            <a:r>
              <a:rPr lang="it-IT" sz="2000" dirty="0" err="1" smtClean="0"/>
              <a:t>is</a:t>
            </a:r>
            <a:r>
              <a:rPr lang="it-IT" sz="2000" dirty="0" smtClean="0"/>
              <a:t> a </a:t>
            </a:r>
            <a:r>
              <a:rPr lang="it-IT" sz="2000" dirty="0" err="1" smtClean="0"/>
              <a:t>type</a:t>
            </a:r>
            <a:r>
              <a:rPr lang="it-IT" sz="2000" dirty="0" smtClean="0"/>
              <a:t> of </a:t>
            </a:r>
            <a:r>
              <a:rPr lang="it-IT" sz="2000" dirty="0" err="1" smtClean="0"/>
              <a:t>change</a:t>
            </a:r>
            <a:r>
              <a:rPr lang="it-IT" sz="2000" dirty="0" smtClean="0"/>
              <a:t> in </a:t>
            </a:r>
            <a:r>
              <a:rPr lang="it-IT" sz="2000" dirty="0" err="1" smtClean="0"/>
              <a:t>which</a:t>
            </a:r>
            <a:r>
              <a:rPr lang="it-IT" sz="2000" dirty="0" smtClean="0"/>
              <a:t> the </a:t>
            </a:r>
            <a:r>
              <a:rPr lang="it-IT" sz="2000" dirty="0" err="1" smtClean="0"/>
              <a:t>altered</a:t>
            </a:r>
            <a:r>
              <a:rPr lang="it-IT" sz="2000" dirty="0" smtClean="0"/>
              <a:t> gene </a:t>
            </a:r>
            <a:r>
              <a:rPr lang="it-IT" sz="2000" dirty="0" err="1" smtClean="0"/>
              <a:t>product</a:t>
            </a:r>
            <a:r>
              <a:rPr lang="it-IT" sz="2000" dirty="0" smtClean="0"/>
              <a:t> </a:t>
            </a:r>
            <a:r>
              <a:rPr lang="it-IT" sz="2000" dirty="0" err="1" smtClean="0"/>
              <a:t>possesses</a:t>
            </a:r>
            <a:r>
              <a:rPr lang="it-IT" sz="2000" dirty="0" smtClean="0"/>
              <a:t> an </a:t>
            </a:r>
            <a:r>
              <a:rPr lang="it-IT" sz="2000" dirty="0" err="1" smtClean="0"/>
              <a:t>altered</a:t>
            </a:r>
            <a:r>
              <a:rPr lang="it-IT" sz="2000" dirty="0" smtClean="0"/>
              <a:t> </a:t>
            </a:r>
            <a:r>
              <a:rPr lang="it-IT" sz="2000" dirty="0" err="1" smtClean="0"/>
              <a:t>molecular</a:t>
            </a:r>
            <a:r>
              <a:rPr lang="it-IT" sz="2000" dirty="0" smtClean="0"/>
              <a:t> </a:t>
            </a:r>
            <a:r>
              <a:rPr lang="it-IT" sz="2000" dirty="0" err="1" smtClean="0"/>
              <a:t>function</a:t>
            </a:r>
            <a:r>
              <a:rPr lang="it-IT" sz="2000" dirty="0" smtClean="0"/>
              <a:t> </a:t>
            </a:r>
            <a:r>
              <a:rPr lang="it-IT" sz="2000" dirty="0" err="1" smtClean="0"/>
              <a:t>that</a:t>
            </a:r>
            <a:r>
              <a:rPr lang="it-IT" sz="2000" dirty="0" smtClean="0"/>
              <a:t> </a:t>
            </a:r>
            <a:r>
              <a:rPr lang="it-IT" sz="2000" dirty="0" err="1" smtClean="0"/>
              <a:t>acts</a:t>
            </a:r>
            <a:r>
              <a:rPr lang="it-IT" sz="2000" dirty="0" smtClean="0"/>
              <a:t> </a:t>
            </a:r>
            <a:r>
              <a:rPr lang="it-IT" sz="2000" dirty="0" err="1" smtClean="0"/>
              <a:t>antagonistically</a:t>
            </a:r>
            <a:r>
              <a:rPr lang="it-IT" sz="2000" dirty="0" smtClean="0"/>
              <a:t> to the wild-</a:t>
            </a:r>
            <a:r>
              <a:rPr lang="it-IT" sz="2000" dirty="0" err="1" smtClean="0"/>
              <a:t>type</a:t>
            </a:r>
            <a:r>
              <a:rPr lang="it-IT" sz="2000" dirty="0" smtClean="0"/>
              <a:t> allele</a:t>
            </a:r>
          </a:p>
          <a:p>
            <a:pPr eaLnBrk="1" hangingPunct="1">
              <a:spcBef>
                <a:spcPct val="50000"/>
              </a:spcBef>
            </a:pPr>
            <a:r>
              <a:rPr lang="it-IT" sz="2000" dirty="0" err="1"/>
              <a:t>a</a:t>
            </a:r>
            <a:r>
              <a:rPr lang="it-IT" sz="2000" dirty="0" err="1" smtClean="0"/>
              <a:t>ntimorphic</a:t>
            </a:r>
            <a:r>
              <a:rPr lang="it-IT" sz="2000" dirty="0" smtClean="0"/>
              <a:t> </a:t>
            </a:r>
            <a:r>
              <a:rPr lang="it-IT" sz="2000" dirty="0" err="1" smtClean="0"/>
              <a:t>alleles</a:t>
            </a:r>
            <a:r>
              <a:rPr lang="it-IT" sz="2000" dirty="0" smtClean="0"/>
              <a:t> are </a:t>
            </a:r>
            <a:r>
              <a:rPr lang="it-IT" sz="2000" dirty="0" err="1" smtClean="0"/>
              <a:t>always</a:t>
            </a:r>
            <a:r>
              <a:rPr lang="it-IT" sz="2000" dirty="0" smtClean="0"/>
              <a:t> </a:t>
            </a:r>
            <a:r>
              <a:rPr lang="it-IT" sz="2000" dirty="0" err="1" smtClean="0"/>
              <a:t>dominant</a:t>
            </a:r>
            <a:endParaRPr lang="it-IT" sz="2000" dirty="0" smtClean="0"/>
          </a:p>
          <a:p>
            <a:pPr eaLnBrk="1" hangingPunct="1">
              <a:spcBef>
                <a:spcPct val="50000"/>
              </a:spcBef>
            </a:pPr>
            <a:r>
              <a:rPr lang="it-IT" sz="2000" dirty="0" err="1"/>
              <a:t>i</a:t>
            </a:r>
            <a:r>
              <a:rPr lang="it-IT" sz="2000" dirty="0" err="1" smtClean="0"/>
              <a:t>s</a:t>
            </a:r>
            <a:r>
              <a:rPr lang="it-IT" sz="2000" dirty="0" smtClean="0"/>
              <a:t> the </a:t>
            </a:r>
            <a:r>
              <a:rPr lang="it-IT" sz="2000" dirty="0" err="1" smtClean="0"/>
              <a:t>result</a:t>
            </a:r>
            <a:r>
              <a:rPr lang="it-IT" sz="2000" dirty="0" smtClean="0"/>
              <a:t> of a </a:t>
            </a:r>
            <a:r>
              <a:rPr lang="it-IT" sz="2000" dirty="0" err="1" smtClean="0"/>
              <a:t>change</a:t>
            </a:r>
            <a:r>
              <a:rPr lang="it-IT" sz="2000" dirty="0" smtClean="0"/>
              <a:t> </a:t>
            </a:r>
            <a:r>
              <a:rPr lang="it-IT" sz="2000" dirty="0" err="1" smtClean="0"/>
              <a:t>affecting</a:t>
            </a:r>
            <a:r>
              <a:rPr lang="it-IT" sz="2000" dirty="0" smtClean="0"/>
              <a:t> a gene </a:t>
            </a:r>
            <a:r>
              <a:rPr lang="it-IT" sz="2000" dirty="0" err="1" smtClean="0"/>
              <a:t>whose</a:t>
            </a:r>
            <a:r>
              <a:rPr lang="it-IT" sz="2000" dirty="0" smtClean="0"/>
              <a:t> </a:t>
            </a:r>
            <a:r>
              <a:rPr lang="it-IT" sz="2000" dirty="0" err="1" smtClean="0"/>
              <a:t>protein</a:t>
            </a:r>
            <a:r>
              <a:rPr lang="it-IT" sz="2000" dirty="0" smtClean="0"/>
              <a:t> </a:t>
            </a:r>
            <a:r>
              <a:rPr lang="it-IT" sz="2000" dirty="0" err="1" smtClean="0"/>
              <a:t>product</a:t>
            </a:r>
            <a:r>
              <a:rPr lang="it-IT" sz="2000" dirty="0" smtClean="0"/>
              <a:t> </a:t>
            </a:r>
            <a:r>
              <a:rPr lang="it-IT" sz="2000" dirty="0" err="1" smtClean="0"/>
              <a:t>works</a:t>
            </a:r>
            <a:r>
              <a:rPr lang="it-IT" sz="2000" dirty="0" smtClean="0"/>
              <a:t> </a:t>
            </a:r>
            <a:r>
              <a:rPr lang="it-IT" sz="2000" dirty="0" err="1" smtClean="0"/>
              <a:t>cooperatively</a:t>
            </a:r>
            <a:r>
              <a:rPr lang="it-IT" sz="2000" dirty="0" smtClean="0"/>
              <a:t> with </a:t>
            </a:r>
            <a:r>
              <a:rPr lang="it-IT" sz="2000" dirty="0" err="1" smtClean="0"/>
              <a:t>other</a:t>
            </a:r>
            <a:r>
              <a:rPr lang="it-IT" sz="2000" dirty="0" smtClean="0"/>
              <a:t> </a:t>
            </a:r>
            <a:r>
              <a:rPr lang="it-IT" sz="2000" dirty="0" err="1" smtClean="0"/>
              <a:t>proteins</a:t>
            </a:r>
            <a:endParaRPr lang="it-IT" sz="2000" dirty="0" smtClean="0"/>
          </a:p>
          <a:p>
            <a:pPr eaLnBrk="1" hangingPunct="1">
              <a:spcBef>
                <a:spcPct val="50000"/>
              </a:spcBef>
            </a:pPr>
            <a:r>
              <a:rPr lang="it-IT" sz="2000" dirty="0" err="1"/>
              <a:t>specific</a:t>
            </a:r>
            <a:r>
              <a:rPr lang="it-IT" sz="2000" dirty="0"/>
              <a:t> </a:t>
            </a:r>
            <a:r>
              <a:rPr lang="it-IT" sz="2000" dirty="0" err="1"/>
              <a:t>mutations</a:t>
            </a:r>
            <a:r>
              <a:rPr lang="it-IT" sz="2000" dirty="0"/>
              <a:t> turn the </a:t>
            </a:r>
            <a:r>
              <a:rPr lang="it-IT" sz="2000" dirty="0" err="1"/>
              <a:t>altered</a:t>
            </a:r>
            <a:r>
              <a:rPr lang="it-IT" sz="2000" dirty="0"/>
              <a:t> </a:t>
            </a:r>
            <a:r>
              <a:rPr lang="it-IT" sz="2000" dirty="0" err="1"/>
              <a:t>protein</a:t>
            </a:r>
            <a:r>
              <a:rPr lang="it-IT" sz="2000" dirty="0"/>
              <a:t> </a:t>
            </a:r>
            <a:r>
              <a:rPr lang="it-IT" sz="2000" dirty="0" err="1"/>
              <a:t>into</a:t>
            </a:r>
            <a:r>
              <a:rPr lang="it-IT" sz="2000" dirty="0"/>
              <a:t> a </a:t>
            </a:r>
            <a:r>
              <a:rPr lang="it-IT" sz="2000" dirty="0" err="1"/>
              <a:t>disturbing</a:t>
            </a:r>
            <a:r>
              <a:rPr lang="it-IT" sz="2000" dirty="0"/>
              <a:t> </a:t>
            </a:r>
            <a:r>
              <a:rPr lang="it-IT" sz="2000" dirty="0" err="1"/>
              <a:t>factor</a:t>
            </a:r>
            <a:r>
              <a:rPr lang="it-IT" sz="2000" dirty="0"/>
              <a:t> </a:t>
            </a:r>
            <a:r>
              <a:rPr lang="it-IT" sz="2000" dirty="0" err="1"/>
              <a:t>towards</a:t>
            </a:r>
            <a:r>
              <a:rPr lang="it-IT" sz="2000" dirty="0"/>
              <a:t> the </a:t>
            </a:r>
            <a:r>
              <a:rPr lang="it-IT" sz="2000" dirty="0" err="1"/>
              <a:t>other</a:t>
            </a:r>
            <a:r>
              <a:rPr lang="it-IT" sz="2000" dirty="0"/>
              <a:t> </a:t>
            </a:r>
            <a:r>
              <a:rPr lang="it-IT" sz="2000" dirty="0" err="1"/>
              <a:t>proteins</a:t>
            </a:r>
            <a:r>
              <a:rPr lang="it-IT" sz="2000" dirty="0"/>
              <a:t> in the </a:t>
            </a:r>
            <a:r>
              <a:rPr lang="it-IT" sz="2000" dirty="0" err="1"/>
              <a:t>complex</a:t>
            </a:r>
            <a:r>
              <a:rPr lang="it-IT" sz="2000" dirty="0"/>
              <a:t>, </a:t>
            </a:r>
            <a:r>
              <a:rPr lang="it-IT" sz="2000" dirty="0" err="1"/>
              <a:t>even</a:t>
            </a:r>
            <a:r>
              <a:rPr lang="it-IT" sz="2000" dirty="0"/>
              <a:t> </a:t>
            </a:r>
            <a:r>
              <a:rPr lang="it-IT" sz="2000" dirty="0" err="1"/>
              <a:t>if</a:t>
            </a:r>
            <a:r>
              <a:rPr lang="it-IT" sz="2000" dirty="0"/>
              <a:t> </a:t>
            </a:r>
            <a:r>
              <a:rPr lang="it-IT" sz="2000" dirty="0" err="1"/>
              <a:t>they</a:t>
            </a:r>
            <a:r>
              <a:rPr lang="it-IT" sz="2000" dirty="0"/>
              <a:t> are </a:t>
            </a:r>
            <a:r>
              <a:rPr lang="it-IT" sz="2000" dirty="0" err="1"/>
              <a:t>all</a:t>
            </a:r>
            <a:r>
              <a:rPr lang="it-IT" sz="2000" dirty="0"/>
              <a:t> </a:t>
            </a:r>
            <a:r>
              <a:rPr lang="it-IT" sz="2000" dirty="0" err="1"/>
              <a:t>perfectly</a:t>
            </a:r>
            <a:r>
              <a:rPr lang="it-IT" sz="2000" dirty="0"/>
              <a:t> </a:t>
            </a:r>
            <a:r>
              <a:rPr lang="it-IT" sz="2000" dirty="0" err="1"/>
              <a:t>normal</a:t>
            </a:r>
            <a:endParaRPr lang="it-IT" sz="2000" dirty="0"/>
          </a:p>
          <a:p>
            <a:pPr eaLnBrk="1" hangingPunct="1">
              <a:spcBef>
                <a:spcPct val="50000"/>
              </a:spcBef>
            </a:pPr>
            <a:r>
              <a:rPr lang="it-IT" sz="2000" dirty="0" err="1" smtClean="0"/>
              <a:t>one</a:t>
            </a:r>
            <a:r>
              <a:rPr lang="it-IT" sz="2000" dirty="0" smtClean="0"/>
              <a:t> </a:t>
            </a:r>
            <a:r>
              <a:rPr lang="it-IT" sz="2000" dirty="0" err="1" smtClean="0"/>
              <a:t>example</a:t>
            </a:r>
            <a:r>
              <a:rPr lang="it-IT" sz="2000" dirty="0" smtClean="0"/>
              <a:t> </a:t>
            </a:r>
            <a:r>
              <a:rPr lang="it-IT" sz="2000" dirty="0" err="1" smtClean="0"/>
              <a:t>is</a:t>
            </a:r>
            <a:r>
              <a:rPr lang="it-IT" sz="2000" dirty="0" smtClean="0"/>
              <a:t> the </a:t>
            </a:r>
            <a:r>
              <a:rPr lang="it-IT" sz="2000" dirty="0" err="1" smtClean="0"/>
              <a:t>collagen</a:t>
            </a:r>
            <a:r>
              <a:rPr lang="it-IT" sz="2000" dirty="0" smtClean="0"/>
              <a:t> in </a:t>
            </a:r>
            <a:r>
              <a:rPr lang="it-IT" sz="2000" dirty="0" err="1" smtClean="0"/>
              <a:t>which</a:t>
            </a:r>
            <a:r>
              <a:rPr lang="it-IT" sz="2000" dirty="0" smtClean="0"/>
              <a:t> multiple </a:t>
            </a:r>
            <a:r>
              <a:rPr lang="it-IT" sz="2000" dirty="0" err="1" smtClean="0"/>
              <a:t>genes</a:t>
            </a:r>
            <a:r>
              <a:rPr lang="it-IT" sz="2000" dirty="0" smtClean="0"/>
              <a:t> (and </a:t>
            </a:r>
            <a:r>
              <a:rPr lang="it-IT" sz="2000" dirty="0" err="1" smtClean="0"/>
              <a:t>two</a:t>
            </a:r>
            <a:r>
              <a:rPr lang="it-IT" sz="2000" dirty="0" smtClean="0"/>
              <a:t> </a:t>
            </a:r>
            <a:r>
              <a:rPr lang="it-IT" sz="2000" dirty="0" err="1" smtClean="0"/>
              <a:t>alleles</a:t>
            </a:r>
            <a:r>
              <a:rPr lang="it-IT" sz="2000" dirty="0" smtClean="0"/>
              <a:t> for </a:t>
            </a:r>
            <a:r>
              <a:rPr lang="it-IT" sz="2000" dirty="0" err="1" smtClean="0"/>
              <a:t>each</a:t>
            </a:r>
            <a:r>
              <a:rPr lang="it-IT" sz="2000" dirty="0" smtClean="0"/>
              <a:t> gene) </a:t>
            </a:r>
            <a:r>
              <a:rPr lang="it-IT" sz="2000" dirty="0" err="1" smtClean="0"/>
              <a:t>contribute</a:t>
            </a:r>
            <a:r>
              <a:rPr lang="it-IT" sz="2000" dirty="0" smtClean="0"/>
              <a:t> to the </a:t>
            </a:r>
            <a:r>
              <a:rPr lang="it-IT" sz="2000" dirty="0" err="1" smtClean="0"/>
              <a:t>formation</a:t>
            </a:r>
            <a:r>
              <a:rPr lang="it-IT" sz="2000" dirty="0" smtClean="0"/>
              <a:t> of </a:t>
            </a:r>
            <a:r>
              <a:rPr lang="it-IT" sz="2000" dirty="0" err="1" smtClean="0"/>
              <a:t>proteins</a:t>
            </a:r>
            <a:r>
              <a:rPr lang="it-IT" sz="2000" dirty="0" smtClean="0"/>
              <a:t> </a:t>
            </a:r>
            <a:r>
              <a:rPr lang="it-IT" sz="2000" dirty="0" err="1" smtClean="0"/>
              <a:t>each</a:t>
            </a:r>
            <a:r>
              <a:rPr lang="it-IT" sz="2000" dirty="0" smtClean="0"/>
              <a:t> </a:t>
            </a:r>
            <a:r>
              <a:rPr lang="it-IT" sz="2000" dirty="0" err="1" smtClean="0"/>
              <a:t>producing</a:t>
            </a:r>
            <a:r>
              <a:rPr lang="it-IT" sz="2000" dirty="0" smtClean="0"/>
              <a:t> a </a:t>
            </a:r>
            <a:r>
              <a:rPr lang="it-IT" sz="2000" dirty="0" err="1" smtClean="0"/>
              <a:t>portion</a:t>
            </a:r>
            <a:r>
              <a:rPr lang="it-IT" sz="2000" dirty="0" smtClean="0"/>
              <a:t> of the base collagene </a:t>
            </a:r>
            <a:r>
              <a:rPr lang="it-IT" sz="2000" dirty="0" err="1" smtClean="0"/>
              <a:t>chains</a:t>
            </a:r>
            <a:r>
              <a:rPr lang="it-IT" sz="2000" dirty="0" smtClean="0"/>
              <a:t>: a </a:t>
            </a:r>
            <a:r>
              <a:rPr lang="it-IT" sz="2000" dirty="0" err="1" smtClean="0"/>
              <a:t>mutation</a:t>
            </a:r>
            <a:r>
              <a:rPr lang="it-IT" sz="2000" dirty="0" smtClean="0"/>
              <a:t> in </a:t>
            </a:r>
            <a:r>
              <a:rPr lang="it-IT" sz="2000" dirty="0" err="1" smtClean="0"/>
              <a:t>only</a:t>
            </a:r>
            <a:r>
              <a:rPr lang="it-IT" sz="2000" dirty="0" smtClean="0"/>
              <a:t> </a:t>
            </a:r>
            <a:r>
              <a:rPr lang="it-IT" sz="2000" dirty="0" err="1" smtClean="0"/>
              <a:t>one</a:t>
            </a:r>
            <a:r>
              <a:rPr lang="it-IT" sz="2000" dirty="0" smtClean="0"/>
              <a:t> allele </a:t>
            </a:r>
            <a:r>
              <a:rPr lang="it-IT" sz="2000" dirty="0" err="1" smtClean="0"/>
              <a:t>produces</a:t>
            </a:r>
            <a:r>
              <a:rPr lang="it-IT" sz="2000" dirty="0" smtClean="0"/>
              <a:t> a negative </a:t>
            </a:r>
            <a:r>
              <a:rPr lang="it-IT" sz="2000" dirty="0" err="1" smtClean="0"/>
              <a:t>effect</a:t>
            </a:r>
            <a:r>
              <a:rPr lang="it-IT" sz="2000" dirty="0" smtClean="0"/>
              <a:t> on a big </a:t>
            </a:r>
            <a:r>
              <a:rPr lang="it-IT" sz="2000" dirty="0" err="1" smtClean="0"/>
              <a:t>number</a:t>
            </a:r>
            <a:r>
              <a:rPr lang="it-IT" sz="2000" dirty="0" smtClean="0"/>
              <a:t> of </a:t>
            </a:r>
            <a:r>
              <a:rPr lang="it-IT" sz="2000" dirty="0" err="1" smtClean="0"/>
              <a:t>aggregates</a:t>
            </a:r>
            <a:r>
              <a:rPr lang="it-IT" sz="2000" dirty="0" smtClean="0"/>
              <a:t> (</a:t>
            </a:r>
            <a:r>
              <a:rPr lang="it-IT" sz="2000" dirty="0" err="1" smtClean="0"/>
              <a:t>example</a:t>
            </a:r>
            <a:r>
              <a:rPr lang="it-IT" sz="2000" dirty="0" smtClean="0"/>
              <a:t>: </a:t>
            </a:r>
            <a:r>
              <a:rPr lang="it-IT" sz="2000" b="1" dirty="0" err="1"/>
              <a:t>O</a:t>
            </a:r>
            <a:r>
              <a:rPr lang="it-IT" sz="2000" b="1" dirty="0" err="1" smtClean="0"/>
              <a:t>steogenesis</a:t>
            </a:r>
            <a:r>
              <a:rPr lang="it-IT" sz="2000" b="1" dirty="0" smtClean="0"/>
              <a:t> </a:t>
            </a:r>
            <a:r>
              <a:rPr lang="it-IT" sz="2000" b="1" dirty="0" err="1" smtClean="0"/>
              <a:t>imperfecta</a:t>
            </a:r>
            <a:r>
              <a:rPr lang="it-IT" sz="2000" dirty="0" smtClean="0"/>
              <a:t>)</a:t>
            </a:r>
          </a:p>
        </p:txBody>
      </p:sp>
      <p:sp>
        <p:nvSpPr>
          <p:cNvPr id="546820"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274638"/>
            <a:ext cx="8229600" cy="777875"/>
          </a:xfrm>
        </p:spPr>
        <p:txBody>
          <a:bodyPr/>
          <a:lstStyle/>
          <a:p>
            <a:pPr algn="r" eaLnBrk="1" hangingPunct="1"/>
            <a:r>
              <a:rPr lang="it-IT" sz="2800" dirty="0" err="1" smtClean="0">
                <a:solidFill>
                  <a:srgbClr val="FF0000"/>
                </a:solidFill>
              </a:rPr>
              <a:t>structural</a:t>
            </a:r>
            <a:r>
              <a:rPr lang="it-IT" sz="2800" dirty="0" smtClean="0"/>
              <a:t> </a:t>
            </a:r>
            <a:r>
              <a:rPr lang="it-IT" sz="2800" dirty="0" err="1" smtClean="0"/>
              <a:t>classification</a:t>
            </a:r>
            <a:r>
              <a:rPr lang="it-IT" sz="2800" dirty="0" smtClean="0"/>
              <a:t> of </a:t>
            </a:r>
            <a:r>
              <a:rPr lang="it-IT" sz="2800" dirty="0" err="1" smtClean="0"/>
              <a:t>mutations</a:t>
            </a:r>
            <a:endParaRPr lang="it-IT" sz="2800" dirty="0" smtClean="0"/>
          </a:p>
        </p:txBody>
      </p:sp>
      <p:sp>
        <p:nvSpPr>
          <p:cNvPr id="82947" name="Rectangle 3"/>
          <p:cNvSpPr>
            <a:spLocks noGrp="1" noChangeArrowheads="1"/>
          </p:cNvSpPr>
          <p:nvPr>
            <p:ph type="body" idx="1"/>
          </p:nvPr>
        </p:nvSpPr>
        <p:spPr>
          <a:xfrm>
            <a:off x="1619250" y="1628775"/>
            <a:ext cx="7067550" cy="3095625"/>
          </a:xfrm>
        </p:spPr>
        <p:txBody>
          <a:bodyPr/>
          <a:lstStyle/>
          <a:p>
            <a:pPr marL="609600" indent="-609600" eaLnBrk="1" hangingPunct="1">
              <a:spcBef>
                <a:spcPct val="40000"/>
              </a:spcBef>
              <a:buFontTx/>
              <a:buAutoNum type="arabicPeriod"/>
            </a:pPr>
            <a:r>
              <a:rPr lang="it-IT" sz="2400" dirty="0" err="1" smtClean="0"/>
              <a:t>Substitutions</a:t>
            </a:r>
            <a:endParaRPr lang="it-IT" sz="2400" dirty="0" smtClean="0"/>
          </a:p>
          <a:p>
            <a:pPr marL="609600" indent="-609600" eaLnBrk="1" hangingPunct="1">
              <a:spcBef>
                <a:spcPct val="40000"/>
              </a:spcBef>
              <a:buFontTx/>
              <a:buAutoNum type="arabicPeriod"/>
            </a:pPr>
            <a:r>
              <a:rPr lang="it-IT" sz="2400" dirty="0"/>
              <a:t>s</a:t>
            </a:r>
            <a:r>
              <a:rPr lang="it-IT" sz="2400" dirty="0" smtClean="0"/>
              <a:t>mall </a:t>
            </a:r>
            <a:r>
              <a:rPr lang="it-IT" sz="2400" dirty="0" err="1" smtClean="0"/>
              <a:t>insertions</a:t>
            </a:r>
            <a:r>
              <a:rPr lang="it-IT" sz="2400" dirty="0" smtClean="0"/>
              <a:t>, </a:t>
            </a:r>
            <a:r>
              <a:rPr lang="it-IT" sz="2400" dirty="0" err="1" smtClean="0"/>
              <a:t>deletions</a:t>
            </a:r>
            <a:r>
              <a:rPr lang="it-IT" sz="2400" dirty="0" smtClean="0"/>
              <a:t> or </a:t>
            </a:r>
            <a:r>
              <a:rPr lang="it-IT" sz="2400" dirty="0" err="1" smtClean="0"/>
              <a:t>simultaneous</a:t>
            </a:r>
            <a:r>
              <a:rPr lang="it-IT" sz="2400" dirty="0" smtClean="0"/>
              <a:t> </a:t>
            </a:r>
            <a:r>
              <a:rPr lang="it-IT" sz="2400" dirty="0" err="1" smtClean="0"/>
              <a:t>insertions</a:t>
            </a:r>
            <a:r>
              <a:rPr lang="it-IT" sz="2400" dirty="0" smtClean="0"/>
              <a:t> + </a:t>
            </a:r>
            <a:r>
              <a:rPr lang="it-IT" sz="2400" dirty="0" err="1" smtClean="0"/>
              <a:t>deletions</a:t>
            </a:r>
            <a:r>
              <a:rPr lang="it-IT" sz="2400" dirty="0" smtClean="0"/>
              <a:t> (</a:t>
            </a:r>
            <a:r>
              <a:rPr lang="it-IT" sz="2400" dirty="0" err="1" smtClean="0"/>
              <a:t>indels</a:t>
            </a:r>
            <a:r>
              <a:rPr lang="it-IT" sz="2400" dirty="0" smtClean="0"/>
              <a:t>)</a:t>
            </a:r>
          </a:p>
          <a:p>
            <a:pPr marL="609600" indent="-609600" eaLnBrk="1" hangingPunct="1">
              <a:spcBef>
                <a:spcPct val="40000"/>
              </a:spcBef>
              <a:buFontTx/>
              <a:buAutoNum type="arabicPeriod"/>
            </a:pPr>
            <a:r>
              <a:rPr lang="it-IT" sz="2400" dirty="0" err="1"/>
              <a:t>g</a:t>
            </a:r>
            <a:r>
              <a:rPr lang="it-IT" sz="2400" dirty="0" err="1" smtClean="0"/>
              <a:t>enomic</a:t>
            </a:r>
            <a:r>
              <a:rPr lang="it-IT" sz="2400" dirty="0" smtClean="0"/>
              <a:t> </a:t>
            </a:r>
            <a:r>
              <a:rPr lang="it-IT" sz="2400" dirty="0" err="1" smtClean="0"/>
              <a:t>rearrangements</a:t>
            </a:r>
            <a:r>
              <a:rPr lang="it-IT" sz="2400" dirty="0" smtClean="0"/>
              <a:t> with </a:t>
            </a:r>
            <a:r>
              <a:rPr lang="it-IT" sz="2400" dirty="0" err="1" smtClean="0"/>
              <a:t>two</a:t>
            </a:r>
            <a:r>
              <a:rPr lang="it-IT" sz="2400" dirty="0" smtClean="0"/>
              <a:t> </a:t>
            </a:r>
            <a:r>
              <a:rPr lang="it-IT" sz="2400" dirty="0" err="1" smtClean="0"/>
              <a:t>breakpoints</a:t>
            </a:r>
            <a:r>
              <a:rPr lang="it-IT" sz="2400" dirty="0" smtClean="0"/>
              <a:t> (</a:t>
            </a:r>
            <a:r>
              <a:rPr lang="it-IT" sz="2400" dirty="0" err="1" smtClean="0"/>
              <a:t>deletions</a:t>
            </a:r>
            <a:r>
              <a:rPr lang="it-IT" sz="2400" dirty="0" smtClean="0"/>
              <a:t>, </a:t>
            </a:r>
            <a:r>
              <a:rPr lang="it-IT" sz="2400" dirty="0" err="1" smtClean="0"/>
              <a:t>duplications</a:t>
            </a:r>
            <a:r>
              <a:rPr lang="it-IT" sz="2400" dirty="0" smtClean="0"/>
              <a:t>) or more </a:t>
            </a:r>
            <a:r>
              <a:rPr lang="it-IT" sz="2400" dirty="0" err="1" smtClean="0"/>
              <a:t>than</a:t>
            </a:r>
            <a:r>
              <a:rPr lang="it-IT" sz="2400" dirty="0" smtClean="0"/>
              <a:t> </a:t>
            </a:r>
            <a:r>
              <a:rPr lang="it-IT" sz="2400" dirty="0" err="1" smtClean="0"/>
              <a:t>two</a:t>
            </a:r>
            <a:r>
              <a:rPr lang="it-IT" sz="2400" dirty="0" smtClean="0"/>
              <a:t> </a:t>
            </a:r>
            <a:r>
              <a:rPr lang="it-IT" sz="2400" dirty="0" err="1" smtClean="0"/>
              <a:t>breakpoints</a:t>
            </a:r>
            <a:r>
              <a:rPr lang="it-IT" sz="2400" dirty="0" smtClean="0"/>
              <a:t> (</a:t>
            </a:r>
            <a:r>
              <a:rPr lang="it-IT" sz="2400" dirty="0" err="1" smtClean="0"/>
              <a:t>translocations</a:t>
            </a:r>
            <a:r>
              <a:rPr lang="it-IT" sz="2400" dirty="0" smtClean="0"/>
              <a:t>, </a:t>
            </a:r>
            <a:r>
              <a:rPr lang="it-IT" sz="2400" dirty="0" err="1" smtClean="0"/>
              <a:t>inversions</a:t>
            </a:r>
            <a:r>
              <a:rPr lang="it-IT" sz="2400" dirty="0" smtClean="0"/>
              <a:t>, </a:t>
            </a:r>
            <a:r>
              <a:rPr lang="it-IT" sz="2400" dirty="0" err="1" smtClean="0"/>
              <a:t>others</a:t>
            </a:r>
            <a:r>
              <a:rPr lang="it-IT" sz="2400" dirty="0" smtClean="0"/>
              <a:t>)</a:t>
            </a:r>
          </a:p>
          <a:p>
            <a:pPr marL="609600" indent="-609600" eaLnBrk="1" hangingPunct="1">
              <a:spcBef>
                <a:spcPct val="40000"/>
              </a:spcBef>
              <a:buFontTx/>
              <a:buAutoNum type="arabicPeriod"/>
            </a:pPr>
            <a:r>
              <a:rPr lang="it-IT" sz="2400" dirty="0" smtClean="0"/>
              <a:t>copy </a:t>
            </a:r>
            <a:r>
              <a:rPr lang="it-IT" sz="2400" dirty="0" err="1" smtClean="0"/>
              <a:t>number</a:t>
            </a:r>
            <a:r>
              <a:rPr lang="it-IT" sz="2400" dirty="0" smtClean="0"/>
              <a:t> </a:t>
            </a:r>
            <a:r>
              <a:rPr lang="it-IT" sz="2400" dirty="0" err="1" smtClean="0"/>
              <a:t>variations</a:t>
            </a:r>
            <a:r>
              <a:rPr lang="it-IT" sz="2400" dirty="0" smtClean="0"/>
              <a:t> (CNV)</a:t>
            </a:r>
          </a:p>
          <a:p>
            <a:pPr marL="609600" indent="-609600" eaLnBrk="1" hangingPunct="1">
              <a:spcBef>
                <a:spcPct val="40000"/>
              </a:spcBef>
              <a:buFontTx/>
              <a:buNone/>
            </a:pPr>
            <a:endParaRPr lang="it-IT" sz="2400" dirty="0" smtClean="0"/>
          </a:p>
        </p:txBody>
      </p:sp>
      <p:sp>
        <p:nvSpPr>
          <p:cNvPr id="547844"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
        <p:nvSpPr>
          <p:cNvPr id="6" name="Text Box 5"/>
          <p:cNvSpPr txBox="1">
            <a:spLocks noChangeArrowheads="1"/>
          </p:cNvSpPr>
          <p:nvPr/>
        </p:nvSpPr>
        <p:spPr bwMode="auto">
          <a:xfrm>
            <a:off x="1403350" y="5013325"/>
            <a:ext cx="6408738" cy="763286"/>
          </a:xfrm>
          <a:prstGeom prst="rect">
            <a:avLst/>
          </a:prstGeom>
          <a:noFill/>
          <a:ln w="12700">
            <a:noFill/>
            <a:miter lim="800000"/>
            <a:headEnd type="none" w="sm" len="sm"/>
            <a:tailEnd type="none" w="sm" len="sm"/>
          </a:ln>
        </p:spPr>
        <p:txBody>
          <a:bodyPr>
            <a:spAutoFit/>
          </a:bodyPr>
          <a:lstStyle/>
          <a:p>
            <a:pPr>
              <a:lnSpc>
                <a:spcPct val="90000"/>
              </a:lnSpc>
              <a:spcBef>
                <a:spcPct val="40000"/>
              </a:spcBef>
            </a:pPr>
            <a:r>
              <a:rPr lang="it-IT" dirty="0" smtClean="0"/>
              <a:t>To </a:t>
            </a:r>
            <a:r>
              <a:rPr lang="it-IT" dirty="0" err="1" smtClean="0"/>
              <a:t>these</a:t>
            </a:r>
            <a:r>
              <a:rPr lang="it-IT" dirty="0" smtClean="0"/>
              <a:t> </a:t>
            </a:r>
            <a:r>
              <a:rPr lang="it-IT" dirty="0" err="1" smtClean="0"/>
              <a:t>four</a:t>
            </a:r>
            <a:r>
              <a:rPr lang="it-IT" dirty="0" smtClean="0"/>
              <a:t> </a:t>
            </a:r>
            <a:r>
              <a:rPr lang="it-IT" dirty="0" err="1" smtClean="0"/>
              <a:t>classes</a:t>
            </a:r>
            <a:r>
              <a:rPr lang="it-IT" dirty="0" smtClean="0"/>
              <a:t> </a:t>
            </a:r>
            <a:r>
              <a:rPr lang="it-IT" dirty="0" err="1" smtClean="0"/>
              <a:t>belong</a:t>
            </a:r>
            <a:r>
              <a:rPr lang="it-IT" dirty="0" smtClean="0"/>
              <a:t> </a:t>
            </a:r>
            <a:r>
              <a:rPr lang="it-IT" dirty="0" err="1" smtClean="0"/>
              <a:t>both</a:t>
            </a:r>
            <a:r>
              <a:rPr lang="it-IT" dirty="0" smtClean="0"/>
              <a:t> the </a:t>
            </a:r>
            <a:r>
              <a:rPr lang="it-IT" dirty="0" err="1" smtClean="0"/>
              <a:t>harmless</a:t>
            </a:r>
            <a:r>
              <a:rPr lang="it-IT" dirty="0" smtClean="0"/>
              <a:t> and the </a:t>
            </a:r>
            <a:r>
              <a:rPr lang="it-IT" dirty="0" err="1" smtClean="0"/>
              <a:t>disease-causing</a:t>
            </a:r>
            <a:r>
              <a:rPr lang="it-IT" dirty="0" smtClean="0"/>
              <a:t> </a:t>
            </a:r>
            <a:r>
              <a:rPr lang="it-IT" dirty="0" err="1" smtClean="0"/>
              <a:t>mutations</a:t>
            </a:r>
            <a:endParaRPr lang="it-IT"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74638"/>
            <a:ext cx="8229600" cy="777875"/>
          </a:xfrm>
        </p:spPr>
        <p:txBody>
          <a:bodyPr/>
          <a:lstStyle/>
          <a:p>
            <a:pPr algn="r" eaLnBrk="1" hangingPunct="1"/>
            <a:r>
              <a:rPr lang="it-IT" sz="2800" dirty="0" err="1" smtClean="0"/>
              <a:t>substitutions</a:t>
            </a:r>
            <a:endParaRPr lang="it-IT" sz="2800" dirty="0" smtClean="0"/>
          </a:p>
        </p:txBody>
      </p:sp>
      <p:sp>
        <p:nvSpPr>
          <p:cNvPr id="83971" name="Rectangle 3"/>
          <p:cNvSpPr>
            <a:spLocks noGrp="1" noChangeArrowheads="1"/>
          </p:cNvSpPr>
          <p:nvPr>
            <p:ph type="body" idx="1"/>
          </p:nvPr>
        </p:nvSpPr>
        <p:spPr>
          <a:xfrm>
            <a:off x="1042988" y="1628775"/>
            <a:ext cx="7643812" cy="4392613"/>
          </a:xfrm>
        </p:spPr>
        <p:txBody>
          <a:bodyPr/>
          <a:lstStyle/>
          <a:p>
            <a:pPr marL="0" indent="0" eaLnBrk="1" hangingPunct="1">
              <a:lnSpc>
                <a:spcPct val="80000"/>
              </a:lnSpc>
              <a:spcBef>
                <a:spcPct val="40000"/>
              </a:spcBef>
            </a:pPr>
            <a:r>
              <a:rPr lang="it-IT" sz="2000" dirty="0" err="1">
                <a:solidFill>
                  <a:srgbClr val="6600FF"/>
                </a:solidFill>
              </a:rPr>
              <a:t>s</a:t>
            </a:r>
            <a:r>
              <a:rPr lang="it-IT" sz="2000" dirty="0" err="1" smtClean="0">
                <a:solidFill>
                  <a:srgbClr val="6600FF"/>
                </a:solidFill>
              </a:rPr>
              <a:t>ilent</a:t>
            </a:r>
            <a:r>
              <a:rPr lang="it-IT" sz="2000" dirty="0" smtClean="0">
                <a:solidFill>
                  <a:srgbClr val="6600FF"/>
                </a:solidFill>
              </a:rPr>
              <a:t> </a:t>
            </a:r>
            <a:r>
              <a:rPr lang="it-IT" sz="2000" dirty="0" err="1" smtClean="0">
                <a:solidFill>
                  <a:srgbClr val="6600FF"/>
                </a:solidFill>
              </a:rPr>
              <a:t>mutations</a:t>
            </a:r>
            <a:r>
              <a:rPr lang="it-IT" sz="2000" dirty="0" smtClean="0">
                <a:solidFill>
                  <a:srgbClr val="6600FF"/>
                </a:solidFill>
              </a:rPr>
              <a:t>, </a:t>
            </a:r>
            <a:r>
              <a:rPr lang="it-IT" sz="2000" dirty="0" err="1" smtClean="0">
                <a:solidFill>
                  <a:srgbClr val="6600FF"/>
                </a:solidFill>
              </a:rPr>
              <a:t>when</a:t>
            </a:r>
            <a:r>
              <a:rPr lang="it-IT" sz="2000" dirty="0" smtClean="0">
                <a:solidFill>
                  <a:srgbClr val="6600FF"/>
                </a:solidFill>
              </a:rPr>
              <a:t> the </a:t>
            </a:r>
            <a:r>
              <a:rPr lang="it-IT" sz="2000" dirty="0" err="1" smtClean="0">
                <a:solidFill>
                  <a:srgbClr val="6600FF"/>
                </a:solidFill>
              </a:rPr>
              <a:t>aminoacid</a:t>
            </a:r>
            <a:r>
              <a:rPr lang="it-IT" sz="2000" dirty="0" smtClean="0">
                <a:solidFill>
                  <a:srgbClr val="6600FF"/>
                </a:solidFill>
              </a:rPr>
              <a:t> </a:t>
            </a:r>
            <a:r>
              <a:rPr lang="it-IT" sz="2000" dirty="0" err="1" smtClean="0">
                <a:solidFill>
                  <a:srgbClr val="6600FF"/>
                </a:solidFill>
              </a:rPr>
              <a:t>does</a:t>
            </a:r>
            <a:r>
              <a:rPr lang="it-IT" sz="2000" dirty="0" smtClean="0">
                <a:solidFill>
                  <a:srgbClr val="6600FF"/>
                </a:solidFill>
              </a:rPr>
              <a:t> </a:t>
            </a:r>
            <a:r>
              <a:rPr lang="it-IT" sz="2000" dirty="0" err="1" smtClean="0">
                <a:solidFill>
                  <a:srgbClr val="6600FF"/>
                </a:solidFill>
              </a:rPr>
              <a:t>not</a:t>
            </a:r>
            <a:r>
              <a:rPr lang="it-IT" sz="2000" dirty="0" smtClean="0">
                <a:solidFill>
                  <a:srgbClr val="6600FF"/>
                </a:solidFill>
              </a:rPr>
              <a:t> </a:t>
            </a:r>
            <a:r>
              <a:rPr lang="it-IT" sz="2000" dirty="0" err="1" smtClean="0">
                <a:solidFill>
                  <a:srgbClr val="6600FF"/>
                </a:solidFill>
              </a:rPr>
              <a:t>change</a:t>
            </a:r>
            <a:endParaRPr lang="it-IT" sz="2000" dirty="0" smtClean="0">
              <a:solidFill>
                <a:srgbClr val="6600FF"/>
              </a:solidFill>
            </a:endParaRPr>
          </a:p>
          <a:p>
            <a:pPr marL="0" indent="0" eaLnBrk="1" hangingPunct="1">
              <a:lnSpc>
                <a:spcPct val="80000"/>
              </a:lnSpc>
              <a:spcBef>
                <a:spcPct val="40000"/>
              </a:spcBef>
            </a:pPr>
            <a:r>
              <a:rPr lang="it-IT" sz="2000" dirty="0" err="1">
                <a:solidFill>
                  <a:srgbClr val="6600FF"/>
                </a:solidFill>
              </a:rPr>
              <a:t>m</a:t>
            </a:r>
            <a:r>
              <a:rPr lang="it-IT" sz="2000" dirty="0" err="1" smtClean="0">
                <a:solidFill>
                  <a:srgbClr val="6600FF"/>
                </a:solidFill>
              </a:rPr>
              <a:t>issense</a:t>
            </a:r>
            <a:r>
              <a:rPr lang="it-IT" sz="2000" dirty="0" smtClean="0">
                <a:solidFill>
                  <a:srgbClr val="6600FF"/>
                </a:solidFill>
              </a:rPr>
              <a:t> </a:t>
            </a:r>
            <a:r>
              <a:rPr lang="it-IT" sz="2000" dirty="0" err="1" smtClean="0">
                <a:solidFill>
                  <a:srgbClr val="6600FF"/>
                </a:solidFill>
              </a:rPr>
              <a:t>mutations</a:t>
            </a:r>
            <a:r>
              <a:rPr lang="it-IT" sz="2000" dirty="0" smtClean="0">
                <a:solidFill>
                  <a:srgbClr val="6600FF"/>
                </a:solidFill>
              </a:rPr>
              <a:t>, </a:t>
            </a:r>
            <a:r>
              <a:rPr lang="it-IT" sz="2000" dirty="0" err="1" smtClean="0">
                <a:solidFill>
                  <a:srgbClr val="6600FF"/>
                </a:solidFill>
              </a:rPr>
              <a:t>when</a:t>
            </a:r>
            <a:r>
              <a:rPr lang="it-IT" sz="2000" dirty="0" smtClean="0">
                <a:solidFill>
                  <a:srgbClr val="6600FF"/>
                </a:solidFill>
              </a:rPr>
              <a:t> </a:t>
            </a:r>
            <a:r>
              <a:rPr lang="it-IT" sz="2000" dirty="0" err="1" smtClean="0">
                <a:solidFill>
                  <a:srgbClr val="6600FF"/>
                </a:solidFill>
              </a:rPr>
              <a:t>one</a:t>
            </a:r>
            <a:r>
              <a:rPr lang="it-IT" sz="2000" dirty="0" smtClean="0">
                <a:solidFill>
                  <a:srgbClr val="6600FF"/>
                </a:solidFill>
              </a:rPr>
              <a:t> </a:t>
            </a:r>
            <a:r>
              <a:rPr lang="it-IT" sz="2000" dirty="0" err="1" smtClean="0">
                <a:solidFill>
                  <a:srgbClr val="6600FF"/>
                </a:solidFill>
              </a:rPr>
              <a:t>aminoacid</a:t>
            </a:r>
            <a:r>
              <a:rPr lang="it-IT" sz="2000" dirty="0" smtClean="0">
                <a:solidFill>
                  <a:srgbClr val="6600FF"/>
                </a:solidFill>
              </a:rPr>
              <a:t> </a:t>
            </a:r>
            <a:r>
              <a:rPr lang="it-IT" sz="2000" dirty="0" err="1" smtClean="0">
                <a:solidFill>
                  <a:srgbClr val="6600FF"/>
                </a:solidFill>
              </a:rPr>
              <a:t>is</a:t>
            </a:r>
            <a:r>
              <a:rPr lang="it-IT" sz="2000" dirty="0" smtClean="0">
                <a:solidFill>
                  <a:srgbClr val="6600FF"/>
                </a:solidFill>
              </a:rPr>
              <a:t> </a:t>
            </a:r>
            <a:r>
              <a:rPr lang="it-IT" sz="2000" dirty="0" err="1" smtClean="0">
                <a:solidFill>
                  <a:srgbClr val="6600FF"/>
                </a:solidFill>
              </a:rPr>
              <a:t>substituted</a:t>
            </a:r>
            <a:r>
              <a:rPr lang="it-IT" sz="2000" dirty="0" smtClean="0">
                <a:solidFill>
                  <a:srgbClr val="6600FF"/>
                </a:solidFill>
              </a:rPr>
              <a:t> by </a:t>
            </a:r>
            <a:r>
              <a:rPr lang="it-IT" sz="2000" dirty="0" err="1" smtClean="0">
                <a:solidFill>
                  <a:srgbClr val="6600FF"/>
                </a:solidFill>
              </a:rPr>
              <a:t>another</a:t>
            </a:r>
            <a:r>
              <a:rPr lang="it-IT" sz="2000" dirty="0" smtClean="0">
                <a:solidFill>
                  <a:srgbClr val="6600FF"/>
                </a:solidFill>
              </a:rPr>
              <a:t> </a:t>
            </a:r>
            <a:r>
              <a:rPr lang="it-IT" sz="2000" dirty="0" err="1" smtClean="0">
                <a:solidFill>
                  <a:srgbClr val="6600FF"/>
                </a:solidFill>
              </a:rPr>
              <a:t>aminoacid</a:t>
            </a:r>
            <a:endParaRPr lang="it-IT" sz="2000" dirty="0" smtClean="0">
              <a:solidFill>
                <a:srgbClr val="6600FF"/>
              </a:solidFill>
            </a:endParaRPr>
          </a:p>
          <a:p>
            <a:pPr marL="0" indent="0" eaLnBrk="1" hangingPunct="1">
              <a:lnSpc>
                <a:spcPct val="80000"/>
              </a:lnSpc>
              <a:spcBef>
                <a:spcPct val="40000"/>
              </a:spcBef>
            </a:pPr>
            <a:r>
              <a:rPr lang="it-IT" sz="2000" dirty="0">
                <a:solidFill>
                  <a:srgbClr val="6600FF"/>
                </a:solidFill>
              </a:rPr>
              <a:t>n</a:t>
            </a:r>
            <a:r>
              <a:rPr lang="it-IT" sz="2000" dirty="0" smtClean="0">
                <a:solidFill>
                  <a:srgbClr val="6600FF"/>
                </a:solidFill>
              </a:rPr>
              <a:t>onsense </a:t>
            </a:r>
            <a:r>
              <a:rPr lang="it-IT" sz="2000" dirty="0" err="1" smtClean="0">
                <a:solidFill>
                  <a:srgbClr val="6600FF"/>
                </a:solidFill>
              </a:rPr>
              <a:t>mutations</a:t>
            </a:r>
            <a:r>
              <a:rPr lang="it-IT" sz="2000" dirty="0" smtClean="0">
                <a:solidFill>
                  <a:srgbClr val="6600FF"/>
                </a:solidFill>
              </a:rPr>
              <a:t>, </a:t>
            </a:r>
            <a:r>
              <a:rPr lang="it-IT" sz="2000" dirty="0" err="1" smtClean="0">
                <a:solidFill>
                  <a:srgbClr val="6600FF"/>
                </a:solidFill>
              </a:rPr>
              <a:t>when</a:t>
            </a:r>
            <a:r>
              <a:rPr lang="it-IT" sz="2000" dirty="0" smtClean="0">
                <a:solidFill>
                  <a:srgbClr val="6600FF"/>
                </a:solidFill>
              </a:rPr>
              <a:t> an </a:t>
            </a:r>
            <a:r>
              <a:rPr lang="it-IT" sz="2000" dirty="0" err="1" smtClean="0">
                <a:solidFill>
                  <a:srgbClr val="6600FF"/>
                </a:solidFill>
              </a:rPr>
              <a:t>aminoacid</a:t>
            </a:r>
            <a:r>
              <a:rPr lang="it-IT" sz="2000" dirty="0" smtClean="0">
                <a:solidFill>
                  <a:srgbClr val="6600FF"/>
                </a:solidFill>
              </a:rPr>
              <a:t> </a:t>
            </a:r>
            <a:r>
              <a:rPr lang="it-IT" sz="2000" dirty="0" err="1" smtClean="0">
                <a:solidFill>
                  <a:srgbClr val="6600FF"/>
                </a:solidFill>
              </a:rPr>
              <a:t>is</a:t>
            </a:r>
            <a:r>
              <a:rPr lang="it-IT" sz="2000" dirty="0" smtClean="0">
                <a:solidFill>
                  <a:srgbClr val="6600FF"/>
                </a:solidFill>
              </a:rPr>
              <a:t> </a:t>
            </a:r>
            <a:r>
              <a:rPr lang="it-IT" sz="2000" dirty="0" err="1" smtClean="0">
                <a:solidFill>
                  <a:srgbClr val="6600FF"/>
                </a:solidFill>
              </a:rPr>
              <a:t>substituted</a:t>
            </a:r>
            <a:r>
              <a:rPr lang="it-IT" sz="2000" dirty="0" smtClean="0">
                <a:solidFill>
                  <a:srgbClr val="6600FF"/>
                </a:solidFill>
              </a:rPr>
              <a:t> by a premature stop </a:t>
            </a:r>
            <a:r>
              <a:rPr lang="it-IT" sz="2000" dirty="0" err="1" smtClean="0">
                <a:solidFill>
                  <a:srgbClr val="6600FF"/>
                </a:solidFill>
              </a:rPr>
              <a:t>codon</a:t>
            </a:r>
            <a:endParaRPr lang="it-IT" sz="2000" dirty="0" smtClean="0">
              <a:solidFill>
                <a:srgbClr val="6600FF"/>
              </a:solidFill>
            </a:endParaRPr>
          </a:p>
          <a:p>
            <a:pPr marL="0" indent="0" eaLnBrk="1" hangingPunct="1">
              <a:lnSpc>
                <a:spcPct val="80000"/>
              </a:lnSpc>
              <a:spcBef>
                <a:spcPct val="40000"/>
              </a:spcBef>
            </a:pPr>
            <a:r>
              <a:rPr lang="it-IT" sz="2000" dirty="0" err="1">
                <a:solidFill>
                  <a:srgbClr val="6600FF"/>
                </a:solidFill>
              </a:rPr>
              <a:t>n</a:t>
            </a:r>
            <a:r>
              <a:rPr lang="it-IT" sz="2000" dirty="0" err="1" smtClean="0">
                <a:solidFill>
                  <a:srgbClr val="6600FF"/>
                </a:solidFill>
              </a:rPr>
              <a:t>onstop</a:t>
            </a:r>
            <a:r>
              <a:rPr lang="it-IT" sz="2000" dirty="0" smtClean="0">
                <a:solidFill>
                  <a:srgbClr val="6600FF"/>
                </a:solidFill>
              </a:rPr>
              <a:t> </a:t>
            </a:r>
            <a:r>
              <a:rPr lang="it-IT" sz="2000" dirty="0" err="1" smtClean="0">
                <a:solidFill>
                  <a:srgbClr val="6600FF"/>
                </a:solidFill>
              </a:rPr>
              <a:t>mutations</a:t>
            </a:r>
            <a:r>
              <a:rPr lang="it-IT" sz="2000" dirty="0" smtClean="0">
                <a:solidFill>
                  <a:srgbClr val="6600FF"/>
                </a:solidFill>
              </a:rPr>
              <a:t>, </a:t>
            </a:r>
            <a:r>
              <a:rPr lang="it-IT" sz="2000" dirty="0" err="1" smtClean="0">
                <a:solidFill>
                  <a:srgbClr val="6600FF"/>
                </a:solidFill>
              </a:rPr>
              <a:t>when</a:t>
            </a:r>
            <a:r>
              <a:rPr lang="it-IT" sz="2000" dirty="0" smtClean="0">
                <a:solidFill>
                  <a:srgbClr val="6600FF"/>
                </a:solidFill>
              </a:rPr>
              <a:t> </a:t>
            </a:r>
            <a:r>
              <a:rPr lang="it-IT" sz="2000" dirty="0" err="1" smtClean="0">
                <a:solidFill>
                  <a:srgbClr val="6600FF"/>
                </a:solidFill>
              </a:rPr>
              <a:t>as</a:t>
            </a:r>
            <a:r>
              <a:rPr lang="it-IT" sz="2000" dirty="0" smtClean="0">
                <a:solidFill>
                  <a:srgbClr val="6600FF"/>
                </a:solidFill>
              </a:rPr>
              <a:t> a </a:t>
            </a:r>
            <a:r>
              <a:rPr lang="it-IT" sz="2000" dirty="0" err="1" smtClean="0">
                <a:solidFill>
                  <a:srgbClr val="6600FF"/>
                </a:solidFill>
              </a:rPr>
              <a:t>contrary</a:t>
            </a:r>
            <a:r>
              <a:rPr lang="it-IT" sz="2000" dirty="0" smtClean="0">
                <a:solidFill>
                  <a:srgbClr val="6600FF"/>
                </a:solidFill>
              </a:rPr>
              <a:t> a stop </a:t>
            </a:r>
            <a:r>
              <a:rPr lang="it-IT" sz="2000" dirty="0" err="1" smtClean="0">
                <a:solidFill>
                  <a:srgbClr val="6600FF"/>
                </a:solidFill>
              </a:rPr>
              <a:t>codon</a:t>
            </a:r>
            <a:r>
              <a:rPr lang="it-IT" sz="2000" dirty="0" smtClean="0">
                <a:solidFill>
                  <a:srgbClr val="6600FF"/>
                </a:solidFill>
              </a:rPr>
              <a:t> </a:t>
            </a:r>
            <a:r>
              <a:rPr lang="it-IT" sz="2000" dirty="0" err="1" smtClean="0">
                <a:solidFill>
                  <a:srgbClr val="6600FF"/>
                </a:solidFill>
              </a:rPr>
              <a:t>is</a:t>
            </a:r>
            <a:r>
              <a:rPr lang="it-IT" sz="2000" dirty="0" smtClean="0">
                <a:solidFill>
                  <a:srgbClr val="6600FF"/>
                </a:solidFill>
              </a:rPr>
              <a:t> </a:t>
            </a:r>
            <a:r>
              <a:rPr lang="it-IT" sz="2000" dirty="0" err="1" smtClean="0">
                <a:solidFill>
                  <a:srgbClr val="6600FF"/>
                </a:solidFill>
              </a:rPr>
              <a:t>substituted</a:t>
            </a:r>
            <a:r>
              <a:rPr lang="it-IT" sz="2000" dirty="0" smtClean="0">
                <a:solidFill>
                  <a:srgbClr val="6600FF"/>
                </a:solidFill>
              </a:rPr>
              <a:t> by </a:t>
            </a:r>
            <a:r>
              <a:rPr lang="it-IT" sz="2000" dirty="0" err="1" smtClean="0">
                <a:solidFill>
                  <a:srgbClr val="6600FF"/>
                </a:solidFill>
              </a:rPr>
              <a:t>another</a:t>
            </a:r>
            <a:r>
              <a:rPr lang="it-IT" sz="2000" dirty="0" smtClean="0">
                <a:solidFill>
                  <a:srgbClr val="6600FF"/>
                </a:solidFill>
              </a:rPr>
              <a:t> </a:t>
            </a:r>
            <a:r>
              <a:rPr lang="it-IT" sz="2000" dirty="0" err="1" smtClean="0">
                <a:solidFill>
                  <a:srgbClr val="6600FF"/>
                </a:solidFill>
              </a:rPr>
              <a:t>aminoacid</a:t>
            </a:r>
            <a:endParaRPr lang="it-IT" sz="2000" dirty="0" smtClean="0">
              <a:solidFill>
                <a:srgbClr val="6600FF"/>
              </a:solidFill>
            </a:endParaRPr>
          </a:p>
        </p:txBody>
      </p:sp>
      <p:sp>
        <p:nvSpPr>
          <p:cNvPr id="548868" name="Line 4"/>
          <p:cNvSpPr>
            <a:spLocks noChangeShapeType="1"/>
          </p:cNvSpPr>
          <p:nvPr/>
        </p:nvSpPr>
        <p:spPr bwMode="auto">
          <a:xfrm>
            <a:off x="827088" y="981075"/>
            <a:ext cx="7921625" cy="0"/>
          </a:xfrm>
          <a:prstGeom prst="line">
            <a:avLst/>
          </a:prstGeom>
          <a:noFill/>
          <a:ln w="57150">
            <a:solidFill>
              <a:srgbClr val="FFCC00"/>
            </a:solidFill>
            <a:round/>
            <a:headEnd type="none" w="sm" len="sm"/>
            <a:tailEnd type="none" w="sm" len="sm"/>
          </a:ln>
          <a:effectLst/>
        </p:spPr>
        <p:txBody>
          <a:bodyPr wrap="none"/>
          <a:lstStyle/>
          <a:p>
            <a:pPr>
              <a:defRPr/>
            </a:pPr>
            <a:endParaRPr lang="it-IT">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09_02f"/>
          <p:cNvPicPr>
            <a:picLocks noGrp="1" noChangeAspect="1" noChangeArrowheads="1"/>
          </p:cNvPicPr>
          <p:nvPr>
            <p:ph/>
          </p:nvPr>
        </p:nvPicPr>
        <p:blipFill>
          <a:blip r:embed="rId2"/>
          <a:srcRect/>
          <a:stretch>
            <a:fillRect/>
          </a:stretch>
        </p:blipFill>
        <p:spPr>
          <a:xfrm>
            <a:off x="250825" y="620713"/>
            <a:ext cx="8686800" cy="560705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09_01f"/>
          <p:cNvPicPr>
            <a:picLocks noGrp="1" noChangeAspect="1" noChangeArrowheads="1"/>
          </p:cNvPicPr>
          <p:nvPr>
            <p:ph/>
          </p:nvPr>
        </p:nvPicPr>
        <p:blipFill>
          <a:blip r:embed="rId2"/>
          <a:srcRect/>
          <a:stretch>
            <a:fillRect/>
          </a:stretch>
        </p:blipFill>
        <p:spPr>
          <a:xfrm>
            <a:off x="1916113" y="274638"/>
            <a:ext cx="5310187" cy="5851525"/>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olo 1"/>
          <p:cNvSpPr>
            <a:spLocks noGrp="1"/>
          </p:cNvSpPr>
          <p:nvPr>
            <p:ph type="title"/>
          </p:nvPr>
        </p:nvSpPr>
        <p:spPr/>
        <p:txBody>
          <a:bodyPr/>
          <a:lstStyle/>
          <a:p>
            <a:endParaRPr lang="it-IT" smtClean="0"/>
          </a:p>
        </p:txBody>
      </p:sp>
      <p:sp>
        <p:nvSpPr>
          <p:cNvPr id="43011" name="Segnaposto testo 2"/>
          <p:cNvSpPr>
            <a:spLocks noGrp="1"/>
          </p:cNvSpPr>
          <p:nvPr>
            <p:ph type="body" sz="half" idx="1"/>
          </p:nvPr>
        </p:nvSpPr>
        <p:spPr/>
        <p:txBody>
          <a:bodyPr/>
          <a:lstStyle/>
          <a:p>
            <a:endParaRPr lang="it-IT" smtClean="0"/>
          </a:p>
        </p:txBody>
      </p:sp>
      <p:sp>
        <p:nvSpPr>
          <p:cNvPr id="43012" name="Segnaposto contenuto 3"/>
          <p:cNvSpPr>
            <a:spLocks noGrp="1"/>
          </p:cNvSpPr>
          <p:nvPr>
            <p:ph sz="half" idx="2"/>
          </p:nvPr>
        </p:nvSpPr>
        <p:spPr/>
        <p:txBody>
          <a:bodyPr/>
          <a:lstStyle/>
          <a:p>
            <a:endParaRPr lang="it-IT" smtClean="0"/>
          </a:p>
        </p:txBody>
      </p:sp>
      <p:pic>
        <p:nvPicPr>
          <p:cNvPr id="43013" name="Picture 2"/>
          <p:cNvPicPr>
            <a:picLocks noChangeAspect="1" noChangeArrowheads="1"/>
          </p:cNvPicPr>
          <p:nvPr/>
        </p:nvPicPr>
        <p:blipFill>
          <a:blip r:embed="rId2"/>
          <a:srcRect/>
          <a:stretch>
            <a:fillRect/>
          </a:stretch>
        </p:blipFill>
        <p:spPr bwMode="auto">
          <a:xfrm>
            <a:off x="0" y="404813"/>
            <a:ext cx="9144000" cy="51435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Line 2"/>
          <p:cNvSpPr>
            <a:spLocks noChangeShapeType="1"/>
          </p:cNvSpPr>
          <p:nvPr/>
        </p:nvSpPr>
        <p:spPr bwMode="auto">
          <a:xfrm flipH="1">
            <a:off x="1300163" y="23622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59" name="Line 3"/>
          <p:cNvSpPr>
            <a:spLocks noChangeShapeType="1"/>
          </p:cNvSpPr>
          <p:nvPr/>
        </p:nvSpPr>
        <p:spPr bwMode="auto">
          <a:xfrm rot="18920341" flipH="1">
            <a:off x="1109663" y="28194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60" name="Line 4"/>
          <p:cNvSpPr>
            <a:spLocks noChangeShapeType="1"/>
          </p:cNvSpPr>
          <p:nvPr/>
        </p:nvSpPr>
        <p:spPr bwMode="auto">
          <a:xfrm rot="16200000" flipH="1">
            <a:off x="1300163" y="32766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61" name="Line 5"/>
          <p:cNvSpPr>
            <a:spLocks noChangeShapeType="1"/>
          </p:cNvSpPr>
          <p:nvPr/>
        </p:nvSpPr>
        <p:spPr bwMode="auto">
          <a:xfrm flipH="1">
            <a:off x="1681163" y="32766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62" name="Line 6"/>
          <p:cNvSpPr>
            <a:spLocks noChangeShapeType="1"/>
          </p:cNvSpPr>
          <p:nvPr/>
        </p:nvSpPr>
        <p:spPr bwMode="auto">
          <a:xfrm rot="18920341" flipH="1">
            <a:off x="1871663" y="28194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63" name="Line 7"/>
          <p:cNvSpPr>
            <a:spLocks noChangeShapeType="1"/>
          </p:cNvSpPr>
          <p:nvPr/>
        </p:nvSpPr>
        <p:spPr bwMode="auto">
          <a:xfrm rot="16200000" flipH="1">
            <a:off x="1681163" y="23622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64" name="Line 8"/>
          <p:cNvSpPr>
            <a:spLocks noChangeShapeType="1"/>
          </p:cNvSpPr>
          <p:nvPr/>
        </p:nvSpPr>
        <p:spPr bwMode="auto">
          <a:xfrm rot="18920341" flipH="1">
            <a:off x="1185863" y="28194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65" name="Line 9"/>
          <p:cNvSpPr>
            <a:spLocks noChangeShapeType="1"/>
          </p:cNvSpPr>
          <p:nvPr/>
        </p:nvSpPr>
        <p:spPr bwMode="auto">
          <a:xfrm rot="16200000" flipH="1">
            <a:off x="1652588" y="243840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50" name="Text Box 10"/>
          <p:cNvSpPr txBox="1">
            <a:spLocks noChangeArrowheads="1"/>
          </p:cNvSpPr>
          <p:nvPr/>
        </p:nvSpPr>
        <p:spPr bwMode="auto">
          <a:xfrm>
            <a:off x="1557338" y="1987550"/>
            <a:ext cx="460375" cy="274638"/>
          </a:xfrm>
          <a:prstGeom prst="rect">
            <a:avLst/>
          </a:prstGeom>
          <a:noFill/>
          <a:ln w="9525">
            <a:noFill/>
            <a:miter lim="800000"/>
            <a:headEnd/>
            <a:tailEnd/>
          </a:ln>
        </p:spPr>
        <p:txBody>
          <a:bodyPr wrap="none">
            <a:spAutoFit/>
          </a:bodyPr>
          <a:lstStyle/>
          <a:p>
            <a:pPr eaLnBrk="0" hangingPunct="0"/>
            <a:r>
              <a:rPr lang="fr-FR" sz="1200"/>
              <a:t>NH</a:t>
            </a:r>
            <a:r>
              <a:rPr lang="fr-FR" sz="1200" baseline="-25000"/>
              <a:t>2</a:t>
            </a:r>
            <a:endParaRPr lang="fr-FR" sz="1200"/>
          </a:p>
        </p:txBody>
      </p:sp>
      <p:sp>
        <p:nvSpPr>
          <p:cNvPr id="557067" name="Line 11"/>
          <p:cNvSpPr>
            <a:spLocks noChangeShapeType="1"/>
          </p:cNvSpPr>
          <p:nvPr/>
        </p:nvSpPr>
        <p:spPr bwMode="auto">
          <a:xfrm flipV="1">
            <a:off x="1681163" y="2209800"/>
            <a:ext cx="0" cy="1524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68" name="Rectangle 12"/>
          <p:cNvSpPr>
            <a:spLocks noChangeArrowheads="1"/>
          </p:cNvSpPr>
          <p:nvPr/>
        </p:nvSpPr>
        <p:spPr bwMode="auto">
          <a:xfrm>
            <a:off x="1604963" y="3546475"/>
            <a:ext cx="152400" cy="152400"/>
          </a:xfrm>
          <a:prstGeom prst="rect">
            <a:avLst/>
          </a:prstGeom>
          <a:solidFill>
            <a:srgbClr val="CCECFF"/>
          </a:solidFill>
          <a:ln w="9525">
            <a:solidFill>
              <a:schemeClr val="bg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53" name="Text Box 13"/>
          <p:cNvSpPr txBox="1">
            <a:spLocks noChangeArrowheads="1"/>
          </p:cNvSpPr>
          <p:nvPr/>
        </p:nvSpPr>
        <p:spPr bwMode="auto">
          <a:xfrm>
            <a:off x="1536700" y="3460750"/>
            <a:ext cx="293688" cy="274638"/>
          </a:xfrm>
          <a:prstGeom prst="rect">
            <a:avLst/>
          </a:prstGeom>
          <a:solidFill>
            <a:srgbClr val="CCECFF"/>
          </a:solidFill>
          <a:ln w="9525">
            <a:noFill/>
            <a:miter lim="800000"/>
            <a:headEnd/>
            <a:tailEnd/>
          </a:ln>
        </p:spPr>
        <p:txBody>
          <a:bodyPr wrap="none">
            <a:spAutoFit/>
          </a:bodyPr>
          <a:lstStyle/>
          <a:p>
            <a:pPr eaLnBrk="0" hangingPunct="0"/>
            <a:r>
              <a:rPr lang="fr-FR" sz="1200"/>
              <a:t>N</a:t>
            </a:r>
          </a:p>
        </p:txBody>
      </p:sp>
      <p:sp>
        <p:nvSpPr>
          <p:cNvPr id="557070" name="Line 14"/>
          <p:cNvSpPr>
            <a:spLocks noChangeShapeType="1"/>
          </p:cNvSpPr>
          <p:nvPr/>
        </p:nvSpPr>
        <p:spPr bwMode="auto">
          <a:xfrm flipV="1">
            <a:off x="1681163" y="3686175"/>
            <a:ext cx="0" cy="1524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71" name="Rectangle 15"/>
          <p:cNvSpPr>
            <a:spLocks noChangeArrowheads="1"/>
          </p:cNvSpPr>
          <p:nvPr/>
        </p:nvSpPr>
        <p:spPr bwMode="auto">
          <a:xfrm>
            <a:off x="2006600" y="2679700"/>
            <a:ext cx="152400" cy="152400"/>
          </a:xfrm>
          <a:prstGeom prst="rect">
            <a:avLst/>
          </a:prstGeom>
          <a:solidFill>
            <a:schemeClr val="bg1"/>
          </a:solidFill>
          <a:ln w="9525">
            <a:solidFill>
              <a:schemeClr val="bg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56" name="Text Box 16"/>
          <p:cNvSpPr txBox="1">
            <a:spLocks noChangeArrowheads="1"/>
          </p:cNvSpPr>
          <p:nvPr/>
        </p:nvSpPr>
        <p:spPr bwMode="auto">
          <a:xfrm>
            <a:off x="1938338" y="2593975"/>
            <a:ext cx="293687" cy="274638"/>
          </a:xfrm>
          <a:prstGeom prst="rect">
            <a:avLst/>
          </a:prstGeom>
          <a:solidFill>
            <a:srgbClr val="CCECFF"/>
          </a:solidFill>
          <a:ln w="9525">
            <a:noFill/>
            <a:miter lim="800000"/>
            <a:headEnd/>
            <a:tailEnd/>
          </a:ln>
        </p:spPr>
        <p:txBody>
          <a:bodyPr wrap="none">
            <a:spAutoFit/>
          </a:bodyPr>
          <a:lstStyle/>
          <a:p>
            <a:pPr eaLnBrk="0" hangingPunct="0"/>
            <a:r>
              <a:rPr lang="fr-FR" sz="1200"/>
              <a:t>N</a:t>
            </a:r>
          </a:p>
        </p:txBody>
      </p:sp>
      <p:sp>
        <p:nvSpPr>
          <p:cNvPr id="557073" name="Line 17"/>
          <p:cNvSpPr>
            <a:spLocks noChangeShapeType="1"/>
          </p:cNvSpPr>
          <p:nvPr/>
        </p:nvSpPr>
        <p:spPr bwMode="auto">
          <a:xfrm>
            <a:off x="2036763" y="3292475"/>
            <a:ext cx="73025" cy="111125"/>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74" name="Line 18"/>
          <p:cNvSpPr>
            <a:spLocks noChangeShapeType="1"/>
          </p:cNvSpPr>
          <p:nvPr/>
        </p:nvSpPr>
        <p:spPr bwMode="auto">
          <a:xfrm>
            <a:off x="2065338" y="3232150"/>
            <a:ext cx="73025" cy="111125"/>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75" name="Line 19"/>
          <p:cNvSpPr>
            <a:spLocks noChangeShapeType="1"/>
          </p:cNvSpPr>
          <p:nvPr/>
        </p:nvSpPr>
        <p:spPr bwMode="auto">
          <a:xfrm flipH="1">
            <a:off x="4232275" y="23526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76" name="Line 20"/>
          <p:cNvSpPr>
            <a:spLocks noChangeShapeType="1"/>
          </p:cNvSpPr>
          <p:nvPr/>
        </p:nvSpPr>
        <p:spPr bwMode="auto">
          <a:xfrm rot="18920341" flipH="1">
            <a:off x="4041775" y="28098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77" name="Line 21"/>
          <p:cNvSpPr>
            <a:spLocks noChangeShapeType="1"/>
          </p:cNvSpPr>
          <p:nvPr/>
        </p:nvSpPr>
        <p:spPr bwMode="auto">
          <a:xfrm rot="16200000" flipH="1">
            <a:off x="4232275" y="32670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78" name="Line 22"/>
          <p:cNvSpPr>
            <a:spLocks noChangeShapeType="1"/>
          </p:cNvSpPr>
          <p:nvPr/>
        </p:nvSpPr>
        <p:spPr bwMode="auto">
          <a:xfrm flipH="1">
            <a:off x="4613275" y="32670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79" name="Line 23"/>
          <p:cNvSpPr>
            <a:spLocks noChangeShapeType="1"/>
          </p:cNvSpPr>
          <p:nvPr/>
        </p:nvSpPr>
        <p:spPr bwMode="auto">
          <a:xfrm rot="18920341" flipH="1">
            <a:off x="4803775" y="28098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80" name="Line 24"/>
          <p:cNvSpPr>
            <a:spLocks noChangeShapeType="1"/>
          </p:cNvSpPr>
          <p:nvPr/>
        </p:nvSpPr>
        <p:spPr bwMode="auto">
          <a:xfrm rot="16200000" flipH="1">
            <a:off x="4613275" y="23526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81" name="Line 25"/>
          <p:cNvSpPr>
            <a:spLocks noChangeShapeType="1"/>
          </p:cNvSpPr>
          <p:nvPr/>
        </p:nvSpPr>
        <p:spPr bwMode="auto">
          <a:xfrm rot="18920341" flipH="1">
            <a:off x="4117975" y="28098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82" name="Line 26"/>
          <p:cNvSpPr>
            <a:spLocks noChangeShapeType="1"/>
          </p:cNvSpPr>
          <p:nvPr/>
        </p:nvSpPr>
        <p:spPr bwMode="auto">
          <a:xfrm rot="16200000" flipH="1">
            <a:off x="4584700" y="2428875"/>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67" name="Text Box 27"/>
          <p:cNvSpPr txBox="1">
            <a:spLocks noChangeArrowheads="1"/>
          </p:cNvSpPr>
          <p:nvPr/>
        </p:nvSpPr>
        <p:spPr bwMode="auto">
          <a:xfrm>
            <a:off x="4489450" y="1978025"/>
            <a:ext cx="460375" cy="274638"/>
          </a:xfrm>
          <a:prstGeom prst="rect">
            <a:avLst/>
          </a:prstGeom>
          <a:solidFill>
            <a:srgbClr val="CCECFF"/>
          </a:solidFill>
          <a:ln w="9525">
            <a:noFill/>
            <a:miter lim="800000"/>
            <a:headEnd/>
            <a:tailEnd/>
          </a:ln>
        </p:spPr>
        <p:txBody>
          <a:bodyPr wrap="none">
            <a:spAutoFit/>
          </a:bodyPr>
          <a:lstStyle/>
          <a:p>
            <a:pPr eaLnBrk="0" hangingPunct="0"/>
            <a:r>
              <a:rPr lang="fr-FR" sz="1200"/>
              <a:t>NH</a:t>
            </a:r>
            <a:r>
              <a:rPr lang="fr-FR" sz="1200" baseline="-25000"/>
              <a:t>2</a:t>
            </a:r>
            <a:endParaRPr lang="fr-FR" sz="1200"/>
          </a:p>
        </p:txBody>
      </p:sp>
      <p:sp>
        <p:nvSpPr>
          <p:cNvPr id="557084" name="Line 28"/>
          <p:cNvSpPr>
            <a:spLocks noChangeShapeType="1"/>
          </p:cNvSpPr>
          <p:nvPr/>
        </p:nvSpPr>
        <p:spPr bwMode="auto">
          <a:xfrm flipV="1">
            <a:off x="4613275" y="2200275"/>
            <a:ext cx="0" cy="1524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85" name="Rectangle 29"/>
          <p:cNvSpPr>
            <a:spLocks noChangeArrowheads="1"/>
          </p:cNvSpPr>
          <p:nvPr/>
        </p:nvSpPr>
        <p:spPr bwMode="auto">
          <a:xfrm>
            <a:off x="4537075" y="3536950"/>
            <a:ext cx="152400" cy="152400"/>
          </a:xfrm>
          <a:prstGeom prst="rect">
            <a:avLst/>
          </a:prstGeom>
          <a:solidFill>
            <a:srgbClr val="CCECFF"/>
          </a:solidFill>
          <a:ln w="9525">
            <a:solidFill>
              <a:schemeClr val="bg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70" name="Text Box 30"/>
          <p:cNvSpPr txBox="1">
            <a:spLocks noChangeArrowheads="1"/>
          </p:cNvSpPr>
          <p:nvPr/>
        </p:nvSpPr>
        <p:spPr bwMode="auto">
          <a:xfrm>
            <a:off x="4468813" y="3451225"/>
            <a:ext cx="293687" cy="274638"/>
          </a:xfrm>
          <a:prstGeom prst="rect">
            <a:avLst/>
          </a:prstGeom>
          <a:solidFill>
            <a:srgbClr val="CCECFF"/>
          </a:solidFill>
          <a:ln w="9525">
            <a:noFill/>
            <a:miter lim="800000"/>
            <a:headEnd/>
            <a:tailEnd/>
          </a:ln>
        </p:spPr>
        <p:txBody>
          <a:bodyPr wrap="none">
            <a:spAutoFit/>
          </a:bodyPr>
          <a:lstStyle/>
          <a:p>
            <a:pPr eaLnBrk="0" hangingPunct="0"/>
            <a:r>
              <a:rPr lang="fr-FR" sz="1200"/>
              <a:t>N</a:t>
            </a:r>
          </a:p>
        </p:txBody>
      </p:sp>
      <p:sp>
        <p:nvSpPr>
          <p:cNvPr id="557087" name="Line 31"/>
          <p:cNvSpPr>
            <a:spLocks noChangeShapeType="1"/>
          </p:cNvSpPr>
          <p:nvPr/>
        </p:nvSpPr>
        <p:spPr bwMode="auto">
          <a:xfrm flipV="1">
            <a:off x="4613275" y="3676650"/>
            <a:ext cx="0" cy="1524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88" name="Rectangle 32"/>
          <p:cNvSpPr>
            <a:spLocks noChangeArrowheads="1"/>
          </p:cNvSpPr>
          <p:nvPr/>
        </p:nvSpPr>
        <p:spPr bwMode="auto">
          <a:xfrm>
            <a:off x="4938713" y="2670175"/>
            <a:ext cx="152400" cy="152400"/>
          </a:xfrm>
          <a:prstGeom prst="rect">
            <a:avLst/>
          </a:prstGeom>
          <a:solidFill>
            <a:srgbClr val="CCECFF"/>
          </a:solidFill>
          <a:ln w="9525">
            <a:solidFill>
              <a:schemeClr val="bg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73" name="Text Box 33"/>
          <p:cNvSpPr txBox="1">
            <a:spLocks noChangeArrowheads="1"/>
          </p:cNvSpPr>
          <p:nvPr/>
        </p:nvSpPr>
        <p:spPr bwMode="auto">
          <a:xfrm>
            <a:off x="4870450" y="2584450"/>
            <a:ext cx="293688" cy="274638"/>
          </a:xfrm>
          <a:prstGeom prst="rect">
            <a:avLst/>
          </a:prstGeom>
          <a:solidFill>
            <a:srgbClr val="CCECFF"/>
          </a:solidFill>
          <a:ln w="9525">
            <a:noFill/>
            <a:miter lim="800000"/>
            <a:headEnd/>
            <a:tailEnd/>
          </a:ln>
        </p:spPr>
        <p:txBody>
          <a:bodyPr wrap="none">
            <a:spAutoFit/>
          </a:bodyPr>
          <a:lstStyle/>
          <a:p>
            <a:pPr eaLnBrk="0" hangingPunct="0"/>
            <a:r>
              <a:rPr lang="fr-FR" sz="1200"/>
              <a:t>N</a:t>
            </a:r>
          </a:p>
        </p:txBody>
      </p:sp>
      <p:sp>
        <p:nvSpPr>
          <p:cNvPr id="557090" name="Line 34"/>
          <p:cNvSpPr>
            <a:spLocks noChangeShapeType="1"/>
          </p:cNvSpPr>
          <p:nvPr/>
        </p:nvSpPr>
        <p:spPr bwMode="auto">
          <a:xfrm>
            <a:off x="4968875" y="3282950"/>
            <a:ext cx="73025" cy="111125"/>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1" name="Line 35"/>
          <p:cNvSpPr>
            <a:spLocks noChangeShapeType="1"/>
          </p:cNvSpPr>
          <p:nvPr/>
        </p:nvSpPr>
        <p:spPr bwMode="auto">
          <a:xfrm>
            <a:off x="4997450" y="3222625"/>
            <a:ext cx="73025" cy="111125"/>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2" name="Line 36"/>
          <p:cNvSpPr>
            <a:spLocks noChangeShapeType="1"/>
          </p:cNvSpPr>
          <p:nvPr/>
        </p:nvSpPr>
        <p:spPr bwMode="auto">
          <a:xfrm flipH="1">
            <a:off x="6784975" y="234315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3" name="Line 37"/>
          <p:cNvSpPr>
            <a:spLocks noChangeShapeType="1"/>
          </p:cNvSpPr>
          <p:nvPr/>
        </p:nvSpPr>
        <p:spPr bwMode="auto">
          <a:xfrm rot="18920341" flipH="1">
            <a:off x="6594475" y="280035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4" name="Line 38"/>
          <p:cNvSpPr>
            <a:spLocks noChangeShapeType="1"/>
          </p:cNvSpPr>
          <p:nvPr/>
        </p:nvSpPr>
        <p:spPr bwMode="auto">
          <a:xfrm rot="16200000" flipH="1">
            <a:off x="6784975" y="325755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5" name="Line 39"/>
          <p:cNvSpPr>
            <a:spLocks noChangeShapeType="1"/>
          </p:cNvSpPr>
          <p:nvPr/>
        </p:nvSpPr>
        <p:spPr bwMode="auto">
          <a:xfrm flipH="1">
            <a:off x="7165975" y="325755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6" name="Line 40"/>
          <p:cNvSpPr>
            <a:spLocks noChangeShapeType="1"/>
          </p:cNvSpPr>
          <p:nvPr/>
        </p:nvSpPr>
        <p:spPr bwMode="auto">
          <a:xfrm rot="18920341" flipH="1">
            <a:off x="7356475" y="280035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7" name="Line 41"/>
          <p:cNvSpPr>
            <a:spLocks noChangeShapeType="1"/>
          </p:cNvSpPr>
          <p:nvPr/>
        </p:nvSpPr>
        <p:spPr bwMode="auto">
          <a:xfrm rot="16200000" flipH="1">
            <a:off x="7165975" y="234315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8" name="Line 42"/>
          <p:cNvSpPr>
            <a:spLocks noChangeShapeType="1"/>
          </p:cNvSpPr>
          <p:nvPr/>
        </p:nvSpPr>
        <p:spPr bwMode="auto">
          <a:xfrm rot="18920341" flipH="1">
            <a:off x="6670675" y="2800350"/>
            <a:ext cx="381000" cy="3810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099" name="Line 43"/>
          <p:cNvSpPr>
            <a:spLocks noChangeShapeType="1"/>
          </p:cNvSpPr>
          <p:nvPr/>
        </p:nvSpPr>
        <p:spPr bwMode="auto">
          <a:xfrm flipV="1">
            <a:off x="7124700" y="2228850"/>
            <a:ext cx="0" cy="1524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100" name="Rectangle 44"/>
          <p:cNvSpPr>
            <a:spLocks noChangeArrowheads="1"/>
          </p:cNvSpPr>
          <p:nvPr/>
        </p:nvSpPr>
        <p:spPr bwMode="auto">
          <a:xfrm>
            <a:off x="7089775" y="3527425"/>
            <a:ext cx="152400" cy="152400"/>
          </a:xfrm>
          <a:prstGeom prst="rect">
            <a:avLst/>
          </a:prstGeom>
          <a:solidFill>
            <a:srgbClr val="CCECFF"/>
          </a:solidFill>
          <a:ln w="9525">
            <a:solidFill>
              <a:schemeClr val="bg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85" name="Text Box 45"/>
          <p:cNvSpPr txBox="1">
            <a:spLocks noChangeArrowheads="1"/>
          </p:cNvSpPr>
          <p:nvPr/>
        </p:nvSpPr>
        <p:spPr bwMode="auto">
          <a:xfrm>
            <a:off x="7021513" y="3441700"/>
            <a:ext cx="293687" cy="274638"/>
          </a:xfrm>
          <a:prstGeom prst="rect">
            <a:avLst/>
          </a:prstGeom>
          <a:solidFill>
            <a:srgbClr val="CCECFF"/>
          </a:solidFill>
          <a:ln w="9525">
            <a:noFill/>
            <a:miter lim="800000"/>
            <a:headEnd/>
            <a:tailEnd/>
          </a:ln>
        </p:spPr>
        <p:txBody>
          <a:bodyPr wrap="none">
            <a:spAutoFit/>
          </a:bodyPr>
          <a:lstStyle/>
          <a:p>
            <a:pPr eaLnBrk="0" hangingPunct="0"/>
            <a:r>
              <a:rPr lang="fr-FR" sz="1200"/>
              <a:t>N</a:t>
            </a:r>
          </a:p>
        </p:txBody>
      </p:sp>
      <p:sp>
        <p:nvSpPr>
          <p:cNvPr id="557102" name="Line 46"/>
          <p:cNvSpPr>
            <a:spLocks noChangeShapeType="1"/>
          </p:cNvSpPr>
          <p:nvPr/>
        </p:nvSpPr>
        <p:spPr bwMode="auto">
          <a:xfrm flipV="1">
            <a:off x="7165975" y="3667125"/>
            <a:ext cx="0" cy="1524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103" name="Rectangle 47"/>
          <p:cNvSpPr>
            <a:spLocks noChangeArrowheads="1"/>
          </p:cNvSpPr>
          <p:nvPr/>
        </p:nvSpPr>
        <p:spPr bwMode="auto">
          <a:xfrm>
            <a:off x="7491413" y="2660650"/>
            <a:ext cx="152400" cy="152400"/>
          </a:xfrm>
          <a:prstGeom prst="rect">
            <a:avLst/>
          </a:prstGeom>
          <a:solidFill>
            <a:srgbClr val="CCECFF"/>
          </a:solidFill>
          <a:ln w="9525">
            <a:solidFill>
              <a:schemeClr val="bg1"/>
            </a:solid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88" name="Text Box 48"/>
          <p:cNvSpPr txBox="1">
            <a:spLocks noChangeArrowheads="1"/>
          </p:cNvSpPr>
          <p:nvPr/>
        </p:nvSpPr>
        <p:spPr bwMode="auto">
          <a:xfrm>
            <a:off x="7423150" y="2574925"/>
            <a:ext cx="403225" cy="274638"/>
          </a:xfrm>
          <a:prstGeom prst="rect">
            <a:avLst/>
          </a:prstGeom>
          <a:solidFill>
            <a:srgbClr val="CCECFF"/>
          </a:solidFill>
          <a:ln w="9525">
            <a:noFill/>
            <a:miter lim="800000"/>
            <a:headEnd/>
            <a:tailEnd/>
          </a:ln>
        </p:spPr>
        <p:txBody>
          <a:bodyPr wrap="none">
            <a:spAutoFit/>
          </a:bodyPr>
          <a:lstStyle/>
          <a:p>
            <a:pPr eaLnBrk="0" hangingPunct="0"/>
            <a:r>
              <a:rPr lang="fr-FR" sz="1200"/>
              <a:t>NH</a:t>
            </a:r>
          </a:p>
        </p:txBody>
      </p:sp>
      <p:sp>
        <p:nvSpPr>
          <p:cNvPr id="557105" name="Line 49"/>
          <p:cNvSpPr>
            <a:spLocks noChangeShapeType="1"/>
          </p:cNvSpPr>
          <p:nvPr/>
        </p:nvSpPr>
        <p:spPr bwMode="auto">
          <a:xfrm>
            <a:off x="7521575" y="3273425"/>
            <a:ext cx="73025" cy="111125"/>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106" name="Line 50"/>
          <p:cNvSpPr>
            <a:spLocks noChangeShapeType="1"/>
          </p:cNvSpPr>
          <p:nvPr/>
        </p:nvSpPr>
        <p:spPr bwMode="auto">
          <a:xfrm>
            <a:off x="7550150" y="3213100"/>
            <a:ext cx="73025" cy="111125"/>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107" name="AutoShape 51"/>
          <p:cNvSpPr>
            <a:spLocks noChangeArrowheads="1"/>
          </p:cNvSpPr>
          <p:nvPr/>
        </p:nvSpPr>
        <p:spPr bwMode="auto">
          <a:xfrm>
            <a:off x="2819400" y="2800350"/>
            <a:ext cx="457200" cy="381000"/>
          </a:xfrm>
          <a:prstGeom prst="rightArrow">
            <a:avLst>
              <a:gd name="adj1" fmla="val 50000"/>
              <a:gd name="adj2" fmla="val 30000"/>
            </a:avLst>
          </a:prstGeom>
          <a:solidFill>
            <a:srgbClr val="969696"/>
          </a:solidFill>
          <a:ln w="19050">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557108" name="AutoShape 52"/>
          <p:cNvSpPr>
            <a:spLocks noChangeArrowheads="1"/>
          </p:cNvSpPr>
          <p:nvPr/>
        </p:nvSpPr>
        <p:spPr bwMode="auto">
          <a:xfrm>
            <a:off x="5715000" y="2805113"/>
            <a:ext cx="457200" cy="381000"/>
          </a:xfrm>
          <a:prstGeom prst="rightArrow">
            <a:avLst>
              <a:gd name="adj1" fmla="val 50000"/>
              <a:gd name="adj2" fmla="val 30000"/>
            </a:avLst>
          </a:prstGeom>
          <a:solidFill>
            <a:srgbClr val="969696"/>
          </a:solidFill>
          <a:ln w="19050">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93" name="Text Box 53"/>
          <p:cNvSpPr txBox="1">
            <a:spLocks noChangeArrowheads="1"/>
          </p:cNvSpPr>
          <p:nvPr/>
        </p:nvSpPr>
        <p:spPr bwMode="auto">
          <a:xfrm>
            <a:off x="2036763" y="3290888"/>
            <a:ext cx="303212" cy="274637"/>
          </a:xfrm>
          <a:prstGeom prst="rect">
            <a:avLst/>
          </a:prstGeom>
          <a:solidFill>
            <a:srgbClr val="CCECFF"/>
          </a:solidFill>
          <a:ln w="9525">
            <a:noFill/>
            <a:miter lim="800000"/>
            <a:headEnd/>
            <a:tailEnd/>
          </a:ln>
        </p:spPr>
        <p:txBody>
          <a:bodyPr wrap="none">
            <a:spAutoFit/>
          </a:bodyPr>
          <a:lstStyle/>
          <a:p>
            <a:pPr eaLnBrk="0" hangingPunct="0"/>
            <a:r>
              <a:rPr lang="fr-FR" sz="1200"/>
              <a:t>O</a:t>
            </a:r>
          </a:p>
        </p:txBody>
      </p:sp>
      <p:sp>
        <p:nvSpPr>
          <p:cNvPr id="87094" name="Text Box 54"/>
          <p:cNvSpPr txBox="1">
            <a:spLocks noChangeArrowheads="1"/>
          </p:cNvSpPr>
          <p:nvPr/>
        </p:nvSpPr>
        <p:spPr bwMode="auto">
          <a:xfrm>
            <a:off x="4973638" y="3290888"/>
            <a:ext cx="303212" cy="274637"/>
          </a:xfrm>
          <a:prstGeom prst="rect">
            <a:avLst/>
          </a:prstGeom>
          <a:solidFill>
            <a:srgbClr val="CCECFF"/>
          </a:solidFill>
          <a:ln w="9525">
            <a:noFill/>
            <a:miter lim="800000"/>
            <a:headEnd/>
            <a:tailEnd/>
          </a:ln>
        </p:spPr>
        <p:txBody>
          <a:bodyPr wrap="none">
            <a:spAutoFit/>
          </a:bodyPr>
          <a:lstStyle/>
          <a:p>
            <a:pPr eaLnBrk="0" hangingPunct="0"/>
            <a:r>
              <a:rPr lang="fr-FR" sz="1200"/>
              <a:t>O</a:t>
            </a:r>
          </a:p>
        </p:txBody>
      </p:sp>
      <p:sp>
        <p:nvSpPr>
          <p:cNvPr id="87095" name="Text Box 55"/>
          <p:cNvSpPr txBox="1">
            <a:spLocks noChangeArrowheads="1"/>
          </p:cNvSpPr>
          <p:nvPr/>
        </p:nvSpPr>
        <p:spPr bwMode="auto">
          <a:xfrm>
            <a:off x="3749675" y="2387600"/>
            <a:ext cx="460375" cy="274638"/>
          </a:xfrm>
          <a:prstGeom prst="rect">
            <a:avLst/>
          </a:prstGeom>
          <a:solidFill>
            <a:srgbClr val="CCECFF"/>
          </a:solidFill>
          <a:ln w="9525">
            <a:noFill/>
            <a:miter lim="800000"/>
            <a:headEnd/>
            <a:tailEnd/>
          </a:ln>
        </p:spPr>
        <p:txBody>
          <a:bodyPr wrap="none">
            <a:spAutoFit/>
          </a:bodyPr>
          <a:lstStyle/>
          <a:p>
            <a:pPr eaLnBrk="0" hangingPunct="0"/>
            <a:r>
              <a:rPr lang="fr-FR" sz="1200"/>
              <a:t>H</a:t>
            </a:r>
            <a:r>
              <a:rPr lang="fr-FR" sz="1200" baseline="-25000"/>
              <a:t>3</a:t>
            </a:r>
            <a:r>
              <a:rPr lang="fr-FR" sz="1200"/>
              <a:t>C</a:t>
            </a:r>
          </a:p>
        </p:txBody>
      </p:sp>
      <p:sp>
        <p:nvSpPr>
          <p:cNvPr id="557112" name="Line 56"/>
          <p:cNvSpPr>
            <a:spLocks noChangeShapeType="1"/>
          </p:cNvSpPr>
          <p:nvPr/>
        </p:nvSpPr>
        <p:spPr bwMode="auto">
          <a:xfrm flipH="1" flipV="1">
            <a:off x="4117975" y="2598738"/>
            <a:ext cx="114300" cy="125412"/>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97" name="Text Box 57"/>
          <p:cNvSpPr txBox="1">
            <a:spLocks noChangeArrowheads="1"/>
          </p:cNvSpPr>
          <p:nvPr/>
        </p:nvSpPr>
        <p:spPr bwMode="auto">
          <a:xfrm>
            <a:off x="6302375" y="2387600"/>
            <a:ext cx="460375" cy="274638"/>
          </a:xfrm>
          <a:prstGeom prst="rect">
            <a:avLst/>
          </a:prstGeom>
          <a:solidFill>
            <a:srgbClr val="CCECFF"/>
          </a:solidFill>
          <a:ln w="9525">
            <a:noFill/>
            <a:miter lim="800000"/>
            <a:headEnd/>
            <a:tailEnd/>
          </a:ln>
        </p:spPr>
        <p:txBody>
          <a:bodyPr wrap="none">
            <a:spAutoFit/>
          </a:bodyPr>
          <a:lstStyle/>
          <a:p>
            <a:pPr eaLnBrk="0" hangingPunct="0"/>
            <a:r>
              <a:rPr lang="fr-FR" sz="1200"/>
              <a:t>H</a:t>
            </a:r>
            <a:r>
              <a:rPr lang="fr-FR" sz="1200" baseline="-25000"/>
              <a:t>3</a:t>
            </a:r>
            <a:r>
              <a:rPr lang="fr-FR" sz="1200"/>
              <a:t>C</a:t>
            </a:r>
          </a:p>
        </p:txBody>
      </p:sp>
      <p:sp>
        <p:nvSpPr>
          <p:cNvPr id="557114" name="Line 58"/>
          <p:cNvSpPr>
            <a:spLocks noChangeShapeType="1"/>
          </p:cNvSpPr>
          <p:nvPr/>
        </p:nvSpPr>
        <p:spPr bwMode="auto">
          <a:xfrm flipH="1" flipV="1">
            <a:off x="6670675" y="2598738"/>
            <a:ext cx="114300" cy="125412"/>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sp>
        <p:nvSpPr>
          <p:cNvPr id="87099" name="Text Box 59"/>
          <p:cNvSpPr txBox="1">
            <a:spLocks noChangeArrowheads="1"/>
          </p:cNvSpPr>
          <p:nvPr/>
        </p:nvSpPr>
        <p:spPr bwMode="auto">
          <a:xfrm>
            <a:off x="1231900" y="3959225"/>
            <a:ext cx="1073150" cy="366713"/>
          </a:xfrm>
          <a:prstGeom prst="rect">
            <a:avLst/>
          </a:prstGeom>
          <a:noFill/>
          <a:ln w="9525">
            <a:noFill/>
            <a:miter lim="800000"/>
            <a:headEnd/>
            <a:tailEnd/>
          </a:ln>
        </p:spPr>
        <p:txBody>
          <a:bodyPr wrap="none">
            <a:spAutoFit/>
          </a:bodyPr>
          <a:lstStyle/>
          <a:p>
            <a:pPr eaLnBrk="0" hangingPunct="0"/>
            <a:r>
              <a:rPr lang="fr-FR" sz="1800"/>
              <a:t>Cytosine</a:t>
            </a:r>
          </a:p>
        </p:txBody>
      </p:sp>
      <p:sp>
        <p:nvSpPr>
          <p:cNvPr id="87100" name="Text Box 60"/>
          <p:cNvSpPr txBox="1">
            <a:spLocks noChangeArrowheads="1"/>
          </p:cNvSpPr>
          <p:nvPr/>
        </p:nvSpPr>
        <p:spPr bwMode="auto">
          <a:xfrm>
            <a:off x="3619500" y="3957638"/>
            <a:ext cx="1898650" cy="366712"/>
          </a:xfrm>
          <a:prstGeom prst="rect">
            <a:avLst/>
          </a:prstGeom>
          <a:noFill/>
          <a:ln w="9525">
            <a:noFill/>
            <a:miter lim="800000"/>
            <a:headEnd/>
            <a:tailEnd/>
          </a:ln>
        </p:spPr>
        <p:txBody>
          <a:bodyPr wrap="none">
            <a:spAutoFit/>
          </a:bodyPr>
          <a:lstStyle/>
          <a:p>
            <a:pPr eaLnBrk="0" hangingPunct="0"/>
            <a:r>
              <a:rPr lang="fr-FR" sz="1800"/>
              <a:t>5-methylcytosine</a:t>
            </a:r>
          </a:p>
        </p:txBody>
      </p:sp>
      <p:sp>
        <p:nvSpPr>
          <p:cNvPr id="87101" name="Text Box 61"/>
          <p:cNvSpPr txBox="1">
            <a:spLocks noChangeArrowheads="1"/>
          </p:cNvSpPr>
          <p:nvPr/>
        </p:nvSpPr>
        <p:spPr bwMode="auto">
          <a:xfrm>
            <a:off x="6724650" y="3957638"/>
            <a:ext cx="1060450" cy="366712"/>
          </a:xfrm>
          <a:prstGeom prst="rect">
            <a:avLst/>
          </a:prstGeom>
          <a:noFill/>
          <a:ln w="9525">
            <a:noFill/>
            <a:miter lim="800000"/>
            <a:headEnd/>
            <a:tailEnd/>
          </a:ln>
        </p:spPr>
        <p:txBody>
          <a:bodyPr wrap="none">
            <a:spAutoFit/>
          </a:bodyPr>
          <a:lstStyle/>
          <a:p>
            <a:pPr eaLnBrk="0" hangingPunct="0"/>
            <a:r>
              <a:rPr lang="fr-FR" sz="1800"/>
              <a:t>Thymine</a:t>
            </a:r>
          </a:p>
        </p:txBody>
      </p:sp>
      <p:sp>
        <p:nvSpPr>
          <p:cNvPr id="557118" name="Text Box 62"/>
          <p:cNvSpPr txBox="1">
            <a:spLocks noChangeArrowheads="1"/>
          </p:cNvSpPr>
          <p:nvPr/>
        </p:nvSpPr>
        <p:spPr bwMode="auto">
          <a:xfrm>
            <a:off x="2484438" y="3146425"/>
            <a:ext cx="1409836" cy="400110"/>
          </a:xfrm>
          <a:prstGeom prst="rect">
            <a:avLst/>
          </a:prstGeom>
          <a:noFill/>
          <a:ln w="9525">
            <a:noFill/>
            <a:miter lim="800000"/>
            <a:headEnd/>
            <a:tailEnd/>
          </a:ln>
          <a:effectLst/>
        </p:spPr>
        <p:txBody>
          <a:bodyPr wrap="none">
            <a:spAutoFit/>
          </a:bodyPr>
          <a:lstStyle/>
          <a:p>
            <a:pPr eaLnBrk="0" hangingPunct="0">
              <a:defRPr/>
            </a:pPr>
            <a:r>
              <a:rPr lang="fr-FR" sz="2000" dirty="0" err="1" smtClean="0">
                <a:effectLst>
                  <a:outerShdw blurRad="38100" dist="38100" dir="2700000" algn="tl">
                    <a:srgbClr val="C0C0C0"/>
                  </a:outerShdw>
                </a:effectLst>
              </a:rPr>
              <a:t>methylation</a:t>
            </a:r>
            <a:endParaRPr lang="fr-FR" sz="2000" dirty="0">
              <a:effectLst>
                <a:outerShdw blurRad="38100" dist="38100" dir="2700000" algn="tl">
                  <a:srgbClr val="C0C0C0"/>
                </a:outerShdw>
              </a:effectLst>
            </a:endParaRPr>
          </a:p>
        </p:txBody>
      </p:sp>
      <p:sp>
        <p:nvSpPr>
          <p:cNvPr id="557119" name="Text Box 63"/>
          <p:cNvSpPr txBox="1">
            <a:spLocks noChangeArrowheads="1"/>
          </p:cNvSpPr>
          <p:nvPr/>
        </p:nvSpPr>
        <p:spPr bwMode="auto">
          <a:xfrm>
            <a:off x="5209440" y="3146425"/>
            <a:ext cx="1537826" cy="400110"/>
          </a:xfrm>
          <a:prstGeom prst="rect">
            <a:avLst/>
          </a:prstGeom>
          <a:noFill/>
          <a:ln w="9525">
            <a:noFill/>
            <a:miter lim="800000"/>
            <a:headEnd/>
            <a:tailEnd/>
          </a:ln>
          <a:effectLst/>
        </p:spPr>
        <p:txBody>
          <a:bodyPr wrap="none">
            <a:spAutoFit/>
          </a:bodyPr>
          <a:lstStyle/>
          <a:p>
            <a:pPr eaLnBrk="0" hangingPunct="0">
              <a:defRPr/>
            </a:pPr>
            <a:r>
              <a:rPr lang="fr-FR" sz="2000" dirty="0" err="1">
                <a:effectLst>
                  <a:outerShdw blurRad="38100" dist="38100" dir="2700000" algn="tl">
                    <a:srgbClr val="C0C0C0"/>
                  </a:outerShdw>
                </a:effectLst>
              </a:rPr>
              <a:t>d</a:t>
            </a:r>
            <a:r>
              <a:rPr lang="fr-FR" sz="2000" dirty="0" err="1" smtClean="0">
                <a:effectLst>
                  <a:outerShdw blurRad="38100" dist="38100" dir="2700000" algn="tl">
                    <a:srgbClr val="C0C0C0"/>
                  </a:outerShdw>
                </a:effectLst>
              </a:rPr>
              <a:t>e-amination</a:t>
            </a:r>
            <a:endParaRPr lang="fr-FR" sz="2000" dirty="0">
              <a:effectLst>
                <a:outerShdw blurRad="38100" dist="38100" dir="2700000" algn="tl">
                  <a:srgbClr val="C0C0C0"/>
                </a:outerShdw>
              </a:effectLst>
            </a:endParaRPr>
          </a:p>
        </p:txBody>
      </p:sp>
      <p:sp>
        <p:nvSpPr>
          <p:cNvPr id="87104" name="Text Box 64"/>
          <p:cNvSpPr txBox="1">
            <a:spLocks noChangeArrowheads="1"/>
          </p:cNvSpPr>
          <p:nvPr/>
        </p:nvSpPr>
        <p:spPr bwMode="auto">
          <a:xfrm>
            <a:off x="7523163" y="3281363"/>
            <a:ext cx="303212" cy="274637"/>
          </a:xfrm>
          <a:prstGeom prst="rect">
            <a:avLst/>
          </a:prstGeom>
          <a:solidFill>
            <a:srgbClr val="CCECFF"/>
          </a:solidFill>
          <a:ln w="9525">
            <a:noFill/>
            <a:miter lim="800000"/>
            <a:headEnd/>
            <a:tailEnd/>
          </a:ln>
        </p:spPr>
        <p:txBody>
          <a:bodyPr wrap="none">
            <a:spAutoFit/>
          </a:bodyPr>
          <a:lstStyle/>
          <a:p>
            <a:pPr eaLnBrk="0" hangingPunct="0"/>
            <a:r>
              <a:rPr lang="fr-FR" sz="1200"/>
              <a:t>O</a:t>
            </a:r>
          </a:p>
        </p:txBody>
      </p:sp>
      <p:sp>
        <p:nvSpPr>
          <p:cNvPr id="87105" name="Text Box 65"/>
          <p:cNvSpPr txBox="1">
            <a:spLocks noChangeArrowheads="1"/>
          </p:cNvSpPr>
          <p:nvPr/>
        </p:nvSpPr>
        <p:spPr bwMode="auto">
          <a:xfrm>
            <a:off x="7000875" y="2006600"/>
            <a:ext cx="303213" cy="274638"/>
          </a:xfrm>
          <a:prstGeom prst="rect">
            <a:avLst/>
          </a:prstGeom>
          <a:solidFill>
            <a:srgbClr val="CCECFF"/>
          </a:solidFill>
          <a:ln w="9525">
            <a:noFill/>
            <a:miter lim="800000"/>
            <a:headEnd/>
            <a:tailEnd/>
          </a:ln>
        </p:spPr>
        <p:txBody>
          <a:bodyPr wrap="none">
            <a:spAutoFit/>
          </a:bodyPr>
          <a:lstStyle/>
          <a:p>
            <a:pPr eaLnBrk="0" hangingPunct="0"/>
            <a:r>
              <a:rPr lang="fr-FR" sz="1200"/>
              <a:t>O</a:t>
            </a:r>
          </a:p>
        </p:txBody>
      </p:sp>
      <p:sp>
        <p:nvSpPr>
          <p:cNvPr id="557122" name="Line 66"/>
          <p:cNvSpPr>
            <a:spLocks noChangeShapeType="1"/>
          </p:cNvSpPr>
          <p:nvPr/>
        </p:nvSpPr>
        <p:spPr bwMode="auto">
          <a:xfrm flipV="1">
            <a:off x="7204075" y="2228850"/>
            <a:ext cx="0" cy="152400"/>
          </a:xfrm>
          <a:prstGeom prst="line">
            <a:avLst/>
          </a:prstGeom>
          <a:noFill/>
          <a:ln w="19050">
            <a:solidFill>
              <a:schemeClr val="tx1"/>
            </a:solidFill>
            <a:round/>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grpSp>
        <p:nvGrpSpPr>
          <p:cNvPr id="87107" name="Group 67"/>
          <p:cNvGrpSpPr>
            <a:grpSpLocks/>
          </p:cNvGrpSpPr>
          <p:nvPr/>
        </p:nvGrpSpPr>
        <p:grpSpPr bwMode="auto">
          <a:xfrm>
            <a:off x="3190875" y="4964113"/>
            <a:ext cx="2732088" cy="762000"/>
            <a:chOff x="2010" y="3079"/>
            <a:chExt cx="1721" cy="480"/>
          </a:xfrm>
        </p:grpSpPr>
        <p:sp>
          <p:nvSpPr>
            <p:cNvPr id="87109" name="Text Box 68"/>
            <p:cNvSpPr txBox="1">
              <a:spLocks noChangeArrowheads="1"/>
            </p:cNvSpPr>
            <p:nvPr/>
          </p:nvSpPr>
          <p:spPr bwMode="auto">
            <a:xfrm>
              <a:off x="2010" y="3079"/>
              <a:ext cx="1721" cy="480"/>
            </a:xfrm>
            <a:prstGeom prst="rect">
              <a:avLst/>
            </a:prstGeom>
            <a:noFill/>
            <a:ln w="9525">
              <a:noFill/>
              <a:miter lim="800000"/>
              <a:headEnd/>
              <a:tailEnd/>
            </a:ln>
          </p:spPr>
          <p:txBody>
            <a:bodyPr wrap="none">
              <a:spAutoFit/>
            </a:bodyPr>
            <a:lstStyle/>
            <a:p>
              <a:pPr algn="ctr" eaLnBrk="0" hangingPunct="0"/>
              <a:r>
                <a:rPr lang="en-US" sz="4400"/>
                <a:t>CG      </a:t>
              </a:r>
              <a:r>
                <a:rPr lang="en-US" sz="4400">
                  <a:solidFill>
                    <a:srgbClr val="FF0000"/>
                  </a:solidFill>
                </a:rPr>
                <a:t>T</a:t>
              </a:r>
              <a:r>
                <a:rPr lang="en-US" sz="4400"/>
                <a:t>G</a:t>
              </a:r>
              <a:endParaRPr lang="en-GB" sz="4400"/>
            </a:p>
          </p:txBody>
        </p:sp>
        <p:sp>
          <p:nvSpPr>
            <p:cNvPr id="557125" name="AutoShape 69"/>
            <p:cNvSpPr>
              <a:spLocks noChangeArrowheads="1"/>
            </p:cNvSpPr>
            <p:nvPr/>
          </p:nvSpPr>
          <p:spPr bwMode="auto">
            <a:xfrm>
              <a:off x="2676" y="3108"/>
              <a:ext cx="480" cy="43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808080"/>
            </a:solidFill>
            <a:ln w="9525">
              <a:noFill/>
              <a:miter lim="800000"/>
              <a:headEnd/>
              <a:tailEnd/>
            </a:ln>
            <a:effectLst/>
          </p:spPr>
          <p:txBody>
            <a:bodyPr wrap="none" anchor="ctr"/>
            <a:lstStyle/>
            <a:p>
              <a:pPr>
                <a:defRPr/>
              </a:pPr>
              <a:endParaRPr lang="it-IT">
                <a:effectLst>
                  <a:outerShdw blurRad="38100" dist="38100" dir="2700000" algn="tl">
                    <a:srgbClr val="000000">
                      <a:alpha val="43137"/>
                    </a:srgbClr>
                  </a:outerShdw>
                </a:effectLst>
              </a:endParaRPr>
            </a:p>
          </p:txBody>
        </p:sp>
      </p:grpSp>
      <p:sp>
        <p:nvSpPr>
          <p:cNvPr id="87108" name="Text Box 73"/>
          <p:cNvSpPr txBox="1">
            <a:spLocks noChangeArrowheads="1"/>
          </p:cNvSpPr>
          <p:nvPr/>
        </p:nvSpPr>
        <p:spPr bwMode="auto">
          <a:xfrm>
            <a:off x="1585249" y="531813"/>
            <a:ext cx="5968751" cy="523220"/>
          </a:xfrm>
          <a:prstGeom prst="rect">
            <a:avLst/>
          </a:prstGeom>
          <a:noFill/>
          <a:ln w="9525">
            <a:noFill/>
            <a:miter lim="800000"/>
            <a:headEnd/>
            <a:tailEnd/>
          </a:ln>
        </p:spPr>
        <p:txBody>
          <a:bodyPr wrap="none">
            <a:spAutoFit/>
          </a:bodyPr>
          <a:lstStyle/>
          <a:p>
            <a:pPr algn="ctr" eaLnBrk="0" hangingPunct="0"/>
            <a:r>
              <a:rPr lang="en-US" sz="2800" dirty="0" smtClean="0"/>
              <a:t>The most common mutation mechanism</a:t>
            </a:r>
            <a:endParaRPr lang="en-GB" sz="2800"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85750"/>
            <a:ext cx="8229600" cy="836613"/>
          </a:xfrm>
        </p:spPr>
        <p:txBody>
          <a:bodyPr/>
          <a:lstStyle/>
          <a:p>
            <a:pPr algn="r" eaLnBrk="1" hangingPunct="1"/>
            <a:r>
              <a:rPr lang="en-US" sz="2800" dirty="0">
                <a:solidFill>
                  <a:schemeClr val="accent2"/>
                </a:solidFill>
              </a:rPr>
              <a:t>m</a:t>
            </a:r>
            <a:r>
              <a:rPr lang="en-US" sz="2800" dirty="0" smtClean="0">
                <a:solidFill>
                  <a:schemeClr val="accent2"/>
                </a:solidFill>
              </a:rPr>
              <a:t>issense point mutations</a:t>
            </a:r>
          </a:p>
        </p:txBody>
      </p:sp>
      <p:sp>
        <p:nvSpPr>
          <p:cNvPr id="88067" name="Rectangle 3"/>
          <p:cNvSpPr>
            <a:spLocks noGrp="1" noChangeArrowheads="1"/>
          </p:cNvSpPr>
          <p:nvPr>
            <p:ph type="body" idx="1"/>
          </p:nvPr>
        </p:nvSpPr>
        <p:spPr>
          <a:xfrm>
            <a:off x="468313" y="2708275"/>
            <a:ext cx="8229600" cy="3313113"/>
          </a:xfrm>
        </p:spPr>
        <p:txBody>
          <a:bodyPr/>
          <a:lstStyle/>
          <a:p>
            <a:pPr eaLnBrk="1" hangingPunct="1"/>
            <a:r>
              <a:rPr lang="en-US" sz="2400" dirty="0" smtClean="0">
                <a:solidFill>
                  <a:srgbClr val="FF0000"/>
                </a:solidFill>
              </a:rPr>
              <a:t>Missense mutations</a:t>
            </a:r>
            <a:r>
              <a:rPr lang="en-US" sz="2400" dirty="0" smtClean="0"/>
              <a:t> are those determining the substitution of one </a:t>
            </a:r>
            <a:r>
              <a:rPr lang="en-US" sz="2400" dirty="0" err="1" smtClean="0"/>
              <a:t>aminoacid</a:t>
            </a:r>
            <a:r>
              <a:rPr lang="en-US" sz="2400" dirty="0" smtClean="0"/>
              <a:t> with another in </a:t>
            </a:r>
            <a:r>
              <a:rPr lang="en-US" sz="2400" dirty="0"/>
              <a:t>the protein product </a:t>
            </a:r>
          </a:p>
          <a:p>
            <a:pPr eaLnBrk="1" hangingPunct="1"/>
            <a:r>
              <a:rPr lang="en-US" sz="2400" dirty="0" smtClean="0"/>
              <a:t>Although often these changes do not cause any consequences in the functionality of the protein (polymorphisms or variations), there are some cases where even a slight alteration can have serious consequences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randombar(horizontal)">
                                      <p:cBhvr>
                                        <p:cTn id="7"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44624"/>
            <a:ext cx="7772400" cy="1143000"/>
          </a:xfrm>
        </p:spPr>
        <p:txBody>
          <a:bodyPr/>
          <a:lstStyle/>
          <a:p>
            <a:pPr algn="r" eaLnBrk="1" hangingPunct="1"/>
            <a:r>
              <a:rPr lang="it-IT" sz="3200" dirty="0" err="1" smtClean="0">
                <a:solidFill>
                  <a:schemeClr val="accent2"/>
                </a:solidFill>
              </a:rPr>
              <a:t>Acrocephalosyndactyly</a:t>
            </a:r>
            <a:r>
              <a:rPr lang="it-IT" sz="3200" dirty="0" smtClean="0">
                <a:solidFill>
                  <a:schemeClr val="accent2"/>
                </a:solidFill>
              </a:rPr>
              <a:t/>
            </a:r>
            <a:br>
              <a:rPr lang="it-IT" sz="3200" dirty="0" smtClean="0">
                <a:solidFill>
                  <a:schemeClr val="accent2"/>
                </a:solidFill>
              </a:rPr>
            </a:br>
            <a:r>
              <a:rPr lang="it-IT" sz="3200" dirty="0" err="1" smtClean="0">
                <a:solidFill>
                  <a:schemeClr val="accent2"/>
                </a:solidFill>
              </a:rPr>
              <a:t>Apert</a:t>
            </a:r>
            <a:r>
              <a:rPr lang="it-IT" sz="3200" dirty="0" smtClean="0">
                <a:solidFill>
                  <a:schemeClr val="accent2"/>
                </a:solidFill>
              </a:rPr>
              <a:t> </a:t>
            </a:r>
            <a:r>
              <a:rPr lang="it-IT" sz="3200" dirty="0" err="1" smtClean="0">
                <a:solidFill>
                  <a:schemeClr val="accent2"/>
                </a:solidFill>
              </a:rPr>
              <a:t>syndrome</a:t>
            </a:r>
            <a:endParaRPr lang="en-US" sz="3200" dirty="0" smtClean="0">
              <a:solidFill>
                <a:schemeClr val="accent2"/>
              </a:solidFill>
            </a:endParaRPr>
          </a:p>
        </p:txBody>
      </p:sp>
      <p:pic>
        <p:nvPicPr>
          <p:cNvPr id="89091" name="Picture 3" descr="Pic8"/>
          <p:cNvPicPr>
            <a:picLocks noChangeAspect="1" noChangeArrowheads="1"/>
          </p:cNvPicPr>
          <p:nvPr/>
        </p:nvPicPr>
        <p:blipFill>
          <a:blip r:embed="rId3"/>
          <a:srcRect/>
          <a:stretch>
            <a:fillRect/>
          </a:stretch>
        </p:blipFill>
        <p:spPr bwMode="auto">
          <a:xfrm>
            <a:off x="35496" y="1844675"/>
            <a:ext cx="2449512" cy="2384425"/>
          </a:xfrm>
          <a:prstGeom prst="rect">
            <a:avLst/>
          </a:prstGeom>
          <a:noFill/>
          <a:ln w="9525">
            <a:noFill/>
            <a:miter lim="800000"/>
            <a:headEnd/>
            <a:tailEnd/>
          </a:ln>
        </p:spPr>
      </p:pic>
      <p:pic>
        <p:nvPicPr>
          <p:cNvPr id="89092" name="Picture 4" descr="Apert hand (Courtesy of Science)"/>
          <p:cNvPicPr>
            <a:picLocks noChangeAspect="1" noChangeArrowheads="1"/>
          </p:cNvPicPr>
          <p:nvPr/>
        </p:nvPicPr>
        <p:blipFill>
          <a:blip r:embed="rId4"/>
          <a:srcRect/>
          <a:stretch>
            <a:fillRect/>
          </a:stretch>
        </p:blipFill>
        <p:spPr bwMode="auto">
          <a:xfrm>
            <a:off x="35496" y="0"/>
            <a:ext cx="2447925" cy="1831975"/>
          </a:xfrm>
          <a:prstGeom prst="rect">
            <a:avLst/>
          </a:prstGeom>
          <a:noFill/>
          <a:ln w="9525">
            <a:noFill/>
            <a:miter lim="800000"/>
            <a:headEnd/>
            <a:tailEnd/>
          </a:ln>
        </p:spPr>
      </p:pic>
      <p:pic>
        <p:nvPicPr>
          <p:cNvPr id="89093" name="Picture 5" descr="aj_hand">
            <a:hlinkClick r:id="rId5"/>
          </p:cNvPr>
          <p:cNvPicPr>
            <a:picLocks noChangeAspect="1" noChangeArrowheads="1"/>
          </p:cNvPicPr>
          <p:nvPr/>
        </p:nvPicPr>
        <p:blipFill>
          <a:blip r:embed="rId6"/>
          <a:srcRect/>
          <a:stretch>
            <a:fillRect/>
          </a:stretch>
        </p:blipFill>
        <p:spPr bwMode="auto">
          <a:xfrm>
            <a:off x="35496" y="4221163"/>
            <a:ext cx="2454275" cy="2636837"/>
          </a:xfrm>
          <a:prstGeom prst="rect">
            <a:avLst/>
          </a:prstGeom>
          <a:noFill/>
          <a:ln w="9525">
            <a:noFill/>
            <a:miter lim="800000"/>
            <a:headEnd/>
            <a:tailEnd/>
          </a:ln>
        </p:spPr>
      </p:pic>
      <p:sp>
        <p:nvSpPr>
          <p:cNvPr id="89094" name="Text Box 6"/>
          <p:cNvSpPr txBox="1">
            <a:spLocks noChangeArrowheads="1"/>
          </p:cNvSpPr>
          <p:nvPr/>
        </p:nvSpPr>
        <p:spPr bwMode="auto">
          <a:xfrm>
            <a:off x="3779838" y="1330499"/>
            <a:ext cx="4824412" cy="5632311"/>
          </a:xfrm>
          <a:prstGeom prst="rect">
            <a:avLst/>
          </a:prstGeom>
          <a:noFill/>
          <a:ln w="12700">
            <a:noFill/>
            <a:miter lim="800000"/>
            <a:headEnd type="none" w="sm" len="sm"/>
            <a:tailEnd type="none" w="sm" len="sm"/>
          </a:ln>
        </p:spPr>
        <p:txBody>
          <a:bodyPr>
            <a:spAutoFit/>
          </a:bodyPr>
          <a:lstStyle/>
          <a:p>
            <a:pPr>
              <a:spcBef>
                <a:spcPct val="50000"/>
              </a:spcBef>
              <a:buFontTx/>
              <a:buChar char="•"/>
            </a:pPr>
            <a:r>
              <a:rPr lang="en-US" dirty="0"/>
              <a:t>1:</a:t>
            </a:r>
            <a:r>
              <a:rPr lang="en-US" dirty="0" smtClean="0"/>
              <a:t>65,000 newborns</a:t>
            </a:r>
            <a:endParaRPr lang="en-US" dirty="0"/>
          </a:p>
          <a:p>
            <a:pPr>
              <a:spcBef>
                <a:spcPct val="50000"/>
              </a:spcBef>
              <a:buFontTx/>
              <a:buChar char="•"/>
            </a:pPr>
            <a:r>
              <a:rPr lang="en-US" dirty="0" err="1" smtClean="0"/>
              <a:t>craniosynostosis</a:t>
            </a:r>
            <a:r>
              <a:rPr lang="en-US" dirty="0" smtClean="0"/>
              <a:t> (premature fusion of one or more </a:t>
            </a:r>
            <a:r>
              <a:rPr lang="en-US" dirty="0" err="1" smtClean="0"/>
              <a:t>craniac</a:t>
            </a:r>
            <a:r>
              <a:rPr lang="en-US" dirty="0" smtClean="0"/>
              <a:t> sutures</a:t>
            </a:r>
            <a:r>
              <a:rPr lang="it-IT" dirty="0" smtClean="0"/>
              <a:t>)</a:t>
            </a:r>
            <a:r>
              <a:rPr lang="en-US" dirty="0"/>
              <a:t>, </a:t>
            </a:r>
            <a:r>
              <a:rPr lang="en-US" dirty="0" smtClean="0"/>
              <a:t>acrocephaly  (</a:t>
            </a:r>
            <a:r>
              <a:rPr lang="en-US" dirty="0" err="1" smtClean="0"/>
              <a:t>craniac</a:t>
            </a:r>
            <a:r>
              <a:rPr lang="en-US" dirty="0" smtClean="0"/>
              <a:t> vault with a conic shape)</a:t>
            </a:r>
            <a:endParaRPr lang="en-US" dirty="0"/>
          </a:p>
          <a:p>
            <a:pPr>
              <a:spcBef>
                <a:spcPct val="50000"/>
              </a:spcBef>
              <a:buFontTx/>
              <a:buChar char="•"/>
            </a:pPr>
            <a:r>
              <a:rPr lang="en-US" dirty="0"/>
              <a:t>e</a:t>
            </a:r>
            <a:r>
              <a:rPr lang="it-IT" dirty="0" err="1" smtClean="0"/>
              <a:t>ndocranic</a:t>
            </a:r>
            <a:r>
              <a:rPr lang="it-IT" dirty="0" smtClean="0"/>
              <a:t> </a:t>
            </a:r>
            <a:r>
              <a:rPr lang="it-IT" dirty="0" err="1" smtClean="0"/>
              <a:t>hypertension</a:t>
            </a:r>
            <a:endParaRPr lang="it-IT" dirty="0"/>
          </a:p>
          <a:p>
            <a:pPr>
              <a:spcBef>
                <a:spcPct val="50000"/>
              </a:spcBef>
              <a:buFontTx/>
              <a:buChar char="•"/>
            </a:pPr>
            <a:r>
              <a:rPr lang="it-IT" dirty="0" err="1"/>
              <a:t>m</a:t>
            </a:r>
            <a:r>
              <a:rPr lang="it-IT" dirty="0" err="1" smtClean="0"/>
              <a:t>ental</a:t>
            </a:r>
            <a:r>
              <a:rPr lang="it-IT" dirty="0" smtClean="0"/>
              <a:t> </a:t>
            </a:r>
            <a:r>
              <a:rPr lang="it-IT" dirty="0" err="1" smtClean="0"/>
              <a:t>retardation</a:t>
            </a:r>
            <a:endParaRPr lang="it-IT" dirty="0"/>
          </a:p>
          <a:p>
            <a:pPr>
              <a:spcBef>
                <a:spcPct val="50000"/>
              </a:spcBef>
              <a:buFontTx/>
              <a:buChar char="•"/>
            </a:pPr>
            <a:r>
              <a:rPr lang="it-IT" dirty="0"/>
              <a:t>h</a:t>
            </a:r>
            <a:r>
              <a:rPr lang="en-US" dirty="0" err="1" smtClean="0"/>
              <a:t>ypoplasia</a:t>
            </a:r>
            <a:r>
              <a:rPr lang="en-US" dirty="0" smtClean="0"/>
              <a:t> of the central part of the face</a:t>
            </a:r>
            <a:endParaRPr lang="en-US" dirty="0"/>
          </a:p>
          <a:p>
            <a:pPr>
              <a:spcBef>
                <a:spcPct val="50000"/>
              </a:spcBef>
              <a:buFontTx/>
              <a:buChar char="•"/>
            </a:pPr>
            <a:r>
              <a:rPr lang="en-US" dirty="0" err="1" smtClean="0"/>
              <a:t>syndactyly</a:t>
            </a:r>
            <a:r>
              <a:rPr lang="en-US" dirty="0" smtClean="0"/>
              <a:t> of fingers (hands) and toes (feet)</a:t>
            </a:r>
            <a:endParaRPr lang="en-US" dirty="0"/>
          </a:p>
          <a:p>
            <a:pPr>
              <a:spcBef>
                <a:spcPct val="50000"/>
              </a:spcBef>
              <a:buFontTx/>
              <a:buChar char="•"/>
            </a:pPr>
            <a:r>
              <a:rPr lang="en-US" dirty="0"/>
              <a:t>d</a:t>
            </a:r>
            <a:r>
              <a:rPr lang="en-US" dirty="0" smtClean="0"/>
              <a:t>eafness and optic atrophy</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1"/>
          </p:nvPr>
        </p:nvSpPr>
        <p:spPr>
          <a:xfrm>
            <a:off x="685800" y="1124744"/>
            <a:ext cx="7772400" cy="4114800"/>
          </a:xfrm>
        </p:spPr>
        <p:txBody>
          <a:bodyPr/>
          <a:lstStyle/>
          <a:p>
            <a:pPr eaLnBrk="1" hangingPunct="1">
              <a:lnSpc>
                <a:spcPct val="120000"/>
              </a:lnSpc>
            </a:pPr>
            <a:r>
              <a:rPr lang="en-US" sz="2400" dirty="0" smtClean="0"/>
              <a:t>All patients carry the same </a:t>
            </a:r>
            <a:r>
              <a:rPr lang="en-US" sz="2400" dirty="0" err="1" smtClean="0"/>
              <a:t>Apert</a:t>
            </a:r>
            <a:r>
              <a:rPr lang="en-US" sz="2400" dirty="0" smtClean="0"/>
              <a:t> mutation (Cys755Gly) in the human fibroblast growth factor receptor 2 (</a:t>
            </a:r>
            <a:r>
              <a:rPr lang="en-US" sz="2400" dirty="0" smtClean="0">
                <a:solidFill>
                  <a:srgbClr val="FF0000"/>
                </a:solidFill>
              </a:rPr>
              <a:t>FGFR2</a:t>
            </a:r>
            <a:r>
              <a:rPr lang="en-US" sz="2400" dirty="0" smtClean="0"/>
              <a:t>)</a:t>
            </a:r>
          </a:p>
          <a:p>
            <a:pPr eaLnBrk="1" hangingPunct="1">
              <a:lnSpc>
                <a:spcPct val="120000"/>
              </a:lnSpc>
            </a:pPr>
            <a:r>
              <a:rPr lang="en-US" sz="2400" dirty="0" smtClean="0"/>
              <a:t>Among its multiple functions, FGFR2 protein signals immature cells to become bone cells during embryonic development. The mutation causes prolonged signaling, which can promote the premature fusion of bones in the skull, hands, and feet </a:t>
            </a:r>
          </a:p>
          <a:p>
            <a:pPr eaLnBrk="1" hangingPunct="1">
              <a:lnSpc>
                <a:spcPct val="120000"/>
              </a:lnSpc>
            </a:pPr>
            <a:r>
              <a:rPr lang="en-US" sz="2400" dirty="0" smtClean="0"/>
              <a:t>T</a:t>
            </a:r>
            <a:r>
              <a:rPr lang="it-IT" sz="2400" dirty="0" smtClean="0"/>
              <a:t>he </a:t>
            </a:r>
            <a:r>
              <a:rPr lang="it-IT" sz="2400" dirty="0" err="1" smtClean="0"/>
              <a:t>mutation</a:t>
            </a:r>
            <a:r>
              <a:rPr lang="it-IT" sz="2400" dirty="0" smtClean="0"/>
              <a:t> </a:t>
            </a:r>
            <a:r>
              <a:rPr lang="it-IT" sz="2400" dirty="0" err="1" smtClean="0"/>
              <a:t>is</a:t>
            </a:r>
            <a:r>
              <a:rPr lang="it-IT" sz="2400" dirty="0" smtClean="0"/>
              <a:t> in </a:t>
            </a:r>
            <a:r>
              <a:rPr lang="it-IT" sz="2400" dirty="0" err="1" smtClean="0"/>
              <a:t>heterozygosis</a:t>
            </a:r>
            <a:endParaRPr lang="it-IT" sz="2400" dirty="0" smtClean="0"/>
          </a:p>
          <a:p>
            <a:pPr eaLnBrk="1" hangingPunct="1">
              <a:lnSpc>
                <a:spcPct val="120000"/>
              </a:lnSpc>
            </a:pPr>
            <a:r>
              <a:rPr lang="it-IT" sz="2400" b="1" i="1" dirty="0" smtClean="0"/>
              <a:t>de novo</a:t>
            </a:r>
          </a:p>
          <a:p>
            <a:pPr eaLnBrk="1" hangingPunct="1">
              <a:lnSpc>
                <a:spcPct val="120000"/>
              </a:lnSpc>
            </a:pPr>
            <a:r>
              <a:rPr lang="it-IT" sz="2400" dirty="0" err="1" smtClean="0"/>
              <a:t>chromosome</a:t>
            </a:r>
            <a:r>
              <a:rPr lang="it-IT" sz="2400" dirty="0" smtClean="0"/>
              <a:t> 10q26</a:t>
            </a:r>
          </a:p>
          <a:p>
            <a:pPr eaLnBrk="1" hangingPunct="1">
              <a:lnSpc>
                <a:spcPct val="120000"/>
              </a:lnSpc>
            </a:pPr>
            <a:r>
              <a:rPr lang="it-IT" sz="2400" dirty="0" err="1" smtClean="0"/>
              <a:t>This</a:t>
            </a:r>
            <a:r>
              <a:rPr lang="it-IT" sz="2400" dirty="0" smtClean="0"/>
              <a:t> </a:t>
            </a:r>
            <a:r>
              <a:rPr lang="it-IT" sz="2400" dirty="0" err="1" smtClean="0"/>
              <a:t>syndrome</a:t>
            </a:r>
            <a:r>
              <a:rPr lang="it-IT" sz="2400" dirty="0" smtClean="0"/>
              <a:t> </a:t>
            </a:r>
            <a:r>
              <a:rPr lang="it-IT" sz="2400" dirty="0" err="1" smtClean="0"/>
              <a:t>is</a:t>
            </a:r>
            <a:r>
              <a:rPr lang="it-IT" sz="2400" dirty="0" smtClean="0"/>
              <a:t> </a:t>
            </a:r>
            <a:r>
              <a:rPr lang="it-IT" sz="2400" dirty="0" err="1" smtClean="0"/>
              <a:t>allelic</a:t>
            </a:r>
            <a:r>
              <a:rPr lang="it-IT" sz="2400" dirty="0" smtClean="0"/>
              <a:t> with Pfeiffer and </a:t>
            </a:r>
            <a:r>
              <a:rPr lang="it-IT" sz="2400" dirty="0" err="1" smtClean="0"/>
              <a:t>Crouzon</a:t>
            </a:r>
            <a:r>
              <a:rPr lang="it-IT" sz="2400" dirty="0" smtClean="0"/>
              <a:t> </a:t>
            </a:r>
            <a:r>
              <a:rPr lang="it-IT" sz="2400" dirty="0" err="1" smtClean="0"/>
              <a:t>syndromes</a:t>
            </a:r>
            <a:endParaRPr lang="en-US" sz="2400" dirty="0" smtClean="0"/>
          </a:p>
        </p:txBody>
      </p:sp>
      <p:sp>
        <p:nvSpPr>
          <p:cNvPr id="5" name="Rectangle 2"/>
          <p:cNvSpPr>
            <a:spLocks noGrp="1" noChangeArrowheads="1"/>
          </p:cNvSpPr>
          <p:nvPr>
            <p:ph type="title"/>
          </p:nvPr>
        </p:nvSpPr>
        <p:spPr>
          <a:xfrm>
            <a:off x="685800" y="44624"/>
            <a:ext cx="7772400" cy="1143000"/>
          </a:xfrm>
        </p:spPr>
        <p:txBody>
          <a:bodyPr/>
          <a:lstStyle/>
          <a:p>
            <a:pPr algn="r" eaLnBrk="1" hangingPunct="1"/>
            <a:r>
              <a:rPr lang="it-IT" sz="3200" dirty="0" err="1" smtClean="0">
                <a:solidFill>
                  <a:schemeClr val="accent2"/>
                </a:solidFill>
              </a:rPr>
              <a:t>Acrocephalosyndactyly</a:t>
            </a:r>
            <a:r>
              <a:rPr lang="it-IT" sz="3200" dirty="0" smtClean="0">
                <a:solidFill>
                  <a:schemeClr val="accent2"/>
                </a:solidFill>
              </a:rPr>
              <a:t/>
            </a:r>
            <a:br>
              <a:rPr lang="it-IT" sz="3200" dirty="0" smtClean="0">
                <a:solidFill>
                  <a:schemeClr val="accent2"/>
                </a:solidFill>
              </a:rPr>
            </a:br>
            <a:r>
              <a:rPr lang="it-IT" sz="3200" dirty="0" err="1" smtClean="0">
                <a:solidFill>
                  <a:schemeClr val="accent2"/>
                </a:solidFill>
              </a:rPr>
              <a:t>Apert</a:t>
            </a:r>
            <a:r>
              <a:rPr lang="it-IT" sz="3200" dirty="0" smtClean="0">
                <a:solidFill>
                  <a:schemeClr val="accent2"/>
                </a:solidFill>
              </a:rPr>
              <a:t> </a:t>
            </a:r>
            <a:r>
              <a:rPr lang="it-IT" sz="3200" dirty="0" err="1" smtClean="0">
                <a:solidFill>
                  <a:schemeClr val="accent2"/>
                </a:solidFill>
              </a:rPr>
              <a:t>syndrome</a:t>
            </a:r>
            <a:endParaRPr lang="en-US" sz="3200" dirty="0" smtClean="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algn="r" eaLnBrk="1" hangingPunct="1"/>
            <a:r>
              <a:rPr lang="it-IT" sz="3200" b="1" dirty="0" smtClean="0">
                <a:solidFill>
                  <a:schemeClr val="accent2"/>
                </a:solidFill>
              </a:rPr>
              <a:t/>
            </a:r>
            <a:br>
              <a:rPr lang="it-IT" sz="3200" b="1" dirty="0" smtClean="0">
                <a:solidFill>
                  <a:schemeClr val="accent2"/>
                </a:solidFill>
              </a:rPr>
            </a:br>
            <a:r>
              <a:rPr lang="it-IT" sz="3200" dirty="0" smtClean="0">
                <a:solidFill>
                  <a:schemeClr val="accent2"/>
                </a:solidFill>
              </a:rPr>
              <a:t>Pfeiffer </a:t>
            </a:r>
            <a:r>
              <a:rPr lang="it-IT" sz="3200" dirty="0" err="1" smtClean="0">
                <a:solidFill>
                  <a:schemeClr val="accent2"/>
                </a:solidFill>
              </a:rPr>
              <a:t>syndrome</a:t>
            </a:r>
            <a:endParaRPr lang="en-US" sz="3200" dirty="0" smtClean="0">
              <a:solidFill>
                <a:schemeClr val="accent2"/>
              </a:solidFill>
            </a:endParaRPr>
          </a:p>
        </p:txBody>
      </p:sp>
      <p:sp>
        <p:nvSpPr>
          <p:cNvPr id="91139" name="Rectangle 3"/>
          <p:cNvSpPr>
            <a:spLocks noGrp="1" noChangeArrowheads="1"/>
          </p:cNvSpPr>
          <p:nvPr>
            <p:ph type="body" idx="1"/>
          </p:nvPr>
        </p:nvSpPr>
        <p:spPr>
          <a:xfrm>
            <a:off x="457200" y="1916832"/>
            <a:ext cx="8229600" cy="3960813"/>
          </a:xfrm>
        </p:spPr>
        <p:txBody>
          <a:bodyPr/>
          <a:lstStyle/>
          <a:p>
            <a:pPr marL="0" indent="0" eaLnBrk="1" hangingPunct="1">
              <a:lnSpc>
                <a:spcPct val="120000"/>
              </a:lnSpc>
              <a:buNone/>
            </a:pPr>
            <a:r>
              <a:rPr lang="it-IT" sz="2400" dirty="0" smtClean="0">
                <a:latin typeface="Wingdings"/>
                <a:ea typeface="Wingdings"/>
                <a:cs typeface="Wingdings"/>
                <a:sym typeface="Wingdings"/>
              </a:rPr>
              <a:t> </a:t>
            </a:r>
            <a:r>
              <a:rPr lang="it-IT" sz="2400" dirty="0" smtClean="0"/>
              <a:t>1:100,000 </a:t>
            </a:r>
            <a:r>
              <a:rPr lang="it-IT" sz="2400" dirty="0" err="1" smtClean="0"/>
              <a:t>newborns</a:t>
            </a:r>
            <a:endParaRPr lang="it-IT" sz="2400" dirty="0" smtClean="0"/>
          </a:p>
          <a:p>
            <a:pPr marL="0" indent="0" eaLnBrk="1" hangingPunct="1">
              <a:lnSpc>
                <a:spcPct val="120000"/>
              </a:lnSpc>
              <a:buNone/>
            </a:pPr>
            <a:r>
              <a:rPr lang="it-IT" sz="2400" dirty="0" smtClean="0">
                <a:latin typeface="Wingdings"/>
                <a:ea typeface="Wingdings"/>
                <a:cs typeface="Wingdings"/>
                <a:sym typeface="Wingdings"/>
              </a:rPr>
              <a:t> </a:t>
            </a:r>
            <a:r>
              <a:rPr lang="it-IT" sz="2400" dirty="0" err="1" smtClean="0"/>
              <a:t>characterised</a:t>
            </a:r>
            <a:r>
              <a:rPr lang="it-IT" sz="2400" dirty="0" smtClean="0"/>
              <a:t> by an </a:t>
            </a:r>
            <a:r>
              <a:rPr lang="it-IT" sz="2400" dirty="0" err="1" smtClean="0"/>
              <a:t>association</a:t>
            </a:r>
            <a:r>
              <a:rPr lang="it-IT" sz="2400" dirty="0" smtClean="0"/>
              <a:t> of </a:t>
            </a:r>
            <a:r>
              <a:rPr lang="it-IT" sz="2400" dirty="0" err="1" smtClean="0"/>
              <a:t>craniosynostosis</a:t>
            </a:r>
            <a:r>
              <a:rPr lang="it-IT" sz="2400" dirty="0" smtClean="0"/>
              <a:t>, wide </a:t>
            </a:r>
            <a:r>
              <a:rPr lang="it-IT" sz="2400" dirty="0" err="1" smtClean="0"/>
              <a:t>thumbs</a:t>
            </a:r>
            <a:r>
              <a:rPr lang="it-IT" sz="2400" dirty="0" smtClean="0"/>
              <a:t> </a:t>
            </a:r>
            <a:r>
              <a:rPr lang="it-IT" sz="2400" dirty="0" err="1" smtClean="0"/>
              <a:t>bend</a:t>
            </a:r>
            <a:r>
              <a:rPr lang="it-IT" sz="2400" dirty="0" smtClean="0"/>
              <a:t> </a:t>
            </a:r>
            <a:r>
              <a:rPr lang="it-IT" sz="2400" dirty="0" err="1" smtClean="0"/>
              <a:t>apart</a:t>
            </a:r>
            <a:r>
              <a:rPr lang="it-IT" sz="2400" dirty="0" smtClean="0"/>
              <a:t> from the </a:t>
            </a:r>
            <a:r>
              <a:rPr lang="it-IT" sz="2400" dirty="0" err="1" smtClean="0"/>
              <a:t>other</a:t>
            </a:r>
            <a:r>
              <a:rPr lang="it-IT" sz="2400" dirty="0" smtClean="0"/>
              <a:t> </a:t>
            </a:r>
            <a:r>
              <a:rPr lang="it-IT" sz="2400" dirty="0" err="1" smtClean="0"/>
              <a:t>fingers</a:t>
            </a:r>
            <a:r>
              <a:rPr lang="it-IT" sz="2400" dirty="0" smtClean="0"/>
              <a:t>, and </a:t>
            </a:r>
            <a:r>
              <a:rPr lang="it-IT" sz="2400" dirty="0" err="1" smtClean="0"/>
              <a:t>partial</a:t>
            </a:r>
            <a:r>
              <a:rPr lang="it-IT" sz="2400" dirty="0" smtClean="0"/>
              <a:t> </a:t>
            </a:r>
            <a:r>
              <a:rPr lang="it-IT" sz="2400" dirty="0" err="1" smtClean="0"/>
              <a:t>syndactyly</a:t>
            </a:r>
            <a:r>
              <a:rPr lang="it-IT" sz="2400" dirty="0" smtClean="0"/>
              <a:t> of </a:t>
            </a:r>
            <a:r>
              <a:rPr lang="it-IT" sz="2400" dirty="0" err="1" smtClean="0"/>
              <a:t>hands</a:t>
            </a:r>
            <a:r>
              <a:rPr lang="it-IT" sz="2400" dirty="0" smtClean="0"/>
              <a:t> and </a:t>
            </a:r>
            <a:r>
              <a:rPr lang="it-IT" sz="2400" dirty="0" err="1" smtClean="0"/>
              <a:t>feet</a:t>
            </a:r>
            <a:endParaRPr lang="en-US" sz="2400" dirty="0" smtClean="0"/>
          </a:p>
          <a:p>
            <a:pPr marL="0" indent="0" eaLnBrk="1" hangingPunct="1">
              <a:lnSpc>
                <a:spcPct val="120000"/>
              </a:lnSpc>
              <a:buNone/>
            </a:pPr>
            <a:r>
              <a:rPr lang="en-US" sz="2400" dirty="0" smtClean="0">
                <a:latin typeface="Wingdings"/>
                <a:ea typeface="Wingdings"/>
                <a:cs typeface="Wingdings"/>
                <a:sym typeface="Wingdings"/>
              </a:rPr>
              <a:t> </a:t>
            </a:r>
            <a:r>
              <a:rPr lang="en-US" sz="2400" dirty="0" smtClean="0"/>
              <a:t>Majority of patients carry the Pfeiffer mutation (Cys342Arg) in the human fibroblast growth factor receptor 2 gene (</a:t>
            </a:r>
            <a:r>
              <a:rPr lang="en-US" sz="2400" dirty="0" smtClean="0">
                <a:solidFill>
                  <a:srgbClr val="FF0000"/>
                </a:solidFill>
              </a:rPr>
              <a:t>FGFR2</a:t>
            </a:r>
            <a:r>
              <a:rPr lang="en-US" sz="2400" dirty="0" smtClean="0"/>
              <a:t>)</a:t>
            </a:r>
          </a:p>
          <a:p>
            <a:pPr eaLnBrk="1" hangingPunct="1">
              <a:lnSpc>
                <a:spcPct val="120000"/>
              </a:lnSpc>
            </a:pPr>
            <a:r>
              <a:rPr lang="en-US" sz="2400" dirty="0" smtClean="0"/>
              <a:t>Some others carry the Pro252Arg mutation in </a:t>
            </a:r>
            <a:r>
              <a:rPr lang="en-US" sz="2400" dirty="0" smtClean="0">
                <a:solidFill>
                  <a:srgbClr val="FF0000"/>
                </a:solidFill>
              </a:rPr>
              <a:t>FGFR1</a:t>
            </a:r>
          </a:p>
          <a:p>
            <a:pPr eaLnBrk="1" hangingPunct="1">
              <a:lnSpc>
                <a:spcPct val="120000"/>
              </a:lnSpc>
            </a:pPr>
            <a:r>
              <a:rPr lang="en-US" sz="2400" dirty="0" smtClean="0"/>
              <a:t>T</a:t>
            </a:r>
            <a:r>
              <a:rPr lang="it-IT" sz="2400" dirty="0" smtClean="0"/>
              <a:t>he </a:t>
            </a:r>
            <a:r>
              <a:rPr lang="it-IT" sz="2400" dirty="0" err="1" smtClean="0"/>
              <a:t>mutation</a:t>
            </a:r>
            <a:r>
              <a:rPr lang="it-IT" sz="2400" dirty="0" smtClean="0"/>
              <a:t> </a:t>
            </a:r>
            <a:r>
              <a:rPr lang="it-IT" sz="2400" dirty="0" err="1" smtClean="0"/>
              <a:t>is</a:t>
            </a:r>
            <a:r>
              <a:rPr lang="it-IT" sz="2400" dirty="0" smtClean="0"/>
              <a:t> in </a:t>
            </a:r>
            <a:r>
              <a:rPr lang="it-IT" sz="2400" dirty="0" err="1" smtClean="0"/>
              <a:t>heterozygosis</a:t>
            </a:r>
            <a:endParaRPr lang="it-IT" sz="2400" dirty="0" smtClean="0"/>
          </a:p>
          <a:p>
            <a:pPr eaLnBrk="1" hangingPunct="1">
              <a:lnSpc>
                <a:spcPct val="120000"/>
              </a:lnSpc>
            </a:pPr>
            <a:r>
              <a:rPr lang="it-IT" sz="2400" b="1" i="1" dirty="0" smtClean="0"/>
              <a:t>de novo</a:t>
            </a:r>
          </a:p>
          <a:p>
            <a:pPr eaLnBrk="1" hangingPunct="1">
              <a:lnSpc>
                <a:spcPct val="120000"/>
              </a:lnSpc>
            </a:pPr>
            <a:r>
              <a:rPr lang="it-IT" sz="2400" dirty="0" err="1" smtClean="0"/>
              <a:t>chromosome</a:t>
            </a:r>
            <a:r>
              <a:rPr lang="it-IT" sz="2400" dirty="0" smtClean="0"/>
              <a:t> 10q26</a:t>
            </a:r>
          </a:p>
        </p:txBody>
      </p:sp>
      <p:pic>
        <p:nvPicPr>
          <p:cNvPr id="91140" name="Picture 4" descr="19961996Pfeiffer%27s_syndrome">
            <a:hlinkClick r:id="rId3"/>
          </p:cNvPr>
          <p:cNvPicPr>
            <a:picLocks noChangeAspect="1" noChangeArrowheads="1"/>
          </p:cNvPicPr>
          <p:nvPr/>
        </p:nvPicPr>
        <p:blipFill>
          <a:blip r:embed="rId4"/>
          <a:srcRect/>
          <a:stretch>
            <a:fillRect/>
          </a:stretch>
        </p:blipFill>
        <p:spPr bwMode="auto">
          <a:xfrm>
            <a:off x="35496" y="0"/>
            <a:ext cx="1225550" cy="1916113"/>
          </a:xfrm>
          <a:prstGeom prst="rect">
            <a:avLst/>
          </a:prstGeom>
          <a:noFill/>
          <a:ln w="9525">
            <a:noFill/>
            <a:miter lim="800000"/>
            <a:headEnd/>
            <a:tailEnd/>
          </a:ln>
        </p:spPr>
      </p:pic>
      <p:pic>
        <p:nvPicPr>
          <p:cNvPr id="91141" name="Picture 5" descr="g06ma04g13b">
            <a:hlinkClick r:id="rId5"/>
          </p:cNvPr>
          <p:cNvPicPr>
            <a:picLocks noChangeAspect="1" noChangeArrowheads="1"/>
          </p:cNvPicPr>
          <p:nvPr/>
        </p:nvPicPr>
        <p:blipFill>
          <a:blip r:embed="rId6"/>
          <a:srcRect/>
          <a:stretch>
            <a:fillRect/>
          </a:stretch>
        </p:blipFill>
        <p:spPr bwMode="auto">
          <a:xfrm>
            <a:off x="1332483" y="0"/>
            <a:ext cx="1819275" cy="1905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243408"/>
            <a:ext cx="7772400" cy="1143000"/>
          </a:xfrm>
        </p:spPr>
        <p:txBody>
          <a:bodyPr/>
          <a:lstStyle/>
          <a:p>
            <a:pPr algn="r" eaLnBrk="1" hangingPunct="1"/>
            <a:r>
              <a:rPr lang="it-IT" sz="3200" dirty="0" smtClean="0">
                <a:solidFill>
                  <a:schemeClr val="accent2"/>
                </a:solidFill>
              </a:rPr>
              <a:t/>
            </a:r>
            <a:br>
              <a:rPr lang="it-IT" sz="3200" dirty="0" smtClean="0">
                <a:solidFill>
                  <a:schemeClr val="accent2"/>
                </a:solidFill>
              </a:rPr>
            </a:br>
            <a:r>
              <a:rPr lang="it-IT" sz="3200" dirty="0" err="1" smtClean="0">
                <a:solidFill>
                  <a:schemeClr val="accent2"/>
                </a:solidFill>
              </a:rPr>
              <a:t>Crouzon</a:t>
            </a:r>
            <a:r>
              <a:rPr lang="it-IT" sz="3200" dirty="0" smtClean="0">
                <a:solidFill>
                  <a:schemeClr val="accent2"/>
                </a:solidFill>
              </a:rPr>
              <a:t> </a:t>
            </a:r>
            <a:r>
              <a:rPr lang="it-IT" sz="3200" dirty="0" err="1" smtClean="0">
                <a:solidFill>
                  <a:schemeClr val="accent2"/>
                </a:solidFill>
              </a:rPr>
              <a:t>syndrome</a:t>
            </a:r>
            <a:endParaRPr lang="en-US" sz="3200" dirty="0" smtClean="0">
              <a:solidFill>
                <a:schemeClr val="accent2"/>
              </a:solidFill>
            </a:endParaRPr>
          </a:p>
        </p:txBody>
      </p:sp>
      <p:sp>
        <p:nvSpPr>
          <p:cNvPr id="92163" name="Rectangle 3"/>
          <p:cNvSpPr>
            <a:spLocks noGrp="1" noChangeArrowheads="1"/>
          </p:cNvSpPr>
          <p:nvPr>
            <p:ph type="body" idx="1"/>
          </p:nvPr>
        </p:nvSpPr>
        <p:spPr>
          <a:xfrm>
            <a:off x="1670992" y="1097930"/>
            <a:ext cx="7365504" cy="4525963"/>
          </a:xfrm>
        </p:spPr>
        <p:txBody>
          <a:bodyPr/>
          <a:lstStyle/>
          <a:p>
            <a:pPr eaLnBrk="1" hangingPunct="1">
              <a:lnSpc>
                <a:spcPct val="120000"/>
              </a:lnSpc>
            </a:pPr>
            <a:r>
              <a:rPr lang="it-IT" sz="2400" dirty="0" smtClean="0"/>
              <a:t>1:62,000 </a:t>
            </a:r>
            <a:r>
              <a:rPr lang="it-IT" sz="2400" dirty="0" err="1" smtClean="0"/>
              <a:t>newborns</a:t>
            </a:r>
            <a:endParaRPr lang="it-IT" sz="2400" dirty="0" smtClean="0"/>
          </a:p>
          <a:p>
            <a:pPr eaLnBrk="1" hangingPunct="1">
              <a:lnSpc>
                <a:spcPct val="120000"/>
              </a:lnSpc>
            </a:pPr>
            <a:r>
              <a:rPr lang="it-IT" sz="2400" dirty="0" smtClean="0"/>
              <a:t>The premature </a:t>
            </a:r>
            <a:r>
              <a:rPr lang="it-IT" sz="2400" dirty="0" err="1" smtClean="0"/>
              <a:t>closure</a:t>
            </a:r>
            <a:r>
              <a:rPr lang="it-IT" sz="2400" dirty="0" smtClean="0"/>
              <a:t> of </a:t>
            </a:r>
            <a:r>
              <a:rPr lang="it-IT" sz="2400" dirty="0" err="1" smtClean="0"/>
              <a:t>sagyttal</a:t>
            </a:r>
            <a:r>
              <a:rPr lang="it-IT" sz="2400" dirty="0" smtClean="0"/>
              <a:t> and </a:t>
            </a:r>
            <a:r>
              <a:rPr lang="it-IT" sz="2400" dirty="0" err="1" smtClean="0"/>
              <a:t>coronal</a:t>
            </a:r>
            <a:r>
              <a:rPr lang="it-IT" sz="2400" dirty="0" smtClean="0"/>
              <a:t> </a:t>
            </a:r>
            <a:r>
              <a:rPr lang="it-IT" sz="2400" dirty="0" err="1" smtClean="0"/>
              <a:t>skull</a:t>
            </a:r>
            <a:r>
              <a:rPr lang="it-IT" sz="2400" dirty="0" smtClean="0"/>
              <a:t> </a:t>
            </a:r>
            <a:r>
              <a:rPr lang="it-IT" sz="2400" dirty="0" err="1" smtClean="0"/>
              <a:t>sutures</a:t>
            </a:r>
            <a:r>
              <a:rPr lang="it-IT" sz="2400" dirty="0" smtClean="0"/>
              <a:t> </a:t>
            </a:r>
            <a:r>
              <a:rPr lang="it-IT" sz="2400" dirty="0" err="1" smtClean="0"/>
              <a:t>causes</a:t>
            </a:r>
            <a:r>
              <a:rPr lang="it-IT" sz="2400" dirty="0" smtClean="0"/>
              <a:t> </a:t>
            </a:r>
            <a:r>
              <a:rPr lang="it-IT" sz="2400" dirty="0" err="1" smtClean="0"/>
              <a:t>typical</a:t>
            </a:r>
            <a:r>
              <a:rPr lang="it-IT" sz="2400" dirty="0" smtClean="0"/>
              <a:t> </a:t>
            </a:r>
            <a:r>
              <a:rPr lang="it-IT" sz="2400" dirty="0" err="1" smtClean="0"/>
              <a:t>dysmorphic</a:t>
            </a:r>
            <a:r>
              <a:rPr lang="it-IT" sz="2400" dirty="0" smtClean="0"/>
              <a:t> </a:t>
            </a:r>
            <a:r>
              <a:rPr lang="it-IT" sz="2400" dirty="0" err="1" smtClean="0"/>
              <a:t>features</a:t>
            </a:r>
            <a:r>
              <a:rPr lang="it-IT" sz="2400" dirty="0" smtClean="0"/>
              <a:t>, </a:t>
            </a:r>
            <a:r>
              <a:rPr lang="it-IT" sz="2400" dirty="0" err="1" smtClean="0"/>
              <a:t>including</a:t>
            </a:r>
            <a:r>
              <a:rPr lang="it-IT" sz="2400" dirty="0" smtClean="0"/>
              <a:t> </a:t>
            </a:r>
            <a:r>
              <a:rPr lang="it-IT" sz="2400" dirty="0" err="1" smtClean="0"/>
              <a:t>pointed</a:t>
            </a:r>
            <a:r>
              <a:rPr lang="it-IT" sz="2400" dirty="0" smtClean="0"/>
              <a:t> </a:t>
            </a:r>
            <a:r>
              <a:rPr lang="it-IT" sz="2400" dirty="0" err="1" smtClean="0"/>
              <a:t>cranial</a:t>
            </a:r>
            <a:r>
              <a:rPr lang="it-IT" sz="2400" dirty="0" smtClean="0"/>
              <a:t> </a:t>
            </a:r>
            <a:r>
              <a:rPr lang="it-IT" sz="2400" dirty="0" err="1" smtClean="0"/>
              <a:t>vault</a:t>
            </a:r>
            <a:r>
              <a:rPr lang="it-IT" sz="2400" dirty="0" smtClean="0"/>
              <a:t>, wide-set </a:t>
            </a:r>
            <a:r>
              <a:rPr lang="it-IT" sz="2400" dirty="0" err="1" smtClean="0"/>
              <a:t>eyes</a:t>
            </a:r>
            <a:r>
              <a:rPr lang="it-IT" sz="2400" dirty="0" smtClean="0"/>
              <a:t> (</a:t>
            </a:r>
            <a:r>
              <a:rPr lang="it-IT" sz="2400" dirty="0" err="1" smtClean="0"/>
              <a:t>increasing</a:t>
            </a:r>
            <a:r>
              <a:rPr lang="it-IT" sz="2400" dirty="0" smtClean="0"/>
              <a:t> </a:t>
            </a:r>
            <a:r>
              <a:rPr lang="it-IT" sz="2400" dirty="0" err="1" smtClean="0"/>
              <a:t>orbital</a:t>
            </a:r>
            <a:r>
              <a:rPr lang="it-IT" sz="2400" dirty="0" smtClean="0"/>
              <a:t> </a:t>
            </a:r>
            <a:r>
              <a:rPr lang="it-IT" sz="2400" dirty="0" err="1" smtClean="0"/>
              <a:t>distance</a:t>
            </a:r>
            <a:r>
              <a:rPr lang="it-IT" sz="2400" dirty="0" smtClean="0"/>
              <a:t>) and </a:t>
            </a:r>
            <a:r>
              <a:rPr lang="it-IT" sz="2400" dirty="0" err="1" smtClean="0"/>
              <a:t>bulging</a:t>
            </a:r>
            <a:r>
              <a:rPr lang="it-IT" sz="2400" dirty="0" smtClean="0"/>
              <a:t> </a:t>
            </a:r>
            <a:r>
              <a:rPr lang="it-IT" sz="2400" dirty="0" err="1" smtClean="0"/>
              <a:t>eyes</a:t>
            </a:r>
            <a:r>
              <a:rPr lang="it-IT" sz="2400" dirty="0" smtClean="0"/>
              <a:t> (</a:t>
            </a:r>
            <a:r>
              <a:rPr lang="it-IT" sz="2400" dirty="0" err="1" smtClean="0"/>
              <a:t>abnormal</a:t>
            </a:r>
            <a:r>
              <a:rPr lang="it-IT" sz="2400" dirty="0" smtClean="0"/>
              <a:t> </a:t>
            </a:r>
            <a:r>
              <a:rPr lang="it-IT" sz="2400" dirty="0" err="1" smtClean="0"/>
              <a:t>protrusion</a:t>
            </a:r>
            <a:r>
              <a:rPr lang="it-IT" sz="2400" dirty="0" smtClean="0"/>
              <a:t> of the </a:t>
            </a:r>
            <a:r>
              <a:rPr lang="it-IT" sz="2400" dirty="0" err="1" smtClean="0"/>
              <a:t>eyeballs</a:t>
            </a:r>
            <a:r>
              <a:rPr lang="it-IT" sz="2400" dirty="0" smtClean="0"/>
              <a:t>)</a:t>
            </a:r>
          </a:p>
          <a:p>
            <a:pPr eaLnBrk="1" hangingPunct="1">
              <a:lnSpc>
                <a:spcPct val="120000"/>
              </a:lnSpc>
            </a:pPr>
            <a:r>
              <a:rPr lang="it-IT" sz="2400" dirty="0" smtClean="0"/>
              <a:t>M</a:t>
            </a:r>
            <a:r>
              <a:rPr lang="en-US" sz="2400" dirty="0" err="1" smtClean="0"/>
              <a:t>ajority</a:t>
            </a:r>
            <a:r>
              <a:rPr lang="en-US" sz="2400" dirty="0" smtClean="0"/>
              <a:t> of patients carry the </a:t>
            </a:r>
            <a:r>
              <a:rPr lang="en-US" sz="2400" dirty="0" err="1" smtClean="0"/>
              <a:t>Crouzon</a:t>
            </a:r>
            <a:r>
              <a:rPr lang="en-US" sz="2400" dirty="0" smtClean="0"/>
              <a:t> mutation (Cys342Tyr) in the human fibroblast growth factor receptor 2 gene (</a:t>
            </a:r>
            <a:r>
              <a:rPr lang="en-US" sz="2400" dirty="0" smtClean="0">
                <a:solidFill>
                  <a:srgbClr val="FF0000"/>
                </a:solidFill>
              </a:rPr>
              <a:t>FGFR2</a:t>
            </a:r>
            <a:r>
              <a:rPr lang="en-US" sz="2400" dirty="0" smtClean="0"/>
              <a:t>) </a:t>
            </a:r>
          </a:p>
          <a:p>
            <a:pPr eaLnBrk="1" hangingPunct="1">
              <a:lnSpc>
                <a:spcPct val="120000"/>
              </a:lnSpc>
            </a:pPr>
            <a:r>
              <a:rPr lang="en-US" sz="2400" dirty="0" smtClean="0"/>
              <a:t>T</a:t>
            </a:r>
            <a:r>
              <a:rPr lang="it-IT" sz="2400" dirty="0" smtClean="0"/>
              <a:t>he </a:t>
            </a:r>
            <a:r>
              <a:rPr lang="it-IT" sz="2400" dirty="0" err="1" smtClean="0"/>
              <a:t>mutation</a:t>
            </a:r>
            <a:r>
              <a:rPr lang="it-IT" sz="2400" dirty="0" smtClean="0"/>
              <a:t> </a:t>
            </a:r>
            <a:r>
              <a:rPr lang="it-IT" sz="2400" dirty="0" err="1" smtClean="0"/>
              <a:t>is</a:t>
            </a:r>
            <a:r>
              <a:rPr lang="it-IT" sz="2400" dirty="0" smtClean="0"/>
              <a:t> in </a:t>
            </a:r>
            <a:r>
              <a:rPr lang="it-IT" sz="2400" dirty="0" err="1" smtClean="0"/>
              <a:t>heterozygosis</a:t>
            </a:r>
            <a:endParaRPr lang="it-IT" sz="2400" dirty="0" smtClean="0"/>
          </a:p>
          <a:p>
            <a:pPr eaLnBrk="1" hangingPunct="1">
              <a:lnSpc>
                <a:spcPct val="120000"/>
              </a:lnSpc>
            </a:pPr>
            <a:r>
              <a:rPr lang="it-IT" sz="2400" b="1" i="1" dirty="0" smtClean="0"/>
              <a:t>de novo</a:t>
            </a:r>
          </a:p>
          <a:p>
            <a:pPr eaLnBrk="1" hangingPunct="1">
              <a:lnSpc>
                <a:spcPct val="120000"/>
              </a:lnSpc>
            </a:pPr>
            <a:r>
              <a:rPr lang="it-IT" sz="2400" dirty="0" err="1" smtClean="0"/>
              <a:t>crhomosome</a:t>
            </a:r>
            <a:r>
              <a:rPr lang="it-IT" sz="2400" dirty="0" smtClean="0"/>
              <a:t> 10q26</a:t>
            </a:r>
          </a:p>
        </p:txBody>
      </p:sp>
      <p:pic>
        <p:nvPicPr>
          <p:cNvPr id="92164" name="Picture 4" descr="Petero Byakatonda"/>
          <p:cNvPicPr>
            <a:picLocks noChangeAspect="1" noChangeArrowheads="1"/>
          </p:cNvPicPr>
          <p:nvPr/>
        </p:nvPicPr>
        <p:blipFill>
          <a:blip r:embed="rId3"/>
          <a:srcRect/>
          <a:stretch>
            <a:fillRect/>
          </a:stretch>
        </p:blipFill>
        <p:spPr bwMode="auto">
          <a:xfrm>
            <a:off x="-36512" y="0"/>
            <a:ext cx="1428750" cy="189547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02-15"/>
          <p:cNvPicPr>
            <a:picLocks noChangeAspect="1" noChangeArrowheads="1"/>
          </p:cNvPicPr>
          <p:nvPr/>
        </p:nvPicPr>
        <p:blipFill>
          <a:blip r:embed="rId2"/>
          <a:srcRect/>
          <a:stretch>
            <a:fillRect/>
          </a:stretch>
        </p:blipFill>
        <p:spPr bwMode="auto">
          <a:xfrm>
            <a:off x="611560" y="1237059"/>
            <a:ext cx="7942262" cy="5648325"/>
          </a:xfrm>
          <a:prstGeom prst="rect">
            <a:avLst/>
          </a:prstGeom>
          <a:noFill/>
          <a:ln w="9525">
            <a:noFill/>
            <a:miter lim="800000"/>
            <a:headEnd/>
            <a:tailEnd/>
          </a:ln>
        </p:spPr>
      </p:pic>
      <p:sp>
        <p:nvSpPr>
          <p:cNvPr id="93187" name="Text Box 3"/>
          <p:cNvSpPr txBox="1">
            <a:spLocks noChangeArrowheads="1"/>
          </p:cNvSpPr>
          <p:nvPr/>
        </p:nvSpPr>
        <p:spPr bwMode="auto">
          <a:xfrm>
            <a:off x="410579" y="-3504"/>
            <a:ext cx="8585616" cy="1107996"/>
          </a:xfrm>
          <a:prstGeom prst="rect">
            <a:avLst/>
          </a:prstGeom>
          <a:noFill/>
          <a:ln w="9525">
            <a:noFill/>
            <a:miter lim="800000"/>
            <a:headEnd/>
            <a:tailEnd/>
          </a:ln>
        </p:spPr>
        <p:txBody>
          <a:bodyPr wrap="none">
            <a:spAutoFit/>
          </a:bodyPr>
          <a:lstStyle/>
          <a:p>
            <a:pPr algn="ctr" eaLnBrk="0" hangingPunct="0"/>
            <a:r>
              <a:rPr lang="it-IT" dirty="0" smtClean="0"/>
              <a:t>The </a:t>
            </a:r>
            <a:r>
              <a:rPr lang="it-IT" dirty="0" err="1" smtClean="0"/>
              <a:t>achondroplasia</a:t>
            </a:r>
            <a:r>
              <a:rPr lang="it-IT" dirty="0" smtClean="0"/>
              <a:t> </a:t>
            </a:r>
            <a:r>
              <a:rPr lang="it-IT" dirty="0" err="1" smtClean="0"/>
              <a:t>phenotype</a:t>
            </a:r>
            <a:r>
              <a:rPr lang="it-IT" dirty="0" smtClean="0"/>
              <a:t> in man.</a:t>
            </a:r>
            <a:endParaRPr lang="it-IT" dirty="0"/>
          </a:p>
          <a:p>
            <a:pPr algn="ctr" eaLnBrk="0" hangingPunct="0"/>
            <a:r>
              <a:rPr lang="it-IT" sz="1400" dirty="0" smtClean="0"/>
              <a:t>The </a:t>
            </a:r>
            <a:r>
              <a:rPr lang="it-IT" sz="1400" dirty="0" err="1" smtClean="0"/>
              <a:t>photograph</a:t>
            </a:r>
            <a:r>
              <a:rPr lang="it-IT" sz="1400" dirty="0" smtClean="0"/>
              <a:t> </a:t>
            </a:r>
            <a:r>
              <a:rPr lang="it-IT" sz="1400" dirty="0" err="1" smtClean="0"/>
              <a:t>depicts</a:t>
            </a:r>
            <a:r>
              <a:rPr lang="it-IT" sz="1400" dirty="0" smtClean="0"/>
              <a:t> a family of 5 </a:t>
            </a:r>
            <a:r>
              <a:rPr lang="it-IT" sz="1400" dirty="0" err="1" smtClean="0"/>
              <a:t>sisters</a:t>
            </a:r>
            <a:r>
              <a:rPr lang="it-IT" sz="1400" dirty="0" smtClean="0"/>
              <a:t> and 2 </a:t>
            </a:r>
            <a:r>
              <a:rPr lang="it-IT" sz="1400" dirty="0" err="1" smtClean="0"/>
              <a:t>brothers</a:t>
            </a:r>
            <a:r>
              <a:rPr lang="it-IT" sz="1400" dirty="0" smtClean="0"/>
              <a:t> with </a:t>
            </a:r>
            <a:r>
              <a:rPr lang="it-IT" sz="1400" dirty="0" err="1" smtClean="0"/>
              <a:t>pseudoachondroplasia</a:t>
            </a:r>
            <a:r>
              <a:rPr lang="it-IT" sz="1400" dirty="0" smtClean="0"/>
              <a:t>. </a:t>
            </a:r>
          </a:p>
          <a:p>
            <a:pPr algn="ctr" eaLnBrk="0" hangingPunct="0"/>
            <a:r>
              <a:rPr lang="it-IT" sz="1400" dirty="0" err="1" smtClean="0"/>
              <a:t>This</a:t>
            </a:r>
            <a:r>
              <a:rPr lang="it-IT" sz="1400" dirty="0" smtClean="0"/>
              <a:t> </a:t>
            </a:r>
            <a:r>
              <a:rPr lang="it-IT" sz="1400" dirty="0" err="1" smtClean="0"/>
              <a:t>disease</a:t>
            </a:r>
            <a:r>
              <a:rPr lang="it-IT" sz="1400" dirty="0" smtClean="0"/>
              <a:t> </a:t>
            </a:r>
            <a:r>
              <a:rPr lang="it-IT" sz="1400" dirty="0" err="1" smtClean="0"/>
              <a:t>is</a:t>
            </a:r>
            <a:r>
              <a:rPr lang="it-IT" sz="1400" dirty="0" smtClean="0"/>
              <a:t> </a:t>
            </a:r>
            <a:r>
              <a:rPr lang="it-IT" sz="1400" dirty="0" err="1" smtClean="0"/>
              <a:t>caused</a:t>
            </a:r>
            <a:r>
              <a:rPr lang="it-IT" sz="1400" dirty="0" smtClean="0"/>
              <a:t> by a </a:t>
            </a:r>
            <a:r>
              <a:rPr lang="it-IT" sz="1400" dirty="0" err="1" smtClean="0"/>
              <a:t>dominant</a:t>
            </a:r>
            <a:r>
              <a:rPr lang="it-IT" sz="1400" dirty="0" smtClean="0"/>
              <a:t> allele, </a:t>
            </a:r>
            <a:r>
              <a:rPr lang="it-IT" sz="1400" dirty="0" err="1" smtClean="0"/>
              <a:t>called</a:t>
            </a:r>
            <a:r>
              <a:rPr lang="it-IT" sz="1400" dirty="0" smtClean="0"/>
              <a:t> D, </a:t>
            </a:r>
            <a:r>
              <a:rPr lang="it-IT" sz="1400" dirty="0" err="1" smtClean="0"/>
              <a:t>which</a:t>
            </a:r>
            <a:r>
              <a:rPr lang="it-IT" sz="1400" dirty="0" smtClean="0"/>
              <a:t> </a:t>
            </a:r>
            <a:r>
              <a:rPr lang="it-IT" sz="1400" dirty="0" err="1" smtClean="0"/>
              <a:t>interferes</a:t>
            </a:r>
            <a:r>
              <a:rPr lang="it-IT" sz="1400" dirty="0" smtClean="0"/>
              <a:t> with the </a:t>
            </a:r>
            <a:r>
              <a:rPr lang="it-IT" sz="1400" dirty="0" err="1" smtClean="0"/>
              <a:t>growth</a:t>
            </a:r>
            <a:r>
              <a:rPr lang="it-IT" sz="1400" dirty="0" smtClean="0"/>
              <a:t> of </a:t>
            </a:r>
            <a:r>
              <a:rPr lang="it-IT" sz="1400" dirty="0" err="1" smtClean="0"/>
              <a:t>bones</a:t>
            </a:r>
            <a:r>
              <a:rPr lang="it-IT" sz="1400" dirty="0" smtClean="0"/>
              <a:t> </a:t>
            </a:r>
            <a:r>
              <a:rPr lang="it-IT" sz="1400" dirty="0" err="1" smtClean="0"/>
              <a:t>during</a:t>
            </a:r>
            <a:r>
              <a:rPr lang="it-IT" sz="1400" dirty="0" smtClean="0"/>
              <a:t> </a:t>
            </a:r>
            <a:r>
              <a:rPr lang="it-IT" sz="1400" dirty="0" err="1" smtClean="0"/>
              <a:t>development</a:t>
            </a:r>
            <a:r>
              <a:rPr lang="it-IT" sz="1400" dirty="0" smtClean="0"/>
              <a:t>.</a:t>
            </a:r>
          </a:p>
          <a:p>
            <a:pPr algn="ctr" eaLnBrk="0" hangingPunct="0"/>
            <a:r>
              <a:rPr lang="it-IT" sz="1400" dirty="0" smtClean="0"/>
              <a:t>The photo </a:t>
            </a:r>
            <a:r>
              <a:rPr lang="it-IT" sz="1400" dirty="0" err="1" smtClean="0"/>
              <a:t>was</a:t>
            </a:r>
            <a:r>
              <a:rPr lang="it-IT" sz="1400" dirty="0" smtClean="0"/>
              <a:t> </a:t>
            </a:r>
            <a:r>
              <a:rPr lang="it-IT" sz="1400" dirty="0" err="1" smtClean="0"/>
              <a:t>taken</a:t>
            </a:r>
            <a:r>
              <a:rPr lang="it-IT" sz="1400" dirty="0" smtClean="0"/>
              <a:t> </a:t>
            </a:r>
            <a:r>
              <a:rPr lang="it-IT" sz="1400" dirty="0" err="1" smtClean="0"/>
              <a:t>at</a:t>
            </a:r>
            <a:r>
              <a:rPr lang="it-IT" sz="1400" dirty="0" smtClean="0"/>
              <a:t> the </a:t>
            </a:r>
            <a:r>
              <a:rPr lang="it-IT" sz="1400" dirty="0" err="1" smtClean="0"/>
              <a:t>family’s</a:t>
            </a:r>
            <a:r>
              <a:rPr lang="it-IT" sz="1400" dirty="0" smtClean="0"/>
              <a:t> </a:t>
            </a:r>
            <a:r>
              <a:rPr lang="it-IT" sz="1400" dirty="0" err="1" smtClean="0"/>
              <a:t>arrival</a:t>
            </a:r>
            <a:r>
              <a:rPr lang="it-IT" sz="1400" dirty="0" smtClean="0"/>
              <a:t> in </a:t>
            </a:r>
            <a:r>
              <a:rPr lang="it-IT" sz="1400" dirty="0" err="1" smtClean="0"/>
              <a:t>Israel</a:t>
            </a:r>
            <a:r>
              <a:rPr lang="it-IT" sz="1400" dirty="0" smtClean="0"/>
              <a:t> </a:t>
            </a:r>
            <a:r>
              <a:rPr lang="it-IT" sz="1400" dirty="0" err="1" smtClean="0"/>
              <a:t>after</a:t>
            </a:r>
            <a:r>
              <a:rPr lang="it-IT" sz="1400" dirty="0" smtClean="0"/>
              <a:t> the end of World War II</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algn="r" eaLnBrk="1" hangingPunct="1"/>
            <a:r>
              <a:rPr lang="en-US" sz="3200" dirty="0" err="1" smtClean="0">
                <a:solidFill>
                  <a:schemeClr val="accent2"/>
                </a:solidFill>
              </a:rPr>
              <a:t>achondroplasia</a:t>
            </a:r>
            <a:endParaRPr lang="en-US" sz="3200" dirty="0" smtClean="0">
              <a:solidFill>
                <a:schemeClr val="accent2"/>
              </a:solidFill>
            </a:endParaRPr>
          </a:p>
        </p:txBody>
      </p:sp>
      <p:sp>
        <p:nvSpPr>
          <p:cNvPr id="94211" name="Rectangle 3"/>
          <p:cNvSpPr>
            <a:spLocks noGrp="1" noChangeArrowheads="1"/>
          </p:cNvSpPr>
          <p:nvPr>
            <p:ph type="body" idx="1"/>
          </p:nvPr>
        </p:nvSpPr>
        <p:spPr>
          <a:xfrm>
            <a:off x="1258888" y="2852738"/>
            <a:ext cx="7200900" cy="3638550"/>
          </a:xfrm>
        </p:spPr>
        <p:txBody>
          <a:bodyPr/>
          <a:lstStyle/>
          <a:p>
            <a:pPr eaLnBrk="1" hangingPunct="1">
              <a:lnSpc>
                <a:spcPct val="90000"/>
              </a:lnSpc>
            </a:pPr>
            <a:r>
              <a:rPr lang="en-US" sz="2400" dirty="0" err="1" smtClean="0"/>
              <a:t>Dysmorphic</a:t>
            </a:r>
            <a:r>
              <a:rPr lang="en-US" sz="2400" dirty="0" smtClean="0"/>
              <a:t> dwarfism (1:35,000) </a:t>
            </a:r>
          </a:p>
          <a:p>
            <a:pPr eaLnBrk="1" hangingPunct="1">
              <a:lnSpc>
                <a:spcPct val="90000"/>
              </a:lnSpc>
            </a:pPr>
            <a:r>
              <a:rPr lang="en-US" sz="2400" dirty="0" smtClean="0"/>
              <a:t>Short limbs and disproportioned large head</a:t>
            </a:r>
          </a:p>
          <a:p>
            <a:pPr eaLnBrk="1" hangingPunct="1">
              <a:lnSpc>
                <a:spcPct val="90000"/>
              </a:lnSpc>
            </a:pPr>
            <a:r>
              <a:rPr lang="en-US" sz="2400" dirty="0" smtClean="0"/>
              <a:t>Prominent forehead and flattened nasal bridge</a:t>
            </a:r>
          </a:p>
          <a:p>
            <a:pPr eaLnBrk="1" hangingPunct="1">
              <a:lnSpc>
                <a:spcPct val="90000"/>
              </a:lnSpc>
            </a:pPr>
            <a:r>
              <a:rPr lang="en-US" sz="2400" dirty="0" smtClean="0"/>
              <a:t>Short stature, average adult height  of 130 cm in males and 125 cm in females</a:t>
            </a:r>
          </a:p>
          <a:p>
            <a:pPr eaLnBrk="1" hangingPunct="1">
              <a:lnSpc>
                <a:spcPct val="90000"/>
              </a:lnSpc>
            </a:pPr>
            <a:r>
              <a:rPr lang="en-US" sz="2400" dirty="0" smtClean="0"/>
              <a:t>If both parents are affected by </a:t>
            </a:r>
            <a:r>
              <a:rPr lang="en-US" sz="2400" dirty="0" err="1" smtClean="0"/>
              <a:t>achondroplasia</a:t>
            </a:r>
            <a:r>
              <a:rPr lang="en-US" sz="2400" dirty="0" smtClean="0"/>
              <a:t>, and both pass on the mutant gene, then it is unlikely that the homozygous child will live past a few months of its life</a:t>
            </a:r>
          </a:p>
          <a:p>
            <a:pPr eaLnBrk="1" hangingPunct="1">
              <a:lnSpc>
                <a:spcPct val="90000"/>
              </a:lnSpc>
            </a:pPr>
            <a:endParaRPr lang="en-US" sz="2400" dirty="0" smtClean="0"/>
          </a:p>
        </p:txBody>
      </p:sp>
      <p:pic>
        <p:nvPicPr>
          <p:cNvPr id="94212" name="Picture 4" descr="FF7DEF812C41DF6F556C587B8063BD">
            <a:hlinkClick r:id="rId3"/>
          </p:cNvPr>
          <p:cNvPicPr>
            <a:picLocks noChangeAspect="1" noChangeArrowheads="1"/>
          </p:cNvPicPr>
          <p:nvPr/>
        </p:nvPicPr>
        <p:blipFill>
          <a:blip r:embed="rId4"/>
          <a:srcRect/>
          <a:stretch>
            <a:fillRect/>
          </a:stretch>
        </p:blipFill>
        <p:spPr bwMode="auto">
          <a:xfrm>
            <a:off x="900113" y="0"/>
            <a:ext cx="1905000" cy="2565400"/>
          </a:xfrm>
          <a:prstGeom prst="rect">
            <a:avLst/>
          </a:prstGeom>
          <a:noFill/>
          <a:ln w="9525">
            <a:noFill/>
            <a:miter lim="800000"/>
            <a:headEnd/>
            <a:tailEnd/>
          </a:ln>
        </p:spPr>
      </p:pic>
      <p:pic>
        <p:nvPicPr>
          <p:cNvPr id="94213" name="Picture 5" descr="Comparison of twin boys, one normal and the other with achondroplasia"/>
          <p:cNvPicPr>
            <a:picLocks noChangeAspect="1" noChangeArrowheads="1"/>
          </p:cNvPicPr>
          <p:nvPr/>
        </p:nvPicPr>
        <p:blipFill>
          <a:blip r:embed="rId5"/>
          <a:srcRect/>
          <a:stretch>
            <a:fillRect/>
          </a:stretch>
        </p:blipFill>
        <p:spPr bwMode="auto">
          <a:xfrm>
            <a:off x="2916238" y="0"/>
            <a:ext cx="2100262" cy="257016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olo 1"/>
          <p:cNvSpPr>
            <a:spLocks noGrp="1"/>
          </p:cNvSpPr>
          <p:nvPr>
            <p:ph type="title"/>
          </p:nvPr>
        </p:nvSpPr>
        <p:spPr>
          <a:xfrm>
            <a:off x="685800" y="214313"/>
            <a:ext cx="7772400" cy="1143000"/>
          </a:xfrm>
        </p:spPr>
        <p:txBody>
          <a:bodyPr/>
          <a:lstStyle/>
          <a:p>
            <a:r>
              <a:rPr lang="it-IT" dirty="0" smtClean="0"/>
              <a:t>ACHONDROPLASIA</a:t>
            </a:r>
          </a:p>
        </p:txBody>
      </p:sp>
      <p:sp>
        <p:nvSpPr>
          <p:cNvPr id="95235" name="Segnaposto contenuto 2"/>
          <p:cNvSpPr>
            <a:spLocks noGrp="1"/>
          </p:cNvSpPr>
          <p:nvPr>
            <p:ph idx="1"/>
          </p:nvPr>
        </p:nvSpPr>
        <p:spPr>
          <a:xfrm>
            <a:off x="728663" y="1412776"/>
            <a:ext cx="7772400" cy="4114800"/>
          </a:xfrm>
        </p:spPr>
        <p:txBody>
          <a:bodyPr/>
          <a:lstStyle/>
          <a:p>
            <a:r>
              <a:rPr lang="it-IT" sz="2400" dirty="0" smtClean="0"/>
              <a:t>Causative gene </a:t>
            </a:r>
            <a:r>
              <a:rPr lang="it-IT" sz="2400" dirty="0" err="1" smtClean="0"/>
              <a:t>identified</a:t>
            </a:r>
            <a:r>
              <a:rPr lang="it-IT" sz="2400" dirty="0" smtClean="0"/>
              <a:t> in 1994: </a:t>
            </a:r>
            <a:r>
              <a:rPr lang="it-IT" sz="2400" b="1" dirty="0" smtClean="0">
                <a:solidFill>
                  <a:srgbClr val="FF0000"/>
                </a:solidFill>
              </a:rPr>
              <a:t>FGFR3</a:t>
            </a:r>
            <a:endParaRPr lang="it-IT" sz="2400" dirty="0" smtClean="0">
              <a:solidFill>
                <a:srgbClr val="FF0000"/>
              </a:solidFill>
            </a:endParaRPr>
          </a:p>
          <a:p>
            <a:r>
              <a:rPr lang="it-IT" sz="2400" b="1" dirty="0" smtClean="0"/>
              <a:t>Complete </a:t>
            </a:r>
            <a:r>
              <a:rPr lang="it-IT" sz="2400" b="1" dirty="0" err="1" smtClean="0"/>
              <a:t>penetrance</a:t>
            </a:r>
            <a:endParaRPr lang="it-IT" sz="2400" b="1" dirty="0" smtClean="0"/>
          </a:p>
          <a:p>
            <a:pPr eaLnBrk="1" hangingPunct="1">
              <a:lnSpc>
                <a:spcPct val="90000"/>
              </a:lnSpc>
            </a:pPr>
            <a:r>
              <a:rPr lang="it-IT" sz="2400" dirty="0" smtClean="0"/>
              <a:t>T</a:t>
            </a:r>
            <a:r>
              <a:rPr lang="en-US" sz="2400" dirty="0" smtClean="0"/>
              <a:t>he mutation in in heterozygosis</a:t>
            </a:r>
          </a:p>
          <a:p>
            <a:pPr eaLnBrk="1" hangingPunct="1">
              <a:lnSpc>
                <a:spcPct val="90000"/>
              </a:lnSpc>
            </a:pPr>
            <a:r>
              <a:rPr lang="en-US" sz="2400" dirty="0" smtClean="0"/>
              <a:t>A</a:t>
            </a:r>
            <a:r>
              <a:rPr lang="it-IT" sz="2400" dirty="0" err="1" smtClean="0"/>
              <a:t>utosomal</a:t>
            </a:r>
            <a:r>
              <a:rPr lang="it-IT" sz="2400" dirty="0" smtClean="0"/>
              <a:t> </a:t>
            </a:r>
            <a:r>
              <a:rPr lang="it-IT" sz="2400" dirty="0" err="1" smtClean="0"/>
              <a:t>dominant</a:t>
            </a:r>
            <a:endParaRPr lang="it-IT" sz="2400" b="1" dirty="0" smtClean="0"/>
          </a:p>
          <a:p>
            <a:r>
              <a:rPr lang="it-IT" sz="2400" dirty="0" err="1" smtClean="0"/>
              <a:t>Same</a:t>
            </a:r>
            <a:r>
              <a:rPr lang="it-IT" sz="2400" dirty="0" smtClean="0"/>
              <a:t> </a:t>
            </a:r>
            <a:r>
              <a:rPr lang="it-IT" sz="2400" dirty="0" err="1" smtClean="0"/>
              <a:t>recurrent</a:t>
            </a:r>
            <a:r>
              <a:rPr lang="it-IT" sz="2400" dirty="0" smtClean="0"/>
              <a:t> </a:t>
            </a:r>
            <a:r>
              <a:rPr lang="it-IT" sz="2400" dirty="0" err="1" smtClean="0"/>
              <a:t>mutation</a:t>
            </a:r>
            <a:r>
              <a:rPr lang="it-IT" sz="2400" dirty="0" smtClean="0"/>
              <a:t>: </a:t>
            </a:r>
            <a:r>
              <a:rPr lang="it-IT" sz="2400" b="1" dirty="0" smtClean="0"/>
              <a:t>Gly380Arg</a:t>
            </a:r>
            <a:r>
              <a:rPr lang="it-IT" sz="2400" dirty="0" smtClean="0"/>
              <a:t> in the </a:t>
            </a:r>
            <a:r>
              <a:rPr lang="en-US" sz="2400" dirty="0" smtClean="0"/>
              <a:t>fibroblast growth factor receptor 3 gene (</a:t>
            </a:r>
            <a:r>
              <a:rPr lang="en-US" sz="2400" b="1" dirty="0" smtClean="0"/>
              <a:t>FGFR3</a:t>
            </a:r>
            <a:r>
              <a:rPr lang="en-US" sz="2400" dirty="0" smtClean="0"/>
              <a:t>) in chromosome 4p16.3</a:t>
            </a:r>
          </a:p>
          <a:p>
            <a:r>
              <a:rPr lang="en-US" sz="2400" dirty="0" smtClean="0"/>
              <a:t>M</a:t>
            </a:r>
            <a:r>
              <a:rPr lang="it-IT" sz="2400" dirty="0" smtClean="0"/>
              <a:t>ore </a:t>
            </a:r>
            <a:r>
              <a:rPr lang="it-IT" sz="2400" dirty="0" err="1" smtClean="0"/>
              <a:t>than</a:t>
            </a:r>
            <a:r>
              <a:rPr lang="it-IT" sz="2400" dirty="0" smtClean="0"/>
              <a:t> 90% of the </a:t>
            </a:r>
            <a:r>
              <a:rPr lang="it-IT" sz="2400" dirty="0" err="1" smtClean="0"/>
              <a:t>cases</a:t>
            </a:r>
            <a:r>
              <a:rPr lang="it-IT" sz="2400" dirty="0" smtClean="0"/>
              <a:t> </a:t>
            </a:r>
            <a:r>
              <a:rPr lang="it-IT" sz="2400" dirty="0" err="1" smtClean="0"/>
              <a:t>have</a:t>
            </a:r>
            <a:r>
              <a:rPr lang="it-IT" sz="2400" dirty="0" smtClean="0"/>
              <a:t> a </a:t>
            </a:r>
            <a:r>
              <a:rPr lang="it-IT" sz="2400" dirty="0" err="1" smtClean="0"/>
              <a:t>sporadic</a:t>
            </a:r>
            <a:r>
              <a:rPr lang="it-IT" sz="2400" dirty="0" smtClean="0"/>
              <a:t> </a:t>
            </a:r>
            <a:r>
              <a:rPr lang="it-IT" sz="2400" dirty="0" err="1" smtClean="0"/>
              <a:t>origin</a:t>
            </a:r>
            <a:r>
              <a:rPr lang="it-IT" sz="2400" dirty="0" smtClean="0"/>
              <a:t>: </a:t>
            </a:r>
            <a:r>
              <a:rPr lang="it-IT" sz="2400" b="1" dirty="0" smtClean="0"/>
              <a:t>de novo </a:t>
            </a:r>
            <a:r>
              <a:rPr lang="it-IT" sz="2400" b="1" dirty="0" err="1" smtClean="0"/>
              <a:t>mutation</a:t>
            </a:r>
            <a:r>
              <a:rPr lang="it-IT" sz="2400" b="1" dirty="0" smtClean="0"/>
              <a:t> </a:t>
            </a:r>
            <a:r>
              <a:rPr lang="it-IT" sz="2400" dirty="0" smtClean="0"/>
              <a:t>from </a:t>
            </a:r>
            <a:r>
              <a:rPr lang="it-IT" sz="2400" dirty="0" err="1" smtClean="0"/>
              <a:t>healthy</a:t>
            </a:r>
            <a:r>
              <a:rPr lang="it-IT" sz="2400" dirty="0" smtClean="0"/>
              <a:t> </a:t>
            </a:r>
            <a:r>
              <a:rPr lang="it-IT" sz="2400" dirty="0" err="1" smtClean="0"/>
              <a:t>parents</a:t>
            </a:r>
            <a:endParaRPr lang="it-IT" sz="2400" dirty="0" smtClean="0"/>
          </a:p>
          <a:p>
            <a:r>
              <a:rPr lang="it-IT" sz="2400" dirty="0" err="1" smtClean="0"/>
              <a:t>These</a:t>
            </a:r>
            <a:r>
              <a:rPr lang="it-IT" sz="2400" dirty="0" smtClean="0"/>
              <a:t> de novo </a:t>
            </a:r>
            <a:r>
              <a:rPr lang="it-IT" sz="2400" dirty="0" err="1" smtClean="0"/>
              <a:t>mutations</a:t>
            </a:r>
            <a:r>
              <a:rPr lang="it-IT" sz="2400" dirty="0" smtClean="0"/>
              <a:t> are of </a:t>
            </a:r>
            <a:r>
              <a:rPr lang="it-IT" sz="2400" b="1" dirty="0" err="1" smtClean="0"/>
              <a:t>paternal</a:t>
            </a:r>
            <a:r>
              <a:rPr lang="it-IT" sz="2400" b="1" dirty="0" smtClean="0"/>
              <a:t> </a:t>
            </a:r>
            <a:r>
              <a:rPr lang="it-IT" sz="2400" b="1" dirty="0" err="1" smtClean="0"/>
              <a:t>origin</a:t>
            </a:r>
            <a:r>
              <a:rPr lang="it-IT" sz="2400" dirty="0" smtClean="0"/>
              <a:t> and </a:t>
            </a:r>
            <a:r>
              <a:rPr lang="it-IT" sz="2400" dirty="0" err="1" smtClean="0"/>
              <a:t>occur</a:t>
            </a:r>
            <a:r>
              <a:rPr lang="it-IT" sz="2400" dirty="0" smtClean="0"/>
              <a:t> </a:t>
            </a:r>
            <a:r>
              <a:rPr lang="it-IT" sz="2400" dirty="0" err="1" smtClean="0"/>
              <a:t>during</a:t>
            </a:r>
            <a:r>
              <a:rPr lang="it-IT" sz="2400" dirty="0" smtClean="0"/>
              <a:t> </a:t>
            </a:r>
            <a:r>
              <a:rPr lang="it-IT" sz="2400" dirty="0" err="1" smtClean="0"/>
              <a:t>spermatogenesis</a:t>
            </a:r>
            <a:r>
              <a:rPr lang="it-IT" sz="2400" dirty="0" smtClean="0"/>
              <a:t> (</a:t>
            </a:r>
            <a:r>
              <a:rPr lang="it-IT" sz="2400" dirty="0" err="1" smtClean="0"/>
              <a:t>it</a:t>
            </a:r>
            <a:r>
              <a:rPr lang="it-IT" sz="2400" dirty="0" smtClean="0"/>
              <a:t> </a:t>
            </a:r>
            <a:r>
              <a:rPr lang="it-IT" sz="2400" dirty="0" err="1" smtClean="0"/>
              <a:t>is</a:t>
            </a:r>
            <a:r>
              <a:rPr lang="it-IT" sz="2400" dirty="0" smtClean="0"/>
              <a:t> </a:t>
            </a:r>
            <a:r>
              <a:rPr lang="it-IT" sz="2400" dirty="0" err="1" smtClean="0"/>
              <a:t>theorized</a:t>
            </a:r>
            <a:r>
              <a:rPr lang="it-IT" sz="2400" dirty="0" smtClean="0"/>
              <a:t> </a:t>
            </a:r>
            <a:r>
              <a:rPr lang="it-IT" sz="2400" dirty="0" err="1" smtClean="0"/>
              <a:t>that</a:t>
            </a:r>
            <a:r>
              <a:rPr lang="it-IT" sz="2400" dirty="0" smtClean="0"/>
              <a:t> </a:t>
            </a:r>
            <a:r>
              <a:rPr lang="it-IT" sz="2400" dirty="0" err="1" smtClean="0"/>
              <a:t>oogenesis</a:t>
            </a:r>
            <a:r>
              <a:rPr lang="it-IT" sz="2400" dirty="0" smtClean="0"/>
              <a:t> </a:t>
            </a:r>
            <a:r>
              <a:rPr lang="it-IT" sz="2400" dirty="0" err="1" smtClean="0"/>
              <a:t>has</a:t>
            </a:r>
            <a:r>
              <a:rPr lang="it-IT" sz="2400" dirty="0" smtClean="0"/>
              <a:t> some </a:t>
            </a:r>
            <a:r>
              <a:rPr lang="it-IT" sz="2400" dirty="0" err="1" smtClean="0"/>
              <a:t>regulatory</a:t>
            </a:r>
            <a:r>
              <a:rPr lang="it-IT" sz="2400" dirty="0" smtClean="0"/>
              <a:t> </a:t>
            </a:r>
            <a:r>
              <a:rPr lang="it-IT" sz="2400" dirty="0" err="1" smtClean="0"/>
              <a:t>mechanisms</a:t>
            </a:r>
            <a:r>
              <a:rPr lang="it-IT" sz="2400" dirty="0" smtClean="0"/>
              <a:t> </a:t>
            </a:r>
            <a:r>
              <a:rPr lang="it-IT" sz="2400" dirty="0" err="1" smtClean="0"/>
              <a:t>that</a:t>
            </a:r>
            <a:r>
              <a:rPr lang="it-IT" sz="2400" dirty="0" smtClean="0"/>
              <a:t> </a:t>
            </a:r>
            <a:r>
              <a:rPr lang="it-IT" sz="2400" dirty="0" err="1" smtClean="0"/>
              <a:t>prevent</a:t>
            </a:r>
            <a:r>
              <a:rPr lang="it-IT" sz="2400" dirty="0" smtClean="0"/>
              <a:t> the </a:t>
            </a:r>
            <a:r>
              <a:rPr lang="it-IT" sz="2400" dirty="0" err="1" smtClean="0"/>
              <a:t>mutation</a:t>
            </a:r>
            <a:r>
              <a:rPr lang="it-IT" sz="2400" dirty="0" smtClean="0"/>
              <a:t> to </a:t>
            </a:r>
            <a:r>
              <a:rPr lang="it-IT" sz="2400" dirty="0" err="1" smtClean="0"/>
              <a:t>occur</a:t>
            </a:r>
            <a:r>
              <a:rPr lang="it-IT" sz="2400" dirty="0" smtClean="0"/>
              <a:t> or be </a:t>
            </a:r>
            <a:r>
              <a:rPr lang="it-IT" sz="2400" dirty="0" err="1" smtClean="0"/>
              <a:t>maintained</a:t>
            </a:r>
            <a:r>
              <a:rPr lang="it-IT" sz="2400" dirty="0" smtClean="0"/>
              <a:t> in </a:t>
            </a:r>
            <a:r>
              <a:rPr lang="it-IT" sz="2400" dirty="0" err="1" smtClean="0"/>
              <a:t>female</a:t>
            </a:r>
            <a:r>
              <a:rPr lang="it-IT" sz="2400" dirty="0" smtClean="0"/>
              <a:t> </a:t>
            </a:r>
            <a:r>
              <a:rPr lang="it-IT" sz="2400" dirty="0" err="1" smtClean="0"/>
              <a:t>gametes</a:t>
            </a:r>
            <a:r>
              <a:rPr lang="it-IT" sz="2400" dirty="0" smtClean="0"/>
              <a:t>) </a:t>
            </a:r>
            <a:endParaRPr lang="it-IT" sz="2400" b="1" dirty="0" smtClean="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8"/>
          <p:cNvPicPr>
            <a:picLocks noChangeAspect="1" noChangeArrowheads="1"/>
          </p:cNvPicPr>
          <p:nvPr/>
        </p:nvPicPr>
        <p:blipFill>
          <a:blip r:embed="rId2"/>
          <a:srcRect/>
          <a:stretch>
            <a:fillRect/>
          </a:stretch>
        </p:blipFill>
        <p:spPr bwMode="auto">
          <a:xfrm>
            <a:off x="0" y="-26988"/>
            <a:ext cx="9144000" cy="5143501"/>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lgn="r" eaLnBrk="1" hangingPunct="1"/>
            <a:r>
              <a:rPr lang="en-US" sz="3200" dirty="0" err="1" smtClean="0">
                <a:solidFill>
                  <a:schemeClr val="accent2"/>
                </a:solidFill>
              </a:rPr>
              <a:t>achondroplasia</a:t>
            </a:r>
            <a:endParaRPr lang="en-US" sz="3200" dirty="0" smtClean="0">
              <a:solidFill>
                <a:schemeClr val="accent2"/>
              </a:solidFill>
            </a:endParaRPr>
          </a:p>
        </p:txBody>
      </p:sp>
      <p:sp>
        <p:nvSpPr>
          <p:cNvPr id="97283" name="Rectangle 3"/>
          <p:cNvSpPr>
            <a:spLocks noGrp="1" noChangeArrowheads="1"/>
          </p:cNvSpPr>
          <p:nvPr>
            <p:ph type="body" idx="1"/>
          </p:nvPr>
        </p:nvSpPr>
        <p:spPr>
          <a:xfrm>
            <a:off x="468313" y="2332038"/>
            <a:ext cx="8229600" cy="4525962"/>
          </a:xfrm>
        </p:spPr>
        <p:txBody>
          <a:bodyPr/>
          <a:lstStyle/>
          <a:p>
            <a:pPr eaLnBrk="1" hangingPunct="1">
              <a:lnSpc>
                <a:spcPct val="90000"/>
              </a:lnSpc>
            </a:pPr>
            <a:r>
              <a:rPr lang="en-US" sz="2400" dirty="0" smtClean="0"/>
              <a:t>The mutation confers an increased function </a:t>
            </a:r>
            <a:r>
              <a:rPr lang="en-US" sz="2400" dirty="0"/>
              <a:t>(</a:t>
            </a:r>
            <a:r>
              <a:rPr lang="en-US" sz="2400" b="1" dirty="0" err="1"/>
              <a:t>hypermorphic</a:t>
            </a:r>
            <a:r>
              <a:rPr lang="en-US" sz="2400" b="1" dirty="0"/>
              <a:t> allele</a:t>
            </a:r>
            <a:r>
              <a:rPr lang="en-US" sz="2400" dirty="0" smtClean="0"/>
              <a:t>) to FGFR3, a membrane tyrosine kinase</a:t>
            </a:r>
          </a:p>
          <a:p>
            <a:pPr eaLnBrk="1" hangingPunct="1">
              <a:lnSpc>
                <a:spcPct val="90000"/>
              </a:lnSpc>
            </a:pPr>
            <a:r>
              <a:rPr lang="en-US" sz="2400" dirty="0" smtClean="0"/>
              <a:t>The receptor </a:t>
            </a:r>
            <a:r>
              <a:rPr lang="en-US" sz="2400" dirty="0" err="1" smtClean="0"/>
              <a:t>dimerizes</a:t>
            </a:r>
            <a:r>
              <a:rPr lang="en-US" sz="2400" dirty="0" smtClean="0"/>
              <a:t> and </a:t>
            </a:r>
            <a:r>
              <a:rPr lang="en-US" sz="2400" dirty="0" err="1" smtClean="0"/>
              <a:t>autophosphorylates</a:t>
            </a:r>
            <a:r>
              <a:rPr lang="en-US" sz="2400" dirty="0" smtClean="0"/>
              <a:t> even in the absence of a ligand, transducing a signal with the function of slowing down chondrocyte proliferation and thus bone growth</a:t>
            </a:r>
          </a:p>
          <a:p>
            <a:pPr eaLnBrk="1" hangingPunct="1">
              <a:lnSpc>
                <a:spcPct val="90000"/>
              </a:lnSpc>
            </a:pPr>
            <a:r>
              <a:rPr lang="en-US" sz="2400" dirty="0" smtClean="0"/>
              <a:t>Knock out mice for FGFR3 have long bones and elongated vertebrae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3"/>
          <p:cNvPicPr>
            <a:picLocks noChangeAspect="1" noChangeArrowheads="1"/>
          </p:cNvPicPr>
          <p:nvPr/>
        </p:nvPicPr>
        <p:blipFill>
          <a:blip r:embed="rId2"/>
          <a:srcRect/>
          <a:stretch>
            <a:fillRect/>
          </a:stretch>
        </p:blipFill>
        <p:spPr bwMode="auto">
          <a:xfrm>
            <a:off x="428625" y="862013"/>
            <a:ext cx="4071938" cy="3067050"/>
          </a:xfrm>
          <a:prstGeom prst="rect">
            <a:avLst/>
          </a:prstGeom>
          <a:noFill/>
          <a:ln w="9525">
            <a:noFill/>
            <a:miter lim="800000"/>
            <a:headEnd/>
            <a:tailEnd/>
          </a:ln>
        </p:spPr>
      </p:pic>
      <p:pic>
        <p:nvPicPr>
          <p:cNvPr id="96259" name="Picture 4"/>
          <p:cNvPicPr>
            <a:picLocks noChangeAspect="1" noChangeArrowheads="1"/>
          </p:cNvPicPr>
          <p:nvPr/>
        </p:nvPicPr>
        <p:blipFill>
          <a:blip r:embed="rId3"/>
          <a:srcRect/>
          <a:stretch>
            <a:fillRect/>
          </a:stretch>
        </p:blipFill>
        <p:spPr bwMode="auto">
          <a:xfrm>
            <a:off x="4714875" y="762000"/>
            <a:ext cx="4071938" cy="56673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achondroplasia"/>
          <p:cNvPicPr>
            <a:picLocks noChangeAspect="1" noChangeArrowheads="1"/>
          </p:cNvPicPr>
          <p:nvPr/>
        </p:nvPicPr>
        <p:blipFill>
          <a:blip r:embed="rId2"/>
          <a:srcRect/>
          <a:stretch>
            <a:fillRect/>
          </a:stretch>
        </p:blipFill>
        <p:spPr bwMode="auto">
          <a:xfrm>
            <a:off x="5003800" y="1104900"/>
            <a:ext cx="3524250" cy="5753100"/>
          </a:xfrm>
          <a:prstGeom prst="rect">
            <a:avLst/>
          </a:prstGeom>
          <a:noFill/>
          <a:ln w="9525">
            <a:noFill/>
            <a:miter lim="800000"/>
            <a:headEnd/>
            <a:tailEnd/>
          </a:ln>
        </p:spPr>
      </p:pic>
      <p:pic>
        <p:nvPicPr>
          <p:cNvPr id="99331" name="Picture 3" descr="baby"/>
          <p:cNvPicPr>
            <a:picLocks noChangeAspect="1" noChangeArrowheads="1"/>
          </p:cNvPicPr>
          <p:nvPr/>
        </p:nvPicPr>
        <p:blipFill>
          <a:blip r:embed="rId3"/>
          <a:srcRect/>
          <a:stretch>
            <a:fillRect/>
          </a:stretch>
        </p:blipFill>
        <p:spPr bwMode="auto">
          <a:xfrm>
            <a:off x="323850" y="2492375"/>
            <a:ext cx="4476750" cy="2943225"/>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nrg1000_040a_f3"/>
          <p:cNvPicPr>
            <a:picLocks noChangeAspect="1" noChangeArrowheads="1"/>
          </p:cNvPicPr>
          <p:nvPr/>
        </p:nvPicPr>
        <p:blipFill>
          <a:blip r:embed="rId3"/>
          <a:srcRect/>
          <a:stretch>
            <a:fillRect/>
          </a:stretch>
        </p:blipFill>
        <p:spPr bwMode="auto">
          <a:xfrm>
            <a:off x="2339752" y="1908249"/>
            <a:ext cx="5472112" cy="4967288"/>
          </a:xfrm>
          <a:prstGeom prst="rect">
            <a:avLst/>
          </a:prstGeom>
          <a:noFill/>
          <a:ln w="9525">
            <a:noFill/>
            <a:miter lim="800000"/>
            <a:headEnd/>
            <a:tailEnd/>
          </a:ln>
        </p:spPr>
      </p:pic>
      <p:sp>
        <p:nvSpPr>
          <p:cNvPr id="100355" name="Text Box 3"/>
          <p:cNvSpPr txBox="1">
            <a:spLocks noChangeArrowheads="1"/>
          </p:cNvSpPr>
          <p:nvPr/>
        </p:nvSpPr>
        <p:spPr bwMode="auto">
          <a:xfrm>
            <a:off x="971550" y="404813"/>
            <a:ext cx="7632700" cy="1015663"/>
          </a:xfrm>
          <a:prstGeom prst="rect">
            <a:avLst/>
          </a:prstGeom>
          <a:noFill/>
          <a:ln w="12700">
            <a:noFill/>
            <a:miter lim="800000"/>
            <a:headEnd type="none" w="sm" len="sm"/>
            <a:tailEnd type="none" w="sm" len="sm"/>
          </a:ln>
        </p:spPr>
        <p:txBody>
          <a:bodyPr>
            <a:spAutoFit/>
          </a:bodyPr>
          <a:lstStyle/>
          <a:p>
            <a:pPr algn="r" eaLnBrk="0" hangingPunct="0">
              <a:spcBef>
                <a:spcPct val="50000"/>
              </a:spcBef>
            </a:pPr>
            <a:r>
              <a:rPr lang="it-IT" dirty="0" smtClean="0">
                <a:solidFill>
                  <a:schemeClr val="accent2"/>
                </a:solidFill>
              </a:rPr>
              <a:t>relative </a:t>
            </a:r>
            <a:r>
              <a:rPr lang="it-IT" dirty="0" err="1" smtClean="0">
                <a:solidFill>
                  <a:schemeClr val="accent2"/>
                </a:solidFill>
              </a:rPr>
              <a:t>frequency</a:t>
            </a:r>
            <a:r>
              <a:rPr lang="it-IT" dirty="0" smtClean="0">
                <a:solidFill>
                  <a:schemeClr val="accent2"/>
                </a:solidFill>
              </a:rPr>
              <a:t> of </a:t>
            </a:r>
            <a:r>
              <a:rPr lang="it-IT" i="1" dirty="0" smtClean="0">
                <a:solidFill>
                  <a:schemeClr val="accent2"/>
                </a:solidFill>
              </a:rPr>
              <a:t>de novo</a:t>
            </a:r>
            <a:r>
              <a:rPr lang="it-IT" dirty="0" smtClean="0">
                <a:solidFill>
                  <a:schemeClr val="accent2"/>
                </a:solidFill>
              </a:rPr>
              <a:t> </a:t>
            </a:r>
            <a:r>
              <a:rPr lang="it-IT" dirty="0" err="1" smtClean="0">
                <a:solidFill>
                  <a:schemeClr val="accent2"/>
                </a:solidFill>
              </a:rPr>
              <a:t>mutations</a:t>
            </a:r>
            <a:endParaRPr lang="it-IT" i="1" dirty="0">
              <a:solidFill>
                <a:schemeClr val="accent2"/>
              </a:solidFill>
            </a:endParaRPr>
          </a:p>
          <a:p>
            <a:pPr algn="r" eaLnBrk="0" hangingPunct="0">
              <a:spcBef>
                <a:spcPct val="50000"/>
              </a:spcBef>
            </a:pPr>
            <a:r>
              <a:rPr lang="it-IT" dirty="0" err="1" smtClean="0">
                <a:solidFill>
                  <a:schemeClr val="accent2"/>
                </a:solidFill>
              </a:rPr>
              <a:t>causing</a:t>
            </a:r>
            <a:r>
              <a:rPr lang="it-IT" dirty="0" smtClean="0">
                <a:solidFill>
                  <a:schemeClr val="accent2"/>
                </a:solidFill>
              </a:rPr>
              <a:t> </a:t>
            </a:r>
            <a:r>
              <a:rPr lang="it-IT" dirty="0" err="1" smtClean="0">
                <a:solidFill>
                  <a:schemeClr val="accent2"/>
                </a:solidFill>
              </a:rPr>
              <a:t>achondroplasia</a:t>
            </a:r>
            <a:r>
              <a:rPr lang="it-IT" dirty="0" smtClean="0">
                <a:solidFill>
                  <a:schemeClr val="accent2"/>
                </a:solidFill>
              </a:rPr>
              <a:t> </a:t>
            </a:r>
            <a:r>
              <a:rPr lang="it-IT" dirty="0">
                <a:solidFill>
                  <a:schemeClr val="accent2"/>
                </a:solidFill>
              </a:rPr>
              <a:t>in </a:t>
            </a:r>
            <a:r>
              <a:rPr lang="it-IT" dirty="0" smtClean="0">
                <a:solidFill>
                  <a:schemeClr val="accent2"/>
                </a:solidFill>
              </a:rPr>
              <a:t>relation to </a:t>
            </a:r>
            <a:r>
              <a:rPr lang="it-IT" dirty="0" err="1" smtClean="0">
                <a:solidFill>
                  <a:schemeClr val="accent2"/>
                </a:solidFill>
              </a:rPr>
              <a:t>paternal</a:t>
            </a:r>
            <a:r>
              <a:rPr lang="it-IT" dirty="0" smtClean="0">
                <a:solidFill>
                  <a:schemeClr val="accent2"/>
                </a:solidFill>
              </a:rPr>
              <a:t> </a:t>
            </a:r>
            <a:r>
              <a:rPr lang="it-IT" dirty="0" err="1" smtClean="0">
                <a:solidFill>
                  <a:schemeClr val="accent2"/>
                </a:solidFill>
              </a:rPr>
              <a:t>age</a:t>
            </a:r>
            <a:endParaRPr lang="en-US" dirty="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r" eaLnBrk="1" hangingPunct="1"/>
            <a:r>
              <a:rPr lang="en-US" sz="2400" b="1" dirty="0" smtClean="0">
                <a:solidFill>
                  <a:schemeClr val="accent2"/>
                </a:solidFill>
              </a:rPr>
              <a:t>Number of divisions in the male </a:t>
            </a:r>
            <a:r>
              <a:rPr lang="en-US" sz="2400" b="1" dirty="0" err="1" smtClean="0">
                <a:solidFill>
                  <a:schemeClr val="accent2"/>
                </a:solidFill>
              </a:rPr>
              <a:t>germline</a:t>
            </a:r>
            <a:r>
              <a:rPr lang="en-US" sz="3200" b="1" dirty="0" smtClean="0">
                <a:solidFill>
                  <a:srgbClr val="FFFF00"/>
                </a:solidFill>
              </a:rPr>
              <a:t/>
            </a:r>
            <a:br>
              <a:rPr lang="en-US" sz="3200" b="1" dirty="0" smtClean="0">
                <a:solidFill>
                  <a:srgbClr val="FFFF00"/>
                </a:solidFill>
              </a:rPr>
            </a:br>
            <a:endParaRPr lang="it-IT" sz="3200" b="1" dirty="0" smtClean="0">
              <a:solidFill>
                <a:srgbClr val="FFFF00"/>
              </a:solidFill>
            </a:endParaRPr>
          </a:p>
        </p:txBody>
      </p:sp>
      <p:pic>
        <p:nvPicPr>
          <p:cNvPr id="101379" name="Picture 3" descr="nrg1000_040a_i1"/>
          <p:cNvPicPr>
            <a:picLocks noChangeAspect="1" noChangeArrowheads="1"/>
          </p:cNvPicPr>
          <p:nvPr/>
        </p:nvPicPr>
        <p:blipFill>
          <a:blip r:embed="rId2"/>
          <a:srcRect/>
          <a:stretch>
            <a:fillRect/>
          </a:stretch>
        </p:blipFill>
        <p:spPr bwMode="auto">
          <a:xfrm>
            <a:off x="2195513" y="2133600"/>
            <a:ext cx="4968875" cy="426561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algn="r" eaLnBrk="1" hangingPunct="1"/>
            <a:r>
              <a:rPr lang="it-IT" sz="3200" dirty="0" err="1" smtClean="0">
                <a:solidFill>
                  <a:schemeClr val="accent2"/>
                </a:solidFill>
              </a:rPr>
              <a:t>hypochondroplasia</a:t>
            </a:r>
            <a:endParaRPr lang="it-IT" sz="3200" dirty="0" smtClean="0">
              <a:solidFill>
                <a:schemeClr val="accent2"/>
              </a:solidFill>
            </a:endParaRPr>
          </a:p>
        </p:txBody>
      </p:sp>
      <p:sp>
        <p:nvSpPr>
          <p:cNvPr id="102403" name="Rectangle 3"/>
          <p:cNvSpPr>
            <a:spLocks noGrp="1" noChangeArrowheads="1"/>
          </p:cNvSpPr>
          <p:nvPr>
            <p:ph type="body" idx="1"/>
          </p:nvPr>
        </p:nvSpPr>
        <p:spPr>
          <a:xfrm>
            <a:off x="900113" y="2133600"/>
            <a:ext cx="7993062" cy="4967288"/>
          </a:xfrm>
        </p:spPr>
        <p:txBody>
          <a:bodyPr/>
          <a:lstStyle/>
          <a:p>
            <a:pPr marL="0" indent="0" eaLnBrk="1" hangingPunct="1">
              <a:lnSpc>
                <a:spcPct val="80000"/>
              </a:lnSpc>
            </a:pPr>
            <a:endParaRPr lang="it-IT" sz="2400" dirty="0" smtClean="0"/>
          </a:p>
          <a:p>
            <a:pPr marL="0" indent="0" eaLnBrk="1" hangingPunct="1">
              <a:lnSpc>
                <a:spcPct val="110000"/>
              </a:lnSpc>
            </a:pPr>
            <a:r>
              <a:rPr lang="it-IT" sz="2400" dirty="0" err="1" smtClean="0"/>
              <a:t>Hypochondroplasia</a:t>
            </a:r>
            <a:r>
              <a:rPr lang="it-IT" sz="2400" dirty="0" smtClean="0"/>
              <a:t> </a:t>
            </a:r>
            <a:r>
              <a:rPr lang="it-IT" sz="2400" dirty="0" err="1" smtClean="0"/>
              <a:t>has</a:t>
            </a:r>
            <a:r>
              <a:rPr lang="it-IT" sz="2400" dirty="0" smtClean="0"/>
              <a:t> </a:t>
            </a:r>
            <a:r>
              <a:rPr lang="it-IT" sz="2400" dirty="0" err="1" smtClean="0"/>
              <a:t>characteristics</a:t>
            </a:r>
            <a:r>
              <a:rPr lang="it-IT" sz="2400" dirty="0" smtClean="0"/>
              <a:t> </a:t>
            </a:r>
            <a:r>
              <a:rPr lang="it-IT" sz="2400" dirty="0" err="1" smtClean="0"/>
              <a:t>similar</a:t>
            </a:r>
            <a:r>
              <a:rPr lang="it-IT" sz="2400" dirty="0" smtClean="0"/>
              <a:t> to </a:t>
            </a:r>
            <a:r>
              <a:rPr lang="it-IT" sz="2400" dirty="0" err="1" smtClean="0"/>
              <a:t>achondroplasia</a:t>
            </a:r>
            <a:r>
              <a:rPr lang="it-IT" sz="2400" dirty="0" smtClean="0"/>
              <a:t>, </a:t>
            </a:r>
            <a:r>
              <a:rPr lang="it-IT" sz="2400" dirty="0" err="1" smtClean="0"/>
              <a:t>but</a:t>
            </a:r>
            <a:r>
              <a:rPr lang="it-IT" sz="2400" dirty="0" smtClean="0"/>
              <a:t> with a </a:t>
            </a:r>
            <a:r>
              <a:rPr lang="it-IT" sz="2400" dirty="0" err="1" smtClean="0"/>
              <a:t>lower</a:t>
            </a:r>
            <a:r>
              <a:rPr lang="it-IT" sz="2400" dirty="0" smtClean="0"/>
              <a:t> </a:t>
            </a:r>
            <a:r>
              <a:rPr lang="it-IT" sz="2400" dirty="0" err="1" smtClean="0"/>
              <a:t>severity</a:t>
            </a:r>
            <a:r>
              <a:rPr lang="it-IT" sz="2400" dirty="0" smtClean="0"/>
              <a:t> and </a:t>
            </a:r>
            <a:r>
              <a:rPr lang="it-IT" sz="2400" dirty="0" err="1" smtClean="0"/>
              <a:t>less</a:t>
            </a:r>
            <a:r>
              <a:rPr lang="it-IT" sz="2400" dirty="0" smtClean="0"/>
              <a:t> </a:t>
            </a:r>
            <a:r>
              <a:rPr lang="it-IT" sz="2400" dirty="0" err="1" smtClean="0"/>
              <a:t>craniofacial</a:t>
            </a:r>
            <a:r>
              <a:rPr lang="it-IT" sz="2400" dirty="0" smtClean="0"/>
              <a:t> </a:t>
            </a:r>
            <a:r>
              <a:rPr lang="it-IT" sz="2400" dirty="0" err="1" smtClean="0"/>
              <a:t>involvement</a:t>
            </a:r>
            <a:r>
              <a:rPr lang="it-IT" sz="2400" dirty="0" smtClean="0"/>
              <a:t>. The </a:t>
            </a:r>
            <a:r>
              <a:rPr lang="it-IT" sz="2400" dirty="0" err="1" smtClean="0"/>
              <a:t>height</a:t>
            </a:r>
            <a:r>
              <a:rPr lang="it-IT" sz="2400" dirty="0" smtClean="0"/>
              <a:t> can be in the </a:t>
            </a:r>
            <a:r>
              <a:rPr lang="it-IT" sz="2400" dirty="0" err="1" smtClean="0"/>
              <a:t>normal</a:t>
            </a:r>
            <a:r>
              <a:rPr lang="it-IT" sz="2400" dirty="0" smtClean="0"/>
              <a:t> </a:t>
            </a:r>
            <a:r>
              <a:rPr lang="it-IT" sz="2400" dirty="0" err="1" smtClean="0"/>
              <a:t>range</a:t>
            </a:r>
            <a:r>
              <a:rPr lang="it-IT" sz="2400" dirty="0" smtClean="0"/>
              <a:t> and the </a:t>
            </a:r>
            <a:r>
              <a:rPr lang="it-IT" sz="2400" dirty="0" err="1" smtClean="0"/>
              <a:t>disease</a:t>
            </a:r>
            <a:r>
              <a:rPr lang="it-IT" sz="2400" dirty="0" smtClean="0"/>
              <a:t> </a:t>
            </a:r>
            <a:r>
              <a:rPr lang="it-IT" sz="2400" dirty="0" err="1" smtClean="0"/>
              <a:t>is</a:t>
            </a:r>
            <a:r>
              <a:rPr lang="it-IT" sz="2400" dirty="0" smtClean="0"/>
              <a:t> </a:t>
            </a:r>
            <a:r>
              <a:rPr lang="it-IT" sz="2400" dirty="0" err="1" smtClean="0"/>
              <a:t>often</a:t>
            </a:r>
            <a:r>
              <a:rPr lang="it-IT" sz="2400" dirty="0" smtClean="0"/>
              <a:t> </a:t>
            </a:r>
            <a:r>
              <a:rPr lang="it-IT" sz="2400" dirty="0" err="1" smtClean="0"/>
              <a:t>not</a:t>
            </a:r>
            <a:r>
              <a:rPr lang="it-IT" sz="2400" dirty="0" smtClean="0"/>
              <a:t> </a:t>
            </a:r>
            <a:r>
              <a:rPr lang="it-IT" sz="2400" dirty="0" err="1" smtClean="0"/>
              <a:t>diagnosed</a:t>
            </a:r>
            <a:r>
              <a:rPr lang="it-IT" sz="2400" dirty="0" smtClean="0"/>
              <a:t>. </a:t>
            </a:r>
          </a:p>
          <a:p>
            <a:pPr marL="0" indent="0" eaLnBrk="1" hangingPunct="1">
              <a:lnSpc>
                <a:spcPct val="110000"/>
              </a:lnSpc>
            </a:pPr>
            <a:endParaRPr lang="it-IT" sz="2400" dirty="0" smtClean="0"/>
          </a:p>
          <a:p>
            <a:pPr marL="0" indent="0" eaLnBrk="1" hangingPunct="1">
              <a:lnSpc>
                <a:spcPct val="110000"/>
              </a:lnSpc>
            </a:pPr>
            <a:r>
              <a:rPr lang="it-IT" sz="2400" dirty="0" err="1" smtClean="0"/>
              <a:t>Hypochondroplasia</a:t>
            </a:r>
            <a:r>
              <a:rPr lang="it-IT" sz="2400" dirty="0" smtClean="0"/>
              <a:t> </a:t>
            </a:r>
            <a:r>
              <a:rPr lang="it-IT" sz="2400" dirty="0" err="1" smtClean="0"/>
              <a:t>is</a:t>
            </a:r>
            <a:r>
              <a:rPr lang="it-IT" sz="2400" dirty="0" smtClean="0"/>
              <a:t> </a:t>
            </a:r>
            <a:r>
              <a:rPr lang="it-IT" sz="2400" dirty="0" err="1" smtClean="0"/>
              <a:t>less</a:t>
            </a:r>
            <a:r>
              <a:rPr lang="it-IT" sz="2400" dirty="0" smtClean="0"/>
              <a:t> </a:t>
            </a:r>
            <a:r>
              <a:rPr lang="it-IT" sz="2400" dirty="0" err="1" smtClean="0"/>
              <a:t>homogenous</a:t>
            </a:r>
            <a:r>
              <a:rPr lang="it-IT" sz="2400" dirty="0" smtClean="0"/>
              <a:t>: </a:t>
            </a:r>
            <a:r>
              <a:rPr lang="it-IT" sz="2400" dirty="0" err="1" smtClean="0"/>
              <a:t>about</a:t>
            </a:r>
            <a:r>
              <a:rPr lang="it-IT" sz="2400" dirty="0" smtClean="0"/>
              <a:t> 70% of </a:t>
            </a:r>
            <a:r>
              <a:rPr lang="it-IT" sz="2400" dirty="0" err="1" smtClean="0"/>
              <a:t>cases</a:t>
            </a:r>
            <a:r>
              <a:rPr lang="it-IT" sz="2400" dirty="0" smtClean="0"/>
              <a:t> </a:t>
            </a:r>
            <a:r>
              <a:rPr lang="it-IT" sz="2400" dirty="0" err="1" smtClean="0"/>
              <a:t>is</a:t>
            </a:r>
            <a:r>
              <a:rPr lang="it-IT" sz="2400" dirty="0" smtClean="0"/>
              <a:t> due to a Asn540Lys </a:t>
            </a:r>
            <a:r>
              <a:rPr lang="it-IT" sz="2400" dirty="0" err="1" smtClean="0"/>
              <a:t>substitution</a:t>
            </a:r>
            <a:r>
              <a:rPr lang="it-IT" sz="2400" dirty="0" smtClean="0"/>
              <a:t> in FGFR3 gene, </a:t>
            </a:r>
            <a:r>
              <a:rPr lang="it-IT" sz="2400" dirty="0" err="1" smtClean="0"/>
              <a:t>while</a:t>
            </a:r>
            <a:r>
              <a:rPr lang="it-IT" sz="2400" dirty="0" smtClean="0"/>
              <a:t> in the </a:t>
            </a:r>
            <a:r>
              <a:rPr lang="it-IT" sz="2400" dirty="0" err="1" smtClean="0"/>
              <a:t>remaining</a:t>
            </a:r>
            <a:r>
              <a:rPr lang="it-IT" sz="2400" dirty="0" smtClean="0"/>
              <a:t> 30% of </a:t>
            </a:r>
            <a:r>
              <a:rPr lang="it-IT" sz="2400" dirty="0" err="1" smtClean="0"/>
              <a:t>cases</a:t>
            </a:r>
            <a:r>
              <a:rPr lang="it-IT" sz="2400" dirty="0" smtClean="0"/>
              <a:t> the </a:t>
            </a:r>
            <a:r>
              <a:rPr lang="it-IT" sz="2400" dirty="0" err="1" smtClean="0"/>
              <a:t>causing</a:t>
            </a:r>
            <a:r>
              <a:rPr lang="it-IT" sz="2400" dirty="0" smtClean="0"/>
              <a:t> </a:t>
            </a:r>
            <a:r>
              <a:rPr lang="it-IT" sz="2400" dirty="0" err="1" smtClean="0"/>
              <a:t>mutation</a:t>
            </a:r>
            <a:r>
              <a:rPr lang="it-IT" sz="2400" dirty="0" smtClean="0"/>
              <a:t> </a:t>
            </a:r>
            <a:r>
              <a:rPr lang="it-IT" sz="2400" dirty="0" err="1" smtClean="0"/>
              <a:t>is</a:t>
            </a:r>
            <a:r>
              <a:rPr lang="it-IT" sz="2400" dirty="0" smtClean="0"/>
              <a:t> </a:t>
            </a:r>
            <a:r>
              <a:rPr lang="it-IT" sz="2400" dirty="0" err="1" smtClean="0"/>
              <a:t>not</a:t>
            </a:r>
            <a:r>
              <a:rPr lang="it-IT" sz="2400" dirty="0" smtClean="0"/>
              <a:t> </a:t>
            </a:r>
            <a:r>
              <a:rPr lang="it-IT" sz="2400" dirty="0" err="1" smtClean="0"/>
              <a:t>known</a:t>
            </a:r>
            <a:r>
              <a:rPr lang="it-IT" sz="2400" dirty="0" smtClean="0"/>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algn="r" eaLnBrk="1" hangingPunct="1"/>
            <a:r>
              <a:rPr lang="en-US" sz="2800" dirty="0">
                <a:solidFill>
                  <a:srgbClr val="6600FF"/>
                </a:solidFill>
              </a:rPr>
              <a:t>n</a:t>
            </a:r>
            <a:r>
              <a:rPr lang="en-US" sz="2800" dirty="0" smtClean="0">
                <a:solidFill>
                  <a:srgbClr val="6600FF"/>
                </a:solidFill>
              </a:rPr>
              <a:t>onsense point mutations</a:t>
            </a:r>
          </a:p>
        </p:txBody>
      </p:sp>
      <p:sp>
        <p:nvSpPr>
          <p:cNvPr id="103427" name="Rectangle 3"/>
          <p:cNvSpPr>
            <a:spLocks noGrp="1" noChangeArrowheads="1"/>
          </p:cNvSpPr>
          <p:nvPr>
            <p:ph type="body" idx="1"/>
          </p:nvPr>
        </p:nvSpPr>
        <p:spPr>
          <a:xfrm>
            <a:off x="685800" y="1916832"/>
            <a:ext cx="7772400" cy="4114800"/>
          </a:xfrm>
        </p:spPr>
        <p:txBody>
          <a:bodyPr/>
          <a:lstStyle/>
          <a:p>
            <a:pPr eaLnBrk="1" hangingPunct="1"/>
            <a:r>
              <a:rPr lang="en-US" sz="2800" dirty="0" smtClean="0">
                <a:solidFill>
                  <a:srgbClr val="FF0000"/>
                </a:solidFill>
              </a:rPr>
              <a:t>Nonsense</a:t>
            </a:r>
            <a:r>
              <a:rPr lang="en-US" sz="2800" dirty="0" smtClean="0"/>
              <a:t> mutation is a change causing the creation of a stop codon, which blocks protein synthesis prematurely.</a:t>
            </a:r>
          </a:p>
          <a:p>
            <a:pPr eaLnBrk="1" hangingPunct="1"/>
            <a:r>
              <a:rPr lang="en-US" sz="2800" dirty="0" smtClean="0"/>
              <a:t>In this case, the functionality of the protein will depend on the location of the stop.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830388" y="838200"/>
          <a:ext cx="5019675" cy="5124450"/>
        </p:xfrm>
        <a:graphic>
          <a:graphicData uri="http://schemas.openxmlformats.org/presentationml/2006/ole">
            <mc:AlternateContent xmlns:mc="http://schemas.openxmlformats.org/markup-compatibility/2006">
              <mc:Choice xmlns:v="urn:schemas-microsoft-com:vml" Requires="v">
                <p:oleObj spid="_x0000_s4573" name="Graphique" r:id="rId4" imgW="4724590" imgH="4819769" progId="MSGraph.Chart.8">
                  <p:embed followColorScheme="full"/>
                </p:oleObj>
              </mc:Choice>
              <mc:Fallback>
                <p:oleObj name="Graphique" r:id="rId4" imgW="4724590" imgH="4819769"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0388" y="838200"/>
                        <a:ext cx="5019675" cy="5124450"/>
                      </a:xfrm>
                      <a:prstGeom prst="rect">
                        <a:avLst/>
                      </a:prstGeom>
                      <a:noFill/>
                      <a:effectLst>
                        <a:outerShdw blurRad="63500" dist="2694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9" name="Text Box 3"/>
          <p:cNvSpPr txBox="1">
            <a:spLocks noChangeArrowheads="1"/>
          </p:cNvSpPr>
          <p:nvPr/>
        </p:nvSpPr>
        <p:spPr bwMode="auto">
          <a:xfrm>
            <a:off x="683766" y="404664"/>
            <a:ext cx="7992690" cy="523220"/>
          </a:xfrm>
          <a:prstGeom prst="rect">
            <a:avLst/>
          </a:prstGeom>
          <a:noFill/>
          <a:ln w="9525">
            <a:noFill/>
            <a:miter lim="800000"/>
            <a:headEnd/>
            <a:tailEnd/>
          </a:ln>
        </p:spPr>
        <p:txBody>
          <a:bodyPr wrap="square">
            <a:spAutoFit/>
          </a:bodyPr>
          <a:lstStyle/>
          <a:p>
            <a:pPr algn="r" eaLnBrk="0" hangingPunct="0"/>
            <a:r>
              <a:rPr lang="fr-FR" sz="2800" dirty="0" err="1" smtClean="0">
                <a:solidFill>
                  <a:schemeClr val="accent2"/>
                </a:solidFill>
              </a:rPr>
              <a:t>Different</a:t>
            </a:r>
            <a:r>
              <a:rPr lang="fr-FR" sz="2800" dirty="0" smtClean="0">
                <a:solidFill>
                  <a:schemeClr val="accent2"/>
                </a:solidFill>
              </a:rPr>
              <a:t> types of nonsense mutations in </a:t>
            </a:r>
            <a:r>
              <a:rPr lang="fr-FR" sz="2800" dirty="0" err="1" smtClean="0">
                <a:solidFill>
                  <a:schemeClr val="accent2"/>
                </a:solidFill>
              </a:rPr>
              <a:t>human</a:t>
            </a:r>
            <a:r>
              <a:rPr lang="fr-FR" sz="2800" dirty="0" smtClean="0">
                <a:solidFill>
                  <a:schemeClr val="accent2"/>
                </a:solidFill>
              </a:rPr>
              <a:t> </a:t>
            </a:r>
            <a:r>
              <a:rPr lang="fr-FR" sz="2800" dirty="0" err="1" smtClean="0">
                <a:solidFill>
                  <a:schemeClr val="accent2"/>
                </a:solidFill>
              </a:rPr>
              <a:t>genes</a:t>
            </a:r>
            <a:endParaRPr lang="fr-FR" dirty="0">
              <a:solidFill>
                <a:schemeClr val="accent2"/>
              </a:solidFill>
            </a:endParaRPr>
          </a:p>
        </p:txBody>
      </p:sp>
      <p:sp>
        <p:nvSpPr>
          <p:cNvPr id="4100" name="Text Box 4"/>
          <p:cNvSpPr txBox="1">
            <a:spLocks noChangeArrowheads="1"/>
          </p:cNvSpPr>
          <p:nvPr/>
        </p:nvSpPr>
        <p:spPr bwMode="auto">
          <a:xfrm>
            <a:off x="8153400" y="6246813"/>
            <a:ext cx="646113" cy="214312"/>
          </a:xfrm>
          <a:prstGeom prst="rect">
            <a:avLst/>
          </a:prstGeom>
          <a:noFill/>
          <a:ln w="9525">
            <a:noFill/>
            <a:miter lim="800000"/>
            <a:headEnd/>
            <a:tailEnd/>
          </a:ln>
        </p:spPr>
        <p:txBody>
          <a:bodyPr wrap="none">
            <a:spAutoFit/>
          </a:bodyPr>
          <a:lstStyle/>
          <a:p>
            <a:pPr eaLnBrk="0" hangingPunct="0"/>
            <a:r>
              <a:rPr lang="fr-FR" sz="800"/>
              <a:t>SEA 3063</a:t>
            </a:r>
            <a:endParaRPr lang="fr-FR"/>
          </a:p>
        </p:txBody>
      </p:sp>
      <p:sp>
        <p:nvSpPr>
          <p:cNvPr id="4101" name="Text Box 5"/>
          <p:cNvSpPr txBox="1">
            <a:spLocks noChangeArrowheads="1"/>
          </p:cNvSpPr>
          <p:nvPr/>
        </p:nvSpPr>
        <p:spPr bwMode="auto">
          <a:xfrm>
            <a:off x="3975100" y="4237038"/>
            <a:ext cx="666750" cy="366712"/>
          </a:xfrm>
          <a:prstGeom prst="rect">
            <a:avLst/>
          </a:prstGeom>
          <a:noFill/>
          <a:ln w="9525">
            <a:noFill/>
            <a:miter lim="800000"/>
            <a:headEnd/>
            <a:tailEnd/>
          </a:ln>
        </p:spPr>
        <p:txBody>
          <a:bodyPr wrap="none">
            <a:spAutoFit/>
          </a:bodyPr>
          <a:lstStyle/>
          <a:p>
            <a:pPr eaLnBrk="0" hangingPunct="0"/>
            <a:r>
              <a:rPr lang="fr-FR" sz="1800"/>
              <a:t>TGA</a:t>
            </a:r>
            <a:endParaRPr lang="fr-FR"/>
          </a:p>
        </p:txBody>
      </p:sp>
      <p:sp>
        <p:nvSpPr>
          <p:cNvPr id="4102" name="Text Box 6"/>
          <p:cNvSpPr txBox="1">
            <a:spLocks noChangeArrowheads="1"/>
          </p:cNvSpPr>
          <p:nvPr/>
        </p:nvSpPr>
        <p:spPr bwMode="auto">
          <a:xfrm>
            <a:off x="3581400" y="2370138"/>
            <a:ext cx="654050" cy="366712"/>
          </a:xfrm>
          <a:prstGeom prst="rect">
            <a:avLst/>
          </a:prstGeom>
          <a:noFill/>
          <a:ln w="9525">
            <a:noFill/>
            <a:miter lim="800000"/>
            <a:headEnd/>
            <a:tailEnd/>
          </a:ln>
        </p:spPr>
        <p:txBody>
          <a:bodyPr wrap="none">
            <a:spAutoFit/>
          </a:bodyPr>
          <a:lstStyle/>
          <a:p>
            <a:pPr eaLnBrk="0" hangingPunct="0"/>
            <a:r>
              <a:rPr lang="fr-FR" sz="1800">
                <a:solidFill>
                  <a:schemeClr val="bg1"/>
                </a:solidFill>
              </a:rPr>
              <a:t>TAA</a:t>
            </a:r>
            <a:endParaRPr lang="fr-FR"/>
          </a:p>
        </p:txBody>
      </p:sp>
      <p:sp>
        <p:nvSpPr>
          <p:cNvPr id="4103" name="Text Box 7"/>
          <p:cNvSpPr txBox="1">
            <a:spLocks noChangeArrowheads="1"/>
          </p:cNvSpPr>
          <p:nvPr/>
        </p:nvSpPr>
        <p:spPr bwMode="auto">
          <a:xfrm>
            <a:off x="4610100" y="2370138"/>
            <a:ext cx="666750" cy="366712"/>
          </a:xfrm>
          <a:prstGeom prst="rect">
            <a:avLst/>
          </a:prstGeom>
          <a:noFill/>
          <a:ln w="9525">
            <a:noFill/>
            <a:miter lim="800000"/>
            <a:headEnd/>
            <a:tailEnd/>
          </a:ln>
        </p:spPr>
        <p:txBody>
          <a:bodyPr wrap="none">
            <a:spAutoFit/>
          </a:bodyPr>
          <a:lstStyle/>
          <a:p>
            <a:pPr eaLnBrk="0" hangingPunct="0"/>
            <a:r>
              <a:rPr lang="fr-FR" sz="1800">
                <a:solidFill>
                  <a:schemeClr val="bg1"/>
                </a:solidFill>
              </a:rPr>
              <a:t>TAG</a:t>
            </a:r>
            <a:endParaRPr lang="fr-F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algn="r" eaLnBrk="1" hangingPunct="1"/>
            <a:r>
              <a:rPr lang="en-US" sz="2800" dirty="0" smtClean="0">
                <a:solidFill>
                  <a:srgbClr val="6600FF"/>
                </a:solidFill>
              </a:rPr>
              <a:t>frame-shift mutations</a:t>
            </a:r>
          </a:p>
        </p:txBody>
      </p:sp>
      <p:sp>
        <p:nvSpPr>
          <p:cNvPr id="104451" name="Rectangle 3"/>
          <p:cNvSpPr>
            <a:spLocks noGrp="1" noChangeArrowheads="1"/>
          </p:cNvSpPr>
          <p:nvPr>
            <p:ph type="body" idx="1"/>
          </p:nvPr>
        </p:nvSpPr>
        <p:spPr>
          <a:xfrm>
            <a:off x="685800" y="1981200"/>
            <a:ext cx="8062664" cy="4114800"/>
          </a:xfrm>
        </p:spPr>
        <p:txBody>
          <a:bodyPr/>
          <a:lstStyle/>
          <a:p>
            <a:pPr eaLnBrk="1" hangingPunct="1"/>
            <a:r>
              <a:rPr lang="en-US" sz="2800" dirty="0" smtClean="0">
                <a:solidFill>
                  <a:srgbClr val="FF0000"/>
                </a:solidFill>
              </a:rPr>
              <a:t>frame-shift</a:t>
            </a:r>
            <a:r>
              <a:rPr lang="en-US" sz="2800" dirty="0" smtClean="0"/>
              <a:t> mutations or slippery of the codon reading frame consist in the insertion or deletion (</a:t>
            </a:r>
            <a:r>
              <a:rPr lang="en-US" sz="2800" dirty="0" err="1" smtClean="0"/>
              <a:t>indels</a:t>
            </a:r>
            <a:r>
              <a:rPr lang="en-US" sz="2800" dirty="0" smtClean="0"/>
              <a:t>) of a number of nucleotides that is not divisible by 3 (1, 2, 4, 5, 7, 8, 10, </a:t>
            </a:r>
            <a:r>
              <a:rPr lang="en-US" sz="2800" dirty="0" err="1" smtClean="0"/>
              <a:t>ecc</a:t>
            </a:r>
            <a:r>
              <a:rPr lang="en-US" sz="2800" dirty="0" smtClean="0"/>
              <a:t>.) with subsequent changes in the reading frame of mRNA.</a:t>
            </a:r>
          </a:p>
          <a:p>
            <a:pPr eaLnBrk="1" hangingPunct="1"/>
            <a:r>
              <a:rPr lang="en-US" sz="2800" dirty="0" smtClean="0"/>
              <a:t>This mutation results in a completely different protein translation downstream from the mutation.</a:t>
            </a:r>
          </a:p>
          <a:p>
            <a:pPr eaLnBrk="1" hangingPunct="1"/>
            <a:r>
              <a:rPr lang="en-US" sz="2800" dirty="0" smtClean="0"/>
              <a:t>The earlier in the sequence the mutation occurs, the more altered the protein.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16_01f"/>
          <p:cNvPicPr>
            <a:picLocks noChangeAspect="1" noChangeArrowheads="1"/>
          </p:cNvPicPr>
          <p:nvPr/>
        </p:nvPicPr>
        <p:blipFill>
          <a:blip r:embed="rId2"/>
          <a:srcRect/>
          <a:stretch>
            <a:fillRect/>
          </a:stretch>
        </p:blipFill>
        <p:spPr bwMode="auto">
          <a:xfrm>
            <a:off x="142875" y="1857375"/>
            <a:ext cx="8893175" cy="4500563"/>
          </a:xfrm>
          <a:prstGeom prst="rect">
            <a:avLst/>
          </a:prstGeom>
          <a:noFill/>
          <a:ln w="9525">
            <a:noFill/>
            <a:miter lim="800000"/>
            <a:headEnd/>
            <a:tailEnd/>
          </a:ln>
        </p:spPr>
      </p:pic>
      <p:sp>
        <p:nvSpPr>
          <p:cNvPr id="105475" name="Rectangle 3"/>
          <p:cNvSpPr>
            <a:spLocks noGrp="1" noChangeArrowheads="1"/>
          </p:cNvSpPr>
          <p:nvPr>
            <p:ph type="title"/>
          </p:nvPr>
        </p:nvSpPr>
        <p:spPr>
          <a:xfrm>
            <a:off x="904056" y="260648"/>
            <a:ext cx="7772400" cy="1143000"/>
          </a:xfrm>
        </p:spPr>
        <p:txBody>
          <a:bodyPr/>
          <a:lstStyle/>
          <a:p>
            <a:pPr algn="r" eaLnBrk="1" hangingPunct="1"/>
            <a:r>
              <a:rPr lang="it-IT" sz="3200" dirty="0" err="1" smtClean="0">
                <a:solidFill>
                  <a:schemeClr val="accent2"/>
                </a:solidFill>
              </a:rPr>
              <a:t>Heterozygous</a:t>
            </a:r>
            <a:r>
              <a:rPr lang="it-IT" sz="3200" dirty="0" smtClean="0">
                <a:solidFill>
                  <a:schemeClr val="accent2"/>
                </a:solidFill>
              </a:rPr>
              <a:t> PAX3 </a:t>
            </a:r>
            <a:r>
              <a:rPr lang="it-IT" sz="3200" dirty="0" err="1" smtClean="0">
                <a:solidFill>
                  <a:schemeClr val="accent2"/>
                </a:solidFill>
              </a:rPr>
              <a:t>mutations</a:t>
            </a:r>
            <a:r>
              <a:rPr lang="it-IT" sz="3200" dirty="0" smtClean="0">
                <a:solidFill>
                  <a:schemeClr val="accent2"/>
                </a:solidFill>
              </a:rPr>
              <a:t/>
            </a:r>
            <a:br>
              <a:rPr lang="it-IT" sz="3200" dirty="0" smtClean="0">
                <a:solidFill>
                  <a:schemeClr val="accent2"/>
                </a:solidFill>
              </a:rPr>
            </a:br>
            <a:r>
              <a:rPr lang="it-IT" sz="3200" dirty="0" err="1" smtClean="0">
                <a:solidFill>
                  <a:schemeClr val="accent2"/>
                </a:solidFill>
              </a:rPr>
              <a:t>Waardenburg</a:t>
            </a:r>
            <a:r>
              <a:rPr lang="it-IT" sz="3200" dirty="0" smtClean="0">
                <a:solidFill>
                  <a:schemeClr val="accent2"/>
                </a:solidFill>
              </a:rPr>
              <a:t> </a:t>
            </a:r>
            <a:r>
              <a:rPr lang="it-IT" sz="3200" dirty="0" err="1" smtClean="0">
                <a:solidFill>
                  <a:schemeClr val="accent2"/>
                </a:solidFill>
              </a:rPr>
              <a:t>syndrome</a:t>
            </a:r>
            <a:endParaRPr lang="en-US" sz="3200" dirty="0" smtClean="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0" descr="protein">
            <a:hlinkClick r:id="rId2"/>
          </p:cNvPr>
          <p:cNvPicPr>
            <a:picLocks noChangeAspect="1" noChangeArrowheads="1"/>
          </p:cNvPicPr>
          <p:nvPr/>
        </p:nvPicPr>
        <p:blipFill>
          <a:blip r:embed="rId3"/>
          <a:srcRect/>
          <a:stretch>
            <a:fillRect/>
          </a:stretch>
        </p:blipFill>
        <p:spPr bwMode="auto">
          <a:xfrm>
            <a:off x="5695950" y="2266950"/>
            <a:ext cx="2228850" cy="2076450"/>
          </a:xfrm>
          <a:prstGeom prst="rect">
            <a:avLst/>
          </a:prstGeom>
          <a:noFill/>
          <a:ln w="9525">
            <a:noFill/>
            <a:miter lim="800000"/>
            <a:headEnd/>
            <a:tailEnd/>
          </a:ln>
        </p:spPr>
      </p:pic>
      <p:pic>
        <p:nvPicPr>
          <p:cNvPr id="45059" name="Picture 2" descr="Circular-Code"/>
          <p:cNvPicPr>
            <a:picLocks noChangeAspect="1" noChangeArrowheads="1"/>
          </p:cNvPicPr>
          <p:nvPr/>
        </p:nvPicPr>
        <p:blipFill>
          <a:blip r:embed="rId4"/>
          <a:srcRect/>
          <a:stretch>
            <a:fillRect/>
          </a:stretch>
        </p:blipFill>
        <p:spPr bwMode="auto">
          <a:xfrm>
            <a:off x="3238500" y="2343150"/>
            <a:ext cx="1752600" cy="1747838"/>
          </a:xfrm>
          <a:prstGeom prst="rect">
            <a:avLst/>
          </a:prstGeom>
          <a:noFill/>
          <a:ln w="9525">
            <a:noFill/>
            <a:miter lim="800000"/>
            <a:headEnd/>
            <a:tailEnd/>
          </a:ln>
        </p:spPr>
      </p:pic>
      <p:sp>
        <p:nvSpPr>
          <p:cNvPr id="45060" name="Text Box 3"/>
          <p:cNvSpPr txBox="1">
            <a:spLocks noChangeArrowheads="1"/>
          </p:cNvSpPr>
          <p:nvPr/>
        </p:nvSpPr>
        <p:spPr bwMode="auto">
          <a:xfrm>
            <a:off x="1652588" y="1839913"/>
            <a:ext cx="1370012" cy="579437"/>
          </a:xfrm>
          <a:prstGeom prst="rect">
            <a:avLst/>
          </a:prstGeom>
          <a:noFill/>
          <a:ln w="9525">
            <a:noFill/>
            <a:miter lim="800000"/>
            <a:headEnd/>
            <a:tailEnd/>
          </a:ln>
        </p:spPr>
        <p:txBody>
          <a:bodyPr wrap="none">
            <a:spAutoFit/>
          </a:bodyPr>
          <a:lstStyle/>
          <a:p>
            <a:pPr algn="ctr" rtl="1"/>
            <a:r>
              <a:rPr lang="en-US" sz="3200">
                <a:solidFill>
                  <a:srgbClr val="000000"/>
                </a:solidFill>
              </a:rPr>
              <a:t>DNA   </a:t>
            </a:r>
          </a:p>
        </p:txBody>
      </p:sp>
      <p:sp>
        <p:nvSpPr>
          <p:cNvPr id="45061" name="Text Box 4"/>
          <p:cNvSpPr txBox="1">
            <a:spLocks noChangeArrowheads="1"/>
          </p:cNvSpPr>
          <p:nvPr/>
        </p:nvSpPr>
        <p:spPr bwMode="auto">
          <a:xfrm>
            <a:off x="5867400" y="1809750"/>
            <a:ext cx="1335088" cy="579438"/>
          </a:xfrm>
          <a:prstGeom prst="rect">
            <a:avLst/>
          </a:prstGeom>
          <a:noFill/>
          <a:ln w="9525">
            <a:noFill/>
            <a:miter lim="800000"/>
            <a:headEnd/>
            <a:tailEnd/>
          </a:ln>
        </p:spPr>
        <p:txBody>
          <a:bodyPr wrap="none">
            <a:spAutoFit/>
          </a:bodyPr>
          <a:lstStyle/>
          <a:p>
            <a:pPr algn="ctr" rtl="1"/>
            <a:r>
              <a:rPr lang="en-US" sz="3200">
                <a:solidFill>
                  <a:srgbClr val="000000"/>
                </a:solidFill>
              </a:rPr>
              <a:t>protein</a:t>
            </a:r>
          </a:p>
        </p:txBody>
      </p:sp>
      <p:sp>
        <p:nvSpPr>
          <p:cNvPr id="45062" name="Line 5"/>
          <p:cNvSpPr>
            <a:spLocks noChangeShapeType="1"/>
          </p:cNvSpPr>
          <p:nvPr/>
        </p:nvSpPr>
        <p:spPr bwMode="auto">
          <a:xfrm>
            <a:off x="5105400" y="3181350"/>
            <a:ext cx="762000" cy="0"/>
          </a:xfrm>
          <a:prstGeom prst="line">
            <a:avLst/>
          </a:prstGeom>
          <a:noFill/>
          <a:ln w="28575">
            <a:solidFill>
              <a:schemeClr val="tx1"/>
            </a:solidFill>
            <a:round/>
            <a:headEnd/>
            <a:tailEnd type="triangle" w="med" len="med"/>
          </a:ln>
        </p:spPr>
        <p:txBody>
          <a:bodyPr/>
          <a:lstStyle/>
          <a:p>
            <a:endParaRPr lang="it-IT"/>
          </a:p>
        </p:txBody>
      </p:sp>
      <p:sp>
        <p:nvSpPr>
          <p:cNvPr id="45063" name="Text Box 6"/>
          <p:cNvSpPr txBox="1">
            <a:spLocks noChangeArrowheads="1"/>
          </p:cNvSpPr>
          <p:nvPr/>
        </p:nvSpPr>
        <p:spPr bwMode="auto">
          <a:xfrm>
            <a:off x="3378200" y="1873250"/>
            <a:ext cx="1712913" cy="457200"/>
          </a:xfrm>
          <a:prstGeom prst="rect">
            <a:avLst/>
          </a:prstGeom>
          <a:noFill/>
          <a:ln w="9525">
            <a:noFill/>
            <a:miter lim="800000"/>
            <a:headEnd/>
            <a:tailEnd/>
          </a:ln>
        </p:spPr>
        <p:txBody>
          <a:bodyPr wrap="none">
            <a:spAutoFit/>
          </a:bodyPr>
          <a:lstStyle/>
          <a:p>
            <a:pPr algn="ctr" rtl="1"/>
            <a:r>
              <a:rPr lang="en-US" sz="1800">
                <a:solidFill>
                  <a:srgbClr val="000000"/>
                </a:solidFill>
              </a:rPr>
              <a:t>genetic code</a:t>
            </a:r>
          </a:p>
        </p:txBody>
      </p:sp>
      <p:pic>
        <p:nvPicPr>
          <p:cNvPr id="45064" name="Picture 8" descr="dna">
            <a:hlinkClick r:id="rId5"/>
          </p:cNvPr>
          <p:cNvPicPr>
            <a:picLocks noChangeAspect="1" noChangeArrowheads="1"/>
          </p:cNvPicPr>
          <p:nvPr/>
        </p:nvPicPr>
        <p:blipFill>
          <a:blip r:embed="rId6"/>
          <a:srcRect r="8025" b="20000"/>
          <a:stretch>
            <a:fillRect/>
          </a:stretch>
        </p:blipFill>
        <p:spPr bwMode="auto">
          <a:xfrm>
            <a:off x="1600200" y="2419350"/>
            <a:ext cx="1219200" cy="1600200"/>
          </a:xfrm>
          <a:prstGeom prst="rect">
            <a:avLst/>
          </a:prstGeom>
          <a:noFill/>
          <a:ln w="9525">
            <a:noFill/>
            <a:miter lim="800000"/>
            <a:headEnd/>
            <a:tailEnd/>
          </a:ln>
        </p:spPr>
      </p:pic>
      <p:sp>
        <p:nvSpPr>
          <p:cNvPr id="45065" name="Rectangle 11"/>
          <p:cNvSpPr>
            <a:spLocks noChangeArrowheads="1"/>
          </p:cNvSpPr>
          <p:nvPr/>
        </p:nvSpPr>
        <p:spPr bwMode="auto">
          <a:xfrm>
            <a:off x="2743200" y="2952750"/>
            <a:ext cx="387350" cy="579438"/>
          </a:xfrm>
          <a:prstGeom prst="rect">
            <a:avLst/>
          </a:prstGeom>
          <a:noFill/>
          <a:ln w="9525">
            <a:noFill/>
            <a:miter lim="800000"/>
            <a:headEnd/>
            <a:tailEnd/>
          </a:ln>
        </p:spPr>
        <p:txBody>
          <a:bodyPr wrap="none">
            <a:spAutoFit/>
          </a:bodyPr>
          <a:lstStyle/>
          <a:p>
            <a:pPr algn="ctr" rtl="1"/>
            <a:r>
              <a:rPr lang="en-US" sz="3200">
                <a:solidFill>
                  <a:srgbClr val="000000"/>
                </a:solidFill>
              </a:rPr>
              <a:t>*</a:t>
            </a:r>
          </a:p>
        </p:txBody>
      </p:sp>
      <p:sp>
        <p:nvSpPr>
          <p:cNvPr id="26634" name="Text Box 12"/>
          <p:cNvSpPr txBox="1">
            <a:spLocks noChangeArrowheads="1"/>
          </p:cNvSpPr>
          <p:nvPr/>
        </p:nvSpPr>
        <p:spPr bwMode="auto">
          <a:xfrm>
            <a:off x="179388" y="260350"/>
            <a:ext cx="8856662" cy="1200150"/>
          </a:xfrm>
          <a:prstGeom prst="rect">
            <a:avLst/>
          </a:prstGeom>
          <a:noFill/>
          <a:ln w="9525">
            <a:noFill/>
            <a:miter lim="800000"/>
            <a:headEnd/>
            <a:tailEnd/>
          </a:ln>
        </p:spPr>
        <p:txBody>
          <a:bodyPr>
            <a:spAutoFit/>
          </a:bodyPr>
          <a:lstStyle/>
          <a:p>
            <a:pPr algn="ctr" fontAlgn="auto">
              <a:spcBef>
                <a:spcPts val="0"/>
              </a:spcBef>
              <a:spcAft>
                <a:spcPts val="0"/>
              </a:spcAft>
              <a:defRPr/>
            </a:pPr>
            <a:r>
              <a:rPr lang="en-US" sz="3600" b="1" dirty="0">
                <a:solidFill>
                  <a:srgbClr val="000000"/>
                </a:solidFill>
                <a:effectLst>
                  <a:outerShdw blurRad="38100" dist="38100" dir="2700000" algn="tl">
                    <a:srgbClr val="000000">
                      <a:alpha val="43137"/>
                    </a:srgbClr>
                  </a:outerShdw>
                </a:effectLst>
                <a:latin typeface="Arial" pitchFamily="34" charset="0"/>
                <a:cs typeface="Arial" pitchFamily="34" charset="0"/>
              </a:rPr>
              <a:t>There are between 25,000 genes in the human genome</a:t>
            </a:r>
          </a:p>
        </p:txBody>
      </p:sp>
      <p:sp>
        <p:nvSpPr>
          <p:cNvPr id="45067" name="Text Box 13"/>
          <p:cNvSpPr txBox="1">
            <a:spLocks noChangeArrowheads="1"/>
          </p:cNvSpPr>
          <p:nvPr/>
        </p:nvSpPr>
        <p:spPr bwMode="auto">
          <a:xfrm>
            <a:off x="250825" y="5229225"/>
            <a:ext cx="8388350" cy="954088"/>
          </a:xfrm>
          <a:prstGeom prst="rect">
            <a:avLst/>
          </a:prstGeom>
          <a:noFill/>
          <a:ln w="9525">
            <a:noFill/>
            <a:miter lim="800000"/>
            <a:headEnd/>
            <a:tailEnd/>
          </a:ln>
        </p:spPr>
        <p:txBody>
          <a:bodyPr>
            <a:spAutoFit/>
          </a:bodyPr>
          <a:lstStyle/>
          <a:p>
            <a:pPr algn="ctr"/>
            <a:r>
              <a:rPr lang="en-US" sz="2800">
                <a:solidFill>
                  <a:srgbClr val="000000"/>
                </a:solidFill>
                <a:latin typeface="Arial" pitchFamily="34" charset="0"/>
                <a:cs typeface="Arial" pitchFamily="34" charset="0"/>
              </a:rPr>
              <a:t>The human gene inventory corresponds to ~1.5% of the genome (coding regions)</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f024050">
            <a:hlinkClick r:id="rId2"/>
          </p:cNvPr>
          <p:cNvPicPr>
            <a:picLocks noChangeAspect="1" noChangeArrowheads="1"/>
          </p:cNvPicPr>
          <p:nvPr/>
        </p:nvPicPr>
        <p:blipFill>
          <a:blip r:embed="rId3"/>
          <a:srcRect/>
          <a:stretch>
            <a:fillRect/>
          </a:stretch>
        </p:blipFill>
        <p:spPr bwMode="auto">
          <a:xfrm>
            <a:off x="468313" y="260350"/>
            <a:ext cx="2447925" cy="1563688"/>
          </a:xfrm>
          <a:prstGeom prst="rect">
            <a:avLst/>
          </a:prstGeom>
          <a:noFill/>
          <a:ln w="9525">
            <a:noFill/>
            <a:miter lim="800000"/>
            <a:headEnd/>
            <a:tailEnd/>
          </a:ln>
        </p:spPr>
      </p:pic>
      <p:sp>
        <p:nvSpPr>
          <p:cNvPr id="6" name="Rectangle 3"/>
          <p:cNvSpPr>
            <a:spLocks noGrp="1" noChangeArrowheads="1"/>
          </p:cNvSpPr>
          <p:nvPr>
            <p:ph type="title"/>
          </p:nvPr>
        </p:nvSpPr>
        <p:spPr>
          <a:xfrm>
            <a:off x="904056" y="260648"/>
            <a:ext cx="7772400" cy="1143000"/>
          </a:xfrm>
        </p:spPr>
        <p:txBody>
          <a:bodyPr/>
          <a:lstStyle/>
          <a:p>
            <a:pPr algn="r" eaLnBrk="1" hangingPunct="1"/>
            <a:r>
              <a:rPr lang="it-IT" sz="3200" dirty="0" err="1" smtClean="0">
                <a:solidFill>
                  <a:schemeClr val="accent2"/>
                </a:solidFill>
              </a:rPr>
              <a:t>Heterozygous</a:t>
            </a:r>
            <a:r>
              <a:rPr lang="it-IT" sz="3200" dirty="0" smtClean="0">
                <a:solidFill>
                  <a:schemeClr val="accent2"/>
                </a:solidFill>
              </a:rPr>
              <a:t> PAX3 </a:t>
            </a:r>
            <a:r>
              <a:rPr lang="it-IT" sz="3200" dirty="0" err="1" smtClean="0">
                <a:solidFill>
                  <a:schemeClr val="accent2"/>
                </a:solidFill>
              </a:rPr>
              <a:t>mutations</a:t>
            </a:r>
            <a:r>
              <a:rPr lang="it-IT" sz="3200" dirty="0" smtClean="0">
                <a:solidFill>
                  <a:schemeClr val="accent2"/>
                </a:solidFill>
              </a:rPr>
              <a:t/>
            </a:r>
            <a:br>
              <a:rPr lang="it-IT" sz="3200" dirty="0" smtClean="0">
                <a:solidFill>
                  <a:schemeClr val="accent2"/>
                </a:solidFill>
              </a:rPr>
            </a:br>
            <a:r>
              <a:rPr lang="it-IT" sz="3200" dirty="0" err="1" smtClean="0">
                <a:solidFill>
                  <a:schemeClr val="accent2"/>
                </a:solidFill>
              </a:rPr>
              <a:t>Waardenburg</a:t>
            </a:r>
            <a:r>
              <a:rPr lang="it-IT" sz="3200" dirty="0" smtClean="0">
                <a:solidFill>
                  <a:schemeClr val="accent2"/>
                </a:solidFill>
              </a:rPr>
              <a:t> </a:t>
            </a:r>
            <a:r>
              <a:rPr lang="it-IT" sz="3200" dirty="0" err="1" smtClean="0">
                <a:solidFill>
                  <a:schemeClr val="accent2"/>
                </a:solidFill>
              </a:rPr>
              <a:t>syndrome</a:t>
            </a:r>
            <a:endParaRPr lang="en-US" sz="3200" dirty="0" smtClean="0">
              <a:solidFill>
                <a:schemeClr val="accent2"/>
              </a:solidFill>
            </a:endParaRPr>
          </a:p>
        </p:txBody>
      </p:sp>
      <p:sp>
        <p:nvSpPr>
          <p:cNvPr id="7" name="Rectangle 3"/>
          <p:cNvSpPr txBox="1">
            <a:spLocks noChangeArrowheads="1"/>
          </p:cNvSpPr>
          <p:nvPr/>
        </p:nvSpPr>
        <p:spPr bwMode="auto">
          <a:xfrm>
            <a:off x="395288" y="23320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eaLnBrk="1" hangingPunct="1">
              <a:lnSpc>
                <a:spcPct val="90000"/>
              </a:lnSpc>
            </a:pPr>
            <a:r>
              <a:rPr lang="en-US" sz="2400" smtClean="0"/>
              <a:t>Bilateral</a:t>
            </a:r>
            <a:r>
              <a:rPr lang="en-US" sz="2400" smtClean="0">
                <a:solidFill>
                  <a:srgbClr val="FF0000"/>
                </a:solidFill>
              </a:rPr>
              <a:t> deafness</a:t>
            </a:r>
            <a:r>
              <a:rPr lang="en-US" sz="2400" smtClean="0"/>
              <a:t> (varying degrees, from moderate to profound)</a:t>
            </a:r>
          </a:p>
          <a:p>
            <a:pPr eaLnBrk="1" hangingPunct="1">
              <a:lnSpc>
                <a:spcPct val="90000"/>
              </a:lnSpc>
            </a:pPr>
            <a:r>
              <a:rPr lang="en-US" sz="2400" smtClean="0">
                <a:solidFill>
                  <a:srgbClr val="FF0000"/>
                </a:solidFill>
              </a:rPr>
              <a:t>Pigmentation</a:t>
            </a:r>
            <a:r>
              <a:rPr lang="en-US" sz="2400" smtClean="0"/>
              <a:t> anomalies, both of </a:t>
            </a:r>
            <a:r>
              <a:rPr lang="en-US" sz="2400" smtClean="0">
                <a:solidFill>
                  <a:srgbClr val="FF0000"/>
                </a:solidFill>
              </a:rPr>
              <a:t>hair</a:t>
            </a:r>
            <a:r>
              <a:rPr lang="en-US" sz="2400" smtClean="0"/>
              <a:t> and </a:t>
            </a:r>
            <a:r>
              <a:rPr lang="en-US" sz="2400" smtClean="0">
                <a:solidFill>
                  <a:srgbClr val="FF0000"/>
                </a:solidFill>
              </a:rPr>
              <a:t>skin</a:t>
            </a:r>
            <a:r>
              <a:rPr lang="en-US" sz="2400" smtClean="0"/>
              <a:t> (partial albinism, usually piebaldism)</a:t>
            </a:r>
          </a:p>
          <a:p>
            <a:pPr eaLnBrk="1" hangingPunct="1">
              <a:lnSpc>
                <a:spcPct val="90000"/>
              </a:lnSpc>
            </a:pPr>
            <a:r>
              <a:rPr lang="en-US" sz="2400" smtClean="0"/>
              <a:t>Defects in structures arising from the </a:t>
            </a:r>
            <a:r>
              <a:rPr lang="en-US" sz="2400" smtClean="0">
                <a:solidFill>
                  <a:srgbClr val="FF0000"/>
                </a:solidFill>
              </a:rPr>
              <a:t>neural crest migration</a:t>
            </a:r>
          </a:p>
          <a:p>
            <a:pPr eaLnBrk="1" hangingPunct="1">
              <a:lnSpc>
                <a:spcPct val="90000"/>
              </a:lnSpc>
            </a:pPr>
            <a:r>
              <a:rPr lang="en-US" sz="2400" smtClean="0"/>
              <a:t>Appearance of a wide-set eyes also known as </a:t>
            </a:r>
            <a:r>
              <a:rPr lang="en-US" sz="2400" i="1" smtClean="0">
                <a:solidFill>
                  <a:srgbClr val="FF0000"/>
                </a:solidFill>
              </a:rPr>
              <a:t>telechantus</a:t>
            </a:r>
          </a:p>
          <a:p>
            <a:pPr eaLnBrk="1" hangingPunct="1">
              <a:lnSpc>
                <a:spcPct val="90000"/>
              </a:lnSpc>
            </a:pPr>
            <a:r>
              <a:rPr lang="en-US" sz="2400" smtClean="0"/>
              <a:t>Eyes of two different colors (</a:t>
            </a:r>
            <a:r>
              <a:rPr lang="en-US" sz="2400" smtClean="0">
                <a:solidFill>
                  <a:srgbClr val="FF0000"/>
                </a:solidFill>
              </a:rPr>
              <a:t>heterochromia</a:t>
            </a:r>
            <a:r>
              <a:rPr lang="en-US" sz="2400" smtClean="0"/>
              <a:t>), often one brown and one blue</a:t>
            </a:r>
          </a:p>
          <a:p>
            <a:pPr eaLnBrk="1" hangingPunct="1">
              <a:lnSpc>
                <a:spcPct val="90000"/>
              </a:lnSpc>
            </a:pPr>
            <a:r>
              <a:rPr lang="en-US" sz="2400" smtClean="0"/>
              <a:t>1:50,000 newborns</a:t>
            </a:r>
            <a:endParaRPr lang="en-US" sz="24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ttangolo 1"/>
          <p:cNvSpPr>
            <a:spLocks noChangeArrowheads="1"/>
          </p:cNvSpPr>
          <p:nvPr/>
        </p:nvSpPr>
        <p:spPr bwMode="auto">
          <a:xfrm>
            <a:off x="785813" y="511175"/>
            <a:ext cx="7643812" cy="4893647"/>
          </a:xfrm>
          <a:prstGeom prst="rect">
            <a:avLst/>
          </a:prstGeom>
          <a:noFill/>
          <a:ln w="9525">
            <a:noFill/>
            <a:miter lim="800000"/>
            <a:headEnd/>
            <a:tailEnd/>
          </a:ln>
        </p:spPr>
        <p:txBody>
          <a:bodyPr>
            <a:spAutoFit/>
          </a:bodyPr>
          <a:lstStyle/>
          <a:p>
            <a:r>
              <a:rPr lang="it-IT" dirty="0" err="1" smtClean="0"/>
              <a:t>Waardenburg</a:t>
            </a:r>
            <a:r>
              <a:rPr lang="it-IT" dirty="0" smtClean="0"/>
              <a:t> </a:t>
            </a:r>
            <a:r>
              <a:rPr lang="it-IT" dirty="0" err="1" smtClean="0"/>
              <a:t>syndrome</a:t>
            </a:r>
            <a:r>
              <a:rPr lang="it-IT" dirty="0" smtClean="0"/>
              <a:t> (</a:t>
            </a:r>
            <a:r>
              <a:rPr lang="it-IT" dirty="0"/>
              <a:t>WS) </a:t>
            </a:r>
            <a:r>
              <a:rPr lang="it-IT" dirty="0" err="1" smtClean="0"/>
              <a:t>is</a:t>
            </a:r>
            <a:r>
              <a:rPr lang="it-IT" dirty="0" smtClean="0"/>
              <a:t> an</a:t>
            </a:r>
            <a:r>
              <a:rPr lang="it-IT" dirty="0" smtClean="0">
                <a:solidFill>
                  <a:srgbClr val="FF0000"/>
                </a:solidFill>
              </a:rPr>
              <a:t> </a:t>
            </a:r>
            <a:r>
              <a:rPr lang="it-IT" dirty="0" err="1" smtClean="0">
                <a:solidFill>
                  <a:srgbClr val="FF0000"/>
                </a:solidFill>
              </a:rPr>
              <a:t>autosomal</a:t>
            </a:r>
            <a:r>
              <a:rPr lang="it-IT" dirty="0" smtClean="0">
                <a:solidFill>
                  <a:srgbClr val="FF0000"/>
                </a:solidFill>
              </a:rPr>
              <a:t> </a:t>
            </a:r>
            <a:r>
              <a:rPr lang="it-IT" dirty="0" err="1" smtClean="0">
                <a:solidFill>
                  <a:srgbClr val="FF0000"/>
                </a:solidFill>
              </a:rPr>
              <a:t>dominant</a:t>
            </a:r>
            <a:r>
              <a:rPr lang="it-IT" dirty="0" smtClean="0"/>
              <a:t> </a:t>
            </a:r>
            <a:r>
              <a:rPr lang="it-IT" dirty="0" err="1" smtClean="0"/>
              <a:t>hereditary</a:t>
            </a:r>
            <a:r>
              <a:rPr lang="it-IT" dirty="0" smtClean="0"/>
              <a:t> </a:t>
            </a:r>
            <a:r>
              <a:rPr lang="it-IT" dirty="0" err="1" smtClean="0"/>
              <a:t>disease</a:t>
            </a:r>
            <a:r>
              <a:rPr lang="it-IT" dirty="0" smtClean="0"/>
              <a:t>, </a:t>
            </a:r>
            <a:r>
              <a:rPr lang="it-IT" dirty="0" err="1" smtClean="0"/>
              <a:t>clinically</a:t>
            </a:r>
            <a:r>
              <a:rPr lang="it-IT" dirty="0" smtClean="0"/>
              <a:t> and </a:t>
            </a:r>
            <a:r>
              <a:rPr lang="it-IT" dirty="0" err="1" smtClean="0"/>
              <a:t>genetically</a:t>
            </a:r>
            <a:r>
              <a:rPr lang="it-IT" dirty="0" smtClean="0"/>
              <a:t> </a:t>
            </a:r>
            <a:r>
              <a:rPr lang="it-IT" dirty="0" err="1" smtClean="0"/>
              <a:t>heterogeneous</a:t>
            </a:r>
            <a:r>
              <a:rPr lang="it-IT" dirty="0" smtClean="0"/>
              <a:t>, with </a:t>
            </a:r>
            <a:r>
              <a:rPr lang="it-IT" dirty="0" err="1" smtClean="0">
                <a:solidFill>
                  <a:srgbClr val="FF0000"/>
                </a:solidFill>
              </a:rPr>
              <a:t>variable</a:t>
            </a:r>
            <a:r>
              <a:rPr lang="it-IT" dirty="0" smtClean="0">
                <a:solidFill>
                  <a:srgbClr val="FF0000"/>
                </a:solidFill>
              </a:rPr>
              <a:t> </a:t>
            </a:r>
            <a:r>
              <a:rPr lang="it-IT" dirty="0" err="1" smtClean="0">
                <a:solidFill>
                  <a:srgbClr val="FF0000"/>
                </a:solidFill>
              </a:rPr>
              <a:t>penetrance</a:t>
            </a:r>
            <a:r>
              <a:rPr lang="it-IT" dirty="0" smtClean="0">
                <a:solidFill>
                  <a:srgbClr val="FF0000"/>
                </a:solidFill>
              </a:rPr>
              <a:t> and </a:t>
            </a:r>
            <a:r>
              <a:rPr lang="it-IT" dirty="0" err="1" smtClean="0">
                <a:solidFill>
                  <a:srgbClr val="FF0000"/>
                </a:solidFill>
              </a:rPr>
              <a:t>expressivity</a:t>
            </a:r>
            <a:r>
              <a:rPr lang="it-IT" dirty="0" smtClean="0">
                <a:solidFill>
                  <a:srgbClr val="FF0000"/>
                </a:solidFill>
              </a:rPr>
              <a:t>.</a:t>
            </a:r>
            <a:endParaRPr lang="it-IT" dirty="0">
              <a:solidFill>
                <a:srgbClr val="FF0000"/>
              </a:solidFill>
            </a:endParaRPr>
          </a:p>
          <a:p>
            <a:endParaRPr lang="it-IT" dirty="0"/>
          </a:p>
          <a:p>
            <a:r>
              <a:rPr lang="it-IT" dirty="0" smtClean="0"/>
              <a:t>The </a:t>
            </a:r>
            <a:r>
              <a:rPr lang="it-IT" dirty="0" err="1" smtClean="0"/>
              <a:t>syndrome</a:t>
            </a:r>
            <a:r>
              <a:rPr lang="it-IT" dirty="0" smtClean="0"/>
              <a:t> </a:t>
            </a:r>
            <a:r>
              <a:rPr lang="it-IT" dirty="0" err="1" smtClean="0"/>
              <a:t>is</a:t>
            </a:r>
            <a:r>
              <a:rPr lang="it-IT" dirty="0" smtClean="0"/>
              <a:t> </a:t>
            </a:r>
            <a:r>
              <a:rPr lang="it-IT" dirty="0" err="1" smtClean="0"/>
              <a:t>caused</a:t>
            </a:r>
            <a:r>
              <a:rPr lang="it-IT" dirty="0" smtClean="0"/>
              <a:t> by </a:t>
            </a:r>
            <a:r>
              <a:rPr lang="it-IT" dirty="0" err="1" smtClean="0"/>
              <a:t>mutations</a:t>
            </a:r>
            <a:r>
              <a:rPr lang="it-IT" dirty="0" smtClean="0"/>
              <a:t> in </a:t>
            </a:r>
            <a:r>
              <a:rPr lang="it-IT" dirty="0" err="1" smtClean="0"/>
              <a:t>genes</a:t>
            </a:r>
            <a:r>
              <a:rPr lang="it-IT" dirty="0" smtClean="0"/>
              <a:t>, </a:t>
            </a:r>
            <a:r>
              <a:rPr lang="it-IT" dirty="0" err="1" smtClean="0"/>
              <a:t>like</a:t>
            </a:r>
            <a:r>
              <a:rPr lang="it-IT" dirty="0" smtClean="0"/>
              <a:t> PAX3, </a:t>
            </a:r>
            <a:r>
              <a:rPr lang="it-IT" dirty="0" err="1" smtClean="0"/>
              <a:t>that</a:t>
            </a:r>
            <a:r>
              <a:rPr lang="it-IT" dirty="0" smtClean="0"/>
              <a:t> control </a:t>
            </a:r>
            <a:r>
              <a:rPr lang="it-IT" dirty="0" err="1" smtClean="0"/>
              <a:t>melanocytic</a:t>
            </a:r>
            <a:r>
              <a:rPr lang="it-IT" dirty="0" smtClean="0"/>
              <a:t> </a:t>
            </a:r>
            <a:r>
              <a:rPr lang="it-IT" dirty="0" err="1" smtClean="0"/>
              <a:t>embryogenesis</a:t>
            </a:r>
            <a:r>
              <a:rPr lang="it-IT" dirty="0" smtClean="0"/>
              <a:t> and </a:t>
            </a:r>
            <a:r>
              <a:rPr lang="it-IT" dirty="0" err="1" smtClean="0"/>
              <a:t>lead</a:t>
            </a:r>
            <a:r>
              <a:rPr lang="it-IT" dirty="0" smtClean="0"/>
              <a:t> to a </a:t>
            </a:r>
            <a:r>
              <a:rPr lang="it-IT" dirty="0" err="1" smtClean="0"/>
              <a:t>defect</a:t>
            </a:r>
            <a:r>
              <a:rPr lang="it-IT" dirty="0" smtClean="0"/>
              <a:t> in the </a:t>
            </a:r>
            <a:r>
              <a:rPr lang="it-IT" dirty="0" err="1" smtClean="0"/>
              <a:t>migration</a:t>
            </a:r>
            <a:r>
              <a:rPr lang="it-IT" dirty="0" smtClean="0"/>
              <a:t> and </a:t>
            </a:r>
            <a:r>
              <a:rPr lang="it-IT" dirty="0" err="1" smtClean="0"/>
              <a:t>differentiation</a:t>
            </a:r>
            <a:r>
              <a:rPr lang="it-IT" dirty="0" smtClean="0"/>
              <a:t> of </a:t>
            </a:r>
            <a:r>
              <a:rPr lang="it-IT" dirty="0" err="1" smtClean="0"/>
              <a:t>neural</a:t>
            </a:r>
            <a:r>
              <a:rPr lang="it-IT" dirty="0" smtClean="0"/>
              <a:t> </a:t>
            </a:r>
            <a:r>
              <a:rPr lang="it-IT" dirty="0" err="1" smtClean="0"/>
              <a:t>crest</a:t>
            </a:r>
            <a:r>
              <a:rPr lang="it-IT" dirty="0" smtClean="0"/>
              <a:t> </a:t>
            </a:r>
            <a:r>
              <a:rPr lang="it-IT" dirty="0" err="1" smtClean="0"/>
              <a:t>cells</a:t>
            </a:r>
            <a:r>
              <a:rPr lang="it-IT" dirty="0" smtClean="0"/>
              <a:t>.</a:t>
            </a:r>
          </a:p>
          <a:p>
            <a:endParaRPr lang="it-IT" dirty="0" smtClean="0"/>
          </a:p>
          <a:p>
            <a:r>
              <a:rPr lang="it-IT" dirty="0" err="1" smtClean="0"/>
              <a:t>It</a:t>
            </a:r>
            <a:r>
              <a:rPr lang="it-IT" dirty="0" smtClean="0"/>
              <a:t> </a:t>
            </a:r>
            <a:r>
              <a:rPr lang="it-IT" dirty="0" err="1" smtClean="0"/>
              <a:t>is</a:t>
            </a:r>
            <a:r>
              <a:rPr lang="it-IT" dirty="0" smtClean="0"/>
              <a:t> </a:t>
            </a:r>
            <a:r>
              <a:rPr lang="it-IT" dirty="0" err="1" smtClean="0"/>
              <a:t>characterized</a:t>
            </a:r>
            <a:r>
              <a:rPr lang="it-IT" dirty="0" smtClean="0"/>
              <a:t> by </a:t>
            </a:r>
            <a:r>
              <a:rPr lang="it-IT" dirty="0" err="1" smtClean="0"/>
              <a:t>congenital</a:t>
            </a:r>
            <a:r>
              <a:rPr lang="it-IT" dirty="0" smtClean="0"/>
              <a:t> </a:t>
            </a:r>
            <a:r>
              <a:rPr lang="it-IT" dirty="0" err="1" smtClean="0"/>
              <a:t>sensorineural</a:t>
            </a:r>
            <a:r>
              <a:rPr lang="it-IT" dirty="0" smtClean="0"/>
              <a:t> </a:t>
            </a:r>
            <a:r>
              <a:rPr lang="it-IT" dirty="0" err="1" smtClean="0"/>
              <a:t>hearing</a:t>
            </a:r>
            <a:r>
              <a:rPr lang="it-IT" dirty="0" smtClean="0"/>
              <a:t> </a:t>
            </a:r>
            <a:r>
              <a:rPr lang="it-IT" dirty="0" err="1" smtClean="0"/>
              <a:t>loss</a:t>
            </a:r>
            <a:r>
              <a:rPr lang="it-IT" dirty="0" smtClean="0"/>
              <a:t> of </a:t>
            </a:r>
            <a:r>
              <a:rPr lang="it-IT" dirty="0" err="1" smtClean="0"/>
              <a:t>variable</a:t>
            </a:r>
            <a:r>
              <a:rPr lang="it-IT" dirty="0" smtClean="0"/>
              <a:t> </a:t>
            </a:r>
            <a:r>
              <a:rPr lang="it-IT" dirty="0" err="1" smtClean="0"/>
              <a:t>degree</a:t>
            </a:r>
            <a:r>
              <a:rPr lang="it-IT" dirty="0" smtClean="0"/>
              <a:t>, and by </a:t>
            </a:r>
            <a:r>
              <a:rPr lang="it-IT" dirty="0" err="1" smtClean="0"/>
              <a:t>pigmentary</a:t>
            </a:r>
            <a:r>
              <a:rPr lang="it-IT" dirty="0" smtClean="0"/>
              <a:t> </a:t>
            </a:r>
            <a:r>
              <a:rPr lang="it-IT" dirty="0" err="1" smtClean="0"/>
              <a:t>disturbances</a:t>
            </a:r>
            <a:r>
              <a:rPr lang="it-IT" dirty="0" smtClean="0"/>
              <a:t> (</a:t>
            </a:r>
            <a:r>
              <a:rPr lang="it-IT" dirty="0" err="1" smtClean="0"/>
              <a:t>affecting</a:t>
            </a:r>
            <a:r>
              <a:rPr lang="it-IT" dirty="0" smtClean="0"/>
              <a:t> the </a:t>
            </a:r>
            <a:r>
              <a:rPr lang="it-IT" dirty="0" err="1" smtClean="0"/>
              <a:t>eyes</a:t>
            </a:r>
            <a:r>
              <a:rPr lang="it-IT" dirty="0" smtClean="0"/>
              <a:t>, </a:t>
            </a:r>
            <a:r>
              <a:rPr lang="it-IT" dirty="0" err="1" smtClean="0"/>
              <a:t>skin</a:t>
            </a:r>
            <a:r>
              <a:rPr lang="it-IT" dirty="0" smtClean="0"/>
              <a:t>, </a:t>
            </a:r>
            <a:r>
              <a:rPr lang="it-IT" dirty="0" err="1" smtClean="0"/>
              <a:t>hair</a:t>
            </a:r>
            <a:r>
              <a:rPr lang="it-IT" dirty="0" smtClean="0"/>
              <a:t> and </a:t>
            </a:r>
            <a:r>
              <a:rPr lang="it-IT" dirty="0" err="1" smtClean="0"/>
              <a:t>cochlear</a:t>
            </a:r>
            <a:r>
              <a:rPr lang="it-IT" dirty="0" smtClean="0"/>
              <a:t> stria </a:t>
            </a:r>
            <a:r>
              <a:rPr lang="it-IT" dirty="0" err="1" smtClean="0"/>
              <a:t>vascularis</a:t>
            </a:r>
            <a:r>
              <a:rPr lang="it-IT" dirty="0" smtClean="0"/>
              <a:t>) </a:t>
            </a:r>
            <a:r>
              <a:rPr lang="it-IT" dirty="0" err="1" smtClean="0"/>
              <a:t>caused</a:t>
            </a:r>
            <a:r>
              <a:rPr lang="it-IT" dirty="0" smtClean="0"/>
              <a:t> by the </a:t>
            </a:r>
            <a:r>
              <a:rPr lang="it-IT" dirty="0" err="1" smtClean="0"/>
              <a:t>absence</a:t>
            </a:r>
            <a:r>
              <a:rPr lang="it-IT" dirty="0" smtClean="0"/>
              <a:t> of </a:t>
            </a:r>
            <a:r>
              <a:rPr lang="it-IT" dirty="0" err="1" smtClean="0"/>
              <a:t>melanocytes</a:t>
            </a:r>
            <a:r>
              <a:rPr lang="it-IT" dirty="0" smtClean="0"/>
              <a:t>. </a:t>
            </a:r>
            <a:endParaRPr lang="it-IT" dirty="0"/>
          </a:p>
          <a:p>
            <a:endParaRPr lang="it-IT" dirty="0"/>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ttangolo 1"/>
          <p:cNvSpPr>
            <a:spLocks noChangeArrowheads="1"/>
          </p:cNvSpPr>
          <p:nvPr/>
        </p:nvSpPr>
        <p:spPr bwMode="auto">
          <a:xfrm>
            <a:off x="642938" y="1714500"/>
            <a:ext cx="8072437" cy="3785652"/>
          </a:xfrm>
          <a:prstGeom prst="rect">
            <a:avLst/>
          </a:prstGeom>
          <a:noFill/>
          <a:ln w="9525">
            <a:noFill/>
            <a:miter lim="800000"/>
            <a:headEnd/>
            <a:tailEnd/>
          </a:ln>
        </p:spPr>
        <p:txBody>
          <a:bodyPr>
            <a:spAutoFit/>
          </a:bodyPr>
          <a:lstStyle/>
          <a:p>
            <a:r>
              <a:rPr lang="it-IT" dirty="0"/>
              <a:t>• </a:t>
            </a:r>
            <a:r>
              <a:rPr lang="it-IT" dirty="0" smtClean="0"/>
              <a:t>From a </a:t>
            </a:r>
            <a:r>
              <a:rPr lang="it-IT" dirty="0" err="1" smtClean="0"/>
              <a:t>pathogenetic</a:t>
            </a:r>
            <a:r>
              <a:rPr lang="it-IT" dirty="0" smtClean="0"/>
              <a:t> </a:t>
            </a:r>
            <a:r>
              <a:rPr lang="it-IT" dirty="0" err="1" smtClean="0"/>
              <a:t>point</a:t>
            </a:r>
            <a:r>
              <a:rPr lang="it-IT" dirty="0" smtClean="0"/>
              <a:t> of </a:t>
            </a:r>
            <a:r>
              <a:rPr lang="it-IT" dirty="0" err="1" smtClean="0"/>
              <a:t>view</a:t>
            </a:r>
            <a:r>
              <a:rPr lang="it-IT" dirty="0" smtClean="0"/>
              <a:t> WS </a:t>
            </a:r>
            <a:r>
              <a:rPr lang="it-IT" dirty="0" err="1" smtClean="0"/>
              <a:t>is</a:t>
            </a:r>
            <a:r>
              <a:rPr lang="it-IT" dirty="0" smtClean="0"/>
              <a:t> </a:t>
            </a:r>
            <a:r>
              <a:rPr lang="it-IT" dirty="0" err="1" smtClean="0"/>
              <a:t>caused</a:t>
            </a:r>
            <a:r>
              <a:rPr lang="it-IT" dirty="0" smtClean="0"/>
              <a:t> by a </a:t>
            </a:r>
            <a:r>
              <a:rPr lang="it-IT" dirty="0" err="1" smtClean="0">
                <a:solidFill>
                  <a:srgbClr val="FF0000"/>
                </a:solidFill>
              </a:rPr>
              <a:t>development</a:t>
            </a:r>
            <a:r>
              <a:rPr lang="it-IT" dirty="0" smtClean="0">
                <a:solidFill>
                  <a:srgbClr val="FF0000"/>
                </a:solidFill>
              </a:rPr>
              <a:t> </a:t>
            </a:r>
            <a:r>
              <a:rPr lang="it-IT" dirty="0" err="1" smtClean="0">
                <a:solidFill>
                  <a:srgbClr val="FF0000"/>
                </a:solidFill>
              </a:rPr>
              <a:t>anomaly</a:t>
            </a:r>
            <a:r>
              <a:rPr lang="it-IT" dirty="0" smtClean="0">
                <a:solidFill>
                  <a:srgbClr val="FF0000"/>
                </a:solidFill>
              </a:rPr>
              <a:t> of the </a:t>
            </a:r>
            <a:r>
              <a:rPr lang="it-IT" dirty="0" err="1" smtClean="0">
                <a:solidFill>
                  <a:srgbClr val="FF0000"/>
                </a:solidFill>
              </a:rPr>
              <a:t>neural</a:t>
            </a:r>
            <a:r>
              <a:rPr lang="it-IT" dirty="0" smtClean="0">
                <a:solidFill>
                  <a:srgbClr val="FF0000"/>
                </a:solidFill>
              </a:rPr>
              <a:t> </a:t>
            </a:r>
            <a:r>
              <a:rPr lang="it-IT" dirty="0" err="1" smtClean="0">
                <a:solidFill>
                  <a:srgbClr val="FF0000"/>
                </a:solidFill>
              </a:rPr>
              <a:t>crest</a:t>
            </a:r>
            <a:r>
              <a:rPr lang="it-IT" dirty="0" smtClean="0"/>
              <a:t>, </a:t>
            </a:r>
            <a:r>
              <a:rPr lang="it-IT" dirty="0" err="1" smtClean="0"/>
              <a:t>which</a:t>
            </a:r>
            <a:r>
              <a:rPr lang="it-IT" dirty="0" smtClean="0"/>
              <a:t> </a:t>
            </a:r>
            <a:r>
              <a:rPr lang="it-IT" dirty="0" err="1" smtClean="0"/>
              <a:t>is</a:t>
            </a:r>
            <a:r>
              <a:rPr lang="it-IT" dirty="0" smtClean="0"/>
              <a:t> </a:t>
            </a:r>
            <a:r>
              <a:rPr lang="it-IT" dirty="0" err="1" smtClean="0"/>
              <a:t>derived</a:t>
            </a:r>
            <a:r>
              <a:rPr lang="it-IT" dirty="0" smtClean="0"/>
              <a:t> from </a:t>
            </a:r>
            <a:r>
              <a:rPr lang="it-IT" dirty="0" err="1" smtClean="0"/>
              <a:t>ectodermal</a:t>
            </a:r>
            <a:r>
              <a:rPr lang="it-IT" dirty="0" smtClean="0"/>
              <a:t> </a:t>
            </a:r>
            <a:r>
              <a:rPr lang="it-IT" dirty="0" err="1" smtClean="0"/>
              <a:t>tissue</a:t>
            </a:r>
            <a:r>
              <a:rPr lang="it-IT" dirty="0" smtClean="0"/>
              <a:t> </a:t>
            </a:r>
            <a:r>
              <a:rPr lang="it-IT" dirty="0" err="1" smtClean="0"/>
              <a:t>placed</a:t>
            </a:r>
            <a:r>
              <a:rPr lang="it-IT" dirty="0" smtClean="0"/>
              <a:t> </a:t>
            </a:r>
            <a:r>
              <a:rPr lang="it-IT" dirty="0" err="1" smtClean="0"/>
              <a:t>at</a:t>
            </a:r>
            <a:r>
              <a:rPr lang="it-IT" dirty="0" smtClean="0"/>
              <a:t> the </a:t>
            </a:r>
            <a:r>
              <a:rPr lang="it-IT" dirty="0" err="1" smtClean="0"/>
              <a:t>margins</a:t>
            </a:r>
            <a:r>
              <a:rPr lang="it-IT" dirty="0" smtClean="0"/>
              <a:t> of the </a:t>
            </a:r>
            <a:r>
              <a:rPr lang="it-IT" dirty="0" err="1" smtClean="0"/>
              <a:t>neural</a:t>
            </a:r>
            <a:r>
              <a:rPr lang="it-IT" dirty="0" smtClean="0"/>
              <a:t> tube in the </a:t>
            </a:r>
            <a:r>
              <a:rPr lang="it-IT" dirty="0" err="1" smtClean="0"/>
              <a:t>early</a:t>
            </a:r>
            <a:r>
              <a:rPr lang="it-IT" dirty="0" smtClean="0"/>
              <a:t> </a:t>
            </a:r>
            <a:r>
              <a:rPr lang="it-IT" dirty="0" err="1" smtClean="0"/>
              <a:t>stages</a:t>
            </a:r>
            <a:r>
              <a:rPr lang="it-IT" dirty="0" smtClean="0"/>
              <a:t> of </a:t>
            </a:r>
            <a:r>
              <a:rPr lang="it-IT" dirty="0" err="1" smtClean="0"/>
              <a:t>embryonic</a:t>
            </a:r>
            <a:r>
              <a:rPr lang="it-IT" dirty="0" smtClean="0"/>
              <a:t> </a:t>
            </a:r>
            <a:r>
              <a:rPr lang="it-IT" dirty="0" err="1" smtClean="0"/>
              <a:t>development</a:t>
            </a:r>
            <a:r>
              <a:rPr lang="it-IT" dirty="0" smtClean="0"/>
              <a:t>.</a:t>
            </a:r>
            <a:endParaRPr lang="it-IT" dirty="0"/>
          </a:p>
          <a:p>
            <a:r>
              <a:rPr lang="it-IT" dirty="0"/>
              <a:t>• </a:t>
            </a:r>
            <a:r>
              <a:rPr lang="it-IT" dirty="0" smtClean="0"/>
              <a:t>the </a:t>
            </a:r>
            <a:r>
              <a:rPr lang="it-IT" dirty="0" err="1" smtClean="0"/>
              <a:t>neural</a:t>
            </a:r>
            <a:r>
              <a:rPr lang="it-IT" dirty="0" smtClean="0"/>
              <a:t> </a:t>
            </a:r>
            <a:r>
              <a:rPr lang="it-IT" dirty="0" err="1" smtClean="0"/>
              <a:t>crest</a:t>
            </a:r>
            <a:r>
              <a:rPr lang="it-IT" dirty="0" smtClean="0"/>
              <a:t> </a:t>
            </a:r>
            <a:r>
              <a:rPr lang="it-IT" dirty="0" err="1" smtClean="0"/>
              <a:t>migrates</a:t>
            </a:r>
            <a:r>
              <a:rPr lang="it-IT" dirty="0" smtClean="0"/>
              <a:t> </a:t>
            </a:r>
            <a:r>
              <a:rPr lang="it-IT" dirty="0" err="1" smtClean="0"/>
              <a:t>slowly</a:t>
            </a:r>
            <a:r>
              <a:rPr lang="it-IT" dirty="0" smtClean="0"/>
              <a:t> </a:t>
            </a:r>
            <a:r>
              <a:rPr lang="it-IT" dirty="0" err="1" smtClean="0"/>
              <a:t>giving</a:t>
            </a:r>
            <a:r>
              <a:rPr lang="it-IT" dirty="0" smtClean="0"/>
              <a:t> rise to </a:t>
            </a:r>
            <a:r>
              <a:rPr lang="it-IT" dirty="0" err="1" smtClean="0"/>
              <a:t>different</a:t>
            </a:r>
            <a:r>
              <a:rPr lang="it-IT" dirty="0" smtClean="0"/>
              <a:t> </a:t>
            </a:r>
            <a:r>
              <a:rPr lang="it-IT" dirty="0" err="1" smtClean="0"/>
              <a:t>tissues</a:t>
            </a:r>
            <a:r>
              <a:rPr lang="it-IT" dirty="0" smtClean="0"/>
              <a:t>: </a:t>
            </a:r>
            <a:r>
              <a:rPr lang="it-IT" dirty="0" err="1" smtClean="0"/>
              <a:t>frontal</a:t>
            </a:r>
            <a:r>
              <a:rPr lang="it-IT" dirty="0" smtClean="0"/>
              <a:t> bone, </a:t>
            </a:r>
            <a:r>
              <a:rPr lang="it-IT" dirty="0" err="1" smtClean="0"/>
              <a:t>limb</a:t>
            </a:r>
            <a:r>
              <a:rPr lang="it-IT" dirty="0" smtClean="0"/>
              <a:t> </a:t>
            </a:r>
            <a:r>
              <a:rPr lang="it-IT" dirty="0" err="1" smtClean="0"/>
              <a:t>muscles</a:t>
            </a:r>
            <a:r>
              <a:rPr lang="it-IT" dirty="0" smtClean="0"/>
              <a:t>, </a:t>
            </a:r>
            <a:r>
              <a:rPr lang="it-IT" dirty="0" err="1" smtClean="0"/>
              <a:t>enteric</a:t>
            </a:r>
            <a:r>
              <a:rPr lang="it-IT" dirty="0" smtClean="0"/>
              <a:t> </a:t>
            </a:r>
            <a:r>
              <a:rPr lang="it-IT" dirty="0" err="1" smtClean="0"/>
              <a:t>ganglia</a:t>
            </a:r>
            <a:r>
              <a:rPr lang="it-IT" dirty="0" smtClean="0"/>
              <a:t>, </a:t>
            </a:r>
            <a:r>
              <a:rPr lang="it-IT" dirty="0" err="1" smtClean="0"/>
              <a:t>uveal</a:t>
            </a:r>
            <a:r>
              <a:rPr lang="it-IT" dirty="0" smtClean="0"/>
              <a:t> </a:t>
            </a:r>
            <a:r>
              <a:rPr lang="it-IT" dirty="0" err="1" smtClean="0"/>
              <a:t>melanocytes</a:t>
            </a:r>
            <a:r>
              <a:rPr lang="it-IT" dirty="0" smtClean="0"/>
              <a:t>, etc.</a:t>
            </a:r>
            <a:endParaRPr lang="it-IT" dirty="0"/>
          </a:p>
          <a:p>
            <a:r>
              <a:rPr lang="it-IT" dirty="0"/>
              <a:t>• </a:t>
            </a:r>
            <a:r>
              <a:rPr lang="it-IT" dirty="0" err="1" smtClean="0"/>
              <a:t>melanocytes</a:t>
            </a:r>
            <a:r>
              <a:rPr lang="it-IT" dirty="0" smtClean="0"/>
              <a:t> are </a:t>
            </a:r>
            <a:r>
              <a:rPr lang="it-IT" dirty="0" err="1" smtClean="0"/>
              <a:t>indispensable</a:t>
            </a:r>
            <a:r>
              <a:rPr lang="it-IT" dirty="0" smtClean="0"/>
              <a:t> in the stria </a:t>
            </a:r>
            <a:r>
              <a:rPr lang="it-IT" dirty="0" err="1" smtClean="0"/>
              <a:t>vascularis</a:t>
            </a:r>
            <a:r>
              <a:rPr lang="it-IT" dirty="0" smtClean="0"/>
              <a:t> for the </a:t>
            </a:r>
            <a:r>
              <a:rPr lang="it-IT" dirty="0" err="1" smtClean="0"/>
              <a:t>normal</a:t>
            </a:r>
            <a:r>
              <a:rPr lang="it-IT" dirty="0" smtClean="0"/>
              <a:t> </a:t>
            </a:r>
            <a:r>
              <a:rPr lang="it-IT" dirty="0" err="1" smtClean="0"/>
              <a:t>function</a:t>
            </a:r>
            <a:r>
              <a:rPr lang="it-IT" dirty="0" smtClean="0"/>
              <a:t> of the </a:t>
            </a:r>
            <a:r>
              <a:rPr lang="it-IT" dirty="0" err="1" smtClean="0"/>
              <a:t>cochlea</a:t>
            </a:r>
            <a:r>
              <a:rPr lang="it-IT" dirty="0" smtClean="0"/>
              <a:t>. </a:t>
            </a:r>
            <a:r>
              <a:rPr lang="it-IT" dirty="0" err="1" smtClean="0"/>
              <a:t>Both</a:t>
            </a:r>
            <a:r>
              <a:rPr lang="it-IT" dirty="0" smtClean="0"/>
              <a:t> </a:t>
            </a:r>
            <a:r>
              <a:rPr lang="it-IT" dirty="0" err="1" smtClean="0"/>
              <a:t>hearing</a:t>
            </a:r>
            <a:r>
              <a:rPr lang="it-IT" dirty="0" smtClean="0"/>
              <a:t> and </a:t>
            </a:r>
            <a:r>
              <a:rPr lang="it-IT" dirty="0" err="1" smtClean="0"/>
              <a:t>pigmentation</a:t>
            </a:r>
            <a:r>
              <a:rPr lang="it-IT" dirty="0" smtClean="0"/>
              <a:t> </a:t>
            </a:r>
            <a:r>
              <a:rPr lang="it-IT" dirty="0" err="1" smtClean="0"/>
              <a:t>disorders</a:t>
            </a:r>
            <a:r>
              <a:rPr lang="it-IT" dirty="0" smtClean="0"/>
              <a:t> are due to an </a:t>
            </a:r>
            <a:r>
              <a:rPr lang="it-IT" dirty="0" err="1" smtClean="0"/>
              <a:t>error</a:t>
            </a:r>
            <a:r>
              <a:rPr lang="it-IT" dirty="0" smtClean="0"/>
              <a:t> of </a:t>
            </a:r>
            <a:r>
              <a:rPr lang="it-IT" dirty="0" err="1" smtClean="0"/>
              <a:t>melanocyte</a:t>
            </a:r>
            <a:r>
              <a:rPr lang="it-IT" dirty="0" smtClean="0"/>
              <a:t> </a:t>
            </a:r>
            <a:r>
              <a:rPr lang="it-IT" dirty="0" err="1" smtClean="0"/>
              <a:t>migration</a:t>
            </a:r>
            <a:r>
              <a:rPr lang="it-IT" dirty="0" smtClean="0"/>
              <a:t>.</a:t>
            </a:r>
            <a:endParaRPr lang="it-IT" dirty="0"/>
          </a:p>
        </p:txBody>
      </p:sp>
      <p:sp>
        <p:nvSpPr>
          <p:cNvPr id="4" name="Rectangle 3"/>
          <p:cNvSpPr txBox="1">
            <a:spLocks noChangeArrowheads="1"/>
          </p:cNvSpPr>
          <p:nvPr/>
        </p:nvSpPr>
        <p:spPr>
          <a:xfrm>
            <a:off x="904056" y="260648"/>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r" eaLnBrk="1" hangingPunct="1"/>
            <a:r>
              <a:rPr lang="it-IT" sz="3200" smtClean="0">
                <a:solidFill>
                  <a:schemeClr val="accent2"/>
                </a:solidFill>
              </a:rPr>
              <a:t>Heterozygous PAX3 mutations</a:t>
            </a:r>
            <a:br>
              <a:rPr lang="it-IT" sz="3200" smtClean="0">
                <a:solidFill>
                  <a:schemeClr val="accent2"/>
                </a:solidFill>
              </a:rPr>
            </a:br>
            <a:r>
              <a:rPr lang="it-IT" sz="3200" smtClean="0">
                <a:solidFill>
                  <a:schemeClr val="accent2"/>
                </a:solidFill>
              </a:rPr>
              <a:t>Waardenburg syndrome</a:t>
            </a:r>
            <a:endParaRPr lang="en-US" sz="3200"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nrg775-f1"/>
          <p:cNvPicPr>
            <a:picLocks noChangeAspect="1" noChangeArrowheads="1"/>
          </p:cNvPicPr>
          <p:nvPr/>
        </p:nvPicPr>
        <p:blipFill>
          <a:blip r:embed="rId2">
            <a:clrChange>
              <a:clrFrom>
                <a:srgbClr val="FFFFFF"/>
              </a:clrFrom>
              <a:clrTo>
                <a:srgbClr val="FFFFFF">
                  <a:alpha val="0"/>
                </a:srgbClr>
              </a:clrTo>
            </a:clrChange>
          </a:blip>
          <a:srcRect b="61847"/>
          <a:stretch>
            <a:fillRect/>
          </a:stretch>
        </p:blipFill>
        <p:spPr bwMode="auto">
          <a:xfrm>
            <a:off x="-231775" y="2565400"/>
            <a:ext cx="9628188" cy="4048125"/>
          </a:xfrm>
          <a:prstGeom prst="rect">
            <a:avLst/>
          </a:prstGeom>
          <a:noFill/>
          <a:ln w="9525">
            <a:noFill/>
            <a:miter lim="800000"/>
            <a:headEnd/>
            <a:tailEnd/>
          </a:ln>
        </p:spPr>
      </p:pic>
      <p:sp>
        <p:nvSpPr>
          <p:cNvPr id="109571" name="Text Box 3"/>
          <p:cNvSpPr txBox="1">
            <a:spLocks noChangeArrowheads="1"/>
          </p:cNvSpPr>
          <p:nvPr/>
        </p:nvSpPr>
        <p:spPr bwMode="auto">
          <a:xfrm>
            <a:off x="611188" y="476250"/>
            <a:ext cx="7921625" cy="931863"/>
          </a:xfrm>
          <a:prstGeom prst="rect">
            <a:avLst/>
          </a:prstGeom>
          <a:noFill/>
          <a:ln w="12700">
            <a:noFill/>
            <a:miter lim="800000"/>
            <a:headEnd type="none" w="sm" len="sm"/>
            <a:tailEnd type="none" w="sm" len="sm"/>
          </a:ln>
        </p:spPr>
        <p:txBody>
          <a:bodyPr>
            <a:spAutoFit/>
          </a:bodyPr>
          <a:lstStyle/>
          <a:p>
            <a:pPr algn="r" eaLnBrk="0" hangingPunct="0">
              <a:spcBef>
                <a:spcPct val="50000"/>
              </a:spcBef>
            </a:pPr>
            <a:r>
              <a:rPr lang="en-US" sz="2800" dirty="0" smtClean="0">
                <a:solidFill>
                  <a:schemeClr val="accent2"/>
                </a:solidFill>
              </a:rPr>
              <a:t>Classic splicing motifs</a:t>
            </a:r>
            <a:endParaRPr lang="en-US" sz="2800" dirty="0">
              <a:solidFill>
                <a:schemeClr val="accent2"/>
              </a:solidFill>
            </a:endParaRPr>
          </a:p>
          <a:p>
            <a:pPr algn="r" eaLnBrk="0" hangingPunct="0">
              <a:spcBef>
                <a:spcPct val="50000"/>
              </a:spcBef>
            </a:pPr>
            <a:endParaRPr lang="it-IT" sz="1800" dirty="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nrg775-f1"/>
          <p:cNvPicPr>
            <a:picLocks noChangeAspect="1" noChangeArrowheads="1"/>
          </p:cNvPicPr>
          <p:nvPr/>
        </p:nvPicPr>
        <p:blipFill>
          <a:blip r:embed="rId2">
            <a:clrChange>
              <a:clrFrom>
                <a:srgbClr val="FFFFFF"/>
              </a:clrFrom>
              <a:clrTo>
                <a:srgbClr val="FFFFFF">
                  <a:alpha val="0"/>
                </a:srgbClr>
              </a:clrTo>
            </a:clrChange>
          </a:blip>
          <a:srcRect t="37796" b="4581"/>
          <a:stretch>
            <a:fillRect/>
          </a:stretch>
        </p:blipFill>
        <p:spPr bwMode="auto">
          <a:xfrm>
            <a:off x="285750" y="1214438"/>
            <a:ext cx="8621713" cy="5475287"/>
          </a:xfrm>
          <a:prstGeom prst="rect">
            <a:avLst/>
          </a:prstGeom>
          <a:noFill/>
          <a:ln w="9525">
            <a:noFill/>
            <a:miter lim="800000"/>
            <a:headEnd/>
            <a:tailEnd/>
          </a:ln>
        </p:spPr>
      </p:pic>
      <p:sp>
        <p:nvSpPr>
          <p:cNvPr id="3" name="Rectangle 2"/>
          <p:cNvSpPr txBox="1">
            <a:spLocks noChangeArrowheads="1"/>
          </p:cNvSpPr>
          <p:nvPr/>
        </p:nvSpPr>
        <p:spPr>
          <a:xfrm>
            <a:off x="485775" y="163513"/>
            <a:ext cx="8229600" cy="836612"/>
          </a:xfrm>
          <a:prstGeom prst="rect">
            <a:avLst/>
          </a:prstGeom>
        </p:spPr>
        <p:txBody>
          <a:bodyPr/>
          <a:lstStyle/>
          <a:p>
            <a:pPr algn="r">
              <a:defRPr/>
            </a:pPr>
            <a:r>
              <a:rPr lang="en-US" sz="2800" kern="0" dirty="0" smtClean="0">
                <a:solidFill>
                  <a:schemeClr val="accent2"/>
                </a:solidFill>
                <a:latin typeface="+mj-lt"/>
                <a:ea typeface="+mj-ea"/>
                <a:cs typeface="+mj-cs"/>
              </a:rPr>
              <a:t>Mutations at splice sites</a:t>
            </a:r>
            <a:endParaRPr lang="en-US" sz="2800" kern="0" dirty="0">
              <a:solidFill>
                <a:schemeClr val="accent2"/>
              </a:solidFill>
              <a:latin typeface="+mj-lt"/>
              <a:ea typeface="+mj-ea"/>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Text Box 2"/>
          <p:cNvSpPr txBox="1">
            <a:spLocks noChangeArrowheads="1"/>
          </p:cNvSpPr>
          <p:nvPr/>
        </p:nvSpPr>
        <p:spPr bwMode="auto">
          <a:xfrm>
            <a:off x="990600" y="333375"/>
            <a:ext cx="7239000" cy="762000"/>
          </a:xfrm>
          <a:prstGeom prst="rect">
            <a:avLst/>
          </a:prstGeom>
          <a:noFill/>
          <a:ln w="9525">
            <a:noFill/>
            <a:miter lim="800000"/>
            <a:headEnd/>
            <a:tailEnd/>
          </a:ln>
          <a:effectLst/>
        </p:spPr>
        <p:txBody>
          <a:bodyPr>
            <a:spAutoFit/>
          </a:bodyPr>
          <a:lstStyle/>
          <a:p>
            <a:pPr eaLnBrk="0" hangingPunct="0">
              <a:defRPr/>
            </a:pPr>
            <a:r>
              <a:rPr lang="fr-FR" sz="2200">
                <a:effectLst>
                  <a:outerShdw blurRad="38100" dist="38100" dir="2700000" algn="tl">
                    <a:srgbClr val="C0C0C0"/>
                  </a:outerShdw>
                </a:effectLst>
                <a:ea typeface="Arial" pitchFamily="34" charset="0"/>
                <a:cs typeface="Arial" pitchFamily="34" charset="0"/>
              </a:rPr>
              <a:t>HGMD Mutations in Intron splice sites    </a:t>
            </a:r>
            <a:r>
              <a:rPr lang="fr-FR" sz="1800">
                <a:effectLst>
                  <a:outerShdw blurRad="38100" dist="38100" dir="2700000" algn="tl">
                    <a:srgbClr val="C0C0C0"/>
                  </a:outerShdw>
                </a:effectLst>
                <a:ea typeface="Arial" pitchFamily="34" charset="0"/>
                <a:cs typeface="Arial" pitchFamily="34" charset="0"/>
              </a:rPr>
              <a:t>(5Jan07)</a:t>
            </a:r>
          </a:p>
          <a:p>
            <a:pPr algn="r" eaLnBrk="0" hangingPunct="0">
              <a:defRPr/>
            </a:pPr>
            <a:endParaRPr lang="fr-FR" sz="2200">
              <a:effectLst>
                <a:outerShdw blurRad="38100" dist="38100" dir="2700000" algn="tl">
                  <a:srgbClr val="C0C0C0"/>
                </a:outerShdw>
              </a:effectLst>
              <a:ea typeface="Arial" pitchFamily="34" charset="0"/>
              <a:cs typeface="Arial" pitchFamily="34" charset="0"/>
            </a:endParaRPr>
          </a:p>
        </p:txBody>
      </p:sp>
      <p:graphicFrame>
        <p:nvGraphicFramePr>
          <p:cNvPr id="5122" name="Object 3"/>
          <p:cNvGraphicFramePr>
            <a:graphicFrameLocks noChangeAspect="1"/>
          </p:cNvGraphicFramePr>
          <p:nvPr/>
        </p:nvGraphicFramePr>
        <p:xfrm>
          <a:off x="279400" y="723900"/>
          <a:ext cx="4364038" cy="6134100"/>
        </p:xfrm>
        <a:graphic>
          <a:graphicData uri="http://schemas.openxmlformats.org/presentationml/2006/ole">
            <mc:AlternateContent xmlns:mc="http://schemas.openxmlformats.org/markup-compatibility/2006">
              <mc:Choice xmlns:v="urn:schemas-microsoft-com:vml" Requires="v">
                <p:oleObj spid="_x0000_s6041" name="Chart" r:id="rId4" imgW="3657457" imgH="5753219" progId="MSGraph.Chart.8">
                  <p:embed followColorScheme="full"/>
                </p:oleObj>
              </mc:Choice>
              <mc:Fallback>
                <p:oleObj name="Chart" r:id="rId4" imgW="3657457" imgH="5753219"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400" y="723900"/>
                        <a:ext cx="4364038" cy="613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4"/>
          <p:cNvGraphicFramePr>
            <a:graphicFrameLocks noChangeAspect="1"/>
          </p:cNvGraphicFramePr>
          <p:nvPr/>
        </p:nvGraphicFramePr>
        <p:xfrm>
          <a:off x="4572000" y="711200"/>
          <a:ext cx="3848100" cy="6146800"/>
        </p:xfrm>
        <a:graphic>
          <a:graphicData uri="http://schemas.openxmlformats.org/presentationml/2006/ole">
            <mc:AlternateContent xmlns:mc="http://schemas.openxmlformats.org/markup-compatibility/2006">
              <mc:Choice xmlns:v="urn:schemas-microsoft-com:vml" Requires="v">
                <p:oleObj spid="_x0000_s6042" name="Chart" r:id="rId6" imgW="3609951" imgH="5771971" progId="MSGraph.Chart.8">
                  <p:embed followColorScheme="full"/>
                </p:oleObj>
              </mc:Choice>
              <mc:Fallback>
                <p:oleObj name="Chart" r:id="rId6" imgW="3609951" imgH="5771971" progId="MSGraph.Chart.8">
                  <p:embed followColorScheme="full"/>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11200"/>
                        <a:ext cx="3848100" cy="614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5" name="Text Box 5"/>
          <p:cNvSpPr txBox="1">
            <a:spLocks noChangeArrowheads="1"/>
          </p:cNvSpPr>
          <p:nvPr/>
        </p:nvSpPr>
        <p:spPr bwMode="auto">
          <a:xfrm>
            <a:off x="6202363" y="1176338"/>
            <a:ext cx="2098675" cy="517525"/>
          </a:xfrm>
          <a:prstGeom prst="rect">
            <a:avLst/>
          </a:prstGeom>
          <a:noFill/>
          <a:ln w="9525">
            <a:noFill/>
            <a:miter lim="800000"/>
            <a:headEnd/>
            <a:tailEnd/>
          </a:ln>
        </p:spPr>
        <p:txBody>
          <a:bodyPr>
            <a:spAutoFit/>
          </a:bodyPr>
          <a:lstStyle/>
          <a:p>
            <a:pPr algn="ctr" eaLnBrk="0" hangingPunct="0"/>
            <a:r>
              <a:rPr lang="fr-FR" sz="1400">
                <a:cs typeface="Arial" pitchFamily="34" charset="0"/>
              </a:rPr>
              <a:t>3498 Donor </a:t>
            </a:r>
          </a:p>
          <a:p>
            <a:pPr algn="ctr" eaLnBrk="0" hangingPunct="0"/>
            <a:r>
              <a:rPr lang="fr-FR" sz="1400">
                <a:cs typeface="Arial" pitchFamily="34" charset="0"/>
              </a:rPr>
              <a:t>Splice Site mutations</a:t>
            </a:r>
            <a:endParaRPr lang="fr-FR" sz="1200">
              <a:cs typeface="Arial" pitchFamily="34" charset="0"/>
            </a:endParaRPr>
          </a:p>
        </p:txBody>
      </p:sp>
      <p:sp>
        <p:nvSpPr>
          <p:cNvPr id="5126" name="Text Box 6"/>
          <p:cNvSpPr txBox="1">
            <a:spLocks noChangeArrowheads="1"/>
          </p:cNvSpPr>
          <p:nvPr/>
        </p:nvSpPr>
        <p:spPr bwMode="auto">
          <a:xfrm>
            <a:off x="971550" y="1408113"/>
            <a:ext cx="2135188" cy="517525"/>
          </a:xfrm>
          <a:prstGeom prst="rect">
            <a:avLst/>
          </a:prstGeom>
          <a:noFill/>
          <a:ln w="9525">
            <a:noFill/>
            <a:miter lim="800000"/>
            <a:headEnd/>
            <a:tailEnd/>
          </a:ln>
        </p:spPr>
        <p:txBody>
          <a:bodyPr>
            <a:spAutoFit/>
          </a:bodyPr>
          <a:lstStyle/>
          <a:p>
            <a:pPr algn="ctr" eaLnBrk="0" hangingPunct="0"/>
            <a:r>
              <a:rPr lang="fr-FR" sz="1400">
                <a:cs typeface="Arial" pitchFamily="34" charset="0"/>
              </a:rPr>
              <a:t>2296 Acceptor </a:t>
            </a:r>
          </a:p>
          <a:p>
            <a:pPr algn="ctr" eaLnBrk="0" hangingPunct="0"/>
            <a:r>
              <a:rPr lang="fr-FR" sz="1400">
                <a:cs typeface="Arial" pitchFamily="34" charset="0"/>
              </a:rPr>
              <a:t>Splice Site mutations</a:t>
            </a:r>
            <a:endParaRPr lang="fr-FR" sz="1200">
              <a:cs typeface="Arial"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685800" y="332656"/>
            <a:ext cx="7772400" cy="1143000"/>
          </a:xfrm>
        </p:spPr>
        <p:txBody>
          <a:bodyPr/>
          <a:lstStyle/>
          <a:p>
            <a:pPr algn="r" eaLnBrk="1" hangingPunct="1"/>
            <a:r>
              <a:rPr lang="it-IT" sz="3200" b="1" dirty="0" smtClean="0">
                <a:solidFill>
                  <a:schemeClr val="accent2"/>
                </a:solidFill>
              </a:rPr>
              <a:t/>
            </a:r>
            <a:br>
              <a:rPr lang="it-IT" sz="3200" b="1" dirty="0" smtClean="0">
                <a:solidFill>
                  <a:schemeClr val="accent2"/>
                </a:solidFill>
              </a:rPr>
            </a:br>
            <a:r>
              <a:rPr lang="it-IT" sz="3200" b="1" dirty="0" err="1" smtClean="0">
                <a:solidFill>
                  <a:schemeClr val="accent2"/>
                </a:solidFill>
              </a:rPr>
              <a:t>Hutchinson-Gilford</a:t>
            </a:r>
            <a:r>
              <a:rPr lang="it-IT" sz="3200" b="1" dirty="0" smtClean="0">
                <a:solidFill>
                  <a:schemeClr val="accent2"/>
                </a:solidFill>
              </a:rPr>
              <a:t> progeria</a:t>
            </a:r>
            <a:endParaRPr lang="en-US" sz="3200" b="1" dirty="0" smtClean="0">
              <a:solidFill>
                <a:schemeClr val="accent2"/>
              </a:solidFill>
            </a:endParaRPr>
          </a:p>
        </p:txBody>
      </p:sp>
      <p:sp>
        <p:nvSpPr>
          <p:cNvPr id="111619" name="Rectangle 3"/>
          <p:cNvSpPr>
            <a:spLocks noGrp="1" noChangeArrowheads="1"/>
          </p:cNvSpPr>
          <p:nvPr>
            <p:ph type="body" idx="1"/>
          </p:nvPr>
        </p:nvSpPr>
        <p:spPr>
          <a:xfrm>
            <a:off x="685800" y="1330424"/>
            <a:ext cx="7772400" cy="4114800"/>
          </a:xfrm>
        </p:spPr>
        <p:txBody>
          <a:bodyPr/>
          <a:lstStyle/>
          <a:p>
            <a:pPr eaLnBrk="1" hangingPunct="1">
              <a:lnSpc>
                <a:spcPct val="120000"/>
              </a:lnSpc>
            </a:pPr>
            <a:r>
              <a:rPr lang="it-IT" sz="2400" dirty="0"/>
              <a:t>p</a:t>
            </a:r>
            <a:r>
              <a:rPr lang="it-IT" sz="2400" dirty="0" smtClean="0"/>
              <a:t>remature </a:t>
            </a:r>
            <a:r>
              <a:rPr lang="it-IT" sz="2400" dirty="0" err="1" smtClean="0"/>
              <a:t>aging</a:t>
            </a:r>
            <a:endParaRPr lang="it-IT" sz="2400" dirty="0" smtClean="0"/>
          </a:p>
          <a:p>
            <a:pPr eaLnBrk="1" hangingPunct="1">
              <a:lnSpc>
                <a:spcPct val="120000"/>
              </a:lnSpc>
            </a:pPr>
            <a:r>
              <a:rPr lang="it-IT" sz="2400" dirty="0"/>
              <a:t>s</a:t>
            </a:r>
            <a:r>
              <a:rPr lang="it-IT" sz="2400" dirty="0" smtClean="0"/>
              <a:t>hort stature</a:t>
            </a:r>
            <a:endParaRPr lang="it-IT" sz="2400" dirty="0"/>
          </a:p>
          <a:p>
            <a:pPr eaLnBrk="1" hangingPunct="1">
              <a:lnSpc>
                <a:spcPct val="120000"/>
              </a:lnSpc>
            </a:pPr>
            <a:r>
              <a:rPr lang="it-IT" sz="2400" dirty="0" err="1" smtClean="0"/>
              <a:t>wrinkled</a:t>
            </a:r>
            <a:r>
              <a:rPr lang="it-IT" sz="2400" dirty="0" smtClean="0"/>
              <a:t> </a:t>
            </a:r>
            <a:r>
              <a:rPr lang="it-IT" sz="2400" dirty="0" err="1" smtClean="0"/>
              <a:t>skin</a:t>
            </a:r>
            <a:endParaRPr lang="it-IT" sz="2400" dirty="0" smtClean="0"/>
          </a:p>
          <a:p>
            <a:pPr eaLnBrk="1" hangingPunct="1">
              <a:lnSpc>
                <a:spcPct val="120000"/>
              </a:lnSpc>
            </a:pPr>
            <a:r>
              <a:rPr lang="it-IT" sz="2400" dirty="0" err="1"/>
              <a:t>b</a:t>
            </a:r>
            <a:r>
              <a:rPr lang="it-IT" sz="2400" dirty="0" err="1" smtClean="0"/>
              <a:t>aldness</a:t>
            </a:r>
            <a:endParaRPr lang="it-IT" sz="2400" dirty="0"/>
          </a:p>
          <a:p>
            <a:pPr eaLnBrk="1" hangingPunct="1">
              <a:lnSpc>
                <a:spcPct val="120000"/>
              </a:lnSpc>
            </a:pPr>
            <a:r>
              <a:rPr lang="it-IT" sz="2400" dirty="0" err="1" smtClean="0"/>
              <a:t>absence</a:t>
            </a:r>
            <a:r>
              <a:rPr lang="it-IT" sz="2400" dirty="0" smtClean="0"/>
              <a:t> of adipose </a:t>
            </a:r>
            <a:r>
              <a:rPr lang="it-IT" sz="2400" dirty="0" err="1" smtClean="0"/>
              <a:t>tissue</a:t>
            </a:r>
            <a:r>
              <a:rPr lang="it-IT" sz="2400" dirty="0" smtClean="0"/>
              <a:t> (</a:t>
            </a:r>
            <a:r>
              <a:rPr lang="it-IT" sz="2400" dirty="0" err="1" smtClean="0"/>
              <a:t>subcutaneous</a:t>
            </a:r>
            <a:r>
              <a:rPr lang="it-IT" sz="2400" dirty="0" smtClean="0"/>
              <a:t> </a:t>
            </a:r>
            <a:r>
              <a:rPr lang="it-IT" sz="2400" dirty="0" err="1" smtClean="0"/>
              <a:t>fat</a:t>
            </a:r>
            <a:r>
              <a:rPr lang="it-IT" sz="2400" dirty="0" smtClean="0"/>
              <a:t>)</a:t>
            </a:r>
          </a:p>
          <a:p>
            <a:pPr eaLnBrk="1" hangingPunct="1">
              <a:lnSpc>
                <a:spcPct val="120000"/>
              </a:lnSpc>
            </a:pPr>
            <a:r>
              <a:rPr lang="it-IT" sz="2400" dirty="0" err="1"/>
              <a:t>a</a:t>
            </a:r>
            <a:r>
              <a:rPr lang="it-IT" sz="2400" dirty="0" err="1" smtClean="0"/>
              <a:t>therosclerosis</a:t>
            </a:r>
            <a:r>
              <a:rPr lang="it-IT" sz="2400" dirty="0" smtClean="0"/>
              <a:t> and </a:t>
            </a:r>
            <a:r>
              <a:rPr lang="it-IT" sz="2400" dirty="0" err="1" smtClean="0"/>
              <a:t>heart</a:t>
            </a:r>
            <a:r>
              <a:rPr lang="it-IT" sz="2400" dirty="0" smtClean="0"/>
              <a:t> </a:t>
            </a:r>
            <a:r>
              <a:rPr lang="it-IT" sz="2400" dirty="0" err="1" smtClean="0"/>
              <a:t>attack</a:t>
            </a:r>
            <a:endParaRPr lang="it-IT" sz="2400" dirty="0" smtClean="0"/>
          </a:p>
        </p:txBody>
      </p:sp>
      <p:pic>
        <p:nvPicPr>
          <p:cNvPr id="111620" name="Picture 4" descr="0630progeria145x105"/>
          <p:cNvPicPr>
            <a:picLocks noChangeAspect="1" noChangeArrowheads="1"/>
          </p:cNvPicPr>
          <p:nvPr/>
        </p:nvPicPr>
        <p:blipFill>
          <a:blip r:embed="rId3"/>
          <a:srcRect/>
          <a:stretch>
            <a:fillRect/>
          </a:stretch>
        </p:blipFill>
        <p:spPr bwMode="auto">
          <a:xfrm>
            <a:off x="1547813" y="4804494"/>
            <a:ext cx="2376487" cy="1720850"/>
          </a:xfrm>
          <a:prstGeom prst="rect">
            <a:avLst/>
          </a:prstGeom>
          <a:noFill/>
          <a:ln w="9525">
            <a:noFill/>
            <a:miter lim="800000"/>
            <a:headEnd/>
            <a:tailEnd/>
          </a:ln>
        </p:spPr>
      </p:pic>
      <p:pic>
        <p:nvPicPr>
          <p:cNvPr id="111621" name="Picture 5" descr="Progeria_ok"/>
          <p:cNvPicPr>
            <a:picLocks noChangeAspect="1" noChangeArrowheads="1"/>
          </p:cNvPicPr>
          <p:nvPr/>
        </p:nvPicPr>
        <p:blipFill>
          <a:blip r:embed="rId4"/>
          <a:srcRect/>
          <a:stretch>
            <a:fillRect/>
          </a:stretch>
        </p:blipFill>
        <p:spPr bwMode="auto">
          <a:xfrm>
            <a:off x="6084888" y="4083769"/>
            <a:ext cx="2303462" cy="2303463"/>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ttangolo 1"/>
          <p:cNvSpPr>
            <a:spLocks noChangeArrowheads="1"/>
          </p:cNvSpPr>
          <p:nvPr/>
        </p:nvSpPr>
        <p:spPr bwMode="auto">
          <a:xfrm>
            <a:off x="642938" y="1901825"/>
            <a:ext cx="8001000" cy="3046988"/>
          </a:xfrm>
          <a:prstGeom prst="rect">
            <a:avLst/>
          </a:prstGeom>
          <a:noFill/>
          <a:ln w="9525">
            <a:noFill/>
            <a:miter lim="800000"/>
            <a:headEnd/>
            <a:tailEnd/>
          </a:ln>
        </p:spPr>
        <p:txBody>
          <a:bodyPr>
            <a:spAutoFit/>
          </a:bodyPr>
          <a:lstStyle/>
          <a:p>
            <a:r>
              <a:rPr lang="it-IT" dirty="0" smtClean="0"/>
              <a:t>• </a:t>
            </a:r>
            <a:r>
              <a:rPr lang="it-IT" dirty="0" err="1" smtClean="0"/>
              <a:t>affected</a:t>
            </a:r>
            <a:r>
              <a:rPr lang="it-IT" dirty="0" smtClean="0"/>
              <a:t> </a:t>
            </a:r>
            <a:r>
              <a:rPr lang="it-IT" dirty="0" err="1" smtClean="0"/>
              <a:t>children</a:t>
            </a:r>
            <a:r>
              <a:rPr lang="it-IT" dirty="0" smtClean="0"/>
              <a:t> </a:t>
            </a:r>
            <a:r>
              <a:rPr lang="it-IT" dirty="0" err="1" smtClean="0"/>
              <a:t>appear</a:t>
            </a:r>
            <a:r>
              <a:rPr lang="it-IT" dirty="0" smtClean="0"/>
              <a:t> </a:t>
            </a:r>
            <a:r>
              <a:rPr lang="it-IT" dirty="0" err="1" smtClean="0"/>
              <a:t>normal</a:t>
            </a:r>
            <a:r>
              <a:rPr lang="it-IT" dirty="0" smtClean="0"/>
              <a:t> </a:t>
            </a:r>
            <a:r>
              <a:rPr lang="it-IT" dirty="0" err="1" smtClean="0"/>
              <a:t>until</a:t>
            </a:r>
            <a:r>
              <a:rPr lang="it-IT" dirty="0" smtClean="0"/>
              <a:t> </a:t>
            </a:r>
            <a:r>
              <a:rPr lang="it-IT" dirty="0" err="1" smtClean="0"/>
              <a:t>six</a:t>
            </a:r>
            <a:r>
              <a:rPr lang="it-IT" dirty="0" smtClean="0"/>
              <a:t> </a:t>
            </a:r>
            <a:r>
              <a:rPr lang="it-IT" dirty="0" err="1" smtClean="0"/>
              <a:t>months</a:t>
            </a:r>
            <a:r>
              <a:rPr lang="it-IT" dirty="0" err="1"/>
              <a:t>-</a:t>
            </a:r>
            <a:r>
              <a:rPr lang="it-IT" dirty="0" err="1" smtClean="0"/>
              <a:t>one</a:t>
            </a:r>
            <a:r>
              <a:rPr lang="it-IT" dirty="0" smtClean="0"/>
              <a:t> </a:t>
            </a:r>
            <a:r>
              <a:rPr lang="it-IT" dirty="0" err="1" smtClean="0"/>
              <a:t>year</a:t>
            </a:r>
            <a:r>
              <a:rPr lang="it-IT" dirty="0" smtClean="0"/>
              <a:t> of </a:t>
            </a:r>
            <a:r>
              <a:rPr lang="it-IT" dirty="0" err="1" smtClean="0"/>
              <a:t>age</a:t>
            </a:r>
            <a:r>
              <a:rPr lang="it-IT" dirty="0" smtClean="0"/>
              <a:t>, </a:t>
            </a:r>
            <a:r>
              <a:rPr lang="it-IT" dirty="0" err="1" smtClean="0"/>
              <a:t>then</a:t>
            </a:r>
            <a:r>
              <a:rPr lang="it-IT" dirty="0" smtClean="0"/>
              <a:t> </a:t>
            </a:r>
            <a:r>
              <a:rPr lang="it-IT" dirty="0" err="1" smtClean="0"/>
              <a:t>they</a:t>
            </a:r>
            <a:r>
              <a:rPr lang="it-IT" dirty="0" smtClean="0"/>
              <a:t> </a:t>
            </a:r>
            <a:r>
              <a:rPr lang="it-IT" dirty="0" err="1" smtClean="0"/>
              <a:t>begin</a:t>
            </a:r>
            <a:r>
              <a:rPr lang="it-IT" dirty="0" smtClean="0"/>
              <a:t> to </a:t>
            </a:r>
            <a:r>
              <a:rPr lang="it-IT" dirty="0" err="1" smtClean="0"/>
              <a:t>develop</a:t>
            </a:r>
            <a:r>
              <a:rPr lang="it-IT" dirty="0" smtClean="0"/>
              <a:t> </a:t>
            </a:r>
            <a:r>
              <a:rPr lang="it-IT" dirty="0" err="1" smtClean="0"/>
              <a:t>symptoms</a:t>
            </a:r>
            <a:r>
              <a:rPr lang="it-IT" dirty="0" smtClean="0"/>
              <a:t> </a:t>
            </a:r>
            <a:r>
              <a:rPr lang="it-IT" dirty="0" err="1" smtClean="0"/>
              <a:t>normally</a:t>
            </a:r>
            <a:r>
              <a:rPr lang="it-IT" dirty="0" smtClean="0"/>
              <a:t> </a:t>
            </a:r>
            <a:r>
              <a:rPr lang="it-IT" dirty="0" err="1" smtClean="0"/>
              <a:t>associated</a:t>
            </a:r>
            <a:r>
              <a:rPr lang="it-IT" dirty="0" smtClean="0"/>
              <a:t> with </a:t>
            </a:r>
            <a:r>
              <a:rPr lang="it-IT" dirty="0" err="1" smtClean="0"/>
              <a:t>aging</a:t>
            </a:r>
            <a:r>
              <a:rPr lang="it-IT" dirty="0" smtClean="0"/>
              <a:t> – </a:t>
            </a:r>
            <a:r>
              <a:rPr lang="it-IT" dirty="0" err="1" smtClean="0"/>
              <a:t>wrinkles</a:t>
            </a:r>
            <a:r>
              <a:rPr lang="it-IT" dirty="0" smtClean="0"/>
              <a:t> on the </a:t>
            </a:r>
            <a:r>
              <a:rPr lang="it-IT" dirty="0" err="1" smtClean="0"/>
              <a:t>skin</a:t>
            </a:r>
            <a:r>
              <a:rPr lang="it-IT" dirty="0" smtClean="0"/>
              <a:t>, </a:t>
            </a:r>
            <a:r>
              <a:rPr lang="it-IT" dirty="0" err="1" smtClean="0"/>
              <a:t>hair</a:t>
            </a:r>
            <a:r>
              <a:rPr lang="it-IT" dirty="0" smtClean="0"/>
              <a:t> </a:t>
            </a:r>
            <a:r>
              <a:rPr lang="it-IT" dirty="0" err="1" smtClean="0"/>
              <a:t>loss</a:t>
            </a:r>
            <a:r>
              <a:rPr lang="it-IT" dirty="0" smtClean="0"/>
              <a:t>, </a:t>
            </a:r>
            <a:r>
              <a:rPr lang="it-IT" dirty="0" err="1" smtClean="0"/>
              <a:t>brittle</a:t>
            </a:r>
            <a:r>
              <a:rPr lang="it-IT" dirty="0" smtClean="0"/>
              <a:t> </a:t>
            </a:r>
            <a:r>
              <a:rPr lang="it-IT" dirty="0" err="1" smtClean="0"/>
              <a:t>bones</a:t>
            </a:r>
            <a:r>
              <a:rPr lang="it-IT" dirty="0" smtClean="0"/>
              <a:t> and </a:t>
            </a:r>
            <a:r>
              <a:rPr lang="it-IT" dirty="0" err="1" smtClean="0"/>
              <a:t>atherosclerosis</a:t>
            </a:r>
            <a:r>
              <a:rPr lang="it-IT" dirty="0" smtClean="0"/>
              <a:t> – and die </a:t>
            </a:r>
            <a:r>
              <a:rPr lang="it-IT" dirty="0" err="1" smtClean="0"/>
              <a:t>at</a:t>
            </a:r>
            <a:r>
              <a:rPr lang="it-IT" dirty="0" smtClean="0"/>
              <a:t> </a:t>
            </a:r>
            <a:r>
              <a:rPr lang="it-IT" dirty="0" err="1" smtClean="0"/>
              <a:t>around</a:t>
            </a:r>
            <a:r>
              <a:rPr lang="it-IT" dirty="0" smtClean="0"/>
              <a:t> 13 </a:t>
            </a:r>
            <a:r>
              <a:rPr lang="it-IT" dirty="0" err="1" smtClean="0"/>
              <a:t>years</a:t>
            </a:r>
            <a:r>
              <a:rPr lang="it-IT" dirty="0" smtClean="0"/>
              <a:t> of </a:t>
            </a:r>
            <a:r>
              <a:rPr lang="it-IT" dirty="0" err="1" smtClean="0"/>
              <a:t>age</a:t>
            </a:r>
            <a:r>
              <a:rPr lang="it-IT" dirty="0" smtClean="0"/>
              <a:t>.</a:t>
            </a:r>
          </a:p>
          <a:p>
            <a:endParaRPr lang="it-IT" dirty="0" smtClean="0"/>
          </a:p>
          <a:p>
            <a:r>
              <a:rPr lang="it-IT" dirty="0" smtClean="0"/>
              <a:t>• rare </a:t>
            </a:r>
            <a:r>
              <a:rPr lang="it-IT" dirty="0" err="1" smtClean="0"/>
              <a:t>disease</a:t>
            </a:r>
            <a:r>
              <a:rPr lang="it-IT" dirty="0" smtClean="0"/>
              <a:t>, 1:8.000.000 </a:t>
            </a:r>
            <a:r>
              <a:rPr lang="it-IT" dirty="0" err="1" smtClean="0"/>
              <a:t>newborns</a:t>
            </a:r>
            <a:r>
              <a:rPr lang="it-IT" dirty="0" smtClean="0"/>
              <a:t>.</a:t>
            </a:r>
          </a:p>
          <a:p>
            <a:endParaRPr lang="it-IT" dirty="0" smtClean="0"/>
          </a:p>
          <a:p>
            <a:endParaRPr lang="it-IT" dirty="0"/>
          </a:p>
        </p:txBody>
      </p:sp>
      <p:sp>
        <p:nvSpPr>
          <p:cNvPr id="4" name="Rectangle 2"/>
          <p:cNvSpPr txBox="1">
            <a:spLocks noChangeArrowheads="1"/>
          </p:cNvSpPr>
          <p:nvPr/>
        </p:nvSpPr>
        <p:spPr>
          <a:xfrm>
            <a:off x="685800" y="332656"/>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r" eaLnBrk="1" hangingPunct="1"/>
            <a:r>
              <a:rPr lang="it-IT" sz="3200" b="1" dirty="0" smtClean="0">
                <a:solidFill>
                  <a:schemeClr val="accent2"/>
                </a:solidFill>
              </a:rPr>
              <a:t/>
            </a:r>
            <a:br>
              <a:rPr lang="it-IT" sz="3200" b="1" dirty="0" smtClean="0">
                <a:solidFill>
                  <a:schemeClr val="accent2"/>
                </a:solidFill>
              </a:rPr>
            </a:br>
            <a:r>
              <a:rPr lang="it-IT" sz="3200" b="1" dirty="0" err="1" smtClean="0">
                <a:solidFill>
                  <a:schemeClr val="accent2"/>
                </a:solidFill>
              </a:rPr>
              <a:t>Hutchinson-Gilford</a:t>
            </a:r>
            <a:r>
              <a:rPr lang="it-IT" sz="3200" b="1" dirty="0" smtClean="0">
                <a:solidFill>
                  <a:schemeClr val="accent2"/>
                </a:solidFill>
              </a:rPr>
              <a:t> progeria</a:t>
            </a:r>
            <a:endParaRPr lang="en-US" sz="3200" b="1"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type="body" idx="1"/>
          </p:nvPr>
        </p:nvSpPr>
        <p:spPr>
          <a:xfrm>
            <a:off x="468313" y="2060575"/>
            <a:ext cx="8229600" cy="4525963"/>
          </a:xfrm>
        </p:spPr>
        <p:txBody>
          <a:bodyPr/>
          <a:lstStyle/>
          <a:p>
            <a:pPr eaLnBrk="1" hangingPunct="1">
              <a:lnSpc>
                <a:spcPct val="120000"/>
              </a:lnSpc>
            </a:pPr>
            <a:r>
              <a:rPr lang="it-IT" sz="2400" dirty="0" err="1"/>
              <a:t>m</a:t>
            </a:r>
            <a:r>
              <a:rPr lang="it-IT" sz="2400" dirty="0" err="1" smtClean="0"/>
              <a:t>utation</a:t>
            </a:r>
            <a:r>
              <a:rPr lang="it-IT" sz="2400" dirty="0" smtClean="0"/>
              <a:t> in </a:t>
            </a:r>
            <a:r>
              <a:rPr lang="it-IT" sz="2400" dirty="0" err="1" smtClean="0"/>
              <a:t>lamin</a:t>
            </a:r>
            <a:r>
              <a:rPr lang="it-IT" sz="2400" dirty="0" smtClean="0"/>
              <a:t> A gene</a:t>
            </a:r>
          </a:p>
          <a:p>
            <a:pPr eaLnBrk="1" hangingPunct="1">
              <a:lnSpc>
                <a:spcPct val="120000"/>
              </a:lnSpc>
            </a:pPr>
            <a:r>
              <a:rPr lang="it-IT" sz="2400" dirty="0"/>
              <a:t>t</a:t>
            </a:r>
            <a:r>
              <a:rPr lang="it-IT" sz="2400" dirty="0" smtClean="0"/>
              <a:t>he </a:t>
            </a:r>
            <a:r>
              <a:rPr lang="it-IT" sz="2400" dirty="0" err="1" smtClean="0"/>
              <a:t>mutation</a:t>
            </a:r>
            <a:r>
              <a:rPr lang="it-IT" sz="2400" dirty="0" smtClean="0"/>
              <a:t> </a:t>
            </a:r>
            <a:r>
              <a:rPr lang="it-IT" sz="2400" dirty="0" err="1" smtClean="0"/>
              <a:t>is</a:t>
            </a:r>
            <a:r>
              <a:rPr lang="it-IT" sz="2400" dirty="0" smtClean="0"/>
              <a:t> in </a:t>
            </a:r>
            <a:r>
              <a:rPr lang="it-IT" sz="2400" dirty="0" err="1" smtClean="0"/>
              <a:t>heterozygosis</a:t>
            </a:r>
            <a:endParaRPr lang="it-IT" sz="2400" dirty="0" smtClean="0"/>
          </a:p>
          <a:p>
            <a:pPr eaLnBrk="1" hangingPunct="1">
              <a:lnSpc>
                <a:spcPct val="120000"/>
              </a:lnSpc>
            </a:pPr>
            <a:r>
              <a:rPr lang="it-IT" sz="2400" i="1" dirty="0" smtClean="0"/>
              <a:t>de novo</a:t>
            </a:r>
          </a:p>
          <a:p>
            <a:pPr eaLnBrk="1" hangingPunct="1">
              <a:lnSpc>
                <a:spcPct val="120000"/>
              </a:lnSpc>
            </a:pPr>
            <a:r>
              <a:rPr lang="it-IT" sz="2400" dirty="0" err="1" smtClean="0"/>
              <a:t>chromosome</a:t>
            </a:r>
            <a:r>
              <a:rPr lang="it-IT" sz="2400" dirty="0" smtClean="0"/>
              <a:t> 1q23</a:t>
            </a:r>
          </a:p>
          <a:p>
            <a:pPr eaLnBrk="1" hangingPunct="1">
              <a:lnSpc>
                <a:spcPct val="120000"/>
              </a:lnSpc>
            </a:pPr>
            <a:r>
              <a:rPr lang="it-IT" sz="2400" dirty="0"/>
              <a:t>t</a:t>
            </a:r>
            <a:r>
              <a:rPr lang="it-IT" sz="2400" dirty="0" smtClean="0"/>
              <a:t>he </a:t>
            </a:r>
            <a:r>
              <a:rPr lang="it-IT" sz="2400" dirty="0" err="1" smtClean="0"/>
              <a:t>mutation</a:t>
            </a:r>
            <a:r>
              <a:rPr lang="it-IT" sz="2400" dirty="0" smtClean="0"/>
              <a:t> G608G </a:t>
            </a:r>
            <a:r>
              <a:rPr lang="it-IT" sz="2400" dirty="0" err="1" smtClean="0"/>
              <a:t>doesn’t</a:t>
            </a:r>
            <a:r>
              <a:rPr lang="it-IT" sz="2400" dirty="0" smtClean="0"/>
              <a:t> </a:t>
            </a:r>
            <a:r>
              <a:rPr lang="it-IT" sz="2400" dirty="0" err="1" smtClean="0"/>
              <a:t>change</a:t>
            </a:r>
            <a:r>
              <a:rPr lang="it-IT" sz="2400" dirty="0" smtClean="0"/>
              <a:t> the </a:t>
            </a:r>
            <a:r>
              <a:rPr lang="it-IT" sz="2400" dirty="0" err="1" smtClean="0"/>
              <a:t>aminoacid</a:t>
            </a:r>
            <a:r>
              <a:rPr lang="it-IT" sz="2400" dirty="0" smtClean="0"/>
              <a:t> </a:t>
            </a:r>
            <a:r>
              <a:rPr lang="it-IT" sz="2400" dirty="0" err="1" smtClean="0"/>
              <a:t>glycine</a:t>
            </a:r>
            <a:r>
              <a:rPr lang="it-IT" sz="2400" dirty="0" smtClean="0"/>
              <a:t>, </a:t>
            </a:r>
            <a:r>
              <a:rPr lang="it-IT" sz="2400" dirty="0" err="1" smtClean="0"/>
              <a:t>but</a:t>
            </a:r>
            <a:r>
              <a:rPr lang="it-IT" sz="2400" dirty="0" smtClean="0"/>
              <a:t> </a:t>
            </a:r>
            <a:r>
              <a:rPr lang="it-IT" sz="2400" dirty="0" err="1" smtClean="0"/>
              <a:t>introduces</a:t>
            </a:r>
            <a:r>
              <a:rPr lang="it-IT" sz="2400" dirty="0" smtClean="0"/>
              <a:t> a </a:t>
            </a:r>
            <a:r>
              <a:rPr lang="it-IT" sz="2400" dirty="0" err="1" smtClean="0"/>
              <a:t>splice</a:t>
            </a:r>
            <a:r>
              <a:rPr lang="it-IT" sz="2400" dirty="0" smtClean="0"/>
              <a:t> </a:t>
            </a:r>
            <a:r>
              <a:rPr lang="it-IT" sz="2400" dirty="0" err="1" smtClean="0"/>
              <a:t>donor</a:t>
            </a:r>
            <a:r>
              <a:rPr lang="it-IT" sz="2400" dirty="0" smtClean="0"/>
              <a:t> site </a:t>
            </a:r>
            <a:r>
              <a:rPr lang="it-IT" sz="2400" dirty="0" err="1" smtClean="0"/>
              <a:t>whose</a:t>
            </a:r>
            <a:r>
              <a:rPr lang="it-IT" sz="2400" dirty="0" smtClean="0"/>
              <a:t> </a:t>
            </a:r>
            <a:r>
              <a:rPr lang="it-IT" sz="2400" dirty="0" err="1" smtClean="0"/>
              <a:t>consequence</a:t>
            </a:r>
            <a:r>
              <a:rPr lang="it-IT" sz="2400" dirty="0" smtClean="0"/>
              <a:t> </a:t>
            </a:r>
            <a:r>
              <a:rPr lang="it-IT" sz="2400" dirty="0" err="1" smtClean="0"/>
              <a:t>is</a:t>
            </a:r>
            <a:r>
              <a:rPr lang="it-IT" sz="2400" dirty="0" smtClean="0"/>
              <a:t> a 50 </a:t>
            </a:r>
            <a:r>
              <a:rPr lang="it-IT" sz="2400" dirty="0" err="1" smtClean="0"/>
              <a:t>aminoacid</a:t>
            </a:r>
            <a:r>
              <a:rPr lang="it-IT" sz="2400" dirty="0" smtClean="0"/>
              <a:t> </a:t>
            </a:r>
            <a:r>
              <a:rPr lang="it-IT" sz="2400" dirty="0" err="1" smtClean="0"/>
              <a:t>protein</a:t>
            </a:r>
            <a:r>
              <a:rPr lang="it-IT" sz="2400" dirty="0" smtClean="0"/>
              <a:t> </a:t>
            </a:r>
            <a:r>
              <a:rPr lang="it-IT" sz="2400" dirty="0" err="1" smtClean="0"/>
              <a:t>loss</a:t>
            </a:r>
            <a:endParaRPr lang="it-IT" sz="2400" dirty="0" smtClean="0"/>
          </a:p>
        </p:txBody>
      </p:sp>
      <p:sp>
        <p:nvSpPr>
          <p:cNvPr id="5" name="Rectangle 2"/>
          <p:cNvSpPr>
            <a:spLocks noGrp="1" noChangeArrowheads="1"/>
          </p:cNvSpPr>
          <p:nvPr>
            <p:ph type="title"/>
          </p:nvPr>
        </p:nvSpPr>
        <p:spPr>
          <a:xfrm>
            <a:off x="685800" y="332656"/>
            <a:ext cx="7772400" cy="1143000"/>
          </a:xfrm>
        </p:spPr>
        <p:txBody>
          <a:bodyPr/>
          <a:lstStyle/>
          <a:p>
            <a:pPr algn="r" eaLnBrk="1" hangingPunct="1"/>
            <a:r>
              <a:rPr lang="it-IT" sz="3200" b="1" dirty="0" smtClean="0">
                <a:solidFill>
                  <a:schemeClr val="accent2"/>
                </a:solidFill>
              </a:rPr>
              <a:t/>
            </a:r>
            <a:br>
              <a:rPr lang="it-IT" sz="3200" b="1" dirty="0" smtClean="0">
                <a:solidFill>
                  <a:schemeClr val="accent2"/>
                </a:solidFill>
              </a:rPr>
            </a:br>
            <a:r>
              <a:rPr lang="it-IT" sz="3200" b="1" dirty="0" err="1" smtClean="0">
                <a:solidFill>
                  <a:schemeClr val="accent2"/>
                </a:solidFill>
              </a:rPr>
              <a:t>Hutchinson-Gilford</a:t>
            </a:r>
            <a:r>
              <a:rPr lang="it-IT" sz="3200" b="1" dirty="0" smtClean="0">
                <a:solidFill>
                  <a:schemeClr val="accent2"/>
                </a:solidFill>
              </a:rPr>
              <a:t> progeria</a:t>
            </a:r>
            <a:endParaRPr lang="en-US" sz="3200" b="1" dirty="0" smtClean="0">
              <a:solidFill>
                <a:schemeClr val="accent2"/>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Lamins: building blocks or regulators of gene expression?"/>
          <p:cNvPicPr>
            <a:picLocks noChangeAspect="1" noChangeArrowheads="1"/>
          </p:cNvPicPr>
          <p:nvPr/>
        </p:nvPicPr>
        <p:blipFill>
          <a:blip r:embed="rId2"/>
          <a:srcRect/>
          <a:stretch>
            <a:fillRect/>
          </a:stretch>
        </p:blipFill>
        <p:spPr bwMode="auto">
          <a:xfrm>
            <a:off x="395288" y="260350"/>
            <a:ext cx="8331200" cy="626268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B3F6F"/>
            </a:gs>
          </a:gsLst>
          <a:lin ang="5400000" scaled="1"/>
        </a:gradFill>
        <a:effectLst/>
      </p:bgPr>
    </p:bg>
    <p:spTree>
      <p:nvGrpSpPr>
        <p:cNvPr id="1" name=""/>
        <p:cNvGrpSpPr/>
        <p:nvPr/>
      </p:nvGrpSpPr>
      <p:grpSpPr>
        <a:xfrm>
          <a:off x="0" y="0"/>
          <a:ext cx="0" cy="0"/>
          <a:chOff x="0" y="0"/>
          <a:chExt cx="0" cy="0"/>
        </a:xfrm>
      </p:grpSpPr>
      <p:sp>
        <p:nvSpPr>
          <p:cNvPr id="46082" name="Rectangle 3"/>
          <p:cNvSpPr>
            <a:spLocks noGrp="1" noChangeArrowheads="1"/>
          </p:cNvSpPr>
          <p:nvPr>
            <p:ph type="body" sz="half" idx="1"/>
          </p:nvPr>
        </p:nvSpPr>
        <p:spPr>
          <a:xfrm>
            <a:off x="0" y="1981200"/>
            <a:ext cx="6588125" cy="4114800"/>
          </a:xfrm>
        </p:spPr>
        <p:txBody>
          <a:bodyPr/>
          <a:lstStyle/>
          <a:p>
            <a:pPr>
              <a:lnSpc>
                <a:spcPct val="90000"/>
              </a:lnSpc>
            </a:pPr>
            <a:r>
              <a:rPr lang="en-US" b="1" dirty="0" smtClean="0">
                <a:solidFill>
                  <a:srgbClr val="C0C0C0"/>
                </a:solidFill>
                <a:latin typeface="Arial" pitchFamily="34" charset="0"/>
              </a:rPr>
              <a:t>How many human genes?</a:t>
            </a:r>
          </a:p>
          <a:p>
            <a:pPr>
              <a:lnSpc>
                <a:spcPct val="90000"/>
              </a:lnSpc>
            </a:pPr>
            <a:r>
              <a:rPr lang="en-US" b="1" dirty="0" smtClean="0">
                <a:solidFill>
                  <a:srgbClr val="FFC000"/>
                </a:solidFill>
                <a:latin typeface="Arial" pitchFamily="34" charset="0"/>
              </a:rPr>
              <a:t>How many monogenic diseases?</a:t>
            </a:r>
          </a:p>
          <a:p>
            <a:pPr>
              <a:lnSpc>
                <a:spcPct val="90000"/>
              </a:lnSpc>
            </a:pPr>
            <a:r>
              <a:rPr lang="en-US" b="1" dirty="0" smtClean="0">
                <a:solidFill>
                  <a:schemeClr val="bg2"/>
                </a:solidFill>
                <a:latin typeface="Arial" pitchFamily="34" charset="0"/>
              </a:rPr>
              <a:t>Do we know the causative genes for all of them?</a:t>
            </a:r>
          </a:p>
        </p:txBody>
      </p:sp>
      <p:pic>
        <p:nvPicPr>
          <p:cNvPr id="46083" name="Picture 4" descr="00-07971"/>
          <p:cNvPicPr>
            <a:picLocks noGrp="1" noChangeAspect="1" noChangeArrowheads="1"/>
          </p:cNvPicPr>
          <p:nvPr>
            <p:ph sz="half" idx="2"/>
          </p:nvPr>
        </p:nvPicPr>
        <p:blipFill>
          <a:blip r:embed="rId3"/>
          <a:srcRect/>
          <a:stretch>
            <a:fillRect/>
          </a:stretch>
        </p:blipFill>
        <p:spPr>
          <a:xfrm>
            <a:off x="6543675" y="0"/>
            <a:ext cx="2636838" cy="6858000"/>
          </a:xfrm>
        </p:spPr>
      </p:pic>
      <p:sp>
        <p:nvSpPr>
          <p:cNvPr id="46084" name="Titolo 1"/>
          <p:cNvSpPr>
            <a:spLocks noGrp="1"/>
          </p:cNvSpPr>
          <p:nvPr>
            <p:ph type="title"/>
          </p:nvPr>
        </p:nvSpPr>
        <p:spPr/>
        <p:txBody>
          <a:bodyPr/>
          <a:lstStyle/>
          <a:p>
            <a:endParaRPr lang="it-IT" smtClean="0"/>
          </a:p>
        </p:txBody>
      </p:sp>
      <p:sp>
        <p:nvSpPr>
          <p:cNvPr id="6" name="Rectangle 2"/>
          <p:cNvSpPr txBox="1">
            <a:spLocks noChangeArrowheads="1"/>
          </p:cNvSpPr>
          <p:nvPr/>
        </p:nvSpPr>
        <p:spPr bwMode="auto">
          <a:xfrm>
            <a:off x="179388" y="404813"/>
            <a:ext cx="65532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nSpc>
                <a:spcPct val="80000"/>
              </a:lnSpc>
              <a:defRPr/>
            </a:pPr>
            <a:r>
              <a:rPr lang="it-IT" b="1" dirty="0" smtClean="0">
                <a:solidFill>
                  <a:srgbClr val="FF6600"/>
                </a:solidFill>
                <a:effectLst>
                  <a:outerShdw blurRad="38100" dist="38100" dir="2700000" algn="tl">
                    <a:srgbClr val="FFFFFF"/>
                  </a:outerShdw>
                </a:effectLst>
                <a:latin typeface="Arial" pitchFamily="34" charset="0"/>
              </a:rPr>
              <a:t>Genetics of </a:t>
            </a:r>
            <a:r>
              <a:rPr lang="it-IT" b="1" dirty="0" err="1" smtClean="0">
                <a:solidFill>
                  <a:srgbClr val="FF6600"/>
                </a:solidFill>
                <a:effectLst>
                  <a:outerShdw blurRad="38100" dist="38100" dir="2700000" algn="tl">
                    <a:srgbClr val="FFFFFF"/>
                  </a:outerShdw>
                </a:effectLst>
                <a:latin typeface="Arial" pitchFamily="34" charset="0"/>
              </a:rPr>
              <a:t>monogenic</a:t>
            </a:r>
            <a:r>
              <a:rPr lang="it-IT" b="1" dirty="0" smtClean="0">
                <a:solidFill>
                  <a:srgbClr val="FF6600"/>
                </a:solidFill>
                <a:effectLst>
                  <a:outerShdw blurRad="38100" dist="38100" dir="2700000" algn="tl">
                    <a:srgbClr val="FFFFFF"/>
                  </a:outerShdw>
                </a:effectLst>
                <a:latin typeface="Arial" pitchFamily="34" charset="0"/>
              </a:rPr>
              <a:t> </a:t>
            </a:r>
            <a:r>
              <a:rPr lang="it-IT" b="1" dirty="0" err="1" smtClean="0">
                <a:solidFill>
                  <a:srgbClr val="FF6600"/>
                </a:solidFill>
                <a:effectLst>
                  <a:outerShdw blurRad="38100" dist="38100" dir="2700000" algn="tl">
                    <a:srgbClr val="FFFFFF"/>
                  </a:outerShdw>
                </a:effectLst>
                <a:latin typeface="Arial" pitchFamily="34" charset="0"/>
              </a:rPr>
              <a:t>diseases</a:t>
            </a:r>
            <a:endParaRPr lang="it-IT" b="1" dirty="0">
              <a:solidFill>
                <a:srgbClr val="FF6600"/>
              </a:solidFill>
              <a:effectLst>
                <a:outerShdw blurRad="38100" dist="38100" dir="2700000" algn="tl">
                  <a:srgbClr val="FFFFFF"/>
                </a:outerShdw>
              </a:effectLst>
              <a:latin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ttangolo 1"/>
          <p:cNvSpPr>
            <a:spLocks noChangeArrowheads="1"/>
          </p:cNvSpPr>
          <p:nvPr/>
        </p:nvSpPr>
        <p:spPr bwMode="auto">
          <a:xfrm>
            <a:off x="571472" y="1714488"/>
            <a:ext cx="7858125" cy="4524315"/>
          </a:xfrm>
          <a:prstGeom prst="rect">
            <a:avLst/>
          </a:prstGeom>
          <a:noFill/>
          <a:ln w="9525">
            <a:noFill/>
            <a:miter lim="800000"/>
            <a:headEnd/>
            <a:tailEnd/>
          </a:ln>
        </p:spPr>
        <p:txBody>
          <a:bodyPr>
            <a:spAutoFit/>
          </a:bodyPr>
          <a:lstStyle/>
          <a:p>
            <a:r>
              <a:rPr lang="it-IT" dirty="0"/>
              <a:t>• </a:t>
            </a:r>
            <a:r>
              <a:rPr lang="it-IT" dirty="0" err="1" smtClean="0"/>
              <a:t>Before</a:t>
            </a:r>
            <a:r>
              <a:rPr lang="it-IT" dirty="0" smtClean="0"/>
              <a:t> </a:t>
            </a:r>
            <a:r>
              <a:rPr lang="it-IT" dirty="0" err="1" smtClean="0"/>
              <a:t>acting</a:t>
            </a:r>
            <a:r>
              <a:rPr lang="it-IT" dirty="0" smtClean="0"/>
              <a:t> on the </a:t>
            </a:r>
            <a:r>
              <a:rPr lang="it-IT" dirty="0" err="1" smtClean="0"/>
              <a:t>nucleus</a:t>
            </a:r>
            <a:r>
              <a:rPr lang="it-IT" dirty="0" smtClean="0"/>
              <a:t>, </a:t>
            </a:r>
            <a:r>
              <a:rPr lang="it-IT" dirty="0" err="1" smtClean="0"/>
              <a:t>lamin</a:t>
            </a:r>
            <a:r>
              <a:rPr lang="it-IT" dirty="0" smtClean="0"/>
              <a:t> A must </a:t>
            </a:r>
            <a:r>
              <a:rPr lang="it-IT" dirty="0" err="1" smtClean="0"/>
              <a:t>undergo</a:t>
            </a:r>
            <a:r>
              <a:rPr lang="it-IT" dirty="0" smtClean="0"/>
              <a:t> some small </a:t>
            </a:r>
            <a:r>
              <a:rPr lang="it-IT" dirty="0" err="1" smtClean="0"/>
              <a:t>structural</a:t>
            </a:r>
            <a:r>
              <a:rPr lang="it-IT" dirty="0" smtClean="0"/>
              <a:t> </a:t>
            </a:r>
            <a:r>
              <a:rPr lang="it-IT" dirty="0" err="1" smtClean="0"/>
              <a:t>changes</a:t>
            </a:r>
            <a:r>
              <a:rPr lang="it-IT" dirty="0" smtClean="0"/>
              <a:t>, </a:t>
            </a:r>
            <a:r>
              <a:rPr lang="it-IT" dirty="0" err="1" smtClean="0"/>
              <a:t>which</a:t>
            </a:r>
            <a:r>
              <a:rPr lang="it-IT" dirty="0" smtClean="0"/>
              <a:t> are </a:t>
            </a:r>
            <a:r>
              <a:rPr lang="it-IT" dirty="0" err="1" smtClean="0"/>
              <a:t>essential</a:t>
            </a:r>
            <a:r>
              <a:rPr lang="it-IT" dirty="0" smtClean="0"/>
              <a:t> to </a:t>
            </a:r>
            <a:r>
              <a:rPr lang="it-IT" dirty="0" err="1" smtClean="0"/>
              <a:t>make</a:t>
            </a:r>
            <a:r>
              <a:rPr lang="it-IT" dirty="0" smtClean="0"/>
              <a:t> </a:t>
            </a:r>
            <a:r>
              <a:rPr lang="it-IT" dirty="0" err="1" smtClean="0"/>
              <a:t>it</a:t>
            </a:r>
            <a:r>
              <a:rPr lang="it-IT" dirty="0" smtClean="0"/>
              <a:t> </a:t>
            </a:r>
            <a:r>
              <a:rPr lang="it-IT" dirty="0" err="1" smtClean="0"/>
              <a:t>functional</a:t>
            </a:r>
            <a:r>
              <a:rPr lang="it-IT" dirty="0" smtClean="0"/>
              <a:t>. </a:t>
            </a:r>
            <a:r>
              <a:rPr lang="it-IT" dirty="0" err="1" smtClean="0"/>
              <a:t>One</a:t>
            </a:r>
            <a:r>
              <a:rPr lang="it-IT" dirty="0" smtClean="0"/>
              <a:t> of </a:t>
            </a:r>
            <a:r>
              <a:rPr lang="it-IT" dirty="0" err="1" smtClean="0"/>
              <a:t>these</a:t>
            </a:r>
            <a:r>
              <a:rPr lang="it-IT" dirty="0" smtClean="0"/>
              <a:t> </a:t>
            </a:r>
            <a:r>
              <a:rPr lang="it-IT" dirty="0" err="1" smtClean="0"/>
              <a:t>adjustments</a:t>
            </a:r>
            <a:r>
              <a:rPr lang="it-IT" dirty="0" smtClean="0"/>
              <a:t> </a:t>
            </a:r>
            <a:r>
              <a:rPr lang="it-IT" dirty="0" err="1" smtClean="0"/>
              <a:t>is</a:t>
            </a:r>
            <a:r>
              <a:rPr lang="it-IT" dirty="0" smtClean="0"/>
              <a:t> the link of the </a:t>
            </a:r>
            <a:r>
              <a:rPr lang="it-IT" dirty="0" err="1" smtClean="0"/>
              <a:t>protein</a:t>
            </a:r>
            <a:r>
              <a:rPr lang="it-IT" dirty="0" smtClean="0"/>
              <a:t> with a </a:t>
            </a:r>
            <a:r>
              <a:rPr lang="it-IT" dirty="0" err="1" smtClean="0"/>
              <a:t>farnesyl</a:t>
            </a:r>
            <a:r>
              <a:rPr lang="it-IT" dirty="0" smtClean="0"/>
              <a:t> </a:t>
            </a:r>
            <a:r>
              <a:rPr lang="it-IT" dirty="0" err="1" smtClean="0"/>
              <a:t>molecule</a:t>
            </a:r>
            <a:r>
              <a:rPr lang="it-IT" dirty="0" smtClean="0"/>
              <a:t>.</a:t>
            </a:r>
          </a:p>
          <a:p>
            <a:endParaRPr lang="it-IT" dirty="0" smtClean="0"/>
          </a:p>
          <a:p>
            <a:r>
              <a:rPr lang="it-IT" dirty="0" smtClean="0"/>
              <a:t>• In the case of wild-</a:t>
            </a:r>
            <a:r>
              <a:rPr lang="it-IT" dirty="0" err="1" smtClean="0"/>
              <a:t>type</a:t>
            </a:r>
            <a:r>
              <a:rPr lang="it-IT" dirty="0" smtClean="0"/>
              <a:t> </a:t>
            </a:r>
            <a:r>
              <a:rPr lang="it-IT" dirty="0" err="1" smtClean="0"/>
              <a:t>lamin</a:t>
            </a:r>
            <a:r>
              <a:rPr lang="it-IT" dirty="0" smtClean="0"/>
              <a:t> A, the link </a:t>
            </a:r>
            <a:r>
              <a:rPr lang="it-IT" dirty="0" err="1" smtClean="0"/>
              <a:t>is</a:t>
            </a:r>
            <a:r>
              <a:rPr lang="it-IT" dirty="0" smtClean="0"/>
              <a:t> </a:t>
            </a:r>
            <a:r>
              <a:rPr lang="it-IT" dirty="0" err="1" smtClean="0"/>
              <a:t>temporary</a:t>
            </a:r>
            <a:r>
              <a:rPr lang="it-IT" dirty="0" smtClean="0"/>
              <a:t> and </a:t>
            </a:r>
            <a:r>
              <a:rPr lang="it-IT" dirty="0" err="1" smtClean="0"/>
              <a:t>farnesyl</a:t>
            </a:r>
            <a:r>
              <a:rPr lang="it-IT" dirty="0" smtClean="0"/>
              <a:t> </a:t>
            </a:r>
            <a:r>
              <a:rPr lang="it-IT" dirty="0" err="1" smtClean="0"/>
              <a:t>is</a:t>
            </a:r>
            <a:r>
              <a:rPr lang="it-IT" dirty="0" smtClean="0"/>
              <a:t> </a:t>
            </a:r>
            <a:r>
              <a:rPr lang="it-IT" dirty="0" err="1" smtClean="0"/>
              <a:t>then</a:t>
            </a:r>
            <a:r>
              <a:rPr lang="it-IT" dirty="0" smtClean="0"/>
              <a:t> </a:t>
            </a:r>
            <a:r>
              <a:rPr lang="it-IT" dirty="0" err="1" smtClean="0"/>
              <a:t>removed</a:t>
            </a:r>
            <a:r>
              <a:rPr lang="it-IT" dirty="0" smtClean="0"/>
              <a:t>; in the case of </a:t>
            </a:r>
            <a:r>
              <a:rPr lang="it-IT" dirty="0" err="1" smtClean="0"/>
              <a:t>mutated</a:t>
            </a:r>
            <a:r>
              <a:rPr lang="it-IT" dirty="0" smtClean="0"/>
              <a:t> </a:t>
            </a:r>
            <a:r>
              <a:rPr lang="it-IT" dirty="0" err="1" smtClean="0"/>
              <a:t>lamin</a:t>
            </a:r>
            <a:r>
              <a:rPr lang="it-IT" dirty="0" smtClean="0"/>
              <a:t> A, </a:t>
            </a:r>
            <a:r>
              <a:rPr lang="it-IT" dirty="0" err="1" smtClean="0"/>
              <a:t>farnesyl</a:t>
            </a:r>
            <a:r>
              <a:rPr lang="it-IT" dirty="0" smtClean="0"/>
              <a:t> </a:t>
            </a:r>
            <a:r>
              <a:rPr lang="it-IT" dirty="0" err="1" smtClean="0"/>
              <a:t>molecule</a:t>
            </a:r>
            <a:r>
              <a:rPr lang="it-IT" dirty="0" smtClean="0"/>
              <a:t> </a:t>
            </a:r>
            <a:r>
              <a:rPr lang="it-IT" dirty="0" err="1" smtClean="0"/>
              <a:t>remains</a:t>
            </a:r>
            <a:r>
              <a:rPr lang="it-IT" dirty="0" smtClean="0"/>
              <a:t> </a:t>
            </a:r>
            <a:r>
              <a:rPr lang="it-IT" dirty="0" err="1" smtClean="0"/>
              <a:t>tied</a:t>
            </a:r>
            <a:r>
              <a:rPr lang="it-IT" dirty="0" smtClean="0"/>
              <a:t> to the </a:t>
            </a:r>
            <a:r>
              <a:rPr lang="it-IT" dirty="0" err="1" smtClean="0"/>
              <a:t>protein</a:t>
            </a:r>
            <a:r>
              <a:rPr lang="it-IT" dirty="0" smtClean="0"/>
              <a:t>.</a:t>
            </a:r>
          </a:p>
          <a:p>
            <a:r>
              <a:rPr lang="it-IT" dirty="0" smtClean="0"/>
              <a:t> </a:t>
            </a:r>
          </a:p>
          <a:p>
            <a:r>
              <a:rPr lang="it-IT" dirty="0" smtClean="0"/>
              <a:t>• </a:t>
            </a:r>
            <a:r>
              <a:rPr lang="it-IT" dirty="0" err="1" smtClean="0"/>
              <a:t>If</a:t>
            </a:r>
            <a:r>
              <a:rPr lang="it-IT" dirty="0" smtClean="0"/>
              <a:t> </a:t>
            </a:r>
            <a:r>
              <a:rPr lang="it-IT" dirty="0" err="1" smtClean="0"/>
              <a:t>they</a:t>
            </a:r>
            <a:r>
              <a:rPr lang="it-IT" dirty="0" smtClean="0"/>
              <a:t> </a:t>
            </a:r>
            <a:r>
              <a:rPr lang="it-IT" dirty="0" err="1" smtClean="0"/>
              <a:t>remain</a:t>
            </a:r>
            <a:r>
              <a:rPr lang="it-IT" dirty="0" smtClean="0"/>
              <a:t> </a:t>
            </a:r>
            <a:r>
              <a:rPr lang="it-IT" dirty="0" err="1" smtClean="0"/>
              <a:t>linked</a:t>
            </a:r>
            <a:r>
              <a:rPr lang="it-IT" dirty="0" smtClean="0"/>
              <a:t>, </a:t>
            </a:r>
            <a:r>
              <a:rPr lang="it-IT" dirty="0" err="1" smtClean="0"/>
              <a:t>lamin</a:t>
            </a:r>
            <a:r>
              <a:rPr lang="it-IT" dirty="0" smtClean="0"/>
              <a:t> A and </a:t>
            </a:r>
            <a:r>
              <a:rPr lang="it-IT" dirty="0" err="1" smtClean="0"/>
              <a:t>farnesyl</a:t>
            </a:r>
            <a:r>
              <a:rPr lang="it-IT" dirty="0" smtClean="0"/>
              <a:t> </a:t>
            </a:r>
            <a:r>
              <a:rPr lang="it-IT" dirty="0" err="1" smtClean="0"/>
              <a:t>form</a:t>
            </a:r>
            <a:r>
              <a:rPr lang="it-IT" dirty="0" smtClean="0"/>
              <a:t> an </a:t>
            </a:r>
            <a:r>
              <a:rPr lang="it-IT" dirty="0" err="1" smtClean="0"/>
              <a:t>abnormal</a:t>
            </a:r>
            <a:r>
              <a:rPr lang="it-IT" dirty="0" smtClean="0"/>
              <a:t> </a:t>
            </a:r>
            <a:r>
              <a:rPr lang="it-IT" dirty="0" err="1" smtClean="0"/>
              <a:t>protein</a:t>
            </a:r>
            <a:r>
              <a:rPr lang="it-IT" dirty="0" smtClean="0"/>
              <a:t> </a:t>
            </a:r>
            <a:r>
              <a:rPr lang="it-IT" dirty="0" err="1" smtClean="0"/>
              <a:t>called</a:t>
            </a:r>
            <a:r>
              <a:rPr lang="it-IT" dirty="0" smtClean="0"/>
              <a:t> </a:t>
            </a:r>
            <a:r>
              <a:rPr lang="it-IT" b="1" dirty="0" err="1" smtClean="0"/>
              <a:t>progerin</a:t>
            </a:r>
            <a:r>
              <a:rPr lang="it-IT" dirty="0" smtClean="0"/>
              <a:t>, </a:t>
            </a:r>
            <a:r>
              <a:rPr lang="it-IT" dirty="0" err="1" smtClean="0"/>
              <a:t>because</a:t>
            </a:r>
            <a:r>
              <a:rPr lang="it-IT" dirty="0" smtClean="0"/>
              <a:t> </a:t>
            </a:r>
            <a:r>
              <a:rPr lang="it-IT" dirty="0" err="1" smtClean="0"/>
              <a:t>it</a:t>
            </a:r>
            <a:r>
              <a:rPr lang="it-IT" dirty="0" smtClean="0"/>
              <a:t> </a:t>
            </a:r>
            <a:r>
              <a:rPr lang="it-IT" dirty="0" err="1" smtClean="0"/>
              <a:t>determines</a:t>
            </a:r>
            <a:r>
              <a:rPr lang="it-IT" dirty="0" smtClean="0"/>
              <a:t> progeria.</a:t>
            </a:r>
          </a:p>
        </p:txBody>
      </p:sp>
      <p:sp>
        <p:nvSpPr>
          <p:cNvPr id="4" name="Rectangle 2"/>
          <p:cNvSpPr txBox="1">
            <a:spLocks noChangeArrowheads="1"/>
          </p:cNvSpPr>
          <p:nvPr/>
        </p:nvSpPr>
        <p:spPr>
          <a:xfrm>
            <a:off x="685800" y="332656"/>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r" eaLnBrk="1" hangingPunct="1"/>
            <a:r>
              <a:rPr lang="it-IT" sz="3200" b="1" dirty="0" smtClean="0">
                <a:solidFill>
                  <a:schemeClr val="accent2"/>
                </a:solidFill>
              </a:rPr>
              <a:t/>
            </a:r>
            <a:br>
              <a:rPr lang="it-IT" sz="3200" b="1" dirty="0" smtClean="0">
                <a:solidFill>
                  <a:schemeClr val="accent2"/>
                </a:solidFill>
              </a:rPr>
            </a:br>
            <a:r>
              <a:rPr lang="it-IT" sz="3200" b="1" dirty="0" err="1" smtClean="0">
                <a:solidFill>
                  <a:schemeClr val="accent2"/>
                </a:solidFill>
              </a:rPr>
              <a:t>Hutchinson-Gilford</a:t>
            </a:r>
            <a:r>
              <a:rPr lang="it-IT" sz="3200" b="1" dirty="0" smtClean="0">
                <a:solidFill>
                  <a:schemeClr val="accent2"/>
                </a:solidFill>
              </a:rPr>
              <a:t> progeria</a:t>
            </a:r>
            <a:endParaRPr lang="en-US" sz="3200" b="1"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ttangolo 1"/>
          <p:cNvSpPr>
            <a:spLocks noChangeArrowheads="1"/>
          </p:cNvSpPr>
          <p:nvPr/>
        </p:nvSpPr>
        <p:spPr bwMode="auto">
          <a:xfrm>
            <a:off x="642938" y="2000250"/>
            <a:ext cx="7858125" cy="3416320"/>
          </a:xfrm>
          <a:prstGeom prst="rect">
            <a:avLst/>
          </a:prstGeom>
          <a:noFill/>
          <a:ln w="9525">
            <a:noFill/>
            <a:miter lim="800000"/>
            <a:headEnd/>
            <a:tailEnd/>
          </a:ln>
        </p:spPr>
        <p:txBody>
          <a:bodyPr>
            <a:spAutoFit/>
          </a:bodyPr>
          <a:lstStyle/>
          <a:p>
            <a:r>
              <a:rPr lang="it-IT" dirty="0"/>
              <a:t>• </a:t>
            </a:r>
            <a:r>
              <a:rPr lang="it-IT" dirty="0" err="1" smtClean="0"/>
              <a:t>There</a:t>
            </a:r>
            <a:r>
              <a:rPr lang="it-IT" dirty="0" smtClean="0"/>
              <a:t> </a:t>
            </a:r>
            <a:r>
              <a:rPr lang="it-IT" dirty="0" err="1" smtClean="0"/>
              <a:t>is</a:t>
            </a:r>
            <a:r>
              <a:rPr lang="it-IT" dirty="0" smtClean="0"/>
              <a:t> no </a:t>
            </a:r>
            <a:r>
              <a:rPr lang="it-IT" dirty="0" err="1" smtClean="0"/>
              <a:t>known</a:t>
            </a:r>
            <a:r>
              <a:rPr lang="it-IT" dirty="0" smtClean="0"/>
              <a:t> cure. </a:t>
            </a:r>
            <a:r>
              <a:rPr lang="it-IT" dirty="0" err="1" smtClean="0"/>
              <a:t>But</a:t>
            </a:r>
            <a:r>
              <a:rPr lang="it-IT" dirty="0" smtClean="0"/>
              <a:t> some </a:t>
            </a:r>
            <a:r>
              <a:rPr lang="it-IT" dirty="0" err="1" smtClean="0"/>
              <a:t>recent</a:t>
            </a:r>
            <a:r>
              <a:rPr lang="it-IT" dirty="0" smtClean="0"/>
              <a:t> </a:t>
            </a:r>
            <a:r>
              <a:rPr lang="it-IT" dirty="0" err="1" smtClean="0"/>
              <a:t>studies</a:t>
            </a:r>
            <a:r>
              <a:rPr lang="it-IT" dirty="0" smtClean="0"/>
              <a:t> show </a:t>
            </a:r>
            <a:r>
              <a:rPr lang="it-IT" dirty="0" err="1" smtClean="0"/>
              <a:t>that</a:t>
            </a:r>
            <a:r>
              <a:rPr lang="it-IT" dirty="0" smtClean="0"/>
              <a:t> a </a:t>
            </a:r>
            <a:r>
              <a:rPr lang="it-IT" dirty="0" err="1" smtClean="0"/>
              <a:t>class</a:t>
            </a:r>
            <a:r>
              <a:rPr lang="it-IT" dirty="0" smtClean="0"/>
              <a:t> of </a:t>
            </a:r>
            <a:r>
              <a:rPr lang="it-IT" dirty="0" err="1" smtClean="0"/>
              <a:t>drugs</a:t>
            </a:r>
            <a:r>
              <a:rPr lang="it-IT" dirty="0" smtClean="0"/>
              <a:t> </a:t>
            </a:r>
            <a:r>
              <a:rPr lang="it-IT" dirty="0" err="1" smtClean="0"/>
              <a:t>known</a:t>
            </a:r>
            <a:r>
              <a:rPr lang="it-IT" dirty="0" smtClean="0"/>
              <a:t> </a:t>
            </a:r>
            <a:r>
              <a:rPr lang="it-IT" dirty="0" err="1" smtClean="0"/>
              <a:t>as</a:t>
            </a:r>
            <a:r>
              <a:rPr lang="it-IT" dirty="0" smtClean="0"/>
              <a:t> </a:t>
            </a:r>
            <a:r>
              <a:rPr lang="it-IT" dirty="0" err="1" smtClean="0"/>
              <a:t>farnesyl</a:t>
            </a:r>
            <a:r>
              <a:rPr lang="it-IT" dirty="0" smtClean="0"/>
              <a:t> </a:t>
            </a:r>
            <a:r>
              <a:rPr lang="it-IT" dirty="0" err="1" smtClean="0"/>
              <a:t>transferase</a:t>
            </a:r>
            <a:r>
              <a:rPr lang="it-IT" dirty="0" smtClean="0"/>
              <a:t> </a:t>
            </a:r>
            <a:r>
              <a:rPr lang="it-IT" dirty="0" err="1" smtClean="0"/>
              <a:t>inhibitors</a:t>
            </a:r>
            <a:r>
              <a:rPr lang="it-IT" dirty="0" smtClean="0"/>
              <a:t> can reverse an </a:t>
            </a:r>
            <a:r>
              <a:rPr lang="it-IT" dirty="0" err="1" smtClean="0"/>
              <a:t>abnormality</a:t>
            </a:r>
            <a:r>
              <a:rPr lang="it-IT" dirty="0" smtClean="0"/>
              <a:t> </a:t>
            </a:r>
            <a:r>
              <a:rPr lang="it-IT" dirty="0" err="1" smtClean="0"/>
              <a:t>present</a:t>
            </a:r>
            <a:r>
              <a:rPr lang="it-IT" dirty="0" smtClean="0"/>
              <a:t> in </a:t>
            </a:r>
            <a:r>
              <a:rPr lang="it-IT" dirty="0" err="1" smtClean="0"/>
              <a:t>cellular</a:t>
            </a:r>
            <a:r>
              <a:rPr lang="it-IT" dirty="0" smtClean="0"/>
              <a:t> </a:t>
            </a:r>
            <a:r>
              <a:rPr lang="it-IT" dirty="0" err="1" smtClean="0"/>
              <a:t>models</a:t>
            </a:r>
            <a:r>
              <a:rPr lang="it-IT" dirty="0" smtClean="0"/>
              <a:t> of the </a:t>
            </a:r>
            <a:r>
              <a:rPr lang="it-IT" dirty="0" err="1" smtClean="0"/>
              <a:t>disease</a:t>
            </a:r>
            <a:r>
              <a:rPr lang="it-IT" dirty="0" smtClean="0"/>
              <a:t>.</a:t>
            </a:r>
          </a:p>
          <a:p>
            <a:endParaRPr lang="it-IT" dirty="0"/>
          </a:p>
          <a:p>
            <a:r>
              <a:rPr lang="it-IT" dirty="0"/>
              <a:t>• </a:t>
            </a:r>
            <a:r>
              <a:rPr lang="it-IT" dirty="0" err="1" smtClean="0"/>
              <a:t>Instead</a:t>
            </a:r>
            <a:r>
              <a:rPr lang="it-IT" dirty="0" smtClean="0"/>
              <a:t> of </a:t>
            </a:r>
            <a:r>
              <a:rPr lang="it-IT" dirty="0" err="1" smtClean="0"/>
              <a:t>having</a:t>
            </a:r>
            <a:r>
              <a:rPr lang="it-IT" dirty="0" smtClean="0"/>
              <a:t> round nuclei, </a:t>
            </a:r>
            <a:r>
              <a:rPr lang="it-IT" dirty="0" err="1" smtClean="0"/>
              <a:t>these</a:t>
            </a:r>
            <a:r>
              <a:rPr lang="it-IT" dirty="0" smtClean="0"/>
              <a:t> </a:t>
            </a:r>
            <a:r>
              <a:rPr lang="it-IT" dirty="0" err="1" smtClean="0"/>
              <a:t>cells</a:t>
            </a:r>
            <a:r>
              <a:rPr lang="it-IT" dirty="0" smtClean="0"/>
              <a:t> </a:t>
            </a:r>
            <a:r>
              <a:rPr lang="it-IT" dirty="0" err="1" smtClean="0"/>
              <a:t>have</a:t>
            </a:r>
            <a:r>
              <a:rPr lang="it-IT" dirty="0" smtClean="0"/>
              <a:t> multiple ‘</a:t>
            </a:r>
            <a:r>
              <a:rPr lang="it-IT" dirty="0" err="1" smtClean="0"/>
              <a:t>lobes</a:t>
            </a:r>
            <a:r>
              <a:rPr lang="it-IT" dirty="0" smtClean="0"/>
              <a:t>’ and </a:t>
            </a:r>
            <a:r>
              <a:rPr lang="it-IT" dirty="0" err="1" smtClean="0"/>
              <a:t>may</a:t>
            </a:r>
            <a:r>
              <a:rPr lang="it-IT" dirty="0" smtClean="0"/>
              <a:t> </a:t>
            </a:r>
            <a:r>
              <a:rPr lang="it-IT" dirty="0" err="1" smtClean="0"/>
              <a:t>even</a:t>
            </a:r>
            <a:r>
              <a:rPr lang="it-IT" dirty="0" smtClean="0"/>
              <a:t> look </a:t>
            </a:r>
            <a:r>
              <a:rPr lang="it-IT" dirty="0" err="1" smtClean="0"/>
              <a:t>like</a:t>
            </a:r>
            <a:r>
              <a:rPr lang="it-IT" dirty="0" smtClean="0"/>
              <a:t> a pile of </a:t>
            </a:r>
            <a:r>
              <a:rPr lang="it-IT" dirty="0" err="1" smtClean="0"/>
              <a:t>grains</a:t>
            </a:r>
            <a:r>
              <a:rPr lang="it-IT" dirty="0" smtClean="0"/>
              <a:t> or </a:t>
            </a:r>
            <a:r>
              <a:rPr lang="it-IT" dirty="0" err="1" smtClean="0"/>
              <a:t>bubbles</a:t>
            </a:r>
            <a:r>
              <a:rPr lang="it-IT" dirty="0" smtClean="0"/>
              <a:t>. In </a:t>
            </a:r>
            <a:r>
              <a:rPr lang="it-IT" dirty="0" err="1" smtClean="0"/>
              <a:t>laboratory</a:t>
            </a:r>
            <a:r>
              <a:rPr lang="it-IT" dirty="0" smtClean="0"/>
              <a:t>, </a:t>
            </a:r>
            <a:r>
              <a:rPr lang="it-IT" dirty="0" err="1" smtClean="0"/>
              <a:t>however</a:t>
            </a:r>
            <a:r>
              <a:rPr lang="it-IT" dirty="0" smtClean="0"/>
              <a:t>, treatment with a </a:t>
            </a:r>
            <a:r>
              <a:rPr lang="it-IT" dirty="0" err="1" smtClean="0"/>
              <a:t>farnesyl</a:t>
            </a:r>
            <a:r>
              <a:rPr lang="it-IT" dirty="0" smtClean="0"/>
              <a:t> </a:t>
            </a:r>
            <a:r>
              <a:rPr lang="it-IT" dirty="0" err="1" smtClean="0"/>
              <a:t>transferase</a:t>
            </a:r>
            <a:r>
              <a:rPr lang="it-IT" dirty="0" smtClean="0"/>
              <a:t> </a:t>
            </a:r>
            <a:r>
              <a:rPr lang="it-IT" dirty="0" err="1" smtClean="0"/>
              <a:t>inhibitor</a:t>
            </a:r>
            <a:r>
              <a:rPr lang="it-IT" dirty="0" smtClean="0"/>
              <a:t> </a:t>
            </a:r>
            <a:r>
              <a:rPr lang="it-IT" dirty="0" err="1" smtClean="0"/>
              <a:t>returned</a:t>
            </a:r>
            <a:r>
              <a:rPr lang="it-IT" dirty="0" smtClean="0"/>
              <a:t> the </a:t>
            </a:r>
            <a:r>
              <a:rPr lang="it-IT" dirty="0" err="1" smtClean="0"/>
              <a:t>cells</a:t>
            </a:r>
            <a:r>
              <a:rPr lang="it-IT" dirty="0" smtClean="0"/>
              <a:t> to look </a:t>
            </a:r>
            <a:r>
              <a:rPr lang="it-IT" dirty="0" err="1" smtClean="0"/>
              <a:t>normal</a:t>
            </a:r>
            <a:r>
              <a:rPr lang="it-IT" dirty="0" smtClean="0"/>
              <a:t>.</a:t>
            </a:r>
            <a:endParaRPr lang="it-IT" dirty="0"/>
          </a:p>
        </p:txBody>
      </p:sp>
      <p:sp>
        <p:nvSpPr>
          <p:cNvPr id="4" name="Rectangle 2"/>
          <p:cNvSpPr txBox="1">
            <a:spLocks noChangeArrowheads="1"/>
          </p:cNvSpPr>
          <p:nvPr/>
        </p:nvSpPr>
        <p:spPr>
          <a:xfrm>
            <a:off x="685800" y="332656"/>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r" eaLnBrk="1" hangingPunct="1"/>
            <a:r>
              <a:rPr lang="it-IT" sz="3200" b="1" dirty="0" smtClean="0">
                <a:solidFill>
                  <a:schemeClr val="accent2"/>
                </a:solidFill>
              </a:rPr>
              <a:t/>
            </a:r>
            <a:br>
              <a:rPr lang="it-IT" sz="3200" b="1" dirty="0" smtClean="0">
                <a:solidFill>
                  <a:schemeClr val="accent2"/>
                </a:solidFill>
              </a:rPr>
            </a:br>
            <a:r>
              <a:rPr lang="it-IT" sz="3200" b="1" dirty="0" err="1" smtClean="0">
                <a:solidFill>
                  <a:schemeClr val="accent2"/>
                </a:solidFill>
              </a:rPr>
              <a:t>Hutchinson-Gilford</a:t>
            </a:r>
            <a:r>
              <a:rPr lang="it-IT" sz="3200" b="1" dirty="0" smtClean="0">
                <a:solidFill>
                  <a:schemeClr val="accent2"/>
                </a:solidFill>
              </a:rPr>
              <a:t> progeria</a:t>
            </a:r>
            <a:endParaRPr lang="en-US" sz="3200" b="1"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t0.gstatic.com/images?q=tbn:ANd9GcTqTH0yQYu3QwYE1tm8EE_PbbqAeT9um8qXmUB2NwRnrFrPXMtl"/>
          <p:cNvPicPr>
            <a:picLocks noChangeAspect="1" noChangeArrowheads="1"/>
          </p:cNvPicPr>
          <p:nvPr/>
        </p:nvPicPr>
        <p:blipFill>
          <a:blip r:embed="rId2"/>
          <a:srcRect/>
          <a:stretch>
            <a:fillRect/>
          </a:stretch>
        </p:blipFill>
        <p:spPr bwMode="auto">
          <a:xfrm>
            <a:off x="168275" y="1628800"/>
            <a:ext cx="8712200" cy="4970462"/>
          </a:xfrm>
          <a:prstGeom prst="rect">
            <a:avLst/>
          </a:prstGeom>
          <a:noFill/>
          <a:ln w="9525">
            <a:noFill/>
            <a:miter lim="800000"/>
            <a:headEnd/>
            <a:tailEnd/>
          </a:ln>
        </p:spPr>
      </p:pic>
      <p:sp>
        <p:nvSpPr>
          <p:cNvPr id="4" name="Rectangle 2"/>
          <p:cNvSpPr txBox="1">
            <a:spLocks noChangeArrowheads="1"/>
          </p:cNvSpPr>
          <p:nvPr/>
        </p:nvSpPr>
        <p:spPr>
          <a:xfrm>
            <a:off x="685800" y="332656"/>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r" eaLnBrk="1" hangingPunct="1"/>
            <a:r>
              <a:rPr lang="it-IT" sz="3200" b="1" dirty="0" smtClean="0">
                <a:solidFill>
                  <a:schemeClr val="accent2"/>
                </a:solidFill>
              </a:rPr>
              <a:t/>
            </a:r>
            <a:br>
              <a:rPr lang="it-IT" sz="3200" b="1" dirty="0" smtClean="0">
                <a:solidFill>
                  <a:schemeClr val="accent2"/>
                </a:solidFill>
              </a:rPr>
            </a:br>
            <a:r>
              <a:rPr lang="it-IT" sz="3200" b="1" dirty="0" err="1" smtClean="0">
                <a:solidFill>
                  <a:schemeClr val="accent2"/>
                </a:solidFill>
              </a:rPr>
              <a:t>Hutchinson-Gilford</a:t>
            </a:r>
            <a:r>
              <a:rPr lang="it-IT" sz="3200" b="1" dirty="0" smtClean="0">
                <a:solidFill>
                  <a:schemeClr val="accent2"/>
                </a:solidFill>
              </a:rPr>
              <a:t> progeria</a:t>
            </a:r>
            <a:endParaRPr lang="en-US" sz="3200" b="1"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ttangolo 1"/>
          <p:cNvSpPr>
            <a:spLocks noChangeArrowheads="1"/>
          </p:cNvSpPr>
          <p:nvPr/>
        </p:nvSpPr>
        <p:spPr bwMode="auto">
          <a:xfrm>
            <a:off x="1000125" y="2090738"/>
            <a:ext cx="7286625" cy="3046988"/>
          </a:xfrm>
          <a:prstGeom prst="rect">
            <a:avLst/>
          </a:prstGeom>
          <a:noFill/>
          <a:ln w="9525">
            <a:noFill/>
            <a:miter lim="800000"/>
            <a:headEnd/>
            <a:tailEnd/>
          </a:ln>
        </p:spPr>
        <p:txBody>
          <a:bodyPr>
            <a:spAutoFit/>
          </a:bodyPr>
          <a:lstStyle/>
          <a:p>
            <a:r>
              <a:rPr lang="it-IT" dirty="0"/>
              <a:t>• </a:t>
            </a:r>
            <a:r>
              <a:rPr lang="it-IT" dirty="0" smtClean="0"/>
              <a:t>The </a:t>
            </a:r>
            <a:r>
              <a:rPr lang="it-IT" dirty="0" err="1" smtClean="0"/>
              <a:t>drug</a:t>
            </a:r>
            <a:r>
              <a:rPr lang="it-IT" dirty="0" smtClean="0"/>
              <a:t> (</a:t>
            </a:r>
            <a:r>
              <a:rPr lang="it-IT" dirty="0" err="1" smtClean="0"/>
              <a:t>Lonafarnib</a:t>
            </a:r>
            <a:r>
              <a:rPr lang="it-IT" dirty="0" smtClean="0"/>
              <a:t>) </a:t>
            </a:r>
            <a:r>
              <a:rPr lang="it-IT" dirty="0" err="1" smtClean="0"/>
              <a:t>blocks</a:t>
            </a:r>
            <a:r>
              <a:rPr lang="it-IT" dirty="0" smtClean="0"/>
              <a:t> the first </a:t>
            </a:r>
            <a:r>
              <a:rPr lang="it-IT" dirty="0" err="1" smtClean="0"/>
              <a:t>step</a:t>
            </a:r>
            <a:r>
              <a:rPr lang="it-IT" dirty="0" smtClean="0"/>
              <a:t> of processing of the </a:t>
            </a:r>
            <a:r>
              <a:rPr lang="it-IT" dirty="0" err="1" smtClean="0"/>
              <a:t>defective</a:t>
            </a:r>
            <a:r>
              <a:rPr lang="it-IT" dirty="0" smtClean="0"/>
              <a:t> </a:t>
            </a:r>
            <a:r>
              <a:rPr lang="it-IT" dirty="0" err="1" smtClean="0"/>
              <a:t>protein</a:t>
            </a:r>
            <a:r>
              <a:rPr lang="it-IT" dirty="0" smtClean="0"/>
              <a:t> </a:t>
            </a:r>
            <a:r>
              <a:rPr lang="it-IT" dirty="0" err="1" smtClean="0"/>
              <a:t>that</a:t>
            </a:r>
            <a:r>
              <a:rPr lang="it-IT" dirty="0" smtClean="0"/>
              <a:t> </a:t>
            </a:r>
            <a:r>
              <a:rPr lang="it-IT" dirty="0" err="1" smtClean="0"/>
              <a:t>causes</a:t>
            </a:r>
            <a:r>
              <a:rPr lang="it-IT" dirty="0" smtClean="0"/>
              <a:t> the </a:t>
            </a:r>
            <a:r>
              <a:rPr lang="it-IT" dirty="0" err="1" smtClean="0"/>
              <a:t>syndrome</a:t>
            </a:r>
            <a:r>
              <a:rPr lang="it-IT" dirty="0" smtClean="0"/>
              <a:t>. </a:t>
            </a:r>
            <a:r>
              <a:rPr lang="it-IT" dirty="0" err="1" smtClean="0"/>
              <a:t>But</a:t>
            </a:r>
            <a:r>
              <a:rPr lang="it-IT" dirty="0" smtClean="0"/>
              <a:t> </a:t>
            </a:r>
            <a:r>
              <a:rPr lang="it-IT" dirty="0" err="1" smtClean="0"/>
              <a:t>it</a:t>
            </a:r>
            <a:r>
              <a:rPr lang="it-IT" dirty="0" smtClean="0"/>
              <a:t> </a:t>
            </a:r>
            <a:r>
              <a:rPr lang="it-IT" dirty="0" err="1" smtClean="0"/>
              <a:t>is</a:t>
            </a:r>
            <a:r>
              <a:rPr lang="it-IT" dirty="0" smtClean="0"/>
              <a:t> </a:t>
            </a:r>
            <a:r>
              <a:rPr lang="it-IT" dirty="0" err="1" smtClean="0"/>
              <a:t>not</a:t>
            </a:r>
            <a:r>
              <a:rPr lang="it-IT" dirty="0" smtClean="0"/>
              <a:t> </a:t>
            </a:r>
            <a:r>
              <a:rPr lang="it-IT" dirty="0" err="1" smtClean="0"/>
              <a:t>clear</a:t>
            </a:r>
            <a:r>
              <a:rPr lang="it-IT" dirty="0" smtClean="0"/>
              <a:t> </a:t>
            </a:r>
            <a:r>
              <a:rPr lang="it-IT" dirty="0" err="1" smtClean="0"/>
              <a:t>yet</a:t>
            </a:r>
            <a:r>
              <a:rPr lang="it-IT" dirty="0" smtClean="0"/>
              <a:t> </a:t>
            </a:r>
            <a:r>
              <a:rPr lang="it-IT" dirty="0" err="1" smtClean="0"/>
              <a:t>whether</a:t>
            </a:r>
            <a:r>
              <a:rPr lang="it-IT" dirty="0" smtClean="0"/>
              <a:t> </a:t>
            </a:r>
            <a:r>
              <a:rPr lang="it-IT" dirty="0" err="1" smtClean="0"/>
              <a:t>returning</a:t>
            </a:r>
            <a:r>
              <a:rPr lang="it-IT" dirty="0" smtClean="0"/>
              <a:t> the nuclei to </a:t>
            </a:r>
            <a:r>
              <a:rPr lang="it-IT" dirty="0" err="1" smtClean="0"/>
              <a:t>their</a:t>
            </a:r>
            <a:r>
              <a:rPr lang="it-IT" dirty="0" smtClean="0"/>
              <a:t> </a:t>
            </a:r>
            <a:r>
              <a:rPr lang="it-IT" dirty="0" err="1" smtClean="0"/>
              <a:t>normal</a:t>
            </a:r>
            <a:r>
              <a:rPr lang="it-IT" dirty="0" smtClean="0"/>
              <a:t> </a:t>
            </a:r>
            <a:r>
              <a:rPr lang="it-IT" dirty="0" err="1" smtClean="0"/>
              <a:t>shapes</a:t>
            </a:r>
            <a:r>
              <a:rPr lang="it-IT" dirty="0" smtClean="0"/>
              <a:t> </a:t>
            </a:r>
            <a:r>
              <a:rPr lang="it-IT" dirty="0" err="1" smtClean="0"/>
              <a:t>may</a:t>
            </a:r>
            <a:r>
              <a:rPr lang="it-IT" dirty="0" smtClean="0"/>
              <a:t> be </a:t>
            </a:r>
            <a:r>
              <a:rPr lang="it-IT" dirty="0" err="1" smtClean="0"/>
              <a:t>sufficient</a:t>
            </a:r>
            <a:r>
              <a:rPr lang="it-IT" dirty="0" smtClean="0"/>
              <a:t> to reverse or </a:t>
            </a:r>
            <a:r>
              <a:rPr lang="it-IT" dirty="0" err="1" smtClean="0"/>
              <a:t>at</a:t>
            </a:r>
            <a:r>
              <a:rPr lang="it-IT" dirty="0" smtClean="0"/>
              <a:t> </a:t>
            </a:r>
            <a:r>
              <a:rPr lang="it-IT" dirty="0" err="1" smtClean="0"/>
              <a:t>least</a:t>
            </a:r>
            <a:r>
              <a:rPr lang="it-IT" dirty="0" smtClean="0"/>
              <a:t> slow down the </a:t>
            </a:r>
            <a:r>
              <a:rPr lang="it-IT" dirty="0" err="1" smtClean="0"/>
              <a:t>disease</a:t>
            </a:r>
            <a:r>
              <a:rPr lang="it-IT" dirty="0" smtClean="0"/>
              <a:t> </a:t>
            </a:r>
            <a:r>
              <a:rPr lang="it-IT" dirty="0" err="1" smtClean="0"/>
              <a:t>process</a:t>
            </a:r>
            <a:r>
              <a:rPr lang="it-IT" dirty="0" smtClean="0"/>
              <a:t>.</a:t>
            </a:r>
          </a:p>
          <a:p>
            <a:r>
              <a:rPr lang="it-IT" dirty="0" smtClean="0"/>
              <a:t/>
            </a:r>
            <a:br>
              <a:rPr lang="it-IT" dirty="0" smtClean="0"/>
            </a:br>
            <a:r>
              <a:rPr lang="it-IT" dirty="0" smtClean="0"/>
              <a:t> • Human trial </a:t>
            </a:r>
            <a:r>
              <a:rPr lang="it-IT" dirty="0" err="1" smtClean="0"/>
              <a:t>phase</a:t>
            </a:r>
            <a:r>
              <a:rPr lang="it-IT" dirty="0" smtClean="0"/>
              <a:t> II with </a:t>
            </a:r>
            <a:r>
              <a:rPr lang="it-IT" dirty="0" err="1" smtClean="0"/>
              <a:t>Lonafarnib</a:t>
            </a:r>
            <a:r>
              <a:rPr lang="it-IT" dirty="0" smtClean="0"/>
              <a:t> </a:t>
            </a:r>
            <a:r>
              <a:rPr lang="it-IT" dirty="0" err="1" smtClean="0"/>
              <a:t>has</a:t>
            </a:r>
            <a:r>
              <a:rPr lang="it-IT" dirty="0" smtClean="0"/>
              <a:t> </a:t>
            </a:r>
            <a:r>
              <a:rPr lang="it-IT" dirty="0" err="1" smtClean="0"/>
              <a:t>begun</a:t>
            </a:r>
            <a:r>
              <a:rPr lang="it-IT" dirty="0" smtClean="0"/>
              <a:t> and </a:t>
            </a:r>
            <a:r>
              <a:rPr lang="it-IT" dirty="0" err="1" smtClean="0"/>
              <a:t>we</a:t>
            </a:r>
            <a:r>
              <a:rPr lang="it-IT" dirty="0" smtClean="0"/>
              <a:t> are </a:t>
            </a:r>
            <a:r>
              <a:rPr lang="it-IT" dirty="0" err="1" smtClean="0"/>
              <a:t>awaiting</a:t>
            </a:r>
            <a:r>
              <a:rPr lang="it-IT" dirty="0" smtClean="0"/>
              <a:t> for </a:t>
            </a:r>
            <a:r>
              <a:rPr lang="it-IT" dirty="0" err="1" smtClean="0"/>
              <a:t>further</a:t>
            </a:r>
            <a:r>
              <a:rPr lang="it-IT" dirty="0" smtClean="0"/>
              <a:t> </a:t>
            </a:r>
            <a:r>
              <a:rPr lang="it-IT" dirty="0" err="1" smtClean="0"/>
              <a:t>developments</a:t>
            </a:r>
            <a:r>
              <a:rPr lang="it-IT" dirty="0" smtClean="0"/>
              <a:t>.</a:t>
            </a:r>
            <a:endParaRPr lang="it-IT" dirty="0"/>
          </a:p>
        </p:txBody>
      </p:sp>
      <p:sp>
        <p:nvSpPr>
          <p:cNvPr id="4" name="Rectangle 2"/>
          <p:cNvSpPr txBox="1">
            <a:spLocks noChangeArrowheads="1"/>
          </p:cNvSpPr>
          <p:nvPr/>
        </p:nvSpPr>
        <p:spPr>
          <a:xfrm>
            <a:off x="685800" y="332656"/>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r" eaLnBrk="1" hangingPunct="1"/>
            <a:r>
              <a:rPr lang="it-IT" sz="3200" b="1" smtClean="0">
                <a:solidFill>
                  <a:schemeClr val="accent2"/>
                </a:solidFill>
              </a:rPr>
              <a:t/>
            </a:r>
            <a:br>
              <a:rPr lang="it-IT" sz="3200" b="1" smtClean="0">
                <a:solidFill>
                  <a:schemeClr val="accent2"/>
                </a:solidFill>
              </a:rPr>
            </a:br>
            <a:r>
              <a:rPr lang="it-IT" sz="3200" b="1" smtClean="0">
                <a:solidFill>
                  <a:schemeClr val="accent2"/>
                </a:solidFill>
              </a:rPr>
              <a:t>Hutchinson-Gilford progeria</a:t>
            </a:r>
            <a:endParaRPr lang="en-US" sz="3200" b="1" dirty="0" smtClean="0">
              <a:solidFill>
                <a:schemeClr val="accent2"/>
              </a:solidFill>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a:defRPr/>
            </a:pP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Other</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autosomic</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it-IT"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diseases</a:t>
            </a:r>
            <a:r>
              <a:rPr lang="it-IT"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p>
        </p:txBody>
      </p:sp>
      <p:pic>
        <p:nvPicPr>
          <p:cNvPr id="118787" name="Picture 3" descr="nat gen cover"/>
          <p:cNvPicPr>
            <a:picLocks noChangeAspect="1" noChangeArrowheads="1"/>
          </p:cNvPicPr>
          <p:nvPr/>
        </p:nvPicPr>
        <p:blipFill>
          <a:blip r:embed="rId3"/>
          <a:srcRect/>
          <a:stretch>
            <a:fillRect/>
          </a:stretch>
        </p:blipFill>
        <p:spPr bwMode="auto">
          <a:xfrm>
            <a:off x="2357438" y="2214563"/>
            <a:ext cx="3887787" cy="3789362"/>
          </a:xfrm>
          <a:prstGeom prst="rect">
            <a:avLst/>
          </a:prstGeom>
          <a:noFill/>
          <a:ln w="9525">
            <a:noFill/>
            <a:miter lim="800000"/>
            <a:headEnd/>
            <a:tailEnd/>
          </a:ln>
        </p:spPr>
      </p:pic>
      <p:sp>
        <p:nvSpPr>
          <p:cNvPr id="118788" name="CasellaDiTesto 3"/>
          <p:cNvSpPr txBox="1">
            <a:spLocks noChangeArrowheads="1"/>
          </p:cNvSpPr>
          <p:nvPr/>
        </p:nvSpPr>
        <p:spPr bwMode="auto">
          <a:xfrm>
            <a:off x="6357938" y="5857875"/>
            <a:ext cx="2505063" cy="769441"/>
          </a:xfrm>
          <a:prstGeom prst="rect">
            <a:avLst/>
          </a:prstGeom>
          <a:noFill/>
          <a:ln w="9525">
            <a:noFill/>
            <a:miter lim="800000"/>
            <a:headEnd/>
            <a:tailEnd/>
          </a:ln>
        </p:spPr>
        <p:txBody>
          <a:bodyPr wrap="none">
            <a:spAutoFit/>
          </a:bodyPr>
          <a:lstStyle/>
          <a:p>
            <a:r>
              <a:rPr lang="it-IT" sz="4400" b="1" dirty="0" err="1" smtClean="0">
                <a:solidFill>
                  <a:srgbClr val="FF0000"/>
                </a:solidFill>
              </a:rPr>
              <a:t>dominant</a:t>
            </a:r>
            <a:endParaRPr lang="it-IT" sz="4400" b="1" dirty="0">
              <a:solidFill>
                <a:srgbClr val="FF0000"/>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02-16"/>
          <p:cNvPicPr>
            <a:picLocks noChangeAspect="1" noChangeArrowheads="1"/>
          </p:cNvPicPr>
          <p:nvPr/>
        </p:nvPicPr>
        <p:blipFill>
          <a:blip r:embed="rId2"/>
          <a:srcRect/>
          <a:stretch>
            <a:fillRect/>
          </a:stretch>
        </p:blipFill>
        <p:spPr bwMode="auto">
          <a:xfrm>
            <a:off x="69850" y="908050"/>
            <a:ext cx="9002713" cy="5448300"/>
          </a:xfrm>
          <a:prstGeom prst="rect">
            <a:avLst/>
          </a:prstGeom>
          <a:noFill/>
          <a:ln w="9525">
            <a:noFill/>
            <a:miter lim="800000"/>
            <a:headEnd/>
            <a:tailEnd/>
          </a:ln>
        </p:spPr>
      </p:pic>
      <p:sp>
        <p:nvSpPr>
          <p:cNvPr id="119811" name="Text Box 3"/>
          <p:cNvSpPr txBox="1">
            <a:spLocks noChangeArrowheads="1"/>
          </p:cNvSpPr>
          <p:nvPr/>
        </p:nvSpPr>
        <p:spPr bwMode="auto">
          <a:xfrm>
            <a:off x="617538" y="98425"/>
            <a:ext cx="7835849" cy="615553"/>
          </a:xfrm>
          <a:prstGeom prst="rect">
            <a:avLst/>
          </a:prstGeom>
          <a:noFill/>
          <a:ln w="9525">
            <a:noFill/>
            <a:miter lim="800000"/>
            <a:headEnd/>
            <a:tailEnd/>
          </a:ln>
        </p:spPr>
        <p:txBody>
          <a:bodyPr wrap="none">
            <a:spAutoFit/>
          </a:bodyPr>
          <a:lstStyle/>
          <a:p>
            <a:pPr eaLnBrk="0" hangingPunct="0"/>
            <a:r>
              <a:rPr lang="it-IT" sz="2000" dirty="0"/>
              <a:t>Pedigree </a:t>
            </a:r>
            <a:r>
              <a:rPr lang="it-IT" sz="2000" dirty="0" smtClean="0"/>
              <a:t>of a </a:t>
            </a:r>
            <a:r>
              <a:rPr lang="it-IT" sz="2000" b="1" dirty="0" err="1" smtClean="0">
                <a:solidFill>
                  <a:srgbClr val="FF0000"/>
                </a:solidFill>
              </a:rPr>
              <a:t>dominant</a:t>
            </a:r>
            <a:r>
              <a:rPr lang="it-IT" sz="2000" b="1" dirty="0" smtClean="0">
                <a:solidFill>
                  <a:srgbClr val="FF0000"/>
                </a:solidFill>
              </a:rPr>
              <a:t> </a:t>
            </a:r>
            <a:r>
              <a:rPr lang="it-IT" sz="2000" dirty="0" err="1" smtClean="0"/>
              <a:t>phenotype</a:t>
            </a:r>
            <a:r>
              <a:rPr lang="it-IT" sz="2000" dirty="0" smtClean="0"/>
              <a:t> </a:t>
            </a:r>
            <a:r>
              <a:rPr lang="it-IT" sz="2000" dirty="0" err="1" smtClean="0"/>
              <a:t>determined</a:t>
            </a:r>
            <a:r>
              <a:rPr lang="it-IT" sz="2000" dirty="0" smtClean="0"/>
              <a:t> by a </a:t>
            </a:r>
            <a:r>
              <a:rPr lang="it-IT" sz="2000" dirty="0" err="1" smtClean="0"/>
              <a:t>dominant</a:t>
            </a:r>
            <a:r>
              <a:rPr lang="it-IT" sz="2000" dirty="0" smtClean="0"/>
              <a:t> allele </a:t>
            </a:r>
            <a:r>
              <a:rPr lang="it-IT" sz="2000" dirty="0"/>
              <a:t>(A).</a:t>
            </a:r>
          </a:p>
          <a:p>
            <a:pPr eaLnBrk="0" hangingPunct="0"/>
            <a:r>
              <a:rPr lang="it-IT" sz="1400" dirty="0" err="1"/>
              <a:t>A</a:t>
            </a:r>
            <a:r>
              <a:rPr lang="it-IT" sz="1400" dirty="0" err="1" smtClean="0"/>
              <a:t>ll</a:t>
            </a:r>
            <a:r>
              <a:rPr lang="it-IT" sz="1400" dirty="0" smtClean="0"/>
              <a:t> </a:t>
            </a:r>
            <a:r>
              <a:rPr lang="it-IT" sz="1400" dirty="0" err="1" smtClean="0"/>
              <a:t>genotypes</a:t>
            </a:r>
            <a:r>
              <a:rPr lang="it-IT" sz="1400" dirty="0" smtClean="0"/>
              <a:t> </a:t>
            </a:r>
            <a:r>
              <a:rPr lang="it-IT" sz="1400" dirty="0" err="1" smtClean="0"/>
              <a:t>have</a:t>
            </a:r>
            <a:r>
              <a:rPr lang="it-IT" sz="1400" dirty="0" smtClean="0"/>
              <a:t> </a:t>
            </a:r>
            <a:r>
              <a:rPr lang="it-IT" sz="1400" dirty="0" err="1" smtClean="0"/>
              <a:t>been</a:t>
            </a:r>
            <a:r>
              <a:rPr lang="it-IT" sz="1400" dirty="0" smtClean="0"/>
              <a:t> </a:t>
            </a:r>
            <a:r>
              <a:rPr lang="it-IT" sz="1400" dirty="0" err="1" smtClean="0"/>
              <a:t>identified</a:t>
            </a:r>
            <a:r>
              <a:rPr lang="it-IT" sz="1400" dirty="0" smtClean="0"/>
              <a:t> in </a:t>
            </a:r>
            <a:r>
              <a:rPr lang="it-IT" sz="1400" dirty="0" err="1" smtClean="0"/>
              <a:t>this</a:t>
            </a:r>
            <a:r>
              <a:rPr lang="it-IT" sz="1400" dirty="0" smtClean="0"/>
              <a:t> pedigree.</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it-IT" dirty="0" err="1" smtClean="0"/>
              <a:t>message</a:t>
            </a:r>
            <a:endParaRPr lang="it-IT" dirty="0" smtClean="0"/>
          </a:p>
        </p:txBody>
      </p:sp>
      <p:sp>
        <p:nvSpPr>
          <p:cNvPr id="120835" name="Rectangle 3"/>
          <p:cNvSpPr>
            <a:spLocks noGrp="1" noChangeArrowheads="1"/>
          </p:cNvSpPr>
          <p:nvPr>
            <p:ph type="body" idx="1"/>
          </p:nvPr>
        </p:nvSpPr>
        <p:spPr/>
        <p:txBody>
          <a:bodyPr/>
          <a:lstStyle/>
          <a:p>
            <a:pPr eaLnBrk="1" hangingPunct="1"/>
            <a:r>
              <a:rPr lang="it-IT" dirty="0" smtClean="0"/>
              <a:t>Family </a:t>
            </a:r>
            <a:r>
              <a:rPr lang="it-IT" dirty="0" err="1" smtClean="0"/>
              <a:t>trees</a:t>
            </a:r>
            <a:r>
              <a:rPr lang="it-IT" dirty="0" smtClean="0"/>
              <a:t> of </a:t>
            </a:r>
            <a:r>
              <a:rPr lang="it-IT" dirty="0" err="1" smtClean="0"/>
              <a:t>autosomal</a:t>
            </a:r>
            <a:r>
              <a:rPr lang="it-IT" dirty="0" smtClean="0"/>
              <a:t> </a:t>
            </a:r>
            <a:r>
              <a:rPr lang="it-IT" dirty="0" err="1" smtClean="0"/>
              <a:t>dominant</a:t>
            </a:r>
            <a:r>
              <a:rPr lang="it-IT" dirty="0" smtClean="0"/>
              <a:t> </a:t>
            </a:r>
            <a:r>
              <a:rPr lang="it-IT" dirty="0" err="1" smtClean="0"/>
              <a:t>diseases</a:t>
            </a:r>
            <a:r>
              <a:rPr lang="it-IT" dirty="0" smtClean="0"/>
              <a:t> show </a:t>
            </a:r>
            <a:r>
              <a:rPr lang="it-IT" dirty="0" err="1" smtClean="0"/>
              <a:t>both</a:t>
            </a:r>
            <a:r>
              <a:rPr lang="it-IT" dirty="0" smtClean="0"/>
              <a:t> male and </a:t>
            </a:r>
            <a:r>
              <a:rPr lang="it-IT" dirty="0" err="1" smtClean="0"/>
              <a:t>female</a:t>
            </a:r>
            <a:r>
              <a:rPr lang="it-IT" dirty="0" smtClean="0"/>
              <a:t> </a:t>
            </a:r>
            <a:r>
              <a:rPr lang="it-IT" dirty="0" err="1" smtClean="0"/>
              <a:t>patients</a:t>
            </a:r>
            <a:r>
              <a:rPr lang="it-IT" dirty="0" smtClean="0"/>
              <a:t> in </a:t>
            </a:r>
            <a:r>
              <a:rPr lang="it-IT" dirty="0" err="1" smtClean="0"/>
              <a:t>each</a:t>
            </a:r>
            <a:r>
              <a:rPr lang="it-IT" dirty="0" smtClean="0"/>
              <a:t> generation; </a:t>
            </a:r>
            <a:r>
              <a:rPr lang="it-IT" dirty="0" err="1" smtClean="0"/>
              <a:t>they</a:t>
            </a:r>
            <a:r>
              <a:rPr lang="it-IT" dirty="0" smtClean="0"/>
              <a:t> </a:t>
            </a:r>
            <a:r>
              <a:rPr lang="it-IT" dirty="0" err="1" smtClean="0"/>
              <a:t>also</a:t>
            </a:r>
            <a:r>
              <a:rPr lang="it-IT" dirty="0" smtClean="0"/>
              <a:t> show </a:t>
            </a:r>
            <a:r>
              <a:rPr lang="it-IT" dirty="0" err="1" smtClean="0"/>
              <a:t>that</a:t>
            </a:r>
            <a:r>
              <a:rPr lang="it-IT" dirty="0" smtClean="0"/>
              <a:t> </a:t>
            </a:r>
            <a:r>
              <a:rPr lang="it-IT" dirty="0" err="1" smtClean="0"/>
              <a:t>affected</a:t>
            </a:r>
            <a:r>
              <a:rPr lang="it-IT" dirty="0" smtClean="0"/>
              <a:t> men and </a:t>
            </a:r>
            <a:r>
              <a:rPr lang="it-IT" dirty="0" err="1" smtClean="0"/>
              <a:t>women</a:t>
            </a:r>
            <a:r>
              <a:rPr lang="it-IT" dirty="0" smtClean="0"/>
              <a:t> are in </a:t>
            </a:r>
            <a:r>
              <a:rPr lang="it-IT" dirty="0" err="1" smtClean="0"/>
              <a:t>equal</a:t>
            </a:r>
            <a:r>
              <a:rPr lang="it-IT" dirty="0" smtClean="0"/>
              <a:t> </a:t>
            </a:r>
            <a:r>
              <a:rPr lang="it-IT" dirty="0" err="1" smtClean="0"/>
              <a:t>numbers</a:t>
            </a:r>
            <a:r>
              <a:rPr lang="it-IT" dirty="0" smtClean="0"/>
              <a:t> and </a:t>
            </a:r>
            <a:r>
              <a:rPr lang="it-IT" dirty="0" err="1" smtClean="0"/>
              <a:t>transmit</a:t>
            </a:r>
            <a:r>
              <a:rPr lang="it-IT" dirty="0" smtClean="0"/>
              <a:t> the </a:t>
            </a:r>
            <a:r>
              <a:rPr lang="it-IT" dirty="0" err="1" smtClean="0"/>
              <a:t>disease</a:t>
            </a:r>
            <a:r>
              <a:rPr lang="it-IT" dirty="0" smtClean="0"/>
              <a:t> to </a:t>
            </a:r>
            <a:r>
              <a:rPr lang="it-IT" dirty="0" err="1" smtClean="0"/>
              <a:t>both</a:t>
            </a:r>
            <a:r>
              <a:rPr lang="it-IT" dirty="0" smtClean="0"/>
              <a:t> </a:t>
            </a:r>
            <a:r>
              <a:rPr lang="it-IT" dirty="0" err="1" smtClean="0"/>
              <a:t>sons</a:t>
            </a:r>
            <a:r>
              <a:rPr lang="it-IT" dirty="0" smtClean="0"/>
              <a:t> and </a:t>
            </a:r>
            <a:r>
              <a:rPr lang="it-IT" dirty="0" err="1" smtClean="0"/>
              <a:t>daughters</a:t>
            </a:r>
            <a:r>
              <a:rPr lang="it-IT" dirty="0" smtClean="0"/>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02-19"/>
          <p:cNvPicPr>
            <a:picLocks noChangeAspect="1" noChangeArrowheads="1"/>
          </p:cNvPicPr>
          <p:nvPr/>
        </p:nvPicPr>
        <p:blipFill>
          <a:blip r:embed="rId2"/>
          <a:srcRect/>
          <a:stretch>
            <a:fillRect/>
          </a:stretch>
        </p:blipFill>
        <p:spPr bwMode="auto">
          <a:xfrm>
            <a:off x="673100" y="1347788"/>
            <a:ext cx="7861300" cy="5510212"/>
          </a:xfrm>
          <a:prstGeom prst="rect">
            <a:avLst/>
          </a:prstGeom>
          <a:noFill/>
          <a:ln w="9525">
            <a:noFill/>
            <a:miter lim="800000"/>
            <a:headEnd/>
            <a:tailEnd/>
          </a:ln>
        </p:spPr>
      </p:pic>
      <p:sp>
        <p:nvSpPr>
          <p:cNvPr id="121859" name="Text Box 3"/>
          <p:cNvSpPr txBox="1">
            <a:spLocks noChangeArrowheads="1"/>
          </p:cNvSpPr>
          <p:nvPr/>
        </p:nvSpPr>
        <p:spPr bwMode="auto">
          <a:xfrm>
            <a:off x="512406" y="-71438"/>
            <a:ext cx="8259793" cy="1354217"/>
          </a:xfrm>
          <a:prstGeom prst="rect">
            <a:avLst/>
          </a:prstGeom>
          <a:noFill/>
          <a:ln w="9525">
            <a:noFill/>
            <a:miter lim="800000"/>
            <a:headEnd/>
            <a:tailEnd/>
          </a:ln>
        </p:spPr>
        <p:txBody>
          <a:bodyPr wrap="none">
            <a:spAutoFit/>
          </a:bodyPr>
          <a:lstStyle/>
          <a:p>
            <a:pPr algn="ctr" eaLnBrk="0" hangingPunct="0"/>
            <a:r>
              <a:rPr lang="it-IT" sz="4000" dirty="0" err="1" smtClean="0"/>
              <a:t>Piebaldism</a:t>
            </a:r>
            <a:r>
              <a:rPr lang="it-IT" dirty="0" smtClean="0"/>
              <a:t>, a rare </a:t>
            </a:r>
            <a:r>
              <a:rPr lang="it-IT" dirty="0" err="1" smtClean="0"/>
              <a:t>dominant</a:t>
            </a:r>
            <a:r>
              <a:rPr lang="it-IT" dirty="0" smtClean="0"/>
              <a:t> </a:t>
            </a:r>
            <a:r>
              <a:rPr lang="it-IT" dirty="0" err="1" smtClean="0"/>
              <a:t>phenotype</a:t>
            </a:r>
            <a:r>
              <a:rPr lang="it-IT" dirty="0" smtClean="0"/>
              <a:t> in man.</a:t>
            </a:r>
            <a:endParaRPr lang="it-IT" dirty="0"/>
          </a:p>
          <a:p>
            <a:pPr algn="ctr" eaLnBrk="0" hangingPunct="0"/>
            <a:r>
              <a:rPr lang="it-IT" sz="1400" dirty="0" err="1" smtClean="0"/>
              <a:t>Although</a:t>
            </a:r>
            <a:r>
              <a:rPr lang="it-IT" sz="1400" dirty="0" smtClean="0"/>
              <a:t> </a:t>
            </a:r>
            <a:r>
              <a:rPr lang="it-IT" sz="1400" dirty="0" err="1" smtClean="0"/>
              <a:t>this</a:t>
            </a:r>
            <a:r>
              <a:rPr lang="it-IT" sz="1400" dirty="0" smtClean="0"/>
              <a:t> </a:t>
            </a:r>
            <a:r>
              <a:rPr lang="it-IT" sz="1400" dirty="0" err="1" smtClean="0"/>
              <a:t>phenotype</a:t>
            </a:r>
            <a:r>
              <a:rPr lang="it-IT" sz="1400" dirty="0" smtClean="0"/>
              <a:t> </a:t>
            </a:r>
            <a:r>
              <a:rPr lang="it-IT" sz="1400" dirty="0" err="1" smtClean="0"/>
              <a:t>recurs</a:t>
            </a:r>
            <a:r>
              <a:rPr lang="it-IT" sz="1400" dirty="0" smtClean="0"/>
              <a:t> </a:t>
            </a:r>
            <a:r>
              <a:rPr lang="it-IT" sz="1400" dirty="0" err="1" smtClean="0"/>
              <a:t>sporadically</a:t>
            </a:r>
            <a:r>
              <a:rPr lang="it-IT" sz="1400" dirty="0" smtClean="0"/>
              <a:t> in </a:t>
            </a:r>
            <a:r>
              <a:rPr lang="it-IT" sz="1400" dirty="0" err="1" smtClean="0"/>
              <a:t>all</a:t>
            </a:r>
            <a:r>
              <a:rPr lang="it-IT" sz="1400" dirty="0" smtClean="0"/>
              <a:t> human </a:t>
            </a:r>
            <a:r>
              <a:rPr lang="it-IT" sz="1400" dirty="0" err="1" smtClean="0"/>
              <a:t>races</a:t>
            </a:r>
            <a:r>
              <a:rPr lang="it-IT" sz="1400" dirty="0" smtClean="0"/>
              <a:t>, </a:t>
            </a:r>
            <a:r>
              <a:rPr lang="it-IT" sz="1400" dirty="0" err="1" smtClean="0"/>
              <a:t>it</a:t>
            </a:r>
            <a:r>
              <a:rPr lang="it-IT" sz="1400" dirty="0" smtClean="0"/>
              <a:t> </a:t>
            </a:r>
            <a:r>
              <a:rPr lang="it-IT" sz="1400" dirty="0" err="1" smtClean="0"/>
              <a:t>is</a:t>
            </a:r>
            <a:r>
              <a:rPr lang="it-IT" sz="1400" dirty="0" smtClean="0"/>
              <a:t> </a:t>
            </a:r>
            <a:r>
              <a:rPr lang="it-IT" sz="1400" dirty="0" err="1" smtClean="0"/>
              <a:t>particularly</a:t>
            </a:r>
            <a:r>
              <a:rPr lang="it-IT" sz="1400" dirty="0" smtClean="0"/>
              <a:t> </a:t>
            </a:r>
            <a:r>
              <a:rPr lang="it-IT" sz="1400" dirty="0" err="1" smtClean="0"/>
              <a:t>evident</a:t>
            </a:r>
            <a:r>
              <a:rPr lang="it-IT" sz="1400" dirty="0" smtClean="0"/>
              <a:t> in </a:t>
            </a:r>
            <a:r>
              <a:rPr lang="it-IT" sz="1400" dirty="0" err="1" smtClean="0"/>
              <a:t>those</a:t>
            </a:r>
            <a:r>
              <a:rPr lang="it-IT" sz="1400" dirty="0" smtClean="0"/>
              <a:t> with dark </a:t>
            </a:r>
            <a:r>
              <a:rPr lang="it-IT" sz="1400" dirty="0" err="1" smtClean="0"/>
              <a:t>skin</a:t>
            </a:r>
            <a:r>
              <a:rPr lang="it-IT" sz="1400" dirty="0" smtClean="0"/>
              <a:t>.</a:t>
            </a:r>
          </a:p>
          <a:p>
            <a:pPr marL="342900" indent="-342900" algn="ctr" eaLnBrk="0" hangingPunct="0">
              <a:buAutoNum type="alphaLcParenBoth"/>
            </a:pPr>
            <a:r>
              <a:rPr lang="it-IT" sz="1400" dirty="0" smtClean="0"/>
              <a:t>the photo shows front and back </a:t>
            </a:r>
            <a:r>
              <a:rPr lang="it-IT" sz="1400" dirty="0" err="1" smtClean="0"/>
              <a:t>patients</a:t>
            </a:r>
            <a:r>
              <a:rPr lang="it-IT" sz="1400" dirty="0" smtClean="0"/>
              <a:t> </a:t>
            </a:r>
            <a:r>
              <a:rPr lang="it-IT" sz="1400" dirty="0" err="1" smtClean="0"/>
              <a:t>shown</a:t>
            </a:r>
            <a:r>
              <a:rPr lang="it-IT" sz="1400" dirty="0" smtClean="0"/>
              <a:t> in family </a:t>
            </a:r>
            <a:r>
              <a:rPr lang="it-IT" sz="1400" dirty="0" err="1" smtClean="0"/>
              <a:t>tree</a:t>
            </a:r>
            <a:r>
              <a:rPr lang="it-IT" sz="1400" dirty="0" smtClean="0"/>
              <a:t> (b) </a:t>
            </a:r>
            <a:r>
              <a:rPr lang="it-IT" sz="1400" dirty="0" err="1" smtClean="0"/>
              <a:t>as</a:t>
            </a:r>
            <a:r>
              <a:rPr lang="it-IT" sz="1400" dirty="0" smtClean="0"/>
              <a:t> IV</a:t>
            </a:r>
            <a:r>
              <a:rPr lang="it-IT" sz="1400" dirty="0"/>
              <a:t>-1, IV-3, III-5, III-8 e III-9</a:t>
            </a:r>
            <a:r>
              <a:rPr lang="it-IT" sz="1400" dirty="0" smtClean="0"/>
              <a:t>.</a:t>
            </a:r>
          </a:p>
          <a:p>
            <a:pPr algn="ctr" eaLnBrk="0" hangingPunct="0"/>
            <a:r>
              <a:rPr lang="it-IT" sz="1400" dirty="0" smtClean="0"/>
              <a:t>Note the </a:t>
            </a:r>
            <a:r>
              <a:rPr lang="it-IT" sz="1400" dirty="0" err="1" smtClean="0"/>
              <a:t>variability</a:t>
            </a:r>
            <a:r>
              <a:rPr lang="it-IT" sz="1400" dirty="0" smtClean="0"/>
              <a:t> of </a:t>
            </a:r>
            <a:r>
              <a:rPr lang="it-IT" sz="1400" dirty="0" err="1" smtClean="0"/>
              <a:t>phenotypic</a:t>
            </a:r>
            <a:r>
              <a:rPr lang="it-IT" sz="1400" dirty="0" smtClean="0"/>
              <a:t> </a:t>
            </a:r>
            <a:r>
              <a:rPr lang="it-IT" sz="1400" dirty="0" err="1" smtClean="0"/>
              <a:t>expression</a:t>
            </a:r>
            <a:r>
              <a:rPr lang="it-IT" sz="1400" dirty="0" smtClean="0"/>
              <a:t> of the </a:t>
            </a:r>
            <a:r>
              <a:rPr lang="it-IT" sz="1400" dirty="0" err="1" smtClean="0"/>
              <a:t>disease</a:t>
            </a:r>
            <a:r>
              <a:rPr lang="it-IT" sz="1400" dirty="0" smtClean="0"/>
              <a:t> in the </a:t>
            </a:r>
            <a:r>
              <a:rPr lang="it-IT" sz="1400" dirty="0" err="1" smtClean="0"/>
              <a:t>different</a:t>
            </a:r>
            <a:r>
              <a:rPr lang="it-IT" sz="1400" dirty="0" smtClean="0"/>
              <a:t> family </a:t>
            </a:r>
            <a:r>
              <a:rPr lang="it-IT" sz="1400" dirty="0" err="1" smtClean="0"/>
              <a:t>members</a:t>
            </a:r>
            <a:r>
              <a:rPr lang="it-IT" sz="1400" dirty="0" smtClean="0"/>
              <a:t>.</a:t>
            </a:r>
            <a:endParaRPr lang="it-IT"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85800" y="357188"/>
            <a:ext cx="7772400" cy="1143000"/>
          </a:xfrm>
        </p:spPr>
        <p:txBody>
          <a:bodyPr/>
          <a:lstStyle/>
          <a:p>
            <a:pPr eaLnBrk="1" hangingPunct="1"/>
            <a:r>
              <a:rPr lang="it-IT" b="1" dirty="0" err="1" smtClean="0"/>
              <a:t>Piebaldism</a:t>
            </a:r>
            <a:endParaRPr lang="it-IT" b="1" dirty="0" smtClean="0"/>
          </a:p>
        </p:txBody>
      </p:sp>
      <p:sp>
        <p:nvSpPr>
          <p:cNvPr id="122883" name="Rectangle 3"/>
          <p:cNvSpPr>
            <a:spLocks noGrp="1" noChangeArrowheads="1"/>
          </p:cNvSpPr>
          <p:nvPr>
            <p:ph type="body" idx="1"/>
          </p:nvPr>
        </p:nvSpPr>
        <p:spPr>
          <a:xfrm>
            <a:off x="457200" y="1412875"/>
            <a:ext cx="8507413" cy="5256213"/>
          </a:xfrm>
        </p:spPr>
        <p:txBody>
          <a:bodyPr/>
          <a:lstStyle/>
          <a:p>
            <a:pPr eaLnBrk="1" hangingPunct="1"/>
            <a:r>
              <a:rPr lang="it-IT" sz="2000" dirty="0" err="1" smtClean="0"/>
              <a:t>It</a:t>
            </a:r>
            <a:r>
              <a:rPr lang="it-IT" sz="2000" dirty="0" smtClean="0"/>
              <a:t> </a:t>
            </a:r>
            <a:r>
              <a:rPr lang="it-IT" sz="2000" dirty="0" err="1" smtClean="0"/>
              <a:t>is</a:t>
            </a:r>
            <a:r>
              <a:rPr lang="it-IT" sz="2000" dirty="0" smtClean="0"/>
              <a:t> </a:t>
            </a:r>
            <a:r>
              <a:rPr lang="it-IT" sz="2000" dirty="0" err="1" smtClean="0"/>
              <a:t>assumed</a:t>
            </a:r>
            <a:r>
              <a:rPr lang="it-IT" sz="2000" dirty="0" smtClean="0"/>
              <a:t> </a:t>
            </a:r>
            <a:r>
              <a:rPr lang="it-IT" sz="2000" dirty="0" err="1" smtClean="0"/>
              <a:t>that</a:t>
            </a:r>
            <a:r>
              <a:rPr lang="it-IT" sz="2000" dirty="0" smtClean="0"/>
              <a:t> the ‘</a:t>
            </a:r>
            <a:r>
              <a:rPr lang="it-IT" sz="2000" dirty="0" err="1" smtClean="0"/>
              <a:t>mottled</a:t>
            </a:r>
            <a:r>
              <a:rPr lang="it-IT" sz="2000" dirty="0" smtClean="0"/>
              <a:t>’ </a:t>
            </a:r>
            <a:r>
              <a:rPr lang="it-IT" sz="2000" dirty="0" err="1" smtClean="0"/>
              <a:t>skin</a:t>
            </a:r>
            <a:r>
              <a:rPr lang="it-IT" sz="2000" dirty="0" smtClean="0"/>
              <a:t> </a:t>
            </a:r>
            <a:r>
              <a:rPr lang="it-IT" sz="2000" dirty="0" err="1" smtClean="0"/>
              <a:t>pigmentation</a:t>
            </a:r>
            <a:r>
              <a:rPr lang="it-IT" sz="2000" dirty="0" smtClean="0"/>
              <a:t> </a:t>
            </a:r>
            <a:r>
              <a:rPr lang="it-IT" sz="2000" dirty="0" err="1" smtClean="0"/>
              <a:t>is</a:t>
            </a:r>
            <a:r>
              <a:rPr lang="it-IT" sz="2000" dirty="0" smtClean="0"/>
              <a:t> </a:t>
            </a:r>
            <a:r>
              <a:rPr lang="it-IT" sz="2000" dirty="0" err="1" smtClean="0"/>
              <a:t>caused</a:t>
            </a:r>
            <a:r>
              <a:rPr lang="it-IT" sz="2000" dirty="0" smtClean="0"/>
              <a:t> by a </a:t>
            </a:r>
            <a:r>
              <a:rPr lang="it-IT" sz="2000" dirty="0" err="1" smtClean="0"/>
              <a:t>dominant</a:t>
            </a:r>
            <a:r>
              <a:rPr lang="it-IT" sz="2000" dirty="0" smtClean="0"/>
              <a:t> allele </a:t>
            </a:r>
            <a:r>
              <a:rPr lang="it-IT" sz="2000" dirty="0" err="1" smtClean="0"/>
              <a:t>that</a:t>
            </a:r>
            <a:r>
              <a:rPr lang="it-IT" sz="2000" dirty="0" smtClean="0"/>
              <a:t> </a:t>
            </a:r>
            <a:r>
              <a:rPr lang="it-IT" sz="2000" dirty="0" err="1" smtClean="0"/>
              <a:t>interferes</a:t>
            </a:r>
            <a:r>
              <a:rPr lang="it-IT" sz="2000" dirty="0" smtClean="0"/>
              <a:t> with the </a:t>
            </a:r>
            <a:r>
              <a:rPr lang="it-IT" sz="2000" dirty="0" err="1" smtClean="0"/>
              <a:t>migration</a:t>
            </a:r>
            <a:r>
              <a:rPr lang="it-IT" sz="2000" dirty="0" smtClean="0"/>
              <a:t> of </a:t>
            </a:r>
            <a:r>
              <a:rPr lang="it-IT" sz="2000" dirty="0" err="1" smtClean="0"/>
              <a:t>melanocytes</a:t>
            </a:r>
            <a:r>
              <a:rPr lang="it-IT" sz="2000" dirty="0" smtClean="0"/>
              <a:t> from the </a:t>
            </a:r>
            <a:r>
              <a:rPr lang="it-IT" sz="2000" dirty="0" err="1" smtClean="0"/>
              <a:t>dorsal</a:t>
            </a:r>
            <a:r>
              <a:rPr lang="it-IT" sz="2000" dirty="0" smtClean="0"/>
              <a:t> to the </a:t>
            </a:r>
            <a:r>
              <a:rPr lang="it-IT" sz="2000" dirty="0" err="1" smtClean="0"/>
              <a:t>ventral</a:t>
            </a:r>
            <a:r>
              <a:rPr lang="it-IT" sz="2000" dirty="0" smtClean="0"/>
              <a:t> </a:t>
            </a:r>
            <a:r>
              <a:rPr lang="it-IT" sz="2000" dirty="0" err="1" smtClean="0"/>
              <a:t>surface</a:t>
            </a:r>
            <a:r>
              <a:rPr lang="it-IT" sz="2000" dirty="0" smtClean="0"/>
              <a:t> </a:t>
            </a:r>
            <a:r>
              <a:rPr lang="it-IT" sz="2000" dirty="0" err="1" smtClean="0"/>
              <a:t>during</a:t>
            </a:r>
            <a:r>
              <a:rPr lang="it-IT" sz="2000" dirty="0" smtClean="0"/>
              <a:t> </a:t>
            </a:r>
            <a:r>
              <a:rPr lang="it-IT" sz="2000" dirty="0" err="1" smtClean="0"/>
              <a:t>development</a:t>
            </a:r>
            <a:r>
              <a:rPr lang="it-IT" sz="2000" dirty="0" smtClean="0"/>
              <a:t>. Common </a:t>
            </a:r>
            <a:r>
              <a:rPr lang="it-IT" sz="2000" dirty="0" err="1" smtClean="0"/>
              <a:t>characteristics</a:t>
            </a:r>
            <a:r>
              <a:rPr lang="it-IT" sz="2000" dirty="0" smtClean="0"/>
              <a:t> include a </a:t>
            </a:r>
            <a:r>
              <a:rPr lang="it-IT" sz="2000" dirty="0" err="1" smtClean="0"/>
              <a:t>congenital</a:t>
            </a:r>
            <a:r>
              <a:rPr lang="it-IT" sz="2000" dirty="0" smtClean="0"/>
              <a:t> </a:t>
            </a:r>
            <a:r>
              <a:rPr lang="it-IT" sz="2000" dirty="0" err="1" smtClean="0"/>
              <a:t>white</a:t>
            </a:r>
            <a:r>
              <a:rPr lang="it-IT" sz="2000" dirty="0" smtClean="0"/>
              <a:t> </a:t>
            </a:r>
            <a:r>
              <a:rPr lang="it-IT" sz="2000" dirty="0" err="1" smtClean="0"/>
              <a:t>hair</a:t>
            </a:r>
            <a:r>
              <a:rPr lang="it-IT" sz="2000" dirty="0" smtClean="0"/>
              <a:t> </a:t>
            </a:r>
            <a:r>
              <a:rPr lang="it-IT" sz="2000" dirty="0" err="1" smtClean="0"/>
              <a:t>forelock</a:t>
            </a:r>
            <a:r>
              <a:rPr lang="it-IT" sz="2000" dirty="0" smtClean="0"/>
              <a:t>, </a:t>
            </a:r>
            <a:r>
              <a:rPr lang="it-IT" sz="2000" dirty="0" err="1" smtClean="0"/>
              <a:t>scattered</a:t>
            </a:r>
            <a:r>
              <a:rPr lang="it-IT" sz="2000" dirty="0" smtClean="0"/>
              <a:t> </a:t>
            </a:r>
            <a:r>
              <a:rPr lang="it-IT" sz="2000" dirty="0" err="1" smtClean="0"/>
              <a:t>normal</a:t>
            </a:r>
            <a:r>
              <a:rPr lang="it-IT" sz="2000" dirty="0" smtClean="0"/>
              <a:t> </a:t>
            </a:r>
            <a:r>
              <a:rPr lang="it-IT" sz="2000" dirty="0" err="1" smtClean="0"/>
              <a:t>pigmented</a:t>
            </a:r>
            <a:r>
              <a:rPr lang="it-IT" sz="2000" dirty="0" smtClean="0"/>
              <a:t> and </a:t>
            </a:r>
            <a:r>
              <a:rPr lang="it-IT" sz="2000" dirty="0" err="1" smtClean="0"/>
              <a:t>hypopigmented</a:t>
            </a:r>
            <a:r>
              <a:rPr lang="it-IT" sz="2000" dirty="0" smtClean="0"/>
              <a:t> </a:t>
            </a:r>
            <a:r>
              <a:rPr lang="it-IT" sz="2000" dirty="0" err="1" smtClean="0"/>
              <a:t>macules</a:t>
            </a:r>
            <a:r>
              <a:rPr lang="it-IT" sz="2000" dirty="0" smtClean="0"/>
              <a:t> and a </a:t>
            </a:r>
            <a:r>
              <a:rPr lang="it-IT" sz="2000" dirty="0" err="1" smtClean="0"/>
              <a:t>triangular</a:t>
            </a:r>
            <a:r>
              <a:rPr lang="it-IT" sz="2000" dirty="0" smtClean="0"/>
              <a:t> </a:t>
            </a:r>
            <a:r>
              <a:rPr lang="it-IT" sz="2000" dirty="0" err="1" smtClean="0"/>
              <a:t>shaped</a:t>
            </a:r>
            <a:r>
              <a:rPr lang="it-IT" sz="2000" dirty="0" smtClean="0"/>
              <a:t> </a:t>
            </a:r>
            <a:r>
              <a:rPr lang="it-IT" sz="2000" dirty="0" err="1" smtClean="0"/>
              <a:t>depigmented</a:t>
            </a:r>
            <a:r>
              <a:rPr lang="it-IT" sz="2000" dirty="0" smtClean="0"/>
              <a:t> patch on the </a:t>
            </a:r>
            <a:r>
              <a:rPr lang="it-IT" sz="2000" dirty="0" err="1" smtClean="0"/>
              <a:t>forehead</a:t>
            </a:r>
            <a:r>
              <a:rPr lang="it-IT" sz="2000" dirty="0" smtClean="0"/>
              <a:t>.</a:t>
            </a:r>
          </a:p>
          <a:p>
            <a:pPr eaLnBrk="1" hangingPunct="1"/>
            <a:endParaRPr lang="it-IT" sz="2000" dirty="0" smtClean="0"/>
          </a:p>
          <a:p>
            <a:pPr eaLnBrk="1" hangingPunct="1"/>
            <a:r>
              <a:rPr lang="it-IT" sz="2000" dirty="0" err="1" smtClean="0"/>
              <a:t>Piebaldism</a:t>
            </a:r>
            <a:r>
              <a:rPr lang="it-IT" sz="2000" dirty="0" smtClean="0"/>
              <a:t> </a:t>
            </a:r>
            <a:r>
              <a:rPr lang="it-IT" sz="2000" dirty="0" err="1" smtClean="0"/>
              <a:t>is</a:t>
            </a:r>
            <a:r>
              <a:rPr lang="it-IT" sz="2000" dirty="0" smtClean="0"/>
              <a:t> </a:t>
            </a:r>
            <a:r>
              <a:rPr lang="it-IT" sz="2000" dirty="0" err="1" smtClean="0"/>
              <a:t>different</a:t>
            </a:r>
            <a:r>
              <a:rPr lang="it-IT" sz="2000" dirty="0" smtClean="0"/>
              <a:t> from </a:t>
            </a:r>
            <a:r>
              <a:rPr lang="it-IT" sz="2000" dirty="0" err="1" smtClean="0"/>
              <a:t>albinism</a:t>
            </a:r>
            <a:r>
              <a:rPr lang="it-IT" sz="2000" dirty="0" smtClean="0"/>
              <a:t>. The </a:t>
            </a:r>
            <a:r>
              <a:rPr lang="it-IT" sz="2000" dirty="0" err="1" smtClean="0"/>
              <a:t>cells</a:t>
            </a:r>
            <a:r>
              <a:rPr lang="it-IT" sz="2000" dirty="0" smtClean="0"/>
              <a:t> of the </a:t>
            </a:r>
            <a:r>
              <a:rPr lang="it-IT" sz="2000" dirty="0" err="1" smtClean="0"/>
              <a:t>white</a:t>
            </a:r>
            <a:r>
              <a:rPr lang="it-IT" sz="2000" dirty="0" smtClean="0"/>
              <a:t> </a:t>
            </a:r>
            <a:r>
              <a:rPr lang="it-IT" sz="2000" dirty="0" err="1" smtClean="0"/>
              <a:t>patches</a:t>
            </a:r>
            <a:r>
              <a:rPr lang="it-IT" sz="2000" dirty="0" smtClean="0"/>
              <a:t> </a:t>
            </a:r>
            <a:r>
              <a:rPr lang="it-IT" sz="2000" dirty="0" err="1" smtClean="0"/>
              <a:t>have</a:t>
            </a:r>
            <a:r>
              <a:rPr lang="it-IT" sz="2000" dirty="0" smtClean="0"/>
              <a:t> the </a:t>
            </a:r>
            <a:r>
              <a:rPr lang="it-IT" sz="2000" dirty="0" err="1" smtClean="0"/>
              <a:t>genetic</a:t>
            </a:r>
            <a:r>
              <a:rPr lang="it-IT" sz="2000" dirty="0" smtClean="0"/>
              <a:t> </a:t>
            </a:r>
            <a:r>
              <a:rPr lang="it-IT" sz="2000" dirty="0" err="1" smtClean="0"/>
              <a:t>potential</a:t>
            </a:r>
            <a:r>
              <a:rPr lang="it-IT" sz="2000" dirty="0" smtClean="0"/>
              <a:t> to produce </a:t>
            </a:r>
            <a:r>
              <a:rPr lang="it-IT" sz="2000" dirty="0" err="1" smtClean="0"/>
              <a:t>melanin</a:t>
            </a:r>
            <a:r>
              <a:rPr lang="it-IT" sz="2000" dirty="0" smtClean="0"/>
              <a:t>, </a:t>
            </a:r>
            <a:r>
              <a:rPr lang="it-IT" sz="2000" dirty="0" err="1" smtClean="0"/>
              <a:t>but</a:t>
            </a:r>
            <a:r>
              <a:rPr lang="it-IT" sz="2000" dirty="0" smtClean="0"/>
              <a:t> </a:t>
            </a:r>
            <a:r>
              <a:rPr lang="it-IT" sz="2000" dirty="0" err="1" smtClean="0"/>
              <a:t>not</a:t>
            </a:r>
            <a:r>
              <a:rPr lang="it-IT" sz="2000" dirty="0" smtClean="0"/>
              <a:t> </a:t>
            </a:r>
            <a:r>
              <a:rPr lang="it-IT" sz="2000" dirty="0" err="1" smtClean="0"/>
              <a:t>being</a:t>
            </a:r>
            <a:r>
              <a:rPr lang="it-IT" sz="2000" dirty="0" smtClean="0"/>
              <a:t> </a:t>
            </a:r>
            <a:r>
              <a:rPr lang="it-IT" sz="2000" dirty="0" err="1" smtClean="0"/>
              <a:t>melanocytes</a:t>
            </a:r>
            <a:r>
              <a:rPr lang="it-IT" sz="2000" dirty="0" smtClean="0"/>
              <a:t> </a:t>
            </a:r>
            <a:r>
              <a:rPr lang="it-IT" sz="2000" dirty="0" err="1" smtClean="0"/>
              <a:t>they</a:t>
            </a:r>
            <a:r>
              <a:rPr lang="it-IT" sz="2000" dirty="0" smtClean="0"/>
              <a:t> are </a:t>
            </a:r>
            <a:r>
              <a:rPr lang="it-IT" sz="2000" dirty="0" err="1" smtClean="0"/>
              <a:t>not</a:t>
            </a:r>
            <a:r>
              <a:rPr lang="it-IT" sz="2000" dirty="0" smtClean="0"/>
              <a:t> </a:t>
            </a:r>
            <a:r>
              <a:rPr lang="it-IT" sz="2000" dirty="0" err="1" smtClean="0"/>
              <a:t>ontogenetically</a:t>
            </a:r>
            <a:r>
              <a:rPr lang="it-IT" sz="2000" dirty="0" smtClean="0"/>
              <a:t> </a:t>
            </a:r>
            <a:r>
              <a:rPr lang="it-IT" sz="2000" dirty="0" err="1" smtClean="0"/>
              <a:t>scheduled</a:t>
            </a:r>
            <a:r>
              <a:rPr lang="it-IT" sz="2000" dirty="0" smtClean="0"/>
              <a:t> to do so. </a:t>
            </a:r>
            <a:r>
              <a:rPr lang="it-IT" sz="2000" dirty="0" err="1" smtClean="0"/>
              <a:t>While</a:t>
            </a:r>
            <a:r>
              <a:rPr lang="it-IT" sz="2000" dirty="0" smtClean="0"/>
              <a:t> in </a:t>
            </a:r>
            <a:r>
              <a:rPr lang="it-IT" sz="2000" dirty="0" err="1" smtClean="0"/>
              <a:t>true</a:t>
            </a:r>
            <a:r>
              <a:rPr lang="it-IT" sz="2000" dirty="0" smtClean="0"/>
              <a:t> </a:t>
            </a:r>
            <a:r>
              <a:rPr lang="it-IT" sz="2000" dirty="0" err="1" smtClean="0"/>
              <a:t>albinism</a:t>
            </a:r>
            <a:r>
              <a:rPr lang="it-IT" sz="2000" dirty="0" smtClean="0"/>
              <a:t> </a:t>
            </a:r>
            <a:r>
              <a:rPr lang="it-IT" sz="2000" dirty="0" err="1" smtClean="0"/>
              <a:t>cells</a:t>
            </a:r>
            <a:r>
              <a:rPr lang="it-IT" sz="2000" dirty="0" smtClean="0"/>
              <a:t> do </a:t>
            </a:r>
            <a:r>
              <a:rPr lang="it-IT" sz="2000" dirty="0" err="1" smtClean="0"/>
              <a:t>not</a:t>
            </a:r>
            <a:r>
              <a:rPr lang="it-IT" sz="2000" dirty="0" smtClean="0"/>
              <a:t> </a:t>
            </a:r>
            <a:r>
              <a:rPr lang="it-IT" sz="2000" dirty="0" err="1" smtClean="0"/>
              <a:t>have</a:t>
            </a:r>
            <a:r>
              <a:rPr lang="it-IT" sz="2000" dirty="0" smtClean="0"/>
              <a:t> the </a:t>
            </a:r>
            <a:r>
              <a:rPr lang="it-IT" sz="2000" dirty="0" err="1" smtClean="0"/>
              <a:t>ability</a:t>
            </a:r>
            <a:r>
              <a:rPr lang="it-IT" sz="2000" dirty="0" smtClean="0"/>
              <a:t> to produce </a:t>
            </a:r>
            <a:r>
              <a:rPr lang="it-IT" sz="2000" dirty="0" err="1" smtClean="0"/>
              <a:t>melanin</a:t>
            </a:r>
            <a:r>
              <a:rPr lang="it-IT" sz="2000" dirty="0" smtClean="0"/>
              <a:t>.</a:t>
            </a:r>
          </a:p>
          <a:p>
            <a:pPr eaLnBrk="1" hangingPunct="1"/>
            <a:endParaRPr lang="it-IT" sz="2000" dirty="0" smtClean="0"/>
          </a:p>
          <a:p>
            <a:pPr eaLnBrk="1" hangingPunct="1"/>
            <a:r>
              <a:rPr lang="it-IT" sz="2000" dirty="0" err="1" smtClean="0"/>
              <a:t>Piebaldism</a:t>
            </a:r>
            <a:r>
              <a:rPr lang="it-IT" sz="2000" dirty="0" smtClean="0"/>
              <a:t> can be </a:t>
            </a:r>
            <a:r>
              <a:rPr lang="it-IT" sz="2000" dirty="0" err="1" smtClean="0"/>
              <a:t>caused</a:t>
            </a:r>
            <a:r>
              <a:rPr lang="it-IT" sz="2000" dirty="0" smtClean="0"/>
              <a:t> by </a:t>
            </a:r>
            <a:r>
              <a:rPr lang="it-IT" sz="2000" dirty="0" err="1" smtClean="0"/>
              <a:t>mutations</a:t>
            </a:r>
            <a:r>
              <a:rPr lang="it-IT" sz="2000" dirty="0" smtClean="0"/>
              <a:t> in c-kit, a protooncogene.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a:srcRect/>
          <a:stretch>
            <a:fillRect/>
          </a:stretch>
        </p:blipFill>
        <p:spPr bwMode="auto">
          <a:xfrm>
            <a:off x="762000" y="911225"/>
            <a:ext cx="7848600" cy="5232400"/>
          </a:xfrm>
          <a:prstGeom prst="rect">
            <a:avLst/>
          </a:prstGeom>
          <a:noFill/>
          <a:ln w="9525">
            <a:noFill/>
            <a:miter lim="800000"/>
            <a:headEnd/>
            <a:tailEnd/>
          </a:ln>
        </p:spPr>
      </p:pic>
      <p:sp>
        <p:nvSpPr>
          <p:cNvPr id="123907" name="Text Box 3"/>
          <p:cNvSpPr txBox="1">
            <a:spLocks noChangeArrowheads="1"/>
          </p:cNvSpPr>
          <p:nvPr/>
        </p:nvSpPr>
        <p:spPr bwMode="auto">
          <a:xfrm>
            <a:off x="158750" y="77788"/>
            <a:ext cx="8913813" cy="769937"/>
          </a:xfrm>
          <a:prstGeom prst="rect">
            <a:avLst/>
          </a:prstGeom>
          <a:noFill/>
          <a:ln w="9525">
            <a:noFill/>
            <a:miter lim="800000"/>
            <a:headEnd/>
            <a:tailEnd/>
          </a:ln>
        </p:spPr>
        <p:txBody>
          <a:bodyPr>
            <a:spAutoFit/>
          </a:bodyPr>
          <a:lstStyle/>
          <a:p>
            <a:pPr marL="342900" indent="-342900" algn="ctr" eaLnBrk="0" hangingPunct="0"/>
            <a:r>
              <a:rPr lang="it-IT" sz="4400" b="1" dirty="0" err="1" smtClean="0"/>
              <a:t>Familial</a:t>
            </a:r>
            <a:r>
              <a:rPr lang="it-IT" sz="4400" b="1" dirty="0" smtClean="0"/>
              <a:t> </a:t>
            </a:r>
            <a:r>
              <a:rPr lang="it-IT" sz="4400" b="1" dirty="0" err="1" smtClean="0"/>
              <a:t>hypercholesterolemia</a:t>
            </a:r>
            <a:endParaRPr lang="it-IT" sz="4400" b="1"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3"/>
          <a:srcRect/>
          <a:stretch>
            <a:fillRect/>
          </a:stretch>
        </p:blipFill>
        <p:spPr bwMode="auto">
          <a:xfrm>
            <a:off x="755650" y="549275"/>
            <a:ext cx="7947025" cy="2663825"/>
          </a:xfrm>
          <a:prstGeom prst="rect">
            <a:avLst/>
          </a:prstGeom>
          <a:noFill/>
          <a:ln w="9525">
            <a:noFill/>
            <a:miter lim="800000"/>
            <a:headEnd/>
            <a:tailEnd/>
          </a:ln>
        </p:spPr>
      </p:pic>
      <p:pic>
        <p:nvPicPr>
          <p:cNvPr id="861189" name="Picture 5"/>
          <p:cNvPicPr>
            <a:picLocks noChangeAspect="1" noChangeArrowheads="1"/>
          </p:cNvPicPr>
          <p:nvPr/>
        </p:nvPicPr>
        <p:blipFill>
          <a:blip r:embed="rId4"/>
          <a:srcRect/>
          <a:stretch>
            <a:fillRect/>
          </a:stretch>
        </p:blipFill>
        <p:spPr bwMode="auto">
          <a:xfrm>
            <a:off x="3276600" y="3752850"/>
            <a:ext cx="2806700" cy="310515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1189"/>
                                        </p:tgtEl>
                                        <p:attrNameLst>
                                          <p:attrName>style.visibility</p:attrName>
                                        </p:attrNameLst>
                                      </p:cBhvr>
                                      <p:to>
                                        <p:strVal val="visible"/>
                                      </p:to>
                                    </p:set>
                                    <p:animEffect transition="in" filter="fade">
                                      <p:cBhvr>
                                        <p:cTn id="7" dur="500"/>
                                        <p:tgtEl>
                                          <p:spTgt spid="861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ldl2"/>
          <p:cNvPicPr>
            <a:picLocks noChangeAspect="1" noChangeArrowheads="1"/>
          </p:cNvPicPr>
          <p:nvPr/>
        </p:nvPicPr>
        <p:blipFill>
          <a:blip r:embed="rId3"/>
          <a:srcRect/>
          <a:stretch>
            <a:fillRect/>
          </a:stretch>
        </p:blipFill>
        <p:spPr bwMode="auto">
          <a:xfrm>
            <a:off x="0" y="0"/>
            <a:ext cx="4749800" cy="3549650"/>
          </a:xfrm>
          <a:prstGeom prst="rect">
            <a:avLst/>
          </a:prstGeom>
          <a:noFill/>
          <a:ln w="9525">
            <a:noFill/>
            <a:miter lim="800000"/>
            <a:headEnd/>
            <a:tailEnd/>
          </a:ln>
        </p:spPr>
      </p:pic>
      <p:pic>
        <p:nvPicPr>
          <p:cNvPr id="208899" name="Picture 3"/>
          <p:cNvPicPr>
            <a:picLocks noChangeAspect="1" noChangeArrowheads="1"/>
          </p:cNvPicPr>
          <p:nvPr/>
        </p:nvPicPr>
        <p:blipFill>
          <a:blip r:embed="rId4"/>
          <a:srcRect/>
          <a:stretch>
            <a:fillRect/>
          </a:stretch>
        </p:blipFill>
        <p:spPr bwMode="auto">
          <a:xfrm>
            <a:off x="381000" y="3733800"/>
            <a:ext cx="2111375" cy="2949575"/>
          </a:xfrm>
          <a:prstGeom prst="rect">
            <a:avLst/>
          </a:prstGeom>
          <a:noFill/>
          <a:ln w="9525">
            <a:noFill/>
            <a:miter lim="800000"/>
            <a:headEnd/>
            <a:tailEnd/>
          </a:ln>
        </p:spPr>
      </p:pic>
      <p:pic>
        <p:nvPicPr>
          <p:cNvPr id="208900" name="Picture 4"/>
          <p:cNvPicPr>
            <a:picLocks noChangeAspect="1" noChangeArrowheads="1"/>
          </p:cNvPicPr>
          <p:nvPr/>
        </p:nvPicPr>
        <p:blipFill>
          <a:blip r:embed="rId5"/>
          <a:srcRect/>
          <a:stretch>
            <a:fillRect/>
          </a:stretch>
        </p:blipFill>
        <p:spPr bwMode="auto">
          <a:xfrm>
            <a:off x="2667000" y="3733800"/>
            <a:ext cx="2111375" cy="2987675"/>
          </a:xfrm>
          <a:prstGeom prst="rect">
            <a:avLst/>
          </a:prstGeom>
          <a:noFill/>
          <a:ln w="9525">
            <a:noFill/>
            <a:miter lim="800000"/>
            <a:headEnd/>
            <a:tailEnd/>
          </a:ln>
        </p:spPr>
      </p:pic>
      <p:pic>
        <p:nvPicPr>
          <p:cNvPr id="208901" name="Picture 5"/>
          <p:cNvPicPr>
            <a:picLocks noChangeAspect="1" noChangeArrowheads="1"/>
          </p:cNvPicPr>
          <p:nvPr/>
        </p:nvPicPr>
        <p:blipFill>
          <a:blip r:embed="rId6"/>
          <a:srcRect/>
          <a:stretch>
            <a:fillRect/>
          </a:stretch>
        </p:blipFill>
        <p:spPr bwMode="auto">
          <a:xfrm>
            <a:off x="4648200" y="3640160"/>
            <a:ext cx="4343400" cy="3074988"/>
          </a:xfrm>
          <a:prstGeom prst="rect">
            <a:avLst/>
          </a:prstGeom>
          <a:noFill/>
          <a:ln w="9525">
            <a:noFill/>
            <a:miter lim="800000"/>
            <a:headEnd/>
            <a:tailEnd/>
          </a:ln>
        </p:spPr>
      </p:pic>
      <p:sp>
        <p:nvSpPr>
          <p:cNvPr id="6" name="CasellaDiTesto 5"/>
          <p:cNvSpPr txBox="1"/>
          <p:nvPr/>
        </p:nvSpPr>
        <p:spPr>
          <a:xfrm>
            <a:off x="5000628" y="258901"/>
            <a:ext cx="3857652" cy="3477875"/>
          </a:xfrm>
          <a:prstGeom prst="rect">
            <a:avLst/>
          </a:prstGeom>
          <a:noFill/>
        </p:spPr>
        <p:txBody>
          <a:bodyPr wrap="square" rtlCol="0">
            <a:spAutoFit/>
          </a:bodyPr>
          <a:lstStyle/>
          <a:p>
            <a:r>
              <a:rPr lang="it-IT" sz="2000" dirty="0" smtClean="0"/>
              <a:t>A </a:t>
            </a:r>
            <a:r>
              <a:rPr lang="it-IT" sz="2000" dirty="0" err="1" smtClean="0"/>
              <a:t>typical</a:t>
            </a:r>
            <a:r>
              <a:rPr lang="it-IT" sz="2000" dirty="0" smtClean="0"/>
              <a:t> </a:t>
            </a:r>
            <a:r>
              <a:rPr lang="it-IT" sz="2000" dirty="0" err="1" smtClean="0"/>
              <a:t>symptom</a:t>
            </a:r>
            <a:r>
              <a:rPr lang="it-IT" sz="2000" dirty="0" smtClean="0"/>
              <a:t> </a:t>
            </a:r>
            <a:r>
              <a:rPr lang="it-IT" sz="2000" dirty="0" err="1" smtClean="0"/>
              <a:t>is</a:t>
            </a:r>
            <a:r>
              <a:rPr lang="it-IT" sz="2000" dirty="0" smtClean="0"/>
              <a:t> the </a:t>
            </a:r>
            <a:r>
              <a:rPr lang="it-IT" sz="2000" dirty="0" err="1" smtClean="0"/>
              <a:t>appearance</a:t>
            </a:r>
            <a:r>
              <a:rPr lang="it-IT" sz="2000" dirty="0" smtClean="0"/>
              <a:t> of </a:t>
            </a:r>
            <a:r>
              <a:rPr lang="it-IT" sz="2000" dirty="0" err="1" smtClean="0"/>
              <a:t>xanthomas</a:t>
            </a:r>
            <a:r>
              <a:rPr lang="it-IT" sz="2000" dirty="0" smtClean="0"/>
              <a:t> (</a:t>
            </a:r>
            <a:r>
              <a:rPr lang="it-IT" sz="2000" dirty="0" err="1" smtClean="0"/>
              <a:t>after</a:t>
            </a:r>
            <a:r>
              <a:rPr lang="it-IT" sz="2000" dirty="0" smtClean="0"/>
              <a:t> 30-40 </a:t>
            </a:r>
            <a:r>
              <a:rPr lang="it-IT" sz="2000" dirty="0" err="1" smtClean="0"/>
              <a:t>years</a:t>
            </a:r>
            <a:r>
              <a:rPr lang="it-IT" sz="2000" dirty="0" smtClean="0"/>
              <a:t> in </a:t>
            </a:r>
            <a:r>
              <a:rPr lang="it-IT" sz="2000" dirty="0" err="1" smtClean="0"/>
              <a:t>heterozygotes</a:t>
            </a:r>
            <a:r>
              <a:rPr lang="it-IT" sz="2000" dirty="0" smtClean="0"/>
              <a:t> and </a:t>
            </a:r>
            <a:r>
              <a:rPr lang="it-IT" sz="2000" dirty="0" err="1" smtClean="0"/>
              <a:t>within</a:t>
            </a:r>
            <a:r>
              <a:rPr lang="it-IT" sz="2000" dirty="0" smtClean="0"/>
              <a:t> the first </a:t>
            </a:r>
            <a:r>
              <a:rPr lang="it-IT" sz="2000" dirty="0" err="1" smtClean="0"/>
              <a:t>four</a:t>
            </a:r>
            <a:r>
              <a:rPr lang="it-IT" sz="2000" dirty="0" smtClean="0"/>
              <a:t> </a:t>
            </a:r>
            <a:r>
              <a:rPr lang="it-IT" sz="2000" dirty="0" err="1" smtClean="0"/>
              <a:t>years</a:t>
            </a:r>
            <a:r>
              <a:rPr lang="it-IT" sz="2000" dirty="0" smtClean="0"/>
              <a:t> in </a:t>
            </a:r>
            <a:r>
              <a:rPr lang="it-IT" sz="2000" dirty="0" err="1" smtClean="0"/>
              <a:t>homozygotes</a:t>
            </a:r>
            <a:r>
              <a:rPr lang="it-IT" sz="2000" dirty="0" smtClean="0"/>
              <a:t>), </a:t>
            </a:r>
            <a:r>
              <a:rPr lang="it-IT" sz="2000" dirty="0" err="1" smtClean="0"/>
              <a:t>accumulation</a:t>
            </a:r>
            <a:r>
              <a:rPr lang="it-IT" sz="2000" dirty="0" smtClean="0"/>
              <a:t> of </a:t>
            </a:r>
            <a:r>
              <a:rPr lang="it-IT" sz="2000" dirty="0" err="1" smtClean="0"/>
              <a:t>fat</a:t>
            </a:r>
            <a:r>
              <a:rPr lang="it-IT" sz="2000" dirty="0" smtClean="0"/>
              <a:t> </a:t>
            </a:r>
            <a:r>
              <a:rPr lang="it-IT" sz="2000" dirty="0" err="1" smtClean="0"/>
              <a:t>that</a:t>
            </a:r>
            <a:r>
              <a:rPr lang="it-IT" sz="2000" dirty="0" smtClean="0"/>
              <a:t> can be </a:t>
            </a:r>
            <a:r>
              <a:rPr lang="it-IT" sz="2000" dirty="0" err="1" smtClean="0"/>
              <a:t>observed</a:t>
            </a:r>
            <a:r>
              <a:rPr lang="it-IT" sz="2000" dirty="0" smtClean="0"/>
              <a:t> </a:t>
            </a:r>
            <a:r>
              <a:rPr lang="it-IT" sz="2000" dirty="0" err="1" smtClean="0"/>
              <a:t>at</a:t>
            </a:r>
            <a:r>
              <a:rPr lang="it-IT" sz="2000" dirty="0" smtClean="0"/>
              <a:t> the </a:t>
            </a:r>
            <a:r>
              <a:rPr lang="it-IT" sz="2000" dirty="0" err="1" smtClean="0"/>
              <a:t>level</a:t>
            </a:r>
            <a:r>
              <a:rPr lang="it-IT" sz="2000" dirty="0" smtClean="0"/>
              <a:t> of </a:t>
            </a:r>
            <a:r>
              <a:rPr lang="it-IT" sz="2000" dirty="0" err="1" smtClean="0"/>
              <a:t>tendons</a:t>
            </a:r>
            <a:r>
              <a:rPr lang="it-IT" sz="2000" dirty="0" smtClean="0"/>
              <a:t> in the </a:t>
            </a:r>
            <a:r>
              <a:rPr lang="it-IT" sz="2000" dirty="0" err="1" smtClean="0"/>
              <a:t>heterozygotes</a:t>
            </a:r>
            <a:r>
              <a:rPr lang="it-IT" sz="2000" dirty="0" smtClean="0"/>
              <a:t> (</a:t>
            </a:r>
            <a:r>
              <a:rPr lang="it-IT" sz="2000" dirty="0" err="1" smtClean="0"/>
              <a:t>tendon</a:t>
            </a:r>
            <a:r>
              <a:rPr lang="it-IT" sz="2000" dirty="0" smtClean="0"/>
              <a:t> </a:t>
            </a:r>
            <a:r>
              <a:rPr lang="it-IT" sz="2000" dirty="0" err="1" smtClean="0"/>
              <a:t>xanthomas</a:t>
            </a:r>
            <a:r>
              <a:rPr lang="it-IT" sz="2000" dirty="0" smtClean="0"/>
              <a:t>) and </a:t>
            </a:r>
            <a:r>
              <a:rPr lang="it-IT" sz="2000" dirty="0" err="1" smtClean="0"/>
              <a:t>skin</a:t>
            </a:r>
            <a:r>
              <a:rPr lang="it-IT" sz="2000" dirty="0" smtClean="0"/>
              <a:t> of the </a:t>
            </a:r>
            <a:r>
              <a:rPr lang="it-IT" sz="2000" dirty="0" err="1" smtClean="0"/>
              <a:t>elbows</a:t>
            </a:r>
            <a:r>
              <a:rPr lang="it-IT" sz="2000" dirty="0" smtClean="0"/>
              <a:t> and </a:t>
            </a:r>
            <a:r>
              <a:rPr lang="it-IT" sz="2000" dirty="0" err="1" smtClean="0"/>
              <a:t>knees</a:t>
            </a:r>
            <a:r>
              <a:rPr lang="it-IT" sz="2000" dirty="0" smtClean="0"/>
              <a:t> in the </a:t>
            </a:r>
            <a:r>
              <a:rPr lang="it-IT" sz="2000" dirty="0" err="1" smtClean="0"/>
              <a:t>homozygotes</a:t>
            </a:r>
            <a:r>
              <a:rPr lang="it-IT" sz="2000" dirty="0" smtClean="0"/>
              <a:t> (</a:t>
            </a:r>
            <a:r>
              <a:rPr lang="it-IT" sz="2000" dirty="0" err="1" smtClean="0"/>
              <a:t>cutaneous</a:t>
            </a:r>
            <a:r>
              <a:rPr lang="it-IT" sz="2000" dirty="0" smtClean="0"/>
              <a:t> </a:t>
            </a:r>
            <a:r>
              <a:rPr lang="it-IT" sz="2000" dirty="0" err="1" smtClean="0"/>
              <a:t>xanthomas</a:t>
            </a:r>
            <a:r>
              <a:rPr lang="it-IT" sz="2000" dirty="0" smtClean="0"/>
              <a:t>).</a:t>
            </a:r>
            <a:endParaRPr lang="it-IT" sz="20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8899"/>
                                        </p:tgtEl>
                                        <p:attrNameLst>
                                          <p:attrName>style.visibility</p:attrName>
                                        </p:attrNameLst>
                                      </p:cBhvr>
                                      <p:to>
                                        <p:strVal val="visible"/>
                                      </p:to>
                                    </p:set>
                                    <p:animEffect transition="in" filter="wipe(left)">
                                      <p:cBhvr>
                                        <p:cTn id="7" dur="500"/>
                                        <p:tgtEl>
                                          <p:spTgt spid="2088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8900"/>
                                        </p:tgtEl>
                                        <p:attrNameLst>
                                          <p:attrName>style.visibility</p:attrName>
                                        </p:attrNameLst>
                                      </p:cBhvr>
                                      <p:to>
                                        <p:strVal val="visible"/>
                                      </p:to>
                                    </p:set>
                                    <p:animEffect transition="in" filter="wipe(left)">
                                      <p:cBhvr>
                                        <p:cTn id="12" dur="500"/>
                                        <p:tgtEl>
                                          <p:spTgt spid="20890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8901"/>
                                        </p:tgtEl>
                                        <p:attrNameLst>
                                          <p:attrName>style.visibility</p:attrName>
                                        </p:attrNameLst>
                                      </p:cBhvr>
                                      <p:to>
                                        <p:strVal val="visible"/>
                                      </p:to>
                                    </p:set>
                                    <p:animEffect transition="in" filter="wipe(left)">
                                      <p:cBhvr>
                                        <p:cTn id="17" dur="500"/>
                                        <p:tgtEl>
                                          <p:spTgt spid="20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Segnaposto contenuto 2"/>
          <p:cNvSpPr>
            <a:spLocks noGrp="1"/>
          </p:cNvSpPr>
          <p:nvPr>
            <p:ph idx="1"/>
          </p:nvPr>
        </p:nvSpPr>
        <p:spPr/>
        <p:txBody>
          <a:bodyPr/>
          <a:lstStyle/>
          <a:p>
            <a:r>
              <a:rPr lang="it-IT" sz="2200" dirty="0" err="1" smtClean="0"/>
              <a:t>Condition</a:t>
            </a:r>
            <a:r>
              <a:rPr lang="it-IT" sz="2200" dirty="0" smtClean="0"/>
              <a:t> </a:t>
            </a:r>
            <a:r>
              <a:rPr lang="it-IT" sz="2200" dirty="0" err="1" smtClean="0"/>
              <a:t>characterized</a:t>
            </a:r>
            <a:r>
              <a:rPr lang="it-IT" sz="2200" dirty="0" smtClean="0"/>
              <a:t> by </a:t>
            </a:r>
            <a:r>
              <a:rPr lang="it-IT" sz="2200" dirty="0" err="1" smtClean="0"/>
              <a:t>elevated</a:t>
            </a:r>
            <a:r>
              <a:rPr lang="it-IT" sz="2200" dirty="0" smtClean="0"/>
              <a:t> </a:t>
            </a:r>
            <a:r>
              <a:rPr lang="it-IT" sz="2200" dirty="0" err="1" smtClean="0"/>
              <a:t>levels</a:t>
            </a:r>
            <a:r>
              <a:rPr lang="it-IT" sz="2200" dirty="0" smtClean="0"/>
              <a:t> of LDL-</a:t>
            </a:r>
            <a:r>
              <a:rPr lang="it-IT" sz="2200" dirty="0" err="1" smtClean="0"/>
              <a:t>cholesterol</a:t>
            </a:r>
            <a:r>
              <a:rPr lang="it-IT" sz="2200" dirty="0" smtClean="0"/>
              <a:t> in the </a:t>
            </a:r>
            <a:r>
              <a:rPr lang="it-IT" sz="2200" dirty="0" err="1" smtClean="0"/>
              <a:t>blood</a:t>
            </a:r>
            <a:r>
              <a:rPr lang="it-IT" sz="2200" dirty="0" smtClean="0"/>
              <a:t> (250-450 mg/dl in </a:t>
            </a:r>
            <a:r>
              <a:rPr lang="it-IT" sz="2200" dirty="0" err="1" smtClean="0"/>
              <a:t>heterozygotes</a:t>
            </a:r>
            <a:r>
              <a:rPr lang="it-IT" sz="2200" dirty="0" smtClean="0"/>
              <a:t>)</a:t>
            </a:r>
          </a:p>
          <a:p>
            <a:r>
              <a:rPr lang="it-IT" sz="2200" dirty="0" smtClean="0"/>
              <a:t>At </a:t>
            </a:r>
            <a:r>
              <a:rPr lang="it-IT" sz="2200" dirty="0" err="1" smtClean="0"/>
              <a:t>risk</a:t>
            </a:r>
            <a:r>
              <a:rPr lang="it-IT" sz="2200" dirty="0" smtClean="0"/>
              <a:t> </a:t>
            </a:r>
            <a:r>
              <a:rPr lang="it-IT" sz="2200" dirty="0" err="1" smtClean="0"/>
              <a:t>subjects</a:t>
            </a:r>
            <a:r>
              <a:rPr lang="it-IT" sz="2200" dirty="0" smtClean="0"/>
              <a:t> for </a:t>
            </a:r>
            <a:r>
              <a:rPr lang="it-IT" sz="2200" dirty="0" err="1" smtClean="0"/>
              <a:t>coronary</a:t>
            </a:r>
            <a:r>
              <a:rPr lang="it-IT" sz="2200" dirty="0" smtClean="0"/>
              <a:t> </a:t>
            </a:r>
            <a:r>
              <a:rPr lang="it-IT" sz="2200" dirty="0" err="1" smtClean="0"/>
              <a:t>heart</a:t>
            </a:r>
            <a:r>
              <a:rPr lang="it-IT" sz="2200" dirty="0" smtClean="0"/>
              <a:t> </a:t>
            </a:r>
            <a:r>
              <a:rPr lang="it-IT" sz="2200" dirty="0" err="1" smtClean="0"/>
              <a:t>disease</a:t>
            </a:r>
            <a:r>
              <a:rPr lang="it-IT" sz="2200" dirty="0" smtClean="0"/>
              <a:t>, </a:t>
            </a:r>
            <a:r>
              <a:rPr lang="it-IT" sz="2200" dirty="0" err="1" smtClean="0"/>
              <a:t>heart</a:t>
            </a:r>
            <a:r>
              <a:rPr lang="it-IT" sz="2200" dirty="0" smtClean="0"/>
              <a:t> </a:t>
            </a:r>
            <a:r>
              <a:rPr lang="it-IT" sz="2200" dirty="0" err="1" smtClean="0"/>
              <a:t>attack</a:t>
            </a:r>
            <a:r>
              <a:rPr lang="it-IT" sz="2200" dirty="0" smtClean="0"/>
              <a:t>, </a:t>
            </a:r>
            <a:r>
              <a:rPr lang="it-IT" sz="2200" dirty="0" err="1" smtClean="0"/>
              <a:t>stroke</a:t>
            </a:r>
            <a:endParaRPr lang="it-IT" sz="2200" dirty="0" smtClean="0"/>
          </a:p>
          <a:p>
            <a:r>
              <a:rPr lang="it-IT" sz="2200" dirty="0" err="1" smtClean="0"/>
              <a:t>Problems</a:t>
            </a:r>
            <a:r>
              <a:rPr lang="it-IT" sz="2200" dirty="0" smtClean="0"/>
              <a:t> </a:t>
            </a:r>
            <a:r>
              <a:rPr lang="it-IT" sz="2200" dirty="0" err="1" smtClean="0"/>
              <a:t>occur</a:t>
            </a:r>
            <a:r>
              <a:rPr lang="it-IT" sz="2200" dirty="0" smtClean="0"/>
              <a:t> </a:t>
            </a:r>
            <a:r>
              <a:rPr lang="it-IT" sz="2200" dirty="0" err="1" smtClean="0"/>
              <a:t>usually</a:t>
            </a:r>
            <a:r>
              <a:rPr lang="it-IT" sz="2200" dirty="0" smtClean="0"/>
              <a:t> </a:t>
            </a:r>
            <a:r>
              <a:rPr lang="it-IT" sz="2200" dirty="0" err="1" smtClean="0"/>
              <a:t>after</a:t>
            </a:r>
            <a:r>
              <a:rPr lang="it-IT" sz="2200" dirty="0" smtClean="0"/>
              <a:t> </a:t>
            </a:r>
            <a:r>
              <a:rPr lang="it-IT" sz="2200" dirty="0" err="1" smtClean="0"/>
              <a:t>reproductive</a:t>
            </a:r>
            <a:r>
              <a:rPr lang="it-IT" sz="2200" dirty="0" smtClean="0"/>
              <a:t> </a:t>
            </a:r>
            <a:r>
              <a:rPr lang="it-IT" sz="2200" dirty="0" err="1" smtClean="0"/>
              <a:t>age</a:t>
            </a:r>
            <a:endParaRPr lang="it-IT" sz="2200" dirty="0" smtClean="0"/>
          </a:p>
          <a:p>
            <a:r>
              <a:rPr lang="it-IT" sz="2200" dirty="0" err="1" smtClean="0"/>
              <a:t>Molecular</a:t>
            </a:r>
            <a:r>
              <a:rPr lang="it-IT" sz="2200" dirty="0" smtClean="0"/>
              <a:t> </a:t>
            </a:r>
            <a:r>
              <a:rPr lang="it-IT" sz="2200" dirty="0" err="1" smtClean="0"/>
              <a:t>defect</a:t>
            </a:r>
            <a:r>
              <a:rPr lang="it-IT" sz="2200" dirty="0" smtClean="0"/>
              <a:t> </a:t>
            </a:r>
            <a:r>
              <a:rPr lang="it-IT" sz="2200" dirty="0" err="1" smtClean="0"/>
              <a:t>resides</a:t>
            </a:r>
            <a:r>
              <a:rPr lang="it-IT" sz="2200" dirty="0" smtClean="0"/>
              <a:t> in </a:t>
            </a:r>
            <a:r>
              <a:rPr lang="it-IT" sz="2200" dirty="0" err="1" smtClean="0"/>
              <a:t>loss</a:t>
            </a:r>
            <a:r>
              <a:rPr lang="it-IT" sz="2200" dirty="0"/>
              <a:t>-</a:t>
            </a:r>
            <a:r>
              <a:rPr lang="it-IT" sz="2200" dirty="0" smtClean="0"/>
              <a:t>of-</a:t>
            </a:r>
            <a:r>
              <a:rPr lang="it-IT" sz="2200" dirty="0" err="1" smtClean="0"/>
              <a:t>function</a:t>
            </a:r>
            <a:r>
              <a:rPr lang="it-IT" sz="2200" b="1" dirty="0" smtClean="0"/>
              <a:t> </a:t>
            </a:r>
            <a:r>
              <a:rPr lang="it-IT" sz="2200" dirty="0" err="1" smtClean="0"/>
              <a:t>mutations</a:t>
            </a:r>
            <a:r>
              <a:rPr lang="it-IT" sz="2200" dirty="0" smtClean="0"/>
              <a:t> in the gene </a:t>
            </a:r>
            <a:r>
              <a:rPr lang="it-IT" sz="2200" dirty="0" err="1" smtClean="0"/>
              <a:t>encoding</a:t>
            </a:r>
            <a:r>
              <a:rPr lang="it-IT" sz="2200" dirty="0" smtClean="0"/>
              <a:t> the LDL </a:t>
            </a:r>
            <a:r>
              <a:rPr lang="it-IT" sz="2200" dirty="0" err="1" smtClean="0"/>
              <a:t>receptor</a:t>
            </a:r>
            <a:r>
              <a:rPr lang="it-IT" sz="2200" dirty="0" smtClean="0"/>
              <a:t> (</a:t>
            </a:r>
            <a:r>
              <a:rPr lang="it-IT" sz="2200" b="1" dirty="0" err="1" smtClean="0"/>
              <a:t>haploinsufficiency</a:t>
            </a:r>
            <a:r>
              <a:rPr lang="it-IT" sz="2200" dirty="0" smtClean="0"/>
              <a:t>)</a:t>
            </a:r>
          </a:p>
          <a:p>
            <a:r>
              <a:rPr lang="it-IT" sz="2200" dirty="0" smtClean="0"/>
              <a:t>More </a:t>
            </a:r>
            <a:r>
              <a:rPr lang="it-IT" sz="2200" dirty="0" err="1" smtClean="0"/>
              <a:t>rarely</a:t>
            </a:r>
            <a:r>
              <a:rPr lang="it-IT" sz="2200" dirty="0" smtClean="0"/>
              <a:t>, </a:t>
            </a:r>
            <a:r>
              <a:rPr lang="it-IT" sz="2200" dirty="0" err="1" smtClean="0"/>
              <a:t>loss</a:t>
            </a:r>
            <a:r>
              <a:rPr lang="it-IT" sz="2200" dirty="0" smtClean="0"/>
              <a:t>-of-</a:t>
            </a:r>
            <a:r>
              <a:rPr lang="it-IT" sz="2200" dirty="0" err="1" smtClean="0"/>
              <a:t>function</a:t>
            </a:r>
            <a:r>
              <a:rPr lang="it-IT" sz="2200" dirty="0" smtClean="0"/>
              <a:t> </a:t>
            </a:r>
            <a:r>
              <a:rPr lang="it-IT" sz="2200" dirty="0" err="1" smtClean="0"/>
              <a:t>mutations</a:t>
            </a:r>
            <a:r>
              <a:rPr lang="it-IT" sz="2200" dirty="0"/>
              <a:t> </a:t>
            </a:r>
            <a:r>
              <a:rPr lang="it-IT" sz="2200" dirty="0" smtClean="0"/>
              <a:t>in </a:t>
            </a:r>
            <a:r>
              <a:rPr lang="it-IT" sz="2200" dirty="0" err="1" smtClean="0"/>
              <a:t>ApoB</a:t>
            </a:r>
            <a:r>
              <a:rPr lang="it-IT" sz="2200" dirty="0" smtClean="0"/>
              <a:t> </a:t>
            </a:r>
            <a:r>
              <a:rPr lang="it-IT" sz="2200" dirty="0" err="1" smtClean="0"/>
              <a:t>molecule</a:t>
            </a:r>
            <a:endParaRPr lang="it-IT" sz="2200" dirty="0" smtClean="0"/>
          </a:p>
          <a:p>
            <a:r>
              <a:rPr lang="it-IT" sz="2200" dirty="0" smtClean="0"/>
              <a:t>In </a:t>
            </a:r>
            <a:r>
              <a:rPr lang="it-IT" sz="2200" dirty="0" err="1" smtClean="0"/>
              <a:t>most</a:t>
            </a:r>
            <a:r>
              <a:rPr lang="it-IT" sz="2200" dirty="0" smtClean="0"/>
              <a:t> </a:t>
            </a:r>
            <a:r>
              <a:rPr lang="it-IT" sz="2200" dirty="0" err="1" smtClean="0"/>
              <a:t>populations</a:t>
            </a:r>
            <a:r>
              <a:rPr lang="it-IT" sz="2200" dirty="0" smtClean="0"/>
              <a:t> the </a:t>
            </a:r>
            <a:r>
              <a:rPr lang="it-IT" sz="2200" dirty="0" err="1" smtClean="0"/>
              <a:t>frequency</a:t>
            </a:r>
            <a:r>
              <a:rPr lang="it-IT" sz="2200" dirty="0" smtClean="0"/>
              <a:t> </a:t>
            </a:r>
            <a:r>
              <a:rPr lang="it-IT" sz="2200" dirty="0" err="1" smtClean="0"/>
              <a:t>is</a:t>
            </a:r>
            <a:r>
              <a:rPr lang="it-IT" sz="2200" dirty="0" smtClean="0"/>
              <a:t> 1:500 (</a:t>
            </a:r>
            <a:r>
              <a:rPr lang="it-IT" sz="2200" dirty="0" err="1" smtClean="0"/>
              <a:t>it</a:t>
            </a:r>
            <a:r>
              <a:rPr lang="it-IT" sz="2200" dirty="0" smtClean="0"/>
              <a:t> </a:t>
            </a:r>
            <a:r>
              <a:rPr lang="it-IT" sz="2200" dirty="0" err="1" smtClean="0"/>
              <a:t>is</a:t>
            </a:r>
            <a:r>
              <a:rPr lang="it-IT" sz="2200" dirty="0" smtClean="0"/>
              <a:t> the </a:t>
            </a:r>
            <a:r>
              <a:rPr lang="it-IT" sz="2200" dirty="0" err="1" smtClean="0"/>
              <a:t>most</a:t>
            </a:r>
            <a:r>
              <a:rPr lang="it-IT" sz="2200" dirty="0" smtClean="0"/>
              <a:t> common </a:t>
            </a:r>
            <a:r>
              <a:rPr lang="it-IT" sz="2200" dirty="0" err="1" smtClean="0"/>
              <a:t>mendelian</a:t>
            </a:r>
            <a:r>
              <a:rPr lang="it-IT" sz="2200" dirty="0" smtClean="0"/>
              <a:t> </a:t>
            </a:r>
            <a:r>
              <a:rPr lang="it-IT" sz="2200" dirty="0" err="1" smtClean="0"/>
              <a:t>disorder</a:t>
            </a:r>
            <a:r>
              <a:rPr lang="it-IT" sz="2200" dirty="0" smtClean="0"/>
              <a:t> in </a:t>
            </a:r>
            <a:r>
              <a:rPr lang="it-IT" sz="2200" dirty="0" err="1" smtClean="0"/>
              <a:t>humans</a:t>
            </a:r>
            <a:r>
              <a:rPr lang="it-IT" sz="2200" dirty="0" smtClean="0"/>
              <a:t>)</a:t>
            </a:r>
          </a:p>
          <a:p>
            <a:r>
              <a:rPr lang="it-IT" sz="2200" dirty="0" err="1" smtClean="0"/>
              <a:t>Extremely</a:t>
            </a:r>
            <a:r>
              <a:rPr lang="it-IT" sz="2200" dirty="0" smtClean="0"/>
              <a:t> rare </a:t>
            </a:r>
            <a:r>
              <a:rPr lang="it-IT" sz="2200" dirty="0" err="1" smtClean="0"/>
              <a:t>homozygotes</a:t>
            </a:r>
            <a:r>
              <a:rPr lang="it-IT" sz="2200" dirty="0" smtClean="0"/>
              <a:t> (1:1.000.000), severe </a:t>
            </a:r>
            <a:r>
              <a:rPr lang="it-IT" sz="2200" dirty="0" err="1" smtClean="0"/>
              <a:t>clinical</a:t>
            </a:r>
            <a:r>
              <a:rPr lang="it-IT" sz="2200" dirty="0" smtClean="0"/>
              <a:t> </a:t>
            </a:r>
            <a:r>
              <a:rPr lang="it-IT" sz="2200" dirty="0" err="1" smtClean="0"/>
              <a:t>symptoms</a:t>
            </a:r>
            <a:r>
              <a:rPr lang="it-IT" sz="2200" dirty="0" smtClean="0"/>
              <a:t>, </a:t>
            </a:r>
            <a:r>
              <a:rPr lang="it-IT" sz="2200" dirty="0" err="1" smtClean="0"/>
              <a:t>often</a:t>
            </a:r>
            <a:r>
              <a:rPr lang="it-IT" sz="2200" dirty="0" smtClean="0"/>
              <a:t> do </a:t>
            </a:r>
            <a:r>
              <a:rPr lang="it-IT" sz="2200" dirty="0" err="1" smtClean="0"/>
              <a:t>not</a:t>
            </a:r>
            <a:r>
              <a:rPr lang="it-IT" sz="2200" dirty="0" smtClean="0"/>
              <a:t> </a:t>
            </a:r>
            <a:r>
              <a:rPr lang="it-IT" sz="2200" dirty="0" err="1" smtClean="0"/>
              <a:t>survive</a:t>
            </a:r>
            <a:r>
              <a:rPr lang="it-IT" sz="2200" dirty="0" smtClean="0"/>
              <a:t> </a:t>
            </a:r>
            <a:r>
              <a:rPr lang="it-IT" sz="2200" dirty="0" err="1" smtClean="0"/>
              <a:t>until</a:t>
            </a:r>
            <a:r>
              <a:rPr lang="it-IT" sz="2200" dirty="0" smtClean="0"/>
              <a:t> </a:t>
            </a:r>
            <a:r>
              <a:rPr lang="it-IT" sz="2200" dirty="0" err="1" smtClean="0"/>
              <a:t>reproductive</a:t>
            </a:r>
            <a:r>
              <a:rPr lang="it-IT" sz="2200" dirty="0" smtClean="0"/>
              <a:t> </a:t>
            </a:r>
            <a:r>
              <a:rPr lang="it-IT" sz="2200" dirty="0" err="1" smtClean="0"/>
              <a:t>age</a:t>
            </a:r>
            <a:endParaRPr lang="it-IT" sz="2200" dirty="0" smtClean="0"/>
          </a:p>
        </p:txBody>
      </p:sp>
      <p:sp>
        <p:nvSpPr>
          <p:cNvPr id="5" name="Text Box 3"/>
          <p:cNvSpPr txBox="1">
            <a:spLocks noChangeArrowheads="1"/>
          </p:cNvSpPr>
          <p:nvPr/>
        </p:nvSpPr>
        <p:spPr bwMode="auto">
          <a:xfrm>
            <a:off x="158750" y="77788"/>
            <a:ext cx="8913813" cy="769937"/>
          </a:xfrm>
          <a:prstGeom prst="rect">
            <a:avLst/>
          </a:prstGeom>
          <a:noFill/>
          <a:ln w="9525">
            <a:noFill/>
            <a:miter lim="800000"/>
            <a:headEnd/>
            <a:tailEnd/>
          </a:ln>
        </p:spPr>
        <p:txBody>
          <a:bodyPr>
            <a:spAutoFit/>
          </a:bodyPr>
          <a:lstStyle/>
          <a:p>
            <a:pPr marL="342900" indent="-342900" algn="ctr" eaLnBrk="0" hangingPunct="0"/>
            <a:r>
              <a:rPr lang="it-IT" sz="4400" b="1" dirty="0" err="1" smtClean="0"/>
              <a:t>Familial</a:t>
            </a:r>
            <a:r>
              <a:rPr lang="it-IT" sz="4400" b="1" dirty="0" smtClean="0"/>
              <a:t> </a:t>
            </a:r>
            <a:r>
              <a:rPr lang="it-IT" sz="4400" b="1" dirty="0" err="1" smtClean="0"/>
              <a:t>hypercholesterolemia</a:t>
            </a:r>
            <a:endParaRPr lang="it-IT" sz="4400" b="1" dirty="0"/>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3"/>
          <a:srcRect/>
          <a:stretch>
            <a:fillRect/>
          </a:stretch>
        </p:blipFill>
        <p:spPr bwMode="auto">
          <a:xfrm>
            <a:off x="0" y="381000"/>
            <a:ext cx="3965575" cy="6024563"/>
          </a:xfrm>
          <a:prstGeom prst="rect">
            <a:avLst/>
          </a:prstGeom>
          <a:noFill/>
          <a:ln w="9525">
            <a:noFill/>
            <a:miter lim="800000"/>
            <a:headEnd/>
            <a:tailEnd/>
          </a:ln>
        </p:spPr>
      </p:pic>
      <p:pic>
        <p:nvPicPr>
          <p:cNvPr id="210947" name="Picture 3"/>
          <p:cNvPicPr>
            <a:picLocks noChangeAspect="1" noChangeArrowheads="1"/>
          </p:cNvPicPr>
          <p:nvPr/>
        </p:nvPicPr>
        <p:blipFill>
          <a:blip r:embed="rId4"/>
          <a:srcRect/>
          <a:stretch>
            <a:fillRect/>
          </a:stretch>
        </p:blipFill>
        <p:spPr bwMode="auto">
          <a:xfrm>
            <a:off x="3962400" y="1316038"/>
            <a:ext cx="5181600" cy="3408362"/>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0947"/>
                                        </p:tgtEl>
                                        <p:attrNameLst>
                                          <p:attrName>style.visibility</p:attrName>
                                        </p:attrNameLst>
                                      </p:cBhvr>
                                      <p:to>
                                        <p:strVal val="visible"/>
                                      </p:to>
                                    </p:set>
                                    <p:animEffect transition="in" filter="wipe(left)">
                                      <p:cBhvr>
                                        <p:cTn id="7" dur="500"/>
                                        <p:tgtEl>
                                          <p:spTgt spid="210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3"/>
          <a:srcRect/>
          <a:stretch>
            <a:fillRect/>
          </a:stretch>
        </p:blipFill>
        <p:spPr bwMode="auto">
          <a:xfrm>
            <a:off x="0" y="76200"/>
            <a:ext cx="5038725" cy="4084638"/>
          </a:xfrm>
          <a:prstGeom prst="rect">
            <a:avLst/>
          </a:prstGeom>
          <a:noFill/>
          <a:ln w="9525">
            <a:noFill/>
            <a:miter lim="800000"/>
            <a:headEnd/>
            <a:tailEnd/>
          </a:ln>
        </p:spPr>
      </p:pic>
      <p:pic>
        <p:nvPicPr>
          <p:cNvPr id="211971" name="Picture 3"/>
          <p:cNvPicPr>
            <a:picLocks noChangeAspect="1" noChangeArrowheads="1"/>
          </p:cNvPicPr>
          <p:nvPr/>
        </p:nvPicPr>
        <p:blipFill>
          <a:blip r:embed="rId4"/>
          <a:srcRect/>
          <a:stretch>
            <a:fillRect/>
          </a:stretch>
        </p:blipFill>
        <p:spPr bwMode="auto">
          <a:xfrm>
            <a:off x="4495800" y="228600"/>
            <a:ext cx="4495800" cy="3519488"/>
          </a:xfrm>
          <a:prstGeom prst="rect">
            <a:avLst/>
          </a:prstGeom>
          <a:noFill/>
          <a:ln w="9525">
            <a:noFill/>
            <a:miter lim="800000"/>
            <a:headEnd/>
            <a:tailEnd/>
          </a:ln>
        </p:spPr>
      </p:pic>
      <p:pic>
        <p:nvPicPr>
          <p:cNvPr id="211972" name="Picture 4"/>
          <p:cNvPicPr>
            <a:picLocks noChangeAspect="1" noChangeArrowheads="1"/>
          </p:cNvPicPr>
          <p:nvPr/>
        </p:nvPicPr>
        <p:blipFill>
          <a:blip r:embed="rId5"/>
          <a:srcRect/>
          <a:stretch>
            <a:fillRect/>
          </a:stretch>
        </p:blipFill>
        <p:spPr bwMode="auto">
          <a:xfrm>
            <a:off x="1524000" y="4038600"/>
            <a:ext cx="5795963" cy="2676525"/>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1971"/>
                                        </p:tgtEl>
                                        <p:attrNameLst>
                                          <p:attrName>style.visibility</p:attrName>
                                        </p:attrNameLst>
                                      </p:cBhvr>
                                      <p:to>
                                        <p:strVal val="visible"/>
                                      </p:to>
                                    </p:set>
                                    <p:animEffect transition="in" filter="wipe(left)">
                                      <p:cBhvr>
                                        <p:cTn id="7" dur="500"/>
                                        <p:tgtEl>
                                          <p:spTgt spid="2119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1972"/>
                                        </p:tgtEl>
                                        <p:attrNameLst>
                                          <p:attrName>style.visibility</p:attrName>
                                        </p:attrNameLst>
                                      </p:cBhvr>
                                      <p:to>
                                        <p:strVal val="visible"/>
                                      </p:to>
                                    </p:set>
                                    <p:animEffect transition="in" filter="wipe(left)">
                                      <p:cBhvr>
                                        <p:cTn id="12" dur="500"/>
                                        <p:tgtEl>
                                          <p:spTgt spid="211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srcRect/>
          <a:stretch>
            <a:fillRect/>
          </a:stretch>
        </p:blipFill>
        <p:spPr bwMode="auto">
          <a:xfrm>
            <a:off x="1692275" y="1557338"/>
            <a:ext cx="6586538" cy="3144837"/>
          </a:xfrm>
          <a:prstGeom prst="rect">
            <a:avLst/>
          </a:prstGeom>
          <a:noFill/>
          <a:ln w="9525">
            <a:noFill/>
            <a:miter lim="800000"/>
            <a:headEnd/>
            <a:tailEnd/>
          </a:ln>
        </p:spPr>
      </p:pic>
      <p:sp>
        <p:nvSpPr>
          <p:cNvPr id="3" name="Text Box 3"/>
          <p:cNvSpPr txBox="1">
            <a:spLocks noChangeArrowheads="1"/>
          </p:cNvSpPr>
          <p:nvPr/>
        </p:nvSpPr>
        <p:spPr bwMode="auto">
          <a:xfrm>
            <a:off x="158750" y="77788"/>
            <a:ext cx="8913813" cy="769937"/>
          </a:xfrm>
          <a:prstGeom prst="rect">
            <a:avLst/>
          </a:prstGeom>
          <a:noFill/>
          <a:ln w="9525">
            <a:noFill/>
            <a:miter lim="800000"/>
            <a:headEnd/>
            <a:tailEnd/>
          </a:ln>
        </p:spPr>
        <p:txBody>
          <a:bodyPr>
            <a:spAutoFit/>
          </a:bodyPr>
          <a:lstStyle/>
          <a:p>
            <a:pPr marL="342900" indent="-342900" algn="ctr" eaLnBrk="0" hangingPunct="0"/>
            <a:r>
              <a:rPr lang="it-IT" sz="4400" b="1" dirty="0" err="1" smtClean="0"/>
              <a:t>Familial</a:t>
            </a:r>
            <a:r>
              <a:rPr lang="it-IT" sz="4400" b="1" dirty="0" smtClean="0"/>
              <a:t> </a:t>
            </a:r>
            <a:r>
              <a:rPr lang="it-IT" sz="4400" b="1" dirty="0" err="1" smtClean="0"/>
              <a:t>hypercholesterolemia</a:t>
            </a:r>
            <a:endParaRPr lang="it-IT" sz="4400" b="1"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234426" y="214290"/>
            <a:ext cx="4710469" cy="646331"/>
          </a:xfrm>
          <a:prstGeom prst="rect">
            <a:avLst/>
          </a:prstGeom>
          <a:noFill/>
        </p:spPr>
        <p:txBody>
          <a:bodyPr wrap="none" rtlCol="0">
            <a:spAutoFit/>
          </a:bodyPr>
          <a:lstStyle/>
          <a:p>
            <a:r>
              <a:rPr lang="it-IT" sz="3600" dirty="0" err="1" smtClean="0"/>
              <a:t>Therapeutic</a:t>
            </a:r>
            <a:r>
              <a:rPr lang="it-IT" sz="3600" dirty="0" smtClean="0"/>
              <a:t> </a:t>
            </a:r>
            <a:r>
              <a:rPr lang="it-IT" sz="3600" dirty="0" err="1" smtClean="0"/>
              <a:t>possibilities</a:t>
            </a:r>
            <a:endParaRPr lang="it-IT" sz="3600" dirty="0"/>
          </a:p>
        </p:txBody>
      </p:sp>
      <p:sp>
        <p:nvSpPr>
          <p:cNvPr id="4" name="CasellaDiTesto 3"/>
          <p:cNvSpPr txBox="1"/>
          <p:nvPr/>
        </p:nvSpPr>
        <p:spPr>
          <a:xfrm>
            <a:off x="571472" y="1142984"/>
            <a:ext cx="8215370" cy="4401205"/>
          </a:xfrm>
          <a:prstGeom prst="rect">
            <a:avLst/>
          </a:prstGeom>
          <a:noFill/>
        </p:spPr>
        <p:txBody>
          <a:bodyPr wrap="square" rtlCol="0">
            <a:spAutoFit/>
          </a:bodyPr>
          <a:lstStyle/>
          <a:p>
            <a:r>
              <a:rPr lang="it-IT" sz="2000" dirty="0" smtClean="0"/>
              <a:t>● </a:t>
            </a:r>
            <a:r>
              <a:rPr lang="it-IT" sz="2000" dirty="0" err="1" smtClean="0"/>
              <a:t>Heterozygous</a:t>
            </a:r>
            <a:r>
              <a:rPr lang="it-IT" sz="2000" dirty="0" smtClean="0"/>
              <a:t> </a:t>
            </a:r>
            <a:r>
              <a:rPr lang="it-IT" sz="2000" dirty="0" err="1" smtClean="0"/>
              <a:t>patients</a:t>
            </a:r>
            <a:r>
              <a:rPr lang="it-IT" sz="2000" dirty="0" smtClean="0"/>
              <a:t> are </a:t>
            </a:r>
            <a:r>
              <a:rPr lang="it-IT" sz="2000" dirty="0" err="1" smtClean="0"/>
              <a:t>recommended</a:t>
            </a:r>
            <a:r>
              <a:rPr lang="it-IT" sz="2000" dirty="0" smtClean="0"/>
              <a:t> for a </a:t>
            </a:r>
            <a:r>
              <a:rPr lang="it-IT" sz="2000" dirty="0" err="1" smtClean="0"/>
              <a:t>dietary</a:t>
            </a:r>
            <a:r>
              <a:rPr lang="it-IT" sz="2000" dirty="0" smtClean="0"/>
              <a:t> </a:t>
            </a:r>
            <a:r>
              <a:rPr lang="it-IT" sz="2000" dirty="0" err="1" smtClean="0"/>
              <a:t>intervention</a:t>
            </a:r>
            <a:r>
              <a:rPr lang="it-IT" sz="2000" dirty="0" smtClean="0"/>
              <a:t>, in </a:t>
            </a:r>
            <a:r>
              <a:rPr lang="it-IT" sz="2000" dirty="0" err="1" smtClean="0"/>
              <a:t>both</a:t>
            </a:r>
            <a:r>
              <a:rPr lang="it-IT" sz="2000" dirty="0" smtClean="0"/>
              <a:t> </a:t>
            </a:r>
            <a:r>
              <a:rPr lang="it-IT" sz="2000" dirty="0" err="1" smtClean="0"/>
              <a:t>children</a:t>
            </a:r>
            <a:r>
              <a:rPr lang="it-IT" sz="2000" dirty="0" smtClean="0"/>
              <a:t> and </a:t>
            </a:r>
            <a:r>
              <a:rPr lang="it-IT" sz="2000" dirty="0" err="1" smtClean="0"/>
              <a:t>adults</a:t>
            </a:r>
            <a:r>
              <a:rPr lang="it-IT" sz="2000" dirty="0" smtClean="0"/>
              <a:t>, </a:t>
            </a:r>
            <a:r>
              <a:rPr lang="it-IT" sz="2000" dirty="0" err="1" smtClean="0"/>
              <a:t>leading</a:t>
            </a:r>
            <a:r>
              <a:rPr lang="it-IT" sz="2000" dirty="0" smtClean="0"/>
              <a:t> to </a:t>
            </a:r>
            <a:r>
              <a:rPr lang="it-IT" sz="2000" dirty="0" err="1" smtClean="0"/>
              <a:t>lowering</a:t>
            </a:r>
            <a:r>
              <a:rPr lang="it-IT" sz="2000" dirty="0" smtClean="0"/>
              <a:t> </a:t>
            </a:r>
            <a:r>
              <a:rPr lang="it-IT" sz="2000" dirty="0" err="1" smtClean="0"/>
              <a:t>cholesterol</a:t>
            </a:r>
            <a:r>
              <a:rPr lang="it-IT" sz="2000" dirty="0" smtClean="0"/>
              <a:t> </a:t>
            </a:r>
            <a:r>
              <a:rPr lang="it-IT" sz="2000" dirty="0" err="1" smtClean="0"/>
              <a:t>uptake</a:t>
            </a:r>
            <a:r>
              <a:rPr lang="it-IT" sz="2000" dirty="0" smtClean="0"/>
              <a:t>. The </a:t>
            </a:r>
            <a:r>
              <a:rPr lang="it-IT" sz="2000" dirty="0" err="1" smtClean="0"/>
              <a:t>only</a:t>
            </a:r>
            <a:r>
              <a:rPr lang="it-IT" sz="2000" dirty="0" smtClean="0"/>
              <a:t> </a:t>
            </a:r>
            <a:r>
              <a:rPr lang="it-IT" sz="2000" dirty="0" err="1" smtClean="0"/>
              <a:t>dietary</a:t>
            </a:r>
            <a:r>
              <a:rPr lang="it-IT" sz="2000" dirty="0" smtClean="0"/>
              <a:t> </a:t>
            </a:r>
            <a:r>
              <a:rPr lang="it-IT" sz="2000" dirty="0" err="1" smtClean="0"/>
              <a:t>interventions</a:t>
            </a:r>
            <a:r>
              <a:rPr lang="it-IT" sz="2000" dirty="0" smtClean="0"/>
              <a:t> </a:t>
            </a:r>
            <a:r>
              <a:rPr lang="it-IT" sz="2000" dirty="0" err="1" smtClean="0"/>
              <a:t>is</a:t>
            </a:r>
            <a:r>
              <a:rPr lang="it-IT" sz="2000" dirty="0" smtClean="0"/>
              <a:t> </a:t>
            </a:r>
            <a:r>
              <a:rPr lang="it-IT" sz="2000" dirty="0" err="1" smtClean="0"/>
              <a:t>however</a:t>
            </a:r>
            <a:r>
              <a:rPr lang="it-IT" sz="2000" dirty="0" smtClean="0"/>
              <a:t> </a:t>
            </a:r>
            <a:r>
              <a:rPr lang="it-IT" sz="2000" dirty="0" err="1" smtClean="0"/>
              <a:t>not</a:t>
            </a:r>
            <a:r>
              <a:rPr lang="it-IT" sz="2000" dirty="0" smtClean="0"/>
              <a:t> </a:t>
            </a:r>
            <a:r>
              <a:rPr lang="it-IT" sz="2000" dirty="0" err="1" smtClean="0"/>
              <a:t>enough</a:t>
            </a:r>
            <a:r>
              <a:rPr lang="it-IT" sz="2000" dirty="0" smtClean="0"/>
              <a:t>.</a:t>
            </a:r>
          </a:p>
          <a:p>
            <a:endParaRPr lang="it-IT" sz="2000" dirty="0" smtClean="0"/>
          </a:p>
          <a:p>
            <a:r>
              <a:rPr lang="it-IT" sz="2000" dirty="0" smtClean="0"/>
              <a:t>● </a:t>
            </a:r>
            <a:r>
              <a:rPr lang="it-IT" sz="2000" dirty="0" err="1" smtClean="0"/>
              <a:t>Adult</a:t>
            </a:r>
            <a:r>
              <a:rPr lang="it-IT" sz="2000" dirty="0" smtClean="0"/>
              <a:t> </a:t>
            </a:r>
            <a:r>
              <a:rPr lang="it-IT" sz="2000" dirty="0" err="1" smtClean="0"/>
              <a:t>heterozygous</a:t>
            </a:r>
            <a:r>
              <a:rPr lang="it-IT" sz="2000" dirty="0" smtClean="0"/>
              <a:t> </a:t>
            </a:r>
            <a:r>
              <a:rPr lang="it-IT" sz="2000" dirty="0" err="1" smtClean="0"/>
              <a:t>patients</a:t>
            </a:r>
            <a:r>
              <a:rPr lang="it-IT" sz="2000" dirty="0" smtClean="0"/>
              <a:t> are </a:t>
            </a:r>
            <a:r>
              <a:rPr lang="it-IT" sz="2000" dirty="0" err="1" smtClean="0"/>
              <a:t>treated</a:t>
            </a:r>
            <a:r>
              <a:rPr lang="it-IT" sz="2000" dirty="0" smtClean="0"/>
              <a:t> with </a:t>
            </a:r>
            <a:r>
              <a:rPr lang="it-IT" sz="2000" dirty="0" err="1" smtClean="0"/>
              <a:t>drugs</a:t>
            </a:r>
            <a:r>
              <a:rPr lang="it-IT" sz="2000" dirty="0" smtClean="0"/>
              <a:t> </a:t>
            </a:r>
            <a:r>
              <a:rPr lang="it-IT" sz="2000" dirty="0" err="1" smtClean="0"/>
              <a:t>that</a:t>
            </a:r>
            <a:r>
              <a:rPr lang="it-IT" sz="2000" dirty="0" smtClean="0"/>
              <a:t> </a:t>
            </a:r>
            <a:r>
              <a:rPr lang="it-IT" sz="2000" dirty="0" err="1" smtClean="0"/>
              <a:t>inhibit</a:t>
            </a:r>
            <a:r>
              <a:rPr lang="it-IT" sz="2000" dirty="0" smtClean="0"/>
              <a:t> the production of </a:t>
            </a:r>
            <a:r>
              <a:rPr lang="it-IT" sz="2000" dirty="0" err="1" smtClean="0"/>
              <a:t>cholesterol</a:t>
            </a:r>
            <a:r>
              <a:rPr lang="it-IT" sz="2000" dirty="0" smtClean="0"/>
              <a:t>. </a:t>
            </a:r>
            <a:r>
              <a:rPr lang="it-IT" sz="2000" dirty="0" err="1" smtClean="0"/>
              <a:t>These</a:t>
            </a:r>
            <a:r>
              <a:rPr lang="it-IT" sz="2000" dirty="0" smtClean="0"/>
              <a:t> </a:t>
            </a:r>
            <a:r>
              <a:rPr lang="it-IT" sz="2000" dirty="0" err="1" smtClean="0"/>
              <a:t>drugs</a:t>
            </a:r>
            <a:r>
              <a:rPr lang="it-IT" sz="2000" dirty="0" smtClean="0"/>
              <a:t> are </a:t>
            </a:r>
            <a:r>
              <a:rPr lang="it-IT" sz="2000" dirty="0" err="1" smtClean="0"/>
              <a:t>called</a:t>
            </a:r>
            <a:r>
              <a:rPr lang="it-IT" sz="2000" dirty="0" smtClean="0"/>
              <a:t> </a:t>
            </a:r>
            <a:r>
              <a:rPr lang="it-IT" sz="2000" dirty="0" err="1" smtClean="0"/>
              <a:t>statins</a:t>
            </a:r>
            <a:r>
              <a:rPr lang="it-IT" sz="2000" dirty="0" smtClean="0"/>
              <a:t>. In some </a:t>
            </a:r>
            <a:r>
              <a:rPr lang="it-IT" sz="2000" dirty="0" err="1" smtClean="0"/>
              <a:t>cases</a:t>
            </a:r>
            <a:r>
              <a:rPr lang="it-IT" sz="2000" dirty="0" smtClean="0"/>
              <a:t>, </a:t>
            </a:r>
            <a:r>
              <a:rPr lang="it-IT" sz="2000" dirty="0" err="1" smtClean="0"/>
              <a:t>other</a:t>
            </a:r>
            <a:r>
              <a:rPr lang="it-IT" sz="2000" dirty="0" smtClean="0"/>
              <a:t> </a:t>
            </a:r>
            <a:r>
              <a:rPr lang="it-IT" sz="2000" dirty="0" err="1" smtClean="0"/>
              <a:t>drugs</a:t>
            </a:r>
            <a:r>
              <a:rPr lang="it-IT" sz="2000" dirty="0" smtClean="0"/>
              <a:t> can be </a:t>
            </a:r>
            <a:r>
              <a:rPr lang="it-IT" sz="2000" dirty="0" err="1" smtClean="0"/>
              <a:t>used</a:t>
            </a:r>
            <a:r>
              <a:rPr lang="it-IT" sz="2000" dirty="0" smtClean="0"/>
              <a:t> </a:t>
            </a:r>
            <a:r>
              <a:rPr lang="it-IT" sz="2000" dirty="0" err="1" smtClean="0"/>
              <a:t>together</a:t>
            </a:r>
            <a:r>
              <a:rPr lang="it-IT" sz="2000" dirty="0" smtClean="0"/>
              <a:t> with </a:t>
            </a:r>
            <a:r>
              <a:rPr lang="it-IT" sz="2000" dirty="0" err="1" smtClean="0"/>
              <a:t>statins</a:t>
            </a:r>
            <a:r>
              <a:rPr lang="it-IT" sz="2000" dirty="0" smtClean="0"/>
              <a:t> (</a:t>
            </a:r>
            <a:r>
              <a:rPr lang="it-IT" sz="2000" dirty="0" err="1" smtClean="0"/>
              <a:t>resins</a:t>
            </a:r>
            <a:r>
              <a:rPr lang="it-IT" sz="2000" dirty="0" smtClean="0"/>
              <a:t>) </a:t>
            </a:r>
            <a:r>
              <a:rPr lang="it-IT" sz="2000" dirty="0" err="1" smtClean="0"/>
              <a:t>having</a:t>
            </a:r>
            <a:r>
              <a:rPr lang="it-IT" sz="2000" dirty="0" smtClean="0"/>
              <a:t> the </a:t>
            </a:r>
            <a:r>
              <a:rPr lang="it-IT" sz="2000" dirty="0" err="1" smtClean="0"/>
              <a:t>effect</a:t>
            </a:r>
            <a:r>
              <a:rPr lang="it-IT" sz="2000" dirty="0" smtClean="0"/>
              <a:t> to </a:t>
            </a:r>
            <a:r>
              <a:rPr lang="it-IT" sz="2000" dirty="0" err="1" smtClean="0"/>
              <a:t>sequester</a:t>
            </a:r>
            <a:r>
              <a:rPr lang="it-IT" sz="2000" dirty="0" smtClean="0"/>
              <a:t> bile </a:t>
            </a:r>
            <a:r>
              <a:rPr lang="it-IT" sz="2000" dirty="0" err="1" smtClean="0"/>
              <a:t>acids</a:t>
            </a:r>
            <a:r>
              <a:rPr lang="it-IT" sz="2000" dirty="0" smtClean="0"/>
              <a:t> (</a:t>
            </a:r>
            <a:r>
              <a:rPr lang="it-IT" sz="2000" dirty="0" err="1" smtClean="0"/>
              <a:t>derived</a:t>
            </a:r>
            <a:r>
              <a:rPr lang="it-IT" sz="2000" dirty="0" smtClean="0"/>
              <a:t> from </a:t>
            </a:r>
            <a:r>
              <a:rPr lang="it-IT" sz="2000" dirty="0" err="1" smtClean="0"/>
              <a:t>cholesterol</a:t>
            </a:r>
            <a:r>
              <a:rPr lang="it-IT" sz="2000" dirty="0" smtClean="0"/>
              <a:t>), </a:t>
            </a:r>
            <a:r>
              <a:rPr lang="it-IT" sz="2000" dirty="0" err="1" smtClean="0"/>
              <a:t>which</a:t>
            </a:r>
            <a:r>
              <a:rPr lang="it-IT" sz="2000" dirty="0" smtClean="0"/>
              <a:t> are </a:t>
            </a:r>
            <a:r>
              <a:rPr lang="it-IT" sz="2000" dirty="0" err="1" smtClean="0"/>
              <a:t>then</a:t>
            </a:r>
            <a:r>
              <a:rPr lang="it-IT" sz="2000" dirty="0" smtClean="0"/>
              <a:t> </a:t>
            </a:r>
            <a:r>
              <a:rPr lang="it-IT" sz="2000" dirty="0" err="1" smtClean="0"/>
              <a:t>excreted</a:t>
            </a:r>
            <a:r>
              <a:rPr lang="it-IT" sz="2000" dirty="0" smtClean="0"/>
              <a:t> with </a:t>
            </a:r>
            <a:r>
              <a:rPr lang="it-IT" sz="2000" dirty="0" err="1" smtClean="0"/>
              <a:t>feces</a:t>
            </a:r>
            <a:r>
              <a:rPr lang="it-IT" sz="2000" dirty="0" smtClean="0"/>
              <a:t> and are </a:t>
            </a:r>
            <a:r>
              <a:rPr lang="it-IT" sz="2000" dirty="0" err="1" smtClean="0"/>
              <a:t>not</a:t>
            </a:r>
            <a:r>
              <a:rPr lang="it-IT" sz="2000" dirty="0" smtClean="0"/>
              <a:t> ‘</a:t>
            </a:r>
            <a:r>
              <a:rPr lang="it-IT" sz="2000" dirty="0" err="1" smtClean="0"/>
              <a:t>recycled</a:t>
            </a:r>
            <a:r>
              <a:rPr lang="it-IT" sz="2000" dirty="0" smtClean="0"/>
              <a:t>’ from the body.</a:t>
            </a:r>
          </a:p>
          <a:p>
            <a:endParaRPr lang="it-IT" sz="2000" dirty="0" smtClean="0"/>
          </a:p>
          <a:p>
            <a:r>
              <a:rPr lang="it-IT" sz="2000" dirty="0" smtClean="0"/>
              <a:t>● In </a:t>
            </a:r>
            <a:r>
              <a:rPr lang="it-IT" sz="2000" dirty="0" err="1" smtClean="0"/>
              <a:t>homozygotes</a:t>
            </a:r>
            <a:r>
              <a:rPr lang="it-IT" sz="2000" dirty="0" smtClean="0"/>
              <a:t> </a:t>
            </a:r>
            <a:r>
              <a:rPr lang="it-IT" sz="2000" dirty="0" err="1" smtClean="0"/>
              <a:t>drug</a:t>
            </a:r>
            <a:r>
              <a:rPr lang="it-IT" sz="2000" dirty="0" smtClean="0"/>
              <a:t> </a:t>
            </a:r>
            <a:r>
              <a:rPr lang="it-IT" sz="2000" dirty="0" err="1" smtClean="0"/>
              <a:t>therapy</a:t>
            </a:r>
            <a:r>
              <a:rPr lang="it-IT" sz="2000" dirty="0" smtClean="0"/>
              <a:t> </a:t>
            </a:r>
            <a:r>
              <a:rPr lang="it-IT" sz="2000" dirty="0" err="1" smtClean="0"/>
              <a:t>based</a:t>
            </a:r>
            <a:r>
              <a:rPr lang="it-IT" sz="2000" dirty="0" smtClean="0"/>
              <a:t> on </a:t>
            </a:r>
            <a:r>
              <a:rPr lang="it-IT" sz="2000" dirty="0" err="1" smtClean="0"/>
              <a:t>statins</a:t>
            </a:r>
            <a:r>
              <a:rPr lang="it-IT" sz="2000" dirty="0" smtClean="0"/>
              <a:t> and </a:t>
            </a:r>
            <a:r>
              <a:rPr lang="it-IT" sz="2000" dirty="0" err="1" smtClean="0"/>
              <a:t>resins</a:t>
            </a:r>
            <a:r>
              <a:rPr lang="it-IT" sz="2000" dirty="0" smtClean="0"/>
              <a:t> </a:t>
            </a:r>
            <a:r>
              <a:rPr lang="it-IT" sz="2000" dirty="0" err="1" smtClean="0"/>
              <a:t>generally</a:t>
            </a:r>
            <a:r>
              <a:rPr lang="it-IT" sz="2000" dirty="0" smtClean="0"/>
              <a:t> </a:t>
            </a:r>
            <a:r>
              <a:rPr lang="it-IT" sz="2000" dirty="0" err="1" smtClean="0"/>
              <a:t>fails</a:t>
            </a:r>
            <a:r>
              <a:rPr lang="it-IT" sz="2000" dirty="0" smtClean="0"/>
              <a:t>. </a:t>
            </a:r>
            <a:r>
              <a:rPr lang="it-IT" sz="2000" dirty="0" err="1" smtClean="0"/>
              <a:t>Therapeutic</a:t>
            </a:r>
            <a:r>
              <a:rPr lang="it-IT" sz="2000" dirty="0" smtClean="0"/>
              <a:t> </a:t>
            </a:r>
            <a:r>
              <a:rPr lang="it-IT" sz="2000" dirty="0" err="1" smtClean="0"/>
              <a:t>intervention</a:t>
            </a:r>
            <a:r>
              <a:rPr lang="it-IT" sz="2000" dirty="0" smtClean="0"/>
              <a:t> </a:t>
            </a:r>
            <a:r>
              <a:rPr lang="it-IT" sz="2000" dirty="0" err="1" smtClean="0"/>
              <a:t>clinically</a:t>
            </a:r>
            <a:r>
              <a:rPr lang="it-IT" sz="2000" dirty="0" smtClean="0"/>
              <a:t> </a:t>
            </a:r>
            <a:r>
              <a:rPr lang="it-IT" sz="2000" dirty="0" err="1" smtClean="0"/>
              <a:t>available</a:t>
            </a:r>
            <a:r>
              <a:rPr lang="it-IT" sz="2000" dirty="0" smtClean="0"/>
              <a:t> for </a:t>
            </a:r>
            <a:r>
              <a:rPr lang="it-IT" sz="2000" dirty="0" err="1" smtClean="0"/>
              <a:t>these</a:t>
            </a:r>
            <a:r>
              <a:rPr lang="it-IT" sz="2000" dirty="0" smtClean="0"/>
              <a:t> </a:t>
            </a:r>
            <a:r>
              <a:rPr lang="it-IT" sz="2000" dirty="0" err="1" smtClean="0"/>
              <a:t>patients</a:t>
            </a:r>
            <a:r>
              <a:rPr lang="it-IT" sz="2000" dirty="0" smtClean="0"/>
              <a:t> </a:t>
            </a:r>
            <a:r>
              <a:rPr lang="it-IT" sz="2000" dirty="0" err="1" smtClean="0"/>
              <a:t>is</a:t>
            </a:r>
            <a:r>
              <a:rPr lang="it-IT" sz="2000" dirty="0" smtClean="0"/>
              <a:t> a treatment </a:t>
            </a:r>
            <a:r>
              <a:rPr lang="it-IT" sz="2000" dirty="0" err="1" smtClean="0"/>
              <a:t>called</a:t>
            </a:r>
            <a:r>
              <a:rPr lang="it-IT" sz="2000" dirty="0" smtClean="0"/>
              <a:t> LDL </a:t>
            </a:r>
            <a:r>
              <a:rPr lang="it-IT" sz="2000" dirty="0" err="1" smtClean="0"/>
              <a:t>therapeutic</a:t>
            </a:r>
            <a:r>
              <a:rPr lang="it-IT" sz="2000" dirty="0" smtClean="0"/>
              <a:t> </a:t>
            </a:r>
            <a:r>
              <a:rPr lang="it-IT" sz="2000" dirty="0" err="1" smtClean="0"/>
              <a:t>plasmaphereis</a:t>
            </a:r>
            <a:r>
              <a:rPr lang="it-IT" sz="2000" dirty="0" smtClean="0"/>
              <a:t> (or LDL </a:t>
            </a:r>
            <a:r>
              <a:rPr lang="it-IT" sz="2000" dirty="0" err="1" smtClean="0"/>
              <a:t>apheresis</a:t>
            </a:r>
            <a:r>
              <a:rPr lang="it-IT" sz="2000" dirty="0" smtClean="0"/>
              <a:t>) </a:t>
            </a:r>
            <a:r>
              <a:rPr lang="it-IT" sz="2000" dirty="0" err="1" smtClean="0"/>
              <a:t>which</a:t>
            </a:r>
            <a:r>
              <a:rPr lang="it-IT" sz="2000" dirty="0" smtClean="0"/>
              <a:t> </a:t>
            </a:r>
            <a:r>
              <a:rPr lang="it-IT" sz="2000" dirty="0" err="1" smtClean="0"/>
              <a:t>consists</a:t>
            </a:r>
            <a:r>
              <a:rPr lang="it-IT" sz="2000" dirty="0" smtClean="0"/>
              <a:t> in </a:t>
            </a:r>
            <a:r>
              <a:rPr lang="it-IT" sz="2000" dirty="0" err="1" smtClean="0"/>
              <a:t>purifying</a:t>
            </a:r>
            <a:r>
              <a:rPr lang="it-IT" sz="2000" dirty="0" smtClean="0"/>
              <a:t> the </a:t>
            </a:r>
            <a:r>
              <a:rPr lang="it-IT" sz="2000" dirty="0" err="1" smtClean="0"/>
              <a:t>blood</a:t>
            </a:r>
            <a:r>
              <a:rPr lang="it-IT" sz="2000" dirty="0" smtClean="0"/>
              <a:t> </a:t>
            </a:r>
            <a:r>
              <a:rPr lang="it-IT" sz="2000" dirty="0" err="1" smtClean="0"/>
              <a:t>form</a:t>
            </a:r>
            <a:r>
              <a:rPr lang="it-IT" sz="2000" dirty="0" smtClean="0"/>
              <a:t> </a:t>
            </a:r>
            <a:r>
              <a:rPr lang="it-IT" sz="2000" dirty="0" err="1" smtClean="0"/>
              <a:t>these</a:t>
            </a:r>
            <a:r>
              <a:rPr lang="it-IT" sz="2000" dirty="0" smtClean="0"/>
              <a:t> </a:t>
            </a:r>
            <a:r>
              <a:rPr lang="it-IT" sz="2000" dirty="0" err="1" smtClean="0"/>
              <a:t>lipoproteins</a:t>
            </a:r>
            <a:r>
              <a:rPr lang="it-IT" sz="2000" dirty="0" smtClean="0"/>
              <a:t> in </a:t>
            </a:r>
            <a:r>
              <a:rPr lang="it-IT" sz="2000" dirty="0" err="1" smtClean="0"/>
              <a:t>extracorporeal</a:t>
            </a:r>
            <a:r>
              <a:rPr lang="it-IT" sz="2000" dirty="0" smtClean="0"/>
              <a:t> </a:t>
            </a:r>
            <a:r>
              <a:rPr lang="it-IT" sz="2000" dirty="0" err="1" smtClean="0"/>
              <a:t>circulation</a:t>
            </a:r>
            <a:r>
              <a:rPr lang="it-IT" sz="2000" dirty="0" smtClean="0"/>
              <a:t>. </a:t>
            </a:r>
            <a:endParaRPr lang="it-IT" sz="20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srcRect/>
          <a:stretch>
            <a:fillRect/>
          </a:stretch>
        </p:blipFill>
        <p:spPr bwMode="auto">
          <a:xfrm>
            <a:off x="2451100" y="0"/>
            <a:ext cx="42418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contenuto 2"/>
          <p:cNvSpPr>
            <a:spLocks noGrp="1"/>
          </p:cNvSpPr>
          <p:nvPr>
            <p:ph idx="1"/>
          </p:nvPr>
        </p:nvSpPr>
        <p:spPr/>
        <p:txBody>
          <a:bodyPr/>
          <a:lstStyle/>
          <a:p>
            <a:r>
              <a:rPr lang="it-IT" sz="2400" dirty="0" err="1" smtClean="0"/>
              <a:t>Among</a:t>
            </a:r>
            <a:r>
              <a:rPr lang="it-IT" sz="2400" dirty="0" smtClean="0"/>
              <a:t> the </a:t>
            </a:r>
            <a:r>
              <a:rPr lang="it-IT" sz="2400" b="1" dirty="0" smtClean="0"/>
              <a:t>Afrikaner</a:t>
            </a:r>
            <a:r>
              <a:rPr lang="it-IT" sz="2400" dirty="0" smtClean="0"/>
              <a:t> </a:t>
            </a:r>
            <a:r>
              <a:rPr lang="it-IT" sz="2400" dirty="0" err="1" smtClean="0"/>
              <a:t>frequencies</a:t>
            </a:r>
            <a:r>
              <a:rPr lang="it-IT" sz="2400" dirty="0" smtClean="0"/>
              <a:t> are 1:100 (</a:t>
            </a:r>
            <a:r>
              <a:rPr lang="it-IT" sz="2400" dirty="0" err="1" smtClean="0"/>
              <a:t>eterozygotes</a:t>
            </a:r>
            <a:r>
              <a:rPr lang="it-IT" sz="2400" dirty="0" smtClean="0"/>
              <a:t>) and 1:30.000 (</a:t>
            </a:r>
            <a:r>
              <a:rPr lang="it-IT" sz="2400" dirty="0" err="1" smtClean="0"/>
              <a:t>homozygotes</a:t>
            </a:r>
            <a:r>
              <a:rPr lang="it-IT" sz="2400" dirty="0" smtClean="0"/>
              <a:t>).</a:t>
            </a:r>
          </a:p>
          <a:p>
            <a:r>
              <a:rPr lang="it-IT" sz="2400" dirty="0" smtClean="0"/>
              <a:t>The high </a:t>
            </a:r>
            <a:r>
              <a:rPr lang="it-IT" sz="2400" dirty="0" err="1" smtClean="0"/>
              <a:t>frequency</a:t>
            </a:r>
            <a:r>
              <a:rPr lang="it-IT" sz="2400" dirty="0" smtClean="0"/>
              <a:t> </a:t>
            </a:r>
            <a:r>
              <a:rPr lang="it-IT" sz="2400" dirty="0" err="1" smtClean="0"/>
              <a:t>depends</a:t>
            </a:r>
            <a:r>
              <a:rPr lang="it-IT" sz="2400" dirty="0" smtClean="0"/>
              <a:t> on a </a:t>
            </a:r>
            <a:r>
              <a:rPr lang="it-IT" sz="2400" b="1" dirty="0" err="1" smtClean="0"/>
              <a:t>founder</a:t>
            </a:r>
            <a:r>
              <a:rPr lang="it-IT" sz="2400" b="1" dirty="0" smtClean="0"/>
              <a:t> </a:t>
            </a:r>
            <a:r>
              <a:rPr lang="it-IT" sz="2400" b="1" dirty="0" err="1" smtClean="0"/>
              <a:t>effect</a:t>
            </a:r>
            <a:r>
              <a:rPr lang="it-IT" sz="2400" dirty="0" smtClean="0"/>
              <a:t>: the community </a:t>
            </a:r>
            <a:r>
              <a:rPr lang="it-IT" sz="2400" dirty="0" err="1" smtClean="0"/>
              <a:t>has</a:t>
            </a:r>
            <a:r>
              <a:rPr lang="it-IT" sz="2400" dirty="0" smtClean="0"/>
              <a:t> </a:t>
            </a:r>
            <a:r>
              <a:rPr lang="it-IT" sz="2400" dirty="0" err="1" smtClean="0"/>
              <a:t>expanded</a:t>
            </a:r>
            <a:r>
              <a:rPr lang="it-IT" sz="2400" dirty="0" smtClean="0"/>
              <a:t> from a small </a:t>
            </a:r>
            <a:r>
              <a:rPr lang="it-IT" sz="2400" dirty="0" err="1" smtClean="0"/>
              <a:t>number</a:t>
            </a:r>
            <a:r>
              <a:rPr lang="it-IT" sz="2400" dirty="0" smtClean="0"/>
              <a:t> of </a:t>
            </a:r>
            <a:r>
              <a:rPr lang="it-IT" sz="2400" dirty="0" err="1" smtClean="0"/>
              <a:t>founders</a:t>
            </a:r>
            <a:r>
              <a:rPr lang="it-IT" sz="2400" dirty="0" smtClean="0"/>
              <a:t>, </a:t>
            </a:r>
            <a:r>
              <a:rPr lang="it-IT" sz="2400" dirty="0" err="1" smtClean="0"/>
              <a:t>weddings</a:t>
            </a:r>
            <a:r>
              <a:rPr lang="it-IT" sz="2400" dirty="0" smtClean="0"/>
              <a:t> </a:t>
            </a:r>
            <a:r>
              <a:rPr lang="it-IT" sz="2400" dirty="0" err="1" smtClean="0"/>
              <a:t>have</a:t>
            </a:r>
            <a:r>
              <a:rPr lang="it-IT" sz="2400" dirty="0" smtClean="0"/>
              <a:t> </a:t>
            </a:r>
            <a:r>
              <a:rPr lang="it-IT" sz="2400" dirty="0" err="1" smtClean="0"/>
              <a:t>taken</a:t>
            </a:r>
            <a:r>
              <a:rPr lang="it-IT" sz="2400" dirty="0" smtClean="0"/>
              <a:t> </a:t>
            </a:r>
            <a:r>
              <a:rPr lang="it-IT" sz="2400" dirty="0" err="1" smtClean="0"/>
              <a:t>place</a:t>
            </a:r>
            <a:r>
              <a:rPr lang="it-IT" sz="2400" dirty="0" smtClean="0"/>
              <a:t> </a:t>
            </a:r>
            <a:r>
              <a:rPr lang="it-IT" sz="2400" dirty="0" err="1" smtClean="0"/>
              <a:t>within</a:t>
            </a:r>
            <a:r>
              <a:rPr lang="it-IT" sz="2400" dirty="0" smtClean="0"/>
              <a:t> a </a:t>
            </a:r>
            <a:r>
              <a:rPr lang="it-IT" sz="2400" dirty="0" err="1" smtClean="0"/>
              <a:t>closed</a:t>
            </a:r>
            <a:r>
              <a:rPr lang="it-IT" sz="2400" dirty="0" smtClean="0"/>
              <a:t> </a:t>
            </a:r>
            <a:r>
              <a:rPr lang="it-IT" sz="2400" dirty="0" err="1" smtClean="0"/>
              <a:t>group</a:t>
            </a:r>
            <a:r>
              <a:rPr lang="it-IT" sz="2400" dirty="0" smtClean="0"/>
              <a:t>, </a:t>
            </a:r>
            <a:r>
              <a:rPr lang="it-IT" sz="2400" dirty="0" err="1" smtClean="0"/>
              <a:t>hence</a:t>
            </a:r>
            <a:r>
              <a:rPr lang="it-IT" sz="2400" dirty="0" smtClean="0"/>
              <a:t> the high </a:t>
            </a:r>
            <a:r>
              <a:rPr lang="it-IT" sz="2400" dirty="0" err="1" smtClean="0"/>
              <a:t>frequency</a:t>
            </a:r>
            <a:r>
              <a:rPr lang="it-IT" sz="2400" dirty="0" smtClean="0"/>
              <a:t> of </a:t>
            </a:r>
            <a:r>
              <a:rPr lang="it-IT" sz="2400" dirty="0" err="1" smtClean="0"/>
              <a:t>homozygotes</a:t>
            </a:r>
            <a:r>
              <a:rPr lang="it-IT" sz="2400" dirty="0" smtClean="0"/>
              <a:t>.</a:t>
            </a:r>
          </a:p>
        </p:txBody>
      </p:sp>
      <p:sp>
        <p:nvSpPr>
          <p:cNvPr id="131075" name="CasellaDiTesto 3"/>
          <p:cNvSpPr txBox="1">
            <a:spLocks noChangeArrowheads="1"/>
          </p:cNvSpPr>
          <p:nvPr/>
        </p:nvSpPr>
        <p:spPr bwMode="auto">
          <a:xfrm>
            <a:off x="1143000" y="714375"/>
            <a:ext cx="3414366" cy="461665"/>
          </a:xfrm>
          <a:prstGeom prst="rect">
            <a:avLst/>
          </a:prstGeom>
          <a:noFill/>
          <a:ln w="9525">
            <a:noFill/>
            <a:miter lim="800000"/>
            <a:headEnd/>
            <a:tailEnd/>
          </a:ln>
        </p:spPr>
        <p:txBody>
          <a:bodyPr wrap="none">
            <a:spAutoFit/>
          </a:bodyPr>
          <a:lstStyle/>
          <a:p>
            <a:pPr eaLnBrk="0" hangingPunct="0"/>
            <a:r>
              <a:rPr lang="it-IT" i="1" dirty="0" err="1"/>
              <a:t>P</a:t>
            </a:r>
            <a:r>
              <a:rPr lang="it-IT" i="1" dirty="0" err="1" smtClean="0"/>
              <a:t>opulation</a:t>
            </a:r>
            <a:r>
              <a:rPr lang="it-IT" i="1" dirty="0" smtClean="0"/>
              <a:t> </a:t>
            </a:r>
            <a:r>
              <a:rPr lang="it-IT" i="1" dirty="0" err="1" smtClean="0"/>
              <a:t>genetics</a:t>
            </a:r>
            <a:r>
              <a:rPr lang="it-IT" i="1" dirty="0" smtClean="0"/>
              <a:t> </a:t>
            </a:r>
            <a:r>
              <a:rPr lang="it-IT" i="1" dirty="0" err="1" smtClean="0"/>
              <a:t>hints</a:t>
            </a:r>
            <a:endParaRPr lang="it-IT" i="1" dirty="0"/>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egnaposto contenuto 2"/>
          <p:cNvSpPr>
            <a:spLocks noGrp="1"/>
          </p:cNvSpPr>
          <p:nvPr>
            <p:ph idx="1"/>
          </p:nvPr>
        </p:nvSpPr>
        <p:spPr/>
        <p:txBody>
          <a:bodyPr/>
          <a:lstStyle/>
          <a:p>
            <a:r>
              <a:rPr lang="it-IT" sz="2400" dirty="0" err="1" smtClean="0"/>
              <a:t>Among</a:t>
            </a:r>
            <a:r>
              <a:rPr lang="it-IT" sz="2400" dirty="0" smtClean="0"/>
              <a:t> </a:t>
            </a:r>
            <a:r>
              <a:rPr lang="it-IT" sz="2400" b="1" dirty="0" err="1" smtClean="0"/>
              <a:t>Ashkenazi</a:t>
            </a:r>
            <a:r>
              <a:rPr lang="it-IT" sz="2400" dirty="0" smtClean="0"/>
              <a:t> </a:t>
            </a:r>
            <a:r>
              <a:rPr lang="it-IT" sz="2400" dirty="0" err="1" smtClean="0"/>
              <a:t>jews</a:t>
            </a:r>
            <a:r>
              <a:rPr lang="it-IT" sz="2400" dirty="0" smtClean="0"/>
              <a:t> the </a:t>
            </a:r>
            <a:r>
              <a:rPr lang="it-IT" sz="2400" dirty="0" err="1" smtClean="0"/>
              <a:t>frequency</a:t>
            </a:r>
            <a:r>
              <a:rPr lang="it-IT" sz="2400" dirty="0" smtClean="0"/>
              <a:t> </a:t>
            </a:r>
            <a:r>
              <a:rPr lang="it-IT" sz="2400" dirty="0" err="1" smtClean="0"/>
              <a:t>is</a:t>
            </a:r>
            <a:r>
              <a:rPr lang="it-IT" sz="2400" dirty="0" smtClean="0"/>
              <a:t> </a:t>
            </a:r>
            <a:r>
              <a:rPr lang="it-IT" sz="2400" dirty="0" err="1" smtClean="0"/>
              <a:t>even</a:t>
            </a:r>
            <a:r>
              <a:rPr lang="it-IT" sz="2400" dirty="0" smtClean="0"/>
              <a:t> </a:t>
            </a:r>
            <a:r>
              <a:rPr lang="it-IT" sz="2400" dirty="0" err="1" smtClean="0"/>
              <a:t>higher</a:t>
            </a:r>
            <a:r>
              <a:rPr lang="it-IT" sz="2400" dirty="0" smtClean="0"/>
              <a:t> (1:67-69 </a:t>
            </a:r>
            <a:r>
              <a:rPr lang="it-IT" sz="2400" dirty="0" err="1" smtClean="0"/>
              <a:t>heterozygotes</a:t>
            </a:r>
            <a:r>
              <a:rPr lang="it-IT" sz="2400" dirty="0" smtClean="0"/>
              <a:t>)</a:t>
            </a:r>
          </a:p>
          <a:p>
            <a:r>
              <a:rPr lang="it-IT" sz="2400" dirty="0" err="1" smtClean="0"/>
              <a:t>Eight</a:t>
            </a:r>
            <a:r>
              <a:rPr lang="it-IT" sz="2400" dirty="0" smtClean="0"/>
              <a:t> </a:t>
            </a:r>
            <a:r>
              <a:rPr lang="it-IT" sz="2400" dirty="0" err="1" smtClean="0"/>
              <a:t>different</a:t>
            </a:r>
            <a:r>
              <a:rPr lang="it-IT" sz="2400" dirty="0" smtClean="0"/>
              <a:t> </a:t>
            </a:r>
            <a:r>
              <a:rPr lang="it-IT" sz="2400" dirty="0" err="1" smtClean="0"/>
              <a:t>allelic</a:t>
            </a:r>
            <a:r>
              <a:rPr lang="it-IT" sz="2400" dirty="0" smtClean="0"/>
              <a:t> </a:t>
            </a:r>
            <a:r>
              <a:rPr lang="it-IT" sz="2400" dirty="0" err="1" smtClean="0"/>
              <a:t>variants</a:t>
            </a:r>
            <a:r>
              <a:rPr lang="it-IT" sz="2400" dirty="0" smtClean="0"/>
              <a:t> </a:t>
            </a:r>
            <a:r>
              <a:rPr lang="it-IT" sz="2400" dirty="0" err="1" smtClean="0"/>
              <a:t>causing</a:t>
            </a:r>
            <a:r>
              <a:rPr lang="it-IT" sz="2400" dirty="0" smtClean="0"/>
              <a:t> the </a:t>
            </a:r>
            <a:r>
              <a:rPr lang="it-IT" sz="2400" dirty="0" err="1" smtClean="0"/>
              <a:t>disease</a:t>
            </a:r>
            <a:r>
              <a:rPr lang="it-IT" sz="2400" dirty="0" smtClean="0"/>
              <a:t> are </a:t>
            </a:r>
            <a:r>
              <a:rPr lang="it-IT" sz="2400" dirty="0" err="1" smtClean="0"/>
              <a:t>present</a:t>
            </a:r>
            <a:r>
              <a:rPr lang="it-IT" sz="2400" dirty="0" smtClean="0"/>
              <a:t> in the </a:t>
            </a:r>
            <a:r>
              <a:rPr lang="it-IT" sz="2400" dirty="0" err="1"/>
              <a:t>A</a:t>
            </a:r>
            <a:r>
              <a:rPr lang="it-IT" sz="2400" dirty="0" err="1" smtClean="0"/>
              <a:t>shkenazi</a:t>
            </a:r>
            <a:r>
              <a:rPr lang="it-IT" sz="2400" dirty="0" smtClean="0"/>
              <a:t> gene pool.</a:t>
            </a:r>
          </a:p>
          <a:p>
            <a:r>
              <a:rPr lang="it-IT" sz="2400" dirty="0" smtClean="0"/>
              <a:t>The </a:t>
            </a:r>
            <a:r>
              <a:rPr lang="it-IT" sz="2400" dirty="0" err="1" smtClean="0"/>
              <a:t>most</a:t>
            </a:r>
            <a:r>
              <a:rPr lang="it-IT" sz="2400" dirty="0" smtClean="0"/>
              <a:t> </a:t>
            </a:r>
            <a:r>
              <a:rPr lang="it-IT" sz="2400" dirty="0" err="1" smtClean="0"/>
              <a:t>prevalent</a:t>
            </a:r>
            <a:r>
              <a:rPr lang="it-IT" sz="2400" dirty="0" smtClean="0"/>
              <a:t> </a:t>
            </a:r>
            <a:r>
              <a:rPr lang="it-IT" sz="2400" dirty="0" err="1" smtClean="0"/>
              <a:t>is</a:t>
            </a:r>
            <a:r>
              <a:rPr lang="it-IT" sz="2400" dirty="0" smtClean="0"/>
              <a:t> G197del, of </a:t>
            </a:r>
            <a:r>
              <a:rPr lang="it-IT" sz="2400" dirty="0" err="1" smtClean="0"/>
              <a:t>which</a:t>
            </a:r>
            <a:r>
              <a:rPr lang="it-IT" sz="2400" dirty="0" smtClean="0"/>
              <a:t> </a:t>
            </a:r>
            <a:r>
              <a:rPr lang="it-IT" sz="2400" dirty="0" err="1" smtClean="0"/>
              <a:t>we</a:t>
            </a:r>
            <a:r>
              <a:rPr lang="it-IT" sz="2400" dirty="0" smtClean="0"/>
              <a:t> can estimate the </a:t>
            </a:r>
            <a:r>
              <a:rPr lang="it-IT" sz="2400" dirty="0" err="1" smtClean="0"/>
              <a:t>origin</a:t>
            </a:r>
            <a:r>
              <a:rPr lang="it-IT" sz="2400" dirty="0" smtClean="0"/>
              <a:t> of </a:t>
            </a:r>
            <a:r>
              <a:rPr lang="it-IT" sz="2400" dirty="0" err="1" smtClean="0"/>
              <a:t>founder</a:t>
            </a:r>
            <a:r>
              <a:rPr lang="it-IT" sz="2400" dirty="0" smtClean="0"/>
              <a:t> </a:t>
            </a:r>
            <a:r>
              <a:rPr lang="it-IT" sz="2400" dirty="0" err="1" smtClean="0"/>
              <a:t>chromosome</a:t>
            </a:r>
            <a:r>
              <a:rPr lang="it-IT" sz="2400" dirty="0" smtClean="0"/>
              <a:t> in the 14th </a:t>
            </a:r>
            <a:r>
              <a:rPr lang="it-IT" sz="2400" dirty="0" err="1" smtClean="0"/>
              <a:t>century</a:t>
            </a:r>
            <a:r>
              <a:rPr lang="it-IT" sz="2400" dirty="0" smtClean="0"/>
              <a:t>.</a:t>
            </a:r>
          </a:p>
          <a:p>
            <a:r>
              <a:rPr lang="it-IT" sz="2400" dirty="0" err="1" smtClean="0"/>
              <a:t>Also</a:t>
            </a:r>
            <a:r>
              <a:rPr lang="it-IT" sz="2400" dirty="0" smtClean="0"/>
              <a:t> in </a:t>
            </a:r>
            <a:r>
              <a:rPr lang="it-IT" sz="2400" dirty="0" err="1" smtClean="0"/>
              <a:t>other</a:t>
            </a:r>
            <a:r>
              <a:rPr lang="it-IT" sz="2400" dirty="0" smtClean="0"/>
              <a:t> </a:t>
            </a:r>
            <a:r>
              <a:rPr lang="it-IT" sz="2400" dirty="0" err="1" smtClean="0"/>
              <a:t>populations</a:t>
            </a:r>
            <a:r>
              <a:rPr lang="it-IT" sz="2400" dirty="0" smtClean="0"/>
              <a:t> </a:t>
            </a:r>
            <a:r>
              <a:rPr lang="it-IT" sz="2400" dirty="0" err="1" smtClean="0"/>
              <a:t>you</a:t>
            </a:r>
            <a:r>
              <a:rPr lang="it-IT" sz="2400" dirty="0" smtClean="0"/>
              <a:t> can </a:t>
            </a:r>
            <a:r>
              <a:rPr lang="it-IT" sz="2400" dirty="0" err="1" smtClean="0"/>
              <a:t>find</a:t>
            </a:r>
            <a:r>
              <a:rPr lang="it-IT" sz="2400" dirty="0" smtClean="0"/>
              <a:t> high </a:t>
            </a:r>
            <a:r>
              <a:rPr lang="it-IT" sz="2400" dirty="0" err="1" smtClean="0"/>
              <a:t>prevalence</a:t>
            </a:r>
            <a:r>
              <a:rPr lang="it-IT" sz="2400" dirty="0" smtClean="0"/>
              <a:t> of </a:t>
            </a:r>
            <a:r>
              <a:rPr lang="it-IT" sz="2400" dirty="0" err="1" smtClean="0"/>
              <a:t>familial</a:t>
            </a:r>
            <a:r>
              <a:rPr lang="it-IT" sz="2400" dirty="0" smtClean="0"/>
              <a:t> </a:t>
            </a:r>
            <a:r>
              <a:rPr lang="it-IT" sz="2400" dirty="0" err="1" smtClean="0"/>
              <a:t>hypercholesterolemia</a:t>
            </a:r>
            <a:r>
              <a:rPr lang="it-IT" sz="2400" dirty="0" smtClean="0"/>
              <a:t>. </a:t>
            </a:r>
            <a:r>
              <a:rPr lang="it-IT" sz="2400" dirty="0" err="1" smtClean="0"/>
              <a:t>These</a:t>
            </a:r>
            <a:r>
              <a:rPr lang="it-IT" sz="2400" dirty="0" smtClean="0"/>
              <a:t> are </a:t>
            </a:r>
            <a:r>
              <a:rPr lang="it-IT" sz="2400" dirty="0" err="1" smtClean="0"/>
              <a:t>all</a:t>
            </a:r>
            <a:r>
              <a:rPr lang="it-IT" sz="2400" dirty="0" smtClean="0"/>
              <a:t> </a:t>
            </a:r>
            <a:r>
              <a:rPr lang="it-IT" sz="2400" dirty="0" err="1" smtClean="0"/>
              <a:t>populations</a:t>
            </a:r>
            <a:r>
              <a:rPr lang="it-IT" sz="2400" dirty="0" smtClean="0"/>
              <a:t> with stories of relative </a:t>
            </a:r>
            <a:r>
              <a:rPr lang="it-IT" sz="2400" dirty="0" err="1" smtClean="0"/>
              <a:t>isolation</a:t>
            </a:r>
            <a:r>
              <a:rPr lang="it-IT" sz="2400" dirty="0" smtClean="0"/>
              <a:t>: the French </a:t>
            </a:r>
            <a:r>
              <a:rPr lang="it-IT" sz="2400" dirty="0" err="1" smtClean="0"/>
              <a:t>Canadians</a:t>
            </a:r>
            <a:r>
              <a:rPr lang="it-IT" sz="2400" dirty="0" smtClean="0"/>
              <a:t> in </a:t>
            </a:r>
            <a:r>
              <a:rPr lang="it-IT" sz="2400" dirty="0" err="1" smtClean="0"/>
              <a:t>Quebec</a:t>
            </a:r>
            <a:r>
              <a:rPr lang="it-IT" sz="2400" dirty="0" smtClean="0"/>
              <a:t>, the </a:t>
            </a:r>
            <a:r>
              <a:rPr lang="it-IT" sz="2400" dirty="0" err="1" smtClean="0"/>
              <a:t>Druze</a:t>
            </a:r>
            <a:r>
              <a:rPr lang="it-IT" sz="2400" dirty="0" smtClean="0"/>
              <a:t>, the </a:t>
            </a:r>
            <a:r>
              <a:rPr lang="it-IT" sz="2400" dirty="0" err="1" smtClean="0"/>
              <a:t>Finns</a:t>
            </a:r>
            <a:r>
              <a:rPr lang="it-IT" sz="2400" dirty="0" smtClean="0"/>
              <a:t>.</a:t>
            </a: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5937</TotalTime>
  <Words>13089</Words>
  <Application>Microsoft Macintosh PowerPoint</Application>
  <PresentationFormat>Presentazione su schermo (4:3)</PresentationFormat>
  <Paragraphs>1244</Paragraphs>
  <Slides>263</Slides>
  <Notes>127</Notes>
  <HiddenSlides>0</HiddenSlides>
  <MMClips>0</MMClips>
  <ScaleCrop>false</ScaleCrop>
  <HeadingPairs>
    <vt:vector size="6" baseType="variant">
      <vt:variant>
        <vt:lpstr>Tema</vt:lpstr>
      </vt:variant>
      <vt:variant>
        <vt:i4>3</vt:i4>
      </vt:variant>
      <vt:variant>
        <vt:lpstr>Server OLE incorporati</vt:lpstr>
      </vt:variant>
      <vt:variant>
        <vt:i4>6</vt:i4>
      </vt:variant>
      <vt:variant>
        <vt:lpstr>Titoli diapositive</vt:lpstr>
      </vt:variant>
      <vt:variant>
        <vt:i4>263</vt:i4>
      </vt:variant>
    </vt:vector>
  </HeadingPairs>
  <TitlesOfParts>
    <vt:vector size="272" baseType="lpstr">
      <vt:lpstr>Struttura predefinita</vt:lpstr>
      <vt:lpstr>1_Struttura predefinita</vt:lpstr>
      <vt:lpstr>Tema di Office</vt:lpstr>
      <vt:lpstr>Immagine bitmap</vt:lpstr>
      <vt:lpstr>Excel.Sheet.8</vt:lpstr>
      <vt:lpstr>Worksheet</vt:lpstr>
      <vt:lpstr>Graphique</vt:lpstr>
      <vt:lpstr>Chart</vt:lpstr>
      <vt:lpstr>Fotografia Photo Editor</vt:lpstr>
      <vt:lpstr>Presentazione di PowerPoint</vt:lpstr>
      <vt:lpstr>What diseases are attributable to genetics</vt:lpstr>
      <vt:lpstr>Genetics of monogenic diseases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Monogenic diseases or monofactorial or simple  </vt:lpstr>
      <vt:lpstr>Presentazione di PowerPoint</vt:lpstr>
      <vt:lpstr>Presentazione di PowerPoint</vt:lpstr>
      <vt:lpstr>Presentazione di PowerPoint</vt:lpstr>
      <vt:lpstr>Presentazione di PowerPoint</vt:lpstr>
      <vt:lpstr>Results of Mendel’s crosses where parental types differed by only one character</vt:lpstr>
      <vt:lpstr>Mendel’s hypotheses</vt:lpstr>
      <vt:lpstr>Presentazione di PowerPoint</vt:lpstr>
      <vt:lpstr>Presentazione di PowerPoint</vt:lpstr>
      <vt:lpstr>First Mendel’s law</vt:lpstr>
      <vt:lpstr>Second Mendel’s law</vt:lpstr>
      <vt:lpstr>message</vt:lpstr>
      <vt:lpstr>Presentazione di PowerPoint</vt:lpstr>
      <vt:lpstr>Presentazione di PowerPoint</vt:lpstr>
      <vt:lpstr>Third Mendel’s law</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Point mutations</vt:lpstr>
      <vt:lpstr>Presentazione di PowerPoint</vt:lpstr>
      <vt:lpstr>functional classification for mutations</vt:lpstr>
      <vt:lpstr>1. equivalent allele</vt:lpstr>
      <vt:lpstr>2. hypomorphic allele</vt:lpstr>
      <vt:lpstr>3. amorphic or null allele</vt:lpstr>
      <vt:lpstr>4. hypermorphic allele</vt:lpstr>
      <vt:lpstr>5. neomorphic allele</vt:lpstr>
      <vt:lpstr>6. antimorphic allele or dominant negative</vt:lpstr>
      <vt:lpstr>structural classification of mutations</vt:lpstr>
      <vt:lpstr>substitutions</vt:lpstr>
      <vt:lpstr>Presentazione di PowerPoint</vt:lpstr>
      <vt:lpstr>Presentazione di PowerPoint</vt:lpstr>
      <vt:lpstr>Presentazione di PowerPoint</vt:lpstr>
      <vt:lpstr>missense point mutations</vt:lpstr>
      <vt:lpstr>Presentazione di PowerPoint</vt:lpstr>
      <vt:lpstr>Acrocephalosyndactyly Apert syndrome</vt:lpstr>
      <vt:lpstr>Acrocephalosyndactyly Apert syndrome</vt:lpstr>
      <vt:lpstr> Pfeiffer syndrome</vt:lpstr>
      <vt:lpstr> Crouzon syndrome</vt:lpstr>
      <vt:lpstr>Presentazione di PowerPoint</vt:lpstr>
      <vt:lpstr>achondroplasia</vt:lpstr>
      <vt:lpstr>ACHONDROPLASIA</vt:lpstr>
      <vt:lpstr>achondroplasia</vt:lpstr>
      <vt:lpstr>Presentazione di PowerPoint</vt:lpstr>
      <vt:lpstr>Presentazione di PowerPoint</vt:lpstr>
      <vt:lpstr>Presentazione di PowerPoint</vt:lpstr>
      <vt:lpstr>Number of divisions in the male germline </vt:lpstr>
      <vt:lpstr>hypochondroplasia</vt:lpstr>
      <vt:lpstr>nonsense point mutations</vt:lpstr>
      <vt:lpstr>Presentazione di PowerPoint</vt:lpstr>
      <vt:lpstr>frame-shift mutations</vt:lpstr>
      <vt:lpstr>Heterozygous PAX3 mutations Waardenburg syndrome</vt:lpstr>
      <vt:lpstr>Heterozygous PAX3 mutations Waardenburg syndrome</vt:lpstr>
      <vt:lpstr>Presentazione di PowerPoint</vt:lpstr>
      <vt:lpstr>Presentazione di PowerPoint</vt:lpstr>
      <vt:lpstr>Presentazione di PowerPoint</vt:lpstr>
      <vt:lpstr>Presentazione di PowerPoint</vt:lpstr>
      <vt:lpstr>Presentazione di PowerPoint</vt:lpstr>
      <vt:lpstr> Hutchinson-Gilford progeria</vt:lpstr>
      <vt:lpstr>Presentazione di PowerPoint</vt:lpstr>
      <vt:lpstr> Hutchinson-Gilford progeria</vt:lpstr>
      <vt:lpstr>Presentazione di PowerPoint</vt:lpstr>
      <vt:lpstr>Presentazione di PowerPoint</vt:lpstr>
      <vt:lpstr>Presentazione di PowerPoint</vt:lpstr>
      <vt:lpstr>Presentazione di PowerPoint</vt:lpstr>
      <vt:lpstr>Presentazione di PowerPoint</vt:lpstr>
      <vt:lpstr>Other autosomic diseases…..</vt:lpstr>
      <vt:lpstr>Presentazione di PowerPoint</vt:lpstr>
      <vt:lpstr>message</vt:lpstr>
      <vt:lpstr>Presentazione di PowerPoint</vt:lpstr>
      <vt:lpstr>Piebaldism</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So how may mutations in one allele cause illness?</vt:lpstr>
      <vt:lpstr>Presentazione di PowerPoint</vt:lpstr>
      <vt:lpstr>message</vt:lpstr>
      <vt:lpstr>Codominance</vt:lpstr>
      <vt:lpstr>ABO Blood Groups</vt:lpstr>
      <vt:lpstr>ABO blood groups: a codominance example</vt:lpstr>
      <vt:lpstr>Blood Grouping - Antigens</vt:lpstr>
      <vt:lpstr>Blood Grouping</vt:lpstr>
      <vt:lpstr>ABO Blood Donor &amp; Recipient Compatibility </vt:lpstr>
      <vt:lpstr>Presentazione di PowerPoint</vt:lpstr>
      <vt:lpstr>SICKLE CELL ANAEMIA</vt:lpstr>
      <vt:lpstr>Presentazione di PowerPoint</vt:lpstr>
      <vt:lpstr>Presentazione di PowerPoint</vt:lpstr>
      <vt:lpstr>Presentazione di PowerPoint</vt:lpstr>
      <vt:lpstr>Presentazione di PowerPoint</vt:lpstr>
      <vt:lpstr>message</vt:lpstr>
      <vt:lpstr>Sometimes there are problems in recognising dominant inheritance</vt:lpstr>
      <vt:lpstr>Presentazione di PowerPoint</vt:lpstr>
      <vt:lpstr>Presentazione di PowerPoint</vt:lpstr>
      <vt:lpstr>Variable expressivity</vt:lpstr>
      <vt:lpstr>Presentazione di PowerPoint</vt:lpstr>
      <vt:lpstr>Other autosomal diseases…..</vt:lpstr>
      <vt:lpstr>Presentazione di PowerPoint</vt:lpstr>
      <vt:lpstr>message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Other examples of autosomic recessive diseases in man</vt:lpstr>
      <vt:lpstr>Presentazione di PowerPoint</vt:lpstr>
      <vt:lpstr>Presentazione di PowerPoint</vt:lpstr>
      <vt:lpstr>Presentazione di PowerPoint</vt:lpstr>
      <vt:lpstr>Cystic Fibrosis</vt:lpstr>
      <vt:lpstr>Cystic fibrosis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Sex chromosomes and sex-linked inheritance</vt:lpstr>
      <vt:lpstr>Presentazione di PowerPoint</vt:lpstr>
      <vt:lpstr>Presentazione di PowerPoint</vt:lpstr>
      <vt:lpstr>Presentazione di PowerPoint</vt:lpstr>
      <vt:lpstr>Presentazione di PowerPoint</vt:lpstr>
      <vt:lpstr>Presentazione di PowerPoint</vt:lpstr>
      <vt:lpstr>message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Duchenne muscular dystrophy</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message</vt:lpstr>
      <vt:lpstr>Presentazione di PowerPoint</vt:lpstr>
      <vt:lpstr>Genetic diseases by mutation in one allele</vt:lpstr>
      <vt:lpstr>Presentazione di PowerPoint</vt:lpstr>
      <vt:lpstr>Genetic diseases by mutation in two alleles </vt:lpstr>
      <vt:lpstr>Genetic diseases by mutation in two alleles </vt:lpstr>
      <vt:lpstr>What is a causative mutation?</vt:lpstr>
      <vt:lpstr>.. which is found only in affected individuals .. which is never found in those not affected </vt:lpstr>
      <vt:lpstr>Dinamic mutations</vt:lpstr>
      <vt:lpstr>Diseases associated with the expansion of trinucleotide repeats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Fragile X syndrome </vt:lpstr>
      <vt:lpstr>Presentazione di PowerPoint</vt:lpstr>
      <vt:lpstr>fragile X chromosome made visible by atomic force microscopy (AFM)</vt:lpstr>
      <vt:lpstr> FMR1 gene</vt:lpstr>
      <vt:lpstr>What does the FMR1 gene do?</vt:lpstr>
      <vt:lpstr>Presentazione di PowerPoint</vt:lpstr>
      <vt:lpstr>Presentazione di PowerPoint</vt:lpstr>
      <vt:lpstr>Presentazione di PowerPoint</vt:lpstr>
      <vt:lpstr>Presentazione di PowerPoint</vt:lpstr>
      <vt:lpstr>Presentazione di PowerPoint</vt:lpstr>
      <vt:lpstr>Pre-mutations and mutations</vt:lpstr>
      <vt:lpstr>Myotonic muscular dystrophy</vt:lpstr>
      <vt:lpstr>Myotonic dystrophy MD1</vt:lpstr>
      <vt:lpstr>Myotonic dystrophy MD1</vt:lpstr>
      <vt:lpstr>Presentazione di PowerPoint</vt:lpstr>
      <vt:lpstr>Presentazione di PowerPoint</vt:lpstr>
      <vt:lpstr>Presentazione di PowerPoint</vt:lpstr>
      <vt:lpstr>Myotonic dystrophy MD2</vt:lpstr>
      <vt:lpstr>Presentazione di PowerPoint</vt:lpstr>
      <vt:lpstr>Presentazione di PowerPoint</vt:lpstr>
      <vt:lpstr>Huntington’s disease</vt:lpstr>
      <vt:lpstr>Presentazione di PowerPoint</vt:lpstr>
      <vt:lpstr>Huntington’s disease</vt:lpstr>
      <vt:lpstr>Presentazione di PowerPoint</vt:lpstr>
      <vt:lpstr>Presentazione di PowerPoint</vt:lpstr>
      <vt:lpstr>How many glutamines?</vt:lpstr>
      <vt:lpstr>Presentazione di PowerPoint</vt:lpstr>
      <vt:lpstr>Presentazione di PowerPoint</vt:lpstr>
      <vt:lpstr>Presentazione di PowerPoint</vt:lpstr>
      <vt:lpstr>Presentazione di PowerPoint</vt:lpstr>
      <vt:lpstr>Presentazione di PowerPoint</vt:lpstr>
      <vt:lpstr>Presentazione di PowerPoint</vt:lpstr>
      <vt:lpstr>Mitochondrial inheritance</vt:lpstr>
      <vt:lpstr>Examples of mitochondrial diseases</vt:lpstr>
      <vt:lpstr>Presentazione di PowerPoint</vt:lpstr>
      <vt:lpstr>Presentazione di PowerPoint</vt:lpstr>
      <vt:lpstr>A mitochondrial inheritance pattern</vt:lpstr>
      <vt:lpstr>Mitochondrial DNA is a hotspot of pathogenic mutations</vt:lpstr>
      <vt:lpstr>HOMOPLASMY AND HETEROPLASMY</vt:lpstr>
      <vt:lpstr>Heteroplasmy</vt:lpstr>
      <vt:lpstr>Presentazione di PowerPoint</vt:lpstr>
      <vt:lpstr>Heteroplasmy variability</vt:lpstr>
      <vt:lpstr>Bottleneck effect during oogenesis</vt:lpstr>
      <vt:lpstr>Mitochondrial DNA polymorphisms</vt:lpstr>
      <vt:lpstr>NOT ONLY DISEASES….</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Software di prova prelevato dal sito 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Prof. Antonio Amoroso Ospedale Burlo Garofolo</dc:creator>
  <cp:lastModifiedBy>Claudia Giachino</cp:lastModifiedBy>
  <cp:revision>724</cp:revision>
  <dcterms:created xsi:type="dcterms:W3CDTF">1999-03-23T22:25:35Z</dcterms:created>
  <dcterms:modified xsi:type="dcterms:W3CDTF">2018-12-17T15:26:38Z</dcterms:modified>
</cp:coreProperties>
</file>