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7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4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7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1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69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1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0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8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97905-E26D-CF4D-A708-3BFF68289C9E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0C2E2-6522-8946-8B89-6347D039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7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gif"/><Relationship Id="rId3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3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4" Type="http://schemas.openxmlformats.org/officeDocument/2006/relationships/image" Target="../media/image7.gif"/><Relationship Id="rId5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gif"/><Relationship Id="rId3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3" Type="http://schemas.openxmlformats.org/officeDocument/2006/relationships/image" Target="file://localhost/http/::www.isa.au.dk:SR:UV1:cds-apparatu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57200" y="228600"/>
            <a:ext cx="73914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La seguente animazione mostra</a:t>
            </a:r>
            <a:r>
              <a:rPr lang="it-IT" sz="1800" b="1">
                <a:latin typeface="Comic Sans MS" charset="0"/>
              </a:rPr>
              <a:t> </a:t>
            </a:r>
            <a:r>
              <a:rPr lang="it-IT" sz="1800" b="1">
                <a:latin typeface="Comic Sans MS" charset="0"/>
                <a:cs typeface="Times New Roman" charset="0"/>
              </a:rPr>
              <a:t>come in una luce linearmente polarizzata il vettore campo elettrico oscilla lunga una e una sola direzione (quella z, nella figura) e perpendicolare all</a:t>
            </a:r>
            <a:r>
              <a:rPr lang="ja-JP" altLang="it-IT" sz="1800" b="1">
                <a:latin typeface="Comic Sans MS" charset="0"/>
                <a:cs typeface="Times New Roman" charset="0"/>
              </a:rPr>
              <a:t>’</a:t>
            </a:r>
            <a:r>
              <a:rPr lang="it-IT" sz="1800" b="1">
                <a:latin typeface="Comic Sans MS" charset="0"/>
                <a:cs typeface="Times New Roman" charset="0"/>
              </a:rPr>
              <a:t>asse di propagazione (quello x).</a:t>
            </a:r>
          </a:p>
          <a:p>
            <a:pPr algn="just">
              <a:spcBef>
                <a:spcPct val="50000"/>
              </a:spcBef>
            </a:pPr>
            <a:endParaRPr lang="it-IT" sz="1800" b="1">
              <a:latin typeface="Comic Sans MS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191000"/>
            <a:ext cx="51816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Times New Roman" charset="0"/>
              </a:rPr>
              <a:t>Un osservatore situato sull</a:t>
            </a:r>
            <a:r>
              <a:rPr lang="ja-JP" altLang="it-IT" sz="1800" b="1">
                <a:latin typeface="Comic Sans MS" charset="0"/>
                <a:cs typeface="Times New Roman" charset="0"/>
              </a:rPr>
              <a:t>’</a:t>
            </a:r>
            <a:r>
              <a:rPr lang="it-IT" sz="1800" b="1">
                <a:latin typeface="Comic Sans MS" charset="0"/>
                <a:cs typeface="Times New Roman" charset="0"/>
              </a:rPr>
              <a:t>asse x vedrà il vettore campo elettrico raggiungere un massimo e poi diminuire fino a passare per lo zero, cambiare verso, raggiungere un minimo e poi ricrescere di nuovo. L</a:t>
            </a:r>
            <a:r>
              <a:rPr lang="ja-JP" altLang="it-IT" sz="1800" b="1">
                <a:latin typeface="Comic Sans MS" charset="0"/>
                <a:cs typeface="Times New Roman" charset="0"/>
              </a:rPr>
              <a:t>’</a:t>
            </a:r>
            <a:r>
              <a:rPr lang="it-IT" sz="1800" b="1">
                <a:latin typeface="Comic Sans MS" charset="0"/>
                <a:cs typeface="Times New Roman" charset="0"/>
              </a:rPr>
              <a:t>onda sinusoidale rimane sempre confinata nel piano xz e l</a:t>
            </a:r>
            <a:r>
              <a:rPr lang="ja-JP" altLang="it-IT" sz="1800" b="1">
                <a:latin typeface="Comic Sans MS" charset="0"/>
                <a:cs typeface="Times New Roman" charset="0"/>
              </a:rPr>
              <a:t>’</a:t>
            </a:r>
            <a:r>
              <a:rPr lang="it-IT" sz="1800" b="1">
                <a:latin typeface="Comic Sans MS" charset="0"/>
                <a:cs typeface="Times New Roman" charset="0"/>
              </a:rPr>
              <a:t>osservatore vedrebbe un vettore oscillare lungo z.</a:t>
            </a:r>
          </a:p>
        </p:txBody>
      </p:sp>
      <p:pic>
        <p:nvPicPr>
          <p:cNvPr id="3078" name="Picture 6" descr="p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371600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p1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03860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848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533400"/>
            <a:ext cx="8305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Quando due onde piano polarizzate sono presenti simultameamente in due piani perpendicalari, le proprietà dell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onda che ne risulta dipendono dall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intensità e dalle fasi delle due onde componenti. La seguente animazione mostra 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onda risultante dalla somma di due onde di stessa intensità, frequenza, lunghezza d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onda e in fase ma polarizzate secondo due piani perpendicalari (orizzontale per quella </a:t>
            </a:r>
            <a:r>
              <a:rPr lang="it-IT" sz="1800" b="1">
                <a:solidFill>
                  <a:srgbClr val="FF0066"/>
                </a:solidFill>
                <a:latin typeface="Comic Sans MS" charset="0"/>
                <a:cs typeface="Arial" charset="0"/>
              </a:rPr>
              <a:t>rossa</a:t>
            </a:r>
            <a:r>
              <a:rPr lang="it-IT" sz="1800" b="1">
                <a:latin typeface="Comic Sans MS" charset="0"/>
                <a:cs typeface="Arial" charset="0"/>
              </a:rPr>
              <a:t> e verticale per la </a:t>
            </a:r>
            <a:r>
              <a:rPr lang="it-IT" sz="1800" b="1">
                <a:solidFill>
                  <a:srgbClr val="33CC33"/>
                </a:solidFill>
                <a:latin typeface="Comic Sans MS" charset="0"/>
                <a:cs typeface="Arial" charset="0"/>
              </a:rPr>
              <a:t>verde</a:t>
            </a:r>
            <a:r>
              <a:rPr lang="it-IT" sz="1800" b="1">
                <a:latin typeface="Comic Sans MS" charset="0"/>
                <a:cs typeface="Arial" charset="0"/>
              </a:rPr>
              <a:t>)</a:t>
            </a:r>
            <a:endParaRPr lang="it-IT" sz="1800" b="1">
              <a:latin typeface="Comic Sans MS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352800" y="5257800"/>
            <a:ext cx="5791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Il risultato della somma tra le due onde, è un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altra onda piano polarizzata (quella </a:t>
            </a:r>
            <a:r>
              <a:rPr lang="it-IT" sz="1800" b="1">
                <a:solidFill>
                  <a:srgbClr val="66FFFF"/>
                </a:solidFill>
                <a:latin typeface="Comic Sans MS" charset="0"/>
                <a:cs typeface="Arial" charset="0"/>
              </a:rPr>
              <a:t>azzurra</a:t>
            </a:r>
            <a:r>
              <a:rPr lang="it-IT" sz="1800" b="1">
                <a:latin typeface="Comic Sans MS" charset="0"/>
                <a:cs typeface="Arial" charset="0"/>
              </a:rPr>
              <a:t>) con il piano di polarizzazione spostato di 45° rispetto ai piani di polarizzazione delle due onde originarie</a:t>
            </a:r>
            <a:endParaRPr lang="it-IT" sz="1800" b="1">
              <a:latin typeface="Comic Sans MS" charset="0"/>
            </a:endParaRPr>
          </a:p>
        </p:txBody>
      </p:sp>
      <p:pic>
        <p:nvPicPr>
          <p:cNvPr id="4104" name="Picture 8" descr="p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38400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p3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2971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913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Se le due onde non sono in fase (c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è una differenza di 90° tra le loro fasi) 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onda elettromagnetica che ne risulta è circolarmente polarizzata. </a:t>
            </a:r>
            <a:r>
              <a:rPr lang="it-IT" sz="1800" b="1">
                <a:latin typeface="Comic Sans MS" charset="0"/>
                <a:cs typeface="Times New Roman" charset="0"/>
              </a:rPr>
              <a:t>In pratica il vettore campo elettrico </a:t>
            </a:r>
            <a:r>
              <a:rPr lang="it-IT" sz="1800" b="1" i="1">
                <a:latin typeface="Comic Sans MS" charset="0"/>
                <a:cs typeface="Times New Roman" charset="0"/>
              </a:rPr>
              <a:t>E</a:t>
            </a:r>
            <a:r>
              <a:rPr lang="it-IT" sz="1800" b="1">
                <a:latin typeface="Comic Sans MS" charset="0"/>
                <a:cs typeface="Times New Roman" charset="0"/>
              </a:rPr>
              <a:t> ruota con frequenza pari alla frequenza della radiazione: il risultato è che la punta del vettore percorre una traiettoria a spirale. L</a:t>
            </a:r>
            <a:r>
              <a:rPr lang="ja-JP" altLang="it-IT" sz="1800" b="1">
                <a:latin typeface="Comic Sans MS" charset="0"/>
                <a:cs typeface="Times New Roman" charset="0"/>
              </a:rPr>
              <a:t>’</a:t>
            </a:r>
            <a:r>
              <a:rPr lang="it-IT" sz="1800" b="1">
                <a:latin typeface="Comic Sans MS" charset="0"/>
                <a:cs typeface="Times New Roman" charset="0"/>
              </a:rPr>
              <a:t>onda si propaga quindi come una funzione che descrive una traiettoria a spirale e non più sinusoidale</a:t>
            </a:r>
            <a:endParaRPr lang="it-IT" sz="1800" b="1">
              <a:latin typeface="Comic Sans MS" charset="0"/>
              <a:cs typeface="Arial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0" y="2455863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429000" y="5181600"/>
            <a:ext cx="541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Se 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osservatore si pone lungo l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asse di propagazione.</a:t>
            </a:r>
            <a:endParaRPr lang="it-IT" sz="1800" b="1">
              <a:latin typeface="Comic Sans MS" charset="0"/>
              <a:cs typeface="Times New Roman" charset="0"/>
            </a:endParaRP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660525" y="3089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5128" name="Picture 8" descr="p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43125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p4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8904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26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8077200" cy="609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CCFF"/>
                    </a:gs>
                    <a:gs pos="100000">
                      <a:srgbClr val="FF99FF"/>
                    </a:gs>
                  </a:gsLst>
                  <a:path path="rect">
                    <a:fillToRect l="50000" t="50000" r="50000" b="50000"/>
                  </a:path>
                </a:gradFill>
                <a:latin typeface="Comic Sans MS"/>
                <a:ea typeface="Comic Sans MS"/>
                <a:cs typeface="Comic Sans MS"/>
              </a:rPr>
              <a:t>Luce circolamente polarizzata destra e sinistra</a:t>
            </a:r>
          </a:p>
        </p:txBody>
      </p:sp>
      <p:pic>
        <p:nvPicPr>
          <p:cNvPr id="6151" name="Picture 7" descr="p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p4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03860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p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0" descr="p5v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96240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753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14300" y="0"/>
            <a:ext cx="89154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2000" b="1">
                <a:solidFill>
                  <a:srgbClr val="FF0066"/>
                </a:solidFill>
                <a:latin typeface="Comic Sans MS" charset="0"/>
                <a:cs typeface="Arial" charset="0"/>
              </a:rPr>
              <a:t>Cosa succede quando due onde circolarmente polarizzate sono sommate?</a:t>
            </a:r>
          </a:p>
          <a:p>
            <a:pPr algn="just">
              <a:spcBef>
                <a:spcPct val="50000"/>
              </a:spcBef>
            </a:pPr>
            <a:r>
              <a:rPr lang="it-IT" sz="1800" b="1">
                <a:latin typeface="Comic Sans MS" charset="0"/>
                <a:cs typeface="Arial" charset="0"/>
              </a:rPr>
              <a:t>Se le due onde hanno la stessa intensità, frequenza e lunghezza d</a:t>
            </a:r>
            <a:r>
              <a:rPr lang="ja-JP" altLang="it-IT" sz="1800" b="1">
                <a:latin typeface="Comic Sans MS" charset="0"/>
                <a:cs typeface="Arial" charset="0"/>
              </a:rPr>
              <a:t>’</a:t>
            </a:r>
            <a:r>
              <a:rPr lang="it-IT" sz="1800" b="1">
                <a:latin typeface="Comic Sans MS" charset="0"/>
                <a:cs typeface="Arial" charset="0"/>
              </a:rPr>
              <a:t>onda ma sono rispettivamente circolarmente polarizzate destra e sinistra la luce che ne risulterà sarà linearmente polarizzata.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657600" y="4953000"/>
            <a:ext cx="5105400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000" b="1" i="1" u="sng">
                <a:latin typeface="Comic Sans MS" charset="0"/>
                <a:cs typeface="Times New Roman" charset="0"/>
              </a:rPr>
              <a:t>Una radiazione polarizzata linearmente va vista come la somma di due onde polarizzate circolarmente, una sinistrorsa e una destrorsa.</a:t>
            </a:r>
          </a:p>
          <a:p>
            <a:pPr eaLnBrk="0" hangingPunct="0"/>
            <a:endParaRPr lang="it-IT" sz="1800" b="1" i="1">
              <a:latin typeface="Comic Sans MS" charset="0"/>
            </a:endParaRPr>
          </a:p>
        </p:txBody>
      </p:sp>
      <p:pic>
        <p:nvPicPr>
          <p:cNvPr id="7175" name="Picture 7" descr="p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36576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 descr="p6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80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12725" y="936486"/>
            <a:ext cx="8477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000" dirty="0">
                <a:latin typeface="Arial"/>
                <a:cs typeface="Arial"/>
              </a:rPr>
              <a:t>Cosa succede se la materia assorbe preferenzialmente una delle due componenti (destra o sinistra) della luce linearmente polarizzata?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12725" y="5257800"/>
            <a:ext cx="89312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>
                <a:latin typeface="Arial"/>
                <a:cs typeface="Arial"/>
              </a:rPr>
              <a:t>Nella figura la le due componenti circolarmente polarizzate della luce linearmente polarizzata sono assorbite differentemente: la circolarmente polarizzata destra (</a:t>
            </a:r>
            <a:r>
              <a:rPr lang="it-IT" sz="2000">
                <a:solidFill>
                  <a:srgbClr val="FF0066"/>
                </a:solidFill>
                <a:latin typeface="Arial"/>
                <a:cs typeface="Arial"/>
              </a:rPr>
              <a:t>rossa</a:t>
            </a:r>
            <a:r>
              <a:rPr lang="it-IT" sz="2000">
                <a:latin typeface="Arial"/>
                <a:cs typeface="Arial"/>
              </a:rPr>
              <a:t>) non è assorbita mentre la circolarmente polarizzata sinistra (</a:t>
            </a:r>
            <a:r>
              <a:rPr lang="it-IT" sz="2000">
                <a:solidFill>
                  <a:srgbClr val="33CC33"/>
                </a:solidFill>
                <a:latin typeface="Arial"/>
                <a:cs typeface="Arial"/>
              </a:rPr>
              <a:t>verde</a:t>
            </a:r>
            <a:r>
              <a:rPr lang="it-IT" sz="2000">
                <a:latin typeface="Arial"/>
                <a:cs typeface="Arial"/>
              </a:rPr>
              <a:t>) è assorbita</a:t>
            </a:r>
            <a:r>
              <a:rPr lang="it-IT">
                <a:latin typeface="Arial"/>
                <a:cs typeface="Arial"/>
              </a:rPr>
              <a:t>.</a:t>
            </a:r>
          </a:p>
        </p:txBody>
      </p:sp>
      <p:pic>
        <p:nvPicPr>
          <p:cNvPr id="11271" name="Picture 7" descr="p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43125"/>
            <a:ext cx="73152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00250" y="206375"/>
            <a:ext cx="55086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Circular </a:t>
            </a:r>
            <a:r>
              <a:rPr lang="en-US" sz="3200" dirty="0" err="1" smtClean="0">
                <a:latin typeface="Arial"/>
                <a:cs typeface="Arial"/>
              </a:rPr>
              <a:t>dichroism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5571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4191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dirty="0">
                <a:latin typeface="Arial"/>
                <a:cs typeface="Arial"/>
              </a:rPr>
              <a:t>I vettori campo elettrico escono dal mezzo con intensità differenti e il vettore somma descrive una traiettoria ellittica. La luce è detta ellitticamente polarizzata.</a:t>
            </a:r>
          </a:p>
        </p:txBody>
      </p:sp>
      <p:pic>
        <p:nvPicPr>
          <p:cNvPr id="12294" name="Picture 6" descr="p11v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1219200"/>
            <a:ext cx="6362700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00250" y="206375"/>
            <a:ext cx="55086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Circular </a:t>
            </a:r>
            <a:r>
              <a:rPr lang="en-US" sz="3200" dirty="0" err="1" smtClean="0">
                <a:latin typeface="Arial"/>
                <a:cs typeface="Arial"/>
              </a:rPr>
              <a:t>dichroism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16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337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52352" bIns="76176">
            <a:spAutoFit/>
          </a:bodyPr>
          <a:lstStyle/>
          <a:p>
            <a:pPr algn="ctr"/>
            <a:r>
              <a:rPr lang="it-IT" sz="2800" dirty="0">
                <a:solidFill>
                  <a:srgbClr val="FF0066"/>
                </a:solidFill>
                <a:latin typeface="Arial"/>
                <a:cs typeface="Arial"/>
              </a:rPr>
              <a:t>Lo spettrofotometro CD</a:t>
            </a:r>
          </a:p>
          <a:p>
            <a:pPr algn="just"/>
            <a:r>
              <a:rPr lang="it-IT" sz="1600" dirty="0">
                <a:latin typeface="Arial"/>
                <a:cs typeface="Arial"/>
              </a:rPr>
              <a:t>Si usa invece una radiazione polarizzata linearmente prodotta da una lampada a Xeno (a), molto potente (150-450 </a:t>
            </a:r>
            <a:r>
              <a:rPr lang="it-IT" sz="1600" dirty="0" err="1">
                <a:latin typeface="Arial"/>
                <a:cs typeface="Arial"/>
              </a:rPr>
              <a:t>W</a:t>
            </a:r>
            <a:r>
              <a:rPr lang="it-IT" sz="1600" dirty="0">
                <a:latin typeface="Arial"/>
                <a:cs typeface="Arial"/>
              </a:rPr>
              <a:t>). La radiazione passa poi attraverso il monocromatore (b), che seleziona la lunghezza d'onda desiderata, e attraverso il filtro polarizzatore (c), che la polarizza linearmente. Il cuore dello </a:t>
            </a:r>
            <a:r>
              <a:rPr lang="it-IT" sz="1600" dirty="0" err="1">
                <a:latin typeface="Arial"/>
                <a:cs typeface="Arial"/>
              </a:rPr>
              <a:t>spettropolarimetro</a:t>
            </a:r>
            <a:r>
              <a:rPr lang="it-IT" sz="1600" dirty="0">
                <a:latin typeface="Arial"/>
                <a:cs typeface="Arial"/>
              </a:rPr>
              <a:t> CD è il cosiddetto modulatore elettro-ottico (d), costituito da un cristallo capace di far passare alternativamente la componente destra o sinistra della luce polarizzata linearmente a seconda del campo elettrico a cui è sottoposto. Il modulatore elettro-ottico è sottoposto ad un campo elettrico alternato, per cui il campione (e) è attraversato alternativamente dalle componenti destra e sinistra. Se le due componenti sono assorbite in maniera diversa, il rivelatore (</a:t>
            </a:r>
            <a:r>
              <a:rPr lang="it-IT" sz="1600" dirty="0" err="1">
                <a:latin typeface="Arial"/>
                <a:cs typeface="Arial"/>
              </a:rPr>
              <a:t>f</a:t>
            </a:r>
            <a:r>
              <a:rPr lang="it-IT" sz="1600" dirty="0">
                <a:latin typeface="Arial"/>
                <a:cs typeface="Arial"/>
              </a:rPr>
              <a:t>) origina un segnale di intensità oscillante. L'ampiezza di questa oscillazione permette di misurare il dicroismo circolare.</a:t>
            </a:r>
          </a:p>
          <a:p>
            <a:pPr eaLnBrk="0" hangingPunct="0"/>
            <a:endParaRPr lang="it-IT" sz="1600" dirty="0">
              <a:latin typeface="Arial"/>
              <a:cs typeface="Arial"/>
            </a:endParaRP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0" y="1890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29700" name="Picture 4" descr="http://www.isa.au.dk/SR/UV1/cds-apparatus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213100"/>
            <a:ext cx="5183187" cy="363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121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601</Words>
  <Application>Microsoft Macintosh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Università di Torino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Giovanna Di Nardo</dc:creator>
  <cp:lastModifiedBy>Giovanna Di Nardo</cp:lastModifiedBy>
  <cp:revision>3</cp:revision>
  <dcterms:created xsi:type="dcterms:W3CDTF">2014-11-05T20:46:31Z</dcterms:created>
  <dcterms:modified xsi:type="dcterms:W3CDTF">2014-11-05T20:55:25Z</dcterms:modified>
</cp:coreProperties>
</file>