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88"/>
  </p:notesMasterIdLst>
  <p:handoutMasterIdLst>
    <p:handoutMasterId r:id="rId89"/>
  </p:handoutMasterIdLst>
  <p:sldIdLst>
    <p:sldId id="617" r:id="rId2"/>
    <p:sldId id="615" r:id="rId3"/>
    <p:sldId id="618" r:id="rId4"/>
    <p:sldId id="620" r:id="rId5"/>
    <p:sldId id="621" r:id="rId6"/>
    <p:sldId id="622" r:id="rId7"/>
    <p:sldId id="623" r:id="rId8"/>
    <p:sldId id="692" r:id="rId9"/>
    <p:sldId id="716" r:id="rId10"/>
    <p:sldId id="693" r:id="rId11"/>
    <p:sldId id="694" r:id="rId12"/>
    <p:sldId id="719" r:id="rId13"/>
    <p:sldId id="695" r:id="rId14"/>
    <p:sldId id="696" r:id="rId15"/>
    <p:sldId id="697" r:id="rId16"/>
    <p:sldId id="698" r:id="rId17"/>
    <p:sldId id="699" r:id="rId18"/>
    <p:sldId id="700" r:id="rId19"/>
    <p:sldId id="701" r:id="rId20"/>
    <p:sldId id="702" r:id="rId21"/>
    <p:sldId id="746" r:id="rId22"/>
    <p:sldId id="785" r:id="rId23"/>
    <p:sldId id="703" r:id="rId24"/>
    <p:sldId id="704" r:id="rId25"/>
    <p:sldId id="705" r:id="rId26"/>
    <p:sldId id="706" r:id="rId27"/>
    <p:sldId id="707" r:id="rId28"/>
    <p:sldId id="708" r:id="rId29"/>
    <p:sldId id="718" r:id="rId30"/>
    <p:sldId id="709" r:id="rId31"/>
    <p:sldId id="710" r:id="rId32"/>
    <p:sldId id="738" r:id="rId33"/>
    <p:sldId id="789" r:id="rId34"/>
    <p:sldId id="788" r:id="rId35"/>
    <p:sldId id="739" r:id="rId36"/>
    <p:sldId id="740" r:id="rId37"/>
    <p:sldId id="741" r:id="rId38"/>
    <p:sldId id="742" r:id="rId39"/>
    <p:sldId id="743" r:id="rId40"/>
    <p:sldId id="728" r:id="rId41"/>
    <p:sldId id="729" r:id="rId42"/>
    <p:sldId id="750" r:id="rId43"/>
    <p:sldId id="751" r:id="rId44"/>
    <p:sldId id="755" r:id="rId45"/>
    <p:sldId id="756" r:id="rId46"/>
    <p:sldId id="757" r:id="rId47"/>
    <p:sldId id="758" r:id="rId48"/>
    <p:sldId id="759" r:id="rId49"/>
    <p:sldId id="786" r:id="rId50"/>
    <p:sldId id="787" r:id="rId51"/>
    <p:sldId id="760" r:id="rId52"/>
    <p:sldId id="761" r:id="rId53"/>
    <p:sldId id="762" r:id="rId54"/>
    <p:sldId id="778" r:id="rId55"/>
    <p:sldId id="782" r:id="rId56"/>
    <p:sldId id="779" r:id="rId57"/>
    <p:sldId id="780" r:id="rId58"/>
    <p:sldId id="783" r:id="rId59"/>
    <p:sldId id="781" r:id="rId60"/>
    <p:sldId id="784" r:id="rId61"/>
    <p:sldId id="711" r:id="rId62"/>
    <p:sldId id="712" r:id="rId63"/>
    <p:sldId id="732" r:id="rId64"/>
    <p:sldId id="713" r:id="rId65"/>
    <p:sldId id="714" r:id="rId66"/>
    <p:sldId id="733" r:id="rId67"/>
    <p:sldId id="720" r:id="rId68"/>
    <p:sldId id="730" r:id="rId69"/>
    <p:sldId id="731" r:id="rId70"/>
    <p:sldId id="721" r:id="rId71"/>
    <p:sldId id="722" r:id="rId72"/>
    <p:sldId id="734" r:id="rId73"/>
    <p:sldId id="735" r:id="rId74"/>
    <p:sldId id="736" r:id="rId75"/>
    <p:sldId id="723" r:id="rId76"/>
    <p:sldId id="724" r:id="rId77"/>
    <p:sldId id="725" r:id="rId78"/>
    <p:sldId id="726" r:id="rId79"/>
    <p:sldId id="727" r:id="rId80"/>
    <p:sldId id="635" r:id="rId81"/>
    <p:sldId id="638" r:id="rId82"/>
    <p:sldId id="639" r:id="rId83"/>
    <p:sldId id="641" r:id="rId84"/>
    <p:sldId id="642" r:id="rId85"/>
    <p:sldId id="643" r:id="rId86"/>
    <p:sldId id="737" r:id="rId87"/>
  </p:sldIdLst>
  <p:sldSz cx="9144000" cy="6858000" type="screen4x3"/>
  <p:notesSz cx="7099300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66FF99"/>
    <a:srgbClr val="00CC66"/>
    <a:srgbClr val="00FF99"/>
    <a:srgbClr val="CC3300"/>
    <a:srgbClr val="FFFF00"/>
    <a:srgbClr val="FF66FF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54" autoAdjust="0"/>
    <p:restoredTop sz="91005" autoAdjust="0"/>
  </p:normalViewPr>
  <p:slideViewPr>
    <p:cSldViewPr snapToGrid="0">
      <p:cViewPr>
        <p:scale>
          <a:sx n="54" d="100"/>
          <a:sy n="54" d="100"/>
        </p:scale>
        <p:origin x="-2872" y="-384"/>
      </p:cViewPr>
      <p:guideLst>
        <p:guide orient="horz" pos="2160"/>
        <p:guide pos="2891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34" d="100"/>
          <a:sy n="34" d="100"/>
        </p:scale>
        <p:origin x="-1542" y="-102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printerSettings" Target="printerSettings/printerSettings1.bin"/><Relationship Id="rId91" Type="http://schemas.openxmlformats.org/officeDocument/2006/relationships/presProps" Target="presProps.xml"/><Relationship Id="rId92" Type="http://schemas.openxmlformats.org/officeDocument/2006/relationships/viewProps" Target="viewProps.xml"/><Relationship Id="rId93" Type="http://schemas.openxmlformats.org/officeDocument/2006/relationships/theme" Target="theme/theme1.xml"/><Relationship Id="rId94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notesMaster" Target="notesMasters/notesMaster1.xml"/><Relationship Id="rId89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4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0356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635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59238" y="0"/>
            <a:ext cx="30241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635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42488"/>
            <a:ext cx="3103563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8" tIns="47384" rIns="94768" bIns="47384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635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59238" y="9742488"/>
            <a:ext cx="3024187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8" tIns="47384" rIns="94768" bIns="4738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D0D339DE-A43C-4DCB-9CEA-7B78D3CAB952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43504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2" tIns="47740" rIns="95482" bIns="47740" numCol="1" anchor="t" anchorCtr="0" compatLnSpc="1">
            <a:prstTxWarp prst="textNoShape">
              <a:avLst/>
            </a:prstTxWarp>
          </a:bodyPr>
          <a:lstStyle>
            <a:lvl1pPr defTabSz="954265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2" tIns="47740" rIns="95482" bIns="47740" numCol="1" anchor="t" anchorCtr="0" compatLnSpc="1">
            <a:prstTxWarp prst="textNoShape">
              <a:avLst/>
            </a:prstTxWarp>
          </a:bodyPr>
          <a:lstStyle>
            <a:lvl1pPr algn="r" defTabSz="954265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651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0925"/>
            <a:ext cx="520700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2" tIns="47740" rIns="95482" bIns="477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en-US" noProof="0" smtClean="0"/>
              <a:t>Fare clic per modificare gli stili del testo dello schema</a:t>
            </a:r>
          </a:p>
          <a:p>
            <a:pPr lvl="1"/>
            <a:r>
              <a:rPr lang="it-IT" altLang="en-US" noProof="0" smtClean="0"/>
              <a:t>Secondo livello</a:t>
            </a:r>
          </a:p>
          <a:p>
            <a:pPr lvl="2"/>
            <a:r>
              <a:rPr lang="it-IT" altLang="en-US" noProof="0" smtClean="0"/>
              <a:t>Terzo livello</a:t>
            </a:r>
          </a:p>
          <a:p>
            <a:pPr lvl="3"/>
            <a:r>
              <a:rPr lang="it-IT" altLang="en-US" noProof="0" smtClean="0"/>
              <a:t>Quarto livello</a:t>
            </a:r>
          </a:p>
          <a:p>
            <a:pPr lvl="4"/>
            <a:r>
              <a:rPr lang="it-IT" altLang="en-US" noProof="0" smtClean="0"/>
              <a:t>Quinto livello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2" tIns="47740" rIns="95482" bIns="47740" numCol="1" anchor="b" anchorCtr="0" compatLnSpc="1">
            <a:prstTxWarp prst="textNoShape">
              <a:avLst/>
            </a:prstTxWarp>
          </a:bodyPr>
          <a:lstStyle>
            <a:lvl1pPr defTabSz="954265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185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2" tIns="47740" rIns="95482" bIns="47740" numCol="1" anchor="b" anchorCtr="0" compatLnSpc="1">
            <a:prstTxWarp prst="textNoShape">
              <a:avLst/>
            </a:prstTxWarp>
          </a:bodyPr>
          <a:lstStyle>
            <a:lvl1pPr algn="r" defTabSz="954265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7D316D4C-8BFD-49B6-9BC7-069095DD09FE}" type="slidenum">
              <a:rPr lang="it-IT" altLang="en-US"/>
              <a:pPr>
                <a:defRPr/>
              </a:pPr>
              <a:t>‹n.›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7414654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9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0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1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2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3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4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FE3606-A5E4-4C35-BE2F-2DCD475D981E}" type="slidenum">
              <a:rPr lang="it-IT" smtClean="0"/>
              <a:pPr/>
              <a:t>2</a:t>
            </a:fld>
            <a:endParaRPr lang="it-IT" smtClean="0"/>
          </a:p>
        </p:txBody>
      </p:sp>
      <p:sp>
        <p:nvSpPr>
          <p:cNvPr id="251907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1908" name="Segnaposto note 2"/>
          <p:cNvSpPr>
            <a:spLocks noGrp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251909" name="Segnaposto numero diapositiva 3"/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48" tIns="49524" rIns="99048" bIns="49524" anchor="b"/>
          <a:lstStyle/>
          <a:p>
            <a:pPr algn="r"/>
            <a:fld id="{36368E3E-0074-4732-886B-3DACE807C68A}" type="slidenum">
              <a:rPr lang="it-IT" sz="1300">
                <a:latin typeface="Arial" pitchFamily="34" charset="0"/>
              </a:rPr>
              <a:pPr algn="r"/>
              <a:t>2</a:t>
            </a:fld>
            <a:endParaRPr lang="it-IT" sz="130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59A881-832D-2E45-9755-E2D3BF680A97}" type="slidenum">
              <a:rPr lang="en-US"/>
              <a:pPr/>
              <a:t>29</a:t>
            </a:fld>
            <a:endParaRPr lang="en-US"/>
          </a:p>
        </p:txBody>
      </p:sp>
      <p:sp>
        <p:nvSpPr>
          <p:cNvPr id="16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A25E72-4D5C-5745-BC4E-32466F628AE4}" type="slidenum">
              <a:rPr lang="en-US"/>
              <a:pPr/>
              <a:t>32</a:t>
            </a:fld>
            <a:endParaRPr lang="en-US"/>
          </a:p>
        </p:txBody>
      </p:sp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8F6A4A-BD7A-8F47-8985-EA76CCD31135}" type="slidenum">
              <a:rPr lang="en-US"/>
              <a:pPr/>
              <a:t>33</a:t>
            </a:fld>
            <a:endParaRPr lang="en-US"/>
          </a:p>
        </p:txBody>
      </p:sp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8A1F07-EE99-2B4E-91E4-28FFD4AF45C3}" type="slidenum">
              <a:rPr lang="en-US"/>
              <a:pPr/>
              <a:t>34</a:t>
            </a:fld>
            <a:endParaRPr lang="en-US"/>
          </a:p>
        </p:txBody>
      </p:sp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AFC62C-2A65-6C48-9044-B3871E3D1B6E}" type="slidenum">
              <a:rPr lang="en-US"/>
              <a:pPr/>
              <a:t>35</a:t>
            </a:fld>
            <a:endParaRPr lang="en-US"/>
          </a:p>
        </p:txBody>
      </p:sp>
      <p:sp>
        <p:nvSpPr>
          <p:cNvPr id="21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8C614A-FAC1-D941-B74A-00DA5AC7205D}" type="slidenum">
              <a:rPr lang="en-US"/>
              <a:pPr/>
              <a:t>36</a:t>
            </a:fld>
            <a:endParaRPr lang="en-US"/>
          </a:p>
        </p:txBody>
      </p:sp>
      <p:sp>
        <p:nvSpPr>
          <p:cNvPr id="212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E26744-50A0-A343-A284-1573668BFB28}" type="slidenum">
              <a:rPr lang="en-US"/>
              <a:pPr/>
              <a:t>37</a:t>
            </a:fld>
            <a:endParaRPr lang="en-US"/>
          </a:p>
        </p:txBody>
      </p:sp>
      <p:sp>
        <p:nvSpPr>
          <p:cNvPr id="214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4329A5-91EB-1B40-91BE-1A5D260E2572}" type="slidenum">
              <a:rPr lang="en-US"/>
              <a:pPr/>
              <a:t>38</a:t>
            </a:fld>
            <a:endParaRPr lang="en-US"/>
          </a:p>
        </p:txBody>
      </p:sp>
      <p:sp>
        <p:nvSpPr>
          <p:cNvPr id="215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F53CD7-DFF2-B845-819D-9DB951A067E0}" type="slidenum">
              <a:rPr lang="en-US"/>
              <a:pPr/>
              <a:t>49</a:t>
            </a:fld>
            <a:endParaRPr lang="en-US"/>
          </a:p>
        </p:txBody>
      </p:sp>
      <p:sp>
        <p:nvSpPr>
          <p:cNvPr id="183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47676D-7F7B-BD4F-BC9B-35DFB539AA1E}" type="slidenum">
              <a:rPr lang="en-US"/>
              <a:pPr/>
              <a:t>50</a:t>
            </a:fld>
            <a:endParaRPr lang="en-US"/>
          </a:p>
        </p:txBody>
      </p:sp>
      <p:sp>
        <p:nvSpPr>
          <p:cNvPr id="18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9D1334-CD0A-DA42-A244-B96F7CC470AA}" type="slidenum">
              <a:rPr lang="en-US"/>
              <a:pPr/>
              <a:t>3</a:t>
            </a:fld>
            <a:endParaRPr lang="en-US"/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B1FB13-054E-0C44-BA96-BE5EB116B1FE}" type="slidenum">
              <a:rPr lang="en-US"/>
              <a:pPr/>
              <a:t>54</a:t>
            </a:fld>
            <a:endParaRPr lang="en-US"/>
          </a:p>
        </p:txBody>
      </p:sp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Figure 4 | </a:t>
            </a:r>
            <a:r>
              <a:rPr lang="en-GB" b="1" dirty="0"/>
              <a:t>Conditionally replicating viruses. a </a:t>
            </a:r>
            <a:r>
              <a:rPr lang="en-GB" dirty="0"/>
              <a:t>| Mechanism of action. The viruses infect both normal and tumour cells, but can</a:t>
            </a:r>
          </a:p>
          <a:p>
            <a:r>
              <a:rPr lang="en-GB" dirty="0"/>
              <a:t>only replicate in tumour cells. The progeny then go on to kill surrounding tumour cells. </a:t>
            </a:r>
            <a:r>
              <a:rPr lang="en-GB" b="1" dirty="0"/>
              <a:t>b </a:t>
            </a:r>
            <a:r>
              <a:rPr lang="en-GB" dirty="0"/>
              <a:t>| Replication of a conditionally replicating</a:t>
            </a:r>
          </a:p>
          <a:p>
            <a:r>
              <a:rPr lang="en-GB" dirty="0"/>
              <a:t>virus, ONYX-015, in a cancer cell from a patient with head and neck cancer during Phase II clinical testing. 109 infectious</a:t>
            </a:r>
          </a:p>
          <a:p>
            <a:r>
              <a:rPr lang="en-GB" dirty="0"/>
              <a:t>particles were injected over a 5-day period. After 8 days, biopsy was performed and analysed by electron microscopy. The inset</a:t>
            </a:r>
          </a:p>
          <a:p>
            <a:r>
              <a:rPr lang="en-GB" dirty="0"/>
              <a:t>on the left panel is magnified on the right. Clearly, this cell is doomed to die: presumably the new virus particles it produces will</a:t>
            </a:r>
          </a:p>
          <a:p>
            <a:r>
              <a:rPr lang="en-GB" dirty="0"/>
              <a:t>infect its neighbours.</a:t>
            </a:r>
          </a:p>
          <a:p>
            <a:endParaRPr lang="en-GB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019793-491F-FA4A-B698-0BDAFAB92F1F}" type="slidenum">
              <a:rPr lang="en-US"/>
              <a:pPr/>
              <a:t>57</a:t>
            </a:fld>
            <a:endParaRPr lang="en-US"/>
          </a:p>
        </p:txBody>
      </p:sp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sz="1000" dirty="0"/>
              <a:t>Figure 2 | </a:t>
            </a:r>
            <a:r>
              <a:rPr lang="en-GB" sz="1000" b="1" dirty="0"/>
              <a:t>Cancer gene therapy by delivery of tumour-suppressor genes or inhibition</a:t>
            </a:r>
          </a:p>
          <a:p>
            <a:pPr>
              <a:lnSpc>
                <a:spcPct val="90000"/>
              </a:lnSpc>
            </a:pPr>
            <a:r>
              <a:rPr lang="en-GB" sz="1000" b="1" dirty="0"/>
              <a:t>of oncogene expression. a </a:t>
            </a:r>
            <a:r>
              <a:rPr lang="en-GB" sz="1000" dirty="0"/>
              <a:t>| Tumour-suppressor gene (TSG) delivery. Vectors encoding the</a:t>
            </a:r>
          </a:p>
          <a:p>
            <a:pPr>
              <a:lnSpc>
                <a:spcPct val="90000"/>
              </a:lnSpc>
            </a:pPr>
            <a:r>
              <a:rPr lang="en-GB" sz="1000" dirty="0"/>
              <a:t>tumour suppressor of choice are assumed to infect normal cells and tumour cells. In tumour</a:t>
            </a:r>
          </a:p>
          <a:p>
            <a:pPr>
              <a:lnSpc>
                <a:spcPct val="90000"/>
              </a:lnSpc>
            </a:pPr>
            <a:r>
              <a:rPr lang="en-GB" sz="1000" dirty="0"/>
              <a:t>cells they induce either growth arrest or apoptosis, whereas in normal cells they are assumed</a:t>
            </a:r>
          </a:p>
          <a:p>
            <a:pPr>
              <a:lnSpc>
                <a:spcPct val="90000"/>
              </a:lnSpc>
            </a:pPr>
            <a:r>
              <a:rPr lang="en-GB" sz="1000" dirty="0"/>
              <a:t>not to have any detrimental effects. Some tumour suppressors might also exert unexpected</a:t>
            </a:r>
          </a:p>
          <a:p>
            <a:pPr>
              <a:lnSpc>
                <a:spcPct val="90000"/>
              </a:lnSpc>
            </a:pPr>
            <a:r>
              <a:rPr lang="en-GB" sz="1000" dirty="0"/>
              <a:t>bystander effects. For example, p53 blocks angiogenesis by </a:t>
            </a:r>
            <a:r>
              <a:rPr lang="en-GB" sz="1000" dirty="0" err="1"/>
              <a:t>downregulating</a:t>
            </a:r>
            <a:r>
              <a:rPr lang="en-GB" sz="1000" dirty="0"/>
              <a:t> the production</a:t>
            </a:r>
          </a:p>
          <a:p>
            <a:pPr>
              <a:lnSpc>
                <a:spcPct val="90000"/>
              </a:lnSpc>
            </a:pPr>
            <a:r>
              <a:rPr lang="en-GB" sz="1000" dirty="0"/>
              <a:t>of vascular endothelial growth factor (VEGF) and by </a:t>
            </a:r>
            <a:r>
              <a:rPr lang="en-GB" sz="1000" dirty="0" err="1"/>
              <a:t>upregulating</a:t>
            </a:r>
            <a:r>
              <a:rPr lang="en-GB" sz="1000" dirty="0"/>
              <a:t> two anti-</a:t>
            </a:r>
            <a:r>
              <a:rPr lang="en-GB" sz="1000" dirty="0" err="1"/>
              <a:t>angigogenic</a:t>
            </a:r>
            <a:endParaRPr lang="en-GB" sz="1000" dirty="0"/>
          </a:p>
          <a:p>
            <a:pPr>
              <a:lnSpc>
                <a:spcPct val="90000"/>
              </a:lnSpc>
            </a:pPr>
            <a:r>
              <a:rPr lang="en-GB" sz="1000" dirty="0"/>
              <a:t>molecules, </a:t>
            </a:r>
            <a:r>
              <a:rPr lang="en-GB" sz="1000" dirty="0" err="1"/>
              <a:t>thrombospondin</a:t>
            </a:r>
            <a:r>
              <a:rPr lang="en-GB" sz="1000" dirty="0"/>
              <a:t> and insulin-like growth factor 1 binding protein (IGF1BP). </a:t>
            </a:r>
            <a:r>
              <a:rPr lang="en-GB" sz="1000" b="1" dirty="0"/>
              <a:t>b </a:t>
            </a:r>
            <a:r>
              <a:rPr lang="en-GB" sz="1000" dirty="0"/>
              <a:t>|</a:t>
            </a:r>
          </a:p>
          <a:p>
            <a:pPr>
              <a:lnSpc>
                <a:spcPct val="90000"/>
              </a:lnSpc>
            </a:pPr>
            <a:r>
              <a:rPr lang="en-GB" sz="1000" dirty="0"/>
              <a:t>Delivery of agents that block oncogene (</a:t>
            </a:r>
            <a:r>
              <a:rPr lang="en-GB" sz="1000" dirty="0" err="1"/>
              <a:t>Onc</a:t>
            </a:r>
            <a:r>
              <a:rPr lang="en-GB" sz="1000" dirty="0"/>
              <a:t>) expression. These include genes that encode</a:t>
            </a:r>
          </a:p>
          <a:p>
            <a:pPr>
              <a:lnSpc>
                <a:spcPct val="90000"/>
              </a:lnSpc>
            </a:pPr>
            <a:r>
              <a:rPr lang="en-GB" sz="1000" dirty="0"/>
              <a:t>antisense oligonucleotides, which block oncogene expression, and ribozymes, which cleave</a:t>
            </a:r>
          </a:p>
          <a:p>
            <a:pPr>
              <a:lnSpc>
                <a:spcPct val="90000"/>
              </a:lnSpc>
            </a:pPr>
            <a:r>
              <a:rPr lang="en-GB" sz="1000" dirty="0"/>
              <a:t>oncogene transcripts. Again, they are expected to have no detrimental effects on normal</a:t>
            </a:r>
          </a:p>
          <a:p>
            <a:pPr>
              <a:lnSpc>
                <a:spcPct val="90000"/>
              </a:lnSpc>
            </a:pPr>
            <a:r>
              <a:rPr lang="en-GB" sz="1000" dirty="0"/>
              <a:t>cells, which don’t express oncogenes. By contrast, they should cause cancer cells to arrest</a:t>
            </a:r>
          </a:p>
          <a:p>
            <a:pPr>
              <a:lnSpc>
                <a:spcPct val="90000"/>
              </a:lnSpc>
            </a:pPr>
            <a:r>
              <a:rPr lang="en-GB" sz="1000" dirty="0"/>
              <a:t>or undergo apoptosis. In some cases, they also sensitize radio- or chemo-resistant tumour</a:t>
            </a:r>
          </a:p>
          <a:p>
            <a:pPr>
              <a:lnSpc>
                <a:spcPct val="90000"/>
              </a:lnSpc>
            </a:pPr>
            <a:r>
              <a:rPr lang="en-GB" sz="1000" dirty="0"/>
              <a:t>cells to radiotherapy or chemotherapy. No bystander effects have been reported for </a:t>
            </a:r>
            <a:r>
              <a:rPr lang="en-GB" sz="1000" dirty="0" err="1"/>
              <a:t>antioncogenic</a:t>
            </a:r>
            <a:endParaRPr lang="en-GB" sz="1000" dirty="0"/>
          </a:p>
          <a:p>
            <a:pPr>
              <a:lnSpc>
                <a:spcPct val="90000"/>
              </a:lnSpc>
            </a:pPr>
            <a:r>
              <a:rPr lang="en-GB" sz="1000" dirty="0"/>
              <a:t>gene-therapy agents.</a:t>
            </a:r>
          </a:p>
          <a:p>
            <a:pPr>
              <a:lnSpc>
                <a:spcPct val="90000"/>
              </a:lnSpc>
            </a:pPr>
            <a:endParaRPr lang="en-GB" sz="1000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6AA778-F015-764C-B023-6D5A04ED9FE3}" type="slidenum">
              <a:rPr lang="en-US"/>
              <a:pPr/>
              <a:t>59</a:t>
            </a:fld>
            <a:endParaRPr lang="en-US"/>
          </a:p>
        </p:txBody>
      </p:sp>
      <p:sp>
        <p:nvSpPr>
          <p:cNvPr id="16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Figure 3 | </a:t>
            </a:r>
            <a:r>
              <a:rPr lang="en-GB" b="1" dirty="0"/>
              <a:t>Suicide gene delivery. </a:t>
            </a:r>
            <a:r>
              <a:rPr lang="en-GB" dirty="0"/>
              <a:t>The vector delivers a gene that encodes a </a:t>
            </a:r>
            <a:r>
              <a:rPr lang="en-GB" dirty="0" err="1"/>
              <a:t>prodrug</a:t>
            </a:r>
            <a:r>
              <a:rPr lang="en-GB" dirty="0"/>
              <a:t>-converting enzyme, such as herpes simplex</a:t>
            </a:r>
          </a:p>
          <a:p>
            <a:r>
              <a:rPr lang="en-GB" dirty="0"/>
              <a:t>virus thymidine kinase (HSV-</a:t>
            </a:r>
            <a:r>
              <a:rPr lang="en-GB" dirty="0" err="1"/>
              <a:t>tk</a:t>
            </a:r>
            <a:r>
              <a:rPr lang="en-GB" dirty="0"/>
              <a:t>), to tumour and normal cells alike. Local delivery of either the </a:t>
            </a:r>
            <a:r>
              <a:rPr lang="en-GB" dirty="0" err="1"/>
              <a:t>prodrug</a:t>
            </a:r>
            <a:r>
              <a:rPr lang="en-GB" dirty="0"/>
              <a:t> (in this case, </a:t>
            </a:r>
            <a:r>
              <a:rPr lang="en-GB" dirty="0" err="1"/>
              <a:t>ganciclovir</a:t>
            </a:r>
            <a:r>
              <a:rPr lang="en-GB" dirty="0"/>
              <a:t>)</a:t>
            </a:r>
          </a:p>
          <a:p>
            <a:r>
              <a:rPr lang="en-GB" dirty="0"/>
              <a:t>or the vector to the tumour provides specificity. The </a:t>
            </a:r>
            <a:r>
              <a:rPr lang="en-GB" dirty="0" err="1"/>
              <a:t>prodrug</a:t>
            </a:r>
            <a:r>
              <a:rPr lang="en-GB" dirty="0"/>
              <a:t> is converted to the active, cytotoxic metabolite in the tumour</a:t>
            </a:r>
          </a:p>
          <a:p>
            <a:r>
              <a:rPr lang="en-GB" dirty="0"/>
              <a:t>cell, and diffusion to neighbouring cells confers a potent bystander effect.</a:t>
            </a:r>
          </a:p>
          <a:p>
            <a:endParaRPr lang="en-GB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6D80F4-1333-2740-AD3C-A0ABB9804BAB}" type="slidenum">
              <a:rPr lang="en-US"/>
              <a:pPr/>
              <a:t>67</a:t>
            </a:fld>
            <a:endParaRPr lang="en-US"/>
          </a:p>
        </p:txBody>
      </p:sp>
      <p:sp>
        <p:nvSpPr>
          <p:cNvPr id="22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91881F-73FE-1F44-A782-B6C02DBCD3FC}" type="slidenum">
              <a:rPr lang="en-US"/>
              <a:pPr/>
              <a:t>70</a:t>
            </a:fld>
            <a:endParaRPr lang="en-US"/>
          </a:p>
        </p:txBody>
      </p:sp>
      <p:sp>
        <p:nvSpPr>
          <p:cNvPr id="223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BDFD24-429F-3E45-9D8B-E1B2B7A581AF}" type="slidenum">
              <a:rPr lang="en-US"/>
              <a:pPr/>
              <a:t>71</a:t>
            </a:fld>
            <a:endParaRPr lang="en-US"/>
          </a:p>
        </p:txBody>
      </p:sp>
      <p:sp>
        <p:nvSpPr>
          <p:cNvPr id="22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86AE93-ADD9-7C41-B563-C5D3E9B71CB5}" type="slidenum">
              <a:rPr lang="en-US"/>
              <a:pPr/>
              <a:t>75</a:t>
            </a:fld>
            <a:endParaRPr lang="en-US"/>
          </a:p>
        </p:txBody>
      </p:sp>
      <p:sp>
        <p:nvSpPr>
          <p:cNvPr id="21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61C025-9929-F04D-9054-283B6F65501C}" type="slidenum">
              <a:rPr lang="en-US"/>
              <a:pPr/>
              <a:t>76</a:t>
            </a:fld>
            <a:endParaRPr lang="en-US"/>
          </a:p>
        </p:txBody>
      </p:sp>
      <p:sp>
        <p:nvSpPr>
          <p:cNvPr id="21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F8DAC7-3514-2143-9068-7C752B8D4ABD}" type="slidenum">
              <a:rPr lang="en-US"/>
              <a:pPr/>
              <a:t>77</a:t>
            </a:fld>
            <a:endParaRPr lang="en-US"/>
          </a:p>
        </p:txBody>
      </p:sp>
      <p:sp>
        <p:nvSpPr>
          <p:cNvPr id="21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786B2A-3400-3B49-B2C2-FD3FB4112554}" type="slidenum">
              <a:rPr lang="en-US"/>
              <a:pPr/>
              <a:t>78</a:t>
            </a:fld>
            <a:endParaRPr lang="en-US"/>
          </a:p>
        </p:txBody>
      </p:sp>
      <p:sp>
        <p:nvSpPr>
          <p:cNvPr id="220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A92B78-EC03-F34B-881F-B1AEFC2B024D}" type="slidenum">
              <a:rPr lang="en-US"/>
              <a:pPr/>
              <a:t>4</a:t>
            </a:fld>
            <a:endParaRPr lang="en-US"/>
          </a:p>
        </p:txBody>
      </p:sp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3F3953-2E99-0146-B8D3-2430A38D9210}" type="slidenum">
              <a:rPr lang="en-US"/>
              <a:pPr/>
              <a:t>79</a:t>
            </a:fld>
            <a:endParaRPr lang="en-US"/>
          </a:p>
        </p:txBody>
      </p:sp>
      <p:sp>
        <p:nvSpPr>
          <p:cNvPr id="221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3873FC-9C9A-D046-A7BF-69CE926FB1D8}" type="slidenum">
              <a:rPr lang="en-US"/>
              <a:pPr/>
              <a:t>80</a:t>
            </a:fld>
            <a:endParaRPr lang="en-US"/>
          </a:p>
        </p:txBody>
      </p:sp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DA945E-ADD9-294B-B71B-53FA32146D96}" type="slidenum">
              <a:rPr lang="en-US"/>
              <a:pPr/>
              <a:t>81</a:t>
            </a:fld>
            <a:endParaRPr lang="en-US"/>
          </a:p>
        </p:txBody>
      </p:sp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97F163-5AAE-5246-B67D-E00586F002E5}" type="slidenum">
              <a:rPr lang="en-US"/>
              <a:pPr/>
              <a:t>82</a:t>
            </a:fld>
            <a:endParaRPr lang="en-US"/>
          </a:p>
        </p:txBody>
      </p:sp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EDDF4D-F329-0C46-ACD4-D478B348482F}" type="slidenum">
              <a:rPr lang="en-US"/>
              <a:pPr/>
              <a:t>83</a:t>
            </a:fld>
            <a:endParaRPr lang="en-US"/>
          </a:p>
        </p:txBody>
      </p:sp>
      <p:sp>
        <p:nvSpPr>
          <p:cNvPr id="179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FA8E78-E808-614B-9433-9FFB4702405A}" type="slidenum">
              <a:rPr lang="en-US"/>
              <a:pPr/>
              <a:t>84</a:t>
            </a:fld>
            <a:endParaRPr lang="en-US"/>
          </a:p>
        </p:txBody>
      </p:sp>
      <p:sp>
        <p:nvSpPr>
          <p:cNvPr id="18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2352AF-ADA3-CB47-91D0-F18C923CA9E8}" type="slidenum">
              <a:rPr lang="en-US"/>
              <a:pPr/>
              <a:t>85</a:t>
            </a:fld>
            <a:endParaRPr lang="en-US"/>
          </a:p>
        </p:txBody>
      </p:sp>
      <p:sp>
        <p:nvSpPr>
          <p:cNvPr id="18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26245E-B146-724B-8938-F8BED91A7DF7}" type="slidenum">
              <a:rPr lang="en-US"/>
              <a:pPr/>
              <a:t>5</a:t>
            </a:fld>
            <a:endParaRPr lang="en-US"/>
          </a:p>
        </p:txBody>
      </p:sp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68C51D-05E4-954F-B4E9-9B3CCAE4B067}" type="slidenum">
              <a:rPr lang="en-US"/>
              <a:pPr/>
              <a:t>6</a:t>
            </a:fld>
            <a:endParaRPr lang="en-US"/>
          </a:p>
        </p:txBody>
      </p:sp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937A3E-5F0B-2944-B1C4-55DB7BE90036}" type="slidenum">
              <a:rPr lang="en-US"/>
              <a:pPr/>
              <a:t>7</a:t>
            </a:fld>
            <a:endParaRPr lang="en-US"/>
          </a:p>
        </p:txBody>
      </p:sp>
      <p:sp>
        <p:nvSpPr>
          <p:cNvPr id="16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47831B-2E81-FA4D-807F-752C18B5B8BC}" type="slidenum">
              <a:rPr lang="en-US"/>
              <a:pPr/>
              <a:t>9</a:t>
            </a:fld>
            <a:endParaRPr lang="en-US"/>
          </a:p>
        </p:txBody>
      </p:sp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AE71B7-1111-5045-BBE4-6FD260E26378}" type="slidenum">
              <a:rPr lang="en-US"/>
              <a:pPr/>
              <a:t>12</a:t>
            </a:fld>
            <a:endParaRPr lang="en-US"/>
          </a:p>
        </p:txBody>
      </p:sp>
      <p:sp>
        <p:nvSpPr>
          <p:cNvPr id="17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DBBC23-670B-7A4B-A604-824706E61102}" type="slidenum">
              <a:rPr lang="en-US"/>
              <a:pPr/>
              <a:t>21</a:t>
            </a:fld>
            <a:endParaRPr lang="en-US"/>
          </a:p>
        </p:txBody>
      </p:sp>
      <p:sp>
        <p:nvSpPr>
          <p:cNvPr id="175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D0F73A-2E87-4FE5-BD03-6744E91B426C}" type="slidenum">
              <a:rPr lang="en-US" altLang="en-US"/>
              <a:pPr>
                <a:defRPr/>
              </a:pPr>
              <a:t>‹n.›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5AC63F-5069-4966-9037-88E21AF994BF}" type="slidenum">
              <a:rPr lang="en-US" altLang="en-US"/>
              <a:pPr>
                <a:defRPr/>
              </a:pPr>
              <a:t>‹n.›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AD1C38-0BDF-4880-821B-B8AA30EF0379}" type="slidenum">
              <a:rPr lang="en-US" altLang="en-US"/>
              <a:pPr>
                <a:defRPr/>
              </a:pPr>
              <a:t>‹n.›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5C9B3CE-2B08-0644-AD7B-620DA2044625}" type="slidenum">
              <a:rPr lang="en-US"/>
              <a:pPr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000710"/>
      </p:ext>
    </p:extLst>
  </p:cSld>
  <p:clrMapOvr>
    <a:masterClrMapping/>
  </p:clrMapOvr>
  <p:transition xmlns:p14="http://schemas.microsoft.com/office/powerpoint/2010/main"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3B1090-4FFA-9945-9E0C-7AF1C837688A}" type="slidenum">
              <a:rPr lang="en-US"/>
              <a:pPr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237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3343CF-7DBB-428A-A64B-A7C54A3D621B}" type="slidenum">
              <a:rPr lang="en-US" altLang="en-US"/>
              <a:pPr>
                <a:defRPr/>
              </a:pPr>
              <a:t>‹n.›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9C4F97-EDD9-4EBA-BFD8-C48EFFCA04A3}" type="slidenum">
              <a:rPr lang="en-US" altLang="en-US"/>
              <a:pPr>
                <a:defRPr/>
              </a:pPr>
              <a:t>‹n.›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F70BBF-CC03-4CB3-AA1E-6A7C5C6F1188}" type="slidenum">
              <a:rPr lang="en-US" altLang="en-US"/>
              <a:pPr>
                <a:defRPr/>
              </a:pPr>
              <a:t>‹n.›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267231-F087-4819-99F8-E582285B9C24}" type="slidenum">
              <a:rPr lang="en-US" altLang="en-US"/>
              <a:pPr>
                <a:defRPr/>
              </a:pPr>
              <a:t>‹n.›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7454C4-82C3-41A4-B39B-005338AA9BBE}" type="slidenum">
              <a:rPr lang="en-US" altLang="en-US"/>
              <a:pPr>
                <a:defRPr/>
              </a:pPr>
              <a:t>‹n.›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315831-5566-4DF6-B46B-D5417033D9AF}" type="slidenum">
              <a:rPr lang="en-US" altLang="en-US"/>
              <a:pPr>
                <a:defRPr/>
              </a:pPr>
              <a:t>‹n.›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A49F97-749F-495E-9943-1FE14F1D86E5}" type="slidenum">
              <a:rPr lang="en-US" altLang="en-US"/>
              <a:pPr>
                <a:defRPr/>
              </a:pPr>
              <a:t>‹n.›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D68DF0-EE21-420B-975E-EF0F6B074A9D}" type="slidenum">
              <a:rPr lang="en-US" altLang="en-US"/>
              <a:pPr>
                <a:defRPr/>
              </a:pPr>
              <a:t>‹n.›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Fare clic per modificare lo stile del titolo dello schema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Fare clic per modificare gli stili del testo dello schema</a:t>
            </a:r>
          </a:p>
          <a:p>
            <a:pPr lvl="1"/>
            <a:r>
              <a:rPr lang="en-US" altLang="en-US" smtClean="0"/>
              <a:t>Secondo livello</a:t>
            </a:r>
          </a:p>
          <a:p>
            <a:pPr lvl="2"/>
            <a:r>
              <a:rPr lang="en-US" altLang="en-US" smtClean="0"/>
              <a:t>Terzo livello</a:t>
            </a:r>
          </a:p>
          <a:p>
            <a:pPr lvl="3"/>
            <a:r>
              <a:rPr lang="en-US" altLang="en-US" smtClean="0"/>
              <a:t>Quarto livello</a:t>
            </a:r>
          </a:p>
          <a:p>
            <a:pPr lvl="4"/>
            <a:r>
              <a:rPr lang="en-US" altLang="en-US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charset="0"/>
              </a:defRPr>
            </a:lvl1pPr>
          </a:lstStyle>
          <a:p>
            <a:pPr>
              <a:defRPr/>
            </a:pPr>
            <a:fld id="{B103890A-32D6-4426-8D2E-BF68937F59C0}" type="slidenum">
              <a:rPr lang="en-US" altLang="en-US"/>
              <a:pPr>
                <a:defRPr/>
              </a:pPr>
              <a:t>‹n.›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image" Target="../media/image16.jpeg"/><Relationship Id="rId5" Type="http://schemas.openxmlformats.org/officeDocument/2006/relationships/image" Target="../media/image17.jpe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9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0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1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2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6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6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file://localhost/http://www.kuwaitpharmacy.com/img/gen06.gif" TargetMode="Externa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9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0.jpe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7.jpe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1.jpe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2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3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e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e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e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wmf"/><Relationship Id="rId3" Type="http://schemas.openxmlformats.org/officeDocument/2006/relationships/image" Target="../media/image43.wmf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4" Type="http://schemas.openxmlformats.org/officeDocument/2006/relationships/image" Target="../media/image46.wmf"/><Relationship Id="rId5" Type="http://schemas.openxmlformats.org/officeDocument/2006/relationships/image" Target="../media/image47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48.pn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49.pn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rgbClr val="000000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0" name="Rectangle 2"/>
          <p:cNvSpPr>
            <a:spLocks noGrp="1" noChangeArrowheads="1"/>
          </p:cNvSpPr>
          <p:nvPr/>
        </p:nvSpPr>
        <p:spPr bwMode="auto">
          <a:xfrm>
            <a:off x="571500" y="3519488"/>
            <a:ext cx="8001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en-US" sz="3400" b="1">
                <a:solidFill>
                  <a:srgbClr val="FFFF00"/>
                </a:solidFill>
                <a:latin typeface="Verdana" charset="0"/>
              </a:rPr>
              <a:t>MEDICAL GENETICS</a:t>
            </a:r>
          </a:p>
          <a:p>
            <a:pPr algn="ctr" eaLnBrk="0" hangingPunct="0"/>
            <a:endParaRPr lang="en-US">
              <a:solidFill>
                <a:srgbClr val="FFFF00"/>
              </a:solidFill>
              <a:latin typeface="Verdana" charset="0"/>
            </a:endParaRPr>
          </a:p>
          <a:p>
            <a:pPr algn="ctr" eaLnBrk="0" hangingPunct="0"/>
            <a:r>
              <a:rPr lang="en-US">
                <a:solidFill>
                  <a:srgbClr val="FFFF00"/>
                </a:solidFill>
                <a:latin typeface="Verdana" charset="0"/>
              </a:rPr>
              <a:t>Teacher: Claudia Giachino</a:t>
            </a:r>
          </a:p>
          <a:p>
            <a:pPr algn="ctr" eaLnBrk="0" hangingPunct="0"/>
            <a:endParaRPr lang="en-US">
              <a:solidFill>
                <a:srgbClr val="FFFF00"/>
              </a:solidFill>
              <a:latin typeface="Verdana" charset="0"/>
            </a:endParaRPr>
          </a:p>
          <a:p>
            <a:pPr algn="ctr" eaLnBrk="0" hangingPunct="0">
              <a:lnSpc>
                <a:spcPct val="130000"/>
              </a:lnSpc>
            </a:pPr>
            <a:endParaRPr lang="en-US" sz="4400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544771" name="Rectangle 3"/>
          <p:cNvSpPr>
            <a:spLocks noGrp="1" noChangeArrowheads="1"/>
          </p:cNvSpPr>
          <p:nvPr/>
        </p:nvSpPr>
        <p:spPr bwMode="auto">
          <a:xfrm>
            <a:off x="1409700" y="4833938"/>
            <a:ext cx="6400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r>
              <a:rPr lang="en-US" b="1" dirty="0">
                <a:solidFill>
                  <a:srgbClr val="FFFF00"/>
                </a:solidFill>
                <a:latin typeface="Verdana" charset="0"/>
              </a:rPr>
              <a:t>Lesson </a:t>
            </a:r>
            <a:r>
              <a:rPr lang="en-US" b="1" dirty="0" smtClean="0">
                <a:solidFill>
                  <a:srgbClr val="FFFF00"/>
                </a:solidFill>
                <a:latin typeface="Verdana" charset="0"/>
              </a:rPr>
              <a:t>5</a:t>
            </a:r>
            <a:endParaRPr lang="en-US" b="1" dirty="0">
              <a:solidFill>
                <a:srgbClr val="FFFF00"/>
              </a:solidFill>
              <a:latin typeface="Verdana" charset="0"/>
            </a:endParaRPr>
          </a:p>
          <a:p>
            <a:pPr algn="ctr" eaLnBrk="0" hangingPunct="0">
              <a:lnSpc>
                <a:spcPct val="120000"/>
              </a:lnSpc>
            </a:pPr>
            <a:r>
              <a:rPr lang="en-US" smtClean="0">
                <a:solidFill>
                  <a:srgbClr val="FFFF00"/>
                </a:solidFill>
                <a:latin typeface="Verdana" charset="0"/>
              </a:rPr>
              <a:t>Gene therapy</a:t>
            </a:r>
          </a:p>
          <a:p>
            <a:pPr algn="ctr" eaLnBrk="0" hangingPunct="0">
              <a:lnSpc>
                <a:spcPct val="120000"/>
              </a:lnSpc>
            </a:pPr>
            <a:endParaRPr lang="en-US" dirty="0">
              <a:solidFill>
                <a:srgbClr val="FFFF00"/>
              </a:solidFill>
              <a:latin typeface="Verdana" charset="0"/>
            </a:endParaRPr>
          </a:p>
          <a:p>
            <a:pPr algn="ctr" eaLnBrk="0" hangingPunct="0">
              <a:lnSpc>
                <a:spcPct val="120000"/>
              </a:lnSpc>
            </a:pPr>
            <a:endParaRPr lang="en-US" dirty="0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544772" name="CasellaDiTesto 4"/>
          <p:cNvSpPr txBox="1">
            <a:spLocks noChangeArrowheads="1"/>
          </p:cNvSpPr>
          <p:nvPr/>
        </p:nvSpPr>
        <p:spPr bwMode="auto">
          <a:xfrm>
            <a:off x="1860550" y="1428752"/>
            <a:ext cx="52312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>
                <a:solidFill>
                  <a:srgbClr val="FFFF00"/>
                </a:solidFill>
                <a:latin typeface="Arial" charset="0"/>
                <a:cs typeface="Arial" charset="0"/>
              </a:rPr>
              <a:t>Medical and Cancer Genetics course</a:t>
            </a:r>
          </a:p>
        </p:txBody>
      </p:sp>
      <p:sp>
        <p:nvSpPr>
          <p:cNvPr id="544774" name="CasellaDiTesto 5"/>
          <p:cNvSpPr txBox="1">
            <a:spLocks noChangeArrowheads="1"/>
          </p:cNvSpPr>
          <p:nvPr/>
        </p:nvSpPr>
        <p:spPr bwMode="auto">
          <a:xfrm>
            <a:off x="1903414" y="214313"/>
            <a:ext cx="56929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it-IT">
                <a:solidFill>
                  <a:srgbClr val="FF0000"/>
                </a:solidFill>
                <a:latin typeface="Arial" charset="0"/>
                <a:cs typeface="Arial" charset="0"/>
              </a:rPr>
              <a:t>Master in Cellular and Molecular Biology</a:t>
            </a:r>
            <a:endParaRPr lang="it-IT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78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76200"/>
            <a:ext cx="9144000" cy="1143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FFCC00"/>
                </a:solidFill>
                <a:latin typeface="Arial Black" charset="0"/>
              </a:rPr>
              <a:t>GENE THERAPY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8686800" cy="4525963"/>
          </a:xfrm>
        </p:spPr>
        <p:txBody>
          <a:bodyPr/>
          <a:lstStyle/>
          <a:p>
            <a:pPr eaLnBrk="1" hangingPunct="1">
              <a:buClr>
                <a:srgbClr val="FFCC00"/>
              </a:buClr>
              <a:buFont typeface="Wingdings" charset="0"/>
              <a:buChar char="q"/>
            </a:pPr>
            <a:r>
              <a:rPr lang="en-US" dirty="0">
                <a:solidFill>
                  <a:schemeClr val="bg1"/>
                </a:solidFill>
                <a:latin typeface="Arial Black" charset="0"/>
              </a:rPr>
              <a:t>  </a:t>
            </a:r>
            <a:r>
              <a:rPr lang="en-US" u="sng" dirty="0">
                <a:solidFill>
                  <a:schemeClr val="bg1"/>
                </a:solidFill>
                <a:latin typeface="Arial Black" charset="0"/>
              </a:rPr>
              <a:t>Delivery mechanism</a:t>
            </a:r>
          </a:p>
          <a:p>
            <a:pPr lvl="1" eaLnBrk="1" hangingPunct="1">
              <a:buClr>
                <a:srgbClr val="FFCC00"/>
              </a:buClr>
            </a:pPr>
            <a:r>
              <a:rPr lang="en-US" i="1" dirty="0">
                <a:solidFill>
                  <a:schemeClr val="bg1"/>
                </a:solidFill>
                <a:latin typeface="Arial Black" charset="0"/>
              </a:rPr>
              <a:t>Ex vivo</a:t>
            </a:r>
          </a:p>
          <a:p>
            <a:pPr lvl="1" eaLnBrk="1" hangingPunct="1">
              <a:buClr>
                <a:srgbClr val="FFCC00"/>
              </a:buClr>
            </a:pPr>
            <a:r>
              <a:rPr lang="en-US" i="1" dirty="0">
                <a:solidFill>
                  <a:schemeClr val="bg1"/>
                </a:solidFill>
                <a:latin typeface="Arial Black" charset="0"/>
              </a:rPr>
              <a:t>In vivo</a:t>
            </a:r>
          </a:p>
          <a:p>
            <a:pPr eaLnBrk="1" hangingPunct="1">
              <a:buClr>
                <a:srgbClr val="FFCC00"/>
              </a:buClr>
              <a:buFont typeface="Wingdings" charset="0"/>
              <a:buChar char="q"/>
            </a:pPr>
            <a:r>
              <a:rPr lang="en-US" dirty="0">
                <a:solidFill>
                  <a:schemeClr val="bg1"/>
                </a:solidFill>
                <a:latin typeface="Arial Black" charset="0"/>
              </a:rPr>
              <a:t>  </a:t>
            </a:r>
            <a:r>
              <a:rPr lang="en-US" u="sng" dirty="0">
                <a:solidFill>
                  <a:schemeClr val="bg1"/>
                </a:solidFill>
                <a:latin typeface="Arial Black" charset="0"/>
              </a:rPr>
              <a:t>Type of cells modified</a:t>
            </a:r>
          </a:p>
          <a:p>
            <a:pPr lvl="1" eaLnBrk="1" hangingPunct="1">
              <a:buClr>
                <a:srgbClr val="FFCC00"/>
              </a:buClr>
            </a:pPr>
            <a:r>
              <a:rPr lang="en-US" dirty="0">
                <a:solidFill>
                  <a:schemeClr val="bg1"/>
                </a:solidFill>
                <a:latin typeface="Arial Black" charset="0"/>
              </a:rPr>
              <a:t>Germ-line cells</a:t>
            </a:r>
          </a:p>
          <a:p>
            <a:pPr lvl="1" eaLnBrk="1" hangingPunct="1">
              <a:buClr>
                <a:srgbClr val="FFCC00"/>
              </a:buClr>
            </a:pPr>
            <a:r>
              <a:rPr lang="en-US" dirty="0">
                <a:solidFill>
                  <a:schemeClr val="bg1"/>
                </a:solidFill>
                <a:latin typeface="Arial Black" charset="0"/>
              </a:rPr>
              <a:t>Somatic cells</a:t>
            </a:r>
          </a:p>
          <a:p>
            <a:pPr eaLnBrk="1" hangingPunct="1">
              <a:buClr>
                <a:srgbClr val="FFCC00"/>
              </a:buClr>
              <a:buFont typeface="Wingdings" charset="0"/>
              <a:buChar char="q"/>
            </a:pPr>
            <a:r>
              <a:rPr lang="en-US" dirty="0">
                <a:solidFill>
                  <a:schemeClr val="bg1"/>
                </a:solidFill>
                <a:latin typeface="Arial Black" charset="0"/>
              </a:rPr>
              <a:t>  </a:t>
            </a:r>
            <a:r>
              <a:rPr lang="en-US" u="sng" dirty="0">
                <a:solidFill>
                  <a:schemeClr val="bg1"/>
                </a:solidFill>
                <a:latin typeface="Arial Black" charset="0"/>
              </a:rPr>
              <a:t>Mechanism of modification</a:t>
            </a:r>
          </a:p>
          <a:p>
            <a:pPr lvl="1" eaLnBrk="1" hangingPunct="1">
              <a:buClr>
                <a:srgbClr val="FFCC00"/>
              </a:buClr>
            </a:pPr>
            <a:r>
              <a:rPr lang="en-US" dirty="0">
                <a:solidFill>
                  <a:schemeClr val="bg1"/>
                </a:solidFill>
                <a:latin typeface="Arial Black" charset="0"/>
              </a:rPr>
              <a:t>Gene augmentation/supplementation</a:t>
            </a:r>
          </a:p>
          <a:p>
            <a:pPr lvl="1" eaLnBrk="1" hangingPunct="1">
              <a:buClr>
                <a:srgbClr val="FFCC00"/>
              </a:buClr>
            </a:pPr>
            <a:r>
              <a:rPr lang="en-US" dirty="0">
                <a:solidFill>
                  <a:schemeClr val="bg1"/>
                </a:solidFill>
                <a:latin typeface="Arial Black" charset="0"/>
              </a:rPr>
              <a:t>Gene replacement</a:t>
            </a:r>
          </a:p>
          <a:p>
            <a:pPr lvl="1" eaLnBrk="1" hangingPunct="1">
              <a:buClr>
                <a:srgbClr val="FFCC00"/>
              </a:buClr>
            </a:pPr>
            <a:r>
              <a:rPr lang="en-US" dirty="0">
                <a:solidFill>
                  <a:schemeClr val="bg1"/>
                </a:solidFill>
                <a:latin typeface="Arial Black" charset="0"/>
              </a:rPr>
              <a:t>Targeted killing of specific cells</a:t>
            </a:r>
          </a:p>
          <a:p>
            <a:pPr lvl="1" eaLnBrk="1" hangingPunct="1">
              <a:buClr>
                <a:srgbClr val="FFCC00"/>
              </a:buClr>
            </a:pPr>
            <a:r>
              <a:rPr lang="en-US" dirty="0" smtClean="0">
                <a:solidFill>
                  <a:schemeClr val="bg1"/>
                </a:solidFill>
                <a:latin typeface="Arial Black" charset="0"/>
              </a:rPr>
              <a:t>Targeted </a:t>
            </a:r>
            <a:r>
              <a:rPr lang="en-US" dirty="0">
                <a:solidFill>
                  <a:schemeClr val="bg1"/>
                </a:solidFill>
                <a:latin typeface="Arial Black" charset="0"/>
              </a:rPr>
              <a:t>inhibition of gene </a:t>
            </a:r>
            <a:r>
              <a:rPr lang="en-US" dirty="0" smtClean="0">
                <a:solidFill>
                  <a:schemeClr val="bg1"/>
                </a:solidFill>
                <a:latin typeface="Arial Black" charset="0"/>
              </a:rPr>
              <a:t>expression</a:t>
            </a:r>
            <a:endParaRPr lang="en-US" dirty="0">
              <a:solidFill>
                <a:schemeClr val="bg1"/>
              </a:solidFill>
              <a:latin typeface="Arial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582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6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686800" cy="1143000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FFCC00"/>
                </a:solidFill>
                <a:latin typeface="Arial Black" charset="0"/>
              </a:rPr>
              <a:t>DELIVERY MECHANISMS</a:t>
            </a:r>
          </a:p>
        </p:txBody>
      </p:sp>
      <p:sp>
        <p:nvSpPr>
          <p:cNvPr id="5123" name="Rectangle 5"/>
          <p:cNvSpPr>
            <a:spLocks noChangeArrowheads="1"/>
          </p:cNvSpPr>
          <p:nvPr/>
        </p:nvSpPr>
        <p:spPr bwMode="auto">
          <a:xfrm>
            <a:off x="381000" y="1563688"/>
            <a:ext cx="8763000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455613">
              <a:spcBef>
                <a:spcPct val="50000"/>
              </a:spcBef>
            </a:pPr>
            <a:r>
              <a:rPr lang="en-US" sz="3600" i="1" u="sng" dirty="0">
                <a:solidFill>
                  <a:schemeClr val="bg1"/>
                </a:solidFill>
                <a:latin typeface="Arial Black" charset="0"/>
              </a:rPr>
              <a:t>in vivo </a:t>
            </a:r>
            <a:endParaRPr lang="en-US" sz="3600" dirty="0">
              <a:solidFill>
                <a:schemeClr val="bg1"/>
              </a:solidFill>
              <a:latin typeface="Arial Black" charset="0"/>
            </a:endParaRPr>
          </a:p>
          <a:p>
            <a:pPr defTabSz="455613">
              <a:spcBef>
                <a:spcPct val="50000"/>
              </a:spcBef>
            </a:pPr>
            <a:r>
              <a:rPr lang="en-US" sz="3200" dirty="0">
                <a:solidFill>
                  <a:schemeClr val="bg1"/>
                </a:solidFill>
                <a:latin typeface="Arial Black" charset="0"/>
              </a:rPr>
              <a:t>genetic material transferred directly into cells within a patient</a:t>
            </a:r>
          </a:p>
          <a:p>
            <a:pPr defTabSz="455613">
              <a:spcBef>
                <a:spcPct val="50000"/>
              </a:spcBef>
            </a:pPr>
            <a:r>
              <a:rPr lang="en-US" sz="3600" i="1" u="sng" dirty="0">
                <a:solidFill>
                  <a:schemeClr val="bg1"/>
                </a:solidFill>
                <a:latin typeface="Arial Black" charset="0"/>
              </a:rPr>
              <a:t>ex vivo </a:t>
            </a:r>
            <a:r>
              <a:rPr lang="en-US" sz="3600" dirty="0">
                <a:solidFill>
                  <a:schemeClr val="bg1"/>
                </a:solidFill>
                <a:latin typeface="Arial Black" charset="0"/>
              </a:rPr>
              <a:t>  </a:t>
            </a:r>
          </a:p>
          <a:p>
            <a:pPr defTabSz="455613">
              <a:spcBef>
                <a:spcPct val="50000"/>
              </a:spcBef>
            </a:pPr>
            <a:r>
              <a:rPr lang="en-US" sz="3200" dirty="0">
                <a:solidFill>
                  <a:schemeClr val="bg1"/>
                </a:solidFill>
                <a:latin typeface="Arial Black" charset="0"/>
              </a:rPr>
              <a:t>cells are removed from the patient, genetically 	modified and transplanted back into the patient</a:t>
            </a:r>
          </a:p>
        </p:txBody>
      </p:sp>
    </p:spTree>
    <p:extLst>
      <p:ext uri="{BB962C8B-B14F-4D97-AF65-F5344CB8AC3E}">
        <p14:creationId xmlns:p14="http://schemas.microsoft.com/office/powerpoint/2010/main" val="2641300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609600"/>
            <a:ext cx="8229600" cy="5029200"/>
          </a:xfrm>
        </p:spPr>
        <p:txBody>
          <a:bodyPr/>
          <a:lstStyle/>
          <a:p>
            <a:r>
              <a:rPr lang="en-US" i="1">
                <a:cs typeface="Times New Roman" charset="0"/>
              </a:rPr>
              <a:t>In vivo</a:t>
            </a:r>
            <a:r>
              <a:rPr lang="en-US">
                <a:cs typeface="Times New Roman" charset="0"/>
              </a:rPr>
              <a:t> gene therapy: delivery of new genetic material directly to target cells within the body</a:t>
            </a:r>
          </a:p>
          <a:p>
            <a:pPr lvl="1"/>
            <a:r>
              <a:rPr lang="en-US">
                <a:cs typeface="Times New Roman" charset="0"/>
              </a:rPr>
              <a:t>The challenge lies in ensuring the specificity and in reaching the correct target cells within the body</a:t>
            </a:r>
          </a:p>
          <a:p>
            <a:r>
              <a:rPr lang="en-US" i="1">
                <a:cs typeface="Times New Roman" charset="0"/>
              </a:rPr>
              <a:t>Ex vivo </a:t>
            </a:r>
            <a:r>
              <a:rPr lang="en-US">
                <a:cs typeface="Times New Roman" charset="0"/>
              </a:rPr>
              <a:t>therapy: target cells are removed from the body and then genetically modified </a:t>
            </a:r>
            <a:endParaRPr lang="en-US" i="1">
              <a:cs typeface="Times New Roman" charset="0"/>
            </a:endParaRPr>
          </a:p>
          <a:p>
            <a:pPr lvl="1"/>
            <a:r>
              <a:rPr lang="en-US">
                <a:cs typeface="Times New Roman" charset="0"/>
              </a:rPr>
              <a:t>The cells are then returned to the body after selection and amplification</a:t>
            </a:r>
          </a:p>
          <a:p>
            <a:pPr lvl="1"/>
            <a:r>
              <a:rPr lang="en-US">
                <a:cs typeface="Times New Roman" charset="0"/>
              </a:rPr>
              <a:t>This is a safe method but dependent on the type of cells being targeted</a:t>
            </a:r>
          </a:p>
          <a:p>
            <a:pPr lvl="1"/>
            <a:endParaRPr lang="en-US"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275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in ex viv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53"/>
          <a:stretch>
            <a:fillRect/>
          </a:stretch>
        </p:blipFill>
        <p:spPr bwMode="auto">
          <a:xfrm>
            <a:off x="609600" y="1066800"/>
            <a:ext cx="8077200" cy="544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 Box 7"/>
          <p:cNvSpPr txBox="1">
            <a:spLocks noChangeArrowheads="1"/>
          </p:cNvSpPr>
          <p:nvPr/>
        </p:nvSpPr>
        <p:spPr bwMode="auto">
          <a:xfrm>
            <a:off x="2667000" y="1143000"/>
            <a:ext cx="1066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i="1">
                <a:latin typeface="AvantGarde Bk BT" charset="0"/>
              </a:rPr>
              <a:t>(In vivo)</a:t>
            </a:r>
          </a:p>
        </p:txBody>
      </p:sp>
      <p:sp>
        <p:nvSpPr>
          <p:cNvPr id="6148" name="Text Box 8"/>
          <p:cNvSpPr txBox="1">
            <a:spLocks noChangeArrowheads="1"/>
          </p:cNvSpPr>
          <p:nvPr/>
        </p:nvSpPr>
        <p:spPr bwMode="auto">
          <a:xfrm>
            <a:off x="5181600" y="1143000"/>
            <a:ext cx="1066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i="1">
                <a:latin typeface="AvantGarde Bk BT" charset="0"/>
              </a:rPr>
              <a:t>(ex vivo)</a:t>
            </a:r>
          </a:p>
        </p:txBody>
      </p:sp>
      <p:sp>
        <p:nvSpPr>
          <p:cNvPr id="6149" name="Rectangle 9"/>
          <p:cNvSpPr>
            <a:spLocks noChangeArrowheads="1"/>
          </p:cNvSpPr>
          <p:nvPr/>
        </p:nvSpPr>
        <p:spPr bwMode="auto">
          <a:xfrm>
            <a:off x="304800" y="-76200"/>
            <a:ext cx="8686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400" b="1">
                <a:solidFill>
                  <a:srgbClr val="FFCC00"/>
                </a:solidFill>
                <a:latin typeface="Arial Black" charset="0"/>
              </a:rPr>
              <a:t>DELIVERY MECHANISMS</a:t>
            </a:r>
          </a:p>
        </p:txBody>
      </p:sp>
    </p:spTree>
    <p:extLst>
      <p:ext uri="{BB962C8B-B14F-4D97-AF65-F5344CB8AC3E}">
        <p14:creationId xmlns:p14="http://schemas.microsoft.com/office/powerpoint/2010/main" val="401144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 eaLnBrk="1" hangingPunct="1">
              <a:buClr>
                <a:srgbClr val="FFCC00"/>
              </a:buClr>
              <a:buFont typeface="Wingdings" pitchFamily="2" charset="2"/>
              <a:buChar char="q"/>
              <a:defRPr/>
            </a:pPr>
            <a:r>
              <a:rPr lang="en-US" smtClean="0">
                <a:solidFill>
                  <a:schemeClr val="bg1"/>
                </a:solidFill>
                <a:latin typeface="Arial Black" pitchFamily="34" charset="0"/>
                <a:ea typeface="+mn-ea"/>
              </a:rPr>
              <a:t>  </a:t>
            </a:r>
            <a:r>
              <a:rPr lang="en-US" u="sng" smtClean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Arial Black" pitchFamily="34" charset="0"/>
                <a:ea typeface="+mn-ea"/>
              </a:rPr>
              <a:t>Germ-line gene therapy</a:t>
            </a:r>
          </a:p>
          <a:p>
            <a:pPr lvl="1" eaLnBrk="1" hangingPunct="1">
              <a:buClr>
                <a:srgbClr val="FFCC00"/>
              </a:buClr>
              <a:defRPr/>
            </a:pPr>
            <a:r>
              <a:rPr lang="en-US" smtClean="0">
                <a:solidFill>
                  <a:schemeClr val="bg1"/>
                </a:solidFill>
                <a:latin typeface="Arial Black" pitchFamily="34" charset="0"/>
              </a:rPr>
              <a:t>Modification of gametes, zygote or early embryo</a:t>
            </a:r>
          </a:p>
          <a:p>
            <a:pPr lvl="1" eaLnBrk="1" hangingPunct="1">
              <a:buClr>
                <a:srgbClr val="FFCC00"/>
              </a:buClr>
              <a:defRPr/>
            </a:pPr>
            <a:r>
              <a:rPr lang="en-US" smtClean="0">
                <a:solidFill>
                  <a:schemeClr val="bg1"/>
                </a:solidFill>
                <a:latin typeface="Arial Black" pitchFamily="34" charset="0"/>
              </a:rPr>
              <a:t>Permanent and transmissible</a:t>
            </a:r>
          </a:p>
          <a:p>
            <a:pPr lvl="1" eaLnBrk="1" hangingPunct="1">
              <a:buClr>
                <a:srgbClr val="FFCC00"/>
              </a:buClr>
              <a:defRPr/>
            </a:pPr>
            <a:r>
              <a:rPr lang="en-US" smtClean="0">
                <a:solidFill>
                  <a:schemeClr val="bg1"/>
                </a:solidFill>
                <a:latin typeface="Arial Black" pitchFamily="34" charset="0"/>
              </a:rPr>
              <a:t>Banned due to ethical issues</a:t>
            </a:r>
          </a:p>
          <a:p>
            <a:pPr eaLnBrk="1" hangingPunct="1">
              <a:buClr>
                <a:srgbClr val="FFCC00"/>
              </a:buClr>
              <a:buFont typeface="Wingdings" pitchFamily="2" charset="2"/>
              <a:buChar char="q"/>
              <a:defRPr/>
            </a:pPr>
            <a:r>
              <a:rPr lang="en-US" smtClean="0">
                <a:solidFill>
                  <a:schemeClr val="bg1"/>
                </a:solidFill>
                <a:latin typeface="Arial Black" pitchFamily="34" charset="0"/>
                <a:ea typeface="+mn-ea"/>
              </a:rPr>
              <a:t>  </a:t>
            </a:r>
            <a:r>
              <a:rPr lang="en-US" u="sng" smtClean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Arial Black" pitchFamily="34" charset="0"/>
                <a:ea typeface="+mn-ea"/>
              </a:rPr>
              <a:t>Somatic cell gene therapy</a:t>
            </a:r>
          </a:p>
          <a:p>
            <a:pPr lvl="1" eaLnBrk="1" hangingPunct="1">
              <a:buClr>
                <a:srgbClr val="FFCC00"/>
              </a:buClr>
              <a:defRPr/>
            </a:pPr>
            <a:r>
              <a:rPr lang="en-US" smtClean="0">
                <a:solidFill>
                  <a:schemeClr val="bg1"/>
                </a:solidFill>
                <a:latin typeface="Arial Black" pitchFamily="34" charset="0"/>
              </a:rPr>
              <a:t>Modification of somatic cells, tissues etc </a:t>
            </a:r>
          </a:p>
          <a:p>
            <a:pPr lvl="1" eaLnBrk="1" hangingPunct="1">
              <a:buClr>
                <a:srgbClr val="FFCC00"/>
              </a:buClr>
              <a:defRPr/>
            </a:pPr>
            <a:r>
              <a:rPr lang="en-US" smtClean="0">
                <a:solidFill>
                  <a:schemeClr val="bg1"/>
                </a:solidFill>
                <a:latin typeface="Arial Black" pitchFamily="34" charset="0"/>
              </a:rPr>
              <a:t>Confined to the patient</a:t>
            </a:r>
          </a:p>
        </p:txBody>
      </p:sp>
      <p:sp>
        <p:nvSpPr>
          <p:cNvPr id="7171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915400" cy="1143000"/>
          </a:xfrm>
          <a:noFill/>
        </p:spPr>
        <p:txBody>
          <a:bodyPr/>
          <a:lstStyle/>
          <a:p>
            <a:pPr eaLnBrk="1" hangingPunct="1"/>
            <a:r>
              <a:rPr lang="en-US">
                <a:solidFill>
                  <a:srgbClr val="FFCC00"/>
                </a:solidFill>
                <a:latin typeface="Arial Black" charset="0"/>
              </a:rPr>
              <a:t>TYPES OF CELLS MODIFIED</a:t>
            </a:r>
          </a:p>
        </p:txBody>
      </p:sp>
    </p:spTree>
    <p:extLst>
      <p:ext uri="{BB962C8B-B14F-4D97-AF65-F5344CB8AC3E}">
        <p14:creationId xmlns:p14="http://schemas.microsoft.com/office/powerpoint/2010/main" val="2308555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-152400" y="3962400"/>
            <a:ext cx="9448800" cy="287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US" sz="2600">
                <a:solidFill>
                  <a:schemeClr val="bg1"/>
                </a:solidFill>
                <a:latin typeface="Arial Black" charset="0"/>
              </a:rPr>
              <a:t> 	Targeted at disorders where </a:t>
            </a:r>
            <a:r>
              <a:rPr lang="en-US" sz="2600" u="sng">
                <a:solidFill>
                  <a:schemeClr val="bg1"/>
                </a:solidFill>
                <a:latin typeface="Arial Black" charset="0"/>
              </a:rPr>
              <a:t>pathogenesis is reversible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US" sz="2600">
                <a:solidFill>
                  <a:schemeClr val="bg1"/>
                </a:solidFill>
                <a:latin typeface="Arial Black" charset="0"/>
              </a:rPr>
              <a:t>  	</a:t>
            </a:r>
            <a:r>
              <a:rPr lang="en-US" sz="2600" u="sng">
                <a:solidFill>
                  <a:schemeClr val="bg1"/>
                </a:solidFill>
                <a:latin typeface="Arial Black" charset="0"/>
              </a:rPr>
              <a:t>Recessive disorders</a:t>
            </a:r>
            <a:r>
              <a:rPr lang="en-US" sz="2600">
                <a:solidFill>
                  <a:schemeClr val="bg1"/>
                </a:solidFill>
                <a:latin typeface="Arial Black" charset="0"/>
              </a:rPr>
              <a:t> are more amendable to treatment than dominant disorders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US" sz="2600">
                <a:solidFill>
                  <a:schemeClr val="bg1"/>
                </a:solidFill>
                <a:latin typeface="Arial Black" charset="0"/>
              </a:rPr>
              <a:t>     Gain-of-function mutations are untreatable by GAT</a:t>
            </a:r>
          </a:p>
        </p:txBody>
      </p:sp>
      <p:pic>
        <p:nvPicPr>
          <p:cNvPr id="819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05000"/>
            <a:ext cx="8686800" cy="1919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6" name="Rectangle 6"/>
          <p:cNvSpPr>
            <a:spLocks noChangeArrowheads="1"/>
          </p:cNvSpPr>
          <p:nvPr/>
        </p:nvSpPr>
        <p:spPr bwMode="auto">
          <a:xfrm>
            <a:off x="1182688" y="246063"/>
            <a:ext cx="70167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600" b="1">
                <a:solidFill>
                  <a:srgbClr val="FFCC00"/>
                </a:solidFill>
                <a:latin typeface="Arial Black" charset="0"/>
              </a:rPr>
              <a:t>Mechanism of modification</a:t>
            </a:r>
          </a:p>
          <a:p>
            <a:pPr algn="ctr"/>
            <a:r>
              <a:rPr lang="en-US" sz="4400" b="1">
                <a:solidFill>
                  <a:srgbClr val="FFCC00"/>
                </a:solidFill>
                <a:latin typeface="Arial Black" charset="0"/>
              </a:rPr>
              <a:t>1. Gene augmentation</a:t>
            </a:r>
          </a:p>
        </p:txBody>
      </p:sp>
    </p:spTree>
    <p:extLst>
      <p:ext uri="{BB962C8B-B14F-4D97-AF65-F5344CB8AC3E}">
        <p14:creationId xmlns:p14="http://schemas.microsoft.com/office/powerpoint/2010/main" val="433249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ChangeArrowheads="1"/>
          </p:cNvSpPr>
          <p:nvPr/>
        </p:nvSpPr>
        <p:spPr bwMode="auto">
          <a:xfrm>
            <a:off x="1182688" y="276225"/>
            <a:ext cx="70167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600" b="1">
                <a:solidFill>
                  <a:srgbClr val="FFCC00"/>
                </a:solidFill>
                <a:latin typeface="Arial Black" charset="0"/>
              </a:rPr>
              <a:t>Mechanism of modification</a:t>
            </a:r>
          </a:p>
          <a:p>
            <a:pPr algn="ctr"/>
            <a:r>
              <a:rPr lang="en-US" sz="4400" b="1">
                <a:solidFill>
                  <a:srgbClr val="FFCC00"/>
                </a:solidFill>
                <a:latin typeface="Arial Black" charset="0"/>
              </a:rPr>
              <a:t>2. Gene replacement</a:t>
            </a:r>
          </a:p>
        </p:txBody>
      </p:sp>
      <p:pic>
        <p:nvPicPr>
          <p:cNvPr id="9219" name="Picture 6" descr="scan0020"/>
          <p:cNvPicPr>
            <a:picLocks noChangeAspect="1" noChangeArrowheads="1"/>
          </p:cNvPicPr>
          <p:nvPr/>
        </p:nvPicPr>
        <p:blipFill>
          <a:blip r:embed="rId2">
            <a:lum bright="8000" contras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64"/>
          <a:stretch>
            <a:fillRect/>
          </a:stretch>
        </p:blipFill>
        <p:spPr bwMode="auto">
          <a:xfrm>
            <a:off x="381000" y="2209800"/>
            <a:ext cx="8382000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8460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1143000"/>
          </a:xfrm>
        </p:spPr>
        <p:txBody>
          <a:bodyPr/>
          <a:lstStyle/>
          <a:p>
            <a:pPr eaLnBrk="1" hangingPunct="1"/>
            <a:r>
              <a:rPr lang="en-US" sz="3600" b="1">
                <a:solidFill>
                  <a:srgbClr val="FFCC00"/>
                </a:solidFill>
                <a:latin typeface="Arial Black" charset="0"/>
              </a:rPr>
              <a:t>Mechanism of modification</a:t>
            </a:r>
            <a:r>
              <a:rPr lang="en-US" sz="4000" b="1">
                <a:solidFill>
                  <a:srgbClr val="FFCC00"/>
                </a:solidFill>
                <a:latin typeface="Arial Black" charset="0"/>
              </a:rPr>
              <a:t> </a:t>
            </a:r>
            <a:br>
              <a:rPr lang="en-US" sz="4000" b="1">
                <a:solidFill>
                  <a:srgbClr val="FFCC00"/>
                </a:solidFill>
                <a:latin typeface="Arial Black" charset="0"/>
              </a:rPr>
            </a:br>
            <a:r>
              <a:rPr lang="en-US" sz="4000" b="1">
                <a:solidFill>
                  <a:srgbClr val="FFCC00"/>
                </a:solidFill>
                <a:latin typeface="Arial Black" charset="0"/>
              </a:rPr>
              <a:t>3. Targeted killing of specific cells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229600" cy="4525963"/>
          </a:xfrm>
        </p:spPr>
        <p:txBody>
          <a:bodyPr/>
          <a:lstStyle/>
          <a:p>
            <a:pPr eaLnBrk="1" hangingPunct="1"/>
            <a:endParaRPr lang="it-IT">
              <a:latin typeface="Arial" charset="0"/>
            </a:endParaRPr>
          </a:p>
        </p:txBody>
      </p:sp>
      <p:pic>
        <p:nvPicPr>
          <p:cNvPr id="10244" name="Picture 5" descr="scan0023"/>
          <p:cNvPicPr>
            <a:picLocks noChangeAspect="1" noChangeArrowheads="1"/>
          </p:cNvPicPr>
          <p:nvPr/>
        </p:nvPicPr>
        <p:blipFill>
          <a:blip r:embed="rId2">
            <a:lum bright="-8000" contras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8305800" cy="451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901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ChangeArrowheads="1"/>
          </p:cNvSpPr>
          <p:nvPr/>
        </p:nvSpPr>
        <p:spPr bwMode="auto">
          <a:xfrm>
            <a:off x="304800" y="93663"/>
            <a:ext cx="8839200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600" b="1">
                <a:solidFill>
                  <a:srgbClr val="FFCC00"/>
                </a:solidFill>
                <a:latin typeface="Arial Black" charset="0"/>
              </a:rPr>
              <a:t>Mechanism of modification</a:t>
            </a:r>
          </a:p>
          <a:p>
            <a:pPr algn="ctr"/>
            <a:r>
              <a:rPr lang="en-US" sz="4000" b="1">
                <a:solidFill>
                  <a:srgbClr val="FFCC00"/>
                </a:solidFill>
                <a:latin typeface="Arial Black" charset="0"/>
              </a:rPr>
              <a:t>4.</a:t>
            </a:r>
            <a:r>
              <a:rPr lang="en-US" sz="4000">
                <a:solidFill>
                  <a:srgbClr val="FFCC00"/>
                </a:solidFill>
                <a:latin typeface="Arial Black" charset="0"/>
              </a:rPr>
              <a:t>Targeted inhibition of gene expression</a:t>
            </a:r>
          </a:p>
        </p:txBody>
      </p:sp>
      <p:pic>
        <p:nvPicPr>
          <p:cNvPr id="11267" name="Picture 6" descr="scan00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9"/>
          <a:stretch>
            <a:fillRect/>
          </a:stretch>
        </p:blipFill>
        <p:spPr bwMode="auto">
          <a:xfrm>
            <a:off x="457200" y="2374900"/>
            <a:ext cx="8323263" cy="257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0" y="5257800"/>
            <a:ext cx="9144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1" algn="ctr">
              <a:spcBef>
                <a:spcPct val="50000"/>
              </a:spcBef>
            </a:pPr>
            <a:r>
              <a:rPr lang="en-US" sz="2800">
                <a:solidFill>
                  <a:schemeClr val="bg1"/>
                </a:solidFill>
                <a:latin typeface="Arial Black" charset="0"/>
              </a:rPr>
              <a:t>Gain-of-function diseases where mutant gene is producing a harmful protein</a:t>
            </a:r>
          </a:p>
        </p:txBody>
      </p:sp>
    </p:spTree>
    <p:extLst>
      <p:ext uri="{BB962C8B-B14F-4D97-AF65-F5344CB8AC3E}">
        <p14:creationId xmlns:p14="http://schemas.microsoft.com/office/powerpoint/2010/main" val="2844961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b="1">
                <a:solidFill>
                  <a:srgbClr val="FFCC00"/>
                </a:solidFill>
                <a:latin typeface="Arial Black" charset="0"/>
              </a:rPr>
              <a:t>Amenability to gene therapy 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686800" cy="5410200"/>
          </a:xfrm>
        </p:spPr>
        <p:txBody>
          <a:bodyPr/>
          <a:lstStyle/>
          <a:p>
            <a:pPr marL="569913" indent="-569913" eaLnBrk="1" hangingPunct="1">
              <a:spcBef>
                <a:spcPct val="50000"/>
              </a:spcBef>
              <a:buClr>
                <a:srgbClr val="FFCC00"/>
              </a:buClr>
              <a:buFont typeface="Wingdings" charset="0"/>
              <a:buChar char="q"/>
            </a:pPr>
            <a:r>
              <a:rPr lang="en-US" sz="3600">
                <a:solidFill>
                  <a:schemeClr val="bg1"/>
                </a:solidFill>
                <a:latin typeface="Arial Black" charset="0"/>
              </a:rPr>
              <a:t>Mode of inheritance</a:t>
            </a:r>
          </a:p>
          <a:p>
            <a:pPr marL="569913" indent="-569913" eaLnBrk="1" hangingPunct="1">
              <a:spcBef>
                <a:spcPct val="50000"/>
              </a:spcBef>
              <a:buClr>
                <a:srgbClr val="FFCC00"/>
              </a:buClr>
              <a:buFont typeface="Wingdings" charset="0"/>
              <a:buChar char="q"/>
            </a:pPr>
            <a:r>
              <a:rPr lang="en-US" sz="3600">
                <a:solidFill>
                  <a:schemeClr val="bg1"/>
                </a:solidFill>
                <a:latin typeface="Arial Black" charset="0"/>
              </a:rPr>
              <a:t>Identity of molecular defect</a:t>
            </a:r>
          </a:p>
          <a:p>
            <a:pPr marL="569913" indent="-569913" eaLnBrk="1" hangingPunct="1">
              <a:spcBef>
                <a:spcPct val="50000"/>
              </a:spcBef>
              <a:buClr>
                <a:srgbClr val="FFCC00"/>
              </a:buClr>
              <a:buFont typeface="Wingdings" charset="0"/>
              <a:buChar char="q"/>
            </a:pPr>
            <a:r>
              <a:rPr lang="en-US" sz="3600">
                <a:solidFill>
                  <a:schemeClr val="bg1"/>
                </a:solidFill>
                <a:latin typeface="Arial Black" charset="0"/>
              </a:rPr>
              <a:t>Nature of mutation product</a:t>
            </a:r>
          </a:p>
          <a:p>
            <a:pPr marL="569913" indent="-569913" eaLnBrk="1" hangingPunct="1">
              <a:spcBef>
                <a:spcPct val="50000"/>
              </a:spcBef>
              <a:buClr>
                <a:srgbClr val="FFCC00"/>
              </a:buClr>
              <a:buFont typeface="Wingdings" charset="0"/>
              <a:buChar char="q"/>
            </a:pPr>
            <a:r>
              <a:rPr lang="en-US" sz="3600">
                <a:solidFill>
                  <a:schemeClr val="bg1"/>
                </a:solidFill>
                <a:latin typeface="Arial Black" charset="0"/>
              </a:rPr>
              <a:t>Accessibility of target cells and amenability to cell culture</a:t>
            </a:r>
          </a:p>
          <a:p>
            <a:pPr marL="569913" indent="-569913" eaLnBrk="1" hangingPunct="1">
              <a:spcBef>
                <a:spcPct val="50000"/>
              </a:spcBef>
              <a:buClr>
                <a:srgbClr val="FFCC00"/>
              </a:buClr>
              <a:buFont typeface="Wingdings" charset="0"/>
              <a:buChar char="q"/>
            </a:pPr>
            <a:r>
              <a:rPr lang="en-US" sz="3600">
                <a:solidFill>
                  <a:schemeClr val="bg1"/>
                </a:solidFill>
                <a:latin typeface="Arial Black" charset="0"/>
              </a:rPr>
              <a:t>Size of coding DNA</a:t>
            </a:r>
          </a:p>
          <a:p>
            <a:pPr marL="569913" indent="-569913" eaLnBrk="1" hangingPunct="1">
              <a:spcBef>
                <a:spcPct val="50000"/>
              </a:spcBef>
              <a:buClr>
                <a:srgbClr val="FFCC00"/>
              </a:buClr>
              <a:buFont typeface="Wingdings" charset="0"/>
              <a:buChar char="q"/>
            </a:pPr>
            <a:r>
              <a:rPr lang="en-US" sz="3600">
                <a:solidFill>
                  <a:schemeClr val="bg1"/>
                </a:solidFill>
                <a:latin typeface="Arial Black" charset="0"/>
              </a:rPr>
              <a:t>Control of gene expression  </a:t>
            </a:r>
          </a:p>
        </p:txBody>
      </p:sp>
    </p:spTree>
    <p:extLst>
      <p:ext uri="{BB962C8B-B14F-4D97-AF65-F5344CB8AC3E}">
        <p14:creationId xmlns:p14="http://schemas.microsoft.com/office/powerpoint/2010/main" val="373889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0" name="Object 40"/>
          <p:cNvGraphicFramePr>
            <a:graphicFrameLocks noChangeAspect="1"/>
          </p:cNvGraphicFramePr>
          <p:nvPr/>
        </p:nvGraphicFramePr>
        <p:xfrm>
          <a:off x="3419475" y="2349500"/>
          <a:ext cx="5295900" cy="345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63" name="Immagine bitmap" r:id="rId4" imgW="5296639" imgH="3457143" progId="PBrush">
                  <p:embed/>
                </p:oleObj>
              </mc:Choice>
              <mc:Fallback>
                <p:oleObj name="Immagine bitmap" r:id="rId4" imgW="5296639" imgH="3457143" progId="PBrush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475" y="2349500"/>
                        <a:ext cx="5295900" cy="3457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20713"/>
            <a:ext cx="8964613" cy="99853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it-IT" sz="3600" dirty="0">
                <a:solidFill>
                  <a:schemeClr val="tx1"/>
                </a:solidFill>
                <a:latin typeface="Arial" charset="0"/>
                <a:cs typeface="Arial" charset="0"/>
              </a:rPr>
              <a:t>1990: Michael </a:t>
            </a:r>
            <a:r>
              <a:rPr lang="it-IT" sz="3600" dirty="0" err="1">
                <a:solidFill>
                  <a:schemeClr val="tx1"/>
                </a:solidFill>
                <a:latin typeface="Arial" charset="0"/>
                <a:cs typeface="Arial" charset="0"/>
              </a:rPr>
              <a:t>Blaese</a:t>
            </a:r>
            <a:r>
              <a:rPr lang="it-IT" sz="3600" dirty="0">
                <a:solidFill>
                  <a:schemeClr val="tx1"/>
                </a:solidFill>
                <a:latin typeface="Arial" charset="0"/>
                <a:cs typeface="Arial" charset="0"/>
              </a:rPr>
              <a:t> in the </a:t>
            </a:r>
            <a:r>
              <a:rPr lang="it-IT" sz="3600" dirty="0" err="1">
                <a:solidFill>
                  <a:schemeClr val="tx1"/>
                </a:solidFill>
                <a:latin typeface="Arial" charset="0"/>
                <a:cs typeface="Arial" charset="0"/>
              </a:rPr>
              <a:t>United</a:t>
            </a:r>
            <a:r>
              <a:rPr lang="it-IT" sz="3600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it-IT" sz="3600" dirty="0" err="1">
                <a:solidFill>
                  <a:schemeClr val="tx1"/>
                </a:solidFill>
                <a:latin typeface="Arial" charset="0"/>
                <a:cs typeface="Arial" charset="0"/>
              </a:rPr>
              <a:t>States</a:t>
            </a:r>
            <a:r>
              <a:rPr lang="it-IT" sz="3600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it-IT" sz="3600" dirty="0" err="1">
                <a:solidFill>
                  <a:schemeClr val="tx1"/>
                </a:solidFill>
                <a:latin typeface="Arial" charset="0"/>
                <a:cs typeface="Arial" charset="0"/>
              </a:rPr>
              <a:t>applies</a:t>
            </a:r>
            <a:r>
              <a:rPr lang="it-IT" sz="3600" dirty="0">
                <a:solidFill>
                  <a:schemeClr val="tx1"/>
                </a:solidFill>
                <a:latin typeface="Arial" charset="0"/>
                <a:cs typeface="Arial" charset="0"/>
              </a:rPr>
              <a:t> the first gene </a:t>
            </a:r>
            <a:r>
              <a:rPr lang="it-IT" sz="3600" dirty="0" err="1">
                <a:solidFill>
                  <a:schemeClr val="tx1"/>
                </a:solidFill>
                <a:latin typeface="Arial" charset="0"/>
                <a:cs typeface="Arial" charset="0"/>
              </a:rPr>
              <a:t>therapy</a:t>
            </a:r>
            <a:r>
              <a:rPr lang="it-IT" sz="3600" dirty="0">
                <a:solidFill>
                  <a:schemeClr val="tx1"/>
                </a:solidFill>
                <a:latin typeface="Arial" charset="0"/>
                <a:cs typeface="Arial" charset="0"/>
              </a:rPr>
              <a:t> procedure on a </a:t>
            </a:r>
            <a:r>
              <a:rPr lang="it-IT" sz="3600" dirty="0" err="1">
                <a:solidFill>
                  <a:schemeClr val="tx1"/>
                </a:solidFill>
                <a:latin typeface="Arial" charset="0"/>
                <a:cs typeface="Arial" charset="0"/>
              </a:rPr>
              <a:t>child</a:t>
            </a:r>
            <a:r>
              <a:rPr lang="it-IT" sz="3600" dirty="0">
                <a:solidFill>
                  <a:schemeClr val="tx1"/>
                </a:solidFill>
                <a:latin typeface="Arial" charset="0"/>
                <a:cs typeface="Arial" charset="0"/>
              </a:rPr>
              <a:t> with a SCID, a </a:t>
            </a:r>
            <a:r>
              <a:rPr lang="it-IT" sz="3600" dirty="0" err="1">
                <a:solidFill>
                  <a:schemeClr val="tx1"/>
                </a:solidFill>
                <a:latin typeface="Arial" charset="0"/>
                <a:cs typeface="Arial" charset="0"/>
              </a:rPr>
              <a:t>hereditary</a:t>
            </a:r>
            <a:r>
              <a:rPr lang="it-IT" sz="3600" dirty="0">
                <a:solidFill>
                  <a:schemeClr val="tx1"/>
                </a:solidFill>
                <a:latin typeface="Arial" charset="0"/>
                <a:cs typeface="Arial" charset="0"/>
              </a:rPr>
              <a:t> severe </a:t>
            </a:r>
            <a:r>
              <a:rPr lang="it-IT" sz="3600" dirty="0" err="1">
                <a:solidFill>
                  <a:schemeClr val="tx1"/>
                </a:solidFill>
                <a:latin typeface="Arial" charset="0"/>
                <a:cs typeface="Arial" charset="0"/>
              </a:rPr>
              <a:t>combined</a:t>
            </a:r>
            <a:r>
              <a:rPr lang="it-IT" sz="3600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it-IT" sz="3600" dirty="0" err="1">
                <a:solidFill>
                  <a:schemeClr val="tx1"/>
                </a:solidFill>
                <a:latin typeface="Arial" charset="0"/>
                <a:cs typeface="Arial" charset="0"/>
              </a:rPr>
              <a:t>immunodeficiency</a:t>
            </a:r>
            <a:endParaRPr lang="it-IT" sz="3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-76200"/>
            <a:ext cx="8229600" cy="1143000"/>
          </a:xfrm>
        </p:spPr>
        <p:txBody>
          <a:bodyPr/>
          <a:lstStyle/>
          <a:p>
            <a:pPr eaLnBrk="1" hangingPunct="1"/>
            <a:r>
              <a:rPr lang="en-US" b="1">
                <a:solidFill>
                  <a:srgbClr val="FFCC00"/>
                </a:solidFill>
                <a:latin typeface="Arial Black" charset="0"/>
              </a:rPr>
              <a:t>Gene transfer</a:t>
            </a:r>
          </a:p>
        </p:txBody>
      </p:sp>
      <p:sp>
        <p:nvSpPr>
          <p:cNvPr id="13315" name="Oval 4"/>
          <p:cNvSpPr>
            <a:spLocks noChangeArrowheads="1"/>
          </p:cNvSpPr>
          <p:nvPr/>
        </p:nvSpPr>
        <p:spPr bwMode="auto">
          <a:xfrm>
            <a:off x="3733800" y="1066800"/>
            <a:ext cx="1600200" cy="14478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3316" name="Oval 5"/>
          <p:cNvSpPr>
            <a:spLocks noChangeArrowheads="1"/>
          </p:cNvSpPr>
          <p:nvPr/>
        </p:nvSpPr>
        <p:spPr bwMode="auto">
          <a:xfrm>
            <a:off x="3946525" y="1273175"/>
            <a:ext cx="1174750" cy="1035050"/>
          </a:xfrm>
          <a:prstGeom prst="ellipse">
            <a:avLst/>
          </a:prstGeom>
          <a:noFill/>
          <a:ln w="9525">
            <a:solidFill>
              <a:schemeClr val="bg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3317" name="Freeform 6"/>
          <p:cNvSpPr>
            <a:spLocks/>
          </p:cNvSpPr>
          <p:nvPr/>
        </p:nvSpPr>
        <p:spPr bwMode="auto">
          <a:xfrm>
            <a:off x="4327525" y="1447800"/>
            <a:ext cx="320675" cy="723900"/>
          </a:xfrm>
          <a:custGeom>
            <a:avLst/>
            <a:gdLst>
              <a:gd name="T0" fmla="*/ 192 w 256"/>
              <a:gd name="T1" fmla="*/ 0 h 480"/>
              <a:gd name="T2" fmla="*/ 96 w 256"/>
              <a:gd name="T3" fmla="*/ 144 h 480"/>
              <a:gd name="T4" fmla="*/ 240 w 256"/>
              <a:gd name="T5" fmla="*/ 144 h 480"/>
              <a:gd name="T6" fmla="*/ 96 w 256"/>
              <a:gd name="T7" fmla="*/ 288 h 480"/>
              <a:gd name="T8" fmla="*/ 240 w 256"/>
              <a:gd name="T9" fmla="*/ 336 h 480"/>
              <a:gd name="T10" fmla="*/ 0 w 256"/>
              <a:gd name="T11" fmla="*/ 432 h 480"/>
              <a:gd name="T12" fmla="*/ 240 w 256"/>
              <a:gd name="T13" fmla="*/ 480 h 48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56"/>
              <a:gd name="T22" fmla="*/ 0 h 480"/>
              <a:gd name="T23" fmla="*/ 256 w 256"/>
              <a:gd name="T24" fmla="*/ 480 h 48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56" h="480">
                <a:moveTo>
                  <a:pt x="192" y="0"/>
                </a:moveTo>
                <a:cubicBezTo>
                  <a:pt x="140" y="60"/>
                  <a:pt x="88" y="120"/>
                  <a:pt x="96" y="144"/>
                </a:cubicBezTo>
                <a:cubicBezTo>
                  <a:pt x="104" y="168"/>
                  <a:pt x="240" y="120"/>
                  <a:pt x="240" y="144"/>
                </a:cubicBezTo>
                <a:cubicBezTo>
                  <a:pt x="240" y="168"/>
                  <a:pt x="96" y="256"/>
                  <a:pt x="96" y="288"/>
                </a:cubicBezTo>
                <a:cubicBezTo>
                  <a:pt x="96" y="320"/>
                  <a:pt x="256" y="312"/>
                  <a:pt x="240" y="336"/>
                </a:cubicBezTo>
                <a:cubicBezTo>
                  <a:pt x="224" y="360"/>
                  <a:pt x="0" y="408"/>
                  <a:pt x="0" y="432"/>
                </a:cubicBezTo>
                <a:cubicBezTo>
                  <a:pt x="0" y="456"/>
                  <a:pt x="120" y="468"/>
                  <a:pt x="240" y="480"/>
                </a:cubicBezTo>
              </a:path>
            </a:pathLst>
          </a:custGeom>
          <a:noFill/>
          <a:ln w="38100" cmpd="sng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grpSp>
        <p:nvGrpSpPr>
          <p:cNvPr id="13318" name="Group 32"/>
          <p:cNvGrpSpPr>
            <a:grpSpLocks/>
          </p:cNvGrpSpPr>
          <p:nvPr/>
        </p:nvGrpSpPr>
        <p:grpSpPr bwMode="auto">
          <a:xfrm>
            <a:off x="1981200" y="1676400"/>
            <a:ext cx="762000" cy="152400"/>
            <a:chOff x="1248" y="1200"/>
            <a:chExt cx="480" cy="96"/>
          </a:xfrm>
        </p:grpSpPr>
        <p:sp>
          <p:nvSpPr>
            <p:cNvPr id="13368" name="Line 8"/>
            <p:cNvSpPr>
              <a:spLocks noChangeShapeType="1"/>
            </p:cNvSpPr>
            <p:nvPr/>
          </p:nvSpPr>
          <p:spPr bwMode="auto">
            <a:xfrm>
              <a:off x="1248" y="1248"/>
              <a:ext cx="480" cy="1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369" name="Rectangle 7"/>
            <p:cNvSpPr>
              <a:spLocks noChangeArrowheads="1"/>
            </p:cNvSpPr>
            <p:nvPr/>
          </p:nvSpPr>
          <p:spPr bwMode="auto">
            <a:xfrm>
              <a:off x="1392" y="1200"/>
              <a:ext cx="240" cy="96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13319" name="Line 9"/>
          <p:cNvSpPr>
            <a:spLocks noChangeShapeType="1"/>
          </p:cNvSpPr>
          <p:nvPr/>
        </p:nvSpPr>
        <p:spPr bwMode="auto">
          <a:xfrm>
            <a:off x="3048000" y="1752600"/>
            <a:ext cx="914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3320" name="Text Box 70"/>
          <p:cNvSpPr txBox="1">
            <a:spLocks noChangeArrowheads="1"/>
          </p:cNvSpPr>
          <p:nvPr/>
        </p:nvSpPr>
        <p:spPr bwMode="auto">
          <a:xfrm>
            <a:off x="838200" y="1371600"/>
            <a:ext cx="1828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</a:rPr>
              <a:t>Cloned gene</a:t>
            </a:r>
          </a:p>
        </p:txBody>
      </p:sp>
      <p:grpSp>
        <p:nvGrpSpPr>
          <p:cNvPr id="3" name="Group 74"/>
          <p:cNvGrpSpPr>
            <a:grpSpLocks/>
          </p:cNvGrpSpPr>
          <p:nvPr/>
        </p:nvGrpSpPr>
        <p:grpSpPr bwMode="auto">
          <a:xfrm>
            <a:off x="76200" y="2590800"/>
            <a:ext cx="8991600" cy="1981200"/>
            <a:chOff x="48" y="1632"/>
            <a:chExt cx="5664" cy="1248"/>
          </a:xfrm>
        </p:grpSpPr>
        <p:sp>
          <p:nvSpPr>
            <p:cNvPr id="13351" name="Oval 24"/>
            <p:cNvSpPr>
              <a:spLocks noChangeArrowheads="1"/>
            </p:cNvSpPr>
            <p:nvPr/>
          </p:nvSpPr>
          <p:spPr bwMode="auto">
            <a:xfrm>
              <a:off x="816" y="1968"/>
              <a:ext cx="1008" cy="912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352" name="Oval 25"/>
            <p:cNvSpPr>
              <a:spLocks noChangeArrowheads="1"/>
            </p:cNvSpPr>
            <p:nvPr/>
          </p:nvSpPr>
          <p:spPr bwMode="auto">
            <a:xfrm>
              <a:off x="950" y="2098"/>
              <a:ext cx="740" cy="652"/>
            </a:xfrm>
            <a:prstGeom prst="ellipse">
              <a:avLst/>
            </a:prstGeom>
            <a:noFill/>
            <a:ln w="9525">
              <a:solidFill>
                <a:schemeClr val="bg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353" name="Freeform 26"/>
            <p:cNvSpPr>
              <a:spLocks/>
            </p:cNvSpPr>
            <p:nvPr/>
          </p:nvSpPr>
          <p:spPr bwMode="auto">
            <a:xfrm>
              <a:off x="1152" y="2229"/>
              <a:ext cx="202" cy="456"/>
            </a:xfrm>
            <a:custGeom>
              <a:avLst/>
              <a:gdLst>
                <a:gd name="T0" fmla="*/ 192 w 256"/>
                <a:gd name="T1" fmla="*/ 0 h 480"/>
                <a:gd name="T2" fmla="*/ 96 w 256"/>
                <a:gd name="T3" fmla="*/ 144 h 480"/>
                <a:gd name="T4" fmla="*/ 240 w 256"/>
                <a:gd name="T5" fmla="*/ 144 h 480"/>
                <a:gd name="T6" fmla="*/ 96 w 256"/>
                <a:gd name="T7" fmla="*/ 288 h 480"/>
                <a:gd name="T8" fmla="*/ 240 w 256"/>
                <a:gd name="T9" fmla="*/ 336 h 480"/>
                <a:gd name="T10" fmla="*/ 0 w 256"/>
                <a:gd name="T11" fmla="*/ 432 h 480"/>
                <a:gd name="T12" fmla="*/ 240 w 256"/>
                <a:gd name="T13" fmla="*/ 480 h 48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6"/>
                <a:gd name="T22" fmla="*/ 0 h 480"/>
                <a:gd name="T23" fmla="*/ 256 w 256"/>
                <a:gd name="T24" fmla="*/ 480 h 48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6" h="480">
                  <a:moveTo>
                    <a:pt x="192" y="0"/>
                  </a:moveTo>
                  <a:cubicBezTo>
                    <a:pt x="140" y="60"/>
                    <a:pt x="88" y="120"/>
                    <a:pt x="96" y="144"/>
                  </a:cubicBezTo>
                  <a:cubicBezTo>
                    <a:pt x="104" y="168"/>
                    <a:pt x="240" y="120"/>
                    <a:pt x="240" y="144"/>
                  </a:cubicBezTo>
                  <a:cubicBezTo>
                    <a:pt x="240" y="168"/>
                    <a:pt x="96" y="256"/>
                    <a:pt x="96" y="288"/>
                  </a:cubicBezTo>
                  <a:cubicBezTo>
                    <a:pt x="96" y="320"/>
                    <a:pt x="256" y="312"/>
                    <a:pt x="240" y="336"/>
                  </a:cubicBezTo>
                  <a:cubicBezTo>
                    <a:pt x="224" y="360"/>
                    <a:pt x="0" y="408"/>
                    <a:pt x="0" y="432"/>
                  </a:cubicBezTo>
                  <a:cubicBezTo>
                    <a:pt x="0" y="456"/>
                    <a:pt x="120" y="468"/>
                    <a:pt x="240" y="480"/>
                  </a:cubicBezTo>
                </a:path>
              </a:pathLst>
            </a:custGeom>
            <a:noFill/>
            <a:ln w="38100" cmpd="sng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grpSp>
          <p:nvGrpSpPr>
            <p:cNvPr id="13354" name="Group 27"/>
            <p:cNvGrpSpPr>
              <a:grpSpLocks/>
            </p:cNvGrpSpPr>
            <p:nvPr/>
          </p:nvGrpSpPr>
          <p:grpSpPr bwMode="auto">
            <a:xfrm>
              <a:off x="4032" y="1968"/>
              <a:ext cx="1008" cy="912"/>
              <a:chOff x="2448" y="912"/>
              <a:chExt cx="720" cy="672"/>
            </a:xfrm>
          </p:grpSpPr>
          <p:sp>
            <p:nvSpPr>
              <p:cNvPr id="13365" name="Oval 28"/>
              <p:cNvSpPr>
                <a:spLocks noChangeArrowheads="1"/>
              </p:cNvSpPr>
              <p:nvPr/>
            </p:nvSpPr>
            <p:spPr bwMode="auto">
              <a:xfrm>
                <a:off x="2448" y="912"/>
                <a:ext cx="720" cy="672"/>
              </a:xfrm>
              <a:prstGeom prst="ellips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3366" name="Oval 29"/>
              <p:cNvSpPr>
                <a:spLocks noChangeArrowheads="1"/>
              </p:cNvSpPr>
              <p:nvPr/>
            </p:nvSpPr>
            <p:spPr bwMode="auto">
              <a:xfrm>
                <a:off x="2544" y="1008"/>
                <a:ext cx="528" cy="480"/>
              </a:xfrm>
              <a:prstGeom prst="ellips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3367" name="Freeform 30"/>
              <p:cNvSpPr>
                <a:spLocks/>
              </p:cNvSpPr>
              <p:nvPr/>
            </p:nvSpPr>
            <p:spPr bwMode="auto">
              <a:xfrm>
                <a:off x="2688" y="1104"/>
                <a:ext cx="144" cy="336"/>
              </a:xfrm>
              <a:custGeom>
                <a:avLst/>
                <a:gdLst>
                  <a:gd name="T0" fmla="*/ 192 w 256"/>
                  <a:gd name="T1" fmla="*/ 0 h 480"/>
                  <a:gd name="T2" fmla="*/ 96 w 256"/>
                  <a:gd name="T3" fmla="*/ 144 h 480"/>
                  <a:gd name="T4" fmla="*/ 240 w 256"/>
                  <a:gd name="T5" fmla="*/ 144 h 480"/>
                  <a:gd name="T6" fmla="*/ 96 w 256"/>
                  <a:gd name="T7" fmla="*/ 288 h 480"/>
                  <a:gd name="T8" fmla="*/ 240 w 256"/>
                  <a:gd name="T9" fmla="*/ 336 h 480"/>
                  <a:gd name="T10" fmla="*/ 0 w 256"/>
                  <a:gd name="T11" fmla="*/ 432 h 480"/>
                  <a:gd name="T12" fmla="*/ 240 w 256"/>
                  <a:gd name="T13" fmla="*/ 480 h 48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56"/>
                  <a:gd name="T22" fmla="*/ 0 h 480"/>
                  <a:gd name="T23" fmla="*/ 256 w 256"/>
                  <a:gd name="T24" fmla="*/ 480 h 48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56" h="480">
                    <a:moveTo>
                      <a:pt x="192" y="0"/>
                    </a:moveTo>
                    <a:cubicBezTo>
                      <a:pt x="140" y="60"/>
                      <a:pt x="88" y="120"/>
                      <a:pt x="96" y="144"/>
                    </a:cubicBezTo>
                    <a:cubicBezTo>
                      <a:pt x="104" y="168"/>
                      <a:pt x="240" y="120"/>
                      <a:pt x="240" y="144"/>
                    </a:cubicBezTo>
                    <a:cubicBezTo>
                      <a:pt x="240" y="168"/>
                      <a:pt x="96" y="256"/>
                      <a:pt x="96" y="288"/>
                    </a:cubicBezTo>
                    <a:cubicBezTo>
                      <a:pt x="96" y="320"/>
                      <a:pt x="256" y="312"/>
                      <a:pt x="240" y="336"/>
                    </a:cubicBezTo>
                    <a:cubicBezTo>
                      <a:pt x="224" y="360"/>
                      <a:pt x="0" y="408"/>
                      <a:pt x="0" y="432"/>
                    </a:cubicBezTo>
                    <a:cubicBezTo>
                      <a:pt x="0" y="456"/>
                      <a:pt x="120" y="468"/>
                      <a:pt x="240" y="480"/>
                    </a:cubicBezTo>
                  </a:path>
                </a:pathLst>
              </a:custGeom>
              <a:noFill/>
              <a:ln w="28575" cmpd="sng">
                <a:solidFill>
                  <a:srgbClr val="FF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13355" name="Freeform 31"/>
            <p:cNvSpPr>
              <a:spLocks/>
            </p:cNvSpPr>
            <p:nvPr/>
          </p:nvSpPr>
          <p:spPr bwMode="auto">
            <a:xfrm>
              <a:off x="1152" y="2544"/>
              <a:ext cx="192" cy="96"/>
            </a:xfrm>
            <a:custGeom>
              <a:avLst/>
              <a:gdLst>
                <a:gd name="T0" fmla="*/ 96 w 96"/>
                <a:gd name="T1" fmla="*/ 0 h 96"/>
                <a:gd name="T2" fmla="*/ 0 w 96"/>
                <a:gd name="T3" fmla="*/ 96 h 96"/>
                <a:gd name="T4" fmla="*/ 0 60000 65536"/>
                <a:gd name="T5" fmla="*/ 0 60000 65536"/>
                <a:gd name="T6" fmla="*/ 0 w 96"/>
                <a:gd name="T7" fmla="*/ 0 h 96"/>
                <a:gd name="T8" fmla="*/ 96 w 96"/>
                <a:gd name="T9" fmla="*/ 96 h 9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96" h="96">
                  <a:moveTo>
                    <a:pt x="96" y="0"/>
                  </a:moveTo>
                  <a:cubicBezTo>
                    <a:pt x="56" y="40"/>
                    <a:pt x="16" y="80"/>
                    <a:pt x="0" y="96"/>
                  </a:cubicBezTo>
                </a:path>
              </a:pathLst>
            </a:custGeom>
            <a:solidFill>
              <a:srgbClr val="00FF00"/>
            </a:solidFill>
            <a:ln w="57150" cmpd="sng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grpSp>
          <p:nvGrpSpPr>
            <p:cNvPr id="13356" name="Group 33"/>
            <p:cNvGrpSpPr>
              <a:grpSpLocks/>
            </p:cNvGrpSpPr>
            <p:nvPr/>
          </p:nvGrpSpPr>
          <p:grpSpPr bwMode="auto">
            <a:xfrm rot="-3358839">
              <a:off x="4560" y="2448"/>
              <a:ext cx="336" cy="48"/>
              <a:chOff x="1248" y="1200"/>
              <a:chExt cx="480" cy="96"/>
            </a:xfrm>
          </p:grpSpPr>
          <p:sp>
            <p:nvSpPr>
              <p:cNvPr id="13363" name="Line 34"/>
              <p:cNvSpPr>
                <a:spLocks noChangeShapeType="1"/>
              </p:cNvSpPr>
              <p:nvPr/>
            </p:nvSpPr>
            <p:spPr bwMode="auto">
              <a:xfrm>
                <a:off x="1248" y="1248"/>
                <a:ext cx="480" cy="1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3364" name="Rectangle 35"/>
              <p:cNvSpPr>
                <a:spLocks noChangeArrowheads="1"/>
              </p:cNvSpPr>
              <p:nvPr/>
            </p:nvSpPr>
            <p:spPr bwMode="auto">
              <a:xfrm>
                <a:off x="1392" y="1200"/>
                <a:ext cx="240" cy="96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13357" name="Line 58"/>
            <p:cNvSpPr>
              <a:spLocks noChangeShapeType="1"/>
            </p:cNvSpPr>
            <p:nvPr/>
          </p:nvSpPr>
          <p:spPr bwMode="auto">
            <a:xfrm>
              <a:off x="2832" y="1632"/>
              <a:ext cx="0" cy="96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358" name="Line 59"/>
            <p:cNvSpPr>
              <a:spLocks noChangeShapeType="1"/>
            </p:cNvSpPr>
            <p:nvPr/>
          </p:nvSpPr>
          <p:spPr bwMode="auto">
            <a:xfrm>
              <a:off x="1344" y="1728"/>
              <a:ext cx="3216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359" name="Line 60"/>
            <p:cNvSpPr>
              <a:spLocks noChangeShapeType="1"/>
            </p:cNvSpPr>
            <p:nvPr/>
          </p:nvSpPr>
          <p:spPr bwMode="auto">
            <a:xfrm>
              <a:off x="1344" y="1728"/>
              <a:ext cx="0" cy="144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360" name="Line 61"/>
            <p:cNvSpPr>
              <a:spLocks noChangeShapeType="1"/>
            </p:cNvSpPr>
            <p:nvPr/>
          </p:nvSpPr>
          <p:spPr bwMode="auto">
            <a:xfrm>
              <a:off x="4560" y="1728"/>
              <a:ext cx="0" cy="144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361" name="Text Box 71"/>
            <p:cNvSpPr txBox="1">
              <a:spLocks noChangeArrowheads="1"/>
            </p:cNvSpPr>
            <p:nvPr/>
          </p:nvSpPr>
          <p:spPr bwMode="auto">
            <a:xfrm>
              <a:off x="48" y="1824"/>
              <a:ext cx="1008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>
                  <a:solidFill>
                    <a:schemeClr val="bg1"/>
                  </a:solidFill>
                </a:rPr>
                <a:t>Integrated gene</a:t>
              </a:r>
            </a:p>
          </p:txBody>
        </p:sp>
        <p:sp>
          <p:nvSpPr>
            <p:cNvPr id="13362" name="Text Box 72"/>
            <p:cNvSpPr txBox="1">
              <a:spLocks noChangeArrowheads="1"/>
            </p:cNvSpPr>
            <p:nvPr/>
          </p:nvSpPr>
          <p:spPr bwMode="auto">
            <a:xfrm>
              <a:off x="4560" y="1824"/>
              <a:ext cx="1152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US" sz="2400">
                  <a:solidFill>
                    <a:schemeClr val="bg1"/>
                  </a:solidFill>
                </a:rPr>
                <a:t>Episomal gene</a:t>
              </a:r>
            </a:p>
          </p:txBody>
        </p:sp>
      </p:grpSp>
      <p:grpSp>
        <p:nvGrpSpPr>
          <p:cNvPr id="6" name="Group 75"/>
          <p:cNvGrpSpPr>
            <a:grpSpLocks/>
          </p:cNvGrpSpPr>
          <p:nvPr/>
        </p:nvGrpSpPr>
        <p:grpSpPr bwMode="auto">
          <a:xfrm>
            <a:off x="304800" y="4800600"/>
            <a:ext cx="8610600" cy="1905000"/>
            <a:chOff x="192" y="2976"/>
            <a:chExt cx="5424" cy="1200"/>
          </a:xfrm>
        </p:grpSpPr>
        <p:sp>
          <p:nvSpPr>
            <p:cNvPr id="13323" name="Oval 36"/>
            <p:cNvSpPr>
              <a:spLocks noChangeArrowheads="1"/>
            </p:cNvSpPr>
            <p:nvPr/>
          </p:nvSpPr>
          <p:spPr bwMode="auto">
            <a:xfrm>
              <a:off x="192" y="3264"/>
              <a:ext cx="1008" cy="912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324" name="Oval 37"/>
            <p:cNvSpPr>
              <a:spLocks noChangeArrowheads="1"/>
            </p:cNvSpPr>
            <p:nvPr/>
          </p:nvSpPr>
          <p:spPr bwMode="auto">
            <a:xfrm>
              <a:off x="326" y="3394"/>
              <a:ext cx="740" cy="652"/>
            </a:xfrm>
            <a:prstGeom prst="ellipse">
              <a:avLst/>
            </a:prstGeom>
            <a:noFill/>
            <a:ln w="9525">
              <a:solidFill>
                <a:schemeClr val="bg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325" name="Freeform 38"/>
            <p:cNvSpPr>
              <a:spLocks/>
            </p:cNvSpPr>
            <p:nvPr/>
          </p:nvSpPr>
          <p:spPr bwMode="auto">
            <a:xfrm>
              <a:off x="528" y="3525"/>
              <a:ext cx="202" cy="456"/>
            </a:xfrm>
            <a:custGeom>
              <a:avLst/>
              <a:gdLst>
                <a:gd name="T0" fmla="*/ 192 w 256"/>
                <a:gd name="T1" fmla="*/ 0 h 480"/>
                <a:gd name="T2" fmla="*/ 96 w 256"/>
                <a:gd name="T3" fmla="*/ 144 h 480"/>
                <a:gd name="T4" fmla="*/ 240 w 256"/>
                <a:gd name="T5" fmla="*/ 144 h 480"/>
                <a:gd name="T6" fmla="*/ 96 w 256"/>
                <a:gd name="T7" fmla="*/ 288 h 480"/>
                <a:gd name="T8" fmla="*/ 240 w 256"/>
                <a:gd name="T9" fmla="*/ 336 h 480"/>
                <a:gd name="T10" fmla="*/ 0 w 256"/>
                <a:gd name="T11" fmla="*/ 432 h 480"/>
                <a:gd name="T12" fmla="*/ 240 w 256"/>
                <a:gd name="T13" fmla="*/ 480 h 48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6"/>
                <a:gd name="T22" fmla="*/ 0 h 480"/>
                <a:gd name="T23" fmla="*/ 256 w 256"/>
                <a:gd name="T24" fmla="*/ 480 h 48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6" h="480">
                  <a:moveTo>
                    <a:pt x="192" y="0"/>
                  </a:moveTo>
                  <a:cubicBezTo>
                    <a:pt x="140" y="60"/>
                    <a:pt x="88" y="120"/>
                    <a:pt x="96" y="144"/>
                  </a:cubicBezTo>
                  <a:cubicBezTo>
                    <a:pt x="104" y="168"/>
                    <a:pt x="240" y="120"/>
                    <a:pt x="240" y="144"/>
                  </a:cubicBezTo>
                  <a:cubicBezTo>
                    <a:pt x="240" y="168"/>
                    <a:pt x="96" y="256"/>
                    <a:pt x="96" y="288"/>
                  </a:cubicBezTo>
                  <a:cubicBezTo>
                    <a:pt x="96" y="320"/>
                    <a:pt x="256" y="312"/>
                    <a:pt x="240" y="336"/>
                  </a:cubicBezTo>
                  <a:cubicBezTo>
                    <a:pt x="224" y="360"/>
                    <a:pt x="0" y="408"/>
                    <a:pt x="0" y="432"/>
                  </a:cubicBezTo>
                  <a:cubicBezTo>
                    <a:pt x="0" y="456"/>
                    <a:pt x="120" y="468"/>
                    <a:pt x="240" y="480"/>
                  </a:cubicBezTo>
                </a:path>
              </a:pathLst>
            </a:custGeom>
            <a:noFill/>
            <a:ln w="38100" cmpd="sng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326" name="Freeform 39"/>
            <p:cNvSpPr>
              <a:spLocks/>
            </p:cNvSpPr>
            <p:nvPr/>
          </p:nvSpPr>
          <p:spPr bwMode="auto">
            <a:xfrm>
              <a:off x="528" y="3840"/>
              <a:ext cx="192" cy="96"/>
            </a:xfrm>
            <a:custGeom>
              <a:avLst/>
              <a:gdLst>
                <a:gd name="T0" fmla="*/ 96 w 96"/>
                <a:gd name="T1" fmla="*/ 0 h 96"/>
                <a:gd name="T2" fmla="*/ 0 w 96"/>
                <a:gd name="T3" fmla="*/ 96 h 96"/>
                <a:gd name="T4" fmla="*/ 0 60000 65536"/>
                <a:gd name="T5" fmla="*/ 0 60000 65536"/>
                <a:gd name="T6" fmla="*/ 0 w 96"/>
                <a:gd name="T7" fmla="*/ 0 h 96"/>
                <a:gd name="T8" fmla="*/ 96 w 96"/>
                <a:gd name="T9" fmla="*/ 96 h 9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96" h="96">
                  <a:moveTo>
                    <a:pt x="96" y="0"/>
                  </a:moveTo>
                  <a:cubicBezTo>
                    <a:pt x="56" y="40"/>
                    <a:pt x="16" y="80"/>
                    <a:pt x="0" y="96"/>
                  </a:cubicBezTo>
                </a:path>
              </a:pathLst>
            </a:custGeom>
            <a:solidFill>
              <a:srgbClr val="00FF00"/>
            </a:solidFill>
            <a:ln w="57150" cmpd="sng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3327" name="Oval 40"/>
            <p:cNvSpPr>
              <a:spLocks noChangeArrowheads="1"/>
            </p:cNvSpPr>
            <p:nvPr/>
          </p:nvSpPr>
          <p:spPr bwMode="auto">
            <a:xfrm>
              <a:off x="1440" y="3264"/>
              <a:ext cx="1008" cy="912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328" name="Oval 41"/>
            <p:cNvSpPr>
              <a:spLocks noChangeArrowheads="1"/>
            </p:cNvSpPr>
            <p:nvPr/>
          </p:nvSpPr>
          <p:spPr bwMode="auto">
            <a:xfrm>
              <a:off x="1574" y="3394"/>
              <a:ext cx="740" cy="652"/>
            </a:xfrm>
            <a:prstGeom prst="ellipse">
              <a:avLst/>
            </a:prstGeom>
            <a:noFill/>
            <a:ln w="9525">
              <a:solidFill>
                <a:schemeClr val="bg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329" name="Freeform 42"/>
            <p:cNvSpPr>
              <a:spLocks/>
            </p:cNvSpPr>
            <p:nvPr/>
          </p:nvSpPr>
          <p:spPr bwMode="auto">
            <a:xfrm>
              <a:off x="1776" y="3525"/>
              <a:ext cx="202" cy="456"/>
            </a:xfrm>
            <a:custGeom>
              <a:avLst/>
              <a:gdLst>
                <a:gd name="T0" fmla="*/ 192 w 256"/>
                <a:gd name="T1" fmla="*/ 0 h 480"/>
                <a:gd name="T2" fmla="*/ 96 w 256"/>
                <a:gd name="T3" fmla="*/ 144 h 480"/>
                <a:gd name="T4" fmla="*/ 240 w 256"/>
                <a:gd name="T5" fmla="*/ 144 h 480"/>
                <a:gd name="T6" fmla="*/ 96 w 256"/>
                <a:gd name="T7" fmla="*/ 288 h 480"/>
                <a:gd name="T8" fmla="*/ 240 w 256"/>
                <a:gd name="T9" fmla="*/ 336 h 480"/>
                <a:gd name="T10" fmla="*/ 0 w 256"/>
                <a:gd name="T11" fmla="*/ 432 h 480"/>
                <a:gd name="T12" fmla="*/ 240 w 256"/>
                <a:gd name="T13" fmla="*/ 480 h 48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6"/>
                <a:gd name="T22" fmla="*/ 0 h 480"/>
                <a:gd name="T23" fmla="*/ 256 w 256"/>
                <a:gd name="T24" fmla="*/ 480 h 48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6" h="480">
                  <a:moveTo>
                    <a:pt x="192" y="0"/>
                  </a:moveTo>
                  <a:cubicBezTo>
                    <a:pt x="140" y="60"/>
                    <a:pt x="88" y="120"/>
                    <a:pt x="96" y="144"/>
                  </a:cubicBezTo>
                  <a:cubicBezTo>
                    <a:pt x="104" y="168"/>
                    <a:pt x="240" y="120"/>
                    <a:pt x="240" y="144"/>
                  </a:cubicBezTo>
                  <a:cubicBezTo>
                    <a:pt x="240" y="168"/>
                    <a:pt x="96" y="256"/>
                    <a:pt x="96" y="288"/>
                  </a:cubicBezTo>
                  <a:cubicBezTo>
                    <a:pt x="96" y="320"/>
                    <a:pt x="256" y="312"/>
                    <a:pt x="240" y="336"/>
                  </a:cubicBezTo>
                  <a:cubicBezTo>
                    <a:pt x="224" y="360"/>
                    <a:pt x="0" y="408"/>
                    <a:pt x="0" y="432"/>
                  </a:cubicBezTo>
                  <a:cubicBezTo>
                    <a:pt x="0" y="456"/>
                    <a:pt x="120" y="468"/>
                    <a:pt x="240" y="480"/>
                  </a:cubicBezTo>
                </a:path>
              </a:pathLst>
            </a:custGeom>
            <a:noFill/>
            <a:ln w="38100" cmpd="sng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330" name="Freeform 43"/>
            <p:cNvSpPr>
              <a:spLocks/>
            </p:cNvSpPr>
            <p:nvPr/>
          </p:nvSpPr>
          <p:spPr bwMode="auto">
            <a:xfrm>
              <a:off x="1776" y="3840"/>
              <a:ext cx="192" cy="96"/>
            </a:xfrm>
            <a:custGeom>
              <a:avLst/>
              <a:gdLst>
                <a:gd name="T0" fmla="*/ 96 w 96"/>
                <a:gd name="T1" fmla="*/ 0 h 96"/>
                <a:gd name="T2" fmla="*/ 0 w 96"/>
                <a:gd name="T3" fmla="*/ 96 h 96"/>
                <a:gd name="T4" fmla="*/ 0 60000 65536"/>
                <a:gd name="T5" fmla="*/ 0 60000 65536"/>
                <a:gd name="T6" fmla="*/ 0 w 96"/>
                <a:gd name="T7" fmla="*/ 0 h 96"/>
                <a:gd name="T8" fmla="*/ 96 w 96"/>
                <a:gd name="T9" fmla="*/ 96 h 9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96" h="96">
                  <a:moveTo>
                    <a:pt x="96" y="0"/>
                  </a:moveTo>
                  <a:cubicBezTo>
                    <a:pt x="56" y="40"/>
                    <a:pt x="16" y="80"/>
                    <a:pt x="0" y="96"/>
                  </a:cubicBezTo>
                </a:path>
              </a:pathLst>
            </a:custGeom>
            <a:solidFill>
              <a:srgbClr val="00FF00"/>
            </a:solidFill>
            <a:ln w="57150" cmpd="sng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grpSp>
          <p:nvGrpSpPr>
            <p:cNvPr id="13331" name="Group 44"/>
            <p:cNvGrpSpPr>
              <a:grpSpLocks/>
            </p:cNvGrpSpPr>
            <p:nvPr/>
          </p:nvGrpSpPr>
          <p:grpSpPr bwMode="auto">
            <a:xfrm>
              <a:off x="4608" y="3264"/>
              <a:ext cx="1008" cy="912"/>
              <a:chOff x="2448" y="912"/>
              <a:chExt cx="720" cy="672"/>
            </a:xfrm>
          </p:grpSpPr>
          <p:sp>
            <p:nvSpPr>
              <p:cNvPr id="13348" name="Oval 45"/>
              <p:cNvSpPr>
                <a:spLocks noChangeArrowheads="1"/>
              </p:cNvSpPr>
              <p:nvPr/>
            </p:nvSpPr>
            <p:spPr bwMode="auto">
              <a:xfrm>
                <a:off x="2448" y="912"/>
                <a:ext cx="720" cy="672"/>
              </a:xfrm>
              <a:prstGeom prst="ellips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3349" name="Oval 46"/>
              <p:cNvSpPr>
                <a:spLocks noChangeArrowheads="1"/>
              </p:cNvSpPr>
              <p:nvPr/>
            </p:nvSpPr>
            <p:spPr bwMode="auto">
              <a:xfrm>
                <a:off x="2544" y="1008"/>
                <a:ext cx="528" cy="480"/>
              </a:xfrm>
              <a:prstGeom prst="ellips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3350" name="Freeform 47"/>
              <p:cNvSpPr>
                <a:spLocks/>
              </p:cNvSpPr>
              <p:nvPr/>
            </p:nvSpPr>
            <p:spPr bwMode="auto">
              <a:xfrm>
                <a:off x="2688" y="1104"/>
                <a:ext cx="144" cy="336"/>
              </a:xfrm>
              <a:custGeom>
                <a:avLst/>
                <a:gdLst>
                  <a:gd name="T0" fmla="*/ 192 w 256"/>
                  <a:gd name="T1" fmla="*/ 0 h 480"/>
                  <a:gd name="T2" fmla="*/ 96 w 256"/>
                  <a:gd name="T3" fmla="*/ 144 h 480"/>
                  <a:gd name="T4" fmla="*/ 240 w 256"/>
                  <a:gd name="T5" fmla="*/ 144 h 480"/>
                  <a:gd name="T6" fmla="*/ 96 w 256"/>
                  <a:gd name="T7" fmla="*/ 288 h 480"/>
                  <a:gd name="T8" fmla="*/ 240 w 256"/>
                  <a:gd name="T9" fmla="*/ 336 h 480"/>
                  <a:gd name="T10" fmla="*/ 0 w 256"/>
                  <a:gd name="T11" fmla="*/ 432 h 480"/>
                  <a:gd name="T12" fmla="*/ 240 w 256"/>
                  <a:gd name="T13" fmla="*/ 480 h 48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56"/>
                  <a:gd name="T22" fmla="*/ 0 h 480"/>
                  <a:gd name="T23" fmla="*/ 256 w 256"/>
                  <a:gd name="T24" fmla="*/ 480 h 48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56" h="480">
                    <a:moveTo>
                      <a:pt x="192" y="0"/>
                    </a:moveTo>
                    <a:cubicBezTo>
                      <a:pt x="140" y="60"/>
                      <a:pt x="88" y="120"/>
                      <a:pt x="96" y="144"/>
                    </a:cubicBezTo>
                    <a:cubicBezTo>
                      <a:pt x="104" y="168"/>
                      <a:pt x="240" y="120"/>
                      <a:pt x="240" y="144"/>
                    </a:cubicBezTo>
                    <a:cubicBezTo>
                      <a:pt x="240" y="168"/>
                      <a:pt x="96" y="256"/>
                      <a:pt x="96" y="288"/>
                    </a:cubicBezTo>
                    <a:cubicBezTo>
                      <a:pt x="96" y="320"/>
                      <a:pt x="256" y="312"/>
                      <a:pt x="240" y="336"/>
                    </a:cubicBezTo>
                    <a:cubicBezTo>
                      <a:pt x="224" y="360"/>
                      <a:pt x="0" y="408"/>
                      <a:pt x="0" y="432"/>
                    </a:cubicBezTo>
                    <a:cubicBezTo>
                      <a:pt x="0" y="456"/>
                      <a:pt x="120" y="468"/>
                      <a:pt x="240" y="480"/>
                    </a:cubicBezTo>
                  </a:path>
                </a:pathLst>
              </a:custGeom>
              <a:noFill/>
              <a:ln w="28575" cmpd="sng">
                <a:solidFill>
                  <a:srgbClr val="FF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  <p:grpSp>
          <p:nvGrpSpPr>
            <p:cNvPr id="13332" name="Group 48"/>
            <p:cNvGrpSpPr>
              <a:grpSpLocks/>
            </p:cNvGrpSpPr>
            <p:nvPr/>
          </p:nvGrpSpPr>
          <p:grpSpPr bwMode="auto">
            <a:xfrm rot="-3358839">
              <a:off x="5136" y="3744"/>
              <a:ext cx="336" cy="48"/>
              <a:chOff x="1248" y="1200"/>
              <a:chExt cx="480" cy="96"/>
            </a:xfrm>
          </p:grpSpPr>
          <p:sp>
            <p:nvSpPr>
              <p:cNvPr id="13346" name="Line 49"/>
              <p:cNvSpPr>
                <a:spLocks noChangeShapeType="1"/>
              </p:cNvSpPr>
              <p:nvPr/>
            </p:nvSpPr>
            <p:spPr bwMode="auto">
              <a:xfrm>
                <a:off x="1248" y="1248"/>
                <a:ext cx="480" cy="1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3347" name="Rectangle 50"/>
              <p:cNvSpPr>
                <a:spLocks noChangeArrowheads="1"/>
              </p:cNvSpPr>
              <p:nvPr/>
            </p:nvSpPr>
            <p:spPr bwMode="auto">
              <a:xfrm>
                <a:off x="1392" y="1200"/>
                <a:ext cx="240" cy="96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13333" name="Group 51"/>
            <p:cNvGrpSpPr>
              <a:grpSpLocks/>
            </p:cNvGrpSpPr>
            <p:nvPr/>
          </p:nvGrpSpPr>
          <p:grpSpPr bwMode="auto">
            <a:xfrm>
              <a:off x="3360" y="3264"/>
              <a:ext cx="1008" cy="912"/>
              <a:chOff x="2448" y="912"/>
              <a:chExt cx="720" cy="672"/>
            </a:xfrm>
          </p:grpSpPr>
          <p:sp>
            <p:nvSpPr>
              <p:cNvPr id="13343" name="Oval 52"/>
              <p:cNvSpPr>
                <a:spLocks noChangeArrowheads="1"/>
              </p:cNvSpPr>
              <p:nvPr/>
            </p:nvSpPr>
            <p:spPr bwMode="auto">
              <a:xfrm>
                <a:off x="2448" y="912"/>
                <a:ext cx="720" cy="672"/>
              </a:xfrm>
              <a:prstGeom prst="ellips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3344" name="Oval 53"/>
              <p:cNvSpPr>
                <a:spLocks noChangeArrowheads="1"/>
              </p:cNvSpPr>
              <p:nvPr/>
            </p:nvSpPr>
            <p:spPr bwMode="auto">
              <a:xfrm>
                <a:off x="2544" y="1008"/>
                <a:ext cx="528" cy="480"/>
              </a:xfrm>
              <a:prstGeom prst="ellips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3345" name="Freeform 54"/>
              <p:cNvSpPr>
                <a:spLocks/>
              </p:cNvSpPr>
              <p:nvPr/>
            </p:nvSpPr>
            <p:spPr bwMode="auto">
              <a:xfrm>
                <a:off x="2688" y="1104"/>
                <a:ext cx="144" cy="336"/>
              </a:xfrm>
              <a:custGeom>
                <a:avLst/>
                <a:gdLst>
                  <a:gd name="T0" fmla="*/ 192 w 256"/>
                  <a:gd name="T1" fmla="*/ 0 h 480"/>
                  <a:gd name="T2" fmla="*/ 96 w 256"/>
                  <a:gd name="T3" fmla="*/ 144 h 480"/>
                  <a:gd name="T4" fmla="*/ 240 w 256"/>
                  <a:gd name="T5" fmla="*/ 144 h 480"/>
                  <a:gd name="T6" fmla="*/ 96 w 256"/>
                  <a:gd name="T7" fmla="*/ 288 h 480"/>
                  <a:gd name="T8" fmla="*/ 240 w 256"/>
                  <a:gd name="T9" fmla="*/ 336 h 480"/>
                  <a:gd name="T10" fmla="*/ 0 w 256"/>
                  <a:gd name="T11" fmla="*/ 432 h 480"/>
                  <a:gd name="T12" fmla="*/ 240 w 256"/>
                  <a:gd name="T13" fmla="*/ 480 h 48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56"/>
                  <a:gd name="T22" fmla="*/ 0 h 480"/>
                  <a:gd name="T23" fmla="*/ 256 w 256"/>
                  <a:gd name="T24" fmla="*/ 480 h 48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56" h="480">
                    <a:moveTo>
                      <a:pt x="192" y="0"/>
                    </a:moveTo>
                    <a:cubicBezTo>
                      <a:pt x="140" y="60"/>
                      <a:pt x="88" y="120"/>
                      <a:pt x="96" y="144"/>
                    </a:cubicBezTo>
                    <a:cubicBezTo>
                      <a:pt x="104" y="168"/>
                      <a:pt x="240" y="120"/>
                      <a:pt x="240" y="144"/>
                    </a:cubicBezTo>
                    <a:cubicBezTo>
                      <a:pt x="240" y="168"/>
                      <a:pt x="96" y="256"/>
                      <a:pt x="96" y="288"/>
                    </a:cubicBezTo>
                    <a:cubicBezTo>
                      <a:pt x="96" y="320"/>
                      <a:pt x="256" y="312"/>
                      <a:pt x="240" y="336"/>
                    </a:cubicBezTo>
                    <a:cubicBezTo>
                      <a:pt x="224" y="360"/>
                      <a:pt x="0" y="408"/>
                      <a:pt x="0" y="432"/>
                    </a:cubicBezTo>
                    <a:cubicBezTo>
                      <a:pt x="0" y="456"/>
                      <a:pt x="120" y="468"/>
                      <a:pt x="240" y="480"/>
                    </a:cubicBezTo>
                  </a:path>
                </a:pathLst>
              </a:custGeom>
              <a:noFill/>
              <a:ln w="28575" cmpd="sng">
                <a:solidFill>
                  <a:srgbClr val="FF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13334" name="Line 62"/>
            <p:cNvSpPr>
              <a:spLocks noChangeShapeType="1"/>
            </p:cNvSpPr>
            <p:nvPr/>
          </p:nvSpPr>
          <p:spPr bwMode="auto">
            <a:xfrm>
              <a:off x="1296" y="2976"/>
              <a:ext cx="0" cy="96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335" name="Line 63"/>
            <p:cNvSpPr>
              <a:spLocks noChangeShapeType="1"/>
            </p:cNvSpPr>
            <p:nvPr/>
          </p:nvSpPr>
          <p:spPr bwMode="auto">
            <a:xfrm>
              <a:off x="768" y="3072"/>
              <a:ext cx="1104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336" name="Line 64"/>
            <p:cNvSpPr>
              <a:spLocks noChangeShapeType="1"/>
            </p:cNvSpPr>
            <p:nvPr/>
          </p:nvSpPr>
          <p:spPr bwMode="auto">
            <a:xfrm>
              <a:off x="768" y="3072"/>
              <a:ext cx="0" cy="144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337" name="Line 65"/>
            <p:cNvSpPr>
              <a:spLocks noChangeShapeType="1"/>
            </p:cNvSpPr>
            <p:nvPr/>
          </p:nvSpPr>
          <p:spPr bwMode="auto">
            <a:xfrm>
              <a:off x="1872" y="3072"/>
              <a:ext cx="0" cy="144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338" name="Line 66"/>
            <p:cNvSpPr>
              <a:spLocks noChangeShapeType="1"/>
            </p:cNvSpPr>
            <p:nvPr/>
          </p:nvSpPr>
          <p:spPr bwMode="auto">
            <a:xfrm>
              <a:off x="4464" y="2976"/>
              <a:ext cx="0" cy="96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339" name="Line 67"/>
            <p:cNvSpPr>
              <a:spLocks noChangeShapeType="1"/>
            </p:cNvSpPr>
            <p:nvPr/>
          </p:nvSpPr>
          <p:spPr bwMode="auto">
            <a:xfrm>
              <a:off x="3936" y="3072"/>
              <a:ext cx="1104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340" name="Line 68"/>
            <p:cNvSpPr>
              <a:spLocks noChangeShapeType="1"/>
            </p:cNvSpPr>
            <p:nvPr/>
          </p:nvSpPr>
          <p:spPr bwMode="auto">
            <a:xfrm>
              <a:off x="3936" y="3072"/>
              <a:ext cx="0" cy="144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341" name="Line 69"/>
            <p:cNvSpPr>
              <a:spLocks noChangeShapeType="1"/>
            </p:cNvSpPr>
            <p:nvPr/>
          </p:nvSpPr>
          <p:spPr bwMode="auto">
            <a:xfrm>
              <a:off x="5040" y="3072"/>
              <a:ext cx="0" cy="144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342" name="Text Box 73"/>
            <p:cNvSpPr txBox="1">
              <a:spLocks noChangeArrowheads="1"/>
            </p:cNvSpPr>
            <p:nvPr/>
          </p:nvSpPr>
          <p:spPr bwMode="auto">
            <a:xfrm>
              <a:off x="2352" y="3072"/>
              <a:ext cx="115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>
                  <a:solidFill>
                    <a:schemeClr val="bg1"/>
                  </a:solidFill>
                </a:rPr>
                <a:t>Cell division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99304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cs typeface="Times New Roman" charset="0"/>
              </a:rPr>
              <a:t>Vectors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114800"/>
          </a:xfrm>
        </p:spPr>
        <p:txBody>
          <a:bodyPr/>
          <a:lstStyle/>
          <a:p>
            <a:r>
              <a:rPr lang="en-US" sz="2800" dirty="0">
                <a:cs typeface="Times New Roman" charset="0"/>
              </a:rPr>
              <a:t>Vectors are carrier molecules which are employed to enhance gene transfer efficiency in gene therapy</a:t>
            </a:r>
          </a:p>
          <a:p>
            <a:r>
              <a:rPr lang="en-US" sz="2800" dirty="0">
                <a:cs typeface="Times New Roman" charset="0"/>
              </a:rPr>
              <a:t>In optimizing a particular vector, one must consider:</a:t>
            </a:r>
          </a:p>
          <a:p>
            <a:pPr lvl="1"/>
            <a:r>
              <a:rPr lang="en-US" sz="2400" dirty="0">
                <a:cs typeface="Times New Roman" charset="0"/>
              </a:rPr>
              <a:t>Host immune response</a:t>
            </a:r>
          </a:p>
          <a:p>
            <a:pPr lvl="1"/>
            <a:r>
              <a:rPr lang="en-US" sz="2400" dirty="0">
                <a:cs typeface="Times New Roman" charset="0"/>
              </a:rPr>
              <a:t>Must target specific tissues for long term gene </a:t>
            </a:r>
            <a:r>
              <a:rPr lang="en-US" sz="2400" dirty="0" smtClean="0">
                <a:cs typeface="Times New Roman" charset="0"/>
              </a:rPr>
              <a:t>expression</a:t>
            </a:r>
            <a:endParaRPr lang="en-US" sz="2400" dirty="0">
              <a:cs typeface="Times New Roman" charset="0"/>
            </a:endParaRPr>
          </a:p>
          <a:p>
            <a:pPr lvl="1"/>
            <a:r>
              <a:rPr lang="en-US" sz="2400" dirty="0">
                <a:cs typeface="Times New Roman" charset="0"/>
              </a:rPr>
              <a:t>Regulation of the gene after insertion</a:t>
            </a:r>
          </a:p>
          <a:p>
            <a:r>
              <a:rPr lang="en-US" sz="2800" dirty="0">
                <a:cs typeface="Times New Roman" charset="0"/>
              </a:rPr>
              <a:t>Both viral and non-viral vectors have been used, though non-viral have a decreased transfer efficiency</a:t>
            </a:r>
          </a:p>
        </p:txBody>
      </p:sp>
    </p:spTree>
    <p:extLst>
      <p:ext uri="{BB962C8B-B14F-4D97-AF65-F5344CB8AC3E}">
        <p14:creationId xmlns:p14="http://schemas.microsoft.com/office/powerpoint/2010/main" val="3128964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ChangeArrowheads="1"/>
          </p:cNvSpPr>
          <p:nvPr/>
        </p:nvSpPr>
        <p:spPr bwMode="auto">
          <a:xfrm>
            <a:off x="990600" y="0"/>
            <a:ext cx="6934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cs typeface="Times New Roman" charset="0"/>
              </a:rPr>
              <a:t>Viral vector strategy</a:t>
            </a:r>
            <a:endParaRPr lang="en-GB" b="1">
              <a:effectLst>
                <a:outerShdw blurRad="38100" dist="38100" dir="2700000" algn="tl">
                  <a:srgbClr val="000000"/>
                </a:outerShdw>
              </a:effectLst>
              <a:latin typeface="Times New Roman" charset="0"/>
              <a:cs typeface="Times New Roman" charset="0"/>
            </a:endParaRPr>
          </a:p>
        </p:txBody>
      </p:sp>
      <p:sp>
        <p:nvSpPr>
          <p:cNvPr id="125957" name="Rectangle 5"/>
          <p:cNvSpPr>
            <a:spLocks noChangeArrowheads="1"/>
          </p:cNvSpPr>
          <p:nvPr/>
        </p:nvSpPr>
        <p:spPr bwMode="auto">
          <a:xfrm>
            <a:off x="1528763" y="1193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it-IT"/>
          </a:p>
        </p:txBody>
      </p:sp>
      <p:pic>
        <p:nvPicPr>
          <p:cNvPr id="125959" name="Picture 7" descr="9910mmc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60" b="16833"/>
          <a:stretch>
            <a:fillRect/>
          </a:stretch>
        </p:blipFill>
        <p:spPr bwMode="auto">
          <a:xfrm>
            <a:off x="685800" y="1963738"/>
            <a:ext cx="7391400" cy="4894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5960" name="Text Box 8"/>
          <p:cNvSpPr txBox="1">
            <a:spLocks noChangeArrowheads="1"/>
          </p:cNvSpPr>
          <p:nvPr/>
        </p:nvSpPr>
        <p:spPr bwMode="auto">
          <a:xfrm>
            <a:off x="381000" y="762000"/>
            <a:ext cx="83216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sz="32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cs typeface="Times New Roman" charset="0"/>
              </a:rPr>
              <a:t>Replication &amp; virulence genes can be substituted with therapeutic genes</a:t>
            </a:r>
          </a:p>
        </p:txBody>
      </p:sp>
    </p:spTree>
    <p:extLst>
      <p:ext uri="{BB962C8B-B14F-4D97-AF65-F5344CB8AC3E}">
        <p14:creationId xmlns:p14="http://schemas.microsoft.com/office/powerpoint/2010/main" val="3371567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b="1">
                <a:solidFill>
                  <a:srgbClr val="FFCC00"/>
                </a:solidFill>
                <a:latin typeface="Arial Black" charset="0"/>
              </a:rPr>
              <a:t> Vectors in use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 eaLnBrk="1" hangingPunct="1"/>
            <a:r>
              <a:rPr lang="en-US" sz="3600" b="1">
                <a:solidFill>
                  <a:schemeClr val="bg1"/>
                </a:solidFill>
                <a:latin typeface="Arial Black" charset="0"/>
              </a:rPr>
              <a:t>Viral</a:t>
            </a:r>
          </a:p>
          <a:p>
            <a:pPr lvl="1" eaLnBrk="1" hangingPunct="1"/>
            <a:r>
              <a:rPr lang="en-US" sz="3200">
                <a:solidFill>
                  <a:schemeClr val="bg1"/>
                </a:solidFill>
                <a:latin typeface="Arial Black" charset="0"/>
              </a:rPr>
              <a:t>Retro-</a:t>
            </a:r>
          </a:p>
          <a:p>
            <a:pPr lvl="1" eaLnBrk="1" hangingPunct="1"/>
            <a:r>
              <a:rPr lang="en-US" sz="3200">
                <a:solidFill>
                  <a:schemeClr val="bg1"/>
                </a:solidFill>
                <a:latin typeface="Arial Black" charset="0"/>
              </a:rPr>
              <a:t>Adeno-</a:t>
            </a:r>
          </a:p>
          <a:p>
            <a:pPr lvl="1" eaLnBrk="1" hangingPunct="1"/>
            <a:r>
              <a:rPr lang="en-US" sz="3200">
                <a:solidFill>
                  <a:schemeClr val="bg1"/>
                </a:solidFill>
                <a:latin typeface="Arial Black" charset="0"/>
              </a:rPr>
              <a:t>Adeno-associated-</a:t>
            </a:r>
          </a:p>
          <a:p>
            <a:pPr lvl="1" eaLnBrk="1" hangingPunct="1"/>
            <a:r>
              <a:rPr lang="en-US" sz="3200">
                <a:solidFill>
                  <a:schemeClr val="bg1"/>
                </a:solidFill>
                <a:latin typeface="Arial Black" charset="0"/>
              </a:rPr>
              <a:t>Herpes simplex- </a:t>
            </a:r>
          </a:p>
          <a:p>
            <a:pPr eaLnBrk="1" hangingPunct="1"/>
            <a:r>
              <a:rPr lang="en-US" sz="3600" b="1">
                <a:solidFill>
                  <a:schemeClr val="bg1"/>
                </a:solidFill>
                <a:latin typeface="Arial Black" charset="0"/>
              </a:rPr>
              <a:t>Non-viral</a:t>
            </a:r>
          </a:p>
          <a:p>
            <a:pPr lvl="1" eaLnBrk="1" hangingPunct="1"/>
            <a:r>
              <a:rPr lang="en-US" sz="3200">
                <a:solidFill>
                  <a:schemeClr val="bg1"/>
                </a:solidFill>
                <a:latin typeface="Arial Black" charset="0"/>
              </a:rPr>
              <a:t>Naked DNA/Plasmid</a:t>
            </a:r>
          </a:p>
          <a:p>
            <a:pPr lvl="1" eaLnBrk="1" hangingPunct="1"/>
            <a:r>
              <a:rPr lang="en-US" sz="3200">
                <a:solidFill>
                  <a:schemeClr val="bg1"/>
                </a:solidFill>
                <a:latin typeface="Arial Black" charset="0"/>
              </a:rPr>
              <a:t>liposomes</a:t>
            </a:r>
          </a:p>
        </p:txBody>
      </p:sp>
    </p:spTree>
    <p:extLst>
      <p:ext uri="{BB962C8B-B14F-4D97-AF65-F5344CB8AC3E}">
        <p14:creationId xmlns:p14="http://schemas.microsoft.com/office/powerpoint/2010/main" val="3854585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8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b="1">
                <a:solidFill>
                  <a:srgbClr val="FFCC00"/>
                </a:solidFill>
                <a:latin typeface="Arial Black" charset="0"/>
              </a:rPr>
              <a:t>Retroviruses</a:t>
            </a:r>
          </a:p>
        </p:txBody>
      </p:sp>
      <p:sp>
        <p:nvSpPr>
          <p:cNvPr id="15363" name="Rectangle 120"/>
          <p:cNvSpPr>
            <a:spLocks noChangeArrowheads="1"/>
          </p:cNvSpPr>
          <p:nvPr/>
        </p:nvSpPr>
        <p:spPr bwMode="auto">
          <a:xfrm>
            <a:off x="304800" y="1524000"/>
            <a:ext cx="86868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33400" indent="-533400">
              <a:lnSpc>
                <a:spcPct val="80000"/>
              </a:lnSpc>
              <a:spcBef>
                <a:spcPct val="40000"/>
              </a:spcBef>
              <a:buFontTx/>
              <a:buChar char="•"/>
            </a:pPr>
            <a:r>
              <a:rPr lang="en-US" sz="3200">
                <a:solidFill>
                  <a:schemeClr val="bg1"/>
                </a:solidFill>
                <a:latin typeface="Arial Black" charset="0"/>
              </a:rPr>
              <a:t>create cDNA copies from the viral RNA genome </a:t>
            </a:r>
          </a:p>
          <a:p>
            <a:pPr marL="533400" indent="-533400">
              <a:lnSpc>
                <a:spcPct val="80000"/>
              </a:lnSpc>
              <a:spcBef>
                <a:spcPct val="40000"/>
              </a:spcBef>
              <a:buFontTx/>
              <a:buChar char="•"/>
            </a:pPr>
            <a:r>
              <a:rPr lang="en-US" sz="3200">
                <a:solidFill>
                  <a:schemeClr val="bg1"/>
                </a:solidFill>
                <a:latin typeface="Arial Black" charset="0"/>
              </a:rPr>
              <a:t>integrate into the human genome</a:t>
            </a:r>
          </a:p>
          <a:p>
            <a:pPr marL="533400" indent="-533400">
              <a:lnSpc>
                <a:spcPct val="80000"/>
              </a:lnSpc>
              <a:spcBef>
                <a:spcPct val="40000"/>
              </a:spcBef>
              <a:buFontTx/>
              <a:buChar char="•"/>
            </a:pPr>
            <a:r>
              <a:rPr lang="en-US" sz="3200">
                <a:solidFill>
                  <a:schemeClr val="bg1"/>
                </a:solidFill>
                <a:latin typeface="Arial Black" charset="0"/>
              </a:rPr>
              <a:t>Maximum insert size 7-7.5 kb</a:t>
            </a:r>
          </a:p>
          <a:p>
            <a:pPr marL="533400" indent="-533400">
              <a:lnSpc>
                <a:spcPct val="80000"/>
              </a:lnSpc>
              <a:spcBef>
                <a:spcPct val="40000"/>
              </a:spcBef>
              <a:buFontTx/>
              <a:buChar char="•"/>
            </a:pPr>
            <a:r>
              <a:rPr lang="en-US" sz="3200">
                <a:solidFill>
                  <a:schemeClr val="bg1"/>
                </a:solidFill>
                <a:latin typeface="Arial Black" charset="0"/>
              </a:rPr>
              <a:t>Preexisting host immunity unlikely</a:t>
            </a:r>
          </a:p>
          <a:p>
            <a:pPr marL="533400" indent="-533400">
              <a:lnSpc>
                <a:spcPct val="80000"/>
              </a:lnSpc>
              <a:spcBef>
                <a:spcPct val="40000"/>
              </a:spcBef>
            </a:pPr>
            <a:endParaRPr lang="en-US" sz="3200">
              <a:solidFill>
                <a:schemeClr val="bg1"/>
              </a:solidFill>
              <a:latin typeface="Arial Black" charset="0"/>
            </a:endParaRPr>
          </a:p>
          <a:p>
            <a:pPr marL="533400" indent="-533400">
              <a:lnSpc>
                <a:spcPct val="80000"/>
              </a:lnSpc>
              <a:spcBef>
                <a:spcPct val="40000"/>
              </a:spcBef>
              <a:buFontTx/>
              <a:buChar char="•"/>
            </a:pPr>
            <a:r>
              <a:rPr lang="en-US" sz="3200">
                <a:solidFill>
                  <a:schemeClr val="bg1"/>
                </a:solidFill>
                <a:latin typeface="Arial Black" charset="0"/>
              </a:rPr>
              <a:t>Can only transduce dividing cells</a:t>
            </a:r>
          </a:p>
          <a:p>
            <a:pPr marL="533400" indent="-533400">
              <a:lnSpc>
                <a:spcPct val="80000"/>
              </a:lnSpc>
              <a:spcBef>
                <a:spcPct val="40000"/>
              </a:spcBef>
              <a:buFontTx/>
              <a:buChar char="•"/>
            </a:pPr>
            <a:r>
              <a:rPr lang="en-US" sz="3200">
                <a:solidFill>
                  <a:schemeClr val="bg1"/>
                </a:solidFill>
                <a:latin typeface="Arial Black" charset="0"/>
              </a:rPr>
              <a:t>May cause insertional mutagenesis</a:t>
            </a:r>
            <a:endParaRPr lang="en-US" sz="3600">
              <a:solidFill>
                <a:schemeClr val="bg1"/>
              </a:solidFill>
              <a:latin typeface="Arial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603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ChangeArrowheads="1"/>
          </p:cNvSpPr>
          <p:nvPr/>
        </p:nvSpPr>
        <p:spPr bwMode="auto">
          <a:xfrm>
            <a:off x="3810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400" b="1">
                <a:solidFill>
                  <a:srgbClr val="FFCC00"/>
                </a:solidFill>
                <a:latin typeface="Arial Black" charset="0"/>
              </a:rPr>
              <a:t>Retroviruses</a:t>
            </a:r>
          </a:p>
        </p:txBody>
      </p:sp>
      <p:sp>
        <p:nvSpPr>
          <p:cNvPr id="16387" name="Rectangle 5"/>
          <p:cNvSpPr>
            <a:spLocks noChangeArrowheads="1"/>
          </p:cNvSpPr>
          <p:nvPr/>
        </p:nvSpPr>
        <p:spPr bwMode="auto">
          <a:xfrm>
            <a:off x="381000" y="1371600"/>
            <a:ext cx="86868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33400" indent="-533400">
              <a:lnSpc>
                <a:spcPct val="80000"/>
              </a:lnSpc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  <a:latin typeface="Arial Black" charset="0"/>
              </a:rPr>
              <a:t>Lentiviruses (e.g HIV)</a:t>
            </a:r>
          </a:p>
          <a:p>
            <a:pPr marL="533400" indent="-533400">
              <a:lnSpc>
                <a:spcPct val="80000"/>
              </a:lnSpc>
              <a:spcBef>
                <a:spcPct val="50000"/>
              </a:spcBef>
            </a:pPr>
            <a:endParaRPr lang="en-US" sz="3200">
              <a:solidFill>
                <a:schemeClr val="bg1"/>
              </a:solidFill>
              <a:latin typeface="Arial Black" charset="0"/>
            </a:endParaRPr>
          </a:p>
          <a:p>
            <a:pPr marL="533400" indent="-533400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sz="3200">
                <a:solidFill>
                  <a:schemeClr val="bg1"/>
                </a:solidFill>
                <a:latin typeface="Arial Black" charset="0"/>
              </a:rPr>
              <a:t>Maximum insert size 7-7.5 kb</a:t>
            </a:r>
          </a:p>
          <a:p>
            <a:pPr marL="533400" indent="-533400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sz="3200">
                <a:solidFill>
                  <a:schemeClr val="bg1"/>
                </a:solidFill>
                <a:latin typeface="Arial Black" charset="0"/>
              </a:rPr>
              <a:t>Can transduce non-dividing cells</a:t>
            </a:r>
          </a:p>
          <a:p>
            <a:pPr marL="533400" indent="-533400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sz="3200">
                <a:solidFill>
                  <a:schemeClr val="bg1"/>
                </a:solidFill>
                <a:latin typeface="Arial Black" charset="0"/>
              </a:rPr>
              <a:t>May cause insertional mutagenesis</a:t>
            </a:r>
            <a:endParaRPr lang="en-US" sz="3600">
              <a:solidFill>
                <a:schemeClr val="bg1"/>
              </a:solidFill>
              <a:latin typeface="Arial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228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pPr eaLnBrk="1" hangingPunct="1"/>
            <a:r>
              <a:rPr lang="en-US" b="1">
                <a:solidFill>
                  <a:srgbClr val="FFCC00"/>
                </a:solidFill>
                <a:latin typeface="Arial Black" charset="0"/>
              </a:rPr>
              <a:t>Adenoviruses</a:t>
            </a:r>
          </a:p>
        </p:txBody>
      </p:sp>
      <p:sp>
        <p:nvSpPr>
          <p:cNvPr id="1741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036638"/>
            <a:ext cx="8686800" cy="4525962"/>
          </a:xfrm>
          <a:noFill/>
        </p:spPr>
        <p:txBody>
          <a:bodyPr/>
          <a:lstStyle/>
          <a:p>
            <a:pPr marL="533400" indent="-533400" eaLnBrk="1" hangingPunct="1">
              <a:spcBef>
                <a:spcPct val="0"/>
              </a:spcBef>
            </a:pPr>
            <a:r>
              <a:rPr lang="en-US" sz="2800" dirty="0">
                <a:solidFill>
                  <a:schemeClr val="bg1"/>
                </a:solidFill>
                <a:latin typeface="Arial Black" charset="0"/>
              </a:rPr>
              <a:t>Are double stranded DNA </a:t>
            </a:r>
            <a:r>
              <a:rPr lang="en-US" sz="2800" dirty="0" smtClean="0">
                <a:solidFill>
                  <a:schemeClr val="bg1"/>
                </a:solidFill>
                <a:latin typeface="Arial Black" charset="0"/>
              </a:rPr>
              <a:t>genomes </a:t>
            </a:r>
            <a:r>
              <a:rPr lang="en-US" sz="2800" dirty="0">
                <a:solidFill>
                  <a:schemeClr val="bg1"/>
                </a:solidFill>
                <a:latin typeface="Arial Black" charset="0"/>
              </a:rPr>
              <a:t>that cause respiratory, intestinal, and eye infections in humans</a:t>
            </a:r>
          </a:p>
          <a:p>
            <a:pPr marL="533400" indent="-533400" eaLnBrk="1" hangingPunct="1"/>
            <a:r>
              <a:rPr lang="en-US" sz="2800" dirty="0">
                <a:solidFill>
                  <a:schemeClr val="bg1"/>
                </a:solidFill>
                <a:latin typeface="Arial Black" charset="0"/>
              </a:rPr>
              <a:t>Maximum insert size &gt; 30 kb</a:t>
            </a:r>
          </a:p>
          <a:p>
            <a:pPr marL="533400" indent="-533400" eaLnBrk="1" hangingPunct="1"/>
            <a:r>
              <a:rPr lang="en-US" sz="2800" dirty="0">
                <a:solidFill>
                  <a:schemeClr val="bg1"/>
                </a:solidFill>
                <a:latin typeface="Arial Black" charset="0"/>
              </a:rPr>
              <a:t>Can transduce dividing and non-dividing cells</a:t>
            </a:r>
          </a:p>
          <a:p>
            <a:pPr marL="533400" indent="-533400" eaLnBrk="1" hangingPunct="1"/>
            <a:r>
              <a:rPr lang="en-US" sz="2800" dirty="0">
                <a:solidFill>
                  <a:schemeClr val="bg1"/>
                </a:solidFill>
                <a:latin typeface="Arial Black" charset="0"/>
              </a:rPr>
              <a:t>Extensive unwanted immunological responses </a:t>
            </a:r>
          </a:p>
          <a:p>
            <a:pPr marL="533400" indent="-533400" eaLnBrk="1" hangingPunct="1"/>
            <a:r>
              <a:rPr lang="en-US" sz="2800" dirty="0" err="1">
                <a:solidFill>
                  <a:schemeClr val="bg1"/>
                </a:solidFill>
                <a:latin typeface="Arial Black" charset="0"/>
              </a:rPr>
              <a:t>Episomal</a:t>
            </a:r>
            <a:r>
              <a:rPr lang="en-US" sz="2800" dirty="0">
                <a:solidFill>
                  <a:schemeClr val="bg1"/>
                </a:solidFill>
                <a:latin typeface="Arial Black" charset="0"/>
              </a:rPr>
              <a:t>- do not integrate</a:t>
            </a:r>
          </a:p>
          <a:p>
            <a:pPr marL="952500" lvl="1" indent="-495300" eaLnBrk="1" hangingPunct="1"/>
            <a:r>
              <a:rPr lang="en-US" dirty="0">
                <a:solidFill>
                  <a:schemeClr val="bg1"/>
                </a:solidFill>
                <a:latin typeface="Arial Black" charset="0"/>
              </a:rPr>
              <a:t>Have to be reinserted when more cells divide</a:t>
            </a:r>
          </a:p>
          <a:p>
            <a:pPr marL="533400" indent="-533400" eaLnBrk="1" hangingPunct="1"/>
            <a:r>
              <a:rPr lang="en-US" sz="2800" dirty="0">
                <a:solidFill>
                  <a:schemeClr val="bg1"/>
                </a:solidFill>
                <a:latin typeface="Arial Black" charset="0"/>
              </a:rPr>
              <a:t>Pre-existing host immunity</a:t>
            </a:r>
          </a:p>
        </p:txBody>
      </p:sp>
    </p:spTree>
    <p:extLst>
      <p:ext uri="{BB962C8B-B14F-4D97-AF65-F5344CB8AC3E}">
        <p14:creationId xmlns:p14="http://schemas.microsoft.com/office/powerpoint/2010/main" val="1458412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ChangeArrowheads="1"/>
          </p:cNvSpPr>
          <p:nvPr/>
        </p:nvSpPr>
        <p:spPr bwMode="auto">
          <a:xfrm>
            <a:off x="304800" y="1384300"/>
            <a:ext cx="8839200" cy="484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63550" indent="-463550">
              <a:spcBef>
                <a:spcPct val="35000"/>
              </a:spcBef>
              <a:buFontTx/>
              <a:buChar char="•"/>
            </a:pPr>
            <a:r>
              <a:rPr lang="en-US" sz="3200">
                <a:solidFill>
                  <a:schemeClr val="bg1"/>
                </a:solidFill>
                <a:latin typeface="Arial Black" charset="0"/>
              </a:rPr>
              <a:t>small, single stranded DNA viruses</a:t>
            </a:r>
          </a:p>
          <a:p>
            <a:pPr marL="463550" indent="-463550">
              <a:spcBef>
                <a:spcPct val="35000"/>
              </a:spcBef>
              <a:buFontTx/>
              <a:buChar char="•"/>
            </a:pPr>
            <a:r>
              <a:rPr lang="en-US" sz="3200">
                <a:solidFill>
                  <a:schemeClr val="bg1"/>
                </a:solidFill>
                <a:latin typeface="Arial Black" charset="0"/>
              </a:rPr>
              <a:t>productive infection only with co-infection by another virus</a:t>
            </a:r>
          </a:p>
          <a:p>
            <a:pPr marL="463550" indent="-463550">
              <a:spcBef>
                <a:spcPct val="35000"/>
              </a:spcBef>
              <a:buFontTx/>
              <a:buChar char="•"/>
            </a:pPr>
            <a:r>
              <a:rPr lang="en-US" sz="3200">
                <a:solidFill>
                  <a:schemeClr val="bg1"/>
                </a:solidFill>
                <a:latin typeface="Arial Black" charset="0"/>
              </a:rPr>
              <a:t>insert genetic material at a specific point on chromosome 19</a:t>
            </a:r>
          </a:p>
          <a:p>
            <a:pPr marL="463550" indent="-463550">
              <a:spcBef>
                <a:spcPct val="35000"/>
              </a:spcBef>
              <a:buFontTx/>
              <a:buChar char="•"/>
            </a:pPr>
            <a:r>
              <a:rPr lang="en-US" sz="3200">
                <a:solidFill>
                  <a:schemeClr val="bg1"/>
                </a:solidFill>
                <a:latin typeface="Arial Black" charset="0"/>
              </a:rPr>
              <a:t>Low information capacity- 4.0 Kb</a:t>
            </a:r>
          </a:p>
          <a:p>
            <a:pPr marL="463550" indent="-463550">
              <a:spcBef>
                <a:spcPct val="35000"/>
              </a:spcBef>
            </a:pPr>
            <a:endParaRPr lang="en-US" sz="3200">
              <a:solidFill>
                <a:schemeClr val="bg1"/>
              </a:solidFill>
              <a:latin typeface="Arial Black" charset="0"/>
            </a:endParaRPr>
          </a:p>
          <a:p>
            <a:pPr marL="463550" indent="-463550">
              <a:spcBef>
                <a:spcPct val="35000"/>
              </a:spcBef>
            </a:pPr>
            <a:endParaRPr lang="en-US" sz="3200">
              <a:solidFill>
                <a:schemeClr val="bg1"/>
              </a:solidFill>
              <a:latin typeface="Arial Black" charset="0"/>
            </a:endParaRPr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685800" y="228600"/>
            <a:ext cx="8231188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400" b="1" dirty="0" err="1">
                <a:solidFill>
                  <a:srgbClr val="FFCC00"/>
                </a:solidFill>
                <a:latin typeface="Arial Black" pitchFamily="34" charset="0"/>
                <a:ea typeface="+mn-ea"/>
              </a:rPr>
              <a:t>Adeno</a:t>
            </a:r>
            <a:r>
              <a:rPr lang="en-US" sz="4400" b="1" dirty="0">
                <a:solidFill>
                  <a:srgbClr val="FFCC00"/>
                </a:solidFill>
                <a:latin typeface="Arial Black" pitchFamily="34" charset="0"/>
                <a:ea typeface="+mn-ea"/>
              </a:rPr>
              <a:t>-associated</a:t>
            </a:r>
            <a:r>
              <a:rPr lang="en-US" sz="4400" b="1" dirty="0">
                <a:solidFill>
                  <a:srgbClr val="FFCC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  <a:ea typeface="+mn-ea"/>
              </a:rPr>
              <a:t> </a:t>
            </a:r>
            <a:r>
              <a:rPr lang="en-US" sz="4400" b="1" dirty="0">
                <a:solidFill>
                  <a:srgbClr val="FFCC00"/>
                </a:solidFill>
                <a:latin typeface="Arial Black" pitchFamily="34" charset="0"/>
                <a:ea typeface="+mn-ea"/>
              </a:rPr>
              <a:t>Viruses</a:t>
            </a:r>
          </a:p>
        </p:txBody>
      </p:sp>
    </p:spTree>
    <p:extLst>
      <p:ext uri="{BB962C8B-B14F-4D97-AF65-F5344CB8AC3E}">
        <p14:creationId xmlns:p14="http://schemas.microsoft.com/office/powerpoint/2010/main" val="2067786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ChangeArrowheads="1"/>
          </p:cNvSpPr>
          <p:nvPr/>
        </p:nvSpPr>
        <p:spPr bwMode="auto">
          <a:xfrm>
            <a:off x="76200" y="1579563"/>
            <a:ext cx="9144000" cy="352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63550" indent="-463550">
              <a:spcBef>
                <a:spcPct val="35000"/>
              </a:spcBef>
              <a:buFontTx/>
              <a:buChar char="•"/>
            </a:pPr>
            <a:r>
              <a:rPr lang="en-US" sz="3200">
                <a:solidFill>
                  <a:schemeClr val="bg1"/>
                </a:solidFill>
                <a:latin typeface="Arial Black" charset="0"/>
              </a:rPr>
              <a:t>Complex ds DNA</a:t>
            </a:r>
          </a:p>
          <a:p>
            <a:pPr marL="463550" indent="-463550">
              <a:spcBef>
                <a:spcPct val="35000"/>
              </a:spcBef>
              <a:buFontTx/>
              <a:buChar char="•"/>
            </a:pPr>
            <a:r>
              <a:rPr lang="en-US" sz="3200">
                <a:solidFill>
                  <a:schemeClr val="bg1"/>
                </a:solidFill>
                <a:latin typeface="Arial Black" charset="0"/>
              </a:rPr>
              <a:t>Establish life long latent infections as non-integrated extra chromosomal elements</a:t>
            </a:r>
          </a:p>
          <a:p>
            <a:pPr marL="463550" indent="-463550">
              <a:spcBef>
                <a:spcPct val="35000"/>
              </a:spcBef>
              <a:buFontTx/>
              <a:buChar char="•"/>
            </a:pPr>
            <a:r>
              <a:rPr lang="en-US" sz="3200">
                <a:solidFill>
                  <a:schemeClr val="bg1"/>
                </a:solidFill>
                <a:latin typeface="Arial Black" charset="0"/>
              </a:rPr>
              <a:t>information capacity 30 Kb</a:t>
            </a:r>
          </a:p>
          <a:p>
            <a:pPr marL="463550" indent="-463550">
              <a:spcBef>
                <a:spcPct val="35000"/>
              </a:spcBef>
            </a:pPr>
            <a:endParaRPr lang="en-US" sz="3200">
              <a:solidFill>
                <a:schemeClr val="bg1"/>
              </a:solidFill>
              <a:latin typeface="Arial Black" charset="0"/>
            </a:endParaRPr>
          </a:p>
        </p:txBody>
      </p:sp>
      <p:sp>
        <p:nvSpPr>
          <p:cNvPr id="19459" name="Rectangle 5"/>
          <p:cNvSpPr>
            <a:spLocks noChangeArrowheads="1"/>
          </p:cNvSpPr>
          <p:nvPr/>
        </p:nvSpPr>
        <p:spPr bwMode="auto">
          <a:xfrm>
            <a:off x="685800" y="228600"/>
            <a:ext cx="752475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400" b="1">
                <a:solidFill>
                  <a:srgbClr val="FFCC00"/>
                </a:solidFill>
                <a:latin typeface="Arial Black" charset="0"/>
              </a:rPr>
              <a:t>Herpes simplex Viruses</a:t>
            </a:r>
          </a:p>
        </p:txBody>
      </p:sp>
    </p:spTree>
    <p:extLst>
      <p:ext uri="{BB962C8B-B14F-4D97-AF65-F5344CB8AC3E}">
        <p14:creationId xmlns:p14="http://schemas.microsoft.com/office/powerpoint/2010/main" val="701113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Non-viral options</a:t>
            </a:r>
            <a:endParaRPr lang="en-US" sz="4000" dirty="0"/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Non-viral options: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Direct introduction of therapeutic DNA into target cells. Can be used only with certain tissues and requires large amounts of DNA. 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An artificial lipid sphere with an aqueous core, called a </a:t>
            </a:r>
            <a:r>
              <a:rPr lang="en-US" sz="2000" i="1"/>
              <a:t>liposome</a:t>
            </a:r>
            <a:r>
              <a:rPr lang="en-US" sz="2000"/>
              <a:t>, which carries the therapeutic DNA, is capable of passing the DNA through the target cell's membrane. </a:t>
            </a:r>
          </a:p>
        </p:txBody>
      </p:sp>
      <p:pic>
        <p:nvPicPr>
          <p:cNvPr id="110596" name="Picture 4" descr="DrugsInsideLiposom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64163" y="2397125"/>
            <a:ext cx="2814637" cy="2879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95134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Gene Therapy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The Forefront of Medicine</a:t>
            </a:r>
          </a:p>
        </p:txBody>
      </p:sp>
    </p:spTree>
    <p:extLst>
      <p:ext uri="{BB962C8B-B14F-4D97-AF65-F5344CB8AC3E}">
        <p14:creationId xmlns:p14="http://schemas.microsoft.com/office/powerpoint/2010/main" val="3200478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b="1">
                <a:solidFill>
                  <a:srgbClr val="FFCC00"/>
                </a:solidFill>
                <a:latin typeface="Arial Black" charset="0"/>
              </a:rPr>
              <a:t>Liposomes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it-IT">
              <a:latin typeface="Arial" charset="0"/>
            </a:endParaRPr>
          </a:p>
        </p:txBody>
      </p:sp>
      <p:pic>
        <p:nvPicPr>
          <p:cNvPr id="20484" name="Picture 5" descr="scan00512"/>
          <p:cNvPicPr>
            <a:picLocks noChangeAspect="1" noChangeArrowheads="1"/>
          </p:cNvPicPr>
          <p:nvPr/>
        </p:nvPicPr>
        <p:blipFill>
          <a:blip r:embed="rId2">
            <a:lum bright="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143000"/>
            <a:ext cx="8991600" cy="523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3861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48200" y="2286000"/>
            <a:ext cx="4419600" cy="1143000"/>
          </a:xfrm>
        </p:spPr>
        <p:txBody>
          <a:bodyPr/>
          <a:lstStyle/>
          <a:p>
            <a:pPr eaLnBrk="1" hangingPunct="1"/>
            <a:r>
              <a:rPr lang="en-US" b="1">
                <a:solidFill>
                  <a:srgbClr val="FFCC00"/>
                </a:solidFill>
                <a:latin typeface="Arial Black" charset="0"/>
              </a:rPr>
              <a:t>Plasmids</a:t>
            </a:r>
          </a:p>
        </p:txBody>
      </p:sp>
      <p:pic>
        <p:nvPicPr>
          <p:cNvPr id="21507" name="Picture 4" descr="scan0052"/>
          <p:cNvPicPr>
            <a:picLocks noChangeAspect="1" noChangeArrowheads="1"/>
          </p:cNvPicPr>
          <p:nvPr/>
        </p:nvPicPr>
        <p:blipFill>
          <a:blip r:embed="rId2">
            <a:lum bright="1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0"/>
            <a:ext cx="42037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1621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The Ethics and Social Concerns Surrounding Gene Therapy</a:t>
            </a:r>
          </a:p>
        </p:txBody>
      </p:sp>
      <p:pic>
        <p:nvPicPr>
          <p:cNvPr id="9220" name="Picture 1028" descr="MCj0387196000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586163"/>
            <a:ext cx="3505200" cy="311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1029" descr="MCj03871880000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52400"/>
            <a:ext cx="2819400" cy="201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56379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12"/>
    </mc:Choice>
    <mc:Fallback xmlns="">
      <p:transition xmlns:p14="http://schemas.microsoft.com/office/powerpoint/2010/main" spd="slow" advTm="3812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Is Gene Therapy Ethical? 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570038"/>
            <a:ext cx="4648200" cy="49831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800"/>
              <a:t>Questions we will consider: </a:t>
            </a:r>
            <a:br>
              <a:rPr lang="en-US" sz="1800"/>
            </a:br>
            <a:endParaRPr lang="en-US" sz="1800"/>
          </a:p>
          <a:p>
            <a:pPr lvl="1">
              <a:lnSpc>
                <a:spcPct val="80000"/>
              </a:lnSpc>
            </a:pPr>
            <a:r>
              <a:rPr lang="en-US" sz="1800"/>
              <a:t>What is normal and what is a disability or disorder, and who decides? </a:t>
            </a:r>
            <a:br>
              <a:rPr lang="en-US" sz="1800"/>
            </a:br>
            <a:endParaRPr lang="en-US" sz="1800"/>
          </a:p>
          <a:p>
            <a:pPr lvl="1">
              <a:lnSpc>
                <a:spcPct val="80000"/>
              </a:lnSpc>
            </a:pPr>
            <a:r>
              <a:rPr lang="en-US" sz="1800"/>
              <a:t>Who will have access to your genetic information? </a:t>
            </a:r>
            <a:br>
              <a:rPr lang="en-US" sz="1800"/>
            </a:br>
            <a:endParaRPr lang="en-US" sz="1800"/>
          </a:p>
          <a:p>
            <a:pPr lvl="1">
              <a:lnSpc>
                <a:spcPct val="80000"/>
              </a:lnSpc>
            </a:pPr>
            <a:r>
              <a:rPr lang="en-US" sz="1800"/>
              <a:t>Is </a:t>
            </a:r>
            <a:r>
              <a:rPr lang="en-US" sz="1800" i="1"/>
              <a:t>somatic gene therapy</a:t>
            </a:r>
            <a:r>
              <a:rPr lang="en-US" sz="1800"/>
              <a:t> (done in the adult cells of people known to have the disease) more or less ethical than </a:t>
            </a:r>
            <a:r>
              <a:rPr lang="en-US" sz="1800" i="1"/>
              <a:t>germline gene therapy</a:t>
            </a:r>
            <a:r>
              <a:rPr lang="en-US" sz="1800"/>
              <a:t> (done in egg and sperm cells and prevents the trait from being passed on to further generations)? </a:t>
            </a:r>
            <a:br>
              <a:rPr lang="en-US" sz="1800"/>
            </a:br>
            <a:endParaRPr lang="en-US" sz="1800"/>
          </a:p>
          <a:p>
            <a:pPr lvl="1">
              <a:lnSpc>
                <a:spcPct val="80000"/>
              </a:lnSpc>
            </a:pPr>
            <a:r>
              <a:rPr lang="en-US" sz="1800"/>
              <a:t>Preliminary attempts at gene therapy are expensive. Who will have access to these therapies? Who will pay for their use? </a:t>
            </a:r>
          </a:p>
          <a:p>
            <a:pPr>
              <a:lnSpc>
                <a:spcPct val="80000"/>
              </a:lnSpc>
            </a:pPr>
            <a:endParaRPr lang="en-US" sz="1800"/>
          </a:p>
        </p:txBody>
      </p:sp>
      <p:pic>
        <p:nvPicPr>
          <p:cNvPr id="112644" name="Picture 4" descr="judicaturecover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91138" y="2051050"/>
            <a:ext cx="3100387" cy="3844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649083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Problems With Gene Therapy?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00200"/>
            <a:ext cx="4648200" cy="5029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800" b="1"/>
              <a:t>Short-lived nature of gene therapy- </a:t>
            </a:r>
            <a:r>
              <a:rPr lang="en-US" sz="1800"/>
              <a:t>patients will have to undergo multiple rounds of gene therapy. </a:t>
            </a:r>
            <a:br>
              <a:rPr lang="en-US" sz="1800"/>
            </a:br>
            <a:endParaRPr lang="en-US" sz="1800"/>
          </a:p>
          <a:p>
            <a:pPr>
              <a:lnSpc>
                <a:spcPct val="80000"/>
              </a:lnSpc>
            </a:pPr>
            <a:r>
              <a:rPr lang="en-US" sz="1800" b="1"/>
              <a:t>Immune response-</a:t>
            </a:r>
            <a:r>
              <a:rPr lang="en-US" sz="1800"/>
              <a:t> risk of stimulating the immune system in a way that reduces gene therapy effectiveness is always a potential risk.</a:t>
            </a:r>
            <a:br>
              <a:rPr lang="en-US" sz="1800"/>
            </a:br>
            <a:endParaRPr lang="en-US" sz="1800"/>
          </a:p>
          <a:p>
            <a:pPr>
              <a:lnSpc>
                <a:spcPct val="80000"/>
              </a:lnSpc>
            </a:pPr>
            <a:r>
              <a:rPr lang="en-US" sz="1800" b="1"/>
              <a:t>Problems with viral vectors-</a:t>
            </a:r>
            <a:r>
              <a:rPr lang="en-US" sz="1800"/>
              <a:t> viruses, the carrier of choice, present potential problems to the patient, like toxicity, immune and inflammatory responses, and gene control and targeting.</a:t>
            </a:r>
            <a:br>
              <a:rPr lang="en-US" sz="1800"/>
            </a:br>
            <a:endParaRPr lang="en-US" sz="1800"/>
          </a:p>
          <a:p>
            <a:pPr>
              <a:lnSpc>
                <a:spcPct val="80000"/>
              </a:lnSpc>
            </a:pPr>
            <a:r>
              <a:rPr lang="en-US" sz="1800" b="1"/>
              <a:t>Multi-gene disorders-</a:t>
            </a:r>
            <a:r>
              <a:rPr lang="en-US" sz="1800"/>
              <a:t> most common disorders, such as heart disease, high blood pressure, Alzheimer's disease, arthritis and diabetes, are caused by the combined effects of variations in many genes. </a:t>
            </a:r>
          </a:p>
        </p:txBody>
      </p:sp>
      <p:pic>
        <p:nvPicPr>
          <p:cNvPr id="111620" name="Picture 4" descr="untitled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5963" y="2743200"/>
            <a:ext cx="2374900" cy="2286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742712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Risks of Gene Therapy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New gene might be inserted into wrong location in the DNA (misfire) </a:t>
            </a:r>
          </a:p>
          <a:p>
            <a:r>
              <a:rPr lang="en-US"/>
              <a:t>Immune system complications</a:t>
            </a:r>
          </a:p>
          <a:p>
            <a:r>
              <a:rPr lang="en-US"/>
              <a:t>Vector viruses can infect more than one type of cell</a:t>
            </a:r>
          </a:p>
          <a:p>
            <a:r>
              <a:rPr lang="en-US"/>
              <a:t>Over-expression of missing protein </a:t>
            </a:r>
          </a:p>
          <a:p>
            <a:r>
              <a:rPr lang="en-US"/>
              <a:t>DNA could accidentally be introduced into reproductive cells (germ-line gene therapy)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97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/>
              <a:t>Immune System Complications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8077200" cy="1828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Immune and Inflammatory responses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Immune system designed to attack foreign invaders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Shutting defense system down risks further advance of illness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Difficulty for gene therapy to be repeated </a:t>
            </a:r>
          </a:p>
        </p:txBody>
      </p:sp>
      <p:pic>
        <p:nvPicPr>
          <p:cNvPr id="136196" name="Picture 4" descr="immu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429000"/>
            <a:ext cx="25908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020583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Viral Vectors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/>
              <a:t>Virus could be transmitted from the patient to other individuals</a:t>
            </a:r>
          </a:p>
          <a:p>
            <a:r>
              <a:rPr lang="en-US" sz="2800"/>
              <a:t>Could disrupt vital genes, causing another disease or a predisposition to cancer</a:t>
            </a:r>
          </a:p>
          <a:p>
            <a:endParaRPr lang="en-US" sz="2800"/>
          </a:p>
        </p:txBody>
      </p:sp>
      <p:pic>
        <p:nvPicPr>
          <p:cNvPr id="137221" name="Picture 5" descr="cider-virus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286000"/>
            <a:ext cx="4495800" cy="349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39308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Over-Expression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r>
              <a:rPr lang="en-US" sz="2800"/>
              <a:t>Overexpression can contribute to oncogenesis </a:t>
            </a:r>
          </a:p>
          <a:p>
            <a:r>
              <a:rPr lang="en-US" sz="2800"/>
              <a:t>Overexpression contributes to cancer growth by removing controls on normal cell cycle regulation. </a:t>
            </a:r>
          </a:p>
          <a:p>
            <a:endParaRPr lang="en-US" sz="2800"/>
          </a:p>
        </p:txBody>
      </p:sp>
      <p:pic>
        <p:nvPicPr>
          <p:cNvPr id="138244" name="Picture 4" descr="cancer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5800" y="1781175"/>
            <a:ext cx="4229100" cy="39338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611119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pPr marL="571500" indent="-571500" eaLnBrk="1" hangingPunct="1">
              <a:lnSpc>
                <a:spcPct val="90000"/>
              </a:lnSpc>
              <a:buClr>
                <a:srgbClr val="FFCC00"/>
              </a:buClr>
              <a:buFont typeface="Wingdings" charset="0"/>
              <a:buChar char="q"/>
            </a:pPr>
            <a:r>
              <a:rPr lang="en-US" dirty="0">
                <a:solidFill>
                  <a:schemeClr val="bg1"/>
                </a:solidFill>
                <a:latin typeface="Arial" charset="0"/>
              </a:rPr>
              <a:t>Adverse response to the vector</a:t>
            </a:r>
          </a:p>
          <a:p>
            <a:pPr marL="571500" indent="-571500" eaLnBrk="1" hangingPunct="1">
              <a:lnSpc>
                <a:spcPct val="90000"/>
              </a:lnSpc>
              <a:buClr>
                <a:srgbClr val="FFCC00"/>
              </a:buClr>
              <a:buFont typeface="Wingdings" charset="0"/>
              <a:buChar char="q"/>
            </a:pPr>
            <a:r>
              <a:rPr lang="en-US" dirty="0" err="1">
                <a:solidFill>
                  <a:schemeClr val="bg1"/>
                </a:solidFill>
                <a:latin typeface="Arial" charset="0"/>
              </a:rPr>
              <a:t>Insertional</a:t>
            </a:r>
            <a:r>
              <a:rPr lang="en-US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mutagenesis </a:t>
            </a:r>
            <a:r>
              <a:rPr lang="en-US" dirty="0">
                <a:solidFill>
                  <a:schemeClr val="bg1"/>
                </a:solidFill>
                <a:latin typeface="Arial" charset="0"/>
              </a:rPr>
              <a:t>resulting in malignant </a:t>
            </a:r>
            <a:r>
              <a:rPr lang="en-US" dirty="0" err="1">
                <a:solidFill>
                  <a:schemeClr val="bg1"/>
                </a:solidFill>
                <a:latin typeface="Arial" charset="0"/>
              </a:rPr>
              <a:t>neoplasia</a:t>
            </a:r>
            <a:endParaRPr lang="en-US" dirty="0">
              <a:solidFill>
                <a:schemeClr val="bg1"/>
              </a:solidFill>
              <a:latin typeface="Arial" charset="0"/>
            </a:endParaRPr>
          </a:p>
          <a:p>
            <a:pPr marL="571500" indent="-571500" eaLnBrk="1" hangingPunct="1">
              <a:lnSpc>
                <a:spcPct val="90000"/>
              </a:lnSpc>
              <a:buClr>
                <a:srgbClr val="FFCC00"/>
              </a:buClr>
              <a:buFont typeface="Wingdings" charset="0"/>
              <a:buChar char="q"/>
            </a:pPr>
            <a:r>
              <a:rPr lang="en-US" dirty="0" err="1">
                <a:solidFill>
                  <a:schemeClr val="bg1"/>
                </a:solidFill>
                <a:latin typeface="Arial" charset="0"/>
              </a:rPr>
              <a:t>Insertional</a:t>
            </a:r>
            <a:r>
              <a:rPr lang="en-US" dirty="0">
                <a:solidFill>
                  <a:schemeClr val="bg1"/>
                </a:solidFill>
                <a:latin typeface="Arial" charset="0"/>
              </a:rPr>
              <a:t> inactivation of an essential gene</a:t>
            </a:r>
          </a:p>
          <a:p>
            <a:pPr marL="571500" indent="-571500" eaLnBrk="1" hangingPunct="1">
              <a:lnSpc>
                <a:spcPct val="90000"/>
              </a:lnSpc>
              <a:buClr>
                <a:srgbClr val="FFCC00"/>
              </a:buClr>
              <a:buFont typeface="Wingdings" charset="0"/>
              <a:buChar char="q"/>
            </a:pPr>
            <a:r>
              <a:rPr lang="en-US" dirty="0">
                <a:solidFill>
                  <a:schemeClr val="bg1"/>
                </a:solidFill>
                <a:latin typeface="Arial" charset="0"/>
              </a:rPr>
              <a:t>Viruses may infect surrounding health tissues</a:t>
            </a:r>
          </a:p>
          <a:p>
            <a:pPr marL="571500" indent="-571500" eaLnBrk="1" hangingPunct="1">
              <a:lnSpc>
                <a:spcPct val="90000"/>
              </a:lnSpc>
              <a:buClr>
                <a:srgbClr val="FFCC00"/>
              </a:buClr>
              <a:buFont typeface="Wingdings" charset="0"/>
              <a:buChar char="q"/>
            </a:pPr>
            <a:r>
              <a:rPr lang="en-US" dirty="0">
                <a:solidFill>
                  <a:schemeClr val="bg1"/>
                </a:solidFill>
                <a:latin typeface="Arial" charset="0"/>
              </a:rPr>
              <a:t>Overexpression of the inserted gene may lead to so much protein that it may become harmful</a:t>
            </a:r>
          </a:p>
          <a:p>
            <a:pPr marL="571500" indent="-571500" eaLnBrk="1" hangingPunct="1">
              <a:lnSpc>
                <a:spcPct val="90000"/>
              </a:lnSpc>
              <a:buClr>
                <a:srgbClr val="FFCC00"/>
              </a:buClr>
              <a:buFont typeface="Wingdings" charset="0"/>
              <a:buChar char="q"/>
            </a:pPr>
            <a:endParaRPr lang="en-US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6627" name="Rectangle 4"/>
          <p:cNvSpPr>
            <a:spLocks noChangeArrowheads="1"/>
          </p:cNvSpPr>
          <p:nvPr/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400" b="1">
                <a:solidFill>
                  <a:srgbClr val="FFCC00"/>
                </a:solidFill>
                <a:latin typeface="Arial Black" charset="0"/>
              </a:rPr>
              <a:t>Risks associated with gene therapy</a:t>
            </a:r>
          </a:p>
        </p:txBody>
      </p:sp>
    </p:spTree>
    <p:extLst>
      <p:ext uri="{BB962C8B-B14F-4D97-AF65-F5344CB8AC3E}">
        <p14:creationId xmlns:p14="http://schemas.microsoft.com/office/powerpoint/2010/main" val="2904385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 Therapy - Background</a:t>
            </a:r>
          </a:p>
        </p:txBody>
      </p:sp>
      <p:sp>
        <p:nvSpPr>
          <p:cNvPr id="101380" name="Text Box 4"/>
          <p:cNvSpPr txBox="1">
            <a:spLocks noChangeArrowheads="1"/>
          </p:cNvSpPr>
          <p:nvPr/>
        </p:nvSpPr>
        <p:spPr bwMode="auto">
          <a:xfrm>
            <a:off x="5486400" y="5486400"/>
            <a:ext cx="3352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400">
                <a:latin typeface="Arial" charset="0"/>
              </a:rPr>
              <a:t>Gregor Mendel</a:t>
            </a:r>
            <a:r>
              <a:rPr lang="ja-JP" altLang="en-US" sz="1400">
                <a:latin typeface="Arial"/>
              </a:rPr>
              <a:t>’</a:t>
            </a:r>
            <a:r>
              <a:rPr lang="en-US" sz="1400">
                <a:latin typeface="Arial" charset="0"/>
              </a:rPr>
              <a:t>s Heredity Experiment</a:t>
            </a:r>
          </a:p>
        </p:txBody>
      </p:sp>
      <p:pic>
        <p:nvPicPr>
          <p:cNvPr id="101381" name="Picture 5" descr="loi-mendel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64163" y="1981200"/>
            <a:ext cx="3078162" cy="3463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2057400"/>
            <a:ext cx="5029200" cy="4038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b="1" dirty="0"/>
              <a:t>1865</a:t>
            </a:r>
            <a:r>
              <a:rPr lang="en-US" sz="2000" dirty="0"/>
              <a:t> - Mendel's experiments described the laws of heredity, and </a:t>
            </a:r>
            <a:r>
              <a:rPr lang="en-US" sz="2000" dirty="0" smtClean="0">
                <a:solidFill>
                  <a:srgbClr val="00B050"/>
                </a:solidFill>
              </a:rPr>
              <a:t>the fact </a:t>
            </a:r>
            <a:r>
              <a:rPr lang="en-US" sz="2000" dirty="0" smtClean="0"/>
              <a:t>that </a:t>
            </a:r>
            <a:r>
              <a:rPr lang="en-US" sz="2000" dirty="0"/>
              <a:t>features are inherited by a defined and predictable mechanism </a:t>
            </a:r>
            <a:br>
              <a:rPr lang="en-US" sz="2000" dirty="0"/>
            </a:b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b="1" dirty="0"/>
              <a:t>1940s</a:t>
            </a:r>
            <a:r>
              <a:rPr lang="en-US" sz="2000" dirty="0"/>
              <a:t> - Avery and </a:t>
            </a:r>
            <a:r>
              <a:rPr lang="en-US" sz="2000" dirty="0" smtClean="0">
                <a:solidFill>
                  <a:srgbClr val="00B050"/>
                </a:solidFill>
              </a:rPr>
              <a:t>his</a:t>
            </a:r>
            <a:r>
              <a:rPr lang="en-US" sz="2000" dirty="0" smtClean="0"/>
              <a:t> colleagues </a:t>
            </a:r>
            <a:r>
              <a:rPr lang="en-US" sz="2000" dirty="0"/>
              <a:t>identified </a:t>
            </a:r>
            <a:r>
              <a:rPr lang="en-US" sz="2000" dirty="0" smtClean="0">
                <a:solidFill>
                  <a:srgbClr val="00B050"/>
                </a:solidFill>
              </a:rPr>
              <a:t>the</a:t>
            </a:r>
            <a:r>
              <a:rPr lang="en-US" sz="2000" dirty="0" smtClean="0"/>
              <a:t> carrier </a:t>
            </a:r>
            <a:r>
              <a:rPr lang="en-US" sz="2000" dirty="0"/>
              <a:t>of genetic information, </a:t>
            </a:r>
            <a:r>
              <a:rPr lang="en-US" sz="2000" dirty="0" smtClean="0">
                <a:solidFill>
                  <a:srgbClr val="00B050"/>
                </a:solidFill>
              </a:rPr>
              <a:t>demonstrating</a:t>
            </a:r>
            <a:r>
              <a:rPr lang="en-US" sz="2000" dirty="0" smtClean="0"/>
              <a:t> </a:t>
            </a:r>
            <a:r>
              <a:rPr lang="en-US" sz="2000" dirty="0"/>
              <a:t>that the information is encoded by </a:t>
            </a:r>
            <a:r>
              <a:rPr lang="en-US" sz="2000" dirty="0" smtClean="0"/>
              <a:t>DNA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9700291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7738" y="128588"/>
            <a:ext cx="7248525" cy="660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03052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4813" y="733425"/>
            <a:ext cx="8388350" cy="542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40189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71500" y="152400"/>
            <a:ext cx="8001000" cy="914400"/>
          </a:xfrm>
          <a:noFill/>
          <a:ln/>
        </p:spPr>
        <p:txBody>
          <a:bodyPr/>
          <a:lstStyle/>
          <a:p>
            <a:r>
              <a:rPr lang="en-US" b="0" dirty="0" smtClean="0">
                <a:latin typeface="Arial Rounded MT Bold" charset="0"/>
              </a:rPr>
              <a:t>Cancer gene </a:t>
            </a:r>
            <a:r>
              <a:rPr lang="en-US" b="0" dirty="0">
                <a:latin typeface="Arial Rounded MT Bold" charset="0"/>
              </a:rPr>
              <a:t>therapy</a:t>
            </a:r>
          </a:p>
        </p:txBody>
      </p:sp>
      <p:pic>
        <p:nvPicPr>
          <p:cNvPr id="105476" name="Picture 4" descr="nrc1101-130a-f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3" r="13680"/>
          <a:stretch>
            <a:fillRect/>
          </a:stretch>
        </p:blipFill>
        <p:spPr bwMode="auto">
          <a:xfrm>
            <a:off x="1581150" y="1905000"/>
            <a:ext cx="5981700" cy="399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478" name="Text Box 6"/>
          <p:cNvSpPr txBox="1">
            <a:spLocks noChangeArrowheads="1"/>
          </p:cNvSpPr>
          <p:nvPr/>
        </p:nvSpPr>
        <p:spPr bwMode="auto">
          <a:xfrm>
            <a:off x="739775" y="1143000"/>
            <a:ext cx="76628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3200"/>
              <a:t>Direct  genetic modification of cells in  patients</a:t>
            </a:r>
          </a:p>
        </p:txBody>
      </p:sp>
    </p:spTree>
    <p:extLst>
      <p:ext uri="{BB962C8B-B14F-4D97-AF65-F5344CB8AC3E}">
        <p14:creationId xmlns:p14="http://schemas.microsoft.com/office/powerpoint/2010/main" val="2204278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33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1371600"/>
            <a:ext cx="2590800" cy="685800"/>
          </a:xfrm>
          <a:noFill/>
          <a:ln/>
        </p:spPr>
        <p:txBody>
          <a:bodyPr/>
          <a:lstStyle/>
          <a:p>
            <a:r>
              <a:rPr lang="en-GB" i="1">
                <a:solidFill>
                  <a:schemeClr val="tx1"/>
                </a:solidFill>
                <a:cs typeface="Times New Roman" charset="0"/>
              </a:rPr>
              <a:t>delivery</a:t>
            </a:r>
            <a:endParaRPr lang="en-US" i="1"/>
          </a:p>
        </p:txBody>
      </p:sp>
      <p:sp>
        <p:nvSpPr>
          <p:cNvPr id="113667" name="Rectangle 3"/>
          <p:cNvSpPr>
            <a:spLocks noChangeArrowheads="1"/>
          </p:cNvSpPr>
          <p:nvPr/>
        </p:nvSpPr>
        <p:spPr bwMode="auto">
          <a:xfrm>
            <a:off x="231360" y="304800"/>
            <a:ext cx="8686993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4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cs typeface="Times New Roman" charset="0"/>
              </a:rPr>
              <a:t>3 challenges in </a:t>
            </a:r>
            <a:r>
              <a:rPr lang="en-GB" sz="4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cs typeface="Times New Roman" charset="0"/>
              </a:rPr>
              <a:t>cancer gene </a:t>
            </a:r>
            <a:r>
              <a:rPr lang="en-GB" sz="4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cs typeface="Times New Roman" charset="0"/>
              </a:rPr>
              <a:t>therapy</a:t>
            </a:r>
          </a:p>
        </p:txBody>
      </p:sp>
      <p:sp>
        <p:nvSpPr>
          <p:cNvPr id="113668" name="Rectangle 4"/>
          <p:cNvSpPr>
            <a:spLocks noRot="1" noChangeArrowheads="1"/>
          </p:cNvSpPr>
          <p:nvPr/>
        </p:nvSpPr>
        <p:spPr bwMode="auto">
          <a:xfrm>
            <a:off x="2819400" y="1371600"/>
            <a:ext cx="2590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/>
            <a:r>
              <a:rPr lang="en-GB" sz="4400" b="1" i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cs typeface="Times New Roman" charset="0"/>
              </a:rPr>
              <a:t>delivery</a:t>
            </a:r>
            <a:endParaRPr lang="en-US" sz="4400" b="1" i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charset="0"/>
            </a:endParaRPr>
          </a:p>
        </p:txBody>
      </p:sp>
      <p:sp>
        <p:nvSpPr>
          <p:cNvPr id="113669" name="Rectangle 5"/>
          <p:cNvSpPr>
            <a:spLocks noRot="1" noChangeArrowheads="1"/>
          </p:cNvSpPr>
          <p:nvPr/>
        </p:nvSpPr>
        <p:spPr bwMode="auto">
          <a:xfrm>
            <a:off x="5410200" y="1371600"/>
            <a:ext cx="2590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/>
            <a:r>
              <a:rPr lang="en-GB" sz="4400" b="1" i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cs typeface="Times New Roman" charset="0"/>
              </a:rPr>
              <a:t>delivery</a:t>
            </a:r>
            <a:endParaRPr lang="en-US" sz="4400" b="1" i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charset="0"/>
            </a:endParaRPr>
          </a:p>
        </p:txBody>
      </p:sp>
      <p:sp>
        <p:nvSpPr>
          <p:cNvPr id="113670" name="Rectangle 6"/>
          <p:cNvSpPr>
            <a:spLocks noRot="1" noChangeArrowheads="1"/>
          </p:cNvSpPr>
          <p:nvPr/>
        </p:nvSpPr>
        <p:spPr bwMode="auto">
          <a:xfrm>
            <a:off x="533400" y="1981200"/>
            <a:ext cx="86106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342900" indent="-342900" eaLnBrk="1" hangingPunct="1">
              <a:buFontTx/>
              <a:buAutoNum type="arabicParenR"/>
            </a:pPr>
            <a:r>
              <a:rPr lang="en-GB" sz="40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cs typeface="Times New Roman" charset="0"/>
              </a:rPr>
              <a:t> Package the gene</a:t>
            </a:r>
          </a:p>
          <a:p>
            <a:pPr marL="342900" indent="-342900" eaLnBrk="1" hangingPunct="1">
              <a:buFontTx/>
              <a:buAutoNum type="arabicParenR"/>
            </a:pPr>
            <a:r>
              <a:rPr lang="en-GB" sz="40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cs typeface="Times New Roman" charset="0"/>
              </a:rPr>
              <a:t> Protect the gene</a:t>
            </a:r>
          </a:p>
          <a:p>
            <a:pPr marL="342900" indent="-342900" eaLnBrk="1" hangingPunct="1">
              <a:buFontTx/>
              <a:buAutoNum type="arabicParenR"/>
            </a:pPr>
            <a:r>
              <a:rPr lang="en-GB" sz="40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cs typeface="Times New Roman" charset="0"/>
              </a:rPr>
              <a:t> targeted delivery to the nucleus and release in an active form</a:t>
            </a:r>
            <a:endParaRPr lang="en-US" sz="4400" b="1">
              <a:effectLst>
                <a:outerShdw blurRad="38100" dist="38100" dir="2700000" algn="tl">
                  <a:srgbClr val="000000"/>
                </a:outerShdw>
              </a:effectLst>
              <a:latin typeface="Times New Roman" charset="0"/>
            </a:endParaRPr>
          </a:p>
        </p:txBody>
      </p:sp>
      <p:sp>
        <p:nvSpPr>
          <p:cNvPr id="113671" name="Text Box 7"/>
          <p:cNvSpPr txBox="1">
            <a:spLocks noChangeArrowheads="1"/>
          </p:cNvSpPr>
          <p:nvPr/>
        </p:nvSpPr>
        <p:spPr bwMode="auto">
          <a:xfrm>
            <a:off x="266700" y="5029200"/>
            <a:ext cx="8610600" cy="9461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sz="2800" b="1">
                <a:solidFill>
                  <a:srgbClr val="FF0000"/>
                </a:solidFill>
                <a:latin typeface="Arial" charset="0"/>
              </a:rPr>
              <a:t>Vectors </a:t>
            </a:r>
          </a:p>
          <a:p>
            <a:pPr algn="ctr"/>
            <a:r>
              <a:rPr lang="en-GB" sz="2800" b="1">
                <a:solidFill>
                  <a:schemeClr val="bg2"/>
                </a:solidFill>
                <a:latin typeface="Arial" charset="0"/>
              </a:rPr>
              <a:t>‘Trojan horses’ that sneak the gene into the cell</a:t>
            </a:r>
          </a:p>
        </p:txBody>
      </p:sp>
    </p:spTree>
    <p:extLst>
      <p:ext uri="{BB962C8B-B14F-4D97-AF65-F5344CB8AC3E}">
        <p14:creationId xmlns:p14="http://schemas.microsoft.com/office/powerpoint/2010/main" val="1496441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6" grpId="0" autoUpdateAnimBg="0"/>
      <p:bldP spid="113668" grpId="0" autoUpdateAnimBg="0"/>
      <p:bldP spid="113669" grpId="0" autoUpdateAnimBg="0"/>
      <p:bldP spid="113670" grpId="0" autoUpdateAnimBg="0"/>
      <p:bldP spid="113671" grpId="0" animBg="1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33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304800"/>
            <a:ext cx="8229600" cy="639763"/>
          </a:xfrm>
        </p:spPr>
        <p:txBody>
          <a:bodyPr/>
          <a:lstStyle/>
          <a:p>
            <a:r>
              <a:rPr lang="en-GB" sz="4000">
                <a:cs typeface="Times New Roman" charset="0"/>
              </a:rPr>
              <a:t>Gene augmentation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66700" y="1066800"/>
            <a:ext cx="8610600" cy="1143000"/>
          </a:xfrm>
        </p:spPr>
        <p:txBody>
          <a:bodyPr/>
          <a:lstStyle/>
          <a:p>
            <a:pPr algn="just">
              <a:buFont typeface="Wingdings" charset="0"/>
              <a:buNone/>
            </a:pPr>
            <a:r>
              <a:rPr lang="en-GB" sz="2000" b="0">
                <a:latin typeface="Arial" charset="0"/>
                <a:cs typeface="Times New Roman" charset="0"/>
              </a:rPr>
              <a:t>most therapies simply add a useful gene into a selected cell type to compensate for the missing or flawed version. Useful in treating loss of function mutations such as Tumour Genes</a:t>
            </a:r>
          </a:p>
        </p:txBody>
      </p:sp>
      <p:pic>
        <p:nvPicPr>
          <p:cNvPr id="114692" name="Picture 4" descr="21_0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78" r="13252" b="58650"/>
          <a:stretch>
            <a:fillRect/>
          </a:stretch>
        </p:blipFill>
        <p:spPr>
          <a:xfrm>
            <a:off x="457200" y="2895600"/>
            <a:ext cx="8229600" cy="2514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511331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1" grpId="0" build="p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33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28600"/>
            <a:ext cx="8229600" cy="639763"/>
          </a:xfrm>
        </p:spPr>
        <p:txBody>
          <a:bodyPr/>
          <a:lstStyle/>
          <a:p>
            <a:r>
              <a:rPr lang="en-GB" sz="4000">
                <a:cs typeface="Times New Roman" charset="0"/>
              </a:rPr>
              <a:t>Gene replacement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66700" y="1143000"/>
            <a:ext cx="8610600" cy="1143000"/>
          </a:xfrm>
        </p:spPr>
        <p:txBody>
          <a:bodyPr/>
          <a:lstStyle/>
          <a:p>
            <a:pPr algn="just">
              <a:lnSpc>
                <a:spcPct val="90000"/>
              </a:lnSpc>
              <a:buFont typeface="Wingdings" charset="0"/>
              <a:buNone/>
            </a:pPr>
            <a:r>
              <a:rPr lang="en-GB" sz="2400" b="0">
                <a:latin typeface="Arial" charset="0"/>
                <a:cs typeface="Times New Roman" charset="0"/>
              </a:rPr>
              <a:t>This strategy replaces the mutant copy with a correctly functioning copy in situ. Useful for gain of function mutations such as oncogenes</a:t>
            </a:r>
          </a:p>
        </p:txBody>
      </p:sp>
      <p:pic>
        <p:nvPicPr>
          <p:cNvPr id="145412" name="Picture 4" descr="21_0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350" r="13252" b="8960"/>
          <a:stretch>
            <a:fillRect/>
          </a:stretch>
        </p:blipFill>
        <p:spPr>
          <a:xfrm>
            <a:off x="304800" y="3048000"/>
            <a:ext cx="8534400" cy="3632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998027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1" grpId="0" build="p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-76200"/>
            <a:ext cx="9144000" cy="1143000"/>
          </a:xfrm>
        </p:spPr>
        <p:txBody>
          <a:bodyPr/>
          <a:lstStyle/>
          <a:p>
            <a:r>
              <a:rPr lang="en-GB">
                <a:cs typeface="Times New Roman" charset="0"/>
              </a:rPr>
              <a:t>Specific inhibition of gene expression</a:t>
            </a:r>
          </a:p>
        </p:txBody>
      </p:sp>
      <p:sp>
        <p:nvSpPr>
          <p:cNvPr id="146437" name="Rectangle 5"/>
          <p:cNvSpPr>
            <a:spLocks noChangeArrowheads="1"/>
          </p:cNvSpPr>
          <p:nvPr/>
        </p:nvSpPr>
        <p:spPr bwMode="auto">
          <a:xfrm>
            <a:off x="228600" y="990600"/>
            <a:ext cx="89154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609600" indent="-6096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charset="0"/>
              <a:buNone/>
            </a:pPr>
            <a:r>
              <a:rPr lang="en-GB" sz="28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Involves silencing of specific genes like activated oncogenes, by using molecules that degrade RNA transcripts. </a:t>
            </a:r>
          </a:p>
          <a:p>
            <a:pPr marL="609600" indent="-6096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charset="0"/>
              <a:buNone/>
            </a:pPr>
            <a:r>
              <a:rPr lang="en-GB" sz="2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Strategies include</a:t>
            </a:r>
            <a:r>
              <a:rPr lang="en-GB" sz="28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 </a:t>
            </a:r>
          </a:p>
          <a:p>
            <a:pPr marL="609600" indent="-6096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charset="0"/>
              <a:buNone/>
            </a:pPr>
            <a:r>
              <a:rPr lang="en-GB" sz="28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	Antisense therapy</a:t>
            </a:r>
          </a:p>
          <a:p>
            <a:pPr marL="609600" indent="-6096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charset="0"/>
              <a:buNone/>
            </a:pPr>
            <a:r>
              <a:rPr lang="en-GB" sz="28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	siRNA (</a:t>
            </a:r>
            <a:r>
              <a:rPr lang="en-GB" sz="28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cs typeface="Times New Roman" charset="0"/>
              </a:rPr>
              <a:t>small interfering RNA)</a:t>
            </a:r>
            <a:endParaRPr lang="en-GB" sz="2800" b="1">
              <a:effectLst>
                <a:outerShdw blurRad="38100" dist="38100" dir="2700000" algn="tl">
                  <a:srgbClr val="000000"/>
                </a:outerShdw>
              </a:effectLst>
              <a:latin typeface="Times New Roman" charset="0"/>
            </a:endParaRPr>
          </a:p>
          <a:p>
            <a:pPr marL="609600" indent="-6096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charset="0"/>
              <a:buNone/>
            </a:pPr>
            <a:r>
              <a:rPr lang="en-GB" sz="28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	Ribozymes etc</a:t>
            </a:r>
          </a:p>
        </p:txBody>
      </p:sp>
      <p:pic>
        <p:nvPicPr>
          <p:cNvPr id="146438" name="Picture 6" descr="21_04_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932"/>
          <a:stretch>
            <a:fillRect/>
          </a:stretch>
        </p:blipFill>
        <p:spPr>
          <a:xfrm>
            <a:off x="1219200" y="4572000"/>
            <a:ext cx="6858000" cy="2197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8285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6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6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6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6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6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6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64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64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64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64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7" grpId="0" build="p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33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-152400"/>
            <a:ext cx="8229600" cy="914400"/>
          </a:xfrm>
        </p:spPr>
        <p:txBody>
          <a:bodyPr/>
          <a:lstStyle/>
          <a:p>
            <a:r>
              <a:rPr lang="en-GB">
                <a:solidFill>
                  <a:srgbClr val="66FFFF"/>
                </a:solidFill>
              </a:rPr>
              <a:t>Antisense therapy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4267200" cy="5867400"/>
          </a:xfrm>
        </p:spPr>
        <p:txBody>
          <a:bodyPr/>
          <a:lstStyle/>
          <a:p>
            <a:pPr algn="just">
              <a:buFont typeface="Wingdings" charset="0"/>
              <a:buNone/>
            </a:pPr>
            <a:endParaRPr lang="en-GB">
              <a:cs typeface="Times New Roman" charset="0"/>
            </a:endParaRPr>
          </a:p>
          <a:p>
            <a:pPr>
              <a:buFont typeface="Wingdings" charset="0"/>
              <a:buNone/>
            </a:pPr>
            <a:r>
              <a:rPr lang="en-GB">
                <a:cs typeface="Times New Roman" charset="0"/>
              </a:rPr>
              <a:t>short stretches of synthetic ssDNA that target the mRNA transcripts of abnormal proteins preventing its translation</a:t>
            </a:r>
          </a:p>
        </p:txBody>
      </p:sp>
      <p:pic>
        <p:nvPicPr>
          <p:cNvPr id="128004" name="Picture 4" descr="http://www.kuwaitpharmacy.com/img/gen06.gif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914400"/>
            <a:ext cx="4800600" cy="5715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0748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8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8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3" grpId="0" build="p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33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229600" cy="715963"/>
          </a:xfrm>
        </p:spPr>
        <p:txBody>
          <a:bodyPr/>
          <a:lstStyle/>
          <a:p>
            <a:r>
              <a:rPr lang="en-GB" sz="4000">
                <a:solidFill>
                  <a:srgbClr val="66FFFF"/>
                </a:solidFill>
              </a:rPr>
              <a:t>siRNA therapy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524000"/>
            <a:ext cx="3886200" cy="4525963"/>
          </a:xfrm>
        </p:spPr>
        <p:txBody>
          <a:bodyPr/>
          <a:lstStyle/>
          <a:p>
            <a:pPr algn="just">
              <a:buFont typeface="Wingdings" charset="0"/>
              <a:buNone/>
            </a:pPr>
            <a:r>
              <a:rPr lang="en-GB" sz="2800">
                <a:cs typeface="Times New Roman" charset="0"/>
              </a:rPr>
              <a:t>Small interfering RNAs</a:t>
            </a:r>
          </a:p>
          <a:p>
            <a:pPr>
              <a:buFont typeface="Wingdings" charset="0"/>
              <a:buNone/>
            </a:pPr>
            <a:r>
              <a:rPr lang="en-GB" sz="2800">
                <a:cs typeface="Times New Roman" charset="0"/>
              </a:rPr>
              <a:t>short stretches (21-23nt) of synthetic dsRNA</a:t>
            </a:r>
          </a:p>
          <a:p>
            <a:pPr>
              <a:buFont typeface="Wingdings" charset="0"/>
              <a:buNone/>
            </a:pPr>
            <a:r>
              <a:rPr lang="en-GB" sz="2800">
                <a:cs typeface="Times New Roman" charset="0"/>
              </a:rPr>
              <a:t>Has 3’ overhangs of 2 nt</a:t>
            </a:r>
          </a:p>
          <a:p>
            <a:pPr>
              <a:buFont typeface="Wingdings" charset="0"/>
              <a:buNone/>
            </a:pPr>
            <a:r>
              <a:rPr lang="en-GB" sz="2800">
                <a:cs typeface="Times New Roman" charset="0"/>
              </a:rPr>
              <a:t>Incorporates into RISC (RNA induced silencing complex)</a:t>
            </a:r>
          </a:p>
          <a:p>
            <a:pPr>
              <a:buFont typeface="Wingdings" charset="0"/>
              <a:buNone/>
            </a:pPr>
            <a:r>
              <a:rPr lang="en-GB" sz="2800">
                <a:cs typeface="Times New Roman" charset="0"/>
              </a:rPr>
              <a:t>Target mRNA cleaved in the middle</a:t>
            </a:r>
          </a:p>
        </p:txBody>
      </p:sp>
      <p:pic>
        <p:nvPicPr>
          <p:cNvPr id="154629" name="Picture 5" descr="20_1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99"/>
          <a:stretch>
            <a:fillRect/>
          </a:stretch>
        </p:blipFill>
        <p:spPr>
          <a:xfrm>
            <a:off x="4876800" y="685800"/>
            <a:ext cx="3848100" cy="6019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113747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Times New Roman" charset="0"/>
              </a:rPr>
              <a:t>RNA Interference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114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>
                <a:cs typeface="Times New Roman" charset="0"/>
              </a:rPr>
              <a:t>RNA interference, also known as RNAi presents a new approach to gene therapy by targeting specific genes and down-regulating gene expression</a:t>
            </a:r>
          </a:p>
          <a:p>
            <a:pPr>
              <a:lnSpc>
                <a:spcPct val="80000"/>
              </a:lnSpc>
            </a:pPr>
            <a:r>
              <a:rPr lang="en-US" sz="2000">
                <a:cs typeface="Times New Roman" charset="0"/>
              </a:rPr>
              <a:t>One of the most potent forms of RNAi is small interfering RNA, or siRNA</a:t>
            </a:r>
          </a:p>
          <a:p>
            <a:pPr>
              <a:lnSpc>
                <a:spcPct val="80000"/>
              </a:lnSpc>
            </a:pPr>
            <a:r>
              <a:rPr lang="en-US" sz="2000">
                <a:cs typeface="Times New Roman" charset="0"/>
              </a:rPr>
              <a:t>Small fragments of double stranded RNA, specific for a particular gene target, are introduced to the cell  </a:t>
            </a:r>
          </a:p>
          <a:p>
            <a:pPr>
              <a:lnSpc>
                <a:spcPct val="80000"/>
              </a:lnSpc>
            </a:pPr>
            <a:r>
              <a:rPr lang="en-US" sz="2000">
                <a:cs typeface="Times New Roman" charset="0"/>
              </a:rPr>
              <a:t>Specific hybridization between the naturally occurring transcript and the induced siRNA (antisense portion) instigates the destruction of the message.  </a:t>
            </a:r>
          </a:p>
          <a:p>
            <a:pPr>
              <a:lnSpc>
                <a:spcPct val="80000"/>
              </a:lnSpc>
            </a:pPr>
            <a:r>
              <a:rPr lang="en-US" sz="2000">
                <a:cs typeface="Times New Roman" charset="0"/>
              </a:rPr>
              <a:t>This form of RNAi acts directly on the transcriptional level of gene expression.  </a:t>
            </a:r>
          </a:p>
          <a:p>
            <a:pPr>
              <a:lnSpc>
                <a:spcPct val="80000"/>
              </a:lnSpc>
            </a:pPr>
            <a:r>
              <a:rPr lang="en-US" sz="2000">
                <a:cs typeface="Times New Roman" charset="0"/>
              </a:rPr>
              <a:t>Therapeutically speaking, siRNA efficacy would be determined by percent knock-down (gene is still present, some product is still made).  </a:t>
            </a:r>
          </a:p>
          <a:p>
            <a:pPr>
              <a:lnSpc>
                <a:spcPct val="80000"/>
              </a:lnSpc>
            </a:pPr>
            <a:r>
              <a:rPr lang="en-US" sz="2000">
                <a:cs typeface="Times New Roman" charset="0"/>
              </a:rPr>
              <a:t>Also, this method is transient, requiring readministration within the system. </a:t>
            </a:r>
          </a:p>
        </p:txBody>
      </p:sp>
    </p:spTree>
    <p:extLst>
      <p:ext uri="{BB962C8B-B14F-4D97-AF65-F5344CB8AC3E}">
        <p14:creationId xmlns:p14="http://schemas.microsoft.com/office/powerpoint/2010/main" val="3355309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 Therapy - Background</a:t>
            </a:r>
          </a:p>
        </p:txBody>
      </p:sp>
      <p:pic>
        <p:nvPicPr>
          <p:cNvPr id="102404" name="Picture 4" descr="250px-Watson_in_crick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29263" y="2119313"/>
            <a:ext cx="2921000" cy="31178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02405" name="Text Box 5"/>
          <p:cNvSpPr txBox="1">
            <a:spLocks noChangeArrowheads="1"/>
          </p:cNvSpPr>
          <p:nvPr/>
        </p:nvSpPr>
        <p:spPr bwMode="auto">
          <a:xfrm>
            <a:off x="5791200" y="5257800"/>
            <a:ext cx="2819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400">
                <a:latin typeface="Arial" charset="0"/>
              </a:rPr>
              <a:t>James Watson and Francis Crick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4246563" cy="4114800"/>
          </a:xfrm>
        </p:spPr>
        <p:txBody>
          <a:bodyPr/>
          <a:lstStyle/>
          <a:p>
            <a:r>
              <a:rPr lang="en-US" sz="2000" b="1" dirty="0"/>
              <a:t>1953</a:t>
            </a:r>
            <a:r>
              <a:rPr lang="en-US" sz="2000" dirty="0"/>
              <a:t> –Watson and Crick proposed that DNA is a double helix, suggesting how this structure could be used to replicate and inherit genetic information</a:t>
            </a:r>
            <a:br>
              <a:rPr lang="en-US" sz="2000" dirty="0"/>
            </a:br>
            <a:endParaRPr lang="en-US" sz="2000" dirty="0"/>
          </a:p>
          <a:p>
            <a:r>
              <a:rPr lang="en-US" sz="2000" b="1" dirty="0"/>
              <a:t>1961</a:t>
            </a:r>
            <a:r>
              <a:rPr lang="en-US" sz="2000" dirty="0"/>
              <a:t> –Nirenberg deciphered triplets in the genetic code</a:t>
            </a:r>
            <a:br>
              <a:rPr lang="en-US" sz="2000" dirty="0"/>
            </a:br>
            <a:endParaRPr lang="en-US" sz="2000" dirty="0"/>
          </a:p>
          <a:p>
            <a:r>
              <a:rPr lang="en-US" sz="2000" b="1" dirty="0"/>
              <a:t>1978</a:t>
            </a:r>
            <a:r>
              <a:rPr lang="en-US" sz="2000" dirty="0"/>
              <a:t> – Arber, Nathans and Smith discovered restriction enzymes and applied it to </a:t>
            </a:r>
            <a:r>
              <a:rPr lang="en-US" sz="2000" dirty="0" smtClean="0">
                <a:solidFill>
                  <a:srgbClr val="00B050"/>
                </a:solidFill>
              </a:rPr>
              <a:t>the</a:t>
            </a:r>
            <a:r>
              <a:rPr lang="en-US" sz="2000" dirty="0" smtClean="0"/>
              <a:t> problems </a:t>
            </a:r>
            <a:r>
              <a:rPr lang="en-US" sz="2000" dirty="0"/>
              <a:t>of molecular genetics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3107322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229600" cy="5440363"/>
          </a:xfrm>
        </p:spPr>
        <p:txBody>
          <a:bodyPr/>
          <a:lstStyle/>
          <a:p>
            <a:pPr>
              <a:buFontTx/>
              <a:buNone/>
            </a:pPr>
            <a:r>
              <a:rPr lang="en-US">
                <a:cs typeface="Times New Roman" charset="0"/>
              </a:rPr>
              <a:t>	</a:t>
            </a:r>
            <a:r>
              <a:rPr lang="ja-JP" altLang="en-US">
                <a:cs typeface="Times New Roman" charset="0"/>
              </a:rPr>
              <a:t>“</a:t>
            </a:r>
            <a:r>
              <a:rPr lang="en-US">
                <a:cs typeface="Times New Roman" charset="0"/>
              </a:rPr>
              <a:t>The principal issue in turning RNAi from an effective functional genomics tool into a therapy remains one of delivery. RNAi primarily acts within the cytoplasmic compartment, which is easier to access using nonviral methods than the nucleus, but ensuring efficient uptake and long-term stability in vivo in disease relevant tissues is still likely to be difficult.</a:t>
            </a:r>
            <a:r>
              <a:rPr lang="ja-JP" altLang="en-US">
                <a:cs typeface="Times New Roman" charset="0"/>
              </a:rPr>
              <a:t>”</a:t>
            </a:r>
            <a:r>
              <a:rPr lang="en-US">
                <a:cs typeface="Times New Roman" charset="0"/>
              </a:rPr>
              <a:t> </a:t>
            </a:r>
          </a:p>
          <a:p>
            <a:pPr>
              <a:buFontTx/>
              <a:buNone/>
            </a:pPr>
            <a:r>
              <a:rPr lang="en-US">
                <a:cs typeface="Times New Roman" charset="0"/>
              </a:rPr>
              <a:t>	–NJ Kaplen</a:t>
            </a:r>
          </a:p>
        </p:txBody>
      </p:sp>
    </p:spTree>
    <p:extLst>
      <p:ext uri="{BB962C8B-B14F-4D97-AF65-F5344CB8AC3E}">
        <p14:creationId xmlns:p14="http://schemas.microsoft.com/office/powerpoint/2010/main" val="349092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33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rgbClr val="66FFFF"/>
                </a:solidFill>
              </a:rPr>
              <a:t>Ribozymes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412199"/>
            <a:ext cx="8382000" cy="4525963"/>
          </a:xfrm>
        </p:spPr>
        <p:txBody>
          <a:bodyPr/>
          <a:lstStyle/>
          <a:p>
            <a:pPr algn="just">
              <a:buFont typeface="Wingdings" charset="0"/>
              <a:buNone/>
            </a:pPr>
            <a:r>
              <a:rPr lang="en-GB" sz="2800" dirty="0">
                <a:cs typeface="Times New Roman" charset="0"/>
              </a:rPr>
              <a:t>Catalytic RNAs that cleave target mRNAs in a sequence-specific manner</a:t>
            </a:r>
          </a:p>
          <a:p>
            <a:pPr>
              <a:buFont typeface="Wingdings" charset="0"/>
              <a:buNone/>
            </a:pPr>
            <a:r>
              <a:rPr lang="en-GB" sz="2800" dirty="0">
                <a:cs typeface="Times New Roman" charset="0"/>
              </a:rPr>
              <a:t>e.g. hammerhead ribozymes are engineered to recognise specific sequences and made resistant to nucleases</a:t>
            </a:r>
          </a:p>
        </p:txBody>
      </p:sp>
      <p:pic>
        <p:nvPicPr>
          <p:cNvPr id="155652" name="Picture 4" descr="21_1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08" t="27936" r="13208" b="31429"/>
          <a:stretch>
            <a:fillRect/>
          </a:stretch>
        </p:blipFill>
        <p:spPr>
          <a:xfrm>
            <a:off x="647700" y="3429000"/>
            <a:ext cx="7848600" cy="3219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707752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33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229600" cy="639763"/>
          </a:xfrm>
        </p:spPr>
        <p:txBody>
          <a:bodyPr/>
          <a:lstStyle/>
          <a:p>
            <a:r>
              <a:rPr lang="en-GB" sz="4000">
                <a:cs typeface="Times New Roman" charset="0"/>
              </a:rPr>
              <a:t>Targeted cell death</a:t>
            </a:r>
          </a:p>
        </p:txBody>
      </p:sp>
      <p:sp>
        <p:nvSpPr>
          <p:cNvPr id="144389" name="Rectangle 5"/>
          <p:cNvSpPr>
            <a:spLocks noChangeArrowheads="1"/>
          </p:cNvSpPr>
          <p:nvPr/>
        </p:nvSpPr>
        <p:spPr bwMode="auto">
          <a:xfrm>
            <a:off x="228600" y="838200"/>
            <a:ext cx="8686800" cy="265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Tissue specific toxicity as a result of gene therapy. Useful in cancer therapy</a:t>
            </a:r>
          </a:p>
          <a:p>
            <a:endParaRPr lang="en-GB" sz="28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en-GB" sz="28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en-GB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direct approach</a:t>
            </a:r>
            <a:r>
              <a:rPr lang="en-GB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r>
              <a:rPr lang="en-GB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endParaRPr lang="en-GB" sz="2800"/>
          </a:p>
        </p:txBody>
      </p:sp>
      <p:pic>
        <p:nvPicPr>
          <p:cNvPr id="144394" name="Picture 10" descr="21_04_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175"/>
          <a:stretch>
            <a:fillRect/>
          </a:stretch>
        </p:blipFill>
        <p:spPr>
          <a:xfrm>
            <a:off x="228600" y="3124200"/>
            <a:ext cx="8229600" cy="3475038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775981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33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229600" cy="639763"/>
          </a:xfrm>
        </p:spPr>
        <p:txBody>
          <a:bodyPr/>
          <a:lstStyle/>
          <a:p>
            <a:r>
              <a:rPr lang="en-GB" sz="4000">
                <a:cs typeface="Times New Roman" charset="0"/>
              </a:rPr>
              <a:t>Targeted cell death</a:t>
            </a:r>
          </a:p>
        </p:txBody>
      </p:sp>
      <p:sp>
        <p:nvSpPr>
          <p:cNvPr id="148483" name="Rectangle 3"/>
          <p:cNvSpPr>
            <a:spLocks noChangeArrowheads="1"/>
          </p:cNvSpPr>
          <p:nvPr/>
        </p:nvSpPr>
        <p:spPr bwMode="auto">
          <a:xfrm>
            <a:off x="304800" y="533400"/>
            <a:ext cx="86868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Indirect approach</a:t>
            </a:r>
            <a:r>
              <a:rPr lang="en-GB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r>
              <a:rPr lang="en-GB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	stimulating an immune response against selected cells or eliminating the blood supply.</a:t>
            </a:r>
            <a:r>
              <a:rPr lang="en-GB" sz="2800"/>
              <a:t> </a:t>
            </a:r>
          </a:p>
        </p:txBody>
      </p:sp>
      <p:pic>
        <p:nvPicPr>
          <p:cNvPr id="148484" name="Picture 4" descr="21_04_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85"/>
          <a:stretch>
            <a:fillRect/>
          </a:stretch>
        </p:blipFill>
        <p:spPr>
          <a:xfrm>
            <a:off x="533400" y="1905000"/>
            <a:ext cx="7239000" cy="4878388"/>
          </a:xfrm>
        </p:spPr>
      </p:pic>
    </p:spTree>
    <p:extLst>
      <p:ext uri="{BB962C8B-B14F-4D97-AF65-F5344CB8AC3E}">
        <p14:creationId xmlns:p14="http://schemas.microsoft.com/office/powerpoint/2010/main" val="227256795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85800" y="98011"/>
            <a:ext cx="7772400" cy="1143000"/>
          </a:xfrm>
        </p:spPr>
        <p:txBody>
          <a:bodyPr/>
          <a:lstStyle/>
          <a:p>
            <a:r>
              <a:rPr lang="en-GB" sz="3600" dirty="0">
                <a:latin typeface="Arial" charset="0"/>
              </a:rPr>
              <a:t>Conditionally replicating viruses</a:t>
            </a:r>
            <a:br>
              <a:rPr lang="en-GB" sz="3600" dirty="0">
                <a:latin typeface="Arial" charset="0"/>
              </a:rPr>
            </a:br>
            <a:endParaRPr lang="en-GB" sz="3600" dirty="0">
              <a:latin typeface="Arial" charset="0"/>
            </a:endParaRPr>
          </a:p>
        </p:txBody>
      </p:sp>
      <p:pic>
        <p:nvPicPr>
          <p:cNvPr id="162819" name="Picture 3" descr="nrc1101-130a-f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14400"/>
            <a:ext cx="6248400" cy="554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2820" name="Rectangle 4"/>
          <p:cNvSpPr>
            <a:spLocks noChangeArrowheads="1"/>
          </p:cNvSpPr>
          <p:nvPr/>
        </p:nvSpPr>
        <p:spPr bwMode="auto">
          <a:xfrm>
            <a:off x="6629400" y="1099150"/>
            <a:ext cx="1981200" cy="447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sz="2400" dirty="0"/>
              <a:t>Replication of a conditionally replicating</a:t>
            </a:r>
          </a:p>
          <a:p>
            <a:r>
              <a:rPr lang="en-GB" sz="2400" dirty="0"/>
              <a:t>virus, </a:t>
            </a:r>
            <a:r>
              <a:rPr lang="en-GB" sz="2400" b="1" dirty="0">
                <a:solidFill>
                  <a:schemeClr val="tx2"/>
                </a:solidFill>
              </a:rPr>
              <a:t>ONYX-015</a:t>
            </a:r>
            <a:r>
              <a:rPr lang="en-GB" sz="2400" dirty="0">
                <a:solidFill>
                  <a:schemeClr val="tx2"/>
                </a:solidFill>
              </a:rPr>
              <a:t>,</a:t>
            </a:r>
            <a:r>
              <a:rPr lang="en-GB" sz="2400" dirty="0"/>
              <a:t> in a cancer cell from a patient with head and neck cancer during Phase II clinical testing.</a:t>
            </a:r>
          </a:p>
        </p:txBody>
      </p:sp>
    </p:spTree>
    <p:extLst>
      <p:ext uri="{BB962C8B-B14F-4D97-AF65-F5344CB8AC3E}">
        <p14:creationId xmlns:p14="http://schemas.microsoft.com/office/powerpoint/2010/main" val="4281080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8151710" cy="1143000"/>
          </a:xfrm>
        </p:spPr>
        <p:txBody>
          <a:bodyPr/>
          <a:lstStyle/>
          <a:p>
            <a:r>
              <a:rPr lang="en-GB" sz="3600" b="1" dirty="0"/>
              <a:t>Conditionally replicating viruses. </a:t>
            </a:r>
            <a:endParaRPr lang="it-IT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b="1" dirty="0" smtClean="0"/>
              <a:t>a </a:t>
            </a:r>
            <a:r>
              <a:rPr lang="en-GB" sz="2400" dirty="0"/>
              <a:t>| Mechanism of action. The viruses infect both normal and tumour cells, but </a:t>
            </a:r>
            <a:r>
              <a:rPr lang="en-GB" sz="2400" dirty="0" smtClean="0"/>
              <a:t>can only </a:t>
            </a:r>
            <a:r>
              <a:rPr lang="en-GB" sz="2400" dirty="0"/>
              <a:t>replicate in tumour cells. The progeny then go on to kill surrounding tumour </a:t>
            </a:r>
            <a:r>
              <a:rPr lang="en-GB" sz="2400" dirty="0" smtClean="0"/>
              <a:t>cells.</a:t>
            </a:r>
          </a:p>
          <a:p>
            <a:r>
              <a:rPr lang="en-GB" sz="2400" b="1" dirty="0" smtClean="0"/>
              <a:t>b </a:t>
            </a:r>
            <a:r>
              <a:rPr lang="en-GB" sz="2400" dirty="0"/>
              <a:t>| Replication of a conditionally </a:t>
            </a:r>
            <a:r>
              <a:rPr lang="en-GB" sz="2400" dirty="0" smtClean="0"/>
              <a:t>replicating virus</a:t>
            </a:r>
            <a:r>
              <a:rPr lang="en-GB" sz="2400" dirty="0"/>
              <a:t>, ONYX-015, in a cancer cell from a patient with head and neck cancer during Phase II clinical testing. 109 </a:t>
            </a:r>
            <a:r>
              <a:rPr lang="en-GB" sz="2400" dirty="0" smtClean="0"/>
              <a:t>infectious particles </a:t>
            </a:r>
            <a:r>
              <a:rPr lang="en-GB" sz="2400" dirty="0"/>
              <a:t>were injected over a 5-day period. After 8 days, biopsy was performed and analysed by electron microscopy. The </a:t>
            </a:r>
            <a:r>
              <a:rPr lang="en-GB" sz="2400" dirty="0" smtClean="0"/>
              <a:t>inset on </a:t>
            </a:r>
            <a:r>
              <a:rPr lang="en-GB" sz="2400" dirty="0"/>
              <a:t>the left panel is magnified on the right. Clearly, this cell is doomed to die: presumably the new virus particles it produces </a:t>
            </a:r>
            <a:r>
              <a:rPr lang="en-GB" sz="2400" dirty="0" smtClean="0"/>
              <a:t>will infect </a:t>
            </a:r>
            <a:r>
              <a:rPr lang="en-GB" sz="2400" dirty="0"/>
              <a:t>its neighbours.</a:t>
            </a:r>
          </a:p>
          <a:p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19712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0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8305800" cy="838200"/>
          </a:xfrm>
        </p:spPr>
        <p:txBody>
          <a:bodyPr/>
          <a:lstStyle/>
          <a:p>
            <a:r>
              <a:rPr lang="en-GB" sz="3600">
                <a:latin typeface="Arial" charset="0"/>
              </a:rPr>
              <a:t>Tumour-suppressor gene delivery</a:t>
            </a:r>
            <a:endParaRPr lang="en-GB" sz="3600">
              <a:latin typeface="Verdana" charset="0"/>
            </a:endParaRPr>
          </a:p>
        </p:txBody>
      </p:sp>
      <p:pic>
        <p:nvPicPr>
          <p:cNvPr id="111624" name="Picture 8" descr="nrc1101-130a-f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r="11111" b="40781"/>
          <a:stretch>
            <a:fillRect/>
          </a:stretch>
        </p:blipFill>
        <p:spPr bwMode="auto">
          <a:xfrm>
            <a:off x="228600" y="838200"/>
            <a:ext cx="5629275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1626" name="Text Box 10"/>
          <p:cNvSpPr txBox="1">
            <a:spLocks noChangeArrowheads="1"/>
          </p:cNvSpPr>
          <p:nvPr/>
        </p:nvSpPr>
        <p:spPr bwMode="auto">
          <a:xfrm>
            <a:off x="6096000" y="5486400"/>
            <a:ext cx="27432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i="1">
                <a:latin typeface="Verdana" charset="0"/>
              </a:rPr>
              <a:t>Nature Reviews Cancer </a:t>
            </a:r>
            <a:r>
              <a:rPr lang="en-GB">
                <a:latin typeface="Verdana" charset="0"/>
              </a:rPr>
              <a:t>(2001)</a:t>
            </a:r>
            <a:endParaRPr lang="en-GB" i="1">
              <a:latin typeface="Verdana" charset="0"/>
            </a:endParaRPr>
          </a:p>
          <a:p>
            <a:r>
              <a:rPr lang="en-GB">
                <a:latin typeface="Verdana" charset="0"/>
              </a:rPr>
              <a:t> Vol </a:t>
            </a:r>
            <a:r>
              <a:rPr lang="en-GB" b="1">
                <a:latin typeface="Verdana" charset="0"/>
              </a:rPr>
              <a:t>1</a:t>
            </a:r>
            <a:r>
              <a:rPr lang="en-GB">
                <a:latin typeface="Verdana" charset="0"/>
              </a:rPr>
              <a:t>; 130-141</a:t>
            </a:r>
          </a:p>
        </p:txBody>
      </p:sp>
    </p:spTree>
    <p:extLst>
      <p:ext uri="{BB962C8B-B14F-4D97-AF65-F5344CB8AC3E}">
        <p14:creationId xmlns:p14="http://schemas.microsoft.com/office/powerpoint/2010/main" val="3170338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5" name="Picture 3" descr="nrc1101-130a-f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t="58386" r="11111"/>
          <a:stretch>
            <a:fillRect/>
          </a:stretch>
        </p:blipFill>
        <p:spPr bwMode="auto">
          <a:xfrm>
            <a:off x="381000" y="1600200"/>
            <a:ext cx="6553200" cy="486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717" name="Rectangle 5"/>
          <p:cNvSpPr>
            <a:spLocks noRot="1" noChangeArrowheads="1"/>
          </p:cNvSpPr>
          <p:nvPr/>
        </p:nvSpPr>
        <p:spPr bwMode="auto">
          <a:xfrm>
            <a:off x="228600" y="2743200"/>
            <a:ext cx="4953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/>
            <a:endParaRPr lang="en-GB" sz="28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 eaLnBrk="1" hangingPunct="1"/>
            <a:endParaRPr lang="en-GB" sz="28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15718" name="Rectangle 6"/>
          <p:cNvSpPr>
            <a:spLocks noGrp="1" noRot="1" noChangeArrowheads="1"/>
          </p:cNvSpPr>
          <p:nvPr>
            <p:ph type="title"/>
          </p:nvPr>
        </p:nvSpPr>
        <p:spPr>
          <a:xfrm>
            <a:off x="685800" y="274421"/>
            <a:ext cx="7772400" cy="1143000"/>
          </a:xfrm>
        </p:spPr>
        <p:txBody>
          <a:bodyPr/>
          <a:lstStyle/>
          <a:p>
            <a:r>
              <a:rPr lang="en-GB" sz="3600" dirty="0">
                <a:latin typeface="Arial" charset="0"/>
              </a:rPr>
              <a:t>Delivery of agents that block oncogene expression</a:t>
            </a:r>
          </a:p>
        </p:txBody>
      </p:sp>
      <p:sp>
        <p:nvSpPr>
          <p:cNvPr id="115719" name="Text Box 7"/>
          <p:cNvSpPr txBox="1">
            <a:spLocks noChangeArrowheads="1"/>
          </p:cNvSpPr>
          <p:nvPr/>
        </p:nvSpPr>
        <p:spPr bwMode="auto">
          <a:xfrm>
            <a:off x="7086600" y="4648200"/>
            <a:ext cx="17526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i="1">
                <a:latin typeface="Verdana" charset="0"/>
              </a:rPr>
              <a:t>Nature Reviews Cancer </a:t>
            </a:r>
            <a:r>
              <a:rPr lang="en-GB">
                <a:latin typeface="Verdana" charset="0"/>
              </a:rPr>
              <a:t>(2001)</a:t>
            </a:r>
            <a:endParaRPr lang="en-GB" i="1">
              <a:latin typeface="Verdana" charset="0"/>
            </a:endParaRPr>
          </a:p>
          <a:p>
            <a:r>
              <a:rPr lang="en-GB">
                <a:latin typeface="Verdana" charset="0"/>
              </a:rPr>
              <a:t> Vol </a:t>
            </a:r>
            <a:r>
              <a:rPr lang="en-GB" b="1">
                <a:latin typeface="Verdana" charset="0"/>
              </a:rPr>
              <a:t>1</a:t>
            </a:r>
            <a:r>
              <a:rPr lang="en-GB">
                <a:latin typeface="Verdana" charset="0"/>
              </a:rPr>
              <a:t>; 130-141</a:t>
            </a:r>
          </a:p>
        </p:txBody>
      </p:sp>
    </p:spTree>
    <p:extLst>
      <p:ext uri="{BB962C8B-B14F-4D97-AF65-F5344CB8AC3E}">
        <p14:creationId xmlns:p14="http://schemas.microsoft.com/office/powerpoint/2010/main" val="3574083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-20191" y="80370"/>
            <a:ext cx="8983219" cy="114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800" b="1" dirty="0"/>
              <a:t>Cancer gene therapy by delivery of tumour-suppressor genes or </a:t>
            </a:r>
            <a:r>
              <a:rPr lang="en-GB" sz="2800" b="1" dirty="0" smtClean="0"/>
              <a:t>inhibition of </a:t>
            </a:r>
            <a:r>
              <a:rPr lang="en-GB" sz="2800" b="1" dirty="0"/>
              <a:t>oncogene expression</a:t>
            </a:r>
            <a:endParaRPr lang="it-IT" sz="28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41118" y="1275560"/>
            <a:ext cx="8855149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200" b="1" dirty="0" smtClean="0"/>
              <a:t>a </a:t>
            </a:r>
            <a:r>
              <a:rPr lang="en-GB" sz="2200" dirty="0"/>
              <a:t>| </a:t>
            </a:r>
            <a:r>
              <a:rPr lang="en-GB" sz="2200" dirty="0" smtClean="0"/>
              <a:t>Vectors </a:t>
            </a:r>
            <a:r>
              <a:rPr lang="en-GB" sz="2200" dirty="0"/>
              <a:t>encoding </a:t>
            </a:r>
            <a:r>
              <a:rPr lang="en-GB" sz="2200" dirty="0" smtClean="0"/>
              <a:t>the tumour </a:t>
            </a:r>
            <a:r>
              <a:rPr lang="en-GB" sz="2200" dirty="0"/>
              <a:t>suppressor of choice are assumed to infect normal cells and tumour cells. In </a:t>
            </a:r>
            <a:r>
              <a:rPr lang="en-GB" sz="2200" dirty="0" smtClean="0"/>
              <a:t>tumour cells </a:t>
            </a:r>
            <a:r>
              <a:rPr lang="en-GB" sz="2200" dirty="0"/>
              <a:t>they induce either growth arrest or apoptosis, whereas in normal cells they are </a:t>
            </a:r>
            <a:r>
              <a:rPr lang="en-GB" sz="2200" dirty="0" smtClean="0"/>
              <a:t>assumed not </a:t>
            </a:r>
            <a:r>
              <a:rPr lang="en-GB" sz="2200" dirty="0"/>
              <a:t>to have any detrimental effects. Some tumour suppressors might also exert </a:t>
            </a:r>
            <a:r>
              <a:rPr lang="en-GB" sz="2200" dirty="0" smtClean="0"/>
              <a:t>unexpected bystander </a:t>
            </a:r>
            <a:r>
              <a:rPr lang="en-GB" sz="2200" dirty="0"/>
              <a:t>effects. For example, p53 blocks angiogenesis by </a:t>
            </a:r>
            <a:r>
              <a:rPr lang="en-GB" sz="2200" dirty="0" err="1"/>
              <a:t>downregulating</a:t>
            </a:r>
            <a:r>
              <a:rPr lang="en-GB" sz="2200" dirty="0"/>
              <a:t> the </a:t>
            </a:r>
            <a:r>
              <a:rPr lang="en-GB" sz="2200" dirty="0" smtClean="0"/>
              <a:t>production of </a:t>
            </a:r>
            <a:r>
              <a:rPr lang="en-GB" sz="2200" dirty="0"/>
              <a:t>vascular endothelial growth factor (VEGF) and by </a:t>
            </a:r>
            <a:r>
              <a:rPr lang="en-GB" sz="2200" dirty="0" err="1"/>
              <a:t>upregulating</a:t>
            </a:r>
            <a:r>
              <a:rPr lang="en-GB" sz="2200" dirty="0"/>
              <a:t> two anti-</a:t>
            </a:r>
            <a:r>
              <a:rPr lang="en-GB" sz="2200" dirty="0" err="1" smtClean="0"/>
              <a:t>angigogenic</a:t>
            </a:r>
            <a:r>
              <a:rPr lang="en-GB" sz="2200" dirty="0" smtClean="0"/>
              <a:t> molecules</a:t>
            </a:r>
            <a:r>
              <a:rPr lang="en-GB" sz="2200" dirty="0"/>
              <a:t>, </a:t>
            </a:r>
            <a:r>
              <a:rPr lang="en-GB" sz="2200" dirty="0" err="1"/>
              <a:t>thrombospondin</a:t>
            </a:r>
            <a:r>
              <a:rPr lang="en-GB" sz="2200" dirty="0"/>
              <a:t> and insulin-like growth factor 1 binding protein (IGF1BP). </a:t>
            </a:r>
            <a:endParaRPr lang="en-GB" sz="2200" dirty="0" smtClean="0"/>
          </a:p>
          <a:p>
            <a:pPr>
              <a:lnSpc>
                <a:spcPct val="90000"/>
              </a:lnSpc>
            </a:pPr>
            <a:r>
              <a:rPr lang="en-GB" sz="2200" b="1" dirty="0" smtClean="0"/>
              <a:t>b </a:t>
            </a:r>
            <a:r>
              <a:rPr lang="en-GB" sz="2200" dirty="0" smtClean="0"/>
              <a:t>|Delivery </a:t>
            </a:r>
            <a:r>
              <a:rPr lang="en-GB" sz="2200" dirty="0"/>
              <a:t>of agents that block oncogene (</a:t>
            </a:r>
            <a:r>
              <a:rPr lang="en-GB" sz="2200" dirty="0" err="1"/>
              <a:t>Onc</a:t>
            </a:r>
            <a:r>
              <a:rPr lang="en-GB" sz="2200" dirty="0"/>
              <a:t>) expression. These include genes that </a:t>
            </a:r>
            <a:r>
              <a:rPr lang="en-GB" sz="2200" dirty="0" smtClean="0"/>
              <a:t>encode antisense </a:t>
            </a:r>
            <a:r>
              <a:rPr lang="en-GB" sz="2200" dirty="0"/>
              <a:t>oligonucleotides, which block oncogene expression, and ribozymes, which </a:t>
            </a:r>
            <a:r>
              <a:rPr lang="en-GB" sz="2200" dirty="0" smtClean="0"/>
              <a:t>cleave oncogene </a:t>
            </a:r>
            <a:r>
              <a:rPr lang="en-GB" sz="2200" dirty="0"/>
              <a:t>transcripts. Again, they are expected to have no detrimental effects on </a:t>
            </a:r>
            <a:r>
              <a:rPr lang="en-GB" sz="2200" dirty="0" smtClean="0"/>
              <a:t>normal cells</a:t>
            </a:r>
            <a:r>
              <a:rPr lang="en-GB" sz="2200" dirty="0"/>
              <a:t>, which don’t express oncogenes. By contrast, they should cause cancer cells to </a:t>
            </a:r>
            <a:r>
              <a:rPr lang="en-GB" sz="2200" dirty="0" smtClean="0"/>
              <a:t>arrest or </a:t>
            </a:r>
            <a:r>
              <a:rPr lang="en-GB" sz="2200" dirty="0"/>
              <a:t>undergo apoptosis. In some cases, they also sensitize radio- or chemo-resistant </a:t>
            </a:r>
            <a:r>
              <a:rPr lang="en-GB" sz="2200" dirty="0" smtClean="0"/>
              <a:t>tumour cells </a:t>
            </a:r>
            <a:r>
              <a:rPr lang="en-GB" sz="2200" dirty="0"/>
              <a:t>to radiotherapy or chemotherapy. No bystander effects have been reported for </a:t>
            </a:r>
            <a:r>
              <a:rPr lang="en-GB" sz="2200" dirty="0" err="1" smtClean="0"/>
              <a:t>antioncogenic</a:t>
            </a:r>
            <a:r>
              <a:rPr lang="en-GB" sz="2200" dirty="0" smtClean="0"/>
              <a:t> gene</a:t>
            </a:r>
            <a:r>
              <a:rPr lang="en-GB" sz="2200" dirty="0"/>
              <a:t>-therapy agents.</a:t>
            </a:r>
          </a:p>
          <a:p>
            <a:endParaRPr lang="it-IT" sz="2200" dirty="0"/>
          </a:p>
        </p:txBody>
      </p:sp>
    </p:spTree>
    <p:extLst>
      <p:ext uri="{BB962C8B-B14F-4D97-AF65-F5344CB8AC3E}">
        <p14:creationId xmlns:p14="http://schemas.microsoft.com/office/powerpoint/2010/main" val="396773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9" name="Rectangle 3"/>
          <p:cNvSpPr>
            <a:spLocks noRot="1" noChangeArrowheads="1"/>
          </p:cNvSpPr>
          <p:nvPr/>
        </p:nvSpPr>
        <p:spPr bwMode="auto">
          <a:xfrm>
            <a:off x="228600" y="2743200"/>
            <a:ext cx="4953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/>
            <a:endParaRPr lang="en-GB" sz="28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 eaLnBrk="1" hangingPunct="1"/>
            <a:endParaRPr lang="en-GB" sz="28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116742" name="Picture 6" descr="nrc1101-130a-f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581400"/>
            <a:ext cx="7658100" cy="296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6743" name="Text Box 7"/>
          <p:cNvSpPr txBox="1">
            <a:spLocks noChangeArrowheads="1"/>
          </p:cNvSpPr>
          <p:nvPr/>
        </p:nvSpPr>
        <p:spPr bwMode="auto">
          <a:xfrm>
            <a:off x="5029200" y="6521450"/>
            <a:ext cx="4114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sz="1600" b="1"/>
              <a:t>Nature Reviews Cancer (2001) Vol 1; 130-141</a:t>
            </a:r>
          </a:p>
        </p:txBody>
      </p:sp>
      <p:pic>
        <p:nvPicPr>
          <p:cNvPr id="116744" name="Picture 8" descr="21_1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43200" y="609600"/>
            <a:ext cx="4114800" cy="30559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16746" name="Rectangle 10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229600" cy="639763"/>
          </a:xfrm>
          <a:noFill/>
          <a:ln/>
        </p:spPr>
        <p:txBody>
          <a:bodyPr/>
          <a:lstStyle/>
          <a:p>
            <a:r>
              <a:rPr lang="en-GB" dirty="0" smtClean="0"/>
              <a:t>Suicide gene delivery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3576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4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 Therapy - Background</a:t>
            </a:r>
          </a:p>
        </p:txBody>
      </p:sp>
      <p:pic>
        <p:nvPicPr>
          <p:cNvPr id="103428" name="Picture 4" descr="BSBubbleBOY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80063" y="2119313"/>
            <a:ext cx="2465387" cy="33480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03429" name="Text Box 5"/>
          <p:cNvSpPr txBox="1">
            <a:spLocks noChangeArrowheads="1"/>
          </p:cNvSpPr>
          <p:nvPr/>
        </p:nvSpPr>
        <p:spPr bwMode="auto">
          <a:xfrm>
            <a:off x="6172200" y="5486400"/>
            <a:ext cx="2057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ja-JP" altLang="en-US" sz="1800">
                <a:latin typeface="Arial"/>
              </a:rPr>
              <a:t>“</a:t>
            </a:r>
            <a:r>
              <a:rPr lang="en-US" sz="1800">
                <a:latin typeface="Arial" charset="0"/>
              </a:rPr>
              <a:t>Bubble Boy</a:t>
            </a:r>
            <a:r>
              <a:rPr lang="ja-JP" altLang="en-US" sz="1800">
                <a:latin typeface="Arial"/>
              </a:rPr>
              <a:t>”</a:t>
            </a:r>
            <a:endParaRPr lang="en-US" sz="1800">
              <a:latin typeface="Arial" charset="0"/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447800"/>
            <a:ext cx="47244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b="1" dirty="0"/>
              <a:t>1990</a:t>
            </a:r>
            <a:r>
              <a:rPr lang="en-US" sz="2000" dirty="0"/>
              <a:t> - The first gene therapy journal </a:t>
            </a:r>
            <a:r>
              <a:rPr lang="en-US" sz="2000" dirty="0" smtClean="0">
                <a:solidFill>
                  <a:srgbClr val="00B050"/>
                </a:solidFill>
              </a:rPr>
              <a:t>was</a:t>
            </a:r>
            <a:r>
              <a:rPr lang="en-US" sz="2000" dirty="0" smtClean="0"/>
              <a:t> published</a:t>
            </a:r>
            <a:r>
              <a:rPr lang="en-US" sz="2000" dirty="0"/>
              <a:t>:</a:t>
            </a:r>
            <a:r>
              <a:rPr lang="en-US" sz="2000" dirty="0" smtClean="0"/>
              <a:t> </a:t>
            </a:r>
            <a:r>
              <a:rPr lang="en-US" sz="2000" i="1" dirty="0"/>
              <a:t>Human Gene Therapy</a:t>
            </a:r>
            <a:br>
              <a:rPr lang="en-US" sz="2000" i="1" dirty="0"/>
            </a:br>
            <a:endParaRPr lang="en-US" sz="2000" i="1" dirty="0"/>
          </a:p>
          <a:p>
            <a:pPr>
              <a:lnSpc>
                <a:spcPct val="90000"/>
              </a:lnSpc>
            </a:pPr>
            <a:r>
              <a:rPr lang="en-US" sz="2000" b="1" dirty="0"/>
              <a:t>1990</a:t>
            </a:r>
            <a:r>
              <a:rPr lang="en-US" sz="2000" dirty="0"/>
              <a:t> - The first approved gene therapy clinical trial took place when </a:t>
            </a:r>
            <a:r>
              <a:rPr lang="en-US" sz="2000" dirty="0" err="1"/>
              <a:t>Ashanthi</a:t>
            </a:r>
            <a:r>
              <a:rPr lang="en-US" sz="2000" dirty="0"/>
              <a:t> </a:t>
            </a:r>
            <a:r>
              <a:rPr lang="en-US" sz="2000" dirty="0" err="1"/>
              <a:t>DeSilva</a:t>
            </a:r>
            <a:r>
              <a:rPr lang="en-US" sz="2000" dirty="0"/>
              <a:t>, a 4 year old girl with ADA-deficient Severe Combined Immunodeficiency, was given her own T cells engineered with a retroviral vector carrying a normal ADA gene </a:t>
            </a:r>
            <a:br>
              <a:rPr lang="en-US" sz="2000" dirty="0"/>
            </a:b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b="1" dirty="0"/>
              <a:t>2000</a:t>
            </a:r>
            <a:r>
              <a:rPr lang="en-US" sz="2000" dirty="0"/>
              <a:t> - The first gene therapy cure was reported when Alain Fischer (Paris) succeeded in totally correcting children with SCID-X1, or </a:t>
            </a:r>
            <a:r>
              <a:rPr lang="ja-JP" altLang="en-US" sz="2000" dirty="0">
                <a:latin typeface="Arial"/>
              </a:rPr>
              <a:t>“</a:t>
            </a:r>
            <a:r>
              <a:rPr lang="en-US" sz="2000" dirty="0"/>
              <a:t>bubble boy</a:t>
            </a:r>
            <a:r>
              <a:rPr lang="ja-JP" altLang="en-US" sz="2000" dirty="0">
                <a:latin typeface="Arial"/>
              </a:rPr>
              <a:t>”</a:t>
            </a:r>
            <a:r>
              <a:rPr lang="en-US" sz="2000" dirty="0"/>
              <a:t> syndrome</a:t>
            </a:r>
          </a:p>
        </p:txBody>
      </p:sp>
    </p:spTree>
    <p:extLst>
      <p:ext uri="{BB962C8B-B14F-4D97-AF65-F5344CB8AC3E}">
        <p14:creationId xmlns:p14="http://schemas.microsoft.com/office/powerpoint/2010/main" val="256936641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Suicide gene delivery.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/>
              <a:t>| </a:t>
            </a:r>
            <a:r>
              <a:rPr lang="en-GB" sz="2800" dirty="0" smtClean="0"/>
              <a:t>The </a:t>
            </a:r>
            <a:r>
              <a:rPr lang="en-GB" sz="2800" dirty="0"/>
              <a:t>vector delivers a gene that encodes a </a:t>
            </a:r>
            <a:r>
              <a:rPr lang="en-GB" sz="2800" dirty="0" err="1"/>
              <a:t>prodrug</a:t>
            </a:r>
            <a:r>
              <a:rPr lang="en-GB" sz="2800" dirty="0"/>
              <a:t>-converting enzyme, such as herpes </a:t>
            </a:r>
            <a:r>
              <a:rPr lang="en-GB" sz="2800" dirty="0" smtClean="0"/>
              <a:t>simplex virus </a:t>
            </a:r>
            <a:r>
              <a:rPr lang="en-GB" sz="2800" dirty="0"/>
              <a:t>thymidine kinase (HSV-</a:t>
            </a:r>
            <a:r>
              <a:rPr lang="en-GB" sz="2800" dirty="0" err="1"/>
              <a:t>tk</a:t>
            </a:r>
            <a:r>
              <a:rPr lang="en-GB" sz="2800" dirty="0"/>
              <a:t>), to tumour and normal cells alike. Local delivery of either the </a:t>
            </a:r>
            <a:r>
              <a:rPr lang="en-GB" sz="2800" dirty="0" err="1"/>
              <a:t>prodrug</a:t>
            </a:r>
            <a:r>
              <a:rPr lang="en-GB" sz="2800" dirty="0"/>
              <a:t> (in this case, </a:t>
            </a:r>
            <a:r>
              <a:rPr lang="en-GB" sz="2800" dirty="0" err="1"/>
              <a:t>ganciclovir</a:t>
            </a:r>
            <a:r>
              <a:rPr lang="en-GB" sz="2800" dirty="0" smtClean="0"/>
              <a:t>) or </a:t>
            </a:r>
            <a:r>
              <a:rPr lang="en-GB" sz="2800" dirty="0"/>
              <a:t>the vector to the tumour provides specificity. The </a:t>
            </a:r>
            <a:r>
              <a:rPr lang="en-GB" sz="2800" dirty="0" err="1"/>
              <a:t>prodrug</a:t>
            </a:r>
            <a:r>
              <a:rPr lang="en-GB" sz="2800" dirty="0"/>
              <a:t> is converted to the active, cytotoxic metabolite in the </a:t>
            </a:r>
            <a:r>
              <a:rPr lang="en-GB" sz="2800" dirty="0" smtClean="0"/>
              <a:t>tumour cell</a:t>
            </a:r>
            <a:r>
              <a:rPr lang="en-GB" sz="2800" dirty="0"/>
              <a:t>, and diffusion to neighbouring cells confers a potent bystander effect.</a:t>
            </a:r>
          </a:p>
          <a:p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2870042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372600" cy="1143000"/>
          </a:xfrm>
        </p:spPr>
        <p:txBody>
          <a:bodyPr/>
          <a:lstStyle/>
          <a:p>
            <a:pPr eaLnBrk="1" hangingPunct="1"/>
            <a:r>
              <a:rPr lang="en-US" b="1">
                <a:solidFill>
                  <a:srgbClr val="FFCC00"/>
                </a:solidFill>
                <a:latin typeface="Arial Black" charset="0"/>
              </a:rPr>
              <a:t>Gene therapy for ADA deficiency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chemeClr val="bg1"/>
                </a:solidFill>
                <a:latin typeface="Arial" charset="0"/>
              </a:rPr>
              <a:t>Three approaches for treatment</a:t>
            </a:r>
          </a:p>
          <a:p>
            <a:pPr lvl="1" eaLnBrk="1" hangingPunct="1"/>
            <a:r>
              <a:rPr lang="en-US">
                <a:solidFill>
                  <a:schemeClr val="bg1"/>
                </a:solidFill>
                <a:latin typeface="Arial" charset="0"/>
              </a:rPr>
              <a:t>Bone marrow transplant</a:t>
            </a:r>
          </a:p>
          <a:p>
            <a:pPr lvl="1" eaLnBrk="1" hangingPunct="1"/>
            <a:r>
              <a:rPr lang="en-US">
                <a:solidFill>
                  <a:schemeClr val="bg1"/>
                </a:solidFill>
                <a:latin typeface="Arial" charset="0"/>
              </a:rPr>
              <a:t>Enzymatic replacement</a:t>
            </a:r>
          </a:p>
          <a:p>
            <a:pPr lvl="1" eaLnBrk="1" hangingPunct="1"/>
            <a:r>
              <a:rPr lang="en-US">
                <a:solidFill>
                  <a:schemeClr val="bg1"/>
                </a:solidFill>
                <a:latin typeface="Arial" charset="0"/>
              </a:rPr>
              <a:t>Gene therapy</a:t>
            </a:r>
          </a:p>
          <a:p>
            <a:pPr lvl="2" eaLnBrk="1" hangingPunct="1"/>
            <a:r>
              <a:rPr lang="en-US">
                <a:solidFill>
                  <a:schemeClr val="bg1"/>
                </a:solidFill>
                <a:latin typeface="Arial" charset="0"/>
              </a:rPr>
              <a:t>ADA small gene</a:t>
            </a:r>
          </a:p>
          <a:p>
            <a:pPr lvl="2" eaLnBrk="1" hangingPunct="1"/>
            <a:r>
              <a:rPr lang="en-US">
                <a:solidFill>
                  <a:schemeClr val="bg1"/>
                </a:solidFill>
                <a:latin typeface="Arial" charset="0"/>
              </a:rPr>
              <a:t>Cloned</a:t>
            </a:r>
          </a:p>
          <a:p>
            <a:pPr lvl="2" eaLnBrk="1" hangingPunct="1"/>
            <a:r>
              <a:rPr lang="en-US">
                <a:solidFill>
                  <a:schemeClr val="bg1"/>
                </a:solidFill>
                <a:latin typeface="Arial" charset="0"/>
              </a:rPr>
              <a:t>T-cells accessible and easy to culture </a:t>
            </a:r>
            <a:r>
              <a:rPr lang="en-US" i="1">
                <a:solidFill>
                  <a:schemeClr val="bg1"/>
                </a:solidFill>
                <a:latin typeface="Arial" charset="0"/>
              </a:rPr>
              <a:t>in vitro</a:t>
            </a:r>
          </a:p>
          <a:p>
            <a:pPr lvl="2" eaLnBrk="1" hangingPunct="1"/>
            <a:r>
              <a:rPr lang="en-US">
                <a:solidFill>
                  <a:schemeClr val="bg1"/>
                </a:solidFill>
                <a:latin typeface="Arial" charset="0"/>
              </a:rPr>
              <a:t>Recessive inheritance</a:t>
            </a:r>
          </a:p>
          <a:p>
            <a:pPr lvl="2" eaLnBrk="1" hangingPunct="1"/>
            <a:r>
              <a:rPr lang="en-US">
                <a:solidFill>
                  <a:schemeClr val="bg1"/>
                </a:solidFill>
                <a:latin typeface="Arial" charset="0"/>
              </a:rPr>
              <a:t>Gene expression is not tightly controlled</a:t>
            </a:r>
          </a:p>
          <a:p>
            <a:pPr lvl="1" eaLnBrk="1" hangingPunct="1"/>
            <a:endParaRPr lang="en-US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4634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5105400" y="457200"/>
            <a:ext cx="3886200" cy="5821363"/>
          </a:xfrm>
        </p:spPr>
        <p:txBody>
          <a:bodyPr/>
          <a:lstStyle/>
          <a:p>
            <a:pPr eaLnBrk="1" hangingPunct="1"/>
            <a:r>
              <a:rPr lang="en-US" b="1">
                <a:solidFill>
                  <a:srgbClr val="FFCC00"/>
                </a:solidFill>
                <a:latin typeface="Arial Black" charset="0"/>
              </a:rPr>
              <a:t>First gene therapy trial for ADA deficiency -1990</a:t>
            </a:r>
          </a:p>
        </p:txBody>
      </p:sp>
      <p:pic>
        <p:nvPicPr>
          <p:cNvPr id="23555" name="Picture 4" descr="scan0053"/>
          <p:cNvPicPr>
            <a:picLocks noChangeAspect="1" noChangeArrowheads="1"/>
          </p:cNvPicPr>
          <p:nvPr/>
        </p:nvPicPr>
        <p:blipFill>
          <a:blip r:embed="rId2">
            <a:lum bright="-6000" contras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0"/>
            <a:ext cx="4491038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5206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762125"/>
            <a:ext cx="8716963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216423" y="4660900"/>
            <a:ext cx="7638329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b="1" dirty="0"/>
              <a:t>2002</a:t>
            </a:r>
            <a:r>
              <a:rPr lang="it-IT" dirty="0"/>
              <a:t>: </a:t>
            </a:r>
            <a:r>
              <a:rPr lang="it-IT" dirty="0" smtClean="0"/>
              <a:t>new </a:t>
            </a:r>
            <a:r>
              <a:rPr lang="it-IT" dirty="0"/>
              <a:t>trial </a:t>
            </a:r>
            <a:r>
              <a:rPr lang="it-IT" dirty="0" err="1" smtClean="0"/>
              <a:t>using</a:t>
            </a:r>
            <a:r>
              <a:rPr lang="it-IT" dirty="0" smtClean="0"/>
              <a:t> a </a:t>
            </a:r>
            <a:r>
              <a:rPr lang="it-IT" dirty="0" err="1" smtClean="0"/>
              <a:t>retroviral</a:t>
            </a:r>
            <a:r>
              <a:rPr lang="it-IT" dirty="0" smtClean="0"/>
              <a:t> </a:t>
            </a:r>
            <a:r>
              <a:rPr lang="it-IT" dirty="0" err="1" smtClean="0"/>
              <a:t>vector</a:t>
            </a:r>
            <a:r>
              <a:rPr lang="it-IT" dirty="0" smtClean="0"/>
              <a:t> and </a:t>
            </a:r>
            <a:r>
              <a:rPr lang="it-IT" dirty="0" err="1" smtClean="0"/>
              <a:t>transduction</a:t>
            </a:r>
            <a:r>
              <a:rPr lang="it-IT" dirty="0" smtClean="0"/>
              <a:t> of</a:t>
            </a:r>
          </a:p>
          <a:p>
            <a:r>
              <a:rPr lang="it-IT" dirty="0" smtClean="0"/>
              <a:t>bone-</a:t>
            </a:r>
            <a:r>
              <a:rPr lang="it-IT" dirty="0" err="1" smtClean="0"/>
              <a:t>marrow</a:t>
            </a:r>
            <a:r>
              <a:rPr lang="it-IT" dirty="0" smtClean="0"/>
              <a:t> </a:t>
            </a:r>
            <a:r>
              <a:rPr lang="it-IT" dirty="0" err="1" smtClean="0"/>
              <a:t>precursors</a:t>
            </a:r>
            <a:r>
              <a:rPr lang="it-IT" dirty="0" smtClean="0"/>
              <a:t>, </a:t>
            </a:r>
            <a:r>
              <a:rPr lang="it-IT" dirty="0" err="1" smtClean="0"/>
              <a:t>without</a:t>
            </a:r>
            <a:r>
              <a:rPr lang="it-IT" dirty="0" smtClean="0"/>
              <a:t> PEG-ADA </a:t>
            </a:r>
            <a:r>
              <a:rPr lang="it-IT" dirty="0" err="1" smtClean="0"/>
              <a:t>administration</a:t>
            </a:r>
            <a:r>
              <a:rPr lang="it-IT" dirty="0" smtClean="0"/>
              <a:t>.</a:t>
            </a:r>
          </a:p>
          <a:p>
            <a:r>
              <a:rPr lang="it-IT" dirty="0" smtClean="0"/>
              <a:t> </a:t>
            </a:r>
            <a:r>
              <a:rPr lang="it-IT" b="1" dirty="0" err="1" smtClean="0"/>
              <a:t>Efficacy</a:t>
            </a:r>
            <a:r>
              <a:rPr lang="it-IT" b="1" dirty="0" smtClean="0"/>
              <a:t> </a:t>
            </a:r>
            <a:r>
              <a:rPr lang="it-IT" b="1" dirty="0" err="1" smtClean="0"/>
              <a:t>demonstrated</a:t>
            </a:r>
            <a:r>
              <a:rPr lang="it-IT" b="1" dirty="0" smtClean="0"/>
              <a:t>.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2271022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en-US" b="1">
                <a:solidFill>
                  <a:srgbClr val="FFCC00"/>
                </a:solidFill>
                <a:latin typeface="Arial Black" charset="0"/>
              </a:rPr>
              <a:t>Gene therapy for OTC deficiency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98638"/>
            <a:ext cx="8229600" cy="45259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>
                <a:solidFill>
                  <a:schemeClr val="bg1"/>
                </a:solidFill>
                <a:latin typeface="Arial" charset="0"/>
              </a:rPr>
              <a:t>In 1999, 18-year-old Jesse Gelsinger died from multiple organ failure 4 days after treatment for ornithine transcarbomylase deficiency.</a:t>
            </a:r>
          </a:p>
          <a:p>
            <a:pPr lvl="1" eaLnBrk="1" hangingPunct="1"/>
            <a:r>
              <a:rPr lang="en-US">
                <a:solidFill>
                  <a:schemeClr val="bg1"/>
                </a:solidFill>
                <a:latin typeface="Arial" charset="0"/>
              </a:rPr>
              <a:t>Death was triggered by severe immune response to the adenoviral vector </a:t>
            </a:r>
          </a:p>
          <a:p>
            <a:pPr eaLnBrk="1" hangingPunct="1"/>
            <a:endParaRPr lang="en-US">
              <a:solidFill>
                <a:schemeClr val="bg1"/>
              </a:solidFill>
              <a:latin typeface="Arial" charset="0"/>
            </a:endParaRPr>
          </a:p>
          <a:p>
            <a:pPr eaLnBrk="1" hangingPunct="1"/>
            <a:endParaRPr lang="en-US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5062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b="1">
                <a:solidFill>
                  <a:srgbClr val="FFCC00"/>
                </a:solidFill>
                <a:latin typeface="Arial Black" charset="0"/>
              </a:rPr>
              <a:t>Gene therapy for SCID-X1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89038"/>
            <a:ext cx="8382000" cy="4525962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dirty="0">
                <a:solidFill>
                  <a:schemeClr val="bg1"/>
                </a:solidFill>
                <a:latin typeface="Arial" charset="0"/>
              </a:rPr>
              <a:t>Mutation in gene for </a:t>
            </a:r>
            <a:r>
              <a:rPr lang="en-US" dirty="0" err="1">
                <a:solidFill>
                  <a:schemeClr val="bg1"/>
                </a:solidFill>
                <a:latin typeface="Symbol" charset="0"/>
              </a:rPr>
              <a:t>g</a:t>
            </a:r>
            <a:r>
              <a:rPr lang="en-US" baseline="-25000" dirty="0" err="1">
                <a:solidFill>
                  <a:schemeClr val="bg1"/>
                </a:solidFill>
                <a:latin typeface="Arial" charset="0"/>
              </a:rPr>
              <a:t>c</a:t>
            </a:r>
            <a:r>
              <a:rPr lang="en-US" dirty="0">
                <a:solidFill>
                  <a:schemeClr val="bg1"/>
                </a:solidFill>
                <a:latin typeface="Arial" charset="0"/>
              </a:rPr>
              <a:t>-cytokine receptor</a:t>
            </a:r>
          </a:p>
          <a:p>
            <a:pPr eaLnBrk="1" hangingPunct="1">
              <a:spcBef>
                <a:spcPct val="0"/>
              </a:spcBef>
            </a:pPr>
            <a:endParaRPr lang="en-US" dirty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dirty="0">
                <a:solidFill>
                  <a:schemeClr val="bg1"/>
                </a:solidFill>
                <a:latin typeface="Arial" charset="0"/>
              </a:rPr>
              <a:t>10 </a:t>
            </a:r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months </a:t>
            </a:r>
            <a:r>
              <a:rPr lang="en-US" dirty="0">
                <a:solidFill>
                  <a:schemeClr val="bg1"/>
                </a:solidFill>
                <a:latin typeface="Arial" charset="0"/>
              </a:rPr>
              <a:t>follow-up two patients</a:t>
            </a:r>
            <a:r>
              <a:rPr lang="ja-JP" altLang="en-US" dirty="0">
                <a:solidFill>
                  <a:schemeClr val="bg1"/>
                </a:solidFill>
                <a:latin typeface="Arial" charset="0"/>
              </a:rPr>
              <a:t>’</a:t>
            </a:r>
            <a:r>
              <a:rPr lang="en-US" dirty="0">
                <a:solidFill>
                  <a:schemeClr val="bg1"/>
                </a:solidFill>
                <a:latin typeface="Arial" charset="0"/>
              </a:rPr>
              <a:t> T-cells expressed normal </a:t>
            </a:r>
            <a:r>
              <a:rPr lang="en-US" dirty="0" err="1">
                <a:solidFill>
                  <a:schemeClr val="bg1"/>
                </a:solidFill>
                <a:latin typeface="Symbol" charset="0"/>
              </a:rPr>
              <a:t>g</a:t>
            </a:r>
            <a:r>
              <a:rPr lang="en-US" baseline="-25000" dirty="0" err="1">
                <a:solidFill>
                  <a:schemeClr val="bg1"/>
                </a:solidFill>
                <a:latin typeface="Arial" charset="0"/>
              </a:rPr>
              <a:t>c</a:t>
            </a:r>
            <a:r>
              <a:rPr lang="en-US" dirty="0">
                <a:solidFill>
                  <a:schemeClr val="bg1"/>
                </a:solidFill>
                <a:latin typeface="Arial" charset="0"/>
              </a:rPr>
              <a:t>-cytokine receptor</a:t>
            </a:r>
          </a:p>
          <a:p>
            <a:pPr eaLnBrk="1" hangingPunct="1">
              <a:spcBef>
                <a:spcPct val="0"/>
              </a:spcBef>
            </a:pPr>
            <a:endParaRPr lang="en-US" dirty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dirty="0">
                <a:solidFill>
                  <a:schemeClr val="bg1"/>
                </a:solidFill>
                <a:latin typeface="Arial" charset="0"/>
              </a:rPr>
              <a:t>However, in a French study 3/10 patients developed leukemia within three years</a:t>
            </a:r>
          </a:p>
          <a:p>
            <a:pPr lvl="1" eaLnBrk="1" hangingPunct="1">
              <a:spcBef>
                <a:spcPct val="0"/>
              </a:spcBef>
            </a:pPr>
            <a:r>
              <a:rPr lang="en-US" dirty="0">
                <a:solidFill>
                  <a:schemeClr val="bg1"/>
                </a:solidFill>
                <a:latin typeface="Arial" charset="0"/>
              </a:rPr>
              <a:t>Integration of retroviral DNA next to an oncogene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endParaRPr lang="en-US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4343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8513" y="404813"/>
            <a:ext cx="4059237" cy="574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Text Box 4"/>
          <p:cNvSpPr txBox="1">
            <a:spLocks noChangeArrowheads="1"/>
          </p:cNvSpPr>
          <p:nvPr/>
        </p:nvSpPr>
        <p:spPr bwMode="auto">
          <a:xfrm>
            <a:off x="207963" y="188913"/>
            <a:ext cx="33725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dirty="0" smtClean="0"/>
              <a:t>Gene </a:t>
            </a:r>
            <a:r>
              <a:rPr lang="it-IT" dirty="0" err="1" smtClean="0"/>
              <a:t>therapy</a:t>
            </a:r>
            <a:r>
              <a:rPr lang="it-IT" dirty="0" smtClean="0"/>
              <a:t> for </a:t>
            </a:r>
            <a:r>
              <a:rPr lang="it-IT" dirty="0"/>
              <a:t>SCID-X</a:t>
            </a:r>
          </a:p>
        </p:txBody>
      </p:sp>
    </p:spTree>
    <p:extLst>
      <p:ext uri="{BB962C8B-B14F-4D97-AF65-F5344CB8AC3E}">
        <p14:creationId xmlns:p14="http://schemas.microsoft.com/office/powerpoint/2010/main" val="2703625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Gene Therapy as a Treatment for </a:t>
            </a:r>
            <a:r>
              <a:rPr lang="en-US" sz="4000" dirty="0" smtClean="0"/>
              <a:t>SCID-X</a:t>
            </a:r>
            <a:endParaRPr lang="en-US" sz="4000" dirty="0"/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X-linked severe combined immunodeficiency (X-SCID) is a disease that affects young children and is usually fatal within their first year of life.</a:t>
            </a:r>
          </a:p>
          <a:p>
            <a:pPr>
              <a:lnSpc>
                <a:spcPct val="90000"/>
              </a:lnSpc>
            </a:pPr>
            <a:r>
              <a:rPr lang="en-US" sz="2800"/>
              <a:t>Bone marrow transplants are usually the best option for treatment, but with the difficulty in finding a donor who matches the patient, gene therapy has become a new alternative.</a:t>
            </a:r>
          </a:p>
          <a:p>
            <a:pPr>
              <a:lnSpc>
                <a:spcPct val="90000"/>
              </a:lnSpc>
            </a:pPr>
            <a:r>
              <a:rPr lang="en-US" sz="2800"/>
              <a:t>Clinical trials for treating X-SCID patients have been marked by mixed results</a:t>
            </a:r>
          </a:p>
        </p:txBody>
      </p:sp>
    </p:spTree>
    <p:extLst>
      <p:ext uri="{BB962C8B-B14F-4D97-AF65-F5344CB8AC3E}">
        <p14:creationId xmlns:p14="http://schemas.microsoft.com/office/powerpoint/2010/main" val="2598607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9725" y="338138"/>
            <a:ext cx="5995988" cy="621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38925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9063" y="1647825"/>
            <a:ext cx="8904287" cy="355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99594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 Therapy - Background</a:t>
            </a:r>
          </a:p>
        </p:txBody>
      </p:sp>
      <p:pic>
        <p:nvPicPr>
          <p:cNvPr id="104451" name="Picture 3" descr="GeneTherapyTimeline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447800"/>
            <a:ext cx="8274050" cy="50577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8379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en-US" sz="2400"/>
              <a:t>One of the patients involved in the Fischer trials has developed leukemia two and a half years after the initial gene therapy treatment (</a:t>
            </a:r>
            <a:r>
              <a:rPr lang="en-US" sz="2400" i="1"/>
              <a:t>Gene Therapy).</a:t>
            </a:r>
          </a:p>
          <a:p>
            <a:r>
              <a:rPr lang="en-US" sz="2400"/>
              <a:t>Two of eleven patients involved in a similar study in France have also developed leukemia (</a:t>
            </a:r>
            <a:r>
              <a:rPr lang="en-US" sz="2400" i="1"/>
              <a:t>Trends in Biotechnology).</a:t>
            </a:r>
          </a:p>
          <a:p>
            <a:r>
              <a:rPr lang="en-US" sz="2400"/>
              <a:t>The gene therapy treatments have resulted in the overexpression of the a gene that may be an oncogene and is located at the site of the retroviral insertion.  </a:t>
            </a:r>
          </a:p>
          <a:p>
            <a:r>
              <a:rPr lang="en-US" sz="2400"/>
              <a:t>The site of insertion is the first intron of the LMO-2 gene, which is located on chromosome eleven.  LMO-2 is also the site of a translocation that occurs in leukemia.  This observation clearly correlates the retroviral insertion as the cause of leukemia in the patients.</a:t>
            </a:r>
          </a:p>
        </p:txBody>
      </p:sp>
    </p:spTree>
    <p:extLst>
      <p:ext uri="{BB962C8B-B14F-4D97-AF65-F5344CB8AC3E}">
        <p14:creationId xmlns:p14="http://schemas.microsoft.com/office/powerpoint/2010/main" val="1637857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8229600" cy="4876800"/>
          </a:xfrm>
        </p:spPr>
        <p:txBody>
          <a:bodyPr/>
          <a:lstStyle/>
          <a:p>
            <a:r>
              <a:rPr lang="en-US" sz="2400"/>
              <a:t>Law of Unintended Consequences?</a:t>
            </a:r>
          </a:p>
          <a:p>
            <a:r>
              <a:rPr lang="en-US" sz="2400"/>
              <a:t>It is still unknown whether the development of leukemia in these clinical studies was the result of a premature treatment (which could be eliminated with further research and development) or if it is a permanent risk.</a:t>
            </a:r>
          </a:p>
          <a:p>
            <a:r>
              <a:rPr lang="en-US" sz="2400"/>
              <a:t>Despite the fact that without treatment, X-SCID is a fatal disease, there is still an ethical question of whether or not it is right to subject a sick child to the possibility of developing another disease through the risks of gene therapy treatments.</a:t>
            </a:r>
          </a:p>
        </p:txBody>
      </p:sp>
    </p:spTree>
    <p:extLst>
      <p:ext uri="{BB962C8B-B14F-4D97-AF65-F5344CB8AC3E}">
        <p14:creationId xmlns:p14="http://schemas.microsoft.com/office/powerpoint/2010/main" val="771412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67075" y="285750"/>
            <a:ext cx="2609850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3728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14450" y="258763"/>
            <a:ext cx="6751638" cy="441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03338" y="5084763"/>
            <a:ext cx="6905625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16426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8325" y="146050"/>
            <a:ext cx="3887788" cy="209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463" y="2435225"/>
            <a:ext cx="3914775" cy="162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18075" y="339725"/>
            <a:ext cx="3695700" cy="315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19650" y="3751263"/>
            <a:ext cx="3943350" cy="282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24543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Gene Therapy used to Treat Type I Diabetes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286000"/>
            <a:ext cx="8229600" cy="3886200"/>
          </a:xfrm>
        </p:spPr>
        <p:txBody>
          <a:bodyPr/>
          <a:lstStyle/>
          <a:p>
            <a:r>
              <a:rPr lang="en-US" sz="2800"/>
              <a:t>Study by Lee, Kim, Kim, Shin, and Yoon performed in Korea (2000).  Their results were published in </a:t>
            </a:r>
            <a:r>
              <a:rPr lang="en-US" sz="2800" i="1"/>
              <a:t>Nature</a:t>
            </a:r>
          </a:p>
          <a:p>
            <a:r>
              <a:rPr lang="en-US" sz="2800"/>
              <a:t>Type I diabetes is caused by the destruction of insulin-producing pancreatic </a:t>
            </a:r>
            <a:r>
              <a:rPr lang="el-GR" sz="2800"/>
              <a:t>β</a:t>
            </a:r>
            <a:r>
              <a:rPr lang="en-US" sz="2800"/>
              <a:t> cells by an inappropriate autoimmune response</a:t>
            </a:r>
            <a:endParaRPr lang="el-GR" sz="2800"/>
          </a:p>
        </p:txBody>
      </p:sp>
    </p:spTree>
    <p:extLst>
      <p:ext uri="{BB962C8B-B14F-4D97-AF65-F5344CB8AC3E}">
        <p14:creationId xmlns:p14="http://schemas.microsoft.com/office/powerpoint/2010/main" val="1240677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06363"/>
          </a:xfrm>
        </p:spPr>
        <p:txBody>
          <a:bodyPr/>
          <a:lstStyle/>
          <a:p>
            <a:endParaRPr lang="it-IT" sz="4000"/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82296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600"/>
              <a:t>This experiment was performed on mice and rats but the results may result in future implications for humans</a:t>
            </a:r>
          </a:p>
          <a:p>
            <a:pPr>
              <a:lnSpc>
                <a:spcPct val="90000"/>
              </a:lnSpc>
            </a:pPr>
            <a:r>
              <a:rPr lang="en-US" sz="2600"/>
              <a:t>Scientists used a recombinant adeno-associated virus (rAAV) to insert a gene that results in the expression of a single-chain insulin analogue (SIA) into streptozotocin-induced diabetic rats and autoimmune diabetic mice.</a:t>
            </a:r>
          </a:p>
          <a:p>
            <a:pPr>
              <a:lnSpc>
                <a:spcPct val="90000"/>
              </a:lnSpc>
            </a:pPr>
            <a:r>
              <a:rPr lang="en-US" sz="2600"/>
              <a:t>First, the gene was cloned under the L-type pyruvate kinase (LPK) promoter, which regulates the expression of SIA in response to glucose levels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600"/>
          </a:p>
        </p:txBody>
      </p:sp>
    </p:spTree>
    <p:extLst>
      <p:ext uri="{BB962C8B-B14F-4D97-AF65-F5344CB8AC3E}">
        <p14:creationId xmlns:p14="http://schemas.microsoft.com/office/powerpoint/2010/main" val="3557506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4129088"/>
            <a:ext cx="7772400" cy="13858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The LPK-SIA gene was then attached to a recombinant adeno-associated virus and integrated into the host chromosomal DNA</a:t>
            </a:r>
          </a:p>
          <a:p>
            <a:pPr>
              <a:lnSpc>
                <a:spcPct val="90000"/>
              </a:lnSpc>
            </a:pPr>
            <a:endParaRPr lang="en-US" sz="2800"/>
          </a:p>
          <a:p>
            <a:pPr>
              <a:lnSpc>
                <a:spcPct val="90000"/>
              </a:lnSpc>
            </a:pPr>
            <a:endParaRPr lang="en-US" sz="2800"/>
          </a:p>
        </p:txBody>
      </p:sp>
      <p:pic>
        <p:nvPicPr>
          <p:cNvPr id="148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796925"/>
            <a:ext cx="5334000" cy="225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6898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304800"/>
            <a:ext cx="8229600" cy="4525963"/>
          </a:xfrm>
        </p:spPr>
        <p:txBody>
          <a:bodyPr/>
          <a:lstStyle/>
          <a:p>
            <a:r>
              <a:rPr lang="en-US" sz="2800"/>
              <a:t>After insertion of the rAAV-LPK-SIA, the rats displayed a drop in glucose levels that reached a range of normoglycaemia within one week of treatment.  The rates remained in this range for more than eight months.</a:t>
            </a:r>
          </a:p>
          <a:p>
            <a:pPr>
              <a:buFontTx/>
              <a:buNone/>
            </a:pPr>
            <a:endParaRPr lang="en-US"/>
          </a:p>
        </p:txBody>
      </p:sp>
      <p:pic>
        <p:nvPicPr>
          <p:cNvPr id="149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276600"/>
            <a:ext cx="5943600" cy="305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721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457200"/>
            <a:ext cx="8229600" cy="5791200"/>
          </a:xfrm>
        </p:spPr>
        <p:txBody>
          <a:bodyPr/>
          <a:lstStyle/>
          <a:p>
            <a:r>
              <a:rPr lang="en-US" sz="2800"/>
              <a:t>In addition to eight months of controlled glucose levels, there were no visible side affects from the gene therapy.</a:t>
            </a:r>
          </a:p>
          <a:p>
            <a:r>
              <a:rPr lang="en-US" sz="2800"/>
              <a:t>While the results did not show permanent remission, the  control of glucose levels from the insertion of the SIA gene was promising.</a:t>
            </a:r>
          </a:p>
          <a:p>
            <a:r>
              <a:rPr lang="en-US" sz="2800"/>
              <a:t>This form of gene therapy may provide a cure for type I diabetes for humans in the future (but a lot more research would be required before that can happen).</a:t>
            </a:r>
          </a:p>
          <a:p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2085072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>
                <a:solidFill>
                  <a:srgbClr val="FFCC00"/>
                </a:solidFill>
                <a:latin typeface="Arial Black" charset="0"/>
              </a:rPr>
              <a:t>GENE THERAPY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4000" dirty="0">
                <a:solidFill>
                  <a:schemeClr val="bg1"/>
                </a:solidFill>
                <a:latin typeface="Arial Black" charset="0"/>
              </a:rPr>
              <a:t>	Any procedure intended to treat or alleviate </a:t>
            </a:r>
            <a:r>
              <a:rPr lang="en-US" sz="4000" dirty="0" smtClean="0">
                <a:solidFill>
                  <a:schemeClr val="bg1"/>
                </a:solidFill>
                <a:latin typeface="Arial Black" charset="0"/>
              </a:rPr>
              <a:t>a disease </a:t>
            </a:r>
            <a:r>
              <a:rPr lang="en-US" sz="4000" dirty="0">
                <a:solidFill>
                  <a:schemeClr val="bg1"/>
                </a:solidFill>
                <a:latin typeface="Arial Black" charset="0"/>
              </a:rPr>
              <a:t>by genetically modifying the cells of a patient</a:t>
            </a:r>
          </a:p>
        </p:txBody>
      </p:sp>
    </p:spTree>
    <p:extLst>
      <p:ext uri="{BB962C8B-B14F-4D97-AF65-F5344CB8AC3E}">
        <p14:creationId xmlns:p14="http://schemas.microsoft.com/office/powerpoint/2010/main" val="1845517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Times New Roman" charset="0"/>
              </a:rPr>
              <a:t>Postnatal Gene Therapy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cs typeface="Times New Roman" charset="0"/>
              </a:rPr>
              <a:t>Purpose</a:t>
            </a:r>
            <a:r>
              <a:rPr lang="en-US" dirty="0">
                <a:cs typeface="Times New Roman" charset="0"/>
              </a:rPr>
              <a:t>: Correction of the deleterious effects of genetic disease via long term integration of gene sequences into a patient</a:t>
            </a:r>
            <a:r>
              <a:rPr lang="ja-JP" altLang="en-US" dirty="0">
                <a:cs typeface="Times New Roman" charset="0"/>
              </a:rPr>
              <a:t>’</a:t>
            </a:r>
            <a:r>
              <a:rPr lang="en-US" dirty="0">
                <a:cs typeface="Times New Roman" charset="0"/>
              </a:rPr>
              <a:t>s </a:t>
            </a:r>
            <a:r>
              <a:rPr lang="en-US" dirty="0" smtClean="0">
                <a:cs typeface="Times New Roman" charset="0"/>
              </a:rPr>
              <a:t>genome</a:t>
            </a:r>
            <a:endParaRPr lang="en-US" dirty="0"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9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cs typeface="Times New Roman" charset="0"/>
              </a:rPr>
              <a:t>Gene Therapy Progress and Prospects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400">
                <a:cs typeface="Times New Roman" charset="0"/>
              </a:rPr>
              <a:t>Fetal gene Therapy: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>
                <a:cs typeface="Times New Roman" charset="0"/>
              </a:rPr>
              <a:t>Also known as prenatal or </a:t>
            </a:r>
            <a:r>
              <a:rPr lang="en-US" sz="2400" i="1">
                <a:cs typeface="Times New Roman" charset="0"/>
              </a:rPr>
              <a:t>in utero</a:t>
            </a:r>
            <a:r>
              <a:rPr lang="en-US" sz="2400">
                <a:cs typeface="Times New Roman" charset="0"/>
              </a:rPr>
              <a:t> gene therapy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>
                <a:cs typeface="Times New Roman" charset="0"/>
              </a:rPr>
              <a:t>Targets genetic diseases which require lifelong correction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>
                <a:cs typeface="Times New Roman" charset="0"/>
              </a:rPr>
              <a:t>The concept of fetal gene therapy is based on the following aims: </a:t>
            </a:r>
          </a:p>
          <a:p>
            <a:pPr>
              <a:lnSpc>
                <a:spcPct val="90000"/>
              </a:lnSpc>
            </a:pPr>
            <a:r>
              <a:rPr lang="en-US" sz="2400">
                <a:cs typeface="Times New Roman" charset="0"/>
              </a:rPr>
              <a:t>avoiding early-onset manifestation of life-threatening genetic conditions </a:t>
            </a:r>
          </a:p>
          <a:p>
            <a:pPr>
              <a:lnSpc>
                <a:spcPct val="90000"/>
              </a:lnSpc>
            </a:pPr>
            <a:r>
              <a:rPr lang="en-US" sz="2400">
                <a:cs typeface="Times New Roman" charset="0"/>
              </a:rPr>
              <a:t>achieving permanent correction of such diseases by stable transduction of relevant fetal progenitor cell populations </a:t>
            </a:r>
          </a:p>
          <a:p>
            <a:pPr>
              <a:lnSpc>
                <a:spcPct val="90000"/>
              </a:lnSpc>
            </a:pPr>
            <a:r>
              <a:rPr lang="en-US" sz="2400">
                <a:cs typeface="Times New Roman" charset="0"/>
              </a:rPr>
              <a:t>Avoiding immune reactions against the therapeutic vector and transgene by induction of tolerance.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>
                <a:cs typeface="Times New Roman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40888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cs typeface="Times New Roman" charset="0"/>
              </a:rPr>
              <a:t>First proofs of principle for therapeutic in utero gene application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>
                <a:cs typeface="Times New Roman" charset="0"/>
              </a:rPr>
              <a:t>First successful therapeutic application of gene transfer </a:t>
            </a:r>
            <a:r>
              <a:rPr lang="en-US" i="1">
                <a:cs typeface="Times New Roman" charset="0"/>
              </a:rPr>
              <a:t>in utero</a:t>
            </a:r>
            <a:r>
              <a:rPr lang="en-US">
                <a:cs typeface="Times New Roman" charset="0"/>
              </a:rPr>
              <a:t> was carried out in 2003 by Seppen et al.</a:t>
            </a:r>
          </a:p>
          <a:p>
            <a:pPr>
              <a:lnSpc>
                <a:spcPct val="90000"/>
              </a:lnSpc>
            </a:pPr>
            <a:r>
              <a:rPr lang="en-US">
                <a:cs typeface="Times New Roman" charset="0"/>
              </a:rPr>
              <a:t>This was achieved by direct injection of a lentiviral vector expressing the human bilirubin UDP-glucuronyltransferase (UGT1A1) gene under control of the phosphoglycerate kinase promoter into the liver of Gunn rat fetuses. </a:t>
            </a:r>
          </a:p>
        </p:txBody>
      </p:sp>
    </p:spTree>
    <p:extLst>
      <p:ext uri="{BB962C8B-B14F-4D97-AF65-F5344CB8AC3E}">
        <p14:creationId xmlns:p14="http://schemas.microsoft.com/office/powerpoint/2010/main" val="2896186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Times New Roman" charset="0"/>
              </a:rPr>
              <a:t>Benefits of prenatal gene therapy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Times New Roman" charset="0"/>
              </a:rPr>
              <a:t>Provides early phenotypic correction, reducing or avoiding otherwise devastating effects of genetic disease</a:t>
            </a:r>
          </a:p>
          <a:p>
            <a:r>
              <a:rPr lang="en-US">
                <a:cs typeface="Times New Roman" charset="0"/>
              </a:rPr>
              <a:t>Demonstration of long-term postnatal therapeutic protein production</a:t>
            </a:r>
          </a:p>
          <a:p>
            <a:r>
              <a:rPr lang="en-US">
                <a:cs typeface="Times New Roman" charset="0"/>
              </a:rPr>
              <a:t>Tolerance to the transgenic protein can be induced by </a:t>
            </a:r>
            <a:r>
              <a:rPr lang="en-US" i="1">
                <a:cs typeface="Times New Roman" charset="0"/>
              </a:rPr>
              <a:t>in utero</a:t>
            </a:r>
            <a:r>
              <a:rPr lang="en-US">
                <a:cs typeface="Times New Roman" charset="0"/>
              </a:rPr>
              <a:t> expression</a:t>
            </a:r>
          </a:p>
        </p:txBody>
      </p:sp>
    </p:spTree>
    <p:extLst>
      <p:ext uri="{BB962C8B-B14F-4D97-AF65-F5344CB8AC3E}">
        <p14:creationId xmlns:p14="http://schemas.microsoft.com/office/powerpoint/2010/main" val="1437120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229600" cy="5440363"/>
          </a:xfrm>
        </p:spPr>
        <p:txBody>
          <a:bodyPr/>
          <a:lstStyle/>
          <a:p>
            <a:pPr>
              <a:buFontTx/>
              <a:buNone/>
            </a:pPr>
            <a:r>
              <a:rPr lang="en-US">
                <a:cs typeface="Times New Roman" charset="0"/>
              </a:rPr>
              <a:t>	</a:t>
            </a:r>
            <a:r>
              <a:rPr lang="ja-JP" altLang="en-US">
                <a:cs typeface="Times New Roman" charset="0"/>
              </a:rPr>
              <a:t>“</a:t>
            </a:r>
            <a:r>
              <a:rPr lang="en-US">
                <a:cs typeface="Times New Roman" charset="0"/>
              </a:rPr>
              <a:t>Although fetal gene therapy will not replace postnatal gene therapy, it is essentially a preventive approach to the management of otherwise predominantly incurable diseases and would therefore – if successful and safe – be most effectively conducted in conjunction with prenatal screening programmes.</a:t>
            </a:r>
            <a:r>
              <a:rPr lang="ja-JP" altLang="en-US">
                <a:cs typeface="Times New Roman" charset="0"/>
              </a:rPr>
              <a:t>”</a:t>
            </a:r>
            <a:endParaRPr lang="en-US">
              <a:cs typeface="Times New Roman" charset="0"/>
            </a:endParaRPr>
          </a:p>
          <a:p>
            <a:pPr>
              <a:buFontTx/>
              <a:buNone/>
            </a:pPr>
            <a:endParaRPr lang="en-US">
              <a:cs typeface="Times New Roman" charset="0"/>
            </a:endParaRPr>
          </a:p>
          <a:p>
            <a:endParaRPr lang="en-US"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5482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Times New Roman" charset="0"/>
              </a:rPr>
              <a:t>Progress in Prenatal Gene Therapy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Times New Roman" charset="0"/>
              </a:rPr>
              <a:t>Disparity between species must be taken into account when considering administration of human fetal gene therapy</a:t>
            </a:r>
          </a:p>
          <a:p>
            <a:r>
              <a:rPr lang="en-US">
                <a:cs typeface="Times New Roman" charset="0"/>
              </a:rPr>
              <a:t>Minimally invasive methods of ultrasound guided gene delivery are being devised in large animal models</a:t>
            </a:r>
          </a:p>
          <a:p>
            <a:endParaRPr lang="en-US">
              <a:cs typeface="Times New Roman" charset="0"/>
            </a:endParaRPr>
          </a:p>
          <a:p>
            <a:endParaRPr lang="en-US"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9902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8" y="19050"/>
            <a:ext cx="9072562" cy="680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05131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33328"/>
            <a:ext cx="7772400" cy="1143000"/>
          </a:xfrm>
        </p:spPr>
        <p:txBody>
          <a:bodyPr/>
          <a:lstStyle/>
          <a:p>
            <a:r>
              <a:rPr lang="en-US" dirty="0" smtClean="0"/>
              <a:t>How can we genetically modify patient’s cells?</a:t>
            </a:r>
            <a:endParaRPr lang="en-US" dirty="0"/>
          </a:p>
        </p:txBody>
      </p:sp>
      <p:pic>
        <p:nvPicPr>
          <p:cNvPr id="108548" name="Picture 4" descr="gene-therapy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9200" y="2057400"/>
            <a:ext cx="3800475" cy="3387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524000"/>
            <a:ext cx="45720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/>
              <a:t>Researchers may use one of several approaches for correcting faulty genes: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A normal gene may be inserted into a location within the genome to replace a nonfunctional gene. </a:t>
            </a:r>
            <a:r>
              <a:rPr lang="en-US" sz="1800" dirty="0" smtClean="0">
                <a:solidFill>
                  <a:srgbClr val="00B050"/>
                </a:solidFill>
              </a:rPr>
              <a:t>This is the </a:t>
            </a:r>
            <a:r>
              <a:rPr lang="en-US" sz="1800" dirty="0" smtClean="0"/>
              <a:t>most </a:t>
            </a:r>
            <a:r>
              <a:rPr lang="en-US" sz="1800" dirty="0"/>
              <a:t>common approach. 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An abnormal gene could be swapped for a normal gene through homologous recombination. 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The </a:t>
            </a:r>
            <a:r>
              <a:rPr lang="en-US" sz="1800" dirty="0"/>
              <a:t>regulation (the degree to which a gene is turned on or off) of a particular gene could be altered. </a:t>
            </a:r>
          </a:p>
          <a:p>
            <a:pPr>
              <a:lnSpc>
                <a:spcPct val="90000"/>
              </a:lnSpc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0948472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.5"/>
</p:tagLst>
</file>

<file path=ppt/theme/theme1.xml><?xml version="1.0" encoding="utf-8"?>
<a:theme xmlns:a="http://schemas.openxmlformats.org/drawingml/2006/main" name="Presentazione vuota">
  <a:themeElements>
    <a:clrScheme name="Presentazione vuo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esentazione vuo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Presentazione vuo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C:\Programmi\Microsoft Office\Modelli\Presentazione vuota.pot</Template>
  <TotalTime>6927</TotalTime>
  <Words>3420</Words>
  <Application>Microsoft Macintosh PowerPoint</Application>
  <PresentationFormat>Presentazione su schermo (4:3)</PresentationFormat>
  <Paragraphs>380</Paragraphs>
  <Slides>86</Slides>
  <Notes>36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86</vt:i4>
      </vt:variant>
    </vt:vector>
  </HeadingPairs>
  <TitlesOfParts>
    <vt:vector size="88" baseType="lpstr">
      <vt:lpstr>Presentazione vuota</vt:lpstr>
      <vt:lpstr>Immagine bitmap</vt:lpstr>
      <vt:lpstr>Presentazione di PowerPoint</vt:lpstr>
      <vt:lpstr>1990: Michael Blaese in the United States applies the first gene therapy procedure on a child with a SCID, a hereditary severe combined immunodeficiency</vt:lpstr>
      <vt:lpstr>Gene Therapy</vt:lpstr>
      <vt:lpstr>Gene Therapy - Background</vt:lpstr>
      <vt:lpstr>Gene Therapy - Background</vt:lpstr>
      <vt:lpstr>Gene Therapy - Background</vt:lpstr>
      <vt:lpstr>Gene Therapy - Background</vt:lpstr>
      <vt:lpstr>GENE THERAPY</vt:lpstr>
      <vt:lpstr>How can we genetically modify patient’s cells?</vt:lpstr>
      <vt:lpstr>GENE THERAPY</vt:lpstr>
      <vt:lpstr>DELIVERY MECHANISMS</vt:lpstr>
      <vt:lpstr>Presentazione di PowerPoint</vt:lpstr>
      <vt:lpstr>Presentazione di PowerPoint</vt:lpstr>
      <vt:lpstr>TYPES OF CELLS MODIFIED</vt:lpstr>
      <vt:lpstr>Presentazione di PowerPoint</vt:lpstr>
      <vt:lpstr>Presentazione di PowerPoint</vt:lpstr>
      <vt:lpstr>Mechanism of modification  3. Targeted killing of specific cells</vt:lpstr>
      <vt:lpstr>Presentazione di PowerPoint</vt:lpstr>
      <vt:lpstr>Amenability to gene therapy </vt:lpstr>
      <vt:lpstr>Gene transfer</vt:lpstr>
      <vt:lpstr>Vectors</vt:lpstr>
      <vt:lpstr>Presentazione di PowerPoint</vt:lpstr>
      <vt:lpstr> Vectors in use</vt:lpstr>
      <vt:lpstr>Retroviruses</vt:lpstr>
      <vt:lpstr>Presentazione di PowerPoint</vt:lpstr>
      <vt:lpstr>Adenoviruses</vt:lpstr>
      <vt:lpstr>Presentazione di PowerPoint</vt:lpstr>
      <vt:lpstr>Presentazione di PowerPoint</vt:lpstr>
      <vt:lpstr>Non-viral options</vt:lpstr>
      <vt:lpstr>Liposomes</vt:lpstr>
      <vt:lpstr>Plasmids</vt:lpstr>
      <vt:lpstr>The Ethics and Social Concerns Surrounding Gene Therapy</vt:lpstr>
      <vt:lpstr>Is Gene Therapy Ethical? </vt:lpstr>
      <vt:lpstr>Problems With Gene Therapy?</vt:lpstr>
      <vt:lpstr>Risks of Gene Therapy</vt:lpstr>
      <vt:lpstr>Immune System Complications</vt:lpstr>
      <vt:lpstr>Viral Vectors</vt:lpstr>
      <vt:lpstr>Over-Expression</vt:lpstr>
      <vt:lpstr>Presentazione di PowerPoint</vt:lpstr>
      <vt:lpstr>Presentazione di PowerPoint</vt:lpstr>
      <vt:lpstr>Presentazione di PowerPoint</vt:lpstr>
      <vt:lpstr>Cancer gene therapy</vt:lpstr>
      <vt:lpstr>delivery</vt:lpstr>
      <vt:lpstr>Gene augmentation</vt:lpstr>
      <vt:lpstr>Gene replacement</vt:lpstr>
      <vt:lpstr>Specific inhibition of gene expression</vt:lpstr>
      <vt:lpstr>Antisense therapy</vt:lpstr>
      <vt:lpstr>siRNA therapy</vt:lpstr>
      <vt:lpstr>RNA Interference</vt:lpstr>
      <vt:lpstr>Presentazione di PowerPoint</vt:lpstr>
      <vt:lpstr>Ribozymes</vt:lpstr>
      <vt:lpstr>Targeted cell death</vt:lpstr>
      <vt:lpstr>Targeted cell death</vt:lpstr>
      <vt:lpstr>Conditionally replicating viruses </vt:lpstr>
      <vt:lpstr>Conditionally replicating viruses. </vt:lpstr>
      <vt:lpstr>Tumour-suppressor gene delivery</vt:lpstr>
      <vt:lpstr>Delivery of agents that block oncogene expression</vt:lpstr>
      <vt:lpstr>Cancer gene therapy by delivery of tumour-suppressor genes or inhibition of oncogene expression</vt:lpstr>
      <vt:lpstr>Suicide gene delivery</vt:lpstr>
      <vt:lpstr>Suicide gene delivery. </vt:lpstr>
      <vt:lpstr>Gene therapy for ADA deficiency</vt:lpstr>
      <vt:lpstr>First gene therapy trial for ADA deficiency -1990</vt:lpstr>
      <vt:lpstr>Presentazione di PowerPoint</vt:lpstr>
      <vt:lpstr>Gene therapy for OTC deficiency</vt:lpstr>
      <vt:lpstr>Gene therapy for SCID-X1</vt:lpstr>
      <vt:lpstr>Presentazione di PowerPoint</vt:lpstr>
      <vt:lpstr>Gene Therapy as a Treatment for SCID-X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Gene Therapy used to Treat Type I Diabetes</vt:lpstr>
      <vt:lpstr>Presentazione di PowerPoint</vt:lpstr>
      <vt:lpstr>Presentazione di PowerPoint</vt:lpstr>
      <vt:lpstr>Presentazione di PowerPoint</vt:lpstr>
      <vt:lpstr>Presentazione di PowerPoint</vt:lpstr>
      <vt:lpstr>Postnatal Gene Therapy</vt:lpstr>
      <vt:lpstr>Gene Therapy Progress and Prospects</vt:lpstr>
      <vt:lpstr>First proofs of principle for therapeutic in utero gene application</vt:lpstr>
      <vt:lpstr>Benefits of prenatal gene therapy</vt:lpstr>
      <vt:lpstr>Presentazione di PowerPoint</vt:lpstr>
      <vt:lpstr>Progress in Prenatal Gene Therapy</vt:lpstr>
      <vt:lpstr>Presentazione di PowerPoint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Differenziazione B Linfocitaria: Presupposto per la Classificazione dei Linfomi B</dc:title>
  <dc:creator>Claudia Giachino</dc:creator>
  <cp:lastModifiedBy>Claudia Giachino</cp:lastModifiedBy>
  <cp:revision>864</cp:revision>
  <cp:lastPrinted>2002-10-07T17:34:29Z</cp:lastPrinted>
  <dcterms:created xsi:type="dcterms:W3CDTF">1999-11-23T14:35:16Z</dcterms:created>
  <dcterms:modified xsi:type="dcterms:W3CDTF">2017-12-12T17:43:40Z</dcterms:modified>
</cp:coreProperties>
</file>