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2" r:id="rId2"/>
    <p:sldId id="333" r:id="rId3"/>
    <p:sldId id="265" r:id="rId4"/>
    <p:sldId id="266" r:id="rId5"/>
    <p:sldId id="267" r:id="rId6"/>
    <p:sldId id="296" r:id="rId7"/>
    <p:sldId id="272" r:id="rId8"/>
    <p:sldId id="298" r:id="rId9"/>
    <p:sldId id="299" r:id="rId10"/>
    <p:sldId id="300" r:id="rId11"/>
    <p:sldId id="273" r:id="rId12"/>
    <p:sldId id="271" r:id="rId13"/>
    <p:sldId id="268" r:id="rId14"/>
    <p:sldId id="269" r:id="rId15"/>
    <p:sldId id="276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0235-6647-4B04-B0DA-EE7245671ADF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AF3-9328-45B0-B43A-1A3A2BA593A8}" type="slidenum">
              <a:rPr lang="it-IT" smtClean="0"/>
              <a:t>‹#›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62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0235-6647-4B04-B0DA-EE7245671ADF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AF3-9328-45B0-B43A-1A3A2BA593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57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0235-6647-4B04-B0DA-EE7245671ADF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AF3-9328-45B0-B43A-1A3A2BA593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39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0235-6647-4B04-B0DA-EE7245671ADF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AF3-9328-45B0-B43A-1A3A2BA593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51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0235-6647-4B04-B0DA-EE7245671ADF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AF3-9328-45B0-B43A-1A3A2BA593A8}" type="slidenum">
              <a:rPr lang="it-IT" smtClean="0"/>
              <a:t>‹#›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56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0235-6647-4B04-B0DA-EE7245671ADF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AF3-9328-45B0-B43A-1A3A2BA593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2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0235-6647-4B04-B0DA-EE7245671ADF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AF3-9328-45B0-B43A-1A3A2BA593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14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0235-6647-4B04-B0DA-EE7245671ADF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AF3-9328-45B0-B43A-1A3A2BA593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22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0235-6647-4B04-B0DA-EE7245671ADF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AF3-9328-45B0-B43A-1A3A2BA593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0500235-6647-4B04-B0DA-EE7245671ADF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72EAF3-9328-45B0-B43A-1A3A2BA593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5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0235-6647-4B04-B0DA-EE7245671ADF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AF3-9328-45B0-B43A-1A3A2BA593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91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500235-6647-4B04-B0DA-EE7245671ADF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72EAF3-9328-45B0-B43A-1A3A2BA593A8}" type="slidenum">
              <a:rPr lang="it-IT" smtClean="0"/>
              <a:t>‹#›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86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oaister.worldcat.org/advancedsearch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nito-opac.cineca.it/SebinaOpac/Opac?locale=it_IT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pico.polito.it/primo_library/libweb/action/search.do?vid=39pto_v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opac.biblio.polito.it/F/V8MSB7PDSRHJTS5862YU55B89FJK1M74D2RID85ASMESTP2AJ8-03626?&amp;pds_handle=GUEST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opac.sbn.it/opacsbn/opac/iccu/free.jsp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aib.it/progetti/opac-italiani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cbi.nlm.nih.gov/pubmed/advance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pus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ofknowledg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iomedcentral.com/journals#Life Science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cholar.google.i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jstor.org/action/showAdvancedSearch?acc=off&amp;wc=o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aj.org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4953-ED02-424A-BB7E-6FAA1F49E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588" y="620713"/>
            <a:ext cx="8618537" cy="37036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BIBLIOGRAPHIC</a:t>
            </a:r>
            <a:br>
              <a:rPr lang="it-IT" dirty="0"/>
            </a:br>
            <a:r>
              <a:rPr lang="it-IT" dirty="0"/>
              <a:t>TUTORIAL</a:t>
            </a:r>
            <a:br>
              <a:rPr lang="it-IT" dirty="0"/>
            </a:br>
            <a:r>
              <a:rPr lang="it-IT" sz="2800" dirty="0"/>
              <a:t>Dr. Elisa Anedda (elisa.anedda@unito.it)</a:t>
            </a:r>
            <a:endParaRPr lang="it-IT" dirty="0"/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C732BBD0-DC64-439E-8CF2-367B55790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6381750"/>
            <a:ext cx="548322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dirty="0">
                <a:latin typeface="+mn-lt"/>
              </a:rPr>
              <a:t>Master Cellular and molecular biology A.A. 2019/2020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F44A1-453C-48C2-90AC-428DB766A550}"/>
              </a:ext>
            </a:extLst>
          </p:cNvPr>
          <p:cNvSpPr txBox="1"/>
          <p:nvPr/>
        </p:nvSpPr>
        <p:spPr>
          <a:xfrm>
            <a:off x="1271588" y="4598504"/>
            <a:ext cx="980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Lesson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tangolo 1">
            <a:extLst>
              <a:ext uri="{FF2B5EF4-FFF2-40B4-BE49-F238E27FC236}">
                <a16:creationId xmlns:a16="http://schemas.microsoft.com/office/drawing/2014/main" id="{3C9F9F38-467E-4605-B332-3585935E8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3" y="922338"/>
            <a:ext cx="4865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>
                <a:latin typeface="Trebuchet MS" panose="020B0603020202020204" pitchFamily="34" charset="0"/>
                <a:cs typeface="Arial" panose="020B0604020202020204" pitchFamily="34" charset="0"/>
                <a:hlinkClick r:id="rId2"/>
              </a:rPr>
              <a:t>http://oaister.worldcat.org/advancedsearch</a:t>
            </a:r>
            <a:endParaRPr lang="it-IT" altLang="it-IT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4D056D92-B452-4C09-A078-98554BC0D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700213"/>
            <a:ext cx="89820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tangolo 1">
            <a:extLst>
              <a:ext uri="{FF2B5EF4-FFF2-40B4-BE49-F238E27FC236}">
                <a16:creationId xmlns:a16="http://schemas.microsoft.com/office/drawing/2014/main" id="{CA9A589B-5222-419A-9C7B-9010A543A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63" y="2459038"/>
            <a:ext cx="10058400" cy="19399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400" dirty="0">
                <a:latin typeface="Trebuchet MS" panose="020B0603020202020204" pitchFamily="34" charset="0"/>
                <a:cs typeface="Arial" panose="020B0604020202020204" pitchFamily="34" charset="0"/>
              </a:rPr>
              <a:t>OPAC (</a:t>
            </a:r>
            <a:r>
              <a:rPr lang="it-IT" altLang="it-IT" sz="2400" i="1" dirty="0">
                <a:latin typeface="Trebuchet MS" panose="020B0603020202020204" pitchFamily="34" charset="0"/>
                <a:cs typeface="Arial" panose="020B0604020202020204" pitchFamily="34" charset="0"/>
              </a:rPr>
              <a:t>Online Public Access Catalogue</a:t>
            </a:r>
            <a:r>
              <a:rPr lang="it-IT" altLang="it-IT" sz="2400" dirty="0">
                <a:latin typeface="Trebuchet MS" panose="020B0603020202020204" pitchFamily="34" charset="0"/>
                <a:cs typeface="Arial" panose="020B0604020202020204" pitchFamily="34" charset="0"/>
              </a:rPr>
              <a:t>) has the advantage to be consulted from any computer connected to the web.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400" dirty="0">
                <a:latin typeface="Trebuchet MS" panose="020B0603020202020204" pitchFamily="34" charset="0"/>
                <a:cs typeface="Arial" panose="020B0604020202020204" pitchFamily="34" charset="0"/>
              </a:rPr>
              <a:t>OPACs can be single or collective libraries if they partecipate to a coordinated library 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D4AD5-CB3F-4B91-8DA7-1B9C393C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OPAC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ttangolo 3">
            <a:extLst>
              <a:ext uri="{FF2B5EF4-FFF2-40B4-BE49-F238E27FC236}">
                <a16:creationId xmlns:a16="http://schemas.microsoft.com/office/drawing/2014/main" id="{9A8AB04C-88DD-4AF6-987D-B71D5488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488" y="539750"/>
            <a:ext cx="667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>
                <a:latin typeface="Trebuchet MS" panose="020B0603020202020204" pitchFamily="34" charset="0"/>
                <a:cs typeface="Arial" panose="020B0604020202020204" pitchFamily="34" charset="0"/>
                <a:hlinkClick r:id="rId2"/>
              </a:rPr>
              <a:t>http://unito-opac.cineca.it/SebinaOpac/Opac?locale=it_IT</a:t>
            </a:r>
            <a:endParaRPr lang="it-IT" altLang="it-IT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61D73D59-9950-41FB-BCCE-D283F9BE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341438"/>
            <a:ext cx="85407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tangolo 1">
            <a:extLst>
              <a:ext uri="{FF2B5EF4-FFF2-40B4-BE49-F238E27FC236}">
                <a16:creationId xmlns:a16="http://schemas.microsoft.com/office/drawing/2014/main" id="{83E809A5-71DE-4749-8F20-E3048C083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549275"/>
            <a:ext cx="842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>
                <a:latin typeface="Trebuchet MS" panose="020B0603020202020204" pitchFamily="34" charset="0"/>
                <a:cs typeface="Arial" panose="020B0604020202020204" pitchFamily="34" charset="0"/>
                <a:hlinkClick r:id="rId2"/>
              </a:rPr>
              <a:t>http://pico.polito.it/primo_library/libweb/action/search.do?vid=39pto_v</a:t>
            </a:r>
            <a:endParaRPr lang="it-IT" altLang="it-IT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F18BA1A2-8C54-4B29-AD7D-F7E2BA0BA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52513"/>
            <a:ext cx="61912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ttangolo 1">
            <a:extLst>
              <a:ext uri="{FF2B5EF4-FFF2-40B4-BE49-F238E27FC236}">
                <a16:creationId xmlns:a16="http://schemas.microsoft.com/office/drawing/2014/main" id="{E0FE754A-3E0A-47A3-93D4-6A85B040C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442913"/>
            <a:ext cx="87137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>
                <a:latin typeface="Trebuchet MS" panose="020B0603020202020204" pitchFamily="34" charset="0"/>
                <a:cs typeface="Arial" panose="020B0604020202020204" pitchFamily="34" charset="0"/>
                <a:hlinkClick r:id="rId2"/>
              </a:rPr>
              <a:t>http://opac.biblio.polito.it/F/V8MSB7PDSRHJTS5862YU55B89FJK1M74D2RID85ASMESTP2AJ8-03626?&amp;pds_handle=GUEST</a:t>
            </a:r>
            <a:endParaRPr lang="it-IT" altLang="it-IT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14CF575C-B25E-4989-8025-519A86C0A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412875"/>
            <a:ext cx="8393113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tangolo 1">
            <a:extLst>
              <a:ext uri="{FF2B5EF4-FFF2-40B4-BE49-F238E27FC236}">
                <a16:creationId xmlns:a16="http://schemas.microsoft.com/office/drawing/2014/main" id="{432A04D9-CE8B-4B28-AB8B-F3CFE69EB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254000"/>
            <a:ext cx="581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>
                <a:latin typeface="Trebuchet MS" panose="020B0603020202020204" pitchFamily="34" charset="0"/>
                <a:cs typeface="Arial" panose="020B0604020202020204" pitchFamily="34" charset="0"/>
                <a:hlinkClick r:id="rId2"/>
              </a:rPr>
              <a:t>http://opac.sbn.it/opacsbn/opac/iccu/free.jsp</a:t>
            </a:r>
            <a:endParaRPr lang="it-IT" altLang="it-IT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5332C539-4796-4B7F-8380-1EFF4DC52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981075"/>
            <a:ext cx="78168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tangolo 1">
            <a:extLst>
              <a:ext uri="{FF2B5EF4-FFF2-40B4-BE49-F238E27FC236}">
                <a16:creationId xmlns:a16="http://schemas.microsoft.com/office/drawing/2014/main" id="{030B5674-6794-41FF-A32B-552EC21C3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5238" y="1187450"/>
            <a:ext cx="4579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>
                <a:latin typeface="Trebuchet MS" panose="020B0603020202020204" pitchFamily="34" charset="0"/>
                <a:cs typeface="Arial" panose="020B0604020202020204" pitchFamily="34" charset="0"/>
                <a:hlinkClick r:id="rId2"/>
              </a:rPr>
              <a:t>http://www.aib.it/progetti/opac-italiani/</a:t>
            </a:r>
            <a:endParaRPr lang="it-IT" altLang="it-IT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ttangolo 3">
            <a:extLst>
              <a:ext uri="{FF2B5EF4-FFF2-40B4-BE49-F238E27FC236}">
                <a16:creationId xmlns:a16="http://schemas.microsoft.com/office/drawing/2014/main" id="{315B3748-79F1-4B34-B27E-6B86B0355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228600"/>
            <a:ext cx="8172450" cy="6461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dirty="0">
                <a:latin typeface="Trebuchet MS" panose="020B0603020202020204" pitchFamily="34" charset="0"/>
              </a:rPr>
              <a:t>The MetaOPAC is an online catalogue that interrogates at the same time indipendent OPACs and accessible independentely using a specific software. </a:t>
            </a:r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3193D576-3423-48B5-B5B6-47C62AFB7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700213"/>
            <a:ext cx="817245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0C53-DFDD-48DF-AEF8-D1F5A115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SEARCH ENGINES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13E81-000A-4C88-BA81-26EE02D06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112275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dirty="0"/>
              <a:t>Search engines are endless in the world wide web, </a:t>
            </a:r>
            <a:br>
              <a:rPr lang="it-IT" dirty="0"/>
            </a:br>
            <a:r>
              <a:rPr lang="it-IT" dirty="0"/>
              <a:t>but in the next slides you’ll find the most used in the scientific field. </a:t>
            </a:r>
            <a:br>
              <a:rPr lang="it-IT" dirty="0"/>
            </a:br>
            <a:r>
              <a:rPr lang="it-IT" b="1" dirty="0"/>
              <a:t>All of them are important</a:t>
            </a:r>
            <a:r>
              <a:rPr lang="it-IT" dirty="0"/>
              <a:t>, but finding the perfect one for your research it’s up to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E51FE-E627-46F3-B9BA-91CAFFC2D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361" y="3322983"/>
            <a:ext cx="4617278" cy="26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8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tangolo 5">
            <a:extLst>
              <a:ext uri="{FF2B5EF4-FFF2-40B4-BE49-F238E27FC236}">
                <a16:creationId xmlns:a16="http://schemas.microsoft.com/office/drawing/2014/main" id="{BF8DC4E1-F83C-4EAE-86BD-02C1C3C5B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700088"/>
            <a:ext cx="5741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>
                <a:latin typeface="Trebuchet MS" panose="020B0603020202020204" pitchFamily="34" charset="0"/>
                <a:cs typeface="Arial" panose="020B0604020202020204" pitchFamily="34" charset="0"/>
                <a:hlinkClick r:id="rId2"/>
              </a:rPr>
              <a:t>https://www.ncbi.nlm.nih.gov/pubmed/advanced</a:t>
            </a:r>
            <a:endParaRPr lang="it-IT" altLang="it-IT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FA91CF4C-43D7-4161-832A-E9973C95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206500"/>
            <a:ext cx="652145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D41D1DFB-8415-4294-9D4D-6AB187E95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23825"/>
            <a:ext cx="26543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magine correlata">
            <a:extLst>
              <a:ext uri="{FF2B5EF4-FFF2-40B4-BE49-F238E27FC236}">
                <a16:creationId xmlns:a16="http://schemas.microsoft.com/office/drawing/2014/main" id="{36641D4C-E1F0-42C1-B1A0-9C1069595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168275"/>
            <a:ext cx="208756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ttangolo 3">
            <a:extLst>
              <a:ext uri="{FF2B5EF4-FFF2-40B4-BE49-F238E27FC236}">
                <a16:creationId xmlns:a16="http://schemas.microsoft.com/office/drawing/2014/main" id="{A533DFD7-AEF3-4611-88FE-7C79F1406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613" y="466725"/>
            <a:ext cx="2932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>
                <a:latin typeface="Trebuchet MS" panose="020B0603020202020204" pitchFamily="34" charset="0"/>
                <a:cs typeface="Arial" panose="020B0604020202020204" pitchFamily="34" charset="0"/>
                <a:hlinkClick r:id="rId3"/>
              </a:rPr>
              <a:t>https://www.scopus.com/</a:t>
            </a:r>
            <a:endParaRPr lang="it-IT" altLang="it-IT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A4543C8E-EB07-4671-8357-948D61AAD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1196975"/>
            <a:ext cx="85217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812FE639-E0D0-48F7-9E72-080E1C5BB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25425"/>
            <a:ext cx="284321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ttangolo 3">
            <a:extLst>
              <a:ext uri="{FF2B5EF4-FFF2-40B4-BE49-F238E27FC236}">
                <a16:creationId xmlns:a16="http://schemas.microsoft.com/office/drawing/2014/main" id="{D5FDDF78-DB7A-43F1-990F-B7201E065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538" y="590550"/>
            <a:ext cx="341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>
                <a:latin typeface="Trebuchet MS" panose="020B0603020202020204" pitchFamily="34" charset="0"/>
                <a:cs typeface="Arial" panose="020B0604020202020204" pitchFamily="34" charset="0"/>
                <a:hlinkClick r:id="rId3"/>
              </a:rPr>
              <a:t>https://webofknowledge.com/</a:t>
            </a:r>
            <a:endParaRPr lang="it-IT" altLang="it-IT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70283ABF-91B5-451C-9F34-FB211095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8"/>
          <a:stretch>
            <a:fillRect/>
          </a:stretch>
        </p:blipFill>
        <p:spPr bwMode="auto">
          <a:xfrm>
            <a:off x="1576388" y="1520825"/>
            <a:ext cx="90392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tangolo 2">
            <a:extLst>
              <a:ext uri="{FF2B5EF4-FFF2-40B4-BE49-F238E27FC236}">
                <a16:creationId xmlns:a16="http://schemas.microsoft.com/office/drawing/2014/main" id="{ACDCC79F-5B65-4FBD-BD22-F60F89789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908050"/>
            <a:ext cx="616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>
                <a:latin typeface="Trebuchet MS" panose="020B0603020202020204" pitchFamily="34" charset="0"/>
                <a:cs typeface="Arial" panose="020B0604020202020204" pitchFamily="34" charset="0"/>
                <a:hlinkClick r:id="rId2"/>
              </a:rPr>
              <a:t>https://www.biomedcentral.com/journals#Life Sciences</a:t>
            </a:r>
            <a:endParaRPr lang="it-IT" altLang="it-IT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87DA1106-09B9-47D6-8334-43BAEEB58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557338"/>
            <a:ext cx="88328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>
            <a:extLst>
              <a:ext uri="{FF2B5EF4-FFF2-40B4-BE49-F238E27FC236}">
                <a16:creationId xmlns:a16="http://schemas.microsoft.com/office/drawing/2014/main" id="{DBAE9C29-CE32-48F6-BFE0-7DCEC9247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85738"/>
            <a:ext cx="30289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tangolo 3">
            <a:extLst>
              <a:ext uri="{FF2B5EF4-FFF2-40B4-BE49-F238E27FC236}">
                <a16:creationId xmlns:a16="http://schemas.microsoft.com/office/drawing/2014/main" id="{ACFA3D69-462A-4401-BD9B-223D5223E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938" y="561975"/>
            <a:ext cx="287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>
                <a:latin typeface="Trebuchet MS" panose="020B0603020202020204" pitchFamily="34" charset="0"/>
                <a:cs typeface="Arial" panose="020B0604020202020204" pitchFamily="34" charset="0"/>
                <a:hlinkClick r:id="rId2"/>
              </a:rPr>
              <a:t>https://scholar.google.it/</a:t>
            </a:r>
            <a:endParaRPr lang="it-IT" altLang="it-IT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66005139-D5D1-4308-8ACC-AE32AD9D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52425"/>
            <a:ext cx="28432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>
            <a:extLst>
              <a:ext uri="{FF2B5EF4-FFF2-40B4-BE49-F238E27FC236}">
                <a16:creationId xmlns:a16="http://schemas.microsoft.com/office/drawing/2014/main" id="{FB004B12-B372-4C0F-BD1D-42E8EDC52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1125538"/>
            <a:ext cx="7469188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tangolo 1">
            <a:extLst>
              <a:ext uri="{FF2B5EF4-FFF2-40B4-BE49-F238E27FC236}">
                <a16:creationId xmlns:a16="http://schemas.microsoft.com/office/drawing/2014/main" id="{684352C2-7DD6-4CBA-A2B9-AF55C2BD4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388" y="1262063"/>
            <a:ext cx="7313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>
                <a:latin typeface="Trebuchet MS" panose="020B0603020202020204" pitchFamily="34" charset="0"/>
                <a:cs typeface="Arial" panose="020B0604020202020204" pitchFamily="34" charset="0"/>
                <a:hlinkClick r:id="rId2"/>
              </a:rPr>
              <a:t>https://www.jstor.org/action/showAdvancedSearch?acc=off&amp;wc=on</a:t>
            </a:r>
            <a:endParaRPr lang="it-IT" altLang="it-IT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4AAF5A92-4006-4EEB-8B0B-DB3576B03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989138"/>
            <a:ext cx="868838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>
            <a:extLst>
              <a:ext uri="{FF2B5EF4-FFF2-40B4-BE49-F238E27FC236}">
                <a16:creationId xmlns:a16="http://schemas.microsoft.com/office/drawing/2014/main" id="{A402F35B-4C7E-410D-BDC6-D78448F66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3663"/>
            <a:ext cx="1258888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tangolo 2">
            <a:extLst>
              <a:ext uri="{FF2B5EF4-FFF2-40B4-BE49-F238E27FC236}">
                <a16:creationId xmlns:a16="http://schemas.microsoft.com/office/drawing/2014/main" id="{72C4B7B6-DE6F-4E93-973F-2228901E6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863" y="1255713"/>
            <a:ext cx="203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>
                <a:latin typeface="Trebuchet MS" panose="020B0603020202020204" pitchFamily="34" charset="0"/>
                <a:cs typeface="Arial" panose="020B0604020202020204" pitchFamily="34" charset="0"/>
                <a:hlinkClick r:id="rId2"/>
              </a:rPr>
              <a:t>https://doaj.org/</a:t>
            </a:r>
            <a:endParaRPr lang="it-IT" altLang="it-IT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810C9BD4-CC90-489E-BA9D-B5B84E7FF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844675"/>
            <a:ext cx="87788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D1C389-FB50-4EDF-B6A6-2D12BB2C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 access journals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</TotalTime>
  <Words>312</Words>
  <Application>Microsoft Office PowerPoint</Application>
  <PresentationFormat>Widescreen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Trebuchet MS</vt:lpstr>
      <vt:lpstr>Retrospect</vt:lpstr>
      <vt:lpstr>BIBLIOGRAPHIC TUTORIAL Dr. Elisa Anedda (elisa.anedda@unito.it)</vt:lpstr>
      <vt:lpstr>SEARCH ENGINES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access journals</vt:lpstr>
      <vt:lpstr>PowerPoint Presentation</vt:lpstr>
      <vt:lpstr>OPAC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BIBLIOGRAPHIC SUPPORT Dr. Elisa Anedda (elisa.anedda@unito.it)</dc:title>
  <dc:creator>Elisa Anedda</dc:creator>
  <cp:lastModifiedBy>Elisa Anedda</cp:lastModifiedBy>
  <cp:revision>2</cp:revision>
  <dcterms:created xsi:type="dcterms:W3CDTF">2020-05-14T10:11:26Z</dcterms:created>
  <dcterms:modified xsi:type="dcterms:W3CDTF">2020-05-14T10:46:21Z</dcterms:modified>
</cp:coreProperties>
</file>