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84" r:id="rId3"/>
    <p:sldId id="258" r:id="rId4"/>
    <p:sldId id="266" r:id="rId5"/>
    <p:sldId id="279" r:id="rId6"/>
    <p:sldId id="267" r:id="rId7"/>
    <p:sldId id="280" r:id="rId8"/>
    <p:sldId id="281" r:id="rId9"/>
    <p:sldId id="282" r:id="rId10"/>
    <p:sldId id="28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39D1F-8D6C-4011-95DD-CB11992EAA30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C86E3-C7FC-4FA7-88FD-095559BE6CB2}" type="slidenum">
              <a:rPr lang="it-IT" smtClean="0"/>
              <a:t>‹#›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2855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39D1F-8D6C-4011-95DD-CB11992EAA30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C86E3-C7FC-4FA7-88FD-095559BE6CB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484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39D1F-8D6C-4011-95DD-CB11992EAA30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C86E3-C7FC-4FA7-88FD-095559BE6CB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9195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39D1F-8D6C-4011-95DD-CB11992EAA30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C86E3-C7FC-4FA7-88FD-095559BE6CB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231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39D1F-8D6C-4011-95DD-CB11992EAA30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C86E3-C7FC-4FA7-88FD-095559BE6CB2}" type="slidenum">
              <a:rPr lang="it-IT" smtClean="0"/>
              <a:t>‹#›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7637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39D1F-8D6C-4011-95DD-CB11992EAA30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C86E3-C7FC-4FA7-88FD-095559BE6CB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5718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39D1F-8D6C-4011-95DD-CB11992EAA30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C86E3-C7FC-4FA7-88FD-095559BE6CB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6201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39D1F-8D6C-4011-95DD-CB11992EAA30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C86E3-C7FC-4FA7-88FD-095559BE6CB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559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39D1F-8D6C-4011-95DD-CB11992EAA30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C86E3-C7FC-4FA7-88FD-095559BE6CB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2619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F839D1F-8D6C-4011-95DD-CB11992EAA30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EC86E3-C7FC-4FA7-88FD-095559BE6CB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9245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39D1F-8D6C-4011-95DD-CB11992EAA30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C86E3-C7FC-4FA7-88FD-095559BE6CB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885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F839D1F-8D6C-4011-95DD-CB11992EAA30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AEC86E3-C7FC-4FA7-88FD-095559BE6CB2}" type="slidenum">
              <a:rPr lang="it-IT" smtClean="0"/>
              <a:t>‹#›</a:t>
            </a:fld>
            <a:endParaRPr lang="it-IT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8513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idp.unito.it/idp/Authn/UserPassword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618E4D20-2916-47EC-843E-9DA51663A7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7992" y="257715"/>
            <a:ext cx="1556016" cy="1245725"/>
          </a:xfrm>
          <a:prstGeom prst="rect">
            <a:avLst/>
          </a:prstGeom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23473298-ABD5-44F6-9406-4B7CA32B14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7F509F-E744-4119-B365-5E89F38F79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344" y="6417593"/>
            <a:ext cx="331304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1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</a:rPr>
              <a:t>Università degli Studi di Torino</a:t>
            </a:r>
            <a:endParaRPr kumimoji="0" lang="it-IT" altLang="it-IT" sz="2800" b="0" i="0" u="none" strike="noStrike" cap="none" normalizeH="0" baseline="0" dirty="0">
              <a:ln>
                <a:noFill/>
              </a:ln>
              <a:effectLst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07909EF-A140-4D9E-8408-0EE52BEACE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it-IT" dirty="0"/>
            </a:br>
            <a:br>
              <a:rPr lang="it-IT" dirty="0"/>
            </a:br>
            <a:br>
              <a:rPr lang="it-IT" dirty="0"/>
            </a:br>
            <a:r>
              <a:rPr lang="it-IT" dirty="0"/>
              <a:t>Bibliographic tutorial</a:t>
            </a:r>
            <a:endParaRPr lang="it-IT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D69B7094-621C-46AC-BC6E-37638B560C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>
                <a:solidFill>
                  <a:schemeClr val="accent6">
                    <a:lumMod val="75000"/>
                  </a:schemeClr>
                </a:solidFill>
              </a:rPr>
              <a:t>Dr. Elisa Anedda (elisa.anedda@unito.it)</a:t>
            </a:r>
            <a:endParaRPr lang="it-IT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29DCEC-0732-4776-87F2-08E58BD9615A}"/>
              </a:ext>
            </a:extLst>
          </p:cNvPr>
          <p:cNvSpPr txBox="1"/>
          <p:nvPr/>
        </p:nvSpPr>
        <p:spPr>
          <a:xfrm>
            <a:off x="1097280" y="5300870"/>
            <a:ext cx="9886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Lesson 5</a:t>
            </a:r>
          </a:p>
        </p:txBody>
      </p:sp>
    </p:spTree>
    <p:extLst>
      <p:ext uri="{BB962C8B-B14F-4D97-AF65-F5344CB8AC3E}">
        <p14:creationId xmlns:p14="http://schemas.microsoft.com/office/powerpoint/2010/main" val="18140694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E4A782D0-3975-414F-82A1-2DF670B3B340}"/>
              </a:ext>
            </a:extLst>
          </p:cNvPr>
          <p:cNvGrpSpPr/>
          <p:nvPr/>
        </p:nvGrpSpPr>
        <p:grpSpPr>
          <a:xfrm>
            <a:off x="1043608" y="218892"/>
            <a:ext cx="10104783" cy="5811471"/>
            <a:chOff x="1043608" y="218892"/>
            <a:chExt cx="10104783" cy="5811471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1A9014F1-71C3-4B2B-9115-347FACD78DA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22"/>
            <a:stretch/>
          </p:blipFill>
          <p:spPr>
            <a:xfrm>
              <a:off x="1043608" y="218892"/>
              <a:ext cx="10104783" cy="5811471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07334DB-B792-4903-8D1E-E61FD74F7E90}"/>
                </a:ext>
              </a:extLst>
            </p:cNvPr>
            <p:cNvSpPr/>
            <p:nvPr/>
          </p:nvSpPr>
          <p:spPr>
            <a:xfrm>
              <a:off x="9554817" y="251791"/>
              <a:ext cx="410818" cy="450574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815ED918-08B0-4848-B9A0-1C2574860ABF}"/>
              </a:ext>
            </a:extLst>
          </p:cNvPr>
          <p:cNvGrpSpPr/>
          <p:nvPr/>
        </p:nvGrpSpPr>
        <p:grpSpPr>
          <a:xfrm>
            <a:off x="2410495" y="1148921"/>
            <a:ext cx="7250339" cy="4746443"/>
            <a:chOff x="2410495" y="1148921"/>
            <a:chExt cx="7250339" cy="4746443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AE8E099-BB8C-4958-993E-93DDA106DFB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10495" y="1148921"/>
              <a:ext cx="7250339" cy="4746443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512B9D4-6AEC-47C2-80C6-881224B84E9B}"/>
                </a:ext>
              </a:extLst>
            </p:cNvPr>
            <p:cNvSpPr txBox="1"/>
            <p:nvPr/>
          </p:nvSpPr>
          <p:spPr>
            <a:xfrm>
              <a:off x="6096000" y="1577009"/>
              <a:ext cx="715617" cy="397565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endParaRPr lang="it-IT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3388F1F-C594-4533-BFF7-1D0912E3F60C}"/>
                </a:ext>
              </a:extLst>
            </p:cNvPr>
            <p:cNvSpPr/>
            <p:nvPr/>
          </p:nvSpPr>
          <p:spPr>
            <a:xfrm>
              <a:off x="4956313" y="4399722"/>
              <a:ext cx="967409" cy="278295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7FBF20B3-E3C3-4436-AB7E-72E9FAA9A1A8}"/>
              </a:ext>
            </a:extLst>
          </p:cNvPr>
          <p:cNvSpPr txBox="1"/>
          <p:nvPr/>
        </p:nvSpPr>
        <p:spPr>
          <a:xfrm>
            <a:off x="92766" y="2157818"/>
            <a:ext cx="2438400" cy="295786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dirty="0"/>
              <a:t>Create a Bibliography folder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dirty="0"/>
              <a:t>Rename the article with </a:t>
            </a:r>
            <a:r>
              <a:rPr lang="it-IT" b="1" dirty="0"/>
              <a:t>first author’s name and year of pubblication, </a:t>
            </a:r>
            <a:r>
              <a:rPr lang="it-IT" dirty="0"/>
              <a:t>then SAVE</a:t>
            </a:r>
          </a:p>
        </p:txBody>
      </p:sp>
    </p:spTree>
    <p:extLst>
      <p:ext uri="{BB962C8B-B14F-4D97-AF65-F5344CB8AC3E}">
        <p14:creationId xmlns:p14="http://schemas.microsoft.com/office/powerpoint/2010/main" val="240894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C84F3-0721-4493-96A3-FCF46F4FE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HOW TO DO A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2E54A-0D92-4E2F-B36E-078C7851E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420878"/>
            <a:ext cx="10058400" cy="2699763"/>
          </a:xfrm>
        </p:spPr>
        <p:txBody>
          <a:bodyPr>
            <a:normAutofit/>
          </a:bodyPr>
          <a:lstStyle/>
          <a:p>
            <a:r>
              <a:rPr lang="it-IT" dirty="0"/>
              <a:t>In the next few slides you’ll find a brief tutorial on how to do a literature research using the terms we’ve already studied in the previous lessons.</a:t>
            </a:r>
          </a:p>
          <a:p>
            <a:endParaRPr lang="it-IT" dirty="0"/>
          </a:p>
          <a:p>
            <a:r>
              <a:rPr lang="it-IT" dirty="0"/>
              <a:t>To follow along with the lesson: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/>
              <a:t>Log in with your credentials in Bibliopass (</a:t>
            </a:r>
            <a:r>
              <a:rPr lang="it-IT" dirty="0">
                <a:hlinkClick r:id="rId2"/>
              </a:rPr>
              <a:t>https://idp.unito.it/idp/Authn/UserPassword</a:t>
            </a:r>
            <a:r>
              <a:rPr lang="it-IT" dirty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/>
              <a:t>Search for Scopus in the menù (Area Biomedica)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2278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>
            <a:extLst>
              <a:ext uri="{FF2B5EF4-FFF2-40B4-BE49-F238E27FC236}">
                <a16:creationId xmlns:a16="http://schemas.microsoft.com/office/drawing/2014/main" id="{94D29715-8109-4AD4-B105-F59127F3E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344" y="6417593"/>
            <a:ext cx="331304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1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</a:rPr>
              <a:t>Università degli Studi di Torino</a:t>
            </a:r>
            <a:endParaRPr kumimoji="0" lang="it-IT" altLang="it-IT" sz="2800" b="0" i="0" u="none" strike="noStrike" cap="none" normalizeH="0" baseline="0" dirty="0">
              <a:ln>
                <a:noFill/>
              </a:ln>
              <a:effectLst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447401-0963-4AF0-90BF-E42FDBDA48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990" y="689117"/>
            <a:ext cx="10116020" cy="537849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D90972A-1DC8-4408-866F-68AE85B5BCD1}"/>
              </a:ext>
            </a:extLst>
          </p:cNvPr>
          <p:cNvSpPr/>
          <p:nvPr/>
        </p:nvSpPr>
        <p:spPr>
          <a:xfrm>
            <a:off x="1630017" y="3750365"/>
            <a:ext cx="1298713" cy="4903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FF405ED-AFCE-481B-9165-8C1018425AE8}"/>
              </a:ext>
            </a:extLst>
          </p:cNvPr>
          <p:cNvSpPr/>
          <p:nvPr/>
        </p:nvSpPr>
        <p:spPr>
          <a:xfrm>
            <a:off x="9468678" y="5507105"/>
            <a:ext cx="1093305" cy="40336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2319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>
            <a:extLst>
              <a:ext uri="{FF2B5EF4-FFF2-40B4-BE49-F238E27FC236}">
                <a16:creationId xmlns:a16="http://schemas.microsoft.com/office/drawing/2014/main" id="{0A220D47-2284-4D5F-8A2C-818CE67CE5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344" y="6417593"/>
            <a:ext cx="331304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1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</a:rPr>
              <a:t>Università degli Studi di Torino</a:t>
            </a:r>
            <a:endParaRPr kumimoji="0" lang="it-IT" altLang="it-IT" sz="2800" b="0" i="0" u="none" strike="noStrike" cap="none" normalizeH="0" baseline="0" dirty="0">
              <a:ln>
                <a:noFill/>
              </a:ln>
              <a:effectLst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2ED28A8-63E2-4497-9138-F8F849CF8D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5224"/>
            <a:ext cx="12192000" cy="5603488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32399E6-488A-4F04-9DC2-7DC561E68E6C}"/>
              </a:ext>
            </a:extLst>
          </p:cNvPr>
          <p:cNvSpPr/>
          <p:nvPr/>
        </p:nvSpPr>
        <p:spPr>
          <a:xfrm>
            <a:off x="9435548" y="2782959"/>
            <a:ext cx="1073426" cy="43400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Arrow: Up 13">
            <a:extLst>
              <a:ext uri="{FF2B5EF4-FFF2-40B4-BE49-F238E27FC236}">
                <a16:creationId xmlns:a16="http://schemas.microsoft.com/office/drawing/2014/main" id="{0ECC0D63-E563-46A4-AD9A-A33839AF3E8E}"/>
              </a:ext>
            </a:extLst>
          </p:cNvPr>
          <p:cNvSpPr/>
          <p:nvPr/>
        </p:nvSpPr>
        <p:spPr>
          <a:xfrm>
            <a:off x="9753601" y="2040835"/>
            <a:ext cx="225287" cy="622852"/>
          </a:xfrm>
          <a:prstGeom prst="upArrow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0440BC6-99D4-46B5-95B6-9B99C63BD015}"/>
              </a:ext>
            </a:extLst>
          </p:cNvPr>
          <p:cNvSpPr txBox="1"/>
          <p:nvPr/>
        </p:nvSpPr>
        <p:spPr>
          <a:xfrm>
            <a:off x="8113643" y="1460088"/>
            <a:ext cx="3505201" cy="369332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/>
              <a:t>Search keywords that match better</a:t>
            </a:r>
          </a:p>
        </p:txBody>
      </p:sp>
    </p:spTree>
    <p:extLst>
      <p:ext uri="{BB962C8B-B14F-4D97-AF65-F5344CB8AC3E}">
        <p14:creationId xmlns:p14="http://schemas.microsoft.com/office/powerpoint/2010/main" val="2545930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>
            <a:extLst>
              <a:ext uri="{FF2B5EF4-FFF2-40B4-BE49-F238E27FC236}">
                <a16:creationId xmlns:a16="http://schemas.microsoft.com/office/drawing/2014/main" id="{0A220D47-2284-4D5F-8A2C-818CE67CE5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344" y="6417593"/>
            <a:ext cx="331304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1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</a:rPr>
              <a:t>Università degli Studi di Torino</a:t>
            </a:r>
            <a:endParaRPr kumimoji="0" lang="it-IT" altLang="it-IT" sz="2800" b="0" i="0" u="none" strike="noStrike" cap="none" normalizeH="0" baseline="0" dirty="0">
              <a:ln>
                <a:noFill/>
              </a:ln>
              <a:effectLst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2ED28A8-63E2-4497-9138-F8F849CF8D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5224"/>
            <a:ext cx="12192000" cy="560348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3D1938B-6F15-4F35-A7B1-3A873E8EE5F6}"/>
              </a:ext>
            </a:extLst>
          </p:cNvPr>
          <p:cNvSpPr/>
          <p:nvPr/>
        </p:nvSpPr>
        <p:spPr>
          <a:xfrm>
            <a:off x="9587948" y="3756989"/>
            <a:ext cx="1265582" cy="27499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2CF739-9D2F-48EA-B1CE-9A3323E315D8}"/>
              </a:ext>
            </a:extLst>
          </p:cNvPr>
          <p:cNvSpPr/>
          <p:nvPr/>
        </p:nvSpPr>
        <p:spPr>
          <a:xfrm>
            <a:off x="9581324" y="3154012"/>
            <a:ext cx="1265582" cy="27499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C983AD5-2B6B-4FB3-80B2-D8FD9382F412}"/>
              </a:ext>
            </a:extLst>
          </p:cNvPr>
          <p:cNvSpPr txBox="1"/>
          <p:nvPr/>
        </p:nvSpPr>
        <p:spPr>
          <a:xfrm>
            <a:off x="4028662" y="3583568"/>
            <a:ext cx="4784036" cy="646331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You may find typically the most prestigious journals with a high impact factor (e.g. Nature)</a:t>
            </a:r>
          </a:p>
        </p:txBody>
      </p:sp>
      <p:sp>
        <p:nvSpPr>
          <p:cNvPr id="3" name="Arrow: Left 2">
            <a:extLst>
              <a:ext uri="{FF2B5EF4-FFF2-40B4-BE49-F238E27FC236}">
                <a16:creationId xmlns:a16="http://schemas.microsoft.com/office/drawing/2014/main" id="{A4CD8230-5331-480B-A8A4-9D88B11DE3C1}"/>
              </a:ext>
            </a:extLst>
          </p:cNvPr>
          <p:cNvSpPr/>
          <p:nvPr/>
        </p:nvSpPr>
        <p:spPr>
          <a:xfrm>
            <a:off x="8971722" y="3779048"/>
            <a:ext cx="516835" cy="186673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0179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3AB79F0-1CA8-4360-BE45-EF2D41145B00}"/>
              </a:ext>
            </a:extLst>
          </p:cNvPr>
          <p:cNvSpPr txBox="1"/>
          <p:nvPr/>
        </p:nvSpPr>
        <p:spPr>
          <a:xfrm>
            <a:off x="248126" y="18171"/>
            <a:ext cx="37967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To limit your research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7768DD6-DF9B-4A22-87C0-CB64BA38E6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344" y="6417593"/>
            <a:ext cx="331304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1" i="0" u="none" strike="noStrike" cap="none" normalizeH="0" baseline="0" dirty="0">
                <a:ln>
                  <a:noFill/>
                </a:ln>
                <a:effectLst/>
                <a:ea typeface="Calibri" panose="020F0502020204030204" pitchFamily="34" charset="0"/>
              </a:rPr>
              <a:t>Università degli Studi di Torino</a:t>
            </a:r>
            <a:endParaRPr kumimoji="0" lang="it-IT" altLang="it-IT" sz="2800" b="0" i="0" u="none" strike="noStrike" cap="none" normalizeH="0" baseline="0" dirty="0">
              <a:ln>
                <a:noFill/>
              </a:ln>
              <a:effectLst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067BC1E-3449-42D0-A174-888199173F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26" y="575864"/>
            <a:ext cx="3067478" cy="570627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939CCB4-A89C-4D41-92EF-A3BA4DAA0D6E}"/>
              </a:ext>
            </a:extLst>
          </p:cNvPr>
          <p:cNvSpPr txBox="1"/>
          <p:nvPr/>
        </p:nvSpPr>
        <p:spPr>
          <a:xfrm>
            <a:off x="3438387" y="575864"/>
            <a:ext cx="826328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To select only Open access articles for example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DB8C4C6-5E2D-45CE-A68F-CC49C9ACBC05}"/>
              </a:ext>
            </a:extLst>
          </p:cNvPr>
          <p:cNvSpPr txBox="1"/>
          <p:nvPr/>
        </p:nvSpPr>
        <p:spPr>
          <a:xfrm>
            <a:off x="3431762" y="1006325"/>
            <a:ext cx="826328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To select the Year/Years of pubblication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3D3978-BF4A-4A00-9BB0-3365F944E3D6}"/>
              </a:ext>
            </a:extLst>
          </p:cNvPr>
          <p:cNvSpPr txBox="1"/>
          <p:nvPr/>
        </p:nvSpPr>
        <p:spPr>
          <a:xfrm>
            <a:off x="3431762" y="1455288"/>
            <a:ext cx="826328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To select the Author’s name, in case you want to limit your research to specific Authors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E61B75-792F-4E20-9920-BEE4FCC70D8C}"/>
              </a:ext>
            </a:extLst>
          </p:cNvPr>
          <p:cNvSpPr txBox="1"/>
          <p:nvPr/>
        </p:nvSpPr>
        <p:spPr>
          <a:xfrm>
            <a:off x="3431763" y="1886217"/>
            <a:ext cx="826328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To select the subject area (i.e. Medicine, Biochemistry…)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69E6951-8CB3-47D8-B1E9-A5E65E664B26}"/>
              </a:ext>
            </a:extLst>
          </p:cNvPr>
          <p:cNvSpPr txBox="1"/>
          <p:nvPr/>
        </p:nvSpPr>
        <p:spPr>
          <a:xfrm>
            <a:off x="3431763" y="2334247"/>
            <a:ext cx="826328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To select Document Type such as Review, Article, Conference Paper etc.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083522C-BC04-4CFA-8E38-5A27C4B76DFB}"/>
              </a:ext>
            </a:extLst>
          </p:cNvPr>
          <p:cNvSpPr txBox="1"/>
          <p:nvPr/>
        </p:nvSpPr>
        <p:spPr>
          <a:xfrm>
            <a:off x="3431763" y="2760745"/>
            <a:ext cx="826328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To select the Journal title, in case you want to limit your research to specific journals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AAFEE4F-21D7-4504-8BAF-BE1509965F54}"/>
              </a:ext>
            </a:extLst>
          </p:cNvPr>
          <p:cNvSpPr txBox="1"/>
          <p:nvPr/>
        </p:nvSpPr>
        <p:spPr>
          <a:xfrm>
            <a:off x="3445014" y="3197340"/>
            <a:ext cx="826328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To select paper already published or in press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A7203A0-49CB-4247-80E7-A3EE18B62892}"/>
              </a:ext>
            </a:extLst>
          </p:cNvPr>
          <p:cNvSpPr txBox="1"/>
          <p:nvPr/>
        </p:nvSpPr>
        <p:spPr>
          <a:xfrm>
            <a:off x="3445014" y="3626052"/>
            <a:ext cx="826328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To select keywords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9E48CE2-6BBA-4A49-B0C3-83B6FCD2922A}"/>
              </a:ext>
            </a:extLst>
          </p:cNvPr>
          <p:cNvSpPr txBox="1"/>
          <p:nvPr/>
        </p:nvSpPr>
        <p:spPr>
          <a:xfrm>
            <a:off x="3438387" y="4059945"/>
            <a:ext cx="826328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To select affiliations (i.e. Harvard Medical School or University of Toronto)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AC4A091-4F6E-4CC0-88AA-2F8C4DD3AC2B}"/>
              </a:ext>
            </a:extLst>
          </p:cNvPr>
          <p:cNvSpPr txBox="1"/>
          <p:nvPr/>
        </p:nvSpPr>
        <p:spPr>
          <a:xfrm>
            <a:off x="3438387" y="4490267"/>
            <a:ext cx="826328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To select sponsors (i.e. National Cancer Institute)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276A032-0910-4B08-AFAC-EC9B783C3DA9}"/>
              </a:ext>
            </a:extLst>
          </p:cNvPr>
          <p:cNvSpPr txBox="1"/>
          <p:nvPr/>
        </p:nvSpPr>
        <p:spPr>
          <a:xfrm>
            <a:off x="3438387" y="4947352"/>
            <a:ext cx="826328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To select the country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6FCDC41-59A7-42DF-B8FC-BE7C1258FC8A}"/>
              </a:ext>
            </a:extLst>
          </p:cNvPr>
          <p:cNvSpPr txBox="1"/>
          <p:nvPr/>
        </p:nvSpPr>
        <p:spPr>
          <a:xfrm>
            <a:off x="3438387" y="5406276"/>
            <a:ext cx="826328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To select the source (i.e. journals, books, reports etc.)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5B59AD2-6255-4235-8064-02FE9F629660}"/>
              </a:ext>
            </a:extLst>
          </p:cNvPr>
          <p:cNvSpPr txBox="1"/>
          <p:nvPr/>
        </p:nvSpPr>
        <p:spPr>
          <a:xfrm>
            <a:off x="3438387" y="5855239"/>
            <a:ext cx="826328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To select the language</a:t>
            </a:r>
          </a:p>
        </p:txBody>
      </p:sp>
    </p:spTree>
    <p:extLst>
      <p:ext uri="{BB962C8B-B14F-4D97-AF65-F5344CB8AC3E}">
        <p14:creationId xmlns:p14="http://schemas.microsoft.com/office/powerpoint/2010/main" val="1375125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EF1FA3C-EC1E-4032-AFBC-99B610ADD9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877" y="1395435"/>
            <a:ext cx="10090245" cy="4811912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D0DD4552-7912-46B1-87B9-4102DF052F23}"/>
              </a:ext>
            </a:extLst>
          </p:cNvPr>
          <p:cNvGrpSpPr/>
          <p:nvPr/>
        </p:nvGrpSpPr>
        <p:grpSpPr>
          <a:xfrm>
            <a:off x="2468860" y="188988"/>
            <a:ext cx="7254279" cy="923330"/>
            <a:chOff x="3886843" y="188988"/>
            <a:chExt cx="7254279" cy="923330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079D9952-2D6A-45A2-BBFD-427F96D62264}"/>
                </a:ext>
              </a:extLst>
            </p:cNvPr>
            <p:cNvSpPr txBox="1"/>
            <p:nvPr/>
          </p:nvSpPr>
          <p:spPr>
            <a:xfrm>
              <a:off x="3886843" y="465987"/>
              <a:ext cx="2862470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it-IT" dirty="0"/>
                <a:t>«lung cancer» AND erlotinib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ACCBBE9-C071-439D-B16F-4EDF04798850}"/>
                </a:ext>
              </a:extLst>
            </p:cNvPr>
            <p:cNvSpPr txBox="1"/>
            <p:nvPr/>
          </p:nvSpPr>
          <p:spPr>
            <a:xfrm>
              <a:off x="7067067" y="188988"/>
              <a:ext cx="4074055" cy="92333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it-IT" dirty="0"/>
                <a:t>Document type </a:t>
              </a:r>
              <a:r>
                <a:rPr lang="it-IT" dirty="0">
                  <a:sym typeface="Wingdings" panose="05000000000000000000" pitchFamily="2" charset="2"/>
                </a:rPr>
                <a:t> Review  Limit To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it-IT" dirty="0">
                <a:sym typeface="Wingdings" panose="05000000000000000000" pitchFamily="2" charset="2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it-IT" dirty="0"/>
                <a:t>Cited by (highest)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401CE05E-0B82-4713-87D8-D052F1B12C22}"/>
                </a:ext>
              </a:extLst>
            </p:cNvPr>
            <p:cNvSpPr txBox="1"/>
            <p:nvPr/>
          </p:nvSpPr>
          <p:spPr>
            <a:xfrm>
              <a:off x="6749313" y="465987"/>
              <a:ext cx="3177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/>
                <a:t>+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52367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78718A-7B34-45DF-90FD-4E49BC127564}"/>
              </a:ext>
            </a:extLst>
          </p:cNvPr>
          <p:cNvSpPr txBox="1"/>
          <p:nvPr/>
        </p:nvSpPr>
        <p:spPr>
          <a:xfrm>
            <a:off x="374577" y="486025"/>
            <a:ext cx="3957850" cy="96795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dirty="0"/>
              <a:t>Search for the article of interest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dirty="0"/>
              <a:t>Click on TROVA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3C97E89-8020-4BAC-A990-D17EC8FF23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1911" y="970003"/>
            <a:ext cx="876116" cy="421794"/>
          </a:xfrm>
          <a:prstGeom prst="rect">
            <a:avLst/>
          </a:prstGeom>
          <a:ln>
            <a:noFill/>
          </a:ln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672C65B8-B42B-4C14-A959-7E5DB5C3ED5A}"/>
              </a:ext>
            </a:extLst>
          </p:cNvPr>
          <p:cNvGrpSpPr/>
          <p:nvPr/>
        </p:nvGrpSpPr>
        <p:grpSpPr>
          <a:xfrm>
            <a:off x="374577" y="1663232"/>
            <a:ext cx="11069807" cy="4049929"/>
            <a:chOff x="374577" y="1663232"/>
            <a:chExt cx="11069807" cy="4049929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A5AF7030-A9A4-4C8A-BA24-FCB12A75FCC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4577" y="1663232"/>
              <a:ext cx="11069807" cy="4049929"/>
            </a:xfrm>
            <a:prstGeom prst="rect">
              <a:avLst/>
            </a:prstGeom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637BB23-0843-48AC-BB9F-FD2559A7F13C}"/>
                </a:ext>
              </a:extLst>
            </p:cNvPr>
            <p:cNvSpPr/>
            <p:nvPr/>
          </p:nvSpPr>
          <p:spPr>
            <a:xfrm>
              <a:off x="7001301" y="5158854"/>
              <a:ext cx="504968" cy="554307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4025453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7027019-AC26-4858-8628-1E61243036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522" y="385238"/>
            <a:ext cx="10402955" cy="575089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9835737-8B7A-4AF6-9462-60604561DA87}"/>
              </a:ext>
            </a:extLst>
          </p:cNvPr>
          <p:cNvSpPr/>
          <p:nvPr/>
        </p:nvSpPr>
        <p:spPr>
          <a:xfrm>
            <a:off x="7858539" y="1285461"/>
            <a:ext cx="3578087" cy="204083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2563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</TotalTime>
  <Words>333</Words>
  <Application>Microsoft Office PowerPoint</Application>
  <PresentationFormat>Widescreen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Retrospect</vt:lpstr>
      <vt:lpstr>   Bibliographic tutorial</vt:lpstr>
      <vt:lpstr>HOW TO DO A RESEARCH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Bibliographic tutorial</dc:title>
  <dc:creator>Elisa Anedda</dc:creator>
  <cp:lastModifiedBy>Elisa Anedda</cp:lastModifiedBy>
  <cp:revision>1</cp:revision>
  <dcterms:created xsi:type="dcterms:W3CDTF">2020-05-14T10:34:04Z</dcterms:created>
  <dcterms:modified xsi:type="dcterms:W3CDTF">2020-05-14T10:40:24Z</dcterms:modified>
</cp:coreProperties>
</file>