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322" r:id="rId3"/>
    <p:sldId id="335" r:id="rId4"/>
    <p:sldId id="313" r:id="rId5"/>
    <p:sldId id="336" r:id="rId6"/>
    <p:sldId id="333" r:id="rId7"/>
    <p:sldId id="326" r:id="rId8"/>
    <p:sldId id="327" r:id="rId9"/>
    <p:sldId id="334" r:id="rId10"/>
    <p:sldId id="324" r:id="rId11"/>
    <p:sldId id="314" r:id="rId12"/>
    <p:sldId id="328" r:id="rId13"/>
    <p:sldId id="330" r:id="rId14"/>
    <p:sldId id="325" r:id="rId15"/>
    <p:sldId id="329" r:id="rId16"/>
    <p:sldId id="331" r:id="rId17"/>
    <p:sldId id="319" r:id="rId18"/>
    <p:sldId id="32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17DE8B-C7A4-4B1A-B845-42603B3D4771}" type="datetimeFigureOut">
              <a:rPr lang="it-IT" smtClean="0"/>
              <a:t>14/05/2020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0A1927E-B8BD-46AE-B7BD-3B05640DF851}" type="slidenum">
              <a:rPr lang="it-IT" smtClean="0"/>
              <a:t>‹#›</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16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17DE8B-C7A4-4B1A-B845-42603B3D4771}" type="datetimeFigureOut">
              <a:rPr lang="it-IT" smtClean="0"/>
              <a:t>14/05/2020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263029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17DE8B-C7A4-4B1A-B845-42603B3D4771}" type="datetimeFigureOut">
              <a:rPr lang="it-IT" smtClean="0"/>
              <a:t>14/05/2020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76917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17DE8B-C7A4-4B1A-B845-42603B3D4771}" type="datetimeFigureOut">
              <a:rPr lang="it-IT" smtClean="0"/>
              <a:t>14/05/2020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359104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17DE8B-C7A4-4B1A-B845-42603B3D4771}" type="datetimeFigureOut">
              <a:rPr lang="it-IT" smtClean="0"/>
              <a:t>14/05/2020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0A1927E-B8BD-46AE-B7BD-3B05640DF851}" type="slidenum">
              <a:rPr lang="it-IT" smtClean="0"/>
              <a:t>‹#›</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8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17DE8B-C7A4-4B1A-B845-42603B3D4771}" type="datetimeFigureOut">
              <a:rPr lang="it-IT" smtClean="0"/>
              <a:t>14/05/2020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76026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17DE8B-C7A4-4B1A-B845-42603B3D4771}" type="datetimeFigureOut">
              <a:rPr lang="it-IT" smtClean="0"/>
              <a:t>14/05/2020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288630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17DE8B-C7A4-4B1A-B845-42603B3D4771}" type="datetimeFigureOut">
              <a:rPr lang="it-IT" smtClean="0"/>
              <a:t>14/05/2020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358623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17DE8B-C7A4-4B1A-B845-42603B3D4771}" type="datetimeFigureOut">
              <a:rPr lang="it-IT" smtClean="0"/>
              <a:t>14/05/2020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397324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17DE8B-C7A4-4B1A-B845-42603B3D4771}" type="datetimeFigureOut">
              <a:rPr lang="it-IT" smtClean="0"/>
              <a:t>14/05/2020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A1927E-B8BD-46AE-B7BD-3B05640DF851}" type="slidenum">
              <a:rPr lang="it-IT" smtClean="0"/>
              <a:t>‹#›</a:t>
            </a:fld>
            <a:endParaRPr lang="it-IT"/>
          </a:p>
        </p:txBody>
      </p:sp>
    </p:spTree>
    <p:extLst>
      <p:ext uri="{BB962C8B-B14F-4D97-AF65-F5344CB8AC3E}">
        <p14:creationId xmlns:p14="http://schemas.microsoft.com/office/powerpoint/2010/main" val="65484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17DE8B-C7A4-4B1A-B845-42603B3D4771}" type="datetimeFigureOut">
              <a:rPr lang="it-IT" smtClean="0"/>
              <a:t>14/05/2020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0A1927E-B8BD-46AE-B7BD-3B05640DF851}" type="slidenum">
              <a:rPr lang="it-IT" smtClean="0"/>
              <a:t>‹#›</a:t>
            </a:fld>
            <a:endParaRPr lang="it-IT"/>
          </a:p>
        </p:txBody>
      </p:sp>
    </p:spTree>
    <p:extLst>
      <p:ext uri="{BB962C8B-B14F-4D97-AF65-F5344CB8AC3E}">
        <p14:creationId xmlns:p14="http://schemas.microsoft.com/office/powerpoint/2010/main" val="78925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17DE8B-C7A4-4B1A-B845-42603B3D4771}" type="datetimeFigureOut">
              <a:rPr lang="it-IT" smtClean="0"/>
              <a:t>14/05/2020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A1927E-B8BD-46AE-B7BD-3B05640DF851}" type="slidenum">
              <a:rPr lang="it-IT" smtClean="0"/>
              <a:t>‹#›</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26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2.le.ac.uk/offices/ld/resources/writing/writing-resources/ref-bib"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intranet.birmingham.ac.uk/as/libraryservices/library/referencing/icite/harvard/referencelist.aspx" TargetMode="External"/><Relationship Id="rId4" Type="http://schemas.openxmlformats.org/officeDocument/2006/relationships/hyperlink" Target="https://hoavouu.com/images/file/4WSwgmAx0QgQAAZh/the-research-project-how-to-write-it-by-ralph-berry.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dse.univr.it/reno/files/consigli_tesi.pdf" TargetMode="External"/><Relationship Id="rId2" Type="http://schemas.openxmlformats.org/officeDocument/2006/relationships/hyperlink" Target="https://www.birmingham.ac.uk/schools/metallurgy-materials/about/cases/tips-advice/presentation.aspx"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zotero.or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endnote.com/"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4953-ED02-424A-BB7E-6FAA1F49E475}"/>
              </a:ext>
            </a:extLst>
          </p:cNvPr>
          <p:cNvSpPr>
            <a:spLocks noGrp="1"/>
          </p:cNvSpPr>
          <p:nvPr>
            <p:ph type="ctrTitle"/>
          </p:nvPr>
        </p:nvSpPr>
        <p:spPr>
          <a:xfrm>
            <a:off x="1271588" y="620713"/>
            <a:ext cx="8618537" cy="3703637"/>
          </a:xfrm>
        </p:spPr>
        <p:txBody>
          <a:bodyPr/>
          <a:lstStyle/>
          <a:p>
            <a:pPr eaLnBrk="1" fontAlgn="auto" hangingPunct="1">
              <a:spcAft>
                <a:spcPts val="0"/>
              </a:spcAft>
              <a:defRPr/>
            </a:pPr>
            <a:r>
              <a:rPr lang="it-IT" dirty="0"/>
              <a:t>BIBLIOGRAPHIC TUTORIAL</a:t>
            </a:r>
            <a:br>
              <a:rPr lang="it-IT" dirty="0"/>
            </a:br>
            <a:r>
              <a:rPr lang="it-IT" sz="2800" dirty="0"/>
              <a:t>Dr. Elisa Anedda (elisa.anedda@unito.it)</a:t>
            </a:r>
            <a:endParaRPr lang="it-IT" dirty="0"/>
          </a:p>
        </p:txBody>
      </p:sp>
      <p:sp>
        <p:nvSpPr>
          <p:cNvPr id="4" name="CasellaDiTesto 1">
            <a:extLst>
              <a:ext uri="{FF2B5EF4-FFF2-40B4-BE49-F238E27FC236}">
                <a16:creationId xmlns:a16="http://schemas.microsoft.com/office/drawing/2014/main" id="{C732BBD0-DC64-439E-8CF2-367B55790D92}"/>
              </a:ext>
            </a:extLst>
          </p:cNvPr>
          <p:cNvSpPr txBox="1">
            <a:spLocks noChangeArrowheads="1"/>
          </p:cNvSpPr>
          <p:nvPr/>
        </p:nvSpPr>
        <p:spPr bwMode="auto">
          <a:xfrm>
            <a:off x="5184775" y="6381750"/>
            <a:ext cx="5483225" cy="3683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it-IT" altLang="it-IT" dirty="0">
                <a:latin typeface="+mn-lt"/>
              </a:rPr>
              <a:t>Master Cellular and molecular biology A.A. 2019/2020</a:t>
            </a:r>
          </a:p>
        </p:txBody>
      </p:sp>
      <p:sp>
        <p:nvSpPr>
          <p:cNvPr id="3" name="TextBox 2">
            <a:extLst>
              <a:ext uri="{FF2B5EF4-FFF2-40B4-BE49-F238E27FC236}">
                <a16:creationId xmlns:a16="http://schemas.microsoft.com/office/drawing/2014/main" id="{1CC05419-DF28-46DD-AA64-42698902116D}"/>
              </a:ext>
            </a:extLst>
          </p:cNvPr>
          <p:cNvSpPr txBox="1"/>
          <p:nvPr/>
        </p:nvSpPr>
        <p:spPr>
          <a:xfrm>
            <a:off x="1271588" y="4625009"/>
            <a:ext cx="9820482" cy="369332"/>
          </a:xfrm>
          <a:prstGeom prst="rect">
            <a:avLst/>
          </a:prstGeom>
          <a:noFill/>
        </p:spPr>
        <p:txBody>
          <a:bodyPr wrap="square" rtlCol="0">
            <a:spAutoFit/>
          </a:bodyPr>
          <a:lstStyle/>
          <a:p>
            <a:r>
              <a:rPr lang="it-IT" dirty="0"/>
              <a:t>Lesson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C2CDF7B-0F2D-432A-A509-679E70F2B405}"/>
              </a:ext>
            </a:extLst>
          </p:cNvPr>
          <p:cNvSpPr/>
          <p:nvPr/>
        </p:nvSpPr>
        <p:spPr>
          <a:xfrm>
            <a:off x="3556000" y="2189163"/>
            <a:ext cx="5080000" cy="20320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eaLnBrk="1" fontAlgn="auto" hangingPunct="1">
              <a:spcBef>
                <a:spcPts val="0"/>
              </a:spcBef>
              <a:spcAft>
                <a:spcPts val="0"/>
              </a:spcAft>
              <a:buFont typeface="+mj-lt"/>
              <a:buAutoNum type="arabicPeriod"/>
              <a:defRPr/>
            </a:pPr>
            <a:r>
              <a:rPr lang="it-IT" dirty="0"/>
              <a:t>Author’s surname and first letter of the name</a:t>
            </a:r>
          </a:p>
          <a:p>
            <a:pPr marL="342900" indent="-342900" eaLnBrk="1" fontAlgn="auto" hangingPunct="1">
              <a:spcBef>
                <a:spcPts val="0"/>
              </a:spcBef>
              <a:spcAft>
                <a:spcPts val="0"/>
              </a:spcAft>
              <a:buFont typeface="+mj-lt"/>
              <a:buAutoNum type="arabicPeriod"/>
              <a:defRPr/>
            </a:pPr>
            <a:r>
              <a:rPr lang="it-IT" dirty="0"/>
              <a:t>Year of pubblication</a:t>
            </a:r>
          </a:p>
          <a:p>
            <a:pPr marL="342900" indent="-342900" eaLnBrk="1" fontAlgn="auto" hangingPunct="1">
              <a:spcBef>
                <a:spcPts val="0"/>
              </a:spcBef>
              <a:spcAft>
                <a:spcPts val="0"/>
              </a:spcAft>
              <a:buFont typeface="+mj-lt"/>
              <a:buAutoNum type="arabicPeriod"/>
              <a:defRPr/>
            </a:pPr>
            <a:r>
              <a:rPr lang="it-IT" dirty="0"/>
              <a:t>Paper title</a:t>
            </a:r>
          </a:p>
          <a:p>
            <a:pPr marL="342900" indent="-342900" eaLnBrk="1" fontAlgn="auto" hangingPunct="1">
              <a:spcBef>
                <a:spcPts val="0"/>
              </a:spcBef>
              <a:spcAft>
                <a:spcPts val="0"/>
              </a:spcAft>
              <a:buFont typeface="+mj-lt"/>
              <a:buAutoNum type="arabicPeriod"/>
              <a:defRPr/>
            </a:pPr>
            <a:r>
              <a:rPr lang="it-IT" dirty="0"/>
              <a:t>Journal name </a:t>
            </a:r>
          </a:p>
          <a:p>
            <a:pPr marL="342900" indent="-342900" eaLnBrk="1" fontAlgn="auto" hangingPunct="1">
              <a:spcBef>
                <a:spcPts val="0"/>
              </a:spcBef>
              <a:spcAft>
                <a:spcPts val="0"/>
              </a:spcAft>
              <a:buFont typeface="+mj-lt"/>
              <a:buAutoNum type="arabicPeriod"/>
              <a:defRPr/>
            </a:pPr>
            <a:r>
              <a:rPr lang="it-IT" dirty="0"/>
              <a:t>Magazine number </a:t>
            </a:r>
          </a:p>
          <a:p>
            <a:pPr marL="342900" indent="-342900" eaLnBrk="1" fontAlgn="auto" hangingPunct="1">
              <a:spcBef>
                <a:spcPts val="0"/>
              </a:spcBef>
              <a:spcAft>
                <a:spcPts val="0"/>
              </a:spcAft>
              <a:buFont typeface="+mj-lt"/>
              <a:buAutoNum type="arabicPeriod"/>
              <a:defRPr/>
            </a:pPr>
            <a:r>
              <a:rPr lang="it-IT" dirty="0"/>
              <a:t>Consulted pages</a:t>
            </a:r>
          </a:p>
          <a:p>
            <a:pPr marL="342900" indent="-342900" eaLnBrk="1" fontAlgn="auto" hangingPunct="1">
              <a:spcBef>
                <a:spcPts val="0"/>
              </a:spcBef>
              <a:spcAft>
                <a:spcPts val="0"/>
              </a:spcAft>
              <a:buFont typeface="+mj-lt"/>
              <a:buAutoNum type="arabicPeriod"/>
              <a:defRPr/>
            </a:pPr>
            <a:r>
              <a:rPr lang="it-IT" dirty="0"/>
              <a:t>DOI (Digital Object Identifier) if available</a:t>
            </a:r>
          </a:p>
        </p:txBody>
      </p:sp>
      <p:sp>
        <p:nvSpPr>
          <p:cNvPr id="3" name="Title 2">
            <a:extLst>
              <a:ext uri="{FF2B5EF4-FFF2-40B4-BE49-F238E27FC236}">
                <a16:creationId xmlns:a16="http://schemas.microsoft.com/office/drawing/2014/main" id="{B9DCE741-0BAA-492E-A15E-F06472959CE6}"/>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 Papers</a:t>
            </a:r>
          </a:p>
        </p:txBody>
      </p:sp>
      <p:sp>
        <p:nvSpPr>
          <p:cNvPr id="4" name="TextBox 3">
            <a:extLst>
              <a:ext uri="{FF2B5EF4-FFF2-40B4-BE49-F238E27FC236}">
                <a16:creationId xmlns:a16="http://schemas.microsoft.com/office/drawing/2014/main" id="{C3E03BF7-1B24-4311-9311-DFFDC0DE8491}"/>
              </a:ext>
            </a:extLst>
          </p:cNvPr>
          <p:cNvSpPr txBox="1"/>
          <p:nvPr/>
        </p:nvSpPr>
        <p:spPr>
          <a:xfrm>
            <a:off x="2346325" y="4437063"/>
            <a:ext cx="7543800"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it-IT" dirty="0"/>
              <a:t>Example:</a:t>
            </a:r>
            <a:br>
              <a:rPr lang="it-IT" dirty="0"/>
            </a:br>
            <a:endParaRPr lang="it-IT" dirty="0"/>
          </a:p>
          <a:p>
            <a:pPr eaLnBrk="1" fontAlgn="auto" hangingPunct="1">
              <a:spcBef>
                <a:spcPts val="0"/>
              </a:spcBef>
              <a:spcAft>
                <a:spcPts val="0"/>
              </a:spcAft>
              <a:defRPr/>
            </a:pPr>
            <a:r>
              <a:rPr lang="it-IT" dirty="0"/>
              <a:t>Wick, E.C., Sears, C.L., 2010. Bacteroides spp. and diarrhea</a:t>
            </a:r>
            <a:r>
              <a:rPr lang="it-IT" i="1" dirty="0"/>
              <a:t>. Curr. Opin. Infect. Dis.</a:t>
            </a:r>
            <a:r>
              <a:rPr lang="it-IT" dirty="0"/>
              <a:t> 23, 470–4. doi:10.1097/QCO.0b013e32833da1eb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ttangolo 1">
            <a:extLst>
              <a:ext uri="{FF2B5EF4-FFF2-40B4-BE49-F238E27FC236}">
                <a16:creationId xmlns:a16="http://schemas.microsoft.com/office/drawing/2014/main" id="{B8BD114B-DEB5-4FA6-A6CA-C723A00237AF}"/>
              </a:ext>
            </a:extLst>
          </p:cNvPr>
          <p:cNvSpPr>
            <a:spLocks noChangeArrowheads="1"/>
          </p:cNvSpPr>
          <p:nvPr/>
        </p:nvSpPr>
        <p:spPr bwMode="auto">
          <a:xfrm>
            <a:off x="1841500" y="1989138"/>
            <a:ext cx="85090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Calibri Light" panose="020F0302020204030204" pitchFamily="34" charset="0"/>
              <a:buAutoNum type="arabicPeriod"/>
            </a:pPr>
            <a:r>
              <a:rPr lang="it-IT" altLang="it-IT"/>
              <a:t>Author’s surname and first letter of the name</a:t>
            </a:r>
          </a:p>
          <a:p>
            <a:pPr eaLnBrk="1" hangingPunct="1">
              <a:lnSpc>
                <a:spcPct val="150000"/>
              </a:lnSpc>
              <a:buFont typeface="Calibri Light" panose="020F0302020204030204" pitchFamily="34" charset="0"/>
              <a:buAutoNum type="arabicPeriod"/>
            </a:pPr>
            <a:r>
              <a:rPr lang="it-IT" altLang="it-IT"/>
              <a:t>Title and subtitle of the book separeted by a full stop</a:t>
            </a:r>
          </a:p>
          <a:p>
            <a:pPr eaLnBrk="1" hangingPunct="1">
              <a:lnSpc>
                <a:spcPct val="150000"/>
              </a:lnSpc>
              <a:buFont typeface="Calibri Light" panose="020F0302020204030204" pitchFamily="34" charset="0"/>
              <a:buAutoNum type="arabicPeriod"/>
            </a:pPr>
            <a:r>
              <a:rPr lang="it-IT" altLang="it-IT"/>
              <a:t>Pubblication city </a:t>
            </a:r>
          </a:p>
          <a:p>
            <a:pPr eaLnBrk="1" hangingPunct="1">
              <a:lnSpc>
                <a:spcPct val="150000"/>
              </a:lnSpc>
              <a:buFont typeface="Calibri Light" panose="020F0302020204030204" pitchFamily="34" charset="0"/>
              <a:buAutoNum type="arabicPeriod"/>
            </a:pPr>
            <a:r>
              <a:rPr lang="it-IT" altLang="it-IT"/>
              <a:t>Pubblisher </a:t>
            </a:r>
          </a:p>
          <a:p>
            <a:pPr eaLnBrk="1" hangingPunct="1">
              <a:lnSpc>
                <a:spcPct val="150000"/>
              </a:lnSpc>
              <a:buFont typeface="Calibri Light" panose="020F0302020204030204" pitchFamily="34" charset="0"/>
              <a:buAutoNum type="arabicPeriod"/>
            </a:pPr>
            <a:r>
              <a:rPr lang="it-IT" altLang="it-IT"/>
              <a:t>Year of publication</a:t>
            </a:r>
          </a:p>
          <a:p>
            <a:pPr eaLnBrk="1" hangingPunct="1">
              <a:lnSpc>
                <a:spcPct val="150000"/>
              </a:lnSpc>
              <a:buFont typeface="Calibri Light" panose="020F0302020204030204" pitchFamily="34" charset="0"/>
              <a:buAutoNum type="arabicPeriod"/>
            </a:pPr>
            <a:r>
              <a:rPr lang="it-IT" altLang="it-IT"/>
              <a:t>Edition number (if more than one)</a:t>
            </a:r>
          </a:p>
          <a:p>
            <a:pPr eaLnBrk="1" hangingPunct="1">
              <a:lnSpc>
                <a:spcPct val="150000"/>
              </a:lnSpc>
              <a:buFont typeface="Calibri Light" panose="020F0302020204030204" pitchFamily="34" charset="0"/>
              <a:buAutoNum type="arabicPeriod"/>
            </a:pPr>
            <a:r>
              <a:rPr lang="it-IT" altLang="it-IT"/>
              <a:t>Page number and volume number (if more than one)</a:t>
            </a:r>
          </a:p>
          <a:p>
            <a:pPr eaLnBrk="1" hangingPunct="1">
              <a:lnSpc>
                <a:spcPct val="150000"/>
              </a:lnSpc>
              <a:buFont typeface="Calibri Light" panose="020F0302020204030204" pitchFamily="34" charset="0"/>
              <a:buAutoNum type="arabicPeriod"/>
            </a:pPr>
            <a:r>
              <a:rPr lang="it-IT" altLang="it-IT"/>
              <a:t>Traslation if the title is in a foreign language and exists an italian translation. Specify traslator name, italian title, pubblication location, pubblisher, year of pubblication and number of pages (if possible).</a:t>
            </a:r>
          </a:p>
        </p:txBody>
      </p:sp>
      <p:sp>
        <p:nvSpPr>
          <p:cNvPr id="4" name="Title 3">
            <a:extLst>
              <a:ext uri="{FF2B5EF4-FFF2-40B4-BE49-F238E27FC236}">
                <a16:creationId xmlns:a16="http://schemas.microsoft.com/office/drawing/2014/main" id="{9CBF60E9-B0D3-4AF1-9CB9-66E2A07AE217}"/>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 Books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ttangolo 1">
            <a:extLst>
              <a:ext uri="{FF2B5EF4-FFF2-40B4-BE49-F238E27FC236}">
                <a16:creationId xmlns:a16="http://schemas.microsoft.com/office/drawing/2014/main" id="{C00CF583-3304-4125-99A2-15EF562A7B2A}"/>
              </a:ext>
            </a:extLst>
          </p:cNvPr>
          <p:cNvSpPr>
            <a:spLocks noChangeArrowheads="1"/>
          </p:cNvSpPr>
          <p:nvPr/>
        </p:nvSpPr>
        <p:spPr bwMode="auto">
          <a:xfrm>
            <a:off x="2346325" y="2174875"/>
            <a:ext cx="75438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pPr>
            <a:r>
              <a:rPr lang="it-IT" altLang="it-IT">
                <a:latin typeface="Trebuchet MS" panose="020B0603020202020204" pitchFamily="34" charset="0"/>
                <a:cs typeface="Arial" panose="020B0604020202020204" pitchFamily="34" charset="0"/>
              </a:rPr>
              <a:t>To cite a book chapter where the chapters are written by different authors you should indicate the chapter author, the editors, followed by Ed. (singular) or Eds. (plural, if more than one</a:t>
            </a:r>
          </a:p>
          <a:p>
            <a:pPr eaLnBrk="1" hangingPunct="1">
              <a:lnSpc>
                <a:spcPct val="150000"/>
              </a:lnSpc>
              <a:buFont typeface="Arial" panose="020B0604020202020204" pitchFamily="34" charset="0"/>
              <a:buChar char="•"/>
            </a:pPr>
            <a:endParaRPr lang="it-IT" altLang="it-IT">
              <a:latin typeface="Trebuchet MS" panose="020B0603020202020204" pitchFamily="34" charset="0"/>
              <a:cs typeface="Arial" panose="020B0604020202020204" pitchFamily="34" charset="0"/>
            </a:endParaRPr>
          </a:p>
          <a:p>
            <a:pPr eaLnBrk="1" hangingPunct="1">
              <a:lnSpc>
                <a:spcPct val="150000"/>
              </a:lnSpc>
              <a:buFont typeface="Arial" panose="020B0604020202020204" pitchFamily="34" charset="0"/>
              <a:buChar char="•"/>
            </a:pPr>
            <a:r>
              <a:rPr lang="it-IT" altLang="it-IT">
                <a:latin typeface="Trebuchet MS" panose="020B0603020202020204" pitchFamily="34" charset="0"/>
                <a:cs typeface="Arial" panose="020B0604020202020204" pitchFamily="34" charset="0"/>
              </a:rPr>
              <a:t>Chapter </a:t>
            </a:r>
            <a:r>
              <a:rPr lang="it-IT" altLang="it-IT">
                <a:latin typeface="Trebuchet MS" panose="020B0603020202020204" pitchFamily="34" charset="0"/>
                <a:cs typeface="Arial" panose="020B0604020202020204" pitchFamily="34" charset="0"/>
                <a:sym typeface="Wingdings" panose="05000000000000000000" pitchFamily="2" charset="2"/>
              </a:rPr>
              <a:t> specify the title and the number of the chapter</a:t>
            </a:r>
            <a:endParaRPr lang="it-IT" altLang="it-IT">
              <a:latin typeface="Trebuchet MS" panose="020B0603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3A5CBB0B-7E88-432E-BD8A-6C106F10841C}"/>
              </a:ext>
            </a:extLst>
          </p:cNvPr>
          <p:cNvSpPr/>
          <p:nvPr/>
        </p:nvSpPr>
        <p:spPr>
          <a:xfrm>
            <a:off x="1815307" y="4797153"/>
            <a:ext cx="8593137" cy="9223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n-US" dirty="0" err="1"/>
              <a:t>Es</a:t>
            </a:r>
            <a:r>
              <a:rPr lang="en-US" dirty="0"/>
              <a:t>. </a:t>
            </a:r>
            <a:r>
              <a:rPr lang="en-US" dirty="0" err="1"/>
              <a:t>Schmid</a:t>
            </a:r>
            <a:r>
              <a:rPr lang="en-US" dirty="0"/>
              <a:t> S. (1997) - </a:t>
            </a:r>
            <a:r>
              <a:rPr lang="en-US" i="1" dirty="0"/>
              <a:t>The tectonic evolution of the European Alps and foreland</a:t>
            </a:r>
            <a:r>
              <a:rPr lang="en-US" dirty="0"/>
              <a:t>. In: B. van der </a:t>
            </a:r>
            <a:r>
              <a:rPr lang="en-US" dirty="0" err="1"/>
              <a:t>Pluijm</a:t>
            </a:r>
            <a:r>
              <a:rPr lang="en-US" dirty="0"/>
              <a:t> &amp; S. </a:t>
            </a:r>
            <a:r>
              <a:rPr lang="en-US" dirty="0" err="1"/>
              <a:t>Marshak</a:t>
            </a:r>
            <a:r>
              <a:rPr lang="en-US" dirty="0"/>
              <a:t> (Eds.), Earth Structure: An Introduction to Structural Geology and Tectonics, pp. 510–524. </a:t>
            </a:r>
            <a:r>
              <a:rPr lang="en-US" dirty="0" err="1"/>
              <a:t>W.W.Norton</a:t>
            </a:r>
            <a:r>
              <a:rPr lang="en-US" dirty="0"/>
              <a:t> &amp; Co.</a:t>
            </a:r>
            <a:endParaRPr lang="it-IT" dirty="0"/>
          </a:p>
        </p:txBody>
      </p:sp>
      <p:sp>
        <p:nvSpPr>
          <p:cNvPr id="2" name="Title 1">
            <a:extLst>
              <a:ext uri="{FF2B5EF4-FFF2-40B4-BE49-F238E27FC236}">
                <a16:creationId xmlns:a16="http://schemas.microsoft.com/office/drawing/2014/main" id="{EAA791C1-14E9-43F5-849E-02C8DA27DD28}"/>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 Chapters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ttangolo 1">
            <a:extLst>
              <a:ext uri="{FF2B5EF4-FFF2-40B4-BE49-F238E27FC236}">
                <a16:creationId xmlns:a16="http://schemas.microsoft.com/office/drawing/2014/main" id="{E036E5C7-75D7-4222-B3DD-04256EA6241C}"/>
              </a:ext>
            </a:extLst>
          </p:cNvPr>
          <p:cNvSpPr>
            <a:spLocks noChangeArrowheads="1"/>
          </p:cNvSpPr>
          <p:nvPr/>
        </p:nvSpPr>
        <p:spPr bwMode="auto">
          <a:xfrm>
            <a:off x="1919288" y="2455863"/>
            <a:ext cx="8366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it-IT" altLang="it-IT">
                <a:latin typeface="Trebuchet MS" panose="020B0603020202020204" pitchFamily="34" charset="0"/>
                <a:cs typeface="Arial" panose="020B0604020202020204" pitchFamily="34" charset="0"/>
              </a:rPr>
              <a:t>Name and Surname of the author, Year, Title of the presented work, location and date of the conference, edited by «name and surname of the editor, pubblication location, publisher, year of publication and pages». </a:t>
            </a:r>
          </a:p>
          <a:p>
            <a:pPr eaLnBrk="1" hangingPunct="1">
              <a:buFont typeface="Arial" panose="020B0604020202020204" pitchFamily="34" charset="0"/>
              <a:buChar char="•"/>
            </a:pPr>
            <a:endParaRPr lang="it-IT" altLang="it-IT">
              <a:latin typeface="Trebuchet MS" panose="020B0603020202020204" pitchFamily="34" charset="0"/>
              <a:cs typeface="Arial" panose="020B0604020202020204" pitchFamily="34" charset="0"/>
            </a:endParaRPr>
          </a:p>
          <a:p>
            <a:pPr eaLnBrk="1" hangingPunct="1">
              <a:buFont typeface="Arial" panose="020B0604020202020204" pitchFamily="34" charset="0"/>
              <a:buChar char="•"/>
            </a:pPr>
            <a:r>
              <a:rPr lang="it-IT" altLang="it-IT">
                <a:latin typeface="Trebuchet MS" panose="020B0603020202020204" pitchFamily="34" charset="0"/>
                <a:cs typeface="Arial" panose="020B0604020202020204" pitchFamily="34" charset="0"/>
              </a:rPr>
              <a:t>If more than 3 editors, indicate first editor followed by «</a:t>
            </a:r>
            <a:r>
              <a:rPr lang="it-IT" altLang="it-IT" i="1">
                <a:latin typeface="Trebuchet MS" panose="020B0603020202020204" pitchFamily="34" charset="0"/>
                <a:cs typeface="Arial" panose="020B0604020202020204" pitchFamily="34" charset="0"/>
              </a:rPr>
              <a:t>et al</a:t>
            </a:r>
            <a:r>
              <a:rPr lang="it-IT" altLang="it-IT">
                <a:latin typeface="Trebuchet MS" panose="020B0603020202020204" pitchFamily="34" charset="0"/>
                <a:cs typeface="Arial" panose="020B0604020202020204" pitchFamily="34" charset="0"/>
              </a:rPr>
              <a:t>.»</a:t>
            </a:r>
          </a:p>
        </p:txBody>
      </p:sp>
      <p:sp>
        <p:nvSpPr>
          <p:cNvPr id="3" name="Rettangolo 2">
            <a:extLst>
              <a:ext uri="{FF2B5EF4-FFF2-40B4-BE49-F238E27FC236}">
                <a16:creationId xmlns:a16="http://schemas.microsoft.com/office/drawing/2014/main" id="{90FE3160-A3D2-4AAB-8469-F2C869BD2827}"/>
              </a:ext>
            </a:extLst>
          </p:cNvPr>
          <p:cNvSpPr/>
          <p:nvPr/>
        </p:nvSpPr>
        <p:spPr>
          <a:xfrm>
            <a:off x="1919536" y="4437113"/>
            <a:ext cx="8365276" cy="120032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it-IT" dirty="0"/>
              <a:t>Es. Schiavone E.B., 2000, </a:t>
            </a:r>
            <a:r>
              <a:rPr lang="it-IT" i="1" dirty="0"/>
              <a:t>Il viaggio in Europa nel </a:t>
            </a:r>
            <a:r>
              <a:rPr lang="it-IT" i="1" dirty="0" err="1"/>
              <a:t>Siècle</a:t>
            </a:r>
            <a:r>
              <a:rPr lang="it-IT" i="1" dirty="0"/>
              <a:t> </a:t>
            </a:r>
            <a:r>
              <a:rPr lang="it-IT" i="1" dirty="0" err="1"/>
              <a:t>des</a:t>
            </a:r>
            <a:r>
              <a:rPr lang="it-IT" i="1" dirty="0"/>
              <a:t> </a:t>
            </a:r>
            <a:r>
              <a:rPr lang="it-IT" i="1" dirty="0" err="1"/>
              <a:t>lumières</a:t>
            </a:r>
            <a:r>
              <a:rPr lang="it-IT" i="1" dirty="0"/>
              <a:t>. Da categoria dello spirito a categoria politica</a:t>
            </a:r>
            <a:r>
              <a:rPr lang="it-IT" dirty="0"/>
              <a:t>, in Atti della giornata interuniversitaria organizzata dall'Università di Siviglia e dall'Università di Roma Tre, Roma Facoltà di scienze politiche, 18 dicembre 2000, a cura di Bruna </a:t>
            </a:r>
            <a:r>
              <a:rPr lang="it-IT" dirty="0" err="1"/>
              <a:t>Consarelli</a:t>
            </a:r>
            <a:r>
              <a:rPr lang="it-IT" dirty="0"/>
              <a:t>. Padova, Cedam, 2012, pp. 61-76</a:t>
            </a:r>
          </a:p>
        </p:txBody>
      </p:sp>
      <p:sp>
        <p:nvSpPr>
          <p:cNvPr id="7" name="Title 6">
            <a:extLst>
              <a:ext uri="{FF2B5EF4-FFF2-40B4-BE49-F238E27FC236}">
                <a16:creationId xmlns:a16="http://schemas.microsoft.com/office/drawing/2014/main" id="{CD73FD92-31FD-4ED5-BD4B-F9AE6E47233D}"/>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 Conference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11">
            <a:extLst>
              <a:ext uri="{FF2B5EF4-FFF2-40B4-BE49-F238E27FC236}">
                <a16:creationId xmlns:a16="http://schemas.microsoft.com/office/drawing/2014/main" id="{751EED39-A153-4640-B819-70B2EFF39CA3}"/>
              </a:ext>
            </a:extLst>
          </p:cNvPr>
          <p:cNvSpPr>
            <a:spLocks noChangeArrowheads="1"/>
          </p:cNvSpPr>
          <p:nvPr/>
        </p:nvSpPr>
        <p:spPr bwMode="auto">
          <a:xfrm>
            <a:off x="1758950" y="1862138"/>
            <a:ext cx="8753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b="1">
                <a:latin typeface="Trebuchet MS" panose="020B0603020202020204" pitchFamily="34" charset="0"/>
                <a:cs typeface="Arial" panose="020B0604020202020204" pitchFamily="34" charset="0"/>
              </a:rPr>
              <a:t>Webliography </a:t>
            </a:r>
          </a:p>
          <a:p>
            <a:pPr eaLnBrk="1" hangingPunct="1"/>
            <a:r>
              <a:rPr lang="it-IT" altLang="it-IT">
                <a:latin typeface="Trebuchet MS" panose="020B0603020202020204" pitchFamily="34" charset="0"/>
                <a:cs typeface="Arial" panose="020B0604020202020204" pitchFamily="34" charset="0"/>
              </a:rPr>
              <a:t>Surname and name of the author, Webpage’s title and subtitle, date of access</a:t>
            </a:r>
          </a:p>
        </p:txBody>
      </p:sp>
      <p:sp>
        <p:nvSpPr>
          <p:cNvPr id="14" name="Rettangolo 13">
            <a:extLst>
              <a:ext uri="{FF2B5EF4-FFF2-40B4-BE49-F238E27FC236}">
                <a16:creationId xmlns:a16="http://schemas.microsoft.com/office/drawing/2014/main" id="{BF18DEA1-6963-4AB2-BFEF-81611F053845}"/>
              </a:ext>
            </a:extLst>
          </p:cNvPr>
          <p:cNvSpPr/>
          <p:nvPr/>
        </p:nvSpPr>
        <p:spPr>
          <a:xfrm>
            <a:off x="1797844" y="2926905"/>
            <a:ext cx="8330605"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it-IT" dirty="0"/>
              <a:t>OECD, 2018. Wastewater treatment (indicator 2016) [WWW Document]. OECD data. Date accessed: 08/01/2020</a:t>
            </a:r>
          </a:p>
        </p:txBody>
      </p:sp>
      <p:sp>
        <p:nvSpPr>
          <p:cNvPr id="15" name="Rettangolo 14">
            <a:extLst>
              <a:ext uri="{FF2B5EF4-FFF2-40B4-BE49-F238E27FC236}">
                <a16:creationId xmlns:a16="http://schemas.microsoft.com/office/drawing/2014/main" id="{44B629CF-EECC-4B01-843B-E2FBA7304E63}"/>
              </a:ext>
            </a:extLst>
          </p:cNvPr>
          <p:cNvSpPr/>
          <p:nvPr/>
        </p:nvSpPr>
        <p:spPr>
          <a:xfrm>
            <a:off x="1797843" y="4581128"/>
            <a:ext cx="8677275"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it-IT" dirty="0"/>
              <a:t>European Commission, 1991. Council directive of 12 December 1991 concerning the protection of waters against pollution caused by nitrates from agricultural sources, 91/676/EEC, Official Journal of the European Communities. </a:t>
            </a:r>
          </a:p>
        </p:txBody>
      </p:sp>
      <p:sp>
        <p:nvSpPr>
          <p:cNvPr id="2" name="Title 1">
            <a:extLst>
              <a:ext uri="{FF2B5EF4-FFF2-40B4-BE49-F238E27FC236}">
                <a16:creationId xmlns:a16="http://schemas.microsoft.com/office/drawing/2014/main" id="{61A327B6-C21B-4A91-B479-38228A4D40EE}"/>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 Others</a:t>
            </a:r>
          </a:p>
        </p:txBody>
      </p:sp>
      <p:sp>
        <p:nvSpPr>
          <p:cNvPr id="56330" name="TextBox 2">
            <a:extLst>
              <a:ext uri="{FF2B5EF4-FFF2-40B4-BE49-F238E27FC236}">
                <a16:creationId xmlns:a16="http://schemas.microsoft.com/office/drawing/2014/main" id="{D099424D-8F84-4B61-8629-8E19812BD042}"/>
              </a:ext>
            </a:extLst>
          </p:cNvPr>
          <p:cNvSpPr txBox="1">
            <a:spLocks noChangeArrowheads="1"/>
          </p:cNvSpPr>
          <p:nvPr/>
        </p:nvSpPr>
        <p:spPr bwMode="auto">
          <a:xfrm>
            <a:off x="1847850" y="3933825"/>
            <a:ext cx="806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b="1">
                <a:latin typeface="Trebuchet MS" panose="020B0603020202020204" pitchFamily="34" charset="0"/>
              </a:rPr>
              <a:t>Laws and statutes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4">
            <a:extLst>
              <a:ext uri="{FF2B5EF4-FFF2-40B4-BE49-F238E27FC236}">
                <a16:creationId xmlns:a16="http://schemas.microsoft.com/office/drawing/2014/main" id="{1583BD44-0801-4F5C-AAEC-2DB74CD559D6}"/>
              </a:ext>
            </a:extLst>
          </p:cNvPr>
          <p:cNvSpPr txBox="1">
            <a:spLocks noChangeArrowheads="1"/>
          </p:cNvSpPr>
          <p:nvPr/>
        </p:nvSpPr>
        <p:spPr bwMode="auto">
          <a:xfrm>
            <a:off x="3341688" y="1843088"/>
            <a:ext cx="6478587" cy="10160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it-IT" altLang="it-IT" sz="2000" dirty="0">
                <a:latin typeface="Trebuchet MS" panose="020B0603020202020204" pitchFamily="34" charset="0"/>
              </a:rPr>
              <a:t>There are different styles to be adopted, but </a:t>
            </a:r>
            <a:r>
              <a:rPr lang="it-IT" altLang="it-IT" sz="2000" b="1" dirty="0">
                <a:latin typeface="Trebuchet MS" panose="020B0603020202020204" pitchFamily="34" charset="0"/>
              </a:rPr>
              <a:t>YOU MUST ALWAYS USE THE SAME STYLE FOR THE SAME THESIS/PAPER. </a:t>
            </a:r>
          </a:p>
        </p:txBody>
      </p:sp>
      <p:pic>
        <p:nvPicPr>
          <p:cNvPr id="57347" name="Picture 2">
            <a:extLst>
              <a:ext uri="{FF2B5EF4-FFF2-40B4-BE49-F238E27FC236}">
                <a16:creationId xmlns:a16="http://schemas.microsoft.com/office/drawing/2014/main" id="{DEB841E3-089D-4830-96A1-848C8D071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00013"/>
            <a:ext cx="3028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Curved Right 2">
            <a:extLst>
              <a:ext uri="{FF2B5EF4-FFF2-40B4-BE49-F238E27FC236}">
                <a16:creationId xmlns:a16="http://schemas.microsoft.com/office/drawing/2014/main" id="{9D84931E-1458-4546-BCED-E6DA56533F01}"/>
              </a:ext>
            </a:extLst>
          </p:cNvPr>
          <p:cNvSpPr/>
          <p:nvPr/>
        </p:nvSpPr>
        <p:spPr>
          <a:xfrm>
            <a:off x="2343150" y="2794000"/>
            <a:ext cx="863600" cy="1584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schemeClr val="tx1"/>
              </a:solidFill>
            </a:endParaRPr>
          </a:p>
        </p:txBody>
      </p:sp>
      <p:sp>
        <p:nvSpPr>
          <p:cNvPr id="4" name="TextBox 3">
            <a:extLst>
              <a:ext uri="{FF2B5EF4-FFF2-40B4-BE49-F238E27FC236}">
                <a16:creationId xmlns:a16="http://schemas.microsoft.com/office/drawing/2014/main" id="{CEDAFEAA-9791-4BE8-B183-E92AD55607D7}"/>
              </a:ext>
            </a:extLst>
          </p:cNvPr>
          <p:cNvSpPr txBox="1"/>
          <p:nvPr/>
        </p:nvSpPr>
        <p:spPr>
          <a:xfrm>
            <a:off x="3341688" y="2852738"/>
            <a:ext cx="6478587" cy="3416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it-IT" u="sng" dirty="0"/>
              <a:t>If I always cite the magazine name in shorten, you always have to cite the magazine name in shorten throughout the bibliography</a:t>
            </a:r>
          </a:p>
          <a:p>
            <a:pPr eaLnBrk="1" fontAlgn="auto" hangingPunct="1">
              <a:spcBef>
                <a:spcPts val="0"/>
              </a:spcBef>
              <a:spcAft>
                <a:spcPts val="0"/>
              </a:spcAft>
              <a:defRPr/>
            </a:pPr>
            <a:endParaRPr lang="it-IT" dirty="0"/>
          </a:p>
          <a:p>
            <a:pPr eaLnBrk="1" fontAlgn="auto" hangingPunct="1">
              <a:spcBef>
                <a:spcPts val="0"/>
              </a:spcBef>
              <a:spcAft>
                <a:spcPts val="0"/>
              </a:spcAft>
              <a:defRPr/>
            </a:pPr>
            <a:r>
              <a:rPr lang="it-IT" dirty="0"/>
              <a:t>Bik, E.M., Long, C.D., Armitage, G.C., Loomer, P., Emerson, J., Mongodin, E.F., Nelson, K.E., Gill, S.R., Fraser-Liggett, C.M., Relman, D.A., 2010. Bacterial diversity in the oral cavity of 10 healthy individuals. </a:t>
            </a:r>
            <a:r>
              <a:rPr lang="it-IT" b="1" i="1" dirty="0"/>
              <a:t>ISME J</a:t>
            </a:r>
            <a:r>
              <a:rPr lang="it-IT" i="1" dirty="0"/>
              <a:t>. </a:t>
            </a:r>
            <a:r>
              <a:rPr lang="it-IT" dirty="0"/>
              <a:t>4, 962–974. doi:10.1038/ismej.2010.30</a:t>
            </a:r>
          </a:p>
          <a:p>
            <a:pPr eaLnBrk="1" fontAlgn="auto" hangingPunct="1">
              <a:spcBef>
                <a:spcPts val="0"/>
              </a:spcBef>
              <a:spcAft>
                <a:spcPts val="0"/>
              </a:spcAft>
              <a:defRPr/>
            </a:pPr>
            <a:endParaRPr lang="it-IT" dirty="0"/>
          </a:p>
          <a:p>
            <a:pPr eaLnBrk="1" fontAlgn="auto" hangingPunct="1">
              <a:spcBef>
                <a:spcPts val="0"/>
              </a:spcBef>
              <a:spcAft>
                <a:spcPts val="0"/>
              </a:spcAft>
              <a:defRPr/>
            </a:pPr>
            <a:r>
              <a:rPr lang="it-IT" dirty="0"/>
              <a:t>Yoo, K., Lee, T.K., Choi, E.J., Yang, J., Shukla, S.K., Hwang, S. il, Park, J., 2017. Molecular approaches for the detection and monitoring of microbial communities in bioaerosols: A review</a:t>
            </a:r>
            <a:r>
              <a:rPr lang="it-IT" b="1" dirty="0"/>
              <a:t>. </a:t>
            </a:r>
            <a:r>
              <a:rPr lang="it-IT" b="1" i="1" dirty="0"/>
              <a:t>J. Environ. Sci. </a:t>
            </a:r>
            <a:r>
              <a:rPr lang="it-IT" dirty="0"/>
              <a:t>(China) 51, 234–247. doi:10.1016/j.jes.2016.07.002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10F2CFA3-6DC3-4EC1-A27C-CD90EC713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4373563"/>
            <a:ext cx="616585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7C962F2-8717-435A-B41F-AB8AAC9A3025}"/>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Research material</a:t>
            </a:r>
          </a:p>
        </p:txBody>
      </p:sp>
      <p:sp>
        <p:nvSpPr>
          <p:cNvPr id="58372" name="TextBox 2">
            <a:extLst>
              <a:ext uri="{FF2B5EF4-FFF2-40B4-BE49-F238E27FC236}">
                <a16:creationId xmlns:a16="http://schemas.microsoft.com/office/drawing/2014/main" id="{3D6A3A27-1CD7-43A5-9F83-32255C7C7034}"/>
              </a:ext>
            </a:extLst>
          </p:cNvPr>
          <p:cNvSpPr txBox="1">
            <a:spLocks noChangeArrowheads="1"/>
          </p:cNvSpPr>
          <p:nvPr/>
        </p:nvSpPr>
        <p:spPr bwMode="auto">
          <a:xfrm>
            <a:off x="2346325" y="1844675"/>
            <a:ext cx="7543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it-IT" altLang="it-IT">
                <a:hlinkClick r:id="rId3"/>
              </a:rPr>
              <a:t>https://www2.le.ac.uk/offices/ld/resources/writing/writing-resources/ref-bib</a:t>
            </a:r>
            <a:endParaRPr lang="it-IT" altLang="it-IT"/>
          </a:p>
          <a:p>
            <a:pPr eaLnBrk="1" hangingPunct="1">
              <a:buFont typeface="Arial" panose="020B0604020202020204" pitchFamily="34" charset="0"/>
              <a:buChar char="•"/>
            </a:pPr>
            <a:endParaRPr lang="it-IT" altLang="it-IT"/>
          </a:p>
          <a:p>
            <a:pPr eaLnBrk="1" hangingPunct="1">
              <a:buFont typeface="Arial" panose="020B0604020202020204" pitchFamily="34" charset="0"/>
              <a:buChar char="•"/>
            </a:pPr>
            <a:r>
              <a:rPr lang="it-IT" altLang="it-IT">
                <a:hlinkClick r:id="rId4"/>
              </a:rPr>
              <a:t>https://hoavouu.com/images/file/4WSwgmAx0QgQAAZh/the-research-project-how-to-write-it-by-ralph-berry.pdf</a:t>
            </a:r>
            <a:endParaRPr lang="it-IT" altLang="it-IT"/>
          </a:p>
          <a:p>
            <a:pPr eaLnBrk="1" hangingPunct="1">
              <a:buFont typeface="Arial" panose="020B0604020202020204" pitchFamily="34" charset="0"/>
              <a:buChar char="•"/>
            </a:pPr>
            <a:endParaRPr lang="it-IT" altLang="it-IT"/>
          </a:p>
          <a:p>
            <a:pPr eaLnBrk="1" hangingPunct="1">
              <a:buFont typeface="Arial" panose="020B0604020202020204" pitchFamily="34" charset="0"/>
              <a:buChar char="•"/>
            </a:pPr>
            <a:r>
              <a:rPr lang="it-IT" altLang="it-IT">
                <a:hlinkClick r:id="rId5"/>
              </a:rPr>
              <a:t>https://intranet.birmingham.ac.uk/as/libraryservices/library/referencing/icite/harvard/referencelist.aspx</a:t>
            </a:r>
            <a:endParaRPr lang="it-IT" alt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8BFDD11-FC13-4EB6-9365-23BFE994DFB4}"/>
              </a:ext>
            </a:extLst>
          </p:cNvPr>
          <p:cNvSpPr txBox="1"/>
          <p:nvPr/>
        </p:nvSpPr>
        <p:spPr>
          <a:xfrm>
            <a:off x="2505869" y="3213100"/>
            <a:ext cx="3575051" cy="147732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fontAlgn="auto" hangingPunct="1">
              <a:spcBef>
                <a:spcPts val="0"/>
              </a:spcBef>
              <a:spcAft>
                <a:spcPts val="0"/>
              </a:spcAft>
              <a:defRPr/>
            </a:pPr>
            <a:r>
              <a:rPr lang="it-IT" dirty="0"/>
              <a:t>Always use tables and figures, they help your speech flow</a:t>
            </a:r>
          </a:p>
          <a:p>
            <a:pPr eaLnBrk="1" fontAlgn="auto" hangingPunct="1">
              <a:spcBef>
                <a:spcPts val="0"/>
              </a:spcBef>
              <a:spcAft>
                <a:spcPts val="0"/>
              </a:spcAft>
              <a:defRPr/>
            </a:pPr>
            <a:endParaRPr lang="it-IT" dirty="0"/>
          </a:p>
          <a:p>
            <a:pPr eaLnBrk="1" fontAlgn="auto" hangingPunct="1">
              <a:spcBef>
                <a:spcPts val="0"/>
              </a:spcBef>
              <a:spcAft>
                <a:spcPts val="0"/>
              </a:spcAft>
              <a:defRPr/>
            </a:pPr>
            <a:r>
              <a:rPr lang="it-IT" dirty="0"/>
              <a:t>Always cite the references of images and data</a:t>
            </a:r>
          </a:p>
        </p:txBody>
      </p:sp>
      <p:sp>
        <p:nvSpPr>
          <p:cNvPr id="8" name="Rettangolo 7">
            <a:extLst>
              <a:ext uri="{FF2B5EF4-FFF2-40B4-BE49-F238E27FC236}">
                <a16:creationId xmlns:a16="http://schemas.microsoft.com/office/drawing/2014/main" id="{E121238E-4736-4F12-A17E-6375BB482594}"/>
              </a:ext>
            </a:extLst>
          </p:cNvPr>
          <p:cNvSpPr/>
          <p:nvPr/>
        </p:nvSpPr>
        <p:spPr>
          <a:xfrm>
            <a:off x="6519069" y="3213100"/>
            <a:ext cx="3575050" cy="147732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it-IT" dirty="0">
                <a:solidFill>
                  <a:prstClr val="black"/>
                </a:solidFill>
              </a:rPr>
              <a:t>DO NOT write too much, simple slides</a:t>
            </a:r>
          </a:p>
          <a:p>
            <a:pPr eaLnBrk="1" fontAlgn="auto" hangingPunct="1">
              <a:spcBef>
                <a:spcPts val="0"/>
              </a:spcBef>
              <a:spcAft>
                <a:spcPts val="0"/>
              </a:spcAft>
              <a:defRPr/>
            </a:pPr>
            <a:endParaRPr lang="it-IT" dirty="0">
              <a:solidFill>
                <a:prstClr val="black"/>
              </a:solidFill>
            </a:endParaRPr>
          </a:p>
          <a:p>
            <a:pPr eaLnBrk="1" fontAlgn="auto" hangingPunct="1">
              <a:spcBef>
                <a:spcPts val="0"/>
              </a:spcBef>
              <a:spcAft>
                <a:spcPts val="0"/>
              </a:spcAft>
              <a:defRPr/>
            </a:pPr>
            <a:r>
              <a:rPr lang="it-IT" dirty="0">
                <a:solidFill>
                  <a:prstClr val="black"/>
                </a:solidFill>
              </a:rPr>
              <a:t>DO NOT read the slides, they’re just a guide</a:t>
            </a:r>
          </a:p>
        </p:txBody>
      </p:sp>
      <p:pic>
        <p:nvPicPr>
          <p:cNvPr id="59400" name="Picture 2">
            <a:extLst>
              <a:ext uri="{FF2B5EF4-FFF2-40B4-BE49-F238E27FC236}">
                <a16:creationId xmlns:a16="http://schemas.microsoft.com/office/drawing/2014/main" id="{1234209A-A48D-4283-BD06-6D7E19C1B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1868488"/>
            <a:ext cx="1014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3">
            <a:extLst>
              <a:ext uri="{FF2B5EF4-FFF2-40B4-BE49-F238E27FC236}">
                <a16:creationId xmlns:a16="http://schemas.microsoft.com/office/drawing/2014/main" id="{4856413B-8DAE-47A9-9381-AB4690A12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8010"/>
          <a:stretch>
            <a:fillRect/>
          </a:stretch>
        </p:blipFill>
        <p:spPr bwMode="auto">
          <a:xfrm>
            <a:off x="7680325" y="1804988"/>
            <a:ext cx="1252538"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2AA486A5-4C14-4848-BFF1-A4291204C21A}"/>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Presentation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ttangolo 1">
            <a:extLst>
              <a:ext uri="{FF2B5EF4-FFF2-40B4-BE49-F238E27FC236}">
                <a16:creationId xmlns:a16="http://schemas.microsoft.com/office/drawing/2014/main" id="{63CB4403-CC28-4DD1-8594-D093D9BF8396}"/>
              </a:ext>
            </a:extLst>
          </p:cNvPr>
          <p:cNvSpPr>
            <a:spLocks noChangeArrowheads="1"/>
          </p:cNvSpPr>
          <p:nvPr/>
        </p:nvSpPr>
        <p:spPr bwMode="auto">
          <a:xfrm>
            <a:off x="1774825" y="1844675"/>
            <a:ext cx="8353425" cy="14779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285750" indent="-285750" eaLnBrk="1" fontAlgn="auto" hangingPunct="1">
              <a:spcBef>
                <a:spcPts val="0"/>
              </a:spcBef>
              <a:spcAft>
                <a:spcPts val="0"/>
              </a:spcAft>
              <a:buFont typeface="Arial" panose="020B0604020202020204" pitchFamily="34" charset="0"/>
              <a:buChar char="•"/>
              <a:defRPr/>
            </a:pPr>
            <a:r>
              <a:rPr lang="it-IT" dirty="0">
                <a:hlinkClick r:id="rId2"/>
              </a:rPr>
              <a:t>https://www.birmingham.ac.uk/schools/metallurgy-materials/about/cases/tips-advice/presentation.aspx</a:t>
            </a:r>
            <a:endParaRPr lang="it-IT" altLang="it-IT" dirty="0">
              <a:latin typeface="Trebuchet MS" panose="020B0603020202020204" pitchFamily="34" charset="0"/>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endParaRPr lang="it-IT" altLang="it-IT" dirty="0">
              <a:latin typeface="Trebuchet MS" panose="020B0603020202020204" pitchFamily="34" charset="0"/>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it-IT" altLang="it-IT" dirty="0">
                <a:latin typeface="Trebuchet MS" panose="020B0603020202020204" pitchFamily="34" charset="0"/>
                <a:cs typeface="Arial" panose="020B0604020202020204" pitchFamily="34" charset="0"/>
              </a:rPr>
              <a:t>For Italian students:</a:t>
            </a:r>
          </a:p>
          <a:p>
            <a:pPr eaLnBrk="1" fontAlgn="auto" hangingPunct="1">
              <a:spcBef>
                <a:spcPts val="0"/>
              </a:spcBef>
              <a:spcAft>
                <a:spcPts val="0"/>
              </a:spcAft>
              <a:defRPr/>
            </a:pPr>
            <a:r>
              <a:rPr lang="it-IT" dirty="0">
                <a:hlinkClick r:id="rId3"/>
              </a:rPr>
              <a:t>http://dse.univr.it/reno/files/consigli_tesi.pdf</a:t>
            </a:r>
            <a:endParaRPr lang="it-IT" altLang="it-IT" dirty="0">
              <a:latin typeface="Trebuchet MS" panose="020B0603020202020204" pitchFamily="34" charset="0"/>
              <a:cs typeface="Arial" panose="020B0604020202020204" pitchFamily="34" charset="0"/>
            </a:endParaRPr>
          </a:p>
        </p:txBody>
      </p:sp>
      <p:pic>
        <p:nvPicPr>
          <p:cNvPr id="60419" name="Picture 3">
            <a:extLst>
              <a:ext uri="{FF2B5EF4-FFF2-40B4-BE49-F238E27FC236}">
                <a16:creationId xmlns:a16="http://schemas.microsoft.com/office/drawing/2014/main" id="{A81B83E6-8F63-41E8-A418-ECC407305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4498975"/>
            <a:ext cx="580707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641042-BEBF-4871-A7A7-758404744625}"/>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Research material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0106CDF-AD25-42E6-A01D-769AE6B3436A}"/>
              </a:ext>
            </a:extLst>
          </p:cNvPr>
          <p:cNvSpPr/>
          <p:nvPr/>
        </p:nvSpPr>
        <p:spPr>
          <a:xfrm>
            <a:off x="1919536" y="2079848"/>
            <a:ext cx="8352928" cy="415498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it-IT" sz="2400" dirty="0"/>
              <a:t>Whenever you need a paper that you’ve read, but you don’t remember which one and what were the major results, you can make an archive. </a:t>
            </a:r>
          </a:p>
          <a:p>
            <a:pPr marL="342900" indent="-342900" eaLnBrk="1" fontAlgn="auto" hangingPunct="1">
              <a:spcBef>
                <a:spcPts val="0"/>
              </a:spcBef>
              <a:spcAft>
                <a:spcPts val="0"/>
              </a:spcAft>
              <a:buFont typeface="Arial" panose="020B0604020202020204" pitchFamily="34" charset="0"/>
              <a:buChar char="•"/>
              <a:defRPr/>
            </a:pPr>
            <a:endParaRPr lang="it-IT" sz="2400" dirty="0"/>
          </a:p>
          <a:p>
            <a:pPr marL="342900" indent="-342900" eaLnBrk="1" fontAlgn="auto" hangingPunct="1">
              <a:spcBef>
                <a:spcPts val="0"/>
              </a:spcBef>
              <a:spcAft>
                <a:spcPts val="0"/>
              </a:spcAft>
              <a:buFont typeface="Arial" panose="020B0604020202020204" pitchFamily="34" charset="0"/>
              <a:buChar char="•"/>
              <a:defRPr/>
            </a:pPr>
            <a:r>
              <a:rPr lang="it-IT" sz="2400" dirty="0"/>
              <a:t>It chould contain brief descriptions of every single paper or book you’ve read, together with a short abstract with authors and journal/book. </a:t>
            </a:r>
          </a:p>
          <a:p>
            <a:pPr eaLnBrk="1" fontAlgn="auto" hangingPunct="1">
              <a:spcBef>
                <a:spcPts val="0"/>
              </a:spcBef>
              <a:spcAft>
                <a:spcPts val="0"/>
              </a:spcAft>
              <a:defRPr/>
            </a:pPr>
            <a:endParaRPr lang="it-IT" sz="2400" dirty="0"/>
          </a:p>
          <a:p>
            <a:pPr marL="342900" indent="-342900" eaLnBrk="1" fontAlgn="auto" hangingPunct="1">
              <a:spcBef>
                <a:spcPts val="0"/>
              </a:spcBef>
              <a:spcAft>
                <a:spcPts val="0"/>
              </a:spcAft>
              <a:buFont typeface="Arial" panose="020B0604020202020204" pitchFamily="34" charset="0"/>
              <a:buChar char="•"/>
              <a:defRPr/>
            </a:pPr>
            <a:r>
              <a:rPr lang="it-IT" sz="2400" dirty="0"/>
              <a:t>The bibliography citation would be faster and easier. </a:t>
            </a:r>
          </a:p>
          <a:p>
            <a:pPr marL="342900" indent="-342900" eaLnBrk="1" fontAlgn="auto" hangingPunct="1">
              <a:spcBef>
                <a:spcPts val="0"/>
              </a:spcBef>
              <a:spcAft>
                <a:spcPts val="0"/>
              </a:spcAft>
              <a:buFont typeface="Arial" panose="020B0604020202020204" pitchFamily="34" charset="0"/>
              <a:buChar char="•"/>
              <a:defRPr/>
            </a:pPr>
            <a:endParaRPr lang="it-IT" sz="2400" dirty="0"/>
          </a:p>
          <a:p>
            <a:pPr marL="342900" indent="-342900" eaLnBrk="1" fontAlgn="auto" hangingPunct="1">
              <a:spcBef>
                <a:spcPts val="0"/>
              </a:spcBef>
              <a:spcAft>
                <a:spcPts val="0"/>
              </a:spcAft>
              <a:buFont typeface="Arial" panose="020B0604020202020204" pitchFamily="34" charset="0"/>
              <a:buChar char="•"/>
              <a:defRPr/>
            </a:pPr>
            <a:r>
              <a:rPr lang="it-IT" sz="2400" b="1" dirty="0"/>
              <a:t>Negative note: </a:t>
            </a:r>
            <a:r>
              <a:rPr lang="it-IT" sz="2400" dirty="0"/>
              <a:t>it needs a great amount of work!</a:t>
            </a:r>
          </a:p>
        </p:txBody>
      </p:sp>
      <p:sp>
        <p:nvSpPr>
          <p:cNvPr id="2" name="Title 1">
            <a:extLst>
              <a:ext uri="{FF2B5EF4-FFF2-40B4-BE49-F238E27FC236}">
                <a16:creationId xmlns:a16="http://schemas.microsoft.com/office/drawing/2014/main" id="{FED04F98-D000-457E-9560-408C86364FE5}"/>
              </a:ext>
            </a:extLst>
          </p:cNvPr>
          <p:cNvSpPr>
            <a:spLocks noGrp="1"/>
          </p:cNvSpPr>
          <p:nvPr>
            <p:ph type="title"/>
          </p:nvPr>
        </p:nvSpPr>
        <p:spPr/>
        <p:txBody>
          <a:bodyPr/>
          <a:lstStyle/>
          <a:p>
            <a:r>
              <a:rPr lang="it-IT" dirty="0"/>
              <a:t>Registering a paper</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38B2-6756-4728-9A3A-6B0CB36B0365}"/>
              </a:ext>
            </a:extLst>
          </p:cNvPr>
          <p:cNvSpPr>
            <a:spLocks noGrp="1"/>
          </p:cNvSpPr>
          <p:nvPr>
            <p:ph type="title"/>
          </p:nvPr>
        </p:nvSpPr>
        <p:spPr/>
        <p:txBody>
          <a:bodyPr/>
          <a:lstStyle/>
          <a:p>
            <a:r>
              <a:rPr lang="it-IT" dirty="0"/>
              <a:t>BIBLIOGRAPHY CREATION</a:t>
            </a:r>
          </a:p>
        </p:txBody>
      </p:sp>
      <p:sp>
        <p:nvSpPr>
          <p:cNvPr id="3" name="TextBox 2">
            <a:extLst>
              <a:ext uri="{FF2B5EF4-FFF2-40B4-BE49-F238E27FC236}">
                <a16:creationId xmlns:a16="http://schemas.microsoft.com/office/drawing/2014/main" id="{59A8ED07-4346-4644-996D-2E80543035D7}"/>
              </a:ext>
            </a:extLst>
          </p:cNvPr>
          <p:cNvSpPr txBox="1"/>
          <p:nvPr/>
        </p:nvSpPr>
        <p:spPr>
          <a:xfrm>
            <a:off x="1097280" y="2027583"/>
            <a:ext cx="100584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000" dirty="0"/>
              <a:t>In the next slides you’ll find the most common bibliography tools and after that, </a:t>
            </a:r>
            <a:br>
              <a:rPr lang="it-IT" sz="2000" dirty="0"/>
            </a:br>
            <a:r>
              <a:rPr lang="it-IT" sz="2000" dirty="0"/>
              <a:t>an extensive tutorial on how to write the perfect bibliography for your thesis or for a paper.</a:t>
            </a:r>
          </a:p>
        </p:txBody>
      </p:sp>
      <p:pic>
        <p:nvPicPr>
          <p:cNvPr id="5" name="Picture 4">
            <a:extLst>
              <a:ext uri="{FF2B5EF4-FFF2-40B4-BE49-F238E27FC236}">
                <a16:creationId xmlns:a16="http://schemas.microsoft.com/office/drawing/2014/main" id="{8E626352-BB92-45B4-A468-8CFA8540A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105" y="3000294"/>
            <a:ext cx="5667789" cy="3179491"/>
          </a:xfrm>
          <a:prstGeom prst="rect">
            <a:avLst/>
          </a:prstGeom>
        </p:spPr>
      </p:pic>
    </p:spTree>
    <p:extLst>
      <p:ext uri="{BB962C8B-B14F-4D97-AF65-F5344CB8AC3E}">
        <p14:creationId xmlns:p14="http://schemas.microsoft.com/office/powerpoint/2010/main" val="303457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DBBA0F6A-97E6-4E5D-B45A-F3D3FBBF3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00013"/>
            <a:ext cx="22606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ttangolo 6">
            <a:extLst>
              <a:ext uri="{FF2B5EF4-FFF2-40B4-BE49-F238E27FC236}">
                <a16:creationId xmlns:a16="http://schemas.microsoft.com/office/drawing/2014/main" id="{EFF731E6-3D5F-45B1-9754-033973EADF03}"/>
              </a:ext>
            </a:extLst>
          </p:cNvPr>
          <p:cNvSpPr>
            <a:spLocks noChangeArrowheads="1"/>
          </p:cNvSpPr>
          <p:nvPr/>
        </p:nvSpPr>
        <p:spPr bwMode="auto">
          <a:xfrm>
            <a:off x="7513638" y="795338"/>
            <a:ext cx="2817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a:latin typeface="Trebuchet MS" panose="020B0603020202020204" pitchFamily="34" charset="0"/>
                <a:cs typeface="Arial" panose="020B0604020202020204" pitchFamily="34" charset="0"/>
                <a:hlinkClick r:id="rId3"/>
              </a:rPr>
              <a:t>https://www.zotero.org/</a:t>
            </a:r>
            <a:endParaRPr lang="it-IT" altLang="it-IT">
              <a:latin typeface="Trebuchet MS" panose="020B0603020202020204" pitchFamily="34" charset="0"/>
              <a:cs typeface="Arial" panose="020B0604020202020204" pitchFamily="34" charset="0"/>
            </a:endParaRPr>
          </a:p>
        </p:txBody>
      </p:sp>
      <p:pic>
        <p:nvPicPr>
          <p:cNvPr id="47108" name="Picture 3">
            <a:extLst>
              <a:ext uri="{FF2B5EF4-FFF2-40B4-BE49-F238E27FC236}">
                <a16:creationId xmlns:a16="http://schemas.microsoft.com/office/drawing/2014/main" id="{8D1CE1C1-B422-47FC-8BE1-CCA38B75E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1468438"/>
            <a:ext cx="9004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asellaDiTesto 7">
            <a:extLst>
              <a:ext uri="{FF2B5EF4-FFF2-40B4-BE49-F238E27FC236}">
                <a16:creationId xmlns:a16="http://schemas.microsoft.com/office/drawing/2014/main" id="{AF9369DD-40EE-4F18-A16A-E8B72773CD3D}"/>
              </a:ext>
            </a:extLst>
          </p:cNvPr>
          <p:cNvSpPr txBox="1">
            <a:spLocks noChangeArrowheads="1"/>
          </p:cNvSpPr>
          <p:nvPr/>
        </p:nvSpPr>
        <p:spPr bwMode="auto">
          <a:xfrm>
            <a:off x="7051675" y="1492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a:latin typeface="Trebuchet MS" panose="020B0603020202020204" pitchFamily="34" charset="0"/>
                <a:cs typeface="Arial" panose="020B0604020202020204" pitchFamily="34" charset="0"/>
              </a:rPr>
              <a:t> </a:t>
            </a:r>
          </a:p>
          <a:p>
            <a:pPr algn="ctr" eaLnBrk="1" hangingPunct="1"/>
            <a:r>
              <a:rPr lang="it-IT" altLang="it-IT">
                <a:latin typeface="Trebuchet MS" panose="020B0603020202020204" pitchFamily="34" charset="0"/>
                <a:cs typeface="Arial" panose="020B0604020202020204" pitchFamily="34" charset="0"/>
              </a:rPr>
              <a:t>Open-source software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5CF01-65C3-4683-A5B7-CF5066BB3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43" y="273326"/>
            <a:ext cx="2271091" cy="2271091"/>
          </a:xfrm>
          <a:prstGeom prst="rect">
            <a:avLst/>
          </a:prstGeom>
        </p:spPr>
      </p:pic>
      <p:sp>
        <p:nvSpPr>
          <p:cNvPr id="4" name="TextBox 3">
            <a:extLst>
              <a:ext uri="{FF2B5EF4-FFF2-40B4-BE49-F238E27FC236}">
                <a16:creationId xmlns:a16="http://schemas.microsoft.com/office/drawing/2014/main" id="{D9BD5649-E98A-4F8F-BDF4-68237BD7B380}"/>
              </a:ext>
            </a:extLst>
          </p:cNvPr>
          <p:cNvSpPr txBox="1"/>
          <p:nvPr/>
        </p:nvSpPr>
        <p:spPr>
          <a:xfrm>
            <a:off x="6612835" y="437322"/>
            <a:ext cx="4678017" cy="923330"/>
          </a:xfrm>
          <a:prstGeom prst="rect">
            <a:avLst/>
          </a:prstGeom>
          <a:noFill/>
        </p:spPr>
        <p:txBody>
          <a:bodyPr wrap="square" rtlCol="0">
            <a:spAutoFit/>
          </a:bodyPr>
          <a:lstStyle/>
          <a:p>
            <a:pPr algn="ctr"/>
            <a:r>
              <a:rPr lang="it-IT" b="1" dirty="0"/>
              <a:t>EndNote basic is opensource</a:t>
            </a:r>
          </a:p>
          <a:p>
            <a:pPr algn="ctr"/>
            <a:r>
              <a:rPr lang="it-IT" b="1" dirty="0"/>
              <a:t>EndNote X9 needs a subscription</a:t>
            </a:r>
          </a:p>
          <a:p>
            <a:pPr algn="ctr"/>
            <a:r>
              <a:rPr lang="it-IT" b="1" dirty="0">
                <a:hlinkClick r:id="rId3"/>
              </a:rPr>
              <a:t>https://www.endnote.com/</a:t>
            </a:r>
            <a:endParaRPr lang="it-IT" b="1" dirty="0"/>
          </a:p>
        </p:txBody>
      </p:sp>
      <p:pic>
        <p:nvPicPr>
          <p:cNvPr id="6" name="Picture 5">
            <a:extLst>
              <a:ext uri="{FF2B5EF4-FFF2-40B4-BE49-F238E27FC236}">
                <a16:creationId xmlns:a16="http://schemas.microsoft.com/office/drawing/2014/main" id="{52DCD5AC-EB6B-46AD-9B53-9C285259C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000" y="2224535"/>
            <a:ext cx="7200000" cy="3866667"/>
          </a:xfrm>
          <a:prstGeom prst="rect">
            <a:avLst/>
          </a:prstGeom>
        </p:spPr>
      </p:pic>
    </p:spTree>
    <p:extLst>
      <p:ext uri="{BB962C8B-B14F-4D97-AF65-F5344CB8AC3E}">
        <p14:creationId xmlns:p14="http://schemas.microsoft.com/office/powerpoint/2010/main" val="26628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7">
            <a:extLst>
              <a:ext uri="{FF2B5EF4-FFF2-40B4-BE49-F238E27FC236}">
                <a16:creationId xmlns:a16="http://schemas.microsoft.com/office/drawing/2014/main" id="{BD806C83-9A4D-41BC-94FF-C553DCE6DD7E}"/>
              </a:ext>
            </a:extLst>
          </p:cNvPr>
          <p:cNvSpPr txBox="1">
            <a:spLocks noChangeArrowheads="1"/>
          </p:cNvSpPr>
          <p:nvPr/>
        </p:nvSpPr>
        <p:spPr bwMode="auto">
          <a:xfrm>
            <a:off x="7051675" y="1492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a:latin typeface="Trebuchet MS" panose="020B0603020202020204" pitchFamily="34" charset="0"/>
                <a:cs typeface="Arial" panose="020B0604020202020204" pitchFamily="34" charset="0"/>
              </a:rPr>
              <a:t> </a:t>
            </a:r>
          </a:p>
          <a:p>
            <a:pPr algn="ctr" eaLnBrk="1" hangingPunct="1"/>
            <a:r>
              <a:rPr lang="it-IT" altLang="it-IT">
                <a:latin typeface="Trebuchet MS" panose="020B0603020202020204" pitchFamily="34" charset="0"/>
                <a:cs typeface="Arial" panose="020B0604020202020204" pitchFamily="34" charset="0"/>
              </a:rPr>
              <a:t>Open-source software </a:t>
            </a:r>
          </a:p>
        </p:txBody>
      </p:sp>
      <p:pic>
        <p:nvPicPr>
          <p:cNvPr id="48131" name="Immagine 2">
            <a:extLst>
              <a:ext uri="{FF2B5EF4-FFF2-40B4-BE49-F238E27FC236}">
                <a16:creationId xmlns:a16="http://schemas.microsoft.com/office/drawing/2014/main" id="{54020D6A-2674-4B59-BBF6-91D2E4986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327025"/>
            <a:ext cx="117316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1">
            <a:extLst>
              <a:ext uri="{FF2B5EF4-FFF2-40B4-BE49-F238E27FC236}">
                <a16:creationId xmlns:a16="http://schemas.microsoft.com/office/drawing/2014/main" id="{942ACB85-E40F-43D0-8A7B-95735DEA388B}"/>
              </a:ext>
            </a:extLst>
          </p:cNvPr>
          <p:cNvSpPr txBox="1">
            <a:spLocks noChangeArrowheads="1"/>
          </p:cNvSpPr>
          <p:nvPr/>
        </p:nvSpPr>
        <p:spPr bwMode="auto">
          <a:xfrm>
            <a:off x="7518400" y="790575"/>
            <a:ext cx="2808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a:hlinkClick r:id="rId3"/>
              </a:rPr>
              <a:t>http://www.mendeley.com</a:t>
            </a:r>
            <a:endParaRPr lang="it-IT" altLang="it-IT"/>
          </a:p>
        </p:txBody>
      </p:sp>
      <p:pic>
        <p:nvPicPr>
          <p:cNvPr id="48133" name="Picture 3">
            <a:extLst>
              <a:ext uri="{FF2B5EF4-FFF2-40B4-BE49-F238E27FC236}">
                <a16:creationId xmlns:a16="http://schemas.microsoft.com/office/drawing/2014/main" id="{C1771AB1-1A38-489E-8062-D958769EF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36688"/>
            <a:ext cx="91440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1">
            <a:extLst>
              <a:ext uri="{FF2B5EF4-FFF2-40B4-BE49-F238E27FC236}">
                <a16:creationId xmlns:a16="http://schemas.microsoft.com/office/drawing/2014/main" id="{7FC8D322-A34F-455B-B628-B3ACF03B7604}"/>
              </a:ext>
            </a:extLst>
          </p:cNvPr>
          <p:cNvSpPr txBox="1">
            <a:spLocks noChangeArrowheads="1"/>
          </p:cNvSpPr>
          <p:nvPr/>
        </p:nvSpPr>
        <p:spPr bwMode="auto">
          <a:xfrm>
            <a:off x="5100638" y="3146425"/>
            <a:ext cx="199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400">
                <a:latin typeface="Trebuchet MS" panose="020B0603020202020204" pitchFamily="34" charset="0"/>
                <a:cs typeface="Arial" panose="020B0604020202020204" pitchFamily="34" charset="0"/>
              </a:rPr>
              <a:t>What to add?</a:t>
            </a:r>
          </a:p>
        </p:txBody>
      </p:sp>
      <p:sp>
        <p:nvSpPr>
          <p:cNvPr id="5" name="CasellaDiTesto 4">
            <a:extLst>
              <a:ext uri="{FF2B5EF4-FFF2-40B4-BE49-F238E27FC236}">
                <a16:creationId xmlns:a16="http://schemas.microsoft.com/office/drawing/2014/main" id="{12ED3ED8-4C35-41EE-9CD8-31E1FADF9E1E}"/>
              </a:ext>
            </a:extLst>
          </p:cNvPr>
          <p:cNvSpPr txBox="1"/>
          <p:nvPr/>
        </p:nvSpPr>
        <p:spPr>
          <a:xfrm>
            <a:off x="1735139" y="5210175"/>
            <a:ext cx="3856037"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sz="2000" dirty="0"/>
              <a:t>ALL cited texts in thesis or paper and the consulted texts</a:t>
            </a:r>
          </a:p>
        </p:txBody>
      </p:sp>
      <p:sp>
        <p:nvSpPr>
          <p:cNvPr id="6" name="Rettangolo 5">
            <a:extLst>
              <a:ext uri="{FF2B5EF4-FFF2-40B4-BE49-F238E27FC236}">
                <a16:creationId xmlns:a16="http://schemas.microsoft.com/office/drawing/2014/main" id="{B422E092-8F53-4C08-8322-BF867E1A8EB7}"/>
              </a:ext>
            </a:extLst>
          </p:cNvPr>
          <p:cNvSpPr/>
          <p:nvPr/>
        </p:nvSpPr>
        <p:spPr>
          <a:xfrm>
            <a:off x="5908675" y="5221288"/>
            <a:ext cx="4489450" cy="70788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it-IT" sz="2000" dirty="0"/>
              <a:t>Do not cite the texts that hasn’t truly been consulted</a:t>
            </a:r>
          </a:p>
        </p:txBody>
      </p:sp>
      <p:cxnSp>
        <p:nvCxnSpPr>
          <p:cNvPr id="9" name="Connettore 2 8">
            <a:extLst>
              <a:ext uri="{FF2B5EF4-FFF2-40B4-BE49-F238E27FC236}">
                <a16:creationId xmlns:a16="http://schemas.microsoft.com/office/drawing/2014/main" id="{F797FDE1-A4C7-4A6D-A66A-B7C2E5184AA0}"/>
              </a:ext>
            </a:extLst>
          </p:cNvPr>
          <p:cNvCxnSpPr>
            <a:cxnSpLocks/>
            <a:stCxn id="49154" idx="2"/>
            <a:endCxn id="0" idx="0"/>
          </p:cNvCxnSpPr>
          <p:nvPr/>
        </p:nvCxnSpPr>
        <p:spPr>
          <a:xfrm flipH="1">
            <a:off x="3663950" y="3608388"/>
            <a:ext cx="2432050" cy="16017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onnettore 2 10">
            <a:extLst>
              <a:ext uri="{FF2B5EF4-FFF2-40B4-BE49-F238E27FC236}">
                <a16:creationId xmlns:a16="http://schemas.microsoft.com/office/drawing/2014/main" id="{12AE7F2E-DC0E-49E5-A252-91D312CB9BC1}"/>
              </a:ext>
            </a:extLst>
          </p:cNvPr>
          <p:cNvCxnSpPr>
            <a:cxnSpLocks/>
            <a:stCxn id="49154" idx="2"/>
            <a:endCxn id="0" idx="0"/>
          </p:cNvCxnSpPr>
          <p:nvPr/>
        </p:nvCxnSpPr>
        <p:spPr>
          <a:xfrm>
            <a:off x="6096000" y="3608388"/>
            <a:ext cx="2057400" cy="16129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CasellaDiTesto 11">
            <a:extLst>
              <a:ext uri="{FF2B5EF4-FFF2-40B4-BE49-F238E27FC236}">
                <a16:creationId xmlns:a16="http://schemas.microsoft.com/office/drawing/2014/main" id="{646FE8A1-7A40-4F4E-9322-1B12C6CE82BE}"/>
              </a:ext>
            </a:extLst>
          </p:cNvPr>
          <p:cNvSpPr txBox="1"/>
          <p:nvPr/>
        </p:nvSpPr>
        <p:spPr>
          <a:xfrm>
            <a:off x="4879975" y="4060825"/>
            <a:ext cx="512763" cy="369888"/>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eaLnBrk="1" fontAlgn="auto" hangingPunct="1">
              <a:spcBef>
                <a:spcPts val="0"/>
              </a:spcBef>
              <a:spcAft>
                <a:spcPts val="0"/>
              </a:spcAft>
              <a:defRPr/>
            </a:pPr>
            <a:r>
              <a:rPr lang="it-IT" dirty="0"/>
              <a:t>YES</a:t>
            </a:r>
          </a:p>
        </p:txBody>
      </p:sp>
      <p:sp>
        <p:nvSpPr>
          <p:cNvPr id="13" name="CasellaDiTesto 12">
            <a:extLst>
              <a:ext uri="{FF2B5EF4-FFF2-40B4-BE49-F238E27FC236}">
                <a16:creationId xmlns:a16="http://schemas.microsoft.com/office/drawing/2014/main" id="{5F6D325A-8258-45FD-B57A-4C691EEF4388}"/>
              </a:ext>
            </a:extLst>
          </p:cNvPr>
          <p:cNvSpPr txBox="1"/>
          <p:nvPr/>
        </p:nvSpPr>
        <p:spPr>
          <a:xfrm>
            <a:off x="6677025" y="4060825"/>
            <a:ext cx="485775" cy="369888"/>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eaLnBrk="1" fontAlgn="auto" hangingPunct="1">
              <a:spcBef>
                <a:spcPts val="0"/>
              </a:spcBef>
              <a:spcAft>
                <a:spcPts val="0"/>
              </a:spcAft>
              <a:defRPr/>
            </a:pPr>
            <a:r>
              <a:rPr lang="it-IT" dirty="0"/>
              <a:t>NO</a:t>
            </a:r>
          </a:p>
        </p:txBody>
      </p:sp>
      <p:sp>
        <p:nvSpPr>
          <p:cNvPr id="49165" name="CasellaDiTesto 25">
            <a:extLst>
              <a:ext uri="{FF2B5EF4-FFF2-40B4-BE49-F238E27FC236}">
                <a16:creationId xmlns:a16="http://schemas.microsoft.com/office/drawing/2014/main" id="{A7CD6892-1AD7-496A-88B1-93F19BA2F197}"/>
              </a:ext>
            </a:extLst>
          </p:cNvPr>
          <p:cNvSpPr txBox="1">
            <a:spLocks noChangeArrowheads="1"/>
          </p:cNvSpPr>
          <p:nvPr/>
        </p:nvSpPr>
        <p:spPr bwMode="auto">
          <a:xfrm>
            <a:off x="2030413" y="1893888"/>
            <a:ext cx="839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400">
                <a:latin typeface="Trebuchet MS" panose="020B0603020202020204" pitchFamily="34" charset="0"/>
                <a:cs typeface="Arial" panose="020B0604020202020204" pitchFamily="34" charset="0"/>
              </a:rPr>
              <a:t>The bibliography is a list of all the consulted and utilized texts during the bibliography research, identified through bibliographic references. </a:t>
            </a:r>
            <a:endParaRPr lang="it-IT" altLang="it-IT" sz="2400" b="1">
              <a:latin typeface="Trebuchet MS" panose="020B0603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9944BF8-7110-4FDD-9A46-BB0F803C1DC2}"/>
              </a:ext>
            </a:extLst>
          </p:cNvPr>
          <p:cNvSpPr>
            <a:spLocks noGrp="1"/>
          </p:cNvSpPr>
          <p:nvPr>
            <p:ph type="title"/>
          </p:nvPr>
        </p:nvSpPr>
        <p:spPr>
          <a:xfrm>
            <a:off x="1127125" y="292100"/>
            <a:ext cx="8872538" cy="1474788"/>
          </a:xfrm>
        </p:spPr>
        <p:txBody>
          <a:bodyPr/>
          <a:lstStyle/>
          <a:p>
            <a:pPr eaLnBrk="1" fontAlgn="auto" hangingPunct="1">
              <a:spcAft>
                <a:spcPts val="0"/>
              </a:spcAft>
              <a:defRPr/>
            </a:pPr>
            <a:r>
              <a:rPr lang="it-IT" dirty="0">
                <a:solidFill>
                  <a:schemeClr val="tx1">
                    <a:lumMod val="75000"/>
                    <a:lumOff val="25000"/>
                  </a:schemeClr>
                </a:solidFill>
              </a:rPr>
              <a:t>Bibliography writing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55C2FFEA-9D16-4A92-8672-FF66BAF84BB7}"/>
              </a:ext>
            </a:extLst>
          </p:cNvPr>
          <p:cNvSpPr/>
          <p:nvPr/>
        </p:nvSpPr>
        <p:spPr>
          <a:xfrm>
            <a:off x="1913573" y="2204864"/>
            <a:ext cx="8410575" cy="327628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it-IT" sz="2000" dirty="0"/>
              <a:t>Bibliography should be ordered in alphabetical order using the surname of the first author. </a:t>
            </a:r>
          </a:p>
          <a:p>
            <a:pPr marL="285750" indent="-285750" eaLnBrk="1" fontAlgn="auto" hangingPunct="1">
              <a:lnSpc>
                <a:spcPct val="150000"/>
              </a:lnSpc>
              <a:spcBef>
                <a:spcPts val="0"/>
              </a:spcBef>
              <a:spcAft>
                <a:spcPts val="0"/>
              </a:spcAft>
              <a:buFont typeface="Arial" panose="020B0604020202020204" pitchFamily="34" charset="0"/>
              <a:buChar char="•"/>
              <a:defRPr/>
            </a:pPr>
            <a:r>
              <a:rPr lang="it-IT" sz="2000" dirty="0"/>
              <a:t>First indicate the surname of the author, then the first letter of the name.</a:t>
            </a:r>
          </a:p>
          <a:p>
            <a:pPr marL="285750" indent="-285750" eaLnBrk="1" fontAlgn="auto" hangingPunct="1">
              <a:lnSpc>
                <a:spcPct val="150000"/>
              </a:lnSpc>
              <a:spcBef>
                <a:spcPts val="0"/>
              </a:spcBef>
              <a:spcAft>
                <a:spcPts val="0"/>
              </a:spcAft>
              <a:buFont typeface="Arial" panose="020B0604020202020204" pitchFamily="34" charset="0"/>
              <a:buChar char="•"/>
              <a:defRPr/>
            </a:pPr>
            <a:r>
              <a:rPr lang="it-IT" sz="2000" dirty="0"/>
              <a:t>If there are more than one paper/book from the same author, those papers/books should be written in chronological order starting from the less recent. </a:t>
            </a:r>
          </a:p>
          <a:p>
            <a:pPr marL="285750" indent="-285750" eaLnBrk="1" fontAlgn="auto" hangingPunct="1">
              <a:lnSpc>
                <a:spcPct val="150000"/>
              </a:lnSpc>
              <a:spcBef>
                <a:spcPts val="0"/>
              </a:spcBef>
              <a:spcAft>
                <a:spcPts val="0"/>
              </a:spcAft>
              <a:buFont typeface="Arial" panose="020B0604020202020204" pitchFamily="34" charset="0"/>
              <a:buChar char="•"/>
              <a:defRPr/>
            </a:pPr>
            <a:r>
              <a:rPr lang="it-IT" sz="2000" dirty="0"/>
              <a:t>Always better citing the first edition of the consulted text</a:t>
            </a:r>
          </a:p>
        </p:txBody>
      </p:sp>
      <p:sp>
        <p:nvSpPr>
          <p:cNvPr id="2" name="Title 1">
            <a:extLst>
              <a:ext uri="{FF2B5EF4-FFF2-40B4-BE49-F238E27FC236}">
                <a16:creationId xmlns:a16="http://schemas.microsoft.com/office/drawing/2014/main" id="{6E27F5A9-99FE-4ECA-AD16-7DB2BECD884E}"/>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for thesis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A3C0842-77C9-4626-9A80-4215DEEFC94E}"/>
              </a:ext>
            </a:extLst>
          </p:cNvPr>
          <p:cNvSpPr/>
          <p:nvPr/>
        </p:nvSpPr>
        <p:spPr>
          <a:xfrm>
            <a:off x="1912938" y="2205038"/>
            <a:ext cx="8410575" cy="14287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it-IT" sz="2000" dirty="0"/>
              <a:t>If there are more papers from the same author, write them from the older to the most recent and if there are more papers from the same author in the same year, do as follows:</a:t>
            </a:r>
          </a:p>
        </p:txBody>
      </p:sp>
      <p:sp>
        <p:nvSpPr>
          <p:cNvPr id="2" name="Title 1">
            <a:extLst>
              <a:ext uri="{FF2B5EF4-FFF2-40B4-BE49-F238E27FC236}">
                <a16:creationId xmlns:a16="http://schemas.microsoft.com/office/drawing/2014/main" id="{EDBEEC17-42D0-4098-BDB0-C69606FB31A7}"/>
              </a:ext>
            </a:extLst>
          </p:cNvPr>
          <p:cNvSpPr>
            <a:spLocks noGrp="1"/>
          </p:cNvSpPr>
          <p:nvPr>
            <p:ph type="title"/>
          </p:nvPr>
        </p:nvSpPr>
        <p:spPr/>
        <p:txBody>
          <a:bodyPr/>
          <a:lstStyle/>
          <a:p>
            <a:pPr eaLnBrk="1" fontAlgn="auto" hangingPunct="1">
              <a:spcAft>
                <a:spcPts val="0"/>
              </a:spcAft>
              <a:defRPr/>
            </a:pPr>
            <a:r>
              <a:rPr lang="it-IT" dirty="0">
                <a:solidFill>
                  <a:schemeClr val="tx1">
                    <a:lumMod val="75000"/>
                    <a:lumOff val="25000"/>
                  </a:schemeClr>
                </a:solidFill>
              </a:rPr>
              <a:t>Bibliography – how to?</a:t>
            </a:r>
          </a:p>
        </p:txBody>
      </p:sp>
      <p:sp>
        <p:nvSpPr>
          <p:cNvPr id="4" name="TextBox 3">
            <a:extLst>
              <a:ext uri="{FF2B5EF4-FFF2-40B4-BE49-F238E27FC236}">
                <a16:creationId xmlns:a16="http://schemas.microsoft.com/office/drawing/2014/main" id="{73816C8C-1CD3-46FF-90B2-618485172B13}"/>
              </a:ext>
            </a:extLst>
          </p:cNvPr>
          <p:cNvSpPr txBox="1"/>
          <p:nvPr/>
        </p:nvSpPr>
        <p:spPr>
          <a:xfrm>
            <a:off x="1912938" y="3860800"/>
            <a:ext cx="8410575" cy="2032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it-IT" dirty="0"/>
              <a:t>Mbareche, H., Veillette, M., Bilodeau, G.J., Duchaine, C., </a:t>
            </a:r>
            <a:r>
              <a:rPr lang="it-IT" b="1" dirty="0"/>
              <a:t>2018a</a:t>
            </a:r>
            <a:r>
              <a:rPr lang="it-IT" dirty="0"/>
              <a:t>. Bioaerosol sampler 	choice should consider efficiency and ability of samplers to cover microbial 	diversity</a:t>
            </a:r>
            <a:r>
              <a:rPr lang="it-IT" i="1" dirty="0"/>
              <a:t>. Appl. Environ. Microbiol. </a:t>
            </a:r>
            <a:r>
              <a:rPr lang="it-IT" dirty="0"/>
              <a:t>84, 1–22. </a:t>
            </a:r>
            <a:br>
              <a:rPr lang="it-IT" dirty="0"/>
            </a:br>
            <a:endParaRPr lang="it-IT" dirty="0"/>
          </a:p>
          <a:p>
            <a:pPr eaLnBrk="1" fontAlgn="auto" hangingPunct="1">
              <a:spcBef>
                <a:spcPts val="0"/>
              </a:spcBef>
              <a:spcAft>
                <a:spcPts val="0"/>
              </a:spcAft>
              <a:defRPr/>
            </a:pPr>
            <a:r>
              <a:rPr lang="it-IT" dirty="0"/>
              <a:t>Mbareche, H., Veillette, M., Dubuis, M.È., Bakhiyi, B., Marchand, G., Zayed, J., Lavoie, J., 	Bilodeau, G.J., Duchaine, C., </a:t>
            </a:r>
            <a:r>
              <a:rPr lang="it-IT" b="1" dirty="0"/>
              <a:t>2018b</a:t>
            </a:r>
            <a:r>
              <a:rPr lang="it-IT" dirty="0"/>
              <a:t>. Fungal bioaerosols in biomethanization 	facilities. J. </a:t>
            </a:r>
            <a:r>
              <a:rPr lang="it-IT" i="1" dirty="0"/>
              <a:t>Air Waste Manag. Assoc. </a:t>
            </a:r>
            <a:r>
              <a:rPr lang="it-IT" dirty="0"/>
              <a:t>68, 1198–1210. 	</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TotalTime>
  <Words>1283</Words>
  <Application>Microsoft Office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Trebuchet MS</vt:lpstr>
      <vt:lpstr>Retrospect</vt:lpstr>
      <vt:lpstr>BIBLIOGRAPHIC TUTORIAL Dr. Elisa Anedda (elisa.anedda@unito.it)</vt:lpstr>
      <vt:lpstr>Registering a paper</vt:lpstr>
      <vt:lpstr>BIBLIOGRAPHY CREATION</vt:lpstr>
      <vt:lpstr>PowerPoint Presentation</vt:lpstr>
      <vt:lpstr>PowerPoint Presentation</vt:lpstr>
      <vt:lpstr>PowerPoint Presentation</vt:lpstr>
      <vt:lpstr>Bibliography writing</vt:lpstr>
      <vt:lpstr>Bibliography for thesis</vt:lpstr>
      <vt:lpstr>Bibliography – how to?</vt:lpstr>
      <vt:lpstr>Bibliography - Papers</vt:lpstr>
      <vt:lpstr>Bibliography - Books</vt:lpstr>
      <vt:lpstr>Bibliography - Chapters</vt:lpstr>
      <vt:lpstr>Bibliography - Conference</vt:lpstr>
      <vt:lpstr>Bibliography - Others</vt:lpstr>
      <vt:lpstr>PowerPoint Presentation</vt:lpstr>
      <vt:lpstr>Research material</vt:lpstr>
      <vt:lpstr>Presentation</vt:lpstr>
      <vt:lpstr>Research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BIBLIOGRAPHIC SUPPORT Dr. Elisa Anedda (elisa.anedda@unito.it)</dc:title>
  <dc:creator>Elisa Anedda</dc:creator>
  <cp:lastModifiedBy>Elisa Anedda</cp:lastModifiedBy>
  <cp:revision>3</cp:revision>
  <dcterms:created xsi:type="dcterms:W3CDTF">2020-05-14T10:20:49Z</dcterms:created>
  <dcterms:modified xsi:type="dcterms:W3CDTF">2020-05-14T10:49:52Z</dcterms:modified>
</cp:coreProperties>
</file>