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2" r:id="rId2"/>
    <p:sldId id="275" r:id="rId3"/>
    <p:sldId id="288" r:id="rId4"/>
    <p:sldId id="302" r:id="rId5"/>
    <p:sldId id="303" r:id="rId6"/>
    <p:sldId id="304" r:id="rId7"/>
    <p:sldId id="305" r:id="rId8"/>
    <p:sldId id="307" r:id="rId9"/>
    <p:sldId id="308" r:id="rId10"/>
    <p:sldId id="31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24E0-780A-44F3-973F-05C42D011735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A13F-1D7E-4B29-9122-16AFA87ECD48}" type="slidenum">
              <a:rPr lang="it-IT" smtClean="0"/>
              <a:t>‹#›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1438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24E0-780A-44F3-973F-05C42D011735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A13F-1D7E-4B29-9122-16AFA87ECD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474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24E0-780A-44F3-973F-05C42D011735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A13F-1D7E-4B29-9122-16AFA87ECD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609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24E0-780A-44F3-973F-05C42D011735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A13F-1D7E-4B29-9122-16AFA87ECD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0959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24E0-780A-44F3-973F-05C42D011735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A13F-1D7E-4B29-9122-16AFA87ECD48}" type="slidenum">
              <a:rPr lang="it-IT" smtClean="0"/>
              <a:t>‹#›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7236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24E0-780A-44F3-973F-05C42D011735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A13F-1D7E-4B29-9122-16AFA87ECD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944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24E0-780A-44F3-973F-05C42D011735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A13F-1D7E-4B29-9122-16AFA87ECD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3569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24E0-780A-44F3-973F-05C42D011735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A13F-1D7E-4B29-9122-16AFA87ECD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5916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24E0-780A-44F3-973F-05C42D011735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A13F-1D7E-4B29-9122-16AFA87ECD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7350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CEC24E0-780A-44F3-973F-05C42D011735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04A13F-1D7E-4B29-9122-16AFA87ECD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048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24E0-780A-44F3-973F-05C42D011735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A13F-1D7E-4B29-9122-16AFA87ECD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7462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CEC24E0-780A-44F3-973F-05C42D011735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804A13F-1D7E-4B29-9122-16AFA87ECD48}" type="slidenum">
              <a:rPr lang="it-IT" smtClean="0"/>
              <a:t>‹#›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31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A4953-ED02-424A-BB7E-6FAA1F49E4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1588" y="620713"/>
            <a:ext cx="8618537" cy="37036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/>
              <a:t>BIBLIOGRAPHIC TUTORIAL</a:t>
            </a:r>
            <a:br>
              <a:rPr lang="it-IT" dirty="0"/>
            </a:br>
            <a:r>
              <a:rPr lang="it-IT" sz="2800" dirty="0"/>
              <a:t>Dr. Elisa Anedda (elisa.anedda@unito.it)</a:t>
            </a:r>
            <a:endParaRPr lang="it-IT" dirty="0"/>
          </a:p>
        </p:txBody>
      </p:sp>
      <p:sp>
        <p:nvSpPr>
          <p:cNvPr id="4" name="CasellaDiTesto 1">
            <a:extLst>
              <a:ext uri="{FF2B5EF4-FFF2-40B4-BE49-F238E27FC236}">
                <a16:creationId xmlns:a16="http://schemas.microsoft.com/office/drawing/2014/main" id="{C732BBD0-DC64-439E-8CF2-367B55790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4775" y="6381750"/>
            <a:ext cx="5483225" cy="368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dirty="0">
                <a:latin typeface="+mn-lt"/>
              </a:rPr>
              <a:t>Master Cellular and molecular biology A.A. 2019/2020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C05419-DF28-46DD-AA64-42698902116D}"/>
              </a:ext>
            </a:extLst>
          </p:cNvPr>
          <p:cNvSpPr txBox="1"/>
          <p:nvPr/>
        </p:nvSpPr>
        <p:spPr>
          <a:xfrm>
            <a:off x="1271588" y="4625009"/>
            <a:ext cx="9820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Lesson 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B9B43439-78FC-4AD4-B302-27B35665BE36}"/>
              </a:ext>
            </a:extLst>
          </p:cNvPr>
          <p:cNvSpPr txBox="1"/>
          <p:nvPr/>
        </p:nvSpPr>
        <p:spPr>
          <a:xfrm>
            <a:off x="1949450" y="317500"/>
            <a:ext cx="7848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latin typeface="+mn-lt"/>
              </a:rPr>
              <a:t>Introduction, Discussion and Conclusions</a:t>
            </a:r>
            <a:endParaRPr lang="it-IT" sz="2400" dirty="0">
              <a:solidFill>
                <a:schemeClr val="bg1">
                  <a:lumMod val="65000"/>
                </a:schemeClr>
              </a:solidFill>
              <a:latin typeface="+mn-lt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21AFB61-9E8D-4EFB-9EE7-932001985702}"/>
              </a:ext>
            </a:extLst>
          </p:cNvPr>
          <p:cNvSpPr txBox="1"/>
          <p:nvPr/>
        </p:nvSpPr>
        <p:spPr>
          <a:xfrm>
            <a:off x="1948009" y="1197412"/>
            <a:ext cx="8284914" cy="96795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dirty="0"/>
              <a:t>Those are </a:t>
            </a:r>
            <a:r>
              <a:rPr lang="it-IT" sz="2000" b="1" dirty="0"/>
              <a:t>crucial</a:t>
            </a:r>
            <a:r>
              <a:rPr lang="it-IT" sz="2000" dirty="0"/>
              <a:t> parts of a paper.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dirty="0"/>
              <a:t>You need to read them right after the abstract. </a:t>
            </a:r>
          </a:p>
        </p:txBody>
      </p:sp>
      <p:sp>
        <p:nvSpPr>
          <p:cNvPr id="45062" name="CasellaDiTesto 4">
            <a:extLst>
              <a:ext uri="{FF2B5EF4-FFF2-40B4-BE49-F238E27FC236}">
                <a16:creationId xmlns:a16="http://schemas.microsoft.com/office/drawing/2014/main" id="{E313E564-3EFC-4B94-8D4D-B1C14F7D9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9450" y="2582863"/>
            <a:ext cx="7775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it-IT" altLang="it-IT" sz="2400" b="1"/>
              <a:t>Material and methods, Results</a:t>
            </a:r>
          </a:p>
        </p:txBody>
      </p:sp>
      <p:sp>
        <p:nvSpPr>
          <p:cNvPr id="7" name="CasellaDiTesto 5">
            <a:extLst>
              <a:ext uri="{FF2B5EF4-FFF2-40B4-BE49-F238E27FC236}">
                <a16:creationId xmlns:a16="http://schemas.microsoft.com/office/drawing/2014/main" id="{9CBFF013-4017-47F9-B999-ECFD2D11E6FE}"/>
              </a:ext>
            </a:extLst>
          </p:cNvPr>
          <p:cNvSpPr txBox="1"/>
          <p:nvPr/>
        </p:nvSpPr>
        <p:spPr>
          <a:xfrm>
            <a:off x="1954587" y="3462732"/>
            <a:ext cx="8284913" cy="9679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dirty="0"/>
              <a:t>To read whenever something in discussion isn’t clear.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dirty="0"/>
              <a:t>If you’re doing a methodological research, you MUST read those sections. </a:t>
            </a:r>
            <a:endParaRPr lang="it-IT" sz="2000" u="sng" dirty="0"/>
          </a:p>
        </p:txBody>
      </p:sp>
      <p:sp>
        <p:nvSpPr>
          <p:cNvPr id="45066" name="CasellaDiTesto 4">
            <a:extLst>
              <a:ext uri="{FF2B5EF4-FFF2-40B4-BE49-F238E27FC236}">
                <a16:creationId xmlns:a16="http://schemas.microsoft.com/office/drawing/2014/main" id="{9BD8B31D-81B4-4DC3-AF17-51933A82A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4213" y="4922838"/>
            <a:ext cx="21320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it-IT" altLang="it-IT" sz="2400" b="1"/>
              <a:t>Bibliography</a:t>
            </a:r>
          </a:p>
        </p:txBody>
      </p:sp>
      <p:sp>
        <p:nvSpPr>
          <p:cNvPr id="9" name="CasellaDiTesto 5">
            <a:extLst>
              <a:ext uri="{FF2B5EF4-FFF2-40B4-BE49-F238E27FC236}">
                <a16:creationId xmlns:a16="http://schemas.microsoft.com/office/drawing/2014/main" id="{DE59ED47-CCE1-4B96-8736-247F60137004}"/>
              </a:ext>
            </a:extLst>
          </p:cNvPr>
          <p:cNvSpPr txBox="1"/>
          <p:nvPr/>
        </p:nvSpPr>
        <p:spPr>
          <a:xfrm>
            <a:off x="1948010" y="5610550"/>
            <a:ext cx="7631757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dirty="0"/>
              <a:t>Crucial section to deepen your bibliography research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CasellaDiTesto 2">
            <a:extLst>
              <a:ext uri="{FF2B5EF4-FFF2-40B4-BE49-F238E27FC236}">
                <a16:creationId xmlns:a16="http://schemas.microsoft.com/office/drawing/2014/main" id="{5C8C7B02-6D9F-41C8-8EA8-F20372DA2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1892300"/>
            <a:ext cx="10058400" cy="83185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2400" cap="small" dirty="0">
                <a:latin typeface="Trebuchet MS" panose="020B0603020202020204" pitchFamily="34" charset="0"/>
              </a:rPr>
              <a:t>Anything that hasn’t been published by the official scientific publishing industry, that hasn’t been submitted to peer review. </a:t>
            </a:r>
            <a:endParaRPr lang="it-IT" altLang="it-IT" sz="2400" i="1" cap="small" dirty="0">
              <a:latin typeface="Trebuchet MS" panose="020B0603020202020204" pitchFamily="34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2A80055-D5A4-408E-909E-AA5CE938D719}"/>
              </a:ext>
            </a:extLst>
          </p:cNvPr>
          <p:cNvSpPr/>
          <p:nvPr/>
        </p:nvSpPr>
        <p:spPr>
          <a:xfrm>
            <a:off x="1096963" y="2816225"/>
            <a:ext cx="10058400" cy="286226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>
                <a:latin typeface="+mn-lt"/>
              </a:rPr>
              <a:t>For example: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>
                <a:latin typeface="+mn-lt"/>
              </a:rPr>
              <a:t>Licenses;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>
                <a:latin typeface="+mn-lt"/>
              </a:rPr>
              <a:t>Interal pubblications of organizations;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>
                <a:latin typeface="+mn-lt"/>
              </a:rPr>
              <a:t>Technical reports and research reports;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>
                <a:latin typeface="+mn-lt"/>
              </a:rPr>
              <a:t>Research projects;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>
                <a:latin typeface="+mn-lt"/>
              </a:rPr>
              <a:t>Acts or abstracts for conventions, conferences and seminars (included slides);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>
                <a:latin typeface="+mn-lt"/>
              </a:rPr>
              <a:t>Degree thesis;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>
                <a:latin typeface="+mn-lt"/>
              </a:rPr>
              <a:t>Lecture notes;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>
                <a:latin typeface="+mn-lt"/>
              </a:rPr>
              <a:t>Guidelines for laboratory techniques and analytical methods; 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i="1" dirty="0">
                <a:latin typeface="+mn-lt"/>
              </a:rPr>
              <a:t>pre-print</a:t>
            </a:r>
            <a:r>
              <a:rPr lang="it-IT" dirty="0">
                <a:latin typeface="+mn-lt"/>
              </a:rPr>
              <a:t> of articles destined to pubblication.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E926E7A-9D87-45B0-A984-2ADA067BD085}"/>
              </a:ext>
            </a:extLst>
          </p:cNvPr>
          <p:cNvSpPr txBox="1"/>
          <p:nvPr/>
        </p:nvSpPr>
        <p:spPr>
          <a:xfrm>
            <a:off x="1778635" y="5877272"/>
            <a:ext cx="868045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MIND THAT in your thesis, the grey literature MUST be firmly less than white literature.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E4A8AE-64D3-48F7-B51E-44327B765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Grey Literature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asellaDiTesto 5">
            <a:extLst>
              <a:ext uri="{FF2B5EF4-FFF2-40B4-BE49-F238E27FC236}">
                <a16:creationId xmlns:a16="http://schemas.microsoft.com/office/drawing/2014/main" id="{7BDC7DBE-FA03-4C89-86AD-37C969BCB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889125"/>
            <a:ext cx="1005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it-IT" altLang="it-IT">
                <a:latin typeface="Trebuchet MS" panose="020B0603020202020204" pitchFamily="34" charset="0"/>
                <a:cs typeface="Arial" panose="020B0604020202020204" pitchFamily="34" charset="0"/>
              </a:rPr>
              <a:t>Citing means recalling sources that support the subject or the sentence we are endorsing</a:t>
            </a:r>
          </a:p>
        </p:txBody>
      </p:sp>
      <p:grpSp>
        <p:nvGrpSpPr>
          <p:cNvPr id="37891" name="Group 3">
            <a:extLst>
              <a:ext uri="{FF2B5EF4-FFF2-40B4-BE49-F238E27FC236}">
                <a16:creationId xmlns:a16="http://schemas.microsoft.com/office/drawing/2014/main" id="{A34F71CD-07C1-479A-AF74-A5BE8C7A72A7}"/>
              </a:ext>
            </a:extLst>
          </p:cNvPr>
          <p:cNvGrpSpPr>
            <a:grpSpLocks/>
          </p:cNvGrpSpPr>
          <p:nvPr/>
        </p:nvGrpSpPr>
        <p:grpSpPr bwMode="auto">
          <a:xfrm>
            <a:off x="2203450" y="2782888"/>
            <a:ext cx="7107238" cy="2428875"/>
            <a:chOff x="539750" y="2324100"/>
            <a:chExt cx="7106613" cy="2428875"/>
          </a:xfrm>
        </p:grpSpPr>
        <p:sp>
          <p:nvSpPr>
            <p:cNvPr id="8" name="CasellaDiTesto 7">
              <a:extLst>
                <a:ext uri="{FF2B5EF4-FFF2-40B4-BE49-F238E27FC236}">
                  <a16:creationId xmlns:a16="http://schemas.microsoft.com/office/drawing/2014/main" id="{63C761E1-1B60-4037-A8D3-1C75517E9CC2}"/>
                </a:ext>
              </a:extLst>
            </p:cNvPr>
            <p:cNvSpPr txBox="1"/>
            <p:nvPr/>
          </p:nvSpPr>
          <p:spPr>
            <a:xfrm>
              <a:off x="539750" y="2324100"/>
              <a:ext cx="2258814" cy="36988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dirty="0"/>
                <a:t>Bibliographic research</a:t>
              </a:r>
            </a:p>
          </p:txBody>
        </p: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276D8595-3405-4CE2-87A8-D3655EE4F09D}"/>
                </a:ext>
              </a:extLst>
            </p:cNvPr>
            <p:cNvSpPr txBox="1"/>
            <p:nvPr/>
          </p:nvSpPr>
          <p:spPr>
            <a:xfrm>
              <a:off x="3495415" y="2324100"/>
              <a:ext cx="4150948" cy="36988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dirty="0"/>
                <a:t>Reading and rearrangement of the subject</a:t>
              </a:r>
            </a:p>
          </p:txBody>
        </p:sp>
        <p:cxnSp>
          <p:nvCxnSpPr>
            <p:cNvPr id="11" name="Connettore 2 10">
              <a:extLst>
                <a:ext uri="{FF2B5EF4-FFF2-40B4-BE49-F238E27FC236}">
                  <a16:creationId xmlns:a16="http://schemas.microsoft.com/office/drawing/2014/main" id="{E096018A-E6C5-4811-AA21-7BE21D2CF394}"/>
                </a:ext>
              </a:extLst>
            </p:cNvPr>
            <p:cNvCxnSpPr>
              <a:stCxn id="8" idx="3"/>
              <a:endCxn id="9" idx="1"/>
            </p:cNvCxnSpPr>
            <p:nvPr/>
          </p:nvCxnSpPr>
          <p:spPr>
            <a:xfrm>
              <a:off x="2798564" y="2508250"/>
              <a:ext cx="69685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2" name="Ovale 11">
              <a:extLst>
                <a:ext uri="{FF2B5EF4-FFF2-40B4-BE49-F238E27FC236}">
                  <a16:creationId xmlns:a16="http://schemas.microsoft.com/office/drawing/2014/main" id="{AE5E9049-E912-49DB-914B-FEDA73D1D79E}"/>
                </a:ext>
              </a:extLst>
            </p:cNvPr>
            <p:cNvSpPr/>
            <p:nvPr/>
          </p:nvSpPr>
          <p:spPr>
            <a:xfrm>
              <a:off x="2562047" y="3602037"/>
              <a:ext cx="1871498" cy="11509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dirty="0"/>
                <a:t>Citing</a:t>
              </a:r>
            </a:p>
          </p:txBody>
        </p:sp>
        <p:cxnSp>
          <p:nvCxnSpPr>
            <p:cNvPr id="14" name="Connettore 7 13">
              <a:extLst>
                <a:ext uri="{FF2B5EF4-FFF2-40B4-BE49-F238E27FC236}">
                  <a16:creationId xmlns:a16="http://schemas.microsoft.com/office/drawing/2014/main" id="{EAA85A30-2598-4766-A6F2-18B63D46B524}"/>
                </a:ext>
              </a:extLst>
            </p:cNvPr>
            <p:cNvCxnSpPr>
              <a:stCxn id="8" idx="2"/>
              <a:endCxn id="12" idx="2"/>
            </p:cNvCxnSpPr>
            <p:nvPr/>
          </p:nvCxnSpPr>
          <p:spPr>
            <a:xfrm rot="16200000" flipH="1">
              <a:off x="1374636" y="2989301"/>
              <a:ext cx="1482725" cy="892097"/>
            </a:xfrm>
            <a:prstGeom prst="curvedConnector2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7 15">
              <a:extLst>
                <a:ext uri="{FF2B5EF4-FFF2-40B4-BE49-F238E27FC236}">
                  <a16:creationId xmlns:a16="http://schemas.microsoft.com/office/drawing/2014/main" id="{9330A9B9-DE3F-4291-95A3-EB429A2EF9CF}"/>
                </a:ext>
              </a:extLst>
            </p:cNvPr>
            <p:cNvCxnSpPr>
              <a:stCxn id="12" idx="6"/>
              <a:endCxn id="9" idx="2"/>
            </p:cNvCxnSpPr>
            <p:nvPr/>
          </p:nvCxnSpPr>
          <p:spPr>
            <a:xfrm flipV="1">
              <a:off x="4433546" y="2693987"/>
              <a:ext cx="1138137" cy="1482725"/>
            </a:xfrm>
            <a:prstGeom prst="curvedConnector2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892" name="CasellaDiTesto 18">
            <a:extLst>
              <a:ext uri="{FF2B5EF4-FFF2-40B4-BE49-F238E27FC236}">
                <a16:creationId xmlns:a16="http://schemas.microsoft.com/office/drawing/2014/main" id="{3B8C3333-FC31-4623-ACA6-9F2B8C6FF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6763" y="5573713"/>
            <a:ext cx="40322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it-IT" altLang="it-IT">
                <a:latin typeface="Trebuchet MS" panose="020B0603020202020204" pitchFamily="34" charset="0"/>
                <a:cs typeface="Arial" panose="020B0604020202020204" pitchFamily="34" charset="0"/>
              </a:rPr>
              <a:t>It DOES NOT mean that you have to cite directly what other authors say</a:t>
            </a:r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id="{2CD65388-44B2-4130-A486-3C36B2F8EEEF}"/>
              </a:ext>
            </a:extLst>
          </p:cNvPr>
          <p:cNvSpPr/>
          <p:nvPr/>
        </p:nvSpPr>
        <p:spPr>
          <a:xfrm>
            <a:off x="6743700" y="5229225"/>
            <a:ext cx="2020888" cy="99853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PLAGIARISM</a:t>
            </a:r>
          </a:p>
        </p:txBody>
      </p:sp>
      <p:sp>
        <p:nvSpPr>
          <p:cNvPr id="27" name="Freccia a destra 26">
            <a:extLst>
              <a:ext uri="{FF2B5EF4-FFF2-40B4-BE49-F238E27FC236}">
                <a16:creationId xmlns:a16="http://schemas.microsoft.com/office/drawing/2014/main" id="{86112238-FB71-485F-8A48-5DBB649EA9B7}"/>
              </a:ext>
            </a:extLst>
          </p:cNvPr>
          <p:cNvSpPr/>
          <p:nvPr/>
        </p:nvSpPr>
        <p:spPr>
          <a:xfrm>
            <a:off x="6069013" y="5753100"/>
            <a:ext cx="387350" cy="287338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12269D-E6FA-4B2C-9099-2596A0C52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 citing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68AABB8B-B0FC-4C40-A076-F75D13A1638C}"/>
              </a:ext>
            </a:extLst>
          </p:cNvPr>
          <p:cNvSpPr txBox="1"/>
          <p:nvPr/>
        </p:nvSpPr>
        <p:spPr>
          <a:xfrm>
            <a:off x="1055440" y="895350"/>
            <a:ext cx="10297144" cy="21268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/>
              <a:t>RULES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dirty="0"/>
              <a:t>(Author’s Surname, year of pubblication);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dirty="0"/>
              <a:t>If there are two authors we cite both using an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&amp;;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dirty="0"/>
              <a:t>If there are more authors we use et al. (in italic);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dirty="0"/>
              <a:t>If we cite more papers, we must cite them in cronological order starting from the less recent. </a:t>
            </a:r>
          </a:p>
        </p:txBody>
      </p:sp>
      <p:pic>
        <p:nvPicPr>
          <p:cNvPr id="38917" name="Picture 2">
            <a:extLst>
              <a:ext uri="{FF2B5EF4-FFF2-40B4-BE49-F238E27FC236}">
                <a16:creationId xmlns:a16="http://schemas.microsoft.com/office/drawing/2014/main" id="{73E5778D-21D5-4CBC-B9FA-B15FA549AB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3573463"/>
            <a:ext cx="3911600" cy="238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CasellaDiTesto 5">
            <a:extLst>
              <a:ext uri="{FF2B5EF4-FFF2-40B4-BE49-F238E27FC236}">
                <a16:creationId xmlns:a16="http://schemas.microsoft.com/office/drawing/2014/main" id="{530D3373-5344-4AD5-9B54-7C24CEB25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3400" y="5445125"/>
            <a:ext cx="8585200" cy="36988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… efficient methods for Bacillus anthracis sampling in contaminated sites (</a:t>
            </a:r>
            <a:r>
              <a:rPr lang="en-US" b="1" dirty="0"/>
              <a:t>Edmonds, 2009</a:t>
            </a:r>
            <a:r>
              <a:rPr lang="en-US" dirty="0"/>
              <a:t>)</a:t>
            </a:r>
            <a:endParaRPr lang="it-IT" dirty="0"/>
          </a:p>
        </p:txBody>
      </p:sp>
      <p:pic>
        <p:nvPicPr>
          <p:cNvPr id="39939" name="Picture 2">
            <a:extLst>
              <a:ext uri="{FF2B5EF4-FFF2-40B4-BE49-F238E27FC236}">
                <a16:creationId xmlns:a16="http://schemas.microsoft.com/office/drawing/2014/main" id="{771849A8-E8A3-4FED-B860-F5C54B0039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400" y="777875"/>
            <a:ext cx="8585200" cy="425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CasellaDiTesto 5">
            <a:extLst>
              <a:ext uri="{FF2B5EF4-FFF2-40B4-BE49-F238E27FC236}">
                <a16:creationId xmlns:a16="http://schemas.microsoft.com/office/drawing/2014/main" id="{5DAA3D5E-EF45-47E9-8E51-BAC9258A7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5157788"/>
            <a:ext cx="8662988" cy="64611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…. Metabolic syndrome could be a preventive tool for diabetes and cardiovascular pathologies </a:t>
            </a:r>
            <a:r>
              <a:rPr lang="en-US" b="1" dirty="0"/>
              <a:t>(Ma and Zhu, 2013)</a:t>
            </a:r>
            <a:endParaRPr lang="it-IT" b="1" dirty="0"/>
          </a:p>
        </p:txBody>
      </p:sp>
      <p:pic>
        <p:nvPicPr>
          <p:cNvPr id="40963" name="Picture 2">
            <a:extLst>
              <a:ext uri="{FF2B5EF4-FFF2-40B4-BE49-F238E27FC236}">
                <a16:creationId xmlns:a16="http://schemas.microsoft.com/office/drawing/2014/main" id="{708D2460-5506-4D87-A9AF-2929D295BD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2" r="4407"/>
          <a:stretch>
            <a:fillRect/>
          </a:stretch>
        </p:blipFill>
        <p:spPr bwMode="auto">
          <a:xfrm>
            <a:off x="1708150" y="765175"/>
            <a:ext cx="8775700" cy="395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CasellaDiTesto 5">
            <a:extLst>
              <a:ext uri="{FF2B5EF4-FFF2-40B4-BE49-F238E27FC236}">
                <a16:creationId xmlns:a16="http://schemas.microsoft.com/office/drawing/2014/main" id="{8427DDBB-C3C0-472C-B973-EA069CBA4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5580063"/>
            <a:ext cx="8569325" cy="369887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dirty="0">
                <a:latin typeface="Trebuchet MS" panose="020B0603020202020204" pitchFamily="34" charset="0"/>
                <a:cs typeface="Arial" panose="020B0604020202020204" pitchFamily="34" charset="0"/>
              </a:rPr>
              <a:t>… respiratory microbiota is complex and act as a gatekeeper </a:t>
            </a:r>
            <a:r>
              <a:rPr lang="en-US" b="1" dirty="0"/>
              <a:t>(Ho Man et al., 2017)</a:t>
            </a:r>
            <a:r>
              <a:rPr lang="it-IT" dirty="0">
                <a:latin typeface="Trebuchet MS" panose="020B0603020202020204" pitchFamily="34" charset="0"/>
                <a:cs typeface="Arial" panose="020B0604020202020204" pitchFamily="34" charset="0"/>
              </a:rPr>
              <a:t>.</a:t>
            </a:r>
            <a:endParaRPr lang="it-IT" dirty="0"/>
          </a:p>
        </p:txBody>
      </p:sp>
      <p:pic>
        <p:nvPicPr>
          <p:cNvPr id="41987" name="Picture 2">
            <a:extLst>
              <a:ext uri="{FF2B5EF4-FFF2-40B4-BE49-F238E27FC236}">
                <a16:creationId xmlns:a16="http://schemas.microsoft.com/office/drawing/2014/main" id="{BC3B695A-451F-4B52-BD27-E8479C20C5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963" y="115888"/>
            <a:ext cx="8069262" cy="513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CasellaDiTesto 5">
            <a:extLst>
              <a:ext uri="{FF2B5EF4-FFF2-40B4-BE49-F238E27FC236}">
                <a16:creationId xmlns:a16="http://schemas.microsoft.com/office/drawing/2014/main" id="{2D812E97-834E-4EEC-916F-D29289EA5F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7588" y="1911350"/>
            <a:ext cx="4606925" cy="416242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Trebuchet MS" panose="020B0603020202020204" pitchFamily="34" charset="0"/>
              <a:buAutoNum type="arabicPeriod"/>
              <a:defRPr/>
            </a:pPr>
            <a:r>
              <a:rPr lang="it-IT" altLang="it-IT" dirty="0">
                <a:latin typeface="Trebuchet MS" panose="020B0603020202020204" pitchFamily="34" charset="0"/>
                <a:cs typeface="Arial" panose="020B0604020202020204" pitchFamily="34" charset="0"/>
              </a:rPr>
              <a:t>Title, authors, year of publication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Trebuchet MS" panose="020B0603020202020204" pitchFamily="34" charset="0"/>
              <a:buAutoNum type="arabicPeriod"/>
              <a:defRPr/>
            </a:pPr>
            <a:r>
              <a:rPr lang="it-IT" altLang="it-IT" dirty="0">
                <a:latin typeface="Trebuchet MS" panose="020B0603020202020204" pitchFamily="34" charset="0"/>
                <a:cs typeface="Arial" panose="020B0604020202020204" pitchFamily="34" charset="0"/>
              </a:rPr>
              <a:t>Abstract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Trebuchet MS" panose="020B0603020202020204" pitchFamily="34" charset="0"/>
              <a:buAutoNum type="arabicPeriod"/>
              <a:defRPr/>
            </a:pPr>
            <a:r>
              <a:rPr lang="it-IT" altLang="it-IT" dirty="0">
                <a:latin typeface="Trebuchet MS" panose="020B0603020202020204" pitchFamily="34" charset="0"/>
                <a:cs typeface="Arial" panose="020B0604020202020204" pitchFamily="34" charset="0"/>
              </a:rPr>
              <a:t>Introduction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Trebuchet MS" panose="020B0603020202020204" pitchFamily="34" charset="0"/>
              <a:buAutoNum type="arabicPeriod"/>
              <a:defRPr/>
            </a:pPr>
            <a:r>
              <a:rPr lang="it-IT" altLang="it-IT" dirty="0">
                <a:latin typeface="Trebuchet MS" panose="020B0603020202020204" pitchFamily="34" charset="0"/>
                <a:cs typeface="Arial" panose="020B0604020202020204" pitchFamily="34" charset="0"/>
              </a:rPr>
              <a:t>Materials and methods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Trebuchet MS" panose="020B0603020202020204" pitchFamily="34" charset="0"/>
              <a:buAutoNum type="arabicPeriod"/>
              <a:defRPr/>
            </a:pPr>
            <a:r>
              <a:rPr lang="it-IT" altLang="it-IT" dirty="0">
                <a:latin typeface="Trebuchet MS" panose="020B0603020202020204" pitchFamily="34" charset="0"/>
                <a:cs typeface="Arial" panose="020B0604020202020204" pitchFamily="34" charset="0"/>
              </a:rPr>
              <a:t>Results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Trebuchet MS" panose="020B0603020202020204" pitchFamily="34" charset="0"/>
              <a:buAutoNum type="arabicPeriod"/>
              <a:defRPr/>
            </a:pPr>
            <a:r>
              <a:rPr lang="it-IT" altLang="it-IT" dirty="0">
                <a:latin typeface="Trebuchet MS" panose="020B0603020202020204" pitchFamily="34" charset="0"/>
                <a:cs typeface="Arial" panose="020B0604020202020204" pitchFamily="34" charset="0"/>
              </a:rPr>
              <a:t>Discussion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Trebuchet MS" panose="020B0603020202020204" pitchFamily="34" charset="0"/>
              <a:buAutoNum type="arabicPeriod"/>
              <a:defRPr/>
            </a:pPr>
            <a:r>
              <a:rPr lang="it-IT" altLang="it-IT" dirty="0">
                <a:latin typeface="Trebuchet MS" panose="020B0603020202020204" pitchFamily="34" charset="0"/>
                <a:cs typeface="Arial" panose="020B0604020202020204" pitchFamily="34" charset="0"/>
              </a:rPr>
              <a:t>Conclusions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Trebuchet MS" panose="020B0603020202020204" pitchFamily="34" charset="0"/>
              <a:buAutoNum type="arabicPeriod"/>
              <a:defRPr/>
            </a:pPr>
            <a:r>
              <a:rPr lang="it-IT" altLang="it-IT" dirty="0">
                <a:latin typeface="Trebuchet MS" panose="020B0603020202020204" pitchFamily="34" charset="0"/>
                <a:cs typeface="Arial" panose="020B0604020202020204" pitchFamily="34" charset="0"/>
              </a:rPr>
              <a:t>Bibliography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37630F-129C-4C66-B0F3-DC407A6CA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Academic paper</a:t>
            </a:r>
          </a:p>
        </p:txBody>
      </p:sp>
      <p:pic>
        <p:nvPicPr>
          <p:cNvPr id="43012" name="Picture 3">
            <a:extLst>
              <a:ext uri="{FF2B5EF4-FFF2-40B4-BE49-F238E27FC236}">
                <a16:creationId xmlns:a16="http://schemas.microsoft.com/office/drawing/2014/main" id="{15358C16-7B10-4621-BB24-EFD1A73694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8" y="1911350"/>
            <a:ext cx="3168650" cy="416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asellaDiTesto 3">
            <a:extLst>
              <a:ext uri="{FF2B5EF4-FFF2-40B4-BE49-F238E27FC236}">
                <a16:creationId xmlns:a16="http://schemas.microsoft.com/office/drawing/2014/main" id="{13C0E0E7-3384-4DA7-9249-7F5989675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6288" y="2332038"/>
            <a:ext cx="7929562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Calibri Light" panose="020F0302020204030204" pitchFamily="34" charset="0"/>
              <a:buAutoNum type="arabicPeriod"/>
            </a:pPr>
            <a:r>
              <a:rPr lang="it-IT" altLang="it-IT" sz="2400" b="1"/>
              <a:t>Title, authors, year of pubblication</a:t>
            </a:r>
          </a:p>
          <a:p>
            <a:pPr eaLnBrk="1" hangingPunct="1">
              <a:lnSpc>
                <a:spcPct val="200000"/>
              </a:lnSpc>
              <a:buFont typeface="Calibri Light" panose="020F0302020204030204" pitchFamily="34" charset="0"/>
              <a:buAutoNum type="arabicPeriod"/>
            </a:pPr>
            <a:r>
              <a:rPr lang="it-IT" altLang="it-IT" sz="2400" b="1"/>
              <a:t>Abstract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F2F6D4C-6B4E-446A-8565-4B8C220A0640}"/>
              </a:ext>
            </a:extLst>
          </p:cNvPr>
          <p:cNvSpPr txBox="1"/>
          <p:nvPr/>
        </p:nvSpPr>
        <p:spPr>
          <a:xfrm>
            <a:off x="2047074" y="3626208"/>
            <a:ext cx="8009367" cy="22510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dirty="0"/>
              <a:t>Title and abstract give us an idea of the paper subject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dirty="0"/>
              <a:t>The year of publication is extremely important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dirty="0"/>
              <a:t>Keep in mind the authors name for another bibliography research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1C9D1AC-E615-4FA8-BD81-4EBB7FBF1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Selecting papers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</TotalTime>
  <Words>381</Words>
  <Application>Microsoft Office PowerPoint</Application>
  <PresentationFormat>Widescreen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Trebuchet MS</vt:lpstr>
      <vt:lpstr>Retrospect</vt:lpstr>
      <vt:lpstr>BIBLIOGRAPHIC TUTORIAL Dr. Elisa Anedda (elisa.anedda@unito.it)</vt:lpstr>
      <vt:lpstr>Grey Literature</vt:lpstr>
      <vt:lpstr>Text citing</vt:lpstr>
      <vt:lpstr>PowerPoint Presentation</vt:lpstr>
      <vt:lpstr>PowerPoint Presentation</vt:lpstr>
      <vt:lpstr>PowerPoint Presentation</vt:lpstr>
      <vt:lpstr>PowerPoint Presentation</vt:lpstr>
      <vt:lpstr>Academic paper</vt:lpstr>
      <vt:lpstr>Selecting papers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BIBLIOGRAPHIC SUPPORT Dr. Elisa Anedda (elisa.anedda@unito.it)</dc:title>
  <dc:creator>Elisa Anedda</dc:creator>
  <cp:lastModifiedBy>Elisa Anedda</cp:lastModifiedBy>
  <cp:revision>2</cp:revision>
  <dcterms:created xsi:type="dcterms:W3CDTF">2020-05-14T10:19:14Z</dcterms:created>
  <dcterms:modified xsi:type="dcterms:W3CDTF">2020-05-14T10:49:33Z</dcterms:modified>
</cp:coreProperties>
</file>