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756" r:id="rId2"/>
    <p:sldId id="746" r:id="rId3"/>
    <p:sldId id="692" r:id="rId4"/>
    <p:sldId id="693" r:id="rId5"/>
    <p:sldId id="694" r:id="rId6"/>
    <p:sldId id="696" r:id="rId7"/>
    <p:sldId id="697" r:id="rId8"/>
    <p:sldId id="698" r:id="rId9"/>
    <p:sldId id="699" r:id="rId10"/>
    <p:sldId id="700" r:id="rId11"/>
    <p:sldId id="702" r:id="rId12"/>
    <p:sldId id="703" r:id="rId13"/>
    <p:sldId id="704" r:id="rId14"/>
    <p:sldId id="705" r:id="rId15"/>
    <p:sldId id="706" r:id="rId16"/>
    <p:sldId id="707" r:id="rId17"/>
    <p:sldId id="708" r:id="rId18"/>
    <p:sldId id="709" r:id="rId19"/>
    <p:sldId id="710" r:id="rId20"/>
    <p:sldId id="743" r:id="rId21"/>
    <p:sldId id="713" r:id="rId22"/>
    <p:sldId id="728" r:id="rId23"/>
    <p:sldId id="729" r:id="rId24"/>
    <p:sldId id="745" r:id="rId25"/>
    <p:sldId id="747" r:id="rId26"/>
    <p:sldId id="711" r:id="rId27"/>
    <p:sldId id="712" r:id="rId28"/>
    <p:sldId id="732" r:id="rId29"/>
    <p:sldId id="714" r:id="rId30"/>
    <p:sldId id="733" r:id="rId31"/>
    <p:sldId id="753" r:id="rId32"/>
    <p:sldId id="754" r:id="rId33"/>
    <p:sldId id="730" r:id="rId34"/>
    <p:sldId id="731" r:id="rId35"/>
    <p:sldId id="750" r:id="rId36"/>
    <p:sldId id="755" r:id="rId37"/>
    <p:sldId id="721" r:id="rId38"/>
    <p:sldId id="751" r:id="rId39"/>
    <p:sldId id="734" r:id="rId40"/>
    <p:sldId id="752" r:id="rId41"/>
    <p:sldId id="735" r:id="rId42"/>
    <p:sldId id="737" r:id="rId4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99"/>
    <a:srgbClr val="00CC66"/>
    <a:srgbClr val="00FF99"/>
    <a:srgbClr val="CC3300"/>
    <a:srgbClr val="FFFF00"/>
    <a:srgbClr val="FF66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4" autoAdjust="0"/>
    <p:restoredTop sz="91005" autoAdjust="0"/>
  </p:normalViewPr>
  <p:slideViewPr>
    <p:cSldViewPr snapToGrid="0">
      <p:cViewPr>
        <p:scale>
          <a:sx n="54" d="100"/>
          <a:sy n="54" d="100"/>
        </p:scale>
        <p:origin x="-1856" y="-704"/>
      </p:cViewPr>
      <p:guideLst>
        <p:guide orient="horz" pos="2160"/>
        <p:guide pos="289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4" d="100"/>
          <a:sy n="34" d="100"/>
        </p:scale>
        <p:origin x="-1542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35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9238" y="0"/>
            <a:ext cx="3024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42488"/>
            <a:ext cx="31035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9238" y="9742488"/>
            <a:ext cx="30241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D339DE-A43C-4DCB-9CEA-7B78D3CAB95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350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0" rIns="95482" bIns="47740" numCol="1" anchor="t" anchorCtr="0" compatLnSpc="1">
            <a:prstTxWarp prst="textNoShape">
              <a:avLst/>
            </a:prstTxWarp>
          </a:bodyPr>
          <a:lstStyle>
            <a:lvl1pPr defTabSz="95426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0" rIns="95482" bIns="47740" numCol="1" anchor="t" anchorCtr="0" compatLnSpc="1">
            <a:prstTxWarp prst="textNoShape">
              <a:avLst/>
            </a:prstTxWarp>
          </a:bodyPr>
          <a:lstStyle>
            <a:lvl1pPr algn="r" defTabSz="95426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0" rIns="95482" bIns="47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 smtClean="0"/>
              <a:t>Fare clic per modificare gli stili del testo dello schema</a:t>
            </a:r>
          </a:p>
          <a:p>
            <a:pPr lvl="1"/>
            <a:r>
              <a:rPr lang="it-IT" altLang="en-US" noProof="0" smtClean="0"/>
              <a:t>Secondo livello</a:t>
            </a:r>
          </a:p>
          <a:p>
            <a:pPr lvl="2"/>
            <a:r>
              <a:rPr lang="it-IT" altLang="en-US" noProof="0" smtClean="0"/>
              <a:t>Terzo livello</a:t>
            </a:r>
          </a:p>
          <a:p>
            <a:pPr lvl="3"/>
            <a:r>
              <a:rPr lang="it-IT" altLang="en-US" noProof="0" smtClean="0"/>
              <a:t>Quarto livello</a:t>
            </a:r>
          </a:p>
          <a:p>
            <a:pPr lvl="4"/>
            <a:r>
              <a:rPr lang="it-IT" altLang="en-US" noProof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0" rIns="95482" bIns="47740" numCol="1" anchor="b" anchorCtr="0" compatLnSpc="1">
            <a:prstTxWarp prst="textNoShape">
              <a:avLst/>
            </a:prstTxWarp>
          </a:bodyPr>
          <a:lstStyle>
            <a:lvl1pPr defTabSz="954265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0" rIns="95482" bIns="47740" numCol="1" anchor="b" anchorCtr="0" compatLnSpc="1">
            <a:prstTxWarp prst="textNoShape">
              <a:avLst/>
            </a:prstTxWarp>
          </a:bodyPr>
          <a:lstStyle>
            <a:lvl1pPr algn="r" defTabSz="954265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D316D4C-8BFD-49B6-9BC7-069095DD09FE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41465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3606-A5E4-4C35-BE2F-2DCD475D981E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25190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8" name="Segnaposto note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51909" name="Segnaposto numero diapositiva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36368E3E-0074-4732-886B-3DACE807C68A}" type="slidenum">
              <a:rPr lang="it-IT" sz="1300">
                <a:latin typeface="Arial" pitchFamily="34" charset="0"/>
              </a:rPr>
              <a:pPr algn="r"/>
              <a:t>2</a:t>
            </a:fld>
            <a:endParaRPr lang="it-IT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D80F4-1333-2740-AD3C-A0ABB9804BAB}" type="slidenum">
              <a:rPr lang="en-US"/>
              <a:pPr/>
              <a:t>24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1881F-73FE-1F44-A782-B6C02DBCD3FC}" type="slidenum">
              <a:rPr lang="en-US"/>
              <a:pPr/>
              <a:t>37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F73A-2E87-4FE5-BD03-6744E91B426C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AC63F-5069-4966-9037-88E21AF994BF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D1C38-0BDF-4880-821B-B8AA30EF0379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B1090-4FFA-9945-9E0C-7AF1C837688A}" type="slidenum">
              <a:rPr lang="en-US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3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343CF-7DBB-428A-A64B-A7C54A3D621B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4F97-EDD9-4EBA-BFD8-C48EFFCA04A3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70BBF-CC03-4CB3-AA1E-6A7C5C6F1188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7231-F087-4819-99F8-E582285B9C24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454C4-82C3-41A4-B39B-005338AA9BBE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831-5566-4DF6-B46B-D5417033D9AF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49F97-749F-495E-9943-1FE14F1D86E5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68DF0-EE21-420B-975E-EF0F6B074A9D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Fare clic per modificare gli stili del testo dello schema</a:t>
            </a:r>
          </a:p>
          <a:p>
            <a:pPr lvl="1"/>
            <a:r>
              <a:rPr lang="en-US" altLang="en-US" smtClean="0"/>
              <a:t>Secondo livello</a:t>
            </a:r>
          </a:p>
          <a:p>
            <a:pPr lvl="2"/>
            <a:r>
              <a:rPr lang="en-US" altLang="en-US" smtClean="0"/>
              <a:t>Terzo livello</a:t>
            </a:r>
          </a:p>
          <a:p>
            <a:pPr lvl="3"/>
            <a:r>
              <a:rPr lang="en-US" altLang="en-US" smtClean="0"/>
              <a:t>Quarto livello</a:t>
            </a:r>
          </a:p>
          <a:p>
            <a:pPr lvl="4"/>
            <a:r>
              <a:rPr lang="en-US" alt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B103890A-32D6-4426-8D2E-BF68937F59C0}" type="slidenum">
              <a:rPr lang="en-US" altLang="en-US"/>
              <a:pPr>
                <a:defRPr/>
              </a:pPr>
              <a:t>‹n.›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84000"/>
              </a:schemeClr>
            </a:gs>
            <a:gs pos="100000">
              <a:srgbClr val="000000">
                <a:alpha val="84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/>
        </p:nvSpPr>
        <p:spPr bwMode="auto">
          <a:xfrm>
            <a:off x="571500" y="3519488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400" b="1" dirty="0">
                <a:solidFill>
                  <a:srgbClr val="FFFF00"/>
                </a:solidFill>
                <a:latin typeface="Verdana" charset="0"/>
              </a:rPr>
              <a:t>MEDICAL GENETICS</a:t>
            </a:r>
          </a:p>
          <a:p>
            <a:pPr algn="ctr" eaLnBrk="0" hangingPunct="0"/>
            <a:endParaRPr lang="en-US" dirty="0">
              <a:solidFill>
                <a:srgbClr val="FFFF00"/>
              </a:solidFill>
              <a:latin typeface="Verdana" charset="0"/>
            </a:endParaRPr>
          </a:p>
          <a:p>
            <a:pPr algn="ctr" eaLnBrk="0" hangingPunct="0"/>
            <a:r>
              <a:rPr lang="en-US" dirty="0" smtClean="0">
                <a:solidFill>
                  <a:srgbClr val="FFFF00"/>
                </a:solidFill>
                <a:latin typeface="Verdana" charset="0"/>
              </a:rPr>
              <a:t>Lecturer</a:t>
            </a:r>
            <a:r>
              <a:rPr lang="en-US" dirty="0">
                <a:solidFill>
                  <a:srgbClr val="FFFF00"/>
                </a:solidFill>
                <a:latin typeface="Verdana" charset="0"/>
              </a:rPr>
              <a:t>: Claudia </a:t>
            </a:r>
            <a:r>
              <a:rPr lang="en-US" dirty="0" err="1">
                <a:solidFill>
                  <a:srgbClr val="FFFF00"/>
                </a:solidFill>
                <a:latin typeface="Verdana" charset="0"/>
              </a:rPr>
              <a:t>Giachino</a:t>
            </a:r>
            <a:endParaRPr lang="en-US" dirty="0">
              <a:solidFill>
                <a:srgbClr val="FFFF00"/>
              </a:solidFill>
              <a:latin typeface="Verdana" charset="0"/>
            </a:endParaRPr>
          </a:p>
          <a:p>
            <a:pPr algn="ctr" eaLnBrk="0" hangingPunct="0"/>
            <a:endParaRPr lang="en-US" dirty="0">
              <a:solidFill>
                <a:srgbClr val="FFFF00"/>
              </a:solidFill>
              <a:latin typeface="Verdana" charset="0"/>
            </a:endParaRPr>
          </a:p>
          <a:p>
            <a:pPr algn="ctr" eaLnBrk="0" hangingPunct="0">
              <a:lnSpc>
                <a:spcPct val="130000"/>
              </a:lnSpc>
            </a:pPr>
            <a:endParaRPr lang="en-US" sz="4400" dirty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544771" name="Rectangle 3"/>
          <p:cNvSpPr>
            <a:spLocks noGrp="1" noChangeArrowheads="1"/>
          </p:cNvSpPr>
          <p:nvPr/>
        </p:nvSpPr>
        <p:spPr bwMode="auto">
          <a:xfrm>
            <a:off x="1409700" y="4833938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b="1" dirty="0" smtClean="0">
                <a:solidFill>
                  <a:srgbClr val="FFFF00"/>
                </a:solidFill>
                <a:latin typeface="Verdana" charset="0"/>
              </a:rPr>
              <a:t>Sessio</a:t>
            </a:r>
            <a:r>
              <a:rPr lang="en-US" b="1" dirty="0" smtClean="0">
                <a:solidFill>
                  <a:srgbClr val="FFFF00"/>
                </a:solidFill>
                <a:latin typeface="Verdana" charset="0"/>
              </a:rPr>
              <a:t>n </a:t>
            </a:r>
            <a:r>
              <a:rPr lang="en-US" b="1" dirty="0" smtClean="0">
                <a:solidFill>
                  <a:srgbClr val="FFFF00"/>
                </a:solidFill>
                <a:latin typeface="Verdana" charset="0"/>
              </a:rPr>
              <a:t>5</a:t>
            </a:r>
            <a:endParaRPr lang="en-US" b="1" dirty="0">
              <a:solidFill>
                <a:srgbClr val="FFFF00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  <a:latin typeface="Verdana" charset="0"/>
              </a:rPr>
              <a:t>Gene therapy</a:t>
            </a:r>
          </a:p>
          <a:p>
            <a:pPr algn="ctr" eaLnBrk="0" hangingPunct="0">
              <a:lnSpc>
                <a:spcPct val="120000"/>
              </a:lnSpc>
            </a:pPr>
            <a:endParaRPr lang="en-US" dirty="0">
              <a:solidFill>
                <a:srgbClr val="FFFF00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endParaRPr lang="en-US" dirty="0">
              <a:solidFill>
                <a:srgbClr val="FFFF00"/>
              </a:solidFill>
              <a:latin typeface="Times" charset="0"/>
            </a:endParaRPr>
          </a:p>
        </p:txBody>
      </p:sp>
      <p:sp>
        <p:nvSpPr>
          <p:cNvPr id="544772" name="CasellaDiTesto 4"/>
          <p:cNvSpPr txBox="1">
            <a:spLocks noChangeArrowheads="1"/>
          </p:cNvSpPr>
          <p:nvPr/>
        </p:nvSpPr>
        <p:spPr bwMode="auto">
          <a:xfrm>
            <a:off x="1860550" y="1428752"/>
            <a:ext cx="5624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Course in </a:t>
            </a:r>
            <a:r>
              <a:rPr lang="it-IT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Medical</a:t>
            </a:r>
            <a:r>
              <a:rPr lang="it-IT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it-IT" dirty="0">
                <a:solidFill>
                  <a:srgbClr val="FFFF00"/>
                </a:solidFill>
                <a:latin typeface="Arial" charset="0"/>
                <a:cs typeface="Arial" charset="0"/>
              </a:rPr>
              <a:t>and </a:t>
            </a:r>
            <a:r>
              <a:rPr lang="it-IT" dirty="0" err="1">
                <a:solidFill>
                  <a:srgbClr val="FFFF00"/>
                </a:solidFill>
                <a:latin typeface="Arial" charset="0"/>
                <a:cs typeface="Arial" charset="0"/>
              </a:rPr>
              <a:t>Cancer</a:t>
            </a:r>
            <a:r>
              <a:rPr lang="it-IT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it-IT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Genetics</a:t>
            </a:r>
            <a:endParaRPr lang="it-IT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544774" name="CasellaDiTesto 5"/>
          <p:cNvSpPr txBox="1">
            <a:spLocks noChangeArrowheads="1"/>
          </p:cNvSpPr>
          <p:nvPr/>
        </p:nvSpPr>
        <p:spPr bwMode="auto">
          <a:xfrm>
            <a:off x="1903414" y="214313"/>
            <a:ext cx="5692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it-IT">
                <a:solidFill>
                  <a:srgbClr val="FF0000"/>
                </a:solidFill>
                <a:latin typeface="Arial" charset="0"/>
                <a:cs typeface="Arial" charset="0"/>
              </a:rPr>
              <a:t>Master in Cellular and Molecular Biology</a:t>
            </a:r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1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04800" y="93663"/>
            <a:ext cx="8839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CC00"/>
                </a:solidFill>
                <a:latin typeface="Arial Black" charset="0"/>
              </a:rPr>
              <a:t>Mechanism of modification</a:t>
            </a:r>
          </a:p>
          <a:p>
            <a:pPr algn="ctr"/>
            <a:r>
              <a:rPr lang="en-US" sz="4000" b="1">
                <a:solidFill>
                  <a:srgbClr val="FFCC00"/>
                </a:solidFill>
                <a:latin typeface="Arial Black" charset="0"/>
              </a:rPr>
              <a:t>4.</a:t>
            </a:r>
            <a:r>
              <a:rPr lang="en-US" sz="4000">
                <a:solidFill>
                  <a:srgbClr val="FFCC00"/>
                </a:solidFill>
                <a:latin typeface="Arial Black" charset="0"/>
              </a:rPr>
              <a:t>Targeted inhibition of gene expression</a:t>
            </a:r>
          </a:p>
        </p:txBody>
      </p:sp>
      <p:pic>
        <p:nvPicPr>
          <p:cNvPr id="11267" name="Picture 6" descr="scan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9"/>
          <a:stretch>
            <a:fillRect/>
          </a:stretch>
        </p:blipFill>
        <p:spPr bwMode="auto">
          <a:xfrm>
            <a:off x="457200" y="2374900"/>
            <a:ext cx="8323263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525780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Gain-of-function diseases where mutant gene is producing a harmful 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protein are treatable</a:t>
            </a:r>
            <a:endParaRPr lang="en-US" sz="2800" dirty="0">
              <a:solidFill>
                <a:schemeClr val="bg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6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Gene transfer</a:t>
            </a:r>
          </a:p>
        </p:txBody>
      </p:sp>
      <p:sp>
        <p:nvSpPr>
          <p:cNvPr id="13315" name="Oval 4"/>
          <p:cNvSpPr>
            <a:spLocks noChangeArrowheads="1"/>
          </p:cNvSpPr>
          <p:nvPr/>
        </p:nvSpPr>
        <p:spPr bwMode="auto">
          <a:xfrm>
            <a:off x="3733800" y="1066800"/>
            <a:ext cx="1600200" cy="14478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6" name="Oval 5"/>
          <p:cNvSpPr>
            <a:spLocks noChangeArrowheads="1"/>
          </p:cNvSpPr>
          <p:nvPr/>
        </p:nvSpPr>
        <p:spPr bwMode="auto">
          <a:xfrm>
            <a:off x="3946525" y="1273175"/>
            <a:ext cx="1174750" cy="1035050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7" name="Freeform 6"/>
          <p:cNvSpPr>
            <a:spLocks/>
          </p:cNvSpPr>
          <p:nvPr/>
        </p:nvSpPr>
        <p:spPr bwMode="auto">
          <a:xfrm>
            <a:off x="4327525" y="1447800"/>
            <a:ext cx="320675" cy="723900"/>
          </a:xfrm>
          <a:custGeom>
            <a:avLst/>
            <a:gdLst>
              <a:gd name="T0" fmla="*/ 192 w 256"/>
              <a:gd name="T1" fmla="*/ 0 h 480"/>
              <a:gd name="T2" fmla="*/ 96 w 256"/>
              <a:gd name="T3" fmla="*/ 144 h 480"/>
              <a:gd name="T4" fmla="*/ 240 w 256"/>
              <a:gd name="T5" fmla="*/ 144 h 480"/>
              <a:gd name="T6" fmla="*/ 96 w 256"/>
              <a:gd name="T7" fmla="*/ 288 h 480"/>
              <a:gd name="T8" fmla="*/ 240 w 256"/>
              <a:gd name="T9" fmla="*/ 336 h 480"/>
              <a:gd name="T10" fmla="*/ 0 w 256"/>
              <a:gd name="T11" fmla="*/ 432 h 480"/>
              <a:gd name="T12" fmla="*/ 240 w 256"/>
              <a:gd name="T13" fmla="*/ 480 h 4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6"/>
              <a:gd name="T22" fmla="*/ 0 h 480"/>
              <a:gd name="T23" fmla="*/ 256 w 256"/>
              <a:gd name="T24" fmla="*/ 480 h 4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6" h="480">
                <a:moveTo>
                  <a:pt x="192" y="0"/>
                </a:moveTo>
                <a:cubicBezTo>
                  <a:pt x="140" y="60"/>
                  <a:pt x="88" y="120"/>
                  <a:pt x="96" y="144"/>
                </a:cubicBezTo>
                <a:cubicBezTo>
                  <a:pt x="104" y="168"/>
                  <a:pt x="240" y="120"/>
                  <a:pt x="240" y="144"/>
                </a:cubicBezTo>
                <a:cubicBezTo>
                  <a:pt x="240" y="168"/>
                  <a:pt x="96" y="256"/>
                  <a:pt x="96" y="288"/>
                </a:cubicBezTo>
                <a:cubicBezTo>
                  <a:pt x="96" y="320"/>
                  <a:pt x="256" y="312"/>
                  <a:pt x="240" y="336"/>
                </a:cubicBezTo>
                <a:cubicBezTo>
                  <a:pt x="224" y="360"/>
                  <a:pt x="0" y="408"/>
                  <a:pt x="0" y="432"/>
                </a:cubicBezTo>
                <a:cubicBezTo>
                  <a:pt x="0" y="456"/>
                  <a:pt x="120" y="468"/>
                  <a:pt x="240" y="480"/>
                </a:cubicBezTo>
              </a:path>
            </a:pathLst>
          </a:custGeom>
          <a:noFill/>
          <a:ln w="38100" cmpd="sng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3318" name="Group 32"/>
          <p:cNvGrpSpPr>
            <a:grpSpLocks/>
          </p:cNvGrpSpPr>
          <p:nvPr/>
        </p:nvGrpSpPr>
        <p:grpSpPr bwMode="auto">
          <a:xfrm>
            <a:off x="1981200" y="1676400"/>
            <a:ext cx="762000" cy="152400"/>
            <a:chOff x="1248" y="1200"/>
            <a:chExt cx="480" cy="96"/>
          </a:xfrm>
        </p:grpSpPr>
        <p:sp>
          <p:nvSpPr>
            <p:cNvPr id="13368" name="Line 8"/>
            <p:cNvSpPr>
              <a:spLocks noChangeShapeType="1"/>
            </p:cNvSpPr>
            <p:nvPr/>
          </p:nvSpPr>
          <p:spPr bwMode="auto">
            <a:xfrm>
              <a:off x="1248" y="1248"/>
              <a:ext cx="480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9" name="Rectangle 7"/>
            <p:cNvSpPr>
              <a:spLocks noChangeArrowheads="1"/>
            </p:cNvSpPr>
            <p:nvPr/>
          </p:nvSpPr>
          <p:spPr bwMode="auto">
            <a:xfrm>
              <a:off x="1392" y="1200"/>
              <a:ext cx="240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3048000" y="1752600"/>
            <a:ext cx="914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0" name="Text Box 70"/>
          <p:cNvSpPr txBox="1">
            <a:spLocks noChangeArrowheads="1"/>
          </p:cNvSpPr>
          <p:nvPr/>
        </p:nvSpPr>
        <p:spPr bwMode="auto">
          <a:xfrm>
            <a:off x="838200" y="137160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Cloned gene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76200" y="2590800"/>
            <a:ext cx="8991600" cy="1981200"/>
            <a:chOff x="48" y="1632"/>
            <a:chExt cx="5664" cy="1248"/>
          </a:xfrm>
        </p:grpSpPr>
        <p:sp>
          <p:nvSpPr>
            <p:cNvPr id="13351" name="Oval 24"/>
            <p:cNvSpPr>
              <a:spLocks noChangeArrowheads="1"/>
            </p:cNvSpPr>
            <p:nvPr/>
          </p:nvSpPr>
          <p:spPr bwMode="auto">
            <a:xfrm>
              <a:off x="816" y="1968"/>
              <a:ext cx="1008" cy="91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2" name="Oval 25"/>
            <p:cNvSpPr>
              <a:spLocks noChangeArrowheads="1"/>
            </p:cNvSpPr>
            <p:nvPr/>
          </p:nvSpPr>
          <p:spPr bwMode="auto">
            <a:xfrm>
              <a:off x="950" y="2098"/>
              <a:ext cx="740" cy="65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53" name="Freeform 26"/>
            <p:cNvSpPr>
              <a:spLocks/>
            </p:cNvSpPr>
            <p:nvPr/>
          </p:nvSpPr>
          <p:spPr bwMode="auto">
            <a:xfrm>
              <a:off x="1152" y="2229"/>
              <a:ext cx="202" cy="456"/>
            </a:xfrm>
            <a:custGeom>
              <a:avLst/>
              <a:gdLst>
                <a:gd name="T0" fmla="*/ 192 w 256"/>
                <a:gd name="T1" fmla="*/ 0 h 480"/>
                <a:gd name="T2" fmla="*/ 96 w 256"/>
                <a:gd name="T3" fmla="*/ 144 h 480"/>
                <a:gd name="T4" fmla="*/ 240 w 256"/>
                <a:gd name="T5" fmla="*/ 144 h 480"/>
                <a:gd name="T6" fmla="*/ 96 w 256"/>
                <a:gd name="T7" fmla="*/ 288 h 480"/>
                <a:gd name="T8" fmla="*/ 240 w 256"/>
                <a:gd name="T9" fmla="*/ 336 h 480"/>
                <a:gd name="T10" fmla="*/ 0 w 256"/>
                <a:gd name="T11" fmla="*/ 432 h 480"/>
                <a:gd name="T12" fmla="*/ 240 w 256"/>
                <a:gd name="T13" fmla="*/ 48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480"/>
                <a:gd name="T23" fmla="*/ 256 w 25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480">
                  <a:moveTo>
                    <a:pt x="192" y="0"/>
                  </a:moveTo>
                  <a:cubicBezTo>
                    <a:pt x="140" y="60"/>
                    <a:pt x="88" y="120"/>
                    <a:pt x="96" y="144"/>
                  </a:cubicBezTo>
                  <a:cubicBezTo>
                    <a:pt x="104" y="168"/>
                    <a:pt x="240" y="120"/>
                    <a:pt x="240" y="144"/>
                  </a:cubicBezTo>
                  <a:cubicBezTo>
                    <a:pt x="240" y="168"/>
                    <a:pt x="96" y="256"/>
                    <a:pt x="96" y="288"/>
                  </a:cubicBezTo>
                  <a:cubicBezTo>
                    <a:pt x="96" y="320"/>
                    <a:pt x="256" y="312"/>
                    <a:pt x="240" y="336"/>
                  </a:cubicBezTo>
                  <a:cubicBezTo>
                    <a:pt x="224" y="360"/>
                    <a:pt x="0" y="408"/>
                    <a:pt x="0" y="432"/>
                  </a:cubicBezTo>
                  <a:cubicBezTo>
                    <a:pt x="0" y="456"/>
                    <a:pt x="120" y="468"/>
                    <a:pt x="240" y="480"/>
                  </a:cubicBezTo>
                </a:path>
              </a:pathLst>
            </a:custGeom>
            <a:noFill/>
            <a:ln w="38100" cmpd="sng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3354" name="Group 27"/>
            <p:cNvGrpSpPr>
              <a:grpSpLocks/>
            </p:cNvGrpSpPr>
            <p:nvPr/>
          </p:nvGrpSpPr>
          <p:grpSpPr bwMode="auto">
            <a:xfrm>
              <a:off x="4032" y="1968"/>
              <a:ext cx="1008" cy="912"/>
              <a:chOff x="2448" y="912"/>
              <a:chExt cx="720" cy="672"/>
            </a:xfrm>
          </p:grpSpPr>
          <p:sp>
            <p:nvSpPr>
              <p:cNvPr id="13365" name="Oval 28"/>
              <p:cNvSpPr>
                <a:spLocks noChangeArrowheads="1"/>
              </p:cNvSpPr>
              <p:nvPr/>
            </p:nvSpPr>
            <p:spPr bwMode="auto">
              <a:xfrm>
                <a:off x="2448" y="912"/>
                <a:ext cx="720" cy="67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66" name="Oval 29"/>
              <p:cNvSpPr>
                <a:spLocks noChangeArrowheads="1"/>
              </p:cNvSpPr>
              <p:nvPr/>
            </p:nvSpPr>
            <p:spPr bwMode="auto">
              <a:xfrm>
                <a:off x="2544" y="1008"/>
                <a:ext cx="528" cy="48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67" name="Freeform 30"/>
              <p:cNvSpPr>
                <a:spLocks/>
              </p:cNvSpPr>
              <p:nvPr/>
            </p:nvSpPr>
            <p:spPr bwMode="auto">
              <a:xfrm>
                <a:off x="2688" y="1104"/>
                <a:ext cx="144" cy="336"/>
              </a:xfrm>
              <a:custGeom>
                <a:avLst/>
                <a:gdLst>
                  <a:gd name="T0" fmla="*/ 192 w 256"/>
                  <a:gd name="T1" fmla="*/ 0 h 480"/>
                  <a:gd name="T2" fmla="*/ 96 w 256"/>
                  <a:gd name="T3" fmla="*/ 144 h 480"/>
                  <a:gd name="T4" fmla="*/ 240 w 256"/>
                  <a:gd name="T5" fmla="*/ 144 h 480"/>
                  <a:gd name="T6" fmla="*/ 96 w 256"/>
                  <a:gd name="T7" fmla="*/ 288 h 480"/>
                  <a:gd name="T8" fmla="*/ 240 w 256"/>
                  <a:gd name="T9" fmla="*/ 336 h 480"/>
                  <a:gd name="T10" fmla="*/ 0 w 256"/>
                  <a:gd name="T11" fmla="*/ 432 h 480"/>
                  <a:gd name="T12" fmla="*/ 240 w 256"/>
                  <a:gd name="T13" fmla="*/ 48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"/>
                  <a:gd name="T22" fmla="*/ 0 h 480"/>
                  <a:gd name="T23" fmla="*/ 256 w 256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" h="480">
                    <a:moveTo>
                      <a:pt x="192" y="0"/>
                    </a:moveTo>
                    <a:cubicBezTo>
                      <a:pt x="140" y="60"/>
                      <a:pt x="88" y="120"/>
                      <a:pt x="96" y="144"/>
                    </a:cubicBezTo>
                    <a:cubicBezTo>
                      <a:pt x="104" y="168"/>
                      <a:pt x="240" y="120"/>
                      <a:pt x="240" y="144"/>
                    </a:cubicBezTo>
                    <a:cubicBezTo>
                      <a:pt x="240" y="168"/>
                      <a:pt x="96" y="256"/>
                      <a:pt x="96" y="288"/>
                    </a:cubicBezTo>
                    <a:cubicBezTo>
                      <a:pt x="96" y="320"/>
                      <a:pt x="256" y="312"/>
                      <a:pt x="240" y="336"/>
                    </a:cubicBezTo>
                    <a:cubicBezTo>
                      <a:pt x="224" y="360"/>
                      <a:pt x="0" y="408"/>
                      <a:pt x="0" y="432"/>
                    </a:cubicBezTo>
                    <a:cubicBezTo>
                      <a:pt x="0" y="456"/>
                      <a:pt x="120" y="468"/>
                      <a:pt x="240" y="480"/>
                    </a:cubicBez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355" name="Freeform 31"/>
            <p:cNvSpPr>
              <a:spLocks/>
            </p:cNvSpPr>
            <p:nvPr/>
          </p:nvSpPr>
          <p:spPr bwMode="auto">
            <a:xfrm>
              <a:off x="1152" y="2544"/>
              <a:ext cx="192" cy="96"/>
            </a:xfrm>
            <a:custGeom>
              <a:avLst/>
              <a:gdLst>
                <a:gd name="T0" fmla="*/ 96 w 96"/>
                <a:gd name="T1" fmla="*/ 0 h 96"/>
                <a:gd name="T2" fmla="*/ 0 w 96"/>
                <a:gd name="T3" fmla="*/ 96 h 96"/>
                <a:gd name="T4" fmla="*/ 0 60000 65536"/>
                <a:gd name="T5" fmla="*/ 0 60000 65536"/>
                <a:gd name="T6" fmla="*/ 0 w 96"/>
                <a:gd name="T7" fmla="*/ 0 h 96"/>
                <a:gd name="T8" fmla="*/ 96 w 96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96">
                  <a:moveTo>
                    <a:pt x="96" y="0"/>
                  </a:moveTo>
                  <a:cubicBezTo>
                    <a:pt x="56" y="40"/>
                    <a:pt x="16" y="80"/>
                    <a:pt x="0" y="96"/>
                  </a:cubicBezTo>
                </a:path>
              </a:pathLst>
            </a:custGeom>
            <a:solidFill>
              <a:srgbClr val="00FF00"/>
            </a:solidFill>
            <a:ln w="57150" cmpd="sng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3356" name="Group 33"/>
            <p:cNvGrpSpPr>
              <a:grpSpLocks/>
            </p:cNvGrpSpPr>
            <p:nvPr/>
          </p:nvGrpSpPr>
          <p:grpSpPr bwMode="auto">
            <a:xfrm rot="-3358839">
              <a:off x="4560" y="2448"/>
              <a:ext cx="336" cy="48"/>
              <a:chOff x="1248" y="1200"/>
              <a:chExt cx="480" cy="96"/>
            </a:xfrm>
          </p:grpSpPr>
          <p:sp>
            <p:nvSpPr>
              <p:cNvPr id="13363" name="Line 34"/>
              <p:cNvSpPr>
                <a:spLocks noChangeShapeType="1"/>
              </p:cNvSpPr>
              <p:nvPr/>
            </p:nvSpPr>
            <p:spPr bwMode="auto">
              <a:xfrm>
                <a:off x="1248" y="1248"/>
                <a:ext cx="480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64" name="Rectangle 35"/>
              <p:cNvSpPr>
                <a:spLocks noChangeArrowheads="1"/>
              </p:cNvSpPr>
              <p:nvPr/>
            </p:nvSpPr>
            <p:spPr bwMode="auto">
              <a:xfrm>
                <a:off x="1392" y="1200"/>
                <a:ext cx="240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3357" name="Line 58"/>
            <p:cNvSpPr>
              <a:spLocks noChangeShapeType="1"/>
            </p:cNvSpPr>
            <p:nvPr/>
          </p:nvSpPr>
          <p:spPr bwMode="auto">
            <a:xfrm>
              <a:off x="2832" y="1632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8" name="Line 59"/>
            <p:cNvSpPr>
              <a:spLocks noChangeShapeType="1"/>
            </p:cNvSpPr>
            <p:nvPr/>
          </p:nvSpPr>
          <p:spPr bwMode="auto">
            <a:xfrm>
              <a:off x="1344" y="1728"/>
              <a:ext cx="321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9" name="Line 60"/>
            <p:cNvSpPr>
              <a:spLocks noChangeShapeType="1"/>
            </p:cNvSpPr>
            <p:nvPr/>
          </p:nvSpPr>
          <p:spPr bwMode="auto">
            <a:xfrm>
              <a:off x="1344" y="1728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0" name="Line 61"/>
            <p:cNvSpPr>
              <a:spLocks noChangeShapeType="1"/>
            </p:cNvSpPr>
            <p:nvPr/>
          </p:nvSpPr>
          <p:spPr bwMode="auto">
            <a:xfrm>
              <a:off x="4560" y="1728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1" name="Text Box 71"/>
            <p:cNvSpPr txBox="1">
              <a:spLocks noChangeArrowheads="1"/>
            </p:cNvSpPr>
            <p:nvPr/>
          </p:nvSpPr>
          <p:spPr bwMode="auto">
            <a:xfrm>
              <a:off x="48" y="1824"/>
              <a:ext cx="100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Integrated gene</a:t>
              </a:r>
            </a:p>
          </p:txBody>
        </p:sp>
        <p:sp>
          <p:nvSpPr>
            <p:cNvPr id="13362" name="Text Box 72"/>
            <p:cNvSpPr txBox="1">
              <a:spLocks noChangeArrowheads="1"/>
            </p:cNvSpPr>
            <p:nvPr/>
          </p:nvSpPr>
          <p:spPr bwMode="auto">
            <a:xfrm>
              <a:off x="4560" y="1824"/>
              <a:ext cx="115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Episomal gene</a:t>
              </a:r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304800" y="4800600"/>
            <a:ext cx="8610600" cy="1905000"/>
            <a:chOff x="192" y="2976"/>
            <a:chExt cx="5424" cy="1200"/>
          </a:xfrm>
        </p:grpSpPr>
        <p:sp>
          <p:nvSpPr>
            <p:cNvPr id="13323" name="Oval 36"/>
            <p:cNvSpPr>
              <a:spLocks noChangeArrowheads="1"/>
            </p:cNvSpPr>
            <p:nvPr/>
          </p:nvSpPr>
          <p:spPr bwMode="auto">
            <a:xfrm>
              <a:off x="192" y="3264"/>
              <a:ext cx="1008" cy="91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4" name="Oval 37"/>
            <p:cNvSpPr>
              <a:spLocks noChangeArrowheads="1"/>
            </p:cNvSpPr>
            <p:nvPr/>
          </p:nvSpPr>
          <p:spPr bwMode="auto">
            <a:xfrm>
              <a:off x="326" y="3394"/>
              <a:ext cx="740" cy="65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5" name="Freeform 38"/>
            <p:cNvSpPr>
              <a:spLocks/>
            </p:cNvSpPr>
            <p:nvPr/>
          </p:nvSpPr>
          <p:spPr bwMode="auto">
            <a:xfrm>
              <a:off x="528" y="3525"/>
              <a:ext cx="202" cy="456"/>
            </a:xfrm>
            <a:custGeom>
              <a:avLst/>
              <a:gdLst>
                <a:gd name="T0" fmla="*/ 192 w 256"/>
                <a:gd name="T1" fmla="*/ 0 h 480"/>
                <a:gd name="T2" fmla="*/ 96 w 256"/>
                <a:gd name="T3" fmla="*/ 144 h 480"/>
                <a:gd name="T4" fmla="*/ 240 w 256"/>
                <a:gd name="T5" fmla="*/ 144 h 480"/>
                <a:gd name="T6" fmla="*/ 96 w 256"/>
                <a:gd name="T7" fmla="*/ 288 h 480"/>
                <a:gd name="T8" fmla="*/ 240 w 256"/>
                <a:gd name="T9" fmla="*/ 336 h 480"/>
                <a:gd name="T10" fmla="*/ 0 w 256"/>
                <a:gd name="T11" fmla="*/ 432 h 480"/>
                <a:gd name="T12" fmla="*/ 240 w 256"/>
                <a:gd name="T13" fmla="*/ 48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480"/>
                <a:gd name="T23" fmla="*/ 256 w 25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480">
                  <a:moveTo>
                    <a:pt x="192" y="0"/>
                  </a:moveTo>
                  <a:cubicBezTo>
                    <a:pt x="140" y="60"/>
                    <a:pt x="88" y="120"/>
                    <a:pt x="96" y="144"/>
                  </a:cubicBezTo>
                  <a:cubicBezTo>
                    <a:pt x="104" y="168"/>
                    <a:pt x="240" y="120"/>
                    <a:pt x="240" y="144"/>
                  </a:cubicBezTo>
                  <a:cubicBezTo>
                    <a:pt x="240" y="168"/>
                    <a:pt x="96" y="256"/>
                    <a:pt x="96" y="288"/>
                  </a:cubicBezTo>
                  <a:cubicBezTo>
                    <a:pt x="96" y="320"/>
                    <a:pt x="256" y="312"/>
                    <a:pt x="240" y="336"/>
                  </a:cubicBezTo>
                  <a:cubicBezTo>
                    <a:pt x="224" y="360"/>
                    <a:pt x="0" y="408"/>
                    <a:pt x="0" y="432"/>
                  </a:cubicBezTo>
                  <a:cubicBezTo>
                    <a:pt x="0" y="456"/>
                    <a:pt x="120" y="468"/>
                    <a:pt x="240" y="480"/>
                  </a:cubicBezTo>
                </a:path>
              </a:pathLst>
            </a:custGeom>
            <a:noFill/>
            <a:ln w="38100" cmpd="sng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6" name="Freeform 39"/>
            <p:cNvSpPr>
              <a:spLocks/>
            </p:cNvSpPr>
            <p:nvPr/>
          </p:nvSpPr>
          <p:spPr bwMode="auto">
            <a:xfrm>
              <a:off x="528" y="3840"/>
              <a:ext cx="192" cy="96"/>
            </a:xfrm>
            <a:custGeom>
              <a:avLst/>
              <a:gdLst>
                <a:gd name="T0" fmla="*/ 96 w 96"/>
                <a:gd name="T1" fmla="*/ 0 h 96"/>
                <a:gd name="T2" fmla="*/ 0 w 96"/>
                <a:gd name="T3" fmla="*/ 96 h 96"/>
                <a:gd name="T4" fmla="*/ 0 60000 65536"/>
                <a:gd name="T5" fmla="*/ 0 60000 65536"/>
                <a:gd name="T6" fmla="*/ 0 w 96"/>
                <a:gd name="T7" fmla="*/ 0 h 96"/>
                <a:gd name="T8" fmla="*/ 96 w 96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96">
                  <a:moveTo>
                    <a:pt x="96" y="0"/>
                  </a:moveTo>
                  <a:cubicBezTo>
                    <a:pt x="56" y="40"/>
                    <a:pt x="16" y="80"/>
                    <a:pt x="0" y="96"/>
                  </a:cubicBezTo>
                </a:path>
              </a:pathLst>
            </a:custGeom>
            <a:solidFill>
              <a:srgbClr val="00FF00"/>
            </a:solidFill>
            <a:ln w="57150" cmpd="sng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27" name="Oval 40"/>
            <p:cNvSpPr>
              <a:spLocks noChangeArrowheads="1"/>
            </p:cNvSpPr>
            <p:nvPr/>
          </p:nvSpPr>
          <p:spPr bwMode="auto">
            <a:xfrm>
              <a:off x="1440" y="3264"/>
              <a:ext cx="1008" cy="91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8" name="Oval 41"/>
            <p:cNvSpPr>
              <a:spLocks noChangeArrowheads="1"/>
            </p:cNvSpPr>
            <p:nvPr/>
          </p:nvSpPr>
          <p:spPr bwMode="auto">
            <a:xfrm>
              <a:off x="1574" y="3394"/>
              <a:ext cx="740" cy="65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9" name="Freeform 42"/>
            <p:cNvSpPr>
              <a:spLocks/>
            </p:cNvSpPr>
            <p:nvPr/>
          </p:nvSpPr>
          <p:spPr bwMode="auto">
            <a:xfrm>
              <a:off x="1776" y="3525"/>
              <a:ext cx="202" cy="456"/>
            </a:xfrm>
            <a:custGeom>
              <a:avLst/>
              <a:gdLst>
                <a:gd name="T0" fmla="*/ 192 w 256"/>
                <a:gd name="T1" fmla="*/ 0 h 480"/>
                <a:gd name="T2" fmla="*/ 96 w 256"/>
                <a:gd name="T3" fmla="*/ 144 h 480"/>
                <a:gd name="T4" fmla="*/ 240 w 256"/>
                <a:gd name="T5" fmla="*/ 144 h 480"/>
                <a:gd name="T6" fmla="*/ 96 w 256"/>
                <a:gd name="T7" fmla="*/ 288 h 480"/>
                <a:gd name="T8" fmla="*/ 240 w 256"/>
                <a:gd name="T9" fmla="*/ 336 h 480"/>
                <a:gd name="T10" fmla="*/ 0 w 256"/>
                <a:gd name="T11" fmla="*/ 432 h 480"/>
                <a:gd name="T12" fmla="*/ 240 w 256"/>
                <a:gd name="T13" fmla="*/ 48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480"/>
                <a:gd name="T23" fmla="*/ 256 w 25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480">
                  <a:moveTo>
                    <a:pt x="192" y="0"/>
                  </a:moveTo>
                  <a:cubicBezTo>
                    <a:pt x="140" y="60"/>
                    <a:pt x="88" y="120"/>
                    <a:pt x="96" y="144"/>
                  </a:cubicBezTo>
                  <a:cubicBezTo>
                    <a:pt x="104" y="168"/>
                    <a:pt x="240" y="120"/>
                    <a:pt x="240" y="144"/>
                  </a:cubicBezTo>
                  <a:cubicBezTo>
                    <a:pt x="240" y="168"/>
                    <a:pt x="96" y="256"/>
                    <a:pt x="96" y="288"/>
                  </a:cubicBezTo>
                  <a:cubicBezTo>
                    <a:pt x="96" y="320"/>
                    <a:pt x="256" y="312"/>
                    <a:pt x="240" y="336"/>
                  </a:cubicBezTo>
                  <a:cubicBezTo>
                    <a:pt x="224" y="360"/>
                    <a:pt x="0" y="408"/>
                    <a:pt x="0" y="432"/>
                  </a:cubicBezTo>
                  <a:cubicBezTo>
                    <a:pt x="0" y="456"/>
                    <a:pt x="120" y="468"/>
                    <a:pt x="240" y="480"/>
                  </a:cubicBezTo>
                </a:path>
              </a:pathLst>
            </a:custGeom>
            <a:noFill/>
            <a:ln w="38100" cmpd="sng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0" name="Freeform 43"/>
            <p:cNvSpPr>
              <a:spLocks/>
            </p:cNvSpPr>
            <p:nvPr/>
          </p:nvSpPr>
          <p:spPr bwMode="auto">
            <a:xfrm>
              <a:off x="1776" y="3840"/>
              <a:ext cx="192" cy="96"/>
            </a:xfrm>
            <a:custGeom>
              <a:avLst/>
              <a:gdLst>
                <a:gd name="T0" fmla="*/ 96 w 96"/>
                <a:gd name="T1" fmla="*/ 0 h 96"/>
                <a:gd name="T2" fmla="*/ 0 w 96"/>
                <a:gd name="T3" fmla="*/ 96 h 96"/>
                <a:gd name="T4" fmla="*/ 0 60000 65536"/>
                <a:gd name="T5" fmla="*/ 0 60000 65536"/>
                <a:gd name="T6" fmla="*/ 0 w 96"/>
                <a:gd name="T7" fmla="*/ 0 h 96"/>
                <a:gd name="T8" fmla="*/ 96 w 96"/>
                <a:gd name="T9" fmla="*/ 96 h 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96">
                  <a:moveTo>
                    <a:pt x="96" y="0"/>
                  </a:moveTo>
                  <a:cubicBezTo>
                    <a:pt x="56" y="40"/>
                    <a:pt x="16" y="80"/>
                    <a:pt x="0" y="96"/>
                  </a:cubicBezTo>
                </a:path>
              </a:pathLst>
            </a:custGeom>
            <a:solidFill>
              <a:srgbClr val="00FF00"/>
            </a:solidFill>
            <a:ln w="57150" cmpd="sng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3331" name="Group 44"/>
            <p:cNvGrpSpPr>
              <a:grpSpLocks/>
            </p:cNvGrpSpPr>
            <p:nvPr/>
          </p:nvGrpSpPr>
          <p:grpSpPr bwMode="auto">
            <a:xfrm>
              <a:off x="4608" y="3264"/>
              <a:ext cx="1008" cy="912"/>
              <a:chOff x="2448" y="912"/>
              <a:chExt cx="720" cy="672"/>
            </a:xfrm>
          </p:grpSpPr>
          <p:sp>
            <p:nvSpPr>
              <p:cNvPr id="13348" name="Oval 45"/>
              <p:cNvSpPr>
                <a:spLocks noChangeArrowheads="1"/>
              </p:cNvSpPr>
              <p:nvPr/>
            </p:nvSpPr>
            <p:spPr bwMode="auto">
              <a:xfrm>
                <a:off x="2448" y="912"/>
                <a:ext cx="720" cy="67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9" name="Oval 46"/>
              <p:cNvSpPr>
                <a:spLocks noChangeArrowheads="1"/>
              </p:cNvSpPr>
              <p:nvPr/>
            </p:nvSpPr>
            <p:spPr bwMode="auto">
              <a:xfrm>
                <a:off x="2544" y="1008"/>
                <a:ext cx="528" cy="48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50" name="Freeform 47"/>
              <p:cNvSpPr>
                <a:spLocks/>
              </p:cNvSpPr>
              <p:nvPr/>
            </p:nvSpPr>
            <p:spPr bwMode="auto">
              <a:xfrm>
                <a:off x="2688" y="1104"/>
                <a:ext cx="144" cy="336"/>
              </a:xfrm>
              <a:custGeom>
                <a:avLst/>
                <a:gdLst>
                  <a:gd name="T0" fmla="*/ 192 w 256"/>
                  <a:gd name="T1" fmla="*/ 0 h 480"/>
                  <a:gd name="T2" fmla="*/ 96 w 256"/>
                  <a:gd name="T3" fmla="*/ 144 h 480"/>
                  <a:gd name="T4" fmla="*/ 240 w 256"/>
                  <a:gd name="T5" fmla="*/ 144 h 480"/>
                  <a:gd name="T6" fmla="*/ 96 w 256"/>
                  <a:gd name="T7" fmla="*/ 288 h 480"/>
                  <a:gd name="T8" fmla="*/ 240 w 256"/>
                  <a:gd name="T9" fmla="*/ 336 h 480"/>
                  <a:gd name="T10" fmla="*/ 0 w 256"/>
                  <a:gd name="T11" fmla="*/ 432 h 480"/>
                  <a:gd name="T12" fmla="*/ 240 w 256"/>
                  <a:gd name="T13" fmla="*/ 48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"/>
                  <a:gd name="T22" fmla="*/ 0 h 480"/>
                  <a:gd name="T23" fmla="*/ 256 w 256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" h="480">
                    <a:moveTo>
                      <a:pt x="192" y="0"/>
                    </a:moveTo>
                    <a:cubicBezTo>
                      <a:pt x="140" y="60"/>
                      <a:pt x="88" y="120"/>
                      <a:pt x="96" y="144"/>
                    </a:cubicBezTo>
                    <a:cubicBezTo>
                      <a:pt x="104" y="168"/>
                      <a:pt x="240" y="120"/>
                      <a:pt x="240" y="144"/>
                    </a:cubicBezTo>
                    <a:cubicBezTo>
                      <a:pt x="240" y="168"/>
                      <a:pt x="96" y="256"/>
                      <a:pt x="96" y="288"/>
                    </a:cubicBezTo>
                    <a:cubicBezTo>
                      <a:pt x="96" y="320"/>
                      <a:pt x="256" y="312"/>
                      <a:pt x="240" y="336"/>
                    </a:cubicBezTo>
                    <a:cubicBezTo>
                      <a:pt x="224" y="360"/>
                      <a:pt x="0" y="408"/>
                      <a:pt x="0" y="432"/>
                    </a:cubicBezTo>
                    <a:cubicBezTo>
                      <a:pt x="0" y="456"/>
                      <a:pt x="120" y="468"/>
                      <a:pt x="240" y="480"/>
                    </a:cubicBez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13332" name="Group 48"/>
            <p:cNvGrpSpPr>
              <a:grpSpLocks/>
            </p:cNvGrpSpPr>
            <p:nvPr/>
          </p:nvGrpSpPr>
          <p:grpSpPr bwMode="auto">
            <a:xfrm rot="-3358839">
              <a:off x="5136" y="3744"/>
              <a:ext cx="336" cy="48"/>
              <a:chOff x="1248" y="1200"/>
              <a:chExt cx="480" cy="96"/>
            </a:xfrm>
          </p:grpSpPr>
          <p:sp>
            <p:nvSpPr>
              <p:cNvPr id="13346" name="Line 49"/>
              <p:cNvSpPr>
                <a:spLocks noChangeShapeType="1"/>
              </p:cNvSpPr>
              <p:nvPr/>
            </p:nvSpPr>
            <p:spPr bwMode="auto">
              <a:xfrm>
                <a:off x="1248" y="1248"/>
                <a:ext cx="480" cy="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47" name="Rectangle 50"/>
              <p:cNvSpPr>
                <a:spLocks noChangeArrowheads="1"/>
              </p:cNvSpPr>
              <p:nvPr/>
            </p:nvSpPr>
            <p:spPr bwMode="auto">
              <a:xfrm>
                <a:off x="1392" y="1200"/>
                <a:ext cx="240" cy="9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333" name="Group 51"/>
            <p:cNvGrpSpPr>
              <a:grpSpLocks/>
            </p:cNvGrpSpPr>
            <p:nvPr/>
          </p:nvGrpSpPr>
          <p:grpSpPr bwMode="auto">
            <a:xfrm>
              <a:off x="3360" y="3264"/>
              <a:ext cx="1008" cy="912"/>
              <a:chOff x="2448" y="912"/>
              <a:chExt cx="720" cy="672"/>
            </a:xfrm>
          </p:grpSpPr>
          <p:sp>
            <p:nvSpPr>
              <p:cNvPr id="13343" name="Oval 52"/>
              <p:cNvSpPr>
                <a:spLocks noChangeArrowheads="1"/>
              </p:cNvSpPr>
              <p:nvPr/>
            </p:nvSpPr>
            <p:spPr bwMode="auto">
              <a:xfrm>
                <a:off x="2448" y="912"/>
                <a:ext cx="720" cy="67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4" name="Oval 53"/>
              <p:cNvSpPr>
                <a:spLocks noChangeArrowheads="1"/>
              </p:cNvSpPr>
              <p:nvPr/>
            </p:nvSpPr>
            <p:spPr bwMode="auto">
              <a:xfrm>
                <a:off x="2544" y="1008"/>
                <a:ext cx="528" cy="48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5" name="Freeform 54"/>
              <p:cNvSpPr>
                <a:spLocks/>
              </p:cNvSpPr>
              <p:nvPr/>
            </p:nvSpPr>
            <p:spPr bwMode="auto">
              <a:xfrm>
                <a:off x="2688" y="1104"/>
                <a:ext cx="144" cy="336"/>
              </a:xfrm>
              <a:custGeom>
                <a:avLst/>
                <a:gdLst>
                  <a:gd name="T0" fmla="*/ 192 w 256"/>
                  <a:gd name="T1" fmla="*/ 0 h 480"/>
                  <a:gd name="T2" fmla="*/ 96 w 256"/>
                  <a:gd name="T3" fmla="*/ 144 h 480"/>
                  <a:gd name="T4" fmla="*/ 240 w 256"/>
                  <a:gd name="T5" fmla="*/ 144 h 480"/>
                  <a:gd name="T6" fmla="*/ 96 w 256"/>
                  <a:gd name="T7" fmla="*/ 288 h 480"/>
                  <a:gd name="T8" fmla="*/ 240 w 256"/>
                  <a:gd name="T9" fmla="*/ 336 h 480"/>
                  <a:gd name="T10" fmla="*/ 0 w 256"/>
                  <a:gd name="T11" fmla="*/ 432 h 480"/>
                  <a:gd name="T12" fmla="*/ 240 w 256"/>
                  <a:gd name="T13" fmla="*/ 480 h 4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"/>
                  <a:gd name="T22" fmla="*/ 0 h 480"/>
                  <a:gd name="T23" fmla="*/ 256 w 256"/>
                  <a:gd name="T24" fmla="*/ 480 h 4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" h="480">
                    <a:moveTo>
                      <a:pt x="192" y="0"/>
                    </a:moveTo>
                    <a:cubicBezTo>
                      <a:pt x="140" y="60"/>
                      <a:pt x="88" y="120"/>
                      <a:pt x="96" y="144"/>
                    </a:cubicBezTo>
                    <a:cubicBezTo>
                      <a:pt x="104" y="168"/>
                      <a:pt x="240" y="120"/>
                      <a:pt x="240" y="144"/>
                    </a:cubicBezTo>
                    <a:cubicBezTo>
                      <a:pt x="240" y="168"/>
                      <a:pt x="96" y="256"/>
                      <a:pt x="96" y="288"/>
                    </a:cubicBezTo>
                    <a:cubicBezTo>
                      <a:pt x="96" y="320"/>
                      <a:pt x="256" y="312"/>
                      <a:pt x="240" y="336"/>
                    </a:cubicBezTo>
                    <a:cubicBezTo>
                      <a:pt x="224" y="360"/>
                      <a:pt x="0" y="408"/>
                      <a:pt x="0" y="432"/>
                    </a:cubicBezTo>
                    <a:cubicBezTo>
                      <a:pt x="0" y="456"/>
                      <a:pt x="120" y="468"/>
                      <a:pt x="240" y="480"/>
                    </a:cubicBez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3334" name="Line 62"/>
            <p:cNvSpPr>
              <a:spLocks noChangeShapeType="1"/>
            </p:cNvSpPr>
            <p:nvPr/>
          </p:nvSpPr>
          <p:spPr bwMode="auto">
            <a:xfrm>
              <a:off x="1296" y="2976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5" name="Line 63"/>
            <p:cNvSpPr>
              <a:spLocks noChangeShapeType="1"/>
            </p:cNvSpPr>
            <p:nvPr/>
          </p:nvSpPr>
          <p:spPr bwMode="auto">
            <a:xfrm>
              <a:off x="768" y="3072"/>
              <a:ext cx="110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6" name="Line 64"/>
            <p:cNvSpPr>
              <a:spLocks noChangeShapeType="1"/>
            </p:cNvSpPr>
            <p:nvPr/>
          </p:nvSpPr>
          <p:spPr bwMode="auto">
            <a:xfrm>
              <a:off x="768" y="3072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7" name="Line 65"/>
            <p:cNvSpPr>
              <a:spLocks noChangeShapeType="1"/>
            </p:cNvSpPr>
            <p:nvPr/>
          </p:nvSpPr>
          <p:spPr bwMode="auto">
            <a:xfrm>
              <a:off x="1872" y="3072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8" name="Line 66"/>
            <p:cNvSpPr>
              <a:spLocks noChangeShapeType="1"/>
            </p:cNvSpPr>
            <p:nvPr/>
          </p:nvSpPr>
          <p:spPr bwMode="auto">
            <a:xfrm>
              <a:off x="4464" y="2976"/>
              <a:ext cx="0" cy="9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9" name="Line 67"/>
            <p:cNvSpPr>
              <a:spLocks noChangeShapeType="1"/>
            </p:cNvSpPr>
            <p:nvPr/>
          </p:nvSpPr>
          <p:spPr bwMode="auto">
            <a:xfrm>
              <a:off x="3936" y="3072"/>
              <a:ext cx="110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0" name="Line 68"/>
            <p:cNvSpPr>
              <a:spLocks noChangeShapeType="1"/>
            </p:cNvSpPr>
            <p:nvPr/>
          </p:nvSpPr>
          <p:spPr bwMode="auto">
            <a:xfrm>
              <a:off x="3936" y="3072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1" name="Line 69"/>
            <p:cNvSpPr>
              <a:spLocks noChangeShapeType="1"/>
            </p:cNvSpPr>
            <p:nvPr/>
          </p:nvSpPr>
          <p:spPr bwMode="auto">
            <a:xfrm>
              <a:off x="5040" y="3072"/>
              <a:ext cx="0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2" name="Text Box 73"/>
            <p:cNvSpPr txBox="1">
              <a:spLocks noChangeArrowheads="1"/>
            </p:cNvSpPr>
            <p:nvPr/>
          </p:nvSpPr>
          <p:spPr bwMode="auto">
            <a:xfrm>
              <a:off x="2352" y="3072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Cell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30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 Vectors in use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bg1"/>
                </a:solidFill>
                <a:latin typeface="Arial Black" charset="0"/>
              </a:rPr>
              <a:t>Viral</a:t>
            </a:r>
          </a:p>
          <a:p>
            <a:pPr lvl="1" eaLnBrk="1" hangingPunct="1"/>
            <a:r>
              <a:rPr lang="en-US" sz="3200">
                <a:solidFill>
                  <a:schemeClr val="bg1"/>
                </a:solidFill>
                <a:latin typeface="Arial Black" charset="0"/>
              </a:rPr>
              <a:t>Retro-</a:t>
            </a:r>
          </a:p>
          <a:p>
            <a:pPr lvl="1" eaLnBrk="1" hangingPunct="1"/>
            <a:r>
              <a:rPr lang="en-US" sz="3200">
                <a:solidFill>
                  <a:schemeClr val="bg1"/>
                </a:solidFill>
                <a:latin typeface="Arial Black" charset="0"/>
              </a:rPr>
              <a:t>Adeno-</a:t>
            </a:r>
          </a:p>
          <a:p>
            <a:pPr lvl="1" eaLnBrk="1" hangingPunct="1"/>
            <a:r>
              <a:rPr lang="en-US" sz="3200">
                <a:solidFill>
                  <a:schemeClr val="bg1"/>
                </a:solidFill>
                <a:latin typeface="Arial Black" charset="0"/>
              </a:rPr>
              <a:t>Adeno-associated-</a:t>
            </a:r>
          </a:p>
          <a:p>
            <a:pPr lvl="1" eaLnBrk="1" hangingPunct="1"/>
            <a:r>
              <a:rPr lang="en-US" sz="3200">
                <a:solidFill>
                  <a:schemeClr val="bg1"/>
                </a:solidFill>
                <a:latin typeface="Arial Black" charset="0"/>
              </a:rPr>
              <a:t>Herpes simplex- </a:t>
            </a:r>
          </a:p>
          <a:p>
            <a:pPr eaLnBrk="1" hangingPunct="1"/>
            <a:r>
              <a:rPr lang="en-US" sz="3600" b="1">
                <a:solidFill>
                  <a:schemeClr val="bg1"/>
                </a:solidFill>
                <a:latin typeface="Arial Black" charset="0"/>
              </a:rPr>
              <a:t>Non-viral</a:t>
            </a:r>
          </a:p>
          <a:p>
            <a:pPr lvl="1" eaLnBrk="1" hangingPunct="1"/>
            <a:r>
              <a:rPr lang="en-US" sz="3200">
                <a:solidFill>
                  <a:schemeClr val="bg1"/>
                </a:solidFill>
                <a:latin typeface="Arial Black" charset="0"/>
              </a:rPr>
              <a:t>Naked DNA/Plasmid</a:t>
            </a:r>
          </a:p>
          <a:p>
            <a:pPr lvl="1" eaLnBrk="1" hangingPunct="1"/>
            <a:r>
              <a:rPr lang="en-US" sz="3200">
                <a:solidFill>
                  <a:schemeClr val="bg1"/>
                </a:solidFill>
                <a:latin typeface="Arial Black" charset="0"/>
              </a:rPr>
              <a:t>liposomes</a:t>
            </a:r>
          </a:p>
        </p:txBody>
      </p:sp>
    </p:spTree>
    <p:extLst>
      <p:ext uri="{BB962C8B-B14F-4D97-AF65-F5344CB8AC3E}">
        <p14:creationId xmlns:p14="http://schemas.microsoft.com/office/powerpoint/2010/main" val="385458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Retroviruses</a:t>
            </a:r>
          </a:p>
        </p:txBody>
      </p:sp>
      <p:sp>
        <p:nvSpPr>
          <p:cNvPr id="15363" name="Rectangle 120"/>
          <p:cNvSpPr>
            <a:spLocks noChangeArrowheads="1"/>
          </p:cNvSpPr>
          <p:nvPr/>
        </p:nvSpPr>
        <p:spPr bwMode="auto">
          <a:xfrm>
            <a:off x="304800" y="1524000"/>
            <a:ext cx="8686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create cDNA copies from the viral RNA genome </a:t>
            </a:r>
          </a:p>
          <a:p>
            <a:pPr marL="533400" indent="-5334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integrate into the human genome</a:t>
            </a:r>
          </a:p>
          <a:p>
            <a:pPr marL="533400" indent="-5334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Maximum insert size 7-7.5 kb</a:t>
            </a:r>
          </a:p>
          <a:p>
            <a:pPr marL="533400" indent="-5334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Preexisting host immunity unlikely</a:t>
            </a:r>
          </a:p>
          <a:p>
            <a:pPr marL="533400" indent="-533400">
              <a:lnSpc>
                <a:spcPct val="80000"/>
              </a:lnSpc>
              <a:spcBef>
                <a:spcPct val="40000"/>
              </a:spcBef>
            </a:pPr>
            <a:endParaRPr lang="en-US" sz="3200">
              <a:solidFill>
                <a:schemeClr val="bg1"/>
              </a:solidFill>
              <a:latin typeface="Arial Black" charset="0"/>
            </a:endParaRPr>
          </a:p>
          <a:p>
            <a:pPr marL="533400" indent="-5334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Can only transduce dividing cells</a:t>
            </a:r>
          </a:p>
          <a:p>
            <a:pPr marL="533400" indent="-5334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May cause insertional mutagenesis</a:t>
            </a:r>
            <a:endParaRPr lang="en-US" sz="3600">
              <a:solidFill>
                <a:schemeClr val="bg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0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CC00"/>
                </a:solidFill>
                <a:latin typeface="Arial Black" charset="0"/>
              </a:rPr>
              <a:t>Retroviruses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81000" y="13716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Lentiviruses (e.g HIV)</a:t>
            </a:r>
          </a:p>
          <a:p>
            <a:pPr marL="533400" indent="-533400">
              <a:lnSpc>
                <a:spcPct val="80000"/>
              </a:lnSpc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Arial Black" charset="0"/>
            </a:endParaRP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Maximum insert size 7-7.5 kb</a:t>
            </a: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Can transduce non-dividing cells</a:t>
            </a: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May cause insertional mutagenesis</a:t>
            </a:r>
            <a:endParaRPr lang="en-US" sz="3600">
              <a:solidFill>
                <a:schemeClr val="bg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2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Adenoviruses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36638"/>
            <a:ext cx="8686800" cy="4525962"/>
          </a:xfrm>
          <a:noFill/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Are double stranded DNA </a:t>
            </a:r>
            <a:r>
              <a:rPr lang="en-US" sz="2800" dirty="0" smtClean="0">
                <a:solidFill>
                  <a:schemeClr val="bg1"/>
                </a:solidFill>
                <a:latin typeface="Arial Black" charset="0"/>
              </a:rPr>
              <a:t>genomes </a:t>
            </a:r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that cause respiratory, intestinal, and eye infections in humans</a:t>
            </a:r>
          </a:p>
          <a:p>
            <a:pPr marL="533400" indent="-533400" eaLnBrk="1" hangingPunct="1"/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Maximum insert size &gt; 30 kb</a:t>
            </a:r>
          </a:p>
          <a:p>
            <a:pPr marL="533400" indent="-533400" eaLnBrk="1" hangingPunct="1"/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Can transduce dividing and non-dividing cells</a:t>
            </a:r>
          </a:p>
          <a:p>
            <a:pPr marL="533400" indent="-533400" eaLnBrk="1" hangingPunct="1"/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Extensive unwanted immunological responses </a:t>
            </a:r>
          </a:p>
          <a:p>
            <a:pPr marL="533400" indent="-533400" eaLnBrk="1" hangingPunct="1"/>
            <a:r>
              <a:rPr lang="en-US" sz="2800" dirty="0" err="1">
                <a:solidFill>
                  <a:schemeClr val="bg1"/>
                </a:solidFill>
                <a:latin typeface="Arial Black" charset="0"/>
              </a:rPr>
              <a:t>Episomal</a:t>
            </a:r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- do not integrate</a:t>
            </a:r>
          </a:p>
          <a:p>
            <a:pPr marL="952500" lvl="1" indent="-495300" eaLnBrk="1" hangingPunct="1"/>
            <a:r>
              <a:rPr lang="en-US" dirty="0">
                <a:solidFill>
                  <a:schemeClr val="bg1"/>
                </a:solidFill>
                <a:latin typeface="Arial Black" charset="0"/>
              </a:rPr>
              <a:t>Have to be reinserted when more cells divide</a:t>
            </a:r>
          </a:p>
          <a:p>
            <a:pPr marL="533400" indent="-533400" eaLnBrk="1" hangingPunct="1"/>
            <a:r>
              <a:rPr lang="en-US" sz="2800" dirty="0">
                <a:solidFill>
                  <a:schemeClr val="bg1"/>
                </a:solidFill>
                <a:latin typeface="Arial Black" charset="0"/>
              </a:rPr>
              <a:t>Pre-existing host immunity</a:t>
            </a:r>
          </a:p>
        </p:txBody>
      </p:sp>
    </p:spTree>
    <p:extLst>
      <p:ext uri="{BB962C8B-B14F-4D97-AF65-F5344CB8AC3E}">
        <p14:creationId xmlns:p14="http://schemas.microsoft.com/office/powerpoint/2010/main" val="145841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304800" y="1384300"/>
            <a:ext cx="88392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small, single stranded DNA viruses</a:t>
            </a:r>
          </a:p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productive infection only with co-infection by another virus</a:t>
            </a:r>
          </a:p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insert genetic material at a specific point on chromosome 19</a:t>
            </a:r>
          </a:p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Low information capacity- 4.0 Kb</a:t>
            </a:r>
          </a:p>
          <a:p>
            <a:pPr marL="463550" indent="-463550">
              <a:spcBef>
                <a:spcPct val="35000"/>
              </a:spcBef>
            </a:pPr>
            <a:endParaRPr lang="en-US" sz="3200">
              <a:solidFill>
                <a:schemeClr val="bg1"/>
              </a:solidFill>
              <a:latin typeface="Arial Black" charset="0"/>
            </a:endParaRPr>
          </a:p>
          <a:p>
            <a:pPr marL="463550" indent="-463550">
              <a:spcBef>
                <a:spcPct val="35000"/>
              </a:spcBef>
            </a:pPr>
            <a:endParaRPr lang="en-US" sz="320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85800" y="228600"/>
            <a:ext cx="8231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CC00"/>
                </a:solidFill>
                <a:latin typeface="Arial Black" pitchFamily="34" charset="0"/>
                <a:ea typeface="+mn-ea"/>
              </a:rPr>
              <a:t>Adeno</a:t>
            </a:r>
            <a:r>
              <a:rPr lang="en-US" sz="4400" b="1" dirty="0">
                <a:solidFill>
                  <a:srgbClr val="FFCC00"/>
                </a:solidFill>
                <a:latin typeface="Arial Black" pitchFamily="34" charset="0"/>
                <a:ea typeface="+mn-ea"/>
              </a:rPr>
              <a:t>-associated</a:t>
            </a:r>
            <a:r>
              <a:rPr lang="en-US" sz="4400" b="1" dirty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ea typeface="+mn-ea"/>
              </a:rPr>
              <a:t> </a:t>
            </a:r>
            <a:r>
              <a:rPr lang="en-US" sz="4400" b="1" dirty="0">
                <a:solidFill>
                  <a:srgbClr val="FFCC00"/>
                </a:solidFill>
                <a:latin typeface="Arial Black" pitchFamily="34" charset="0"/>
                <a:ea typeface="+mn-ea"/>
              </a:rPr>
              <a:t>Viruses</a:t>
            </a:r>
          </a:p>
        </p:txBody>
      </p:sp>
    </p:spTree>
    <p:extLst>
      <p:ext uri="{BB962C8B-B14F-4D97-AF65-F5344CB8AC3E}">
        <p14:creationId xmlns:p14="http://schemas.microsoft.com/office/powerpoint/2010/main" val="206778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76200" y="1579563"/>
            <a:ext cx="914400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Complex ds DNA</a:t>
            </a:r>
          </a:p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Establish life long latent infections as non-integrated extra chromosomal elements</a:t>
            </a:r>
          </a:p>
          <a:p>
            <a:pPr marL="463550" indent="-463550">
              <a:spcBef>
                <a:spcPct val="350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 Black" charset="0"/>
              </a:rPr>
              <a:t>information capacity 30 Kb</a:t>
            </a:r>
          </a:p>
          <a:p>
            <a:pPr marL="463550" indent="-463550">
              <a:spcBef>
                <a:spcPct val="35000"/>
              </a:spcBef>
            </a:pPr>
            <a:endParaRPr lang="en-US" sz="320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685800" y="228600"/>
            <a:ext cx="7524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CC00"/>
                </a:solidFill>
                <a:latin typeface="Arial Black" charset="0"/>
              </a:rPr>
              <a:t>Herpes simplex Viruses</a:t>
            </a:r>
          </a:p>
        </p:txBody>
      </p:sp>
    </p:spTree>
    <p:extLst>
      <p:ext uri="{BB962C8B-B14F-4D97-AF65-F5344CB8AC3E}">
        <p14:creationId xmlns:p14="http://schemas.microsoft.com/office/powerpoint/2010/main" val="70111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Liposomes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20484" name="Picture 5" descr="scan00512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91600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86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286000"/>
            <a:ext cx="441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Plasmids</a:t>
            </a:r>
          </a:p>
        </p:txBody>
      </p:sp>
      <p:pic>
        <p:nvPicPr>
          <p:cNvPr id="21507" name="Picture 4" descr="scan0052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0"/>
            <a:ext cx="420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2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0"/>
          <p:cNvGraphicFramePr>
            <a:graphicFrameLocks noChangeAspect="1"/>
          </p:cNvGraphicFramePr>
          <p:nvPr/>
        </p:nvGraphicFramePr>
        <p:xfrm>
          <a:off x="3419475" y="2349500"/>
          <a:ext cx="529590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Immagine bitmap" r:id="rId4" imgW="5296639" imgH="3457143" progId="PBrush">
                  <p:embed/>
                </p:oleObj>
              </mc:Choice>
              <mc:Fallback>
                <p:oleObj name="Immagine bitmap" r:id="rId4" imgW="5296639" imgH="345714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349500"/>
                        <a:ext cx="5295900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0713"/>
            <a:ext cx="8964613" cy="9985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1990: Michael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Blaese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in the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United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States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applies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the first gene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therapy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procedure on a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child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with a SCID, a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hereditary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severe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combined</a:t>
            </a:r>
            <a:r>
              <a:rPr lang="it-IT" sz="3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3600" dirty="0" err="1">
                <a:solidFill>
                  <a:schemeClr val="tx1"/>
                </a:solidFill>
                <a:latin typeface="Arial" charset="0"/>
                <a:cs typeface="Arial" charset="0"/>
              </a:rPr>
              <a:t>immunodeficiency</a:t>
            </a:r>
            <a:endParaRPr lang="it-IT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2613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Clr>
                <a:srgbClr val="FFCC00"/>
              </a:buClr>
              <a:buFont typeface="Wingdings" charset="0"/>
              <a:buChar char="q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Adverse response to the vector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FFCC00"/>
              </a:buClr>
              <a:buFont typeface="Wingdings" charset="0"/>
              <a:buChar char="q"/>
            </a:pPr>
            <a:r>
              <a:rPr lang="en-US" dirty="0" err="1">
                <a:solidFill>
                  <a:schemeClr val="bg1"/>
                </a:solidFill>
                <a:latin typeface="Arial" charset="0"/>
              </a:rPr>
              <a:t>Insertional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mutagenesis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resulting in malignant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neoplasia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571500" indent="-571500" eaLnBrk="1" hangingPunct="1">
              <a:lnSpc>
                <a:spcPct val="90000"/>
              </a:lnSpc>
              <a:buClr>
                <a:srgbClr val="FFCC00"/>
              </a:buClr>
              <a:buFont typeface="Wingdings" charset="0"/>
              <a:buChar char="q"/>
            </a:pPr>
            <a:r>
              <a:rPr lang="en-US" dirty="0" err="1">
                <a:solidFill>
                  <a:schemeClr val="bg1"/>
                </a:solidFill>
                <a:latin typeface="Arial" charset="0"/>
              </a:rPr>
              <a:t>Insertional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inactivation of an essential gene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FFCC00"/>
              </a:buClr>
              <a:buFont typeface="Wingdings" charset="0"/>
              <a:buChar char="q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Viruses may infect surrounding health tissues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FFCC00"/>
              </a:buClr>
              <a:buFont typeface="Wingdings" charset="0"/>
              <a:buChar char="q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Overexpression of the inserted gene may lead to so much protein that it may become harmful</a:t>
            </a:r>
          </a:p>
          <a:p>
            <a:pPr marL="571500" indent="-571500" eaLnBrk="1" hangingPunct="1">
              <a:lnSpc>
                <a:spcPct val="90000"/>
              </a:lnSpc>
              <a:buClr>
                <a:srgbClr val="FFCC00"/>
              </a:buClr>
              <a:buFont typeface="Wingdings" charset="0"/>
              <a:buChar char="q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rgbClr val="FFCC00"/>
                </a:solidFill>
                <a:latin typeface="Arial Black" charset="0"/>
              </a:rPr>
              <a:t>Risks associated with gene therapy</a:t>
            </a:r>
          </a:p>
        </p:txBody>
      </p:sp>
    </p:spTree>
    <p:extLst>
      <p:ext uri="{BB962C8B-B14F-4D97-AF65-F5344CB8AC3E}">
        <p14:creationId xmlns:p14="http://schemas.microsoft.com/office/powerpoint/2010/main" val="290438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Gene therapy for OTC deficiency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986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chemeClr val="bg1"/>
                </a:solidFill>
                <a:latin typeface="Arial" charset="0"/>
              </a:rPr>
              <a:t>In 1999, 18-year-old Jesse Gelsinger died from multiple organ failure 4 days after treatment for ornithine transcarbomylase deficiency.</a:t>
            </a:r>
          </a:p>
          <a:p>
            <a:pPr lvl="1"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Death was triggered by severe immune response to the adenoviral vector 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6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738" y="128588"/>
            <a:ext cx="72485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05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733425"/>
            <a:ext cx="8388350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18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Gene Therapy as a Treatment for </a:t>
            </a:r>
            <a:r>
              <a:rPr lang="en-US" sz="4000" dirty="0" smtClean="0">
                <a:solidFill>
                  <a:srgbClr val="FFFF00"/>
                </a:solidFill>
              </a:rPr>
              <a:t>SCID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087"/>
            <a:ext cx="8229600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severe </a:t>
            </a:r>
            <a:r>
              <a:rPr lang="en-US" sz="2800" dirty="0"/>
              <a:t>combined </a:t>
            </a:r>
            <a:r>
              <a:rPr lang="en-US" sz="2800" dirty="0" smtClean="0"/>
              <a:t>immunodeficiency </a:t>
            </a:r>
            <a:r>
              <a:rPr lang="en-US" sz="2800" dirty="0"/>
              <a:t>is a disease that affects young children and is usually fatal within their first year of life.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Bone marrow transplants are usually the best option for treatment, but with the difficulty in finding a donor who matches the patient, gene therapy has become a new alternative.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Clinical trials for treating </a:t>
            </a:r>
            <a:r>
              <a:rPr lang="en-US" sz="2800" dirty="0" smtClean="0"/>
              <a:t>SCID </a:t>
            </a:r>
            <a:r>
              <a:rPr lang="en-US" sz="2800" dirty="0"/>
              <a:t>patients have been marked by mixed results</a:t>
            </a:r>
          </a:p>
        </p:txBody>
      </p:sp>
    </p:spTree>
    <p:extLst>
      <p:ext uri="{BB962C8B-B14F-4D97-AF65-F5344CB8AC3E}">
        <p14:creationId xmlns:p14="http://schemas.microsoft.com/office/powerpoint/2010/main" val="27522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810489"/>
            <a:ext cx="8561388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69645" y="159194"/>
            <a:ext cx="67996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 smtClean="0"/>
              <a:t>GENE THERAPY OF IMMUNODEFICIENCIES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84933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372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Gene therapy for ADA deficiency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Three approaches for treatment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Bone marrow transplant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Enzymatic replacement</a:t>
            </a:r>
          </a:p>
          <a:p>
            <a:pPr lvl="1"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Gene therapy</a:t>
            </a:r>
          </a:p>
          <a:p>
            <a:pPr marL="457200" lvl="1" indent="0" eaLnBrk="1" hangingPunct="1"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3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457200"/>
            <a:ext cx="3886200" cy="5821363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First gene therapy trial for ADA deficiency -1990</a:t>
            </a:r>
          </a:p>
        </p:txBody>
      </p:sp>
      <p:pic>
        <p:nvPicPr>
          <p:cNvPr id="23555" name="Picture 4" descr="scan0053"/>
          <p:cNvPicPr>
            <a:picLocks noChangeAspect="1" noChangeArrowheads="1"/>
          </p:cNvPicPr>
          <p:nvPr/>
        </p:nvPicPr>
        <p:blipFill>
          <a:blip r:embed="rId2">
            <a:lum bright="-6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4491038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20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62125"/>
            <a:ext cx="87169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16423" y="4660900"/>
            <a:ext cx="763832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/>
              <a:t>2002</a:t>
            </a:r>
            <a:r>
              <a:rPr lang="it-IT" dirty="0"/>
              <a:t>: </a:t>
            </a:r>
            <a:r>
              <a:rPr lang="it-IT" dirty="0" smtClean="0"/>
              <a:t>new </a:t>
            </a:r>
            <a:r>
              <a:rPr lang="it-IT" dirty="0"/>
              <a:t>trial </a:t>
            </a:r>
            <a:r>
              <a:rPr lang="it-IT" dirty="0" err="1" smtClean="0"/>
              <a:t>using</a:t>
            </a:r>
            <a:r>
              <a:rPr lang="it-IT" dirty="0" smtClean="0"/>
              <a:t> a </a:t>
            </a:r>
            <a:r>
              <a:rPr lang="it-IT" dirty="0" err="1" smtClean="0"/>
              <a:t>retroviral</a:t>
            </a:r>
            <a:r>
              <a:rPr lang="it-IT" dirty="0" smtClean="0"/>
              <a:t> </a:t>
            </a:r>
            <a:r>
              <a:rPr lang="it-IT" dirty="0" err="1" smtClean="0"/>
              <a:t>vector</a:t>
            </a:r>
            <a:r>
              <a:rPr lang="it-IT" dirty="0" smtClean="0"/>
              <a:t> and </a:t>
            </a:r>
            <a:r>
              <a:rPr lang="it-IT" dirty="0" err="1" smtClean="0"/>
              <a:t>transduction</a:t>
            </a:r>
            <a:r>
              <a:rPr lang="it-IT" dirty="0" smtClean="0"/>
              <a:t> of</a:t>
            </a:r>
          </a:p>
          <a:p>
            <a:r>
              <a:rPr lang="it-IT" dirty="0" smtClean="0"/>
              <a:t>bone-</a:t>
            </a:r>
            <a:r>
              <a:rPr lang="it-IT" dirty="0" err="1" smtClean="0"/>
              <a:t>marrow</a:t>
            </a:r>
            <a:r>
              <a:rPr lang="it-IT" dirty="0" smtClean="0"/>
              <a:t> </a:t>
            </a:r>
            <a:r>
              <a:rPr lang="it-IT" dirty="0" err="1" smtClean="0"/>
              <a:t>precursors</a:t>
            </a:r>
            <a:r>
              <a:rPr lang="it-IT" dirty="0" smtClean="0"/>
              <a:t>, </a:t>
            </a:r>
            <a:r>
              <a:rPr lang="it-IT" dirty="0" err="1" smtClean="0"/>
              <a:t>without</a:t>
            </a:r>
            <a:r>
              <a:rPr lang="it-IT" dirty="0" smtClean="0"/>
              <a:t> PEG-ADA </a:t>
            </a:r>
            <a:r>
              <a:rPr lang="it-IT" dirty="0" err="1" smtClean="0"/>
              <a:t>administration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b="1" dirty="0" err="1" smtClean="0"/>
              <a:t>Efficacy</a:t>
            </a:r>
            <a:r>
              <a:rPr lang="it-IT" b="1" dirty="0" smtClean="0"/>
              <a:t> </a:t>
            </a:r>
            <a:r>
              <a:rPr lang="it-IT" b="1" dirty="0" err="1" smtClean="0"/>
              <a:t>demonstrated</a:t>
            </a:r>
            <a:r>
              <a:rPr lang="it-IT" b="1" dirty="0" smtClean="0"/>
              <a:t>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27102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Gene therapy for SCID-X1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8"/>
            <a:ext cx="8382000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Mutation in gene for </a:t>
            </a:r>
            <a:r>
              <a:rPr lang="en-US" dirty="0" err="1">
                <a:solidFill>
                  <a:schemeClr val="bg1"/>
                </a:solidFill>
                <a:latin typeface="Symbol" charset="0"/>
              </a:rPr>
              <a:t>g</a:t>
            </a:r>
            <a:r>
              <a:rPr lang="en-US" baseline="-25000" dirty="0" err="1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-cytokine receptor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4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GENE THERAPY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dirty="0">
                <a:solidFill>
                  <a:schemeClr val="bg1"/>
                </a:solidFill>
                <a:latin typeface="Arial Black" charset="0"/>
              </a:rPr>
              <a:t>	Any procedure intended to treat or alleviate </a:t>
            </a:r>
            <a:r>
              <a:rPr lang="en-US" sz="4000" dirty="0" smtClean="0">
                <a:solidFill>
                  <a:schemeClr val="bg1"/>
                </a:solidFill>
                <a:latin typeface="Arial Black" charset="0"/>
              </a:rPr>
              <a:t>a disease </a:t>
            </a:r>
            <a:r>
              <a:rPr lang="en-US" sz="4000" dirty="0">
                <a:solidFill>
                  <a:schemeClr val="bg1"/>
                </a:solidFill>
                <a:latin typeface="Arial Black" charset="0"/>
              </a:rPr>
              <a:t>by genetically modifying the cells of a patient</a:t>
            </a:r>
          </a:p>
        </p:txBody>
      </p:sp>
    </p:spTree>
    <p:extLst>
      <p:ext uri="{BB962C8B-B14F-4D97-AF65-F5344CB8AC3E}">
        <p14:creationId xmlns:p14="http://schemas.microsoft.com/office/powerpoint/2010/main" val="184551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513" y="404813"/>
            <a:ext cx="4059237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07963" y="188913"/>
            <a:ext cx="3372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smtClean="0"/>
              <a:t>Gene </a:t>
            </a:r>
            <a:r>
              <a:rPr lang="it-IT" dirty="0" err="1" smtClean="0"/>
              <a:t>therapy</a:t>
            </a:r>
            <a:r>
              <a:rPr lang="it-IT" dirty="0" smtClean="0"/>
              <a:t> for </a:t>
            </a:r>
            <a:r>
              <a:rPr lang="it-IT" dirty="0"/>
              <a:t>SCID-X</a:t>
            </a:r>
          </a:p>
        </p:txBody>
      </p:sp>
    </p:spTree>
    <p:extLst>
      <p:ext uri="{BB962C8B-B14F-4D97-AF65-F5344CB8AC3E}">
        <p14:creationId xmlns:p14="http://schemas.microsoft.com/office/powerpoint/2010/main" val="270362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CC00"/>
                </a:solidFill>
                <a:latin typeface="Arial Black" charset="0"/>
              </a:rPr>
              <a:t>Gene therapy for SCID-X1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17467" y="1410966"/>
            <a:ext cx="82560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800" dirty="0" err="1" smtClean="0">
                <a:solidFill>
                  <a:srgbClr val="FFFFFF"/>
                </a:solidFill>
              </a:rPr>
              <a:t>Very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important</a:t>
            </a:r>
            <a:r>
              <a:rPr lang="it-IT" sz="2800" dirty="0" smtClean="0">
                <a:solidFill>
                  <a:srgbClr val="FFFFFF"/>
                </a:solidFill>
              </a:rPr>
              <a:t> premise: </a:t>
            </a:r>
            <a:r>
              <a:rPr lang="it-IT" sz="2800" dirty="0" err="1" smtClean="0">
                <a:solidFill>
                  <a:srgbClr val="FFFFFF"/>
                </a:solidFill>
              </a:rPr>
              <a:t>huge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>
                <a:solidFill>
                  <a:srgbClr val="FFFFFF"/>
                </a:solidFill>
              </a:rPr>
              <a:t>proliferative </a:t>
            </a:r>
            <a:r>
              <a:rPr lang="it-IT" sz="2800" dirty="0" err="1">
                <a:solidFill>
                  <a:srgbClr val="FFFFFF"/>
                </a:solidFill>
              </a:rPr>
              <a:t>advantage</a:t>
            </a:r>
            <a:endParaRPr lang="it-IT" sz="2800" dirty="0">
              <a:solidFill>
                <a:srgbClr val="FFFFFF"/>
              </a:solidFill>
            </a:endParaRPr>
          </a:p>
          <a:p>
            <a:r>
              <a:rPr lang="it-IT" sz="2800" dirty="0">
                <a:solidFill>
                  <a:srgbClr val="FFFFFF"/>
                </a:solidFill>
              </a:rPr>
              <a:t>of the </a:t>
            </a:r>
            <a:r>
              <a:rPr lang="it-IT" sz="2800" dirty="0" err="1" smtClean="0">
                <a:solidFill>
                  <a:srgbClr val="FFFFFF"/>
                </a:solidFill>
              </a:rPr>
              <a:t>transduced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cells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was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anticipated</a:t>
            </a:r>
            <a:endParaRPr lang="it-IT" sz="2800" dirty="0">
              <a:solidFill>
                <a:srgbClr val="FFFFFF"/>
              </a:solidFill>
            </a:endParaRPr>
          </a:p>
          <a:p>
            <a:endParaRPr lang="it-IT" sz="2800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it-IT" sz="2800" dirty="0" err="1">
                <a:solidFill>
                  <a:srgbClr val="FFFFFF"/>
                </a:solidFill>
              </a:rPr>
              <a:t>Demonstrated</a:t>
            </a:r>
            <a:r>
              <a:rPr lang="it-IT" sz="2800" dirty="0">
                <a:solidFill>
                  <a:srgbClr val="FFFFFF"/>
                </a:solidFill>
              </a:rPr>
              <a:t> by the case of a </a:t>
            </a:r>
            <a:r>
              <a:rPr lang="it-IT" sz="2800" dirty="0" err="1">
                <a:solidFill>
                  <a:srgbClr val="FFFFFF"/>
                </a:solidFill>
              </a:rPr>
              <a:t>patient</a:t>
            </a:r>
            <a:r>
              <a:rPr lang="it-IT" sz="2800" dirty="0">
                <a:solidFill>
                  <a:srgbClr val="FFFFFF"/>
                </a:solidFill>
              </a:rPr>
              <a:t> </a:t>
            </a:r>
            <a:r>
              <a:rPr lang="it-IT" sz="2800" dirty="0" err="1">
                <a:solidFill>
                  <a:srgbClr val="FFFFFF"/>
                </a:solidFill>
              </a:rPr>
              <a:t>who</a:t>
            </a:r>
            <a:r>
              <a:rPr lang="it-IT" sz="2800" dirty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had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spontaneously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reversed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his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>
                <a:solidFill>
                  <a:srgbClr val="FFFFFF"/>
                </a:solidFill>
              </a:rPr>
              <a:t>phenotype</a:t>
            </a:r>
            <a:r>
              <a:rPr lang="it-IT" sz="2800" dirty="0">
                <a:solidFill>
                  <a:srgbClr val="FFFFFF"/>
                </a:solidFill>
              </a:rPr>
              <a:t>: </a:t>
            </a:r>
            <a:r>
              <a:rPr lang="it-IT" sz="2800" dirty="0" smtClean="0">
                <a:solidFill>
                  <a:srgbClr val="FFFFFF"/>
                </a:solidFill>
              </a:rPr>
              <a:t>a </a:t>
            </a:r>
            <a:r>
              <a:rPr lang="it-IT" sz="2800" dirty="0">
                <a:solidFill>
                  <a:srgbClr val="FFFFFF"/>
                </a:solidFill>
              </a:rPr>
              <a:t>single </a:t>
            </a:r>
            <a:r>
              <a:rPr lang="it-IT" sz="2800" dirty="0" err="1">
                <a:solidFill>
                  <a:srgbClr val="FFFFFF"/>
                </a:solidFill>
              </a:rPr>
              <a:t>mutagenesis</a:t>
            </a:r>
            <a:r>
              <a:rPr lang="it-IT" sz="2800" dirty="0">
                <a:solidFill>
                  <a:srgbClr val="FFFFFF"/>
                </a:solidFill>
              </a:rPr>
              <a:t> </a:t>
            </a:r>
            <a:r>
              <a:rPr lang="it-IT" sz="2800" dirty="0" err="1">
                <a:solidFill>
                  <a:srgbClr val="FFFFFF"/>
                </a:solidFill>
              </a:rPr>
              <a:t>event</a:t>
            </a:r>
            <a:r>
              <a:rPr lang="it-IT" sz="2800" dirty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occurred</a:t>
            </a:r>
            <a:r>
              <a:rPr lang="it-IT" sz="2800" dirty="0" smtClean="0">
                <a:solidFill>
                  <a:srgbClr val="FFFFFF"/>
                </a:solidFill>
              </a:rPr>
              <a:t> in </a:t>
            </a:r>
            <a:r>
              <a:rPr lang="it-IT" sz="2800" dirty="0">
                <a:solidFill>
                  <a:srgbClr val="FFFFFF"/>
                </a:solidFill>
              </a:rPr>
              <a:t>a precursor T </a:t>
            </a:r>
            <a:r>
              <a:rPr lang="it-IT" sz="2800" dirty="0" err="1" smtClean="0">
                <a:solidFill>
                  <a:srgbClr val="FFFFFF"/>
                </a:solidFill>
              </a:rPr>
              <a:t>cell</a:t>
            </a:r>
            <a:r>
              <a:rPr lang="it-IT" sz="2800" dirty="0" smtClean="0">
                <a:solidFill>
                  <a:srgbClr val="FFFFFF"/>
                </a:solidFill>
              </a:rPr>
              <a:t> led </a:t>
            </a:r>
            <a:r>
              <a:rPr lang="it-IT" sz="2800" dirty="0">
                <a:solidFill>
                  <a:srgbClr val="FFFFFF"/>
                </a:solidFill>
              </a:rPr>
              <a:t>to the </a:t>
            </a:r>
            <a:r>
              <a:rPr lang="it-IT" sz="2800" dirty="0" err="1">
                <a:solidFill>
                  <a:srgbClr val="FFFFFF"/>
                </a:solidFill>
              </a:rPr>
              <a:t>appearance</a:t>
            </a:r>
            <a:r>
              <a:rPr lang="it-IT" sz="2800" dirty="0">
                <a:solidFill>
                  <a:srgbClr val="FFFFFF"/>
                </a:solidFill>
              </a:rPr>
              <a:t> of 1% </a:t>
            </a:r>
            <a:r>
              <a:rPr lang="it-IT" sz="2800" dirty="0" err="1" smtClean="0">
                <a:solidFill>
                  <a:srgbClr val="FFFFFF"/>
                </a:solidFill>
              </a:rPr>
              <a:t>repertoire</a:t>
            </a:r>
            <a:r>
              <a:rPr lang="it-IT" sz="2800" dirty="0" smtClean="0">
                <a:solidFill>
                  <a:srgbClr val="FFFFFF"/>
                </a:solidFill>
              </a:rPr>
              <a:t> of </a:t>
            </a:r>
            <a:r>
              <a:rPr lang="it-IT" sz="2800" dirty="0" err="1" smtClean="0">
                <a:solidFill>
                  <a:srgbClr val="FFFFFF"/>
                </a:solidFill>
              </a:rPr>
              <a:t>normal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>
                <a:solidFill>
                  <a:srgbClr val="FFFFFF"/>
                </a:solidFill>
              </a:rPr>
              <a:t>peripheral</a:t>
            </a:r>
            <a:r>
              <a:rPr lang="it-IT" sz="2800" dirty="0">
                <a:solidFill>
                  <a:srgbClr val="FFFFFF"/>
                </a:solidFill>
              </a:rPr>
              <a:t> </a:t>
            </a:r>
            <a:r>
              <a:rPr lang="it-IT" sz="2800" dirty="0" smtClean="0">
                <a:solidFill>
                  <a:srgbClr val="FFFFFF"/>
                </a:solidFill>
              </a:rPr>
              <a:t>T </a:t>
            </a:r>
            <a:r>
              <a:rPr lang="it-IT" sz="2800" dirty="0" err="1" smtClean="0">
                <a:solidFill>
                  <a:srgbClr val="FFFFFF"/>
                </a:solidFill>
              </a:rPr>
              <a:t>cells</a:t>
            </a:r>
            <a:endParaRPr lang="it-IT" sz="2800" dirty="0">
              <a:solidFill>
                <a:srgbClr val="FFFFFF"/>
              </a:solidFill>
            </a:endParaRPr>
          </a:p>
          <a:p>
            <a:endParaRPr lang="it-IT" sz="2800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it-IT" sz="2800" dirty="0" err="1">
                <a:solidFill>
                  <a:srgbClr val="FFFFFF"/>
                </a:solidFill>
              </a:rPr>
              <a:t>This</a:t>
            </a:r>
            <a:r>
              <a:rPr lang="it-IT" sz="2800" dirty="0">
                <a:solidFill>
                  <a:srgbClr val="FFFFFF"/>
                </a:solidFill>
              </a:rPr>
              <a:t> </a:t>
            </a:r>
            <a:r>
              <a:rPr lang="it-IT" sz="2800" dirty="0" err="1">
                <a:solidFill>
                  <a:srgbClr val="FFFFFF"/>
                </a:solidFill>
              </a:rPr>
              <a:t>normal</a:t>
            </a:r>
            <a:r>
              <a:rPr lang="it-IT" sz="2800" dirty="0">
                <a:solidFill>
                  <a:srgbClr val="FFFFFF"/>
                </a:solidFill>
              </a:rPr>
              <a:t> </a:t>
            </a:r>
            <a:r>
              <a:rPr lang="it-IT" sz="2800" dirty="0" err="1">
                <a:solidFill>
                  <a:srgbClr val="FFFFFF"/>
                </a:solidFill>
              </a:rPr>
              <a:t>repertoire</a:t>
            </a:r>
            <a:r>
              <a:rPr lang="it-IT" sz="2800" dirty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was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observed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>
                <a:solidFill>
                  <a:srgbClr val="FFFFFF"/>
                </a:solidFill>
              </a:rPr>
              <a:t>for 2 </a:t>
            </a:r>
            <a:r>
              <a:rPr lang="it-IT" sz="2800" dirty="0" err="1">
                <a:solidFill>
                  <a:srgbClr val="FFFFFF"/>
                </a:solidFill>
              </a:rPr>
              <a:t>years</a:t>
            </a:r>
            <a:endParaRPr lang="it-IT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9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C00"/>
                </a:solidFill>
                <a:latin typeface="Arial Black" charset="0"/>
              </a:rPr>
              <a:t>Clinical trial for </a:t>
            </a:r>
            <a:r>
              <a:rPr lang="en-US" b="1" dirty="0">
                <a:solidFill>
                  <a:srgbClr val="FFCC00"/>
                </a:solidFill>
                <a:latin typeface="Arial Black" charset="0"/>
              </a:rPr>
              <a:t>SCID-X1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40862" y="1834263"/>
            <a:ext cx="7244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rgbClr val="FFFFFF"/>
                </a:solidFill>
              </a:rPr>
              <a:t>Clinical</a:t>
            </a:r>
            <a:r>
              <a:rPr lang="it-IT" sz="3200" dirty="0">
                <a:solidFill>
                  <a:srgbClr val="FFFFFF"/>
                </a:solidFill>
              </a:rPr>
              <a:t> Trial for SCID-X (1999</a:t>
            </a:r>
            <a:r>
              <a:rPr lang="it-IT" sz="3200" dirty="0" smtClean="0">
                <a:solidFill>
                  <a:srgbClr val="FFFFFF"/>
                </a:solidFill>
              </a:rPr>
              <a:t>)</a:t>
            </a:r>
          </a:p>
          <a:p>
            <a:endParaRPr lang="it-IT" sz="3200" dirty="0">
              <a:solidFill>
                <a:srgbClr val="FFFFFF"/>
              </a:solidFill>
            </a:endParaRPr>
          </a:p>
          <a:p>
            <a:r>
              <a:rPr lang="it-IT" sz="3200" dirty="0">
                <a:solidFill>
                  <a:srgbClr val="FFFFFF"/>
                </a:solidFill>
              </a:rPr>
              <a:t>3 </a:t>
            </a:r>
            <a:r>
              <a:rPr lang="it-IT" sz="3200" dirty="0" err="1">
                <a:solidFill>
                  <a:srgbClr val="FFFFFF"/>
                </a:solidFill>
              </a:rPr>
              <a:t>Eligibility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criteria</a:t>
            </a:r>
            <a:r>
              <a:rPr lang="it-IT" sz="3200" dirty="0">
                <a:solidFill>
                  <a:srgbClr val="FFFFFF"/>
                </a:solidFill>
              </a:rPr>
              <a:t>:</a:t>
            </a:r>
          </a:p>
          <a:p>
            <a:r>
              <a:rPr lang="it-IT" sz="3200" dirty="0">
                <a:solidFill>
                  <a:srgbClr val="FFFFFF"/>
                </a:solidFill>
              </a:rPr>
              <a:t>-</a:t>
            </a:r>
            <a:r>
              <a:rPr lang="it-IT" sz="3200" dirty="0" err="1">
                <a:solidFill>
                  <a:srgbClr val="FFFFFF"/>
                </a:solidFill>
              </a:rPr>
              <a:t>Reliable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diagnosis</a:t>
            </a:r>
            <a:r>
              <a:rPr lang="it-IT" sz="3200" dirty="0">
                <a:solidFill>
                  <a:srgbClr val="FFFFFF"/>
                </a:solidFill>
              </a:rPr>
              <a:t> of SCID-X</a:t>
            </a:r>
          </a:p>
          <a:p>
            <a:r>
              <a:rPr lang="it-IT" sz="3200" dirty="0">
                <a:solidFill>
                  <a:srgbClr val="FFFFFF"/>
                </a:solidFill>
              </a:rPr>
              <a:t>-</a:t>
            </a:r>
            <a:r>
              <a:rPr lang="it-IT" sz="3200" dirty="0" err="1">
                <a:solidFill>
                  <a:srgbClr val="FFFFFF"/>
                </a:solidFill>
              </a:rPr>
              <a:t>Absence</a:t>
            </a:r>
            <a:r>
              <a:rPr lang="it-IT" sz="3200" dirty="0">
                <a:solidFill>
                  <a:srgbClr val="FFFFFF"/>
                </a:solidFill>
              </a:rPr>
              <a:t> of HLA-</a:t>
            </a:r>
            <a:r>
              <a:rPr lang="it-IT" sz="3200" dirty="0" err="1">
                <a:solidFill>
                  <a:srgbClr val="FFFFFF"/>
                </a:solidFill>
              </a:rPr>
              <a:t>identical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donors</a:t>
            </a:r>
            <a:endParaRPr lang="it-IT" sz="3200" dirty="0">
              <a:solidFill>
                <a:srgbClr val="FFFFFF"/>
              </a:solidFill>
            </a:endParaRPr>
          </a:p>
          <a:p>
            <a:r>
              <a:rPr lang="it-IT" sz="3200" dirty="0">
                <a:solidFill>
                  <a:srgbClr val="FFFFFF"/>
                </a:solidFill>
              </a:rPr>
              <a:t>-</a:t>
            </a:r>
            <a:r>
              <a:rPr lang="it-IT" sz="3200" dirty="0" err="1">
                <a:solidFill>
                  <a:srgbClr val="FFFFFF"/>
                </a:solidFill>
              </a:rPr>
              <a:t>Informed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consent</a:t>
            </a:r>
            <a:r>
              <a:rPr lang="it-IT" sz="3200" dirty="0">
                <a:solidFill>
                  <a:srgbClr val="FFFFFF"/>
                </a:solidFill>
              </a:rPr>
              <a:t> of </a:t>
            </a:r>
            <a:r>
              <a:rPr lang="it-IT" sz="3200" dirty="0" err="1">
                <a:solidFill>
                  <a:srgbClr val="FFFFFF"/>
                </a:solidFill>
              </a:rPr>
              <a:t>parents</a:t>
            </a:r>
            <a:endParaRPr lang="it-IT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0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338138"/>
            <a:ext cx="5995988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892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1647825"/>
            <a:ext cx="8904287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59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3306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CC00"/>
                </a:solidFill>
                <a:latin typeface="Arial Black" charset="0"/>
              </a:rPr>
              <a:t>Gene therapy for SCID-</a:t>
            </a:r>
            <a:r>
              <a:rPr lang="en-US" b="1" dirty="0" smtClean="0">
                <a:solidFill>
                  <a:srgbClr val="FFCC00"/>
                </a:solidFill>
                <a:latin typeface="Arial Black" charset="0"/>
              </a:rPr>
              <a:t>X1</a:t>
            </a:r>
            <a:br>
              <a:rPr lang="en-US" b="1" dirty="0" smtClean="0">
                <a:solidFill>
                  <a:srgbClr val="FFCC00"/>
                </a:solidFill>
                <a:latin typeface="Arial Black" charset="0"/>
              </a:rPr>
            </a:br>
            <a:r>
              <a:rPr lang="en-US" b="1" dirty="0" smtClean="0">
                <a:solidFill>
                  <a:srgbClr val="FFCC00"/>
                </a:solidFill>
                <a:latin typeface="Arial Black" charset="0"/>
              </a:rPr>
              <a:t/>
            </a:r>
            <a:br>
              <a:rPr lang="en-US" b="1" dirty="0" smtClean="0">
                <a:solidFill>
                  <a:srgbClr val="FFCC00"/>
                </a:solidFill>
                <a:latin typeface="Arial Black" charset="0"/>
              </a:rPr>
            </a:br>
            <a:r>
              <a:rPr lang="en-US" b="1" dirty="0" smtClean="0">
                <a:solidFill>
                  <a:srgbClr val="FFCC00"/>
                </a:solidFill>
                <a:latin typeface="Arial Black" charset="0"/>
              </a:rPr>
              <a:t>POSITIVE EFFECTS</a:t>
            </a:r>
            <a:endParaRPr lang="en-US" b="1" dirty="0">
              <a:solidFill>
                <a:srgbClr val="FFCC00"/>
              </a:solidFill>
              <a:latin typeface="Arial Black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5861"/>
            <a:ext cx="8382000" cy="189162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10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months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follow-up two patients</a:t>
            </a:r>
            <a:r>
              <a:rPr lang="ja-JP" altLang="en-US" dirty="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T-cells expressed normal </a:t>
            </a:r>
            <a:r>
              <a:rPr lang="en-US" dirty="0" err="1">
                <a:solidFill>
                  <a:schemeClr val="bg1"/>
                </a:solidFill>
                <a:latin typeface="Symbol" charset="0"/>
              </a:rPr>
              <a:t>g</a:t>
            </a:r>
            <a:r>
              <a:rPr lang="en-US" baseline="-25000" dirty="0" err="1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-cytokine receptor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76330" y="3645053"/>
            <a:ext cx="8444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dirty="0" err="1" smtClean="0">
                <a:solidFill>
                  <a:srgbClr val="FFFFFF"/>
                </a:solidFill>
                <a:latin typeface="Arial"/>
                <a:cs typeface="Arial"/>
              </a:rPr>
              <a:t>Correction</a:t>
            </a:r>
            <a:r>
              <a:rPr lang="it-IT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320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lang="it-IT" sz="3200" dirty="0" err="1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r>
              <a:rPr lang="it-IT" sz="3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3200" dirty="0" err="1">
                <a:solidFill>
                  <a:srgbClr val="FFFFFF"/>
                </a:solidFill>
                <a:latin typeface="Arial"/>
                <a:cs typeface="Arial"/>
              </a:rPr>
              <a:t>observed</a:t>
            </a:r>
            <a:r>
              <a:rPr lang="it-IT" sz="3200" dirty="0">
                <a:solidFill>
                  <a:srgbClr val="FFFFFF"/>
                </a:solidFill>
                <a:latin typeface="Arial"/>
                <a:cs typeface="Arial"/>
              </a:rPr>
              <a:t> for more </a:t>
            </a:r>
            <a:r>
              <a:rPr lang="it-IT" sz="3200" dirty="0" err="1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lang="it-IT" sz="3200" dirty="0">
                <a:solidFill>
                  <a:srgbClr val="FFFFFF"/>
                </a:solidFill>
                <a:latin typeface="Arial"/>
                <a:cs typeface="Arial"/>
              </a:rPr>
              <a:t> 5 </a:t>
            </a:r>
            <a:r>
              <a:rPr lang="it-IT" sz="3200" dirty="0" err="1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lang="it-IT" sz="3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it-IT" sz="32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it-IT" sz="3200" dirty="0" err="1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lang="it-IT" sz="3200" dirty="0">
                <a:solidFill>
                  <a:srgbClr val="FFFFFF"/>
                </a:solidFill>
                <a:latin typeface="Arial"/>
                <a:cs typeface="Arial"/>
              </a:rPr>
              <a:t> the mature T and NK </a:t>
            </a:r>
            <a:r>
              <a:rPr lang="it-IT" sz="3200" dirty="0" err="1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r>
              <a:rPr lang="it-IT" sz="3200" dirty="0">
                <a:solidFill>
                  <a:srgbClr val="FFFFFF"/>
                </a:solidFill>
                <a:latin typeface="Arial"/>
                <a:cs typeface="Arial"/>
              </a:rPr>
              <a:t> in the </a:t>
            </a:r>
            <a:r>
              <a:rPr lang="it-IT" sz="3200" dirty="0" err="1" smtClean="0">
                <a:solidFill>
                  <a:srgbClr val="FFFFFF"/>
                </a:solidFill>
                <a:latin typeface="Arial"/>
                <a:cs typeface="Arial"/>
              </a:rPr>
              <a:t>circ</a:t>
            </a:r>
            <a:r>
              <a:rPr lang="it-IT" sz="3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it-IT" sz="3200" dirty="0">
                <a:solidFill>
                  <a:srgbClr val="FFFFFF"/>
                </a:solidFill>
                <a:latin typeface="Arial"/>
                <a:cs typeface="Arial"/>
              </a:rPr>
              <a:t>show the </a:t>
            </a:r>
            <a:r>
              <a:rPr lang="it-IT" sz="3200" dirty="0" err="1" smtClean="0">
                <a:solidFill>
                  <a:srgbClr val="FFFFFF"/>
                </a:solidFill>
                <a:latin typeface="Arial"/>
                <a:cs typeface="Arial"/>
              </a:rPr>
              <a:t>expression</a:t>
            </a:r>
            <a:r>
              <a:rPr lang="it-IT" sz="3200" dirty="0" smtClean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lang="it-IT" sz="32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it-IT" sz="3200" dirty="0" err="1" smtClean="0">
                <a:solidFill>
                  <a:srgbClr val="FFFFFF"/>
                </a:solidFill>
                <a:latin typeface="Arial"/>
                <a:cs typeface="Arial"/>
              </a:rPr>
              <a:t>transgene</a:t>
            </a:r>
            <a:endParaRPr lang="it-IT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2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8"/>
            <a:ext cx="8382000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However, in a French study 3/10 patients developed leukemia within three years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Integration of retroviral DNA next to an oncogene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82203"/>
            <a:ext cx="8914664" cy="1387467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C00"/>
                </a:solidFill>
                <a:latin typeface="Arial Black" charset="0"/>
              </a:rPr>
              <a:t>NEGATIVE EFFECTS</a:t>
            </a:r>
            <a:endParaRPr lang="en-US" b="1" dirty="0">
              <a:solidFill>
                <a:srgbClr val="FFCC00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9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sz="2400" dirty="0"/>
              <a:t>One of the patients involved in the Fischer trials has developed leukemia two and a half years after the initial gene therapy </a:t>
            </a:r>
            <a:r>
              <a:rPr lang="en-US" sz="2400" dirty="0" smtClean="0"/>
              <a:t>treatment</a:t>
            </a:r>
            <a:endParaRPr lang="en-US" sz="2400" i="1" dirty="0"/>
          </a:p>
          <a:p>
            <a:r>
              <a:rPr lang="en-US" sz="2400" dirty="0"/>
              <a:t>Two of eleven patients involved in a similar study in France have also developed </a:t>
            </a:r>
            <a:r>
              <a:rPr lang="en-US" sz="2400" dirty="0" smtClean="0"/>
              <a:t>leukemia</a:t>
            </a:r>
            <a:endParaRPr lang="en-US" sz="2400" i="1" dirty="0"/>
          </a:p>
          <a:p>
            <a:r>
              <a:rPr lang="en-US" sz="2400" dirty="0" smtClean="0"/>
              <a:t>The </a:t>
            </a:r>
            <a:r>
              <a:rPr lang="en-US" sz="2400" dirty="0"/>
              <a:t>site of insertion is the first intron of the LMO-2 gene, which is located on chromosome eleven.  LMO-2 is also the site of a translocation that occurs in leukemia.  This observation clearly correlates the retroviral insertion as the cause of leukemia in the patients.</a:t>
            </a:r>
          </a:p>
        </p:txBody>
      </p:sp>
    </p:spTree>
    <p:extLst>
      <p:ext uri="{BB962C8B-B14F-4D97-AF65-F5344CB8AC3E}">
        <p14:creationId xmlns:p14="http://schemas.microsoft.com/office/powerpoint/2010/main" val="163785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93945" y="1904819"/>
            <a:ext cx="82560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Efficiency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gene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therapy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limited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for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years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by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inefficient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technology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Now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there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are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technological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skills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has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been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identified</a:t>
            </a: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it-IT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erious</a:t>
            </a:r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biohazard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21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6069" y="285750"/>
            <a:ext cx="26098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5621630" y="1175825"/>
            <a:ext cx="3381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Subsequently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such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therapy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allowed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continue on a case-by-case 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basis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679942" y="2786279"/>
            <a:ext cx="338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ecause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no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treatment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available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2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C00"/>
                </a:solidFill>
                <a:latin typeface="Arial Black" charset="0"/>
              </a:rPr>
              <a:t>GENE THERAPY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686800" cy="4525963"/>
          </a:xfrm>
        </p:spPr>
        <p:txBody>
          <a:bodyPr/>
          <a:lstStyle/>
          <a:p>
            <a:pPr eaLnBrk="1" hangingPunct="1">
              <a:buClr>
                <a:srgbClr val="FFCC00"/>
              </a:buClr>
              <a:buFont typeface="Wingdings" charset="0"/>
              <a:buChar char="q"/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  </a:t>
            </a:r>
            <a:r>
              <a:rPr lang="en-US" u="sng" dirty="0">
                <a:solidFill>
                  <a:schemeClr val="bg1"/>
                </a:solidFill>
                <a:latin typeface="Arial Black" charset="0"/>
              </a:rPr>
              <a:t>Delivery mechanism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i="1" dirty="0">
                <a:solidFill>
                  <a:schemeClr val="bg1"/>
                </a:solidFill>
                <a:latin typeface="Arial Black" charset="0"/>
              </a:rPr>
              <a:t>Ex vivo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i="1" dirty="0">
                <a:solidFill>
                  <a:schemeClr val="bg1"/>
                </a:solidFill>
                <a:latin typeface="Arial Black" charset="0"/>
              </a:rPr>
              <a:t>In vivo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q"/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  </a:t>
            </a:r>
            <a:r>
              <a:rPr lang="en-US" u="sng" dirty="0">
                <a:solidFill>
                  <a:schemeClr val="bg1"/>
                </a:solidFill>
                <a:latin typeface="Arial Black" charset="0"/>
              </a:rPr>
              <a:t>Type of cells modified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Germ-line cells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Somatic cells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q"/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  </a:t>
            </a:r>
            <a:r>
              <a:rPr lang="en-US" u="sng" dirty="0">
                <a:solidFill>
                  <a:schemeClr val="bg1"/>
                </a:solidFill>
                <a:latin typeface="Arial Black" charset="0"/>
              </a:rPr>
              <a:t>Mechanism of modification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Gene augmentation/supplementation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Gene replacement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dirty="0">
                <a:solidFill>
                  <a:schemeClr val="bg1"/>
                </a:solidFill>
                <a:latin typeface="Arial Black" charset="0"/>
              </a:rPr>
              <a:t>Targeted killing of specific cells</a:t>
            </a:r>
          </a:p>
          <a:p>
            <a:pPr lvl="1" eaLnBrk="1" hangingPunct="1">
              <a:buClr>
                <a:srgbClr val="FFCC00"/>
              </a:buClr>
            </a:pPr>
            <a:r>
              <a:rPr lang="en-US" dirty="0" smtClean="0">
                <a:solidFill>
                  <a:schemeClr val="bg1"/>
                </a:solidFill>
                <a:latin typeface="Arial Black" charset="0"/>
              </a:rPr>
              <a:t>Targeted </a:t>
            </a:r>
            <a:r>
              <a:rPr lang="en-US" dirty="0">
                <a:solidFill>
                  <a:schemeClr val="bg1"/>
                </a:solidFill>
                <a:latin typeface="Arial Black" charset="0"/>
              </a:rPr>
              <a:t>inhibition of gene </a:t>
            </a:r>
            <a:r>
              <a:rPr lang="en-US" dirty="0" smtClean="0">
                <a:solidFill>
                  <a:schemeClr val="bg1"/>
                </a:solidFill>
                <a:latin typeface="Arial Black" charset="0"/>
              </a:rPr>
              <a:t>expression</a:t>
            </a:r>
            <a:endParaRPr lang="en-US" dirty="0">
              <a:solidFill>
                <a:schemeClr val="bg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8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146050"/>
            <a:ext cx="388778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2435225"/>
            <a:ext cx="391477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8075" y="339725"/>
            <a:ext cx="36957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9650" y="3751263"/>
            <a:ext cx="39433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950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258763"/>
            <a:ext cx="6751638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338" y="5084763"/>
            <a:ext cx="69056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658617" y="5173675"/>
            <a:ext cx="7926760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2016, the success of gene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addition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therapy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for ADA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deficiency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approved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Europe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standard treatment for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disease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and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approval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the US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process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642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9050"/>
            <a:ext cx="9072562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13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CC00"/>
                </a:solidFill>
                <a:latin typeface="Arial Black" charset="0"/>
              </a:rPr>
              <a:t>DELIVERY MECHANISMS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81000" y="1563688"/>
            <a:ext cx="8763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5613">
              <a:spcBef>
                <a:spcPct val="50000"/>
              </a:spcBef>
            </a:pPr>
            <a:r>
              <a:rPr lang="en-US" sz="3600" i="1" u="sng" dirty="0">
                <a:solidFill>
                  <a:schemeClr val="bg1"/>
                </a:solidFill>
                <a:latin typeface="Arial Black" charset="0"/>
              </a:rPr>
              <a:t>in vivo </a:t>
            </a:r>
            <a:endParaRPr lang="en-US" sz="3600" dirty="0">
              <a:solidFill>
                <a:schemeClr val="bg1"/>
              </a:solidFill>
              <a:latin typeface="Arial Black" charset="0"/>
            </a:endParaRPr>
          </a:p>
          <a:p>
            <a:pPr defTabSz="455613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Arial Black" charset="0"/>
              </a:rPr>
              <a:t>genetic material transferred directly into cells within a patient</a:t>
            </a:r>
          </a:p>
          <a:p>
            <a:pPr defTabSz="455613">
              <a:spcBef>
                <a:spcPct val="50000"/>
              </a:spcBef>
            </a:pPr>
            <a:r>
              <a:rPr lang="en-US" sz="3600" i="1" u="sng" dirty="0">
                <a:solidFill>
                  <a:schemeClr val="bg1"/>
                </a:solidFill>
                <a:latin typeface="Arial Black" charset="0"/>
              </a:rPr>
              <a:t>ex vivo </a:t>
            </a:r>
            <a:r>
              <a:rPr lang="en-US" sz="3600" dirty="0">
                <a:solidFill>
                  <a:schemeClr val="bg1"/>
                </a:solidFill>
                <a:latin typeface="Arial Black" charset="0"/>
              </a:rPr>
              <a:t>  </a:t>
            </a:r>
          </a:p>
          <a:p>
            <a:pPr defTabSz="455613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Arial Black" charset="0"/>
              </a:rPr>
              <a:t>cells are removed from the patient, genetically 	modified and transplanted back into the patient</a:t>
            </a:r>
          </a:p>
        </p:txBody>
      </p:sp>
    </p:spTree>
    <p:extLst>
      <p:ext uri="{BB962C8B-B14F-4D97-AF65-F5344CB8AC3E}">
        <p14:creationId xmlns:p14="http://schemas.microsoft.com/office/powerpoint/2010/main" val="264130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Clr>
                <a:srgbClr val="FFCC00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  <a:ea typeface="+mn-ea"/>
              </a:rPr>
              <a:t>  </a:t>
            </a:r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  <a:ea typeface="+mn-ea"/>
              </a:rPr>
              <a:t>Germ-line gene therapy</a:t>
            </a:r>
          </a:p>
          <a:p>
            <a:pPr lvl="1" eaLnBrk="1" hangingPunct="1">
              <a:buClr>
                <a:srgbClr val="FFCC00"/>
              </a:buClr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Modification of gametes, zygote or early embryo</a:t>
            </a:r>
          </a:p>
          <a:p>
            <a:pPr lvl="1" eaLnBrk="1" hangingPunct="1">
              <a:buClr>
                <a:srgbClr val="FFCC00"/>
              </a:buClr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Permanent and transmissible</a:t>
            </a:r>
          </a:p>
          <a:p>
            <a:pPr marL="457200" lvl="1" indent="0" eaLnBrk="1" hangingPunct="1">
              <a:buClr>
                <a:srgbClr val="FFCC00"/>
              </a:buClr>
              <a:buNone/>
              <a:defRPr/>
            </a:pPr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buClr>
                <a:srgbClr val="FFCC00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  <a:ea typeface="+mn-ea"/>
              </a:rPr>
              <a:t>  </a:t>
            </a:r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  <a:ea typeface="+mn-ea"/>
              </a:rPr>
              <a:t>Somatic cell gene therapy</a:t>
            </a:r>
          </a:p>
          <a:p>
            <a:pPr lvl="1" eaLnBrk="1" hangingPunct="1">
              <a:buClr>
                <a:srgbClr val="FFCC00"/>
              </a:buClr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Modification of somatic cells, tissues </a:t>
            </a:r>
            <a:r>
              <a:rPr lang="en-US" dirty="0" err="1" smtClean="0">
                <a:solidFill>
                  <a:schemeClr val="bg1"/>
                </a:solidFill>
                <a:latin typeface="Arial Black" pitchFamily="34" charset="0"/>
              </a:rPr>
              <a:t>etc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lvl="1" eaLnBrk="1" hangingPunct="1">
              <a:buClr>
                <a:srgbClr val="FFCC00"/>
              </a:buClr>
              <a:defRPr/>
            </a:pP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Confined to the patient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1143000"/>
          </a:xfrm>
          <a:noFill/>
        </p:spPr>
        <p:txBody>
          <a:bodyPr/>
          <a:lstStyle/>
          <a:p>
            <a:pPr eaLnBrk="1" hangingPunct="1"/>
            <a:r>
              <a:rPr lang="en-US">
                <a:solidFill>
                  <a:srgbClr val="FFCC00"/>
                </a:solidFill>
                <a:latin typeface="Arial Black" charset="0"/>
              </a:rPr>
              <a:t>TYPES OF CELLS MODIFIED</a:t>
            </a:r>
          </a:p>
        </p:txBody>
      </p:sp>
    </p:spTree>
    <p:extLst>
      <p:ext uri="{BB962C8B-B14F-4D97-AF65-F5344CB8AC3E}">
        <p14:creationId xmlns:p14="http://schemas.microsoft.com/office/powerpoint/2010/main" val="230855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-152400" y="3962400"/>
            <a:ext cx="94488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600" dirty="0">
                <a:solidFill>
                  <a:schemeClr val="bg1"/>
                </a:solidFill>
                <a:latin typeface="Arial Black" charset="0"/>
              </a:rPr>
              <a:t> 	Targeted at disorders where </a:t>
            </a:r>
            <a:r>
              <a:rPr lang="en-US" sz="2600" u="sng" dirty="0">
                <a:solidFill>
                  <a:schemeClr val="bg1"/>
                </a:solidFill>
                <a:latin typeface="Arial Black" charset="0"/>
              </a:rPr>
              <a:t>pathogenesis is reversible</a:t>
            </a:r>
          </a:p>
          <a:p>
            <a:pPr lvl="1" eaLnBrk="1" hangingPunct="1">
              <a:spcBef>
                <a:spcPct val="50000"/>
              </a:spcBef>
            </a:pPr>
            <a:endParaRPr lang="en-US" sz="2600" dirty="0">
              <a:solidFill>
                <a:schemeClr val="bg1"/>
              </a:solidFill>
              <a:latin typeface="Arial Black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600" dirty="0">
                <a:solidFill>
                  <a:schemeClr val="bg1"/>
                </a:solidFill>
                <a:latin typeface="Arial Black" charset="0"/>
              </a:rPr>
              <a:t>     </a:t>
            </a:r>
            <a:r>
              <a:rPr lang="en-US" sz="2600" dirty="0" smtClean="0">
                <a:solidFill>
                  <a:schemeClr val="bg1"/>
                </a:solidFill>
                <a:latin typeface="Arial Black" charset="0"/>
              </a:rPr>
              <a:t>Loss-</a:t>
            </a:r>
            <a:r>
              <a:rPr lang="en-US" sz="2600" dirty="0">
                <a:solidFill>
                  <a:schemeClr val="bg1"/>
                </a:solidFill>
                <a:latin typeface="Arial Black" charset="0"/>
              </a:rPr>
              <a:t>of-function mutations are </a:t>
            </a:r>
            <a:r>
              <a:rPr lang="en-US" sz="2600" dirty="0" smtClean="0">
                <a:solidFill>
                  <a:schemeClr val="bg1"/>
                </a:solidFill>
                <a:latin typeface="Arial Black" charset="0"/>
              </a:rPr>
              <a:t>treatable</a:t>
            </a:r>
            <a:endParaRPr lang="en-US" sz="2600" dirty="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86800" cy="191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182688" y="246063"/>
            <a:ext cx="701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CC00"/>
                </a:solidFill>
                <a:latin typeface="Arial Black" charset="0"/>
              </a:rPr>
              <a:t>Mechanism of modification</a:t>
            </a:r>
          </a:p>
          <a:p>
            <a:pPr algn="ctr"/>
            <a:r>
              <a:rPr lang="en-US" sz="4400" b="1">
                <a:solidFill>
                  <a:srgbClr val="FFCC00"/>
                </a:solidFill>
                <a:latin typeface="Arial Black" charset="0"/>
              </a:rPr>
              <a:t>1. Gene augmentation</a:t>
            </a:r>
          </a:p>
        </p:txBody>
      </p:sp>
    </p:spTree>
    <p:extLst>
      <p:ext uri="{BB962C8B-B14F-4D97-AF65-F5344CB8AC3E}">
        <p14:creationId xmlns:p14="http://schemas.microsoft.com/office/powerpoint/2010/main" val="43324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182688" y="276225"/>
            <a:ext cx="701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CC00"/>
                </a:solidFill>
                <a:latin typeface="Arial Black" charset="0"/>
              </a:rPr>
              <a:t>Mechanism of modification</a:t>
            </a:r>
          </a:p>
          <a:p>
            <a:pPr algn="ctr"/>
            <a:r>
              <a:rPr lang="en-US" sz="4400" b="1">
                <a:solidFill>
                  <a:srgbClr val="FFCC00"/>
                </a:solidFill>
                <a:latin typeface="Arial Black" charset="0"/>
              </a:rPr>
              <a:t>2. Gene replacement</a:t>
            </a:r>
          </a:p>
        </p:txBody>
      </p:sp>
      <p:pic>
        <p:nvPicPr>
          <p:cNvPr id="9219" name="Picture 6" descr="scan0020"/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4"/>
          <a:stretch>
            <a:fillRect/>
          </a:stretch>
        </p:blipFill>
        <p:spPr bwMode="auto">
          <a:xfrm>
            <a:off x="381000" y="2209800"/>
            <a:ext cx="8382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46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CC00"/>
                </a:solidFill>
                <a:latin typeface="Arial Black" charset="0"/>
              </a:rPr>
              <a:t>Mechanism of modification</a:t>
            </a:r>
            <a:r>
              <a:rPr lang="en-US" sz="4000" b="1">
                <a:solidFill>
                  <a:srgbClr val="FFCC00"/>
                </a:solidFill>
                <a:latin typeface="Arial Black" charset="0"/>
              </a:rPr>
              <a:t> </a:t>
            </a:r>
            <a:br>
              <a:rPr lang="en-US" sz="4000" b="1">
                <a:solidFill>
                  <a:srgbClr val="FFCC00"/>
                </a:solidFill>
                <a:latin typeface="Arial Black" charset="0"/>
              </a:rPr>
            </a:br>
            <a:r>
              <a:rPr lang="en-US" sz="4000" b="1">
                <a:solidFill>
                  <a:srgbClr val="FFCC00"/>
                </a:solidFill>
                <a:latin typeface="Arial Black" charset="0"/>
              </a:rPr>
              <a:t>3. Targeted killing of specific cells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endParaRPr lang="it-IT">
              <a:latin typeface="Arial" charset="0"/>
            </a:endParaRPr>
          </a:p>
        </p:txBody>
      </p:sp>
      <p:pic>
        <p:nvPicPr>
          <p:cNvPr id="10244" name="Picture 5" descr="scan0023"/>
          <p:cNvPicPr>
            <a:picLocks noChangeAspect="1" noChangeArrowheads="1"/>
          </p:cNvPicPr>
          <p:nvPr/>
        </p:nvPicPr>
        <p:blipFill>
          <a:blip r:embed="rId2">
            <a:lum bright="-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0580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0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Office\Modelli\Presentazione vuota.pot</Template>
  <TotalTime>7049</TotalTime>
  <Words>979</Words>
  <Application>Microsoft Macintosh PowerPoint</Application>
  <PresentationFormat>Presentazione su schermo (4:3)</PresentationFormat>
  <Paragraphs>157</Paragraphs>
  <Slides>42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4" baseType="lpstr">
      <vt:lpstr>Presentazione vuota</vt:lpstr>
      <vt:lpstr>Immagine bitmap</vt:lpstr>
      <vt:lpstr>Presentazione di PowerPoint</vt:lpstr>
      <vt:lpstr>1990: Michael Blaese in the United States applies the first gene therapy procedure on a child with a SCID, a hereditary severe combined immunodeficiency</vt:lpstr>
      <vt:lpstr>GENE THERAPY</vt:lpstr>
      <vt:lpstr>GENE THERAPY</vt:lpstr>
      <vt:lpstr>DELIVERY MECHANISMS</vt:lpstr>
      <vt:lpstr>TYPES OF CELLS MODIFIED</vt:lpstr>
      <vt:lpstr>Presentazione di PowerPoint</vt:lpstr>
      <vt:lpstr>Presentazione di PowerPoint</vt:lpstr>
      <vt:lpstr>Mechanism of modification  3. Targeted killing of specific cells</vt:lpstr>
      <vt:lpstr>Presentazione di PowerPoint</vt:lpstr>
      <vt:lpstr>Gene transfer</vt:lpstr>
      <vt:lpstr> Vectors in use</vt:lpstr>
      <vt:lpstr>Retroviruses</vt:lpstr>
      <vt:lpstr>Presentazione di PowerPoint</vt:lpstr>
      <vt:lpstr>Adenoviruses</vt:lpstr>
      <vt:lpstr>Presentazione di PowerPoint</vt:lpstr>
      <vt:lpstr>Presentazione di PowerPoint</vt:lpstr>
      <vt:lpstr>Liposomes</vt:lpstr>
      <vt:lpstr>Plasmids</vt:lpstr>
      <vt:lpstr>Presentazione di PowerPoint</vt:lpstr>
      <vt:lpstr>Gene therapy for OTC deficiency</vt:lpstr>
      <vt:lpstr>Presentazione di PowerPoint</vt:lpstr>
      <vt:lpstr>Presentazione di PowerPoint</vt:lpstr>
      <vt:lpstr>Gene Therapy as a Treatment for SCID</vt:lpstr>
      <vt:lpstr>Presentazione di PowerPoint</vt:lpstr>
      <vt:lpstr>Gene therapy for ADA deficiency</vt:lpstr>
      <vt:lpstr>First gene therapy trial for ADA deficiency -1990</vt:lpstr>
      <vt:lpstr>Presentazione di PowerPoint</vt:lpstr>
      <vt:lpstr>Gene therapy for SCID-X1</vt:lpstr>
      <vt:lpstr>Presentazione di PowerPoint</vt:lpstr>
      <vt:lpstr>Gene therapy for SCID-X1</vt:lpstr>
      <vt:lpstr>Clinical trial for SCID-X1</vt:lpstr>
      <vt:lpstr>Presentazione di PowerPoint</vt:lpstr>
      <vt:lpstr>Presentazione di PowerPoint</vt:lpstr>
      <vt:lpstr>Gene therapy for SCID-X1  POSITIVE EFFECTS</vt:lpstr>
      <vt:lpstr>NEGATIVE EFFECTS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Differenziazione B Linfocitaria: Presupposto per la Classificazione dei Linfomi B</dc:title>
  <dc:creator>Claudia Giachino</dc:creator>
  <cp:lastModifiedBy>Claudia Giachino</cp:lastModifiedBy>
  <cp:revision>897</cp:revision>
  <cp:lastPrinted>2002-10-07T17:34:29Z</cp:lastPrinted>
  <dcterms:created xsi:type="dcterms:W3CDTF">1999-11-23T14:35:16Z</dcterms:created>
  <dcterms:modified xsi:type="dcterms:W3CDTF">2018-12-17T15:25:46Z</dcterms:modified>
</cp:coreProperties>
</file>