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187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522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969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2634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5350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71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5576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816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322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864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9635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AC8FD-D9A2-4225-8C0B-2A704566937C}" type="datetimeFigureOut">
              <a:rPr lang="he-IL" smtClean="0"/>
              <a:t>י'/חשון/תש"פ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2CF1B-334E-4321-A77D-DAB9F13EDF4A}" type="slidenum">
              <a:rPr lang="he-IL" smtClean="0"/>
              <a:t>‹N›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468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08050"/>
            <a:ext cx="5545137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67" name="AutoShape 2" descr="http://www.nature.com/nrd/journal/v1/n4/images/nrd770-f1.jpg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457200" rtl="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algn="l" defTabSz="457200" rtl="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algn="l" defTabSz="457200" rtl="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algn="l" defTabSz="457200" rtl="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algn="l" defTabSz="457200" rtl="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he-IL" sz="180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23200" y="6280150"/>
            <a:ext cx="565150" cy="4619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+mn-cs"/>
              </a:rPr>
              <a:t>Fat</a:t>
            </a:r>
            <a:endParaRPr lang="he-IL" sz="24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08850" y="4437063"/>
            <a:ext cx="1584325" cy="101600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prstClr val="black"/>
                </a:solidFill>
                <a:latin typeface="Calibri"/>
                <a:cs typeface="+mn-cs"/>
              </a:rPr>
              <a:t>Adipocyte</a:t>
            </a:r>
            <a:endParaRPr lang="en-US" sz="2000" dirty="0">
              <a:solidFill>
                <a:prstClr val="black"/>
              </a:solidFill>
              <a:latin typeface="Calibri"/>
              <a:cs typeface="+mn-cs"/>
            </a:endParaRPr>
          </a:p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  <a:cs typeface="+mn-cs"/>
              </a:rPr>
              <a:t>Energy stores</a:t>
            </a:r>
          </a:p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20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5229225"/>
            <a:ext cx="13271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 flipH="1">
            <a:off x="3851275" y="5949950"/>
            <a:ext cx="3457575" cy="714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059113" y="5805488"/>
            <a:ext cx="504825" cy="503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11413" y="6280150"/>
            <a:ext cx="1368425" cy="46196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+mn-cs"/>
              </a:rPr>
              <a:t>Leptin</a:t>
            </a:r>
            <a:endParaRPr lang="he-IL" sz="24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627313" y="188913"/>
            <a:ext cx="3538537" cy="58420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  <a:cs typeface="+mn-cs"/>
              </a:rPr>
              <a:t>Energy Homeostasis</a:t>
            </a:r>
            <a:endParaRPr lang="he-IL" sz="32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3563938" y="4797425"/>
            <a:ext cx="576262" cy="8636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2555875" y="4724400"/>
            <a:ext cx="647700" cy="9366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2339975" y="4581525"/>
            <a:ext cx="360363" cy="2159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11188" y="5084763"/>
            <a:ext cx="1728787" cy="369887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Hypothalamus</a:t>
            </a:r>
            <a:endParaRPr lang="he-IL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61" name="Right Brace 60"/>
          <p:cNvSpPr/>
          <p:nvPr/>
        </p:nvSpPr>
        <p:spPr>
          <a:xfrm>
            <a:off x="5076825" y="3573463"/>
            <a:ext cx="287338" cy="1150937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prstClr val="black"/>
              </a:solidFill>
            </a:endParaRPr>
          </a:p>
        </p:txBody>
      </p:sp>
      <p:sp>
        <p:nvSpPr>
          <p:cNvPr id="62" name="Right Brace 61"/>
          <p:cNvSpPr/>
          <p:nvPr/>
        </p:nvSpPr>
        <p:spPr>
          <a:xfrm>
            <a:off x="5076825" y="1196975"/>
            <a:ext cx="287338" cy="1152525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prstClr val="black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292725" y="3860800"/>
            <a:ext cx="1223963" cy="64611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First order </a:t>
            </a:r>
          </a:p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neurons</a:t>
            </a:r>
            <a:endParaRPr lang="he-IL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435600" y="1311275"/>
            <a:ext cx="1512888" cy="923925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Second order </a:t>
            </a:r>
          </a:p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Neurons</a:t>
            </a:r>
          </a:p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prstClr val="black"/>
                </a:solidFill>
                <a:latin typeface="Calibri"/>
                <a:cs typeface="+mn-cs"/>
              </a:rPr>
              <a:t>(TRH, HCRT…)</a:t>
            </a:r>
            <a:endParaRPr lang="he-IL" dirty="0">
              <a:solidFill>
                <a:prstClr val="black"/>
              </a:solidFill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403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" grpId="0" animBg="1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57"/>
          <a:stretch>
            <a:fillRect/>
          </a:stretch>
        </p:blipFill>
        <p:spPr bwMode="auto">
          <a:xfrm>
            <a:off x="468313" y="620713"/>
            <a:ext cx="5829300" cy="550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1" name="AutoShape 2" descr="http://www.nature.com/nrd/journal/v1/n4/images/nrd770-f1.jpg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457200" rtl="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algn="l" defTabSz="457200" rtl="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algn="l" defTabSz="457200" rtl="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algn="l" defTabSz="457200" rtl="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algn="l" defTabSz="457200" rtl="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he-IL" sz="180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85113" y="6396038"/>
            <a:ext cx="563562" cy="46196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+mn-cs"/>
              </a:rPr>
              <a:t>Fat</a:t>
            </a:r>
            <a:endParaRPr lang="he-IL" sz="24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140200" y="5949950"/>
            <a:ext cx="3168650" cy="714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132138" y="5732463"/>
            <a:ext cx="503237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11413" y="6280150"/>
            <a:ext cx="1368425" cy="46196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+mn-cs"/>
              </a:rPr>
              <a:t>Leptin</a:t>
            </a:r>
            <a:endParaRPr lang="he-IL" sz="24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78150" y="0"/>
            <a:ext cx="3538538" cy="58420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  <a:cs typeface="+mn-cs"/>
              </a:rPr>
              <a:t>Energy Homeostasis</a:t>
            </a:r>
            <a:endParaRPr lang="he-IL" sz="32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3563938" y="4797425"/>
            <a:ext cx="576262" cy="8636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2555875" y="4724400"/>
            <a:ext cx="647700" cy="9366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2339975" y="4581525"/>
            <a:ext cx="360363" cy="2159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103688" y="3213100"/>
            <a:ext cx="936625" cy="40005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prstClr val="black"/>
                </a:solidFill>
                <a:latin typeface="Calibri"/>
                <a:cs typeface="+mn-cs"/>
              </a:rPr>
              <a:t>α</a:t>
            </a:r>
            <a:r>
              <a:rPr lang="en-US" sz="2000" b="1" dirty="0">
                <a:solidFill>
                  <a:prstClr val="black"/>
                </a:solidFill>
                <a:latin typeface="Calibri"/>
                <a:cs typeface="+mn-cs"/>
              </a:rPr>
              <a:t>-MSH</a:t>
            </a:r>
            <a:endParaRPr lang="he-IL" sz="2000" b="1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23850" y="5157788"/>
            <a:ext cx="1727200" cy="36830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Hypothalamus</a:t>
            </a:r>
            <a:endParaRPr lang="he-IL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pic>
        <p:nvPicPr>
          <p:cNvPr id="14030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8" y="4797425"/>
            <a:ext cx="1871662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val 22"/>
          <p:cNvSpPr/>
          <p:nvPr/>
        </p:nvSpPr>
        <p:spPr>
          <a:xfrm>
            <a:off x="2555875" y="5876925"/>
            <a:ext cx="503238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3635375" y="5949950"/>
            <a:ext cx="504825" cy="503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prstClr val="white"/>
              </a:solidFill>
            </a:endParaRPr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2339975" y="2997200"/>
            <a:ext cx="360363" cy="431800"/>
            <a:chOff x="6444208" y="1988840"/>
            <a:chExt cx="512440" cy="72008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6444208" y="1988840"/>
              <a:ext cx="503410" cy="72008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6444208" y="1988840"/>
              <a:ext cx="512440" cy="71213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/>
          <p:cNvCxnSpPr/>
          <p:nvPr/>
        </p:nvCxnSpPr>
        <p:spPr>
          <a:xfrm flipH="1" flipV="1">
            <a:off x="4067175" y="2133600"/>
            <a:ext cx="504825" cy="10795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4140200" y="1196975"/>
            <a:ext cx="2592388" cy="2873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23050" y="692150"/>
            <a:ext cx="2520950" cy="923925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Reduced food intake,</a:t>
            </a:r>
          </a:p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 Increased energy expenditure</a:t>
            </a:r>
            <a:endParaRPr lang="he-IL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7885113" y="1773238"/>
            <a:ext cx="0" cy="5048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2" descr="http://adhdmanagement.com/wp-content/uploads/2012/01/john-kane-i-had-an-epiphany-new-yorker-cartoon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16948"/>
          <a:stretch>
            <a:fillRect/>
          </a:stretch>
        </p:blipFill>
        <p:spPr bwMode="auto">
          <a:xfrm>
            <a:off x="7308850" y="2349500"/>
            <a:ext cx="1439863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4" name="Straight Arrow Connector 53"/>
          <p:cNvCxnSpPr/>
          <p:nvPr/>
        </p:nvCxnSpPr>
        <p:spPr>
          <a:xfrm>
            <a:off x="7956550" y="4005263"/>
            <a:ext cx="0" cy="5032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50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57" grpId="0"/>
      <p:bldP spid="23" grpId="0" animBg="1"/>
      <p:bldP spid="24" grpId="0" animBg="1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 descr="http://adhdmanagement.com/wp-content/uploads/2012/01/john-kane-i-had-an-epiphany-new-yorker-cartoon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791" b="14818"/>
          <a:stretch>
            <a:fillRect/>
          </a:stretch>
        </p:blipFill>
        <p:spPr bwMode="auto">
          <a:xfrm>
            <a:off x="7235825" y="2216150"/>
            <a:ext cx="140335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3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57"/>
          <a:stretch>
            <a:fillRect/>
          </a:stretch>
        </p:blipFill>
        <p:spPr bwMode="auto">
          <a:xfrm>
            <a:off x="468313" y="620713"/>
            <a:ext cx="5829300" cy="550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1316" name="AutoShape 2" descr="http://www.nature.com/nrd/journal/v1/n4/images/nrd770-f1.jpg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457200" rtl="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algn="l" defTabSz="457200" rtl="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algn="l" defTabSz="457200" rtl="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algn="l" defTabSz="457200" rtl="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algn="l" defTabSz="457200" rtl="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he-IL" sz="180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85113" y="6396038"/>
            <a:ext cx="563562" cy="46196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+mn-cs"/>
              </a:rPr>
              <a:t>Fat</a:t>
            </a:r>
            <a:endParaRPr lang="he-IL" sz="24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pic>
        <p:nvPicPr>
          <p:cNvPr id="14131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589588"/>
            <a:ext cx="811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 flipH="1">
            <a:off x="4140200" y="5949950"/>
            <a:ext cx="3168650" cy="714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132138" y="5732463"/>
            <a:ext cx="503237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11413" y="6280150"/>
            <a:ext cx="1368425" cy="46196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+mn-cs"/>
              </a:rPr>
              <a:t>Leptin</a:t>
            </a:r>
            <a:endParaRPr lang="he-IL" sz="24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78150" y="0"/>
            <a:ext cx="3538538" cy="58420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  <a:cs typeface="+mn-cs"/>
              </a:rPr>
              <a:t>Energy Homeostasis</a:t>
            </a:r>
            <a:endParaRPr lang="he-IL" sz="320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3563938" y="4797425"/>
            <a:ext cx="576262" cy="8636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2555875" y="4724400"/>
            <a:ext cx="647700" cy="9366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2339975" y="4581525"/>
            <a:ext cx="360363" cy="2159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103688" y="3213100"/>
            <a:ext cx="936625" cy="40005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prstClr val="black"/>
                </a:solidFill>
                <a:latin typeface="Calibri"/>
                <a:cs typeface="+mn-cs"/>
              </a:rPr>
              <a:t>α</a:t>
            </a:r>
            <a:r>
              <a:rPr lang="en-US" sz="2000" b="1" dirty="0">
                <a:solidFill>
                  <a:prstClr val="black"/>
                </a:solidFill>
                <a:latin typeface="Calibri"/>
                <a:cs typeface="+mn-cs"/>
              </a:rPr>
              <a:t>-MSH</a:t>
            </a:r>
            <a:endParaRPr lang="he-IL" sz="2000" b="1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23850" y="5157788"/>
            <a:ext cx="1727200" cy="36830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Hypothalamus</a:t>
            </a:r>
            <a:endParaRPr lang="he-IL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2555875" y="5876925"/>
            <a:ext cx="503238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3635375" y="5949950"/>
            <a:ext cx="504825" cy="503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prstClr val="white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2339975" y="2997200"/>
            <a:ext cx="360363" cy="431800"/>
            <a:chOff x="6444208" y="1988840"/>
            <a:chExt cx="512440" cy="72008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6444208" y="1988840"/>
              <a:ext cx="503410" cy="72008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6444208" y="1988840"/>
              <a:ext cx="512440" cy="71213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/>
          <p:cNvCxnSpPr/>
          <p:nvPr/>
        </p:nvCxnSpPr>
        <p:spPr>
          <a:xfrm flipH="1" flipV="1">
            <a:off x="4067175" y="2133600"/>
            <a:ext cx="504825" cy="10795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4140200" y="1196975"/>
            <a:ext cx="2592388" cy="2873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23050" y="692150"/>
            <a:ext cx="2520950" cy="923925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Reduced food intake,</a:t>
            </a:r>
          </a:p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 Increased energy expenditure</a:t>
            </a:r>
            <a:endParaRPr lang="he-IL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7885113" y="1773238"/>
            <a:ext cx="0" cy="5048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2" descr="http://adhdmanagement.com/wp-content/uploads/2012/01/john-kane-i-had-an-epiphany-new-yorker-cartoon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16948"/>
          <a:stretch>
            <a:fillRect/>
          </a:stretch>
        </p:blipFill>
        <p:spPr bwMode="auto">
          <a:xfrm>
            <a:off x="7308850" y="2349500"/>
            <a:ext cx="1439863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4" name="Straight Arrow Connector 53"/>
          <p:cNvCxnSpPr/>
          <p:nvPr/>
        </p:nvCxnSpPr>
        <p:spPr>
          <a:xfrm>
            <a:off x="7956550" y="4005263"/>
            <a:ext cx="0" cy="5032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908175" y="2997200"/>
            <a:ext cx="935038" cy="40005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Calibri"/>
                <a:cs typeface="+mn-cs"/>
              </a:rPr>
              <a:t>AgRP</a:t>
            </a:r>
            <a:endParaRPr lang="he-IL" sz="2000" b="1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 rot="3422595">
            <a:off x="2625725" y="2135188"/>
            <a:ext cx="404813" cy="731837"/>
            <a:chOff x="1619672" y="4733528"/>
            <a:chExt cx="864096" cy="1079698"/>
          </a:xfrm>
        </p:grpSpPr>
        <p:cxnSp>
          <p:nvCxnSpPr>
            <p:cNvPr id="30" name="Straight Connector 29"/>
            <p:cNvCxnSpPr/>
            <p:nvPr/>
          </p:nvCxnSpPr>
          <p:spPr>
            <a:xfrm flipH="1" flipV="1">
              <a:off x="1835545" y="4871248"/>
              <a:ext cx="647225" cy="93683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1611627" y="4726523"/>
              <a:ext cx="359192" cy="21547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6516688" y="704850"/>
            <a:ext cx="2735262" cy="923925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Increased food intake</a:t>
            </a:r>
          </a:p>
          <a:p>
            <a:pPr algn="ctr" defTabSz="45720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+mn-cs"/>
              </a:rPr>
              <a:t>Decreased energy expenditure</a:t>
            </a:r>
            <a:endParaRPr lang="he-IL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8" y="4797425"/>
            <a:ext cx="1871662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8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7" grpId="0"/>
      <p:bldP spid="23" grpId="0" animBg="1"/>
      <p:bldP spid="24" grpId="0" animBg="1"/>
      <p:bldP spid="44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</Words>
  <Application>Microsoft Office PowerPoint</Application>
  <PresentationFormat>Presentazione su schermo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Presentazione standard di PowerPoint</vt:lpstr>
      <vt:lpstr>Presentazione standard di PowerPoint</vt:lpstr>
      <vt:lpstr>Presentazione standard di PowerPoint</vt:lpstr>
    </vt:vector>
  </TitlesOfParts>
  <Company>Tel Aviv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YoavGnb2</dc:creator>
  <cp:lastModifiedBy>Patrizia Bovolin</cp:lastModifiedBy>
  <cp:revision>1</cp:revision>
  <dcterms:created xsi:type="dcterms:W3CDTF">2019-01-14T09:39:51Z</dcterms:created>
  <dcterms:modified xsi:type="dcterms:W3CDTF">2019-11-08T14:49:08Z</dcterms:modified>
</cp:coreProperties>
</file>