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50" r:id="rId2"/>
  </p:sldMasterIdLst>
  <p:notesMasterIdLst>
    <p:notesMasterId r:id="rId20"/>
  </p:notesMasterIdLst>
  <p:sldIdLst>
    <p:sldId id="256" r:id="rId3"/>
    <p:sldId id="413" r:id="rId4"/>
    <p:sldId id="454" r:id="rId5"/>
    <p:sldId id="455" r:id="rId6"/>
    <p:sldId id="456" r:id="rId7"/>
    <p:sldId id="474" r:id="rId8"/>
    <p:sldId id="485" r:id="rId9"/>
    <p:sldId id="458" r:id="rId10"/>
    <p:sldId id="462" r:id="rId11"/>
    <p:sldId id="463" r:id="rId12"/>
    <p:sldId id="464" r:id="rId13"/>
    <p:sldId id="465" r:id="rId14"/>
    <p:sldId id="466" r:id="rId15"/>
    <p:sldId id="467" r:id="rId16"/>
    <p:sldId id="470" r:id="rId17"/>
    <p:sldId id="471" r:id="rId18"/>
    <p:sldId id="472" r:id="rId19"/>
  </p:sldIdLst>
  <p:sldSz cx="9144000" cy="6858000" type="screen4x3"/>
  <p:notesSz cx="6858000" cy="9144000"/>
  <p:defaultTextStyle>
    <a:defPPr>
      <a:defRPr lang="en-US"/>
    </a:defPPr>
    <a:lvl1pPr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4572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9144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3716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8288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5"/>
    <p:restoredTop sz="93025"/>
  </p:normalViewPr>
  <p:slideViewPr>
    <p:cSldViewPr>
      <p:cViewPr varScale="1">
        <p:scale>
          <a:sx n="87" d="100"/>
          <a:sy n="87" d="100"/>
        </p:scale>
        <p:origin x="139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752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ＭＳ Ｐゴシック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miRIDIAN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 miRNA mimics: Negative control #1 (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Thermoscientific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/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Dharmacon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), with biotin tag for 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bioIps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 and without for neuronal transfections. </a:t>
            </a:r>
          </a:p>
          <a:p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For in vivo, the 3’ cholesterol modified Scramble mimic from 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Exiqon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 (same as in the Nat. Med paper from 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Henshall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 lab).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914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miRIDIAN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 miRNA mimics: Negative control #1 (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Thermoscientific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/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Dharmacon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), with biotin tag for 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bioIps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 and without for neuronal transfections. </a:t>
            </a:r>
          </a:p>
          <a:p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For in vivo, the 3’ cholesterol modified Scramble mimic from 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Exiqon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 (same as in the Nat. Med paper from </a:t>
            </a:r>
            <a:r>
              <a:rPr lang="en-US" sz="2400" kern="1200" dirty="0" err="1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Henshall</a:t>
            </a:r>
            <a:r>
              <a:rPr lang="en-US" sz="2400" kern="1200" dirty="0">
                <a:solidFill>
                  <a:srgbClr val="000000"/>
                </a:solidFill>
                <a:latin typeface="Avenir" charset="0"/>
                <a:ea typeface="ＭＳ Ｐゴシック" charset="0"/>
                <a:cs typeface="Avenir" charset="0"/>
                <a:sym typeface="Avenir" charset="0"/>
              </a:rPr>
              <a:t> lab).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5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601C8-6032-3345-B632-6EF5F925F1BE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4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B708E-C29D-2846-AD2F-BD15DD43C093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6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7818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7818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25851-01AF-B348-A71C-49B5A1179DE6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93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0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8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37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3106738"/>
            <a:ext cx="3538537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9250" y="3106738"/>
            <a:ext cx="3540125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9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83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1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081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87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97883-716C-9441-86BA-C0C194A148D3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54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075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60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92800" y="1771650"/>
            <a:ext cx="1806575" cy="3659188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771650"/>
            <a:ext cx="5272087" cy="3659188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6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B047-4324-F345-91B7-7BB08E5542CB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2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DA600-4F25-F64A-8938-829C216AAF0C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8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2825E-7AFC-E242-8773-9F26842BDC85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7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E6A5F-A400-BD46-B3D9-E7803ACA7AF8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7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58A64-74D4-644F-9577-80FEF255DBC7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1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5ABB0-97CA-BA48-814A-4D87F98C3D54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4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06699-6EAC-0544-9BDC-1AAFF513CF20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3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image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9175"/>
            <a:ext cx="91440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 descr="imag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6308725"/>
            <a:ext cx="10525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4081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 bwMode="auto">
          <a:xfrm>
            <a:off x="457200" y="1484313"/>
            <a:ext cx="8229600" cy="53736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029" name="Rectangle 5"/>
          <p:cNvSpPr>
            <a:spLocks noGrp="1"/>
          </p:cNvSpPr>
          <p:nvPr>
            <p:ph type="sldNum" sz="quarter" idx="2"/>
          </p:nvPr>
        </p:nvSpPr>
        <p:spPr bwMode="auto">
          <a:xfrm>
            <a:off x="1133475" y="6489700"/>
            <a:ext cx="830263" cy="2270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BE737-0E2A-584D-8A29-451EF0F6E862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5B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image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9175"/>
            <a:ext cx="91440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 descr="imag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6308725"/>
            <a:ext cx="10525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AutoShape 3"/>
          <p:cNvSpPr>
            <a:spLocks/>
          </p:cNvSpPr>
          <p:nvPr/>
        </p:nvSpPr>
        <p:spPr bwMode="auto">
          <a:xfrm>
            <a:off x="0" y="6164263"/>
            <a:ext cx="9144000" cy="6921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76" name="Picture 4" descr="image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6200"/>
            <a:ext cx="914400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AutoShape 5"/>
          <p:cNvSpPr>
            <a:spLocks/>
          </p:cNvSpPr>
          <p:nvPr/>
        </p:nvSpPr>
        <p:spPr bwMode="auto">
          <a:xfrm>
            <a:off x="0" y="0"/>
            <a:ext cx="9144000" cy="5156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5BA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78" name="Rectangle 6"/>
          <p:cNvSpPr>
            <a:spLocks noGrp="1"/>
          </p:cNvSpPr>
          <p:nvPr>
            <p:ph type="title"/>
          </p:nvPr>
        </p:nvSpPr>
        <p:spPr bwMode="auto">
          <a:xfrm>
            <a:off x="468313" y="1771650"/>
            <a:ext cx="7199312" cy="13350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3079" name="Rectangle 7"/>
          <p:cNvSpPr>
            <a:spLocks noGrp="1"/>
          </p:cNvSpPr>
          <p:nvPr>
            <p:ph type="body" idx="1"/>
          </p:nvPr>
        </p:nvSpPr>
        <p:spPr bwMode="auto">
          <a:xfrm>
            <a:off x="468313" y="3106738"/>
            <a:ext cx="7231062" cy="23241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pic>
        <p:nvPicPr>
          <p:cNvPr id="3080" name="Picture 8" descr="image4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6380163"/>
            <a:ext cx="184943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1" name="Picture 9" descr="image5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7688"/>
            <a:ext cx="27368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771650"/>
            <a:ext cx="8280400" cy="1223963"/>
          </a:xfrm>
        </p:spPr>
        <p:txBody>
          <a:bodyPr/>
          <a:lstStyle/>
          <a:p>
            <a:pPr defTabSz="914400" eaLnBrk="1"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Paper discussion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3106738"/>
            <a:ext cx="7231062" cy="609600"/>
          </a:xfrm>
        </p:spPr>
        <p:txBody>
          <a:bodyPr/>
          <a:lstStyle/>
          <a:p>
            <a:pPr marL="0" indent="0" defTabSz="914400" eaLnBrk="1">
              <a:spcBef>
                <a:spcPts val="300"/>
              </a:spcBef>
              <a:defRPr/>
            </a:pPr>
            <a:r>
              <a:rPr lang="en-US" sz="16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Jeroen Pasterkamp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miR-135s TARGETS KLF-4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7" r="60624" b="53150"/>
          <a:stretch/>
        </p:blipFill>
        <p:spPr>
          <a:xfrm>
            <a:off x="4907893" y="1608731"/>
            <a:ext cx="3086862" cy="2088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6" t="72050" r="60820"/>
          <a:stretch/>
        </p:blipFill>
        <p:spPr>
          <a:xfrm>
            <a:off x="1275484" y="1799020"/>
            <a:ext cx="1424310" cy="32470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26577" r="-1" b="53150"/>
          <a:stretch/>
        </p:blipFill>
        <p:spPr>
          <a:xfrm>
            <a:off x="4139952" y="3950928"/>
            <a:ext cx="4788024" cy="20882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4211960" y="4021509"/>
            <a:ext cx="380580" cy="57087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717603" y="1513585"/>
            <a:ext cx="380580" cy="57087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007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miR-135s ACT THROUGH KLF-4 IN NEURONS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0" b="23595"/>
          <a:stretch/>
        </p:blipFill>
        <p:spPr>
          <a:xfrm>
            <a:off x="1541215" y="1281696"/>
            <a:ext cx="6271145" cy="2435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8" r="25861"/>
          <a:stretch/>
        </p:blipFill>
        <p:spPr>
          <a:xfrm>
            <a:off x="1434841" y="3895031"/>
            <a:ext cx="4649328" cy="200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0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ADULT CNS AXONS DO NOT REGENERATE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92"/>
          <a:stretch/>
        </p:blipFill>
        <p:spPr>
          <a:xfrm>
            <a:off x="624037" y="1374775"/>
            <a:ext cx="3946376" cy="4235703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32040" y="1755364"/>
            <a:ext cx="3600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Scar tissue (reactive glia, fibroblasts)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Neurite growth inhibitors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Cell death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Reduced </a:t>
            </a:r>
            <a:r>
              <a:rPr lang="en-US" sz="1400" dirty="0" err="1">
                <a:latin typeface="Helvetica" pitchFamily="64" charset="0"/>
                <a:ea typeface="Helvetica" pitchFamily="64" charset="0"/>
                <a:cs typeface="Helvetica" pitchFamily="64" charset="0"/>
              </a:rPr>
              <a:t>intrinisic</a:t>
            </a:r>
            <a:r>
              <a:rPr lang="en-US" sz="14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 growth potential</a:t>
            </a:r>
          </a:p>
          <a:p>
            <a:pPr marL="285750" indent="-285750">
              <a:buFontTx/>
              <a:buChar char="-"/>
            </a:pPr>
            <a:endParaRPr lang="en-US" sz="1400" b="1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pPr marL="285750" indent="-285750">
              <a:buFontTx/>
              <a:buChar char="-"/>
            </a:pPr>
            <a:endParaRPr lang="en-US" sz="1400" b="1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pPr marL="285750" indent="-285750">
              <a:buFontTx/>
              <a:buChar char="-"/>
            </a:pPr>
            <a:r>
              <a:rPr lang="en-US" sz="1400" b="1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Knockdown of KLF-4 is one of the few experimental treatments that enhances CNS axon regeneration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2579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miR-135s PROMOTE CNS AXON REGENERATION</a:t>
            </a:r>
            <a:endParaRPr lang="en-US" sz="2400" dirty="0"/>
          </a:p>
        </p:txBody>
      </p:sp>
      <p:pic>
        <p:nvPicPr>
          <p:cNvPr id="6" name="Picture 5" descr="Figure 7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5" r="66414" b="69225"/>
          <a:stretch/>
        </p:blipFill>
        <p:spPr>
          <a:xfrm>
            <a:off x="423242" y="3249645"/>
            <a:ext cx="2680891" cy="2680915"/>
          </a:xfrm>
          <a:prstGeom prst="rect">
            <a:avLst/>
          </a:prstGeom>
        </p:spPr>
      </p:pic>
      <p:pic>
        <p:nvPicPr>
          <p:cNvPr id="9" name="Picture 43" descr="1-s2.0-S001448860300311X-gr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45071" r="49934"/>
          <a:stretch/>
        </p:blipFill>
        <p:spPr bwMode="auto">
          <a:xfrm>
            <a:off x="323528" y="1268760"/>
            <a:ext cx="1296144" cy="169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63688" y="1340768"/>
            <a:ext cx="4752975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>
              <a:buFont typeface="News Gothic" charset="0"/>
              <a:buNone/>
            </a:pPr>
            <a:r>
              <a:rPr lang="en-GB" sz="1600" dirty="0">
                <a:latin typeface="Helvetica" charset="0"/>
                <a:ea typeface="Helvetica" charset="0"/>
                <a:cs typeface="Helvetica" charset="0"/>
              </a:rPr>
              <a:t>Optic nerve crush model (ONI)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39775" y="2817456"/>
            <a:ext cx="143793" cy="179496"/>
          </a:xfrm>
          <a:prstGeom prst="rect">
            <a:avLst/>
          </a:prstGeom>
          <a:noFill/>
          <a:ln w="25400" cap="flat" cmpd="sng" algn="ctr">
            <a:solidFill>
              <a:srgbClr val="0180C6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cxnSp>
        <p:nvCxnSpPr>
          <p:cNvPr id="5" name="Straight Connector 4"/>
          <p:cNvCxnSpPr>
            <a:stCxn id="3" idx="2"/>
          </p:cNvCxnSpPr>
          <p:nvPr/>
        </p:nvCxnSpPr>
        <p:spPr bwMode="auto">
          <a:xfrm>
            <a:off x="611672" y="2996952"/>
            <a:ext cx="647960" cy="252693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180C6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13" name="Straight Connector 12"/>
          <p:cNvCxnSpPr>
            <a:stCxn id="3" idx="2"/>
          </p:cNvCxnSpPr>
          <p:nvPr/>
        </p:nvCxnSpPr>
        <p:spPr bwMode="auto">
          <a:xfrm>
            <a:off x="611672" y="2996952"/>
            <a:ext cx="647960" cy="25922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180C6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8" b="70745"/>
          <a:stretch/>
        </p:blipFill>
        <p:spPr>
          <a:xfrm>
            <a:off x="4072712" y="3811157"/>
            <a:ext cx="3752277" cy="1994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r="37182" b="70745"/>
          <a:stretch/>
        </p:blipFill>
        <p:spPr>
          <a:xfrm>
            <a:off x="3911225" y="1700808"/>
            <a:ext cx="4221647" cy="1994107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724128" y="1192332"/>
            <a:ext cx="20008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 err="1">
                <a:latin typeface="Helvetica" pitchFamily="64" charset="0"/>
                <a:ea typeface="Helvetica" pitchFamily="64" charset="0"/>
                <a:cs typeface="Helvetica" pitchFamily="64" charset="0"/>
              </a:rPr>
              <a:t>Toshihide</a:t>
            </a:r>
            <a:r>
              <a:rPr lang="en-US" sz="10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 Yamashita, Yuki </a:t>
            </a:r>
            <a:r>
              <a:rPr lang="en-US" sz="1000" dirty="0" err="1">
                <a:latin typeface="Helvetica" pitchFamily="64" charset="0"/>
                <a:ea typeface="Helvetica" pitchFamily="64" charset="0"/>
                <a:cs typeface="Helvetica" pitchFamily="64" charset="0"/>
              </a:rPr>
              <a:t>Fijita</a:t>
            </a:r>
            <a:endParaRPr lang="en-US" sz="10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r>
              <a:rPr lang="en-US" sz="10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(Osaka University, Japan)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331640" y="2060848"/>
            <a:ext cx="380580" cy="31283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3676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miR-135s PROMOTE CNS AXON REGENERATION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4" t="29255" b="24799"/>
          <a:stretch/>
        </p:blipFill>
        <p:spPr>
          <a:xfrm>
            <a:off x="5436096" y="1196752"/>
            <a:ext cx="2812557" cy="25347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2195736" y="1988840"/>
            <a:ext cx="0" cy="576064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9" name="Straight Connector 8"/>
          <p:cNvCxnSpPr/>
          <p:nvPr/>
        </p:nvCxnSpPr>
        <p:spPr bwMode="auto">
          <a:xfrm>
            <a:off x="2267744" y="2924944"/>
            <a:ext cx="0" cy="576064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10" name="Straight Connector 9"/>
          <p:cNvCxnSpPr/>
          <p:nvPr/>
        </p:nvCxnSpPr>
        <p:spPr bwMode="auto">
          <a:xfrm>
            <a:off x="2123728" y="3861048"/>
            <a:ext cx="0" cy="576064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t="26901" r="33064" b="26405"/>
          <a:stretch/>
        </p:blipFill>
        <p:spPr>
          <a:xfrm>
            <a:off x="635619" y="1628800"/>
            <a:ext cx="4080397" cy="3973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1" t="48950" b="26901"/>
          <a:stretch/>
        </p:blipFill>
        <p:spPr>
          <a:xfrm>
            <a:off x="5508104" y="3645024"/>
            <a:ext cx="2498329" cy="22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732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miR-135s PROMOTE CNS AXON REGENERATION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482543" y="2321247"/>
            <a:ext cx="5241585" cy="2763937"/>
            <a:chOff x="482543" y="2321247"/>
            <a:chExt cx="5241585" cy="27639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50" r="37161"/>
            <a:stretch/>
          </p:blipFill>
          <p:spPr>
            <a:xfrm>
              <a:off x="565483" y="2321247"/>
              <a:ext cx="4870613" cy="276393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482543" y="2499248"/>
              <a:ext cx="288032" cy="33823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555776" y="2370682"/>
              <a:ext cx="288032" cy="33823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436096" y="2492896"/>
              <a:ext cx="288032" cy="33823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  <p:pic>
        <p:nvPicPr>
          <p:cNvPr id="10" name="Picture 9" descr="Figure 7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5" r="66414" b="69225"/>
          <a:stretch/>
        </p:blipFill>
        <p:spPr>
          <a:xfrm>
            <a:off x="6139581" y="3249645"/>
            <a:ext cx="2680891" cy="2680915"/>
          </a:xfrm>
          <a:prstGeom prst="rect">
            <a:avLst/>
          </a:prstGeom>
        </p:spPr>
      </p:pic>
      <p:pic>
        <p:nvPicPr>
          <p:cNvPr id="17" name="Picture 43" descr="1-s2.0-S001448860300311X-gr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45071" r="49934"/>
          <a:stretch/>
        </p:blipFill>
        <p:spPr bwMode="auto">
          <a:xfrm>
            <a:off x="6039867" y="1268760"/>
            <a:ext cx="1296144" cy="169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6875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miR-135s DEPLETION INHIBITS CNS AXON REGENERATION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482543" y="2321247"/>
            <a:ext cx="7833873" cy="2763937"/>
            <a:chOff x="482543" y="2321247"/>
            <a:chExt cx="7833873" cy="27639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50"/>
            <a:stretch/>
          </p:blipFill>
          <p:spPr>
            <a:xfrm>
              <a:off x="565483" y="2321247"/>
              <a:ext cx="7750933" cy="276393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482543" y="2499248"/>
              <a:ext cx="288032" cy="33823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555776" y="2370682"/>
              <a:ext cx="288032" cy="33823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436096" y="2492896"/>
              <a:ext cx="288032" cy="33823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1965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CONCLUSIONS</a:t>
            </a:r>
            <a:endParaRPr lang="en-US" sz="24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11561" y="1896149"/>
            <a:ext cx="7488832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Image-based high-throughput screening identifies novel regulators of neurite growth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miR-135a and miR-135b regulate axon growth and neuronal migration by repressing KLF-4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Exogenous application of miR-135s enhances CNS regeneration in part by reducing KLF-4 expression, while removal of endogenous miR-135s inhibits regeneration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First example of the ability of neuronal miRNA application in promotion of mammalian CNS axon regeneration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705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455613" y="18864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5pPr>
            <a:lvl6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6pPr>
            <a:lvl7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7pPr>
            <a:lvl8pPr marL="1371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8pPr>
            <a:lvl9pPr marL="1828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9pPr>
          </a:lstStyle>
          <a:p>
            <a:pPr defTabSz="914400" eaLnBrk="1">
              <a:defRPr/>
            </a:pPr>
            <a:r>
              <a:rPr lang="en-US" sz="2400" b="1" kern="0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microRNA BIOGENESIS</a:t>
            </a:r>
            <a:endParaRPr lang="en-US" sz="2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194458"/>
            <a:ext cx="4536504" cy="4697026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512" y="5616591"/>
            <a:ext cx="21435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Winter et al., Nat Cell </a:t>
            </a:r>
            <a:r>
              <a:rPr lang="en-US" sz="1100" dirty="0" err="1">
                <a:latin typeface="Helvetica" pitchFamily="64" charset="0"/>
                <a:ea typeface="Helvetica" pitchFamily="64" charset="0"/>
                <a:cs typeface="Helvetica" pitchFamily="64" charset="0"/>
              </a:rPr>
              <a:t>Biol</a:t>
            </a:r>
            <a:r>
              <a:rPr lang="en-US" sz="11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2938706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HIGH CONTENT </a:t>
            </a:r>
            <a:r>
              <a:rPr lang="en-US" sz="2400" b="1" dirty="0" err="1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miRNome</a:t>
            </a: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 SCREEN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5" r="41829" b="56036"/>
          <a:stretch/>
        </p:blipFill>
        <p:spPr>
          <a:xfrm>
            <a:off x="710571" y="4149080"/>
            <a:ext cx="3933437" cy="1656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48"/>
          <a:stretch/>
        </p:blipFill>
        <p:spPr>
          <a:xfrm>
            <a:off x="755576" y="1361207"/>
            <a:ext cx="6464655" cy="2643857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736257" y="5343019"/>
            <a:ext cx="1701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 err="1">
                <a:latin typeface="Helvetica" pitchFamily="64" charset="0"/>
                <a:ea typeface="Helvetica" pitchFamily="64" charset="0"/>
                <a:cs typeface="Helvetica" pitchFamily="64" charset="0"/>
              </a:rPr>
              <a:t>InteRNA</a:t>
            </a:r>
            <a:r>
              <a:rPr lang="en-US" sz="10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 Technologies BV </a:t>
            </a:r>
          </a:p>
        </p:txBody>
      </p:sp>
    </p:spTree>
    <p:extLst>
      <p:ext uri="{BB962C8B-B14F-4D97-AF65-F5344CB8AC3E}">
        <p14:creationId xmlns:p14="http://schemas.microsoft.com/office/powerpoint/2010/main" val="20917369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NOVEL REGULATORS OF NEURITE GROWTH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1" t="26250" b="39100"/>
          <a:stretch/>
        </p:blipFill>
        <p:spPr>
          <a:xfrm>
            <a:off x="492918" y="1196752"/>
            <a:ext cx="2926954" cy="353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32707" b="75705"/>
          <a:stretch/>
        </p:blipFill>
        <p:spPr>
          <a:xfrm>
            <a:off x="107504" y="4810290"/>
            <a:ext cx="4108078" cy="1150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23528" y="980728"/>
            <a:ext cx="432048" cy="64807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11960" y="1072274"/>
            <a:ext cx="4221775" cy="4877006"/>
            <a:chOff x="4211960" y="1072274"/>
            <a:chExt cx="4221775" cy="4877006"/>
          </a:xfrm>
        </p:grpSpPr>
        <p:grpSp>
          <p:nvGrpSpPr>
            <p:cNvPr id="3" name="Group 2"/>
            <p:cNvGrpSpPr/>
            <p:nvPr/>
          </p:nvGrpSpPr>
          <p:grpSpPr>
            <a:xfrm>
              <a:off x="4211960" y="1157800"/>
              <a:ext cx="4145012" cy="4791480"/>
              <a:chOff x="4211960" y="1157800"/>
              <a:chExt cx="4145012" cy="479148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8" t="43700" r="40598" b="27435"/>
              <a:stretch/>
            </p:blipFill>
            <p:spPr>
              <a:xfrm>
                <a:off x="4499992" y="1457421"/>
                <a:ext cx="3249612" cy="240362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445" r="38453"/>
              <a:stretch/>
            </p:blipFill>
            <p:spPr>
              <a:xfrm>
                <a:off x="4499992" y="4123084"/>
                <a:ext cx="3856980" cy="182619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 bwMode="auto">
              <a:xfrm>
                <a:off x="4211960" y="3798813"/>
                <a:ext cx="432048" cy="648072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5719" tIns="45719" rIns="45719" bIns="45719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45720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4563674" y="4047836"/>
                <a:ext cx="166103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 u="sng" dirty="0">
                    <a:latin typeface="Helvetica" pitchFamily="64" charset="0"/>
                    <a:ea typeface="Helvetica" pitchFamily="64" charset="0"/>
                    <a:cs typeface="Helvetica" pitchFamily="64" charset="0"/>
                  </a:rPr>
                  <a:t>Primary </a:t>
                </a:r>
                <a:r>
                  <a:rPr lang="en-US" sz="1000" b="1" u="sng">
                    <a:latin typeface="Helvetica" pitchFamily="64" charset="0"/>
                    <a:ea typeface="Helvetica" pitchFamily="64" charset="0"/>
                    <a:cs typeface="Helvetica" pitchFamily="64" charset="0"/>
                  </a:rPr>
                  <a:t>neuron cultures</a:t>
                </a:r>
                <a:endParaRPr lang="en-US" sz="1000" b="1" u="sng" dirty="0">
                  <a:latin typeface="Helvetica" pitchFamily="64" charset="0"/>
                  <a:ea typeface="Helvetica" pitchFamily="64" charset="0"/>
                  <a:cs typeface="Helvetica" pitchFamily="64" charset="0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4641130" y="1157800"/>
                <a:ext cx="15969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 u="sng" dirty="0">
                    <a:latin typeface="Helvetica" pitchFamily="64" charset="0"/>
                    <a:ea typeface="Helvetica" pitchFamily="64" charset="0"/>
                    <a:cs typeface="Helvetica" pitchFamily="64" charset="0"/>
                  </a:rPr>
                  <a:t>Embryonic brain tissue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489519" y="1072274"/>
              <a:ext cx="19442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1000" dirty="0">
                  <a:latin typeface="Arial"/>
                  <a:cs typeface="Arial"/>
                </a:rPr>
                <a:t>135a-1 is prominent 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902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 EXPRESSION IN THE EMBRYONIC BRAIN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0"/>
          <a:stretch/>
        </p:blipFill>
        <p:spPr>
          <a:xfrm>
            <a:off x="420286" y="1650602"/>
            <a:ext cx="8184162" cy="3218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99592" y="1650602"/>
            <a:ext cx="288032" cy="338238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0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miR-135: INTRINSIC REGULATION OF AXON GROWTH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8742"/>
          <a:stretch/>
        </p:blipFill>
        <p:spPr>
          <a:xfrm>
            <a:off x="1115616" y="1340768"/>
            <a:ext cx="7038081" cy="21184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452320" y="5373216"/>
            <a:ext cx="936104" cy="50983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34319" y="3501008"/>
            <a:ext cx="7040076" cy="2520280"/>
            <a:chOff x="1134319" y="3501008"/>
            <a:chExt cx="7040076" cy="25202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54" b="58092"/>
            <a:stretch/>
          </p:blipFill>
          <p:spPr>
            <a:xfrm>
              <a:off x="1134319" y="3501008"/>
              <a:ext cx="7038081" cy="208823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7307263" y="5373216"/>
              <a:ext cx="867132" cy="64807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036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IN UTERO ELECTROPORATION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16983" r="14542" b="64568"/>
          <a:stretch/>
        </p:blipFill>
        <p:spPr>
          <a:xfrm>
            <a:off x="1128712" y="2204864"/>
            <a:ext cx="705618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639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miR-135s PROMOTE NEURONAL MIGRATION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827584" y="4807980"/>
            <a:ext cx="792088" cy="64807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017287"/>
            <a:ext cx="1819919" cy="1940125"/>
            <a:chOff x="15777" y="1988840"/>
            <a:chExt cx="2972047" cy="31683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00" r="74082" b="38450"/>
            <a:stretch/>
          </p:blipFill>
          <p:spPr>
            <a:xfrm>
              <a:off x="15777" y="2067046"/>
              <a:ext cx="2972047" cy="30901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179512" y="1988840"/>
              <a:ext cx="432048" cy="64807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720057" y="3917421"/>
              <a:ext cx="634459" cy="48118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58409"/>
          <a:stretch/>
        </p:blipFill>
        <p:spPr>
          <a:xfrm>
            <a:off x="1979712" y="1752948"/>
            <a:ext cx="6397550" cy="38362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7164288" y="1196752"/>
            <a:ext cx="1008112" cy="64807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6725" y="2746530"/>
            <a:ext cx="498426" cy="64807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658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miR-135s TARGETS KLF-4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5"/>
          <a:stretch/>
        </p:blipFill>
        <p:spPr>
          <a:xfrm>
            <a:off x="965151" y="3068960"/>
            <a:ext cx="7423273" cy="2664296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79009" y="1358900"/>
            <a:ext cx="38924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latin typeface="Helvetica" pitchFamily="64" charset="0"/>
                <a:ea typeface="Helvetica" pitchFamily="64" charset="0"/>
                <a:cs typeface="Helvetica" pitchFamily="64" charset="0"/>
              </a:rPr>
              <a:t>Kruppel</a:t>
            </a:r>
            <a:r>
              <a:rPr lang="en-US" sz="1200" b="1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-Like Factor 4 </a:t>
            </a:r>
            <a:r>
              <a:rPr lang="en-US" sz="12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– transcription factor</a:t>
            </a:r>
          </a:p>
          <a:p>
            <a:endParaRPr lang="en-US" sz="1200" dirty="0">
              <a:latin typeface="Helvetica" pitchFamily="64" charset="0"/>
              <a:ea typeface="Helvetica" pitchFamily="64" charset="0"/>
              <a:cs typeface="Helvetica" pitchFamily="64" charset="0"/>
            </a:endParaRPr>
          </a:p>
          <a:p>
            <a:r>
              <a:rPr lang="en-US" sz="12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Knockdown leads to: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Enhanced axon growth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Longer leading process length on migrating neurons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Helvetica" pitchFamily="64" charset="0"/>
                <a:ea typeface="Helvetica" pitchFamily="64" charset="0"/>
                <a:cs typeface="Helvetica" pitchFamily="64" charset="0"/>
              </a:rPr>
              <a:t>Enhanced cortical neuron migration</a:t>
            </a:r>
          </a:p>
        </p:txBody>
      </p:sp>
    </p:spTree>
    <p:extLst>
      <p:ext uri="{BB962C8B-B14F-4D97-AF65-F5344CB8AC3E}">
        <p14:creationId xmlns:p14="http://schemas.microsoft.com/office/powerpoint/2010/main" val="137154680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2828</TotalTime>
  <Words>276</Words>
  <Application>Microsoft Macintosh PowerPoint</Application>
  <PresentationFormat>On-screen Show (4:3)</PresentationFormat>
  <Paragraphs>53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Avenir</vt:lpstr>
      <vt:lpstr>Helvetica</vt:lpstr>
      <vt:lpstr>News Gothic</vt:lpstr>
      <vt:lpstr>Office Theme</vt:lpstr>
      <vt:lpstr>2_Office Theme</vt:lpstr>
      <vt:lpstr>Paper discussion</vt:lpstr>
      <vt:lpstr>PowerPoint Presentation</vt:lpstr>
      <vt:lpstr>HIGH CONTENT miRNome SCREEN</vt:lpstr>
      <vt:lpstr>NOVEL REGULATORS OF NEURITE GROWTH</vt:lpstr>
      <vt:lpstr>miR-135 EXPRESSION IN THE EMBRYONIC BRAIN</vt:lpstr>
      <vt:lpstr>miR-135: INTRINSIC REGULATION OF AXON GROWTH</vt:lpstr>
      <vt:lpstr>IN UTERO ELECTROPORATION</vt:lpstr>
      <vt:lpstr>miR-135s PROMOTE NEURONAL MIGRATION</vt:lpstr>
      <vt:lpstr>miR-135s TARGETS KLF-4</vt:lpstr>
      <vt:lpstr>miR-135s TARGETS KLF-4</vt:lpstr>
      <vt:lpstr>miR-135s ACT THROUGH KLF-4 IN NEURONS</vt:lpstr>
      <vt:lpstr>ADULT CNS AXONS DO NOT REGENERATE</vt:lpstr>
      <vt:lpstr>miR-135s PROMOTE CNS AXON REGENERATION</vt:lpstr>
      <vt:lpstr>miR-135s PROMOTE CNS AXON REGENERATION</vt:lpstr>
      <vt:lpstr>miR-135s PROMOTE CNS AXON REGENERATION</vt:lpstr>
      <vt:lpstr>miR-135s DEPLETION INHIBITS CNS AXON REGENERATION</vt:lpstr>
      <vt:lpstr>CONCLUSIONS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Voorstellen Online Module Toetsen en ICT 2014</dc:title>
  <cp:lastModifiedBy>Jeroen Pasterkamp</cp:lastModifiedBy>
  <cp:revision>168</cp:revision>
  <dcterms:modified xsi:type="dcterms:W3CDTF">2018-03-22T09:51:39Z</dcterms:modified>
</cp:coreProperties>
</file>