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embeddings/oleObject2.bin" ContentType="application/vnd.openxmlformats-officedocument.oleObject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embeddings/oleObject3.bin" ContentType="application/vnd.openxmlformats-officedocument.oleObject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embeddings/oleObject9.bin" ContentType="application/vnd.openxmlformats-officedocument.oleObject"/>
  <Override PartName="/ppt/notesSlides/notesSlide88.xml" ContentType="application/vnd.openxmlformats-officedocument.presentationml.notesSlide+xml"/>
  <Override PartName="/ppt/embeddings/oleObject10.bin" ContentType="application/vnd.openxmlformats-officedocument.oleObject"/>
  <Override PartName="/ppt/notesSlides/notesSlide89.xml" ContentType="application/vnd.openxmlformats-officedocument.presentationml.notesSlide+xml"/>
  <Override PartName="/ppt/embeddings/oleObject11.bin" ContentType="application/vnd.openxmlformats-officedocument.oleObject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embeddings/oleObject12.bin" ContentType="application/vnd.openxmlformats-officedocument.oleObject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embeddings/oleObject13.bin" ContentType="application/vnd.openxmlformats-officedocument.oleObject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  <p:sldMasterId id="2147483683" r:id="rId2"/>
    <p:sldMasterId id="2147483700" r:id="rId3"/>
    <p:sldMasterId id="2147483715" r:id="rId4"/>
    <p:sldMasterId id="2147483727" r:id="rId5"/>
    <p:sldMasterId id="2147483739" r:id="rId6"/>
    <p:sldMasterId id="2147483751" r:id="rId7"/>
    <p:sldMasterId id="2147483763" r:id="rId8"/>
    <p:sldMasterId id="2147483775" r:id="rId9"/>
    <p:sldMasterId id="2147483787" r:id="rId10"/>
    <p:sldMasterId id="2147484791" r:id="rId11"/>
    <p:sldMasterId id="2147485448" r:id="rId12"/>
  </p:sldMasterIdLst>
  <p:notesMasterIdLst>
    <p:notesMasterId r:id="rId200"/>
  </p:notesMasterIdLst>
  <p:sldIdLst>
    <p:sldId id="743" r:id="rId13"/>
    <p:sldId id="744" r:id="rId14"/>
    <p:sldId id="563" r:id="rId15"/>
    <p:sldId id="583" r:id="rId16"/>
    <p:sldId id="564" r:id="rId17"/>
    <p:sldId id="566" r:id="rId18"/>
    <p:sldId id="565" r:id="rId19"/>
    <p:sldId id="567" r:id="rId20"/>
    <p:sldId id="568" r:id="rId21"/>
    <p:sldId id="472" r:id="rId22"/>
    <p:sldId id="473" r:id="rId23"/>
    <p:sldId id="584" r:id="rId24"/>
    <p:sldId id="463" r:id="rId25"/>
    <p:sldId id="597" r:id="rId26"/>
    <p:sldId id="515" r:id="rId27"/>
    <p:sldId id="516" r:id="rId28"/>
    <p:sldId id="373" r:id="rId29"/>
    <p:sldId id="517" r:id="rId30"/>
    <p:sldId id="509" r:id="rId31"/>
    <p:sldId id="511" r:id="rId32"/>
    <p:sldId id="518" r:id="rId33"/>
    <p:sldId id="580" r:id="rId34"/>
    <p:sldId id="578" r:id="rId35"/>
    <p:sldId id="519" r:id="rId36"/>
    <p:sldId id="623" r:id="rId37"/>
    <p:sldId id="374" r:id="rId38"/>
    <p:sldId id="512" r:id="rId39"/>
    <p:sldId id="491" r:id="rId40"/>
    <p:sldId id="492" r:id="rId41"/>
    <p:sldId id="493" r:id="rId42"/>
    <p:sldId id="582" r:id="rId43"/>
    <p:sldId id="573" r:id="rId44"/>
    <p:sldId id="585" r:id="rId45"/>
    <p:sldId id="258" r:id="rId46"/>
    <p:sldId id="311" r:id="rId47"/>
    <p:sldId id="269" r:id="rId48"/>
    <p:sldId id="525" r:id="rId49"/>
    <p:sldId id="526" r:id="rId50"/>
    <p:sldId id="527" r:id="rId51"/>
    <p:sldId id="268" r:id="rId52"/>
    <p:sldId id="383" r:id="rId53"/>
    <p:sldId id="494" r:id="rId54"/>
    <p:sldId id="495" r:id="rId55"/>
    <p:sldId id="496" r:id="rId56"/>
    <p:sldId id="497" r:id="rId57"/>
    <p:sldId id="498" r:id="rId58"/>
    <p:sldId id="499" r:id="rId59"/>
    <p:sldId id="574" r:id="rId60"/>
    <p:sldId id="271" r:id="rId61"/>
    <p:sldId id="522" r:id="rId62"/>
    <p:sldId id="523" r:id="rId63"/>
    <p:sldId id="524" r:id="rId64"/>
    <p:sldId id="427" r:id="rId65"/>
    <p:sldId id="461" r:id="rId66"/>
    <p:sldId id="508" r:id="rId67"/>
    <p:sldId id="471" r:id="rId68"/>
    <p:sldId id="575" r:id="rId69"/>
    <p:sldId id="281" r:id="rId70"/>
    <p:sldId id="327" r:id="rId71"/>
    <p:sldId id="531" r:id="rId72"/>
    <p:sldId id="532" r:id="rId73"/>
    <p:sldId id="382" r:id="rId74"/>
    <p:sldId id="520" r:id="rId75"/>
    <p:sldId id="628" r:id="rId76"/>
    <p:sldId id="629" r:id="rId77"/>
    <p:sldId id="734" r:id="rId78"/>
    <p:sldId id="735" r:id="rId79"/>
    <p:sldId id="736" r:id="rId80"/>
    <p:sldId id="290" r:id="rId81"/>
    <p:sldId id="334" r:id="rId82"/>
    <p:sldId id="294" r:id="rId83"/>
    <p:sldId id="295" r:id="rId84"/>
    <p:sldId id="521" r:id="rId85"/>
    <p:sldId id="470" r:id="rId86"/>
    <p:sldId id="296" r:id="rId87"/>
    <p:sldId id="613" r:id="rId88"/>
    <p:sldId id="630" r:id="rId89"/>
    <p:sldId id="631" r:id="rId90"/>
    <p:sldId id="300" r:id="rId91"/>
    <p:sldId id="342" r:id="rId92"/>
    <p:sldId id="632" r:id="rId93"/>
    <p:sldId id="633" r:id="rId94"/>
    <p:sldId id="634" r:id="rId95"/>
    <p:sldId id="745" r:id="rId96"/>
    <p:sldId id="635" r:id="rId97"/>
    <p:sldId id="746" r:id="rId98"/>
    <p:sldId id="747" r:id="rId99"/>
    <p:sldId id="748" r:id="rId100"/>
    <p:sldId id="448" r:id="rId101"/>
    <p:sldId id="536" r:id="rId102"/>
    <p:sldId id="302" r:id="rId103"/>
    <p:sldId id="304" r:id="rId104"/>
    <p:sldId id="343" r:id="rId105"/>
    <p:sldId id="636" r:id="rId106"/>
    <p:sldId id="637" r:id="rId107"/>
    <p:sldId id="638" r:id="rId108"/>
    <p:sldId id="639" r:id="rId109"/>
    <p:sldId id="725" r:id="rId110"/>
    <p:sldId id="645" r:id="rId111"/>
    <p:sldId id="644" r:id="rId112"/>
    <p:sldId id="528" r:id="rId113"/>
    <p:sldId id="614" r:id="rId114"/>
    <p:sldId id="615" r:id="rId115"/>
    <p:sldId id="755" r:id="rId116"/>
    <p:sldId id="616" r:id="rId117"/>
    <p:sldId id="617" r:id="rId118"/>
    <p:sldId id="756" r:id="rId119"/>
    <p:sldId id="731" r:id="rId120"/>
    <p:sldId id="299" r:id="rId121"/>
    <p:sldId id="618" r:id="rId122"/>
    <p:sldId id="451" r:id="rId123"/>
    <p:sldId id="438" r:id="rId124"/>
    <p:sldId id="624" r:id="rId125"/>
    <p:sldId id="750" r:id="rId126"/>
    <p:sldId id="626" r:id="rId127"/>
    <p:sldId id="627" r:id="rId128"/>
    <p:sldId id="646" r:id="rId129"/>
    <p:sldId id="647" r:id="rId130"/>
    <p:sldId id="649" r:id="rId131"/>
    <p:sldId id="431" r:id="rId132"/>
    <p:sldId id="572" r:id="rId133"/>
    <p:sldId id="571" r:id="rId134"/>
    <p:sldId id="620" r:id="rId135"/>
    <p:sldId id="569" r:id="rId136"/>
    <p:sldId id="621" r:id="rId137"/>
    <p:sldId id="648" r:id="rId138"/>
    <p:sldId id="489" r:id="rId139"/>
    <p:sldId id="622" r:id="rId140"/>
    <p:sldId id="433" r:id="rId141"/>
    <p:sldId id="751" r:id="rId142"/>
    <p:sldId id="752" r:id="rId143"/>
    <p:sldId id="753" r:id="rId144"/>
    <p:sldId id="754" r:id="rId145"/>
    <p:sldId id="430" r:id="rId146"/>
    <p:sldId id="264" r:id="rId147"/>
    <p:sldId id="289" r:id="rId148"/>
    <p:sldId id="287" r:id="rId149"/>
    <p:sldId id="288" r:id="rId150"/>
    <p:sldId id="576" r:id="rId151"/>
    <p:sldId id="386" r:id="rId152"/>
    <p:sldId id="385" r:id="rId153"/>
    <p:sldId id="387" r:id="rId154"/>
    <p:sldId id="388" r:id="rId155"/>
    <p:sldId id="742" r:id="rId156"/>
    <p:sldId id="389" r:id="rId157"/>
    <p:sldId id="390" r:id="rId158"/>
    <p:sldId id="650" r:id="rId159"/>
    <p:sldId id="395" r:id="rId160"/>
    <p:sldId id="454" r:id="rId161"/>
    <p:sldId id="562" r:id="rId162"/>
    <p:sldId id="399" r:id="rId163"/>
    <p:sldId id="440" r:id="rId164"/>
    <p:sldId id="441" r:id="rId165"/>
    <p:sldId id="400" r:id="rId166"/>
    <p:sldId id="695" r:id="rId167"/>
    <p:sldId id="407" r:id="rId168"/>
    <p:sldId id="434" r:id="rId169"/>
    <p:sldId id="651" r:id="rId170"/>
    <p:sldId id="539" r:id="rId171"/>
    <p:sldId id="552" r:id="rId172"/>
    <p:sldId id="553" r:id="rId173"/>
    <p:sldId id="588" r:id="rId174"/>
    <p:sldId id="699" r:id="rId175"/>
    <p:sldId id="700" r:id="rId176"/>
    <p:sldId id="701" r:id="rId177"/>
    <p:sldId id="702" r:id="rId178"/>
    <p:sldId id="703" r:id="rId179"/>
    <p:sldId id="704" r:id="rId180"/>
    <p:sldId id="706" r:id="rId181"/>
    <p:sldId id="705" r:id="rId182"/>
    <p:sldId id="707" r:id="rId183"/>
    <p:sldId id="708" r:id="rId184"/>
    <p:sldId id="709" r:id="rId185"/>
    <p:sldId id="710" r:id="rId186"/>
    <p:sldId id="716" r:id="rId187"/>
    <p:sldId id="717" r:id="rId188"/>
    <p:sldId id="719" r:id="rId189"/>
    <p:sldId id="720" r:id="rId190"/>
    <p:sldId id="721" r:id="rId191"/>
    <p:sldId id="722" r:id="rId192"/>
    <p:sldId id="723" r:id="rId193"/>
    <p:sldId id="724" r:id="rId194"/>
    <p:sldId id="726" r:id="rId195"/>
    <p:sldId id="727" r:id="rId196"/>
    <p:sldId id="728" r:id="rId197"/>
    <p:sldId id="729" r:id="rId198"/>
    <p:sldId id="611" r:id="rId199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99FF"/>
    <a:srgbClr val="FFFF00"/>
    <a:srgbClr val="FF0000"/>
    <a:srgbClr val="000000"/>
    <a:srgbClr val="000066"/>
    <a:srgbClr val="3366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66" autoAdjust="0"/>
    <p:restoredTop sz="99674" autoAdjust="0"/>
  </p:normalViewPr>
  <p:slideViewPr>
    <p:cSldViewPr>
      <p:cViewPr varScale="1">
        <p:scale>
          <a:sx n="89" d="100"/>
          <a:sy n="89" d="100"/>
        </p:scale>
        <p:origin x="-112" y="-12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30.xml"/><Relationship Id="rId143" Type="http://schemas.openxmlformats.org/officeDocument/2006/relationships/slide" Target="slides/slide131.xml"/><Relationship Id="rId144" Type="http://schemas.openxmlformats.org/officeDocument/2006/relationships/slide" Target="slides/slide132.xml"/><Relationship Id="rId145" Type="http://schemas.openxmlformats.org/officeDocument/2006/relationships/slide" Target="slides/slide133.xml"/><Relationship Id="rId146" Type="http://schemas.openxmlformats.org/officeDocument/2006/relationships/slide" Target="slides/slide134.xml"/><Relationship Id="rId147" Type="http://schemas.openxmlformats.org/officeDocument/2006/relationships/slide" Target="slides/slide135.xml"/><Relationship Id="rId148" Type="http://schemas.openxmlformats.org/officeDocument/2006/relationships/slide" Target="slides/slide136.xml"/><Relationship Id="rId149" Type="http://schemas.openxmlformats.org/officeDocument/2006/relationships/slide" Target="slides/slide137.xml"/><Relationship Id="rId180" Type="http://schemas.openxmlformats.org/officeDocument/2006/relationships/slide" Target="slides/slide168.xml"/><Relationship Id="rId181" Type="http://schemas.openxmlformats.org/officeDocument/2006/relationships/slide" Target="slides/slide169.xml"/><Relationship Id="rId182" Type="http://schemas.openxmlformats.org/officeDocument/2006/relationships/slide" Target="slides/slide170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83" Type="http://schemas.openxmlformats.org/officeDocument/2006/relationships/slide" Target="slides/slide171.xml"/><Relationship Id="rId184" Type="http://schemas.openxmlformats.org/officeDocument/2006/relationships/slide" Target="slides/slide172.xml"/><Relationship Id="rId185" Type="http://schemas.openxmlformats.org/officeDocument/2006/relationships/slide" Target="slides/slide173.xml"/><Relationship Id="rId186" Type="http://schemas.openxmlformats.org/officeDocument/2006/relationships/slide" Target="slides/slide174.xml"/><Relationship Id="rId187" Type="http://schemas.openxmlformats.org/officeDocument/2006/relationships/slide" Target="slides/slide175.xml"/><Relationship Id="rId188" Type="http://schemas.openxmlformats.org/officeDocument/2006/relationships/slide" Target="slides/slide176.xml"/><Relationship Id="rId189" Type="http://schemas.openxmlformats.org/officeDocument/2006/relationships/slide" Target="slides/slide177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Relationship Id="rId110" Type="http://schemas.openxmlformats.org/officeDocument/2006/relationships/slide" Target="slides/slide98.xml"/><Relationship Id="rId111" Type="http://schemas.openxmlformats.org/officeDocument/2006/relationships/slide" Target="slides/slide99.xml"/><Relationship Id="rId112" Type="http://schemas.openxmlformats.org/officeDocument/2006/relationships/slide" Target="slides/slide100.xml"/><Relationship Id="rId113" Type="http://schemas.openxmlformats.org/officeDocument/2006/relationships/slide" Target="slides/slide101.xml"/><Relationship Id="rId114" Type="http://schemas.openxmlformats.org/officeDocument/2006/relationships/slide" Target="slides/slide102.xml"/><Relationship Id="rId115" Type="http://schemas.openxmlformats.org/officeDocument/2006/relationships/slide" Target="slides/slide103.xml"/><Relationship Id="rId116" Type="http://schemas.openxmlformats.org/officeDocument/2006/relationships/slide" Target="slides/slide104.xml"/><Relationship Id="rId117" Type="http://schemas.openxmlformats.org/officeDocument/2006/relationships/slide" Target="slides/slide105.xml"/><Relationship Id="rId118" Type="http://schemas.openxmlformats.org/officeDocument/2006/relationships/slide" Target="slides/slide106.xml"/><Relationship Id="rId119" Type="http://schemas.openxmlformats.org/officeDocument/2006/relationships/slide" Target="slides/slide107.xml"/><Relationship Id="rId150" Type="http://schemas.openxmlformats.org/officeDocument/2006/relationships/slide" Target="slides/slide138.xml"/><Relationship Id="rId151" Type="http://schemas.openxmlformats.org/officeDocument/2006/relationships/slide" Target="slides/slide139.xml"/><Relationship Id="rId152" Type="http://schemas.openxmlformats.org/officeDocument/2006/relationships/slide" Target="slides/slide14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153" Type="http://schemas.openxmlformats.org/officeDocument/2006/relationships/slide" Target="slides/slide141.xml"/><Relationship Id="rId154" Type="http://schemas.openxmlformats.org/officeDocument/2006/relationships/slide" Target="slides/slide142.xml"/><Relationship Id="rId155" Type="http://schemas.openxmlformats.org/officeDocument/2006/relationships/slide" Target="slides/slide143.xml"/><Relationship Id="rId156" Type="http://schemas.openxmlformats.org/officeDocument/2006/relationships/slide" Target="slides/slide144.xml"/><Relationship Id="rId157" Type="http://schemas.openxmlformats.org/officeDocument/2006/relationships/slide" Target="slides/slide145.xml"/><Relationship Id="rId158" Type="http://schemas.openxmlformats.org/officeDocument/2006/relationships/slide" Target="slides/slide146.xml"/><Relationship Id="rId159" Type="http://schemas.openxmlformats.org/officeDocument/2006/relationships/slide" Target="slides/slide147.xml"/><Relationship Id="rId190" Type="http://schemas.openxmlformats.org/officeDocument/2006/relationships/slide" Target="slides/slide178.xml"/><Relationship Id="rId191" Type="http://schemas.openxmlformats.org/officeDocument/2006/relationships/slide" Target="slides/slide179.xml"/><Relationship Id="rId192" Type="http://schemas.openxmlformats.org/officeDocument/2006/relationships/slide" Target="slides/slide180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193" Type="http://schemas.openxmlformats.org/officeDocument/2006/relationships/slide" Target="slides/slide181.xml"/><Relationship Id="rId194" Type="http://schemas.openxmlformats.org/officeDocument/2006/relationships/slide" Target="slides/slide182.xml"/><Relationship Id="rId195" Type="http://schemas.openxmlformats.org/officeDocument/2006/relationships/slide" Target="slides/slide183.xml"/><Relationship Id="rId196" Type="http://schemas.openxmlformats.org/officeDocument/2006/relationships/slide" Target="slides/slide184.xml"/><Relationship Id="rId197" Type="http://schemas.openxmlformats.org/officeDocument/2006/relationships/slide" Target="slides/slide185.xml"/><Relationship Id="rId198" Type="http://schemas.openxmlformats.org/officeDocument/2006/relationships/slide" Target="slides/slide186.xml"/><Relationship Id="rId199" Type="http://schemas.openxmlformats.org/officeDocument/2006/relationships/slide" Target="slides/slide187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97" Type="http://schemas.openxmlformats.org/officeDocument/2006/relationships/slide" Target="slides/slide85.xml"/><Relationship Id="rId98" Type="http://schemas.openxmlformats.org/officeDocument/2006/relationships/slide" Target="slides/slide86.xml"/><Relationship Id="rId99" Type="http://schemas.openxmlformats.org/officeDocument/2006/relationships/slide" Target="slides/slide87.xml"/><Relationship Id="rId120" Type="http://schemas.openxmlformats.org/officeDocument/2006/relationships/slide" Target="slides/slide108.xml"/><Relationship Id="rId121" Type="http://schemas.openxmlformats.org/officeDocument/2006/relationships/slide" Target="slides/slide109.xml"/><Relationship Id="rId122" Type="http://schemas.openxmlformats.org/officeDocument/2006/relationships/slide" Target="slides/slide110.xml"/><Relationship Id="rId123" Type="http://schemas.openxmlformats.org/officeDocument/2006/relationships/slide" Target="slides/slide111.xml"/><Relationship Id="rId124" Type="http://schemas.openxmlformats.org/officeDocument/2006/relationships/slide" Target="slides/slide112.xml"/><Relationship Id="rId125" Type="http://schemas.openxmlformats.org/officeDocument/2006/relationships/slide" Target="slides/slide113.xml"/><Relationship Id="rId126" Type="http://schemas.openxmlformats.org/officeDocument/2006/relationships/slide" Target="slides/slide114.xml"/><Relationship Id="rId127" Type="http://schemas.openxmlformats.org/officeDocument/2006/relationships/slide" Target="slides/slide115.xml"/><Relationship Id="rId128" Type="http://schemas.openxmlformats.org/officeDocument/2006/relationships/slide" Target="slides/slide116.xml"/><Relationship Id="rId129" Type="http://schemas.openxmlformats.org/officeDocument/2006/relationships/slide" Target="slides/slide117.xml"/><Relationship Id="rId160" Type="http://schemas.openxmlformats.org/officeDocument/2006/relationships/slide" Target="slides/slide148.xml"/><Relationship Id="rId161" Type="http://schemas.openxmlformats.org/officeDocument/2006/relationships/slide" Target="slides/slide149.xml"/><Relationship Id="rId162" Type="http://schemas.openxmlformats.org/officeDocument/2006/relationships/slide" Target="slides/slide150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163" Type="http://schemas.openxmlformats.org/officeDocument/2006/relationships/slide" Target="slides/slide151.xml"/><Relationship Id="rId164" Type="http://schemas.openxmlformats.org/officeDocument/2006/relationships/slide" Target="slides/slide152.xml"/><Relationship Id="rId165" Type="http://schemas.openxmlformats.org/officeDocument/2006/relationships/slide" Target="slides/slide153.xml"/><Relationship Id="rId166" Type="http://schemas.openxmlformats.org/officeDocument/2006/relationships/slide" Target="slides/slide154.xml"/><Relationship Id="rId167" Type="http://schemas.openxmlformats.org/officeDocument/2006/relationships/slide" Target="slides/slide155.xml"/><Relationship Id="rId168" Type="http://schemas.openxmlformats.org/officeDocument/2006/relationships/slide" Target="slides/slide156.xml"/><Relationship Id="rId169" Type="http://schemas.openxmlformats.org/officeDocument/2006/relationships/slide" Target="slides/slide157.xml"/><Relationship Id="rId200" Type="http://schemas.openxmlformats.org/officeDocument/2006/relationships/notesMaster" Target="notesMasters/notesMaster1.xml"/><Relationship Id="rId201" Type="http://schemas.openxmlformats.org/officeDocument/2006/relationships/printerSettings" Target="printerSettings/printerSettings1.bin"/><Relationship Id="rId202" Type="http://schemas.openxmlformats.org/officeDocument/2006/relationships/presProps" Target="presProps.xml"/><Relationship Id="rId203" Type="http://schemas.openxmlformats.org/officeDocument/2006/relationships/viewProps" Target="viewProps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204" Type="http://schemas.openxmlformats.org/officeDocument/2006/relationships/theme" Target="theme/theme1.xml"/><Relationship Id="rId205" Type="http://schemas.openxmlformats.org/officeDocument/2006/relationships/tableStyles" Target="tableStyles.xml"/><Relationship Id="rId130" Type="http://schemas.openxmlformats.org/officeDocument/2006/relationships/slide" Target="slides/slide118.xml"/><Relationship Id="rId131" Type="http://schemas.openxmlformats.org/officeDocument/2006/relationships/slide" Target="slides/slide119.xml"/><Relationship Id="rId132" Type="http://schemas.openxmlformats.org/officeDocument/2006/relationships/slide" Target="slides/slide120.xml"/><Relationship Id="rId133" Type="http://schemas.openxmlformats.org/officeDocument/2006/relationships/slide" Target="slides/slide121.xml"/><Relationship Id="rId134" Type="http://schemas.openxmlformats.org/officeDocument/2006/relationships/slide" Target="slides/slide122.xml"/><Relationship Id="rId135" Type="http://schemas.openxmlformats.org/officeDocument/2006/relationships/slide" Target="slides/slide123.xml"/><Relationship Id="rId136" Type="http://schemas.openxmlformats.org/officeDocument/2006/relationships/slide" Target="slides/slide124.xml"/><Relationship Id="rId137" Type="http://schemas.openxmlformats.org/officeDocument/2006/relationships/slide" Target="slides/slide125.xml"/><Relationship Id="rId138" Type="http://schemas.openxmlformats.org/officeDocument/2006/relationships/slide" Target="slides/slide126.xml"/><Relationship Id="rId139" Type="http://schemas.openxmlformats.org/officeDocument/2006/relationships/slide" Target="slides/slide127.xml"/><Relationship Id="rId170" Type="http://schemas.openxmlformats.org/officeDocument/2006/relationships/slide" Target="slides/slide158.xml"/><Relationship Id="rId171" Type="http://schemas.openxmlformats.org/officeDocument/2006/relationships/slide" Target="slides/slide159.xml"/><Relationship Id="rId172" Type="http://schemas.openxmlformats.org/officeDocument/2006/relationships/slide" Target="slides/slide160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173" Type="http://schemas.openxmlformats.org/officeDocument/2006/relationships/slide" Target="slides/slide161.xml"/><Relationship Id="rId174" Type="http://schemas.openxmlformats.org/officeDocument/2006/relationships/slide" Target="slides/slide162.xml"/><Relationship Id="rId175" Type="http://schemas.openxmlformats.org/officeDocument/2006/relationships/slide" Target="slides/slide163.xml"/><Relationship Id="rId176" Type="http://schemas.openxmlformats.org/officeDocument/2006/relationships/slide" Target="slides/slide164.xml"/><Relationship Id="rId177" Type="http://schemas.openxmlformats.org/officeDocument/2006/relationships/slide" Target="slides/slide165.xml"/><Relationship Id="rId178" Type="http://schemas.openxmlformats.org/officeDocument/2006/relationships/slide" Target="slides/slide166.xml"/><Relationship Id="rId179" Type="http://schemas.openxmlformats.org/officeDocument/2006/relationships/slide" Target="slides/slide16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100" Type="http://schemas.openxmlformats.org/officeDocument/2006/relationships/slide" Target="slides/slide88.xml"/><Relationship Id="rId101" Type="http://schemas.openxmlformats.org/officeDocument/2006/relationships/slide" Target="slides/slide89.xml"/><Relationship Id="rId102" Type="http://schemas.openxmlformats.org/officeDocument/2006/relationships/slide" Target="slides/slide90.xml"/><Relationship Id="rId103" Type="http://schemas.openxmlformats.org/officeDocument/2006/relationships/slide" Target="slides/slide91.xml"/><Relationship Id="rId104" Type="http://schemas.openxmlformats.org/officeDocument/2006/relationships/slide" Target="slides/slide92.xml"/><Relationship Id="rId105" Type="http://schemas.openxmlformats.org/officeDocument/2006/relationships/slide" Target="slides/slide93.xml"/><Relationship Id="rId106" Type="http://schemas.openxmlformats.org/officeDocument/2006/relationships/slide" Target="slides/slide94.xml"/><Relationship Id="rId107" Type="http://schemas.openxmlformats.org/officeDocument/2006/relationships/slide" Target="slides/slide95.xml"/><Relationship Id="rId108" Type="http://schemas.openxmlformats.org/officeDocument/2006/relationships/slide" Target="slides/slide96.xml"/><Relationship Id="rId109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40" Type="http://schemas.openxmlformats.org/officeDocument/2006/relationships/slide" Target="slides/slide128.xml"/><Relationship Id="rId141" Type="http://schemas.openxmlformats.org/officeDocument/2006/relationships/slide" Target="slides/slide1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1" Type="http://schemas.openxmlformats.org/officeDocument/2006/relationships/image" Target="../media/image145.png"/><Relationship Id="rId2" Type="http://schemas.openxmlformats.org/officeDocument/2006/relationships/image" Target="../media/image14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3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685800"/>
            <a:ext cx="4953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0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1302760-29CE-4CD6-B528-DFE110CAB34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450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10445-8372-4DEB-B49B-EEA78DA5F952}" type="slidenum">
              <a:rPr lang="it-IT" smtClean="0"/>
              <a:pPr/>
              <a:t>2</a:t>
            </a:fld>
            <a:endParaRPr lang="it-IT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FD25A4-7683-46EF-A8BE-AD8B1ED0F5E0}" type="slidenum">
              <a:rPr lang="it-IT" smtClean="0">
                <a:solidFill>
                  <a:srgbClr val="000000"/>
                </a:solidFill>
              </a:rPr>
              <a:pPr/>
              <a:t>18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EDE38C-4E47-4DD0-98DC-19A89F1E95F4}" type="slidenum">
              <a:rPr lang="it-IT" smtClean="0"/>
              <a:pPr/>
              <a:t>155</a:t>
            </a:fld>
            <a:endParaRPr lang="it-IT" smtClean="0"/>
          </a:p>
        </p:txBody>
      </p:sp>
      <p:sp>
        <p:nvSpPr>
          <p:cNvPr id="316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4C808-922D-479E-A03E-20C0D9DBB5EE}" type="slidenum">
              <a:rPr lang="it-IT" smtClean="0"/>
              <a:pPr/>
              <a:t>156</a:t>
            </a:fld>
            <a:endParaRPr lang="it-IT" smtClean="0"/>
          </a:p>
        </p:txBody>
      </p:sp>
      <p:sp>
        <p:nvSpPr>
          <p:cNvPr id="317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5AA85E-C82A-48FD-9A17-9AC7D41C12D6}" type="slidenum">
              <a:rPr lang="it-IT" smtClean="0"/>
              <a:pPr/>
              <a:t>157</a:t>
            </a:fld>
            <a:endParaRPr lang="it-IT" smtClean="0"/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9101BE1F-BB53-44F8-8CE1-183AE012A83E}" type="slidenum">
              <a:rPr lang="en-US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pPr eaLnBrk="1" hangingPunct="1"/>
              <a:t>162</a:t>
            </a:fld>
            <a:endParaRPr lang="en-US" smtClean="0">
              <a:solidFill>
                <a:srgbClr val="000000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3194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949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5FF7DB-1165-43DF-9864-A24CB88540C7}" type="slidenum">
              <a:rPr lang="it-IT" smtClean="0"/>
              <a:pPr/>
              <a:t>165</a:t>
            </a:fld>
            <a:endParaRPr lang="it-IT" smtClean="0"/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374D2-948A-40C5-889F-824E414ABF64}" type="slidenum">
              <a:rPr lang="it-IT" smtClean="0"/>
              <a:pPr/>
              <a:t>166</a:t>
            </a:fld>
            <a:endParaRPr lang="it-IT" smtClean="0"/>
          </a:p>
        </p:txBody>
      </p:sp>
      <p:sp>
        <p:nvSpPr>
          <p:cNvPr id="323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b="1" smtClean="0"/>
              <a:t>Figure 1.</a:t>
            </a:r>
            <a:r>
              <a:rPr lang="it-IT" smtClean="0"/>
              <a:t> Imprint establishment and propagation during gametogenesis and development. The paternal allele (</a:t>
            </a:r>
            <a:r>
              <a:rPr lang="it-IT" b="1" smtClean="0"/>
              <a:t>dashed line</a:t>
            </a:r>
            <a:r>
              <a:rPr lang="it-IT" smtClean="0"/>
              <a:t>) is imprinted and the maternal allele is expressed (</a:t>
            </a:r>
            <a:r>
              <a:rPr lang="it-IT" b="1" smtClean="0"/>
              <a:t>solid line</a:t>
            </a:r>
            <a:r>
              <a:rPr lang="it-IT" smtClean="0"/>
              <a:t>). The "imprint mark" (</a:t>
            </a:r>
            <a:r>
              <a:rPr lang="it-IT" b="1" smtClean="0"/>
              <a:t>black box</a:t>
            </a:r>
            <a:r>
              <a:rPr lang="it-IT" smtClean="0"/>
              <a:t>) represents a parental-specific methylation established during gametogenesis. </a:t>
            </a:r>
            <a:r>
              <a:rPr lang="it-IT" b="1" smtClean="0"/>
              <a:t>A</a:t>
            </a:r>
            <a:r>
              <a:rPr lang="it-IT" smtClean="0"/>
              <a:t>: The maternal and paternal genomes have different imprint patterns following fertilization. </a:t>
            </a:r>
            <a:r>
              <a:rPr lang="it-IT" b="1" smtClean="0"/>
              <a:t>B</a:t>
            </a:r>
            <a:r>
              <a:rPr lang="it-IT" smtClean="0"/>
              <a:t>: Both "imprint marks" and imprint reading are maintained during somatic cell division. </a:t>
            </a:r>
            <a:r>
              <a:rPr lang="it-IT" b="1" smtClean="0"/>
              <a:t>C</a:t>
            </a:r>
            <a:r>
              <a:rPr lang="it-IT" smtClean="0"/>
              <a:t>: The parental specific imprints are erased in the primordial germ cells. </a:t>
            </a:r>
            <a:r>
              <a:rPr lang="it-IT" b="1" smtClean="0"/>
              <a:t>D</a:t>
            </a:r>
            <a:r>
              <a:rPr lang="it-IT" smtClean="0"/>
              <a:t>: The appropriate "imprint marks" are reestablished for the next generation</a:t>
            </a:r>
          </a:p>
          <a:p>
            <a:pPr eaLnBrk="1" hangingPunct="1"/>
            <a:r>
              <a:rPr lang="it-IT" smtClean="0"/>
              <a:t>Am J Pathol 1999 Mar;154(3):635-47</a:t>
            </a:r>
          </a:p>
          <a:p>
            <a:pPr eaLnBrk="1" hangingPunct="1"/>
            <a:r>
              <a:rPr lang="it-IT" b="1" smtClean="0"/>
              <a:t>Genomic Imprinting: Implications for Human Disease </a:t>
            </a:r>
          </a:p>
          <a:p>
            <a:pPr eaLnBrk="1" hangingPunct="1"/>
            <a:r>
              <a:rPr lang="it-IT" b="1" smtClean="0"/>
              <a:t>J. Greg Falls* , David J. Pulford*  , Andrew A. Wylie*  and Randy L. Jirtle* 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BC59AD-4D45-47CC-8A67-6BBDC7A7B686}" type="slidenum">
              <a:rPr lang="it-IT" smtClean="0"/>
              <a:pPr/>
              <a:t>167</a:t>
            </a:fld>
            <a:endParaRPr lang="it-IT" smtClean="0"/>
          </a:p>
        </p:txBody>
      </p:sp>
      <p:sp>
        <p:nvSpPr>
          <p:cNvPr id="324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b="1" smtClean="0"/>
              <a:t>Figure 1.</a:t>
            </a:r>
            <a:r>
              <a:rPr lang="it-IT" smtClean="0"/>
              <a:t> Imprint establishment and propagation during gametogenesis and development. The paternal allele (</a:t>
            </a:r>
            <a:r>
              <a:rPr lang="it-IT" b="1" smtClean="0"/>
              <a:t>dashed line</a:t>
            </a:r>
            <a:r>
              <a:rPr lang="it-IT" smtClean="0"/>
              <a:t>) is imprinted and the maternal allele is expressed (</a:t>
            </a:r>
            <a:r>
              <a:rPr lang="it-IT" b="1" smtClean="0"/>
              <a:t>solid line</a:t>
            </a:r>
            <a:r>
              <a:rPr lang="it-IT" smtClean="0"/>
              <a:t>). The "imprint mark" (</a:t>
            </a:r>
            <a:r>
              <a:rPr lang="it-IT" b="1" smtClean="0"/>
              <a:t>black box</a:t>
            </a:r>
            <a:r>
              <a:rPr lang="it-IT" smtClean="0"/>
              <a:t>) represents a parental-specific methylation established during gametogenesis. </a:t>
            </a:r>
            <a:r>
              <a:rPr lang="it-IT" b="1" smtClean="0"/>
              <a:t>A</a:t>
            </a:r>
            <a:r>
              <a:rPr lang="it-IT" smtClean="0"/>
              <a:t>: The maternal and paternal genomes have different imprint patterns following fertilization. </a:t>
            </a:r>
            <a:r>
              <a:rPr lang="it-IT" b="1" smtClean="0"/>
              <a:t>B</a:t>
            </a:r>
            <a:r>
              <a:rPr lang="it-IT" smtClean="0"/>
              <a:t>: Both "imprint marks" and imprint reading are maintained during somatic cell division. </a:t>
            </a:r>
            <a:r>
              <a:rPr lang="it-IT" b="1" smtClean="0"/>
              <a:t>C</a:t>
            </a:r>
            <a:r>
              <a:rPr lang="it-IT" smtClean="0"/>
              <a:t>: The parental specific imprints are erased in the primordial germ cells. </a:t>
            </a:r>
            <a:r>
              <a:rPr lang="it-IT" b="1" smtClean="0"/>
              <a:t>D</a:t>
            </a:r>
            <a:r>
              <a:rPr lang="it-IT" smtClean="0"/>
              <a:t>: The appropriate "imprint marks" are reestablished for the next generation</a:t>
            </a:r>
          </a:p>
          <a:p>
            <a:pPr eaLnBrk="1" hangingPunct="1"/>
            <a:r>
              <a:rPr lang="it-IT" smtClean="0"/>
              <a:t>Am J Pathol 1999 Mar;154(3):635-47</a:t>
            </a:r>
          </a:p>
          <a:p>
            <a:pPr eaLnBrk="1" hangingPunct="1"/>
            <a:r>
              <a:rPr lang="it-IT" b="1" smtClean="0"/>
              <a:t>Genomic Imprinting: Implications for Human Disease </a:t>
            </a:r>
          </a:p>
          <a:p>
            <a:pPr eaLnBrk="1" hangingPunct="1"/>
            <a:r>
              <a:rPr lang="it-IT" b="1" smtClean="0"/>
              <a:t>J. Greg Falls* , David J. Pulford*  , Andrew A. Wylie*  and Randy L. Jirtle* 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970CF6-5AEA-4EF4-8204-33F8DC4F1195}" type="slidenum">
              <a:rPr lang="it-IT" smtClean="0"/>
              <a:pPr/>
              <a:t>175</a:t>
            </a:fld>
            <a:endParaRPr lang="it-IT" smtClean="0"/>
          </a:p>
        </p:txBody>
      </p:sp>
      <p:sp>
        <p:nvSpPr>
          <p:cNvPr id="325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23450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7F9520-0990-42A6-A0D7-76BC57AE9AAE}" type="slidenum">
              <a:rPr lang="it-IT" smtClean="0">
                <a:solidFill>
                  <a:srgbClr val="000000"/>
                </a:solidFill>
              </a:rPr>
              <a:pPr/>
              <a:t>21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5545D-F0D1-4B70-A4C8-6C19251E9F46}" type="slidenum">
              <a:rPr lang="it-IT" smtClean="0"/>
              <a:pPr/>
              <a:t>182</a:t>
            </a:fld>
            <a:endParaRPr lang="it-IT" smtClean="0"/>
          </a:p>
        </p:txBody>
      </p:sp>
      <p:sp>
        <p:nvSpPr>
          <p:cNvPr id="326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6E35E-3420-45E9-B2FA-109D46CC9DC0}" type="slidenum">
              <a:rPr lang="it-IT" smtClean="0"/>
              <a:pPr/>
              <a:t>186</a:t>
            </a:fld>
            <a:endParaRPr lang="it-IT" smtClean="0"/>
          </a:p>
        </p:txBody>
      </p:sp>
      <p:sp>
        <p:nvSpPr>
          <p:cNvPr id="327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2355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A7CA8-E47B-4099-BDBB-7AECDF26F96A}" type="slidenum">
              <a:rPr lang="it-IT" smtClean="0">
                <a:latin typeface="Arial" pitchFamily="34" charset="0"/>
              </a:rPr>
              <a:pPr/>
              <a:t>24</a:t>
            </a:fld>
            <a:endParaRPr lang="it-IT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20F534-F0C7-4A28-BA31-7009832A3085}" type="slidenum">
              <a:rPr lang="it-IT" smtClean="0"/>
              <a:pPr/>
              <a:t>26</a:t>
            </a:fld>
            <a:endParaRPr lang="it-IT" smtClean="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7B9B5B-319D-4F56-A589-905FE21DE31B}" type="slidenum">
              <a:rPr lang="it-IT" smtClean="0"/>
              <a:pPr/>
              <a:t>28</a:t>
            </a:fld>
            <a:endParaRPr lang="it-IT" smtClean="0"/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4F9E04-0A31-4EF7-9C03-CC7FF8E4C359}" type="slidenum">
              <a:rPr lang="it-IT" smtClean="0"/>
              <a:pPr/>
              <a:t>29</a:t>
            </a:fld>
            <a:endParaRPr lang="it-IT" smtClean="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34B7E-0E20-4C94-9872-ACC25DE37982}" type="slidenum">
              <a:rPr lang="it-IT" smtClean="0"/>
              <a:pPr/>
              <a:t>30</a:t>
            </a:fld>
            <a:endParaRPr lang="it-IT" smtClean="0"/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60A12B-004A-4C92-86A8-818E7A1CC526}" type="slidenum">
              <a:rPr lang="it-IT" smtClean="0"/>
              <a:pPr/>
              <a:t>32</a:t>
            </a:fld>
            <a:endParaRPr lang="it-IT" smtClean="0"/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0E2083-6DD2-40C5-BEAD-9A122614EF7C}" type="slidenum">
              <a:rPr lang="it-IT" smtClean="0"/>
              <a:pPr/>
              <a:t>33</a:t>
            </a:fld>
            <a:endParaRPr lang="it-IT" smtClean="0"/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B6ECB-0982-4688-BB4D-631BD606DAEA}" type="slidenum">
              <a:rPr lang="it-IT" smtClean="0"/>
              <a:pPr/>
              <a:t>34</a:t>
            </a:fld>
            <a:endParaRPr lang="it-IT" smtClean="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60A68-4753-415F-959C-CC07E43E0506}" type="slidenum">
              <a:rPr lang="it-IT" smtClean="0"/>
              <a:pPr/>
              <a:t>10</a:t>
            </a:fld>
            <a:endParaRPr lang="it-IT" smtClean="0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24BA9-C580-46F5-AD6A-4C97DBD9C117}" type="slidenum">
              <a:rPr lang="it-IT" smtClean="0"/>
              <a:pPr/>
              <a:t>35</a:t>
            </a:fld>
            <a:endParaRPr lang="it-IT" smtClean="0"/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DA9BC-6A01-46D1-AF86-80F3DD9A37E3}" type="slidenum">
              <a:rPr lang="it-IT" smtClean="0"/>
              <a:pPr/>
              <a:t>36</a:t>
            </a:fld>
            <a:endParaRPr lang="it-IT" smtClean="0"/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DE7FCB-C389-4234-9DBE-09B0D9BF0E4A}" type="slidenum">
              <a:rPr lang="it-IT" smtClean="0">
                <a:solidFill>
                  <a:srgbClr val="000000"/>
                </a:solidFill>
              </a:rPr>
              <a:pPr/>
              <a:t>37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73889-66D6-45B3-9644-9BECFACB31BF}" type="slidenum">
              <a:rPr lang="it-IT" smtClean="0">
                <a:solidFill>
                  <a:srgbClr val="000000"/>
                </a:solidFill>
              </a:rPr>
              <a:pPr/>
              <a:t>38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C5A1D1-BD6F-493D-8E9A-D2E9B86E218B}" type="slidenum">
              <a:rPr lang="it-IT" smtClean="0">
                <a:solidFill>
                  <a:srgbClr val="000000"/>
                </a:solidFill>
              </a:rPr>
              <a:pPr/>
              <a:t>39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5DF62-71A3-4DED-9BD4-D5628FDB08F3}" type="slidenum">
              <a:rPr lang="it-IT" smtClean="0"/>
              <a:pPr/>
              <a:t>40</a:t>
            </a:fld>
            <a:endParaRPr lang="it-IT" smtClean="0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471634-C834-4640-B564-04B9E7DD937D}" type="slidenum">
              <a:rPr lang="it-IT" smtClean="0"/>
              <a:pPr/>
              <a:t>41</a:t>
            </a:fld>
            <a:endParaRPr lang="it-IT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D4F95C-87FC-4AA0-AB34-7427CB97E820}" type="slidenum">
              <a:rPr lang="it-IT" smtClean="0"/>
              <a:pPr/>
              <a:t>42</a:t>
            </a:fld>
            <a:endParaRPr lang="it-IT" smtClean="0"/>
          </a:p>
        </p:txBody>
      </p:sp>
      <p:sp>
        <p:nvSpPr>
          <p:cNvPr id="250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029961-67BF-4F62-9E0E-A885C83710DF}" type="slidenum">
              <a:rPr lang="it-IT" smtClean="0"/>
              <a:pPr/>
              <a:t>43</a:t>
            </a:fld>
            <a:endParaRPr lang="it-IT" smtClean="0"/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D74C3-11B1-418A-8AEE-1F62BD7A582F}" type="slidenum">
              <a:rPr lang="it-IT" smtClean="0"/>
              <a:pPr/>
              <a:t>44</a:t>
            </a:fld>
            <a:endParaRPr lang="it-IT" smtClean="0"/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8C7132-3348-4FFE-9C6D-85C98F70C9A5}" type="slidenum">
              <a:rPr lang="it-IT" smtClean="0"/>
              <a:pPr/>
              <a:t>11</a:t>
            </a:fld>
            <a:endParaRPr lang="it-IT" smtClean="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D2C692-BAEA-4260-80C3-C83187075DE8}" type="slidenum">
              <a:rPr lang="it-IT" smtClean="0"/>
              <a:pPr/>
              <a:t>45</a:t>
            </a:fld>
            <a:endParaRPr lang="it-IT" smtClean="0"/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BEB859-5603-4704-BB94-DFBB8FC49B84}" type="slidenum">
              <a:rPr lang="it-IT" smtClean="0"/>
              <a:pPr/>
              <a:t>46</a:t>
            </a:fld>
            <a:endParaRPr lang="it-IT" smtClean="0"/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45A1D6-2764-4FDC-BB29-26FA0558F5D2}" type="slidenum">
              <a:rPr lang="it-IT" smtClean="0"/>
              <a:pPr/>
              <a:t>47</a:t>
            </a:fld>
            <a:endParaRPr lang="it-IT" smtClean="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08570-DF7E-47BA-A597-A86F3D7966B9}" type="slidenum">
              <a:rPr lang="it-IT" smtClean="0"/>
              <a:pPr/>
              <a:t>48</a:t>
            </a:fld>
            <a:endParaRPr lang="it-IT" smtClean="0"/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840CB-BBAF-4525-874D-560394776447}" type="slidenum">
              <a:rPr lang="it-IT" smtClean="0"/>
              <a:pPr/>
              <a:t>49</a:t>
            </a:fld>
            <a:endParaRPr lang="it-IT" smtClean="0"/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ED51A0-898D-4354-A497-DEFDC48C2379}" type="slidenum">
              <a:rPr lang="it-IT" smtClean="0">
                <a:solidFill>
                  <a:srgbClr val="000000"/>
                </a:solidFill>
              </a:rPr>
              <a:pPr/>
              <a:t>50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FD71BD-648B-46A6-8DC4-E6E808EAEFFA}" type="slidenum">
              <a:rPr lang="it-IT" smtClean="0">
                <a:solidFill>
                  <a:srgbClr val="000000"/>
                </a:solidFill>
              </a:rPr>
              <a:pPr/>
              <a:t>51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48F06-1D99-492B-8A17-0C291084C8F4}" type="slidenum">
              <a:rPr lang="it-IT" smtClean="0">
                <a:solidFill>
                  <a:srgbClr val="000000"/>
                </a:solidFill>
              </a:rPr>
              <a:pPr/>
              <a:t>52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FC0402-03F2-42C9-B374-FDB21D29F224}" type="slidenum">
              <a:rPr lang="it-IT" smtClean="0"/>
              <a:pPr/>
              <a:t>53</a:t>
            </a:fld>
            <a:endParaRPr lang="it-IT" smtClean="0"/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20DF7-417F-4389-A071-66F729CB2290}" type="slidenum">
              <a:rPr lang="it-IT" smtClean="0"/>
              <a:pPr/>
              <a:t>54</a:t>
            </a:fld>
            <a:endParaRPr lang="it-IT" smtClean="0"/>
          </a:p>
        </p:txBody>
      </p:sp>
      <p:sp>
        <p:nvSpPr>
          <p:cNvPr id="263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E6417-6F19-44FB-B5DF-EA51F399BCD4}" type="slidenum">
              <a:rPr lang="it-IT" smtClean="0"/>
              <a:pPr/>
              <a:t>12</a:t>
            </a:fld>
            <a:endParaRPr lang="it-IT" smtClean="0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A992-DBC0-4E4D-AEFE-9A303BF06089}" type="slidenum">
              <a:rPr lang="it-IT" smtClean="0"/>
              <a:pPr/>
              <a:t>55</a:t>
            </a:fld>
            <a:endParaRPr lang="it-IT" smtClean="0"/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3DA4D3-CA1D-4C6B-AA5E-B0E4107B3378}" type="slidenum">
              <a:rPr lang="it-IT" smtClean="0"/>
              <a:pPr/>
              <a:t>56</a:t>
            </a:fld>
            <a:endParaRPr lang="it-IT" smtClean="0"/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00BEC4-4312-4217-8014-3746AB425A23}" type="slidenum">
              <a:rPr lang="it-IT" smtClean="0"/>
              <a:pPr/>
              <a:t>57</a:t>
            </a:fld>
            <a:endParaRPr lang="it-IT" smtClean="0"/>
          </a:p>
        </p:txBody>
      </p:sp>
      <p:sp>
        <p:nvSpPr>
          <p:cNvPr id="266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4FFA3-7D2E-4BA9-BFB7-072976A98C19}" type="slidenum">
              <a:rPr lang="it-IT" smtClean="0"/>
              <a:pPr/>
              <a:t>58</a:t>
            </a:fld>
            <a:endParaRPr lang="it-IT" smtClean="0"/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83FABF-ED1B-4C59-92C5-004DBDA86E45}" type="slidenum">
              <a:rPr lang="it-IT" smtClean="0"/>
              <a:pPr/>
              <a:t>59</a:t>
            </a:fld>
            <a:endParaRPr lang="it-IT" smtClean="0"/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303C0-3239-4908-BF09-07E23C4C5A75}" type="slidenum">
              <a:rPr lang="it-IT" smtClean="0"/>
              <a:pPr/>
              <a:t>62</a:t>
            </a:fld>
            <a:endParaRPr lang="it-IT" smtClean="0"/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1BFEB7-BA75-4909-816F-77986FA9852D}" type="slidenum">
              <a:rPr lang="it-IT" smtClean="0">
                <a:solidFill>
                  <a:srgbClr val="000000"/>
                </a:solidFill>
              </a:rPr>
              <a:pPr/>
              <a:t>63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05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2805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2BBE0C5-FDA7-1C46-94F4-42308E0489DC}" type="slidenum">
              <a:rPr lang="it-IT"/>
              <a:pPr eaLnBrk="1" hangingPunct="1"/>
              <a:t>66</a:t>
            </a:fld>
            <a:endParaRPr lang="it-IT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16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281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F2E873F-4A7D-7B41-B004-26DAAF879E3C}" type="slidenum">
              <a:rPr lang="it-IT"/>
              <a:pPr eaLnBrk="1" hangingPunct="1"/>
              <a:t>67</a:t>
            </a:fld>
            <a:endParaRPr lang="it-IT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18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291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4B68429C-20D8-684A-8661-356F0DC2A4AD}" type="slidenum">
              <a:rPr lang="it-IT"/>
              <a:pPr eaLnBrk="1" hangingPunct="1"/>
              <a:t>68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48B13-06E2-4113-846B-75B74C0E0B47}" type="slidenum">
              <a:rPr lang="it-IT" smtClean="0"/>
              <a:pPr/>
              <a:t>13</a:t>
            </a:fld>
            <a:endParaRPr lang="it-IT" smtClean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7F8B87-CCD6-4A5D-BA4D-E68865F4BF87}" type="slidenum">
              <a:rPr lang="it-IT" smtClean="0"/>
              <a:pPr/>
              <a:t>69</a:t>
            </a:fld>
            <a:endParaRPr lang="it-IT" smtClean="0"/>
          </a:p>
        </p:txBody>
      </p:sp>
      <p:sp>
        <p:nvSpPr>
          <p:cNvPr id="271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F4F9C0-0768-4544-BE89-6E7EDA55521C}" type="slidenum">
              <a:rPr lang="it-IT" smtClean="0"/>
              <a:pPr/>
              <a:t>70</a:t>
            </a:fld>
            <a:endParaRPr lang="it-IT" smtClean="0"/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7C142A-A044-4B44-AC5C-4D345868BC04}" type="slidenum">
              <a:rPr lang="it-IT" smtClean="0"/>
              <a:pPr/>
              <a:t>71</a:t>
            </a:fld>
            <a:endParaRPr lang="it-IT" smtClean="0"/>
          </a:p>
        </p:txBody>
      </p:sp>
      <p:sp>
        <p:nvSpPr>
          <p:cNvPr id="273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063FD3-9633-4519-808C-926028421123}" type="slidenum">
              <a:rPr lang="it-IT" smtClean="0"/>
              <a:pPr/>
              <a:t>72</a:t>
            </a:fld>
            <a:endParaRPr lang="it-IT" smtClean="0"/>
          </a:p>
        </p:txBody>
      </p:sp>
      <p:sp>
        <p:nvSpPr>
          <p:cNvPr id="274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EA2B2C-A684-48C3-8FB5-C102A82A10A5}" type="slidenum">
              <a:rPr lang="it-IT" smtClean="0">
                <a:solidFill>
                  <a:srgbClr val="000000"/>
                </a:solidFill>
              </a:rPr>
              <a:pPr/>
              <a:t>73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C47790-29D7-4F2B-BA69-DE5D1CAE3522}" type="slidenum">
              <a:rPr lang="it-IT" smtClean="0"/>
              <a:pPr/>
              <a:t>74</a:t>
            </a:fld>
            <a:endParaRPr lang="it-IT" smtClean="0"/>
          </a:p>
        </p:txBody>
      </p:sp>
      <p:sp>
        <p:nvSpPr>
          <p:cNvPr id="276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ECEF5-8688-4D1F-A751-0C3BE15F3778}" type="slidenum">
              <a:rPr lang="it-IT" smtClean="0"/>
              <a:pPr/>
              <a:t>75</a:t>
            </a:fld>
            <a:endParaRPr lang="it-IT" smtClean="0"/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A9DB40-E143-44DC-9A55-9E0683D8A0A2}" type="slidenum">
              <a:rPr lang="it-IT" smtClean="0"/>
              <a:pPr/>
              <a:t>79</a:t>
            </a:fld>
            <a:endParaRPr lang="it-IT" smtClean="0"/>
          </a:p>
        </p:txBody>
      </p:sp>
      <p:sp>
        <p:nvSpPr>
          <p:cNvPr id="278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28417F-CA14-4436-B63A-DDB32E721853}" type="slidenum">
              <a:rPr lang="it-IT" smtClean="0"/>
              <a:pPr/>
              <a:t>80</a:t>
            </a:fld>
            <a:endParaRPr lang="it-IT" smtClean="0"/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20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3020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A3A7711-029B-724E-AE79-045F4008EBD8}" type="slidenum">
              <a:rPr lang="it-IT"/>
              <a:pPr eaLnBrk="1" hangingPunct="1"/>
              <a:t>84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6A202-E1E7-44CC-A584-F0D5577B1A78}" type="slidenum">
              <a:rPr lang="it-IT" smtClean="0">
                <a:solidFill>
                  <a:srgbClr val="000000"/>
                </a:solidFill>
              </a:rPr>
              <a:pPr/>
              <a:t>14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310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30310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0A08EA6-E697-CB40-AF38-614D4AEF8D53}" type="slidenum">
              <a:rPr lang="it-IT"/>
              <a:pPr eaLnBrk="1" hangingPunct="1"/>
              <a:t>86</a:t>
            </a:fld>
            <a:endParaRPr lang="it-IT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413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30413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E61F71C9-D48C-8047-8893-48C8D2AC535F}" type="slidenum">
              <a:rPr lang="it-IT"/>
              <a:pPr eaLnBrk="1" hangingPunct="1"/>
              <a:t>87</a:t>
            </a:fld>
            <a:endParaRPr lang="it-IT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617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3061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2E7D1D2-7612-054F-8B86-507E72CC35BB}" type="slidenum">
              <a:rPr lang="it-IT"/>
              <a:pPr eaLnBrk="1" hangingPunct="1"/>
              <a:t>88</a:t>
            </a:fld>
            <a:endParaRPr lang="it-IT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1B6C26-74AB-4CD0-A09D-02053E06FD26}" type="slidenum">
              <a:rPr lang="it-IT" smtClean="0"/>
              <a:pPr/>
              <a:t>89</a:t>
            </a:fld>
            <a:endParaRPr lang="it-IT" smtClean="0"/>
          </a:p>
        </p:txBody>
      </p:sp>
      <p:sp>
        <p:nvSpPr>
          <p:cNvPr id="280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CEAB9-333D-44A0-A888-E10F8311668E}" type="slidenum">
              <a:rPr lang="it-IT" smtClean="0"/>
              <a:pPr/>
              <a:t>91</a:t>
            </a:fld>
            <a:endParaRPr lang="it-IT" smtClean="0"/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552AF0-357D-46AE-84C7-844AFCA6F37B}" type="slidenum">
              <a:rPr lang="it-IT" smtClean="0"/>
              <a:pPr/>
              <a:t>92</a:t>
            </a:fld>
            <a:endParaRPr lang="it-IT" smtClean="0"/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0E5B61-88CE-419A-8C7F-FEAAE1338921}" type="slidenum">
              <a:rPr lang="it-IT" smtClean="0"/>
              <a:pPr/>
              <a:t>93</a:t>
            </a:fld>
            <a:endParaRPr lang="it-IT" smtClean="0"/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02C028-B8B9-4AF7-B08F-63E6F21D53D7}" type="slidenum">
              <a:rPr lang="it-IT" smtClean="0">
                <a:solidFill>
                  <a:srgbClr val="000000"/>
                </a:solidFill>
              </a:rPr>
              <a:pPr/>
              <a:t>101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EDE9FF-1797-4D5F-8B64-DDB86B6D0363}" type="slidenum">
              <a:rPr lang="it-IT" smtClean="0"/>
              <a:pPr/>
              <a:t>102</a:t>
            </a:fld>
            <a:endParaRPr lang="it-IT" smtClean="0"/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9E9E5-9177-44ED-A0F2-5E40F3D2F872}" type="slidenum">
              <a:rPr lang="it-IT" smtClean="0"/>
              <a:pPr/>
              <a:t>103</a:t>
            </a:fld>
            <a:endParaRPr lang="it-IT" smtClean="0"/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2304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1D3F28-CD63-4E64-958A-DB0CD8F20325}" type="slidenum">
              <a:rPr lang="it-IT" smtClean="0">
                <a:solidFill>
                  <a:srgbClr val="000000"/>
                </a:solidFill>
              </a:rPr>
              <a:pPr/>
              <a:t>15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BC264-8A28-46FC-9DAF-2B7A8AA32CC7}" type="slidenum">
              <a:rPr lang="it-IT" smtClean="0"/>
              <a:pPr/>
              <a:t>105</a:t>
            </a:fld>
            <a:endParaRPr lang="it-IT" smtClean="0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8E427-7AF7-44EC-A2C8-B29C2A02E4AE}" type="slidenum">
              <a:rPr lang="it-IT" smtClean="0"/>
              <a:pPr/>
              <a:t>106</a:t>
            </a:fld>
            <a:endParaRPr lang="it-IT" smtClean="0"/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737A59-1860-41D0-8FDD-93D1209622E7}" type="slidenum">
              <a:rPr lang="it-IT" smtClean="0"/>
              <a:pPr/>
              <a:t>108</a:t>
            </a:fld>
            <a:endParaRPr lang="it-IT" smtClean="0"/>
          </a:p>
        </p:txBody>
      </p:sp>
      <p:sp>
        <p:nvSpPr>
          <p:cNvPr id="290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F9D18-2854-4127-83A9-621FCDAE207D}" type="slidenum">
              <a:rPr lang="it-IT" smtClean="0"/>
              <a:pPr/>
              <a:t>109</a:t>
            </a:fld>
            <a:endParaRPr lang="it-IT" smtClean="0"/>
          </a:p>
        </p:txBody>
      </p:sp>
      <p:sp>
        <p:nvSpPr>
          <p:cNvPr id="291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4D4060-69E6-4792-BB3F-46C79625F18F}" type="slidenum">
              <a:rPr lang="it-IT" smtClean="0"/>
              <a:pPr/>
              <a:t>111</a:t>
            </a:fld>
            <a:endParaRPr lang="it-IT" smtClean="0"/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44707-772A-46EB-A88B-E643ADFF7BAE}" type="slidenum">
              <a:rPr lang="it-IT" smtClean="0"/>
              <a:pPr/>
              <a:t>112</a:t>
            </a:fld>
            <a:endParaRPr lang="it-IT" smtClean="0"/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7D06DC-3A6B-4551-921E-9DDE8A7771D5}" type="slidenum">
              <a:rPr lang="it-IT" smtClean="0"/>
              <a:pPr/>
              <a:t>120</a:t>
            </a:fld>
            <a:endParaRPr lang="it-IT" smtClean="0"/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1524E-A144-4060-87FD-BCD54067D29B}" type="slidenum">
              <a:rPr lang="it-IT" smtClean="0"/>
              <a:pPr/>
              <a:t>127</a:t>
            </a:fld>
            <a:endParaRPr lang="it-IT" smtClean="0"/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FF084-1CE7-4F87-BB0B-E22B1DB1AA4B}" type="slidenum">
              <a:rPr lang="it-IT" smtClean="0"/>
              <a:pPr/>
              <a:t>129</a:t>
            </a:fld>
            <a:endParaRPr lang="it-IT" smtClean="0"/>
          </a:p>
        </p:txBody>
      </p:sp>
      <p:sp>
        <p:nvSpPr>
          <p:cNvPr id="296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AA839B-5071-4E4C-BEE5-FC039690ABBD}" type="slidenum">
              <a:rPr lang="it-IT" smtClean="0"/>
              <a:pPr/>
              <a:t>130</a:t>
            </a:fld>
            <a:endParaRPr lang="it-IT" smtClean="0"/>
          </a:p>
        </p:txBody>
      </p:sp>
      <p:sp>
        <p:nvSpPr>
          <p:cNvPr id="328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0EE4DA-FD59-4831-96AC-A921A6879B5C}" type="slidenum">
              <a:rPr lang="it-IT" smtClean="0">
                <a:solidFill>
                  <a:srgbClr val="000000"/>
                </a:solidFill>
              </a:rPr>
              <a:pPr/>
              <a:t>16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6A062F-C931-4D6E-947D-79EC23EF7E76}" type="slidenum">
              <a:rPr lang="it-IT" smtClean="0"/>
              <a:pPr/>
              <a:t>133</a:t>
            </a:fld>
            <a:endParaRPr lang="it-IT" smtClean="0"/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A5F12-D818-4B7B-A896-644A6234636D}" type="slidenum">
              <a:rPr lang="it-IT" smtClean="0"/>
              <a:pPr/>
              <a:t>134</a:t>
            </a:fld>
            <a:endParaRPr lang="it-IT" smtClean="0"/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AAFF3-6EC6-47CF-A380-B07121A84F9E}" type="slidenum">
              <a:rPr lang="it-IT" smtClean="0"/>
              <a:pPr/>
              <a:t>135</a:t>
            </a:fld>
            <a:endParaRPr lang="it-IT" smtClean="0"/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70C129-16A4-4126-80E4-0D10C6826203}" type="slidenum">
              <a:rPr lang="it-IT" smtClean="0"/>
              <a:pPr/>
              <a:t>136</a:t>
            </a:fld>
            <a:endParaRPr lang="it-IT" smtClean="0"/>
          </a:p>
        </p:txBody>
      </p:sp>
      <p:sp>
        <p:nvSpPr>
          <p:cNvPr id="300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05E695-CD83-4BF0-AA6C-2CA4F54E0592}" type="slidenum">
              <a:rPr lang="it-IT" smtClean="0"/>
              <a:pPr/>
              <a:t>137</a:t>
            </a:fld>
            <a:endParaRPr lang="it-IT" smtClean="0"/>
          </a:p>
        </p:txBody>
      </p:sp>
      <p:sp>
        <p:nvSpPr>
          <p:cNvPr id="301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E063F1-90E9-4287-8F5C-8D591651BC36}" type="slidenum">
              <a:rPr lang="it-IT" smtClean="0"/>
              <a:pPr/>
              <a:t>138</a:t>
            </a:fld>
            <a:endParaRPr lang="it-IT" smtClean="0"/>
          </a:p>
        </p:txBody>
      </p:sp>
      <p:sp>
        <p:nvSpPr>
          <p:cNvPr id="302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ECB5BF-4303-4E34-B9D2-F5AE401A3798}" type="slidenum">
              <a:rPr lang="it-IT" smtClean="0"/>
              <a:pPr/>
              <a:t>139</a:t>
            </a:fld>
            <a:endParaRPr lang="it-IT" smtClean="0"/>
          </a:p>
        </p:txBody>
      </p:sp>
      <p:sp>
        <p:nvSpPr>
          <p:cNvPr id="303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D6082-4737-4D95-B609-095C8AF0B631}" type="slidenum">
              <a:rPr lang="it-IT" smtClean="0"/>
              <a:pPr/>
              <a:t>140</a:t>
            </a:fld>
            <a:endParaRPr lang="it-IT" smtClean="0"/>
          </a:p>
        </p:txBody>
      </p:sp>
      <p:sp>
        <p:nvSpPr>
          <p:cNvPr id="304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DB8765-36CF-4A43-BC73-A9D60A27F932}" type="slidenum">
              <a:rPr lang="it-IT" smtClean="0"/>
              <a:pPr/>
              <a:t>141</a:t>
            </a:fld>
            <a:endParaRPr lang="it-IT" smtClean="0"/>
          </a:p>
        </p:txBody>
      </p:sp>
      <p:sp>
        <p:nvSpPr>
          <p:cNvPr id="305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C8CBC8-3F43-4A66-8885-973302377BF2}" type="slidenum">
              <a:rPr lang="it-IT" smtClean="0"/>
              <a:pPr/>
              <a:t>142</a:t>
            </a:fld>
            <a:endParaRPr lang="it-IT" smtClean="0"/>
          </a:p>
        </p:txBody>
      </p:sp>
      <p:sp>
        <p:nvSpPr>
          <p:cNvPr id="306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E63463-8231-42B7-987E-25F3A859825B}" type="slidenum">
              <a:rPr lang="it-IT" smtClean="0"/>
              <a:pPr/>
              <a:t>17</a:t>
            </a:fld>
            <a:endParaRPr lang="it-IT" smtClean="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C118F7-C2F4-43FC-92BA-5440742CDFAD}" type="slidenum">
              <a:rPr lang="it-IT" smtClean="0"/>
              <a:pPr/>
              <a:t>143</a:t>
            </a:fld>
            <a:endParaRPr lang="it-IT" smtClean="0"/>
          </a:p>
        </p:txBody>
      </p:sp>
      <p:sp>
        <p:nvSpPr>
          <p:cNvPr id="307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49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2652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0DAE168C-EF6B-8541-A4F7-17BC87A85B3F}" type="slidenum">
              <a:rPr lang="it-IT">
                <a:latin typeface="Calibri" charset="0"/>
              </a:rPr>
              <a:pPr eaLnBrk="1" hangingPunct="1"/>
              <a:t>144</a:t>
            </a:fld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FB996B-72BC-40E2-B67A-21B841843F54}" type="slidenum">
              <a:rPr lang="it-IT" smtClean="0"/>
              <a:pPr/>
              <a:t>145</a:t>
            </a:fld>
            <a:endParaRPr lang="it-IT" smtClean="0"/>
          </a:p>
        </p:txBody>
      </p:sp>
      <p:sp>
        <p:nvSpPr>
          <p:cNvPr id="308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1CDF91-C7BC-4637-9CD0-2DF2EC3CF810}" type="slidenum">
              <a:rPr lang="it-IT" smtClean="0"/>
              <a:pPr/>
              <a:t>146</a:t>
            </a:fld>
            <a:endParaRPr lang="it-IT" smtClean="0"/>
          </a:p>
        </p:txBody>
      </p:sp>
      <p:sp>
        <p:nvSpPr>
          <p:cNvPr id="309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A1FDA4-E24F-40A5-A766-8A159C06FB4F}" type="slidenum">
              <a:rPr lang="it-IT" smtClean="0"/>
              <a:pPr/>
              <a:t>148</a:t>
            </a:fld>
            <a:endParaRPr lang="it-IT" smtClean="0"/>
          </a:p>
        </p:txBody>
      </p:sp>
      <p:sp>
        <p:nvSpPr>
          <p:cNvPr id="310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2843C9-DD1B-410A-A261-0F3F7B4289CC}" type="slidenum">
              <a:rPr lang="it-IT" smtClean="0"/>
              <a:pPr/>
              <a:t>149</a:t>
            </a:fld>
            <a:endParaRPr lang="it-IT" smtClean="0"/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876D82-2202-461B-A59A-AFDA64E70E0E}" type="slidenum">
              <a:rPr lang="it-IT" smtClean="0"/>
              <a:pPr/>
              <a:t>151</a:t>
            </a:fld>
            <a:endParaRPr lang="it-IT" smtClean="0"/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C4E7F7-1A45-4F6A-992C-ADE4D1E66116}" type="slidenum">
              <a:rPr lang="it-IT" smtClean="0"/>
              <a:pPr/>
              <a:t>152</a:t>
            </a:fld>
            <a:endParaRPr lang="it-IT" smtClean="0"/>
          </a:p>
        </p:txBody>
      </p:sp>
      <p:sp>
        <p:nvSpPr>
          <p:cNvPr id="313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880702-54BF-4A4B-8EB6-4688D83EB214}" type="slidenum">
              <a:rPr lang="it-IT" smtClean="0"/>
              <a:pPr/>
              <a:t>153</a:t>
            </a:fld>
            <a:endParaRPr lang="it-IT" smtClean="0"/>
          </a:p>
        </p:txBody>
      </p:sp>
      <p:sp>
        <p:nvSpPr>
          <p:cNvPr id="314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23DA6D-41EB-47A5-BB7C-242960C356A4}" type="slidenum">
              <a:rPr lang="it-IT" smtClean="0"/>
              <a:pPr/>
              <a:t>154</a:t>
            </a:fld>
            <a:endParaRPr lang="it-IT" smtClean="0"/>
          </a:p>
        </p:txBody>
      </p:sp>
      <p:sp>
        <p:nvSpPr>
          <p:cNvPr id="315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747713" y="3340100"/>
            <a:ext cx="8291512" cy="485775"/>
          </a:xfrm>
          <a:custGeom>
            <a:avLst/>
            <a:gdLst>
              <a:gd name="T0" fmla="*/ 327402 w 4128"/>
              <a:gd name="T1" fmla="*/ 202829 h 479"/>
              <a:gd name="T2" fmla="*/ 8291512 w 4128"/>
              <a:gd name="T3" fmla="*/ 202829 h 479"/>
              <a:gd name="T4" fmla="*/ 8291512 w 4128"/>
              <a:gd name="T5" fmla="*/ 435068 h 479"/>
              <a:gd name="T6" fmla="*/ 0 w 4128"/>
              <a:gd name="T7" fmla="*/ 447238 h 479"/>
              <a:gd name="T8" fmla="*/ 327402 w 4128"/>
              <a:gd name="T9" fmla="*/ 202829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lo stile del titolo dello schema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B5EFCFE6-36E4-493D-BAFF-8F2BACE299E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2751A-2A2F-4676-8DC9-0BE8FAC0E4D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998006"/>
            <a:ext cx="5943600" cy="3693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6"/>
            <a:ext cx="59436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68"/>
            <a:ext cx="59436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-1224076" y="685800"/>
            <a:ext cx="10799880" cy="30746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144656" y="76200"/>
            <a:ext cx="1431161" cy="41592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701190" y="76200"/>
            <a:ext cx="4398127" cy="41592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0" y="6465888"/>
            <a:ext cx="9906000" cy="406400"/>
          </a:xfrm>
          <a:prstGeom prst="rect">
            <a:avLst/>
          </a:prstGeom>
          <a:solidFill>
            <a:srgbClr val="FFECD7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0" y="0"/>
            <a:ext cx="9906000" cy="1524000"/>
          </a:xfrm>
          <a:prstGeom prst="rect">
            <a:avLst/>
          </a:prstGeom>
          <a:solidFill>
            <a:srgbClr val="CC3300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00038" y="6537325"/>
            <a:ext cx="206533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80" y="1531958"/>
            <a:ext cx="9400381" cy="1538883"/>
          </a:xfrm>
        </p:spPr>
        <p:txBody>
          <a:bodyPr/>
          <a:lstStyle>
            <a:lvl1pPr>
              <a:defRPr sz="4700">
                <a:solidFill>
                  <a:srgbClr val="0060AF"/>
                </a:solidFill>
              </a:defRPr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584" y="336248"/>
            <a:ext cx="9434777" cy="784830"/>
          </a:xfrm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marL="0" indent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Fare clic per modificare stile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0200" y="685800"/>
            <a:ext cx="9245600" cy="30746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21"/>
            <a:ext cx="8420100" cy="120032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4006790"/>
            <a:ext cx="84201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3020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58"/>
            <a:ext cx="89154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343896"/>
            <a:ext cx="437687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5" y="1343896"/>
            <a:ext cx="437859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457200"/>
            <a:ext cx="2105025" cy="5638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80" y="457200"/>
            <a:ext cx="6162675" cy="56388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3B527-8473-4095-8641-424E35ED186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88779"/>
            <a:ext cx="3259006" cy="64633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3450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5232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998006"/>
            <a:ext cx="5943600" cy="3693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6"/>
            <a:ext cx="59436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58"/>
            <a:ext cx="59436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-1224076" y="685800"/>
            <a:ext cx="10799880" cy="30746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144650" y="76200"/>
            <a:ext cx="1431161" cy="41592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701186" y="76200"/>
            <a:ext cx="4398127" cy="41592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0" y="6465888"/>
            <a:ext cx="9906000" cy="406400"/>
          </a:xfrm>
          <a:prstGeom prst="rect">
            <a:avLst/>
          </a:prstGeom>
          <a:solidFill>
            <a:srgbClr val="FFECD7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0" y="0"/>
            <a:ext cx="9906000" cy="1524000"/>
          </a:xfrm>
          <a:prstGeom prst="rect">
            <a:avLst/>
          </a:prstGeom>
          <a:solidFill>
            <a:srgbClr val="CC3300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00038" y="6537325"/>
            <a:ext cx="206533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74" y="1531946"/>
            <a:ext cx="9400381" cy="1538883"/>
          </a:xfrm>
        </p:spPr>
        <p:txBody>
          <a:bodyPr/>
          <a:lstStyle>
            <a:lvl1pPr>
              <a:defRPr sz="4700">
                <a:solidFill>
                  <a:srgbClr val="0060AF"/>
                </a:solidFill>
              </a:defRPr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578" y="336248"/>
            <a:ext cx="9434777" cy="784830"/>
          </a:xfrm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marL="0" indent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Fare clic per modificare stile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0200" y="685800"/>
            <a:ext cx="9245600" cy="30746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9"/>
            <a:ext cx="8420100" cy="120032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4006790"/>
            <a:ext cx="84201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3020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46"/>
            <a:ext cx="89154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343886"/>
            <a:ext cx="437687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5" y="1343886"/>
            <a:ext cx="437859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E3C57-2601-4180-8CB8-D0AC4A2D87D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88773"/>
            <a:ext cx="3259006" cy="64633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3450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5232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998006"/>
            <a:ext cx="5943600" cy="3693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6"/>
            <a:ext cx="59436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46"/>
            <a:ext cx="59436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-1224076" y="685800"/>
            <a:ext cx="10799880" cy="30746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144644" y="76200"/>
            <a:ext cx="1431161" cy="41592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701178" y="76200"/>
            <a:ext cx="4398127" cy="41592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>
            <a:spLocks noChangeArrowheads="1"/>
          </p:cNvSpPr>
          <p:nvPr/>
        </p:nvSpPr>
        <p:spPr bwMode="auto">
          <a:xfrm>
            <a:off x="330200" y="328613"/>
            <a:ext cx="92440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76200" dist="50800" dir="5400000" algn="tl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Verdana"/>
              <a:ea typeface="ＭＳ Ｐゴシック" pitchFamily="-106" charset="-128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453484" y="434162"/>
            <a:ext cx="8999043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ctrTitle"/>
          </p:nvPr>
        </p:nvSpPr>
        <p:spPr>
          <a:xfrm>
            <a:off x="782574" y="1820206"/>
            <a:ext cx="8420100" cy="1828800"/>
          </a:xfrm>
        </p:spPr>
        <p:txBody>
          <a:bodyPr lIns="45720" r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20" name="Sottotitolo 19"/>
          <p:cNvSpPr>
            <a:spLocks noGrp="1"/>
          </p:cNvSpPr>
          <p:nvPr>
            <p:ph type="subTitle" idx="1"/>
          </p:nvPr>
        </p:nvSpPr>
        <p:spPr>
          <a:xfrm>
            <a:off x="782574" y="3685032"/>
            <a:ext cx="84201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7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F5E605E-D7E8-45F5-B74C-1E6F2950DCD0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9B026E6-DEB9-4DFF-AA88-8B12A97510A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830" y="4983480"/>
            <a:ext cx="8865870" cy="105156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4830" y="530352"/>
            <a:ext cx="8865870" cy="4187952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0CBA889-BB5F-42EE-8E1A-AD87F5F74085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674810E-6303-4A19-95F2-130C4B2738E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>
            <a:spLocks noChangeArrowheads="1"/>
          </p:cNvSpPr>
          <p:nvPr/>
        </p:nvSpPr>
        <p:spPr bwMode="auto">
          <a:xfrm>
            <a:off x="330200" y="328613"/>
            <a:ext cx="92440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76200" dist="50800" dir="5400000" algn="tl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Verdana"/>
              <a:ea typeface="ＭＳ Ｐゴシック" pitchFamily="-106" charset="-128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453484" y="434171"/>
            <a:ext cx="8999043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373" y="4928616"/>
            <a:ext cx="8865870" cy="676656"/>
          </a:xfrm>
        </p:spPr>
        <p:txBody>
          <a:bodyPr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7373" y="5624484"/>
            <a:ext cx="886587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8DF265A-70C1-4414-8A5A-205E59623C75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8EE34E4-BD8A-4088-B233-CE181E635098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57215" y="530352"/>
            <a:ext cx="425958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51640" y="530352"/>
            <a:ext cx="425958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F5D80126-8BFE-4688-ADED-6C6925BC1FDD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8DDAB65D-CA6B-496F-8891-3A0019E5ECDC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830" y="4983480"/>
            <a:ext cx="8865870" cy="1051560"/>
          </a:xfrm>
        </p:spPr>
        <p:txBody>
          <a:bodyPr/>
          <a:lstStyle>
            <a:lvl1pPr>
              <a:defRPr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57826" y="579438"/>
            <a:ext cx="425958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5039850" y="579438"/>
            <a:ext cx="425958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657826" y="1447800"/>
            <a:ext cx="425958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9850" y="1447800"/>
            <a:ext cx="425958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D8D1294-7597-4013-86F2-695FBDC107E0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4709657-AC60-4192-B7B4-CC2053B47C2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FE776-E9AC-443E-8F60-EE5B9BE197E8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00AAFE23-CD0A-4021-916B-39061400C71F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8E00258-76A8-4CA8-A566-B9B7BC2F10F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/>
          <p:cNvSpPr>
            <a:spLocks noChangeArrowheads="1"/>
          </p:cNvSpPr>
          <p:nvPr/>
        </p:nvSpPr>
        <p:spPr bwMode="auto">
          <a:xfrm>
            <a:off x="330200" y="328613"/>
            <a:ext cx="92440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76200" dist="50800" dir="5400000" algn="tl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Verdana"/>
              <a:ea typeface="ＭＳ Ｐゴシック" pitchFamily="-106" charset="-128"/>
            </a:endParaRPr>
          </a:p>
        </p:txBody>
      </p:sp>
      <p:sp>
        <p:nvSpPr>
          <p:cNvPr id="3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3F78FE09-BFE6-4BA3-A166-DBFF0BF802DD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7239F717-D5C0-4DF2-8515-1F6E2074313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00349" y="533400"/>
            <a:ext cx="321945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00418" y="1447802"/>
            <a:ext cx="321945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824820" y="930144"/>
            <a:ext cx="501167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A06C1AAD-4D0A-43E7-AC49-EF2C6896B4E2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16D8D202-496A-40EF-888C-EB44B517526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arrotondato 4"/>
          <p:cNvSpPr>
            <a:spLocks noChangeArrowheads="1"/>
          </p:cNvSpPr>
          <p:nvPr/>
        </p:nvSpPr>
        <p:spPr bwMode="auto">
          <a:xfrm>
            <a:off x="330200" y="328613"/>
            <a:ext cx="92440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76200" dist="50800" dir="5400000" algn="tl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Verdana"/>
              <a:ea typeface="ＭＳ Ｐゴシック" pitchFamily="-106" charset="-128"/>
            </a:endParaRPr>
          </a:p>
        </p:txBody>
      </p:sp>
      <p:sp>
        <p:nvSpPr>
          <p:cNvPr id="6" name="Arrotonda singolo angolo rettangolo 5"/>
          <p:cNvSpPr/>
          <p:nvPr/>
        </p:nvSpPr>
        <p:spPr>
          <a:xfrm>
            <a:off x="6934200" y="433388"/>
            <a:ext cx="251777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5012056"/>
            <a:ext cx="89154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7001271" y="533400"/>
            <a:ext cx="242697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6603" y="435768"/>
            <a:ext cx="6419088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  <p:sp>
        <p:nvSpPr>
          <p:cNvPr id="7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CA7439C-20CC-4A4B-A245-EE66A3983D0B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8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6614C67A-3963-4C03-84AA-E84C34997FA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830" y="4983480"/>
            <a:ext cx="8865870" cy="105156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44830" y="530352"/>
            <a:ext cx="8865870" cy="4187952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5DF5D14-91B7-4A91-A511-37EF4B98732B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57F8A071-9B00-4029-BF22-10FE69FFB5F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533413"/>
            <a:ext cx="2146300" cy="5257799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77850" y="533411"/>
            <a:ext cx="6438900" cy="5257801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BC5B014-3629-4170-8C7D-E7E5270098B7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E3DED1">
                    <a:shade val="50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ea typeface="+mn-ea"/>
              </a:defRPr>
            </a:lvl1pPr>
          </a:lstStyle>
          <a:p>
            <a:pPr>
              <a:defRPr/>
            </a:pPr>
            <a:fld id="{44E5C3E9-B4BA-4973-A935-CCAE286281A8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42535-FBF7-4A42-8CD8-4CFC7803E7E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9A7F6-9539-4564-AB40-DC97E1A660AC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747713" y="3340100"/>
            <a:ext cx="8291512" cy="485775"/>
          </a:xfrm>
          <a:custGeom>
            <a:avLst/>
            <a:gdLst>
              <a:gd name="T0" fmla="*/ 327402 w 4128"/>
              <a:gd name="T1" fmla="*/ 202829 h 479"/>
              <a:gd name="T2" fmla="*/ 8291512 w 4128"/>
              <a:gd name="T3" fmla="*/ 202829 h 479"/>
              <a:gd name="T4" fmla="*/ 8291512 w 4128"/>
              <a:gd name="T5" fmla="*/ 435068 h 479"/>
              <a:gd name="T6" fmla="*/ 0 w 4128"/>
              <a:gd name="T7" fmla="*/ 447238 h 479"/>
              <a:gd name="T8" fmla="*/ 327402 w 4128"/>
              <a:gd name="T9" fmla="*/ 202829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>
              <a:solidFill>
                <a:srgbClr val="333333"/>
              </a:solidFill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lo stile del titolo dello schema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FCB21258-A136-4782-980A-F4437955AAC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0AFB4-C0C4-4752-A702-DA645F92E34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E3D92-732A-48FC-9ED1-B2496AB86208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5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0E894-81D3-447C-8708-0B8A934A55C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B5FD1-AA03-4C18-AC7D-7CE2037AC8F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40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40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DEFDD-8FC5-4E70-8676-55A16A2F3D8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2651A-A0D3-4503-8A85-47A4F3FA9F5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72928-082B-48D5-AC53-83A929F97658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499" y="27310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66525-8CCF-408E-A604-D1F0D679CBC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71E3B-E059-4B4E-B270-18D1EC25622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82A61-5C86-4F53-9A23-43E00C5C820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457200"/>
            <a:ext cx="2105025" cy="5638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80" y="457200"/>
            <a:ext cx="6162675" cy="56388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C6182-AC3F-4131-B6FE-7EEE09CEF6B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911BA-F6C8-4676-AC5A-2E613C10EFB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A5F66-5830-4368-B516-EB5393DA3F3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DFE45-DB98-4CC8-9956-70C50C922F3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98EF8-843D-4198-8B43-7582A2F77A2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94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F7CD9-7219-4C40-990B-8A5822B570A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3B8C2-28FC-45DC-A0EE-A7B34868194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6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ED105-0E1B-4047-A4E0-30F86C93DF0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24B84-E73E-43CF-B1AF-07C852897B7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0A47B-C2CA-4B0D-9A2D-E3C725E558CC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0718C-667C-4A34-96D0-542C7622C76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B7EF9-3F2E-4EA9-BA57-D1F00865F13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B3E2-6DAB-4081-9B16-4151EE67896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2" y="27311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E33C7-2BC7-4EA5-97EE-0BFC5D57078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59977-370C-4759-BCF9-9C967D25F95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6FB89-A75C-45A0-A686-798BE6B174D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21AFC-8010-4060-B251-0A3B0594A73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C436B-5106-44FB-8C22-3FE93CCAFD0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70E82-E2F9-4516-A8B8-E3478F469FD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80B16-CB6B-498D-AFED-6D32B5183D1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5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99AA-68FE-4000-BC6E-5CBD8AA4D70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41B11-10E7-46AE-8CF7-3C85B85B4778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6526F-AB96-4C1D-A1FE-7FDFB25C67D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95300" y="1600201"/>
            <a:ext cx="89154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D8F5C-FA23-4AEE-B861-934F59C08A1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747713" y="3340100"/>
            <a:ext cx="8291512" cy="485775"/>
          </a:xfrm>
          <a:custGeom>
            <a:avLst/>
            <a:gdLst>
              <a:gd name="T0" fmla="*/ 327402 w 4128"/>
              <a:gd name="T1" fmla="*/ 202829 h 479"/>
              <a:gd name="T2" fmla="*/ 8291512 w 4128"/>
              <a:gd name="T3" fmla="*/ 202829 h 479"/>
              <a:gd name="T4" fmla="*/ 8291512 w 4128"/>
              <a:gd name="T5" fmla="*/ 435068 h 479"/>
              <a:gd name="T6" fmla="*/ 0 w 4128"/>
              <a:gd name="T7" fmla="*/ 447238 h 479"/>
              <a:gd name="T8" fmla="*/ 327402 w 4128"/>
              <a:gd name="T9" fmla="*/ 202829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42950" y="2286000"/>
            <a:ext cx="84201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Fare clic per modificare lo stile del titolo dello schema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20FC92AC-5CE2-4639-A390-C9BED9C03C4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6E2EF-1D9B-4905-A91F-C7E4CEC0981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5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30E33-AB5A-4425-A8C9-E0A9A571FF4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FFCD0-0DAF-4CCD-833B-11AA5304D5E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40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40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1CB07-5C25-4E24-917F-64FE0461AA2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0D51E-0AB3-4E89-B17A-7BDDE2B803A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D1725-4F1F-4F41-8176-4EA7189A701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9A907-C72F-4910-9EB0-BD0CFC8A629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499" y="27310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3CC9B-A69D-4289-8ADC-C89CC2A46C5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8ED21-DEB4-4E77-986F-2966B220845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9DD6E-880F-4765-9433-03808EDA5CC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457200"/>
            <a:ext cx="2105025" cy="56388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80" y="457200"/>
            <a:ext cx="6162675" cy="56388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DE400-3524-4809-9339-DE2654B5A9F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1242-D59C-47A9-B682-5C59532AA7A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387E4-B542-436C-BAD1-1D0A11C8D04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457200"/>
            <a:ext cx="84201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10DD2-2C0D-4AA3-85A9-573C70851AB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0" y="6465888"/>
            <a:ext cx="9906000" cy="406400"/>
          </a:xfrm>
          <a:prstGeom prst="rect">
            <a:avLst/>
          </a:prstGeom>
          <a:solidFill>
            <a:srgbClr val="FFECD7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0" y="0"/>
            <a:ext cx="9906000" cy="1524000"/>
          </a:xfrm>
          <a:prstGeom prst="rect">
            <a:avLst/>
          </a:prstGeom>
          <a:solidFill>
            <a:srgbClr val="CC3300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00038" y="6537325"/>
            <a:ext cx="206533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98" y="1531990"/>
            <a:ext cx="9400381" cy="1538883"/>
          </a:xfrm>
        </p:spPr>
        <p:txBody>
          <a:bodyPr/>
          <a:lstStyle>
            <a:lvl1pPr>
              <a:defRPr sz="4700">
                <a:solidFill>
                  <a:srgbClr val="0060AF"/>
                </a:solidFill>
              </a:defRPr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602" y="336248"/>
            <a:ext cx="9434777" cy="784830"/>
          </a:xfrm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marL="0" indent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Fare clic per modificare stile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0200" y="685800"/>
            <a:ext cx="9245600" cy="30746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53"/>
            <a:ext cx="8420100" cy="120032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4006790"/>
            <a:ext cx="84201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40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40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213E4-B5D9-425F-91B7-CE7361541E7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3020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90"/>
            <a:ext cx="89154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343920"/>
            <a:ext cx="437687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5" y="1343920"/>
            <a:ext cx="437859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88795"/>
            <a:ext cx="3259006" cy="64633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3450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5232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998006"/>
            <a:ext cx="5943600" cy="3693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6"/>
            <a:ext cx="59436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90"/>
            <a:ext cx="59436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-1224076" y="685800"/>
            <a:ext cx="10799880" cy="30746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144668" y="76200"/>
            <a:ext cx="1431161" cy="41592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701203" y="76200"/>
            <a:ext cx="4398127" cy="41592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0" y="6465888"/>
            <a:ext cx="9906000" cy="406400"/>
          </a:xfrm>
          <a:prstGeom prst="rect">
            <a:avLst/>
          </a:prstGeom>
          <a:solidFill>
            <a:srgbClr val="FFECD7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0" y="0"/>
            <a:ext cx="9906000" cy="1524000"/>
          </a:xfrm>
          <a:prstGeom prst="rect">
            <a:avLst/>
          </a:prstGeom>
          <a:solidFill>
            <a:srgbClr val="CC3300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00038" y="6537325"/>
            <a:ext cx="206533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97" y="1531988"/>
            <a:ext cx="9400381" cy="1538883"/>
          </a:xfrm>
        </p:spPr>
        <p:txBody>
          <a:bodyPr/>
          <a:lstStyle>
            <a:lvl1pPr>
              <a:defRPr sz="4700">
                <a:solidFill>
                  <a:srgbClr val="0060AF"/>
                </a:solidFill>
              </a:defRPr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601" y="336248"/>
            <a:ext cx="9434777" cy="784830"/>
          </a:xfrm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marL="0" indent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Fare clic per modificare stile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0200" y="685800"/>
            <a:ext cx="9245600" cy="30746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545F-89CF-4E56-AA95-4ADBD5EA511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51"/>
            <a:ext cx="8420100" cy="120032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4006790"/>
            <a:ext cx="84201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3020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88"/>
            <a:ext cx="89154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343920"/>
            <a:ext cx="437687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5" y="1343920"/>
            <a:ext cx="437859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88794"/>
            <a:ext cx="3259006" cy="64633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3450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5232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998006"/>
            <a:ext cx="5943600" cy="3693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6"/>
            <a:ext cx="59436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88"/>
            <a:ext cx="59436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-1224076" y="685800"/>
            <a:ext cx="10799880" cy="30746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144666" y="76200"/>
            <a:ext cx="1431161" cy="41592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701202" y="76200"/>
            <a:ext cx="4398127" cy="41592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0" y="6465888"/>
            <a:ext cx="9906000" cy="406400"/>
          </a:xfrm>
          <a:prstGeom prst="rect">
            <a:avLst/>
          </a:prstGeom>
          <a:solidFill>
            <a:srgbClr val="FFECD7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0" y="0"/>
            <a:ext cx="9906000" cy="1524000"/>
          </a:xfrm>
          <a:prstGeom prst="rect">
            <a:avLst/>
          </a:prstGeom>
          <a:solidFill>
            <a:srgbClr val="CC3300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00038" y="6537325"/>
            <a:ext cx="206533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93" y="1531982"/>
            <a:ext cx="9400381" cy="1538883"/>
          </a:xfrm>
        </p:spPr>
        <p:txBody>
          <a:bodyPr/>
          <a:lstStyle>
            <a:lvl1pPr>
              <a:defRPr sz="4700">
                <a:solidFill>
                  <a:srgbClr val="0060AF"/>
                </a:solidFill>
              </a:defRPr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597" y="336248"/>
            <a:ext cx="9434777" cy="784830"/>
          </a:xfrm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marL="0" indent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Fare clic per modificare stile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1FF2C-0654-4A6C-921E-B1FED8BC274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0200" y="685800"/>
            <a:ext cx="9245600" cy="30746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45"/>
            <a:ext cx="8420100" cy="120032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4006790"/>
            <a:ext cx="84201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3020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82"/>
            <a:ext cx="89154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343915"/>
            <a:ext cx="437687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5" y="1343915"/>
            <a:ext cx="437859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88791"/>
            <a:ext cx="3259006" cy="64633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3450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5232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998006"/>
            <a:ext cx="5943600" cy="3693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6"/>
            <a:ext cx="59436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82"/>
            <a:ext cx="59436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-1224076" y="685800"/>
            <a:ext cx="10799880" cy="30746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144663" y="76200"/>
            <a:ext cx="1431161" cy="41592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701199" y="76200"/>
            <a:ext cx="4398127" cy="41592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499" y="27310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4EC40-DB27-4351-AB8A-B7DA361B6E5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30746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C5ECD-A70D-4BF0-9E74-101C3A81B02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Ovr>
    <a:masterClrMapping/>
  </p:clrMapOvr>
  <p:transition xmlns:p14="http://schemas.microsoft.com/office/powerpoint/2010/main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0" y="6465888"/>
            <a:ext cx="9906000" cy="406400"/>
          </a:xfrm>
          <a:prstGeom prst="rect">
            <a:avLst/>
          </a:prstGeom>
          <a:solidFill>
            <a:srgbClr val="FFECD7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0" y="0"/>
            <a:ext cx="9906000" cy="1524000"/>
          </a:xfrm>
          <a:prstGeom prst="rect">
            <a:avLst/>
          </a:prstGeom>
          <a:solidFill>
            <a:srgbClr val="CC3300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00038" y="6537325"/>
            <a:ext cx="206533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90" y="1531976"/>
            <a:ext cx="9400381" cy="1538883"/>
          </a:xfrm>
        </p:spPr>
        <p:txBody>
          <a:bodyPr/>
          <a:lstStyle>
            <a:lvl1pPr>
              <a:defRPr sz="4700">
                <a:solidFill>
                  <a:srgbClr val="0060AF"/>
                </a:solidFill>
              </a:defRPr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594" y="336248"/>
            <a:ext cx="9434777" cy="784830"/>
          </a:xfrm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marL="0" indent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Fare clic per modificare stile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0200" y="685800"/>
            <a:ext cx="9245600" cy="30746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39"/>
            <a:ext cx="8420100" cy="120032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4006790"/>
            <a:ext cx="84201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3020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76"/>
            <a:ext cx="89154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343910"/>
            <a:ext cx="437687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5" y="1343910"/>
            <a:ext cx="437859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88788"/>
            <a:ext cx="3259006" cy="64633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3450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5232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998006"/>
            <a:ext cx="5943600" cy="36933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6"/>
            <a:ext cx="5943600" cy="5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76"/>
            <a:ext cx="5943600" cy="30777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EC148-F2C2-43FD-AC92-5AFFB50A731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-1224076" y="685800"/>
            <a:ext cx="10799880" cy="307468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144660" y="76200"/>
            <a:ext cx="1431161" cy="415925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701194" y="76200"/>
            <a:ext cx="4398127" cy="415925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/>
          <p:cNvSpPr>
            <a:spLocks noChangeArrowheads="1"/>
          </p:cNvSpPr>
          <p:nvPr userDrawn="1"/>
        </p:nvSpPr>
        <p:spPr bwMode="auto">
          <a:xfrm>
            <a:off x="0" y="6465888"/>
            <a:ext cx="9906000" cy="406400"/>
          </a:xfrm>
          <a:prstGeom prst="rect">
            <a:avLst/>
          </a:prstGeom>
          <a:solidFill>
            <a:srgbClr val="FFECD7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0" y="0"/>
            <a:ext cx="9906000" cy="1524000"/>
          </a:xfrm>
          <a:prstGeom prst="rect">
            <a:avLst/>
          </a:prstGeom>
          <a:solidFill>
            <a:srgbClr val="CC3300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300038" y="6537325"/>
            <a:ext cx="2065337" cy="2460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7986" y="1531968"/>
            <a:ext cx="9400381" cy="1538883"/>
          </a:xfrm>
        </p:spPr>
        <p:txBody>
          <a:bodyPr/>
          <a:lstStyle>
            <a:lvl1pPr>
              <a:defRPr sz="4700">
                <a:solidFill>
                  <a:srgbClr val="0060AF"/>
                </a:solidFill>
              </a:defRPr>
            </a:lvl1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3590" y="336248"/>
            <a:ext cx="9434777" cy="784830"/>
          </a:xfrm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>
            <a:lvl1pPr marL="0" indent="0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Fare clic per modificare stile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0200" y="685800"/>
            <a:ext cx="9245600" cy="30746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31"/>
            <a:ext cx="8420100" cy="1200329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4006790"/>
            <a:ext cx="8420100" cy="40011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3020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685800"/>
            <a:ext cx="4540250" cy="344709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68"/>
            <a:ext cx="8915400" cy="507831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343905"/>
            <a:ext cx="437687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5" y="1343905"/>
            <a:ext cx="4378590" cy="8309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26330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88784"/>
            <a:ext cx="3259006" cy="64633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3450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5232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37.xml"/><Relationship Id="rId14" Type="http://schemas.openxmlformats.org/officeDocument/2006/relationships/theme" Target="../theme/theme11.xml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1.xml"/><Relationship Id="rId15" Type="http://schemas.openxmlformats.org/officeDocument/2006/relationships/theme" Target="../theme/theme12.xml"/><Relationship Id="rId1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4.xml"/><Relationship Id="rId8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7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4572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A04CAAB-7489-4730-94E6-A81DB5D37B2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45" r:id="rId1"/>
    <p:sldLayoutId id="2147488620" r:id="rId2"/>
    <p:sldLayoutId id="2147488621" r:id="rId3"/>
    <p:sldLayoutId id="2147488622" r:id="rId4"/>
    <p:sldLayoutId id="2147488623" r:id="rId5"/>
    <p:sldLayoutId id="2147488624" r:id="rId6"/>
    <p:sldLayoutId id="2147488625" r:id="rId7"/>
    <p:sldLayoutId id="2147488626" r:id="rId8"/>
    <p:sldLayoutId id="2147488627" r:id="rId9"/>
    <p:sldLayoutId id="2147488628" r:id="rId10"/>
    <p:sldLayoutId id="2147488629" r:id="rId11"/>
    <p:sldLayoutId id="2147488630" r:id="rId12"/>
    <p:sldLayoutId id="2147488631" r:id="rId13"/>
    <p:sldLayoutId id="2147488632" r:id="rId14"/>
    <p:sldLayoutId id="2147488746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200"/>
            <a:ext cx="9245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685800"/>
            <a:ext cx="92456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247650" y="6537325"/>
            <a:ext cx="4600575" cy="244475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10245" name="Line 8"/>
          <p:cNvSpPr>
            <a:spLocks noChangeShapeType="1"/>
          </p:cNvSpPr>
          <p:nvPr/>
        </p:nvSpPr>
        <p:spPr bwMode="auto">
          <a:xfrm>
            <a:off x="330200" y="6553200"/>
            <a:ext cx="9245600" cy="0"/>
          </a:xfrm>
          <a:prstGeom prst="line">
            <a:avLst/>
          </a:prstGeom>
          <a:noFill/>
          <a:ln w="254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  <p:sp>
        <p:nvSpPr>
          <p:cNvPr id="10246" name="Line 9"/>
          <p:cNvSpPr>
            <a:spLocks noChangeShapeType="1"/>
          </p:cNvSpPr>
          <p:nvPr/>
        </p:nvSpPr>
        <p:spPr bwMode="auto">
          <a:xfrm>
            <a:off x="330200" y="609600"/>
            <a:ext cx="9245600" cy="0"/>
          </a:xfrm>
          <a:prstGeom prst="line">
            <a:avLst/>
          </a:prstGeom>
          <a:noFill/>
          <a:ln w="508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56" r:id="rId1"/>
    <p:sldLayoutId id="2147488722" r:id="rId2"/>
    <p:sldLayoutId id="2147488723" r:id="rId3"/>
    <p:sldLayoutId id="2147488724" r:id="rId4"/>
    <p:sldLayoutId id="2147488725" r:id="rId5"/>
    <p:sldLayoutId id="2147488726" r:id="rId6"/>
    <p:sldLayoutId id="2147488727" r:id="rId7"/>
    <p:sldLayoutId id="2147488728" r:id="rId8"/>
    <p:sldLayoutId id="2147488729" r:id="rId9"/>
    <p:sldLayoutId id="2147488730" r:id="rId10"/>
    <p:sldLayoutId id="214748873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9080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13652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8224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22796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98513" indent="-34131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600">
          <a:solidFill>
            <a:schemeClr val="tx1"/>
          </a:solidFill>
          <a:latin typeface="+mn-lt"/>
        </a:defRPr>
      </a:lvl2pPr>
      <a:lvl3pPr marL="1485900" indent="-339725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3pPr>
      <a:lvl4pPr marL="2176463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4pPr>
      <a:lvl5pPr marL="2859088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5pPr>
      <a:lvl6pPr marL="33162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6pPr>
      <a:lvl7pPr marL="37734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7pPr>
      <a:lvl8pPr marL="42306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8pPr>
      <a:lvl9pPr marL="46878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>
            <a:spLocks noChangeArrowheads="1"/>
          </p:cNvSpPr>
          <p:nvPr/>
        </p:nvSpPr>
        <p:spPr bwMode="auto">
          <a:xfrm>
            <a:off x="330200" y="328613"/>
            <a:ext cx="9244013" cy="6197600"/>
          </a:xfrm>
          <a:prstGeom prst="roundRect">
            <a:avLst>
              <a:gd name="adj" fmla="val 2079"/>
            </a:avLst>
          </a:prstGeom>
          <a:gradFill rotWithShape="1">
            <a:gsLst>
              <a:gs pos="0">
                <a:srgbClr val="FFFFFF"/>
              </a:gs>
              <a:gs pos="98000">
                <a:srgbClr val="FFFFFF"/>
              </a:gs>
              <a:gs pos="99055">
                <a:srgbClr val="F7F7F7"/>
              </a:gs>
              <a:gs pos="100000">
                <a:srgbClr val="DADADA"/>
              </a:gs>
            </a:gsLst>
            <a:lin ang="5400000" scaled="1"/>
          </a:gradFill>
          <a:ln w="2000" cap="rnd">
            <a:solidFill>
              <a:srgbClr val="A4A3A3"/>
            </a:solidFill>
            <a:round/>
            <a:headEnd/>
            <a:tailEnd/>
          </a:ln>
          <a:effectLst>
            <a:outerShdw blurRad="76200" dist="50800" dir="5400000" algn="tl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Verdana"/>
              <a:ea typeface="ＭＳ Ｐゴシック" pitchFamily="-106" charset="-128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453484" y="434162"/>
            <a:ext cx="8999043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Segnaposto titolo 12"/>
          <p:cNvSpPr>
            <a:spLocks noGrp="1"/>
          </p:cNvSpPr>
          <p:nvPr>
            <p:ph type="title"/>
          </p:nvPr>
        </p:nvSpPr>
        <p:spPr>
          <a:xfrm>
            <a:off x="544513" y="4986338"/>
            <a:ext cx="8866187" cy="1050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smtClean="0"/>
              <a:t>Fare clic per modificare stile</a:t>
            </a:r>
            <a:endParaRPr lang="en-US" smtClean="0"/>
          </a:p>
        </p:txBody>
      </p:sp>
      <p:sp>
        <p:nvSpPr>
          <p:cNvPr id="20487" name="Segnaposto testo 3"/>
          <p:cNvSpPr>
            <a:spLocks noGrp="1"/>
          </p:cNvSpPr>
          <p:nvPr>
            <p:ph type="body" idx="1"/>
          </p:nvPr>
        </p:nvSpPr>
        <p:spPr bwMode="auto">
          <a:xfrm>
            <a:off x="544513" y="530225"/>
            <a:ext cx="886618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2"/>
          </p:nvPr>
        </p:nvSpPr>
        <p:spPr>
          <a:xfrm>
            <a:off x="4090988" y="6111875"/>
            <a:ext cx="24765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  <a:latin typeface="Verdana" pitchFamily="34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0E03D84A-FEB9-4F44-B18D-48BF79909EDA}" type="datetime1">
              <a:rPr lang="it-IT"/>
              <a:pPr>
                <a:defRPr/>
              </a:pPr>
              <a:t>17/12/18</a:t>
            </a:fld>
            <a:endParaRPr lang="en-US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3"/>
          </p:nvPr>
        </p:nvSpPr>
        <p:spPr>
          <a:xfrm>
            <a:off x="6567488" y="6111875"/>
            <a:ext cx="24765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7A399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9043988" y="6111875"/>
            <a:ext cx="4953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7A399"/>
                </a:solidFill>
                <a:latin typeface="Verdana" pitchFamily="34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B65C80AE-9B85-45BF-BF19-ABA44ACA5DB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57" r:id="rId1"/>
    <p:sldLayoutId id="2147488758" r:id="rId2"/>
    <p:sldLayoutId id="2147488759" r:id="rId3"/>
    <p:sldLayoutId id="2147488760" r:id="rId4"/>
    <p:sldLayoutId id="2147488761" r:id="rId5"/>
    <p:sldLayoutId id="2147488762" r:id="rId6"/>
    <p:sldLayoutId id="2147488763" r:id="rId7"/>
    <p:sldLayoutId id="2147488764" r:id="rId8"/>
    <p:sldLayoutId id="2147488765" r:id="rId9"/>
    <p:sldLayoutId id="2147488766" r:id="rId10"/>
    <p:sldLayoutId id="2147488767" r:id="rId11"/>
    <p:sldLayoutId id="2147488768" r:id="rId12"/>
    <p:sldLayoutId id="214748876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4572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652044B2-B1B9-48A1-8EE7-A340EA1DF36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70" r:id="rId1"/>
    <p:sldLayoutId id="2147488732" r:id="rId2"/>
    <p:sldLayoutId id="2147488733" r:id="rId3"/>
    <p:sldLayoutId id="2147488734" r:id="rId4"/>
    <p:sldLayoutId id="2147488735" r:id="rId5"/>
    <p:sldLayoutId id="2147488736" r:id="rId6"/>
    <p:sldLayoutId id="2147488737" r:id="rId7"/>
    <p:sldLayoutId id="2147488738" r:id="rId8"/>
    <p:sldLayoutId id="2147488739" r:id="rId9"/>
    <p:sldLayoutId id="2147488740" r:id="rId10"/>
    <p:sldLayoutId id="2147488741" r:id="rId11"/>
    <p:sldLayoutId id="2147488742" r:id="rId12"/>
    <p:sldLayoutId id="2147488743" r:id="rId13"/>
    <p:sldLayoutId id="214748874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FA3CBA7-DAA0-41D4-8BE5-0F4F5887252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633" r:id="rId1"/>
    <p:sldLayoutId id="2147488634" r:id="rId2"/>
    <p:sldLayoutId id="2147488635" r:id="rId3"/>
    <p:sldLayoutId id="2147488636" r:id="rId4"/>
    <p:sldLayoutId id="2147488637" r:id="rId5"/>
    <p:sldLayoutId id="2147488638" r:id="rId6"/>
    <p:sldLayoutId id="2147488639" r:id="rId7"/>
    <p:sldLayoutId id="2147488640" r:id="rId8"/>
    <p:sldLayoutId id="2147488641" r:id="rId9"/>
    <p:sldLayoutId id="2147488642" r:id="rId10"/>
    <p:sldLayoutId id="2147488643" r:id="rId11"/>
    <p:sldLayoutId id="2147488644" r:id="rId12"/>
    <p:sldLayoutId id="2147488645" r:id="rId13"/>
    <p:sldLayoutId id="2147488646" r:id="rId14"/>
    <p:sldLayoutId id="2147488647" r:id="rId15"/>
    <p:sldLayoutId id="2147488648" r:id="rId16"/>
    <p:sldLayoutId id="2147488747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4572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 dello schema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1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BD272892-DC9B-4308-9A3A-ED94CE30518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649" r:id="rId2"/>
    <p:sldLayoutId id="2147488650" r:id="rId3"/>
    <p:sldLayoutId id="2147488651" r:id="rId4"/>
    <p:sldLayoutId id="2147488652" r:id="rId5"/>
    <p:sldLayoutId id="2147488653" r:id="rId6"/>
    <p:sldLayoutId id="2147488654" r:id="rId7"/>
    <p:sldLayoutId id="2147488655" r:id="rId8"/>
    <p:sldLayoutId id="2147488656" r:id="rId9"/>
    <p:sldLayoutId id="2147488657" r:id="rId10"/>
    <p:sldLayoutId id="2147488658" r:id="rId11"/>
    <p:sldLayoutId id="2147488659" r:id="rId12"/>
    <p:sldLayoutId id="2147488660" r:id="rId13"/>
    <p:sldLayoutId id="214748866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200"/>
            <a:ext cx="9245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685800"/>
            <a:ext cx="92456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247650" y="6537325"/>
            <a:ext cx="4600575" cy="244475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4101" name="Line 8"/>
          <p:cNvSpPr>
            <a:spLocks noChangeShapeType="1"/>
          </p:cNvSpPr>
          <p:nvPr/>
        </p:nvSpPr>
        <p:spPr bwMode="auto">
          <a:xfrm>
            <a:off x="330200" y="6553200"/>
            <a:ext cx="9245600" cy="0"/>
          </a:xfrm>
          <a:prstGeom prst="line">
            <a:avLst/>
          </a:prstGeom>
          <a:noFill/>
          <a:ln w="254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  <p:sp>
        <p:nvSpPr>
          <p:cNvPr id="4102" name="Line 9"/>
          <p:cNvSpPr>
            <a:spLocks noChangeShapeType="1"/>
          </p:cNvSpPr>
          <p:nvPr/>
        </p:nvSpPr>
        <p:spPr bwMode="auto">
          <a:xfrm>
            <a:off x="330200" y="609600"/>
            <a:ext cx="9245600" cy="0"/>
          </a:xfrm>
          <a:prstGeom prst="line">
            <a:avLst/>
          </a:prstGeom>
          <a:noFill/>
          <a:ln w="508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49" r:id="rId1"/>
    <p:sldLayoutId id="2147488662" r:id="rId2"/>
    <p:sldLayoutId id="2147488663" r:id="rId3"/>
    <p:sldLayoutId id="2147488664" r:id="rId4"/>
    <p:sldLayoutId id="2147488665" r:id="rId5"/>
    <p:sldLayoutId id="2147488666" r:id="rId6"/>
    <p:sldLayoutId id="2147488667" r:id="rId7"/>
    <p:sldLayoutId id="2147488668" r:id="rId8"/>
    <p:sldLayoutId id="2147488669" r:id="rId9"/>
    <p:sldLayoutId id="2147488670" r:id="rId10"/>
    <p:sldLayoutId id="2147488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9080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13652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8224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22796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98513" indent="-34131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600">
          <a:solidFill>
            <a:schemeClr val="tx1"/>
          </a:solidFill>
          <a:latin typeface="+mn-lt"/>
        </a:defRPr>
      </a:lvl2pPr>
      <a:lvl3pPr marL="1485900" indent="-339725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3pPr>
      <a:lvl4pPr marL="2176463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4pPr>
      <a:lvl5pPr marL="2859088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5pPr>
      <a:lvl6pPr marL="33162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6pPr>
      <a:lvl7pPr marL="37734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7pPr>
      <a:lvl8pPr marL="42306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8pPr>
      <a:lvl9pPr marL="46878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200"/>
            <a:ext cx="9245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685800"/>
            <a:ext cx="92456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247650" y="6537325"/>
            <a:ext cx="4600575" cy="244475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5125" name="Line 8"/>
          <p:cNvSpPr>
            <a:spLocks noChangeShapeType="1"/>
          </p:cNvSpPr>
          <p:nvPr/>
        </p:nvSpPr>
        <p:spPr bwMode="auto">
          <a:xfrm>
            <a:off x="330200" y="6553200"/>
            <a:ext cx="9245600" cy="0"/>
          </a:xfrm>
          <a:prstGeom prst="line">
            <a:avLst/>
          </a:prstGeom>
          <a:noFill/>
          <a:ln w="254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330200" y="609600"/>
            <a:ext cx="9245600" cy="0"/>
          </a:xfrm>
          <a:prstGeom prst="line">
            <a:avLst/>
          </a:prstGeom>
          <a:noFill/>
          <a:ln w="508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50" r:id="rId1"/>
    <p:sldLayoutId id="2147488672" r:id="rId2"/>
    <p:sldLayoutId id="2147488673" r:id="rId3"/>
    <p:sldLayoutId id="2147488674" r:id="rId4"/>
    <p:sldLayoutId id="2147488675" r:id="rId5"/>
    <p:sldLayoutId id="2147488676" r:id="rId6"/>
    <p:sldLayoutId id="2147488677" r:id="rId7"/>
    <p:sldLayoutId id="2147488678" r:id="rId8"/>
    <p:sldLayoutId id="2147488679" r:id="rId9"/>
    <p:sldLayoutId id="2147488680" r:id="rId10"/>
    <p:sldLayoutId id="214748868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9080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13652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8224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22796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98513" indent="-34131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600">
          <a:solidFill>
            <a:schemeClr val="tx1"/>
          </a:solidFill>
          <a:latin typeface="+mn-lt"/>
        </a:defRPr>
      </a:lvl2pPr>
      <a:lvl3pPr marL="1485900" indent="-339725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3pPr>
      <a:lvl4pPr marL="2176463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4pPr>
      <a:lvl5pPr marL="2859088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5pPr>
      <a:lvl6pPr marL="33162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6pPr>
      <a:lvl7pPr marL="37734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7pPr>
      <a:lvl8pPr marL="42306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8pPr>
      <a:lvl9pPr marL="46878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200"/>
            <a:ext cx="9245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685800"/>
            <a:ext cx="92456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247650" y="6537325"/>
            <a:ext cx="4600575" cy="244475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6149" name="Line 8"/>
          <p:cNvSpPr>
            <a:spLocks noChangeShapeType="1"/>
          </p:cNvSpPr>
          <p:nvPr/>
        </p:nvSpPr>
        <p:spPr bwMode="auto">
          <a:xfrm>
            <a:off x="330200" y="6553200"/>
            <a:ext cx="9245600" cy="0"/>
          </a:xfrm>
          <a:prstGeom prst="line">
            <a:avLst/>
          </a:prstGeom>
          <a:noFill/>
          <a:ln w="254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  <p:sp>
        <p:nvSpPr>
          <p:cNvPr id="6150" name="Line 9"/>
          <p:cNvSpPr>
            <a:spLocks noChangeShapeType="1"/>
          </p:cNvSpPr>
          <p:nvPr/>
        </p:nvSpPr>
        <p:spPr bwMode="auto">
          <a:xfrm>
            <a:off x="330200" y="609600"/>
            <a:ext cx="9245600" cy="0"/>
          </a:xfrm>
          <a:prstGeom prst="line">
            <a:avLst/>
          </a:prstGeom>
          <a:noFill/>
          <a:ln w="508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51" r:id="rId1"/>
    <p:sldLayoutId id="2147488682" r:id="rId2"/>
    <p:sldLayoutId id="2147488683" r:id="rId3"/>
    <p:sldLayoutId id="2147488684" r:id="rId4"/>
    <p:sldLayoutId id="2147488685" r:id="rId5"/>
    <p:sldLayoutId id="2147488686" r:id="rId6"/>
    <p:sldLayoutId id="2147488687" r:id="rId7"/>
    <p:sldLayoutId id="2147488688" r:id="rId8"/>
    <p:sldLayoutId id="2147488689" r:id="rId9"/>
    <p:sldLayoutId id="2147488690" r:id="rId10"/>
    <p:sldLayoutId id="2147488691" r:id="rId11"/>
    <p:sldLayoutId id="2147488752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9080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13652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8224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22796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98513" indent="-34131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600">
          <a:solidFill>
            <a:schemeClr val="tx1"/>
          </a:solidFill>
          <a:latin typeface="+mn-lt"/>
        </a:defRPr>
      </a:lvl2pPr>
      <a:lvl3pPr marL="1485900" indent="-339725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3pPr>
      <a:lvl4pPr marL="2176463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4pPr>
      <a:lvl5pPr marL="2859088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5pPr>
      <a:lvl6pPr marL="33162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6pPr>
      <a:lvl7pPr marL="37734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7pPr>
      <a:lvl8pPr marL="42306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8pPr>
      <a:lvl9pPr marL="46878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200"/>
            <a:ext cx="9245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685800"/>
            <a:ext cx="92456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247650" y="6537325"/>
            <a:ext cx="4600575" cy="244475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>
            <a:off x="330200" y="6553200"/>
            <a:ext cx="9245600" cy="0"/>
          </a:xfrm>
          <a:prstGeom prst="line">
            <a:avLst/>
          </a:prstGeom>
          <a:noFill/>
          <a:ln w="254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  <p:sp>
        <p:nvSpPr>
          <p:cNvPr id="7174" name="Line 9"/>
          <p:cNvSpPr>
            <a:spLocks noChangeShapeType="1"/>
          </p:cNvSpPr>
          <p:nvPr/>
        </p:nvSpPr>
        <p:spPr bwMode="auto">
          <a:xfrm>
            <a:off x="330200" y="609600"/>
            <a:ext cx="9245600" cy="0"/>
          </a:xfrm>
          <a:prstGeom prst="line">
            <a:avLst/>
          </a:prstGeom>
          <a:noFill/>
          <a:ln w="508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53" r:id="rId1"/>
    <p:sldLayoutId id="2147488692" r:id="rId2"/>
    <p:sldLayoutId id="2147488693" r:id="rId3"/>
    <p:sldLayoutId id="2147488694" r:id="rId4"/>
    <p:sldLayoutId id="2147488695" r:id="rId5"/>
    <p:sldLayoutId id="2147488696" r:id="rId6"/>
    <p:sldLayoutId id="2147488697" r:id="rId7"/>
    <p:sldLayoutId id="2147488698" r:id="rId8"/>
    <p:sldLayoutId id="2147488699" r:id="rId9"/>
    <p:sldLayoutId id="2147488700" r:id="rId10"/>
    <p:sldLayoutId id="214748870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9080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13652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8224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22796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98513" indent="-34131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600">
          <a:solidFill>
            <a:schemeClr val="tx1"/>
          </a:solidFill>
          <a:latin typeface="+mn-lt"/>
        </a:defRPr>
      </a:lvl2pPr>
      <a:lvl3pPr marL="1485900" indent="-339725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3pPr>
      <a:lvl4pPr marL="2176463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4pPr>
      <a:lvl5pPr marL="2859088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5pPr>
      <a:lvl6pPr marL="33162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6pPr>
      <a:lvl7pPr marL="37734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7pPr>
      <a:lvl8pPr marL="42306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8pPr>
      <a:lvl9pPr marL="46878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200"/>
            <a:ext cx="9245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685800"/>
            <a:ext cx="92456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247650" y="6537325"/>
            <a:ext cx="4600575" cy="244475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8197" name="Line 8"/>
          <p:cNvSpPr>
            <a:spLocks noChangeShapeType="1"/>
          </p:cNvSpPr>
          <p:nvPr/>
        </p:nvSpPr>
        <p:spPr bwMode="auto">
          <a:xfrm>
            <a:off x="330200" y="6553200"/>
            <a:ext cx="9245600" cy="0"/>
          </a:xfrm>
          <a:prstGeom prst="line">
            <a:avLst/>
          </a:prstGeom>
          <a:noFill/>
          <a:ln w="254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  <p:sp>
        <p:nvSpPr>
          <p:cNvPr id="8198" name="Line 9"/>
          <p:cNvSpPr>
            <a:spLocks noChangeShapeType="1"/>
          </p:cNvSpPr>
          <p:nvPr/>
        </p:nvSpPr>
        <p:spPr bwMode="auto">
          <a:xfrm>
            <a:off x="330200" y="609600"/>
            <a:ext cx="9245600" cy="0"/>
          </a:xfrm>
          <a:prstGeom prst="line">
            <a:avLst/>
          </a:prstGeom>
          <a:noFill/>
          <a:ln w="508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54" r:id="rId1"/>
    <p:sldLayoutId id="2147488702" r:id="rId2"/>
    <p:sldLayoutId id="2147488703" r:id="rId3"/>
    <p:sldLayoutId id="2147488704" r:id="rId4"/>
    <p:sldLayoutId id="2147488705" r:id="rId5"/>
    <p:sldLayoutId id="2147488706" r:id="rId6"/>
    <p:sldLayoutId id="2147488707" r:id="rId7"/>
    <p:sldLayoutId id="2147488708" r:id="rId8"/>
    <p:sldLayoutId id="2147488709" r:id="rId9"/>
    <p:sldLayoutId id="2147488710" r:id="rId10"/>
    <p:sldLayoutId id="214748871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9080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13652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8224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22796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98513" indent="-34131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600">
          <a:solidFill>
            <a:schemeClr val="tx1"/>
          </a:solidFill>
          <a:latin typeface="+mn-lt"/>
        </a:defRPr>
      </a:lvl2pPr>
      <a:lvl3pPr marL="1485900" indent="-339725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3pPr>
      <a:lvl4pPr marL="2176463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4pPr>
      <a:lvl5pPr marL="2859088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5pPr>
      <a:lvl6pPr marL="33162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6pPr>
      <a:lvl7pPr marL="37734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7pPr>
      <a:lvl8pPr marL="42306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8pPr>
      <a:lvl9pPr marL="46878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200"/>
            <a:ext cx="9245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685800"/>
            <a:ext cx="9245600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247650" y="6537325"/>
            <a:ext cx="4600575" cy="244475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it-IT" sz="1000">
                <a:solidFill>
                  <a:srgbClr val="000000"/>
                </a:solidFill>
              </a:rPr>
              <a:t>Copyright © 2006 Zanichelli editore</a:t>
            </a:r>
          </a:p>
        </p:txBody>
      </p:sp>
      <p:sp>
        <p:nvSpPr>
          <p:cNvPr id="9221" name="Line 8"/>
          <p:cNvSpPr>
            <a:spLocks noChangeShapeType="1"/>
          </p:cNvSpPr>
          <p:nvPr/>
        </p:nvSpPr>
        <p:spPr bwMode="auto">
          <a:xfrm>
            <a:off x="330200" y="6553200"/>
            <a:ext cx="9245600" cy="0"/>
          </a:xfrm>
          <a:prstGeom prst="line">
            <a:avLst/>
          </a:prstGeom>
          <a:noFill/>
          <a:ln w="254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  <p:sp>
        <p:nvSpPr>
          <p:cNvPr id="9222" name="Line 9"/>
          <p:cNvSpPr>
            <a:spLocks noChangeShapeType="1"/>
          </p:cNvSpPr>
          <p:nvPr/>
        </p:nvSpPr>
        <p:spPr bwMode="auto">
          <a:xfrm>
            <a:off x="330200" y="609600"/>
            <a:ext cx="9245600" cy="0"/>
          </a:xfrm>
          <a:prstGeom prst="line">
            <a:avLst/>
          </a:prstGeom>
          <a:noFill/>
          <a:ln w="50800">
            <a:solidFill>
              <a:srgbClr val="637BBC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55" r:id="rId1"/>
    <p:sldLayoutId id="2147488712" r:id="rId2"/>
    <p:sldLayoutId id="2147488713" r:id="rId3"/>
    <p:sldLayoutId id="2147488714" r:id="rId4"/>
    <p:sldLayoutId id="2147488715" r:id="rId5"/>
    <p:sldLayoutId id="2147488716" r:id="rId6"/>
    <p:sldLayoutId id="2147488717" r:id="rId7"/>
    <p:sldLayoutId id="2147488718" r:id="rId8"/>
    <p:sldLayoutId id="2147488719" r:id="rId9"/>
    <p:sldLayoutId id="2147488720" r:id="rId10"/>
    <p:sldLayoutId id="214748872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marL="450850" indent="-4508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9080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13652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8224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2279650" indent="-45085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Times New Roman" pitchFamily="18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98513" indent="-34131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600">
          <a:solidFill>
            <a:schemeClr val="tx1"/>
          </a:solidFill>
          <a:latin typeface="+mn-lt"/>
        </a:defRPr>
      </a:lvl2pPr>
      <a:lvl3pPr marL="1485900" indent="-339725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600">
          <a:solidFill>
            <a:schemeClr val="tx1"/>
          </a:solidFill>
          <a:latin typeface="+mn-lt"/>
        </a:defRPr>
      </a:lvl3pPr>
      <a:lvl4pPr marL="2176463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4pPr>
      <a:lvl5pPr marL="2859088" indent="-347663" algn="l" rtl="0" eaLnBrk="0" fontAlgn="base" hangingPunct="0">
        <a:spcBef>
          <a:spcPct val="45000"/>
        </a:spcBef>
        <a:spcAft>
          <a:spcPct val="20000"/>
        </a:spcAft>
        <a:buClr>
          <a:schemeClr val="tx2"/>
        </a:buClr>
        <a:buFont typeface="Arial" pitchFamily="34" charset="0"/>
        <a:buChar char="–"/>
        <a:defRPr sz="2400">
          <a:solidFill>
            <a:schemeClr val="tx1"/>
          </a:solidFill>
          <a:latin typeface="+mn-lt"/>
        </a:defRPr>
      </a:lvl5pPr>
      <a:lvl6pPr marL="33162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6pPr>
      <a:lvl7pPr marL="37734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7pPr>
      <a:lvl8pPr marL="42306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8pPr>
      <a:lvl9pPr marL="4687888" indent="-347663" algn="l" rtl="0" fontAlgn="base">
        <a:spcBef>
          <a:spcPct val="45000"/>
        </a:spcBef>
        <a:spcAft>
          <a:spcPct val="20000"/>
        </a:spcAft>
        <a:buClr>
          <a:schemeClr val="tx2"/>
        </a:buClr>
        <a:buFont typeface="Arial" charset="0"/>
        <a:buChar char="–"/>
        <a:defRPr sz="2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notesSlide" Target="../notesSlides/notesSlide6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25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2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27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2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32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3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9.pn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png"/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hyperlink" Target="http://www.ecografiasperu.com/images/ecbb1.gif" TargetMode="External"/><Relationship Id="rId3" Type="http://schemas.openxmlformats.org/officeDocument/2006/relationships/image" Target="../media/image137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38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39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40.wmf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8.png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149.png"/><Relationship Id="rId14" Type="http://schemas.openxmlformats.org/officeDocument/2006/relationships/image" Target="../media/image151.jpeg"/><Relationship Id="rId15" Type="http://schemas.openxmlformats.org/officeDocument/2006/relationships/image" Target="../media/image152.png"/><Relationship Id="rId16" Type="http://schemas.openxmlformats.org/officeDocument/2006/relationships/image" Target="../media/image153.png"/><Relationship Id="rId17" Type="http://schemas.openxmlformats.org/officeDocument/2006/relationships/image" Target="../media/image154.png"/><Relationship Id="rId18" Type="http://schemas.openxmlformats.org/officeDocument/2006/relationships/image" Target="../media/image155.jpeg"/><Relationship Id="rId19" Type="http://schemas.openxmlformats.org/officeDocument/2006/relationships/image" Target="../media/image15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50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45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146.png"/><Relationship Id="rId8" Type="http://schemas.openxmlformats.org/officeDocument/2006/relationships/oleObject" Target="../embeddings/oleObject6.bin"/><Relationship Id="rId9" Type="http://schemas.openxmlformats.org/officeDocument/2006/relationships/image" Target="../media/image147.png"/><Relationship Id="rId10" Type="http://schemas.openxmlformats.org/officeDocument/2006/relationships/oleObject" Target="../embeddings/oleObject7.bin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57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58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59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60.wm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4" Type="http://schemas.openxmlformats.org/officeDocument/2006/relationships/image" Target="../media/image19.png"/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4" Type="http://schemas.openxmlformats.org/officeDocument/2006/relationships/image" Target="../media/image162.png"/><Relationship Id="rId5" Type="http://schemas.openxmlformats.org/officeDocument/2006/relationships/oleObject" Target="../embeddings/oleObject9.bin"/><Relationship Id="rId6" Type="http://schemas.openxmlformats.org/officeDocument/2006/relationships/image" Target="../media/image161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163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4" Type="http://schemas.openxmlformats.org/officeDocument/2006/relationships/image" Target="../media/image162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61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6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167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68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6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70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75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7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8.jpeg"/><Relationship Id="rId3" Type="http://schemas.openxmlformats.org/officeDocument/2006/relationships/image" Target="../media/image179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81.png"/><Relationship Id="rId3" Type="http://schemas.openxmlformats.org/officeDocument/2006/relationships/image" Target="../media/image182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83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4" Type="http://schemas.openxmlformats.org/officeDocument/2006/relationships/image" Target="../media/image185.jpeg"/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10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4" Type="http://schemas.openxmlformats.org/officeDocument/2006/relationships/image" Target="../media/image187.jpeg"/><Relationship Id="rId5" Type="http://schemas.openxmlformats.org/officeDocument/2006/relationships/image" Target="../media/image188.png"/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104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4" Type="http://schemas.openxmlformats.org/officeDocument/2006/relationships/image" Target="../media/image190.jpeg"/><Relationship Id="rId5" Type="http://schemas.openxmlformats.org/officeDocument/2006/relationships/image" Target="../media/image191.jpeg"/><Relationship Id="rId6" Type="http://schemas.openxmlformats.org/officeDocument/2006/relationships/image" Target="../media/image192.png"/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10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4" Type="http://schemas.openxmlformats.org/officeDocument/2006/relationships/oleObject" Target="../embeddings/oleObject13.bin"/><Relationship Id="rId5" Type="http://schemas.openxmlformats.org/officeDocument/2006/relationships/oleObject" Target="../embeddings/Documento_di_Microsoft_Word_97_-_20042.doc"/><Relationship Id="rId6" Type="http://schemas.openxmlformats.org/officeDocument/2006/relationships/image" Target="../media/image193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94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notesSlide" Target="../notesSlides/notesSlide108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19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196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4" Type="http://schemas.openxmlformats.org/officeDocument/2006/relationships/image" Target="../media/image198.jpeg"/><Relationship Id="rId5" Type="http://schemas.openxmlformats.org/officeDocument/2006/relationships/image" Target="../media/image199.jpeg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191.jpe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jpeg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200.jpe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109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4" Type="http://schemas.openxmlformats.org/officeDocument/2006/relationships/image" Target="../media/image205.jpeg"/><Relationship Id="rId5" Type="http://schemas.openxmlformats.org/officeDocument/2006/relationships/image" Target="../media/image206.jpeg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203.jpe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4" Type="http://schemas.openxmlformats.org/officeDocument/2006/relationships/image" Target="../media/image188.png"/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186.jpe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20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0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Relationship Id="rId2" Type="http://schemas.openxmlformats.org/officeDocument/2006/relationships/image" Target="../media/image208.jpeg"/><Relationship Id="rId3" Type="http://schemas.openxmlformats.org/officeDocument/2006/relationships/image" Target="../media/image209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4" Type="http://schemas.openxmlformats.org/officeDocument/2006/relationships/image" Target="../media/image206.jpeg"/><Relationship Id="rId5" Type="http://schemas.openxmlformats.org/officeDocument/2006/relationships/image" Target="../media/image212.jpeg"/><Relationship Id="rId1" Type="http://schemas.openxmlformats.org/officeDocument/2006/relationships/slideLayout" Target="../slideLayouts/slideLayout131.xml"/><Relationship Id="rId2" Type="http://schemas.openxmlformats.org/officeDocument/2006/relationships/image" Target="../media/image210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110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215.pn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218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219.pn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ile:Sky_spectral_karyotype.gif" TargetMode="External"/><Relationship Id="rId4" Type="http://schemas.openxmlformats.org/officeDocument/2006/relationships/image" Target="../media/image38.png"/><Relationship Id="rId5" Type="http://schemas.openxmlformats.org/officeDocument/2006/relationships/hyperlink" Target="http://www.olimpiadadebiologia.edu.es/2007/images/08%20-%20Practica%20cariotipo_JPG.jpg" TargetMode="External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9.png"/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53.jpeg"/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9/Types-of-mutation.png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19.png"/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..%5C..%5C..%5CProgram%20Files%5CTurningPoint%5C2003%5CQuestions.html" TargetMode="External"/><Relationship Id="rId4" Type="http://schemas.openxmlformats.org/officeDocument/2006/relationships/image" Target="../media/image65.jpeg"/><Relationship Id="rId5" Type="http://schemas.openxmlformats.org/officeDocument/2006/relationships/image" Target="../media/image66.jpeg"/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19.png"/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8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7.xml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hyperlink" Target="http://www3.ncbi.nlm.nih.gov/htbin-post/Omim/dispmim?107450" TargetMode="External"/><Relationship Id="rId12" Type="http://schemas.openxmlformats.org/officeDocument/2006/relationships/hyperlink" Target="http://www3.ncbi.nlm.nih.gov/htbin-post/Omim/dispmim?104760" TargetMode="External"/><Relationship Id="rId13" Type="http://schemas.openxmlformats.org/officeDocument/2006/relationships/hyperlink" Target="http://www3.ncbi.nlm.nih.gov/htbin-post/Omim/dispmim?138245" TargetMode="External"/><Relationship Id="rId14" Type="http://schemas.openxmlformats.org/officeDocument/2006/relationships/hyperlink" Target="http://www3.ncbi.nlm.nih.gov/htbin-post/Omim/dispmim?176990" TargetMode="External"/><Relationship Id="rId15" Type="http://schemas.openxmlformats.org/officeDocument/2006/relationships/hyperlink" Target="http://www3.ncbi.nlm.nih.gov/htbin-post/Omim/dispmim?159595" TargetMode="External"/><Relationship Id="rId16" Type="http://schemas.openxmlformats.org/officeDocument/2006/relationships/hyperlink" Target="http://www3.ncbi.nlm.nih.gov/htbin-post/Omim/dispmim?171860" TargetMode="External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://www3.ncbi.nlm.nih.gov/htbin-post/Omim/dispmim?147450" TargetMode="External"/><Relationship Id="rId4" Type="http://schemas.openxmlformats.org/officeDocument/2006/relationships/hyperlink" Target="http://www3.ncbi.nlm.nih.gov/htbin-post/Omim/dispmim?120220" TargetMode="External"/><Relationship Id="rId5" Type="http://schemas.openxmlformats.org/officeDocument/2006/relationships/hyperlink" Target="http://www3.ncbi.nlm.nih.gov/htbin-post/Omim/dispmim?164740" TargetMode="External"/><Relationship Id="rId6" Type="http://schemas.openxmlformats.org/officeDocument/2006/relationships/hyperlink" Target="http://www3.ncbi.nlm.nih.gov/htbin-post/Omim/dispmim?601245" TargetMode="External"/><Relationship Id="rId7" Type="http://schemas.openxmlformats.org/officeDocument/2006/relationships/hyperlink" Target="http://www3.ncbi.nlm.nih.gov/htbin-post/Omim/dispmim?236200" TargetMode="External"/><Relationship Id="rId8" Type="http://schemas.openxmlformats.org/officeDocument/2006/relationships/hyperlink" Target="http://www3.ncbi.nlm.nih.gov/htbin-post/Omim/dispmim?600855" TargetMode="External"/><Relationship Id="rId9" Type="http://schemas.openxmlformats.org/officeDocument/2006/relationships/hyperlink" Target="http://www3.ncbi.nlm.nih.gov/htbin-post/Omim/dispmim?123580" TargetMode="External"/><Relationship Id="rId10" Type="http://schemas.openxmlformats.org/officeDocument/2006/relationships/hyperlink" Target="http://www3.ncbi.nlm.nih.gov/htbin-post/Omim/dispmim?138440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8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Documento_di_Microsoft_Word_97_-_20041.doc"/><Relationship Id="rId6" Type="http://schemas.openxmlformats.org/officeDocument/2006/relationships/image" Target="../media/image91.emf"/><Relationship Id="rId7" Type="http://schemas.openxmlformats.org/officeDocument/2006/relationships/image" Target="../media/image9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pn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hyperlink" Target="http://movieweb.com/movie/towncountry/bw1.jpg" TargetMode="External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107.png"/><Relationship Id="rId5" Type="http://schemas.openxmlformats.org/officeDocument/2006/relationships/image" Target="../media/image92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0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entili.net/signs/images/400/handturner.JPG" TargetMode="Externa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1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1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6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123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Relationship Id="rId2" Type="http://schemas.openxmlformats.org/officeDocument/2006/relationships/image" Target="../media/image12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/>
        </p:nvSpPr>
        <p:spPr bwMode="auto">
          <a:xfrm>
            <a:off x="619125" y="3519488"/>
            <a:ext cx="8667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3400" b="1" dirty="0">
                <a:solidFill>
                  <a:srgbClr val="FFFF00"/>
                </a:solidFill>
                <a:latin typeface="Verdana" charset="0"/>
              </a:rPr>
              <a:t>MEDICAL GENETICS</a:t>
            </a:r>
          </a:p>
          <a:p>
            <a:pPr algn="ctr" eaLnBrk="0" hangingPunct="0"/>
            <a:endParaRPr lang="en-US" dirty="0">
              <a:solidFill>
                <a:srgbClr val="FFFF00"/>
              </a:solidFill>
              <a:latin typeface="Verdana" charset="0"/>
            </a:endParaRPr>
          </a:p>
          <a:p>
            <a:pPr algn="ctr" eaLnBrk="0" hangingPunct="0"/>
            <a:r>
              <a:rPr lang="en-US" dirty="0" smtClean="0">
                <a:solidFill>
                  <a:srgbClr val="FFFF00"/>
                </a:solidFill>
                <a:latin typeface="Verdana" charset="0"/>
              </a:rPr>
              <a:t>Lecturer</a:t>
            </a:r>
            <a:r>
              <a:rPr lang="en-US" dirty="0">
                <a:solidFill>
                  <a:srgbClr val="FFFF00"/>
                </a:solidFill>
                <a:latin typeface="Verdana" charset="0"/>
              </a:rPr>
              <a:t>: Claudia </a:t>
            </a:r>
            <a:r>
              <a:rPr lang="en-US" dirty="0" err="1">
                <a:solidFill>
                  <a:srgbClr val="FFFF00"/>
                </a:solidFill>
                <a:latin typeface="Verdana" charset="0"/>
              </a:rPr>
              <a:t>Giachino</a:t>
            </a:r>
            <a:endParaRPr lang="en-US" dirty="0">
              <a:solidFill>
                <a:srgbClr val="FFFF00"/>
              </a:solidFill>
              <a:latin typeface="Verdana" charset="0"/>
            </a:endParaRPr>
          </a:p>
          <a:p>
            <a:pPr algn="ctr" eaLnBrk="0" hangingPunct="0"/>
            <a:endParaRPr lang="en-US" dirty="0">
              <a:solidFill>
                <a:srgbClr val="FFFF00"/>
              </a:solidFill>
              <a:latin typeface="Verdana" charset="0"/>
            </a:endParaRPr>
          </a:p>
          <a:p>
            <a:pPr algn="ctr" eaLnBrk="0" hangingPunct="0">
              <a:lnSpc>
                <a:spcPct val="130000"/>
              </a:lnSpc>
            </a:pPr>
            <a:endParaRPr lang="en-US" sz="4400" dirty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544771" name="Rectangle 3"/>
          <p:cNvSpPr>
            <a:spLocks noGrp="1" noChangeArrowheads="1"/>
          </p:cNvSpPr>
          <p:nvPr/>
        </p:nvSpPr>
        <p:spPr bwMode="auto">
          <a:xfrm>
            <a:off x="1527175" y="4833938"/>
            <a:ext cx="6934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b="1" smtClean="0">
                <a:solidFill>
                  <a:srgbClr val="FFFF00"/>
                </a:solidFill>
                <a:latin typeface="Verdana" charset="0"/>
              </a:rPr>
              <a:t>Sessio</a:t>
            </a:r>
            <a:r>
              <a:rPr lang="en-US" b="1" smtClean="0">
                <a:solidFill>
                  <a:srgbClr val="FFFF00"/>
                </a:solidFill>
                <a:latin typeface="Verdana" charset="0"/>
              </a:rPr>
              <a:t>n </a:t>
            </a:r>
            <a:r>
              <a:rPr lang="en-US" b="1" dirty="0">
                <a:solidFill>
                  <a:srgbClr val="FFFF00"/>
                </a:solidFill>
                <a:latin typeface="Verdana" charset="0"/>
              </a:rPr>
              <a:t>3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dirty="0" smtClean="0">
                <a:solidFill>
                  <a:srgbClr val="FFFF00"/>
                </a:solidFill>
                <a:latin typeface="Verdana" charset="0"/>
              </a:rPr>
              <a:t>Chromosomal diseases</a:t>
            </a:r>
            <a:endParaRPr lang="en-US" dirty="0">
              <a:solidFill>
                <a:srgbClr val="FFFF00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dirty="0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544772" name="CasellaDiTesto 4"/>
          <p:cNvSpPr txBox="1">
            <a:spLocks noChangeArrowheads="1"/>
          </p:cNvSpPr>
          <p:nvPr/>
        </p:nvSpPr>
        <p:spPr bwMode="auto">
          <a:xfrm>
            <a:off x="2015596" y="1428751"/>
            <a:ext cx="56247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Course in </a:t>
            </a:r>
            <a:r>
              <a:rPr lang="it-IT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Medical</a:t>
            </a:r>
            <a:r>
              <a:rPr lang="it-IT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dirty="0">
                <a:solidFill>
                  <a:srgbClr val="FFFF00"/>
                </a:solidFill>
                <a:latin typeface="Arial" charset="0"/>
                <a:cs typeface="Arial" charset="0"/>
              </a:rPr>
              <a:t>and </a:t>
            </a:r>
            <a:r>
              <a:rPr lang="it-IT" dirty="0" err="1">
                <a:solidFill>
                  <a:srgbClr val="FFFF00"/>
                </a:solidFill>
                <a:latin typeface="Arial" charset="0"/>
                <a:cs typeface="Arial" charset="0"/>
              </a:rPr>
              <a:t>Cancer</a:t>
            </a:r>
            <a:r>
              <a:rPr lang="it-IT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it-IT" smtClean="0">
                <a:solidFill>
                  <a:srgbClr val="FFFF00"/>
                </a:solidFill>
                <a:latin typeface="Arial" charset="0"/>
                <a:cs typeface="Arial" charset="0"/>
              </a:rPr>
              <a:t>Genetics</a:t>
            </a:r>
            <a:endParaRPr lang="it-IT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544774" name="CasellaDiTesto 5"/>
          <p:cNvSpPr txBox="1">
            <a:spLocks noChangeArrowheads="1"/>
          </p:cNvSpPr>
          <p:nvPr/>
        </p:nvSpPr>
        <p:spPr bwMode="auto">
          <a:xfrm>
            <a:off x="2062031" y="214313"/>
            <a:ext cx="56929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FF0000"/>
                </a:solidFill>
                <a:latin typeface="Arial" charset="0"/>
                <a:cs typeface="Arial" charset="0"/>
              </a:rPr>
              <a:t>Master in Cellular and Molecular Biology</a:t>
            </a:r>
            <a:endParaRPr lang="it-I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9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"/>
          <p:cNvGrpSpPr>
            <a:grpSpLocks/>
          </p:cNvGrpSpPr>
          <p:nvPr/>
        </p:nvGrpSpPr>
        <p:grpSpPr bwMode="auto">
          <a:xfrm>
            <a:off x="488950" y="-26988"/>
            <a:ext cx="8712200" cy="6945313"/>
            <a:chOff x="308" y="-17"/>
            <a:chExt cx="5488" cy="4375"/>
          </a:xfrm>
        </p:grpSpPr>
        <p:pic>
          <p:nvPicPr>
            <p:cNvPr id="5734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8" y="-17"/>
              <a:ext cx="5485" cy="43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57350" name="Rectangle 4"/>
            <p:cNvSpPr>
              <a:spLocks noChangeArrowheads="1"/>
            </p:cNvSpPr>
            <p:nvPr/>
          </p:nvSpPr>
          <p:spPr bwMode="auto">
            <a:xfrm>
              <a:off x="308" y="0"/>
              <a:ext cx="5488" cy="4348"/>
            </a:xfrm>
            <a:prstGeom prst="rect">
              <a:avLst/>
            </a:prstGeom>
            <a:noFill/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</p:grpSp>
      <p:sp>
        <p:nvSpPr>
          <p:cNvPr id="259077" name="Rectangle 5"/>
          <p:cNvSpPr>
            <a:spLocks noChangeArrowheads="1"/>
          </p:cNvSpPr>
          <p:nvPr/>
        </p:nvSpPr>
        <p:spPr bwMode="auto">
          <a:xfrm>
            <a:off x="3867150" y="-171450"/>
            <a:ext cx="32289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r>
              <a:rPr kumimoji="1" lang="it-IT" sz="2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Chromosomal</a:t>
            </a:r>
            <a:r>
              <a:rPr kumimoji="1" lang="it-IT" sz="2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2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diseases</a:t>
            </a:r>
            <a:endParaRPr kumimoji="1" lang="it-IT" sz="29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9078" name="Rectangle 6"/>
          <p:cNvSpPr>
            <a:spLocks noChangeArrowheads="1"/>
          </p:cNvSpPr>
          <p:nvPr/>
        </p:nvSpPr>
        <p:spPr bwMode="auto">
          <a:xfrm>
            <a:off x="4181475" y="4221163"/>
            <a:ext cx="13477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None/>
              <a:defRPr/>
            </a:pPr>
            <a:r>
              <a:rPr kumimoji="1"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2008</a:t>
            </a:r>
            <a:endParaRPr kumimoji="1"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1089025"/>
          </a:xfrm>
        </p:spPr>
        <p:txBody>
          <a:bodyPr/>
          <a:lstStyle/>
          <a:p>
            <a:pPr algn="r" eaLnBrk="1" hangingPunct="1"/>
            <a:r>
              <a:rPr lang="it-IT" sz="3600" dirty="0" err="1" smtClean="0">
                <a:solidFill>
                  <a:schemeClr val="accent2"/>
                </a:solidFill>
                <a:latin typeface="Tahoma" pitchFamily="34" charset="0"/>
              </a:rPr>
              <a:t>Trisomy</a:t>
            </a:r>
            <a: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  <a:t> X (47,XXX)</a:t>
            </a:r>
            <a:b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  <a:t>1:1.200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85800"/>
            <a:ext cx="9245600" cy="4362733"/>
          </a:xfrm>
        </p:spPr>
        <p:txBody>
          <a:bodyPr/>
          <a:lstStyle/>
          <a:p>
            <a:pPr eaLnBrk="1" hangingPunct="1"/>
            <a:r>
              <a:rPr lang="it-IT" dirty="0" smtClean="0"/>
              <a:t>70% of </a:t>
            </a:r>
            <a:r>
              <a:rPr lang="it-IT" dirty="0" err="1" smtClean="0"/>
              <a:t>pregnancies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successful</a:t>
            </a:r>
            <a:endParaRPr lang="it-IT" dirty="0" smtClean="0"/>
          </a:p>
          <a:p>
            <a:pPr eaLnBrk="1" hangingPunct="1"/>
            <a:r>
              <a:rPr lang="it-IT" dirty="0" err="1" smtClean="0"/>
              <a:t>Error</a:t>
            </a:r>
            <a:r>
              <a:rPr lang="it-IT" dirty="0" smtClean="0"/>
              <a:t> in </a:t>
            </a:r>
            <a:r>
              <a:rPr lang="it-IT" dirty="0" err="1" smtClean="0"/>
              <a:t>maternal</a:t>
            </a:r>
            <a:r>
              <a:rPr lang="it-IT" dirty="0" smtClean="0"/>
              <a:t> </a:t>
            </a:r>
            <a:r>
              <a:rPr lang="it-IT" dirty="0" err="1" smtClean="0"/>
              <a:t>disjunction</a:t>
            </a:r>
            <a:r>
              <a:rPr lang="it-IT" dirty="0" smtClean="0"/>
              <a:t> and </a:t>
            </a:r>
            <a:r>
              <a:rPr lang="it-IT" dirty="0" err="1" smtClean="0"/>
              <a:t>correlation</a:t>
            </a:r>
            <a:r>
              <a:rPr lang="it-IT" dirty="0" smtClean="0"/>
              <a:t> with </a:t>
            </a:r>
            <a:r>
              <a:rPr lang="it-IT" dirty="0" err="1" smtClean="0"/>
              <a:t>maternal</a:t>
            </a:r>
            <a:r>
              <a:rPr lang="it-IT" dirty="0" smtClean="0"/>
              <a:t> </a:t>
            </a:r>
            <a:r>
              <a:rPr lang="it-IT" dirty="0" err="1" smtClean="0"/>
              <a:t>age</a:t>
            </a:r>
            <a:endParaRPr lang="it-IT" dirty="0" smtClean="0"/>
          </a:p>
          <a:p>
            <a:pPr eaLnBrk="1" hangingPunct="1"/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features</a:t>
            </a:r>
            <a:r>
              <a:rPr lang="it-IT" dirty="0" smtClean="0"/>
              <a:t>:</a:t>
            </a:r>
          </a:p>
          <a:p>
            <a:pPr lvl="1" eaLnBrk="1" hangingPunct="1"/>
            <a:r>
              <a:rPr lang="it-IT" dirty="0" err="1" smtClean="0">
                <a:solidFill>
                  <a:schemeClr val="accent2"/>
                </a:solidFill>
              </a:rPr>
              <a:t>Tall</a:t>
            </a:r>
            <a:endParaRPr lang="it-IT" dirty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it-IT" dirty="0" err="1" smtClean="0">
                <a:solidFill>
                  <a:schemeClr val="accent2"/>
                </a:solidFill>
              </a:rPr>
              <a:t>Normal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fertility</a:t>
            </a:r>
            <a:r>
              <a:rPr lang="it-IT" dirty="0" smtClean="0">
                <a:solidFill>
                  <a:schemeClr val="accent2"/>
                </a:solidFill>
              </a:rPr>
              <a:t>, </a:t>
            </a:r>
            <a:r>
              <a:rPr lang="it-IT" dirty="0" err="1" smtClean="0">
                <a:solidFill>
                  <a:schemeClr val="accent2"/>
                </a:solidFill>
              </a:rPr>
              <a:t>cycle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irregularities</a:t>
            </a:r>
            <a:endParaRPr lang="it-IT" dirty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it-IT" dirty="0" err="1" smtClean="0">
                <a:solidFill>
                  <a:schemeClr val="accent2"/>
                </a:solidFill>
              </a:rPr>
              <a:t>Both</a:t>
            </a:r>
            <a:r>
              <a:rPr lang="it-IT" dirty="0" smtClean="0">
                <a:solidFill>
                  <a:schemeClr val="accent2"/>
                </a:solidFill>
              </a:rPr>
              <a:t> intelligence and life </a:t>
            </a:r>
            <a:r>
              <a:rPr lang="it-IT" dirty="0" err="1" smtClean="0">
                <a:solidFill>
                  <a:schemeClr val="accent2"/>
                </a:solidFill>
              </a:rPr>
              <a:t>expectancy</a:t>
            </a:r>
            <a:r>
              <a:rPr lang="it-IT" dirty="0" smtClean="0">
                <a:solidFill>
                  <a:schemeClr val="accent2"/>
                </a:solidFill>
              </a:rPr>
              <a:t> are </a:t>
            </a:r>
            <a:r>
              <a:rPr lang="it-IT" dirty="0" err="1" smtClean="0">
                <a:solidFill>
                  <a:schemeClr val="accent2"/>
                </a:solidFill>
              </a:rPr>
              <a:t>normal</a:t>
            </a:r>
            <a:endParaRPr lang="it-IT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330200" y="76200"/>
            <a:ext cx="9245600" cy="51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 eaLnBrk="0" hangingPunct="0">
              <a:lnSpc>
                <a:spcPct val="90000"/>
              </a:lnSpc>
              <a:defRPr/>
            </a:pPr>
            <a:r>
              <a:rPr lang="it-IT" sz="3000" b="1" kern="0" dirty="0" smtClean="0">
                <a:solidFill>
                  <a:srgbClr val="0060AF"/>
                </a:solidFill>
                <a:latin typeface="Arial"/>
              </a:rPr>
              <a:t>Sex </a:t>
            </a:r>
            <a:r>
              <a:rPr lang="it-IT" sz="3000" b="1" kern="0" dirty="0" err="1" smtClean="0">
                <a:solidFill>
                  <a:srgbClr val="0060AF"/>
                </a:solidFill>
                <a:latin typeface="Arial"/>
              </a:rPr>
              <a:t>chromosome</a:t>
            </a:r>
            <a:r>
              <a:rPr lang="it-IT" sz="3000" b="1" kern="0" dirty="0" smtClean="0">
                <a:solidFill>
                  <a:srgbClr val="0060AF"/>
                </a:solidFill>
                <a:latin typeface="Arial"/>
              </a:rPr>
              <a:t> </a:t>
            </a:r>
            <a:r>
              <a:rPr lang="it-IT" sz="3000" b="1" kern="0" dirty="0" err="1" smtClean="0">
                <a:solidFill>
                  <a:srgbClr val="0060AF"/>
                </a:solidFill>
                <a:latin typeface="Arial"/>
              </a:rPr>
              <a:t>alterations</a:t>
            </a:r>
            <a:endParaRPr lang="it-IT" sz="3000" b="1" kern="0" dirty="0">
              <a:solidFill>
                <a:srgbClr val="0060AF"/>
              </a:solidFill>
              <a:latin typeface="Arial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44488" y="764704"/>
            <a:ext cx="928903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dirty="0" smtClean="0">
                <a:latin typeface="+mj-lt"/>
              </a:rPr>
              <a:t>The </a:t>
            </a:r>
            <a:r>
              <a:rPr lang="it-IT" sz="2600" dirty="0">
                <a:latin typeface="+mj-lt"/>
              </a:rPr>
              <a:t>non-</a:t>
            </a:r>
            <a:r>
              <a:rPr lang="it-IT" sz="2600" dirty="0" err="1">
                <a:latin typeface="+mj-lt"/>
              </a:rPr>
              <a:t>disjunction</a:t>
            </a:r>
            <a:r>
              <a:rPr lang="it-IT" sz="2600" dirty="0">
                <a:latin typeface="+mj-lt"/>
              </a:rPr>
              <a:t> </a:t>
            </a:r>
            <a:r>
              <a:rPr lang="it-IT" sz="2600" dirty="0" smtClean="0">
                <a:latin typeface="+mj-lt"/>
              </a:rPr>
              <a:t>can </a:t>
            </a:r>
            <a:r>
              <a:rPr lang="it-IT" sz="2600" dirty="0">
                <a:latin typeface="+mj-lt"/>
              </a:rPr>
              <a:t>produce </a:t>
            </a:r>
            <a:r>
              <a:rPr lang="it-IT" sz="2600" dirty="0" err="1">
                <a:latin typeface="+mj-lt"/>
              </a:rPr>
              <a:t>gametes</a:t>
            </a:r>
            <a:r>
              <a:rPr lang="it-IT" sz="2600" dirty="0">
                <a:latin typeface="+mj-lt"/>
              </a:rPr>
              <a:t> with an </a:t>
            </a:r>
            <a:r>
              <a:rPr lang="it-IT" sz="2600" dirty="0" err="1">
                <a:latin typeface="+mj-lt"/>
              </a:rPr>
              <a:t>abnormal</a:t>
            </a:r>
            <a:r>
              <a:rPr lang="it-IT" sz="2600" dirty="0">
                <a:latin typeface="+mj-lt"/>
              </a:rPr>
              <a:t> </a:t>
            </a:r>
            <a:r>
              <a:rPr lang="it-IT" sz="2600" dirty="0" err="1">
                <a:latin typeface="+mj-lt"/>
              </a:rPr>
              <a:t>number</a:t>
            </a:r>
            <a:r>
              <a:rPr lang="it-IT" sz="2600" dirty="0">
                <a:latin typeface="+mj-lt"/>
              </a:rPr>
              <a:t> of </a:t>
            </a:r>
            <a:r>
              <a:rPr lang="it-IT" sz="2600" dirty="0" smtClean="0">
                <a:latin typeface="+mj-lt"/>
              </a:rPr>
              <a:t>sex </a:t>
            </a:r>
            <a:r>
              <a:rPr lang="it-IT" sz="2600" dirty="0" err="1" smtClean="0">
                <a:latin typeface="+mj-lt"/>
              </a:rPr>
              <a:t>chromosomes</a:t>
            </a:r>
            <a:r>
              <a:rPr lang="it-IT" sz="2600" dirty="0" smtClean="0">
                <a:latin typeface="+mj-lt"/>
              </a:rPr>
              <a:t>.</a:t>
            </a:r>
          </a:p>
          <a:p>
            <a:endParaRPr lang="it-IT" sz="2600" dirty="0">
              <a:latin typeface="+mj-lt"/>
            </a:endParaRPr>
          </a:p>
          <a:p>
            <a:r>
              <a:rPr lang="it-IT" sz="2600" dirty="0">
                <a:latin typeface="+mj-lt"/>
              </a:rPr>
              <a:t>An </a:t>
            </a:r>
            <a:r>
              <a:rPr lang="it-IT" sz="2600" dirty="0" err="1">
                <a:latin typeface="+mj-lt"/>
              </a:rPr>
              <a:t>abnormal</a:t>
            </a:r>
            <a:r>
              <a:rPr lang="it-IT" sz="2600" dirty="0">
                <a:latin typeface="+mj-lt"/>
              </a:rPr>
              <a:t> </a:t>
            </a:r>
            <a:r>
              <a:rPr lang="it-IT" sz="2600" dirty="0" err="1">
                <a:latin typeface="+mj-lt"/>
              </a:rPr>
              <a:t>number</a:t>
            </a:r>
            <a:r>
              <a:rPr lang="it-IT" sz="2600" dirty="0">
                <a:latin typeface="+mj-lt"/>
              </a:rPr>
              <a:t> of sex </a:t>
            </a:r>
            <a:r>
              <a:rPr lang="it-IT" sz="2600" dirty="0" err="1">
                <a:latin typeface="+mj-lt"/>
              </a:rPr>
              <a:t>chromosomes</a:t>
            </a:r>
            <a:r>
              <a:rPr lang="it-IT" sz="2600" dirty="0">
                <a:latin typeface="+mj-lt"/>
              </a:rPr>
              <a:t> </a:t>
            </a:r>
            <a:r>
              <a:rPr lang="it-IT" sz="2600" dirty="0" err="1">
                <a:latin typeface="+mj-lt"/>
              </a:rPr>
              <a:t>usually</a:t>
            </a:r>
            <a:r>
              <a:rPr lang="it-IT" sz="2600" dirty="0">
                <a:latin typeface="+mj-lt"/>
              </a:rPr>
              <a:t> </a:t>
            </a:r>
            <a:r>
              <a:rPr lang="it-IT" sz="2600" dirty="0" err="1">
                <a:latin typeface="+mj-lt"/>
              </a:rPr>
              <a:t>does</a:t>
            </a:r>
            <a:r>
              <a:rPr lang="it-IT" sz="2600" dirty="0">
                <a:latin typeface="+mj-lt"/>
              </a:rPr>
              <a:t> </a:t>
            </a:r>
            <a:r>
              <a:rPr lang="it-IT" sz="2600" dirty="0" err="1">
                <a:latin typeface="+mj-lt"/>
              </a:rPr>
              <a:t>not</a:t>
            </a:r>
            <a:r>
              <a:rPr lang="it-IT" sz="2600" dirty="0">
                <a:latin typeface="+mj-lt"/>
              </a:rPr>
              <a:t> compromise </a:t>
            </a:r>
            <a:r>
              <a:rPr lang="it-IT" sz="2600" dirty="0" err="1">
                <a:latin typeface="+mj-lt"/>
              </a:rPr>
              <a:t>survival</a:t>
            </a:r>
            <a:endParaRPr lang="it-IT" sz="2600" dirty="0">
              <a:latin typeface="+mj-lt"/>
            </a:endParaRPr>
          </a:p>
          <a:p>
            <a:endParaRPr lang="it-IT" sz="2600" dirty="0"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938" y="1285875"/>
            <a:ext cx="7880350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950" y="1676400"/>
            <a:ext cx="40449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Rectangle 3"/>
          <p:cNvSpPr>
            <a:spLocks noChangeArrowheads="1"/>
          </p:cNvSpPr>
          <p:nvPr/>
        </p:nvSpPr>
        <p:spPr bwMode="auto">
          <a:xfrm>
            <a:off x="5200650" y="333375"/>
            <a:ext cx="4705350" cy="452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triploidy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which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occurs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when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there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double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fertilization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an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ovum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dispermy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). The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result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be 69, XXX or 69, XXY or 69, XYY. </a:t>
            </a:r>
          </a:p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extra set of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paternal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chromosomes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predisposes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formation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a </a:t>
            </a:r>
            <a:r>
              <a:rPr lang="it-IT" sz="28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partial</a:t>
            </a:r>
            <a:r>
              <a:rPr lang="it-IT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mole.</a:t>
            </a:r>
            <a:endParaRPr lang="it-IT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08584" y="1268760"/>
            <a:ext cx="7488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>
                <a:solidFill>
                  <a:srgbClr val="FFFF00"/>
                </a:solidFill>
              </a:rPr>
              <a:t>Triploid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syndrome</a:t>
            </a:r>
            <a:r>
              <a:rPr lang="it-IT" sz="2800" dirty="0">
                <a:solidFill>
                  <a:srgbClr val="FFFF00"/>
                </a:solidFill>
              </a:rPr>
              <a:t>, </a:t>
            </a:r>
            <a:r>
              <a:rPr lang="it-IT" sz="2800" dirty="0" err="1">
                <a:solidFill>
                  <a:srgbClr val="FFFF00"/>
                </a:solidFill>
              </a:rPr>
              <a:t>also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called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triploidy</a:t>
            </a:r>
            <a:r>
              <a:rPr lang="it-IT" sz="2800" dirty="0">
                <a:solidFill>
                  <a:srgbClr val="FFFF00"/>
                </a:solidFill>
              </a:rPr>
              <a:t>, </a:t>
            </a:r>
            <a:r>
              <a:rPr lang="it-IT" sz="2800" dirty="0" err="1">
                <a:solidFill>
                  <a:srgbClr val="FFFF00"/>
                </a:solidFill>
              </a:rPr>
              <a:t>is</a:t>
            </a:r>
            <a:r>
              <a:rPr lang="it-IT" sz="2800" dirty="0">
                <a:solidFill>
                  <a:srgbClr val="FFFF00"/>
                </a:solidFill>
              </a:rPr>
              <a:t> an </a:t>
            </a:r>
            <a:r>
              <a:rPr lang="it-IT" sz="2800" dirty="0" err="1">
                <a:solidFill>
                  <a:srgbClr val="FFFF00"/>
                </a:solidFill>
              </a:rPr>
              <a:t>extremely</a:t>
            </a:r>
            <a:r>
              <a:rPr lang="it-IT" sz="2800" dirty="0">
                <a:solidFill>
                  <a:srgbClr val="FFFF00"/>
                </a:solidFill>
              </a:rPr>
              <a:t> rare </a:t>
            </a:r>
            <a:r>
              <a:rPr lang="it-IT" sz="2800" dirty="0" err="1">
                <a:solidFill>
                  <a:srgbClr val="FFFF00"/>
                </a:solidFill>
              </a:rPr>
              <a:t>chromosomal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disorder</a:t>
            </a:r>
            <a:r>
              <a:rPr lang="it-IT" sz="2800" dirty="0" smtClean="0">
                <a:solidFill>
                  <a:srgbClr val="FFFF00"/>
                </a:solidFill>
              </a:rPr>
              <a:t>. </a:t>
            </a:r>
            <a:r>
              <a:rPr lang="it-IT" sz="2800" dirty="0" err="1">
                <a:solidFill>
                  <a:srgbClr val="FFFF00"/>
                </a:solidFill>
              </a:rPr>
              <a:t>If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this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occurs</a:t>
            </a:r>
            <a:r>
              <a:rPr lang="it-IT" sz="2800" dirty="0">
                <a:solidFill>
                  <a:srgbClr val="FFFF00"/>
                </a:solidFill>
              </a:rPr>
              <a:t> in </a:t>
            </a:r>
            <a:r>
              <a:rPr lang="it-IT" sz="2800" dirty="0" err="1">
                <a:solidFill>
                  <a:srgbClr val="FFFF00"/>
                </a:solidFill>
              </a:rPr>
              <a:t>only</a:t>
            </a:r>
            <a:r>
              <a:rPr lang="it-IT" sz="2800" dirty="0">
                <a:solidFill>
                  <a:srgbClr val="FFFF00"/>
                </a:solidFill>
              </a:rPr>
              <a:t> some </a:t>
            </a:r>
            <a:r>
              <a:rPr lang="it-IT" sz="2800" dirty="0" err="1">
                <a:solidFill>
                  <a:srgbClr val="FFFF00"/>
                </a:solidFill>
              </a:rPr>
              <a:t>cells</a:t>
            </a:r>
            <a:r>
              <a:rPr lang="it-IT" sz="2800" dirty="0">
                <a:solidFill>
                  <a:srgbClr val="FFFF00"/>
                </a:solidFill>
              </a:rPr>
              <a:t>, </a:t>
            </a:r>
            <a:r>
              <a:rPr lang="it-IT" sz="2800" dirty="0" err="1">
                <a:solidFill>
                  <a:srgbClr val="FFFF00"/>
                </a:solidFill>
              </a:rPr>
              <a:t>it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is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called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mosaic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triploidy</a:t>
            </a:r>
            <a:r>
              <a:rPr lang="it-IT" sz="2800" dirty="0">
                <a:solidFill>
                  <a:srgbClr val="FFFF00"/>
                </a:solidFill>
              </a:rPr>
              <a:t>, and </a:t>
            </a:r>
            <a:r>
              <a:rPr lang="it-IT" sz="2800" dirty="0" err="1">
                <a:solidFill>
                  <a:srgbClr val="FFFF00"/>
                </a:solidFill>
              </a:rPr>
              <a:t>is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less</a:t>
            </a:r>
            <a:r>
              <a:rPr lang="it-IT" sz="2800" dirty="0">
                <a:solidFill>
                  <a:srgbClr val="FFFF00"/>
                </a:solidFill>
              </a:rPr>
              <a:t> severe</a:t>
            </a:r>
            <a:r>
              <a:rPr lang="it-IT" sz="2800" dirty="0" smtClean="0">
                <a:solidFill>
                  <a:srgbClr val="FFFF00"/>
                </a:solidFill>
              </a:rPr>
              <a:t>.</a:t>
            </a:r>
          </a:p>
          <a:p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04256" y="3772197"/>
            <a:ext cx="4953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dirty="0" err="1">
                <a:solidFill>
                  <a:srgbClr val="FFFF00"/>
                </a:solidFill>
              </a:rPr>
              <a:t>Triploidy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affects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approximately</a:t>
            </a:r>
            <a:r>
              <a:rPr lang="it-IT" sz="2800" dirty="0">
                <a:solidFill>
                  <a:srgbClr val="FFFF00"/>
                </a:solidFill>
              </a:rPr>
              <a:t> 1-2% of </a:t>
            </a:r>
            <a:r>
              <a:rPr lang="it-IT" sz="2800" dirty="0" err="1">
                <a:solidFill>
                  <a:srgbClr val="FFFF00"/>
                </a:solidFill>
              </a:rPr>
              <a:t>pregnancies</a:t>
            </a:r>
            <a:r>
              <a:rPr lang="it-IT" sz="2800" dirty="0">
                <a:solidFill>
                  <a:srgbClr val="FFFF00"/>
                </a:solidFill>
              </a:rPr>
              <a:t>, </a:t>
            </a:r>
            <a:r>
              <a:rPr lang="it-IT" sz="2800" dirty="0" err="1">
                <a:solidFill>
                  <a:srgbClr val="FFFF00"/>
                </a:solidFill>
              </a:rPr>
              <a:t>but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most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miscarry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early</a:t>
            </a:r>
            <a:r>
              <a:rPr lang="it-IT" sz="2800" dirty="0">
                <a:solidFill>
                  <a:srgbClr val="FFFF00"/>
                </a:solidFill>
              </a:rPr>
              <a:t> in </a:t>
            </a:r>
            <a:r>
              <a:rPr lang="it-IT" sz="2800" dirty="0" err="1">
                <a:solidFill>
                  <a:srgbClr val="FFFF00"/>
                </a:solidFill>
              </a:rPr>
              <a:t>development</a:t>
            </a:r>
            <a:r>
              <a:rPr lang="it-IT" sz="28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79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819400"/>
            <a:ext cx="57150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5" name="Rectangle 3"/>
          <p:cNvSpPr>
            <a:spLocks noChangeArrowheads="1"/>
          </p:cNvSpPr>
          <p:nvPr/>
        </p:nvSpPr>
        <p:spPr bwMode="auto">
          <a:xfrm>
            <a:off x="1600200" y="762000"/>
            <a:ext cx="6934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ts val="500"/>
              </a:spcBef>
              <a:spcAft>
                <a:spcPts val="500"/>
              </a:spcAft>
            </a:pPr>
            <a:r>
              <a:rPr lang="it-IT" sz="32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Scattered</a:t>
            </a:r>
            <a:r>
              <a:rPr lang="it-IT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2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grape-like</a:t>
            </a:r>
            <a:r>
              <a:rPr lang="it-IT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villi are </a:t>
            </a:r>
            <a:r>
              <a:rPr lang="it-IT" sz="32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present</a:t>
            </a:r>
            <a:r>
              <a:rPr lang="it-IT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sz="32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it-IT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placenta, </a:t>
            </a:r>
            <a:r>
              <a:rPr lang="it-IT" sz="32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consistent</a:t>
            </a:r>
            <a:r>
              <a:rPr lang="it-IT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with a </a:t>
            </a:r>
            <a:r>
              <a:rPr lang="it-IT" sz="32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partial</a:t>
            </a:r>
            <a:r>
              <a:rPr lang="it-IT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2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hydatidiform</a:t>
            </a:r>
            <a:r>
              <a:rPr lang="it-IT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mole.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8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4150" y="838200"/>
            <a:ext cx="5048250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2432050" y="4440238"/>
            <a:ext cx="586105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it-IT" sz="2800">
                <a:solidFill>
                  <a:srgbClr val="FFFF00"/>
                </a:solidFill>
                <a:latin typeface="Arial" pitchFamily="34" charset="0"/>
                <a:ea typeface="SimSun-ExtB"/>
                <a:cs typeface="Arial" pitchFamily="34" charset="0"/>
              </a:rPr>
              <a:t>A characteristic fetal finding with triploidy is syndactyly involving the third and fourth digits of one or both hands or feet.	</a:t>
            </a:r>
          </a:p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endParaRPr lang="it-IT" sz="2800">
              <a:solidFill>
                <a:srgbClr val="FFFF00"/>
              </a:solidFill>
              <a:latin typeface="Arial" pitchFamily="34" charset="0"/>
              <a:ea typeface="SimSun-ExtB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96616" y="1109062"/>
            <a:ext cx="6912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>
                <a:solidFill>
                  <a:srgbClr val="FFFF00"/>
                </a:solidFill>
              </a:rPr>
              <a:t>Most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fetuses</a:t>
            </a:r>
            <a:r>
              <a:rPr lang="it-IT" sz="2800" dirty="0">
                <a:solidFill>
                  <a:srgbClr val="FFFF00"/>
                </a:solidFill>
              </a:rPr>
              <a:t> with </a:t>
            </a:r>
            <a:r>
              <a:rPr lang="it-IT" sz="2800" dirty="0" err="1">
                <a:solidFill>
                  <a:srgbClr val="FFFF00"/>
                </a:solidFill>
              </a:rPr>
              <a:t>triploidy</a:t>
            </a:r>
            <a:r>
              <a:rPr lang="it-IT" sz="2800" dirty="0">
                <a:solidFill>
                  <a:srgbClr val="FFFF00"/>
                </a:solidFill>
              </a:rPr>
              <a:t> do </a:t>
            </a:r>
            <a:r>
              <a:rPr lang="it-IT" sz="2800" dirty="0" err="1">
                <a:solidFill>
                  <a:srgbClr val="FFFF00"/>
                </a:solidFill>
              </a:rPr>
              <a:t>not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survive</a:t>
            </a:r>
            <a:r>
              <a:rPr lang="it-IT" sz="2800" dirty="0">
                <a:solidFill>
                  <a:srgbClr val="FFFF00"/>
                </a:solidFill>
              </a:rPr>
              <a:t> to </a:t>
            </a:r>
            <a:r>
              <a:rPr lang="it-IT" sz="2800" dirty="0" err="1">
                <a:solidFill>
                  <a:srgbClr val="FFFF00"/>
                </a:solidFill>
              </a:rPr>
              <a:t>birth</a:t>
            </a:r>
            <a:r>
              <a:rPr lang="it-IT" sz="2800" dirty="0">
                <a:solidFill>
                  <a:srgbClr val="FFFF00"/>
                </a:solidFill>
              </a:rPr>
              <a:t>. </a:t>
            </a:r>
            <a:r>
              <a:rPr lang="it-IT" sz="2800" dirty="0" err="1">
                <a:solidFill>
                  <a:srgbClr val="FFFF00"/>
                </a:solidFill>
              </a:rPr>
              <a:t>Mosaic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triploidy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has</a:t>
            </a:r>
            <a:r>
              <a:rPr lang="it-IT" sz="2800" dirty="0">
                <a:solidFill>
                  <a:srgbClr val="FFFF00"/>
                </a:solidFill>
              </a:rPr>
              <a:t> an </a:t>
            </a:r>
            <a:r>
              <a:rPr lang="it-IT" sz="2800" dirty="0" err="1">
                <a:solidFill>
                  <a:srgbClr val="FFFF00"/>
                </a:solidFill>
              </a:rPr>
              <a:t>improved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prognosis</a:t>
            </a:r>
            <a:r>
              <a:rPr lang="it-IT" sz="2800" dirty="0">
                <a:solidFill>
                  <a:srgbClr val="FFFF00"/>
                </a:solidFill>
              </a:rPr>
              <a:t>, </a:t>
            </a:r>
            <a:r>
              <a:rPr lang="it-IT" sz="2800" dirty="0" err="1">
                <a:solidFill>
                  <a:srgbClr val="FFFF00"/>
                </a:solidFill>
              </a:rPr>
              <a:t>but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affected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individuals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have</a:t>
            </a:r>
            <a:r>
              <a:rPr lang="it-IT" sz="2800" dirty="0">
                <a:solidFill>
                  <a:srgbClr val="FFFF00"/>
                </a:solidFill>
              </a:rPr>
              <a:t> moderate to severe cognitive </a:t>
            </a:r>
            <a:r>
              <a:rPr lang="it-IT" sz="2800" dirty="0" err="1">
                <a:solidFill>
                  <a:srgbClr val="FFFF00"/>
                </a:solidFill>
              </a:rPr>
              <a:t>disabilities</a:t>
            </a:r>
            <a:r>
              <a:rPr lang="it-IT" sz="2800" dirty="0" smtClean="0">
                <a:solidFill>
                  <a:srgbClr val="FFFF00"/>
                </a:solidFill>
              </a:rPr>
              <a:t>.</a:t>
            </a:r>
            <a:endParaRPr lang="it-IT" sz="2800" dirty="0">
              <a:solidFill>
                <a:srgbClr val="FFFF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96616" y="3861048"/>
            <a:ext cx="6912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err="1">
                <a:solidFill>
                  <a:srgbClr val="FFFF00"/>
                </a:solidFill>
              </a:rPr>
              <a:t>Many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organ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systems</a:t>
            </a:r>
            <a:r>
              <a:rPr lang="it-IT" sz="2800" dirty="0">
                <a:solidFill>
                  <a:srgbClr val="FFFF00"/>
                </a:solidFill>
              </a:rPr>
              <a:t> are </a:t>
            </a:r>
            <a:r>
              <a:rPr lang="it-IT" sz="2800" dirty="0" err="1">
                <a:solidFill>
                  <a:srgbClr val="FFFF00"/>
                </a:solidFill>
              </a:rPr>
              <a:t>affected</a:t>
            </a:r>
            <a:r>
              <a:rPr lang="it-IT" sz="2800" dirty="0">
                <a:solidFill>
                  <a:srgbClr val="FFFF00"/>
                </a:solidFill>
              </a:rPr>
              <a:t> by </a:t>
            </a:r>
            <a:r>
              <a:rPr lang="it-IT" sz="2800" dirty="0" err="1">
                <a:solidFill>
                  <a:srgbClr val="FFFF00"/>
                </a:solidFill>
              </a:rPr>
              <a:t>triploidy</a:t>
            </a:r>
            <a:r>
              <a:rPr lang="it-IT" sz="2800" dirty="0">
                <a:solidFill>
                  <a:srgbClr val="FFFF00"/>
                </a:solidFill>
              </a:rPr>
              <a:t>, </a:t>
            </a:r>
            <a:r>
              <a:rPr lang="it-IT" sz="2800" dirty="0" err="1">
                <a:solidFill>
                  <a:srgbClr val="FFFF00"/>
                </a:solidFill>
              </a:rPr>
              <a:t>but</a:t>
            </a:r>
            <a:r>
              <a:rPr lang="it-IT" sz="2800" dirty="0">
                <a:solidFill>
                  <a:srgbClr val="FFFF00"/>
                </a:solidFill>
              </a:rPr>
              <a:t> the </a:t>
            </a:r>
            <a:r>
              <a:rPr lang="it-IT" sz="2800" dirty="0" err="1">
                <a:solidFill>
                  <a:srgbClr val="FFFF00"/>
                </a:solidFill>
              </a:rPr>
              <a:t>central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nervous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system</a:t>
            </a:r>
            <a:r>
              <a:rPr lang="it-IT" sz="2800" dirty="0">
                <a:solidFill>
                  <a:srgbClr val="FFFF00"/>
                </a:solidFill>
              </a:rPr>
              <a:t> and </a:t>
            </a:r>
            <a:r>
              <a:rPr lang="it-IT" sz="2800" dirty="0" err="1">
                <a:solidFill>
                  <a:srgbClr val="FFFF00"/>
                </a:solidFill>
              </a:rPr>
              <a:t>skeleton</a:t>
            </a:r>
            <a:r>
              <a:rPr lang="it-IT" sz="2800" dirty="0">
                <a:solidFill>
                  <a:srgbClr val="FFFF00"/>
                </a:solidFill>
              </a:rPr>
              <a:t> are the </a:t>
            </a:r>
            <a:r>
              <a:rPr lang="it-IT" sz="2800" dirty="0" err="1">
                <a:solidFill>
                  <a:srgbClr val="FFFF00"/>
                </a:solidFill>
              </a:rPr>
              <a:t>most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severely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affected</a:t>
            </a:r>
            <a:r>
              <a:rPr lang="it-IT" sz="2800" dirty="0">
                <a:solidFill>
                  <a:srgbClr val="FFFF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5954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657600"/>
            <a:ext cx="8997950" cy="2971800"/>
          </a:xfrm>
        </p:spPr>
        <p:txBody>
          <a:bodyPr/>
          <a:lstStyle/>
          <a:p>
            <a:pPr>
              <a:buFont typeface="Monotype Sorts"/>
              <a:buNone/>
            </a:pP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STRUCTURAL ANOMALIES</a:t>
            </a:r>
          </a:p>
          <a:p>
            <a:pPr>
              <a:buFont typeface="Monotype Sorts"/>
              <a:buNone/>
            </a:pP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- cri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du</a:t>
            </a: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chat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syndrome</a:t>
            </a:r>
            <a:endParaRPr lang="it-IT" b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chromosome</a:t>
            </a: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18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anomalies</a:t>
            </a:r>
            <a:endParaRPr lang="it-IT" b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Microdeletion</a:t>
            </a: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syndromes</a:t>
            </a: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see</a:t>
            </a: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below</a:t>
            </a: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endParaRPr lang="it-IT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7350" y="990600"/>
            <a:ext cx="1382713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25500" y="3810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it-IT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Diseases due to chromosomal aberrations.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304800"/>
            <a:ext cx="52006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4550" y="3265488"/>
            <a:ext cx="5943600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ChangeArrowheads="1"/>
          </p:cNvSpPr>
          <p:nvPr/>
        </p:nvSpPr>
        <p:spPr bwMode="auto">
          <a:xfrm>
            <a:off x="560388" y="260350"/>
            <a:ext cx="92171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it-IT" sz="4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THE STUDY OF CHROMOSOMES: CYTOGENETICS</a:t>
            </a:r>
            <a:endParaRPr kumimoji="1" lang="it-IT" sz="54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8371" name="Picture 5" descr="large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0938" y="1341438"/>
            <a:ext cx="367506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0" y="1557338"/>
            <a:ext cx="660876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Principles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ytogenetics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lassification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requency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frequent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molecular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cytogenetics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methods</a:t>
            </a:r>
            <a:endParaRPr kumimoji="1" lang="it-IT" sz="4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0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0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0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0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2" grpId="0" build="p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88504" y="404664"/>
            <a:ext cx="9001000" cy="6186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err="1"/>
              <a:t>Cat</a:t>
            </a:r>
            <a:r>
              <a:rPr lang="it-IT" sz="2200" b="1" dirty="0"/>
              <a:t> </a:t>
            </a:r>
            <a:r>
              <a:rPr lang="it-IT" sz="2200" b="1" dirty="0" err="1"/>
              <a:t>cry</a:t>
            </a:r>
            <a:r>
              <a:rPr lang="it-IT" sz="2200" b="1" dirty="0"/>
              <a:t> </a:t>
            </a:r>
            <a:r>
              <a:rPr lang="it-IT" sz="2200" b="1" dirty="0" err="1"/>
              <a:t>syndrome</a:t>
            </a:r>
            <a:r>
              <a:rPr lang="it-IT" sz="2200" b="1" dirty="0"/>
              <a:t> </a:t>
            </a:r>
            <a:r>
              <a:rPr lang="it-IT" sz="2200" dirty="0"/>
              <a:t>(or </a:t>
            </a:r>
            <a:r>
              <a:rPr lang="it-IT" sz="2200" b="1" dirty="0" err="1"/>
              <a:t>syndrome</a:t>
            </a:r>
            <a:r>
              <a:rPr lang="it-IT" sz="2200" b="1" dirty="0"/>
              <a:t> </a:t>
            </a:r>
            <a:r>
              <a:rPr lang="it-IT" sz="2200" b="1" dirty="0" err="1"/>
              <a:t>du</a:t>
            </a:r>
            <a:r>
              <a:rPr lang="it-IT" sz="2200" b="1" dirty="0"/>
              <a:t> cri </a:t>
            </a:r>
            <a:r>
              <a:rPr lang="it-IT" sz="2200" b="1" dirty="0" err="1"/>
              <a:t>du</a:t>
            </a:r>
            <a:r>
              <a:rPr lang="it-IT" sz="2200" b="1" dirty="0"/>
              <a:t> chat</a:t>
            </a:r>
            <a:r>
              <a:rPr lang="it-IT" sz="2200" dirty="0"/>
              <a:t>) </a:t>
            </a:r>
            <a:r>
              <a:rPr lang="it-IT" sz="2200" dirty="0" err="1"/>
              <a:t>is</a:t>
            </a:r>
            <a:r>
              <a:rPr lang="it-IT" sz="2200" dirty="0"/>
              <a:t> a rare </a:t>
            </a:r>
            <a:r>
              <a:rPr lang="it-IT" sz="2200" dirty="0" err="1"/>
              <a:t>genetic</a:t>
            </a:r>
            <a:r>
              <a:rPr lang="it-IT" sz="2200" dirty="0"/>
              <a:t> </a:t>
            </a:r>
            <a:r>
              <a:rPr lang="it-IT" sz="2200" dirty="0" err="1"/>
              <a:t>disorder</a:t>
            </a:r>
            <a:r>
              <a:rPr lang="it-IT" sz="2200" dirty="0"/>
              <a:t> </a:t>
            </a:r>
            <a:r>
              <a:rPr lang="it-IT" sz="2200" dirty="0" err="1"/>
              <a:t>caused</a:t>
            </a:r>
            <a:r>
              <a:rPr lang="it-IT" sz="2200" dirty="0"/>
              <a:t> by the </a:t>
            </a:r>
            <a:r>
              <a:rPr lang="it-IT" sz="2200" dirty="0" err="1"/>
              <a:t>deletion</a:t>
            </a:r>
            <a:r>
              <a:rPr lang="it-IT" sz="2200" dirty="0"/>
              <a:t> of part of </a:t>
            </a:r>
            <a:r>
              <a:rPr lang="it-IT" sz="2200" dirty="0" err="1"/>
              <a:t>chromosome</a:t>
            </a:r>
            <a:r>
              <a:rPr lang="it-IT" sz="2200" dirty="0"/>
              <a:t> 5 ("5 </a:t>
            </a:r>
            <a:r>
              <a:rPr lang="it-IT" sz="2200" dirty="0" err="1"/>
              <a:t>p-deletion</a:t>
            </a:r>
            <a:r>
              <a:rPr lang="it-IT" sz="2200" dirty="0"/>
              <a:t>"). </a:t>
            </a:r>
            <a:r>
              <a:rPr lang="it-IT" sz="2200" dirty="0" err="1"/>
              <a:t>Identified</a:t>
            </a:r>
            <a:r>
              <a:rPr lang="it-IT" sz="2200" dirty="0"/>
              <a:t> by the French </a:t>
            </a:r>
            <a:r>
              <a:rPr lang="it-IT" sz="2200" dirty="0" err="1"/>
              <a:t>physician</a:t>
            </a:r>
            <a:r>
              <a:rPr lang="it-IT" sz="2200" dirty="0"/>
              <a:t> Lejeune in 1963, </a:t>
            </a:r>
            <a:r>
              <a:rPr lang="it-IT" sz="2200" dirty="0" err="1" smtClean="0"/>
              <a:t>it</a:t>
            </a:r>
            <a:r>
              <a:rPr lang="it-IT" sz="2200" dirty="0" smtClean="0"/>
              <a:t> </a:t>
            </a:r>
            <a:r>
              <a:rPr lang="it-IT" sz="2200" dirty="0" err="1" smtClean="0"/>
              <a:t>has</a:t>
            </a:r>
            <a:r>
              <a:rPr lang="it-IT" sz="2200" dirty="0"/>
              <a:t> </a:t>
            </a:r>
            <a:r>
              <a:rPr lang="it-IT" sz="2200" dirty="0" smtClean="0"/>
              <a:t>an </a:t>
            </a:r>
            <a:r>
              <a:rPr lang="it-IT" sz="2200" dirty="0" err="1"/>
              <a:t>incidence</a:t>
            </a:r>
            <a:r>
              <a:rPr lang="it-IT" sz="2200" dirty="0"/>
              <a:t> of </a:t>
            </a:r>
            <a:r>
              <a:rPr lang="it-IT" sz="2200" dirty="0" err="1"/>
              <a:t>one</a:t>
            </a:r>
            <a:r>
              <a:rPr lang="it-IT" sz="2200" dirty="0"/>
              <a:t> case per 50000 </a:t>
            </a:r>
            <a:r>
              <a:rPr lang="it-IT" sz="2200" dirty="0" err="1"/>
              <a:t>births</a:t>
            </a:r>
            <a:r>
              <a:rPr lang="it-IT" sz="2200" dirty="0"/>
              <a:t>.</a:t>
            </a:r>
          </a:p>
          <a:p>
            <a:endParaRPr lang="it-IT" sz="2200" dirty="0"/>
          </a:p>
          <a:p>
            <a:r>
              <a:rPr lang="it-IT" sz="2200" dirty="0"/>
              <a:t>The </a:t>
            </a:r>
            <a:r>
              <a:rPr lang="it-IT" sz="2200" dirty="0" err="1"/>
              <a:t>syndrome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named</a:t>
            </a:r>
            <a:r>
              <a:rPr lang="it-IT" sz="2200" dirty="0"/>
              <a:t> </a:t>
            </a:r>
            <a:r>
              <a:rPr lang="it-IT" sz="2200" dirty="0" err="1"/>
              <a:t>after</a:t>
            </a:r>
            <a:r>
              <a:rPr lang="it-IT" sz="2200" dirty="0"/>
              <a:t> </a:t>
            </a:r>
            <a:r>
              <a:rPr lang="it-IT" sz="2200" dirty="0" smtClean="0"/>
              <a:t>the </a:t>
            </a:r>
            <a:r>
              <a:rPr lang="it-IT" sz="2200" dirty="0" err="1"/>
              <a:t>cat-like</a:t>
            </a:r>
            <a:r>
              <a:rPr lang="it-IT" sz="2200" dirty="0"/>
              <a:t> </a:t>
            </a:r>
            <a:r>
              <a:rPr lang="it-IT" sz="2200" dirty="0" err="1" smtClean="0"/>
              <a:t>cry</a:t>
            </a:r>
            <a:r>
              <a:rPr lang="it-IT" sz="2200" dirty="0" smtClean="0"/>
              <a:t>, </a:t>
            </a:r>
            <a:r>
              <a:rPr lang="it-IT" sz="2200" dirty="0" err="1"/>
              <a:t>characteristic</a:t>
            </a:r>
            <a:r>
              <a:rPr lang="it-IT" sz="2200" dirty="0"/>
              <a:t> of </a:t>
            </a:r>
            <a:r>
              <a:rPr lang="it-IT" sz="2200" dirty="0" err="1"/>
              <a:t>affected</a:t>
            </a:r>
            <a:r>
              <a:rPr lang="it-IT" sz="2200" dirty="0"/>
              <a:t> </a:t>
            </a:r>
            <a:r>
              <a:rPr lang="it-IT" sz="2200" dirty="0" err="1"/>
              <a:t>individuals</a:t>
            </a:r>
            <a:r>
              <a:rPr lang="it-IT" sz="2200" dirty="0"/>
              <a:t>. The </a:t>
            </a:r>
            <a:r>
              <a:rPr lang="it-IT" sz="2200" dirty="0" err="1"/>
              <a:t>loss</a:t>
            </a:r>
            <a:r>
              <a:rPr lang="it-IT" sz="2200" dirty="0"/>
              <a:t> of </a:t>
            </a:r>
            <a:r>
              <a:rPr lang="it-IT" sz="2200" dirty="0" err="1"/>
              <a:t>genetic</a:t>
            </a:r>
            <a:r>
              <a:rPr lang="it-IT" sz="2200" dirty="0"/>
              <a:t> </a:t>
            </a:r>
            <a:r>
              <a:rPr lang="it-IT" sz="2200" dirty="0" err="1"/>
              <a:t>material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associated</a:t>
            </a:r>
            <a:r>
              <a:rPr lang="it-IT" sz="2200" dirty="0"/>
              <a:t> with </a:t>
            </a:r>
            <a:r>
              <a:rPr lang="it-IT" sz="2200" dirty="0" err="1"/>
              <a:t>delayed</a:t>
            </a:r>
            <a:r>
              <a:rPr lang="it-IT" sz="2200" dirty="0"/>
              <a:t> </a:t>
            </a:r>
            <a:r>
              <a:rPr lang="it-IT" sz="2200" dirty="0" err="1"/>
              <a:t>psychomotor</a:t>
            </a:r>
            <a:r>
              <a:rPr lang="it-IT" sz="2200" dirty="0"/>
              <a:t> </a:t>
            </a:r>
            <a:r>
              <a:rPr lang="it-IT" sz="2200" dirty="0" err="1"/>
              <a:t>development</a:t>
            </a:r>
            <a:r>
              <a:rPr lang="it-IT" sz="2200" dirty="0"/>
              <a:t> and severe </a:t>
            </a:r>
            <a:r>
              <a:rPr lang="it-IT" sz="2200" dirty="0" err="1"/>
              <a:t>mental</a:t>
            </a:r>
            <a:r>
              <a:rPr lang="it-IT" sz="2200" dirty="0"/>
              <a:t> </a:t>
            </a:r>
            <a:r>
              <a:rPr lang="it-IT" sz="2200" dirty="0" err="1"/>
              <a:t>retardation</a:t>
            </a:r>
            <a:r>
              <a:rPr lang="it-IT" sz="2200" dirty="0"/>
              <a:t>, </a:t>
            </a:r>
            <a:r>
              <a:rPr lang="it-IT" sz="2200" dirty="0" err="1"/>
              <a:t>but</a:t>
            </a:r>
            <a:r>
              <a:rPr lang="it-IT" sz="2200" dirty="0"/>
              <a:t> the </a:t>
            </a:r>
            <a:r>
              <a:rPr lang="it-IT" sz="2200" dirty="0" err="1"/>
              <a:t>absence</a:t>
            </a:r>
            <a:r>
              <a:rPr lang="it-IT" sz="2200" dirty="0"/>
              <a:t> of </a:t>
            </a:r>
            <a:r>
              <a:rPr lang="it-IT" sz="2200" dirty="0" err="1"/>
              <a:t>serious</a:t>
            </a:r>
            <a:r>
              <a:rPr lang="it-IT" sz="2200" dirty="0"/>
              <a:t> </a:t>
            </a:r>
            <a:r>
              <a:rPr lang="it-IT" sz="2200" dirty="0" err="1"/>
              <a:t>malformations</a:t>
            </a:r>
            <a:r>
              <a:rPr lang="it-IT" sz="2200" dirty="0"/>
              <a:t> in a </a:t>
            </a:r>
            <a:r>
              <a:rPr lang="it-IT" sz="2200" dirty="0" err="1"/>
              <a:t>significant</a:t>
            </a:r>
            <a:r>
              <a:rPr lang="it-IT" sz="2200" dirty="0"/>
              <a:t> </a:t>
            </a:r>
            <a:r>
              <a:rPr lang="it-IT" sz="2200" dirty="0" err="1"/>
              <a:t>percentage</a:t>
            </a:r>
            <a:r>
              <a:rPr lang="it-IT" sz="2200" dirty="0"/>
              <a:t> of </a:t>
            </a:r>
            <a:r>
              <a:rPr lang="it-IT" sz="2200" dirty="0" err="1"/>
              <a:t>cases</a:t>
            </a:r>
            <a:r>
              <a:rPr lang="it-IT" sz="2200" dirty="0"/>
              <a:t> can </a:t>
            </a:r>
            <a:r>
              <a:rPr lang="it-IT" sz="2200" dirty="0" err="1"/>
              <a:t>ensure</a:t>
            </a:r>
            <a:r>
              <a:rPr lang="it-IT" sz="2200" dirty="0"/>
              <a:t> a long </a:t>
            </a:r>
            <a:r>
              <a:rPr lang="it-IT" sz="2200" dirty="0" err="1"/>
              <a:t>survival</a:t>
            </a:r>
            <a:r>
              <a:rPr lang="it-IT" sz="2200" dirty="0"/>
              <a:t>.</a:t>
            </a:r>
          </a:p>
          <a:p>
            <a:endParaRPr lang="it-IT" sz="2200" dirty="0"/>
          </a:p>
          <a:p>
            <a:r>
              <a:rPr lang="it-IT" sz="2200" b="1" dirty="0" err="1"/>
              <a:t>Clinical</a:t>
            </a:r>
            <a:r>
              <a:rPr lang="it-IT" sz="2200" b="1" dirty="0"/>
              <a:t> </a:t>
            </a:r>
            <a:r>
              <a:rPr lang="it-IT" sz="2200" b="1" dirty="0" err="1"/>
              <a:t>picture</a:t>
            </a:r>
            <a:r>
              <a:rPr lang="it-IT" sz="2200" dirty="0"/>
              <a:t>:</a:t>
            </a:r>
          </a:p>
          <a:p>
            <a:r>
              <a:rPr lang="it-IT" sz="2200" dirty="0" smtClean="0"/>
              <a:t>In </a:t>
            </a:r>
            <a:r>
              <a:rPr lang="it-IT" sz="2200" dirty="0" err="1" smtClean="0"/>
              <a:t>addition</a:t>
            </a:r>
            <a:r>
              <a:rPr lang="it-IT" sz="2200" dirty="0" smtClean="0"/>
              <a:t> to </a:t>
            </a:r>
            <a:r>
              <a:rPr lang="it-IT" sz="2200" dirty="0"/>
              <a:t>the </a:t>
            </a:r>
            <a:r>
              <a:rPr lang="it-IT" sz="2200" dirty="0" err="1"/>
              <a:t>typical</a:t>
            </a:r>
            <a:r>
              <a:rPr lang="it-IT" sz="2200" dirty="0"/>
              <a:t> </a:t>
            </a:r>
            <a:r>
              <a:rPr lang="it-IT" sz="2200" dirty="0" err="1" smtClean="0"/>
              <a:t>cat</a:t>
            </a:r>
            <a:r>
              <a:rPr lang="it-IT" sz="2200" dirty="0" smtClean="0"/>
              <a:t> </a:t>
            </a:r>
            <a:r>
              <a:rPr lang="it-IT" sz="2200" dirty="0" err="1" smtClean="0"/>
              <a:t>cry</a:t>
            </a:r>
            <a:r>
              <a:rPr lang="it-IT" sz="2200" dirty="0" smtClean="0"/>
              <a:t> </a:t>
            </a:r>
            <a:r>
              <a:rPr lang="it-IT" sz="2200" dirty="0" err="1"/>
              <a:t>caused</a:t>
            </a:r>
            <a:r>
              <a:rPr lang="it-IT" sz="2200" dirty="0"/>
              <a:t> by </a:t>
            </a:r>
            <a:r>
              <a:rPr lang="it-IT" sz="2200" dirty="0" err="1"/>
              <a:t>hypoplasia</a:t>
            </a:r>
            <a:r>
              <a:rPr lang="it-IT" sz="2200" dirty="0"/>
              <a:t> of the </a:t>
            </a:r>
            <a:r>
              <a:rPr lang="it-IT" sz="2200" dirty="0" err="1"/>
              <a:t>laryngeal</a:t>
            </a:r>
            <a:r>
              <a:rPr lang="it-IT" sz="2200" dirty="0"/>
              <a:t> </a:t>
            </a:r>
            <a:r>
              <a:rPr lang="it-IT" sz="2200" dirty="0" err="1"/>
              <a:t>cartilages</a:t>
            </a:r>
            <a:r>
              <a:rPr lang="it-IT" sz="2200" dirty="0"/>
              <a:t> (</a:t>
            </a:r>
            <a:r>
              <a:rPr lang="it-IT" sz="2200" dirty="0" err="1"/>
              <a:t>which</a:t>
            </a:r>
            <a:r>
              <a:rPr lang="it-IT" sz="2200" dirty="0"/>
              <a:t> </a:t>
            </a:r>
            <a:r>
              <a:rPr lang="it-IT" sz="2200" dirty="0" err="1"/>
              <a:t>disappears</a:t>
            </a:r>
            <a:r>
              <a:rPr lang="it-IT" sz="2200" dirty="0"/>
              <a:t> </a:t>
            </a:r>
            <a:r>
              <a:rPr lang="it-IT" sz="2200" dirty="0" err="1" smtClean="0"/>
              <a:t>within</a:t>
            </a:r>
            <a:r>
              <a:rPr lang="it-IT" sz="2200" dirty="0" smtClean="0"/>
              <a:t> the first </a:t>
            </a:r>
            <a:r>
              <a:rPr lang="it-IT" sz="2200" dirty="0" err="1" smtClean="0"/>
              <a:t>few</a:t>
            </a:r>
            <a:r>
              <a:rPr lang="it-IT" sz="2200" dirty="0" smtClean="0"/>
              <a:t> </a:t>
            </a:r>
            <a:r>
              <a:rPr lang="it-IT" sz="2200" dirty="0" err="1"/>
              <a:t>month</a:t>
            </a:r>
            <a:r>
              <a:rPr lang="it-IT" sz="2200" dirty="0"/>
              <a:t>), </a:t>
            </a:r>
            <a:r>
              <a:rPr lang="it-IT" sz="2200" dirty="0" err="1" smtClean="0"/>
              <a:t>there</a:t>
            </a:r>
            <a:r>
              <a:rPr lang="it-IT" sz="2200" dirty="0" smtClean="0"/>
              <a:t> </a:t>
            </a:r>
            <a:r>
              <a:rPr lang="it-IT" sz="2200" dirty="0" err="1" smtClean="0"/>
              <a:t>is</a:t>
            </a:r>
            <a:r>
              <a:rPr lang="it-IT" sz="2200" dirty="0" smtClean="0"/>
              <a:t> </a:t>
            </a:r>
            <a:r>
              <a:rPr lang="it-IT" sz="2200" dirty="0"/>
              <a:t>a </a:t>
            </a:r>
            <a:r>
              <a:rPr lang="it-IT" sz="2200" dirty="0" err="1"/>
              <a:t>serious</a:t>
            </a:r>
            <a:r>
              <a:rPr lang="it-IT" sz="2200" dirty="0"/>
              <a:t> </a:t>
            </a:r>
            <a:r>
              <a:rPr lang="it-IT" sz="2200" dirty="0" err="1"/>
              <a:t>mental</a:t>
            </a:r>
            <a:r>
              <a:rPr lang="it-IT" sz="2200" dirty="0"/>
              <a:t> </a:t>
            </a:r>
            <a:r>
              <a:rPr lang="it-IT" sz="2200" dirty="0" err="1"/>
              <a:t>disability</a:t>
            </a:r>
            <a:r>
              <a:rPr lang="it-IT" sz="2200" dirty="0"/>
              <a:t> (with a </a:t>
            </a:r>
            <a:r>
              <a:rPr lang="it-IT" sz="2200" dirty="0" err="1"/>
              <a:t>tendency</a:t>
            </a:r>
            <a:r>
              <a:rPr lang="it-IT" sz="2200" dirty="0"/>
              <a:t> to self </a:t>
            </a:r>
            <a:r>
              <a:rPr lang="it-IT" sz="2200" dirty="0" err="1"/>
              <a:t>mutilation</a:t>
            </a:r>
            <a:r>
              <a:rPr lang="it-IT" sz="2200" dirty="0"/>
              <a:t>), </a:t>
            </a:r>
            <a:r>
              <a:rPr lang="it-IT" sz="2200" dirty="0" err="1"/>
              <a:t>microcephaly</a:t>
            </a:r>
            <a:r>
              <a:rPr lang="it-IT" sz="2200" dirty="0"/>
              <a:t>, </a:t>
            </a:r>
            <a:r>
              <a:rPr lang="it-IT" sz="2200" dirty="0" err="1"/>
              <a:t>growth</a:t>
            </a:r>
            <a:r>
              <a:rPr lang="it-IT" sz="2200" dirty="0"/>
              <a:t> </a:t>
            </a:r>
            <a:r>
              <a:rPr lang="it-IT" sz="2200" dirty="0" err="1"/>
              <a:t>retardation</a:t>
            </a:r>
            <a:r>
              <a:rPr lang="it-IT" sz="2200" dirty="0"/>
              <a:t> and a </a:t>
            </a:r>
            <a:r>
              <a:rPr lang="it-IT" sz="2200" dirty="0" err="1"/>
              <a:t>characteristic</a:t>
            </a:r>
            <a:r>
              <a:rPr lang="it-IT" sz="2200" dirty="0"/>
              <a:t> </a:t>
            </a:r>
            <a:r>
              <a:rPr lang="it-IT" sz="2200" dirty="0" err="1"/>
              <a:t>appearance</a:t>
            </a:r>
            <a:r>
              <a:rPr lang="it-IT" sz="2200" dirty="0"/>
              <a:t> of the face </a:t>
            </a:r>
            <a:r>
              <a:rPr lang="it-IT" sz="2200" dirty="0" err="1"/>
              <a:t>that</a:t>
            </a:r>
            <a:r>
              <a:rPr lang="it-IT" sz="2200" dirty="0"/>
              <a:t> </a:t>
            </a:r>
            <a:r>
              <a:rPr lang="it-IT" sz="2200" dirty="0" err="1"/>
              <a:t>looks</a:t>
            </a:r>
            <a:r>
              <a:rPr lang="it-IT" sz="2200" dirty="0"/>
              <a:t> </a:t>
            </a:r>
            <a:r>
              <a:rPr lang="it-IT" sz="2200" dirty="0" err="1"/>
              <a:t>roundish</a:t>
            </a:r>
            <a:r>
              <a:rPr lang="it-IT" sz="2200" dirty="0"/>
              <a:t>, </a:t>
            </a:r>
            <a:r>
              <a:rPr lang="it-IT" sz="2200" dirty="0" err="1" smtClean="0"/>
              <a:t>enlarged</a:t>
            </a:r>
            <a:r>
              <a:rPr lang="it-IT" sz="2200" dirty="0" smtClean="0"/>
              <a:t> </a:t>
            </a:r>
            <a:r>
              <a:rPr lang="it-IT" sz="2200" dirty="0" err="1"/>
              <a:t>nasal</a:t>
            </a:r>
            <a:r>
              <a:rPr lang="it-IT" sz="2200" dirty="0"/>
              <a:t> bridge, </a:t>
            </a:r>
            <a:r>
              <a:rPr lang="it-IT" sz="2200" dirty="0" err="1"/>
              <a:t>low</a:t>
            </a:r>
            <a:r>
              <a:rPr lang="it-IT" sz="2200" dirty="0"/>
              <a:t>-set </a:t>
            </a:r>
            <a:r>
              <a:rPr lang="it-IT" sz="2200" dirty="0" err="1"/>
              <a:t>ears</a:t>
            </a:r>
            <a:r>
              <a:rPr lang="it-IT" sz="2200" dirty="0"/>
              <a:t> and </a:t>
            </a:r>
            <a:r>
              <a:rPr lang="it-IT" sz="2200" dirty="0" err="1"/>
              <a:t>micrognathia</a:t>
            </a:r>
            <a:r>
              <a:rPr lang="it-IT" sz="2200" dirty="0"/>
              <a:t>. In 15% of </a:t>
            </a:r>
            <a:r>
              <a:rPr lang="it-IT" sz="2200" dirty="0" err="1"/>
              <a:t>cases</a:t>
            </a:r>
            <a:r>
              <a:rPr lang="it-IT" sz="2200" dirty="0"/>
              <a:t> </a:t>
            </a:r>
            <a:r>
              <a:rPr lang="it-IT" sz="2200" dirty="0" err="1"/>
              <a:t>there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a </a:t>
            </a:r>
            <a:r>
              <a:rPr lang="it-IT" sz="2200" dirty="0" err="1"/>
              <a:t>congenital</a:t>
            </a:r>
            <a:r>
              <a:rPr lang="it-IT" sz="2200" dirty="0"/>
              <a:t> </a:t>
            </a:r>
            <a:r>
              <a:rPr lang="it-IT" sz="2200" dirty="0" err="1"/>
              <a:t>heart</a:t>
            </a:r>
            <a:r>
              <a:rPr lang="it-IT" sz="2200" dirty="0"/>
              <a:t> </a:t>
            </a:r>
            <a:r>
              <a:rPr lang="it-IT" sz="2200" dirty="0" err="1"/>
              <a:t>defect</a:t>
            </a:r>
            <a:r>
              <a:rPr lang="it-IT" sz="2200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420100" cy="914400"/>
          </a:xfrm>
        </p:spPr>
        <p:txBody>
          <a:bodyPr/>
          <a:lstStyle/>
          <a:p>
            <a:r>
              <a:rPr lang="it-IT" b="1" smtClean="0">
                <a:latin typeface="Arial" pitchFamily="34" charset="0"/>
                <a:cs typeface="Arial" pitchFamily="34" charset="0"/>
              </a:rPr>
              <a:t>Chromosome 18 abnormalities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4400"/>
            <a:ext cx="4737100" cy="4114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400" smtClean="0">
                <a:latin typeface="Arial" pitchFamily="34" charset="0"/>
                <a:cs typeface="Arial" pitchFamily="34" charset="0"/>
              </a:rPr>
              <a:t>There are five major syndromes that occur when there are abnormalities of chromosome 18.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400" smtClean="0">
                <a:latin typeface="Arial" pitchFamily="34" charset="0"/>
                <a:cs typeface="Arial" pitchFamily="34" charset="0"/>
              </a:rPr>
              <a:t>Within each syndrome there are a variety of characteristics and a wide range in severity.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400" smtClean="0">
                <a:latin typeface="Arial" pitchFamily="34" charset="0"/>
                <a:cs typeface="Arial" pitchFamily="34" charset="0"/>
              </a:rPr>
              <a:t>Some individuals are mosaic or have translocations involving another chromosome and so do not fit exactly into one of these syndromes.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400" smtClean="0">
                <a:latin typeface="Arial" pitchFamily="34" charset="0"/>
                <a:cs typeface="Arial" pitchFamily="34" charset="0"/>
              </a:rPr>
              <a:t>The most frequent structural abnormalities of chromosome 18 are 18q-, 18p-, ring 18. </a:t>
            </a:r>
            <a:br>
              <a:rPr lang="it-IT" sz="2400" smtClean="0">
                <a:latin typeface="Arial" pitchFamily="34" charset="0"/>
                <a:cs typeface="Arial" pitchFamily="34" charset="0"/>
              </a:rPr>
            </a:br>
            <a:endParaRPr lang="it-IT" sz="240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it-IT" sz="240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100" y="1557338"/>
            <a:ext cx="5168900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3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3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5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Hearring"/>
          <p:cNvPicPr>
            <a:picLocks noChangeAspect="1" noChangeArrowheads="1"/>
          </p:cNvPicPr>
          <p:nvPr/>
        </p:nvPicPr>
        <p:blipFill>
          <a:blip r:embed="rId3"/>
          <a:srcRect l="2469" t="2480" r="2469" b="2480"/>
          <a:stretch>
            <a:fillRect/>
          </a:stretch>
        </p:blipFill>
        <p:spPr bwMode="auto">
          <a:xfrm>
            <a:off x="847725" y="185738"/>
            <a:ext cx="8315325" cy="64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6913" y="333375"/>
            <a:ext cx="8912225" cy="1371600"/>
          </a:xfrm>
        </p:spPr>
        <p:txBody>
          <a:bodyPr/>
          <a:lstStyle/>
          <a:p>
            <a:pPr algn="r" eaLnBrk="1" hangingPunct="1"/>
            <a:r>
              <a:rPr lang="it-IT" sz="4000" dirty="0" smtClean="0">
                <a:solidFill>
                  <a:srgbClr val="FFFF00"/>
                </a:solidFill>
                <a:cs typeface="Arial" pitchFamily="34" charset="0"/>
              </a:rPr>
              <a:t>DIAGNOSIS: </a:t>
            </a:r>
            <a:r>
              <a:rPr lang="it-IT" sz="4000" dirty="0" err="1" smtClean="0">
                <a:solidFill>
                  <a:srgbClr val="FFFF00"/>
                </a:solidFill>
                <a:cs typeface="Arial" pitchFamily="34" charset="0"/>
              </a:rPr>
              <a:t>genetic</a:t>
            </a:r>
            <a:r>
              <a:rPr lang="it-IT" sz="4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it-IT" sz="4000" dirty="0" err="1" smtClean="0">
                <a:solidFill>
                  <a:srgbClr val="FFFF00"/>
                </a:solidFill>
                <a:cs typeface="Arial" pitchFamily="34" charset="0"/>
              </a:rPr>
              <a:t>counselling</a:t>
            </a:r>
            <a:r>
              <a:rPr lang="it-IT" sz="4000" dirty="0" smtClean="0">
                <a:solidFill>
                  <a:srgbClr val="FFFF00"/>
                </a:solidFill>
                <a:cs typeface="Arial" pitchFamily="34" charset="0"/>
              </a:rPr>
              <a:t> and </a:t>
            </a:r>
            <a:r>
              <a:rPr lang="it-IT" sz="4000" dirty="0" err="1" smtClean="0">
                <a:solidFill>
                  <a:srgbClr val="FFFF00"/>
                </a:solidFill>
                <a:cs typeface="Arial" pitchFamily="34" charset="0"/>
              </a:rPr>
              <a:t>prenatal</a:t>
            </a:r>
            <a:r>
              <a:rPr lang="it-IT" sz="4000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it-IT" sz="4000" dirty="0" err="1" smtClean="0">
                <a:solidFill>
                  <a:srgbClr val="FFFF00"/>
                </a:solidFill>
                <a:cs typeface="Arial" pitchFamily="34" charset="0"/>
              </a:rPr>
              <a:t>cytogenetics</a:t>
            </a:r>
            <a:endParaRPr lang="it-IT" sz="40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704528" y="1340768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FFFF00"/>
                </a:solidFill>
              </a:rPr>
              <a:t>Genetic counselling is an informed and appropriate communication</a:t>
            </a:r>
          </a:p>
          <a:p>
            <a:endParaRPr lang="en-GB" sz="2000" dirty="0" smtClean="0">
              <a:solidFill>
                <a:srgbClr val="FFFF00"/>
              </a:solidFill>
            </a:endParaRPr>
          </a:p>
          <a:p>
            <a:r>
              <a:rPr lang="en-GB" sz="2000" dirty="0" smtClean="0">
                <a:solidFill>
                  <a:srgbClr val="FFFF00"/>
                </a:solidFill>
              </a:rPr>
              <a:t>In order to be </a:t>
            </a:r>
            <a:r>
              <a:rPr lang="en-GB" sz="2000" b="1" dirty="0" smtClean="0">
                <a:solidFill>
                  <a:srgbClr val="FFFF00"/>
                </a:solidFill>
              </a:rPr>
              <a:t>informed</a:t>
            </a:r>
            <a:r>
              <a:rPr lang="en-GB" sz="2000" dirty="0" smtClean="0">
                <a:solidFill>
                  <a:srgbClr val="FFFF00"/>
                </a:solidFill>
              </a:rPr>
              <a:t> it must start from the identification of a genetic defect in a patient and from calculating the risk to the other members of the family</a:t>
            </a:r>
          </a:p>
          <a:p>
            <a:endParaRPr lang="en-GB" sz="2000" dirty="0" smtClean="0">
              <a:solidFill>
                <a:srgbClr val="FFFF00"/>
              </a:solidFill>
            </a:endParaRPr>
          </a:p>
          <a:p>
            <a:r>
              <a:rPr lang="en-GB" sz="2000" dirty="0" smtClean="0">
                <a:solidFill>
                  <a:srgbClr val="FFFF00"/>
                </a:solidFill>
              </a:rPr>
              <a:t>In order to be </a:t>
            </a:r>
            <a:r>
              <a:rPr lang="en-GB" sz="2000" b="1" dirty="0" smtClean="0">
                <a:solidFill>
                  <a:srgbClr val="FFFF00"/>
                </a:solidFill>
              </a:rPr>
              <a:t>appropriate</a:t>
            </a:r>
            <a:r>
              <a:rPr lang="en-GB" sz="2000" dirty="0" smtClean="0">
                <a:solidFill>
                  <a:srgbClr val="FFFF00"/>
                </a:solidFill>
              </a:rPr>
              <a:t> it has to establish a relationship of trust and confidence without being directive, i.e. it must not direct the family towards a single goal, but leave the freedom of evaluation and choice</a:t>
            </a:r>
          </a:p>
          <a:p>
            <a:endParaRPr lang="en-GB" sz="2000" dirty="0" smtClean="0">
              <a:solidFill>
                <a:srgbClr val="FFFF00"/>
              </a:solidFill>
            </a:endParaRPr>
          </a:p>
          <a:p>
            <a:endParaRPr lang="en-GB" sz="2000" dirty="0" smtClean="0">
              <a:solidFill>
                <a:srgbClr val="FFFF00"/>
              </a:solidFill>
            </a:endParaRPr>
          </a:p>
          <a:p>
            <a:r>
              <a:rPr lang="en-GB" sz="2000" dirty="0" smtClean="0">
                <a:solidFill>
                  <a:srgbClr val="FFFF00"/>
                </a:solidFill>
              </a:rPr>
              <a:t>Genetic counselling may concern:</a:t>
            </a:r>
          </a:p>
          <a:p>
            <a:r>
              <a:rPr lang="en-GB" sz="2000" dirty="0" smtClean="0">
                <a:solidFill>
                  <a:srgbClr val="FFFF00"/>
                </a:solidFill>
              </a:rPr>
              <a:t>1. diagnosis of a clinically manifest genetic disorder </a:t>
            </a:r>
          </a:p>
          <a:p>
            <a:r>
              <a:rPr lang="en-GB" sz="2000" dirty="0" smtClean="0">
                <a:solidFill>
                  <a:srgbClr val="FFFF00"/>
                </a:solidFill>
              </a:rPr>
              <a:t>2. the reproductive risk of a couple in preconception period</a:t>
            </a:r>
          </a:p>
          <a:p>
            <a:r>
              <a:rPr lang="en-GB" sz="2000" dirty="0" smtClean="0">
                <a:solidFill>
                  <a:srgbClr val="FFFF00"/>
                </a:solidFill>
              </a:rPr>
              <a:t>3. prenatal diagnosis</a:t>
            </a:r>
          </a:p>
          <a:p>
            <a:r>
              <a:rPr lang="en-GB" sz="2000" dirty="0" smtClean="0">
                <a:solidFill>
                  <a:srgbClr val="FFFF00"/>
                </a:solidFill>
              </a:rPr>
              <a:t>4. the prediction of a future genetic disease</a:t>
            </a:r>
          </a:p>
          <a:p>
            <a:r>
              <a:rPr lang="en-GB" sz="2000" dirty="0" smtClean="0">
                <a:solidFill>
                  <a:srgbClr val="FFFF00"/>
                </a:solidFill>
              </a:rPr>
              <a:t>5. genetic susceptibility</a:t>
            </a:r>
            <a:endParaRPr lang="en-GB" sz="2000" dirty="0">
              <a:solidFill>
                <a:srgbClr val="FFFF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915400" cy="490537"/>
          </a:xfrm>
        </p:spPr>
        <p:txBody>
          <a:bodyPr/>
          <a:lstStyle/>
          <a:p>
            <a:pPr algn="r" eaLnBrk="1" hangingPunct="1"/>
            <a:r>
              <a:rPr lang="it-IT" sz="2400" dirty="0" err="1">
                <a:solidFill>
                  <a:srgbClr val="FFFF00"/>
                </a:solidFill>
              </a:rPr>
              <a:t>G</a:t>
            </a:r>
            <a:r>
              <a:rPr lang="it-IT" sz="2400" dirty="0" err="1" smtClean="0">
                <a:solidFill>
                  <a:srgbClr val="FFFF00"/>
                </a:solidFill>
              </a:rPr>
              <a:t>enetic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counselling</a:t>
            </a:r>
            <a:endParaRPr lang="it-IT" sz="2400" dirty="0" smtClean="0">
              <a:solidFill>
                <a:srgbClr val="FFFF00"/>
              </a:solidFill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741363" y="908050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80355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915400" cy="490537"/>
          </a:xfrm>
        </p:spPr>
        <p:txBody>
          <a:bodyPr/>
          <a:lstStyle/>
          <a:p>
            <a:pPr algn="r" eaLnBrk="1" hangingPunct="1"/>
            <a:r>
              <a:rPr lang="it-IT" sz="2400" dirty="0" err="1" smtClean="0">
                <a:solidFill>
                  <a:srgbClr val="FFFF00"/>
                </a:solidFill>
              </a:rPr>
              <a:t>Genetic</a:t>
            </a: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counselling</a:t>
            </a:r>
            <a:endParaRPr lang="it-IT" sz="2400" dirty="0" smtClean="0">
              <a:solidFill>
                <a:srgbClr val="FFFF00"/>
              </a:solidFill>
            </a:endParaRPr>
          </a:p>
        </p:txBody>
      </p:sp>
      <p:sp>
        <p:nvSpPr>
          <p:cNvPr id="287748" name="Line 4"/>
          <p:cNvSpPr>
            <a:spLocks noChangeShapeType="1"/>
          </p:cNvSpPr>
          <p:nvPr/>
        </p:nvSpPr>
        <p:spPr bwMode="auto">
          <a:xfrm>
            <a:off x="741363" y="908050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36576" y="1988840"/>
            <a:ext cx="7848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rgbClr val="FFFF00"/>
                </a:solidFill>
              </a:rPr>
              <a:t>Genetic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counselling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seeks</a:t>
            </a:r>
            <a:r>
              <a:rPr lang="it-IT" sz="2800" dirty="0">
                <a:solidFill>
                  <a:srgbClr val="FFFF00"/>
                </a:solidFill>
              </a:rPr>
              <a:t> to </a:t>
            </a:r>
            <a:r>
              <a:rPr lang="it-IT" sz="2800" dirty="0" err="1">
                <a:solidFill>
                  <a:srgbClr val="FFFF00"/>
                </a:solidFill>
              </a:rPr>
              <a:t>determine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which</a:t>
            </a:r>
            <a:r>
              <a:rPr lang="it-IT" sz="2800" dirty="0">
                <a:solidFill>
                  <a:srgbClr val="FFFF00"/>
                </a:solidFill>
              </a:rPr>
              <a:t> family </a:t>
            </a:r>
            <a:r>
              <a:rPr lang="it-IT" sz="2800" dirty="0" err="1">
                <a:solidFill>
                  <a:srgbClr val="FFFF00"/>
                </a:solidFill>
              </a:rPr>
              <a:t>members</a:t>
            </a:r>
            <a:r>
              <a:rPr lang="it-IT" sz="2800" dirty="0">
                <a:solidFill>
                  <a:srgbClr val="FFFF00"/>
                </a:solidFill>
              </a:rPr>
              <a:t> are </a:t>
            </a:r>
            <a:r>
              <a:rPr lang="it-IT" sz="2800" dirty="0" err="1">
                <a:solidFill>
                  <a:srgbClr val="FFFF00"/>
                </a:solidFill>
              </a:rPr>
              <a:t>affected</a:t>
            </a:r>
            <a:r>
              <a:rPr lang="it-IT" sz="2800" dirty="0">
                <a:solidFill>
                  <a:srgbClr val="FFFF00"/>
                </a:solidFill>
              </a:rPr>
              <a:t> and </a:t>
            </a:r>
            <a:r>
              <a:rPr lang="it-IT" sz="2800" dirty="0" err="1">
                <a:solidFill>
                  <a:srgbClr val="FFFF00"/>
                </a:solidFill>
              </a:rPr>
              <a:t>which</a:t>
            </a:r>
            <a:r>
              <a:rPr lang="it-IT" sz="2800" dirty="0">
                <a:solidFill>
                  <a:srgbClr val="FFFF00"/>
                </a:solidFill>
              </a:rPr>
              <a:t> can </a:t>
            </a:r>
            <a:r>
              <a:rPr lang="it-IT" sz="2800" dirty="0" smtClean="0">
                <a:solidFill>
                  <a:srgbClr val="FFFF00"/>
                </a:solidFill>
              </a:rPr>
              <a:t>be </a:t>
            </a:r>
            <a:r>
              <a:rPr lang="it-IT" sz="2800" dirty="0" err="1" smtClean="0">
                <a:solidFill>
                  <a:srgbClr val="FFFF00"/>
                </a:solidFill>
              </a:rPr>
              <a:t>carriers</a:t>
            </a:r>
            <a:r>
              <a:rPr lang="it-IT" sz="2800" dirty="0" smtClean="0">
                <a:solidFill>
                  <a:srgbClr val="FFFF00"/>
                </a:solidFill>
              </a:rPr>
              <a:t> of the </a:t>
            </a:r>
            <a:r>
              <a:rPr lang="it-IT" sz="2800" dirty="0" err="1" smtClean="0">
                <a:solidFill>
                  <a:srgbClr val="FFFF00"/>
                </a:solidFill>
              </a:rPr>
              <a:t>disease</a:t>
            </a:r>
            <a:r>
              <a:rPr lang="it-IT" sz="2800" dirty="0" smtClean="0">
                <a:solidFill>
                  <a:srgbClr val="FFFF00"/>
                </a:solidFill>
              </a:rPr>
              <a:t>, </a:t>
            </a:r>
            <a:r>
              <a:rPr lang="it-IT" sz="2800" dirty="0">
                <a:solidFill>
                  <a:srgbClr val="FFFF00"/>
                </a:solidFill>
              </a:rPr>
              <a:t>and </a:t>
            </a:r>
            <a:r>
              <a:rPr lang="it-IT" sz="2800" dirty="0" err="1">
                <a:solidFill>
                  <a:srgbClr val="FFFF00"/>
                </a:solidFill>
              </a:rPr>
              <a:t>then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calculate</a:t>
            </a:r>
            <a:r>
              <a:rPr lang="it-IT" sz="2800" dirty="0">
                <a:solidFill>
                  <a:srgbClr val="FFFF00"/>
                </a:solidFill>
              </a:rPr>
              <a:t> the </a:t>
            </a:r>
            <a:r>
              <a:rPr lang="it-IT" sz="2800" dirty="0" err="1">
                <a:solidFill>
                  <a:srgbClr val="FFFF00"/>
                </a:solidFill>
              </a:rPr>
              <a:t>probability</a:t>
            </a:r>
            <a:r>
              <a:rPr lang="it-IT" sz="2800" dirty="0">
                <a:solidFill>
                  <a:srgbClr val="FFFF00"/>
                </a:solidFill>
              </a:rPr>
              <a:t> of </a:t>
            </a:r>
            <a:r>
              <a:rPr lang="it-IT" sz="2800" dirty="0" err="1">
                <a:solidFill>
                  <a:srgbClr val="FFFF00"/>
                </a:solidFill>
              </a:rPr>
              <a:t>every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other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person</a:t>
            </a:r>
            <a:r>
              <a:rPr lang="it-IT" sz="2800" dirty="0">
                <a:solidFill>
                  <a:srgbClr val="FFFF00"/>
                </a:solidFill>
              </a:rPr>
              <a:t> in the </a:t>
            </a:r>
            <a:r>
              <a:rPr lang="it-IT" sz="2800" dirty="0" err="1">
                <a:solidFill>
                  <a:srgbClr val="FFFF00"/>
                </a:solidFill>
              </a:rPr>
              <a:t>household</a:t>
            </a:r>
            <a:r>
              <a:rPr lang="it-IT" sz="2800" dirty="0">
                <a:solidFill>
                  <a:srgbClr val="FFFF00"/>
                </a:solidFill>
              </a:rPr>
              <a:t> (</a:t>
            </a:r>
            <a:r>
              <a:rPr lang="it-IT" sz="2800" dirty="0" err="1">
                <a:solidFill>
                  <a:srgbClr val="FFFF00"/>
                </a:solidFill>
              </a:rPr>
              <a:t>even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not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yet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born</a:t>
            </a:r>
            <a:r>
              <a:rPr lang="it-IT" sz="2800" dirty="0">
                <a:solidFill>
                  <a:srgbClr val="FFFF00"/>
                </a:solidFill>
              </a:rPr>
              <a:t>) of </a:t>
            </a:r>
            <a:r>
              <a:rPr lang="it-IT" sz="2800" dirty="0" err="1">
                <a:solidFill>
                  <a:srgbClr val="FFFF00"/>
                </a:solidFill>
              </a:rPr>
              <a:t>being</a:t>
            </a:r>
            <a:r>
              <a:rPr lang="it-IT" sz="2800" dirty="0">
                <a:solidFill>
                  <a:srgbClr val="FFFF00"/>
                </a:solidFill>
              </a:rPr>
              <a:t> a </a:t>
            </a:r>
            <a:r>
              <a:rPr lang="it-IT" sz="2800" dirty="0" err="1">
                <a:solidFill>
                  <a:srgbClr val="FFFF00"/>
                </a:solidFill>
              </a:rPr>
              <a:t>carrier</a:t>
            </a:r>
            <a:r>
              <a:rPr lang="it-IT" sz="2800" dirty="0">
                <a:solidFill>
                  <a:srgbClr val="FFFF00"/>
                </a:solidFill>
              </a:rPr>
              <a:t> or to </a:t>
            </a:r>
            <a:r>
              <a:rPr lang="it-IT" sz="2800" dirty="0" err="1">
                <a:solidFill>
                  <a:srgbClr val="FFFF00"/>
                </a:solidFill>
              </a:rPr>
              <a:t>inherit</a:t>
            </a:r>
            <a:r>
              <a:rPr lang="it-IT" sz="2800" dirty="0">
                <a:solidFill>
                  <a:srgbClr val="FFFF00"/>
                </a:solidFill>
              </a:rPr>
              <a:t> the </a:t>
            </a:r>
            <a:r>
              <a:rPr lang="it-IT" sz="2800" dirty="0" err="1">
                <a:solidFill>
                  <a:srgbClr val="FFFF00"/>
                </a:solidFill>
              </a:rPr>
              <a:t>disease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915400" cy="417512"/>
          </a:xfrm>
        </p:spPr>
        <p:txBody>
          <a:bodyPr/>
          <a:lstStyle/>
          <a:p>
            <a:pPr algn="r" eaLnBrk="1" hangingPunct="1"/>
            <a:r>
              <a:rPr lang="it-IT" sz="2800" dirty="0">
                <a:solidFill>
                  <a:srgbClr val="FFFF00"/>
                </a:solidFill>
              </a:rPr>
              <a:t>g</a:t>
            </a:r>
            <a:r>
              <a:rPr lang="it-IT" sz="2800" dirty="0" smtClean="0">
                <a:solidFill>
                  <a:srgbClr val="FFFF00"/>
                </a:solidFill>
              </a:rPr>
              <a:t>eneral </a:t>
            </a:r>
            <a:r>
              <a:rPr lang="it-IT" sz="2800" dirty="0" err="1" smtClean="0">
                <a:solidFill>
                  <a:srgbClr val="FFFF00"/>
                </a:solidFill>
              </a:rPr>
              <a:t>reproductive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risk</a:t>
            </a:r>
            <a:endParaRPr lang="it-IT" sz="2800" dirty="0" smtClean="0">
              <a:solidFill>
                <a:srgbClr val="FFFF00"/>
              </a:solidFill>
            </a:endParaRPr>
          </a:p>
        </p:txBody>
      </p:sp>
      <p:sp>
        <p:nvSpPr>
          <p:cNvPr id="288772" name="Line 4"/>
          <p:cNvSpPr>
            <a:spLocks noChangeShapeType="1"/>
          </p:cNvSpPr>
          <p:nvPr/>
        </p:nvSpPr>
        <p:spPr bwMode="auto">
          <a:xfrm>
            <a:off x="741363" y="908050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08584" y="1720840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FF00"/>
                </a:solidFill>
              </a:rPr>
              <a:t>for a </a:t>
            </a:r>
            <a:r>
              <a:rPr lang="it-IT" sz="2800" dirty="0" err="1">
                <a:solidFill>
                  <a:srgbClr val="FFFF00"/>
                </a:solidFill>
              </a:rPr>
              <a:t>couple</a:t>
            </a:r>
            <a:r>
              <a:rPr lang="it-IT" sz="2800" dirty="0">
                <a:solidFill>
                  <a:srgbClr val="FFFF00"/>
                </a:solidFill>
              </a:rPr>
              <a:t> for </a:t>
            </a:r>
            <a:r>
              <a:rPr lang="it-IT" sz="2800" dirty="0" err="1">
                <a:solidFill>
                  <a:srgbClr val="FFFF00"/>
                </a:solidFill>
              </a:rPr>
              <a:t>which</a:t>
            </a:r>
            <a:r>
              <a:rPr lang="it-IT" sz="2800" dirty="0">
                <a:solidFill>
                  <a:srgbClr val="FFFF00"/>
                </a:solidFill>
              </a:rPr>
              <a:t> personal and family </a:t>
            </a:r>
            <a:r>
              <a:rPr lang="it-IT" sz="2800" dirty="0" err="1">
                <a:solidFill>
                  <a:srgbClr val="FFFF00"/>
                </a:solidFill>
              </a:rPr>
              <a:t>medical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history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has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excluded</a:t>
            </a:r>
            <a:r>
              <a:rPr lang="it-IT" sz="2800" dirty="0">
                <a:solidFill>
                  <a:srgbClr val="FFFF00"/>
                </a:solidFill>
              </a:rPr>
              <a:t> an </a:t>
            </a:r>
            <a:r>
              <a:rPr lang="it-IT" sz="2800" dirty="0" err="1">
                <a:solidFill>
                  <a:srgbClr val="FFFF00"/>
                </a:solidFill>
              </a:rPr>
              <a:t>increased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risk</a:t>
            </a:r>
            <a:r>
              <a:rPr lang="it-IT" sz="2800" dirty="0">
                <a:solidFill>
                  <a:srgbClr val="FFFF00"/>
                </a:solidFill>
              </a:rPr>
              <a:t> in relation to the </a:t>
            </a:r>
            <a:r>
              <a:rPr lang="it-IT" sz="2800" dirty="0" err="1">
                <a:solidFill>
                  <a:srgbClr val="FFFF00"/>
                </a:solidFill>
              </a:rPr>
              <a:t>population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it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is</a:t>
            </a:r>
            <a:endParaRPr lang="it-IT" sz="2800" dirty="0">
              <a:solidFill>
                <a:srgbClr val="FFFF00"/>
              </a:solidFill>
            </a:endParaRPr>
          </a:p>
          <a:p>
            <a:r>
              <a:rPr lang="it-IT" sz="28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it-IT" sz="28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it-IT" sz="2800" dirty="0" smtClean="0">
                <a:solidFill>
                  <a:srgbClr val="FFFF00"/>
                </a:solidFill>
              </a:rPr>
              <a:t>3</a:t>
            </a:r>
            <a:r>
              <a:rPr lang="it-IT" sz="2800" dirty="0">
                <a:solidFill>
                  <a:srgbClr val="FFFF00"/>
                </a:solidFill>
              </a:rPr>
              <a:t>-5% in case of </a:t>
            </a:r>
            <a:r>
              <a:rPr lang="it-IT" sz="2800" dirty="0" err="1">
                <a:solidFill>
                  <a:srgbClr val="FFFF00"/>
                </a:solidFill>
              </a:rPr>
              <a:t>defects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detected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at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birth</a:t>
            </a:r>
            <a:r>
              <a:rPr lang="it-IT" sz="2800" dirty="0">
                <a:solidFill>
                  <a:srgbClr val="FFFF00"/>
                </a:solidFill>
              </a:rPr>
              <a:t> (</a:t>
            </a:r>
            <a:r>
              <a:rPr lang="it-IT" sz="2800" dirty="0" err="1">
                <a:solidFill>
                  <a:srgbClr val="FFFF00"/>
                </a:solidFill>
              </a:rPr>
              <a:t>chromosomal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abnormalities</a:t>
            </a:r>
            <a:r>
              <a:rPr lang="it-IT" sz="2800" dirty="0">
                <a:solidFill>
                  <a:srgbClr val="FFFF00"/>
                </a:solidFill>
              </a:rPr>
              <a:t> 0.65%)</a:t>
            </a:r>
          </a:p>
          <a:p>
            <a:r>
              <a:rPr lang="it-IT" sz="28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</a:t>
            </a:r>
            <a:r>
              <a:rPr lang="it-IT" sz="28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it-IT" sz="2800" dirty="0" smtClean="0">
                <a:solidFill>
                  <a:srgbClr val="FFFF00"/>
                </a:solidFill>
              </a:rPr>
              <a:t>8</a:t>
            </a:r>
            <a:r>
              <a:rPr lang="it-IT" sz="2800" dirty="0">
                <a:solidFill>
                  <a:srgbClr val="FFFF00"/>
                </a:solidFill>
              </a:rPr>
              <a:t>-10% </a:t>
            </a:r>
            <a:r>
              <a:rPr lang="it-IT" sz="2800" dirty="0" err="1">
                <a:solidFill>
                  <a:srgbClr val="FFFF00"/>
                </a:solidFill>
              </a:rPr>
              <a:t>detectable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within</a:t>
            </a:r>
            <a:r>
              <a:rPr lang="it-IT" sz="2800" dirty="0">
                <a:solidFill>
                  <a:srgbClr val="FFFF00"/>
                </a:solidFill>
              </a:rPr>
              <a:t> 10 </a:t>
            </a:r>
            <a:r>
              <a:rPr lang="it-IT" sz="2800" dirty="0" err="1">
                <a:solidFill>
                  <a:srgbClr val="FFFF00"/>
                </a:solidFill>
              </a:rPr>
              <a:t>years</a:t>
            </a:r>
            <a:r>
              <a:rPr lang="it-IT" sz="2800" dirty="0">
                <a:solidFill>
                  <a:srgbClr val="FFFF00"/>
                </a:solidFill>
              </a:rPr>
              <a:t> of </a:t>
            </a:r>
            <a:r>
              <a:rPr lang="it-IT" sz="2800" dirty="0" err="1">
                <a:solidFill>
                  <a:srgbClr val="FFFF00"/>
                </a:solidFill>
              </a:rPr>
              <a:t>age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 err="1" smtClean="0">
                <a:solidFill>
                  <a:srgbClr val="FFFF00"/>
                </a:solidFill>
              </a:rPr>
              <a:t>Reproductive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</a:rPr>
              <a:t>risk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</a:rPr>
              <a:t>assessment</a:t>
            </a:r>
            <a:r>
              <a:rPr lang="it-IT" sz="3200" dirty="0" smtClean="0">
                <a:solidFill>
                  <a:srgbClr val="FFFF00"/>
                </a:solidFill>
              </a:rPr>
              <a:t> in the </a:t>
            </a:r>
            <a:r>
              <a:rPr lang="it-IT" sz="3200" dirty="0" err="1" smtClean="0">
                <a:solidFill>
                  <a:srgbClr val="FFFF00"/>
                </a:solidFill>
              </a:rPr>
              <a:t>preconception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</a:rPr>
              <a:t>period</a:t>
            </a:r>
            <a:endParaRPr lang="it-IT" sz="3200" dirty="0" smtClean="0">
              <a:solidFill>
                <a:srgbClr val="FFFF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76536" y="2492896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FF00"/>
                </a:solidFill>
              </a:rPr>
              <a:t>optimal</a:t>
            </a:r>
            <a:r>
              <a:rPr lang="it-IT" sz="2000" dirty="0">
                <a:solidFill>
                  <a:srgbClr val="FFFF00"/>
                </a:solidFill>
              </a:rPr>
              <a:t> time (</a:t>
            </a:r>
            <a:r>
              <a:rPr lang="it-IT" sz="2000" i="1" dirty="0" err="1">
                <a:solidFill>
                  <a:srgbClr val="FFFF00"/>
                </a:solidFill>
              </a:rPr>
              <a:t>but</a:t>
            </a:r>
            <a:r>
              <a:rPr lang="it-IT" sz="2000" i="1" dirty="0">
                <a:solidFill>
                  <a:srgbClr val="FFFF00"/>
                </a:solidFill>
              </a:rPr>
              <a:t> more </a:t>
            </a:r>
            <a:r>
              <a:rPr lang="it-IT" sz="2000" i="1" dirty="0" err="1">
                <a:solidFill>
                  <a:srgbClr val="FFFF00"/>
                </a:solidFill>
              </a:rPr>
              <a:t>than</a:t>
            </a:r>
            <a:r>
              <a:rPr lang="it-IT" sz="2000" i="1" dirty="0">
                <a:solidFill>
                  <a:srgbClr val="FFFF00"/>
                </a:solidFill>
              </a:rPr>
              <a:t> </a:t>
            </a:r>
            <a:r>
              <a:rPr lang="it-IT" sz="2000" i="1" dirty="0" err="1">
                <a:solidFill>
                  <a:srgbClr val="FFFF00"/>
                </a:solidFill>
              </a:rPr>
              <a:t>half</a:t>
            </a:r>
            <a:r>
              <a:rPr lang="it-IT" sz="2000" i="1" dirty="0">
                <a:solidFill>
                  <a:srgbClr val="FFFF00"/>
                </a:solidFill>
              </a:rPr>
              <a:t> of </a:t>
            </a:r>
            <a:r>
              <a:rPr lang="it-IT" sz="2000" i="1" dirty="0" err="1">
                <a:solidFill>
                  <a:srgbClr val="FFFF00"/>
                </a:solidFill>
              </a:rPr>
              <a:t>pregnancies</a:t>
            </a:r>
            <a:r>
              <a:rPr lang="it-IT" sz="2000" i="1" dirty="0">
                <a:solidFill>
                  <a:srgbClr val="FFFF00"/>
                </a:solidFill>
              </a:rPr>
              <a:t> </a:t>
            </a:r>
            <a:r>
              <a:rPr lang="it-IT" sz="2000" i="1" dirty="0" err="1">
                <a:solidFill>
                  <a:srgbClr val="FFFF00"/>
                </a:solidFill>
              </a:rPr>
              <a:t>occur</a:t>
            </a:r>
            <a:r>
              <a:rPr lang="it-IT" sz="2000" i="1" dirty="0">
                <a:solidFill>
                  <a:srgbClr val="FFFF00"/>
                </a:solidFill>
              </a:rPr>
              <a:t> </a:t>
            </a:r>
            <a:r>
              <a:rPr lang="it-IT" sz="2000" i="1" dirty="0" err="1">
                <a:solidFill>
                  <a:srgbClr val="FFFF00"/>
                </a:solidFill>
              </a:rPr>
              <a:t>unexpectedly</a:t>
            </a:r>
            <a:r>
              <a:rPr lang="it-IT" sz="2000" dirty="0">
                <a:solidFill>
                  <a:srgbClr val="FFFF00"/>
                </a:solidFill>
              </a:rPr>
              <a:t>)</a:t>
            </a:r>
          </a:p>
          <a:p>
            <a:r>
              <a:rPr lang="it-IT" sz="2000" dirty="0">
                <a:solidFill>
                  <a:srgbClr val="FFFF00"/>
                </a:solidFill>
              </a:rPr>
              <a:t>data </a:t>
            </a:r>
            <a:r>
              <a:rPr lang="it-IT" sz="2000" dirty="0" err="1">
                <a:solidFill>
                  <a:srgbClr val="FFFF00"/>
                </a:solidFill>
              </a:rPr>
              <a:t>collection</a:t>
            </a:r>
            <a:r>
              <a:rPr lang="it-IT" sz="2000" dirty="0">
                <a:solidFill>
                  <a:srgbClr val="FFFF00"/>
                </a:solidFill>
              </a:rPr>
              <a:t> (</a:t>
            </a:r>
            <a:r>
              <a:rPr lang="it-IT" sz="2000" dirty="0" err="1">
                <a:solidFill>
                  <a:srgbClr val="FFFF00"/>
                </a:solidFill>
              </a:rPr>
              <a:t>visit</a:t>
            </a:r>
            <a:r>
              <a:rPr lang="it-IT" sz="2000" dirty="0">
                <a:solidFill>
                  <a:srgbClr val="FFFF00"/>
                </a:solidFill>
              </a:rPr>
              <a:t>, </a:t>
            </a:r>
            <a:r>
              <a:rPr lang="it-IT" sz="2000" dirty="0" err="1">
                <a:solidFill>
                  <a:srgbClr val="FFFF00"/>
                </a:solidFill>
              </a:rPr>
              <a:t>habits</a:t>
            </a:r>
            <a:r>
              <a:rPr lang="it-IT" sz="2000" dirty="0">
                <a:solidFill>
                  <a:srgbClr val="FFFF00"/>
                </a:solidFill>
              </a:rPr>
              <a:t>, </a:t>
            </a:r>
            <a:r>
              <a:rPr lang="it-IT" sz="2000" dirty="0" err="1">
                <a:solidFill>
                  <a:srgbClr val="FFFF00"/>
                </a:solidFill>
              </a:rPr>
              <a:t>medications</a:t>
            </a:r>
            <a:r>
              <a:rPr lang="it-IT" sz="2000" dirty="0">
                <a:solidFill>
                  <a:srgbClr val="FFFF00"/>
                </a:solidFill>
              </a:rPr>
              <a:t>, lab </a:t>
            </a:r>
            <a:r>
              <a:rPr lang="it-IT" sz="2000" dirty="0" err="1">
                <a:solidFill>
                  <a:srgbClr val="FFFF00"/>
                </a:solidFill>
              </a:rPr>
              <a:t>investigations</a:t>
            </a:r>
            <a:r>
              <a:rPr lang="it-IT" sz="2000" dirty="0">
                <a:solidFill>
                  <a:srgbClr val="FFFF00"/>
                </a:solidFill>
              </a:rPr>
              <a:t>)</a:t>
            </a:r>
          </a:p>
          <a:p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</a:t>
            </a:r>
            <a:r>
              <a:rPr lang="it-IT" sz="2000" b="1" dirty="0" smtClean="0">
                <a:solidFill>
                  <a:srgbClr val="FFFF00"/>
                </a:solidFill>
              </a:rPr>
              <a:t>PURPOSE</a:t>
            </a:r>
            <a:r>
              <a:rPr lang="it-IT" sz="2000" b="1" dirty="0">
                <a:solidFill>
                  <a:srgbClr val="FFFF00"/>
                </a:solidFill>
              </a:rPr>
              <a:t>: </a:t>
            </a:r>
            <a:r>
              <a:rPr lang="it-IT" sz="2000" b="1" dirty="0" err="1">
                <a:solidFill>
                  <a:srgbClr val="FFFF00"/>
                </a:solidFill>
              </a:rPr>
              <a:t>identification</a:t>
            </a:r>
            <a:r>
              <a:rPr lang="it-IT" sz="2000" b="1" dirty="0">
                <a:solidFill>
                  <a:srgbClr val="FFFF00"/>
                </a:solidFill>
              </a:rPr>
              <a:t> of </a:t>
            </a:r>
            <a:r>
              <a:rPr lang="it-IT" sz="2000" b="1" dirty="0" err="1">
                <a:solidFill>
                  <a:srgbClr val="FFFF00"/>
                </a:solidFill>
              </a:rPr>
              <a:t>healthy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carriers</a:t>
            </a:r>
            <a:r>
              <a:rPr lang="it-IT" sz="2000" b="1" dirty="0">
                <a:solidFill>
                  <a:srgbClr val="FFFF00"/>
                </a:solidFill>
              </a:rPr>
              <a:t> of </a:t>
            </a:r>
            <a:r>
              <a:rPr lang="it-IT" sz="2000" b="1" dirty="0" err="1">
                <a:solidFill>
                  <a:srgbClr val="FFFF00"/>
                </a:solidFill>
              </a:rPr>
              <a:t>genetic</a:t>
            </a:r>
            <a:r>
              <a:rPr lang="it-IT" sz="2000" b="1" dirty="0">
                <a:solidFill>
                  <a:srgbClr val="FFFF00"/>
                </a:solidFill>
              </a:rPr>
              <a:t> </a:t>
            </a:r>
            <a:r>
              <a:rPr lang="it-IT" sz="2000" b="1" dirty="0" err="1">
                <a:solidFill>
                  <a:srgbClr val="FFFF00"/>
                </a:solidFill>
              </a:rPr>
              <a:t>disorders</a:t>
            </a:r>
            <a:endParaRPr lang="it-IT" sz="2000" b="1" dirty="0">
              <a:solidFill>
                <a:srgbClr val="FFFF00"/>
              </a:solidFill>
            </a:endParaRPr>
          </a:p>
          <a:p>
            <a:r>
              <a:rPr lang="it-IT" sz="2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000" dirty="0" err="1" smtClean="0">
                <a:solidFill>
                  <a:srgbClr val="FFFF00"/>
                </a:solidFill>
              </a:rPr>
              <a:t>carriers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who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have</a:t>
            </a:r>
            <a:r>
              <a:rPr lang="it-IT" sz="2000" dirty="0">
                <a:solidFill>
                  <a:srgbClr val="FFFF00"/>
                </a:solidFill>
              </a:rPr>
              <a:t> a </a:t>
            </a:r>
            <a:r>
              <a:rPr lang="it-IT" sz="2000" dirty="0" err="1">
                <a:solidFill>
                  <a:srgbClr val="FFFF00"/>
                </a:solidFill>
              </a:rPr>
              <a:t>reproductive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risk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regardless</a:t>
            </a:r>
            <a:r>
              <a:rPr lang="it-IT" sz="2000" dirty="0">
                <a:solidFill>
                  <a:srgbClr val="FFFF00"/>
                </a:solidFill>
              </a:rPr>
              <a:t> of the partner</a:t>
            </a:r>
          </a:p>
          <a:p>
            <a:r>
              <a:rPr lang="it-IT" sz="2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000" dirty="0" err="1" smtClean="0">
                <a:solidFill>
                  <a:srgbClr val="FFFF00"/>
                </a:solidFill>
                <a:sym typeface="Wingdings"/>
              </a:rPr>
              <a:t>carriers</a:t>
            </a:r>
            <a:r>
              <a:rPr lang="it-IT" sz="2000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it-IT" sz="2000" dirty="0" smtClean="0">
                <a:solidFill>
                  <a:srgbClr val="FFFF00"/>
                </a:solidFill>
              </a:rPr>
              <a:t>in </a:t>
            </a:r>
            <a:r>
              <a:rPr lang="it-IT" sz="2000" dirty="0" err="1">
                <a:solidFill>
                  <a:srgbClr val="FFFF00"/>
                </a:solidFill>
              </a:rPr>
              <a:t>which</a:t>
            </a:r>
            <a:r>
              <a:rPr lang="it-IT" sz="2000" dirty="0">
                <a:solidFill>
                  <a:srgbClr val="FFFF00"/>
                </a:solidFill>
              </a:rPr>
              <a:t> the </a:t>
            </a:r>
            <a:r>
              <a:rPr lang="it-IT" sz="2000" dirty="0" err="1">
                <a:solidFill>
                  <a:srgbClr val="FFFF00"/>
                </a:solidFill>
              </a:rPr>
              <a:t>risk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is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manifested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only</a:t>
            </a:r>
            <a:r>
              <a:rPr lang="it-IT" sz="2000" dirty="0">
                <a:solidFill>
                  <a:srgbClr val="FFFF00"/>
                </a:solidFill>
              </a:rPr>
              <a:t> in the case of </a:t>
            </a:r>
            <a:r>
              <a:rPr lang="it-IT" sz="2000" dirty="0" err="1">
                <a:solidFill>
                  <a:srgbClr val="FFFF00"/>
                </a:solidFill>
              </a:rPr>
              <a:t>marriage</a:t>
            </a:r>
            <a:r>
              <a:rPr lang="it-IT" sz="2000" dirty="0">
                <a:solidFill>
                  <a:srgbClr val="FFFF00"/>
                </a:solidFill>
              </a:rPr>
              <a:t> with a partner </a:t>
            </a:r>
            <a:r>
              <a:rPr lang="it-IT" sz="2000" dirty="0" err="1">
                <a:solidFill>
                  <a:srgbClr val="FFFF00"/>
                </a:solidFill>
              </a:rPr>
              <a:t>carrier</a:t>
            </a:r>
            <a:endParaRPr lang="it-IT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err="1">
                <a:solidFill>
                  <a:srgbClr val="FFFF00"/>
                </a:solidFill>
              </a:rPr>
              <a:t>carriers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who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have</a:t>
            </a:r>
            <a:r>
              <a:rPr lang="it-IT" sz="3200" dirty="0">
                <a:solidFill>
                  <a:srgbClr val="FFFF00"/>
                </a:solidFill>
              </a:rPr>
              <a:t> a </a:t>
            </a:r>
            <a:r>
              <a:rPr lang="it-IT" sz="3200" dirty="0" err="1">
                <a:solidFill>
                  <a:srgbClr val="FFFF00"/>
                </a:solidFill>
              </a:rPr>
              <a:t>reproductive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risk</a:t>
            </a:r>
            <a:r>
              <a:rPr lang="it-IT" sz="3200" dirty="0">
                <a:solidFill>
                  <a:srgbClr val="FFFF00"/>
                </a:solidFill>
              </a:rPr>
              <a:t> </a:t>
            </a:r>
            <a:r>
              <a:rPr lang="it-IT" sz="3200" dirty="0" err="1">
                <a:solidFill>
                  <a:srgbClr val="FFFF00"/>
                </a:solidFill>
              </a:rPr>
              <a:t>regardless</a:t>
            </a:r>
            <a:r>
              <a:rPr lang="it-IT" sz="3200" dirty="0">
                <a:solidFill>
                  <a:srgbClr val="FFFF00"/>
                </a:solidFill>
              </a:rPr>
              <a:t> of the partner</a:t>
            </a:r>
          </a:p>
        </p:txBody>
      </p:sp>
      <p:pic>
        <p:nvPicPr>
          <p:cNvPr id="159748" name="Picture 4" descr="17_15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-1155" b="47768"/>
          <a:stretch>
            <a:fillRect/>
          </a:stretch>
        </p:blipFill>
        <p:spPr>
          <a:xfrm>
            <a:off x="5030788" y="1714500"/>
            <a:ext cx="4486275" cy="2714625"/>
          </a:xfrm>
          <a:noFill/>
        </p:spPr>
      </p:pic>
      <p:sp>
        <p:nvSpPr>
          <p:cNvPr id="367621" name="Line 5"/>
          <p:cNvSpPr>
            <a:spLocks noChangeShapeType="1"/>
          </p:cNvSpPr>
          <p:nvPr/>
        </p:nvSpPr>
        <p:spPr bwMode="auto">
          <a:xfrm flipH="1">
            <a:off x="8229600" y="3068638"/>
            <a:ext cx="781050" cy="6477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7622" name="Line 6"/>
          <p:cNvSpPr>
            <a:spLocks noChangeShapeType="1"/>
          </p:cNvSpPr>
          <p:nvPr/>
        </p:nvSpPr>
        <p:spPr bwMode="auto">
          <a:xfrm flipH="1">
            <a:off x="7370763" y="2133600"/>
            <a:ext cx="781050" cy="6477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60512" y="1844824"/>
            <a:ext cx="3744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 </a:t>
            </a:r>
            <a:r>
              <a:rPr lang="it-IT" sz="2800" dirty="0" err="1" smtClean="0">
                <a:solidFill>
                  <a:srgbClr val="FFFF00"/>
                </a:solidFill>
              </a:rPr>
              <a:t>women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>
                <a:solidFill>
                  <a:srgbClr val="FFFF00"/>
                </a:solidFill>
              </a:rPr>
              <a:t>with X-</a:t>
            </a:r>
            <a:r>
              <a:rPr lang="it-IT" sz="2800" dirty="0" err="1">
                <a:solidFill>
                  <a:srgbClr val="FFFF00"/>
                </a:solidFill>
              </a:rPr>
              <a:t>linked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mutations</a:t>
            </a:r>
            <a:r>
              <a:rPr lang="it-IT" sz="2800" dirty="0">
                <a:solidFill>
                  <a:srgbClr val="FFFF00"/>
                </a:solidFill>
              </a:rPr>
              <a:t> (</a:t>
            </a:r>
            <a:r>
              <a:rPr lang="it-IT" sz="2800" dirty="0" err="1">
                <a:solidFill>
                  <a:srgbClr val="FFFF00"/>
                </a:solidFill>
              </a:rPr>
              <a:t>example</a:t>
            </a:r>
            <a:r>
              <a:rPr lang="it-IT" sz="2800" dirty="0">
                <a:solidFill>
                  <a:srgbClr val="FFFF00"/>
                </a:solidFill>
              </a:rPr>
              <a:t>: </a:t>
            </a:r>
            <a:r>
              <a:rPr lang="it-IT" sz="2800" dirty="0" err="1">
                <a:solidFill>
                  <a:srgbClr val="FFFF00"/>
                </a:solidFill>
              </a:rPr>
              <a:t>Duchenne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muscular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dystrophy</a:t>
            </a:r>
            <a:r>
              <a:rPr lang="it-IT" sz="2800" dirty="0">
                <a:solidFill>
                  <a:srgbClr val="FFFF00"/>
                </a:solidFill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2880" y="1557338"/>
            <a:ext cx="5459412" cy="41703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dirty="0" err="1" smtClean="0">
                <a:solidFill>
                  <a:srgbClr val="FFFF00"/>
                </a:solidFill>
              </a:rPr>
              <a:t>Carriers</a:t>
            </a:r>
            <a:r>
              <a:rPr lang="it-IT" dirty="0" smtClean="0">
                <a:solidFill>
                  <a:srgbClr val="FFFF00"/>
                </a:solidFill>
              </a:rPr>
              <a:t> of a </a:t>
            </a:r>
            <a:r>
              <a:rPr lang="it-IT" dirty="0" err="1" smtClean="0">
                <a:solidFill>
                  <a:srgbClr val="FFFF00"/>
                </a:solidFill>
              </a:rPr>
              <a:t>balanced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chromosomal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translocation</a:t>
            </a:r>
            <a:r>
              <a:rPr lang="it-IT" dirty="0" smtClean="0">
                <a:solidFill>
                  <a:srgbClr val="FFFF00"/>
                </a:solidFill>
              </a:rPr>
              <a:t> (</a:t>
            </a:r>
            <a:r>
              <a:rPr lang="it-IT" dirty="0" err="1" smtClean="0">
                <a:solidFill>
                  <a:srgbClr val="FFFF00"/>
                </a:solidFill>
              </a:rPr>
              <a:t>reciprocal</a:t>
            </a:r>
            <a:r>
              <a:rPr lang="it-IT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it-IT" dirty="0" smtClean="0">
                <a:solidFill>
                  <a:srgbClr val="FFFF00"/>
                </a:solidFill>
              </a:rPr>
              <a:t>Exchange of </a:t>
            </a:r>
            <a:r>
              <a:rPr lang="it-IT" dirty="0" err="1" smtClean="0">
                <a:solidFill>
                  <a:srgbClr val="FFFF00"/>
                </a:solidFill>
              </a:rPr>
              <a:t>genetic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material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between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nonhomologous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chromosomes</a:t>
            </a:r>
            <a:endParaRPr lang="it-IT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dirty="0" smtClean="0">
                <a:solidFill>
                  <a:srgbClr val="FFFF00"/>
                </a:solidFill>
              </a:rPr>
              <a:t>No </a:t>
            </a:r>
            <a:r>
              <a:rPr lang="it-IT" dirty="0" err="1" smtClean="0">
                <a:solidFill>
                  <a:srgbClr val="FFFF00"/>
                </a:solidFill>
              </a:rPr>
              <a:t>modifications</a:t>
            </a:r>
            <a:r>
              <a:rPr lang="it-IT" dirty="0" smtClean="0">
                <a:solidFill>
                  <a:srgbClr val="FFFF00"/>
                </a:solidFill>
              </a:rPr>
              <a:t> in gene </a:t>
            </a:r>
            <a:r>
              <a:rPr lang="it-IT" dirty="0" err="1" smtClean="0">
                <a:solidFill>
                  <a:srgbClr val="FFFF00"/>
                </a:solidFill>
              </a:rPr>
              <a:t>dosage</a:t>
            </a:r>
            <a:endParaRPr lang="it-IT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dirty="0" err="1" smtClean="0">
                <a:solidFill>
                  <a:srgbClr val="FFFF00"/>
                </a:solidFill>
              </a:rPr>
              <a:t>frequency</a:t>
            </a:r>
            <a:r>
              <a:rPr lang="it-IT" dirty="0" smtClean="0">
                <a:solidFill>
                  <a:srgbClr val="FFFF00"/>
                </a:solidFill>
              </a:rPr>
              <a:t> 1/520 </a:t>
            </a:r>
            <a:r>
              <a:rPr lang="it-IT" dirty="0" err="1" smtClean="0">
                <a:solidFill>
                  <a:srgbClr val="FFFF00"/>
                </a:solidFill>
              </a:rPr>
              <a:t>newborns</a:t>
            </a:r>
            <a:endParaRPr lang="it-IT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it-IT" dirty="0" err="1" smtClean="0">
                <a:solidFill>
                  <a:srgbClr val="FFFF00"/>
                </a:solidFill>
              </a:rPr>
              <a:t>phenotypically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normal</a:t>
            </a:r>
            <a:endParaRPr lang="it-IT" dirty="0" smtClean="0">
              <a:solidFill>
                <a:srgbClr val="FFFF00"/>
              </a:solidFill>
            </a:endParaRPr>
          </a:p>
        </p:txBody>
      </p:sp>
      <p:sp>
        <p:nvSpPr>
          <p:cNvPr id="455684" name="Line 4"/>
          <p:cNvSpPr>
            <a:spLocks noChangeShapeType="1"/>
          </p:cNvSpPr>
          <p:nvPr/>
        </p:nvSpPr>
        <p:spPr bwMode="auto">
          <a:xfrm>
            <a:off x="584200" y="836613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285875" y="1412875"/>
            <a:ext cx="2357056" cy="4852988"/>
            <a:chOff x="1292" y="1026"/>
            <a:chExt cx="1370" cy="3057"/>
          </a:xfrm>
        </p:grpSpPr>
        <p:pic>
          <p:nvPicPr>
            <p:cNvPr id="160774" name="Picture 6" descr="rtr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19" y="1026"/>
              <a:ext cx="1038" cy="2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775" name="Text Box 7"/>
            <p:cNvSpPr txBox="1">
              <a:spLocks noChangeArrowheads="1"/>
            </p:cNvSpPr>
            <p:nvPr/>
          </p:nvSpPr>
          <p:spPr bwMode="auto">
            <a:xfrm>
              <a:off x="1292" y="3850"/>
              <a:ext cx="1370" cy="23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800" dirty="0" err="1" smtClean="0">
                  <a:solidFill>
                    <a:srgbClr val="FFFF00"/>
                  </a:solidFill>
                </a:rPr>
                <a:t>reciprocal</a:t>
              </a:r>
              <a:r>
                <a:rPr lang="it-IT" sz="1800" dirty="0" smtClean="0">
                  <a:solidFill>
                    <a:srgbClr val="FFFF00"/>
                  </a:solidFill>
                </a:rPr>
                <a:t> </a:t>
              </a:r>
              <a:r>
                <a:rPr lang="it-IT" sz="1800" dirty="0" err="1" smtClean="0">
                  <a:solidFill>
                    <a:srgbClr val="FFFF00"/>
                  </a:solidFill>
                </a:rPr>
                <a:t>translocation</a:t>
              </a:r>
              <a:endParaRPr lang="en-US" sz="18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632520" y="188640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carriers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who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have</a:t>
            </a:r>
            <a:r>
              <a:rPr lang="it-IT" dirty="0">
                <a:solidFill>
                  <a:srgbClr val="FFFF00"/>
                </a:solidFill>
              </a:rPr>
              <a:t> a </a:t>
            </a:r>
            <a:r>
              <a:rPr lang="it-IT" dirty="0" err="1">
                <a:solidFill>
                  <a:srgbClr val="FFFF00"/>
                </a:solidFill>
              </a:rPr>
              <a:t>reproductive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risk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regardless</a:t>
            </a:r>
            <a:r>
              <a:rPr lang="it-IT" dirty="0">
                <a:solidFill>
                  <a:srgbClr val="FFFF00"/>
                </a:solidFill>
              </a:rPr>
              <a:t> of the partner</a:t>
            </a:r>
            <a:endParaRPr lang="it-IT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/>
          <p:cNvSpPr>
            <a:spLocks noChangeArrowheads="1"/>
          </p:cNvSpPr>
          <p:nvPr/>
        </p:nvSpPr>
        <p:spPr bwMode="auto">
          <a:xfrm>
            <a:off x="560388" y="260350"/>
            <a:ext cx="92171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it-IT" sz="4400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THE STUDY OF CHROMOSOMES: CYTOGENETICS</a:t>
            </a:r>
            <a:endParaRPr kumimoji="1" lang="it-IT" sz="54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5" name="Picture 5" descr="large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0938" y="1341438"/>
            <a:ext cx="367506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0" y="1557338"/>
            <a:ext cx="660876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Principles</a:t>
            </a:r>
            <a:r>
              <a:rPr kumimoji="1" lang="it-IT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cytogenetics</a:t>
            </a:r>
            <a:endParaRPr kumimoji="1" lang="it-IT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lassification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requency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frequent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olecular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cytogenetics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methods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Line 2"/>
          <p:cNvSpPr>
            <a:spLocks noChangeShapeType="1"/>
          </p:cNvSpPr>
          <p:nvPr/>
        </p:nvSpPr>
        <p:spPr bwMode="auto">
          <a:xfrm flipV="1">
            <a:off x="7262813" y="4114800"/>
            <a:ext cx="0" cy="812800"/>
          </a:xfrm>
          <a:prstGeom prst="line">
            <a:avLst/>
          </a:prstGeom>
          <a:noFill/>
          <a:ln w="12700">
            <a:solidFill>
              <a:srgbClr val="F6D02C"/>
            </a:solidFill>
            <a:round/>
            <a:headEnd/>
            <a:tailEnd type="triangle" w="med" len="med"/>
          </a:ln>
          <a:effectLst>
            <a:prstShdw prst="shdw17" dist="17961" dir="2700000">
              <a:srgbClr val="947D1A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02755" name="Line 3"/>
          <p:cNvSpPr>
            <a:spLocks noChangeShapeType="1"/>
          </p:cNvSpPr>
          <p:nvPr/>
        </p:nvSpPr>
        <p:spPr bwMode="auto">
          <a:xfrm>
            <a:off x="8062913" y="1641475"/>
            <a:ext cx="0" cy="923925"/>
          </a:xfrm>
          <a:prstGeom prst="line">
            <a:avLst/>
          </a:prstGeom>
          <a:noFill/>
          <a:ln w="12700">
            <a:solidFill>
              <a:srgbClr val="F6D02C"/>
            </a:solidFill>
            <a:round/>
            <a:headEnd/>
            <a:tailEnd type="triangle" w="med" len="med"/>
          </a:ln>
          <a:effectLst>
            <a:prstShdw prst="shdw17" dist="17961" dir="2700000">
              <a:srgbClr val="947D1A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02756" name="Line 4"/>
          <p:cNvSpPr>
            <a:spLocks noChangeShapeType="1"/>
          </p:cNvSpPr>
          <p:nvPr/>
        </p:nvSpPr>
        <p:spPr bwMode="auto">
          <a:xfrm>
            <a:off x="5695950" y="1752600"/>
            <a:ext cx="0" cy="990600"/>
          </a:xfrm>
          <a:prstGeom prst="line">
            <a:avLst/>
          </a:prstGeom>
          <a:noFill/>
          <a:ln w="12700">
            <a:solidFill>
              <a:srgbClr val="F6D02C"/>
            </a:solidFill>
            <a:round/>
            <a:headEnd/>
            <a:tailEnd type="triangle" w="med" len="med"/>
          </a:ln>
          <a:effectLst>
            <a:prstShdw prst="shdw17" dist="17961" dir="2700000">
              <a:srgbClr val="947D1A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02757" name="Line 5"/>
          <p:cNvSpPr>
            <a:spLocks noChangeShapeType="1"/>
          </p:cNvSpPr>
          <p:nvPr/>
        </p:nvSpPr>
        <p:spPr bwMode="auto">
          <a:xfrm flipV="1">
            <a:off x="5708650" y="4114800"/>
            <a:ext cx="0" cy="1450975"/>
          </a:xfrm>
          <a:prstGeom prst="line">
            <a:avLst/>
          </a:prstGeom>
          <a:noFill/>
          <a:ln w="12700">
            <a:solidFill>
              <a:srgbClr val="F6D02C"/>
            </a:solidFill>
            <a:round/>
            <a:headEnd/>
            <a:tailEnd type="triangle" w="med" len="med"/>
          </a:ln>
          <a:effectLst>
            <a:prstShdw prst="shdw17" dist="17961" dir="2700000">
              <a:srgbClr val="947D1A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02758" name="Line 6"/>
          <p:cNvSpPr>
            <a:spLocks noChangeShapeType="1"/>
          </p:cNvSpPr>
          <p:nvPr/>
        </p:nvSpPr>
        <p:spPr bwMode="auto">
          <a:xfrm flipV="1">
            <a:off x="6491288" y="4114800"/>
            <a:ext cx="0" cy="1125538"/>
          </a:xfrm>
          <a:prstGeom prst="line">
            <a:avLst/>
          </a:prstGeom>
          <a:noFill/>
          <a:ln w="12700">
            <a:solidFill>
              <a:srgbClr val="F6D02C"/>
            </a:solidFill>
            <a:round/>
            <a:headEnd/>
            <a:tailEnd type="triangle" w="med" len="med"/>
          </a:ln>
          <a:effectLst>
            <a:prstShdw prst="shdw17" dist="17961" dir="2700000">
              <a:srgbClr val="947D1A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161799" name="AutoShape 7"/>
          <p:cNvSpPr>
            <a:spLocks noChangeArrowheads="1"/>
          </p:cNvSpPr>
          <p:nvPr/>
        </p:nvSpPr>
        <p:spPr bwMode="auto">
          <a:xfrm>
            <a:off x="231775" y="2667000"/>
            <a:ext cx="2703513" cy="1663700"/>
          </a:xfrm>
          <a:prstGeom prst="rightArrow">
            <a:avLst>
              <a:gd name="adj1" fmla="val 50000"/>
              <a:gd name="adj2" fmla="val 40625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3D5C"/>
            </a:prstShdw>
          </a:effectLst>
        </p:spPr>
        <p:txBody>
          <a:bodyPr wrap="none" anchor="ctr"/>
          <a:lstStyle/>
          <a:p>
            <a:pPr algn="ctr" eaLnBrk="0" hangingPunct="0"/>
            <a:r>
              <a:rPr lang="it-IT" b="1">
                <a:solidFill>
                  <a:srgbClr val="FFFF00"/>
                </a:solidFill>
              </a:rPr>
              <a:t>Weeks of</a:t>
            </a:r>
            <a:br>
              <a:rPr lang="it-IT" b="1">
                <a:solidFill>
                  <a:srgbClr val="FFFF00"/>
                </a:solidFill>
              </a:rPr>
            </a:br>
            <a:r>
              <a:rPr lang="it-IT" b="1">
                <a:solidFill>
                  <a:srgbClr val="FFFF00"/>
                </a:solidFill>
              </a:rPr>
              <a:t>pregnancy</a:t>
            </a:r>
          </a:p>
        </p:txBody>
      </p:sp>
      <p:sp>
        <p:nvSpPr>
          <p:cNvPr id="202760" name="Line 8"/>
          <p:cNvSpPr>
            <a:spLocks noChangeShapeType="1"/>
          </p:cNvSpPr>
          <p:nvPr/>
        </p:nvSpPr>
        <p:spPr bwMode="auto">
          <a:xfrm>
            <a:off x="3117850" y="3492500"/>
            <a:ext cx="6532563" cy="0"/>
          </a:xfrm>
          <a:prstGeom prst="line">
            <a:avLst/>
          </a:prstGeom>
          <a:noFill/>
          <a:ln w="12700">
            <a:solidFill>
              <a:srgbClr val="F6D02C"/>
            </a:solidFill>
            <a:round/>
            <a:headEnd/>
            <a:tailEnd/>
          </a:ln>
          <a:effectLst>
            <a:prstShdw prst="shdw17" dist="17961" dir="2700000">
              <a:srgbClr val="947D1A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02761" name="Text Box 9"/>
          <p:cNvSpPr txBox="1">
            <a:spLocks noChangeArrowheads="1"/>
          </p:cNvSpPr>
          <p:nvPr/>
        </p:nvSpPr>
        <p:spPr bwMode="auto">
          <a:xfrm>
            <a:off x="5291138" y="2873375"/>
            <a:ext cx="4921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/>
              <a:t>10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117850" y="3330575"/>
            <a:ext cx="6292850" cy="328613"/>
            <a:chOff x="2040" y="1892"/>
            <a:chExt cx="4684" cy="336"/>
          </a:xfrm>
        </p:grpSpPr>
        <p:sp>
          <p:nvSpPr>
            <p:cNvPr id="161821" name="Line 11"/>
            <p:cNvSpPr>
              <a:spLocks noChangeShapeType="1"/>
            </p:cNvSpPr>
            <p:nvPr/>
          </p:nvSpPr>
          <p:spPr bwMode="auto">
            <a:xfrm>
              <a:off x="2040" y="1896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22" name="Line 12"/>
            <p:cNvSpPr>
              <a:spLocks noChangeShapeType="1"/>
            </p:cNvSpPr>
            <p:nvPr/>
          </p:nvSpPr>
          <p:spPr bwMode="auto">
            <a:xfrm>
              <a:off x="2404" y="1892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23" name="Line 13"/>
            <p:cNvSpPr>
              <a:spLocks noChangeShapeType="1"/>
            </p:cNvSpPr>
            <p:nvPr/>
          </p:nvSpPr>
          <p:spPr bwMode="auto">
            <a:xfrm>
              <a:off x="2760" y="1892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24" name="Line 14"/>
            <p:cNvSpPr>
              <a:spLocks noChangeShapeType="1"/>
            </p:cNvSpPr>
            <p:nvPr/>
          </p:nvSpPr>
          <p:spPr bwMode="auto">
            <a:xfrm>
              <a:off x="3124" y="1892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25" name="Line 15"/>
            <p:cNvSpPr>
              <a:spLocks noChangeShapeType="1"/>
            </p:cNvSpPr>
            <p:nvPr/>
          </p:nvSpPr>
          <p:spPr bwMode="auto">
            <a:xfrm>
              <a:off x="3480" y="1896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26" name="Line 16"/>
            <p:cNvSpPr>
              <a:spLocks noChangeShapeType="1"/>
            </p:cNvSpPr>
            <p:nvPr/>
          </p:nvSpPr>
          <p:spPr bwMode="auto">
            <a:xfrm>
              <a:off x="3836" y="1896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27" name="Line 17"/>
            <p:cNvSpPr>
              <a:spLocks noChangeShapeType="1"/>
            </p:cNvSpPr>
            <p:nvPr/>
          </p:nvSpPr>
          <p:spPr bwMode="auto">
            <a:xfrm>
              <a:off x="4200" y="1896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28" name="Line 18"/>
            <p:cNvSpPr>
              <a:spLocks noChangeShapeType="1"/>
            </p:cNvSpPr>
            <p:nvPr/>
          </p:nvSpPr>
          <p:spPr bwMode="auto">
            <a:xfrm>
              <a:off x="4564" y="1896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29" name="Line 19"/>
            <p:cNvSpPr>
              <a:spLocks noChangeShapeType="1"/>
            </p:cNvSpPr>
            <p:nvPr/>
          </p:nvSpPr>
          <p:spPr bwMode="auto">
            <a:xfrm>
              <a:off x="4928" y="1892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30" name="Line 20"/>
            <p:cNvSpPr>
              <a:spLocks noChangeShapeType="1"/>
            </p:cNvSpPr>
            <p:nvPr/>
          </p:nvSpPr>
          <p:spPr bwMode="auto">
            <a:xfrm>
              <a:off x="5284" y="1892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31" name="Line 21"/>
            <p:cNvSpPr>
              <a:spLocks noChangeShapeType="1"/>
            </p:cNvSpPr>
            <p:nvPr/>
          </p:nvSpPr>
          <p:spPr bwMode="auto">
            <a:xfrm>
              <a:off x="5648" y="1892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32" name="Line 22"/>
            <p:cNvSpPr>
              <a:spLocks noChangeShapeType="1"/>
            </p:cNvSpPr>
            <p:nvPr/>
          </p:nvSpPr>
          <p:spPr bwMode="auto">
            <a:xfrm>
              <a:off x="6004" y="1896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33" name="Line 23"/>
            <p:cNvSpPr>
              <a:spLocks noChangeShapeType="1"/>
            </p:cNvSpPr>
            <p:nvPr/>
          </p:nvSpPr>
          <p:spPr bwMode="auto">
            <a:xfrm>
              <a:off x="6360" y="1896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61834" name="Line 24"/>
            <p:cNvSpPr>
              <a:spLocks noChangeShapeType="1"/>
            </p:cNvSpPr>
            <p:nvPr/>
          </p:nvSpPr>
          <p:spPr bwMode="auto">
            <a:xfrm>
              <a:off x="6724" y="1896"/>
              <a:ext cx="0" cy="332"/>
            </a:xfrm>
            <a:prstGeom prst="line">
              <a:avLst/>
            </a:prstGeom>
            <a:noFill/>
            <a:ln w="12700">
              <a:solidFill>
                <a:srgbClr val="F6D02C"/>
              </a:solidFill>
              <a:round/>
              <a:headEnd/>
              <a:tailEnd/>
            </a:ln>
            <a:effectLst>
              <a:prstShdw prst="shdw17" dist="17961" dir="2700000">
                <a:srgbClr val="947D1A"/>
              </a:prstShdw>
            </a:effec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2777" name="Text Box 25"/>
          <p:cNvSpPr txBox="1">
            <a:spLocks noChangeArrowheads="1"/>
          </p:cNvSpPr>
          <p:nvPr/>
        </p:nvSpPr>
        <p:spPr bwMode="auto">
          <a:xfrm>
            <a:off x="5770563" y="2873375"/>
            <a:ext cx="4921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/>
              <a:t>12</a:t>
            </a:r>
          </a:p>
        </p:txBody>
      </p:sp>
      <p:sp>
        <p:nvSpPr>
          <p:cNvPr id="202778" name="Text Box 26"/>
          <p:cNvSpPr txBox="1">
            <a:spLocks noChangeArrowheads="1"/>
          </p:cNvSpPr>
          <p:nvPr/>
        </p:nvSpPr>
        <p:spPr bwMode="auto">
          <a:xfrm>
            <a:off x="6257925" y="2873375"/>
            <a:ext cx="4921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/>
              <a:t>14</a:t>
            </a:r>
          </a:p>
        </p:txBody>
      </p:sp>
      <p:sp>
        <p:nvSpPr>
          <p:cNvPr id="202779" name="Text Box 27"/>
          <p:cNvSpPr txBox="1">
            <a:spLocks noChangeArrowheads="1"/>
          </p:cNvSpPr>
          <p:nvPr/>
        </p:nvSpPr>
        <p:spPr bwMode="auto">
          <a:xfrm>
            <a:off x="6734175" y="2873375"/>
            <a:ext cx="4921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/>
              <a:t>16</a:t>
            </a:r>
          </a:p>
        </p:txBody>
      </p:sp>
      <p:sp>
        <p:nvSpPr>
          <p:cNvPr id="202780" name="Text Box 28"/>
          <p:cNvSpPr txBox="1">
            <a:spLocks noChangeArrowheads="1"/>
          </p:cNvSpPr>
          <p:nvPr/>
        </p:nvSpPr>
        <p:spPr bwMode="auto">
          <a:xfrm>
            <a:off x="7481888" y="2873375"/>
            <a:ext cx="4921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/>
              <a:t>19</a:t>
            </a:r>
          </a:p>
        </p:txBody>
      </p:sp>
      <p:sp>
        <p:nvSpPr>
          <p:cNvPr id="202781" name="Text Box 29"/>
          <p:cNvSpPr txBox="1">
            <a:spLocks noChangeArrowheads="1"/>
          </p:cNvSpPr>
          <p:nvPr/>
        </p:nvSpPr>
        <p:spPr bwMode="auto">
          <a:xfrm>
            <a:off x="7959725" y="2873375"/>
            <a:ext cx="4921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/>
              <a:t>21</a:t>
            </a:r>
          </a:p>
        </p:txBody>
      </p:sp>
      <p:sp>
        <p:nvSpPr>
          <p:cNvPr id="202782" name="Text Box 30"/>
          <p:cNvSpPr txBox="1">
            <a:spLocks noChangeArrowheads="1"/>
          </p:cNvSpPr>
          <p:nvPr/>
        </p:nvSpPr>
        <p:spPr bwMode="auto">
          <a:xfrm>
            <a:off x="9178925" y="2873375"/>
            <a:ext cx="49212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/>
              <a:t>26</a:t>
            </a:r>
          </a:p>
        </p:txBody>
      </p:sp>
      <p:sp>
        <p:nvSpPr>
          <p:cNvPr id="202783" name="Text Box 31"/>
          <p:cNvSpPr txBox="1">
            <a:spLocks noChangeArrowheads="1"/>
          </p:cNvSpPr>
          <p:nvPr/>
        </p:nvSpPr>
        <p:spPr bwMode="auto">
          <a:xfrm>
            <a:off x="5365750" y="1676400"/>
            <a:ext cx="612775" cy="46196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2700000" scaled="1"/>
          </a:gradFill>
          <a:ln w="12700">
            <a:noFill/>
            <a:miter lim="800000"/>
            <a:headEnd/>
            <a:tailEnd/>
          </a:ln>
          <a:effectLst/>
          <a:scene3d>
            <a:camera prst="legacyPerspectiveBottom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>
              <a:defRPr/>
            </a:pPr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NT</a:t>
            </a:r>
          </a:p>
        </p:txBody>
      </p:sp>
      <p:sp>
        <p:nvSpPr>
          <p:cNvPr id="202784" name="Text Box 32"/>
          <p:cNvSpPr txBox="1">
            <a:spLocks noChangeArrowheads="1"/>
          </p:cNvSpPr>
          <p:nvPr/>
        </p:nvSpPr>
        <p:spPr bwMode="auto">
          <a:xfrm>
            <a:off x="7770813" y="1476375"/>
            <a:ext cx="579437" cy="46196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2700000" scaled="1"/>
          </a:gradFill>
          <a:ln w="12700">
            <a:noFill/>
            <a:miter lim="800000"/>
            <a:headEnd/>
            <a:tailEnd/>
          </a:ln>
          <a:effectLst/>
          <a:scene3d>
            <a:camera prst="legacyPerspectiveBottom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>
              <a:defRPr/>
            </a:pPr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</a:t>
            </a:r>
          </a:p>
        </p:txBody>
      </p:sp>
      <p:sp>
        <p:nvSpPr>
          <p:cNvPr id="202785" name="Text Box 33"/>
          <p:cNvSpPr txBox="1">
            <a:spLocks noChangeArrowheads="1"/>
          </p:cNvSpPr>
          <p:nvPr/>
        </p:nvSpPr>
        <p:spPr bwMode="auto">
          <a:xfrm>
            <a:off x="5386388" y="5476875"/>
            <a:ext cx="801687" cy="46196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2700000" scaled="1"/>
          </a:gradFill>
          <a:ln w="12700">
            <a:noFill/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>
              <a:defRPr/>
            </a:pPr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CVS</a:t>
            </a:r>
          </a:p>
        </p:txBody>
      </p:sp>
      <p:sp>
        <p:nvSpPr>
          <p:cNvPr id="202786" name="Text Box 34"/>
          <p:cNvSpPr txBox="1">
            <a:spLocks noChangeArrowheads="1"/>
          </p:cNvSpPr>
          <p:nvPr/>
        </p:nvSpPr>
        <p:spPr bwMode="auto">
          <a:xfrm>
            <a:off x="6229350" y="5108575"/>
            <a:ext cx="612775" cy="46196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2700000" scaled="1"/>
          </a:gradFill>
          <a:ln w="12700">
            <a:noFill/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>
              <a:defRPr/>
            </a:pPr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</a:t>
            </a:r>
          </a:p>
        </p:txBody>
      </p:sp>
      <p:sp>
        <p:nvSpPr>
          <p:cNvPr id="202787" name="Text Box 35"/>
          <p:cNvSpPr txBox="1">
            <a:spLocks noChangeArrowheads="1"/>
          </p:cNvSpPr>
          <p:nvPr/>
        </p:nvSpPr>
        <p:spPr bwMode="auto">
          <a:xfrm>
            <a:off x="7073900" y="4714875"/>
            <a:ext cx="407988" cy="46196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2700000" scaled="1"/>
          </a:gradFill>
          <a:ln w="12700">
            <a:noFill/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>
              <a:defRPr/>
            </a:pPr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</a:p>
        </p:txBody>
      </p:sp>
      <p:sp>
        <p:nvSpPr>
          <p:cNvPr id="202788" name="Line 36"/>
          <p:cNvSpPr>
            <a:spLocks noChangeShapeType="1"/>
          </p:cNvSpPr>
          <p:nvPr/>
        </p:nvSpPr>
        <p:spPr bwMode="auto">
          <a:xfrm>
            <a:off x="6980238" y="1462088"/>
            <a:ext cx="0" cy="1103312"/>
          </a:xfrm>
          <a:prstGeom prst="line">
            <a:avLst/>
          </a:prstGeom>
          <a:noFill/>
          <a:ln w="12700">
            <a:solidFill>
              <a:srgbClr val="F6D02C"/>
            </a:solidFill>
            <a:round/>
            <a:headEnd/>
            <a:tailEnd type="triangle" w="med" len="med"/>
          </a:ln>
          <a:effectLst>
            <a:prstShdw prst="shdw17" dist="17961" dir="2700000">
              <a:srgbClr val="947D1A"/>
            </a:prst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202789" name="Text Box 37"/>
          <p:cNvSpPr txBox="1">
            <a:spLocks noChangeArrowheads="1"/>
          </p:cNvSpPr>
          <p:nvPr/>
        </p:nvSpPr>
        <p:spPr bwMode="auto">
          <a:xfrm>
            <a:off x="6719888" y="1184275"/>
            <a:ext cx="544512" cy="461963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2700000" scaled="1"/>
          </a:gradFill>
          <a:ln w="12700">
            <a:noFill/>
            <a:miter lim="800000"/>
            <a:headEnd/>
            <a:tailEnd/>
          </a:ln>
          <a:effectLst/>
          <a:scene3d>
            <a:camera prst="legacyPerspectiveBottom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>
            <a:spAutoFit/>
            <a:flatTx/>
          </a:bodyPr>
          <a:lstStyle/>
          <a:p>
            <a:pPr eaLnBrk="0" hangingPunct="0">
              <a:defRPr/>
            </a:pPr>
            <a:r>
              <a:rPr lang="it-IT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3T</a:t>
            </a:r>
          </a:p>
        </p:txBody>
      </p:sp>
      <p:sp>
        <p:nvSpPr>
          <p:cNvPr id="161816" name="CasellaDiTesto 37"/>
          <p:cNvSpPr txBox="1">
            <a:spLocks noChangeArrowheads="1"/>
          </p:cNvSpPr>
          <p:nvPr/>
        </p:nvSpPr>
        <p:spPr bwMode="auto">
          <a:xfrm>
            <a:off x="4808984" y="548680"/>
            <a:ext cx="16561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2000" dirty="0"/>
          </a:p>
          <a:p>
            <a:pPr algn="ctr"/>
            <a:r>
              <a:rPr lang="it-IT" sz="2000" dirty="0" err="1" smtClean="0"/>
              <a:t>Nuchal</a:t>
            </a:r>
            <a:r>
              <a:rPr lang="it-IT" sz="2000" dirty="0" smtClean="0"/>
              <a:t> </a:t>
            </a:r>
            <a:r>
              <a:rPr lang="it-IT" sz="2000" dirty="0" err="1" smtClean="0"/>
              <a:t>translucency</a:t>
            </a:r>
            <a:endParaRPr lang="it-IT" sz="2000" dirty="0"/>
          </a:p>
        </p:txBody>
      </p:sp>
      <p:sp>
        <p:nvSpPr>
          <p:cNvPr id="161817" name="CasellaDiTesto 38"/>
          <p:cNvSpPr txBox="1">
            <a:spLocks noChangeArrowheads="1"/>
          </p:cNvSpPr>
          <p:nvPr/>
        </p:nvSpPr>
        <p:spPr bwMode="auto">
          <a:xfrm>
            <a:off x="6349090" y="671513"/>
            <a:ext cx="12226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 dirty="0" smtClean="0"/>
              <a:t>Triple test</a:t>
            </a:r>
            <a:endParaRPr lang="it-IT" sz="2000" dirty="0"/>
          </a:p>
        </p:txBody>
      </p:sp>
      <p:sp>
        <p:nvSpPr>
          <p:cNvPr id="161818" name="CasellaDiTesto 39"/>
          <p:cNvSpPr txBox="1">
            <a:spLocks noChangeArrowheads="1"/>
          </p:cNvSpPr>
          <p:nvPr/>
        </p:nvSpPr>
        <p:spPr bwMode="auto">
          <a:xfrm>
            <a:off x="7422929" y="1028700"/>
            <a:ext cx="13260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 dirty="0" err="1" smtClean="0"/>
              <a:t>Ultrasound</a:t>
            </a:r>
            <a:endParaRPr lang="it-IT" sz="2000" dirty="0"/>
          </a:p>
        </p:txBody>
      </p:sp>
      <p:sp>
        <p:nvSpPr>
          <p:cNvPr id="161819" name="CasellaDiTesto 40"/>
          <p:cNvSpPr txBox="1">
            <a:spLocks noChangeArrowheads="1"/>
          </p:cNvSpPr>
          <p:nvPr/>
        </p:nvSpPr>
        <p:spPr bwMode="auto">
          <a:xfrm>
            <a:off x="4745424" y="6007100"/>
            <a:ext cx="19357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/>
              <a:t>Chorionic</a:t>
            </a:r>
            <a:r>
              <a:rPr lang="it-IT" sz="2000" dirty="0" smtClean="0"/>
              <a:t> villi </a:t>
            </a:r>
            <a:r>
              <a:rPr lang="it-IT" sz="2000" dirty="0" err="1" smtClean="0"/>
              <a:t>sampling</a:t>
            </a:r>
            <a:endParaRPr lang="it-IT" sz="2000" dirty="0"/>
          </a:p>
        </p:txBody>
      </p:sp>
      <p:sp>
        <p:nvSpPr>
          <p:cNvPr id="161820" name="CasellaDiTesto 41"/>
          <p:cNvSpPr txBox="1">
            <a:spLocks noChangeArrowheads="1"/>
          </p:cNvSpPr>
          <p:nvPr/>
        </p:nvSpPr>
        <p:spPr bwMode="auto">
          <a:xfrm>
            <a:off x="6346389" y="5578475"/>
            <a:ext cx="17090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 dirty="0" err="1" smtClean="0"/>
              <a:t>Amniocentesis</a:t>
            </a:r>
            <a:endParaRPr lang="it-IT" sz="20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4" grpId="0" animBg="1"/>
      <p:bldP spid="202755" grpId="0" animBg="1"/>
      <p:bldP spid="202756" grpId="0" animBg="1"/>
      <p:bldP spid="202757" grpId="0" animBg="1"/>
      <p:bldP spid="202758" grpId="0" animBg="1"/>
      <p:bldP spid="202760" grpId="0" animBg="1"/>
      <p:bldP spid="202761" grpId="0"/>
      <p:bldP spid="202777" grpId="0"/>
      <p:bldP spid="202778" grpId="0"/>
      <p:bldP spid="202779" grpId="0"/>
      <p:bldP spid="202780" grpId="0"/>
      <p:bldP spid="202781" grpId="0"/>
      <p:bldP spid="202782" grpId="0"/>
      <p:bldP spid="202783" grpId="0" animBg="1"/>
      <p:bldP spid="202784" grpId="0" animBg="1"/>
      <p:bldP spid="202785" grpId="0" animBg="1"/>
      <p:bldP spid="202786" grpId="0" animBg="1"/>
      <p:bldP spid="202787" grpId="0" animBg="1"/>
      <p:bldP spid="202788" grpId="0" animBg="1"/>
      <p:bldP spid="202789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cdn.wn.com/pd/29/40/2ea50f9f6d5de22df829491fc2bc_gran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476250"/>
            <a:ext cx="6000750" cy="392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889625" y="2743200"/>
            <a:ext cx="3838575" cy="4114800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www.ecografiasperu.com/images/ecbb1.gif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0613" y="981075"/>
            <a:ext cx="4537075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sz="2800" dirty="0" smtClean="0">
                <a:latin typeface="Tahoma" pitchFamily="34" charset="0"/>
              </a:rPr>
              <a:t> </a:t>
            </a:r>
            <a:r>
              <a:rPr lang="en-US" sz="2800" dirty="0" smtClean="0">
                <a:solidFill>
                  <a:schemeClr val="accent2"/>
                </a:solidFill>
                <a:latin typeface="Tahoma" pitchFamily="34" charset="0"/>
              </a:rPr>
              <a:t>triple test   interpretation of results</a:t>
            </a:r>
          </a:p>
        </p:txBody>
      </p:sp>
      <p:graphicFrame>
        <p:nvGraphicFramePr>
          <p:cNvPr id="31949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18249267"/>
              </p:ext>
            </p:extLst>
          </p:nvPr>
        </p:nvGraphicFramePr>
        <p:xfrm>
          <a:off x="495300" y="1428737"/>
          <a:ext cx="8915400" cy="4572031"/>
        </p:xfrm>
        <a:graphic>
          <a:graphicData uri="http://schemas.openxmlformats.org/drawingml/2006/table">
            <a:tbl>
              <a:tblPr/>
              <a:tblGrid>
                <a:gridCol w="2622683"/>
                <a:gridCol w="1835017"/>
                <a:gridCol w="2228850"/>
                <a:gridCol w="2228850"/>
              </a:tblGrid>
              <a:tr h="13484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Fetal anomaly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AFP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Alpha-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feto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protein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Beta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hCG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Chorionic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gonadothropin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uE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/>
                      </a:r>
                      <a:b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</a:b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unconjugated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Estriol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25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NTD =neural tube defects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*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Normal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Normal</a:t>
                      </a: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55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Trisomy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21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55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Trisomy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18</a:t>
                      </a:r>
                    </a:p>
                  </a:txBody>
                  <a:tcPr marL="99060" marR="9906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9060" marR="9906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9518" name="Line 30"/>
          <p:cNvSpPr>
            <a:spLocks noChangeShapeType="1"/>
          </p:cNvSpPr>
          <p:nvPr/>
        </p:nvSpPr>
        <p:spPr bwMode="auto">
          <a:xfrm flipH="1" flipV="1">
            <a:off x="4044950" y="32131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9519" name="Line 31"/>
          <p:cNvSpPr>
            <a:spLocks noChangeShapeType="1"/>
          </p:cNvSpPr>
          <p:nvPr/>
        </p:nvSpPr>
        <p:spPr bwMode="auto">
          <a:xfrm flipH="1" flipV="1">
            <a:off x="5943600" y="4127500"/>
            <a:ext cx="0" cy="609600"/>
          </a:xfrm>
          <a:prstGeom prst="line">
            <a:avLst/>
          </a:prstGeom>
          <a:noFill/>
          <a:ln w="57150">
            <a:solidFill>
              <a:srgbClr val="B515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9520" name="Line 32"/>
          <p:cNvSpPr>
            <a:spLocks noChangeShapeType="1"/>
          </p:cNvSpPr>
          <p:nvPr/>
        </p:nvSpPr>
        <p:spPr bwMode="auto">
          <a:xfrm flipH="1">
            <a:off x="4044950" y="42037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9521" name="Line 33"/>
          <p:cNvSpPr>
            <a:spLocks noChangeShapeType="1"/>
          </p:cNvSpPr>
          <p:nvPr/>
        </p:nvSpPr>
        <p:spPr bwMode="auto">
          <a:xfrm flipH="1">
            <a:off x="5943600" y="51181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9522" name="Line 34"/>
          <p:cNvSpPr>
            <a:spLocks noChangeShapeType="1"/>
          </p:cNvSpPr>
          <p:nvPr/>
        </p:nvSpPr>
        <p:spPr bwMode="auto">
          <a:xfrm flipH="1">
            <a:off x="4044950" y="51181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9523" name="Line 35"/>
          <p:cNvSpPr>
            <a:spLocks noChangeShapeType="1"/>
          </p:cNvSpPr>
          <p:nvPr/>
        </p:nvSpPr>
        <p:spPr bwMode="auto">
          <a:xfrm flipH="1">
            <a:off x="8007350" y="51181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9524" name="Line 36"/>
          <p:cNvSpPr>
            <a:spLocks noChangeShapeType="1"/>
          </p:cNvSpPr>
          <p:nvPr/>
        </p:nvSpPr>
        <p:spPr bwMode="auto">
          <a:xfrm flipH="1">
            <a:off x="8007350" y="4127500"/>
            <a:ext cx="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901" name="Rectangle 37"/>
          <p:cNvSpPr>
            <a:spLocks noChangeArrowheads="1"/>
          </p:cNvSpPr>
          <p:nvPr/>
        </p:nvSpPr>
        <p:spPr bwMode="auto">
          <a:xfrm>
            <a:off x="1848345" y="6143644"/>
            <a:ext cx="707116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en-US" sz="1600" dirty="0" smtClean="0">
                <a:latin typeface="Tahoma" pitchFamily="34" charset="0"/>
              </a:rPr>
              <a:t>NTD</a:t>
            </a:r>
            <a:r>
              <a:rPr lang="en-US" sz="1600" dirty="0">
                <a:latin typeface="Tahoma" pitchFamily="34" charset="0"/>
              </a:rPr>
              <a:t>: </a:t>
            </a:r>
            <a:r>
              <a:rPr lang="en-US" sz="1600" dirty="0" smtClean="0">
                <a:latin typeface="Tahoma" pitchFamily="34" charset="0"/>
              </a:rPr>
              <a:t>anencephaly, </a:t>
            </a:r>
            <a:r>
              <a:rPr lang="en-US" sz="1600" dirty="0" err="1">
                <a:latin typeface="Tahoma" pitchFamily="34" charset="0"/>
              </a:rPr>
              <a:t>spina</a:t>
            </a:r>
            <a:r>
              <a:rPr lang="en-US" sz="1600" dirty="0">
                <a:latin typeface="Tahoma" pitchFamily="34" charset="0"/>
              </a:rPr>
              <a:t> bifida </a:t>
            </a:r>
            <a:r>
              <a:rPr lang="en-US" sz="1600" dirty="0" smtClean="0">
                <a:latin typeface="Tahoma" pitchFamily="34" charset="0"/>
              </a:rPr>
              <a:t>(incomplete closure of 1 or more vertebrae)</a:t>
            </a:r>
          </a:p>
          <a:p>
            <a:pPr eaLnBrk="0" hangingPunct="0"/>
            <a:r>
              <a:rPr lang="en-US" sz="1600" dirty="0" smtClean="0">
                <a:latin typeface="Tahoma" pitchFamily="34" charset="0"/>
              </a:rPr>
              <a:t>and </a:t>
            </a:r>
            <a:r>
              <a:rPr lang="en-US" sz="1600" dirty="0" err="1" smtClean="0">
                <a:latin typeface="Tahoma" pitchFamily="34" charset="0"/>
              </a:rPr>
              <a:t>encephalocele</a:t>
            </a:r>
            <a:r>
              <a:rPr lang="en-US" sz="1600" dirty="0" smtClean="0">
                <a:latin typeface="Tahoma" pitchFamily="34" charset="0"/>
              </a:rPr>
              <a:t> (herniation of brain tissue)</a:t>
            </a:r>
            <a:endParaRPr lang="en-US" sz="1600" dirty="0">
              <a:latin typeface="Tahoma" pitchFamily="34" charset="0"/>
            </a:endParaRPr>
          </a:p>
        </p:txBody>
      </p:sp>
      <p:sp>
        <p:nvSpPr>
          <p:cNvPr id="319526" name="Line 38"/>
          <p:cNvSpPr>
            <a:spLocks noChangeShapeType="1"/>
          </p:cNvSpPr>
          <p:nvPr/>
        </p:nvSpPr>
        <p:spPr bwMode="auto">
          <a:xfrm>
            <a:off x="428625" y="1268413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://www.krug.pt/imagens/exames/img21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8088" y="908050"/>
            <a:ext cx="67691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14313"/>
            <a:ext cx="8420100" cy="1143000"/>
          </a:xfrm>
        </p:spPr>
        <p:txBody>
          <a:bodyPr/>
          <a:lstStyle/>
          <a:p>
            <a:pPr eaLnBrk="1" hangingPunct="1"/>
            <a:r>
              <a:rPr lang="it-IT" dirty="0" err="1" smtClean="0"/>
              <a:t>prenatal</a:t>
            </a:r>
            <a:r>
              <a:rPr lang="it-IT" dirty="0" smtClean="0"/>
              <a:t> </a:t>
            </a:r>
            <a:r>
              <a:rPr lang="it-IT" dirty="0" err="1" smtClean="0"/>
              <a:t>cytogenetics</a:t>
            </a:r>
            <a:endParaRPr lang="it-IT" dirty="0" smtClean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600200"/>
            <a:ext cx="4368800" cy="4525963"/>
          </a:xfrm>
        </p:spPr>
        <p:txBody>
          <a:bodyPr/>
          <a:lstStyle/>
          <a:p>
            <a:pPr eaLnBrk="1" hangingPunct="1"/>
            <a:r>
              <a:rPr lang="it-IT" dirty="0" smtClean="0"/>
              <a:t>from </a:t>
            </a:r>
            <a:r>
              <a:rPr lang="it-IT" dirty="0" err="1" smtClean="0"/>
              <a:t>amniocytes</a:t>
            </a:r>
            <a:endParaRPr lang="it-IT" dirty="0" smtClean="0"/>
          </a:p>
          <a:p>
            <a:pPr eaLnBrk="1" hangingPunct="1"/>
            <a:r>
              <a:rPr lang="it-IT" dirty="0" smtClean="0"/>
              <a:t>from </a:t>
            </a:r>
            <a:r>
              <a:rPr lang="it-IT" dirty="0" err="1" smtClean="0"/>
              <a:t>chorionic</a:t>
            </a:r>
            <a:r>
              <a:rPr lang="it-IT" dirty="0" smtClean="0"/>
              <a:t> villi</a:t>
            </a:r>
          </a:p>
          <a:p>
            <a:pPr eaLnBrk="1" hangingPunct="1"/>
            <a:r>
              <a:rPr lang="it-IT" dirty="0" err="1" smtClean="0">
                <a:solidFill>
                  <a:schemeClr val="accent2"/>
                </a:solidFill>
              </a:rPr>
              <a:t>should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smtClean="0"/>
              <a:t>be </a:t>
            </a:r>
            <a:r>
              <a:rPr lang="it-IT" dirty="0" err="1" smtClean="0"/>
              <a:t>representative</a:t>
            </a:r>
            <a:r>
              <a:rPr lang="it-IT" dirty="0" smtClean="0"/>
              <a:t> of </a:t>
            </a:r>
            <a:r>
              <a:rPr lang="it-IT" dirty="0" err="1" smtClean="0"/>
              <a:t>fetal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endParaRPr lang="it-IT" dirty="0" smtClean="0"/>
          </a:p>
          <a:p>
            <a:pPr eaLnBrk="1" hangingPunct="1"/>
            <a:endParaRPr lang="it-IT" dirty="0" smtClean="0"/>
          </a:p>
          <a:p>
            <a:pPr eaLnBrk="1" hangingPunct="1"/>
            <a:endParaRPr lang="it-IT" dirty="0" smtClean="0"/>
          </a:p>
          <a:p>
            <a:pPr eaLnBrk="1" hangingPunct="1"/>
            <a:endParaRPr lang="it-IT" dirty="0" smtClean="0"/>
          </a:p>
          <a:p>
            <a:pPr eaLnBrk="1" hangingPunct="1"/>
            <a:endParaRPr lang="it-IT" dirty="0" smtClean="0"/>
          </a:p>
          <a:p>
            <a:pPr eaLnBrk="1" hangingPunct="1"/>
            <a:endParaRPr lang="it-IT" dirty="0" smtClean="0"/>
          </a:p>
          <a:p>
            <a:pPr eaLnBrk="1" hangingPunct="1"/>
            <a:endParaRPr lang="it-IT" dirty="0" smtClean="0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41900" y="1600200"/>
            <a:ext cx="4368800" cy="4525963"/>
          </a:xfrm>
        </p:spPr>
        <p:txBody>
          <a:bodyPr/>
          <a:lstStyle/>
          <a:p>
            <a:pPr eaLnBrk="1" hangingPunct="1"/>
            <a:r>
              <a:rPr lang="it-IT" dirty="0" err="1"/>
              <a:t>d</a:t>
            </a:r>
            <a:r>
              <a:rPr lang="it-IT" dirty="0" err="1" smtClean="0"/>
              <a:t>ifficult</a:t>
            </a:r>
            <a:r>
              <a:rPr lang="it-IT" dirty="0" smtClean="0"/>
              <a:t> to </a:t>
            </a:r>
            <a:r>
              <a:rPr lang="it-IT" dirty="0" err="1" smtClean="0"/>
              <a:t>obtain</a:t>
            </a:r>
            <a:endParaRPr lang="it-IT" dirty="0" smtClean="0"/>
          </a:p>
          <a:p>
            <a:pPr eaLnBrk="1" hangingPunct="1">
              <a:buFontTx/>
              <a:buNone/>
            </a:pPr>
            <a:endParaRPr lang="it-IT" dirty="0" smtClean="0"/>
          </a:p>
        </p:txBody>
      </p:sp>
      <p:sp>
        <p:nvSpPr>
          <p:cNvPr id="306181" name="Line 5"/>
          <p:cNvSpPr>
            <a:spLocks noChangeShapeType="1"/>
          </p:cNvSpPr>
          <p:nvPr/>
        </p:nvSpPr>
        <p:spPr bwMode="auto">
          <a:xfrm>
            <a:off x="584200" y="1341438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4"/>
          <p:cNvSpPr>
            <a:spLocks noChangeArrowheads="1"/>
          </p:cNvSpPr>
          <p:nvPr/>
        </p:nvSpPr>
        <p:spPr bwMode="auto">
          <a:xfrm>
            <a:off x="1052513" y="1700213"/>
            <a:ext cx="8010525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it-IT" sz="2800">
              <a:solidFill>
                <a:schemeClr val="tx2"/>
              </a:solidFill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776536" y="2459504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B050"/>
                </a:solidFill>
              </a:rPr>
              <a:t>A</a:t>
            </a:r>
            <a:r>
              <a:rPr lang="it-IT" sz="3200" b="1" dirty="0" smtClean="0"/>
              <a:t> </a:t>
            </a:r>
            <a:r>
              <a:rPr lang="it-IT" sz="3200" b="1" dirty="0" err="1" smtClean="0"/>
              <a:t>couple</a:t>
            </a:r>
            <a:r>
              <a:rPr lang="it-IT" sz="3200" b="1" dirty="0" smtClean="0"/>
              <a:t> </a:t>
            </a:r>
            <a:r>
              <a:rPr lang="it-IT" sz="3200" b="1" dirty="0"/>
              <a:t>with family </a:t>
            </a:r>
            <a:r>
              <a:rPr lang="it-IT" sz="3200" b="1" dirty="0" err="1"/>
              <a:t>history</a:t>
            </a:r>
            <a:r>
              <a:rPr lang="it-IT" sz="3200" b="1" dirty="0"/>
              <a:t> of </a:t>
            </a:r>
            <a:r>
              <a:rPr lang="it-IT" sz="3200" b="1" dirty="0" err="1"/>
              <a:t>chromosomal</a:t>
            </a:r>
            <a:r>
              <a:rPr lang="it-IT" sz="3200" b="1" dirty="0"/>
              <a:t> </a:t>
            </a:r>
            <a:r>
              <a:rPr lang="it-IT" sz="3200" b="1" dirty="0" err="1"/>
              <a:t>abnormalities</a:t>
            </a:r>
            <a:r>
              <a:rPr lang="it-IT" sz="3200" b="1" dirty="0"/>
              <a:t> </a:t>
            </a:r>
            <a:r>
              <a:rPr lang="it-IT" sz="3200" b="1" dirty="0" err="1"/>
              <a:t>is</a:t>
            </a:r>
            <a:r>
              <a:rPr lang="it-IT" sz="3200" b="1" dirty="0"/>
              <a:t> </a:t>
            </a:r>
            <a:r>
              <a:rPr lang="it-IT" sz="3200" b="1" dirty="0" err="1"/>
              <a:t>indication</a:t>
            </a:r>
            <a:r>
              <a:rPr lang="it-IT" sz="3200" b="1" dirty="0"/>
              <a:t> </a:t>
            </a:r>
            <a:r>
              <a:rPr lang="it-IT" sz="3200" b="1" dirty="0" err="1"/>
              <a:t>of</a:t>
            </a:r>
            <a:r>
              <a:rPr lang="it-IT" sz="3200" b="1" dirty="0"/>
              <a:t> </a:t>
            </a:r>
            <a:r>
              <a:rPr lang="it-IT" sz="3200" b="1" dirty="0" err="1" smtClean="0">
                <a:solidFill>
                  <a:srgbClr val="00B050"/>
                </a:solidFill>
              </a:rPr>
              <a:t>carrying</a:t>
            </a:r>
            <a:r>
              <a:rPr lang="it-IT" sz="3200" b="1" dirty="0" smtClean="0">
                <a:solidFill>
                  <a:srgbClr val="00B050"/>
                </a:solidFill>
              </a:rPr>
              <a:t> out </a:t>
            </a:r>
            <a:r>
              <a:rPr lang="it-IT" sz="3200" b="1" dirty="0"/>
              <a:t>a </a:t>
            </a:r>
            <a:r>
              <a:rPr lang="it-IT" sz="3200" b="1" dirty="0" err="1"/>
              <a:t>f</a:t>
            </a:r>
            <a:r>
              <a:rPr lang="it-IT" sz="3200" b="1" dirty="0" err="1" smtClean="0"/>
              <a:t>etal</a:t>
            </a:r>
            <a:r>
              <a:rPr lang="it-IT" sz="3200" b="1" dirty="0" smtClean="0"/>
              <a:t> </a:t>
            </a:r>
            <a:r>
              <a:rPr lang="it-IT" sz="3200" b="1" dirty="0" err="1"/>
              <a:t>k</a:t>
            </a:r>
            <a:r>
              <a:rPr lang="it-IT" sz="3200" b="1" dirty="0" err="1" smtClean="0"/>
              <a:t>aryotype</a:t>
            </a:r>
            <a:r>
              <a:rPr lang="it-IT" sz="3200" b="1" dirty="0" smtClean="0"/>
              <a:t> </a:t>
            </a:r>
            <a:r>
              <a:rPr lang="it-IT" sz="3200" b="1" dirty="0"/>
              <a:t>and </a:t>
            </a:r>
            <a:r>
              <a:rPr lang="it-IT" sz="3200" b="1" dirty="0" err="1"/>
              <a:t>extending</a:t>
            </a:r>
            <a:r>
              <a:rPr lang="it-IT" sz="3200" b="1" dirty="0"/>
              <a:t> the </a:t>
            </a:r>
            <a:r>
              <a:rPr lang="it-IT" sz="3200" b="1" dirty="0" err="1"/>
              <a:t>investigation</a:t>
            </a:r>
            <a:r>
              <a:rPr lang="it-IT" sz="3200" b="1" dirty="0"/>
              <a:t> to </a:t>
            </a:r>
            <a:r>
              <a:rPr lang="it-IT" sz="3200" b="1" dirty="0" err="1"/>
              <a:t>relatives</a:t>
            </a:r>
            <a:endParaRPr lang="it-IT" sz="32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692150"/>
            <a:ext cx="726440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483" name="Rectangle 3"/>
          <p:cNvSpPr>
            <a:spLocks noGrp="1" noChangeArrowheads="1"/>
          </p:cNvSpPr>
          <p:nvPr>
            <p:ph type="title"/>
          </p:nvPr>
        </p:nvSpPr>
        <p:spPr>
          <a:xfrm>
            <a:off x="193675" y="0"/>
            <a:ext cx="84201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Fetal Testing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Grp="1" noChangeAspect="1" noChangeArrowheads="1"/>
          </p:cNvPicPr>
          <p:nvPr>
            <p:ph/>
          </p:nvPr>
        </p:nvPicPr>
        <p:blipFill rotWithShape="1">
          <a:blip r:embed="rId2"/>
          <a:srcRect l="32406" t="14794" b="21373"/>
          <a:stretch/>
        </p:blipFill>
        <p:spPr>
          <a:xfrm>
            <a:off x="3429000" y="1340768"/>
            <a:ext cx="5532686" cy="3262982"/>
          </a:xfrm>
          <a:noFill/>
        </p:spPr>
      </p:pic>
      <p:sp>
        <p:nvSpPr>
          <p:cNvPr id="307203" name="Line 3"/>
          <p:cNvSpPr>
            <a:spLocks noChangeShapeType="1"/>
          </p:cNvSpPr>
          <p:nvPr/>
        </p:nvSpPr>
        <p:spPr bwMode="auto">
          <a:xfrm>
            <a:off x="661988" y="1341438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368824" y="764704"/>
            <a:ext cx="3535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Chorionic</a:t>
            </a:r>
            <a:r>
              <a:rPr lang="it-IT" dirty="0" smtClean="0"/>
              <a:t> </a:t>
            </a:r>
            <a:r>
              <a:rPr lang="it-IT" dirty="0" err="1" smtClean="0"/>
              <a:t>villous</a:t>
            </a:r>
            <a:r>
              <a:rPr lang="it-IT" dirty="0" smtClean="0"/>
              <a:t> </a:t>
            </a:r>
            <a:r>
              <a:rPr lang="it-IT" dirty="0" err="1" smtClean="0"/>
              <a:t>sampling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416497" y="1988840"/>
            <a:ext cx="29523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/>
              <a:t>V</a:t>
            </a:r>
            <a:r>
              <a:rPr lang="is-IS" sz="2000" dirty="0" smtClean="0"/>
              <a:t>illi constitute a placental layer interposed between the basal decidua adhering to the uterus wall, and the chorial plate situated externally in the</a:t>
            </a:r>
          </a:p>
          <a:p>
            <a:r>
              <a:rPr lang="is-IS" sz="2000" dirty="0" smtClean="0"/>
              <a:t>fetal side of placenta.</a:t>
            </a:r>
          </a:p>
          <a:p>
            <a:r>
              <a:rPr lang="is-IS" sz="2000" dirty="0" smtClean="0"/>
              <a:t>In villi many actively reproducing</a:t>
            </a:r>
            <a:r>
              <a:rPr lang="is-IS" sz="2000" dirty="0"/>
              <a:t> </a:t>
            </a:r>
            <a:r>
              <a:rPr lang="is-IS" sz="2000" dirty="0" smtClean="0"/>
              <a:t>cells are present which allow to study the karyotype.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745088" y="4613066"/>
            <a:ext cx="3945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</a:rPr>
              <a:t>Microscopic</a:t>
            </a:r>
            <a:r>
              <a:rPr lang="it-IT" sz="2000" dirty="0" smtClean="0">
                <a:solidFill>
                  <a:srgbClr val="FF0000"/>
                </a:solidFill>
              </a:rPr>
              <a:t> image of </a:t>
            </a:r>
            <a:r>
              <a:rPr lang="it-IT" sz="2000" dirty="0" err="1" smtClean="0">
                <a:solidFill>
                  <a:srgbClr val="FF0000"/>
                </a:solidFill>
              </a:rPr>
              <a:t>chorionic</a:t>
            </a:r>
            <a:r>
              <a:rPr lang="it-IT" sz="2000" dirty="0" smtClean="0">
                <a:solidFill>
                  <a:srgbClr val="FF0000"/>
                </a:solidFill>
              </a:rPr>
              <a:t> villi</a:t>
            </a:r>
            <a:endParaRPr lang="it-IT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420100" cy="1143000"/>
          </a:xfrm>
        </p:spPr>
        <p:txBody>
          <a:bodyPr/>
          <a:lstStyle/>
          <a:p>
            <a:pPr>
              <a:defRPr/>
            </a:pPr>
            <a:r>
              <a:rPr lang="it-IT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hromosomal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</a:t>
            </a:r>
            <a:endParaRPr lang="it-IT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219200"/>
            <a:ext cx="913822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dirty="0" err="1" smtClean="0">
                <a:latin typeface="Arial" pitchFamily="34" charset="0"/>
                <a:cs typeface="Arial" pitchFamily="34" charset="0"/>
              </a:rPr>
              <a:t>Study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of the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fetal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chromosomal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arrangement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chorionic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villous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amniotic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fluid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fetal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blood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 err="1" smtClean="0">
                <a:latin typeface="Arial" pitchFamily="34" charset="0"/>
                <a:cs typeface="Arial" pitchFamily="34" charset="0"/>
              </a:rPr>
              <a:t>Turnaround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time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varies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depending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on the sample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analysed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(1-3 weeks).</a:t>
            </a:r>
          </a:p>
        </p:txBody>
      </p:sp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0903" y="2204864"/>
            <a:ext cx="3324225" cy="312420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-25400" y="5581675"/>
            <a:ext cx="9906000" cy="1419225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it-IT" sz="2400" b="1" dirty="0" err="1" smtClean="0">
                <a:latin typeface="Arial" pitchFamily="34" charset="0"/>
                <a:cs typeface="Arial" pitchFamily="34" charset="0"/>
              </a:rPr>
              <a:t>picture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 err="1" smtClean="0">
                <a:latin typeface="Arial" pitchFamily="34" charset="0"/>
                <a:cs typeface="Arial" pitchFamily="34" charset="0"/>
              </a:rPr>
              <a:t>established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 46 </a:t>
            </a:r>
            <a:r>
              <a:rPr lang="it-IT" sz="2400" b="1" dirty="0" err="1" smtClean="0">
                <a:latin typeface="Arial" pitchFamily="34" charset="0"/>
                <a:cs typeface="Arial" pitchFamily="34" charset="0"/>
              </a:rPr>
              <a:t>as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sz="2400" b="1" dirty="0" err="1" smtClean="0">
                <a:latin typeface="Arial" pitchFamily="34" charset="0"/>
                <a:cs typeface="Arial" pitchFamily="34" charset="0"/>
              </a:rPr>
              <a:t>chromosome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b="1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 in man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b="1" dirty="0" smtClean="0">
                <a:latin typeface="Arial" pitchFamily="34" charset="0"/>
                <a:cs typeface="Arial" pitchFamily="34" charset="0"/>
              </a:rPr>
              <a:t>1955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Reproduced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permission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Ref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. 1 © (1956)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Mendelian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Society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Lund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Scandinavian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Association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Genetics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60419" name="Picture 3" descr="nrg905-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0"/>
            <a:ext cx="8669337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8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8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4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2000250"/>
            <a:ext cx="4668838" cy="4572000"/>
          </a:xfrm>
        </p:spPr>
        <p:txBody>
          <a:bodyPr/>
          <a:lstStyle/>
          <a:p>
            <a:pPr>
              <a:buFont typeface="Monotype Sorts"/>
              <a:buNone/>
            </a:pP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it-IT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reimplantation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genetic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diagnosis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(PGD)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 new procedure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allows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obtain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early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prenatal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diagnosis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anomalies</a:t>
            </a:r>
            <a:endParaRPr lang="it-IT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it-IT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it-IT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0"/>
            <a:ext cx="31845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7213" y="3352800"/>
            <a:ext cx="42719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5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420100" cy="1143000"/>
          </a:xfrm>
        </p:spPr>
        <p:txBody>
          <a:bodyPr/>
          <a:lstStyle/>
          <a:p>
            <a:pPr>
              <a:defRPr/>
            </a:pPr>
            <a:r>
              <a:rPr lang="it-IT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PREIMPLANTATION DIAGNOSIS</a:t>
            </a:r>
            <a:endParaRPr lang="it-IT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8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7338" y="0"/>
            <a:ext cx="247491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56800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 build="p" autoUpdateAnimBg="0"/>
      <p:bldP spid="174083" grpId="0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16496" y="1046341"/>
            <a:ext cx="9217024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smtClean="0">
                <a:solidFill>
                  <a:srgbClr val="FFFF00"/>
                </a:solidFill>
              </a:rPr>
              <a:t>PGD </a:t>
            </a:r>
            <a:r>
              <a:rPr lang="it-IT" dirty="0" err="1">
                <a:solidFill>
                  <a:srgbClr val="FFFF00"/>
                </a:solidFill>
              </a:rPr>
              <a:t>refers</a:t>
            </a:r>
            <a:r>
              <a:rPr lang="it-IT" dirty="0">
                <a:solidFill>
                  <a:srgbClr val="FFFF00"/>
                </a:solidFill>
              </a:rPr>
              <a:t> to </a:t>
            </a:r>
            <a:r>
              <a:rPr lang="it-IT" dirty="0" err="1">
                <a:solidFill>
                  <a:srgbClr val="FFFF00"/>
                </a:solidFill>
              </a:rPr>
              <a:t>genetic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profiling</a:t>
            </a:r>
            <a:r>
              <a:rPr lang="it-IT" dirty="0">
                <a:solidFill>
                  <a:srgbClr val="FFFF00"/>
                </a:solidFill>
              </a:rPr>
              <a:t> of </a:t>
            </a:r>
            <a:r>
              <a:rPr lang="it-IT" dirty="0" err="1">
                <a:solidFill>
                  <a:srgbClr val="FFFF00"/>
                </a:solidFill>
              </a:rPr>
              <a:t>embryos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prior</a:t>
            </a:r>
            <a:r>
              <a:rPr lang="it-IT" dirty="0">
                <a:solidFill>
                  <a:srgbClr val="FFFF00"/>
                </a:solidFill>
              </a:rPr>
              <a:t> to </a:t>
            </a:r>
            <a:r>
              <a:rPr lang="it-IT" dirty="0" err="1" smtClean="0">
                <a:solidFill>
                  <a:srgbClr val="FFFF00"/>
                </a:solidFill>
              </a:rPr>
              <a:t>implantation</a:t>
            </a:r>
            <a:r>
              <a:rPr lang="it-IT" dirty="0" smtClean="0">
                <a:solidFill>
                  <a:srgbClr val="FFFF00"/>
                </a:solidFill>
              </a:rPr>
              <a:t>, </a:t>
            </a:r>
            <a:r>
              <a:rPr lang="it-IT" dirty="0">
                <a:solidFill>
                  <a:srgbClr val="FFFF00"/>
                </a:solidFill>
              </a:rPr>
              <a:t>and </a:t>
            </a:r>
            <a:r>
              <a:rPr lang="it-IT" dirty="0" err="1">
                <a:solidFill>
                  <a:srgbClr val="FFFF00"/>
                </a:solidFill>
              </a:rPr>
              <a:t>sometimes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even</a:t>
            </a:r>
            <a:r>
              <a:rPr lang="it-IT" dirty="0">
                <a:solidFill>
                  <a:srgbClr val="FFFF00"/>
                </a:solidFill>
              </a:rPr>
              <a:t> of </a:t>
            </a:r>
            <a:r>
              <a:rPr lang="it-IT" dirty="0" err="1">
                <a:solidFill>
                  <a:srgbClr val="FFFF00"/>
                </a:solidFill>
              </a:rPr>
              <a:t>oocytes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prior</a:t>
            </a:r>
            <a:r>
              <a:rPr lang="it-IT" dirty="0">
                <a:solidFill>
                  <a:srgbClr val="FFFF00"/>
                </a:solidFill>
              </a:rPr>
              <a:t> to </a:t>
            </a:r>
            <a:r>
              <a:rPr lang="it-IT" dirty="0" err="1" smtClean="0">
                <a:solidFill>
                  <a:srgbClr val="FFFF00"/>
                </a:solidFill>
              </a:rPr>
              <a:t>fertilization</a:t>
            </a:r>
            <a:r>
              <a:rPr lang="it-IT" dirty="0" smtClean="0">
                <a:solidFill>
                  <a:srgbClr val="FFFF00"/>
                </a:solidFill>
              </a:rPr>
              <a:t>.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smtClean="0">
                <a:solidFill>
                  <a:srgbClr val="FFFF00"/>
                </a:solidFill>
              </a:rPr>
              <a:t>PGD </a:t>
            </a:r>
            <a:r>
              <a:rPr lang="it-IT" dirty="0" err="1">
                <a:solidFill>
                  <a:srgbClr val="FFFF00"/>
                </a:solidFill>
              </a:rPr>
              <a:t>thus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an </a:t>
            </a:r>
            <a:r>
              <a:rPr lang="it-IT" dirty="0" err="1">
                <a:solidFill>
                  <a:srgbClr val="FFFF00"/>
                </a:solidFill>
              </a:rPr>
              <a:t>adjunct</a:t>
            </a:r>
            <a:r>
              <a:rPr lang="it-IT" dirty="0">
                <a:solidFill>
                  <a:srgbClr val="FFFF00"/>
                </a:solidFill>
              </a:rPr>
              <a:t> to </a:t>
            </a:r>
            <a:r>
              <a:rPr lang="it-IT" dirty="0" err="1">
                <a:solidFill>
                  <a:srgbClr val="FFFF00"/>
                </a:solidFill>
              </a:rPr>
              <a:t>assisted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reproductive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technology</a:t>
            </a:r>
            <a:r>
              <a:rPr lang="it-IT" dirty="0">
                <a:solidFill>
                  <a:srgbClr val="FFFF00"/>
                </a:solidFill>
              </a:rPr>
              <a:t>, and </a:t>
            </a:r>
            <a:r>
              <a:rPr lang="it-IT" dirty="0" err="1">
                <a:solidFill>
                  <a:srgbClr val="FFFF00"/>
                </a:solidFill>
              </a:rPr>
              <a:t>requires</a:t>
            </a:r>
            <a:r>
              <a:rPr lang="it-IT" dirty="0">
                <a:solidFill>
                  <a:srgbClr val="FFFF00"/>
                </a:solidFill>
              </a:rPr>
              <a:t> in vitro </a:t>
            </a:r>
            <a:r>
              <a:rPr lang="it-IT" dirty="0" err="1">
                <a:solidFill>
                  <a:srgbClr val="FFFF00"/>
                </a:solidFill>
              </a:rPr>
              <a:t>fertilization</a:t>
            </a:r>
            <a:r>
              <a:rPr lang="it-IT" dirty="0">
                <a:solidFill>
                  <a:srgbClr val="FFFF00"/>
                </a:solidFill>
              </a:rPr>
              <a:t> (IVF) to </a:t>
            </a:r>
            <a:r>
              <a:rPr lang="it-IT" dirty="0" err="1">
                <a:solidFill>
                  <a:srgbClr val="FFFF00"/>
                </a:solidFill>
              </a:rPr>
              <a:t>obtain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oocytes</a:t>
            </a:r>
            <a:r>
              <a:rPr lang="it-IT" dirty="0">
                <a:solidFill>
                  <a:srgbClr val="FFFF00"/>
                </a:solidFill>
              </a:rPr>
              <a:t> or </a:t>
            </a:r>
            <a:r>
              <a:rPr lang="it-IT" dirty="0" err="1">
                <a:solidFill>
                  <a:srgbClr val="FFFF00"/>
                </a:solidFill>
              </a:rPr>
              <a:t>embryos</a:t>
            </a:r>
            <a:r>
              <a:rPr lang="it-IT" dirty="0">
                <a:solidFill>
                  <a:srgbClr val="FFFF00"/>
                </a:solidFill>
              </a:rPr>
              <a:t> for </a:t>
            </a:r>
            <a:r>
              <a:rPr lang="it-IT" dirty="0" err="1">
                <a:solidFill>
                  <a:srgbClr val="FFFF00"/>
                </a:solidFill>
              </a:rPr>
              <a:t>evaluation</a:t>
            </a:r>
            <a:r>
              <a:rPr lang="it-IT" dirty="0">
                <a:solidFill>
                  <a:srgbClr val="FFFF00"/>
                </a:solidFill>
              </a:rPr>
              <a:t>. </a:t>
            </a:r>
            <a:endParaRPr lang="it-IT" dirty="0" smtClean="0">
              <a:solidFill>
                <a:srgbClr val="FFFF0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smtClean="0">
                <a:solidFill>
                  <a:srgbClr val="FFFF00"/>
                </a:solidFill>
              </a:rPr>
              <a:t>PGD </a:t>
            </a:r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considered</a:t>
            </a:r>
            <a:r>
              <a:rPr lang="it-IT" dirty="0">
                <a:solidFill>
                  <a:srgbClr val="FFFF00"/>
                </a:solidFill>
              </a:rPr>
              <a:t> in a </a:t>
            </a:r>
            <a:r>
              <a:rPr lang="it-IT" dirty="0" err="1">
                <a:solidFill>
                  <a:srgbClr val="FFFF00"/>
                </a:solidFill>
              </a:rPr>
              <a:t>similar</a:t>
            </a:r>
            <a:r>
              <a:rPr lang="it-IT" dirty="0">
                <a:solidFill>
                  <a:srgbClr val="FFFF00"/>
                </a:solidFill>
              </a:rPr>
              <a:t> fashion to </a:t>
            </a:r>
            <a:r>
              <a:rPr lang="it-IT" dirty="0" err="1">
                <a:solidFill>
                  <a:srgbClr val="FFFF00"/>
                </a:solidFill>
              </a:rPr>
              <a:t>prenatal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diagnosis</a:t>
            </a:r>
            <a:r>
              <a:rPr lang="it-IT" dirty="0" smtClean="0">
                <a:solidFill>
                  <a:srgbClr val="FFFF00"/>
                </a:solidFill>
              </a:rPr>
              <a:t>.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</a:rPr>
              <a:t>When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used</a:t>
            </a:r>
            <a:r>
              <a:rPr lang="it-IT" dirty="0">
                <a:solidFill>
                  <a:srgbClr val="FFFF00"/>
                </a:solidFill>
              </a:rPr>
              <a:t> to screen for a </a:t>
            </a:r>
            <a:r>
              <a:rPr lang="it-IT" dirty="0" err="1">
                <a:solidFill>
                  <a:srgbClr val="FFFF00"/>
                </a:solidFill>
              </a:rPr>
              <a:t>specific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genetic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disease</a:t>
            </a:r>
            <a:r>
              <a:rPr lang="it-IT" dirty="0">
                <a:solidFill>
                  <a:srgbClr val="FFFF00"/>
                </a:solidFill>
              </a:rPr>
              <a:t>, </a:t>
            </a:r>
            <a:r>
              <a:rPr lang="it-IT" dirty="0" err="1">
                <a:solidFill>
                  <a:srgbClr val="FFFF00"/>
                </a:solidFill>
              </a:rPr>
              <a:t>its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main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advantage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that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avoids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selective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pregnancy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termination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as</a:t>
            </a:r>
            <a:r>
              <a:rPr lang="it-IT" dirty="0">
                <a:solidFill>
                  <a:srgbClr val="FFFF00"/>
                </a:solidFill>
              </a:rPr>
              <a:t> the </a:t>
            </a:r>
            <a:r>
              <a:rPr lang="it-IT" dirty="0" err="1">
                <a:solidFill>
                  <a:srgbClr val="FFFF00"/>
                </a:solidFill>
              </a:rPr>
              <a:t>method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makes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highly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likely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that</a:t>
            </a:r>
            <a:r>
              <a:rPr lang="it-IT" dirty="0">
                <a:solidFill>
                  <a:srgbClr val="FFFF00"/>
                </a:solidFill>
              </a:rPr>
              <a:t> the baby </a:t>
            </a:r>
            <a:r>
              <a:rPr lang="it-IT" dirty="0" err="1">
                <a:solidFill>
                  <a:srgbClr val="FFFF00"/>
                </a:solidFill>
              </a:rPr>
              <a:t>will</a:t>
            </a:r>
            <a:r>
              <a:rPr lang="it-IT" dirty="0">
                <a:solidFill>
                  <a:srgbClr val="FFFF00"/>
                </a:solidFill>
              </a:rPr>
              <a:t> be free of the </a:t>
            </a:r>
            <a:r>
              <a:rPr lang="it-IT" dirty="0" err="1">
                <a:solidFill>
                  <a:srgbClr val="FFFF00"/>
                </a:solidFill>
              </a:rPr>
              <a:t>disease</a:t>
            </a:r>
            <a:r>
              <a:rPr lang="it-IT" dirty="0">
                <a:solidFill>
                  <a:srgbClr val="FFFF00"/>
                </a:solidFill>
              </a:rPr>
              <a:t> under </a:t>
            </a:r>
            <a:r>
              <a:rPr lang="it-IT" dirty="0" err="1">
                <a:solidFill>
                  <a:srgbClr val="FFFF00"/>
                </a:solidFill>
              </a:rPr>
              <a:t>consideration</a:t>
            </a:r>
            <a:r>
              <a:rPr lang="it-IT" dirty="0" smtClean="0">
                <a:solidFill>
                  <a:srgbClr val="FFFF00"/>
                </a:solidFill>
              </a:rPr>
              <a:t>. 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smtClean="0">
                <a:solidFill>
                  <a:srgbClr val="FFFF00"/>
                </a:solidFill>
              </a:rPr>
              <a:t>PGD </a:t>
            </a:r>
            <a:r>
              <a:rPr lang="it-IT" dirty="0" err="1" smtClean="0">
                <a:solidFill>
                  <a:srgbClr val="FFFF00"/>
                </a:solidFill>
              </a:rPr>
              <a:t>is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useful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when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there</a:t>
            </a:r>
            <a:r>
              <a:rPr lang="it-IT" dirty="0">
                <a:solidFill>
                  <a:srgbClr val="FFFF00"/>
                </a:solidFill>
              </a:rPr>
              <a:t> are </a:t>
            </a:r>
            <a:r>
              <a:rPr lang="it-IT" dirty="0" err="1">
                <a:solidFill>
                  <a:srgbClr val="FFFF00"/>
                </a:solidFill>
              </a:rPr>
              <a:t>previous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chromosomal</a:t>
            </a:r>
            <a:r>
              <a:rPr lang="it-IT" dirty="0">
                <a:solidFill>
                  <a:srgbClr val="FFFF00"/>
                </a:solidFill>
              </a:rPr>
              <a:t> or </a:t>
            </a:r>
            <a:r>
              <a:rPr lang="it-IT" dirty="0" err="1">
                <a:solidFill>
                  <a:srgbClr val="FFFF00"/>
                </a:solidFill>
              </a:rPr>
              <a:t>genetic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disorders</a:t>
            </a:r>
            <a:r>
              <a:rPr lang="it-IT" dirty="0">
                <a:solidFill>
                  <a:srgbClr val="FFFF00"/>
                </a:solidFill>
              </a:rPr>
              <a:t> in the family and </a:t>
            </a:r>
            <a:r>
              <a:rPr lang="it-IT" dirty="0" err="1">
                <a:solidFill>
                  <a:srgbClr val="FFFF00"/>
                </a:solidFill>
              </a:rPr>
              <a:t>within</a:t>
            </a:r>
            <a:r>
              <a:rPr lang="it-IT" dirty="0">
                <a:solidFill>
                  <a:srgbClr val="FFFF00"/>
                </a:solidFill>
              </a:rPr>
              <a:t> the </a:t>
            </a:r>
            <a:r>
              <a:rPr lang="it-IT" dirty="0" err="1">
                <a:solidFill>
                  <a:srgbClr val="FFFF00"/>
                </a:solidFill>
              </a:rPr>
              <a:t>context</a:t>
            </a:r>
            <a:r>
              <a:rPr lang="it-IT" dirty="0">
                <a:solidFill>
                  <a:srgbClr val="FFFF00"/>
                </a:solidFill>
              </a:rPr>
              <a:t> of in vitro </a:t>
            </a:r>
            <a:r>
              <a:rPr lang="it-IT" dirty="0" err="1">
                <a:solidFill>
                  <a:srgbClr val="FFFF00"/>
                </a:solidFill>
              </a:rPr>
              <a:t>fertilization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programs</a:t>
            </a:r>
            <a:r>
              <a:rPr lang="it-IT" dirty="0" smtClean="0">
                <a:solidFill>
                  <a:srgbClr val="FFFF00"/>
                </a:solidFill>
              </a:rPr>
              <a:t>.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132811" y="188640"/>
            <a:ext cx="110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chemeClr val="accent2"/>
                </a:solidFill>
              </a:rPr>
              <a:t>PGD</a:t>
            </a:r>
            <a:endParaRPr lang="it-IT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204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4" descr="PC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8700" y="0"/>
            <a:ext cx="3089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4725" name="Object 89"/>
          <p:cNvGraphicFramePr>
            <a:graphicFrameLocks noChangeAspect="1"/>
          </p:cNvGraphicFramePr>
          <p:nvPr/>
        </p:nvGraphicFramePr>
        <p:xfrm>
          <a:off x="4705350" y="838200"/>
          <a:ext cx="5200650" cy="2744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" name="Immagine bitmap" r:id="rId4" imgW="3048426" imgH="1743318" progId="PBrush">
                  <p:embed/>
                </p:oleObj>
              </mc:Choice>
              <mc:Fallback>
                <p:oleObj name="Immagine bitmap" r:id="rId4" imgW="3048426" imgH="1743318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50" y="838200"/>
                        <a:ext cx="5200650" cy="2744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4726" name="Object 90"/>
          <p:cNvGraphicFramePr>
            <a:graphicFrameLocks noChangeAspect="1"/>
          </p:cNvGraphicFramePr>
          <p:nvPr/>
        </p:nvGraphicFramePr>
        <p:xfrm>
          <a:off x="5221288" y="2209800"/>
          <a:ext cx="4684712" cy="200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" name="Immagine bitmap" r:id="rId6" imgW="3180952" imgH="1476190" progId="PBrush">
                  <p:embed/>
                </p:oleObj>
              </mc:Choice>
              <mc:Fallback>
                <p:oleObj name="Immagine bitmap" r:id="rId6" imgW="3180952" imgH="1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1288" y="2209800"/>
                        <a:ext cx="4684712" cy="200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4727" name="Object 91"/>
          <p:cNvGraphicFramePr>
            <a:graphicFrameLocks noChangeAspect="1"/>
          </p:cNvGraphicFramePr>
          <p:nvPr/>
        </p:nvGraphicFramePr>
        <p:xfrm>
          <a:off x="4953000" y="3733800"/>
          <a:ext cx="4953000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Immagine bitmap" r:id="rId8" imgW="3086531" imgH="1181265" progId="PBrush">
                  <p:embed/>
                </p:oleObj>
              </mc:Choice>
              <mc:Fallback>
                <p:oleObj name="Immagine bitmap" r:id="rId8" imgW="3086531" imgH="118126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733800"/>
                        <a:ext cx="4953000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4728" name="Object 92"/>
          <p:cNvGraphicFramePr>
            <a:graphicFrameLocks noChangeAspect="1"/>
          </p:cNvGraphicFramePr>
          <p:nvPr/>
        </p:nvGraphicFramePr>
        <p:xfrm>
          <a:off x="4953000" y="4911725"/>
          <a:ext cx="4953000" cy="194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Immagine bitmap" r:id="rId10" imgW="2886478" imgH="1228571" progId="PBrush">
                  <p:embed/>
                </p:oleObj>
              </mc:Choice>
              <mc:Fallback>
                <p:oleObj name="Immagine bitmap" r:id="rId10" imgW="2886478" imgH="122857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911725"/>
                        <a:ext cx="4953000" cy="194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4729" name="Object 93"/>
          <p:cNvGraphicFramePr>
            <a:graphicFrameLocks noChangeAspect="1"/>
          </p:cNvGraphicFramePr>
          <p:nvPr/>
        </p:nvGraphicFramePr>
        <p:xfrm>
          <a:off x="4705350" y="0"/>
          <a:ext cx="520065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Immagine bitmap" r:id="rId12" imgW="2905531" imgH="1486107" progId="PBrush">
                  <p:embed/>
                </p:oleObj>
              </mc:Choice>
              <mc:Fallback>
                <p:oleObj name="Immagine bitmap" r:id="rId12" imgW="2905531" imgH="1486107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50" y="0"/>
                        <a:ext cx="5200650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4731" name="Picture 1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5100" y="228600"/>
            <a:ext cx="412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32" name="Picture 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65100" y="228600"/>
            <a:ext cx="412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33" name="Picture 13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5100" y="228600"/>
            <a:ext cx="412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34" name="Picture 1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65100" y="228600"/>
            <a:ext cx="412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65100" y="76200"/>
            <a:ext cx="4551363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4736" name="Picture 1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95250" y="0"/>
            <a:ext cx="409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085726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47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4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4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4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4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4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4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4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4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4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4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500" y="1295400"/>
            <a:ext cx="553085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420100" cy="1143000"/>
          </a:xfrm>
        </p:spPr>
        <p:txBody>
          <a:bodyPr/>
          <a:lstStyle/>
          <a:p>
            <a:pPr>
              <a:defRPr/>
            </a:pPr>
            <a:r>
              <a:rPr lang="it-IT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Preimplantation</a:t>
            </a:r>
            <a:r>
              <a:rPr lang="it-IT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diagnosis</a:t>
            </a:r>
            <a:endParaRPr lang="it-IT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08050" y="4724400"/>
            <a:ext cx="7888288" cy="19050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employment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PGD by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using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molecular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probes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different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chromosomes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allows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some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aneuploidies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blastomeres</a:t>
            </a:r>
            <a:r>
              <a:rPr lang="it-IT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it-IT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63012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228600"/>
            <a:ext cx="8420100" cy="1143000"/>
          </a:xfrm>
        </p:spPr>
        <p:txBody>
          <a:bodyPr/>
          <a:lstStyle/>
          <a:p>
            <a:pPr>
              <a:defRPr/>
            </a:pPr>
            <a:r>
              <a:rPr lang="it-IT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Conception</a:t>
            </a:r>
            <a:endParaRPr lang="it-IT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950" y="1371600"/>
            <a:ext cx="9575800" cy="5486400"/>
          </a:xfrm>
        </p:spPr>
        <p:txBody>
          <a:bodyPr/>
          <a:lstStyle/>
          <a:p>
            <a:pPr>
              <a:buFont typeface="Monotype Sorts"/>
              <a:buNone/>
            </a:pPr>
            <a:r>
              <a:rPr lang="it-IT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		 </a:t>
            </a:r>
          </a:p>
          <a:p>
            <a:pPr>
              <a:buFont typeface="Monotype Sorts"/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			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20%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abortion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before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implantation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</a:t>
            </a:r>
            <a:endParaRPr lang="it-IT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sz="2000" dirty="0" smtClean="0">
                <a:latin typeface="Arial" pitchFamily="34" charset="0"/>
                <a:cs typeface="Arial" pitchFamily="34" charset="0"/>
              </a:rPr>
              <a:t>			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42%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abortion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within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7</a:t>
            </a:r>
            <a:r>
              <a:rPr lang="it-IT" sz="2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week of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pregnancy</a:t>
            </a:r>
            <a:endParaRPr lang="it-IT" sz="2400" baseline="30000" dirty="0" smtClean="0">
              <a:latin typeface="Arial" pitchFamily="34" charset="0"/>
              <a:cs typeface="Arial" pitchFamily="34" charset="0"/>
            </a:endParaRPr>
          </a:p>
          <a:p>
            <a:pPr lvl="4">
              <a:buFontTx/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lvl="4">
              <a:buFontTx/>
              <a:buNone/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10%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abortion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7</a:t>
            </a:r>
            <a:r>
              <a:rPr lang="it-IT" sz="28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and 12</a:t>
            </a:r>
            <a:r>
              <a:rPr lang="it-IT" sz="2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week of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pregnancy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lvl="4">
              <a:buFontTx/>
              <a:buNone/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lvl="4">
              <a:buFontTx/>
              <a:buNone/>
            </a:pPr>
            <a:r>
              <a:rPr lang="it-IT" sz="2400" dirty="0" smtClean="0">
                <a:latin typeface="Arial" pitchFamily="34" charset="0"/>
                <a:cs typeface="Arial" pitchFamily="34" charset="0"/>
              </a:rPr>
              <a:t>3%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abortion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after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12</a:t>
            </a:r>
            <a:r>
              <a:rPr lang="it-IT" sz="24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week of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pregnancy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BIRTH</a:t>
            </a:r>
            <a:r>
              <a:rPr lang="it-IT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only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25% of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conceptions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2036" name="AutoShape 4"/>
          <p:cNvSpPr>
            <a:spLocks noChangeArrowheads="1"/>
          </p:cNvSpPr>
          <p:nvPr/>
        </p:nvSpPr>
        <p:spPr bwMode="auto">
          <a:xfrm rot="10800000" flipH="1">
            <a:off x="1485900" y="2743200"/>
            <a:ext cx="8255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72037" name="AutoShape 5"/>
          <p:cNvSpPr>
            <a:spLocks noChangeArrowheads="1"/>
          </p:cNvSpPr>
          <p:nvPr/>
        </p:nvSpPr>
        <p:spPr bwMode="auto">
          <a:xfrm rot="10800000" flipH="1">
            <a:off x="1485900" y="3429000"/>
            <a:ext cx="8255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72038" name="AutoShape 6"/>
          <p:cNvSpPr>
            <a:spLocks noChangeArrowheads="1"/>
          </p:cNvSpPr>
          <p:nvPr/>
        </p:nvSpPr>
        <p:spPr bwMode="auto">
          <a:xfrm rot="10800000" flipH="1">
            <a:off x="1485900" y="1676400"/>
            <a:ext cx="8255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72039" name="AutoShape 7"/>
          <p:cNvSpPr>
            <a:spLocks noChangeArrowheads="1"/>
          </p:cNvSpPr>
          <p:nvPr/>
        </p:nvSpPr>
        <p:spPr bwMode="auto">
          <a:xfrm rot="10800000" flipH="1">
            <a:off x="1485900" y="4343400"/>
            <a:ext cx="8255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72040" name="AutoShape 8"/>
          <p:cNvSpPr>
            <a:spLocks noChangeArrowheads="1"/>
          </p:cNvSpPr>
          <p:nvPr/>
        </p:nvSpPr>
        <p:spPr bwMode="auto">
          <a:xfrm>
            <a:off x="1155700" y="1676400"/>
            <a:ext cx="495300" cy="4419600"/>
          </a:xfrm>
          <a:prstGeom prst="downArrow">
            <a:avLst>
              <a:gd name="adj1" fmla="val 50000"/>
              <a:gd name="adj2" fmla="val 2230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it-IT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Frequency</a:t>
            </a:r>
            <a:r>
              <a:rPr lang="it-IT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of </a:t>
            </a:r>
            <a:r>
              <a:rPr lang="it-IT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chromosomal</a:t>
            </a:r>
            <a:r>
              <a:rPr lang="it-IT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abnormalities</a:t>
            </a:r>
            <a:r>
              <a:rPr lang="it-IT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in </a:t>
            </a:r>
            <a:r>
              <a:rPr lang="it-IT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prenatal</a:t>
            </a:r>
            <a:r>
              <a:rPr lang="it-IT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diagnosis</a:t>
            </a:r>
            <a:endParaRPr lang="it-IT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588" y="1981200"/>
            <a:ext cx="6337300" cy="4114800"/>
          </a:xfrm>
        </p:spPr>
        <p:txBody>
          <a:bodyPr/>
          <a:lstStyle/>
          <a:p>
            <a:pPr>
              <a:buFont typeface="Monotype Sorts"/>
              <a:buNone/>
            </a:pPr>
            <a:endParaRPr lang="it-IT" sz="2800" i="1" u="sng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sz="2800" i="1" u="sng" dirty="0" err="1" smtClean="0">
                <a:latin typeface="Arial" pitchFamily="34" charset="0"/>
                <a:cs typeface="Arial" pitchFamily="34" charset="0"/>
              </a:rPr>
              <a:t>Maternal</a:t>
            </a:r>
            <a:endParaRPr lang="it-IT" sz="2800" i="1" u="sng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sz="2800" i="1" u="sng" dirty="0" smtClean="0">
                <a:latin typeface="Arial" pitchFamily="34" charset="0"/>
                <a:cs typeface="Arial" pitchFamily="34" charset="0"/>
              </a:rPr>
              <a:t>Age	</a:t>
            </a:r>
            <a:r>
              <a:rPr lang="it-IT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it-IT" sz="2800" i="1" u="sng" dirty="0" smtClean="0">
                <a:latin typeface="Arial" pitchFamily="34" charset="0"/>
                <a:cs typeface="Arial" pitchFamily="34" charset="0"/>
              </a:rPr>
              <a:t>A.F.	</a:t>
            </a:r>
            <a:r>
              <a:rPr lang="it-IT" sz="2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it-IT" sz="2800" i="1" u="sng" dirty="0" smtClean="0">
                <a:latin typeface="Arial" pitchFamily="34" charset="0"/>
                <a:cs typeface="Arial" pitchFamily="34" charset="0"/>
              </a:rPr>
              <a:t>CVS</a:t>
            </a:r>
          </a:p>
          <a:p>
            <a:pPr>
              <a:buFont typeface="Monotype Sorts"/>
              <a:buNone/>
            </a:pPr>
            <a:endParaRPr lang="it-IT" sz="2800" i="1" u="sng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	35y	0.76 %	0.78 %</a:t>
            </a:r>
          </a:p>
          <a:p>
            <a:pPr>
              <a:buFont typeface="Monotype Sorts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	40y	2.50 %	3.40 %</a:t>
            </a:r>
          </a:p>
          <a:p>
            <a:pPr>
              <a:buFont typeface="Monotype Sorts"/>
              <a:buNone/>
            </a:pPr>
            <a:r>
              <a:rPr lang="it-IT" sz="2800" dirty="0" smtClean="0">
                <a:latin typeface="Arial" pitchFamily="34" charset="0"/>
                <a:cs typeface="Arial" pitchFamily="34" charset="0"/>
              </a:rPr>
              <a:t>	45y	8.33 %	7.14 %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306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8900" y="2590800"/>
            <a:ext cx="3467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it-IT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Frequency</a:t>
            </a:r>
            <a:r>
              <a:rPr lang="it-IT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of </a:t>
            </a:r>
            <a:r>
              <a:rPr lang="it-IT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chromosomal</a:t>
            </a:r>
            <a:r>
              <a:rPr lang="it-IT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abnormalities</a:t>
            </a:r>
            <a:r>
              <a:rPr lang="it-IT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in </a:t>
            </a:r>
            <a:r>
              <a:rPr lang="it-IT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germ</a:t>
            </a:r>
            <a:r>
              <a:rPr lang="it-IT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cells</a:t>
            </a:r>
            <a:endParaRPr lang="it-IT" sz="4000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r>
              <a:rPr lang="it-IT" dirty="0" err="1">
                <a:latin typeface="Arial" pitchFamily="34" charset="0"/>
                <a:cs typeface="Arial" pitchFamily="34" charset="0"/>
              </a:rPr>
              <a:t>C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hromosomal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abnormalities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are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present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normally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in a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certain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percentage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adult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gametes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r>
              <a:rPr lang="it-IT" dirty="0" err="1" smtClean="0">
                <a:latin typeface="Arial" pitchFamily="34" charset="0"/>
                <a:cs typeface="Arial" pitchFamily="34" charset="0"/>
              </a:rPr>
              <a:t>These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abnormalities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origin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new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mutations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during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gametogenesis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subjects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with a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normal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chromosomal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arrangement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endParaRPr lang="it-IT" sz="3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Chromosomal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abnormalities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in 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sperm</a:t>
            </a:r>
            <a:endParaRPr lang="it-IT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/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Around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10% of fertile male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sperm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possess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chromosomal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abnormalities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it-IT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45% </a:t>
            </a:r>
            <a:r>
              <a:rPr lang="it-IT" sz="2800" dirty="0" err="1" smtClean="0">
                <a:latin typeface="Arial" pitchFamily="34" charset="0"/>
                <a:cs typeface="Arial" pitchFamily="34" charset="0"/>
              </a:rPr>
              <a:t>numeric</a:t>
            </a:r>
            <a:r>
              <a:rPr lang="it-I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latin typeface="Arial" pitchFamily="34" charset="0"/>
                <a:cs typeface="Arial" pitchFamily="34" charset="0"/>
              </a:rPr>
              <a:t>abnormalities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55% </a:t>
            </a:r>
            <a:r>
              <a:rPr lang="it-IT" sz="2800" dirty="0" err="1" smtClean="0">
                <a:latin typeface="Arial" pitchFamily="34" charset="0"/>
                <a:cs typeface="Arial" pitchFamily="34" charset="0"/>
              </a:rPr>
              <a:t>structural</a:t>
            </a:r>
            <a:r>
              <a:rPr lang="it-IT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latin typeface="Arial" pitchFamily="34" charset="0"/>
                <a:cs typeface="Arial" pitchFamily="34" charset="0"/>
              </a:rPr>
              <a:t>abnormalities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 lvl="2">
              <a:buFontTx/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it-IT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prevalently</a:t>
            </a:r>
            <a:r>
              <a:rPr lang="it-IT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breaks</a:t>
            </a:r>
            <a:r>
              <a:rPr lang="it-IT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it-IT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5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505200"/>
            <a:ext cx="31369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Chromosomal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abnormalities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in 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oocytes</a:t>
            </a:r>
            <a:endParaRPr lang="it-IT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7613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3863" y="2438400"/>
            <a:ext cx="3914775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2950" y="1981200"/>
            <a:ext cx="4476750" cy="4114800"/>
          </a:xfrm>
        </p:spPr>
        <p:txBody>
          <a:bodyPr/>
          <a:lstStyle/>
          <a:p>
            <a:pPr>
              <a:buFont typeface="Monotype Sorts"/>
              <a:buNone/>
            </a:pPr>
            <a:r>
              <a:rPr lang="it-IT" sz="3600" dirty="0" err="1" smtClean="0">
                <a:latin typeface="Arial" pitchFamily="34" charset="0"/>
                <a:cs typeface="Arial" pitchFamily="34" charset="0"/>
              </a:rPr>
              <a:t>Around</a:t>
            </a:r>
            <a:r>
              <a:rPr lang="it-IT" sz="3600" dirty="0" smtClean="0">
                <a:latin typeface="Arial" pitchFamily="34" charset="0"/>
                <a:cs typeface="Arial" pitchFamily="34" charset="0"/>
              </a:rPr>
              <a:t> 25% of </a:t>
            </a:r>
            <a:r>
              <a:rPr lang="it-IT" sz="3600" dirty="0" err="1" smtClean="0">
                <a:latin typeface="Arial" pitchFamily="34" charset="0"/>
                <a:cs typeface="Arial" pitchFamily="34" charset="0"/>
              </a:rPr>
              <a:t>oocytes</a:t>
            </a:r>
            <a:r>
              <a:rPr lang="it-IT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latin typeface="Arial" pitchFamily="34" charset="0"/>
                <a:cs typeface="Arial" pitchFamily="34" charset="0"/>
              </a:rPr>
              <a:t>possess</a:t>
            </a:r>
            <a:r>
              <a:rPr lang="it-IT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latin typeface="Arial" pitchFamily="34" charset="0"/>
                <a:cs typeface="Arial" pitchFamily="34" charset="0"/>
              </a:rPr>
              <a:t>chromosomal</a:t>
            </a:r>
            <a:r>
              <a:rPr lang="it-IT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latin typeface="Arial" pitchFamily="34" charset="0"/>
                <a:cs typeface="Arial" pitchFamily="34" charset="0"/>
              </a:rPr>
              <a:t>abnormalities</a:t>
            </a:r>
            <a:endParaRPr lang="it-IT" sz="3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sz="3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prevalently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aneuploidies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5" descr="large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0938" y="1341438"/>
            <a:ext cx="367506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57338"/>
            <a:ext cx="660876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Principles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cytogenetics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lassification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requency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frequent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olecular</a:t>
            </a:r>
            <a:r>
              <a:rPr kumimoji="1" lang="it-IT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cytogenetics</a:t>
            </a:r>
            <a:r>
              <a:rPr kumimoji="1" lang="it-IT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methods</a:t>
            </a:r>
            <a:endParaRPr kumimoji="1" lang="it-IT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0388" y="260350"/>
            <a:ext cx="92171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it-IT" sz="4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THE STUDY OF CHROMOSOMES: CYTOGENETICS</a:t>
            </a:r>
            <a:endParaRPr kumimoji="1" lang="it-IT" sz="54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-25400" y="5681663"/>
            <a:ext cx="9906000" cy="1419225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b="1" smtClean="0">
                <a:latin typeface="Arial" pitchFamily="34" charset="0"/>
                <a:cs typeface="Arial" pitchFamily="34" charset="0"/>
              </a:rPr>
              <a:t>The picture that established 46 as the chromosome number in man</a:t>
            </a:r>
            <a:endParaRPr lang="it-IT" sz="240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smtClean="0">
                <a:latin typeface="Arial" pitchFamily="34" charset="0"/>
                <a:cs typeface="Arial" pitchFamily="34" charset="0"/>
              </a:rPr>
              <a:t>Reproduced with permission from Ref. 1 © (1956) Mendelian Society of Lund for the Scandinavian Association of Genetics. </a:t>
            </a:r>
          </a:p>
        </p:txBody>
      </p:sp>
      <p:pic>
        <p:nvPicPr>
          <p:cNvPr id="61443" name="Picture 3" descr="nrg905-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188" y="0"/>
            <a:ext cx="8669337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" y="73025"/>
            <a:ext cx="381952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4900" y="158750"/>
            <a:ext cx="3705225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8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4" grpId="0" build="p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820738"/>
            <a:ext cx="8420100" cy="779462"/>
          </a:xfrm>
        </p:spPr>
        <p:txBody>
          <a:bodyPr/>
          <a:lstStyle/>
          <a:p>
            <a:pPr>
              <a:defRPr/>
            </a:pPr>
            <a:r>
              <a:rPr lang="it-IT" b="1" u="sng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Classical</a:t>
            </a:r>
            <a:r>
              <a:rPr lang="it-IT" b="1" u="sng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cytogenetics</a:t>
            </a:r>
            <a:endParaRPr lang="it-IT" sz="4000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00188"/>
            <a:ext cx="3872880" cy="4114800"/>
          </a:xfrm>
        </p:spPr>
        <p:txBody>
          <a:bodyPr/>
          <a:lstStyle/>
          <a:p>
            <a:pPr>
              <a:buFont typeface="Monotype Sorts"/>
              <a:buNone/>
            </a:pPr>
            <a:endParaRPr lang="it-IT" sz="3600" b="1" dirty="0" smtClean="0">
              <a:solidFill>
                <a:srgbClr val="F32D05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200" b="1" dirty="0" err="1" smtClean="0">
                <a:latin typeface="Arial" pitchFamily="34" charset="0"/>
                <a:cs typeface="Arial" pitchFamily="34" charset="0"/>
              </a:rPr>
              <a:t>Allows</a:t>
            </a: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 smtClean="0">
                <a:latin typeface="Arial" pitchFamily="34" charset="0"/>
                <a:cs typeface="Arial" pitchFamily="34" charset="0"/>
              </a:rPr>
              <a:t>identification</a:t>
            </a: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it-IT" sz="3200" b="1" dirty="0" err="1" smtClean="0">
                <a:latin typeface="Arial" pitchFamily="34" charset="0"/>
                <a:cs typeface="Arial" pitchFamily="34" charset="0"/>
              </a:rPr>
              <a:t>chromosomal</a:t>
            </a: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 smtClean="0">
                <a:latin typeface="Arial" pitchFamily="34" charset="0"/>
                <a:cs typeface="Arial" pitchFamily="34" charset="0"/>
              </a:rPr>
              <a:t>rearrangements</a:t>
            </a: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 smtClean="0">
                <a:latin typeface="Arial" pitchFamily="34" charset="0"/>
                <a:cs typeface="Arial" pitchFamily="34" charset="0"/>
              </a:rPr>
              <a:t>involving</a:t>
            </a: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 no </a:t>
            </a:r>
            <a:r>
              <a:rPr lang="it-IT" sz="3200" b="1" dirty="0" err="1" smtClean="0">
                <a:latin typeface="Arial" pitchFamily="34" charset="0"/>
                <a:cs typeface="Arial" pitchFamily="34" charset="0"/>
              </a:rPr>
              <a:t>less</a:t>
            </a: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 smtClean="0">
                <a:latin typeface="Arial" pitchFamily="34" charset="0"/>
                <a:cs typeface="Arial" pitchFamily="34" charset="0"/>
              </a:rPr>
              <a:t>than</a:t>
            </a:r>
            <a:r>
              <a:rPr lang="it-IT" sz="3200" b="1" dirty="0" smtClean="0">
                <a:latin typeface="Arial" pitchFamily="34" charset="0"/>
                <a:cs typeface="Arial" pitchFamily="34" charset="0"/>
              </a:rPr>
              <a:t> 5 Mb.</a:t>
            </a:r>
          </a:p>
          <a:p>
            <a:endParaRPr lang="it-IT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6620" y="2971800"/>
            <a:ext cx="4406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4629" name="Object 22"/>
          <p:cNvGraphicFramePr>
            <a:graphicFrameLocks noGrp="1" noChangeAspect="1"/>
          </p:cNvGraphicFramePr>
          <p:nvPr>
            <p:ph type="body" sz="half" idx="2"/>
            <p:extLst>
              <p:ext uri="{D42A27DB-BD31-4B8C-83A1-F6EECF244321}">
                <p14:modId xmlns:p14="http://schemas.microsoft.com/office/powerpoint/2010/main" val="3573282001"/>
              </p:ext>
            </p:extLst>
          </p:nvPr>
        </p:nvGraphicFramePr>
        <p:xfrm>
          <a:off x="3900636" y="2514600"/>
          <a:ext cx="38703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5" name="ClipArt" r:id="rId5" imgW="2409825" imgH="2562225" progId="">
                  <p:embed/>
                </p:oleObj>
              </mc:Choice>
              <mc:Fallback>
                <p:oleObj name="ClipArt" r:id="rId5" imgW="2409825" imgH="2562225" progId="">
                  <p:embed/>
                  <p:pic>
                    <p:nvPicPr>
                      <p:cNvPr id="0" name="Object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0636" y="2514600"/>
                        <a:ext cx="3870325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 autoUpdateAnimBg="0" advAuto="200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92163"/>
            <a:ext cx="8924925" cy="779462"/>
          </a:xfrm>
        </p:spPr>
        <p:txBody>
          <a:bodyPr/>
          <a:lstStyle/>
          <a:p>
            <a:pPr>
              <a:defRPr/>
            </a:pP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When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the 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karyotype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classical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cytogenetics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is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not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enough</a:t>
            </a:r>
            <a:endParaRPr lang="it-IT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3603" name="Object 20"/>
          <p:cNvGraphicFramePr>
            <a:graphicFrameLocks noChangeAspect="1"/>
          </p:cNvGraphicFramePr>
          <p:nvPr/>
        </p:nvGraphicFramePr>
        <p:xfrm>
          <a:off x="2946400" y="1828800"/>
          <a:ext cx="3313113" cy="471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9" name="ClipArt" r:id="rId4" imgW="3848100" imgH="5478463" progId="">
                  <p:embed/>
                </p:oleObj>
              </mc:Choice>
              <mc:Fallback>
                <p:oleObj name="ClipArt" r:id="rId4" imgW="3848100" imgH="5478463" progId="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6400" y="1828800"/>
                        <a:ext cx="3313113" cy="4716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089900" cy="1050925"/>
          </a:xfrm>
        </p:spPr>
        <p:txBody>
          <a:bodyPr/>
          <a:lstStyle/>
          <a:p>
            <a:pPr>
              <a:defRPr/>
            </a:pPr>
            <a:r>
              <a:rPr lang="it-IT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Molecular</a:t>
            </a:r>
            <a:r>
              <a:rPr lang="it-IT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cytogenetics</a:t>
            </a:r>
            <a:endParaRPr lang="it-IT" sz="40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8650" y="3581400"/>
            <a:ext cx="44069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5653" name="Object 22"/>
          <p:cNvGraphicFramePr>
            <a:graphicFrameLocks noChangeAspect="1"/>
          </p:cNvGraphicFramePr>
          <p:nvPr/>
        </p:nvGraphicFramePr>
        <p:xfrm>
          <a:off x="3671888" y="3429000"/>
          <a:ext cx="2938462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" name="ClipArt" r:id="rId5" imgW="2409825" imgH="2562225" progId="">
                  <p:embed/>
                </p:oleObj>
              </mc:Choice>
              <mc:Fallback>
                <p:oleObj name="ClipArt" r:id="rId5" imgW="2409825" imgH="2562225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1888" y="3429000"/>
                        <a:ext cx="2938462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848544" y="1628800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latin typeface="Arial"/>
                <a:cs typeface="Arial"/>
              </a:rPr>
              <a:t>Combines</a:t>
            </a:r>
            <a:r>
              <a:rPr lang="it-IT" sz="2800" b="1" dirty="0">
                <a:latin typeface="Arial"/>
                <a:cs typeface="Arial"/>
              </a:rPr>
              <a:t> the </a:t>
            </a:r>
            <a:r>
              <a:rPr lang="it-IT" sz="2800" b="1" dirty="0" err="1">
                <a:latin typeface="Arial"/>
                <a:cs typeface="Arial"/>
              </a:rPr>
              <a:t>possibility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smtClean="0">
                <a:latin typeface="Arial"/>
                <a:cs typeface="Arial"/>
              </a:rPr>
              <a:t>of </a:t>
            </a:r>
            <a:r>
              <a:rPr lang="it-IT" sz="2800" b="1" dirty="0">
                <a:latin typeface="Arial"/>
                <a:cs typeface="Arial"/>
              </a:rPr>
              <a:t>DNA </a:t>
            </a:r>
            <a:r>
              <a:rPr lang="it-IT" sz="2800" b="1" dirty="0" err="1">
                <a:latin typeface="Arial"/>
                <a:cs typeface="Arial"/>
              </a:rPr>
              <a:t>analysis</a:t>
            </a:r>
            <a:r>
              <a:rPr lang="it-IT" sz="2800" b="1" dirty="0">
                <a:latin typeface="Arial"/>
                <a:cs typeface="Arial"/>
              </a:rPr>
              <a:t>, </a:t>
            </a:r>
            <a:r>
              <a:rPr lang="it-IT" sz="2800" b="1" dirty="0" err="1">
                <a:latin typeface="Arial"/>
                <a:cs typeface="Arial"/>
              </a:rPr>
              <a:t>proper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smtClean="0">
                <a:latin typeface="Arial"/>
                <a:cs typeface="Arial"/>
              </a:rPr>
              <a:t>of </a:t>
            </a:r>
            <a:r>
              <a:rPr lang="it-IT" sz="2800" b="1" dirty="0" err="1">
                <a:latin typeface="Arial"/>
                <a:cs typeface="Arial"/>
              </a:rPr>
              <a:t>molecular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 smtClean="0">
                <a:latin typeface="Arial"/>
                <a:cs typeface="Arial"/>
              </a:rPr>
              <a:t>biology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  <a:r>
              <a:rPr lang="it-IT" sz="2800" b="1" dirty="0" err="1" smtClean="0">
                <a:latin typeface="Arial"/>
                <a:cs typeface="Arial"/>
              </a:rPr>
              <a:t>techniques</a:t>
            </a:r>
            <a:r>
              <a:rPr lang="it-IT" sz="2800" b="1" dirty="0" smtClean="0">
                <a:latin typeface="Arial"/>
                <a:cs typeface="Arial"/>
              </a:rPr>
              <a:t>, with </a:t>
            </a:r>
            <a:r>
              <a:rPr lang="it-IT" sz="2800" b="1" dirty="0" err="1" smtClean="0">
                <a:latin typeface="Arial"/>
                <a:cs typeface="Arial"/>
              </a:rPr>
              <a:t>chromosome</a:t>
            </a:r>
            <a:r>
              <a:rPr lang="it-IT" sz="2800" b="1" dirty="0" smtClean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structure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whose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study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is</a:t>
            </a:r>
            <a:r>
              <a:rPr lang="it-IT" sz="2800" b="1" dirty="0">
                <a:latin typeface="Arial"/>
                <a:cs typeface="Arial"/>
              </a:rPr>
              <a:t> the </a:t>
            </a:r>
            <a:r>
              <a:rPr lang="it-IT" sz="2800" b="1" dirty="0" err="1">
                <a:latin typeface="Arial"/>
                <a:cs typeface="Arial"/>
              </a:rPr>
              <a:t>subject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smtClean="0">
                <a:latin typeface="Arial"/>
                <a:cs typeface="Arial"/>
              </a:rPr>
              <a:t>of </a:t>
            </a:r>
            <a:r>
              <a:rPr lang="it-IT" sz="2800" b="1" dirty="0" err="1">
                <a:latin typeface="Arial"/>
                <a:cs typeface="Arial"/>
              </a:rPr>
              <a:t>classical</a:t>
            </a:r>
            <a:r>
              <a:rPr lang="it-IT" sz="2800" b="1" dirty="0">
                <a:latin typeface="Arial"/>
                <a:cs typeface="Arial"/>
              </a:rPr>
              <a:t> </a:t>
            </a:r>
            <a:r>
              <a:rPr lang="it-IT" sz="2800" b="1" dirty="0" err="1">
                <a:latin typeface="Arial"/>
                <a:cs typeface="Arial"/>
              </a:rPr>
              <a:t>cytogenetics</a:t>
            </a:r>
            <a:r>
              <a:rPr lang="it-IT" sz="2800" b="1" dirty="0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089900" cy="777875"/>
          </a:xfrm>
        </p:spPr>
        <p:txBody>
          <a:bodyPr/>
          <a:lstStyle/>
          <a:p>
            <a:pPr>
              <a:defRPr/>
            </a:pPr>
            <a:r>
              <a:rPr lang="it-IT" b="1" u="sng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Molecular</a:t>
            </a:r>
            <a:r>
              <a:rPr lang="it-IT" b="1" u="sng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u="sng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cytogenetics</a:t>
            </a:r>
            <a:endParaRPr lang="it-IT" sz="4000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676" name="Picture 4" descr="Fis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260350"/>
            <a:ext cx="39624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568575"/>
            <a:ext cx="62484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72480" y="1196752"/>
            <a:ext cx="3240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err="1"/>
              <a:t>Allows</a:t>
            </a:r>
            <a:r>
              <a:rPr lang="it-IT" sz="3200" b="1" dirty="0"/>
              <a:t> a </a:t>
            </a:r>
            <a:r>
              <a:rPr lang="it-IT" sz="3200" b="1" dirty="0" err="1"/>
              <a:t>targeted</a:t>
            </a:r>
            <a:r>
              <a:rPr lang="it-IT" sz="3200" b="1" dirty="0"/>
              <a:t> </a:t>
            </a:r>
            <a:r>
              <a:rPr lang="it-IT" sz="3200" b="1" dirty="0" err="1"/>
              <a:t>analysis</a:t>
            </a:r>
            <a:r>
              <a:rPr lang="it-IT" sz="3200" b="1" dirty="0"/>
              <a:t> of a </a:t>
            </a:r>
            <a:r>
              <a:rPr lang="it-IT" sz="3200" b="1" dirty="0" err="1"/>
              <a:t>chromosomal</a:t>
            </a:r>
            <a:r>
              <a:rPr lang="it-IT" sz="3200" b="1" dirty="0"/>
              <a:t> </a:t>
            </a:r>
            <a:r>
              <a:rPr lang="it-IT" sz="3200" b="1" dirty="0" err="1"/>
              <a:t>region</a:t>
            </a:r>
            <a:r>
              <a:rPr lang="it-IT" sz="3200" b="1" dirty="0"/>
              <a:t> </a:t>
            </a:r>
            <a:r>
              <a:rPr lang="it-IT" sz="3200" b="1" dirty="0" err="1" smtClean="0"/>
              <a:t>allowing</a:t>
            </a:r>
            <a:r>
              <a:rPr lang="it-IT" sz="3200" b="1" dirty="0" smtClean="0"/>
              <a:t> </a:t>
            </a:r>
            <a:r>
              <a:rPr lang="it-IT" sz="3200" b="1" dirty="0"/>
              <a:t>to </a:t>
            </a:r>
            <a:r>
              <a:rPr lang="it-IT" sz="3200" b="1" dirty="0" err="1"/>
              <a:t>highlight</a:t>
            </a:r>
            <a:r>
              <a:rPr lang="it-IT" sz="3200" b="1" dirty="0"/>
              <a:t> </a:t>
            </a:r>
            <a:r>
              <a:rPr lang="it-IT" sz="3200" b="1" dirty="0" err="1"/>
              <a:t>rearrangements</a:t>
            </a:r>
            <a:r>
              <a:rPr lang="it-IT" sz="3200" b="1" dirty="0"/>
              <a:t> of </a:t>
            </a:r>
            <a:r>
              <a:rPr lang="it-IT" sz="3200" b="1" dirty="0" err="1"/>
              <a:t>several</a:t>
            </a:r>
            <a:r>
              <a:rPr lang="it-IT" sz="3200" b="1" dirty="0"/>
              <a:t> </a:t>
            </a:r>
            <a:r>
              <a:rPr lang="it-IT" sz="3200" b="1" dirty="0" err="1"/>
              <a:t>hundred</a:t>
            </a:r>
            <a:r>
              <a:rPr lang="it-IT" sz="3200" b="1" dirty="0"/>
              <a:t> </a:t>
            </a:r>
            <a:r>
              <a:rPr lang="it-IT" sz="3200" b="1" dirty="0" err="1"/>
              <a:t>kilobases</a:t>
            </a:r>
            <a:r>
              <a:rPr lang="it-IT" sz="3200" b="1" dirty="0"/>
              <a:t>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2474914"/>
            <a:ext cx="8915400" cy="3240087"/>
          </a:xfrm>
        </p:spPr>
        <p:txBody>
          <a:bodyPr/>
          <a:lstStyle/>
          <a:p>
            <a:pPr eaLnBrk="1" hangingPunct="1"/>
            <a:r>
              <a:rPr lang="it-IT" sz="2800" b="1" dirty="0">
                <a:solidFill>
                  <a:srgbClr val="EEF2EE"/>
                </a:solidFill>
                <a:latin typeface="Calibri" charset="0"/>
              </a:rPr>
              <a:t>FISH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 (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fluorescence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 in situ 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hybridization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)</a:t>
            </a:r>
          </a:p>
          <a:p>
            <a:pPr eaLnBrk="1" hangingPunct="1"/>
            <a:r>
              <a:rPr lang="it-IT" sz="2800" b="1" dirty="0">
                <a:solidFill>
                  <a:srgbClr val="EEF2EE"/>
                </a:solidFill>
                <a:latin typeface="Calibri" charset="0"/>
              </a:rPr>
              <a:t>PRINS 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(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primed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 in situ 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labeling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)</a:t>
            </a:r>
          </a:p>
          <a:p>
            <a:pPr eaLnBrk="1" hangingPunct="1"/>
            <a:r>
              <a:rPr lang="it-IT" sz="2800" b="1" dirty="0">
                <a:solidFill>
                  <a:srgbClr val="EEF2EE"/>
                </a:solidFill>
                <a:latin typeface="Calibri" charset="0"/>
              </a:rPr>
              <a:t>PCR </a:t>
            </a:r>
            <a:r>
              <a:rPr lang="it-IT" sz="2800" b="1" i="1" dirty="0">
                <a:solidFill>
                  <a:srgbClr val="EEF2EE"/>
                </a:solidFill>
                <a:latin typeface="Calibri" charset="0"/>
              </a:rPr>
              <a:t>in situ 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(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polymerase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 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chain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 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reaction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 </a:t>
            </a:r>
            <a:r>
              <a:rPr lang="it-IT" sz="2800" i="1" dirty="0">
                <a:solidFill>
                  <a:srgbClr val="EEF2EE"/>
                </a:solidFill>
                <a:latin typeface="Calibri" charset="0"/>
              </a:rPr>
              <a:t>in situ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)</a:t>
            </a:r>
          </a:p>
          <a:p>
            <a:pPr eaLnBrk="1" hangingPunct="1"/>
            <a:r>
              <a:rPr lang="it-IT" sz="2800" b="1" dirty="0">
                <a:solidFill>
                  <a:srgbClr val="EEF2EE"/>
                </a:solidFill>
                <a:latin typeface="Calibri" charset="0"/>
              </a:rPr>
              <a:t>CGH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 (comparative 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genomic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 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hybridization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)</a:t>
            </a:r>
          </a:p>
          <a:p>
            <a:pPr eaLnBrk="1" hangingPunct="1"/>
            <a:r>
              <a:rPr lang="it-IT" sz="2800" b="1" dirty="0">
                <a:solidFill>
                  <a:srgbClr val="EEF2EE"/>
                </a:solidFill>
                <a:latin typeface="Calibri" charset="0"/>
              </a:rPr>
              <a:t>NGS  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(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next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 generation </a:t>
            </a:r>
            <a:r>
              <a:rPr lang="it-IT" sz="2800" dirty="0" err="1">
                <a:solidFill>
                  <a:srgbClr val="EEF2EE"/>
                </a:solidFill>
                <a:latin typeface="Calibri" charset="0"/>
              </a:rPr>
              <a:t>sequencing</a:t>
            </a:r>
            <a:r>
              <a:rPr lang="it-IT" sz="2800" dirty="0">
                <a:solidFill>
                  <a:srgbClr val="EEF2EE"/>
                </a:solidFill>
                <a:latin typeface="Calibri" charset="0"/>
              </a:rPr>
              <a:t>)</a:t>
            </a:r>
          </a:p>
          <a:p>
            <a:pPr eaLnBrk="1" hangingPunct="1"/>
            <a:r>
              <a:rPr lang="it-IT" sz="2800" dirty="0" err="1" smtClean="0">
                <a:solidFill>
                  <a:srgbClr val="EEF2EE"/>
                </a:solidFill>
                <a:latin typeface="Calibri" charset="0"/>
              </a:rPr>
              <a:t>others</a:t>
            </a:r>
            <a:endParaRPr lang="it-IT" sz="2800" dirty="0">
              <a:solidFill>
                <a:srgbClr val="EEF2EE"/>
              </a:solidFill>
              <a:latin typeface="Calibri" charset="0"/>
            </a:endParaRPr>
          </a:p>
          <a:p>
            <a:pPr eaLnBrk="1" hangingPunct="1"/>
            <a:endParaRPr lang="it-IT" sz="3600" dirty="0">
              <a:solidFill>
                <a:srgbClr val="EEF2EE"/>
              </a:solidFill>
              <a:latin typeface="Calibri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09563" y="764704"/>
            <a:ext cx="89154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82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400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</a:t>
            </a:r>
            <a:r>
              <a:rPr lang="it-IT" sz="44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linical</a:t>
            </a:r>
            <a:r>
              <a:rPr lang="it-IT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4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molecular</a:t>
            </a:r>
            <a:r>
              <a:rPr lang="it-IT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4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cytogenetics</a:t>
            </a:r>
            <a:r>
              <a:rPr lang="it-IT" sz="44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4400" b="1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techniques</a:t>
            </a:r>
            <a:endParaRPr lang="it-IT" sz="44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8116297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tx1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it-IT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olecular</a:t>
            </a:r>
            <a:r>
              <a:rPr lang="it-IT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cytogenetics</a:t>
            </a:r>
            <a:r>
              <a:rPr lang="it-IT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techniques</a:t>
            </a:r>
            <a:endParaRPr lang="it-IT" dirty="0" smtClean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FISH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fluorescence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situ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hybridization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it-IT" sz="3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CGH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(comparative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genomic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hybridization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etc.</a:t>
            </a:r>
          </a:p>
          <a:p>
            <a:endParaRPr lang="it-IT" sz="3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0"/>
            <a:ext cx="9658350" cy="1143000"/>
          </a:xfrm>
        </p:spPr>
        <p:txBody>
          <a:bodyPr/>
          <a:lstStyle/>
          <a:p>
            <a:r>
              <a:rPr lang="it-IT" b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FISH </a:t>
            </a:r>
            <a:r>
              <a:rPr lang="it-IT" sz="3600" b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(Fluorescence </a:t>
            </a:r>
            <a:r>
              <a:rPr lang="it-IT" sz="3600" b="1" i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in situ </a:t>
            </a:r>
            <a:r>
              <a:rPr lang="it-IT" sz="3600" b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hybridization)</a:t>
            </a:r>
          </a:p>
        </p:txBody>
      </p:sp>
      <p:pic>
        <p:nvPicPr>
          <p:cNvPr id="158724" name="Picture 4" descr="INSITU_CART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0" y="1219200"/>
            <a:ext cx="6604000" cy="43084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6456" y="1052736"/>
            <a:ext cx="3168352" cy="550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200" b="1" dirty="0" err="1" smtClean="0">
                <a:latin typeface="Arial"/>
                <a:cs typeface="Arial"/>
              </a:rPr>
              <a:t>It</a:t>
            </a:r>
            <a:r>
              <a:rPr lang="it-IT" sz="2200" b="1" dirty="0" smtClean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is</a:t>
            </a:r>
            <a:r>
              <a:rPr lang="it-IT" sz="2200" b="1" dirty="0">
                <a:latin typeface="Arial"/>
                <a:cs typeface="Arial"/>
              </a:rPr>
              <a:t> a </a:t>
            </a:r>
            <a:r>
              <a:rPr lang="it-IT" sz="2200" b="1" dirty="0" err="1" smtClean="0">
                <a:latin typeface="Arial"/>
                <a:cs typeface="Arial"/>
              </a:rPr>
              <a:t>hybridization</a:t>
            </a:r>
            <a:r>
              <a:rPr lang="it-IT" sz="2200" b="1" dirty="0" smtClean="0">
                <a:latin typeface="Arial"/>
                <a:cs typeface="Arial"/>
              </a:rPr>
              <a:t> </a:t>
            </a:r>
            <a:r>
              <a:rPr lang="it-IT" sz="2200" b="1" dirty="0" err="1" smtClean="0">
                <a:latin typeface="Arial"/>
                <a:cs typeface="Arial"/>
              </a:rPr>
              <a:t>technique</a:t>
            </a:r>
            <a:r>
              <a:rPr lang="it-IT" sz="2200" b="1" dirty="0" smtClean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that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allows</a:t>
            </a:r>
            <a:r>
              <a:rPr lang="it-IT" sz="2200" b="1" dirty="0">
                <a:latin typeface="Arial"/>
                <a:cs typeface="Arial"/>
              </a:rPr>
              <a:t>, </a:t>
            </a:r>
            <a:r>
              <a:rPr lang="it-IT" sz="2200" b="1" dirty="0" err="1">
                <a:latin typeface="Arial"/>
                <a:cs typeface="Arial"/>
              </a:rPr>
              <a:t>after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 smtClean="0">
                <a:latin typeface="Arial"/>
                <a:cs typeface="Arial"/>
              </a:rPr>
              <a:t>fixation</a:t>
            </a:r>
            <a:r>
              <a:rPr lang="it-IT" sz="2200" b="1" dirty="0" smtClean="0">
                <a:latin typeface="Arial"/>
                <a:cs typeface="Arial"/>
              </a:rPr>
              <a:t> </a:t>
            </a:r>
            <a:r>
              <a:rPr lang="it-IT" sz="2200" b="1" dirty="0">
                <a:latin typeface="Arial"/>
                <a:cs typeface="Arial"/>
              </a:rPr>
              <a:t>of </a:t>
            </a:r>
            <a:r>
              <a:rPr lang="it-IT" sz="2200" b="1" dirty="0" err="1">
                <a:latin typeface="Arial"/>
                <a:cs typeface="Arial"/>
              </a:rPr>
              <a:t>metaphases</a:t>
            </a:r>
            <a:r>
              <a:rPr lang="it-IT" sz="2200" b="1" dirty="0">
                <a:latin typeface="Arial"/>
                <a:cs typeface="Arial"/>
              </a:rPr>
              <a:t> and </a:t>
            </a:r>
            <a:r>
              <a:rPr lang="it-IT" sz="2200" b="1" dirty="0" err="1" smtClean="0">
                <a:latin typeface="Arial"/>
                <a:cs typeface="Arial"/>
              </a:rPr>
              <a:t>interphasic</a:t>
            </a:r>
            <a:r>
              <a:rPr lang="it-IT" sz="2200" b="1" dirty="0" smtClean="0">
                <a:latin typeface="Arial"/>
                <a:cs typeface="Arial"/>
              </a:rPr>
              <a:t> </a:t>
            </a:r>
            <a:r>
              <a:rPr lang="it-IT" sz="2200" b="1" dirty="0">
                <a:latin typeface="Arial"/>
                <a:cs typeface="Arial"/>
              </a:rPr>
              <a:t>nuclei on a</a:t>
            </a:r>
            <a:r>
              <a:rPr lang="it-IT" sz="2200" b="1" dirty="0" smtClean="0">
                <a:latin typeface="Arial"/>
                <a:cs typeface="Arial"/>
              </a:rPr>
              <a:t> </a:t>
            </a:r>
            <a:r>
              <a:rPr lang="it-IT" sz="2200" b="1" dirty="0">
                <a:latin typeface="Arial"/>
                <a:cs typeface="Arial"/>
              </a:rPr>
              <a:t>slide, to </a:t>
            </a:r>
            <a:r>
              <a:rPr lang="it-IT" sz="2200" b="1" dirty="0" err="1">
                <a:latin typeface="Arial"/>
                <a:cs typeface="Arial"/>
              </a:rPr>
              <a:t>identify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specific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sequences</a:t>
            </a:r>
            <a:r>
              <a:rPr lang="it-IT" sz="2200" b="1" dirty="0">
                <a:latin typeface="Arial"/>
                <a:cs typeface="Arial"/>
              </a:rPr>
              <a:t> in </a:t>
            </a:r>
            <a:r>
              <a:rPr lang="it-IT" sz="2200" b="1" dirty="0" err="1">
                <a:latin typeface="Arial"/>
                <a:cs typeface="Arial"/>
              </a:rPr>
              <a:t>nucleic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acids</a:t>
            </a:r>
            <a:r>
              <a:rPr lang="it-IT" sz="2200" b="1" dirty="0" smtClean="0">
                <a:latin typeface="Arial"/>
                <a:cs typeface="Arial"/>
              </a:rPr>
              <a:t>.</a:t>
            </a:r>
          </a:p>
          <a:p>
            <a:endParaRPr lang="it-IT" sz="2200" b="1" dirty="0">
              <a:latin typeface="Arial"/>
              <a:cs typeface="Arial"/>
            </a:endParaRPr>
          </a:p>
          <a:p>
            <a:r>
              <a:rPr lang="it-IT" sz="2200" b="1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200" b="1" dirty="0" err="1" smtClean="0">
                <a:latin typeface="Arial"/>
                <a:cs typeface="Arial"/>
              </a:rPr>
              <a:t>This</a:t>
            </a:r>
            <a:r>
              <a:rPr lang="it-IT" sz="2200" b="1" dirty="0" smtClean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identification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is</a:t>
            </a:r>
            <a:r>
              <a:rPr lang="it-IT" sz="2200" b="1" dirty="0">
                <a:latin typeface="Arial"/>
                <a:cs typeface="Arial"/>
              </a:rPr>
              <a:t> made </a:t>
            </a:r>
            <a:r>
              <a:rPr lang="it-IT" sz="2200" b="1" dirty="0" err="1" smtClean="0">
                <a:latin typeface="Arial"/>
                <a:cs typeface="Arial"/>
              </a:rPr>
              <a:t>through</a:t>
            </a:r>
            <a:r>
              <a:rPr lang="it-IT" sz="2200" b="1" dirty="0" smtClean="0">
                <a:latin typeface="Arial"/>
                <a:cs typeface="Arial"/>
              </a:rPr>
              <a:t> </a:t>
            </a:r>
            <a:r>
              <a:rPr lang="it-IT" sz="2200" b="1" dirty="0">
                <a:latin typeface="Arial"/>
                <a:cs typeface="Arial"/>
              </a:rPr>
              <a:t>non-</a:t>
            </a:r>
            <a:r>
              <a:rPr lang="it-IT" sz="2200" b="1" dirty="0" err="1">
                <a:latin typeface="Arial"/>
                <a:cs typeface="Arial"/>
              </a:rPr>
              <a:t>isotopic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labeled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probes</a:t>
            </a:r>
            <a:r>
              <a:rPr lang="it-IT" sz="2200" b="1" dirty="0">
                <a:latin typeface="Arial"/>
                <a:cs typeface="Arial"/>
              </a:rPr>
              <a:t>, </a:t>
            </a:r>
            <a:r>
              <a:rPr lang="it-IT" sz="2200" b="1" dirty="0" err="1">
                <a:latin typeface="Arial"/>
                <a:cs typeface="Arial"/>
              </a:rPr>
              <a:t>using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fluorochromes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that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emit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at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different</a:t>
            </a:r>
            <a:r>
              <a:rPr lang="it-IT" sz="2200" b="1" dirty="0">
                <a:latin typeface="Arial"/>
                <a:cs typeface="Arial"/>
              </a:rPr>
              <a:t> </a:t>
            </a:r>
            <a:r>
              <a:rPr lang="it-IT" sz="2200" b="1" dirty="0" err="1">
                <a:latin typeface="Arial"/>
                <a:cs typeface="Arial"/>
              </a:rPr>
              <a:t>wavelengths</a:t>
            </a:r>
            <a:r>
              <a:rPr lang="it-IT" sz="2200" b="1" dirty="0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FISH </a:t>
            </a:r>
            <a:r>
              <a:rPr lang="en-US" sz="4000" dirty="0" smtClean="0">
                <a:solidFill>
                  <a:srgbClr val="FFFF00"/>
                </a:solidFill>
              </a:rPr>
              <a:t>probes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FISH probes must be targeted, cannot be helpful in overall genomic analyses</a:t>
            </a:r>
          </a:p>
        </p:txBody>
      </p:sp>
      <p:graphicFrame>
        <p:nvGraphicFramePr>
          <p:cNvPr id="7170" name="Object 3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1209675" y="1992313"/>
          <a:ext cx="8188325" cy="467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7" name="Clip" r:id="rId3" imgW="7314286" imgH="5485714" progId="">
                  <p:embed/>
                </p:oleObj>
              </mc:Choice>
              <mc:Fallback>
                <p:oleObj name="Clip" r:id="rId3" imgW="7314286" imgH="548571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00" t="13889" r="8333" b="27156"/>
                      <a:stretch>
                        <a:fillRect/>
                      </a:stretch>
                    </p:blipFill>
                    <p:spPr bwMode="auto">
                      <a:xfrm>
                        <a:off x="1209675" y="1992313"/>
                        <a:ext cx="8188325" cy="467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8996" name="Oval 4"/>
          <p:cNvSpPr>
            <a:spLocks noChangeArrowheads="1"/>
          </p:cNvSpPr>
          <p:nvPr/>
        </p:nvSpPr>
        <p:spPr bwMode="auto">
          <a:xfrm>
            <a:off x="3001963" y="4221163"/>
            <a:ext cx="24765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997" name="Oval 5"/>
          <p:cNvSpPr>
            <a:spLocks noChangeArrowheads="1"/>
          </p:cNvSpPr>
          <p:nvPr/>
        </p:nvSpPr>
        <p:spPr bwMode="auto">
          <a:xfrm>
            <a:off x="5421313" y="3213100"/>
            <a:ext cx="24765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998" name="Oval 6"/>
          <p:cNvSpPr>
            <a:spLocks noChangeArrowheads="1"/>
          </p:cNvSpPr>
          <p:nvPr/>
        </p:nvSpPr>
        <p:spPr bwMode="auto">
          <a:xfrm>
            <a:off x="7839075" y="4365625"/>
            <a:ext cx="327025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285875" y="4149725"/>
            <a:ext cx="156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/>
              <a:t>centromere</a:t>
            </a:r>
            <a:endParaRPr lang="en-US" sz="1600" dirty="0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953000" y="2781300"/>
            <a:ext cx="1308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 dirty="0" smtClean="0"/>
              <a:t>telomere</a:t>
            </a:r>
            <a:endParaRPr lang="en-US" sz="1600" dirty="0"/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7113240" y="4868863"/>
            <a:ext cx="19142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/>
              <a:t>w</a:t>
            </a:r>
            <a:r>
              <a:rPr lang="en-US" sz="1600" dirty="0" smtClean="0"/>
              <a:t>hole chromosome</a:t>
            </a:r>
            <a:endParaRPr lang="en-US" sz="1600" dirty="0"/>
          </a:p>
        </p:txBody>
      </p:sp>
      <p:sp>
        <p:nvSpPr>
          <p:cNvPr id="469002" name="Oval 10"/>
          <p:cNvSpPr>
            <a:spLocks noChangeArrowheads="1"/>
          </p:cNvSpPr>
          <p:nvPr/>
        </p:nvSpPr>
        <p:spPr bwMode="auto">
          <a:xfrm>
            <a:off x="3001963" y="5373688"/>
            <a:ext cx="24765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3314700" y="5305425"/>
            <a:ext cx="6191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locus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01638"/>
            <a:ext cx="9753600" cy="645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166688" y="357188"/>
            <a:ext cx="53070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32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CHROMOSOME PAINTING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4" descr="mband_kary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6513" y="128588"/>
            <a:ext cx="4808537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/>
          </p:nvPr>
        </p:nvSpPr>
        <p:spPr>
          <a:xfrm>
            <a:off x="330200" y="76200"/>
            <a:ext cx="9245600" cy="515526"/>
          </a:xfrm>
        </p:spPr>
        <p:txBody>
          <a:bodyPr/>
          <a:lstStyle/>
          <a:p>
            <a:r>
              <a:rPr lang="it-IT" dirty="0" err="1" smtClean="0"/>
              <a:t>Chromosomes</a:t>
            </a:r>
            <a:endParaRPr lang="it-IT" dirty="0" smtClean="0"/>
          </a:p>
        </p:txBody>
      </p:sp>
      <p:pic>
        <p:nvPicPr>
          <p:cNvPr id="62467" name="Picture 2" descr="http://www.summagallicana.it/Volume2/004fig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5320" y="3932957"/>
            <a:ext cx="59182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692696"/>
            <a:ext cx="9906000" cy="4949046"/>
          </a:xfrm>
        </p:spPr>
        <p:txBody>
          <a:bodyPr/>
          <a:lstStyle/>
          <a:p>
            <a:pPr indent="12700">
              <a:buFont typeface="Times New Roman" pitchFamily="18" charset="0"/>
              <a:buNone/>
              <a:defRPr/>
            </a:pPr>
            <a:r>
              <a:rPr lang="it-IT" sz="2400" dirty="0" err="1" smtClean="0">
                <a:latin typeface="Calibri" pitchFamily="34" charset="0"/>
              </a:rPr>
              <a:t>Individual</a:t>
            </a:r>
            <a:r>
              <a:rPr lang="it-IT" sz="2400" dirty="0" smtClean="0">
                <a:latin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</a:rPr>
              <a:t>chromosomes</a:t>
            </a:r>
            <a:r>
              <a:rPr lang="it-IT" sz="2400" dirty="0" smtClean="0">
                <a:latin typeface="Calibri" pitchFamily="34" charset="0"/>
              </a:rPr>
              <a:t> of a </a:t>
            </a:r>
            <a:r>
              <a:rPr lang="it-IT" sz="2400" dirty="0" err="1" smtClean="0">
                <a:latin typeface="Calibri" pitchFamily="34" charset="0"/>
              </a:rPr>
              <a:t>cell</a:t>
            </a:r>
            <a:r>
              <a:rPr lang="it-IT" sz="2400" dirty="0" smtClean="0">
                <a:latin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</a:rPr>
              <a:t>differ</a:t>
            </a:r>
            <a:r>
              <a:rPr lang="it-IT" sz="2400" dirty="0" smtClean="0">
                <a:latin typeface="Calibri" pitchFamily="34" charset="0"/>
              </a:rPr>
              <a:t> in </a:t>
            </a:r>
            <a:r>
              <a:rPr lang="it-IT" sz="2400" dirty="0" err="1" smtClean="0">
                <a:latin typeface="Calibri" pitchFamily="34" charset="0"/>
              </a:rPr>
              <a:t>shape</a:t>
            </a:r>
            <a:r>
              <a:rPr lang="it-IT" sz="2400" dirty="0" smtClean="0">
                <a:latin typeface="Calibri" pitchFamily="34" charset="0"/>
              </a:rPr>
              <a:t> and </a:t>
            </a:r>
            <a:r>
              <a:rPr lang="it-IT" sz="2400" dirty="0" err="1" smtClean="0">
                <a:latin typeface="Calibri" pitchFamily="34" charset="0"/>
              </a:rPr>
              <a:t>size</a:t>
            </a:r>
            <a:r>
              <a:rPr lang="it-IT" sz="2400" dirty="0" smtClean="0">
                <a:latin typeface="Calibri" pitchFamily="34" charset="0"/>
              </a:rPr>
              <a:t>. The position of the </a:t>
            </a:r>
            <a:r>
              <a:rPr lang="it-IT" sz="2400" dirty="0" err="1" smtClean="0">
                <a:latin typeface="Calibri" pitchFamily="34" charset="0"/>
              </a:rPr>
              <a:t>centromere</a:t>
            </a:r>
            <a:r>
              <a:rPr lang="it-IT" sz="2400" dirty="0" smtClean="0">
                <a:latin typeface="Calibri" pitchFamily="34" charset="0"/>
              </a:rPr>
              <a:t>  </a:t>
            </a:r>
            <a:r>
              <a:rPr lang="it-IT" sz="2400" dirty="0" err="1" smtClean="0">
                <a:latin typeface="Calibri" pitchFamily="34" charset="0"/>
              </a:rPr>
              <a:t>determines</a:t>
            </a:r>
            <a:r>
              <a:rPr lang="it-IT" sz="2400" dirty="0" smtClean="0">
                <a:latin typeface="Calibri" pitchFamily="34" charset="0"/>
              </a:rPr>
              <a:t> the </a:t>
            </a:r>
            <a:r>
              <a:rPr lang="it-IT" sz="2400" dirty="0" err="1" smtClean="0">
                <a:latin typeface="Calibri" pitchFamily="34" charset="0"/>
              </a:rPr>
              <a:t>shape</a:t>
            </a:r>
            <a:r>
              <a:rPr lang="it-IT" sz="2400" dirty="0" smtClean="0">
                <a:latin typeface="Calibri" pitchFamily="34" charset="0"/>
              </a:rPr>
              <a:t> of </a:t>
            </a:r>
            <a:r>
              <a:rPr lang="it-IT" sz="2400" dirty="0" err="1" smtClean="0">
                <a:latin typeface="Calibri" pitchFamily="34" charset="0"/>
              </a:rPr>
              <a:t>chromosomes</a:t>
            </a:r>
            <a:r>
              <a:rPr lang="it-IT" sz="2400" dirty="0" smtClean="0">
                <a:latin typeface="Calibri" pitchFamily="34" charset="0"/>
              </a:rPr>
              <a:t>.</a:t>
            </a:r>
          </a:p>
          <a:p>
            <a:pPr indent="12700">
              <a:buFont typeface="Times New Roman" pitchFamily="18" charset="0"/>
              <a:buNone/>
              <a:defRPr/>
            </a:pPr>
            <a:r>
              <a:rPr lang="it-IT" sz="2400" dirty="0" smtClean="0">
                <a:latin typeface="Calibri" pitchFamily="34" charset="0"/>
              </a:rPr>
              <a:t>The position of the </a:t>
            </a:r>
            <a:r>
              <a:rPr lang="it-IT" sz="2400" dirty="0" err="1" smtClean="0">
                <a:latin typeface="Calibri" pitchFamily="34" charset="0"/>
              </a:rPr>
              <a:t>centromere</a:t>
            </a:r>
            <a:r>
              <a:rPr lang="it-IT" sz="2400" dirty="0" smtClean="0">
                <a:latin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</a:rPr>
              <a:t>allows</a:t>
            </a:r>
            <a:r>
              <a:rPr lang="it-IT" sz="2400" dirty="0" smtClean="0">
                <a:latin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</a:rPr>
              <a:t>you</a:t>
            </a:r>
            <a:r>
              <a:rPr lang="it-IT" sz="2400" dirty="0" smtClean="0">
                <a:latin typeface="Calibri" pitchFamily="34" charset="0"/>
              </a:rPr>
              <a:t> to </a:t>
            </a:r>
            <a:r>
              <a:rPr lang="it-IT" sz="2400" dirty="0" err="1" smtClean="0">
                <a:latin typeface="Calibri" pitchFamily="34" charset="0"/>
              </a:rPr>
              <a:t>classify</a:t>
            </a:r>
            <a:r>
              <a:rPr lang="it-IT" sz="2400" dirty="0" smtClean="0">
                <a:latin typeface="Calibri" pitchFamily="34" charset="0"/>
              </a:rPr>
              <a:t> the </a:t>
            </a:r>
            <a:r>
              <a:rPr lang="it-IT" sz="2400" dirty="0" err="1" smtClean="0">
                <a:latin typeface="Calibri" pitchFamily="34" charset="0"/>
              </a:rPr>
              <a:t>chromosomes</a:t>
            </a:r>
            <a:r>
              <a:rPr lang="it-IT" sz="2400" dirty="0" smtClean="0">
                <a:latin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</a:rPr>
              <a:t>into</a:t>
            </a:r>
            <a:r>
              <a:rPr lang="it-IT" sz="2400" dirty="0" smtClean="0">
                <a:latin typeface="Calibri" pitchFamily="34" charset="0"/>
              </a:rPr>
              <a:t> 4 </a:t>
            </a:r>
            <a:r>
              <a:rPr lang="it-IT" sz="2400" dirty="0" err="1" smtClean="0">
                <a:latin typeface="Calibri" pitchFamily="34" charset="0"/>
              </a:rPr>
              <a:t>types</a:t>
            </a:r>
            <a:r>
              <a:rPr lang="it-IT" sz="2400" dirty="0" smtClean="0">
                <a:latin typeface="Calibri" pitchFamily="34" charset="0"/>
              </a:rPr>
              <a:t>: </a:t>
            </a:r>
          </a:p>
          <a:p>
            <a:pPr>
              <a:buFont typeface="Times New Roman" pitchFamily="18" charset="0"/>
              <a:buNone/>
              <a:defRPr/>
            </a:pPr>
            <a:r>
              <a:rPr lang="it-IT" sz="2400" b="1" dirty="0" smtClean="0">
                <a:latin typeface="Calibri" pitchFamily="34" charset="0"/>
              </a:rPr>
              <a:t>A: </a:t>
            </a:r>
            <a:r>
              <a:rPr lang="it-IT" sz="2400" b="1" dirty="0" err="1" smtClean="0">
                <a:latin typeface="Calibri" pitchFamily="34" charset="0"/>
              </a:rPr>
              <a:t>acrocentrics</a:t>
            </a:r>
            <a:r>
              <a:rPr lang="it-IT" sz="2400" dirty="0" smtClean="0">
                <a:latin typeface="Calibri" pitchFamily="34" charset="0"/>
              </a:rPr>
              <a:t>: terminal position of </a:t>
            </a:r>
            <a:r>
              <a:rPr lang="it-IT" sz="2400" dirty="0" err="1" smtClean="0">
                <a:latin typeface="Calibri" pitchFamily="34" charset="0"/>
              </a:rPr>
              <a:t>centromere</a:t>
            </a:r>
            <a:endParaRPr lang="it-IT" sz="2400" dirty="0" smtClean="0">
              <a:latin typeface="Calibri" pitchFamily="34" charset="0"/>
            </a:endParaRPr>
          </a:p>
          <a:p>
            <a:pPr>
              <a:buFont typeface="Times New Roman" pitchFamily="18" charset="0"/>
              <a:buNone/>
              <a:defRPr/>
            </a:pPr>
            <a:r>
              <a:rPr lang="it-IT" sz="2400" b="1" dirty="0" smtClean="0">
                <a:latin typeface="Calibri" pitchFamily="34" charset="0"/>
              </a:rPr>
              <a:t>B: </a:t>
            </a:r>
            <a:r>
              <a:rPr lang="it-IT" sz="2400" b="1" dirty="0" err="1" smtClean="0">
                <a:latin typeface="Calibri" pitchFamily="34" charset="0"/>
              </a:rPr>
              <a:t>telocentrics</a:t>
            </a:r>
            <a:r>
              <a:rPr lang="it-IT" sz="2400" dirty="0" smtClean="0">
                <a:latin typeface="Calibri" pitchFamily="34" charset="0"/>
              </a:rPr>
              <a:t>: sub-terminal position of </a:t>
            </a:r>
            <a:r>
              <a:rPr lang="it-IT" sz="2400" dirty="0" err="1" smtClean="0">
                <a:latin typeface="Calibri" pitchFamily="34" charset="0"/>
              </a:rPr>
              <a:t>centromere</a:t>
            </a:r>
            <a:r>
              <a:rPr lang="it-IT" sz="2400" dirty="0" smtClean="0">
                <a:latin typeface="Calibri" pitchFamily="34" charset="0"/>
              </a:rPr>
              <a:t>  (</a:t>
            </a:r>
            <a:r>
              <a:rPr lang="it-IT" sz="2400" dirty="0" err="1" smtClean="0">
                <a:latin typeface="Calibri" pitchFamily="34" charset="0"/>
              </a:rPr>
              <a:t>not</a:t>
            </a:r>
            <a:r>
              <a:rPr lang="it-IT" sz="2400" dirty="0" smtClean="0">
                <a:latin typeface="Calibri" pitchFamily="34" charset="0"/>
              </a:rPr>
              <a:t> </a:t>
            </a:r>
            <a:r>
              <a:rPr lang="it-IT" sz="2400" dirty="0" err="1" smtClean="0">
                <a:latin typeface="Calibri" pitchFamily="34" charset="0"/>
              </a:rPr>
              <a:t>present</a:t>
            </a:r>
            <a:r>
              <a:rPr lang="it-IT" sz="2400" dirty="0" smtClean="0">
                <a:latin typeface="Calibri" pitchFamily="34" charset="0"/>
              </a:rPr>
              <a:t> in </a:t>
            </a:r>
            <a:r>
              <a:rPr lang="it-IT" sz="2400" dirty="0" err="1" smtClean="0">
                <a:latin typeface="Calibri" pitchFamily="34" charset="0"/>
              </a:rPr>
              <a:t>humans</a:t>
            </a:r>
            <a:r>
              <a:rPr lang="it-IT" sz="2400" dirty="0" smtClean="0">
                <a:latin typeface="Calibri" pitchFamily="34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endParaRPr lang="it-IT" sz="2400" b="1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it-IT" sz="2400" b="1" dirty="0" smtClean="0">
                <a:latin typeface="Calibri" pitchFamily="34" charset="0"/>
              </a:rPr>
              <a:t>C: </a:t>
            </a:r>
            <a:r>
              <a:rPr lang="it-IT" sz="2400" b="1" dirty="0" err="1" smtClean="0">
                <a:latin typeface="Calibri" pitchFamily="34" charset="0"/>
              </a:rPr>
              <a:t>submetacentrics</a:t>
            </a:r>
            <a:r>
              <a:rPr lang="it-IT" sz="2400" dirty="0" smtClean="0">
                <a:latin typeface="Calibri" pitchFamily="34" charset="0"/>
              </a:rPr>
              <a:t>: sub-</a:t>
            </a:r>
            <a:r>
              <a:rPr lang="it-IT" sz="2400" dirty="0" err="1" smtClean="0">
                <a:latin typeface="Calibri" pitchFamily="34" charset="0"/>
              </a:rPr>
              <a:t>median</a:t>
            </a:r>
            <a:r>
              <a:rPr lang="it-IT" sz="2400" dirty="0" smtClean="0">
                <a:latin typeface="Calibri" pitchFamily="34" charset="0"/>
              </a:rPr>
              <a:t> position of </a:t>
            </a:r>
            <a:r>
              <a:rPr lang="it-IT" sz="2400" dirty="0" err="1" smtClean="0">
                <a:latin typeface="Calibri" pitchFamily="34" charset="0"/>
              </a:rPr>
              <a:t>centromere</a:t>
            </a:r>
            <a:r>
              <a:rPr lang="it-IT" sz="2400" dirty="0" smtClean="0">
                <a:latin typeface="Calibri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endParaRPr lang="it-IT" sz="2400" b="1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it-IT" sz="2400" b="1" dirty="0" smtClean="0">
                <a:latin typeface="Calibri" pitchFamily="34" charset="0"/>
              </a:rPr>
              <a:t>D: </a:t>
            </a:r>
            <a:r>
              <a:rPr lang="it-IT" sz="2400" b="1" dirty="0" err="1" smtClean="0">
                <a:latin typeface="Calibri" pitchFamily="34" charset="0"/>
              </a:rPr>
              <a:t>metacentrics</a:t>
            </a:r>
            <a:r>
              <a:rPr lang="it-IT" sz="2400" dirty="0" smtClean="0">
                <a:latin typeface="Calibri" pitchFamily="34" charset="0"/>
              </a:rPr>
              <a:t>: </a:t>
            </a:r>
            <a:r>
              <a:rPr lang="it-IT" sz="2400" dirty="0" err="1" smtClean="0">
                <a:latin typeface="Calibri" pitchFamily="34" charset="0"/>
              </a:rPr>
              <a:t>mid</a:t>
            </a:r>
            <a:r>
              <a:rPr lang="it-IT" sz="2400" dirty="0" smtClean="0">
                <a:latin typeface="Calibri" pitchFamily="34" charset="0"/>
              </a:rPr>
              <a:t> position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Times New Roman" pitchFamily="18" charset="0"/>
              <a:buNone/>
              <a:defRPr/>
            </a:pPr>
            <a:r>
              <a:rPr lang="it-IT" sz="2400" dirty="0" smtClean="0">
                <a:latin typeface="Calibri" pitchFamily="34" charset="0"/>
              </a:rPr>
              <a:t>of </a:t>
            </a:r>
            <a:r>
              <a:rPr lang="it-IT" sz="2400" dirty="0" err="1" smtClean="0">
                <a:latin typeface="Calibri" pitchFamily="34" charset="0"/>
              </a:rPr>
              <a:t>centromere</a:t>
            </a:r>
            <a:r>
              <a:rPr lang="it-IT" sz="2400" dirty="0" smtClean="0">
                <a:latin typeface="Calibri" pitchFamily="34" charset="0"/>
              </a:rPr>
              <a:t>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72480" y="7461448"/>
            <a:ext cx="94895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Individual</a:t>
            </a:r>
            <a:r>
              <a:rPr lang="it-IT" dirty="0"/>
              <a:t> </a:t>
            </a:r>
            <a:r>
              <a:rPr lang="it-IT" dirty="0" err="1"/>
              <a:t>chromosomes</a:t>
            </a:r>
            <a:r>
              <a:rPr lang="it-IT" dirty="0"/>
              <a:t> of a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differ</a:t>
            </a:r>
            <a:r>
              <a:rPr lang="it-IT" dirty="0"/>
              <a:t> in </a:t>
            </a:r>
            <a:r>
              <a:rPr lang="it-IT" dirty="0" err="1"/>
              <a:t>shape</a:t>
            </a:r>
            <a:r>
              <a:rPr lang="it-IT" dirty="0"/>
              <a:t> and </a:t>
            </a:r>
            <a:r>
              <a:rPr lang="it-IT" dirty="0" err="1"/>
              <a:t>size</a:t>
            </a:r>
            <a:r>
              <a:rPr lang="it-IT" dirty="0"/>
              <a:t>. The position of the </a:t>
            </a:r>
            <a:r>
              <a:rPr lang="it-IT" dirty="0" err="1"/>
              <a:t>centromere</a:t>
            </a:r>
            <a:r>
              <a:rPr lang="it-IT" dirty="0"/>
              <a:t> </a:t>
            </a:r>
            <a:r>
              <a:rPr lang="it-IT" dirty="0" err="1"/>
              <a:t>determines</a:t>
            </a:r>
            <a:r>
              <a:rPr lang="it-IT" dirty="0"/>
              <a:t> the </a:t>
            </a:r>
            <a:r>
              <a:rPr lang="it-IT" dirty="0" err="1"/>
              <a:t>shape</a:t>
            </a:r>
            <a:r>
              <a:rPr lang="it-IT" dirty="0"/>
              <a:t> of </a:t>
            </a:r>
            <a:r>
              <a:rPr lang="it-IT" dirty="0" err="1"/>
              <a:t>chromosome</a:t>
            </a:r>
            <a:r>
              <a:rPr lang="it-IT" dirty="0"/>
              <a:t>:</a:t>
            </a:r>
          </a:p>
          <a:p>
            <a:r>
              <a:rPr lang="it-IT" dirty="0"/>
              <a:t>The position of the </a:t>
            </a:r>
            <a:r>
              <a:rPr lang="it-IT" dirty="0" err="1"/>
              <a:t>centromere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to </a:t>
            </a:r>
            <a:r>
              <a:rPr lang="it-IT" dirty="0" err="1"/>
              <a:t>classify</a:t>
            </a:r>
            <a:r>
              <a:rPr lang="it-IT" dirty="0"/>
              <a:t> the </a:t>
            </a:r>
            <a:r>
              <a:rPr lang="it-IT" dirty="0" err="1"/>
              <a:t>chromosomes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4 </a:t>
            </a:r>
            <a:r>
              <a:rPr lang="it-IT" dirty="0" err="1"/>
              <a:t>types</a:t>
            </a:r>
            <a:r>
              <a:rPr lang="it-IT" dirty="0"/>
              <a:t>:</a:t>
            </a:r>
          </a:p>
          <a:p>
            <a:r>
              <a:rPr lang="it-IT" dirty="0"/>
              <a:t>A: </a:t>
            </a:r>
            <a:r>
              <a:rPr lang="it-IT" dirty="0" err="1"/>
              <a:t>centromere</a:t>
            </a:r>
            <a:r>
              <a:rPr lang="it-IT" dirty="0"/>
              <a:t> position </a:t>
            </a:r>
            <a:r>
              <a:rPr lang="it-IT" dirty="0" err="1"/>
              <a:t>acrocentric</a:t>
            </a:r>
            <a:r>
              <a:rPr lang="it-IT" dirty="0"/>
              <a:t>: Terminal</a:t>
            </a:r>
          </a:p>
          <a:p>
            <a:r>
              <a:rPr lang="it-IT" dirty="0"/>
              <a:t>B: </a:t>
            </a:r>
            <a:r>
              <a:rPr lang="it-IT" dirty="0" err="1"/>
              <a:t>telocentrici</a:t>
            </a:r>
            <a:r>
              <a:rPr lang="it-IT" dirty="0"/>
              <a:t>: </a:t>
            </a:r>
            <a:r>
              <a:rPr lang="it-IT" dirty="0" err="1"/>
              <a:t>centromere</a:t>
            </a:r>
            <a:r>
              <a:rPr lang="it-IT" dirty="0"/>
              <a:t> </a:t>
            </a:r>
            <a:r>
              <a:rPr lang="it-IT" dirty="0" err="1"/>
              <a:t>subterminal</a:t>
            </a:r>
            <a:r>
              <a:rPr lang="it-IT" dirty="0"/>
              <a:t> position (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in </a:t>
            </a:r>
            <a:r>
              <a:rPr lang="it-IT" dirty="0" err="1"/>
              <a:t>humans</a:t>
            </a:r>
            <a:endParaRPr lang="it-IT" dirty="0"/>
          </a:p>
          <a:p>
            <a:r>
              <a:rPr lang="it-IT" dirty="0"/>
              <a:t>C: </a:t>
            </a:r>
            <a:r>
              <a:rPr lang="it-IT" dirty="0" err="1"/>
              <a:t>submetacentrics</a:t>
            </a:r>
            <a:r>
              <a:rPr lang="it-IT" dirty="0"/>
              <a:t>: </a:t>
            </a:r>
            <a:r>
              <a:rPr lang="it-IT" dirty="0" err="1"/>
              <a:t>centromere</a:t>
            </a:r>
            <a:endParaRPr lang="it-IT" dirty="0"/>
          </a:p>
          <a:p>
            <a:r>
              <a:rPr lang="it-IT" dirty="0" err="1"/>
              <a:t>transversal</a:t>
            </a:r>
            <a:r>
              <a:rPr lang="it-IT" dirty="0"/>
              <a:t> band position</a:t>
            </a:r>
          </a:p>
          <a:p>
            <a:endParaRPr lang="it-IT" dirty="0"/>
          </a:p>
          <a:p>
            <a:r>
              <a:rPr lang="it-IT" dirty="0" err="1"/>
              <a:t>Q</a:t>
            </a:r>
            <a:r>
              <a:rPr lang="it-IT" dirty="0"/>
              <a:t>: </a:t>
            </a:r>
            <a:r>
              <a:rPr lang="it-IT" dirty="0" err="1"/>
              <a:t>metacentric</a:t>
            </a:r>
            <a:r>
              <a:rPr lang="it-IT" dirty="0"/>
              <a:t> </a:t>
            </a:r>
            <a:r>
              <a:rPr lang="it-IT" dirty="0" err="1"/>
              <a:t>centromere</a:t>
            </a:r>
            <a:r>
              <a:rPr lang="it-IT" dirty="0"/>
              <a:t>:</a:t>
            </a:r>
          </a:p>
          <a:p>
            <a:r>
              <a:rPr lang="it-IT" dirty="0" err="1"/>
              <a:t>mid</a:t>
            </a:r>
            <a:r>
              <a:rPr lang="it-IT" dirty="0"/>
              <a:t> position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3" descr="46-chromosom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7638" y="514350"/>
            <a:ext cx="4530725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412750" y="228600"/>
            <a:ext cx="907675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/>
            <a:r>
              <a:rPr kumimoji="1" lang="it-IT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DIAGNOSIS OF ANEUPLOIDIES</a:t>
            </a:r>
            <a:endParaRPr kumimoji="1" lang="it-IT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1876425"/>
            <a:ext cx="90805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3800" y="1447800"/>
            <a:ext cx="2946400" cy="1484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3800" y="3009900"/>
            <a:ext cx="2938463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3800" y="4495800"/>
            <a:ext cx="26416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3" name="Oval 7"/>
          <p:cNvSpPr>
            <a:spLocks noChangeArrowheads="1"/>
          </p:cNvSpPr>
          <p:nvPr/>
        </p:nvSpPr>
        <p:spPr bwMode="auto">
          <a:xfrm>
            <a:off x="8172450" y="2514600"/>
            <a:ext cx="412750" cy="304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67944" name="Oval 8"/>
          <p:cNvSpPr>
            <a:spLocks noChangeArrowheads="1"/>
          </p:cNvSpPr>
          <p:nvPr/>
        </p:nvSpPr>
        <p:spPr bwMode="auto">
          <a:xfrm>
            <a:off x="8255000" y="4038600"/>
            <a:ext cx="412750" cy="304800"/>
          </a:xfrm>
          <a:prstGeom prst="ellipse">
            <a:avLst/>
          </a:prstGeom>
          <a:solidFill>
            <a:srgbClr val="FF66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67945" name="Oval 9"/>
          <p:cNvSpPr>
            <a:spLocks noChangeArrowheads="1"/>
          </p:cNvSpPr>
          <p:nvPr/>
        </p:nvSpPr>
        <p:spPr bwMode="auto">
          <a:xfrm>
            <a:off x="8255000" y="5867400"/>
            <a:ext cx="412750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7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3" grpId="0" animBg="1"/>
      <p:bldP spid="167944" grpId="0" animBg="1"/>
      <p:bldP spid="167945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99060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6263"/>
            <a:ext cx="9906000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0" y="990600"/>
            <a:ext cx="6438900" cy="55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5638" y="0"/>
            <a:ext cx="3603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705850" cy="685800"/>
          </a:xfrm>
        </p:spPr>
        <p:txBody>
          <a:bodyPr/>
          <a:lstStyle/>
          <a:p>
            <a:r>
              <a:rPr lang="it-IT" sz="4000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Down </a:t>
            </a:r>
            <a:r>
              <a:rPr lang="it-IT" sz="4000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syndrome</a:t>
            </a:r>
            <a:endParaRPr lang="it-IT" sz="6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848544" y="476672"/>
            <a:ext cx="8420100" cy="835496"/>
          </a:xfrm>
          <a:solidFill>
            <a:srgbClr val="6699FF"/>
          </a:solidFill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/>
          <a:lstStyle/>
          <a:p>
            <a:pPr>
              <a:defRPr/>
            </a:pPr>
            <a:r>
              <a:rPr lang="it-IT" sz="3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FISH IN PRENATAL DIAGNOSIS</a:t>
            </a:r>
            <a:endParaRPr lang="it-IT" sz="32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  <a:latin typeface="Arial" pitchFamily="34" charset="0"/>
              </a:rPr>
              <a:t>from 15 ml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</a:rPr>
              <a:t>amnyotic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</a:rPr>
              <a:t>fluid</a:t>
            </a:r>
            <a:endParaRPr lang="it-IT" dirty="0" smtClean="0">
              <a:solidFill>
                <a:srgbClr val="FFFF00"/>
              </a:solidFill>
              <a:latin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dirty="0" smtClean="0">
                <a:solidFill>
                  <a:srgbClr val="FFFF00"/>
                </a:solidFill>
                <a:latin typeface="Arial" pitchFamily="34" charset="0"/>
              </a:rPr>
              <a:t>		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</a:rPr>
              <a:t>metaphase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</a:rPr>
              <a:t>:  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- </a:t>
            </a:r>
            <a:r>
              <a:rPr lang="it-IT" sz="2200" dirty="0" err="1" smtClean="0">
                <a:solidFill>
                  <a:srgbClr val="FFFF00"/>
                </a:solidFill>
                <a:latin typeface="Arial" pitchFamily="34" charset="0"/>
              </a:rPr>
              <a:t>Karyotype</a:t>
            </a:r>
            <a:endParaRPr lang="it-IT" sz="2000" dirty="0" smtClean="0">
              <a:solidFill>
                <a:srgbClr val="FFFF00"/>
              </a:solidFill>
              <a:latin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sz="2000" dirty="0" smtClean="0">
                <a:solidFill>
                  <a:srgbClr val="FFFF00"/>
                </a:solidFill>
                <a:latin typeface="Arial" pitchFamily="34" charset="0"/>
              </a:rPr>
              <a:t>				        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- FISH for </a:t>
            </a:r>
            <a:r>
              <a:rPr lang="it-IT" sz="2200" dirty="0" err="1" smtClean="0">
                <a:solidFill>
                  <a:srgbClr val="FFFF00"/>
                </a:solidFill>
                <a:latin typeface="Arial" pitchFamily="34" charset="0"/>
              </a:rPr>
              <a:t>microdeletion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Arial" pitchFamily="34" charset="0"/>
              </a:rPr>
              <a:t>diagnosis</a:t>
            </a:r>
            <a:endParaRPr lang="it-IT" sz="2200" dirty="0" smtClean="0">
              <a:solidFill>
                <a:srgbClr val="FFFF00"/>
              </a:solidFill>
              <a:latin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				       - FISH for </a:t>
            </a:r>
            <a:r>
              <a:rPr lang="it-IT" sz="2200" dirty="0" err="1" smtClean="0">
                <a:solidFill>
                  <a:srgbClr val="FFFF00"/>
                </a:solidFill>
                <a:latin typeface="Arial" pitchFamily="34" charset="0"/>
              </a:rPr>
              <a:t>chromosomal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Arial" pitchFamily="34" charset="0"/>
              </a:rPr>
              <a:t>rearrangement</a:t>
            </a:r>
            <a:r>
              <a:rPr lang="it-IT" sz="22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				</a:t>
            </a:r>
            <a:r>
              <a:rPr lang="it-IT" sz="2200" dirty="0" err="1" smtClean="0">
                <a:solidFill>
                  <a:srgbClr val="FFFF00"/>
                </a:solidFill>
                <a:latin typeface="Arial" pitchFamily="34" charset="0"/>
              </a:rPr>
              <a:t>diagnosis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                           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</a:rPr>
              <a:t>	</a:t>
            </a:r>
          </a:p>
          <a:p>
            <a:r>
              <a:rPr lang="it-IT" b="1" dirty="0" smtClean="0">
                <a:solidFill>
                  <a:srgbClr val="FFFF00"/>
                </a:solidFill>
                <a:latin typeface="Arial" pitchFamily="34" charset="0"/>
              </a:rPr>
              <a:t>from 2 ml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</a:rPr>
              <a:t>amnyotic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</a:rPr>
              <a:t>fluid</a:t>
            </a:r>
            <a:endParaRPr lang="it-IT" dirty="0" smtClean="0">
              <a:solidFill>
                <a:srgbClr val="FFFF00"/>
              </a:solidFill>
              <a:latin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dirty="0" smtClean="0">
                <a:solidFill>
                  <a:srgbClr val="FFFF00"/>
                </a:solidFill>
                <a:latin typeface="Arial" pitchFamily="34" charset="0"/>
              </a:rPr>
              <a:t>		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</a:rPr>
              <a:t>nucleus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</a:rPr>
              <a:t>: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</a:rPr>
              <a:t>  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- FISH for sex </a:t>
            </a:r>
            <a:r>
              <a:rPr lang="it-IT" sz="2200" dirty="0" err="1" smtClean="0">
                <a:solidFill>
                  <a:srgbClr val="FFFF00"/>
                </a:solidFill>
                <a:latin typeface="Arial" pitchFamily="34" charset="0"/>
              </a:rPr>
              <a:t>determination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	</a:t>
            </a:r>
            <a:r>
              <a:rPr lang="it-IT" sz="220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            			- FISH for </a:t>
            </a:r>
            <a:r>
              <a:rPr lang="it-IT" sz="2200" dirty="0" err="1" smtClean="0">
                <a:solidFill>
                  <a:srgbClr val="FFFF00"/>
                </a:solidFill>
                <a:latin typeface="Arial" pitchFamily="34" charset="0"/>
              </a:rPr>
              <a:t>numerical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Arial" pitchFamily="34" charset="0"/>
              </a:rPr>
              <a:t>anomalies</a:t>
            </a:r>
            <a:r>
              <a:rPr lang="it-IT" sz="2200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it-IT" sz="2200" dirty="0" err="1" smtClean="0">
                <a:solidFill>
                  <a:srgbClr val="FFFF00"/>
                </a:solidFill>
                <a:latin typeface="Arial" pitchFamily="34" charset="0"/>
              </a:rPr>
              <a:t>diagnosis</a:t>
            </a:r>
            <a:endParaRPr lang="it-IT" sz="2200" dirty="0" smtClean="0">
              <a:solidFill>
                <a:srgbClr val="FFFF00"/>
              </a:solidFill>
              <a:latin typeface="Arial" pitchFamily="34" charset="0"/>
            </a:endParaRPr>
          </a:p>
          <a:p>
            <a:endParaRPr lang="it-IT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5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build="p" autoUpdateAnimBg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80794" y="476672"/>
            <a:ext cx="3816424" cy="1080120"/>
          </a:xfrm>
          <a:solidFill>
            <a:schemeClr val="bg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FISH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35550" y="1981200"/>
            <a:ext cx="4127500" cy="4114800"/>
          </a:xfrm>
          <a:solidFill>
            <a:schemeClr val="accent5"/>
          </a:solidFill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it-IT" sz="3200" b="1" u="sng" dirty="0" smtClean="0">
                <a:latin typeface="Arial" charset="0"/>
              </a:rPr>
              <a:t>DISADVANTAGES</a:t>
            </a:r>
            <a:endParaRPr lang="it-IT" dirty="0" smtClean="0">
              <a:latin typeface="Arial" charset="0"/>
            </a:endParaRPr>
          </a:p>
          <a:p>
            <a:pPr algn="ctr">
              <a:buFont typeface="Monotype Sorts" pitchFamily="2" charset="2"/>
              <a:buChar char="§"/>
              <a:defRPr/>
            </a:pPr>
            <a:endParaRPr lang="it-IT" b="1" dirty="0" smtClean="0">
              <a:latin typeface="Arial" charset="0"/>
            </a:endParaRPr>
          </a:p>
          <a:p>
            <a:pPr>
              <a:buFont typeface="Monotype Sorts" pitchFamily="2" charset="2"/>
              <a:buChar char="§"/>
              <a:defRPr/>
            </a:pPr>
            <a:r>
              <a:rPr lang="it-IT" b="1" dirty="0" err="1">
                <a:latin typeface="Arial" charset="0"/>
              </a:rPr>
              <a:t>e</a:t>
            </a:r>
            <a:r>
              <a:rPr lang="it-IT" b="1" dirty="0" err="1" smtClean="0">
                <a:latin typeface="Arial" charset="0"/>
              </a:rPr>
              <a:t>xpensive</a:t>
            </a:r>
            <a:endParaRPr lang="it-IT" b="1" dirty="0" smtClean="0">
              <a:latin typeface="Arial" charset="0"/>
            </a:endParaRPr>
          </a:p>
          <a:p>
            <a:pPr>
              <a:buFont typeface="Monotype Sorts" pitchFamily="2" charset="2"/>
              <a:buChar char="§"/>
              <a:defRPr/>
            </a:pPr>
            <a:r>
              <a:rPr lang="it-IT" b="1" dirty="0" err="1">
                <a:latin typeface="Arial" charset="0"/>
              </a:rPr>
              <a:t>u</a:t>
            </a:r>
            <a:r>
              <a:rPr lang="it-IT" b="1" dirty="0" err="1" smtClean="0">
                <a:latin typeface="Arial" charset="0"/>
              </a:rPr>
              <a:t>ncomplete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diagnosis</a:t>
            </a:r>
            <a:endParaRPr lang="it-IT" dirty="0" smtClean="0"/>
          </a:p>
        </p:txBody>
      </p:sp>
      <p:sp>
        <p:nvSpPr>
          <p:cNvPr id="1761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42950" y="1981200"/>
            <a:ext cx="4127500" cy="4114800"/>
          </a:xfrm>
          <a:solidFill>
            <a:schemeClr val="tx2">
              <a:lumMod val="10000"/>
              <a:lumOff val="9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lIns="92075" tIns="46038" rIns="92075" bIns="46038"/>
          <a:lstStyle/>
          <a:p>
            <a:pPr>
              <a:buFont typeface="Monotype Sorts" pitchFamily="2" charset="2"/>
              <a:buNone/>
              <a:defRPr/>
            </a:pPr>
            <a:r>
              <a:rPr lang="it-IT" sz="3200" b="1" u="sng" dirty="0" smtClean="0">
                <a:latin typeface="Arial" charset="0"/>
              </a:rPr>
              <a:t>ADVANTAGES</a:t>
            </a:r>
            <a:endParaRPr lang="it-IT" dirty="0" smtClean="0">
              <a:latin typeface="Arial" charset="0"/>
            </a:endParaRPr>
          </a:p>
          <a:p>
            <a:pPr>
              <a:buFont typeface="Monotype Sorts" pitchFamily="2" charset="2"/>
              <a:buNone/>
              <a:defRPr/>
            </a:pPr>
            <a:endParaRPr lang="it-IT" dirty="0" smtClean="0">
              <a:latin typeface="Arial" charset="0"/>
            </a:endParaRPr>
          </a:p>
          <a:p>
            <a:pPr>
              <a:buFont typeface="Monotype Sorts" pitchFamily="2" charset="2"/>
              <a:buChar char="§"/>
              <a:defRPr/>
            </a:pPr>
            <a:r>
              <a:rPr lang="it-IT" b="1" dirty="0" err="1">
                <a:latin typeface="Arial" charset="0"/>
              </a:rPr>
              <a:t>s</a:t>
            </a:r>
            <a:r>
              <a:rPr lang="it-IT" b="1" dirty="0" err="1" smtClean="0">
                <a:latin typeface="Arial" charset="0"/>
              </a:rPr>
              <a:t>peed</a:t>
            </a:r>
            <a:endParaRPr lang="it-IT" b="1" dirty="0" smtClean="0">
              <a:latin typeface="Arial" charset="0"/>
            </a:endParaRPr>
          </a:p>
          <a:p>
            <a:pPr>
              <a:buFont typeface="Monotype Sorts" pitchFamily="2" charset="2"/>
              <a:buChar char="§"/>
              <a:defRPr/>
            </a:pPr>
            <a:r>
              <a:rPr lang="it-IT" b="1" dirty="0" err="1">
                <a:latin typeface="Arial" charset="0"/>
              </a:rPr>
              <a:t>i</a:t>
            </a:r>
            <a:r>
              <a:rPr lang="it-IT" b="1" dirty="0" err="1" smtClean="0">
                <a:latin typeface="Arial" charset="0"/>
              </a:rPr>
              <a:t>dentification</a:t>
            </a:r>
            <a:r>
              <a:rPr lang="it-IT" b="1" dirty="0" smtClean="0">
                <a:latin typeface="Arial" charset="0"/>
              </a:rPr>
              <a:t> of </a:t>
            </a:r>
            <a:r>
              <a:rPr lang="it-IT" b="1" dirty="0" err="1" smtClean="0">
                <a:latin typeface="Arial" charset="0"/>
              </a:rPr>
              <a:t>microdeletions</a:t>
            </a:r>
            <a:r>
              <a:rPr lang="it-IT" b="1" dirty="0" smtClean="0">
                <a:latin typeface="Arial" charset="0"/>
              </a:rPr>
              <a:t> and </a:t>
            </a:r>
            <a:r>
              <a:rPr lang="it-IT" b="1" dirty="0" err="1" smtClean="0">
                <a:latin typeface="Arial" charset="0"/>
              </a:rPr>
              <a:t>complex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rearrangements</a:t>
            </a:r>
            <a:endParaRPr lang="it-IT" b="1" dirty="0" smtClean="0">
              <a:latin typeface="Arial" charset="0"/>
            </a:endParaRPr>
          </a:p>
          <a:p>
            <a:pPr>
              <a:buFont typeface="Monotype Sorts" pitchFamily="2" charset="2"/>
              <a:buChar char="§"/>
              <a:defRPr/>
            </a:pPr>
            <a:r>
              <a:rPr lang="it-IT" b="1" dirty="0" err="1">
                <a:latin typeface="Arial" charset="0"/>
              </a:rPr>
              <a:t>d</a:t>
            </a:r>
            <a:r>
              <a:rPr lang="it-IT" b="1" dirty="0" err="1" smtClean="0">
                <a:latin typeface="Arial" charset="0"/>
              </a:rPr>
              <a:t>iagnosis</a:t>
            </a:r>
            <a:r>
              <a:rPr lang="it-IT" b="1" dirty="0" smtClean="0">
                <a:latin typeface="Arial" charset="0"/>
              </a:rPr>
              <a:t> on nuclei</a:t>
            </a:r>
            <a:endParaRPr lang="it-IT" dirty="0" smtClean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6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6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6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6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1" grpId="0" build="p" autoUpdateAnimBg="0"/>
      <p:bldP spid="176132" grpId="0" build="p" autoUpdateAnimBg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76536" y="908724"/>
            <a:ext cx="8420100" cy="942227"/>
          </a:xfrm>
          <a:solidFill>
            <a:schemeClr val="bg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anchor="ctr"/>
          <a:lstStyle/>
          <a:p>
            <a:pPr>
              <a:defRPr/>
            </a:pPr>
            <a:r>
              <a:rPr lang="it-IT" dirty="0" err="1" smtClean="0">
                <a:latin typeface="Arial" pitchFamily="34" charset="0"/>
                <a:cs typeface="Arial" pitchFamily="34" charset="0"/>
              </a:rPr>
              <a:t>Remember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..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6536" y="2432720"/>
            <a:ext cx="8420100" cy="3392016"/>
          </a:xfrm>
          <a:solidFill>
            <a:schemeClr val="bg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anchor="ctr"/>
          <a:lstStyle/>
          <a:p>
            <a:pPr>
              <a:buFont typeface="Monotype Sorts" pitchFamily="2" charset="2"/>
              <a:buChar char="§"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95% of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chromosomal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anomalies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consist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aneuploidies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involving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chromosomes</a:t>
            </a:r>
            <a:r>
              <a:rPr lang="it-IT" dirty="0" smtClean="0">
                <a:latin typeface="Arial" pitchFamily="34" charset="0"/>
                <a:cs typeface="Arial" pitchFamily="34" charset="0"/>
              </a:rPr>
              <a:t> 21, 13, 18, X and Y.</a:t>
            </a:r>
          </a:p>
          <a:p>
            <a:pPr>
              <a:buFont typeface="Monotype Sorts" pitchFamily="2" charset="2"/>
              <a:buNone/>
              <a:defRPr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CGH-Bild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988" y="692150"/>
            <a:ext cx="3898900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1" name="Picture 3" descr="CGH-Bild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97200"/>
            <a:ext cx="5538788" cy="297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5817096" y="692696"/>
            <a:ext cx="39604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The comparative </a:t>
            </a:r>
            <a:r>
              <a:rPr lang="it-IT" sz="2000" dirty="0" err="1">
                <a:solidFill>
                  <a:srgbClr val="FFFF00"/>
                </a:solidFill>
              </a:rPr>
              <a:t>genomic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hybridization</a:t>
            </a:r>
            <a:r>
              <a:rPr lang="it-IT" sz="2000" dirty="0" smtClean="0">
                <a:solidFill>
                  <a:srgbClr val="FFFF00"/>
                </a:solidFill>
              </a:rPr>
              <a:t> (CGH) </a:t>
            </a:r>
            <a:r>
              <a:rPr lang="it-IT" sz="2000" dirty="0" err="1" smtClean="0">
                <a:solidFill>
                  <a:srgbClr val="FFFF00"/>
                </a:solidFill>
              </a:rPr>
              <a:t>technique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allows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the </a:t>
            </a:r>
            <a:r>
              <a:rPr lang="it-IT" sz="2000" dirty="0" err="1">
                <a:solidFill>
                  <a:srgbClr val="FFFF00"/>
                </a:solidFill>
              </a:rPr>
              <a:t>detection</a:t>
            </a:r>
            <a:r>
              <a:rPr lang="it-IT" sz="2000" dirty="0">
                <a:solidFill>
                  <a:srgbClr val="FFFF00"/>
                </a:solidFill>
              </a:rPr>
              <a:t> of </a:t>
            </a:r>
            <a:r>
              <a:rPr lang="it-IT" sz="2000" dirty="0" err="1" smtClean="0">
                <a:solidFill>
                  <a:srgbClr val="FFFF00"/>
                </a:solidFill>
              </a:rPr>
              <a:t>deleted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or </a:t>
            </a:r>
            <a:r>
              <a:rPr lang="it-IT" sz="2000" dirty="0" err="1" smtClean="0">
                <a:solidFill>
                  <a:srgbClr val="FFFF00"/>
                </a:solidFill>
              </a:rPr>
              <a:t>duplicated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sequences</a:t>
            </a:r>
            <a:r>
              <a:rPr lang="it-IT" sz="2000" dirty="0">
                <a:solidFill>
                  <a:srgbClr val="FFFF00"/>
                </a:solidFill>
              </a:rPr>
              <a:t> in the </a:t>
            </a:r>
            <a:r>
              <a:rPr lang="it-IT" sz="2000" dirty="0" err="1">
                <a:solidFill>
                  <a:srgbClr val="FFFF00"/>
                </a:solidFill>
              </a:rPr>
              <a:t>genome</a:t>
            </a:r>
            <a:r>
              <a:rPr lang="it-IT" sz="2000" dirty="0">
                <a:solidFill>
                  <a:srgbClr val="FFFF00"/>
                </a:solidFill>
              </a:rPr>
              <a:t> to be </a:t>
            </a:r>
            <a:r>
              <a:rPr lang="it-IT" sz="2000" dirty="0" err="1">
                <a:solidFill>
                  <a:srgbClr val="FFFF00"/>
                </a:solidFill>
              </a:rPr>
              <a:t>tested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smtClean="0">
                <a:solidFill>
                  <a:srgbClr val="FFFF00"/>
                </a:solidFill>
              </a:rPr>
              <a:t>(green) </a:t>
            </a:r>
            <a:r>
              <a:rPr lang="it-IT" sz="2000" dirty="0">
                <a:solidFill>
                  <a:srgbClr val="FFFF00"/>
                </a:solidFill>
              </a:rPr>
              <a:t>on the </a:t>
            </a:r>
            <a:r>
              <a:rPr lang="it-IT" sz="2000" dirty="0" err="1">
                <a:solidFill>
                  <a:srgbClr val="FFFF00"/>
                </a:solidFill>
              </a:rPr>
              <a:t>basis</a:t>
            </a:r>
            <a:r>
              <a:rPr lang="it-IT" sz="2000" dirty="0">
                <a:solidFill>
                  <a:srgbClr val="FFFF00"/>
                </a:solidFill>
              </a:rPr>
              <a:t> of a </a:t>
            </a:r>
            <a:r>
              <a:rPr lang="it-IT" sz="2000" dirty="0" err="1">
                <a:solidFill>
                  <a:srgbClr val="FFFF00"/>
                </a:solidFill>
              </a:rPr>
              <a:t>comparison</a:t>
            </a:r>
            <a:r>
              <a:rPr lang="it-IT" sz="2000" dirty="0">
                <a:solidFill>
                  <a:srgbClr val="FFFF00"/>
                </a:solidFill>
              </a:rPr>
              <a:t> with a </a:t>
            </a:r>
            <a:r>
              <a:rPr lang="it-IT" sz="2000" dirty="0" err="1">
                <a:solidFill>
                  <a:srgbClr val="FFFF00"/>
                </a:solidFill>
              </a:rPr>
              <a:t>reference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genome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smtClean="0">
                <a:solidFill>
                  <a:srgbClr val="FFFF00"/>
                </a:solidFill>
              </a:rPr>
              <a:t>(</a:t>
            </a:r>
            <a:r>
              <a:rPr lang="it-IT" sz="2000" dirty="0" err="1" smtClean="0">
                <a:solidFill>
                  <a:srgbClr val="FFFF00"/>
                </a:solidFill>
              </a:rPr>
              <a:t>red</a:t>
            </a:r>
            <a:r>
              <a:rPr lang="it-IT" sz="2000" dirty="0" smtClean="0">
                <a:solidFill>
                  <a:srgbClr val="FFFF00"/>
                </a:solidFill>
              </a:rPr>
              <a:t>).</a:t>
            </a:r>
          </a:p>
          <a:p>
            <a:endParaRPr lang="it-IT" sz="2000" dirty="0">
              <a:solidFill>
                <a:srgbClr val="FFFF00"/>
              </a:solidFill>
            </a:endParaRPr>
          </a:p>
          <a:p>
            <a:r>
              <a:rPr lang="it-IT" sz="2000" dirty="0" err="1">
                <a:solidFill>
                  <a:srgbClr val="FFFF00"/>
                </a:solidFill>
              </a:rPr>
              <a:t>T</a:t>
            </a:r>
            <a:r>
              <a:rPr lang="it-IT" sz="2000" dirty="0" err="1" smtClean="0">
                <a:solidFill>
                  <a:srgbClr val="FFFF00"/>
                </a:solidFill>
              </a:rPr>
              <a:t>wo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differently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colored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fluorescent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probes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smtClean="0">
                <a:solidFill>
                  <a:srgbClr val="FFFF00"/>
                </a:solidFill>
              </a:rPr>
              <a:t>are </a:t>
            </a:r>
            <a:r>
              <a:rPr lang="it-IT" sz="2000" dirty="0" err="1" smtClean="0">
                <a:solidFill>
                  <a:srgbClr val="FFFF00"/>
                </a:solidFill>
              </a:rPr>
              <a:t>prepared</a:t>
            </a:r>
            <a:r>
              <a:rPr lang="it-IT" sz="2000" dirty="0" smtClean="0">
                <a:solidFill>
                  <a:srgbClr val="FFFF00"/>
                </a:solidFill>
              </a:rPr>
              <a:t>: </a:t>
            </a:r>
            <a:r>
              <a:rPr lang="it-IT" sz="2000" dirty="0" err="1" smtClean="0">
                <a:solidFill>
                  <a:srgbClr val="00B050"/>
                </a:solidFill>
              </a:rPr>
              <a:t>they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hybridize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simultaneously</a:t>
            </a:r>
            <a:r>
              <a:rPr lang="it-IT" sz="2000" dirty="0">
                <a:solidFill>
                  <a:srgbClr val="FFFF00"/>
                </a:solidFill>
              </a:rPr>
              <a:t> on </a:t>
            </a:r>
            <a:r>
              <a:rPr lang="it-IT" sz="2000" dirty="0" err="1">
                <a:solidFill>
                  <a:srgbClr val="FFFF00"/>
                </a:solidFill>
              </a:rPr>
              <a:t>chromosomes</a:t>
            </a:r>
            <a:r>
              <a:rPr lang="it-IT" sz="2000" dirty="0">
                <a:solidFill>
                  <a:srgbClr val="FFFF00"/>
                </a:solidFill>
              </a:rPr>
              <a:t>. </a:t>
            </a:r>
            <a:r>
              <a:rPr lang="it-IT" sz="2000" dirty="0" err="1">
                <a:solidFill>
                  <a:srgbClr val="FFFF00"/>
                </a:solidFill>
              </a:rPr>
              <a:t>If</a:t>
            </a:r>
            <a:r>
              <a:rPr lang="it-IT" sz="2000" dirty="0">
                <a:solidFill>
                  <a:srgbClr val="FFFF00"/>
                </a:solidFill>
              </a:rPr>
              <a:t> in a </a:t>
            </a:r>
            <a:r>
              <a:rPr lang="it-IT" sz="2000" dirty="0" err="1">
                <a:solidFill>
                  <a:srgbClr val="FFFF00"/>
                </a:solidFill>
              </a:rPr>
              <a:t>chromosomal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region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prevails</a:t>
            </a:r>
            <a:r>
              <a:rPr lang="it-IT" sz="2000" dirty="0">
                <a:solidFill>
                  <a:srgbClr val="FFFF00"/>
                </a:solidFill>
              </a:rPr>
              <a:t> the </a:t>
            </a:r>
            <a:r>
              <a:rPr lang="it-IT" sz="2000" dirty="0" smtClean="0">
                <a:solidFill>
                  <a:srgbClr val="FFFF00"/>
                </a:solidFill>
              </a:rPr>
              <a:t>color </a:t>
            </a:r>
            <a:r>
              <a:rPr lang="it-IT" sz="2000" dirty="0" err="1" smtClean="0">
                <a:solidFill>
                  <a:srgbClr val="FFFF00"/>
                </a:solidFill>
              </a:rPr>
              <a:t>related</a:t>
            </a:r>
            <a:r>
              <a:rPr lang="it-IT" sz="2000" dirty="0" smtClean="0">
                <a:solidFill>
                  <a:srgbClr val="FFFF00"/>
                </a:solidFill>
              </a:rPr>
              <a:t> to the </a:t>
            </a:r>
            <a:r>
              <a:rPr lang="it-IT" sz="2000" dirty="0" err="1" smtClean="0">
                <a:solidFill>
                  <a:srgbClr val="FFFF00"/>
                </a:solidFill>
              </a:rPr>
              <a:t>reference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genome</a:t>
            </a:r>
            <a:r>
              <a:rPr lang="it-IT" sz="2000" dirty="0">
                <a:solidFill>
                  <a:srgbClr val="FFFF00"/>
                </a:solidFill>
              </a:rPr>
              <a:t>  </a:t>
            </a:r>
            <a:r>
              <a:rPr lang="it-IT" sz="2000" dirty="0" smtClean="0">
                <a:solidFill>
                  <a:srgbClr val="FFFF00"/>
                </a:solidFill>
              </a:rPr>
              <a:t>(</a:t>
            </a:r>
            <a:r>
              <a:rPr lang="it-IT" sz="2000" dirty="0" err="1" smtClean="0">
                <a:solidFill>
                  <a:srgbClr val="FFFF00"/>
                </a:solidFill>
              </a:rPr>
              <a:t>red</a:t>
            </a:r>
            <a:r>
              <a:rPr lang="it-IT" sz="2000" dirty="0" smtClean="0">
                <a:solidFill>
                  <a:srgbClr val="FFFF00"/>
                </a:solidFill>
              </a:rPr>
              <a:t>) </a:t>
            </a:r>
            <a:r>
              <a:rPr lang="it-IT" sz="2000" dirty="0" err="1" smtClean="0">
                <a:solidFill>
                  <a:srgbClr val="FFFF00"/>
                </a:solidFill>
              </a:rPr>
              <a:t>this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means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that</a:t>
            </a:r>
            <a:r>
              <a:rPr lang="it-IT" sz="2000" dirty="0">
                <a:solidFill>
                  <a:srgbClr val="FFFF00"/>
                </a:solidFill>
              </a:rPr>
              <a:t> the </a:t>
            </a:r>
            <a:r>
              <a:rPr lang="it-IT" sz="2000" dirty="0" err="1">
                <a:solidFill>
                  <a:srgbClr val="FFFF00"/>
                </a:solidFill>
              </a:rPr>
              <a:t>genome</a:t>
            </a:r>
            <a:r>
              <a:rPr lang="it-IT" sz="2000" dirty="0">
                <a:solidFill>
                  <a:srgbClr val="FFFF00"/>
                </a:solidFill>
              </a:rPr>
              <a:t> to be </a:t>
            </a:r>
            <a:r>
              <a:rPr lang="it-IT" sz="2000" dirty="0" err="1">
                <a:solidFill>
                  <a:srgbClr val="FFFF00"/>
                </a:solidFill>
              </a:rPr>
              <a:t>tested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smtClean="0">
                <a:solidFill>
                  <a:srgbClr val="FFFF00"/>
                </a:solidFill>
              </a:rPr>
              <a:t>(green) </a:t>
            </a:r>
            <a:r>
              <a:rPr lang="it-IT" sz="2000" dirty="0" err="1">
                <a:solidFill>
                  <a:srgbClr val="FFFF00"/>
                </a:solidFill>
              </a:rPr>
              <a:t>has</a:t>
            </a:r>
            <a:r>
              <a:rPr lang="it-IT" sz="2000" dirty="0">
                <a:solidFill>
                  <a:srgbClr val="FFFF00"/>
                </a:solidFill>
              </a:rPr>
              <a:t> a </a:t>
            </a:r>
            <a:r>
              <a:rPr lang="it-IT" sz="2000" dirty="0" err="1">
                <a:solidFill>
                  <a:srgbClr val="FFFF00"/>
                </a:solidFill>
              </a:rPr>
              <a:t>deletion</a:t>
            </a:r>
            <a:r>
              <a:rPr lang="it-IT" sz="2000" dirty="0">
                <a:solidFill>
                  <a:srgbClr val="FFFF00"/>
                </a:solidFill>
              </a:rPr>
              <a:t> in </a:t>
            </a:r>
            <a:r>
              <a:rPr lang="it-IT" sz="2000" dirty="0" err="1">
                <a:solidFill>
                  <a:srgbClr val="FFFF00"/>
                </a:solidFill>
              </a:rPr>
              <a:t>that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region</a:t>
            </a:r>
            <a:r>
              <a:rPr lang="it-IT" sz="2000" dirty="0" smtClean="0">
                <a:solidFill>
                  <a:srgbClr val="FFFF00"/>
                </a:solidFill>
              </a:rPr>
              <a:t>. </a:t>
            </a:r>
            <a:r>
              <a:rPr lang="it-IT" sz="2000" dirty="0" err="1" smtClean="0">
                <a:solidFill>
                  <a:srgbClr val="FFFF00"/>
                </a:solidFill>
              </a:rPr>
              <a:t>Duplications</a:t>
            </a:r>
            <a:r>
              <a:rPr lang="it-IT" sz="2000" dirty="0" smtClean="0">
                <a:solidFill>
                  <a:srgbClr val="FFFF00"/>
                </a:solidFill>
              </a:rPr>
              <a:t> are </a:t>
            </a:r>
            <a:r>
              <a:rPr lang="it-IT" sz="2000" dirty="0" err="1" smtClean="0">
                <a:solidFill>
                  <a:srgbClr val="FFFF00"/>
                </a:solidFill>
              </a:rPr>
              <a:t>indicated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instead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by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smtClean="0">
                <a:solidFill>
                  <a:srgbClr val="00B050"/>
                </a:solidFill>
              </a:rPr>
              <a:t>the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prevalence</a:t>
            </a:r>
            <a:r>
              <a:rPr lang="it-IT" sz="2000" dirty="0" smtClean="0">
                <a:solidFill>
                  <a:srgbClr val="FFFF00"/>
                </a:solidFill>
              </a:rPr>
              <a:t> of the green color.</a:t>
            </a:r>
            <a:endParaRPr lang="it-IT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endParaRPr lang="it-IT" smtClean="0"/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192516" name="Picture 4" descr="G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2550" y="404813"/>
            <a:ext cx="776605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76200"/>
            <a:ext cx="9575800" cy="459100"/>
          </a:xfrm>
        </p:spPr>
        <p:txBody>
          <a:bodyPr/>
          <a:lstStyle/>
          <a:p>
            <a:r>
              <a:rPr lang="it-IT" sz="2600" dirty="0" smtClean="0"/>
              <a:t>The </a:t>
            </a:r>
            <a:r>
              <a:rPr lang="it-IT" sz="2600" dirty="0" err="1" smtClean="0"/>
              <a:t>karyotype</a:t>
            </a:r>
            <a:endParaRPr lang="it-IT" sz="2600" dirty="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85800"/>
            <a:ext cx="9245600" cy="3388620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karyotype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photographic</a:t>
            </a:r>
            <a:r>
              <a:rPr lang="it-IT" dirty="0"/>
              <a:t> </a:t>
            </a:r>
            <a:r>
              <a:rPr lang="it-IT" dirty="0" err="1"/>
              <a:t>reconstruction</a:t>
            </a:r>
            <a:r>
              <a:rPr lang="it-IT" dirty="0"/>
              <a:t> of the </a:t>
            </a:r>
            <a:r>
              <a:rPr lang="it-IT" dirty="0" err="1"/>
              <a:t>chromosomal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of an </a:t>
            </a:r>
            <a:r>
              <a:rPr lang="it-IT" dirty="0" err="1" smtClean="0"/>
              <a:t>individual</a:t>
            </a:r>
            <a:r>
              <a:rPr lang="it-IT" dirty="0" smtClean="0"/>
              <a:t>.</a:t>
            </a:r>
            <a:endParaRPr lang="it-IT" dirty="0"/>
          </a:p>
          <a:p>
            <a:r>
              <a:rPr lang="it-IT" dirty="0"/>
              <a:t>A </a:t>
            </a:r>
            <a:r>
              <a:rPr lang="it-IT" dirty="0" err="1">
                <a:solidFill>
                  <a:srgbClr val="FF0000"/>
                </a:solidFill>
              </a:rPr>
              <a:t>karyotype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photograph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individual's</a:t>
            </a:r>
            <a:r>
              <a:rPr lang="it-IT" dirty="0"/>
              <a:t> </a:t>
            </a:r>
            <a:r>
              <a:rPr lang="it-IT" dirty="0" err="1" smtClean="0"/>
              <a:t>chromosomes</a:t>
            </a:r>
            <a:r>
              <a:rPr lang="it-IT" dirty="0" smtClean="0"/>
              <a:t>, </a:t>
            </a:r>
            <a:r>
              <a:rPr lang="it-IT" dirty="0" err="1" smtClean="0"/>
              <a:t>duplicated</a:t>
            </a:r>
            <a:r>
              <a:rPr lang="it-IT" dirty="0" smtClean="0"/>
              <a:t> </a:t>
            </a:r>
            <a:r>
              <a:rPr lang="it-IT" dirty="0"/>
              <a:t>and </a:t>
            </a:r>
            <a:r>
              <a:rPr lang="it-IT" dirty="0" err="1"/>
              <a:t>condensed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appear</a:t>
            </a:r>
            <a:r>
              <a:rPr lang="it-IT" dirty="0"/>
              <a:t> under a </a:t>
            </a:r>
            <a:r>
              <a:rPr lang="it-IT" dirty="0" err="1"/>
              <a:t>microscope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smtClean="0"/>
              <a:t>the </a:t>
            </a:r>
            <a:r>
              <a:rPr lang="it-IT" dirty="0" err="1" smtClean="0"/>
              <a:t>mitotic</a:t>
            </a:r>
            <a:r>
              <a:rPr lang="it-IT" dirty="0" smtClean="0"/>
              <a:t> </a:t>
            </a:r>
            <a:r>
              <a:rPr lang="it-IT" dirty="0" err="1" smtClean="0"/>
              <a:t>metaphase</a:t>
            </a:r>
            <a:r>
              <a:rPr lang="it-IT" dirty="0" smtClean="0"/>
              <a:t> (</a:t>
            </a:r>
            <a:r>
              <a:rPr lang="it-IT" dirty="0" err="1" smtClean="0"/>
              <a:t>highest</a:t>
            </a:r>
            <a:r>
              <a:rPr lang="it-IT" dirty="0" smtClean="0"/>
              <a:t> </a:t>
            </a:r>
            <a:r>
              <a:rPr lang="it-IT" dirty="0" err="1" smtClean="0"/>
              <a:t>condensation</a:t>
            </a:r>
            <a:r>
              <a:rPr lang="it-IT" dirty="0" smtClean="0"/>
              <a:t> state), are </a:t>
            </a:r>
            <a:r>
              <a:rPr lang="it-IT" dirty="0" err="1"/>
              <a:t>sorted</a:t>
            </a:r>
            <a:r>
              <a:rPr lang="it-IT" dirty="0"/>
              <a:t> by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/>
              <a:t>size</a:t>
            </a:r>
            <a:r>
              <a:rPr lang="it-IT" dirty="0"/>
              <a:t> and </a:t>
            </a:r>
            <a:r>
              <a:rPr lang="it-IT" dirty="0" err="1"/>
              <a:t>shape</a:t>
            </a:r>
            <a:r>
              <a:rPr lang="it-IT" dirty="0"/>
              <a:t>.</a:t>
            </a:r>
          </a:p>
        </p:txBody>
      </p:sp>
      <p:pic>
        <p:nvPicPr>
          <p:cNvPr id="63492" name="Picture 2" descr="cariotipo inversión del cromosoma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3613" y="3810000"/>
            <a:ext cx="354647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0800" y="0"/>
            <a:ext cx="2282825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886200"/>
            <a:ext cx="9740900" cy="2743200"/>
            <a:chOff x="0" y="2448"/>
            <a:chExt cx="5664" cy="1728"/>
          </a:xfrm>
        </p:grpSpPr>
        <p:pic>
          <p:nvPicPr>
            <p:cNvPr id="193546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2448"/>
              <a:ext cx="5568" cy="1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3547" name="Rectangle 5"/>
            <p:cNvSpPr>
              <a:spLocks noChangeArrowheads="1"/>
            </p:cNvSpPr>
            <p:nvPr/>
          </p:nvSpPr>
          <p:spPr bwMode="auto">
            <a:xfrm>
              <a:off x="2640" y="2544"/>
              <a:ext cx="3024" cy="163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</p:grpSp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11600"/>
            <a:ext cx="957580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9" name="Oval 7"/>
          <p:cNvSpPr>
            <a:spLocks noChangeArrowheads="1"/>
          </p:cNvSpPr>
          <p:nvPr/>
        </p:nvSpPr>
        <p:spPr bwMode="auto">
          <a:xfrm>
            <a:off x="8502650" y="4953000"/>
            <a:ext cx="1073150" cy="1295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74760" name="Oval 8"/>
          <p:cNvSpPr>
            <a:spLocks noChangeArrowheads="1"/>
          </p:cNvSpPr>
          <p:nvPr/>
        </p:nvSpPr>
        <p:spPr bwMode="auto">
          <a:xfrm>
            <a:off x="6026150" y="4953000"/>
            <a:ext cx="1073150" cy="1295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>
              <a:solidFill>
                <a:srgbClr val="FF0000"/>
              </a:solidFill>
            </a:endParaRP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495300" y="6248400"/>
            <a:ext cx="3416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800" b="1">
                <a:solidFill>
                  <a:srgbClr val="FFFF00"/>
                </a:solidFill>
              </a:rPr>
              <a:t>1     2     3       4         5</a:t>
            </a:r>
          </a:p>
        </p:txBody>
      </p:sp>
      <p:sp>
        <p:nvSpPr>
          <p:cNvPr id="74762" name="Oval 10"/>
          <p:cNvSpPr>
            <a:spLocks noChangeArrowheads="1"/>
          </p:cNvSpPr>
          <p:nvPr/>
        </p:nvSpPr>
        <p:spPr bwMode="auto">
          <a:xfrm>
            <a:off x="0" y="3886200"/>
            <a:ext cx="4870450" cy="1447800"/>
          </a:xfrm>
          <a:prstGeom prst="ellips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>
              <a:solidFill>
                <a:srgbClr val="FF0000"/>
              </a:solidFill>
            </a:endParaRPr>
          </a:p>
        </p:txBody>
      </p:sp>
      <p:sp>
        <p:nvSpPr>
          <p:cNvPr id="74763" name="Oval 11"/>
          <p:cNvSpPr>
            <a:spLocks noChangeArrowheads="1"/>
          </p:cNvSpPr>
          <p:nvPr/>
        </p:nvSpPr>
        <p:spPr bwMode="auto">
          <a:xfrm>
            <a:off x="0" y="5181600"/>
            <a:ext cx="4870450" cy="1676400"/>
          </a:xfrm>
          <a:prstGeom prst="ellipse">
            <a:avLst/>
          </a:prstGeom>
          <a:noFill/>
          <a:ln w="38100">
            <a:solidFill>
              <a:srgbClr val="CAE8DF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it-IT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over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 animBg="1"/>
      <p:bldP spid="74760" grpId="0" animBg="1" autoUpdateAnimBg="0"/>
      <p:bldP spid="74761" grpId="0" autoUpdateAnimBg="0"/>
      <p:bldP spid="74762" grpId="0" animBg="1" autoUpdateAnimBg="0"/>
      <p:bldP spid="74763" grpId="0" animBg="1" autoUpdateAnimBg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7663"/>
            <a:ext cx="9906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1026" descr="detail%20oligoarr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8850" y="1241425"/>
            <a:ext cx="734695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1" name="Picture 1027" descr="schem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7650" y="1295400"/>
            <a:ext cx="1447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8" name="Rectangle 1028"/>
          <p:cNvSpPr>
            <a:spLocks noChangeArrowheads="1"/>
          </p:cNvSpPr>
          <p:nvPr/>
        </p:nvSpPr>
        <p:spPr bwMode="auto">
          <a:xfrm>
            <a:off x="1488259" y="84138"/>
            <a:ext cx="76867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n-US" sz="2000" dirty="0">
                <a:solidFill>
                  <a:srgbClr val="000000"/>
                </a:solidFill>
                <a:latin typeface="Times" pitchFamily="1" charset="0"/>
                <a:ea typeface="ＭＳ Ｐゴシック"/>
                <a:cs typeface="ＭＳ Ｐゴシック"/>
              </a:rPr>
              <a:t>The array interrogates in a single experiment thousands portions of DNA</a:t>
            </a:r>
          </a:p>
          <a:p>
            <a:pPr algn="ctr" defTabSz="457200"/>
            <a:r>
              <a:rPr lang="en-US" sz="2000" dirty="0">
                <a:solidFill>
                  <a:srgbClr val="000000"/>
                </a:solidFill>
                <a:latin typeface="Times" pitchFamily="1" charset="0"/>
                <a:ea typeface="ＭＳ Ｐゴシック"/>
                <a:cs typeface="ＭＳ Ｐゴシック"/>
              </a:rPr>
              <a:t>that cover the entire genome at very high resolution </a:t>
            </a:r>
          </a:p>
          <a:p>
            <a:pPr algn="ctr" defTabSz="457200"/>
            <a:r>
              <a:rPr lang="en-US" sz="2000" dirty="0">
                <a:solidFill>
                  <a:srgbClr val="000000"/>
                </a:solidFill>
                <a:latin typeface="Times" pitchFamily="1" charset="0"/>
                <a:ea typeface="ＭＳ Ｐゴシック"/>
                <a:cs typeface="ＭＳ Ｐゴシック"/>
              </a:rPr>
              <a:t>(100 kb, 20 kb, 1 kb, …)</a:t>
            </a:r>
          </a:p>
        </p:txBody>
      </p:sp>
      <p:sp>
        <p:nvSpPr>
          <p:cNvPr id="217093" name="Rectangle 1029"/>
          <p:cNvSpPr>
            <a:spLocks noChangeArrowheads="1"/>
          </p:cNvSpPr>
          <p:nvPr/>
        </p:nvSpPr>
        <p:spPr bwMode="auto">
          <a:xfrm>
            <a:off x="130175" y="6400800"/>
            <a:ext cx="8948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2000" b="1">
                <a:solidFill>
                  <a:srgbClr val="0C5576"/>
                </a:solidFill>
                <a:latin typeface="Calibri" pitchFamily="34" charset="0"/>
                <a:ea typeface="ＭＳ Ｐゴシック"/>
                <a:cs typeface="ＭＳ Ｐゴシック"/>
              </a:rPr>
              <a:t>deletions/duplications easily detectable; balanced rearrangements not detectable</a:t>
            </a:r>
            <a:r>
              <a:rPr lang="en-US" sz="18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10" name="Gruppo 7"/>
          <p:cNvGrpSpPr>
            <a:grpSpLocks/>
          </p:cNvGrpSpPr>
          <p:nvPr/>
        </p:nvGrpSpPr>
        <p:grpSpPr bwMode="auto">
          <a:xfrm>
            <a:off x="658813" y="569913"/>
            <a:ext cx="8772525" cy="5834062"/>
            <a:chOff x="608008" y="541650"/>
            <a:chExt cx="8097842" cy="5834182"/>
          </a:xfrm>
        </p:grpSpPr>
        <p:pic>
          <p:nvPicPr>
            <p:cNvPr id="196613" name="Picture 2" descr="fish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80185" y="4162425"/>
              <a:ext cx="3325665" cy="221340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96614" name="Picture 2" descr="PW.jpg                                                         00000010Prof.ssa Zuffardi              ABA78158: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67375" y="541650"/>
              <a:ext cx="3038475" cy="2614300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196615" name="Picture 13" descr="Del 7q11 e Williams.psd                                        00000010Macintosh HD                   ABA78158: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8008" y="1479550"/>
              <a:ext cx="4618042" cy="4745038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196611" name="WordArt 4"/>
          <p:cNvSpPr>
            <a:spLocks noChangeArrowheads="1" noChangeShapeType="1" noTextEdit="1"/>
          </p:cNvSpPr>
          <p:nvPr/>
        </p:nvSpPr>
        <p:spPr bwMode="auto">
          <a:xfrm>
            <a:off x="1604963" y="3543300"/>
            <a:ext cx="68230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F293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Microdeletion syndromes</a:t>
            </a:r>
          </a:p>
        </p:txBody>
      </p:sp>
      <p:sp>
        <p:nvSpPr>
          <p:cNvPr id="196612" name="CasellaDiTesto 1"/>
          <p:cNvSpPr txBox="1">
            <a:spLocks noChangeArrowheads="1"/>
          </p:cNvSpPr>
          <p:nvPr/>
        </p:nvSpPr>
        <p:spPr bwMode="auto">
          <a:xfrm>
            <a:off x="354013" y="279400"/>
            <a:ext cx="5400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sz="1800" b="1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High resolution banding (1980) and </a:t>
            </a:r>
          </a:p>
          <a:p>
            <a:pPr defTabSz="457200"/>
            <a:r>
              <a:rPr lang="en-US" sz="1800" b="1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                                                    FISH technologies (1990)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: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951360" y="2060848"/>
            <a:ext cx="227344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</a:rPr>
              <a:t>c</a:t>
            </a:r>
            <a:r>
              <a:rPr lang="it-IT" sz="2000" dirty="0" err="1" smtClean="0">
                <a:solidFill>
                  <a:schemeClr val="bg1"/>
                </a:solidFill>
              </a:rPr>
              <a:t>entromeric</a:t>
            </a:r>
            <a:r>
              <a:rPr lang="it-IT" sz="2000" dirty="0" smtClean="0">
                <a:solidFill>
                  <a:schemeClr val="bg1"/>
                </a:solidFill>
              </a:rPr>
              <a:t> probe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92560" y="2564904"/>
            <a:ext cx="100811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elastine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18"/>
          <p:cNvSpPr txBox="1">
            <a:spLocks noChangeArrowheads="1"/>
          </p:cNvSpPr>
          <p:nvPr/>
        </p:nvSpPr>
        <p:spPr bwMode="auto">
          <a:xfrm>
            <a:off x="6191250" y="5368925"/>
            <a:ext cx="1668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it-IT" sz="20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del(22)(q11.2)</a:t>
            </a:r>
          </a:p>
        </p:txBody>
      </p:sp>
      <p:pic>
        <p:nvPicPr>
          <p:cNvPr id="197635" name="Picture 7" descr="6a00d83451586c69e200e54f7f34d88834-800w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7175" y="3048000"/>
            <a:ext cx="34671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6" name="Picture 12" descr="Slid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2588" y="477838"/>
            <a:ext cx="26352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7" name="Picture 19" descr="sindrome de angelman 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3338" y="477838"/>
            <a:ext cx="23304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8" name="Text Box 20"/>
          <p:cNvSpPr txBox="1">
            <a:spLocks noChangeArrowheads="1"/>
          </p:cNvSpPr>
          <p:nvPr/>
        </p:nvSpPr>
        <p:spPr bwMode="auto">
          <a:xfrm>
            <a:off x="4305300" y="2738438"/>
            <a:ext cx="2228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it-IT" sz="200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del(15)(q11-13)</a:t>
            </a:r>
          </a:p>
        </p:txBody>
      </p:sp>
      <p:grpSp>
        <p:nvGrpSpPr>
          <p:cNvPr id="197639" name="Group 19"/>
          <p:cNvGrpSpPr>
            <a:grpSpLocks/>
          </p:cNvGrpSpPr>
          <p:nvPr/>
        </p:nvGrpSpPr>
        <p:grpSpPr bwMode="auto">
          <a:xfrm>
            <a:off x="631825" y="1506538"/>
            <a:ext cx="1816100" cy="2781300"/>
            <a:chOff x="134" y="1488"/>
            <a:chExt cx="1056" cy="1752"/>
          </a:xfrm>
        </p:grpSpPr>
        <p:sp>
          <p:nvSpPr>
            <p:cNvPr id="197641" name="Text Box 15"/>
            <p:cNvSpPr txBox="1">
              <a:spLocks noChangeArrowheads="1"/>
            </p:cNvSpPr>
            <p:nvPr/>
          </p:nvSpPr>
          <p:spPr bwMode="auto">
            <a:xfrm>
              <a:off x="134" y="2988"/>
              <a:ext cx="97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/>
              <a:r>
                <a:rPr lang="it-IT" sz="2000">
                  <a:solidFill>
                    <a:srgbClr val="000000"/>
                  </a:solidFill>
                  <a:latin typeface="Calibri" pitchFamily="34" charset="0"/>
                  <a:ea typeface="ＭＳ Ｐゴシック"/>
                  <a:cs typeface="ＭＳ Ｐゴシック"/>
                </a:rPr>
                <a:t>del(7)(q11.23)</a:t>
              </a:r>
            </a:p>
          </p:txBody>
        </p:sp>
        <p:pic>
          <p:nvPicPr>
            <p:cNvPr id="197642" name="Picture 18" descr="williams_syndrome_original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2" y="1488"/>
              <a:ext cx="998" cy="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7640" name="CasellaDiTesto 17"/>
          <p:cNvSpPr txBox="1">
            <a:spLocks noChangeArrowheads="1"/>
          </p:cNvSpPr>
          <p:nvPr/>
        </p:nvSpPr>
        <p:spPr bwMode="auto">
          <a:xfrm>
            <a:off x="5160963" y="5813425"/>
            <a:ext cx="41798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/>
            <a:r>
              <a:rPr lang="en-US" sz="1400">
                <a:solidFill>
                  <a:srgbClr val="C0504D"/>
                </a:solidFill>
                <a:latin typeface="Comic Sans MS" pitchFamily="66" charset="0"/>
                <a:ea typeface="ＭＳ Ｐゴシック"/>
                <a:cs typeface="ＭＳ Ｐゴシック"/>
              </a:rPr>
              <a:t>Clinicians started to request FISH analysis</a:t>
            </a:r>
          </a:p>
          <a:p>
            <a:pPr algn="ctr" defTabSz="457200"/>
            <a:r>
              <a:rPr lang="en-US" sz="1400">
                <a:solidFill>
                  <a:srgbClr val="C0504D"/>
                </a:solidFill>
                <a:latin typeface="Comic Sans MS" pitchFamily="66" charset="0"/>
                <a:ea typeface="ＭＳ Ｐゴシック"/>
                <a:cs typeface="ＭＳ Ｐゴシック"/>
              </a:rPr>
              <a:t>for patients having even minor signs related</a:t>
            </a:r>
          </a:p>
          <a:p>
            <a:pPr algn="ctr" defTabSz="457200"/>
            <a:r>
              <a:rPr lang="en-US" sz="1400">
                <a:solidFill>
                  <a:srgbClr val="C0504D"/>
                </a:solidFill>
                <a:latin typeface="Comic Sans MS" pitchFamily="66" charset="0"/>
                <a:ea typeface="ＭＳ Ｐゴシック"/>
                <a:cs typeface="ＭＳ Ｐゴシック"/>
              </a:rPr>
              <a:t>to these syndromes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428625"/>
            <a:ext cx="8866187" cy="10509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MAIN MICRODELETION SYNDROMES</a:t>
            </a:r>
            <a:endParaRPr lang="it-IT" sz="3200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194" name="Object 19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3447512130"/>
              </p:ext>
            </p:extLst>
          </p:nvPr>
        </p:nvGraphicFramePr>
        <p:xfrm>
          <a:off x="0" y="1962150"/>
          <a:ext cx="9447213" cy="357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1" name="Document" r:id="rId5" imgW="6612651" imgH="2502084" progId="Word.Document.8">
                  <p:embed/>
                </p:oleObj>
              </mc:Choice>
              <mc:Fallback>
                <p:oleObj name="Document" r:id="rId5" imgW="6612651" imgH="2502084" progId="Word.Document.8">
                  <p:embed/>
                  <p:pic>
                    <p:nvPicPr>
                      <p:cNvPr id="0" name="Object 1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62150"/>
                        <a:ext cx="9447213" cy="357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333542" y="2195572"/>
            <a:ext cx="15312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800" b="1" dirty="0" smtClean="0"/>
              <a:t>SYNDROME</a:t>
            </a:r>
            <a:endParaRPr lang="it-IT" sz="18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160913" y="1988840"/>
            <a:ext cx="230425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800" b="1" dirty="0" smtClean="0"/>
              <a:t>CHROMOSOMAL</a:t>
            </a:r>
          </a:p>
          <a:p>
            <a:r>
              <a:rPr lang="it-IT" sz="1800" b="1" dirty="0" smtClean="0"/>
              <a:t>LOCALIZATION</a:t>
            </a:r>
            <a:endParaRPr lang="it-IT" sz="18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761499" y="1988840"/>
            <a:ext cx="222394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800" b="1" dirty="0" smtClean="0"/>
              <a:t>PATIENTS WITH</a:t>
            </a:r>
          </a:p>
          <a:p>
            <a:r>
              <a:rPr lang="it-IT" sz="1800" b="1" dirty="0" smtClean="0"/>
              <a:t>MICRODELETION</a:t>
            </a:r>
            <a:endParaRPr lang="it-IT" sz="18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568625" y="3748970"/>
            <a:ext cx="223224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2000" dirty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76200"/>
            <a:ext cx="899795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z="3200" smtClean="0">
                <a:solidFill>
                  <a:schemeClr val="accent2"/>
                </a:solidFill>
              </a:rPr>
              <a:t>Imprinting</a:t>
            </a:r>
          </a:p>
        </p:txBody>
      </p:sp>
      <p:pic>
        <p:nvPicPr>
          <p:cNvPr id="198659" name="Picture 3" descr="jh039165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0" y="781050"/>
            <a:ext cx="883285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76200"/>
            <a:ext cx="8997950" cy="609600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z="3200" smtClean="0">
                <a:solidFill>
                  <a:schemeClr val="accent2"/>
                </a:solidFill>
              </a:rPr>
              <a:t>Imprinting</a:t>
            </a:r>
          </a:p>
        </p:txBody>
      </p:sp>
      <p:sp>
        <p:nvSpPr>
          <p:cNvPr id="2" name="Rettangolo 1"/>
          <p:cNvSpPr/>
          <p:nvPr/>
        </p:nvSpPr>
        <p:spPr>
          <a:xfrm>
            <a:off x="416496" y="980728"/>
            <a:ext cx="9145016" cy="5262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800" dirty="0" smtClean="0">
                <a:solidFill>
                  <a:srgbClr val="FFFF00"/>
                </a:solidFill>
              </a:rPr>
              <a:t>In </a:t>
            </a:r>
            <a:r>
              <a:rPr lang="it-IT" sz="2800" dirty="0" err="1" smtClean="0">
                <a:solidFill>
                  <a:srgbClr val="FFFF00"/>
                </a:solidFill>
              </a:rPr>
              <a:t>primordial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germ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cells</a:t>
            </a:r>
            <a:r>
              <a:rPr lang="it-IT" sz="2800" dirty="0" smtClean="0">
                <a:solidFill>
                  <a:srgbClr val="FFFF00"/>
                </a:solidFill>
              </a:rPr>
              <a:t> imprinting </a:t>
            </a:r>
            <a:r>
              <a:rPr lang="it-IT" sz="2800" dirty="0" err="1">
                <a:solidFill>
                  <a:srgbClr val="FFFF00"/>
                </a:solidFill>
              </a:rPr>
              <a:t>is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completely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erased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>
                <a:solidFill>
                  <a:srgbClr val="FFFF00"/>
                </a:solidFill>
              </a:rPr>
              <a:t>and DNA </a:t>
            </a:r>
            <a:r>
              <a:rPr lang="it-IT" sz="2800" dirty="0" err="1">
                <a:solidFill>
                  <a:srgbClr val="FFFF00"/>
                </a:solidFill>
              </a:rPr>
              <a:t>is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demethylated</a:t>
            </a:r>
            <a:endParaRPr lang="it-IT" sz="2800" dirty="0" smtClean="0">
              <a:solidFill>
                <a:srgbClr val="FFFF00"/>
              </a:solidFill>
            </a:endParaRPr>
          </a:p>
          <a:p>
            <a:endParaRPr lang="it-IT" sz="2800" dirty="0">
              <a:solidFill>
                <a:srgbClr val="FFFF00"/>
              </a:solidFill>
            </a:endParaRPr>
          </a:p>
          <a:p>
            <a:r>
              <a:rPr lang="it-IT" sz="2800" dirty="0" smtClean="0">
                <a:solidFill>
                  <a:srgbClr val="9F2936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800" dirty="0" err="1" smtClean="0">
                <a:solidFill>
                  <a:srgbClr val="FFFF00"/>
                </a:solidFill>
              </a:rPr>
              <a:t>Later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>
                <a:solidFill>
                  <a:srgbClr val="FFFF00"/>
                </a:solidFill>
              </a:rPr>
              <a:t>in the </a:t>
            </a:r>
            <a:r>
              <a:rPr lang="it-IT" sz="2800" dirty="0" smtClean="0">
                <a:solidFill>
                  <a:srgbClr val="FFFF00"/>
                </a:solidFill>
              </a:rPr>
              <a:t>male </a:t>
            </a:r>
            <a:r>
              <a:rPr lang="it-IT" sz="2800" dirty="0" err="1" smtClean="0">
                <a:solidFill>
                  <a:srgbClr val="FFFF00"/>
                </a:solidFill>
              </a:rPr>
              <a:t>germline</a:t>
            </a:r>
            <a:r>
              <a:rPr lang="it-IT" sz="2800" dirty="0" smtClean="0">
                <a:solidFill>
                  <a:srgbClr val="FFFF00"/>
                </a:solidFill>
              </a:rPr>
              <a:t> a new imprinting </a:t>
            </a:r>
            <a:r>
              <a:rPr lang="it-IT" sz="2800" dirty="0">
                <a:solidFill>
                  <a:srgbClr val="FFFF00"/>
                </a:solidFill>
              </a:rPr>
              <a:t>pattern </a:t>
            </a:r>
            <a:r>
              <a:rPr lang="it-IT" sz="2800" dirty="0" err="1">
                <a:solidFill>
                  <a:srgbClr val="FFFF00"/>
                </a:solidFill>
              </a:rPr>
              <a:t>is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determined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that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>
                <a:solidFill>
                  <a:srgbClr val="FFFF00"/>
                </a:solidFill>
              </a:rPr>
              <a:t>in some loci </a:t>
            </a:r>
            <a:r>
              <a:rPr lang="it-IT" sz="2800" dirty="0" err="1">
                <a:solidFill>
                  <a:srgbClr val="FFFF00"/>
                </a:solidFill>
              </a:rPr>
              <a:t>is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complementary</a:t>
            </a:r>
            <a:r>
              <a:rPr lang="it-IT" sz="2800" dirty="0">
                <a:solidFill>
                  <a:srgbClr val="FFFF00"/>
                </a:solidFill>
              </a:rPr>
              <a:t> to </a:t>
            </a:r>
            <a:r>
              <a:rPr lang="it-IT" sz="2800" dirty="0" err="1">
                <a:solidFill>
                  <a:srgbClr val="FFFF00"/>
                </a:solidFill>
              </a:rPr>
              <a:t>that</a:t>
            </a:r>
            <a:r>
              <a:rPr lang="it-IT" sz="2800" dirty="0">
                <a:solidFill>
                  <a:srgbClr val="FFFF00"/>
                </a:solidFill>
              </a:rPr>
              <a:t> of the </a:t>
            </a:r>
            <a:r>
              <a:rPr lang="it-IT" sz="2800" dirty="0" err="1">
                <a:solidFill>
                  <a:srgbClr val="FFFF00"/>
                </a:solidFill>
              </a:rPr>
              <a:t>female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germline</a:t>
            </a:r>
            <a:endParaRPr lang="it-IT" sz="2800" dirty="0" smtClean="0">
              <a:solidFill>
                <a:srgbClr val="FFFF00"/>
              </a:solidFill>
            </a:endParaRPr>
          </a:p>
          <a:p>
            <a:endParaRPr lang="it-IT" sz="2800" dirty="0">
              <a:solidFill>
                <a:srgbClr val="FFFF00"/>
              </a:solidFill>
            </a:endParaRPr>
          </a:p>
          <a:p>
            <a:r>
              <a:rPr lang="it-IT" sz="2800" dirty="0" smtClean="0">
                <a:solidFill>
                  <a:srgbClr val="9F2936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800" dirty="0" smtClean="0">
                <a:solidFill>
                  <a:srgbClr val="FFFF00"/>
                </a:solidFill>
              </a:rPr>
              <a:t>The </a:t>
            </a:r>
            <a:r>
              <a:rPr lang="it-IT" sz="2800" dirty="0" err="1">
                <a:solidFill>
                  <a:srgbClr val="FFFF00"/>
                </a:solidFill>
              </a:rPr>
              <a:t>chromosomes</a:t>
            </a:r>
            <a:r>
              <a:rPr lang="it-IT" sz="2800" dirty="0">
                <a:solidFill>
                  <a:srgbClr val="FFFF00"/>
                </a:solidFill>
              </a:rPr>
              <a:t> on </a:t>
            </a:r>
            <a:r>
              <a:rPr lang="it-IT" sz="2800" dirty="0" err="1" smtClean="0">
                <a:solidFill>
                  <a:srgbClr val="FFFF00"/>
                </a:solidFill>
              </a:rPr>
              <a:t>which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>
                <a:solidFill>
                  <a:srgbClr val="FFFF00"/>
                </a:solidFill>
              </a:rPr>
              <a:t>the imprinting  </a:t>
            </a:r>
            <a:r>
              <a:rPr lang="it-IT" sz="2800" dirty="0" err="1">
                <a:solidFill>
                  <a:srgbClr val="FFFF00"/>
                </a:solidFill>
              </a:rPr>
              <a:t>occurs</a:t>
            </a:r>
            <a:r>
              <a:rPr lang="it-IT" sz="2800" dirty="0">
                <a:solidFill>
                  <a:srgbClr val="FFFF00"/>
                </a:solidFill>
              </a:rPr>
              <a:t> (7, 11, 15) </a:t>
            </a:r>
            <a:r>
              <a:rPr lang="it-IT" sz="2800" dirty="0" err="1">
                <a:solidFill>
                  <a:srgbClr val="FFFF00"/>
                </a:solidFill>
              </a:rPr>
              <a:t>will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retain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this</a:t>
            </a:r>
            <a:r>
              <a:rPr lang="it-IT" sz="2800" dirty="0">
                <a:solidFill>
                  <a:srgbClr val="FFFF00"/>
                </a:solidFill>
              </a:rPr>
              <a:t> pattern and </a:t>
            </a:r>
            <a:r>
              <a:rPr lang="it-IT" sz="2800" dirty="0" err="1" smtClean="0">
                <a:solidFill>
                  <a:srgbClr val="FFFF00"/>
                </a:solidFill>
              </a:rPr>
              <a:t>will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reproduce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it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at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each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mitosis</a:t>
            </a:r>
            <a:endParaRPr lang="it-IT" sz="2800" dirty="0" smtClean="0">
              <a:solidFill>
                <a:srgbClr val="FFFF00"/>
              </a:solidFill>
            </a:endParaRPr>
          </a:p>
          <a:p>
            <a:endParaRPr lang="it-IT" sz="2800" dirty="0">
              <a:solidFill>
                <a:srgbClr val="FFFF00"/>
              </a:solidFill>
            </a:endParaRPr>
          </a:p>
          <a:p>
            <a:r>
              <a:rPr lang="it-IT" sz="2800" dirty="0" smtClean="0">
                <a:solidFill>
                  <a:srgbClr val="9F2936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800" dirty="0" err="1" smtClean="0">
                <a:solidFill>
                  <a:srgbClr val="FFFF00"/>
                </a:solidFill>
              </a:rPr>
              <a:t>You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>
                <a:solidFill>
                  <a:srgbClr val="FFFF00"/>
                </a:solidFill>
              </a:rPr>
              <a:t>can </a:t>
            </a:r>
            <a:r>
              <a:rPr lang="it-IT" sz="2800" dirty="0" err="1">
                <a:solidFill>
                  <a:srgbClr val="FFFF00"/>
                </a:solidFill>
              </a:rPr>
              <a:t>always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distinguish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between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maternal</a:t>
            </a:r>
            <a:r>
              <a:rPr lang="it-IT" sz="2800" dirty="0">
                <a:solidFill>
                  <a:srgbClr val="FFFF00"/>
                </a:solidFill>
              </a:rPr>
              <a:t> and </a:t>
            </a:r>
            <a:r>
              <a:rPr lang="it-IT" sz="2800" dirty="0" err="1">
                <a:solidFill>
                  <a:srgbClr val="FFFF00"/>
                </a:solidFill>
              </a:rPr>
              <a:t>paternal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chromosome</a:t>
            </a:r>
            <a:r>
              <a:rPr lang="it-IT" sz="2800" dirty="0">
                <a:solidFill>
                  <a:srgbClr val="FFFF00"/>
                </a:solidFill>
              </a:rPr>
              <a:t> gene </a:t>
            </a:r>
            <a:r>
              <a:rPr lang="it-IT" sz="2800" dirty="0" err="1">
                <a:solidFill>
                  <a:srgbClr val="FFFF00"/>
                </a:solidFill>
              </a:rPr>
              <a:t>expression</a:t>
            </a:r>
            <a:endParaRPr lang="it-IT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357188"/>
            <a:ext cx="8866187" cy="1050925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z="3200" dirty="0" err="1" smtClean="0">
                <a:solidFill>
                  <a:schemeClr val="accent2"/>
                </a:solidFill>
              </a:rPr>
              <a:t>Uniparental</a:t>
            </a:r>
            <a:r>
              <a:rPr lang="it-IT" sz="3200" dirty="0" smtClean="0">
                <a:solidFill>
                  <a:schemeClr val="accent2"/>
                </a:solidFill>
              </a:rPr>
              <a:t> </a:t>
            </a:r>
            <a:r>
              <a:rPr lang="it-IT" sz="3200" dirty="0" err="1" smtClean="0">
                <a:solidFill>
                  <a:schemeClr val="accent2"/>
                </a:solidFill>
              </a:rPr>
              <a:t>disomy</a:t>
            </a:r>
            <a:endParaRPr lang="it-IT" sz="3200" dirty="0" smtClean="0">
              <a:solidFill>
                <a:schemeClr val="accent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42950" y="2028825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ED3742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it-IT" smtClean="0">
                <a:solidFill>
                  <a:srgbClr val="FFFF00"/>
                </a:solidFill>
                <a:ea typeface="ＭＳ Ｐゴシック"/>
                <a:cs typeface="ＭＳ Ｐゴシック"/>
              </a:rPr>
              <a:t>Two copies of the same chromosome are inherited from only one parent</a:t>
            </a:r>
          </a:p>
          <a:p>
            <a:pPr eaLnBrk="1" hangingPunct="1"/>
            <a:endParaRPr lang="it-IT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smtClean="0">
                <a:solidFill>
                  <a:srgbClr val="00B050"/>
                </a:solidFill>
                <a:ea typeface="ＭＳ Ｐゴシック"/>
                <a:cs typeface="ＭＳ Ｐゴシック"/>
              </a:rPr>
              <a:t>It often </a:t>
            </a:r>
            <a:r>
              <a:rPr lang="it-IT" smtClean="0">
                <a:solidFill>
                  <a:srgbClr val="FFFF00"/>
                </a:solidFill>
                <a:ea typeface="ＭＳ Ｐゴシック"/>
                <a:cs typeface="ＭＳ Ｐゴシック"/>
              </a:rPr>
              <a:t>occurs through a transient trisomic stage, followed by </a:t>
            </a:r>
            <a:r>
              <a:rPr lang="it-IT" smtClean="0">
                <a:solidFill>
                  <a:srgbClr val="00B050"/>
                </a:solidFill>
                <a:ea typeface="ＭＳ Ｐゴシック"/>
                <a:cs typeface="ＭＳ Ｐゴシック"/>
              </a:rPr>
              <a:t>a</a:t>
            </a:r>
            <a:r>
              <a:rPr lang="it-IT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loss of the single chromosome and maintainance of the double chromosome</a:t>
            </a:r>
            <a:endParaRPr lang="it-IT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/>
          </p:nvPr>
        </p:nvSpPr>
        <p:spPr>
          <a:xfrm>
            <a:off x="495300" y="274638"/>
            <a:ext cx="8915400" cy="5851525"/>
          </a:xfrm>
        </p:spPr>
        <p:txBody>
          <a:bodyPr/>
          <a:lstStyle/>
          <a:p>
            <a:pPr eaLnBrk="1" hangingPunct="1"/>
            <a:endParaRPr lang="it-IT" smtClean="0">
              <a:ea typeface="ＭＳ Ｐゴシック"/>
              <a:cs typeface="ＭＳ Ｐゴシック"/>
            </a:endParaRPr>
          </a:p>
        </p:txBody>
      </p:sp>
      <p:pic>
        <p:nvPicPr>
          <p:cNvPr id="201731" name="Picture 3" descr="Prader Willi / Angelman Syndr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663" y="1052513"/>
            <a:ext cx="78009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/>
          <a:p>
            <a:endParaRPr lang="it-IT" sz="2800" smtClean="0"/>
          </a:p>
        </p:txBody>
      </p:sp>
      <p:pic>
        <p:nvPicPr>
          <p:cNvPr id="64515" name="Picture 4" descr="46,XXGB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" y="685800"/>
            <a:ext cx="3687763" cy="2552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6197" name="Picture 5" descr="46,XYGBAND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8763" y="704850"/>
            <a:ext cx="3686175" cy="2552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36198" name="Picture 6" descr="KARIOTYPEXX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320800" y="3619500"/>
            <a:ext cx="3714750" cy="2571750"/>
          </a:xfrm>
          <a:ln w="3175">
            <a:solidFill>
              <a:schemeClr val="tx1"/>
            </a:solidFill>
          </a:ln>
        </p:spPr>
      </p:pic>
      <p:pic>
        <p:nvPicPr>
          <p:cNvPr id="136199" name="Picture 7" descr="KARIOTYPEX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5750" y="3657600"/>
            <a:ext cx="3632200" cy="25146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8" grpId="0" animBg="1" autoUpdateAnimBg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675" y="71414"/>
            <a:ext cx="8172450" cy="1431925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z="3200" dirty="0" err="1" smtClean="0">
                <a:solidFill>
                  <a:schemeClr val="accent2"/>
                </a:solidFill>
              </a:rPr>
              <a:t>Prader</a:t>
            </a:r>
            <a:r>
              <a:rPr lang="it-IT" sz="3200" dirty="0" smtClean="0">
                <a:solidFill>
                  <a:schemeClr val="accent2"/>
                </a:solidFill>
              </a:rPr>
              <a:t> </a:t>
            </a:r>
            <a:r>
              <a:rPr lang="it-IT" sz="3200" dirty="0" err="1" smtClean="0">
                <a:solidFill>
                  <a:schemeClr val="accent2"/>
                </a:solidFill>
              </a:rPr>
              <a:t>Willi</a:t>
            </a:r>
            <a:r>
              <a:rPr lang="it-IT" sz="3200" dirty="0" smtClean="0">
                <a:solidFill>
                  <a:schemeClr val="accent2"/>
                </a:solidFill>
              </a:rPr>
              <a:t>/</a:t>
            </a:r>
            <a:r>
              <a:rPr lang="it-IT" sz="3200" dirty="0" err="1" smtClean="0">
                <a:solidFill>
                  <a:schemeClr val="accent2"/>
                </a:solidFill>
              </a:rPr>
              <a:t>Angelman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301" y="1571612"/>
            <a:ext cx="8866187" cy="4187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dirty="0" err="1">
                <a:solidFill>
                  <a:srgbClr val="FFFF00"/>
                </a:solidFill>
                <a:ea typeface="ＭＳ Ｐゴシック"/>
                <a:cs typeface="ＭＳ Ｐゴシック"/>
              </a:rPr>
              <a:t>C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hromosomal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region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15q11-q13, in man,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contains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both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genes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with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exclusively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maternal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expression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and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genes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with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exclusively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paternal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expression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Mutations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and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deletions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of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exclusively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maternally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expressed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genes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cause the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Angelman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syndrome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Mutations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and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deletions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of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exclusively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>
                <a:solidFill>
                  <a:srgbClr val="FFFF00"/>
                </a:solidFill>
                <a:ea typeface="ＭＳ Ｐゴシック"/>
                <a:cs typeface="ＭＳ Ｐゴシック"/>
              </a:rPr>
              <a:t>p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aternally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expressed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genes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cause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Prader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Willi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syndrome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Genes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with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exclusively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maternal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(or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paternal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)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expression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can be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altered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through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4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different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mechanisms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microdeletion</a:t>
            </a:r>
            <a:endParaRPr lang="it-IT" sz="2000" dirty="0" smtClean="0">
              <a:solidFill>
                <a:srgbClr val="FFFF00"/>
              </a:solidFill>
              <a:ea typeface="ＭＳ Ｐゴシック"/>
            </a:endParaRPr>
          </a:p>
          <a:p>
            <a:pPr lvl="1" eaLnBrk="1" hangingPunct="1">
              <a:lnSpc>
                <a:spcPct val="90000"/>
              </a:lnSpc>
            </a:pPr>
            <a:r>
              <a:rPr lang="it-IT" sz="2000" dirty="0" err="1">
                <a:solidFill>
                  <a:srgbClr val="FFFF00"/>
                </a:solidFill>
                <a:ea typeface="ＭＳ Ｐゴシック"/>
              </a:rPr>
              <a:t>m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aternal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(or </a:t>
            </a:r>
            <a:r>
              <a:rPr lang="it-IT" sz="2000" dirty="0" err="1">
                <a:solidFill>
                  <a:srgbClr val="FFFF00"/>
                </a:solidFill>
                <a:ea typeface="ＭＳ Ｐゴシック"/>
              </a:rPr>
              <a:t>p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aternal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)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uniparental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disomy</a:t>
            </a:r>
            <a:endParaRPr lang="it-IT" sz="2000" dirty="0" smtClean="0">
              <a:solidFill>
                <a:srgbClr val="FFFF00"/>
              </a:solidFill>
              <a:ea typeface="ＭＳ Ｐゴシック"/>
            </a:endParaRPr>
          </a:p>
          <a:p>
            <a:pPr lvl="1" eaLnBrk="1" hangingPunct="1">
              <a:lnSpc>
                <a:spcPct val="90000"/>
              </a:lnSpc>
            </a:pPr>
            <a:r>
              <a:rPr lang="it-IT" sz="2000" dirty="0">
                <a:solidFill>
                  <a:srgbClr val="FFFF00"/>
                </a:solidFill>
                <a:ea typeface="ＭＳ Ｐゴシック"/>
              </a:rPr>
              <a:t>i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mprinting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defects</a:t>
            </a:r>
            <a:endParaRPr lang="it-IT" sz="2000" dirty="0" smtClean="0">
              <a:solidFill>
                <a:srgbClr val="FFFF00"/>
              </a:solidFill>
              <a:ea typeface="ＭＳ Ｐゴシック"/>
            </a:endParaRPr>
          </a:p>
          <a:p>
            <a:pPr lvl="1" eaLnBrk="1" hangingPunct="1">
              <a:lnSpc>
                <a:spcPct val="90000"/>
              </a:lnSpc>
            </a:pP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Mutations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of UBE3A, a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ubiquitin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ligase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gene with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exclusively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maternal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expression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(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Angelman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209675" y="44624"/>
            <a:ext cx="8172450" cy="1431925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z="3200" dirty="0" err="1" smtClean="0">
                <a:solidFill>
                  <a:schemeClr val="accent2"/>
                </a:solidFill>
              </a:rPr>
              <a:t>Angelman</a:t>
            </a:r>
            <a:endParaRPr lang="en-US" sz="3200" dirty="0" smtClean="0">
              <a:solidFill>
                <a:schemeClr val="accent2"/>
              </a:solidFill>
            </a:endParaRPr>
          </a:p>
        </p:txBody>
      </p:sp>
      <p:pic>
        <p:nvPicPr>
          <p:cNvPr id="203780" name="Picture 4" descr="Snow White and Dopey: a Fairy Tale Celebration Art Pri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1838" y="1700213"/>
            <a:ext cx="3529012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88504" y="1833785"/>
            <a:ext cx="4953000" cy="35394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dirty="0" smtClean="0">
                <a:solidFill>
                  <a:srgbClr val="9F2936"/>
                </a:solidFill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it-IT" sz="2800" dirty="0" smtClean="0">
                <a:solidFill>
                  <a:srgbClr val="FFFF00"/>
                </a:solidFill>
              </a:rPr>
              <a:t>“happy </a:t>
            </a:r>
            <a:r>
              <a:rPr lang="it-IT" sz="2800" dirty="0" err="1" smtClean="0">
                <a:solidFill>
                  <a:srgbClr val="FFFF00"/>
                </a:solidFill>
              </a:rPr>
              <a:t>puppet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syndrome</a:t>
            </a:r>
            <a:r>
              <a:rPr lang="it-IT" sz="2800" dirty="0" smtClean="0">
                <a:solidFill>
                  <a:srgbClr val="FFFF00"/>
                </a:solidFill>
              </a:rPr>
              <a:t>” </a:t>
            </a:r>
            <a:r>
              <a:rPr lang="it-IT" sz="2800" dirty="0" err="1" smtClean="0">
                <a:solidFill>
                  <a:srgbClr val="FFFF00"/>
                </a:solidFill>
              </a:rPr>
              <a:t>you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>
                <a:solidFill>
                  <a:srgbClr val="FFFF00"/>
                </a:solidFill>
              </a:rPr>
              <a:t>can </a:t>
            </a:r>
            <a:r>
              <a:rPr lang="it-IT" sz="2800" dirty="0" err="1">
                <a:solidFill>
                  <a:srgbClr val="FFFF00"/>
                </a:solidFill>
              </a:rPr>
              <a:t>identify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</a:rPr>
              <a:t>it</a:t>
            </a:r>
            <a:r>
              <a:rPr lang="it-IT" sz="2800" dirty="0" smtClean="0">
                <a:solidFill>
                  <a:srgbClr val="FFFF00"/>
                </a:solidFill>
              </a:rPr>
              <a:t> in </a:t>
            </a:r>
            <a:r>
              <a:rPr lang="it-IT" sz="2800" dirty="0" err="1">
                <a:solidFill>
                  <a:srgbClr val="FFFF00"/>
                </a:solidFill>
              </a:rPr>
              <a:t>puppy</a:t>
            </a:r>
            <a:r>
              <a:rPr lang="it-IT" sz="2800" dirty="0">
                <a:solidFill>
                  <a:srgbClr val="FFFF00"/>
                </a:solidFill>
              </a:rPr>
              <a:t> (</a:t>
            </a:r>
            <a:r>
              <a:rPr lang="it-IT" sz="2800" dirty="0" err="1">
                <a:solidFill>
                  <a:srgbClr val="FFFF00"/>
                </a:solidFill>
              </a:rPr>
              <a:t>Dopey</a:t>
            </a:r>
            <a:r>
              <a:rPr lang="it-IT" sz="2800" dirty="0">
                <a:solidFill>
                  <a:srgbClr val="FFFF00"/>
                </a:solidFill>
              </a:rPr>
              <a:t>) "</a:t>
            </a:r>
            <a:r>
              <a:rPr lang="it-IT" sz="2800" dirty="0" err="1" smtClean="0">
                <a:solidFill>
                  <a:srgbClr val="FFFF00"/>
                </a:solidFill>
              </a:rPr>
              <a:t>aslept</a:t>
            </a:r>
            <a:r>
              <a:rPr lang="it-IT" sz="2800" dirty="0" smtClean="0">
                <a:solidFill>
                  <a:srgbClr val="FFFF00"/>
                </a:solidFill>
              </a:rPr>
              <a:t>"</a:t>
            </a:r>
            <a:r>
              <a:rPr lang="it-IT" sz="2800" dirty="0">
                <a:solidFill>
                  <a:srgbClr val="FFFF00"/>
                </a:solidFill>
              </a:rPr>
              <a:t>, the </a:t>
            </a:r>
            <a:r>
              <a:rPr lang="it-IT" sz="2800" dirty="0" err="1">
                <a:solidFill>
                  <a:srgbClr val="FFFF00"/>
                </a:solidFill>
              </a:rPr>
              <a:t>youngest</a:t>
            </a:r>
            <a:r>
              <a:rPr lang="it-IT" sz="2800" dirty="0">
                <a:solidFill>
                  <a:srgbClr val="FFFF00"/>
                </a:solidFill>
              </a:rPr>
              <a:t> of the </a:t>
            </a:r>
            <a:r>
              <a:rPr lang="it-IT" sz="2800" dirty="0" err="1">
                <a:solidFill>
                  <a:srgbClr val="FFFF00"/>
                </a:solidFill>
              </a:rPr>
              <a:t>dwarfs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who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never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learned</a:t>
            </a:r>
            <a:r>
              <a:rPr lang="it-IT" sz="2800" dirty="0">
                <a:solidFill>
                  <a:srgbClr val="FFFF00"/>
                </a:solidFill>
              </a:rPr>
              <a:t> to </a:t>
            </a:r>
            <a:r>
              <a:rPr lang="it-IT" sz="2800" dirty="0" err="1">
                <a:solidFill>
                  <a:srgbClr val="FFFF00"/>
                </a:solidFill>
              </a:rPr>
              <a:t>speak</a:t>
            </a:r>
            <a:endParaRPr lang="it-IT" sz="2800" dirty="0">
              <a:solidFill>
                <a:srgbClr val="FFFF00"/>
              </a:solidFill>
            </a:endParaRPr>
          </a:p>
          <a:p>
            <a:r>
              <a:rPr lang="it-IT" sz="2800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  <a:sym typeface="Wingdings"/>
              </a:rPr>
              <a:t> </a:t>
            </a:r>
            <a:r>
              <a:rPr lang="it-IT" sz="2800" dirty="0" err="1" smtClean="0">
                <a:solidFill>
                  <a:srgbClr val="FFFF00"/>
                </a:solidFill>
              </a:rPr>
              <a:t>mental</a:t>
            </a:r>
            <a:r>
              <a:rPr lang="it-IT" sz="2800" dirty="0" smtClean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retardation</a:t>
            </a:r>
            <a:r>
              <a:rPr lang="it-IT" sz="2800" dirty="0">
                <a:solidFill>
                  <a:srgbClr val="FFFF00"/>
                </a:solidFill>
              </a:rPr>
              <a:t> with </a:t>
            </a:r>
            <a:r>
              <a:rPr lang="it-IT" sz="2800" dirty="0" err="1">
                <a:solidFill>
                  <a:srgbClr val="FFFF00"/>
                </a:solidFill>
              </a:rPr>
              <a:t>absent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speech</a:t>
            </a:r>
            <a:r>
              <a:rPr lang="it-IT" sz="2800" dirty="0">
                <a:solidFill>
                  <a:srgbClr val="FFFF00"/>
                </a:solidFill>
              </a:rPr>
              <a:t>, </a:t>
            </a:r>
            <a:r>
              <a:rPr lang="it-IT" sz="2800" dirty="0" err="1">
                <a:solidFill>
                  <a:srgbClr val="FFFF00"/>
                </a:solidFill>
              </a:rPr>
              <a:t>difficulty</a:t>
            </a:r>
            <a:r>
              <a:rPr lang="it-IT" sz="2800" dirty="0">
                <a:solidFill>
                  <a:srgbClr val="FFFF00"/>
                </a:solidFill>
              </a:rPr>
              <a:t> in balance, </a:t>
            </a:r>
            <a:r>
              <a:rPr lang="it-IT" sz="2800" dirty="0" err="1">
                <a:solidFill>
                  <a:srgbClr val="FFFF00"/>
                </a:solidFill>
              </a:rPr>
              <a:t>excessive</a:t>
            </a:r>
            <a:r>
              <a:rPr lang="it-IT" sz="2800" dirty="0">
                <a:solidFill>
                  <a:srgbClr val="FFFF00"/>
                </a:solidFill>
              </a:rPr>
              <a:t> </a:t>
            </a:r>
            <a:r>
              <a:rPr lang="it-IT" sz="2800" dirty="0" err="1">
                <a:solidFill>
                  <a:srgbClr val="FFFF00"/>
                </a:solidFill>
              </a:rPr>
              <a:t>good</a:t>
            </a:r>
            <a:r>
              <a:rPr lang="it-IT" sz="2800" dirty="0">
                <a:solidFill>
                  <a:srgbClr val="FFFF00"/>
                </a:solidFill>
              </a:rPr>
              <a:t> mood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30300" y="2276475"/>
            <a:ext cx="4187825" cy="21685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Prevalence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of 1/20.000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newborns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Seizures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and/or EEG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alterations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 and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microcephaly</a:t>
            </a:r>
            <a:endParaRPr lang="en-US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09675" y="333375"/>
            <a:ext cx="8172450" cy="1431925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z="3200" smtClean="0">
                <a:solidFill>
                  <a:schemeClr val="accent2"/>
                </a:solidFill>
              </a:rPr>
              <a:t>Angelman</a:t>
            </a:r>
            <a:endParaRPr lang="en-US" sz="3200" smtClean="0">
              <a:solidFill>
                <a:schemeClr val="accent2"/>
              </a:solidFill>
            </a:endParaRPr>
          </a:p>
        </p:txBody>
      </p:sp>
      <p:pic>
        <p:nvPicPr>
          <p:cNvPr id="204804" name="Picture 4" descr="ang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4713" y="4265613"/>
            <a:ext cx="24780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5" name="Picture 5" descr="Angelman Syndrome Poster Ch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1950" y="0"/>
            <a:ext cx="1889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6" name="Picture 6" descr="FU_AngelmanWalkathon_Short_0623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050" y="2708275"/>
            <a:ext cx="3813175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7" name="Picture 7" descr="Camer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5350" y="0"/>
            <a:ext cx="3043238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675" y="333375"/>
            <a:ext cx="8172450" cy="1431925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z="3200" smtClean="0">
                <a:solidFill>
                  <a:schemeClr val="accent2"/>
                </a:solidFill>
              </a:rPr>
              <a:t>Prader-Willi</a:t>
            </a:r>
            <a:endParaRPr lang="en-US" sz="3200" smtClean="0">
              <a:solidFill>
                <a:schemeClr val="accent2"/>
              </a:solidFill>
            </a:endParaRP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3" y="2384425"/>
            <a:ext cx="8866187" cy="4187825"/>
          </a:xfrm>
        </p:spPr>
        <p:txBody>
          <a:bodyPr/>
          <a:lstStyle/>
          <a:p>
            <a:pPr eaLnBrk="1" hangingPunct="1"/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Prevalence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1/15.000</a:t>
            </a:r>
          </a:p>
          <a:p>
            <a:pPr eaLnBrk="1" hangingPunct="1"/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hyperphagy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&gt;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obesity</a:t>
            </a:r>
            <a:endParaRPr lang="it-IT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Excessive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intake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of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liquids</a:t>
            </a:r>
            <a:endParaRPr lang="it-IT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Abnormal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reactions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to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sedatives</a:t>
            </a:r>
            <a:endParaRPr lang="it-IT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acromicria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(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reduced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limb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size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1" hangingPunct="1"/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Insensitivity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to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pain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,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skin</a:t>
            </a:r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lesions</a:t>
            </a:r>
            <a:endParaRPr lang="it-IT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Mood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swings</a:t>
            </a:r>
            <a:endParaRPr lang="en-US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675" y="333375"/>
            <a:ext cx="8172450" cy="1431925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z="3200" smtClean="0">
                <a:solidFill>
                  <a:schemeClr val="accent2"/>
                </a:solidFill>
              </a:rPr>
              <a:t>Prader-Willi</a:t>
            </a:r>
            <a:endParaRPr lang="en-US" sz="3200" smtClean="0">
              <a:solidFill>
                <a:schemeClr val="accent2"/>
              </a:solidFill>
            </a:endParaRPr>
          </a:p>
        </p:txBody>
      </p:sp>
      <p:pic>
        <p:nvPicPr>
          <p:cNvPr id="206851" name="Picture 3" descr="charrowfig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2450" y="4076700"/>
            <a:ext cx="2579688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2" name="Picture 4" descr="11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4725" y="2349500"/>
            <a:ext cx="2447925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3" name="Picture 5" descr="ChrisLepp_450x6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50" y="2276475"/>
            <a:ext cx="3149600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4" name="Text Box 6"/>
          <p:cNvSpPr txBox="1">
            <a:spLocks noChangeArrowheads="1"/>
          </p:cNvSpPr>
          <p:nvPr/>
        </p:nvSpPr>
        <p:spPr bwMode="auto">
          <a:xfrm>
            <a:off x="7137400" y="2420938"/>
            <a:ext cx="2106613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>
                <a:solidFill>
                  <a:srgbClr val="FFFF00"/>
                </a:solidFill>
              </a:rPr>
              <a:t>1/15.000</a:t>
            </a:r>
            <a:endParaRPr lang="en-US" sz="28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3"/>
          <p:cNvSpPr>
            <a:spLocks noChangeArrowheads="1"/>
          </p:cNvSpPr>
          <p:nvPr/>
        </p:nvSpPr>
        <p:spPr bwMode="auto">
          <a:xfrm>
            <a:off x="0" y="0"/>
            <a:ext cx="990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0" hangingPunct="0"/>
            <a:r>
              <a:rPr kumimoji="1" lang="it-IT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WILLIAMS SYNDROME</a:t>
            </a:r>
            <a:endParaRPr kumimoji="1" lang="it-IT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1640632" y="1196752"/>
            <a:ext cx="669674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Typical</a:t>
            </a:r>
            <a:r>
              <a:rPr kumimoji="1" lang="it-IT" sz="3600" b="1" dirty="0" smtClean="0">
                <a:latin typeface="Arial" pitchFamily="34" charset="0"/>
                <a:cs typeface="Arial" pitchFamily="34" charset="0"/>
              </a:rPr>
              <a:t> facies (</a:t>
            </a: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elfin</a:t>
            </a:r>
            <a:r>
              <a:rPr kumimoji="1" lang="it-IT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facial</a:t>
            </a:r>
            <a:r>
              <a:rPr kumimoji="1" lang="it-IT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feature</a:t>
            </a:r>
            <a:r>
              <a:rPr kumimoji="1" lang="it-IT" sz="3600" b="1" dirty="0" smtClean="0">
                <a:latin typeface="Arial" pitchFamily="34" charset="0"/>
                <a:cs typeface="Arial" pitchFamily="34" charset="0"/>
              </a:rPr>
              <a:t> with </a:t>
            </a: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low</a:t>
            </a:r>
            <a:r>
              <a:rPr kumimoji="1" lang="it-IT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nasal</a:t>
            </a:r>
            <a:r>
              <a:rPr kumimoji="1" lang="it-IT" sz="3600" b="1" dirty="0" smtClean="0">
                <a:latin typeface="Arial" pitchFamily="34" charset="0"/>
                <a:cs typeface="Arial" pitchFamily="34" charset="0"/>
              </a:rPr>
              <a:t> bridge)</a:t>
            </a:r>
            <a:endParaRPr kumimoji="1" lang="it-IT" sz="36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Failure</a:t>
            </a:r>
            <a:r>
              <a:rPr kumimoji="1" lang="it-IT" sz="3600" b="1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thrive</a:t>
            </a:r>
            <a:endParaRPr kumimoji="1" lang="it-IT" sz="36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Cardiac</a:t>
            </a:r>
            <a:r>
              <a:rPr kumimoji="1" lang="it-IT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problems</a:t>
            </a:r>
            <a:endParaRPr kumimoji="1" lang="it-IT" sz="36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3600" b="1" dirty="0" err="1">
                <a:latin typeface="Arial" pitchFamily="34" charset="0"/>
                <a:cs typeface="Arial" pitchFamily="34" charset="0"/>
              </a:rPr>
              <a:t>P</a:t>
            </a: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sychological</a:t>
            </a:r>
            <a:r>
              <a:rPr kumimoji="1" lang="it-IT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3600" b="1" dirty="0" err="1" smtClean="0">
                <a:latin typeface="Arial" pitchFamily="34" charset="0"/>
                <a:cs typeface="Arial" pitchFamily="34" charset="0"/>
              </a:rPr>
              <a:t>problems</a:t>
            </a:r>
            <a:endParaRPr kumimoji="1" lang="it-IT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 autoUpdateAnimBg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4983163"/>
            <a:ext cx="8866187" cy="1052512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mtClean="0">
                <a:solidFill>
                  <a:schemeClr val="accent2"/>
                </a:solidFill>
                <a:cs typeface="Arial" pitchFamily="34" charset="0"/>
              </a:rPr>
              <a:t>Williams-Beuren</a:t>
            </a:r>
            <a:endParaRPr lang="it-IT" smtClean="0">
              <a:solidFill>
                <a:schemeClr val="accent2"/>
              </a:solidFill>
            </a:endParaRPr>
          </a:p>
        </p:txBody>
      </p:sp>
      <p:sp>
        <p:nvSpPr>
          <p:cNvPr id="208899" name="Rectangle 3"/>
          <p:cNvSpPr>
            <a:spLocks noGrp="1" noChangeArrowheads="1"/>
          </p:cNvSpPr>
          <p:nvPr>
            <p:ph idx="1"/>
          </p:nvPr>
        </p:nvSpPr>
        <p:spPr>
          <a:xfrm>
            <a:off x="3957638" y="1600200"/>
            <a:ext cx="5453062" cy="45259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Incidence at birth 1/7.500-1/20.000, but can remain undiagnosed</a:t>
            </a:r>
          </a:p>
          <a:p>
            <a:pPr eaLnBrk="1" hangingPunct="1"/>
            <a:endParaRPr lang="en-US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208900" name="Picture 4" descr="intheairtiny.JPG (15535 bytes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9650" y="3398838"/>
            <a:ext cx="2890838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1" name="Picture 5" descr="21_m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513" y="3257550"/>
            <a:ext cx="30908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2" name="Picture 6" descr="Anna%20Maria%20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363" y="188913"/>
            <a:ext cx="26019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3" name="Picture 7" descr="low-nasal-brid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6338"/>
            <a:ext cx="35480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214313"/>
            <a:ext cx="8866187" cy="1050925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it-IT" sz="3200" dirty="0" smtClean="0">
                <a:solidFill>
                  <a:schemeClr val="accent2"/>
                </a:solidFill>
                <a:cs typeface="Arial" pitchFamily="34" charset="0"/>
              </a:rPr>
              <a:t>Williams</a:t>
            </a:r>
            <a:br>
              <a:rPr lang="it-IT" sz="3200" dirty="0" smtClean="0">
                <a:solidFill>
                  <a:schemeClr val="accent2"/>
                </a:solidFill>
                <a:cs typeface="Arial" pitchFamily="34" charset="0"/>
              </a:rPr>
            </a:br>
            <a:r>
              <a:rPr lang="it-IT" sz="3200" dirty="0" err="1" smtClean="0">
                <a:solidFill>
                  <a:schemeClr val="accent2"/>
                </a:solidFill>
                <a:cs typeface="Arial" pitchFamily="34" charset="0"/>
              </a:rPr>
              <a:t>genetics</a:t>
            </a:r>
            <a:endParaRPr lang="it-IT" sz="3200" dirty="0" smtClean="0">
              <a:solidFill>
                <a:schemeClr val="accent2"/>
              </a:solidFill>
            </a:endParaRP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2030413"/>
            <a:ext cx="8737600" cy="418465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“de novo” deletion</a:t>
            </a:r>
          </a:p>
          <a:p>
            <a:pPr eaLnBrk="1" hangingPunct="1"/>
            <a:r>
              <a:rPr lang="en-US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autosomal dominant inheritance</a:t>
            </a:r>
          </a:p>
          <a:p>
            <a:pPr eaLnBrk="1" hangingPunct="1"/>
            <a:r>
              <a:rPr lang="en-US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Deletion of 1.6MB involving 21 contiguous genes in </a:t>
            </a:r>
            <a:r>
              <a:rPr lang="en-US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heterozygosity</a:t>
            </a:r>
            <a:r>
              <a:rPr lang="en-US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at locus 7q11.23</a:t>
            </a:r>
          </a:p>
          <a:p>
            <a:pPr lvl="1" eaLnBrk="1" hangingPunct="1"/>
            <a:r>
              <a:rPr lang="en-US" dirty="0" err="1" smtClean="0">
                <a:solidFill>
                  <a:srgbClr val="FFFF00"/>
                </a:solidFill>
                <a:ea typeface="ＭＳ Ｐゴシック"/>
              </a:rPr>
              <a:t>Elastine</a:t>
            </a:r>
            <a:r>
              <a:rPr lang="en-US" smtClean="0">
                <a:solidFill>
                  <a:srgbClr val="FFFF00"/>
                </a:solidFill>
                <a:ea typeface="ＭＳ Ｐゴシック"/>
              </a:rPr>
              <a:t> gene</a:t>
            </a:r>
            <a:endParaRPr lang="en-US" dirty="0" smtClean="0">
              <a:solidFill>
                <a:srgbClr val="FFFF00"/>
              </a:solidFill>
              <a:ea typeface="ＭＳ Ｐゴシック"/>
            </a:endParaRPr>
          </a:p>
          <a:p>
            <a:pPr lvl="1" eaLnBrk="1" hangingPunct="1"/>
            <a:r>
              <a:rPr lang="en-US" dirty="0" smtClean="0">
                <a:solidFill>
                  <a:srgbClr val="FFFF00"/>
                </a:solidFill>
                <a:ea typeface="ＭＳ Ｐゴシック"/>
              </a:rPr>
              <a:t>LIM kinase 1 (LIMK1)</a:t>
            </a:r>
          </a:p>
          <a:p>
            <a:pPr lvl="1" eaLnBrk="1" hangingPunct="1"/>
            <a:r>
              <a:rPr lang="en-US" dirty="0" smtClean="0">
                <a:solidFill>
                  <a:srgbClr val="FFFF00"/>
                </a:solidFill>
                <a:ea typeface="ＭＳ Ｐゴシック"/>
              </a:rPr>
              <a:t>CLIP-115 that binds microtubules</a:t>
            </a:r>
          </a:p>
          <a:p>
            <a:pPr lvl="1" eaLnBrk="1" hangingPunct="1"/>
            <a:r>
              <a:rPr lang="it-IT" dirty="0" err="1" smtClean="0">
                <a:solidFill>
                  <a:srgbClr val="FFFF00"/>
                </a:solidFill>
                <a:ea typeface="ＭＳ Ｐゴシック"/>
              </a:rPr>
              <a:t>Transcription</a:t>
            </a:r>
            <a:r>
              <a:rPr lang="it-IT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</a:rPr>
              <a:t>factors</a:t>
            </a:r>
            <a:r>
              <a:rPr lang="it-IT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en-US" dirty="0" smtClean="0">
                <a:solidFill>
                  <a:srgbClr val="FFFF00"/>
                </a:solidFill>
                <a:ea typeface="ＭＳ Ｐゴシック"/>
              </a:rPr>
              <a:t>GTF2I and GTF2IRD1</a:t>
            </a:r>
          </a:p>
          <a:p>
            <a:pPr lvl="1" eaLnBrk="1" hangingPunct="1"/>
            <a:r>
              <a:rPr lang="it-IT" dirty="0" err="1" smtClean="0">
                <a:solidFill>
                  <a:srgbClr val="FFFF00"/>
                </a:solidFill>
                <a:ea typeface="ＭＳ Ｐゴシック"/>
              </a:rPr>
              <a:t>positional</a:t>
            </a:r>
            <a:r>
              <a:rPr lang="it-IT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</a:rPr>
              <a:t>effect</a:t>
            </a:r>
            <a:r>
              <a:rPr lang="it-IT" dirty="0" smtClean="0">
                <a:solidFill>
                  <a:srgbClr val="FFFF00"/>
                </a:solidFill>
                <a:ea typeface="ＭＳ Ｐゴシック"/>
              </a:rPr>
              <a:t> on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</a:rPr>
              <a:t>other</a:t>
            </a:r>
            <a:r>
              <a:rPr lang="it-IT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</a:rPr>
              <a:t>genes</a:t>
            </a:r>
            <a:r>
              <a:rPr lang="it-IT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</a:rPr>
              <a:t>surrounding</a:t>
            </a:r>
            <a:r>
              <a:rPr lang="it-IT" dirty="0" smtClean="0">
                <a:solidFill>
                  <a:srgbClr val="FFFF00"/>
                </a:solidFill>
                <a:ea typeface="ＭＳ Ｐゴシック"/>
              </a:rPr>
              <a:t> the </a:t>
            </a:r>
            <a:r>
              <a:rPr lang="it-IT" dirty="0" err="1" smtClean="0">
                <a:solidFill>
                  <a:srgbClr val="FFFF00"/>
                </a:solidFill>
                <a:ea typeface="ＭＳ Ｐゴシック"/>
              </a:rPr>
              <a:t>deletion</a:t>
            </a:r>
            <a:endParaRPr lang="en-US" dirty="0" smtClean="0">
              <a:solidFill>
                <a:srgbClr val="FFFF00"/>
              </a:solidFill>
              <a:ea typeface="ＭＳ Ｐゴシック"/>
            </a:endParaRPr>
          </a:p>
          <a:p>
            <a:pPr eaLnBrk="1" hangingPunct="1"/>
            <a:endParaRPr lang="en-US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endParaRPr lang="it-IT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4983163"/>
            <a:ext cx="8866187" cy="1052512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it-IT" sz="3200" smtClean="0">
                <a:solidFill>
                  <a:schemeClr val="accent2"/>
                </a:solidFill>
                <a:cs typeface="Arial" pitchFamily="34" charset="0"/>
              </a:rPr>
              <a:t>Williams</a:t>
            </a:r>
            <a:br>
              <a:rPr lang="it-IT" sz="3200" smtClean="0">
                <a:solidFill>
                  <a:schemeClr val="accent2"/>
                </a:solidFill>
                <a:cs typeface="Arial" pitchFamily="34" charset="0"/>
              </a:rPr>
            </a:br>
            <a:r>
              <a:rPr lang="it-IT" sz="3200" smtClean="0">
                <a:solidFill>
                  <a:schemeClr val="accent2"/>
                </a:solidFill>
                <a:cs typeface="Arial" pitchFamily="34" charset="0"/>
              </a:rPr>
              <a:t>FISH delezione 7q11.23</a:t>
            </a:r>
          </a:p>
        </p:txBody>
      </p:sp>
      <p:sp>
        <p:nvSpPr>
          <p:cNvPr id="492549" name="Rectangle 5"/>
          <p:cNvSpPr>
            <a:spLocks noChangeArrowheads="1"/>
          </p:cNvSpPr>
          <p:nvPr/>
        </p:nvSpPr>
        <p:spPr bwMode="auto">
          <a:xfrm>
            <a:off x="2066925" y="6488113"/>
            <a:ext cx="6622326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Evidenced through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FISH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but not through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kariotype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6" name="Gruppo 7"/>
          <p:cNvGrpSpPr>
            <a:grpSpLocks/>
          </p:cNvGrpSpPr>
          <p:nvPr/>
        </p:nvGrpSpPr>
        <p:grpSpPr bwMode="auto">
          <a:xfrm>
            <a:off x="658813" y="569913"/>
            <a:ext cx="8772525" cy="5834062"/>
            <a:chOff x="608008" y="541650"/>
            <a:chExt cx="8097842" cy="5834182"/>
          </a:xfrm>
        </p:grpSpPr>
        <p:pic>
          <p:nvPicPr>
            <p:cNvPr id="7" name="Picture 2" descr="fish2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80185" y="4162425"/>
              <a:ext cx="3325665" cy="221340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" name="Picture 2" descr="PW.jpg                                                         00000010Prof.ssa Zuffardi              ABA78158: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667375" y="541650"/>
              <a:ext cx="3038475" cy="2614300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9" name="Picture 13" descr="Del 7q11 e Williams.psd                                        00000010Macintosh HD                   ABA78158: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8008" y="1479550"/>
              <a:ext cx="4618042" cy="4745038"/>
            </a:xfrm>
            <a:prstGeom prst="rect">
              <a:avLst/>
            </a:prstGeom>
            <a:noFill/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10" name="CasellaDiTesto 9"/>
          <p:cNvSpPr txBox="1"/>
          <p:nvPr/>
        </p:nvSpPr>
        <p:spPr>
          <a:xfrm>
            <a:off x="951360" y="2060848"/>
            <a:ext cx="227344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bg1"/>
                </a:solidFill>
              </a:rPr>
              <a:t>c</a:t>
            </a:r>
            <a:r>
              <a:rPr lang="it-IT" sz="2000" dirty="0" err="1" smtClean="0">
                <a:solidFill>
                  <a:schemeClr val="bg1"/>
                </a:solidFill>
              </a:rPr>
              <a:t>entromeric</a:t>
            </a:r>
            <a:r>
              <a:rPr lang="it-IT" sz="2000" dirty="0" smtClean="0">
                <a:solidFill>
                  <a:schemeClr val="bg1"/>
                </a:solidFill>
              </a:rPr>
              <a:t> probe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992560" y="2564904"/>
            <a:ext cx="100811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elastine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285750"/>
            <a:ext cx="8866187" cy="1050925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it-IT" sz="3200" dirty="0" smtClean="0">
                <a:solidFill>
                  <a:schemeClr val="accent2"/>
                </a:solidFill>
                <a:cs typeface="Arial" pitchFamily="34" charset="0"/>
              </a:rPr>
              <a:t>Williams</a:t>
            </a:r>
            <a:br>
              <a:rPr lang="it-IT" sz="3200" dirty="0" smtClean="0">
                <a:solidFill>
                  <a:schemeClr val="accent2"/>
                </a:solidFill>
                <a:cs typeface="Arial" pitchFamily="34" charset="0"/>
              </a:rPr>
            </a:br>
            <a:r>
              <a:rPr lang="it-IT" sz="3200" dirty="0" err="1" smtClean="0">
                <a:solidFill>
                  <a:schemeClr val="accent2"/>
                </a:solidFill>
                <a:cs typeface="Arial" pitchFamily="34" charset="0"/>
              </a:rPr>
              <a:t>behaviour</a:t>
            </a:r>
            <a:endParaRPr lang="it-IT" sz="3200" dirty="0" smtClean="0">
              <a:solidFill>
                <a:schemeClr val="accent2"/>
              </a:solidFill>
            </a:endParaRPr>
          </a:p>
        </p:txBody>
      </p:sp>
      <p:pic>
        <p:nvPicPr>
          <p:cNvPr id="211972" name="Picture 4" descr="jeremyvest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3663" y="0"/>
            <a:ext cx="2033587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28464" y="2370361"/>
            <a:ext cx="9629710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mild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or medium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mental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retardation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(IQ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between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41 and 80)</a:t>
            </a: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poor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concentration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skills</a:t>
            </a:r>
            <a:endParaRPr lang="it-IT" dirty="0">
              <a:solidFill>
                <a:srgbClr val="FFFF00"/>
              </a:solidFill>
              <a:latin typeface="+mj-lt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delay 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in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learning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the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language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and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then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exaggerated</a:t>
            </a:r>
            <a:endParaRPr lang="it-IT" dirty="0" smtClean="0">
              <a:solidFill>
                <a:srgbClr val="FFFF00"/>
              </a:solidFill>
              <a:latin typeface="+mj-lt"/>
            </a:endParaRPr>
          </a:p>
          <a:p>
            <a:r>
              <a:rPr lang="it-IT" dirty="0" err="1" smtClean="0">
                <a:solidFill>
                  <a:srgbClr val="FFFF00"/>
                </a:solidFill>
                <a:latin typeface="+mj-lt"/>
              </a:rPr>
              <a:t>loquacity</a:t>
            </a:r>
            <a:endParaRPr lang="it-IT" dirty="0">
              <a:solidFill>
                <a:srgbClr val="FFFF00"/>
              </a:solidFill>
              <a:latin typeface="+mj-lt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friendly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and 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affectionate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personality</a:t>
            </a:r>
            <a:endParaRPr lang="it-IT" dirty="0">
              <a:solidFill>
                <a:srgbClr val="FFFF00"/>
              </a:solidFill>
              <a:latin typeface="+mj-lt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easily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give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confidence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to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strangers</a:t>
            </a:r>
            <a:endParaRPr lang="it-IT" dirty="0">
              <a:solidFill>
                <a:srgbClr val="FFFF00"/>
              </a:solidFill>
              <a:latin typeface="+mj-lt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anxiety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,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often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worried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about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the welfare of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others</a:t>
            </a:r>
            <a:endParaRPr lang="it-IT" dirty="0">
              <a:solidFill>
                <a:srgbClr val="FFFF00"/>
              </a:solidFill>
              <a:latin typeface="+mj-lt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hypersensitivity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to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sounds</a:t>
            </a:r>
            <a:endParaRPr lang="it-IT" dirty="0">
              <a:solidFill>
                <a:srgbClr val="FFFF00"/>
              </a:solidFill>
              <a:latin typeface="+mj-lt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visual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and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auditory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memory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often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out of the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ordinary</a:t>
            </a:r>
            <a:endParaRPr lang="it-IT" dirty="0">
              <a:solidFill>
                <a:srgbClr val="FFFF00"/>
              </a:solidFill>
              <a:latin typeface="+mj-lt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remember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people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,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places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and musical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motives</a:t>
            </a:r>
            <a:endParaRPr lang="it-IT" dirty="0">
              <a:solidFill>
                <a:srgbClr val="FFFF00"/>
              </a:solidFill>
              <a:latin typeface="+mj-lt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  <a:latin typeface="+mj-lt"/>
              </a:rPr>
              <a:t>predisposition</a:t>
            </a:r>
            <a:r>
              <a:rPr lang="it-IT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to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learn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+mj-lt"/>
              </a:rPr>
              <a:t>languages</a:t>
            </a:r>
            <a:r>
              <a:rPr lang="it-IT" dirty="0">
                <a:solidFill>
                  <a:srgbClr val="FFFF00"/>
                </a:solidFill>
                <a:latin typeface="+mj-lt"/>
              </a:rPr>
              <a:t> and music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108075"/>
            <a:ext cx="9136062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539" name="Group 62"/>
          <p:cNvGrpSpPr>
            <a:grpSpLocks/>
          </p:cNvGrpSpPr>
          <p:nvPr/>
        </p:nvGrpSpPr>
        <p:grpSpPr bwMode="auto">
          <a:xfrm>
            <a:off x="1306507" y="2174879"/>
            <a:ext cx="1288724" cy="246063"/>
            <a:chOff x="760" y="1370"/>
            <a:chExt cx="749" cy="155"/>
          </a:xfrm>
        </p:grpSpPr>
        <p:sp>
          <p:nvSpPr>
            <p:cNvPr id="65588" name="Line 8"/>
            <p:cNvSpPr>
              <a:spLocks noChangeShapeType="1"/>
            </p:cNvSpPr>
            <p:nvPr/>
          </p:nvSpPr>
          <p:spPr bwMode="auto">
            <a:xfrm>
              <a:off x="760" y="1440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5589" name="Rectangle 9"/>
            <p:cNvSpPr>
              <a:spLocks noChangeArrowheads="1"/>
            </p:cNvSpPr>
            <p:nvPr/>
          </p:nvSpPr>
          <p:spPr bwMode="auto">
            <a:xfrm>
              <a:off x="950" y="1370"/>
              <a:ext cx="55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it-IT" sz="1000" dirty="0" smtClean="0">
                  <a:solidFill>
                    <a:srgbClr val="000000"/>
                  </a:solidFill>
                  <a:latin typeface="Arial" pitchFamily="34" charset="0"/>
                </a:rPr>
                <a:t>Blood sample</a:t>
              </a:r>
              <a:endParaRPr lang="it-IT" sz="10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65540" name="Line 10"/>
          <p:cNvSpPr>
            <a:spLocks noChangeShapeType="1"/>
          </p:cNvSpPr>
          <p:nvPr/>
        </p:nvSpPr>
        <p:spPr bwMode="auto">
          <a:xfrm>
            <a:off x="2036763" y="3022600"/>
            <a:ext cx="247650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41" name="Rectangle 11"/>
          <p:cNvSpPr>
            <a:spLocks noChangeArrowheads="1"/>
          </p:cNvSpPr>
          <p:nvPr/>
        </p:nvSpPr>
        <p:spPr bwMode="auto">
          <a:xfrm>
            <a:off x="2249488" y="3076575"/>
            <a:ext cx="6111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1000">
                <a:solidFill>
                  <a:srgbClr val="000000"/>
                </a:solidFill>
                <a:latin typeface="Arial" pitchFamily="34" charset="0"/>
              </a:rPr>
              <a:t>Plasma</a:t>
            </a:r>
          </a:p>
        </p:txBody>
      </p:sp>
      <p:sp>
        <p:nvSpPr>
          <p:cNvPr id="65542" name="Rectangle 12"/>
          <p:cNvSpPr>
            <a:spLocks noChangeArrowheads="1"/>
          </p:cNvSpPr>
          <p:nvPr/>
        </p:nvSpPr>
        <p:spPr bwMode="auto">
          <a:xfrm>
            <a:off x="2287092" y="1996996"/>
            <a:ext cx="7763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1000" dirty="0" err="1" smtClean="0">
                <a:solidFill>
                  <a:srgbClr val="000000"/>
                </a:solidFill>
                <a:latin typeface="Arial" pitchFamily="34" charset="0"/>
              </a:rPr>
              <a:t>Centrifuge</a:t>
            </a:r>
            <a:endParaRPr lang="it-IT" sz="10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65543" name="Group 76"/>
          <p:cNvGrpSpPr>
            <a:grpSpLocks/>
          </p:cNvGrpSpPr>
          <p:nvPr/>
        </p:nvGrpSpPr>
        <p:grpSpPr bwMode="auto">
          <a:xfrm>
            <a:off x="2605086" y="1533525"/>
            <a:ext cx="1909051" cy="733425"/>
            <a:chOff x="1515" y="966"/>
            <a:chExt cx="1109" cy="462"/>
          </a:xfrm>
        </p:grpSpPr>
        <p:sp>
          <p:nvSpPr>
            <p:cNvPr id="65584" name="AutoShape 14"/>
            <p:cNvSpPr>
              <a:spLocks/>
            </p:cNvSpPr>
            <p:nvPr/>
          </p:nvSpPr>
          <p:spPr bwMode="auto">
            <a:xfrm rot="4388153">
              <a:off x="1952" y="1296"/>
              <a:ext cx="96" cy="168"/>
            </a:xfrm>
            <a:prstGeom prst="leftBrace">
              <a:avLst>
                <a:gd name="adj1" fmla="val 14583"/>
                <a:gd name="adj2" fmla="val 5000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eaLnBrk="0" hangingPunct="0"/>
              <a:endParaRPr lang="it-IT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65585" name="Group 75"/>
            <p:cNvGrpSpPr>
              <a:grpSpLocks/>
            </p:cNvGrpSpPr>
            <p:nvPr/>
          </p:nvGrpSpPr>
          <p:grpSpPr bwMode="auto">
            <a:xfrm>
              <a:off x="1515" y="966"/>
              <a:ext cx="1109" cy="378"/>
              <a:chOff x="1515" y="966"/>
              <a:chExt cx="1109" cy="378"/>
            </a:xfrm>
          </p:grpSpPr>
          <p:sp>
            <p:nvSpPr>
              <p:cNvPr id="65586" name="Line 16"/>
              <p:cNvSpPr>
                <a:spLocks noChangeShapeType="1"/>
              </p:cNvSpPr>
              <p:nvPr/>
            </p:nvSpPr>
            <p:spPr bwMode="auto">
              <a:xfrm flipH="1" flipV="1">
                <a:off x="1877" y="1152"/>
                <a:ext cx="111" cy="1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5587" name="Rectangle 17"/>
              <p:cNvSpPr>
                <a:spLocks noChangeArrowheads="1"/>
              </p:cNvSpPr>
              <p:nvPr/>
            </p:nvSpPr>
            <p:spPr bwMode="auto">
              <a:xfrm>
                <a:off x="1515" y="966"/>
                <a:ext cx="1109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r>
                  <a:rPr lang="it-IT" sz="10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Red</a:t>
                </a:r>
                <a:r>
                  <a:rPr lang="it-IT" sz="1000" dirty="0" smtClean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lang="it-IT" sz="10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cells</a:t>
                </a:r>
                <a:r>
                  <a:rPr lang="it-IT" sz="1000" dirty="0" smtClean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lang="it-IT" sz="10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stratify</a:t>
                </a:r>
                <a:r>
                  <a:rPr lang="it-IT" sz="1000" dirty="0" smtClean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lang="it-IT" sz="10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at</a:t>
                </a:r>
                <a:r>
                  <a:rPr lang="it-IT" sz="1000" dirty="0" smtClean="0">
                    <a:solidFill>
                      <a:srgbClr val="000000"/>
                    </a:solidFill>
                    <a:latin typeface="Arial" pitchFamily="34" charset="0"/>
                  </a:rPr>
                  <a:t> the bottom</a:t>
                </a:r>
                <a:endParaRPr lang="it-IT" sz="10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65544" name="Line 20"/>
          <p:cNvSpPr>
            <a:spLocks noChangeShapeType="1"/>
          </p:cNvSpPr>
          <p:nvPr/>
        </p:nvSpPr>
        <p:spPr bwMode="auto">
          <a:xfrm flipH="1" flipV="1">
            <a:off x="5453063" y="1489075"/>
            <a:ext cx="320675" cy="120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45" name="Rectangle 21"/>
          <p:cNvSpPr>
            <a:spLocks noChangeArrowheads="1"/>
          </p:cNvSpPr>
          <p:nvPr/>
        </p:nvSpPr>
        <p:spPr bwMode="auto">
          <a:xfrm>
            <a:off x="4772025" y="1289764"/>
            <a:ext cx="123256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1000" dirty="0" err="1" smtClean="0">
                <a:solidFill>
                  <a:srgbClr val="000000"/>
                </a:solidFill>
                <a:latin typeface="Arial" pitchFamily="34" charset="0"/>
              </a:rPr>
              <a:t>Hypotonic</a:t>
            </a:r>
            <a:r>
              <a:rPr lang="it-IT" sz="10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sz="1000" dirty="0" err="1" smtClean="0">
                <a:solidFill>
                  <a:srgbClr val="000000"/>
                </a:solidFill>
                <a:latin typeface="Arial" pitchFamily="34" charset="0"/>
              </a:rPr>
              <a:t>solution</a:t>
            </a:r>
            <a:endParaRPr lang="it-IT" sz="1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46" name="Line 22"/>
          <p:cNvSpPr>
            <a:spLocks noChangeShapeType="1"/>
          </p:cNvSpPr>
          <p:nvPr/>
        </p:nvSpPr>
        <p:spPr bwMode="auto">
          <a:xfrm flipH="1" flipV="1">
            <a:off x="7334250" y="1408113"/>
            <a:ext cx="320675" cy="120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47" name="Rectangle 23"/>
          <p:cNvSpPr>
            <a:spLocks noChangeArrowheads="1"/>
          </p:cNvSpPr>
          <p:nvPr/>
        </p:nvSpPr>
        <p:spPr bwMode="auto">
          <a:xfrm>
            <a:off x="6706678" y="1244521"/>
            <a:ext cx="6264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1000" dirty="0" err="1" smtClean="0">
                <a:solidFill>
                  <a:srgbClr val="000000"/>
                </a:solidFill>
                <a:latin typeface="Arial" pitchFamily="34" charset="0"/>
              </a:rPr>
              <a:t>Fixative</a:t>
            </a:r>
            <a:endParaRPr lang="it-IT" sz="1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48" name="Line 24"/>
          <p:cNvSpPr>
            <a:spLocks noChangeShapeType="1"/>
          </p:cNvSpPr>
          <p:nvPr/>
        </p:nvSpPr>
        <p:spPr bwMode="auto">
          <a:xfrm flipH="1" flipV="1">
            <a:off x="6907213" y="2473325"/>
            <a:ext cx="319087" cy="120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49" name="Rectangle 25"/>
          <p:cNvSpPr>
            <a:spLocks noChangeArrowheads="1"/>
          </p:cNvSpPr>
          <p:nvPr/>
        </p:nvSpPr>
        <p:spPr bwMode="auto">
          <a:xfrm>
            <a:off x="6393160" y="2174002"/>
            <a:ext cx="80464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1000" dirty="0" smtClean="0">
                <a:solidFill>
                  <a:srgbClr val="000000"/>
                </a:solidFill>
                <a:latin typeface="Arial" pitchFamily="34" charset="0"/>
              </a:rPr>
              <a:t>White </a:t>
            </a:r>
            <a:r>
              <a:rPr lang="it-IT" sz="1000" dirty="0" err="1" smtClean="0">
                <a:solidFill>
                  <a:srgbClr val="000000"/>
                </a:solidFill>
                <a:latin typeface="Arial" pitchFamily="34" charset="0"/>
              </a:rPr>
              <a:t>cells</a:t>
            </a:r>
            <a:endParaRPr lang="it-IT" sz="1000" dirty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65550" name="Group 60"/>
          <p:cNvGrpSpPr>
            <a:grpSpLocks/>
          </p:cNvGrpSpPr>
          <p:nvPr/>
        </p:nvGrpSpPr>
        <p:grpSpPr bwMode="auto">
          <a:xfrm>
            <a:off x="7779932" y="1755775"/>
            <a:ext cx="810021" cy="300038"/>
            <a:chOff x="4524" y="1106"/>
            <a:chExt cx="471" cy="189"/>
          </a:xfrm>
        </p:grpSpPr>
        <p:sp>
          <p:nvSpPr>
            <p:cNvPr id="65582" name="Rectangle 27"/>
            <p:cNvSpPr>
              <a:spLocks noChangeArrowheads="1"/>
            </p:cNvSpPr>
            <p:nvPr/>
          </p:nvSpPr>
          <p:spPr bwMode="auto">
            <a:xfrm>
              <a:off x="4524" y="1106"/>
              <a:ext cx="240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it-IT" sz="1000" dirty="0" err="1" smtClean="0">
                  <a:solidFill>
                    <a:srgbClr val="000000"/>
                  </a:solidFill>
                  <a:latin typeface="Arial" pitchFamily="34" charset="0"/>
                </a:rPr>
                <a:t>Dye</a:t>
              </a:r>
              <a:r>
                <a:rPr lang="it-IT" sz="10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endParaRPr lang="it-IT" sz="10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5583" name="Line 28"/>
            <p:cNvSpPr>
              <a:spLocks noChangeShapeType="1"/>
            </p:cNvSpPr>
            <p:nvPr/>
          </p:nvSpPr>
          <p:spPr bwMode="auto">
            <a:xfrm flipH="1" flipV="1">
              <a:off x="4809" y="1219"/>
              <a:ext cx="186" cy="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5551" name="AutoShape 29"/>
          <p:cNvSpPr>
            <a:spLocks/>
          </p:cNvSpPr>
          <p:nvPr/>
        </p:nvSpPr>
        <p:spPr bwMode="auto">
          <a:xfrm>
            <a:off x="7402513" y="2211388"/>
            <a:ext cx="155575" cy="446087"/>
          </a:xfrm>
          <a:prstGeom prst="rightBrace">
            <a:avLst>
              <a:gd name="adj1" fmla="val 2588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0" hangingPunct="0"/>
            <a:endParaRPr lang="it-IT" sz="10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5552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3848100"/>
            <a:ext cx="798036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53" name="Rectangle 35"/>
          <p:cNvSpPr>
            <a:spLocks noChangeArrowheads="1"/>
          </p:cNvSpPr>
          <p:nvPr/>
        </p:nvSpPr>
        <p:spPr bwMode="auto">
          <a:xfrm>
            <a:off x="4276725" y="4094084"/>
            <a:ext cx="8617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1000" dirty="0" err="1" smtClean="0">
                <a:solidFill>
                  <a:srgbClr val="000000"/>
                </a:solidFill>
                <a:latin typeface="Arial" pitchFamily="34" charset="0"/>
              </a:rPr>
              <a:t>Centromere</a:t>
            </a:r>
            <a:endParaRPr lang="it-IT" sz="1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54" name="Line 36"/>
          <p:cNvSpPr>
            <a:spLocks noChangeShapeType="1"/>
          </p:cNvSpPr>
          <p:nvPr/>
        </p:nvSpPr>
        <p:spPr bwMode="auto">
          <a:xfrm>
            <a:off x="5100638" y="4232275"/>
            <a:ext cx="354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55" name="AutoShape 37"/>
          <p:cNvSpPr>
            <a:spLocks/>
          </p:cNvSpPr>
          <p:nvPr/>
        </p:nvSpPr>
        <p:spPr bwMode="auto">
          <a:xfrm rot="-5400000">
            <a:off x="5430044" y="4633119"/>
            <a:ext cx="147637" cy="244475"/>
          </a:xfrm>
          <a:prstGeom prst="leftBrace">
            <a:avLst>
              <a:gd name="adj1" fmla="val 1274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0" hangingPunct="0"/>
            <a:endParaRPr lang="it-IT" sz="1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56" name="AutoShape 38"/>
          <p:cNvSpPr>
            <a:spLocks/>
          </p:cNvSpPr>
          <p:nvPr/>
        </p:nvSpPr>
        <p:spPr bwMode="auto">
          <a:xfrm rot="-5400000">
            <a:off x="5720557" y="4629944"/>
            <a:ext cx="147637" cy="244475"/>
          </a:xfrm>
          <a:prstGeom prst="leftBrace">
            <a:avLst>
              <a:gd name="adj1" fmla="val 12741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r" eaLnBrk="0" hangingPunct="0"/>
            <a:endParaRPr lang="it-IT" sz="1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57" name="Line 39"/>
          <p:cNvSpPr>
            <a:spLocks noChangeShapeType="1"/>
          </p:cNvSpPr>
          <p:nvPr/>
        </p:nvSpPr>
        <p:spPr bwMode="auto">
          <a:xfrm flipH="1">
            <a:off x="5561013" y="4848225"/>
            <a:ext cx="230187" cy="168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58" name="Line 40"/>
          <p:cNvSpPr>
            <a:spLocks noChangeShapeType="1"/>
          </p:cNvSpPr>
          <p:nvPr/>
        </p:nvSpPr>
        <p:spPr bwMode="auto">
          <a:xfrm>
            <a:off x="5495925" y="4829175"/>
            <a:ext cx="160338" cy="12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59" name="Rectangle 41"/>
          <p:cNvSpPr>
            <a:spLocks noChangeArrowheads="1"/>
          </p:cNvSpPr>
          <p:nvPr/>
        </p:nvSpPr>
        <p:spPr bwMode="auto">
          <a:xfrm>
            <a:off x="4608513" y="4959320"/>
            <a:ext cx="9899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1000" dirty="0" err="1" smtClean="0">
                <a:solidFill>
                  <a:srgbClr val="000000"/>
                </a:solidFill>
                <a:latin typeface="Arial" pitchFamily="34" charset="0"/>
              </a:rPr>
              <a:t>Homologous</a:t>
            </a:r>
            <a:endParaRPr lang="it-IT" sz="10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/>
            <a:r>
              <a:rPr lang="it-IT" sz="1000" dirty="0" err="1" smtClean="0">
                <a:solidFill>
                  <a:srgbClr val="000000"/>
                </a:solidFill>
                <a:latin typeface="Arial" pitchFamily="34" charset="0"/>
              </a:rPr>
              <a:t>chromosomes</a:t>
            </a:r>
            <a:endParaRPr lang="it-IT" sz="1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60" name="Line 42"/>
          <p:cNvSpPr>
            <a:spLocks noChangeShapeType="1"/>
          </p:cNvSpPr>
          <p:nvPr/>
        </p:nvSpPr>
        <p:spPr bwMode="auto">
          <a:xfrm flipH="1">
            <a:off x="5518150" y="4510088"/>
            <a:ext cx="53975" cy="117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61" name="Rectangle 43"/>
          <p:cNvSpPr>
            <a:spLocks noChangeArrowheads="1"/>
          </p:cNvSpPr>
          <p:nvPr/>
        </p:nvSpPr>
        <p:spPr bwMode="auto">
          <a:xfrm>
            <a:off x="4325938" y="4359245"/>
            <a:ext cx="8118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1000" dirty="0" err="1" smtClean="0">
                <a:solidFill>
                  <a:srgbClr val="000000"/>
                </a:solidFill>
                <a:latin typeface="Arial" pitchFamily="34" charset="0"/>
              </a:rPr>
              <a:t>Sister</a:t>
            </a:r>
            <a:endParaRPr lang="it-IT" sz="10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/>
            <a:r>
              <a:rPr lang="it-IT" sz="1000" dirty="0" err="1" smtClean="0">
                <a:solidFill>
                  <a:srgbClr val="000000"/>
                </a:solidFill>
                <a:latin typeface="Arial" pitchFamily="34" charset="0"/>
              </a:rPr>
              <a:t>chromatids</a:t>
            </a:r>
            <a:endParaRPr lang="it-IT" sz="10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62" name="Line 44"/>
          <p:cNvSpPr>
            <a:spLocks noChangeShapeType="1"/>
          </p:cNvSpPr>
          <p:nvPr/>
        </p:nvSpPr>
        <p:spPr bwMode="auto">
          <a:xfrm>
            <a:off x="5422900" y="4519613"/>
            <a:ext cx="73025" cy="98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63" name="Line 45"/>
          <p:cNvSpPr>
            <a:spLocks noChangeShapeType="1"/>
          </p:cNvSpPr>
          <p:nvPr/>
        </p:nvSpPr>
        <p:spPr bwMode="auto">
          <a:xfrm flipH="1">
            <a:off x="5256213" y="4627563"/>
            <a:ext cx="261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65564" name="Text Box 51"/>
          <p:cNvSpPr txBox="1">
            <a:spLocks noChangeArrowheads="1"/>
          </p:cNvSpPr>
          <p:nvPr/>
        </p:nvSpPr>
        <p:spPr bwMode="auto">
          <a:xfrm rot="-5400000">
            <a:off x="8147050" y="5491163"/>
            <a:ext cx="5492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900">
                <a:solidFill>
                  <a:srgbClr val="000000"/>
                </a:solidFill>
                <a:latin typeface="Arial" pitchFamily="34" charset="0"/>
              </a:rPr>
              <a:t>2,600X</a:t>
            </a: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641350" y="3122616"/>
            <a:ext cx="2601470" cy="511175"/>
            <a:chOff x="373" y="1955"/>
            <a:chExt cx="1512" cy="322"/>
          </a:xfrm>
        </p:grpSpPr>
        <p:sp>
          <p:nvSpPr>
            <p:cNvPr id="65580" name="Rectangle 6"/>
            <p:cNvSpPr>
              <a:spLocks noChangeArrowheads="1"/>
            </p:cNvSpPr>
            <p:nvPr/>
          </p:nvSpPr>
          <p:spPr bwMode="auto">
            <a:xfrm>
              <a:off x="465" y="2044"/>
              <a:ext cx="14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The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blood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sample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is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centrifuged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to separate</a:t>
              </a:r>
            </a:p>
            <a:p>
              <a:pPr eaLnBrk="0" hangingPunct="0"/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the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cells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from the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liquid</a:t>
              </a:r>
              <a:r>
                <a:rPr lang="it-IT" sz="900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part.</a:t>
              </a:r>
              <a:endParaRPr lang="it-IT" sz="9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5581" name="Rectangle 30"/>
            <p:cNvSpPr>
              <a:spLocks noChangeArrowheads="1"/>
            </p:cNvSpPr>
            <p:nvPr/>
          </p:nvSpPr>
          <p:spPr bwMode="auto">
            <a:xfrm>
              <a:off x="373" y="1955"/>
              <a:ext cx="145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900">
                  <a:solidFill>
                    <a:srgbClr val="FFFFFF"/>
                  </a:solidFill>
                  <a:latin typeface="Arial" pitchFamily="34" charset="0"/>
                </a:rPr>
                <a:t>1</a:t>
              </a:r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3557588" y="3038477"/>
            <a:ext cx="2822575" cy="784225"/>
            <a:chOff x="2069" y="1914"/>
            <a:chExt cx="1641" cy="494"/>
          </a:xfrm>
        </p:grpSpPr>
        <p:sp>
          <p:nvSpPr>
            <p:cNvPr id="65578" name="Rectangle 18"/>
            <p:cNvSpPr>
              <a:spLocks noChangeArrowheads="1"/>
            </p:cNvSpPr>
            <p:nvPr/>
          </p:nvSpPr>
          <p:spPr bwMode="auto">
            <a:xfrm>
              <a:off x="2152" y="1914"/>
              <a:ext cx="1558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it-IT" sz="900" dirty="0"/>
                <a:t>The </a:t>
              </a:r>
              <a:r>
                <a:rPr lang="it-IT" sz="900" dirty="0" err="1"/>
                <a:t>liquid</a:t>
              </a:r>
              <a:r>
                <a:rPr lang="it-IT" sz="900" dirty="0"/>
                <a:t> </a:t>
              </a:r>
              <a:r>
                <a:rPr lang="it-IT" sz="900" dirty="0" smtClean="0"/>
                <a:t>part </a:t>
              </a:r>
              <a:r>
                <a:rPr lang="it-IT" sz="900" dirty="0" err="1" smtClean="0"/>
                <a:t>is</a:t>
              </a:r>
              <a:r>
                <a:rPr lang="it-IT" sz="900" dirty="0" smtClean="0"/>
                <a:t> </a:t>
              </a:r>
              <a:r>
                <a:rPr lang="it-IT" sz="900" dirty="0" err="1"/>
                <a:t>eliminated</a:t>
              </a:r>
              <a:r>
                <a:rPr lang="it-IT" sz="900" dirty="0"/>
                <a:t> and the </a:t>
              </a:r>
              <a:r>
                <a:rPr lang="it-IT" sz="900" dirty="0" err="1"/>
                <a:t>cells</a:t>
              </a:r>
              <a:r>
                <a:rPr lang="it-IT" sz="900" dirty="0"/>
                <a:t> are </a:t>
              </a:r>
              <a:r>
                <a:rPr lang="it-IT" sz="900" dirty="0" err="1"/>
                <a:t>mixed</a:t>
              </a:r>
              <a:r>
                <a:rPr lang="it-IT" sz="900" dirty="0"/>
                <a:t> with a </a:t>
              </a:r>
              <a:r>
                <a:rPr lang="it-IT" sz="900" dirty="0" err="1"/>
                <a:t>hypotonic</a:t>
              </a:r>
              <a:r>
                <a:rPr lang="it-IT" sz="900" dirty="0"/>
                <a:t> </a:t>
              </a:r>
              <a:r>
                <a:rPr lang="it-IT" sz="900" dirty="0" err="1"/>
                <a:t>solution</a:t>
              </a:r>
              <a:r>
                <a:rPr lang="it-IT" sz="900" dirty="0"/>
                <a:t>.</a:t>
              </a:r>
            </a:p>
            <a:p>
              <a:r>
                <a:rPr lang="it-IT" sz="900" dirty="0" err="1"/>
                <a:t>This</a:t>
              </a:r>
              <a:r>
                <a:rPr lang="it-IT" sz="900" dirty="0"/>
                <a:t> procedure </a:t>
              </a:r>
              <a:r>
                <a:rPr lang="it-IT" sz="900" dirty="0" err="1"/>
                <a:t>does</a:t>
              </a:r>
              <a:r>
                <a:rPr lang="it-IT" sz="900" dirty="0"/>
                <a:t> </a:t>
              </a:r>
              <a:r>
                <a:rPr lang="it-IT" sz="900" dirty="0" err="1"/>
                <a:t>inflate</a:t>
              </a:r>
              <a:r>
                <a:rPr lang="it-IT" sz="900" dirty="0"/>
                <a:t> and break out the </a:t>
              </a:r>
              <a:r>
                <a:rPr lang="it-IT" sz="900" dirty="0" err="1"/>
                <a:t>red</a:t>
              </a:r>
              <a:r>
                <a:rPr lang="it-IT" sz="900" dirty="0"/>
                <a:t> </a:t>
              </a:r>
              <a:r>
                <a:rPr lang="it-IT" sz="900" dirty="0" err="1"/>
                <a:t>blood</a:t>
              </a:r>
              <a:r>
                <a:rPr lang="it-IT" sz="900" dirty="0"/>
                <a:t> </a:t>
              </a:r>
              <a:r>
                <a:rPr lang="it-IT" sz="900" dirty="0" err="1"/>
                <a:t>cells</a:t>
              </a:r>
              <a:r>
                <a:rPr lang="it-IT" sz="900" dirty="0"/>
                <a:t>. White </a:t>
              </a:r>
              <a:r>
                <a:rPr lang="it-IT" sz="900" dirty="0" err="1"/>
                <a:t>blood</a:t>
              </a:r>
              <a:r>
                <a:rPr lang="it-IT" sz="900" dirty="0"/>
                <a:t> </a:t>
              </a:r>
              <a:r>
                <a:rPr lang="it-IT" sz="900" dirty="0" err="1"/>
                <a:t>cells</a:t>
              </a:r>
              <a:r>
                <a:rPr lang="it-IT" sz="900" dirty="0"/>
                <a:t> </a:t>
              </a:r>
              <a:r>
                <a:rPr lang="it-IT" sz="900" dirty="0" err="1"/>
                <a:t>swell</a:t>
              </a:r>
              <a:r>
                <a:rPr lang="it-IT" sz="900" dirty="0"/>
                <a:t> </a:t>
              </a:r>
              <a:r>
                <a:rPr lang="it-IT" sz="900" dirty="0" err="1"/>
                <a:t>but</a:t>
              </a:r>
              <a:r>
                <a:rPr lang="it-IT" sz="900" dirty="0"/>
                <a:t> do </a:t>
              </a:r>
              <a:r>
                <a:rPr lang="it-IT" sz="900" dirty="0" err="1"/>
                <a:t>not</a:t>
              </a:r>
              <a:r>
                <a:rPr lang="it-IT" sz="900" dirty="0"/>
                <a:t> break, and </a:t>
              </a:r>
              <a:r>
                <a:rPr lang="it-IT" sz="900" dirty="0" smtClean="0"/>
                <a:t>the </a:t>
              </a:r>
              <a:r>
                <a:rPr lang="it-IT" sz="900" dirty="0" err="1" smtClean="0"/>
                <a:t>chromosomes</a:t>
              </a:r>
              <a:r>
                <a:rPr lang="it-IT" sz="900" dirty="0" smtClean="0"/>
                <a:t> </a:t>
              </a:r>
              <a:r>
                <a:rPr lang="it-IT" sz="900" dirty="0" err="1"/>
                <a:t>move</a:t>
              </a:r>
              <a:r>
                <a:rPr lang="it-IT" sz="900" dirty="0"/>
                <a:t> </a:t>
              </a:r>
              <a:r>
                <a:rPr lang="it-IT" sz="900" dirty="0" err="1"/>
                <a:t>apart</a:t>
              </a:r>
              <a:r>
                <a:rPr lang="it-IT" sz="900" dirty="0"/>
                <a:t> from </a:t>
              </a:r>
              <a:r>
                <a:rPr lang="it-IT" sz="900" dirty="0" err="1"/>
                <a:t>each</a:t>
              </a:r>
              <a:r>
                <a:rPr lang="it-IT" sz="900" dirty="0"/>
                <a:t> </a:t>
              </a:r>
              <a:r>
                <a:rPr lang="it-IT" sz="900" dirty="0" err="1"/>
                <a:t>other</a:t>
              </a:r>
              <a:r>
                <a:rPr lang="it-IT" sz="900" dirty="0"/>
                <a:t>.</a:t>
              </a:r>
            </a:p>
          </p:txBody>
        </p:sp>
        <p:sp>
          <p:nvSpPr>
            <p:cNvPr id="65579" name="Rectangle 31"/>
            <p:cNvSpPr>
              <a:spLocks noChangeArrowheads="1"/>
            </p:cNvSpPr>
            <p:nvPr/>
          </p:nvSpPr>
          <p:spPr bwMode="auto">
            <a:xfrm>
              <a:off x="2069" y="1955"/>
              <a:ext cx="145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900">
                  <a:solidFill>
                    <a:srgbClr val="FFFFFF"/>
                  </a:solidFill>
                  <a:latin typeface="Arial" pitchFamily="34" charset="0"/>
                </a:rPr>
                <a:t>2</a:t>
              </a:r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8" name="Group 71"/>
          <p:cNvGrpSpPr>
            <a:grpSpLocks/>
          </p:cNvGrpSpPr>
          <p:nvPr/>
        </p:nvGrpSpPr>
        <p:grpSpPr bwMode="auto">
          <a:xfrm>
            <a:off x="6197600" y="2994025"/>
            <a:ext cx="3186113" cy="784224"/>
            <a:chOff x="3604" y="1886"/>
            <a:chExt cx="1852" cy="494"/>
          </a:xfrm>
        </p:grpSpPr>
        <p:sp>
          <p:nvSpPr>
            <p:cNvPr id="65576" name="Rectangle 19"/>
            <p:cNvSpPr>
              <a:spLocks noChangeArrowheads="1"/>
            </p:cNvSpPr>
            <p:nvPr/>
          </p:nvSpPr>
          <p:spPr bwMode="auto">
            <a:xfrm>
              <a:off x="3767" y="1886"/>
              <a:ext cx="1689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By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centrifuging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again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, the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swelled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white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blood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cells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go to the bottom.</a:t>
              </a:r>
            </a:p>
            <a:p>
              <a:pPr eaLnBrk="0" hangingPunct="0"/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The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liquid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part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containing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the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broken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red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blood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cells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is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eliminated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.</a:t>
              </a:r>
            </a:p>
            <a:p>
              <a:pPr eaLnBrk="0" hangingPunct="0"/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A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fixative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is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added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to the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white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blood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cells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. </a:t>
              </a:r>
              <a:endParaRPr lang="it-IT" sz="9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5577" name="Rectangle 32"/>
            <p:cNvSpPr>
              <a:spLocks noChangeArrowheads="1"/>
            </p:cNvSpPr>
            <p:nvPr/>
          </p:nvSpPr>
          <p:spPr bwMode="auto">
            <a:xfrm>
              <a:off x="3604" y="1955"/>
              <a:ext cx="130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900">
                  <a:solidFill>
                    <a:srgbClr val="FFFFFF"/>
                  </a:solidFill>
                  <a:latin typeface="Arial" pitchFamily="34" charset="0"/>
                </a:rPr>
                <a:t>3</a:t>
              </a:r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147765" y="5865813"/>
            <a:ext cx="3836060" cy="534988"/>
            <a:chOff x="667" y="3695"/>
            <a:chExt cx="2231" cy="337"/>
          </a:xfrm>
        </p:grpSpPr>
        <p:sp>
          <p:nvSpPr>
            <p:cNvPr id="65574" name="Rectangle 47"/>
            <p:cNvSpPr>
              <a:spLocks noChangeArrowheads="1"/>
            </p:cNvSpPr>
            <p:nvPr/>
          </p:nvSpPr>
          <p:spPr bwMode="auto">
            <a:xfrm>
              <a:off x="746" y="3712"/>
              <a:ext cx="2152" cy="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The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preparation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is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observed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under a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microscope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that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is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connected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to</a:t>
              </a:r>
            </a:p>
            <a:p>
              <a:pPr eaLnBrk="0" hangingPunct="0"/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a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digital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camera. The image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is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fed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into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a computer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which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sorts</a:t>
              </a:r>
              <a:endParaRPr lang="it-IT" sz="9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eaLnBrk="0" hangingPunct="0"/>
              <a:r>
                <a:rPr lang="it-IT" sz="900" dirty="0" err="1">
                  <a:solidFill>
                    <a:srgbClr val="000000"/>
                  </a:solidFill>
                  <a:latin typeface="Arial" pitchFamily="34" charset="0"/>
                </a:rPr>
                <a:t>c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hromosomes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by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size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 and </a:t>
              </a:r>
              <a:r>
                <a:rPr lang="it-IT" sz="900" dirty="0" err="1" smtClean="0">
                  <a:solidFill>
                    <a:srgbClr val="000000"/>
                  </a:solidFill>
                  <a:latin typeface="Arial" pitchFamily="34" charset="0"/>
                </a:rPr>
                <a:t>shape</a:t>
              </a:r>
              <a:r>
                <a:rPr lang="it-IT" sz="900" dirty="0" smtClean="0">
                  <a:solidFill>
                    <a:srgbClr val="000000"/>
                  </a:solidFill>
                  <a:latin typeface="Arial" pitchFamily="34" charset="0"/>
                </a:rPr>
                <a:t>.</a:t>
              </a:r>
              <a:endParaRPr lang="it-IT" sz="10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65575" name="Rectangle 48"/>
            <p:cNvSpPr>
              <a:spLocks noChangeArrowheads="1"/>
            </p:cNvSpPr>
            <p:nvPr/>
          </p:nvSpPr>
          <p:spPr bwMode="auto">
            <a:xfrm>
              <a:off x="667" y="3695"/>
              <a:ext cx="145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900">
                  <a:solidFill>
                    <a:srgbClr val="FFFFFF"/>
                  </a:solidFill>
                  <a:latin typeface="Arial" pitchFamily="34" charset="0"/>
                </a:rPr>
                <a:t>4</a:t>
              </a:r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5145089" y="5784850"/>
            <a:ext cx="3719043" cy="784225"/>
            <a:chOff x="2992" y="3644"/>
            <a:chExt cx="2162" cy="494"/>
          </a:xfrm>
        </p:grpSpPr>
        <p:sp>
          <p:nvSpPr>
            <p:cNvPr id="65572" name="Rectangle 49"/>
            <p:cNvSpPr>
              <a:spLocks noChangeArrowheads="1"/>
            </p:cNvSpPr>
            <p:nvPr/>
          </p:nvSpPr>
          <p:spPr bwMode="auto">
            <a:xfrm>
              <a:off x="3079" y="3644"/>
              <a:ext cx="2075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it-IT" sz="900" dirty="0"/>
                <a:t>The </a:t>
              </a:r>
              <a:r>
                <a:rPr lang="it-IT" sz="900" dirty="0" err="1"/>
                <a:t>ordered</a:t>
              </a:r>
              <a:r>
                <a:rPr lang="it-IT" sz="900" dirty="0"/>
                <a:t> </a:t>
              </a:r>
              <a:r>
                <a:rPr lang="it-IT" sz="900" dirty="0" err="1"/>
                <a:t>arrangement</a:t>
              </a:r>
              <a:r>
                <a:rPr lang="it-IT" sz="900" dirty="0"/>
                <a:t> of </a:t>
              </a:r>
              <a:r>
                <a:rPr lang="it-IT" sz="900" dirty="0" err="1"/>
                <a:t>chromosomes</a:t>
              </a:r>
              <a:r>
                <a:rPr lang="it-IT" sz="900" dirty="0"/>
                <a:t> </a:t>
              </a:r>
              <a:r>
                <a:rPr lang="it-IT" sz="900" dirty="0" err="1"/>
                <a:t>obtained</a:t>
              </a:r>
              <a:r>
                <a:rPr lang="it-IT" sz="900" dirty="0"/>
                <a:t> </a:t>
              </a:r>
              <a:r>
                <a:rPr lang="it-IT" sz="900" dirty="0" err="1"/>
                <a:t>is</a:t>
              </a:r>
              <a:r>
                <a:rPr lang="it-IT" sz="900" dirty="0"/>
                <a:t> the </a:t>
              </a:r>
              <a:r>
                <a:rPr lang="it-IT" sz="900" dirty="0" err="1"/>
                <a:t>karyotype</a:t>
              </a:r>
              <a:r>
                <a:rPr lang="it-IT" sz="900" dirty="0"/>
                <a:t>.</a:t>
              </a:r>
            </a:p>
            <a:p>
              <a:r>
                <a:rPr lang="it-IT" sz="900" dirty="0"/>
                <a:t>The 46 </a:t>
              </a:r>
              <a:r>
                <a:rPr lang="it-IT" sz="900" dirty="0" err="1"/>
                <a:t>chromosomes</a:t>
              </a:r>
              <a:r>
                <a:rPr lang="it-IT" sz="900" dirty="0"/>
                <a:t> </a:t>
              </a:r>
              <a:r>
                <a:rPr lang="it-IT" sz="900" dirty="0" err="1"/>
                <a:t>represented</a:t>
              </a:r>
              <a:r>
                <a:rPr lang="it-IT" sz="900" dirty="0"/>
                <a:t> </a:t>
              </a:r>
              <a:r>
                <a:rPr lang="it-IT" sz="900" dirty="0" err="1"/>
                <a:t>here</a:t>
              </a:r>
              <a:r>
                <a:rPr lang="it-IT" sz="900" dirty="0"/>
                <a:t> include 22 </a:t>
              </a:r>
              <a:r>
                <a:rPr lang="it-IT" sz="900" dirty="0" err="1"/>
                <a:t>pairs</a:t>
              </a:r>
              <a:r>
                <a:rPr lang="it-IT" sz="900" dirty="0"/>
                <a:t> of </a:t>
              </a:r>
              <a:r>
                <a:rPr lang="it-IT" sz="900" dirty="0" err="1"/>
                <a:t>autosomes</a:t>
              </a:r>
              <a:r>
                <a:rPr lang="it-IT" sz="900" dirty="0"/>
                <a:t> and</a:t>
              </a:r>
            </a:p>
            <a:p>
              <a:r>
                <a:rPr lang="it-IT" sz="900" dirty="0"/>
                <a:t>2 sex </a:t>
              </a:r>
              <a:r>
                <a:rPr lang="it-IT" sz="900" dirty="0" err="1"/>
                <a:t>chromosomes</a:t>
              </a:r>
              <a:r>
                <a:rPr lang="it-IT" sz="900" dirty="0"/>
                <a:t>, an X and a Y. </a:t>
              </a:r>
              <a:r>
                <a:rPr lang="it-IT" sz="900" dirty="0" err="1"/>
                <a:t>Each</a:t>
              </a:r>
              <a:r>
                <a:rPr lang="it-IT" sz="900" dirty="0"/>
                <a:t> </a:t>
              </a:r>
              <a:r>
                <a:rPr lang="it-IT" sz="900" dirty="0" err="1"/>
                <a:t>chromosome</a:t>
              </a:r>
              <a:r>
                <a:rPr lang="it-IT" sz="900" dirty="0"/>
                <a:t> </a:t>
              </a:r>
              <a:r>
                <a:rPr lang="it-IT" sz="900" dirty="0" err="1"/>
                <a:t>consists</a:t>
              </a:r>
              <a:r>
                <a:rPr lang="it-IT" sz="900" dirty="0"/>
                <a:t> of</a:t>
              </a:r>
            </a:p>
            <a:p>
              <a:r>
                <a:rPr lang="it-IT" sz="900" dirty="0"/>
                <a:t>2 </a:t>
              </a:r>
              <a:r>
                <a:rPr lang="it-IT" sz="900" dirty="0" err="1"/>
                <a:t>chromatids</a:t>
              </a:r>
              <a:r>
                <a:rPr lang="it-IT" sz="900" dirty="0"/>
                <a:t> </a:t>
              </a:r>
              <a:r>
                <a:rPr lang="it-IT" sz="900" dirty="0" err="1"/>
                <a:t>attached</a:t>
              </a:r>
              <a:r>
                <a:rPr lang="it-IT" sz="900" dirty="0"/>
                <a:t> </a:t>
              </a:r>
              <a:r>
                <a:rPr lang="it-IT" sz="900" dirty="0" err="1"/>
                <a:t>together</a:t>
              </a:r>
              <a:r>
                <a:rPr lang="it-IT" sz="900" dirty="0"/>
                <a:t> so </a:t>
              </a:r>
              <a:r>
                <a:rPr lang="it-IT" sz="900" dirty="0" err="1"/>
                <a:t>closely</a:t>
              </a:r>
              <a:r>
                <a:rPr lang="it-IT" sz="900" dirty="0"/>
                <a:t> </a:t>
              </a:r>
              <a:r>
                <a:rPr lang="it-IT" sz="900" dirty="0" err="1"/>
                <a:t>that</a:t>
              </a:r>
              <a:r>
                <a:rPr lang="it-IT" sz="900" dirty="0"/>
                <a:t> </a:t>
              </a:r>
              <a:r>
                <a:rPr lang="it-IT" sz="900" dirty="0" err="1"/>
                <a:t>they</a:t>
              </a:r>
              <a:r>
                <a:rPr lang="it-IT" sz="900" dirty="0"/>
                <a:t> are </a:t>
              </a:r>
              <a:r>
                <a:rPr lang="it-IT" sz="900" dirty="0" err="1"/>
                <a:t>hardly</a:t>
              </a:r>
              <a:endParaRPr lang="it-IT" sz="900" dirty="0"/>
            </a:p>
            <a:p>
              <a:r>
                <a:rPr lang="it-IT" sz="900" dirty="0" err="1"/>
                <a:t>distinguishable</a:t>
              </a:r>
              <a:r>
                <a:rPr lang="it-IT" sz="900" dirty="0"/>
                <a:t>.</a:t>
              </a:r>
            </a:p>
          </p:txBody>
        </p:sp>
        <p:sp>
          <p:nvSpPr>
            <p:cNvPr id="65573" name="Rectangle 50"/>
            <p:cNvSpPr>
              <a:spLocks noChangeArrowheads="1"/>
            </p:cNvSpPr>
            <p:nvPr/>
          </p:nvSpPr>
          <p:spPr bwMode="auto">
            <a:xfrm>
              <a:off x="2992" y="3690"/>
              <a:ext cx="145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900">
                  <a:solidFill>
                    <a:srgbClr val="FFFFFF"/>
                  </a:solidFill>
                  <a:latin typeface="Arial" pitchFamily="34" charset="0"/>
                </a:rPr>
                <a:t>5</a:t>
              </a:r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65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85800"/>
            <a:ext cx="9245600" cy="492443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z="2600" dirty="0" err="1" smtClean="0"/>
              <a:t>Karyotype</a:t>
            </a:r>
            <a:r>
              <a:rPr lang="it-IT" sz="2600" dirty="0" smtClean="0"/>
              <a:t> </a:t>
            </a:r>
            <a:r>
              <a:rPr lang="it-IT" sz="2600" dirty="0" err="1" smtClean="0"/>
              <a:t>preparation</a:t>
            </a:r>
            <a:r>
              <a:rPr lang="it-IT" sz="2600" dirty="0" smtClean="0"/>
              <a:t> from a </a:t>
            </a:r>
            <a:r>
              <a:rPr lang="it-IT" sz="2600" dirty="0" err="1" smtClean="0"/>
              <a:t>blood</a:t>
            </a:r>
            <a:r>
              <a:rPr lang="it-IT" sz="2600" dirty="0" smtClean="0"/>
              <a:t> sample: </a:t>
            </a:r>
          </a:p>
        </p:txBody>
      </p:sp>
      <p:sp>
        <p:nvSpPr>
          <p:cNvPr id="65571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76200"/>
            <a:ext cx="9575800" cy="459100"/>
          </a:xfrm>
        </p:spPr>
        <p:txBody>
          <a:bodyPr/>
          <a:lstStyle/>
          <a:p>
            <a:r>
              <a:rPr lang="it-IT" sz="2600" dirty="0" smtClean="0"/>
              <a:t>The </a:t>
            </a:r>
            <a:r>
              <a:rPr lang="it-IT" sz="2600" dirty="0" err="1" smtClean="0"/>
              <a:t>karyotype</a:t>
            </a:r>
            <a:endParaRPr lang="it-IT" sz="2600" dirty="0" smtClean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7169" y="274638"/>
            <a:ext cx="6302375" cy="1143000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z="3200" dirty="0" smtClean="0">
                <a:solidFill>
                  <a:schemeClr val="accent2"/>
                </a:solidFill>
                <a:cs typeface="Arial" pitchFamily="34" charset="0"/>
              </a:rPr>
              <a:t>Williams</a:t>
            </a:r>
            <a:br>
              <a:rPr lang="it-IT" sz="3200" dirty="0" smtClean="0">
                <a:solidFill>
                  <a:schemeClr val="accent2"/>
                </a:solidFill>
                <a:cs typeface="Arial" pitchFamily="34" charset="0"/>
              </a:rPr>
            </a:br>
            <a:r>
              <a:rPr lang="it-IT" sz="3200" dirty="0" err="1" smtClean="0">
                <a:solidFill>
                  <a:schemeClr val="accent2"/>
                </a:solidFill>
                <a:cs typeface="Arial" pitchFamily="34" charset="0"/>
              </a:rPr>
              <a:t>signs</a:t>
            </a:r>
            <a:r>
              <a:rPr lang="it-IT" sz="3200" dirty="0" smtClean="0">
                <a:solidFill>
                  <a:schemeClr val="accent2"/>
                </a:solidFill>
                <a:cs typeface="Arial" pitchFamily="34" charset="0"/>
              </a:rPr>
              <a:t> and </a:t>
            </a:r>
            <a:r>
              <a:rPr lang="it-IT" sz="3200" dirty="0" err="1" smtClean="0">
                <a:solidFill>
                  <a:schemeClr val="accent2"/>
                </a:solidFill>
                <a:cs typeface="Arial" pitchFamily="34" charset="0"/>
              </a:rPr>
              <a:t>appearance</a:t>
            </a:r>
            <a:r>
              <a:rPr lang="it-IT" sz="3200" dirty="0" smtClean="0">
                <a:solidFill>
                  <a:schemeClr val="accent2"/>
                </a:solidFill>
                <a:cs typeface="Arial" pitchFamily="34" charset="0"/>
              </a:rPr>
              <a:t> </a:t>
            </a:r>
            <a:endParaRPr lang="it-IT" sz="3200" dirty="0" smtClean="0">
              <a:solidFill>
                <a:schemeClr val="accent2"/>
              </a:solidFill>
            </a:endParaRP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513" y="1981200"/>
            <a:ext cx="8275637" cy="4616450"/>
          </a:xfrm>
        </p:spPr>
        <p:txBody>
          <a:bodyPr/>
          <a:lstStyle/>
          <a:p>
            <a:pPr eaLnBrk="1" hangingPunct="1"/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Elfin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facial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feature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blu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eyes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(77%) with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starry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iris pattern (74%) in North-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European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,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squint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(40%)</a:t>
            </a:r>
          </a:p>
          <a:p>
            <a:pPr eaLnBrk="1" hangingPunct="1"/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Nose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with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bulbous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tip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Wide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mouth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and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chubby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cheeks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Microdontia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and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micrognathia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height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10 cm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less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than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normal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hypercalcemia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Peripheral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pulmonary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artery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stenosis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aortic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stenosis</a:t>
            </a:r>
            <a:r>
              <a:rPr lang="it-IT" sz="24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, </a:t>
            </a:r>
            <a:r>
              <a:rPr lang="it-IT" sz="24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supravalvular</a:t>
            </a:r>
            <a:endParaRPr lang="it-IT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  <a:p>
            <a:pPr eaLnBrk="1" hangingPunct="1"/>
            <a:endParaRPr lang="en-US" sz="2400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212996" name="Picture 4" descr="elf-face-thumb3434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300" y="0"/>
            <a:ext cx="17843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7" name="Picture 5" descr="Elfo_r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5763" y="0"/>
            <a:ext cx="177958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zsof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457200"/>
            <a:ext cx="3592512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9" name="Picture 3" descr="page6_sidebar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0300" y="3910013"/>
            <a:ext cx="4054475" cy="294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0" name="Picture 4" descr="low-nasal-brid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9638" y="1628775"/>
            <a:ext cx="35480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21" name="Picture 5" descr="alyssa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6363" y="3921125"/>
            <a:ext cx="3278187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1363663" y="44450"/>
            <a:ext cx="81137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http://www.wsf.org/family/photoalbum/wsfphoto.htm</a:t>
            </a:r>
          </a:p>
        </p:txBody>
      </p:sp>
      <p:sp>
        <p:nvSpPr>
          <p:cNvPr id="214023" name="Rectangle 7"/>
          <p:cNvSpPr>
            <a:spLocks noChangeArrowheads="1"/>
          </p:cNvSpPr>
          <p:nvPr/>
        </p:nvSpPr>
        <p:spPr bwMode="auto">
          <a:xfrm>
            <a:off x="1155700" y="304800"/>
            <a:ext cx="81724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it-IT" sz="3200" dirty="0">
                <a:solidFill>
                  <a:schemeClr val="accent2"/>
                </a:solidFill>
                <a:cs typeface="Arial" pitchFamily="34" charset="0"/>
              </a:rPr>
              <a:t>Williams</a:t>
            </a:r>
            <a:br>
              <a:rPr lang="it-IT" sz="3200" dirty="0">
                <a:solidFill>
                  <a:schemeClr val="accent2"/>
                </a:solidFill>
                <a:cs typeface="Arial" pitchFamily="34" charset="0"/>
              </a:rPr>
            </a:br>
            <a:r>
              <a:rPr lang="it-IT" sz="3200" dirty="0" err="1" smtClean="0">
                <a:solidFill>
                  <a:schemeClr val="accent2"/>
                </a:solidFill>
                <a:cs typeface="Arial" pitchFamily="34" charset="0"/>
              </a:rPr>
              <a:t>photos</a:t>
            </a:r>
            <a:endParaRPr lang="it-IT" sz="3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2397125"/>
            <a:ext cx="84201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69100" y="0"/>
            <a:ext cx="285432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304800" y="381000"/>
            <a:ext cx="6477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/>
            <a:r>
              <a:rPr kumimoji="1" lang="it-IT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WILLIAMS</a:t>
            </a:r>
          </a:p>
          <a:p>
            <a:pPr eaLnBrk="0" hangingPunct="0"/>
            <a:r>
              <a:rPr kumimoji="1" lang="it-IT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SYNDROME</a:t>
            </a:r>
            <a:endParaRPr kumimoji="1" lang="it-IT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1013" name="Oval 5"/>
          <p:cNvSpPr>
            <a:spLocks noChangeArrowheads="1"/>
          </p:cNvSpPr>
          <p:nvPr/>
        </p:nvSpPr>
        <p:spPr bwMode="auto">
          <a:xfrm>
            <a:off x="8997950" y="1066800"/>
            <a:ext cx="495300" cy="3048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171014" name="Oval 6"/>
          <p:cNvSpPr>
            <a:spLocks noChangeArrowheads="1"/>
          </p:cNvSpPr>
          <p:nvPr/>
        </p:nvSpPr>
        <p:spPr bwMode="auto">
          <a:xfrm>
            <a:off x="8997950" y="2133600"/>
            <a:ext cx="495300" cy="3048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3" grpId="0" animBg="1"/>
      <p:bldP spid="171014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915400" cy="777875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sz="2800" dirty="0" err="1" smtClean="0">
                <a:solidFill>
                  <a:schemeClr val="accent2"/>
                </a:solidFill>
              </a:rPr>
              <a:t>DiGeorge</a:t>
            </a:r>
            <a:r>
              <a:rPr lang="it-IT" sz="2800" dirty="0">
                <a:solidFill>
                  <a:schemeClr val="accent2"/>
                </a:solidFill>
              </a:rPr>
              <a:t> </a:t>
            </a:r>
            <a:r>
              <a:rPr lang="it-IT" sz="2800" dirty="0" smtClean="0">
                <a:solidFill>
                  <a:schemeClr val="accent2"/>
                </a:solidFill>
              </a:rPr>
              <a:t>(</a:t>
            </a:r>
            <a:r>
              <a:rPr lang="it-IT" sz="2800" dirty="0" err="1" smtClean="0">
                <a:solidFill>
                  <a:schemeClr val="accent2"/>
                </a:solidFill>
              </a:rPr>
              <a:t>velocardiofacial</a:t>
            </a:r>
            <a:r>
              <a:rPr lang="it-IT" sz="2800" dirty="0" smtClean="0">
                <a:solidFill>
                  <a:schemeClr val="accent2"/>
                </a:solidFill>
              </a:rPr>
              <a:t>) </a:t>
            </a:r>
            <a:r>
              <a:rPr lang="it-IT" sz="2800" dirty="0" err="1" smtClean="0">
                <a:solidFill>
                  <a:schemeClr val="accent2"/>
                </a:solidFill>
              </a:rPr>
              <a:t>syndrome</a:t>
            </a:r>
            <a:endParaRPr lang="it-IT" sz="2800" dirty="0" smtClean="0">
              <a:solidFill>
                <a:schemeClr val="accent2"/>
              </a:solidFill>
            </a:endParaRPr>
          </a:p>
        </p:txBody>
      </p:sp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2420938"/>
            <a:ext cx="536575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286000"/>
            <a:ext cx="3027363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495800"/>
            <a:ext cx="4956175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428625" y="1196975"/>
            <a:ext cx="9047163" cy="116955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 err="1" smtClean="0">
                <a:solidFill>
                  <a:srgbClr val="FFFF00"/>
                </a:solidFill>
              </a:rPr>
              <a:t>DiGeorge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syndrome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caused</a:t>
            </a:r>
            <a:r>
              <a:rPr lang="it-IT" sz="2000" dirty="0" smtClean="0">
                <a:solidFill>
                  <a:srgbClr val="FFFF00"/>
                </a:solidFill>
              </a:rPr>
              <a:t> by del22q11.2 </a:t>
            </a:r>
            <a:r>
              <a:rPr lang="it-IT" sz="2000" dirty="0" err="1" smtClean="0">
                <a:solidFill>
                  <a:srgbClr val="FFFF00"/>
                </a:solidFill>
              </a:rPr>
              <a:t>is</a:t>
            </a:r>
            <a:r>
              <a:rPr lang="it-IT" sz="2000" dirty="0" smtClean="0">
                <a:solidFill>
                  <a:srgbClr val="FFFF00"/>
                </a:solidFill>
              </a:rPr>
              <a:t> the </a:t>
            </a:r>
            <a:r>
              <a:rPr lang="it-IT" sz="2000" dirty="0" err="1" smtClean="0">
                <a:solidFill>
                  <a:srgbClr val="FFFF00"/>
                </a:solidFill>
              </a:rPr>
              <a:t>most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frequent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microdeletion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syndrome</a:t>
            </a:r>
            <a:r>
              <a:rPr lang="it-IT" sz="2000" dirty="0" smtClean="0">
                <a:solidFill>
                  <a:srgbClr val="FFFF00"/>
                </a:solidFill>
              </a:rPr>
              <a:t>, with an </a:t>
            </a:r>
            <a:r>
              <a:rPr lang="it-IT" sz="2000" dirty="0" err="1" smtClean="0">
                <a:solidFill>
                  <a:srgbClr val="FFFF00"/>
                </a:solidFill>
              </a:rPr>
              <a:t>incidence</a:t>
            </a:r>
            <a:r>
              <a:rPr lang="it-IT" sz="2000" dirty="0" smtClean="0">
                <a:solidFill>
                  <a:srgbClr val="FFFF00"/>
                </a:solidFill>
              </a:rPr>
              <a:t> of </a:t>
            </a:r>
            <a:r>
              <a:rPr lang="it-IT" sz="2000" dirty="0">
                <a:solidFill>
                  <a:srgbClr val="FFFF00"/>
                </a:solidFill>
              </a:rPr>
              <a:t>1 </a:t>
            </a:r>
            <a:r>
              <a:rPr lang="it-IT" sz="2000" dirty="0" smtClean="0">
                <a:solidFill>
                  <a:srgbClr val="FFFF00"/>
                </a:solidFill>
              </a:rPr>
              <a:t>out of </a:t>
            </a:r>
            <a:r>
              <a:rPr lang="it-IT" sz="2000" dirty="0">
                <a:solidFill>
                  <a:srgbClr val="FFFF00"/>
                </a:solidFill>
              </a:rPr>
              <a:t>4000—5000 </a:t>
            </a:r>
            <a:r>
              <a:rPr lang="it-IT" sz="2000" dirty="0" err="1" smtClean="0">
                <a:solidFill>
                  <a:srgbClr val="FFFF00"/>
                </a:solidFill>
              </a:rPr>
              <a:t>newborns</a:t>
            </a:r>
            <a:endParaRPr lang="it-IT" sz="2000" dirty="0">
              <a:solidFill>
                <a:srgbClr val="FFFF00"/>
              </a:solidFill>
            </a:endParaRPr>
          </a:p>
          <a:p>
            <a:pPr>
              <a:spcBef>
                <a:spcPct val="50000"/>
              </a:spcBef>
            </a:pPr>
            <a:r>
              <a:rPr lang="it-IT" sz="2000" dirty="0" smtClean="0">
                <a:solidFill>
                  <a:srgbClr val="FFFF00"/>
                </a:solidFill>
              </a:rPr>
              <a:t>The </a:t>
            </a:r>
            <a:r>
              <a:rPr lang="it-IT" sz="2000" dirty="0" err="1" smtClean="0">
                <a:solidFill>
                  <a:srgbClr val="FFFF00"/>
                </a:solidFill>
              </a:rPr>
              <a:t>deletion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includes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3Mb </a:t>
            </a:r>
            <a:r>
              <a:rPr lang="it-IT" sz="2000" dirty="0" smtClean="0">
                <a:solidFill>
                  <a:srgbClr val="FFFF00"/>
                </a:solidFill>
              </a:rPr>
              <a:t>and </a:t>
            </a:r>
            <a:r>
              <a:rPr lang="it-IT" sz="2000" dirty="0" err="1" smtClean="0">
                <a:solidFill>
                  <a:srgbClr val="FFFF00"/>
                </a:solidFill>
              </a:rPr>
              <a:t>at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least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30 </a:t>
            </a:r>
            <a:r>
              <a:rPr lang="it-IT" sz="2000" dirty="0" err="1" smtClean="0">
                <a:solidFill>
                  <a:srgbClr val="FFFF00"/>
                </a:solidFill>
              </a:rPr>
              <a:t>genes</a:t>
            </a:r>
            <a:endParaRPr lang="it-IT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0310"/>
            </a:gs>
            <a:gs pos="100000">
              <a:srgbClr val="333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13" y="0"/>
            <a:ext cx="8866187" cy="1050925"/>
          </a:xfrm>
        </p:spPr>
        <p:txBody>
          <a:bodyPr/>
          <a:lstStyle/>
          <a:p>
            <a:pPr algn="r" eaLnBrk="1" hangingPunct="1">
              <a:defRPr/>
            </a:pPr>
            <a:r>
              <a:rPr lang="it-IT" dirty="0" err="1" smtClean="0">
                <a:solidFill>
                  <a:schemeClr val="accent2"/>
                </a:solidFill>
              </a:rPr>
              <a:t>DiGeorge</a:t>
            </a:r>
            <a:endParaRPr lang="it-IT" dirty="0" smtClean="0">
              <a:solidFill>
                <a:schemeClr val="accent2"/>
              </a:solidFill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513" y="1598613"/>
            <a:ext cx="8866187" cy="4187825"/>
          </a:xfrm>
        </p:spPr>
        <p:txBody>
          <a:bodyPr/>
          <a:lstStyle/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it-IT" sz="20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It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is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  <a:cs typeface="ＭＳ Ｐゴシック"/>
              </a:rPr>
              <a:t>characterised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  <a:cs typeface="ＭＳ Ｐゴシック"/>
              </a:rPr>
              <a:t> by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Cardiac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abnormalities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(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commonly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interrupted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aortic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arch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,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persistent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truncus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arteriosus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)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T-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cell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deficiency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(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recurrent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infections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)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Cleft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palate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Facial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abnormalities</a:t>
            </a:r>
            <a:endParaRPr lang="it-IT" sz="2000" dirty="0" smtClean="0">
              <a:solidFill>
                <a:srgbClr val="FFFF00"/>
              </a:solidFill>
              <a:ea typeface="ＭＳ Ｐゴシック"/>
            </a:endParaRP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</a:pP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hypocalcemia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(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low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blood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calcium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,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leads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 to </a:t>
            </a:r>
            <a:r>
              <a:rPr lang="it-IT" sz="2000" dirty="0" err="1" smtClean="0">
                <a:solidFill>
                  <a:srgbClr val="FFFF00"/>
                </a:solidFill>
                <a:ea typeface="ＭＳ Ｐゴシック"/>
              </a:rPr>
              <a:t>convulsions</a:t>
            </a:r>
            <a:r>
              <a:rPr lang="it-IT" sz="2000" dirty="0" smtClean="0">
                <a:solidFill>
                  <a:srgbClr val="FFFF00"/>
                </a:solidFill>
                <a:ea typeface="ＭＳ Ｐゴシック"/>
              </a:rPr>
              <a:t>)</a:t>
            </a: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  <a:buFontTx/>
              <a:buNone/>
            </a:pPr>
            <a:endParaRPr lang="it-IT" sz="2000" dirty="0" smtClean="0">
              <a:solidFill>
                <a:srgbClr val="FFFF00"/>
              </a:solidFill>
              <a:ea typeface="ＭＳ Ｐゴシック"/>
            </a:endParaRPr>
          </a:p>
          <a:p>
            <a:pPr lvl="1" eaLnBrk="1" hangingPunct="1">
              <a:spcBef>
                <a:spcPts val="500"/>
              </a:spcBef>
              <a:spcAft>
                <a:spcPts val="500"/>
              </a:spcAft>
              <a:buFont typeface="Verdana" pitchFamily="34" charset="0"/>
              <a:buNone/>
            </a:pPr>
            <a:endParaRPr lang="it-IT" sz="2000" dirty="0" smtClean="0">
              <a:solidFill>
                <a:srgbClr val="FFFF00"/>
              </a:solidFill>
              <a:ea typeface="ＭＳ Ｐゴシック"/>
            </a:endParaRPr>
          </a:p>
          <a:p>
            <a:pPr eaLnBrk="1" hangingPunct="1"/>
            <a:endParaRPr lang="it-IT" dirty="0" smtClean="0">
              <a:solidFill>
                <a:srgbClr val="FFFF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5861050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74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654675" y="620713"/>
            <a:ext cx="4251325" cy="61610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000" smtClean="0">
                <a:ea typeface="ＭＳ Ｐゴシック"/>
                <a:cs typeface="ＭＳ Ｐゴシック"/>
              </a:rPr>
              <a:t>Migrating neural crest cells make a contribution to the embryonic structures affected in DiGeorge syndrome. 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000" smtClean="0">
                <a:ea typeface="ＭＳ Ｐゴシック"/>
                <a:cs typeface="ＭＳ Ｐゴシック"/>
              </a:rPr>
              <a:t>The cartoon represents a human embryo at 4–6 weeks gestation. 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000" smtClean="0">
                <a:ea typeface="ＭＳ Ｐゴシック"/>
                <a:cs typeface="ＭＳ Ｐゴシック"/>
              </a:rPr>
              <a:t>The migration of neural crest cells from the hindbrain to the branchial arch/pharyngeal pouch system and cardiac outflow tract is indicated by the arrows. </a:t>
            </a:r>
          </a:p>
          <a:p>
            <a:pPr eaLnBrk="1" hangingPunct="1"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</a:pPr>
            <a:r>
              <a:rPr lang="it-IT" sz="2000" smtClean="0">
                <a:ea typeface="ＭＳ Ｐゴシック"/>
                <a:cs typeface="ＭＳ Ｐゴシック"/>
              </a:rPr>
              <a:t>Examples of malformations associated with perturbation of this process are listed and these overlap substantially with those seen in 22q11DS AAA, arch arteries; PDA, persistent ductus arteriosus; IAA, interrupted aortic arch.</a:t>
            </a:r>
            <a:r>
              <a:rPr lang="it-IT" smtClean="0">
                <a:ea typeface="ＭＳ Ｐゴシック"/>
                <a:cs typeface="ＭＳ Ｐゴシック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it-IT" smtClean="0">
              <a:ea typeface="ＭＳ Ｐゴシック"/>
              <a:cs typeface="ＭＳ Ｐゴシック"/>
            </a:endParaRPr>
          </a:p>
        </p:txBody>
      </p:sp>
      <p:sp>
        <p:nvSpPr>
          <p:cNvPr id="487428" name="Oval 4"/>
          <p:cNvSpPr>
            <a:spLocks noChangeArrowheads="1"/>
          </p:cNvSpPr>
          <p:nvPr/>
        </p:nvSpPr>
        <p:spPr bwMode="auto">
          <a:xfrm>
            <a:off x="82550" y="2286000"/>
            <a:ext cx="14859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7429" name="Oval 5"/>
          <p:cNvSpPr>
            <a:spLocks noChangeArrowheads="1"/>
          </p:cNvSpPr>
          <p:nvPr/>
        </p:nvSpPr>
        <p:spPr bwMode="auto">
          <a:xfrm>
            <a:off x="412750" y="2895600"/>
            <a:ext cx="14859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7430" name="Oval 6"/>
          <p:cNvSpPr>
            <a:spLocks noChangeArrowheads="1"/>
          </p:cNvSpPr>
          <p:nvPr/>
        </p:nvSpPr>
        <p:spPr bwMode="auto">
          <a:xfrm>
            <a:off x="412750" y="3581400"/>
            <a:ext cx="1568450" cy="1219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7431" name="Oval 7"/>
          <p:cNvSpPr>
            <a:spLocks noChangeArrowheads="1"/>
          </p:cNvSpPr>
          <p:nvPr/>
        </p:nvSpPr>
        <p:spPr bwMode="auto">
          <a:xfrm>
            <a:off x="3467100" y="304800"/>
            <a:ext cx="14859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7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7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7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7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874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874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874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874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27" grpId="0" build="p" autoUpdateAnimBg="0"/>
      <p:bldP spid="487428" grpId="0" animBg="1"/>
      <p:bldP spid="487429" grpId="0" animBg="1"/>
      <p:bldP spid="487430" grpId="0" animBg="1"/>
      <p:bldP spid="487431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03984" y="-1611560"/>
            <a:ext cx="14446250" cy="1000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04528" y="44624"/>
            <a:ext cx="8866188" cy="10509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it-IT" sz="3600" b="1" dirty="0" err="1" smtClean="0">
                <a:solidFill>
                  <a:schemeClr val="accent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ＭＳ Ｐゴシック" pitchFamily="-106" charset="-128"/>
                <a:cs typeface="ＭＳ Ｐゴシック" pitchFamily="-106" charset="-128"/>
              </a:rPr>
              <a:t>DiGeorge</a:t>
            </a:r>
            <a:endParaRPr lang="it-IT" sz="3600" b="1" dirty="0" smtClean="0">
              <a:solidFill>
                <a:schemeClr val="accent2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ＭＳ Ｐゴシック" pitchFamily="-106" charset="-128"/>
              <a:cs typeface="ＭＳ Ｐゴシック" pitchFamily="-106" charset="-128"/>
            </a:endParaRPr>
          </a:p>
          <a:p>
            <a:pPr algn="r">
              <a:defRPr/>
            </a:pPr>
            <a:r>
              <a:rPr lang="it-IT" sz="3600" b="1" dirty="0">
                <a:solidFill>
                  <a:schemeClr val="accent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ＭＳ Ｐゴシック" pitchFamily="-106" charset="-128"/>
                <a:cs typeface="ＭＳ Ｐゴシック" pitchFamily="-106" charset="-128"/>
              </a:rPr>
              <a:t>c</a:t>
            </a:r>
            <a:r>
              <a:rPr lang="it-IT" sz="3600" b="1" dirty="0" smtClean="0">
                <a:solidFill>
                  <a:schemeClr val="accent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ＭＳ Ｐゴシック" pitchFamily="-106" charset="-128"/>
                <a:cs typeface="ＭＳ Ｐゴシック" pitchFamily="-106" charset="-128"/>
              </a:rPr>
              <a:t>ognitive </a:t>
            </a:r>
            <a:r>
              <a:rPr lang="it-IT" sz="3600" b="1" dirty="0" err="1" smtClean="0">
                <a:solidFill>
                  <a:schemeClr val="accent2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ＭＳ Ｐゴシック" pitchFamily="-106" charset="-128"/>
                <a:cs typeface="ＭＳ Ｐゴシック" pitchFamily="-106" charset="-128"/>
              </a:rPr>
              <a:t>impairments</a:t>
            </a:r>
            <a:endParaRPr lang="it-IT" sz="3600" b="1" dirty="0">
              <a:solidFill>
                <a:schemeClr val="accent2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latin typeface="+mj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961112" y="2451660"/>
            <a:ext cx="40324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mtClean="0">
                <a:solidFill>
                  <a:srgbClr val="FFFF00"/>
                </a:solidFill>
                <a:sym typeface="Wingdings"/>
              </a:rPr>
              <a:t>Patients</a:t>
            </a:r>
            <a:r>
              <a:rPr lang="it-IT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usually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have</a:t>
            </a:r>
            <a:r>
              <a:rPr lang="it-IT" dirty="0">
                <a:solidFill>
                  <a:srgbClr val="FFFF00"/>
                </a:solidFill>
              </a:rPr>
              <a:t> a </a:t>
            </a:r>
            <a:r>
              <a:rPr lang="it-IT" dirty="0" err="1">
                <a:solidFill>
                  <a:srgbClr val="FFFF00"/>
                </a:solidFill>
              </a:rPr>
              <a:t>below</a:t>
            </a:r>
            <a:r>
              <a:rPr lang="it-IT" dirty="0">
                <a:solidFill>
                  <a:srgbClr val="FFFF00"/>
                </a:solidFill>
              </a:rPr>
              <a:t>-borderline </a:t>
            </a:r>
            <a:r>
              <a:rPr lang="it-IT" dirty="0" err="1">
                <a:solidFill>
                  <a:srgbClr val="FFFF00"/>
                </a:solidFill>
              </a:rPr>
              <a:t>normal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IQ</a:t>
            </a:r>
            <a:endParaRPr lang="it-IT" dirty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smtClean="0">
                <a:solidFill>
                  <a:srgbClr val="FFFF00"/>
                </a:solidFill>
              </a:rPr>
              <a:t>The </a:t>
            </a:r>
            <a:r>
              <a:rPr lang="it-IT" dirty="0" err="1">
                <a:solidFill>
                  <a:srgbClr val="FFFF00"/>
                </a:solidFill>
              </a:rPr>
              <a:t>severity</a:t>
            </a:r>
            <a:r>
              <a:rPr lang="it-IT" dirty="0">
                <a:solidFill>
                  <a:srgbClr val="FFFF00"/>
                </a:solidFill>
              </a:rPr>
              <a:t> of </a:t>
            </a:r>
            <a:r>
              <a:rPr lang="it-IT" dirty="0" err="1">
                <a:solidFill>
                  <a:srgbClr val="FFFF00"/>
                </a:solidFill>
              </a:rPr>
              <a:t>hypocalcemia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early</a:t>
            </a:r>
            <a:r>
              <a:rPr lang="it-IT" dirty="0">
                <a:solidFill>
                  <a:srgbClr val="FFFF00"/>
                </a:solidFill>
              </a:rPr>
              <a:t> in </a:t>
            </a:r>
            <a:r>
              <a:rPr lang="it-IT" dirty="0" err="1">
                <a:solidFill>
                  <a:srgbClr val="FFFF00"/>
                </a:solidFill>
              </a:rPr>
              <a:t>childhood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associated</a:t>
            </a:r>
            <a:r>
              <a:rPr lang="it-IT" dirty="0">
                <a:solidFill>
                  <a:srgbClr val="FFFF00"/>
                </a:solidFill>
              </a:rPr>
              <a:t> with </a:t>
            </a:r>
            <a:r>
              <a:rPr lang="it-IT" dirty="0" err="1">
                <a:solidFill>
                  <a:srgbClr val="FFFF00"/>
                </a:solidFill>
              </a:rPr>
              <a:t>autism-like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behavioral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difficulties</a:t>
            </a:r>
            <a:endParaRPr lang="it-IT" dirty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dirty="0" err="1" smtClean="0">
                <a:solidFill>
                  <a:srgbClr val="FFFF00"/>
                </a:solidFill>
              </a:rPr>
              <a:t>Adults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>
                <a:solidFill>
                  <a:srgbClr val="FFFF00"/>
                </a:solidFill>
              </a:rPr>
              <a:t>with </a:t>
            </a:r>
            <a:r>
              <a:rPr lang="it-IT" dirty="0" err="1">
                <a:solidFill>
                  <a:srgbClr val="FFFF00"/>
                </a:solidFill>
              </a:rPr>
              <a:t>DiGeorge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syndrome</a:t>
            </a:r>
            <a:r>
              <a:rPr lang="it-IT" dirty="0">
                <a:solidFill>
                  <a:srgbClr val="FFFF00"/>
                </a:solidFill>
              </a:rPr>
              <a:t> are a </a:t>
            </a:r>
            <a:r>
              <a:rPr lang="it-IT" dirty="0" err="1">
                <a:solidFill>
                  <a:srgbClr val="FFFF00"/>
                </a:solidFill>
              </a:rPr>
              <a:t>specifically</a:t>
            </a:r>
            <a:r>
              <a:rPr lang="it-IT" dirty="0">
                <a:solidFill>
                  <a:srgbClr val="FFFF00"/>
                </a:solidFill>
              </a:rPr>
              <a:t> high-</a:t>
            </a:r>
            <a:r>
              <a:rPr lang="it-IT" dirty="0" err="1">
                <a:solidFill>
                  <a:srgbClr val="FFFF00"/>
                </a:solidFill>
              </a:rPr>
              <a:t>risk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group</a:t>
            </a:r>
            <a:r>
              <a:rPr lang="it-IT" dirty="0">
                <a:solidFill>
                  <a:srgbClr val="FFFF00"/>
                </a:solidFill>
              </a:rPr>
              <a:t> for </a:t>
            </a:r>
            <a:r>
              <a:rPr lang="it-IT" dirty="0" err="1">
                <a:solidFill>
                  <a:srgbClr val="FFFF00"/>
                </a:solidFill>
              </a:rPr>
              <a:t>developing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schizophrenia</a:t>
            </a:r>
            <a:r>
              <a:rPr lang="it-IT" dirty="0">
                <a:solidFill>
                  <a:srgbClr val="FFFF00"/>
                </a:solidFill>
              </a:rPr>
              <a:t>. 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88" y="19050"/>
            <a:ext cx="9828212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llustration of the process of culturing cells to produce a karyotype of chromosomes--a chemical is added to a tissue sample to stimulate mitosis; after 2-3 days of incubation, a chemical is added to stop mitosis in metaphase; the sample is transferred to a tube and centrifuged to separate into layers; it is transferred to a tube containing a fixative; a small amount of the sample is put onto a microscopic slide and stain is added to enhance the chromosome visibility; chromosomes are located with a microscope and photograph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1285875"/>
            <a:ext cx="89217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7339" y="333375"/>
            <a:ext cx="8420100" cy="1143000"/>
          </a:xfrm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it-IT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What</a:t>
            </a:r>
            <a:r>
              <a:rPr lang="it-IT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diseases</a:t>
            </a:r>
            <a:r>
              <a:rPr lang="it-IT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are </a:t>
            </a:r>
            <a:r>
              <a:rPr lang="it-IT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attributable</a:t>
            </a:r>
            <a:r>
              <a:rPr lang="it-IT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to </a:t>
            </a:r>
            <a:r>
              <a:rPr lang="it-IT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genetics</a:t>
            </a:r>
            <a:endParaRPr lang="it-IT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28775"/>
            <a:ext cx="371475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b="1" dirty="0" err="1" smtClean="0">
                <a:latin typeface="Arial" pitchFamily="34" charset="0"/>
                <a:cs typeface="Arial" pitchFamily="34" charset="0"/>
              </a:rPr>
              <a:t>Monogenic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or </a:t>
            </a:r>
            <a:r>
              <a:rPr lang="it-IT" b="1" dirty="0" err="1" smtClean="0">
                <a:latin typeface="Arial" pitchFamily="34" charset="0"/>
                <a:cs typeface="Arial" pitchFamily="34" charset="0"/>
              </a:rPr>
              <a:t>hereditary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latin typeface="Arial" pitchFamily="34" charset="0"/>
                <a:cs typeface="Arial" pitchFamily="34" charset="0"/>
              </a:rPr>
              <a:t>diseases</a:t>
            </a: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it-IT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lang="it-IT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lang="it-IT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it-IT" b="1" dirty="0" err="1" smtClean="0">
                <a:latin typeface="Arial" pitchFamily="34" charset="0"/>
                <a:cs typeface="Arial" pitchFamily="34" charset="0"/>
              </a:rPr>
              <a:t>Multifactorial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or </a:t>
            </a:r>
            <a:r>
              <a:rPr lang="it-IT" b="1" dirty="0" err="1" smtClean="0">
                <a:latin typeface="Arial" pitchFamily="34" charset="0"/>
                <a:cs typeface="Arial" pitchFamily="34" charset="0"/>
              </a:rPr>
              <a:t>complex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latin typeface="Arial" pitchFamily="34" charset="0"/>
                <a:cs typeface="Arial" pitchFamily="34" charset="0"/>
              </a:rPr>
              <a:t>diseases</a:t>
            </a:r>
            <a:endParaRPr lang="it-IT" b="1" i="1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27041" y="1411288"/>
            <a:ext cx="6278959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2743200"/>
            <a:ext cx="4292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it-IT" sz="3600" b="1" i="1" u="sng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0" y="4495800"/>
            <a:ext cx="4292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it-IT" sz="3900" b="1"/>
          </a:p>
        </p:txBody>
      </p:sp>
      <p:graphicFrame>
        <p:nvGraphicFramePr>
          <p:cNvPr id="439303" name="Object 14"/>
          <p:cNvGraphicFramePr>
            <a:graphicFrameLocks noGrp="1" noChangeAspect="1"/>
          </p:cNvGraphicFramePr>
          <p:nvPr>
            <p:ph sz="half" idx="2"/>
          </p:nvPr>
        </p:nvGraphicFramePr>
        <p:xfrm>
          <a:off x="6598841" y="1052513"/>
          <a:ext cx="3307159" cy="547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6" name="Immagine bitmap" r:id="rId5" imgW="1514686" imgH="2715004" progId="PBrush">
                  <p:embed/>
                </p:oleObj>
              </mc:Choice>
              <mc:Fallback>
                <p:oleObj name="Immagine bitmap" r:id="rId5" imgW="1514686" imgH="2715004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8841" y="1052513"/>
                        <a:ext cx="3307159" cy="547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987475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93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ebs.calumet.purdue.edu/biology/files/2008/10/tissuecul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6063" y="28575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2" descr="Gyte Cell Biology Research Laboratory (G-4B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0" y="3643313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 descr="Analyzing data on the computer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75" y="3571875"/>
            <a:ext cx="27860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6" descr="http://z.about.com/d/downsyndrome/1/0/_/-/-/-/karyotypin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http://www.uthscsa.edu/shp/cyto/images-cyto/scop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8563" y="3565525"/>
            <a:ext cx="386397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http://www.geneticcounselling.eu/Images/Images/JPG/labo0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52750" y="500063"/>
            <a:ext cx="332581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47650" y="76200"/>
            <a:ext cx="9575800" cy="4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0850" indent="-450850" eaLnBrk="0" hangingPunct="0">
              <a:lnSpc>
                <a:spcPct val="90000"/>
              </a:lnSpc>
              <a:defRPr/>
            </a:pPr>
            <a:r>
              <a:rPr lang="it-IT" sz="2600" b="1" kern="0" dirty="0" smtClean="0">
                <a:solidFill>
                  <a:srgbClr val="0060AF"/>
                </a:solidFill>
                <a:latin typeface="Arial"/>
              </a:rPr>
              <a:t>The </a:t>
            </a:r>
            <a:r>
              <a:rPr lang="it-IT" sz="2600" b="1" kern="0" dirty="0" err="1" smtClean="0">
                <a:solidFill>
                  <a:srgbClr val="0060AF"/>
                </a:solidFill>
                <a:latin typeface="Arial"/>
              </a:rPr>
              <a:t>karyotype</a:t>
            </a:r>
            <a:endParaRPr lang="it-IT" sz="2600" b="1" kern="0" dirty="0">
              <a:solidFill>
                <a:srgbClr val="0060AF"/>
              </a:solidFill>
              <a:latin typeface="Arial"/>
            </a:endParaRPr>
          </a:p>
        </p:txBody>
      </p:sp>
      <p:pic>
        <p:nvPicPr>
          <p:cNvPr id="68612" name="Picture 2" descr="http://upload.wikimedia.org/wikipedia/commons/c/c6/Sky_spectral_karyotype.gif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0" y="3922713"/>
            <a:ext cx="3095625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4" descr="http://www.olimpiadadebiologia.edu.es/2007/images/08%20-%20Practica%20cariotipo_JPG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l="20323" t="17162" r="1816" b="7800"/>
          <a:stretch>
            <a:fillRect/>
          </a:stretch>
        </p:blipFill>
        <p:spPr bwMode="auto">
          <a:xfrm>
            <a:off x="523875" y="3357563"/>
            <a:ext cx="431958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2" descr="http://www.medcatalog.com/images/applied_imaging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53063" y="3500438"/>
            <a:ext cx="3890962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220663" y="952500"/>
            <a:ext cx="9423400" cy="2246313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reconstruction</a:t>
            </a:r>
            <a:r>
              <a:rPr lang="it-IT" dirty="0"/>
              <a:t> of the </a:t>
            </a:r>
            <a:r>
              <a:rPr lang="it-IT" dirty="0" err="1"/>
              <a:t>karyotype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now</a:t>
            </a:r>
            <a:r>
              <a:rPr lang="it-IT" dirty="0"/>
              <a:t> </a:t>
            </a:r>
            <a:r>
              <a:rPr lang="it-IT" dirty="0" err="1" smtClean="0">
                <a:solidFill>
                  <a:srgbClr val="00B050"/>
                </a:solidFill>
              </a:rPr>
              <a:t>carried</a:t>
            </a:r>
            <a:r>
              <a:rPr lang="it-IT" dirty="0" smtClean="0">
                <a:solidFill>
                  <a:srgbClr val="00B050"/>
                </a:solidFill>
              </a:rPr>
              <a:t> out </a:t>
            </a:r>
            <a:r>
              <a:rPr lang="it-IT" dirty="0"/>
              <a:t>with a </a:t>
            </a:r>
            <a:r>
              <a:rPr lang="it-IT" dirty="0" err="1"/>
              <a:t>computerized</a:t>
            </a:r>
            <a:r>
              <a:rPr lang="it-IT" dirty="0"/>
              <a:t> image Analyzer,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until</a:t>
            </a:r>
            <a:r>
              <a:rPr lang="it-IT" dirty="0"/>
              <a:t> a </a:t>
            </a:r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years</a:t>
            </a:r>
            <a:r>
              <a:rPr lang="it-IT" dirty="0"/>
              <a:t> ago the </a:t>
            </a:r>
            <a:r>
              <a:rPr lang="it-IT" dirty="0" err="1"/>
              <a:t>reconstruction</a:t>
            </a:r>
            <a:r>
              <a:rPr lang="it-IT" dirty="0"/>
              <a:t> </a:t>
            </a:r>
            <a:r>
              <a:rPr lang="it-IT" dirty="0" err="1"/>
              <a:t>took</a:t>
            </a:r>
            <a:r>
              <a:rPr lang="it-IT" dirty="0"/>
              <a:t> a </a:t>
            </a:r>
            <a:r>
              <a:rPr lang="it-IT" dirty="0" err="1"/>
              <a:t>lot</a:t>
            </a:r>
            <a:r>
              <a:rPr lang="it-IT" dirty="0"/>
              <a:t> of work </a:t>
            </a:r>
            <a:r>
              <a:rPr lang="it-IT" dirty="0" err="1"/>
              <a:t>because</a:t>
            </a:r>
            <a:r>
              <a:rPr lang="it-IT" dirty="0"/>
              <a:t> the </a:t>
            </a:r>
            <a:r>
              <a:rPr lang="it-IT" dirty="0" err="1"/>
              <a:t>individual</a:t>
            </a:r>
            <a:r>
              <a:rPr lang="it-IT" dirty="0"/>
              <a:t> </a:t>
            </a:r>
            <a:r>
              <a:rPr lang="it-IT" dirty="0" err="1"/>
              <a:t>chromosomes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cropped</a:t>
            </a:r>
            <a:r>
              <a:rPr lang="it-IT" dirty="0"/>
              <a:t> from the </a:t>
            </a:r>
            <a:r>
              <a:rPr lang="it-IT" dirty="0" err="1"/>
              <a:t>picture</a:t>
            </a:r>
            <a:r>
              <a:rPr lang="it-IT" dirty="0"/>
              <a:t> and </a:t>
            </a:r>
            <a:r>
              <a:rPr lang="it-IT" dirty="0" err="1"/>
              <a:t>pasted</a:t>
            </a:r>
            <a:r>
              <a:rPr lang="it-IT" dirty="0"/>
              <a:t> on a </a:t>
            </a:r>
            <a:r>
              <a:rPr lang="it-IT" dirty="0" smtClean="0"/>
              <a:t>card.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pathology.washington.edu/research/cytopages/idiograms/human/Idiogram_pane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75"/>
            <a:ext cx="4714875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896544" y="1700808"/>
            <a:ext cx="4953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latin typeface="Arial"/>
                <a:cs typeface="Arial"/>
              </a:rPr>
              <a:t>The </a:t>
            </a:r>
            <a:r>
              <a:rPr lang="it-IT" dirty="0" err="1">
                <a:latin typeface="Arial"/>
                <a:cs typeface="Arial"/>
              </a:rPr>
              <a:t>ideographs</a:t>
            </a:r>
            <a:r>
              <a:rPr lang="it-IT" dirty="0">
                <a:latin typeface="Arial"/>
                <a:cs typeface="Arial"/>
              </a:rPr>
              <a:t> are </a:t>
            </a:r>
            <a:r>
              <a:rPr lang="it-IT" dirty="0" err="1">
                <a:latin typeface="Arial"/>
                <a:cs typeface="Arial"/>
              </a:rPr>
              <a:t>schematic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representations</a:t>
            </a:r>
            <a:r>
              <a:rPr lang="it-IT" dirty="0">
                <a:latin typeface="Arial"/>
                <a:cs typeface="Arial"/>
              </a:rPr>
              <a:t> of the </a:t>
            </a:r>
            <a:r>
              <a:rPr lang="it-IT" dirty="0" err="1">
                <a:latin typeface="Arial"/>
                <a:cs typeface="Arial"/>
              </a:rPr>
              <a:t>banding</a:t>
            </a:r>
            <a:r>
              <a:rPr lang="it-IT" dirty="0">
                <a:latin typeface="Arial"/>
                <a:cs typeface="Arial"/>
              </a:rPr>
              <a:t> of </a:t>
            </a:r>
            <a:r>
              <a:rPr lang="it-IT" dirty="0" err="1">
                <a:latin typeface="Arial"/>
                <a:cs typeface="Arial"/>
              </a:rPr>
              <a:t>each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chromosome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achievable</a:t>
            </a:r>
            <a:r>
              <a:rPr lang="it-IT" dirty="0">
                <a:latin typeface="Arial"/>
                <a:cs typeface="Arial"/>
              </a:rPr>
              <a:t> with </a:t>
            </a:r>
            <a:r>
              <a:rPr lang="it-IT" dirty="0" err="1">
                <a:latin typeface="Arial"/>
                <a:cs typeface="Arial"/>
              </a:rPr>
              <a:t>each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type</a:t>
            </a:r>
            <a:r>
              <a:rPr lang="it-IT" dirty="0">
                <a:latin typeface="Arial"/>
                <a:cs typeface="Arial"/>
              </a:rPr>
              <a:t> of </a:t>
            </a:r>
            <a:r>
              <a:rPr lang="it-IT" dirty="0" err="1">
                <a:latin typeface="Arial"/>
                <a:cs typeface="Arial"/>
              </a:rPr>
              <a:t>method</a:t>
            </a:r>
            <a:r>
              <a:rPr lang="it-IT" dirty="0">
                <a:latin typeface="Arial"/>
                <a:cs typeface="Arial"/>
              </a:rPr>
              <a:t>. The </a:t>
            </a:r>
            <a:r>
              <a:rPr lang="it-IT" dirty="0" err="1">
                <a:latin typeface="Arial"/>
                <a:cs typeface="Arial"/>
              </a:rPr>
              <a:t>representation</a:t>
            </a:r>
            <a:r>
              <a:rPr lang="it-IT" dirty="0">
                <a:latin typeface="Arial"/>
                <a:cs typeface="Arial"/>
              </a:rPr>
              <a:t> of the </a:t>
            </a:r>
            <a:r>
              <a:rPr lang="it-IT" dirty="0" err="1">
                <a:latin typeface="Arial"/>
                <a:cs typeface="Arial"/>
              </a:rPr>
              <a:t>chromosomal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smtClean="0">
                <a:latin typeface="Arial"/>
                <a:cs typeface="Arial"/>
              </a:rPr>
              <a:t>set </a:t>
            </a:r>
            <a:r>
              <a:rPr lang="it-IT" dirty="0" err="1">
                <a:latin typeface="Arial"/>
                <a:cs typeface="Arial"/>
              </a:rPr>
              <a:t>as</a:t>
            </a:r>
            <a:r>
              <a:rPr lang="it-IT" dirty="0">
                <a:latin typeface="Arial"/>
                <a:cs typeface="Arial"/>
              </a:rPr>
              <a:t> a </a:t>
            </a:r>
            <a:r>
              <a:rPr lang="it-IT" dirty="0" err="1">
                <a:latin typeface="Arial"/>
                <a:cs typeface="Arial"/>
              </a:rPr>
              <a:t>series</a:t>
            </a:r>
            <a:r>
              <a:rPr lang="it-IT" dirty="0">
                <a:latin typeface="Arial"/>
                <a:cs typeface="Arial"/>
              </a:rPr>
              <a:t> of </a:t>
            </a:r>
            <a:r>
              <a:rPr lang="it-IT" dirty="0" err="1">
                <a:latin typeface="Arial"/>
                <a:cs typeface="Arial"/>
              </a:rPr>
              <a:t>b</a:t>
            </a:r>
            <a:r>
              <a:rPr lang="it-IT" dirty="0" err="1" smtClean="0">
                <a:latin typeface="Arial"/>
                <a:cs typeface="Arial"/>
              </a:rPr>
              <a:t>anded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chromosomes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called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k</a:t>
            </a:r>
            <a:r>
              <a:rPr lang="it-IT" dirty="0" err="1" smtClean="0">
                <a:latin typeface="Arial"/>
                <a:cs typeface="Arial"/>
              </a:rPr>
              <a:t>aryogram</a:t>
            </a:r>
            <a:r>
              <a:rPr lang="it-IT" dirty="0" smtClean="0">
                <a:latin typeface="Arial"/>
                <a:cs typeface="Arial"/>
              </a:rPr>
              <a:t>.</a:t>
            </a:r>
            <a:endParaRPr lang="it-IT" dirty="0">
              <a:latin typeface="Arial"/>
              <a:cs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077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681192" y="1628800"/>
            <a:ext cx="315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With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types</a:t>
            </a:r>
            <a:r>
              <a:rPr lang="it-IT" dirty="0"/>
              <a:t> of </a:t>
            </a:r>
            <a:r>
              <a:rPr lang="it-IT" dirty="0" err="1"/>
              <a:t>techniques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get</a:t>
            </a:r>
            <a:r>
              <a:rPr lang="it-IT" dirty="0"/>
              <a:t> </a:t>
            </a:r>
            <a:r>
              <a:rPr lang="it-IT" dirty="0" smtClean="0"/>
              <a:t>in the </a:t>
            </a:r>
            <a:r>
              <a:rPr lang="it-IT" dirty="0" err="1"/>
              <a:t>entire</a:t>
            </a:r>
            <a:r>
              <a:rPr lang="it-IT" dirty="0"/>
              <a:t> human </a:t>
            </a:r>
            <a:r>
              <a:rPr lang="it-IT" dirty="0" err="1"/>
              <a:t>karyotype</a:t>
            </a:r>
            <a:r>
              <a:rPr lang="it-IT" dirty="0"/>
              <a:t> 400, 550, or 850 </a:t>
            </a:r>
            <a:r>
              <a:rPr lang="it-IT" dirty="0" err="1"/>
              <a:t>bands</a:t>
            </a:r>
            <a:r>
              <a:rPr lang="it-IT" dirty="0"/>
              <a:t>, </a:t>
            </a:r>
            <a:r>
              <a:rPr lang="it-IT" dirty="0" err="1"/>
              <a:t>respectively</a:t>
            </a:r>
            <a:r>
              <a:rPr lang="it-IT" dirty="0"/>
              <a:t>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olo 1"/>
          <p:cNvSpPr>
            <a:spLocks noGrp="1"/>
          </p:cNvSpPr>
          <p:nvPr>
            <p:ph type="title"/>
          </p:nvPr>
        </p:nvSpPr>
        <p:spPr>
          <a:xfrm>
            <a:off x="330200" y="76200"/>
            <a:ext cx="9245600" cy="515526"/>
          </a:xfrm>
        </p:spPr>
        <p:txBody>
          <a:bodyPr/>
          <a:lstStyle/>
          <a:p>
            <a:r>
              <a:rPr lang="it-IT" dirty="0" smtClean="0"/>
              <a:t>The </a:t>
            </a:r>
            <a:r>
              <a:rPr lang="it-IT" dirty="0" err="1" smtClean="0"/>
              <a:t>banding</a:t>
            </a:r>
            <a:endParaRPr lang="it-IT" dirty="0" smtClean="0"/>
          </a:p>
        </p:txBody>
      </p:sp>
      <p:pic>
        <p:nvPicPr>
          <p:cNvPr id="71684" name="Picture 2" descr="http://www.vialattea.net/spaw/image/biologia/BAnding2.gif"/>
          <p:cNvPicPr>
            <a:picLocks noChangeAspect="1" noChangeArrowheads="1"/>
          </p:cNvPicPr>
          <p:nvPr/>
        </p:nvPicPr>
        <p:blipFill>
          <a:blip r:embed="rId3"/>
          <a:srcRect t="-1311" r="31235"/>
          <a:stretch>
            <a:fillRect/>
          </a:stretch>
        </p:blipFill>
        <p:spPr bwMode="auto">
          <a:xfrm>
            <a:off x="5534025" y="876300"/>
            <a:ext cx="3944938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72481" y="908720"/>
            <a:ext cx="50405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Calibri"/>
                <a:cs typeface="Calibri"/>
              </a:rPr>
              <a:t>Typically</a:t>
            </a:r>
            <a:r>
              <a:rPr lang="it-IT" sz="2000" dirty="0">
                <a:latin typeface="Calibri"/>
                <a:cs typeface="Calibri"/>
              </a:rPr>
              <a:t>, the </a:t>
            </a:r>
            <a:r>
              <a:rPr lang="it-IT" sz="2000" dirty="0" err="1">
                <a:latin typeface="Calibri"/>
                <a:cs typeface="Calibri"/>
              </a:rPr>
              <a:t>chromosomal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banding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takes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place</a:t>
            </a:r>
            <a:r>
              <a:rPr lang="it-IT" sz="2000" dirty="0">
                <a:latin typeface="Calibri"/>
                <a:cs typeface="Calibri"/>
              </a:rPr>
              <a:t> with the </a:t>
            </a:r>
            <a:r>
              <a:rPr lang="it-IT" sz="2000" dirty="0" err="1">
                <a:latin typeface="Calibri"/>
                <a:cs typeface="Calibri"/>
              </a:rPr>
              <a:t>Giemsa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staining</a:t>
            </a:r>
            <a:r>
              <a:rPr lang="it-IT" sz="2000" dirty="0">
                <a:latin typeface="Calibri"/>
                <a:cs typeface="Calibri"/>
              </a:rPr>
              <a:t>, </a:t>
            </a:r>
            <a:r>
              <a:rPr lang="it-IT" sz="2000" dirty="0" err="1" smtClean="0">
                <a:latin typeface="Calibri"/>
                <a:cs typeface="Calibri"/>
              </a:rPr>
              <a:t>also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known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as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G 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banding</a:t>
            </a:r>
            <a:r>
              <a:rPr lang="it-IT" sz="2000" dirty="0">
                <a:latin typeface="Calibri"/>
                <a:cs typeface="Calibri"/>
              </a:rPr>
              <a:t>, in </a:t>
            </a:r>
            <a:r>
              <a:rPr lang="it-IT" sz="2000" dirty="0" err="1">
                <a:latin typeface="Calibri"/>
                <a:cs typeface="Calibri"/>
              </a:rPr>
              <a:t>which</a:t>
            </a:r>
            <a:r>
              <a:rPr lang="it-IT" sz="2000" dirty="0">
                <a:latin typeface="Calibri"/>
                <a:cs typeface="Calibri"/>
              </a:rPr>
              <a:t> the slide </a:t>
            </a:r>
            <a:r>
              <a:rPr lang="it-IT" sz="2000" dirty="0" err="1">
                <a:latin typeface="Calibri"/>
                <a:cs typeface="Calibri"/>
              </a:rPr>
              <a:t>is</a:t>
            </a:r>
            <a:r>
              <a:rPr lang="it-IT" sz="2000" dirty="0">
                <a:latin typeface="Calibri"/>
                <a:cs typeface="Calibri"/>
              </a:rPr>
              <a:t> first </a:t>
            </a:r>
            <a:r>
              <a:rPr lang="it-IT" sz="2000" dirty="0" err="1">
                <a:latin typeface="Calibri"/>
                <a:cs typeface="Calibri"/>
              </a:rPr>
              <a:t>treated</a:t>
            </a:r>
            <a:r>
              <a:rPr lang="it-IT" sz="2000" dirty="0">
                <a:latin typeface="Calibri"/>
                <a:cs typeface="Calibri"/>
              </a:rPr>
              <a:t> with a </a:t>
            </a:r>
            <a:r>
              <a:rPr lang="it-IT" sz="2000" dirty="0" smtClean="0">
                <a:latin typeface="Calibri"/>
                <a:cs typeface="Calibri"/>
              </a:rPr>
              <a:t>saline </a:t>
            </a:r>
            <a:r>
              <a:rPr lang="it-IT" sz="2000" dirty="0">
                <a:latin typeface="Calibri"/>
                <a:cs typeface="Calibri"/>
              </a:rPr>
              <a:t>or </a:t>
            </a:r>
            <a:r>
              <a:rPr lang="it-IT" sz="2000" dirty="0" err="1" smtClean="0">
                <a:latin typeface="Calibri"/>
                <a:cs typeface="Calibri"/>
              </a:rPr>
              <a:t>enzymatic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solution</a:t>
            </a:r>
            <a:r>
              <a:rPr lang="it-IT" sz="2000" dirty="0" smtClean="0">
                <a:latin typeface="Calibri"/>
                <a:cs typeface="Calibri"/>
              </a:rPr>
              <a:t>, </a:t>
            </a:r>
            <a:r>
              <a:rPr lang="it-IT" sz="2000" dirty="0" err="1">
                <a:latin typeface="Calibri"/>
                <a:cs typeface="Calibri"/>
              </a:rPr>
              <a:t>then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it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is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colored</a:t>
            </a:r>
            <a:r>
              <a:rPr lang="it-IT" sz="2000" dirty="0">
                <a:latin typeface="Calibri"/>
                <a:cs typeface="Calibri"/>
              </a:rPr>
              <a:t> in </a:t>
            </a:r>
            <a:r>
              <a:rPr lang="it-IT" sz="2000" dirty="0" err="1">
                <a:latin typeface="Calibri"/>
                <a:cs typeface="Calibri"/>
              </a:rPr>
              <a:t>Giemsa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solution</a:t>
            </a:r>
            <a:r>
              <a:rPr lang="it-IT" sz="2000" dirty="0">
                <a:latin typeface="Calibri"/>
                <a:cs typeface="Calibri"/>
              </a:rPr>
              <a:t>, </a:t>
            </a:r>
            <a:r>
              <a:rPr lang="it-IT" sz="2000" dirty="0" err="1">
                <a:latin typeface="Calibri"/>
                <a:cs typeface="Calibri"/>
              </a:rPr>
              <a:t>leading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along</a:t>
            </a:r>
            <a:r>
              <a:rPr lang="it-IT" sz="2000" dirty="0">
                <a:latin typeface="Calibri"/>
                <a:cs typeface="Calibri"/>
              </a:rPr>
              <a:t> the </a:t>
            </a:r>
            <a:r>
              <a:rPr lang="it-IT" sz="2000" dirty="0" err="1">
                <a:latin typeface="Calibri"/>
                <a:cs typeface="Calibri"/>
              </a:rPr>
              <a:t>main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axis</a:t>
            </a:r>
            <a:r>
              <a:rPr lang="it-IT" sz="2000" dirty="0">
                <a:latin typeface="Calibri"/>
                <a:cs typeface="Calibri"/>
              </a:rPr>
              <a:t> of </a:t>
            </a:r>
            <a:r>
              <a:rPr lang="it-IT" sz="2000" dirty="0" err="1" smtClean="0">
                <a:latin typeface="Calibri"/>
                <a:cs typeface="Calibri"/>
              </a:rPr>
              <a:t>chromosomes</a:t>
            </a:r>
            <a:r>
              <a:rPr lang="it-IT" sz="2000" dirty="0" smtClean="0">
                <a:latin typeface="Calibri"/>
                <a:cs typeface="Calibri"/>
              </a:rPr>
              <a:t> to </a:t>
            </a:r>
            <a:r>
              <a:rPr lang="it-IT" sz="2000" dirty="0">
                <a:latin typeface="Calibri"/>
                <a:cs typeface="Calibri"/>
              </a:rPr>
              <a:t>a </a:t>
            </a:r>
            <a:r>
              <a:rPr lang="it-IT" sz="2000" dirty="0" err="1">
                <a:latin typeface="Calibri"/>
                <a:cs typeface="Calibri"/>
              </a:rPr>
              <a:t>sequence</a:t>
            </a:r>
            <a:r>
              <a:rPr lang="it-IT" sz="2000" dirty="0">
                <a:latin typeface="Calibri"/>
                <a:cs typeface="Calibri"/>
              </a:rPr>
              <a:t> of </a:t>
            </a:r>
            <a:r>
              <a:rPr lang="it-IT" sz="2000" dirty="0" err="1">
                <a:latin typeface="Calibri"/>
                <a:cs typeface="Calibri"/>
              </a:rPr>
              <a:t>regions</a:t>
            </a:r>
            <a:r>
              <a:rPr lang="it-IT" sz="2000" dirty="0">
                <a:latin typeface="Calibri"/>
                <a:cs typeface="Calibri"/>
              </a:rPr>
              <a:t> with </a:t>
            </a:r>
            <a:r>
              <a:rPr lang="it-IT" sz="2000" dirty="0" err="1">
                <a:latin typeface="Calibri"/>
                <a:cs typeface="Calibri"/>
              </a:rPr>
              <a:t>different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staining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intensity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called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chromosomal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bands</a:t>
            </a:r>
            <a:r>
              <a:rPr lang="it-IT" sz="2000" dirty="0" smtClean="0">
                <a:latin typeface="Calibri"/>
                <a:cs typeface="Calibri"/>
              </a:rPr>
              <a:t>. </a:t>
            </a:r>
            <a:r>
              <a:rPr lang="it-IT" sz="2000" dirty="0" err="1" smtClean="0">
                <a:latin typeface="Calibri"/>
                <a:cs typeface="Calibri"/>
              </a:rPr>
              <a:t>Chromosomal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bands</a:t>
            </a:r>
            <a:r>
              <a:rPr lang="it-IT" sz="2000" dirty="0" smtClean="0">
                <a:latin typeface="Calibri"/>
                <a:cs typeface="Calibri"/>
              </a:rPr>
              <a:t> are </a:t>
            </a:r>
            <a:r>
              <a:rPr lang="it-IT" sz="2000" dirty="0" err="1">
                <a:latin typeface="Calibri"/>
                <a:cs typeface="Calibri"/>
              </a:rPr>
              <a:t>characteristics</a:t>
            </a:r>
            <a:r>
              <a:rPr lang="it-IT" sz="2000" dirty="0">
                <a:latin typeface="Calibri"/>
                <a:cs typeface="Calibri"/>
              </a:rPr>
              <a:t> of </a:t>
            </a:r>
            <a:r>
              <a:rPr lang="it-IT" sz="2000" dirty="0" err="1">
                <a:latin typeface="Calibri"/>
                <a:cs typeface="Calibri"/>
              </a:rPr>
              <a:t>each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chromosome</a:t>
            </a:r>
            <a:r>
              <a:rPr lang="it-IT" sz="2000" dirty="0">
                <a:latin typeface="Calibri"/>
                <a:cs typeface="Calibri"/>
              </a:rPr>
              <a:t>, </a:t>
            </a:r>
            <a:r>
              <a:rPr lang="it-IT" sz="2000" dirty="0" err="1">
                <a:latin typeface="Calibri"/>
                <a:cs typeface="Calibri"/>
              </a:rPr>
              <a:t>allowing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their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classification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according</a:t>
            </a:r>
            <a:r>
              <a:rPr lang="it-IT" sz="2000" dirty="0">
                <a:latin typeface="Calibri"/>
                <a:cs typeface="Calibri"/>
              </a:rPr>
              <a:t> to a </a:t>
            </a:r>
            <a:r>
              <a:rPr lang="it-IT" sz="2000" dirty="0" err="1">
                <a:latin typeface="Calibri"/>
                <a:cs typeface="Calibri"/>
              </a:rPr>
              <a:t>standardized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scheme</a:t>
            </a:r>
            <a:r>
              <a:rPr lang="it-IT" sz="2000" dirty="0" smtClean="0">
                <a:latin typeface="Calibri"/>
                <a:cs typeface="Calibri"/>
              </a:rPr>
              <a:t>.</a:t>
            </a:r>
            <a:endParaRPr lang="it-IT" sz="2000" dirty="0">
              <a:latin typeface="Calibri"/>
              <a:cs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72480" y="4581128"/>
            <a:ext cx="4953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000" dirty="0">
                <a:latin typeface="Calibri"/>
                <a:cs typeface="Calibri"/>
              </a:rPr>
              <a:t>The </a:t>
            </a:r>
            <a:r>
              <a:rPr lang="it-IT" sz="2000" dirty="0" err="1">
                <a:latin typeface="Calibri"/>
                <a:cs typeface="Calibri"/>
              </a:rPr>
              <a:t>banding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is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used</a:t>
            </a:r>
            <a:r>
              <a:rPr lang="it-IT" sz="2000" dirty="0">
                <a:latin typeface="Calibri"/>
                <a:cs typeface="Calibri"/>
              </a:rPr>
              <a:t> to </a:t>
            </a:r>
            <a:r>
              <a:rPr lang="it-IT" sz="2000" dirty="0" err="1">
                <a:latin typeface="Calibri"/>
                <a:cs typeface="Calibri"/>
              </a:rPr>
              <a:t>distinguish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smtClean="0">
                <a:latin typeface="Calibri"/>
                <a:cs typeface="Calibri"/>
              </a:rPr>
              <a:t>the </a:t>
            </a:r>
            <a:r>
              <a:rPr lang="it-IT" sz="2000" dirty="0" err="1" smtClean="0">
                <a:latin typeface="Calibri"/>
                <a:cs typeface="Calibri"/>
              </a:rPr>
              <a:t>different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chromosomes</a:t>
            </a:r>
            <a:r>
              <a:rPr lang="it-IT" sz="2000" dirty="0">
                <a:latin typeface="Calibri"/>
                <a:cs typeface="Calibri"/>
              </a:rPr>
              <a:t> and </a:t>
            </a:r>
            <a:r>
              <a:rPr lang="it-IT" sz="2000" dirty="0" smtClean="0">
                <a:latin typeface="Calibri"/>
                <a:cs typeface="Calibri"/>
              </a:rPr>
              <a:t>to </a:t>
            </a:r>
            <a:r>
              <a:rPr lang="it-IT" sz="2000" dirty="0" err="1" smtClean="0">
                <a:latin typeface="Calibri"/>
                <a:cs typeface="Calibri"/>
              </a:rPr>
              <a:t>study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possible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 smtClean="0">
                <a:latin typeface="Calibri"/>
                <a:cs typeface="Calibri"/>
              </a:rPr>
              <a:t>chromosome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number</a:t>
            </a:r>
            <a:r>
              <a:rPr lang="it-IT" sz="2000" dirty="0">
                <a:latin typeface="Calibri"/>
                <a:cs typeface="Calibri"/>
              </a:rPr>
              <a:t> </a:t>
            </a:r>
            <a:r>
              <a:rPr lang="it-IT" sz="2000" dirty="0" smtClean="0">
                <a:latin typeface="Calibri"/>
                <a:cs typeface="Calibri"/>
              </a:rPr>
              <a:t>and/or </a:t>
            </a:r>
            <a:r>
              <a:rPr lang="it-IT" sz="2000" dirty="0" err="1" smtClean="0">
                <a:latin typeface="Calibri"/>
                <a:cs typeface="Calibri"/>
              </a:rPr>
              <a:t>structure</a:t>
            </a:r>
            <a:r>
              <a:rPr lang="it-IT" sz="2000" dirty="0" smtClean="0">
                <a:latin typeface="Calibri"/>
                <a:cs typeface="Calibri"/>
              </a:rPr>
              <a:t> </a:t>
            </a:r>
            <a:r>
              <a:rPr lang="it-IT" sz="2000" dirty="0" err="1">
                <a:latin typeface="Calibri"/>
                <a:cs typeface="Calibri"/>
              </a:rPr>
              <a:t>abnormalities</a:t>
            </a:r>
            <a:r>
              <a:rPr lang="it-IT" sz="2000" dirty="0">
                <a:latin typeface="Calibri"/>
                <a:cs typeface="Calibri"/>
              </a:rPr>
              <a:t> (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genomic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 and 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chromosomal</a:t>
            </a:r>
            <a:r>
              <a:rPr lang="it-IT" sz="20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Calibri"/>
                <a:cs typeface="Calibri"/>
              </a:rPr>
              <a:t>mutations</a:t>
            </a:r>
            <a:r>
              <a:rPr lang="it-IT" sz="2000" dirty="0">
                <a:latin typeface="Calibri"/>
                <a:cs typeface="Calibri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027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176549"/>
              </p:ext>
            </p:extLst>
          </p:nvPr>
        </p:nvGraphicFramePr>
        <p:xfrm>
          <a:off x="428625" y="549275"/>
          <a:ext cx="8970433" cy="5749927"/>
        </p:xfrm>
        <a:graphic>
          <a:graphicData uri="http://schemas.openxmlformats.org/drawingml/2006/table">
            <a:tbl>
              <a:tblPr/>
              <a:tblGrid>
                <a:gridCol w="1638961"/>
                <a:gridCol w="3372512"/>
                <a:gridCol w="3958960"/>
              </a:tblGrid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Techniques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Procedure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Banding pattern</a:t>
                      </a:r>
                      <a:endParaRPr kumimoji="0" lang="it-IT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banding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Partial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proteolysis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followed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by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Giemsa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staining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Dark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rich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in 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Light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rich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in GC</a:t>
                      </a: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banding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Heat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denaturation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followed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by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Giemsa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staining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Dark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rich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in GC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Light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rich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in 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banding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Enzymatic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digestion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followed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by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staining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with 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fluorescent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dye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Quinacrine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Dark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rich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in AT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Light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rich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in GC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 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banding</a:t>
                      </a:r>
                      <a:endParaRPr kumimoji="0" lang="it-IT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Barium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hydroxide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denaturation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followed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by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Giemsa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staining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Dark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bands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are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rich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in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constitutive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heterochromatin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9060" marR="99060" anchor="ctr" horzOverflow="overflow">
                    <a:lnL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B0B0B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46,XYQB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720975"/>
            <a:ext cx="4953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3" descr="46,XYRB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0650" y="3600450"/>
            <a:ext cx="47053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4" descr="46,XX,CBA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58738"/>
            <a:ext cx="5237163" cy="3625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publications.fondationlejeune.org/images/fjl239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00438"/>
            <a:ext cx="4887913" cy="921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4" descr="http://publications.fondationlejeune.org/images/fjl239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2838" y="1143000"/>
            <a:ext cx="4983162" cy="939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ttangolo 3"/>
          <p:cNvSpPr>
            <a:spLocks noChangeArrowheads="1"/>
          </p:cNvSpPr>
          <p:nvPr/>
        </p:nvSpPr>
        <p:spPr bwMode="auto">
          <a:xfrm>
            <a:off x="0" y="-285750"/>
            <a:ext cx="5595938" cy="142875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74757" name="Rettangolo 4"/>
          <p:cNvSpPr>
            <a:spLocks noChangeArrowheads="1"/>
          </p:cNvSpPr>
          <p:nvPr/>
        </p:nvSpPr>
        <p:spPr bwMode="auto">
          <a:xfrm>
            <a:off x="4286250" y="5857875"/>
            <a:ext cx="5595938" cy="142875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2"/>
          <p:cNvGrpSpPr>
            <a:grpSpLocks/>
          </p:cNvGrpSpPr>
          <p:nvPr/>
        </p:nvGrpSpPr>
        <p:grpSpPr bwMode="auto">
          <a:xfrm>
            <a:off x="82550" y="152400"/>
            <a:ext cx="6773863" cy="4802188"/>
            <a:chOff x="48" y="96"/>
            <a:chExt cx="3939" cy="3025"/>
          </a:xfrm>
        </p:grpSpPr>
        <p:grpSp>
          <p:nvGrpSpPr>
            <p:cNvPr id="75783" name="Group 3"/>
            <p:cNvGrpSpPr>
              <a:grpSpLocks/>
            </p:cNvGrpSpPr>
            <p:nvPr/>
          </p:nvGrpSpPr>
          <p:grpSpPr bwMode="auto">
            <a:xfrm>
              <a:off x="48" y="96"/>
              <a:ext cx="3939" cy="816"/>
              <a:chOff x="432" y="624"/>
              <a:chExt cx="3939" cy="816"/>
            </a:xfrm>
          </p:grpSpPr>
          <p:sp>
            <p:nvSpPr>
              <p:cNvPr id="75785" name="Text Box 4"/>
              <p:cNvSpPr txBox="1">
                <a:spLocks noChangeArrowheads="1"/>
              </p:cNvSpPr>
              <p:nvPr/>
            </p:nvSpPr>
            <p:spPr bwMode="auto">
              <a:xfrm>
                <a:off x="480" y="750"/>
                <a:ext cx="379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FFEA18"/>
                    </a:solidFill>
                    <a:latin typeface="Comic Sans MS" pitchFamily="66" charset="0"/>
                  </a:rPr>
                  <a:t>Chromosome observation through a microscope</a:t>
                </a:r>
                <a:endParaRPr lang="en-US" dirty="0">
                  <a:latin typeface="Comic Sans MS" pitchFamily="66" charset="0"/>
                </a:endParaRPr>
              </a:p>
            </p:txBody>
          </p:sp>
          <p:sp>
            <p:nvSpPr>
              <p:cNvPr id="75786" name="AutoShape 5"/>
              <p:cNvSpPr>
                <a:spLocks noChangeArrowheads="1"/>
              </p:cNvSpPr>
              <p:nvPr/>
            </p:nvSpPr>
            <p:spPr bwMode="auto">
              <a:xfrm>
                <a:off x="432" y="624"/>
                <a:ext cx="3939" cy="816"/>
              </a:xfrm>
              <a:prstGeom prst="downArrowCallout">
                <a:avLst>
                  <a:gd name="adj1" fmla="val 20963"/>
                  <a:gd name="adj2" fmla="val 26661"/>
                  <a:gd name="adj3" fmla="val 13972"/>
                  <a:gd name="adj4" fmla="val 66667"/>
                </a:avLst>
              </a:prstGeom>
              <a:noFill/>
              <a:ln w="28575">
                <a:solidFill>
                  <a:srgbClr val="FAFF2B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</p:grpSp>
        <p:pic>
          <p:nvPicPr>
            <p:cNvPr id="75784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59" y="1008"/>
              <a:ext cx="2113" cy="2113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943600" y="2057400"/>
            <a:ext cx="3714750" cy="4625975"/>
            <a:chOff x="3312" y="1680"/>
            <a:chExt cx="2160" cy="2914"/>
          </a:xfrm>
        </p:grpSpPr>
        <p:sp>
          <p:nvSpPr>
            <p:cNvPr id="75780" name="Text Box 8"/>
            <p:cNvSpPr txBox="1">
              <a:spLocks noChangeArrowheads="1"/>
            </p:cNvSpPr>
            <p:nvPr/>
          </p:nvSpPr>
          <p:spPr bwMode="auto">
            <a:xfrm>
              <a:off x="3408" y="1728"/>
              <a:ext cx="196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dirty="0" smtClean="0">
                  <a:solidFill>
                    <a:srgbClr val="FFEA18"/>
                  </a:solidFill>
                  <a:latin typeface="Comic Sans MS" pitchFamily="66" charset="0"/>
                </a:rPr>
                <a:t>Karyotype construction</a:t>
              </a:r>
              <a:endParaRPr lang="en-US" dirty="0">
                <a:latin typeface="Comic Sans MS" pitchFamily="66" charset="0"/>
              </a:endParaRPr>
            </a:p>
          </p:txBody>
        </p:sp>
        <p:sp>
          <p:nvSpPr>
            <p:cNvPr id="75781" name="AutoShape 9"/>
            <p:cNvSpPr>
              <a:spLocks noChangeArrowheads="1"/>
            </p:cNvSpPr>
            <p:nvPr/>
          </p:nvSpPr>
          <p:spPr bwMode="auto">
            <a:xfrm>
              <a:off x="3552" y="1680"/>
              <a:ext cx="1728" cy="960"/>
            </a:xfrm>
            <a:prstGeom prst="downArrowCallout">
              <a:avLst>
                <a:gd name="adj1" fmla="val 21033"/>
                <a:gd name="adj2" fmla="val 28333"/>
                <a:gd name="adj3" fmla="val 17602"/>
                <a:gd name="adj4" fmla="val 66667"/>
              </a:avLst>
            </a:prstGeom>
            <a:noFill/>
            <a:ln w="28575">
              <a:solidFill>
                <a:srgbClr val="FAFF2B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pic>
          <p:nvPicPr>
            <p:cNvPr id="75782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12" y="2736"/>
              <a:ext cx="2160" cy="1858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1651000" y="990600"/>
            <a:ext cx="6026150" cy="5562600"/>
            <a:chOff x="0" y="672"/>
            <a:chExt cx="3312" cy="3312"/>
          </a:xfrm>
        </p:grpSpPr>
        <p:pic>
          <p:nvPicPr>
            <p:cNvPr id="7681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72"/>
              <a:ext cx="3312" cy="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11" name="Rectangle 4"/>
            <p:cNvSpPr>
              <a:spLocks noChangeArrowheads="1"/>
            </p:cNvSpPr>
            <p:nvPr/>
          </p:nvSpPr>
          <p:spPr bwMode="auto">
            <a:xfrm>
              <a:off x="864" y="2976"/>
              <a:ext cx="240" cy="240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sp>
          <p:nvSpPr>
            <p:cNvPr id="76812" name="Rectangle 5"/>
            <p:cNvSpPr>
              <a:spLocks noChangeArrowheads="1"/>
            </p:cNvSpPr>
            <p:nvPr/>
          </p:nvSpPr>
          <p:spPr bwMode="auto">
            <a:xfrm>
              <a:off x="1632" y="2304"/>
              <a:ext cx="192" cy="19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  <p:sp>
          <p:nvSpPr>
            <p:cNvPr id="76813" name="Rectangle 6"/>
            <p:cNvSpPr>
              <a:spLocks noChangeArrowheads="1"/>
            </p:cNvSpPr>
            <p:nvPr/>
          </p:nvSpPr>
          <p:spPr bwMode="auto">
            <a:xfrm>
              <a:off x="2400" y="864"/>
              <a:ext cx="240" cy="19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219450" y="1600200"/>
            <a:ext cx="3232150" cy="4410075"/>
            <a:chOff x="912" y="1056"/>
            <a:chExt cx="1776" cy="2626"/>
          </a:xfrm>
        </p:grpSpPr>
        <p:grpSp>
          <p:nvGrpSpPr>
            <p:cNvPr id="76805" name="Group 8"/>
            <p:cNvGrpSpPr>
              <a:grpSpLocks/>
            </p:cNvGrpSpPr>
            <p:nvPr/>
          </p:nvGrpSpPr>
          <p:grpSpPr bwMode="auto">
            <a:xfrm>
              <a:off x="912" y="1056"/>
              <a:ext cx="1776" cy="1920"/>
              <a:chOff x="912" y="1056"/>
              <a:chExt cx="1776" cy="1920"/>
            </a:xfrm>
          </p:grpSpPr>
          <p:sp>
            <p:nvSpPr>
              <p:cNvPr id="76807" name="AutoShape 9"/>
              <p:cNvSpPr>
                <a:spLocks noChangeArrowheads="1"/>
              </p:cNvSpPr>
              <p:nvPr/>
            </p:nvSpPr>
            <p:spPr bwMode="auto">
              <a:xfrm>
                <a:off x="912" y="2880"/>
                <a:ext cx="240" cy="96"/>
              </a:xfrm>
              <a:prstGeom prst="leftArrow">
                <a:avLst>
                  <a:gd name="adj1" fmla="val 50000"/>
                  <a:gd name="adj2" fmla="val 62500"/>
                </a:avLst>
              </a:prstGeom>
              <a:solidFill>
                <a:srgbClr val="FF161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76808" name="AutoShape 1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240" cy="96"/>
              </a:xfrm>
              <a:prstGeom prst="leftArrow">
                <a:avLst>
                  <a:gd name="adj1" fmla="val 50000"/>
                  <a:gd name="adj2" fmla="val 62500"/>
                </a:avLst>
              </a:prstGeom>
              <a:solidFill>
                <a:srgbClr val="FF161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  <p:sp>
            <p:nvSpPr>
              <p:cNvPr id="76809" name="AutoShape 11"/>
              <p:cNvSpPr>
                <a:spLocks noChangeArrowheads="1"/>
              </p:cNvSpPr>
              <p:nvPr/>
            </p:nvSpPr>
            <p:spPr bwMode="auto">
              <a:xfrm>
                <a:off x="1680" y="2592"/>
                <a:ext cx="240" cy="96"/>
              </a:xfrm>
              <a:prstGeom prst="leftArrow">
                <a:avLst>
                  <a:gd name="adj1" fmla="val 50000"/>
                  <a:gd name="adj2" fmla="val 62500"/>
                </a:avLst>
              </a:prstGeom>
              <a:solidFill>
                <a:srgbClr val="FF161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it-IT"/>
              </a:p>
            </p:txBody>
          </p:sp>
        </p:grpSp>
        <p:sp>
          <p:nvSpPr>
            <p:cNvPr id="76806" name="Text Box 12"/>
            <p:cNvSpPr txBox="1">
              <a:spLocks noChangeArrowheads="1"/>
            </p:cNvSpPr>
            <p:nvPr/>
          </p:nvSpPr>
          <p:spPr bwMode="auto">
            <a:xfrm>
              <a:off x="1142" y="3407"/>
              <a:ext cx="1129" cy="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>
                  <a:solidFill>
                    <a:srgbClr val="FF161C"/>
                  </a:solidFill>
                  <a:latin typeface="Comic Sans MS" pitchFamily="66" charset="0"/>
                </a:rPr>
                <a:t>Chr. 15 x 3 !!!</a:t>
              </a:r>
              <a:endParaRPr lang="it-IT">
                <a:solidFill>
                  <a:srgbClr val="FF161C"/>
                </a:solidFill>
                <a:latin typeface="Times" pitchFamily="1" charset="0"/>
              </a:endParaRPr>
            </a:p>
          </p:txBody>
        </p:sp>
      </p:grpSp>
      <p:sp>
        <p:nvSpPr>
          <p:cNvPr id="76804" name="Text Box 13"/>
          <p:cNvSpPr txBox="1">
            <a:spLocks noChangeArrowheads="1"/>
          </p:cNvSpPr>
          <p:nvPr/>
        </p:nvSpPr>
        <p:spPr bwMode="auto">
          <a:xfrm>
            <a:off x="2803525" y="152400"/>
            <a:ext cx="2846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dirty="0" smtClean="0">
                <a:solidFill>
                  <a:schemeClr val="bg1"/>
                </a:solidFill>
                <a:latin typeface="Comic Sans MS" pitchFamily="66" charset="0"/>
              </a:rPr>
              <a:t>SOME EXAMPLES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914400"/>
            <a:ext cx="8585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 rot="-5400000">
            <a:off x="7962901" y="4937125"/>
            <a:ext cx="355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 sz="1400"/>
              <a:t>http://www.sc.edu/union/Sears/im.mitosis2.jpg</a:t>
            </a: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2032000" y="304800"/>
            <a:ext cx="6057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Chromosomes are [literally] the colored bodies </a:t>
            </a:r>
          </a:p>
        </p:txBody>
      </p:sp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4827588" y="704850"/>
            <a:ext cx="3417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/>
              <a:t>in latin: “chromo” “soma”</a:t>
            </a:r>
          </a:p>
        </p:txBody>
      </p:sp>
      <p:cxnSp>
        <p:nvCxnSpPr>
          <p:cNvPr id="50182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6423819" y="689769"/>
            <a:ext cx="123825" cy="1349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50183" name="Straight Arrow Connector 8"/>
          <p:cNvCxnSpPr>
            <a:cxnSpLocks noChangeShapeType="1"/>
          </p:cNvCxnSpPr>
          <p:nvPr/>
        </p:nvCxnSpPr>
        <p:spPr bwMode="auto">
          <a:xfrm rot="16200000" flipV="1">
            <a:off x="7575550" y="715963"/>
            <a:ext cx="142875" cy="825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3950" y="228600"/>
            <a:ext cx="70167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12750" y="234950"/>
            <a:ext cx="8915400" cy="6280150"/>
            <a:chOff x="240" y="148"/>
            <a:chExt cx="5184" cy="3956"/>
          </a:xfrm>
        </p:grpSpPr>
        <p:sp>
          <p:nvSpPr>
            <p:cNvPr id="77828" name="Rectangle 4"/>
            <p:cNvSpPr>
              <a:spLocks noChangeArrowheads="1"/>
            </p:cNvSpPr>
            <p:nvPr/>
          </p:nvSpPr>
          <p:spPr bwMode="auto">
            <a:xfrm>
              <a:off x="240" y="148"/>
              <a:ext cx="973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1" dirty="0" smtClean="0">
                  <a:solidFill>
                    <a:srgbClr val="FAFF2B"/>
                  </a:solidFill>
                  <a:latin typeface="Comic Sans MS" pitchFamily="66" charset="0"/>
                </a:rPr>
                <a:t>karyotype</a:t>
              </a:r>
              <a:endParaRPr lang="en-US" sz="2000" b="1" dirty="0">
                <a:solidFill>
                  <a:srgbClr val="FAFF2B"/>
                </a:solidFill>
                <a:latin typeface="Comic Sans MS" pitchFamily="66" charset="0"/>
              </a:endParaRPr>
            </a:p>
            <a:p>
              <a:pPr eaLnBrk="0" hangingPunct="0">
                <a:spcBef>
                  <a:spcPct val="50000"/>
                </a:spcBef>
              </a:pPr>
              <a:r>
                <a:rPr lang="en-US" sz="2000" b="1" dirty="0">
                  <a:solidFill>
                    <a:srgbClr val="FAFF2B"/>
                  </a:solidFill>
                  <a:latin typeface="Comic Sans MS" pitchFamily="66" charset="0"/>
                </a:rPr>
                <a:t>47,XX + 15</a:t>
              </a:r>
            </a:p>
          </p:txBody>
        </p:sp>
        <p:sp>
          <p:nvSpPr>
            <p:cNvPr id="77829" name="Text Box 5"/>
            <p:cNvSpPr txBox="1">
              <a:spLocks noChangeArrowheads="1"/>
            </p:cNvSpPr>
            <p:nvPr/>
          </p:nvSpPr>
          <p:spPr bwMode="auto">
            <a:xfrm>
              <a:off x="1584" y="3261"/>
              <a:ext cx="3840" cy="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FAFF2B"/>
                  </a:solidFill>
                  <a:latin typeface="Comic Sans MS" pitchFamily="66" charset="0"/>
                </a:rPr>
                <a:t>Trisomy is the most frequent constitutional chromosomal anomaly in humans.</a:t>
              </a:r>
              <a:endParaRPr lang="en-US" sz="1800" dirty="0">
                <a:solidFill>
                  <a:srgbClr val="FAFF2B"/>
                </a:solidFill>
                <a:latin typeface="Comic Sans MS" pitchFamily="66" charset="0"/>
              </a:endParaRPr>
            </a:p>
            <a:p>
              <a:pPr eaLnBrk="0" hangingPunct="0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FAFF2B"/>
                  </a:solidFill>
                  <a:latin typeface="Comic Sans MS" pitchFamily="66" charset="0"/>
                </a:rPr>
                <a:t>The majority of </a:t>
              </a:r>
              <a:r>
                <a:rPr lang="en-US" sz="1800" dirty="0" err="1" smtClean="0">
                  <a:solidFill>
                    <a:srgbClr val="FAFF2B"/>
                  </a:solidFill>
                  <a:latin typeface="Comic Sans MS" pitchFamily="66" charset="0"/>
                </a:rPr>
                <a:t>trisomies</a:t>
              </a:r>
              <a:r>
                <a:rPr lang="en-US" sz="1800" dirty="0" smtClean="0">
                  <a:solidFill>
                    <a:srgbClr val="FAFF2B"/>
                  </a:solidFill>
                  <a:latin typeface="Comic Sans MS" pitchFamily="66" charset="0"/>
                </a:rPr>
                <a:t> are lethal during early embryogenesis.</a:t>
              </a:r>
              <a:endParaRPr lang="it-IT" sz="1800" dirty="0">
                <a:solidFill>
                  <a:srgbClr val="FAFF2B"/>
                </a:solidFill>
                <a:latin typeface="Comic Sans MS" pitchFamily="66" charset="0"/>
              </a:endParaRPr>
            </a:p>
          </p:txBody>
        </p:sp>
        <p:sp>
          <p:nvSpPr>
            <p:cNvPr id="77830" name="AutoShape 6"/>
            <p:cNvSpPr>
              <a:spLocks noChangeArrowheads="1"/>
            </p:cNvSpPr>
            <p:nvPr/>
          </p:nvSpPr>
          <p:spPr bwMode="auto">
            <a:xfrm>
              <a:off x="2352" y="1776"/>
              <a:ext cx="672" cy="57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AFF2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2" descr="http://3.bp.blogspot.com/_MHOCRN1rvog/TKdnu7rYYgI/AAAAAAAAAFo/1EL33lWNfqc/s1600/chromoso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1563" y="1700213"/>
            <a:ext cx="4802187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272480" y="830317"/>
            <a:ext cx="43924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/>
                <a:cs typeface="Arial"/>
              </a:rPr>
              <a:t>T</a:t>
            </a:r>
            <a:r>
              <a:rPr lang="it-IT" dirty="0" smtClean="0">
                <a:latin typeface="Arial"/>
                <a:cs typeface="Arial"/>
              </a:rPr>
              <a:t>he </a:t>
            </a:r>
            <a:r>
              <a:rPr lang="it-IT" dirty="0" err="1">
                <a:latin typeface="Arial"/>
                <a:cs typeface="Arial"/>
              </a:rPr>
              <a:t>smallest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alteration</a:t>
            </a:r>
            <a:r>
              <a:rPr lang="it-IT" dirty="0">
                <a:latin typeface="Arial"/>
                <a:cs typeface="Arial"/>
              </a:rPr>
              <a:t> of </a:t>
            </a:r>
            <a:r>
              <a:rPr lang="it-IT" dirty="0" err="1">
                <a:latin typeface="Arial"/>
                <a:cs typeface="Arial"/>
              </a:rPr>
              <a:t>one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chromosome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visible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using</a:t>
            </a:r>
            <a:r>
              <a:rPr lang="it-IT" dirty="0">
                <a:latin typeface="Arial"/>
                <a:cs typeface="Arial"/>
              </a:rPr>
              <a:t> standard </a:t>
            </a:r>
            <a:r>
              <a:rPr lang="it-IT" dirty="0" err="1">
                <a:latin typeface="Arial"/>
                <a:cs typeface="Arial"/>
              </a:rPr>
              <a:t>karyotype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analysis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that</a:t>
            </a:r>
            <a:r>
              <a:rPr lang="it-IT" dirty="0">
                <a:latin typeface="Arial"/>
                <a:cs typeface="Arial"/>
              </a:rPr>
              <a:t> of a band or </a:t>
            </a:r>
            <a:r>
              <a:rPr lang="it-IT" dirty="0" smtClean="0">
                <a:latin typeface="Arial"/>
                <a:cs typeface="Arial"/>
              </a:rPr>
              <a:t>sub-band </a:t>
            </a:r>
            <a:r>
              <a:rPr lang="it-IT" dirty="0" err="1">
                <a:latin typeface="Arial"/>
                <a:cs typeface="Arial"/>
              </a:rPr>
              <a:t>that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includes</a:t>
            </a:r>
            <a:r>
              <a:rPr lang="it-IT" dirty="0">
                <a:latin typeface="Arial"/>
                <a:cs typeface="Arial"/>
              </a:rPr>
              <a:t> a stretch of DNA on </a:t>
            </a:r>
            <a:r>
              <a:rPr lang="it-IT" dirty="0" err="1">
                <a:latin typeface="Arial"/>
                <a:cs typeface="Arial"/>
              </a:rPr>
              <a:t>average</a:t>
            </a:r>
            <a:r>
              <a:rPr lang="it-IT" dirty="0">
                <a:latin typeface="Arial"/>
                <a:cs typeface="Arial"/>
              </a:rPr>
              <a:t> 4 </a:t>
            </a:r>
            <a:r>
              <a:rPr lang="it-IT" dirty="0" err="1">
                <a:latin typeface="Arial"/>
                <a:cs typeface="Arial"/>
              </a:rPr>
              <a:t>million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bases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smtClean="0">
                <a:latin typeface="Arial"/>
                <a:cs typeface="Arial"/>
              </a:rPr>
              <a:t>long.</a:t>
            </a:r>
          </a:p>
          <a:p>
            <a:r>
              <a:rPr lang="it-IT" dirty="0" err="1">
                <a:latin typeface="Arial"/>
                <a:cs typeface="Arial"/>
              </a:rPr>
              <a:t>I</a:t>
            </a:r>
            <a:r>
              <a:rPr lang="it-IT" dirty="0" err="1" smtClean="0">
                <a:latin typeface="Arial"/>
                <a:cs typeface="Arial"/>
              </a:rPr>
              <a:t>t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follows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that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alterations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visible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looking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at</a:t>
            </a:r>
            <a:r>
              <a:rPr lang="it-IT" dirty="0">
                <a:latin typeface="Arial"/>
                <a:cs typeface="Arial"/>
              </a:rPr>
              <a:t> the </a:t>
            </a:r>
            <a:r>
              <a:rPr lang="it-IT" dirty="0" err="1">
                <a:latin typeface="Arial"/>
                <a:cs typeface="Arial"/>
              </a:rPr>
              <a:t>karyotype</a:t>
            </a:r>
            <a:r>
              <a:rPr lang="it-IT" dirty="0">
                <a:latin typeface="Arial"/>
                <a:cs typeface="Arial"/>
              </a:rPr>
              <a:t> are </a:t>
            </a:r>
            <a:r>
              <a:rPr lang="it-IT" dirty="0" err="1">
                <a:latin typeface="Arial"/>
                <a:cs typeface="Arial"/>
              </a:rPr>
              <a:t>those</a:t>
            </a:r>
            <a:r>
              <a:rPr lang="it-IT" dirty="0">
                <a:latin typeface="Arial"/>
                <a:cs typeface="Arial"/>
              </a:rPr>
              <a:t> of </a:t>
            </a:r>
            <a:r>
              <a:rPr lang="it-IT" dirty="0" err="1">
                <a:latin typeface="Arial"/>
                <a:cs typeface="Arial"/>
              </a:rPr>
              <a:t>great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extension</a:t>
            </a:r>
            <a:r>
              <a:rPr lang="it-IT" dirty="0">
                <a:latin typeface="Arial"/>
                <a:cs typeface="Arial"/>
              </a:rPr>
              <a:t>, </a:t>
            </a:r>
            <a:r>
              <a:rPr lang="it-IT" dirty="0" err="1">
                <a:latin typeface="Arial"/>
                <a:cs typeface="Arial"/>
              </a:rPr>
              <a:t>as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genomic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mutations</a:t>
            </a:r>
            <a:r>
              <a:rPr lang="it-IT" dirty="0">
                <a:latin typeface="Arial"/>
                <a:cs typeface="Arial"/>
              </a:rPr>
              <a:t> or </a:t>
            </a:r>
            <a:r>
              <a:rPr lang="it-IT" dirty="0" err="1">
                <a:latin typeface="Arial"/>
                <a:cs typeface="Arial"/>
              </a:rPr>
              <a:t>chromosomal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mutations</a:t>
            </a:r>
            <a:r>
              <a:rPr lang="it-IT" dirty="0" smtClean="0">
                <a:latin typeface="Arial"/>
                <a:cs typeface="Arial"/>
              </a:rPr>
              <a:t>, </a:t>
            </a:r>
            <a:r>
              <a:rPr lang="it-IT" dirty="0" err="1">
                <a:latin typeface="Arial"/>
                <a:cs typeface="Arial"/>
              </a:rPr>
              <a:t>while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you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cannot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>
                <a:latin typeface="Arial"/>
                <a:cs typeface="Arial"/>
              </a:rPr>
              <a:t>highlight</a:t>
            </a:r>
            <a:r>
              <a:rPr lang="it-IT" dirty="0">
                <a:latin typeface="Arial"/>
                <a:cs typeface="Arial"/>
              </a:rPr>
              <a:t> with </a:t>
            </a:r>
            <a:r>
              <a:rPr lang="it-IT" dirty="0" err="1" smtClean="0">
                <a:latin typeface="Arial"/>
                <a:cs typeface="Arial"/>
              </a:rPr>
              <a:t>this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approach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those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alterations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affecting</a:t>
            </a:r>
            <a:r>
              <a:rPr lang="it-IT" dirty="0" smtClean="0">
                <a:latin typeface="Arial"/>
                <a:cs typeface="Arial"/>
              </a:rPr>
              <a:t> </a:t>
            </a:r>
            <a:r>
              <a:rPr lang="it-IT" dirty="0">
                <a:latin typeface="Arial"/>
                <a:cs typeface="Arial"/>
              </a:rPr>
              <a:t>a </a:t>
            </a:r>
            <a:r>
              <a:rPr lang="it-IT" dirty="0" err="1">
                <a:latin typeface="Arial"/>
                <a:cs typeface="Arial"/>
              </a:rPr>
              <a:t>few</a:t>
            </a:r>
            <a:r>
              <a:rPr lang="it-IT" dirty="0">
                <a:latin typeface="Arial"/>
                <a:cs typeface="Arial"/>
              </a:rPr>
              <a:t> </a:t>
            </a:r>
            <a:r>
              <a:rPr lang="it-IT" dirty="0" err="1" smtClean="0">
                <a:latin typeface="Arial"/>
                <a:cs typeface="Arial"/>
              </a:rPr>
              <a:t>bases</a:t>
            </a:r>
            <a:r>
              <a:rPr lang="it-IT" dirty="0" smtClean="0">
                <a:latin typeface="Arial"/>
                <a:cs typeface="Arial"/>
              </a:rPr>
              <a:t>. </a:t>
            </a:r>
            <a:endParaRPr lang="it-IT" dirty="0">
              <a:latin typeface="Arial"/>
              <a:cs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"/>
          <p:cNvSpPr>
            <a:spLocks noChangeArrowheads="1"/>
          </p:cNvSpPr>
          <p:nvPr/>
        </p:nvSpPr>
        <p:spPr bwMode="auto">
          <a:xfrm>
            <a:off x="344488" y="260350"/>
            <a:ext cx="95615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endParaRPr kumimoji="1" lang="it-IT" sz="54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9875" name="Picture 5" descr="large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0938" y="1341438"/>
            <a:ext cx="367506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6" name="Rectangle 6"/>
          <p:cNvSpPr>
            <a:spLocks noChangeArrowheads="1"/>
          </p:cNvSpPr>
          <p:nvPr/>
        </p:nvSpPr>
        <p:spPr bwMode="auto">
          <a:xfrm>
            <a:off x="0" y="1556792"/>
            <a:ext cx="660876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Principles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cytogenetics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lassification</a:t>
            </a:r>
            <a:endParaRPr kumimoji="1" lang="it-IT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requency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frequent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olecular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cytogenetics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methods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0388" y="260350"/>
            <a:ext cx="92171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it-IT" sz="4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THE STUDY OF CHROMOSOMES: CYTOGENETICS</a:t>
            </a:r>
            <a:endParaRPr kumimoji="1" lang="it-IT" sz="54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ChangeArrowheads="1"/>
          </p:cNvSpPr>
          <p:nvPr/>
        </p:nvSpPr>
        <p:spPr bwMode="auto">
          <a:xfrm>
            <a:off x="704850" y="333375"/>
            <a:ext cx="8858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kumimoji="1" lang="it-IT" sz="44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Classification</a:t>
            </a:r>
            <a:r>
              <a:rPr kumimoji="1" lang="it-IT" sz="4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4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criteria</a:t>
            </a:r>
            <a:r>
              <a:rPr kumimoji="1" lang="it-IT" sz="4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kumimoji="1" lang="it-IT" sz="44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kumimoji="1" lang="it-IT" sz="4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400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anomalies</a:t>
            </a:r>
            <a:endParaRPr kumimoji="1" lang="it-IT" sz="54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0102" name="Rectangle 6"/>
          <p:cNvSpPr>
            <a:spLocks noChangeArrowheads="1"/>
          </p:cNvSpPr>
          <p:nvPr/>
        </p:nvSpPr>
        <p:spPr bwMode="auto">
          <a:xfrm>
            <a:off x="0" y="1557338"/>
            <a:ext cx="509746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Based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on gene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dosage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alterations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Based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on the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presence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body’s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or in a part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them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Based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on the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anomaly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0900" name="Picture 2" descr="http://www.angleseybonesetters.co.uk/images/chromosome_se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3725" y="1557338"/>
            <a:ext cx="382905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0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0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8420100" cy="763588"/>
          </a:xfrm>
        </p:spPr>
        <p:txBody>
          <a:bodyPr/>
          <a:lstStyle/>
          <a:p>
            <a:pPr algn="ctr">
              <a:defRPr/>
            </a:pPr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Gene </a:t>
            </a:r>
            <a:r>
              <a:rPr lang="it-IT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dosage</a:t>
            </a:r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alterations</a:t>
            </a:r>
            <a:endParaRPr lang="it-IT" sz="32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9" name="Picture 5" descr="TRASLBIL14-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100" y="981075"/>
            <a:ext cx="5168900" cy="28051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0" name="Picture 6" descr="14-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3716338"/>
            <a:ext cx="5168900" cy="317341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752"/>
            <a:ext cx="4668838" cy="2168525"/>
          </a:xfrm>
        </p:spPr>
        <p:txBody>
          <a:bodyPr/>
          <a:lstStyle/>
          <a:p>
            <a:r>
              <a:rPr lang="it-IT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Balanced</a:t>
            </a:r>
            <a:r>
              <a:rPr lang="it-IT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 the </a:t>
            </a:r>
            <a:r>
              <a:rPr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majority</a:t>
            </a:r>
            <a:r>
              <a:rPr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cases</a:t>
            </a:r>
            <a:r>
              <a:rPr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correlated</a:t>
            </a:r>
            <a:r>
              <a:rPr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with an </a:t>
            </a:r>
            <a:r>
              <a:rPr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altered</a:t>
            </a:r>
            <a:r>
              <a:rPr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phenotype</a:t>
            </a:r>
            <a:endParaRPr lang="it-IT" sz="2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3889052"/>
            <a:ext cx="4668838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kumimoji="1" lang="it-IT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nbalanced</a:t>
            </a:r>
            <a:r>
              <a:rPr kumimoji="1" lang="it-IT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kumimoji="1" lang="it-IT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kumimoji="1"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kumimoji="1"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correlated</a:t>
            </a:r>
            <a:r>
              <a:rPr kumimoji="1"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with an </a:t>
            </a:r>
            <a:r>
              <a:rPr kumimoji="1"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altered</a:t>
            </a:r>
            <a:r>
              <a:rPr kumimoji="1"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phenotype</a:t>
            </a:r>
            <a:r>
              <a:rPr kumimoji="1"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kumimoji="1"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malformations</a:t>
            </a:r>
            <a:r>
              <a:rPr kumimoji="1"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and/or </a:t>
            </a:r>
            <a:r>
              <a:rPr kumimoji="1"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mental</a:t>
            </a:r>
            <a:r>
              <a:rPr kumimoji="1"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28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retardation</a:t>
            </a:r>
            <a:r>
              <a:rPr kumimoji="1" lang="it-IT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endParaRPr kumimoji="1" lang="it-IT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67" grpId="0" build="p" autoUpdateAnimBg="0"/>
      <p:bldP spid="11271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-71438"/>
            <a:ext cx="8420100" cy="1143001"/>
          </a:xfrm>
        </p:spPr>
        <p:txBody>
          <a:bodyPr/>
          <a:lstStyle/>
          <a:p>
            <a:r>
              <a:rPr lang="it-IT" sz="3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Presence</a:t>
            </a:r>
            <a:r>
              <a:rPr lang="it-IT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sz="3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body’s</a:t>
            </a:r>
            <a:r>
              <a:rPr lang="it-IT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cells</a:t>
            </a:r>
            <a:endParaRPr lang="it-IT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1981200"/>
            <a:ext cx="8818562" cy="4687888"/>
          </a:xfrm>
        </p:spPr>
        <p:txBody>
          <a:bodyPr/>
          <a:lstStyle/>
          <a:p>
            <a:r>
              <a:rPr lang="it-IT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COSTITUTIONAL ANOMALIES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present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body’s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Monotype Sorts"/>
              <a:buNone/>
            </a:pP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it-IT" b="1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SOMATIC ANOMALIES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present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in a small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subgroup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tissues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Different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constitutions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although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cells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deriving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from the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zygote</a:t>
            </a:r>
            <a:r>
              <a:rPr lang="it-IT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GENETIC MOSAIC.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420100" cy="1143000"/>
          </a:xfrm>
        </p:spPr>
        <p:txBody>
          <a:bodyPr/>
          <a:lstStyle/>
          <a:p>
            <a:pPr algn="ctr">
              <a:defRPr/>
            </a:pPr>
            <a:r>
              <a:rPr lang="it-IT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Types</a:t>
            </a: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of </a:t>
            </a:r>
            <a:r>
              <a:rPr lang="it-IT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anomaly</a:t>
            </a:r>
            <a:endParaRPr lang="it-IT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76400"/>
            <a:ext cx="42672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it-IT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Numerical</a:t>
            </a:r>
            <a:endParaRPr lang="it-IT" sz="32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risomies</a:t>
            </a:r>
            <a:endParaRPr lang="it-IT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onosomies</a:t>
            </a:r>
            <a:endParaRPr lang="it-IT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riploidies</a:t>
            </a:r>
            <a:endParaRPr lang="it-IT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etraploidies</a:t>
            </a:r>
            <a:endParaRPr lang="it-IT" sz="3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it-IT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Structural</a:t>
            </a:r>
            <a:endParaRPr lang="it-IT" sz="32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translocations</a:t>
            </a:r>
            <a:endParaRPr lang="it-IT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inversions</a:t>
            </a:r>
            <a:endParaRPr lang="it-IT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deletions</a:t>
            </a:r>
            <a:endParaRPr lang="it-IT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duplications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it-IT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7" name="Picture 103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81563" y="1628775"/>
            <a:ext cx="4586287" cy="4995863"/>
          </a:xfrm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85800"/>
            <a:ext cx="4979988" cy="3985706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z="2400" dirty="0" err="1" smtClean="0">
                <a:solidFill>
                  <a:srgbClr val="FF0000"/>
                </a:solidFill>
              </a:rPr>
              <a:t>Alterations</a:t>
            </a:r>
            <a:r>
              <a:rPr lang="it-IT" sz="2400" dirty="0" smtClean="0">
                <a:solidFill>
                  <a:srgbClr val="FF0000"/>
                </a:solidFill>
              </a:rPr>
              <a:t> of </a:t>
            </a:r>
            <a:r>
              <a:rPr lang="it-IT" sz="2400" dirty="0" err="1" smtClean="0">
                <a:solidFill>
                  <a:srgbClr val="FF0000"/>
                </a:solidFill>
              </a:rPr>
              <a:t>chromosomal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</a:rPr>
              <a:t>structure</a:t>
            </a:r>
            <a:r>
              <a:rPr lang="it-IT" sz="2400" dirty="0" smtClean="0">
                <a:solidFill>
                  <a:srgbClr val="FF0000"/>
                </a:solidFill>
              </a:rPr>
              <a:t> </a:t>
            </a:r>
            <a:r>
              <a:rPr lang="it-IT" sz="2400" dirty="0" smtClean="0"/>
              <a:t>can cause </a:t>
            </a:r>
            <a:r>
              <a:rPr lang="it-IT" sz="2400" dirty="0" err="1" smtClean="0"/>
              <a:t>congenital</a:t>
            </a:r>
            <a:r>
              <a:rPr lang="it-IT" sz="2400" dirty="0" smtClean="0"/>
              <a:t> </a:t>
            </a:r>
            <a:r>
              <a:rPr lang="it-IT" sz="2400" dirty="0" err="1" smtClean="0"/>
              <a:t>pathologies</a:t>
            </a:r>
            <a:r>
              <a:rPr lang="it-IT" sz="2400" dirty="0" smtClean="0"/>
              <a:t> and </a:t>
            </a:r>
            <a:r>
              <a:rPr lang="it-IT" sz="2400" dirty="0" err="1" smtClean="0"/>
              <a:t>tumours</a:t>
            </a:r>
            <a:r>
              <a:rPr lang="it-IT" sz="2400" dirty="0" smtClean="0"/>
              <a:t>.</a:t>
            </a:r>
            <a:endParaRPr lang="it-IT" sz="2400" dirty="0"/>
          </a:p>
          <a:p>
            <a:pPr>
              <a:buFont typeface="Times New Roman" pitchFamily="18" charset="0"/>
              <a:buNone/>
            </a:pPr>
            <a:r>
              <a:rPr lang="it-IT" sz="2400" dirty="0" err="1" smtClean="0"/>
              <a:t>Chromosomal</a:t>
            </a:r>
            <a:r>
              <a:rPr lang="it-IT" sz="2400" dirty="0" smtClean="0"/>
              <a:t> </a:t>
            </a:r>
            <a:r>
              <a:rPr lang="it-IT" sz="2400" dirty="0" err="1" smtClean="0"/>
              <a:t>breakage</a:t>
            </a:r>
            <a:r>
              <a:rPr lang="it-IT" sz="2400" dirty="0" smtClean="0"/>
              <a:t> can </a:t>
            </a:r>
            <a:r>
              <a:rPr lang="it-IT" sz="2400" dirty="0" err="1" smtClean="0"/>
              <a:t>lead</a:t>
            </a:r>
            <a:r>
              <a:rPr lang="it-IT" sz="2400" dirty="0" smtClean="0"/>
              <a:t> to </a:t>
            </a:r>
            <a:r>
              <a:rPr lang="it-IT" sz="2400" dirty="0" err="1" smtClean="0"/>
              <a:t>rearrangements</a:t>
            </a:r>
            <a:r>
              <a:rPr lang="it-IT" sz="2400" dirty="0" smtClean="0"/>
              <a:t> </a:t>
            </a:r>
            <a:r>
              <a:rPr lang="it-IT" sz="2400" dirty="0" err="1" smtClean="0"/>
              <a:t>causing</a:t>
            </a:r>
            <a:r>
              <a:rPr lang="it-IT" sz="2400" dirty="0" smtClean="0"/>
              <a:t> </a:t>
            </a:r>
            <a:r>
              <a:rPr lang="it-IT" sz="2400" dirty="0" err="1" smtClean="0"/>
              <a:t>genetic</a:t>
            </a:r>
            <a:r>
              <a:rPr lang="it-IT" sz="2400" dirty="0" smtClean="0"/>
              <a:t> </a:t>
            </a:r>
            <a:r>
              <a:rPr lang="it-IT" sz="2400" dirty="0" err="1" smtClean="0"/>
              <a:t>disorders</a:t>
            </a:r>
            <a:r>
              <a:rPr lang="it-IT" sz="2400" dirty="0" smtClean="0"/>
              <a:t>.</a:t>
            </a:r>
          </a:p>
          <a:p>
            <a:pPr>
              <a:buFont typeface="Times New Roman" pitchFamily="18" charset="0"/>
              <a:buNone/>
            </a:pPr>
            <a:r>
              <a:rPr lang="it-IT" sz="2400" dirty="0" err="1" smtClean="0"/>
              <a:t>When</a:t>
            </a:r>
            <a:r>
              <a:rPr lang="it-IT" sz="2400" dirty="0" smtClean="0"/>
              <a:t> </a:t>
            </a:r>
            <a:r>
              <a:rPr lang="it-IT" sz="2400" dirty="0" err="1" smtClean="0"/>
              <a:t>changes</a:t>
            </a:r>
            <a:r>
              <a:rPr lang="it-IT" sz="2400" dirty="0" smtClean="0"/>
              <a:t> </a:t>
            </a:r>
            <a:r>
              <a:rPr lang="it-IT" sz="2400" dirty="0" err="1" smtClean="0"/>
              <a:t>occur</a:t>
            </a:r>
            <a:r>
              <a:rPr lang="it-IT" sz="2400" dirty="0" smtClean="0"/>
              <a:t> in </a:t>
            </a:r>
            <a:r>
              <a:rPr lang="it-IT" sz="2400" dirty="0" err="1" smtClean="0"/>
              <a:t>somatic</a:t>
            </a:r>
            <a:r>
              <a:rPr lang="it-IT" sz="2400" dirty="0" smtClean="0"/>
              <a:t> </a:t>
            </a:r>
            <a:r>
              <a:rPr lang="it-IT" sz="2400" dirty="0" err="1" smtClean="0"/>
              <a:t>cells</a:t>
            </a:r>
            <a:r>
              <a:rPr lang="it-IT" sz="2400" dirty="0" smtClean="0"/>
              <a:t> </a:t>
            </a:r>
            <a:r>
              <a:rPr lang="it-IT" sz="2400" dirty="0" err="1" smtClean="0"/>
              <a:t>they</a:t>
            </a:r>
            <a:r>
              <a:rPr lang="it-IT" sz="2400" dirty="0" smtClean="0"/>
              <a:t> </a:t>
            </a:r>
            <a:r>
              <a:rPr lang="it-IT" sz="2400" dirty="0" err="1" smtClean="0"/>
              <a:t>contribute</a:t>
            </a:r>
            <a:r>
              <a:rPr lang="it-IT" sz="2400" dirty="0" smtClean="0"/>
              <a:t> to </a:t>
            </a:r>
            <a:r>
              <a:rPr lang="it-IT" sz="2400" dirty="0" err="1" smtClean="0"/>
              <a:t>tumour</a:t>
            </a:r>
            <a:r>
              <a:rPr lang="it-IT" sz="2400" dirty="0" smtClean="0"/>
              <a:t> </a:t>
            </a:r>
            <a:r>
              <a:rPr lang="it-IT" sz="2400" dirty="0" err="1" smtClean="0"/>
              <a:t>formation</a:t>
            </a:r>
            <a:r>
              <a:rPr lang="it-IT" dirty="0" smtClean="0"/>
              <a:t>.</a:t>
            </a:r>
          </a:p>
        </p:txBody>
      </p:sp>
      <p:pic>
        <p:nvPicPr>
          <p:cNvPr id="84995" name="Picture 2" descr="Immagine:Types-of-mutation.pn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3788" y="715963"/>
            <a:ext cx="2673350" cy="577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515526"/>
          </a:xfrm>
        </p:spPr>
        <p:txBody>
          <a:bodyPr/>
          <a:lstStyle/>
          <a:p>
            <a:r>
              <a:rPr lang="it-IT" dirty="0" err="1" smtClean="0"/>
              <a:t>Chromosomal</a:t>
            </a:r>
            <a:r>
              <a:rPr lang="it-IT" dirty="0" smtClean="0"/>
              <a:t> </a:t>
            </a:r>
            <a:r>
              <a:rPr lang="it-IT" dirty="0" err="1" smtClean="0"/>
              <a:t>alterations</a:t>
            </a:r>
            <a:endParaRPr lang="it-IT" dirty="0" smtClean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0263" y="685800"/>
            <a:ext cx="9245600" cy="488950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z="2600" dirty="0" err="1" smtClean="0">
                <a:solidFill>
                  <a:srgbClr val="FF0000"/>
                </a:solidFill>
              </a:rPr>
              <a:t>Deletions</a:t>
            </a:r>
            <a:r>
              <a:rPr lang="it-IT" sz="2600" dirty="0" smtClean="0">
                <a:solidFill>
                  <a:srgbClr val="FF0000"/>
                </a:solidFill>
              </a:rPr>
              <a:t>, </a:t>
            </a:r>
            <a:r>
              <a:rPr lang="it-IT" sz="2600" dirty="0" err="1" smtClean="0">
                <a:solidFill>
                  <a:srgbClr val="FF0000"/>
                </a:solidFill>
              </a:rPr>
              <a:t>duplications</a:t>
            </a:r>
            <a:r>
              <a:rPr lang="it-IT" sz="2600" dirty="0" smtClean="0">
                <a:solidFill>
                  <a:srgbClr val="FF0000"/>
                </a:solidFill>
              </a:rPr>
              <a:t>, </a:t>
            </a:r>
            <a:r>
              <a:rPr lang="it-IT" sz="2600" dirty="0" err="1" smtClean="0">
                <a:solidFill>
                  <a:srgbClr val="FF0000"/>
                </a:solidFill>
              </a:rPr>
              <a:t>inversions</a:t>
            </a:r>
            <a:r>
              <a:rPr lang="it-IT" sz="2600" dirty="0" smtClean="0"/>
              <a:t>:</a:t>
            </a:r>
          </a:p>
        </p:txBody>
      </p:sp>
      <p:grpSp>
        <p:nvGrpSpPr>
          <p:cNvPr id="86019" name="Group 33"/>
          <p:cNvGrpSpPr>
            <a:grpSpLocks/>
          </p:cNvGrpSpPr>
          <p:nvPr/>
        </p:nvGrpSpPr>
        <p:grpSpPr bwMode="auto">
          <a:xfrm>
            <a:off x="2801938" y="1184275"/>
            <a:ext cx="5118100" cy="4613275"/>
            <a:chOff x="1794" y="1247"/>
            <a:chExt cx="2496" cy="2405"/>
          </a:xfrm>
        </p:grpSpPr>
        <p:grpSp>
          <p:nvGrpSpPr>
            <p:cNvPr id="86021" name="Group 4"/>
            <p:cNvGrpSpPr>
              <a:grpSpLocks/>
            </p:cNvGrpSpPr>
            <p:nvPr/>
          </p:nvGrpSpPr>
          <p:grpSpPr bwMode="auto">
            <a:xfrm>
              <a:off x="1847" y="1247"/>
              <a:ext cx="2443" cy="2405"/>
              <a:chOff x="392" y="703"/>
              <a:chExt cx="4920" cy="3333"/>
            </a:xfrm>
          </p:grpSpPr>
          <p:pic>
            <p:nvPicPr>
              <p:cNvPr id="86024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92" y="703"/>
                <a:ext cx="4920" cy="33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6025" name="Rectangle 6"/>
              <p:cNvSpPr>
                <a:spLocks noChangeArrowheads="1"/>
              </p:cNvSpPr>
              <p:nvPr/>
            </p:nvSpPr>
            <p:spPr bwMode="auto">
              <a:xfrm>
                <a:off x="2274" y="1033"/>
                <a:ext cx="828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it-IT" sz="14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Deletion</a:t>
                </a:r>
                <a:endParaRPr lang="it-IT" sz="1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6026" name="Rectangle 7"/>
              <p:cNvSpPr>
                <a:spLocks noChangeArrowheads="1"/>
              </p:cNvSpPr>
              <p:nvPr/>
            </p:nvSpPr>
            <p:spPr bwMode="auto">
              <a:xfrm>
                <a:off x="2144" y="2394"/>
                <a:ext cx="1054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it-IT" sz="14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Duplication</a:t>
                </a:r>
                <a:endParaRPr lang="it-IT" sz="1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6027" name="Rectangle 8"/>
              <p:cNvSpPr>
                <a:spLocks noChangeArrowheads="1"/>
              </p:cNvSpPr>
              <p:nvPr/>
            </p:nvSpPr>
            <p:spPr bwMode="auto">
              <a:xfrm>
                <a:off x="2232" y="3544"/>
                <a:ext cx="897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it-IT" sz="14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Inversion</a:t>
                </a:r>
                <a:endParaRPr lang="it-IT" sz="1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86028" name="Rectangle 9"/>
              <p:cNvSpPr>
                <a:spLocks noChangeArrowheads="1"/>
              </p:cNvSpPr>
              <p:nvPr/>
            </p:nvSpPr>
            <p:spPr bwMode="auto">
              <a:xfrm>
                <a:off x="459" y="2810"/>
                <a:ext cx="1129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it-IT" sz="1400">
                    <a:solidFill>
                      <a:srgbClr val="000000"/>
                    </a:solidFill>
                    <a:latin typeface="Arial" pitchFamily="34" charset="0"/>
                  </a:rPr>
                  <a:t>Cromosomi </a:t>
                </a:r>
              </a:p>
              <a:p>
                <a:pPr algn="ctr" eaLnBrk="0" hangingPunct="0"/>
                <a:r>
                  <a:rPr lang="it-IT" sz="1400">
                    <a:solidFill>
                      <a:srgbClr val="000000"/>
                    </a:solidFill>
                    <a:latin typeface="Arial" pitchFamily="34" charset="0"/>
                  </a:rPr>
                  <a:t>omologhi</a:t>
                </a:r>
              </a:p>
            </p:txBody>
          </p:sp>
        </p:grpSp>
        <p:sp>
          <p:nvSpPr>
            <p:cNvPr id="86022" name="Line 31"/>
            <p:cNvSpPr>
              <a:spLocks noChangeShapeType="1"/>
            </p:cNvSpPr>
            <p:nvPr/>
          </p:nvSpPr>
          <p:spPr bwMode="auto">
            <a:xfrm>
              <a:off x="1794" y="1879"/>
              <a:ext cx="23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6023" name="Line 32"/>
            <p:cNvSpPr>
              <a:spLocks noChangeShapeType="1"/>
            </p:cNvSpPr>
            <p:nvPr/>
          </p:nvSpPr>
          <p:spPr bwMode="auto">
            <a:xfrm>
              <a:off x="1794" y="3075"/>
              <a:ext cx="23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515526"/>
          </a:xfrm>
        </p:spPr>
        <p:txBody>
          <a:bodyPr/>
          <a:lstStyle/>
          <a:p>
            <a:r>
              <a:rPr lang="it-IT" dirty="0" err="1"/>
              <a:t>C</a:t>
            </a:r>
            <a:r>
              <a:rPr lang="it-IT" dirty="0" err="1" smtClean="0"/>
              <a:t>hromosomal</a:t>
            </a:r>
            <a:r>
              <a:rPr lang="it-IT" dirty="0" smtClean="0"/>
              <a:t> </a:t>
            </a:r>
            <a:r>
              <a:rPr lang="it-IT" dirty="0" err="1" smtClean="0"/>
              <a:t>alterations</a:t>
            </a:r>
            <a:endParaRPr lang="it-IT" dirty="0" smtClean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49325" y="685800"/>
            <a:ext cx="8626475" cy="48895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it-IT" sz="2600" dirty="0" err="1" smtClean="0">
                <a:solidFill>
                  <a:srgbClr val="FF0000"/>
                </a:solidFill>
              </a:rPr>
              <a:t>Translocations</a:t>
            </a:r>
            <a:r>
              <a:rPr lang="it-IT" sz="2600" dirty="0" smtClean="0"/>
              <a:t>:</a:t>
            </a:r>
          </a:p>
        </p:txBody>
      </p:sp>
      <p:grpSp>
        <p:nvGrpSpPr>
          <p:cNvPr id="87043" name="Group 6"/>
          <p:cNvGrpSpPr>
            <a:grpSpLocks/>
          </p:cNvGrpSpPr>
          <p:nvPr/>
        </p:nvGrpSpPr>
        <p:grpSpPr bwMode="auto">
          <a:xfrm>
            <a:off x="2408858" y="1131888"/>
            <a:ext cx="5727080" cy="1887484"/>
            <a:chOff x="-456" y="1275"/>
            <a:chExt cx="6038" cy="1835"/>
          </a:xfrm>
        </p:grpSpPr>
        <p:grpSp>
          <p:nvGrpSpPr>
            <p:cNvPr id="87055" name="Group 7"/>
            <p:cNvGrpSpPr>
              <a:grpSpLocks/>
            </p:cNvGrpSpPr>
            <p:nvPr/>
          </p:nvGrpSpPr>
          <p:grpSpPr bwMode="auto">
            <a:xfrm>
              <a:off x="176" y="1275"/>
              <a:ext cx="5406" cy="1649"/>
              <a:chOff x="176" y="1275"/>
              <a:chExt cx="5406" cy="1649"/>
            </a:xfrm>
          </p:grpSpPr>
          <p:pic>
            <p:nvPicPr>
              <p:cNvPr id="87057" name="Picture 8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76" y="1275"/>
                <a:ext cx="5406" cy="16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7058" name="Rectangle 9"/>
              <p:cNvSpPr>
                <a:spLocks noChangeArrowheads="1"/>
              </p:cNvSpPr>
              <p:nvPr/>
            </p:nvSpPr>
            <p:spPr bwMode="auto">
              <a:xfrm>
                <a:off x="2222" y="1925"/>
                <a:ext cx="1324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it-IT" sz="14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Translocation</a:t>
                </a:r>
                <a:endParaRPr lang="it-IT" sz="1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87056" name="Rectangle 10"/>
            <p:cNvSpPr>
              <a:spLocks noChangeArrowheads="1"/>
            </p:cNvSpPr>
            <p:nvPr/>
          </p:nvSpPr>
          <p:spPr bwMode="auto">
            <a:xfrm>
              <a:off x="-456" y="2811"/>
              <a:ext cx="2814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Nonhomologous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chromosomes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87044" name="Group 11"/>
          <p:cNvGrpSpPr>
            <a:grpSpLocks/>
          </p:cNvGrpSpPr>
          <p:nvPr/>
        </p:nvGrpSpPr>
        <p:grpSpPr bwMode="auto">
          <a:xfrm>
            <a:off x="3158998" y="3422650"/>
            <a:ext cx="4729298" cy="3041650"/>
            <a:chOff x="2786" y="2134"/>
            <a:chExt cx="2750" cy="1916"/>
          </a:xfrm>
        </p:grpSpPr>
        <p:pic>
          <p:nvPicPr>
            <p:cNvPr id="87046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5" y="2138"/>
              <a:ext cx="2721" cy="1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47" name="Rectangle 13"/>
            <p:cNvSpPr>
              <a:spLocks noChangeArrowheads="1"/>
            </p:cNvSpPr>
            <p:nvPr/>
          </p:nvSpPr>
          <p:spPr bwMode="auto">
            <a:xfrm>
              <a:off x="3391" y="3633"/>
              <a:ext cx="142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«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Philadelphia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chromosome</a:t>
              </a:r>
              <a:r>
                <a:rPr lang="en-US" sz="14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»</a:t>
              </a:r>
              <a:endParaRPr lang="en-US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048" name="Rectangle 14"/>
            <p:cNvSpPr>
              <a:spLocks noChangeArrowheads="1"/>
            </p:cNvSpPr>
            <p:nvPr/>
          </p:nvSpPr>
          <p:spPr bwMode="auto">
            <a:xfrm>
              <a:off x="2786" y="2134"/>
              <a:ext cx="76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Cromosome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1400" dirty="0">
                  <a:solidFill>
                    <a:srgbClr val="000000"/>
                  </a:solidFill>
                  <a:latin typeface="Arial" pitchFamily="34" charset="0"/>
                </a:rPr>
                <a:t>9</a:t>
              </a:r>
            </a:p>
          </p:txBody>
        </p:sp>
        <p:sp>
          <p:nvSpPr>
            <p:cNvPr id="87049" name="Rectangle 15"/>
            <p:cNvSpPr>
              <a:spLocks noChangeArrowheads="1"/>
            </p:cNvSpPr>
            <p:nvPr/>
          </p:nvSpPr>
          <p:spPr bwMode="auto">
            <a:xfrm>
              <a:off x="2830" y="2954"/>
              <a:ext cx="82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Cromosome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1400" dirty="0">
                  <a:solidFill>
                    <a:srgbClr val="000000"/>
                  </a:solidFill>
                  <a:latin typeface="Arial" pitchFamily="34" charset="0"/>
                </a:rPr>
                <a:t>22</a:t>
              </a:r>
            </a:p>
          </p:txBody>
        </p:sp>
        <p:sp>
          <p:nvSpPr>
            <p:cNvPr id="87050" name="Rectangle 16"/>
            <p:cNvSpPr>
              <a:spLocks noChangeArrowheads="1"/>
            </p:cNvSpPr>
            <p:nvPr/>
          </p:nvSpPr>
          <p:spPr bwMode="auto">
            <a:xfrm>
              <a:off x="4282" y="2887"/>
              <a:ext cx="73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Translocation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87051" name="Line 17"/>
            <p:cNvSpPr>
              <a:spLocks noChangeShapeType="1"/>
            </p:cNvSpPr>
            <p:nvPr/>
          </p:nvSpPr>
          <p:spPr bwMode="auto">
            <a:xfrm flipV="1">
              <a:off x="3165" y="2285"/>
              <a:ext cx="0" cy="11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7052" name="Line 18"/>
            <p:cNvSpPr>
              <a:spLocks noChangeShapeType="1"/>
            </p:cNvSpPr>
            <p:nvPr/>
          </p:nvSpPr>
          <p:spPr bwMode="auto">
            <a:xfrm flipV="1">
              <a:off x="3137" y="2900"/>
              <a:ext cx="0" cy="11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7053" name="Line 19"/>
            <p:cNvSpPr>
              <a:spLocks noChangeShapeType="1"/>
            </p:cNvSpPr>
            <p:nvPr/>
          </p:nvSpPr>
          <p:spPr bwMode="auto">
            <a:xfrm>
              <a:off x="3261" y="3780"/>
              <a:ext cx="0" cy="1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7054" name="Rectangle 20"/>
            <p:cNvSpPr>
              <a:spLocks noChangeArrowheads="1"/>
            </p:cNvSpPr>
            <p:nvPr/>
          </p:nvSpPr>
          <p:spPr bwMode="auto">
            <a:xfrm>
              <a:off x="3045" y="3856"/>
              <a:ext cx="102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Activated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oncogene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87045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515526"/>
          </a:xfrm>
        </p:spPr>
        <p:txBody>
          <a:bodyPr/>
          <a:lstStyle/>
          <a:p>
            <a:r>
              <a:rPr lang="it-IT" dirty="0" err="1"/>
              <a:t>C</a:t>
            </a:r>
            <a:r>
              <a:rPr lang="it-IT" dirty="0" err="1" smtClean="0"/>
              <a:t>hromosomal</a:t>
            </a:r>
            <a:r>
              <a:rPr lang="it-IT" dirty="0" smtClean="0"/>
              <a:t> </a:t>
            </a:r>
            <a:r>
              <a:rPr lang="it-IT" dirty="0" err="1" smtClean="0"/>
              <a:t>alterations</a:t>
            </a:r>
            <a:endParaRPr lang="it-IT" dirty="0" smtClean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accessexcellence.org/RC/VL/GG/images/chromos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47675" y="0"/>
            <a:ext cx="586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2772" name="Picture 4" descr="http://home.planet.nl/~gkorthof/images/chromosome_structu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4800" y="188913"/>
            <a:ext cx="4368800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60512" y="188913"/>
            <a:ext cx="8913812" cy="685800"/>
          </a:xfrm>
        </p:spPr>
        <p:txBody>
          <a:bodyPr/>
          <a:lstStyle/>
          <a:p>
            <a:pPr>
              <a:defRPr/>
            </a:pPr>
            <a:r>
              <a:rPr lang="it-IT" sz="36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Severity</a:t>
            </a:r>
            <a:r>
              <a:rPr lang="it-IT" sz="3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of </a:t>
            </a:r>
            <a:r>
              <a:rPr lang="it-IT" sz="36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chromosomal</a:t>
            </a:r>
            <a:r>
              <a:rPr lang="it-IT" sz="36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36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abnormalities</a:t>
            </a:r>
            <a:endParaRPr lang="it-IT" sz="2400" b="1" dirty="0" smtClean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2225" y="1268413"/>
            <a:ext cx="4803775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00025" y="1341438"/>
            <a:ext cx="4465638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it-IT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Severity is correlated   to the type of chromosome and to the quantity of affected genes</a:t>
            </a:r>
          </a:p>
          <a:p>
            <a:pPr>
              <a:lnSpc>
                <a:spcPct val="90000"/>
              </a:lnSpc>
            </a:pPr>
            <a:r>
              <a:rPr lang="it-IT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it-IT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more serious is </a:t>
            </a:r>
            <a:r>
              <a:rPr lang="it-IT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it-IT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chromosomal imbalance, </a:t>
            </a:r>
            <a:r>
              <a:rPr lang="it-IT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it-IT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earlier will be </a:t>
            </a:r>
            <a:r>
              <a:rPr lang="it-IT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it-IT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termination of pregnancy</a:t>
            </a:r>
            <a:br>
              <a:rPr lang="it-IT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it-IT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20750" y="981075"/>
            <a:ext cx="8420100" cy="1143000"/>
          </a:xfrm>
        </p:spPr>
        <p:txBody>
          <a:bodyPr/>
          <a:lstStyle/>
          <a:p>
            <a:pPr>
              <a:defRPr/>
            </a:pPr>
            <a:r>
              <a:rPr lang="it-IT" sz="5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And in </a:t>
            </a:r>
            <a:r>
              <a:rPr lang="it-IT" sz="54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cases</a:t>
            </a:r>
            <a:r>
              <a:rPr lang="it-IT" sz="5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of </a:t>
            </a:r>
            <a:r>
              <a:rPr lang="it-IT" sz="54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balanced</a:t>
            </a:r>
            <a:r>
              <a:rPr lang="it-IT" sz="5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sz="5400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anomalies</a:t>
            </a:r>
            <a:r>
              <a:rPr lang="it-IT" sz="54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76288" y="2492896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/>
              <a:buChar char="§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/>
              <a:buChar char="l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44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 problem does not exist for the carrier itself</a:t>
            </a:r>
          </a:p>
          <a:p>
            <a:r>
              <a:rPr lang="it-IT" sz="44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but it may exist for </a:t>
            </a:r>
            <a:r>
              <a:rPr lang="it-IT" sz="440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his/her</a:t>
            </a:r>
            <a:r>
              <a:rPr lang="it-IT" sz="440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offspring...</a:t>
            </a:r>
            <a:endParaRPr lang="it-IT" sz="4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/>
        </p:nvGrpSpPr>
        <p:grpSpPr bwMode="auto">
          <a:xfrm>
            <a:off x="0" y="0"/>
            <a:ext cx="9906000" cy="6858000"/>
            <a:chOff x="0" y="0"/>
            <a:chExt cx="6240" cy="4320"/>
          </a:xfrm>
        </p:grpSpPr>
        <p:pic>
          <p:nvPicPr>
            <p:cNvPr id="90115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624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16" name="Rectangle 4"/>
            <p:cNvSpPr>
              <a:spLocks noChangeArrowheads="1"/>
            </p:cNvSpPr>
            <p:nvPr/>
          </p:nvSpPr>
          <p:spPr bwMode="auto">
            <a:xfrm>
              <a:off x="0" y="1344"/>
              <a:ext cx="6240" cy="29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it-IT"/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7" name="Text Box 3"/>
          <p:cNvSpPr txBox="1">
            <a:spLocks noChangeArrowheads="1"/>
          </p:cNvSpPr>
          <p:nvPr/>
        </p:nvSpPr>
        <p:spPr bwMode="auto">
          <a:xfrm>
            <a:off x="230189" y="171797"/>
            <a:ext cx="40747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1400" dirty="0" smtClean="0"/>
              <a:t>CARRIER OF A BALANCED TRANSLOCATION:</a:t>
            </a:r>
            <a:endParaRPr lang="it-IT" sz="1400" dirty="0"/>
          </a:p>
          <a:p>
            <a:pPr eaLnBrk="0" hangingPunct="0"/>
            <a:r>
              <a:rPr lang="it-IT" sz="1400" dirty="0" smtClean="0"/>
              <a:t>HE CAN PRODUCE UNBALANCED GAMETES THAT WILL GENERATE ZYGOTES WITH EITHER PARTIAL TRISOMY OR PARTIAL MONOSOMY AT DEFINED CHROMOSOMAL REGIONS</a:t>
            </a:r>
            <a:endParaRPr lang="it-IT" sz="1400" dirty="0"/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3500438"/>
            <a:ext cx="9906000" cy="33575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smtClean="0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147638" y="214313"/>
            <a:ext cx="357020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600" b="1" dirty="0" smtClean="0"/>
              <a:t>BALANCED 14/21 ROBERTSONIAN</a:t>
            </a:r>
          </a:p>
          <a:p>
            <a:pPr eaLnBrk="0" hangingPunct="0"/>
            <a:r>
              <a:rPr lang="it-IT" sz="1600" b="1" dirty="0" smtClean="0"/>
              <a:t>TRANSLOCATION</a:t>
            </a:r>
            <a:endParaRPr lang="it-IT" sz="1600" dirty="0"/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0" y="2133600"/>
            <a:ext cx="9906000" cy="48958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71438"/>
            <a:ext cx="9906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4365625"/>
            <a:ext cx="9906000" cy="266382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7638" y="214313"/>
            <a:ext cx="357020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600" b="1" dirty="0" smtClean="0"/>
              <a:t>BALANCED 14/21 ROBERTSONIAN</a:t>
            </a:r>
          </a:p>
          <a:p>
            <a:pPr eaLnBrk="0" hangingPunct="0"/>
            <a:r>
              <a:rPr lang="it-IT" sz="1600" b="1" dirty="0" smtClean="0"/>
              <a:t>TRANSLOCATION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7638" y="214313"/>
            <a:ext cx="357020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600" b="1" dirty="0" smtClean="0"/>
              <a:t>BALANCED 14/21 ROBERTSONIAN</a:t>
            </a:r>
          </a:p>
          <a:p>
            <a:pPr eaLnBrk="0" hangingPunct="0"/>
            <a:r>
              <a:rPr lang="it-IT" sz="1600" b="1" dirty="0" smtClean="0"/>
              <a:t>TRANSLOCATION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5" descr="large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0938" y="1341438"/>
            <a:ext cx="367506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57338"/>
            <a:ext cx="660876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Principles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cytogenetics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lassification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requency</a:t>
            </a:r>
            <a:r>
              <a:rPr kumimoji="1" lang="it-IT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kumimoji="1" lang="it-IT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frequent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olecular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cytogenetics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methods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0388" y="260350"/>
            <a:ext cx="92171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it-IT" sz="4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THE STUDY OF CHROMOSOMES: CYTOGENETICS</a:t>
            </a:r>
            <a:endParaRPr kumimoji="1" lang="it-IT" sz="54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numerical</a:t>
            </a:r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anomalies</a:t>
            </a:r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33600"/>
            <a:ext cx="5483225" cy="4114800"/>
          </a:xfrm>
        </p:spPr>
        <p:txBody>
          <a:bodyPr/>
          <a:lstStyle/>
          <a:p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Directly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correlated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maternal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age</a:t>
            </a:r>
            <a:endParaRPr lang="it-IT" sz="3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endParaRPr lang="it-IT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Inversely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correlated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gestational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age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728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6488" y="2133600"/>
            <a:ext cx="371475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99" descr="i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887413"/>
            <a:ext cx="9236075" cy="575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100"/>
          <p:cNvSpPr txBox="1">
            <a:spLocks noChangeArrowheads="1"/>
          </p:cNvSpPr>
          <p:nvPr/>
        </p:nvSpPr>
        <p:spPr bwMode="auto">
          <a:xfrm rot="-5399352">
            <a:off x="8007351" y="4981575"/>
            <a:ext cx="3467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 sz="1400"/>
              <a:t>http://www.sc.edu/union/Sears/im.mitosis.jpg</a:t>
            </a:r>
          </a:p>
        </p:txBody>
      </p:sp>
      <p:sp>
        <p:nvSpPr>
          <p:cNvPr id="52228" name="Text Box 101"/>
          <p:cNvSpPr txBox="1">
            <a:spLocks noChangeArrowheads="1"/>
          </p:cNvSpPr>
          <p:nvPr/>
        </p:nvSpPr>
        <p:spPr bwMode="auto">
          <a:xfrm>
            <a:off x="917575" y="228600"/>
            <a:ext cx="8013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Chromosomes get duplicated in cell divisions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141413"/>
            <a:ext cx="9245600" cy="1292662"/>
          </a:xfrm>
        </p:spPr>
        <p:txBody>
          <a:bodyPr/>
          <a:lstStyle/>
          <a:p>
            <a:r>
              <a:rPr lang="it-IT" sz="2600" dirty="0"/>
              <a:t>An </a:t>
            </a:r>
            <a:r>
              <a:rPr lang="it-IT" sz="2600" dirty="0" err="1"/>
              <a:t>abnormal</a:t>
            </a:r>
            <a:r>
              <a:rPr lang="it-IT" sz="2600" dirty="0"/>
              <a:t> </a:t>
            </a:r>
            <a:r>
              <a:rPr lang="it-IT" sz="2600" dirty="0" err="1"/>
              <a:t>number</a:t>
            </a:r>
            <a:r>
              <a:rPr lang="it-IT" sz="2600" dirty="0"/>
              <a:t> of </a:t>
            </a:r>
            <a:r>
              <a:rPr lang="it-IT" sz="2600" dirty="0" err="1"/>
              <a:t>chromosomes</a:t>
            </a:r>
            <a:r>
              <a:rPr lang="it-IT" sz="2600" dirty="0"/>
              <a:t> </a:t>
            </a:r>
            <a:r>
              <a:rPr lang="it-IT" sz="2600" dirty="0" err="1"/>
              <a:t>may</a:t>
            </a:r>
            <a:r>
              <a:rPr lang="it-IT" sz="2600" dirty="0"/>
              <a:t> be the </a:t>
            </a:r>
            <a:r>
              <a:rPr lang="it-IT" sz="2600" dirty="0" err="1"/>
              <a:t>result</a:t>
            </a:r>
            <a:r>
              <a:rPr lang="it-IT" sz="2600" dirty="0"/>
              <a:t> of </a:t>
            </a:r>
            <a:r>
              <a:rPr lang="it-IT" sz="2600" dirty="0">
                <a:solidFill>
                  <a:srgbClr val="FF0000"/>
                </a:solidFill>
              </a:rPr>
              <a:t>non-</a:t>
            </a:r>
            <a:r>
              <a:rPr lang="it-IT" sz="2600" dirty="0" err="1">
                <a:solidFill>
                  <a:srgbClr val="FF0000"/>
                </a:solidFill>
              </a:rPr>
              <a:t>disjunction</a:t>
            </a:r>
            <a:r>
              <a:rPr lang="it-IT" sz="2600" dirty="0"/>
              <a:t>, an </a:t>
            </a:r>
            <a:r>
              <a:rPr lang="it-IT" sz="2600" dirty="0" err="1"/>
              <a:t>inconvenience</a:t>
            </a:r>
            <a:r>
              <a:rPr lang="it-IT" sz="2600" dirty="0"/>
              <a:t> </a:t>
            </a:r>
            <a:r>
              <a:rPr lang="it-IT" sz="2600" dirty="0" err="1"/>
              <a:t>that</a:t>
            </a:r>
            <a:r>
              <a:rPr lang="it-IT" sz="2600" dirty="0"/>
              <a:t> </a:t>
            </a:r>
            <a:r>
              <a:rPr lang="it-IT" sz="2600" dirty="0" err="1"/>
              <a:t>may</a:t>
            </a:r>
            <a:r>
              <a:rPr lang="it-IT" sz="2600" dirty="0"/>
              <a:t> take </a:t>
            </a:r>
            <a:r>
              <a:rPr lang="it-IT" sz="2600" dirty="0" err="1"/>
              <a:t>place</a:t>
            </a:r>
            <a:r>
              <a:rPr lang="it-IT" sz="2600" dirty="0"/>
              <a:t> in </a:t>
            </a:r>
            <a:r>
              <a:rPr lang="it-IT" sz="2600" dirty="0" err="1"/>
              <a:t>two</a:t>
            </a:r>
            <a:r>
              <a:rPr lang="it-IT" sz="2600" dirty="0"/>
              <a:t> ways</a:t>
            </a:r>
            <a:r>
              <a:rPr lang="it-IT" sz="2600" dirty="0" smtClean="0"/>
              <a:t>:</a:t>
            </a:r>
            <a:endParaRPr lang="it-IT" sz="2600" dirty="0"/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515526"/>
          </a:xfrm>
        </p:spPr>
        <p:txBody>
          <a:bodyPr/>
          <a:lstStyle/>
          <a:p>
            <a:r>
              <a:rPr lang="it-IT" dirty="0"/>
              <a:t>N</a:t>
            </a:r>
            <a:r>
              <a:rPr lang="it-IT" dirty="0" smtClean="0"/>
              <a:t>on-</a:t>
            </a:r>
            <a:r>
              <a:rPr lang="it-IT" dirty="0" err="1" smtClean="0"/>
              <a:t>disjunction</a:t>
            </a:r>
            <a:endParaRPr lang="it-IT" dirty="0" smtClean="0"/>
          </a:p>
        </p:txBody>
      </p:sp>
      <p:sp>
        <p:nvSpPr>
          <p:cNvPr id="2" name="Rettangolo 1"/>
          <p:cNvSpPr/>
          <p:nvPr/>
        </p:nvSpPr>
        <p:spPr>
          <a:xfrm>
            <a:off x="1208584" y="2780928"/>
            <a:ext cx="708501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600" dirty="0" err="1" smtClean="0">
                <a:latin typeface="+mn-lt"/>
              </a:rPr>
              <a:t>homologous</a:t>
            </a:r>
            <a:r>
              <a:rPr lang="it-IT" sz="2600" dirty="0" smtClean="0">
                <a:latin typeface="+mn-lt"/>
              </a:rPr>
              <a:t> </a:t>
            </a:r>
            <a:r>
              <a:rPr lang="it-IT" sz="2600" dirty="0" err="1">
                <a:latin typeface="+mn-lt"/>
              </a:rPr>
              <a:t>chromosomes</a:t>
            </a:r>
            <a:r>
              <a:rPr lang="it-IT" sz="2600" dirty="0">
                <a:latin typeface="+mn-lt"/>
              </a:rPr>
              <a:t> of a </a:t>
            </a:r>
            <a:r>
              <a:rPr lang="it-IT" sz="2600" dirty="0" err="1">
                <a:latin typeface="+mn-lt"/>
              </a:rPr>
              <a:t>pair</a:t>
            </a:r>
            <a:r>
              <a:rPr lang="it-IT" sz="2600" dirty="0">
                <a:latin typeface="+mn-lt"/>
              </a:rPr>
              <a:t> do </a:t>
            </a:r>
            <a:r>
              <a:rPr lang="it-IT" sz="2600" dirty="0" err="1">
                <a:latin typeface="+mn-lt"/>
              </a:rPr>
              <a:t>not</a:t>
            </a:r>
            <a:r>
              <a:rPr lang="it-IT" sz="2600" dirty="0">
                <a:latin typeface="+mn-lt"/>
              </a:rPr>
              <a:t> separate </a:t>
            </a:r>
            <a:r>
              <a:rPr lang="it-IT" sz="2600" dirty="0" err="1">
                <a:latin typeface="+mn-lt"/>
              </a:rPr>
              <a:t>during</a:t>
            </a:r>
            <a:r>
              <a:rPr lang="it-IT" sz="2600" dirty="0">
                <a:latin typeface="+mn-lt"/>
              </a:rPr>
              <a:t> </a:t>
            </a:r>
            <a:r>
              <a:rPr lang="it-IT" sz="2600" dirty="0" err="1">
                <a:latin typeface="+mn-lt"/>
              </a:rPr>
              <a:t>meiosis</a:t>
            </a:r>
            <a:r>
              <a:rPr lang="it-IT" sz="2600" dirty="0">
                <a:latin typeface="+mn-lt"/>
              </a:rPr>
              <a:t> I;</a:t>
            </a:r>
          </a:p>
          <a:p>
            <a:r>
              <a:rPr lang="it-IT" sz="26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it-IT" sz="2600" dirty="0" err="1" smtClean="0">
                <a:latin typeface="+mn-lt"/>
              </a:rPr>
              <a:t>meiosis</a:t>
            </a:r>
            <a:r>
              <a:rPr lang="it-IT" sz="2600" dirty="0" smtClean="0">
                <a:latin typeface="+mn-lt"/>
              </a:rPr>
              <a:t> </a:t>
            </a:r>
            <a:r>
              <a:rPr lang="it-IT" sz="2600" dirty="0">
                <a:latin typeface="+mn-lt"/>
              </a:rPr>
              <a:t>I </a:t>
            </a:r>
            <a:r>
              <a:rPr lang="it-IT" sz="2600" dirty="0" err="1">
                <a:latin typeface="+mn-lt"/>
              </a:rPr>
              <a:t>occurs</a:t>
            </a:r>
            <a:r>
              <a:rPr lang="it-IT" sz="2600" dirty="0">
                <a:latin typeface="+mn-lt"/>
              </a:rPr>
              <a:t> on a regular </a:t>
            </a:r>
            <a:r>
              <a:rPr lang="it-IT" sz="2600" dirty="0" err="1">
                <a:latin typeface="+mn-lt"/>
              </a:rPr>
              <a:t>basis</a:t>
            </a:r>
            <a:r>
              <a:rPr lang="it-IT" sz="2600" dirty="0">
                <a:latin typeface="+mn-lt"/>
              </a:rPr>
              <a:t>, </a:t>
            </a:r>
            <a:r>
              <a:rPr lang="it-IT" sz="2600" dirty="0" err="1">
                <a:latin typeface="+mn-lt"/>
              </a:rPr>
              <a:t>but</a:t>
            </a:r>
            <a:r>
              <a:rPr lang="it-IT" sz="2600" dirty="0">
                <a:latin typeface="+mn-lt"/>
              </a:rPr>
              <a:t> </a:t>
            </a:r>
            <a:r>
              <a:rPr lang="it-IT" sz="2600" dirty="0" err="1" smtClean="0">
                <a:latin typeface="+mn-lt"/>
              </a:rPr>
              <a:t>chromatids</a:t>
            </a:r>
            <a:r>
              <a:rPr lang="it-IT" sz="2600" dirty="0" smtClean="0">
                <a:latin typeface="+mn-lt"/>
              </a:rPr>
              <a:t> of a </a:t>
            </a:r>
            <a:r>
              <a:rPr lang="it-IT" sz="2600" dirty="0" err="1" smtClean="0">
                <a:latin typeface="+mn-lt"/>
              </a:rPr>
              <a:t>couple</a:t>
            </a:r>
            <a:r>
              <a:rPr lang="it-IT" sz="2600" dirty="0" smtClean="0">
                <a:latin typeface="+mn-lt"/>
              </a:rPr>
              <a:t> do </a:t>
            </a:r>
            <a:r>
              <a:rPr lang="it-IT" sz="2600" dirty="0" err="1">
                <a:latin typeface="+mn-lt"/>
              </a:rPr>
              <a:t>not</a:t>
            </a:r>
            <a:r>
              <a:rPr lang="it-IT" sz="2600" dirty="0">
                <a:latin typeface="+mn-lt"/>
              </a:rPr>
              <a:t> divide </a:t>
            </a:r>
            <a:r>
              <a:rPr lang="it-IT" sz="2600" dirty="0" smtClean="0">
                <a:latin typeface="+mn-lt"/>
              </a:rPr>
              <a:t>in </a:t>
            </a:r>
            <a:r>
              <a:rPr lang="it-IT" sz="2600" dirty="0" err="1" smtClean="0">
                <a:latin typeface="+mn-lt"/>
              </a:rPr>
              <a:t>one</a:t>
            </a:r>
            <a:r>
              <a:rPr lang="it-IT" sz="2600" dirty="0" smtClean="0">
                <a:latin typeface="+mn-lt"/>
              </a:rPr>
              <a:t> of the </a:t>
            </a:r>
            <a:r>
              <a:rPr lang="it-IT" sz="2600" dirty="0" err="1">
                <a:latin typeface="+mn-lt"/>
              </a:rPr>
              <a:t>cells</a:t>
            </a:r>
            <a:r>
              <a:rPr lang="it-IT" sz="2600" dirty="0">
                <a:latin typeface="+mn-lt"/>
              </a:rPr>
              <a:t> </a:t>
            </a:r>
            <a:r>
              <a:rPr lang="it-IT" sz="2600" dirty="0" err="1">
                <a:latin typeface="+mn-lt"/>
              </a:rPr>
              <a:t>during</a:t>
            </a:r>
            <a:r>
              <a:rPr lang="it-IT" sz="2600" dirty="0">
                <a:latin typeface="+mn-lt"/>
              </a:rPr>
              <a:t> </a:t>
            </a:r>
            <a:r>
              <a:rPr lang="it-IT" sz="2600" dirty="0" err="1">
                <a:latin typeface="+mn-lt"/>
              </a:rPr>
              <a:t>meiosis</a:t>
            </a:r>
            <a:r>
              <a:rPr lang="it-IT" sz="2600" dirty="0">
                <a:latin typeface="+mn-lt"/>
              </a:rPr>
              <a:t> II.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lagCount" hidden="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5611813" y="774700"/>
            <a:ext cx="304800" cy="268288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200">
                <a:solidFill>
                  <a:srgbClr val="000000"/>
                </a:solidFill>
                <a:latin typeface="Tahoma" pitchFamily="34" charset="0"/>
              </a:rPr>
              <a:t>0</a:t>
            </a:r>
          </a:p>
        </p:txBody>
      </p:sp>
      <p:grpSp>
        <p:nvGrpSpPr>
          <p:cNvPr id="99331" name="Group 35"/>
          <p:cNvGrpSpPr>
            <a:grpSpLocks/>
          </p:cNvGrpSpPr>
          <p:nvPr/>
        </p:nvGrpSpPr>
        <p:grpSpPr bwMode="auto">
          <a:xfrm>
            <a:off x="57150" y="1485900"/>
            <a:ext cx="5184775" cy="3894138"/>
            <a:chOff x="33" y="936"/>
            <a:chExt cx="3015" cy="2453"/>
          </a:xfrm>
        </p:grpSpPr>
        <p:pic>
          <p:nvPicPr>
            <p:cNvPr id="99343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" y="936"/>
              <a:ext cx="3015" cy="2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44" name="Text Box 7"/>
            <p:cNvSpPr txBox="1">
              <a:spLocks noChangeArrowheads="1"/>
            </p:cNvSpPr>
            <p:nvPr/>
          </p:nvSpPr>
          <p:spPr bwMode="auto">
            <a:xfrm>
              <a:off x="197" y="1121"/>
              <a:ext cx="1013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it-IT" sz="1400" dirty="0">
                  <a:solidFill>
                    <a:srgbClr val="000000"/>
                  </a:solidFill>
                  <a:latin typeface="Arial" pitchFamily="34" charset="0"/>
                </a:rPr>
                <a:t>Non-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disjunction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during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meiosis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1400" dirty="0">
                  <a:solidFill>
                    <a:srgbClr val="000000"/>
                  </a:solidFill>
                  <a:latin typeface="Arial" pitchFamily="34" charset="0"/>
                </a:rPr>
                <a:t>I</a:t>
              </a:r>
            </a:p>
          </p:txBody>
        </p:sp>
        <p:sp>
          <p:nvSpPr>
            <p:cNvPr id="99345" name="Text Box 8"/>
            <p:cNvSpPr txBox="1">
              <a:spLocks noChangeArrowheads="1"/>
            </p:cNvSpPr>
            <p:nvPr/>
          </p:nvSpPr>
          <p:spPr bwMode="auto">
            <a:xfrm>
              <a:off x="229" y="1948"/>
              <a:ext cx="63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Normal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meiosis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II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46" name="Text Box 9"/>
            <p:cNvSpPr txBox="1">
              <a:spLocks noChangeArrowheads="1"/>
            </p:cNvSpPr>
            <p:nvPr/>
          </p:nvSpPr>
          <p:spPr bwMode="auto">
            <a:xfrm>
              <a:off x="164" y="2681"/>
              <a:ext cx="58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Gametes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47" name="Text Box 10"/>
            <p:cNvSpPr txBox="1">
              <a:spLocks noChangeArrowheads="1"/>
            </p:cNvSpPr>
            <p:nvPr/>
          </p:nvSpPr>
          <p:spPr bwMode="auto">
            <a:xfrm>
              <a:off x="888" y="2896"/>
              <a:ext cx="36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 i="1">
                  <a:solidFill>
                    <a:srgbClr val="000000"/>
                  </a:solidFill>
                  <a:latin typeface="Arial" pitchFamily="34" charset="0"/>
                </a:rPr>
                <a:t>n </a:t>
              </a:r>
              <a:r>
                <a:rPr lang="it-IT" sz="140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r>
                <a:rPr lang="it-IT" sz="1400">
                  <a:solidFill>
                    <a:srgbClr val="000000"/>
                  </a:solidFill>
                  <a:latin typeface="Arial" pitchFamily="34" charset="0"/>
                </a:rPr>
                <a:t> 1 </a:t>
              </a:r>
            </a:p>
          </p:txBody>
        </p:sp>
        <p:sp>
          <p:nvSpPr>
            <p:cNvPr id="99348" name="Text Box 11"/>
            <p:cNvSpPr txBox="1">
              <a:spLocks noChangeArrowheads="1"/>
            </p:cNvSpPr>
            <p:nvPr/>
          </p:nvSpPr>
          <p:spPr bwMode="auto">
            <a:xfrm>
              <a:off x="1350" y="2896"/>
              <a:ext cx="36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 i="1">
                  <a:solidFill>
                    <a:srgbClr val="000000"/>
                  </a:solidFill>
                  <a:latin typeface="Arial" pitchFamily="34" charset="0"/>
                </a:rPr>
                <a:t>n </a:t>
              </a:r>
              <a:r>
                <a:rPr lang="it-IT" sz="140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r>
                <a:rPr lang="it-IT" sz="1400">
                  <a:solidFill>
                    <a:srgbClr val="000000"/>
                  </a:solidFill>
                  <a:latin typeface="Arial" pitchFamily="34" charset="0"/>
                </a:rPr>
                <a:t> 1 </a:t>
              </a:r>
            </a:p>
          </p:txBody>
        </p:sp>
        <p:sp>
          <p:nvSpPr>
            <p:cNvPr id="99349" name="Text Box 12"/>
            <p:cNvSpPr txBox="1">
              <a:spLocks noChangeArrowheads="1"/>
            </p:cNvSpPr>
            <p:nvPr/>
          </p:nvSpPr>
          <p:spPr bwMode="auto">
            <a:xfrm>
              <a:off x="1799" y="2896"/>
              <a:ext cx="33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 i="1">
                  <a:solidFill>
                    <a:srgbClr val="000000"/>
                  </a:solidFill>
                  <a:latin typeface="Arial" pitchFamily="34" charset="0"/>
                </a:rPr>
                <a:t>n </a:t>
              </a:r>
              <a:r>
                <a:rPr lang="it-IT" sz="1400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</a:t>
              </a:r>
              <a:r>
                <a:rPr lang="it-IT" sz="1400">
                  <a:solidFill>
                    <a:srgbClr val="000000"/>
                  </a:solidFill>
                  <a:latin typeface="Arial" pitchFamily="34" charset="0"/>
                </a:rPr>
                <a:t>1 </a:t>
              </a:r>
            </a:p>
          </p:txBody>
        </p:sp>
        <p:sp>
          <p:nvSpPr>
            <p:cNvPr id="99350" name="Text Box 13"/>
            <p:cNvSpPr txBox="1">
              <a:spLocks noChangeArrowheads="1"/>
            </p:cNvSpPr>
            <p:nvPr/>
          </p:nvSpPr>
          <p:spPr bwMode="auto">
            <a:xfrm>
              <a:off x="2236" y="2896"/>
              <a:ext cx="33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 i="1">
                  <a:solidFill>
                    <a:srgbClr val="000000"/>
                  </a:solidFill>
                  <a:latin typeface="Arial" pitchFamily="34" charset="0"/>
                </a:rPr>
                <a:t>n </a:t>
              </a:r>
              <a:r>
                <a:rPr lang="it-IT" sz="1400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</a:t>
              </a:r>
              <a:r>
                <a:rPr lang="it-IT" sz="1400">
                  <a:solidFill>
                    <a:srgbClr val="000000"/>
                  </a:solidFill>
                  <a:latin typeface="Arial" pitchFamily="34" charset="0"/>
                </a:rPr>
                <a:t>1 </a:t>
              </a:r>
            </a:p>
          </p:txBody>
        </p:sp>
        <p:sp>
          <p:nvSpPr>
            <p:cNvPr id="99351" name="Text Box 14"/>
            <p:cNvSpPr txBox="1">
              <a:spLocks noChangeArrowheads="1"/>
            </p:cNvSpPr>
            <p:nvPr/>
          </p:nvSpPr>
          <p:spPr bwMode="auto">
            <a:xfrm>
              <a:off x="1074" y="3131"/>
              <a:ext cx="127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Number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of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chromosomes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52" name="Line 15"/>
            <p:cNvSpPr>
              <a:spLocks noChangeShapeType="1"/>
            </p:cNvSpPr>
            <p:nvPr/>
          </p:nvSpPr>
          <p:spPr bwMode="auto">
            <a:xfrm flipH="1" flipV="1">
              <a:off x="766" y="1381"/>
              <a:ext cx="793" cy="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99332" name="Group 34"/>
          <p:cNvGrpSpPr>
            <a:grpSpLocks/>
          </p:cNvGrpSpPr>
          <p:nvPr/>
        </p:nvGrpSpPr>
        <p:grpSpPr bwMode="auto">
          <a:xfrm>
            <a:off x="5151438" y="1484313"/>
            <a:ext cx="4616450" cy="3895725"/>
            <a:chOff x="2995" y="935"/>
            <a:chExt cx="2685" cy="2454"/>
          </a:xfrm>
        </p:grpSpPr>
        <p:pic>
          <p:nvPicPr>
            <p:cNvPr id="99334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95" y="935"/>
              <a:ext cx="2685" cy="2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9335" name="Text Box 18"/>
            <p:cNvSpPr txBox="1">
              <a:spLocks noChangeArrowheads="1"/>
            </p:cNvSpPr>
            <p:nvPr/>
          </p:nvSpPr>
          <p:spPr bwMode="auto">
            <a:xfrm>
              <a:off x="3036" y="1750"/>
              <a:ext cx="103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it-IT" sz="1400" dirty="0">
                  <a:solidFill>
                    <a:srgbClr val="000000"/>
                  </a:solidFill>
                  <a:latin typeface="Arial" pitchFamily="34" charset="0"/>
                </a:rPr>
                <a:t>Non-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disjunction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during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meiosis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1400" dirty="0">
                  <a:solidFill>
                    <a:srgbClr val="000000"/>
                  </a:solidFill>
                  <a:latin typeface="Arial" pitchFamily="34" charset="0"/>
                </a:rPr>
                <a:t>II</a:t>
              </a:r>
            </a:p>
          </p:txBody>
        </p:sp>
        <p:sp>
          <p:nvSpPr>
            <p:cNvPr id="99336" name="Text Box 19"/>
            <p:cNvSpPr txBox="1">
              <a:spLocks noChangeArrowheads="1"/>
            </p:cNvSpPr>
            <p:nvPr/>
          </p:nvSpPr>
          <p:spPr bwMode="auto">
            <a:xfrm>
              <a:off x="3036" y="1194"/>
              <a:ext cx="75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Normal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meiosis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I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37" name="Text Box 20"/>
            <p:cNvSpPr txBox="1">
              <a:spLocks noChangeArrowheads="1"/>
            </p:cNvSpPr>
            <p:nvPr/>
          </p:nvSpPr>
          <p:spPr bwMode="auto">
            <a:xfrm>
              <a:off x="3036" y="2715"/>
              <a:ext cx="52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Gametes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38" name="Text Box 21"/>
            <p:cNvSpPr txBox="1">
              <a:spLocks noChangeArrowheads="1"/>
            </p:cNvSpPr>
            <p:nvPr/>
          </p:nvSpPr>
          <p:spPr bwMode="auto">
            <a:xfrm>
              <a:off x="3852" y="2910"/>
              <a:ext cx="36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 i="1">
                  <a:solidFill>
                    <a:srgbClr val="000000"/>
                  </a:solidFill>
                  <a:latin typeface="Arial" pitchFamily="34" charset="0"/>
                </a:rPr>
                <a:t>n </a:t>
              </a:r>
              <a:r>
                <a:rPr lang="it-IT" sz="140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r>
                <a:rPr lang="it-IT" sz="1400">
                  <a:solidFill>
                    <a:srgbClr val="000000"/>
                  </a:solidFill>
                  <a:latin typeface="Arial" pitchFamily="34" charset="0"/>
                </a:rPr>
                <a:t> 1 </a:t>
              </a:r>
            </a:p>
          </p:txBody>
        </p:sp>
        <p:sp>
          <p:nvSpPr>
            <p:cNvPr id="99339" name="Text Box 22"/>
            <p:cNvSpPr txBox="1">
              <a:spLocks noChangeArrowheads="1"/>
            </p:cNvSpPr>
            <p:nvPr/>
          </p:nvSpPr>
          <p:spPr bwMode="auto">
            <a:xfrm>
              <a:off x="4297" y="2910"/>
              <a:ext cx="33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 i="1">
                  <a:solidFill>
                    <a:srgbClr val="000000"/>
                  </a:solidFill>
                  <a:latin typeface="Arial" pitchFamily="34" charset="0"/>
                </a:rPr>
                <a:t>n </a:t>
              </a:r>
              <a:r>
                <a:rPr lang="it-IT" sz="14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r>
                <a:rPr lang="it-IT" sz="1400">
                  <a:solidFill>
                    <a:srgbClr val="000000"/>
                  </a:solidFill>
                  <a:latin typeface="Arial" pitchFamily="34" charset="0"/>
                </a:rPr>
                <a:t>1 </a:t>
              </a:r>
            </a:p>
          </p:txBody>
        </p:sp>
        <p:sp>
          <p:nvSpPr>
            <p:cNvPr id="99340" name="Text Box 23"/>
            <p:cNvSpPr txBox="1">
              <a:spLocks noChangeArrowheads="1"/>
            </p:cNvSpPr>
            <p:nvPr/>
          </p:nvSpPr>
          <p:spPr bwMode="auto">
            <a:xfrm>
              <a:off x="4717" y="2907"/>
              <a:ext cx="19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 i="1">
                  <a:solidFill>
                    <a:srgbClr val="000000"/>
                  </a:solidFill>
                  <a:latin typeface="Arial" pitchFamily="34" charset="0"/>
                </a:rPr>
                <a:t>n </a:t>
              </a:r>
              <a:endParaRPr 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41" name="Text Box 24"/>
            <p:cNvSpPr txBox="1">
              <a:spLocks noChangeArrowheads="1"/>
            </p:cNvSpPr>
            <p:nvPr/>
          </p:nvSpPr>
          <p:spPr bwMode="auto">
            <a:xfrm>
              <a:off x="5135" y="2913"/>
              <a:ext cx="16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sz="1400" i="1">
                  <a:solidFill>
                    <a:srgbClr val="000000"/>
                  </a:solidFill>
                  <a:latin typeface="Arial" pitchFamily="34" charset="0"/>
                </a:rPr>
                <a:t>n</a:t>
              </a:r>
              <a:endParaRPr lang="it-IT" sz="140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99342" name="Text Box 25"/>
            <p:cNvSpPr txBox="1">
              <a:spLocks noChangeArrowheads="1"/>
            </p:cNvSpPr>
            <p:nvPr/>
          </p:nvSpPr>
          <p:spPr bwMode="auto">
            <a:xfrm>
              <a:off x="3998" y="3153"/>
              <a:ext cx="143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Number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of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chromosomes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515526"/>
          </a:xfrm>
        </p:spPr>
        <p:txBody>
          <a:bodyPr/>
          <a:lstStyle/>
          <a:p>
            <a:r>
              <a:rPr lang="it-IT" dirty="0"/>
              <a:t>N</a:t>
            </a:r>
            <a:r>
              <a:rPr lang="it-IT" dirty="0" smtClean="0"/>
              <a:t>on-</a:t>
            </a:r>
            <a:r>
              <a:rPr lang="it-IT" dirty="0" err="1" smtClean="0"/>
              <a:t>disjunction</a:t>
            </a:r>
            <a:endParaRPr lang="it-IT" dirty="0" smtClean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85800"/>
            <a:ext cx="9245600" cy="892175"/>
          </a:xfrm>
        </p:spPr>
        <p:txBody>
          <a:bodyPr/>
          <a:lstStyle/>
          <a:p>
            <a:pPr>
              <a:buNone/>
            </a:pPr>
            <a:r>
              <a:rPr lang="it-IT" sz="2600" dirty="0" err="1"/>
              <a:t>Fertilization</a:t>
            </a:r>
            <a:r>
              <a:rPr lang="it-IT" sz="2600" dirty="0"/>
              <a:t> of an </a:t>
            </a:r>
            <a:r>
              <a:rPr lang="it-IT" sz="2600" dirty="0" err="1"/>
              <a:t>egg</a:t>
            </a:r>
            <a:r>
              <a:rPr lang="it-IT" sz="2600" dirty="0"/>
              <a:t> </a:t>
            </a:r>
            <a:r>
              <a:rPr lang="it-IT" sz="2600" dirty="0" err="1"/>
              <a:t>which</a:t>
            </a:r>
            <a:r>
              <a:rPr lang="it-IT" sz="2600" dirty="0"/>
              <a:t> </a:t>
            </a:r>
            <a:r>
              <a:rPr lang="it-IT" sz="2600" dirty="0" err="1"/>
              <a:t>has</a:t>
            </a:r>
            <a:r>
              <a:rPr lang="it-IT" sz="2600" dirty="0"/>
              <a:t> </a:t>
            </a:r>
            <a:r>
              <a:rPr lang="it-IT" sz="2600" dirty="0" err="1"/>
              <a:t>undergone</a:t>
            </a:r>
            <a:r>
              <a:rPr lang="it-IT" sz="2600" dirty="0"/>
              <a:t> a non-</a:t>
            </a:r>
            <a:r>
              <a:rPr lang="it-IT" sz="2600" dirty="0" err="1"/>
              <a:t>disjunction</a:t>
            </a:r>
            <a:r>
              <a:rPr lang="it-IT" sz="2600" dirty="0"/>
              <a:t> with a </a:t>
            </a:r>
            <a:r>
              <a:rPr lang="it-IT" sz="2600" dirty="0" err="1"/>
              <a:t>normal</a:t>
            </a:r>
            <a:r>
              <a:rPr lang="it-IT" sz="2600" dirty="0"/>
              <a:t> gamete</a:t>
            </a:r>
            <a:endParaRPr lang="it-IT" sz="2600" dirty="0" smtClean="0"/>
          </a:p>
        </p:txBody>
      </p:sp>
      <p:grpSp>
        <p:nvGrpSpPr>
          <p:cNvPr id="100355" name="Group 4"/>
          <p:cNvGrpSpPr>
            <a:grpSpLocks/>
          </p:cNvGrpSpPr>
          <p:nvPr/>
        </p:nvGrpSpPr>
        <p:grpSpPr bwMode="auto">
          <a:xfrm>
            <a:off x="252413" y="1830388"/>
            <a:ext cx="9337675" cy="4178300"/>
            <a:chOff x="147" y="945"/>
            <a:chExt cx="5429" cy="2632"/>
          </a:xfrm>
        </p:grpSpPr>
        <p:pic>
          <p:nvPicPr>
            <p:cNvPr id="100357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7" y="945"/>
              <a:ext cx="5429" cy="2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358" name="Rectangle 6"/>
            <p:cNvSpPr>
              <a:spLocks noChangeArrowheads="1"/>
            </p:cNvSpPr>
            <p:nvPr/>
          </p:nvSpPr>
          <p:spPr bwMode="auto">
            <a:xfrm>
              <a:off x="1262" y="2662"/>
              <a:ext cx="54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it-IT" sz="1000">
                  <a:solidFill>
                    <a:srgbClr val="000000"/>
                  </a:solidFill>
                  <a:latin typeface="Arial" pitchFamily="34" charset="0"/>
                </a:rPr>
                <a:t>Spermatozoo</a:t>
              </a:r>
            </a:p>
          </p:txBody>
        </p:sp>
        <p:sp>
          <p:nvSpPr>
            <p:cNvPr id="100359" name="Rectangle 7"/>
            <p:cNvSpPr>
              <a:spLocks noChangeArrowheads="1"/>
            </p:cNvSpPr>
            <p:nvPr/>
          </p:nvSpPr>
          <p:spPr bwMode="auto">
            <a:xfrm>
              <a:off x="1390" y="1382"/>
              <a:ext cx="51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it-IT" sz="1000">
                  <a:solidFill>
                    <a:srgbClr val="000000"/>
                  </a:solidFill>
                  <a:latin typeface="Arial" pitchFamily="34" charset="0"/>
                </a:rPr>
                <a:t>Cellula uovo</a:t>
              </a:r>
            </a:p>
          </p:txBody>
        </p:sp>
        <p:sp>
          <p:nvSpPr>
            <p:cNvPr id="100360" name="Rectangle 8"/>
            <p:cNvSpPr>
              <a:spLocks noChangeArrowheads="1"/>
            </p:cNvSpPr>
            <p:nvPr/>
          </p:nvSpPr>
          <p:spPr bwMode="auto">
            <a:xfrm>
              <a:off x="2282" y="2894"/>
              <a:ext cx="48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it-IT" sz="1000" i="1">
                  <a:solidFill>
                    <a:srgbClr val="000000"/>
                  </a:solidFill>
                  <a:latin typeface="Arial" pitchFamily="34" charset="0"/>
                </a:rPr>
                <a:t>n</a:t>
              </a:r>
              <a:r>
                <a:rPr lang="it-IT" sz="1000">
                  <a:solidFill>
                    <a:srgbClr val="000000"/>
                  </a:solidFill>
                  <a:latin typeface="Arial" pitchFamily="34" charset="0"/>
                </a:rPr>
                <a:t> (normale)</a:t>
              </a:r>
            </a:p>
          </p:txBody>
        </p:sp>
        <p:sp>
          <p:nvSpPr>
            <p:cNvPr id="100361" name="Rectangle 9"/>
            <p:cNvSpPr>
              <a:spLocks noChangeArrowheads="1"/>
            </p:cNvSpPr>
            <p:nvPr/>
          </p:nvSpPr>
          <p:spPr bwMode="auto">
            <a:xfrm>
              <a:off x="2288" y="1902"/>
              <a:ext cx="274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000" i="1">
                  <a:solidFill>
                    <a:srgbClr val="000000"/>
                  </a:solidFill>
                  <a:latin typeface="Arial" pitchFamily="34" charset="0"/>
                </a:rPr>
                <a:t>n</a:t>
              </a:r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 + 1</a:t>
              </a:r>
            </a:p>
          </p:txBody>
        </p:sp>
        <p:sp>
          <p:nvSpPr>
            <p:cNvPr id="100362" name="Rectangle 10"/>
            <p:cNvSpPr>
              <a:spLocks noChangeArrowheads="1"/>
            </p:cNvSpPr>
            <p:nvPr/>
          </p:nvSpPr>
          <p:spPr bwMode="auto">
            <a:xfrm>
              <a:off x="4959" y="2446"/>
              <a:ext cx="31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it-IT" sz="1000">
                  <a:solidFill>
                    <a:srgbClr val="000000"/>
                  </a:solidFill>
                  <a:latin typeface="Arial" pitchFamily="34" charset="0"/>
                </a:rPr>
                <a:t>Zigote</a:t>
              </a:r>
              <a:endParaRPr lang="it-IT" sz="1000" i="1">
                <a:solidFill>
                  <a:srgbClr val="000000"/>
                </a:solidFill>
                <a:latin typeface="Arial" pitchFamily="34" charset="0"/>
              </a:endParaRPr>
            </a:p>
            <a:p>
              <a:pPr algn="r" eaLnBrk="0" hangingPunct="0"/>
              <a:r>
                <a:rPr lang="it-IT" sz="1000">
                  <a:solidFill>
                    <a:srgbClr val="000000"/>
                  </a:solidFill>
                  <a:latin typeface="Arial" pitchFamily="34" charset="0"/>
                </a:rPr>
                <a:t>2</a:t>
              </a:r>
              <a:r>
                <a:rPr lang="it-IT" sz="1000" i="1">
                  <a:solidFill>
                    <a:srgbClr val="000000"/>
                  </a:solidFill>
                  <a:latin typeface="Arial" pitchFamily="34" charset="0"/>
                </a:rPr>
                <a:t>n</a:t>
              </a:r>
              <a:r>
                <a:rPr lang="it-IT" sz="1000">
                  <a:solidFill>
                    <a:srgbClr val="000000"/>
                  </a:solidFill>
                  <a:latin typeface="Arial" pitchFamily="34" charset="0"/>
                </a:rPr>
                <a:t> + 1</a:t>
              </a:r>
            </a:p>
          </p:txBody>
        </p:sp>
      </p:grp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515526"/>
          </a:xfrm>
        </p:spPr>
        <p:txBody>
          <a:bodyPr/>
          <a:lstStyle/>
          <a:p>
            <a:r>
              <a:rPr lang="it-IT" dirty="0"/>
              <a:t>N</a:t>
            </a:r>
            <a:r>
              <a:rPr lang="it-IT" dirty="0" smtClean="0"/>
              <a:t>on-</a:t>
            </a:r>
            <a:r>
              <a:rPr lang="it-IT" dirty="0" err="1" smtClean="0"/>
              <a:t>disjunction</a:t>
            </a:r>
            <a:endParaRPr lang="it-IT" dirty="0" smtClean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8538" y="1125538"/>
            <a:ext cx="4703762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5300" y="885825"/>
            <a:ext cx="5715000" cy="597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0"/>
            <a:ext cx="9053513" cy="1143000"/>
          </a:xfrm>
        </p:spPr>
        <p:txBody>
          <a:bodyPr/>
          <a:lstStyle/>
          <a:p>
            <a:pPr algn="ctr">
              <a:defRPr/>
            </a:pPr>
            <a:r>
              <a:rPr lang="it-IT" b="1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it-IT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on-</a:t>
            </a:r>
            <a:r>
              <a:rPr lang="it-IT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disjunction</a:t>
            </a:r>
            <a:endParaRPr lang="it-IT" b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563" y="1500188"/>
            <a:ext cx="4724400" cy="4114800"/>
          </a:xfrm>
        </p:spPr>
        <p:txBody>
          <a:bodyPr/>
          <a:lstStyle/>
          <a:p>
            <a:r>
              <a:rPr lang="it-IT" b="1" i="1" dirty="0" smtClean="0">
                <a:latin typeface="Arial" pitchFamily="34" charset="0"/>
                <a:cs typeface="Arial" pitchFamily="34" charset="0"/>
              </a:rPr>
              <a:t>Are 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there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factors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that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influence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 the non-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disjunction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buFont typeface="Monotype Sorts"/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well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known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Where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when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does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 the non-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disjunction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b="1" i="1" dirty="0" err="1" smtClean="0">
                <a:latin typeface="Arial" pitchFamily="34" charset="0"/>
                <a:cs typeface="Arial" pitchFamily="34" charset="0"/>
              </a:rPr>
              <a:t>occur</a:t>
            </a:r>
            <a:r>
              <a:rPr lang="it-IT" b="1" i="1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buFont typeface="Monotype Sorts"/>
              <a:buNone/>
            </a:pPr>
            <a:r>
              <a:rPr lang="it-IT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More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frequently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maternal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meiosis</a:t>
            </a:r>
            <a:r>
              <a:rPr lang="it-IT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</a:t>
            </a:r>
          </a:p>
          <a:p>
            <a:endParaRPr lang="it-IT" sz="3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6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6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6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1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" y="127000"/>
            <a:ext cx="883920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2"/>
          <p:cNvSpPr>
            <a:spLocks noChangeArrowheads="1"/>
          </p:cNvSpPr>
          <p:nvPr/>
        </p:nvSpPr>
        <p:spPr bwMode="auto">
          <a:xfrm>
            <a:off x="0" y="3714750"/>
            <a:ext cx="9525000" cy="28575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" y="127000"/>
            <a:ext cx="883920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50" y="0"/>
            <a:ext cx="8420100" cy="1143000"/>
          </a:xfrm>
        </p:spPr>
        <p:txBody>
          <a:bodyPr/>
          <a:lstStyle/>
          <a:p>
            <a:r>
              <a:rPr lang="it-IT" sz="36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sz="3600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it-IT" sz="36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sz="3600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lang="it-IT" sz="36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abnormalities</a:t>
            </a:r>
            <a:r>
              <a:rPr lang="it-IT" sz="36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it-IT" sz="36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birth</a:t>
            </a:r>
            <a:r>
              <a:rPr lang="it-IT" sz="36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sz="36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i="1" u="sng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0.65%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268413"/>
            <a:ext cx="9288463" cy="4114800"/>
          </a:xfrm>
        </p:spPr>
        <p:txBody>
          <a:bodyPr/>
          <a:lstStyle/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it-IT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Alteration</a:t>
            </a:r>
            <a:r>
              <a:rPr lang="it-IT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	</a:t>
            </a:r>
            <a:r>
              <a:rPr lang="it-IT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Prevalence</a:t>
            </a:r>
            <a:endParaRPr lang="it-IT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       		(in 1000 </a:t>
            </a: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newborns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it-IT" sz="2400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u="sng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it-IT" sz="24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umerical</a:t>
            </a:r>
            <a:r>
              <a:rPr lang="it-IT" sz="24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alterations</a:t>
            </a:r>
            <a:endParaRPr lang="it-IT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Trisomies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autosomes</a:t>
            </a:r>
            <a:endParaRPr lang="it-IT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+21                                 		1,25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+18                                 		0,13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+13                                	 	0,07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Aneuploidies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sexual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chromosomes</a:t>
            </a:r>
            <a:endParaRPr lang="it-IT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47,XXY                         		1 in 1000 </a:t>
            </a: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males</a:t>
            </a:r>
            <a:endParaRPr lang="it-IT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47,XYY                         		1 in 1000 </a:t>
            </a: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males</a:t>
            </a:r>
            <a:endParaRPr lang="it-IT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47,XXX                         		1 in 1000 </a:t>
            </a: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females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45,X                               		0,12 in 1000 </a:t>
            </a: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females</a:t>
            </a:r>
            <a:endParaRPr lang="it-IT" sz="2400" u="sng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Structural</a:t>
            </a:r>
            <a:r>
              <a:rPr lang="it-IT" sz="2400" u="sng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u="sng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alterations</a:t>
            </a:r>
            <a:endParaRPr lang="it-IT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Balanced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translocations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	2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Unbalanced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traslocations</a:t>
            </a: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	0,4</a:t>
            </a:r>
          </a:p>
          <a:p>
            <a:pPr>
              <a:lnSpc>
                <a:spcPct val="80000"/>
              </a:lnSpc>
              <a:buFont typeface="Monotype Sorts"/>
              <a:buNone/>
            </a:pPr>
            <a: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it-IT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it-IT" sz="24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8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8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8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8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8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8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8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8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5" descr="large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0938" y="1341438"/>
            <a:ext cx="367506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557338"/>
            <a:ext cx="660876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Principles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cytogenetics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lassification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requency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kumimoji="1" lang="it-IT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kumimoji="1" lang="it-IT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frequent</a:t>
            </a:r>
            <a:r>
              <a:rPr kumimoji="1" lang="it-IT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kumimoji="1" lang="it-IT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Font typeface="Monotype Sorts"/>
              <a:buChar char="§"/>
            </a:pPr>
            <a:r>
              <a:rPr kumimoji="1" lang="it-IT" sz="40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olecular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cytogenetics</a:t>
            </a:r>
            <a:r>
              <a:rPr kumimoji="1" lang="it-IT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1" lang="it-IT" sz="40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methods</a:t>
            </a:r>
            <a:endParaRPr kumimoji="1" lang="it-IT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60388" y="260350"/>
            <a:ext cx="921714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/>
            <a:r>
              <a:rPr kumimoji="1" lang="it-IT" sz="4400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THE STUDY OF CHROMOSOMES: CYTOGENETICS</a:t>
            </a:r>
            <a:endParaRPr kumimoji="1" lang="it-IT" sz="5400" dirty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260648"/>
            <a:ext cx="8420100" cy="1143000"/>
          </a:xfrm>
        </p:spPr>
        <p:txBody>
          <a:bodyPr/>
          <a:lstStyle/>
          <a:p>
            <a:pPr algn="ctr"/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most</a:t>
            </a:r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frequent</a:t>
            </a:r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aneuploidies</a:t>
            </a:r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it-IT" b="1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birth</a:t>
            </a:r>
            <a:endParaRPr lang="it-IT" b="1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0" y="1752600"/>
            <a:ext cx="41592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5950" y="1752600"/>
            <a:ext cx="42100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0400" y="4335463"/>
            <a:ext cx="41608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8250" y="4335463"/>
            <a:ext cx="41592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5500" y="332656"/>
            <a:ext cx="8420100" cy="1143000"/>
          </a:xfrm>
        </p:spPr>
        <p:txBody>
          <a:bodyPr/>
          <a:lstStyle/>
          <a:p>
            <a:r>
              <a:rPr lang="it-IT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Diseases</a:t>
            </a:r>
            <a:r>
              <a:rPr lang="it-IT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due to </a:t>
            </a:r>
            <a:r>
              <a:rPr lang="it-IT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chromosomal</a:t>
            </a:r>
            <a:r>
              <a:rPr lang="it-IT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aberrations</a:t>
            </a:r>
            <a:r>
              <a:rPr lang="it-IT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t-IT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657600"/>
            <a:ext cx="8997950" cy="2971800"/>
          </a:xfrm>
        </p:spPr>
        <p:txBody>
          <a:bodyPr/>
          <a:lstStyle/>
          <a:p>
            <a:pPr>
              <a:buFont typeface="Monotype Sorts"/>
              <a:buNone/>
            </a:pP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ANEUPLOIDIES (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numerical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anomalies</a:t>
            </a:r>
            <a:r>
              <a:rPr lang="it-IT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Monotype Sorts"/>
              <a:buNone/>
            </a:pP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- Down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syndrome</a:t>
            </a: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400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Patau</a:t>
            </a:r>
            <a:r>
              <a:rPr lang="it-IT" sz="2400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, Edwards</a:t>
            </a:r>
          </a:p>
          <a:p>
            <a:pPr>
              <a:buFont typeface="Monotype Sorts"/>
              <a:buNone/>
            </a:pP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Klinefelter</a:t>
            </a: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syndrome</a:t>
            </a:r>
            <a:endParaRPr lang="it-IT" b="1" dirty="0" smtClean="0">
              <a:solidFill>
                <a:srgbClr val="66FFFF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r>
              <a:rPr lang="it-IT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- Turner </a:t>
            </a:r>
            <a:r>
              <a:rPr lang="it-IT" b="1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syndrome</a:t>
            </a:r>
            <a:endParaRPr lang="it-IT" b="1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Monotype Sorts"/>
              <a:buNone/>
            </a:pPr>
            <a:endParaRPr lang="it-IT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7350" y="990600"/>
            <a:ext cx="1382713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055"/>
          <p:cNvGrpSpPr>
            <a:grpSpLocks/>
          </p:cNvGrpSpPr>
          <p:nvPr/>
        </p:nvGrpSpPr>
        <p:grpSpPr bwMode="auto">
          <a:xfrm>
            <a:off x="2311400" y="1076325"/>
            <a:ext cx="5283200" cy="5353050"/>
            <a:chOff x="1344" y="240"/>
            <a:chExt cx="3072" cy="3810"/>
          </a:xfrm>
        </p:grpSpPr>
        <p:pic>
          <p:nvPicPr>
            <p:cNvPr id="53253" name="Picture 2051" descr="gametogen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44" y="240"/>
              <a:ext cx="3072" cy="17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3254" name="Picture 2053" descr="gametogen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44" y="2160"/>
              <a:ext cx="3072" cy="18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53251" name="Text Box 2054"/>
          <p:cNvSpPr txBox="1">
            <a:spLocks noChangeArrowheads="1"/>
          </p:cNvSpPr>
          <p:nvPr/>
        </p:nvSpPr>
        <p:spPr bwMode="auto">
          <a:xfrm rot="-5400000">
            <a:off x="6885782" y="3869531"/>
            <a:ext cx="5710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 sz="1400"/>
              <a:t>http://www.emc.maricopa.edu/faculty/farabee/BIOBK/BioBookmeiosis.html</a:t>
            </a:r>
          </a:p>
        </p:txBody>
      </p:sp>
      <p:sp>
        <p:nvSpPr>
          <p:cNvPr id="53252" name="Text Box 2056"/>
          <p:cNvSpPr txBox="1">
            <a:spLocks noChangeArrowheads="1"/>
          </p:cNvSpPr>
          <p:nvPr/>
        </p:nvSpPr>
        <p:spPr bwMode="auto">
          <a:xfrm>
            <a:off x="2105025" y="87313"/>
            <a:ext cx="5702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/>
              <a:t>Sperm and eggs have only half the </a:t>
            </a:r>
          </a:p>
          <a:p>
            <a:pPr algn="ctr" rtl="1" eaLnBrk="0" hangingPunct="0"/>
            <a:r>
              <a:rPr lang="en-US"/>
              <a:t>number of chromosomes found in other cells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9813" y="4763"/>
            <a:ext cx="5307012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3" y="714375"/>
            <a:ext cx="9891712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685800"/>
            <a:ext cx="3697288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4"/>
          <p:cNvGrpSpPr>
            <a:grpSpLocks/>
          </p:cNvGrpSpPr>
          <p:nvPr/>
        </p:nvGrpSpPr>
        <p:grpSpPr bwMode="auto">
          <a:xfrm>
            <a:off x="247650" y="1943100"/>
            <a:ext cx="4105275" cy="4316413"/>
            <a:chOff x="1223" y="568"/>
            <a:chExt cx="3470" cy="3431"/>
          </a:xfrm>
        </p:grpSpPr>
        <p:pic>
          <p:nvPicPr>
            <p:cNvPr id="111622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23" y="568"/>
              <a:ext cx="3385" cy="3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623" name="Rectangle 6"/>
            <p:cNvSpPr>
              <a:spLocks noChangeArrowheads="1"/>
            </p:cNvSpPr>
            <p:nvPr/>
          </p:nvSpPr>
          <p:spPr bwMode="auto">
            <a:xfrm rot="-5400000">
              <a:off x="4375" y="3543"/>
              <a:ext cx="427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000">
                  <a:solidFill>
                    <a:srgbClr val="000000"/>
                  </a:solidFill>
                  <a:latin typeface="Arial" pitchFamily="34" charset="0"/>
                </a:rPr>
                <a:t>5000</a:t>
              </a:r>
              <a:r>
                <a:rPr lang="en-US" sz="1000">
                  <a:solidFill>
                    <a:srgbClr val="000000"/>
                  </a:solidFill>
                  <a:latin typeface="Arial" pitchFamily="34" charset="0"/>
                  <a:sym typeface="Symbol" pitchFamily="18" charset="2"/>
                </a:rPr>
                <a:t></a:t>
              </a:r>
              <a:endParaRPr lang="en-US" sz="100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85800"/>
            <a:ext cx="9245600" cy="892552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z="2600" b="1" dirty="0" smtClean="0">
                <a:solidFill>
                  <a:srgbClr val="FF0000"/>
                </a:solidFill>
              </a:rPr>
              <a:t>Down </a:t>
            </a:r>
            <a:r>
              <a:rPr lang="it-IT" sz="2600" b="1" dirty="0" err="1" smtClean="0">
                <a:solidFill>
                  <a:srgbClr val="FF0000"/>
                </a:solidFill>
              </a:rPr>
              <a:t>syndrome</a:t>
            </a:r>
            <a:r>
              <a:rPr lang="it-IT" sz="2600" dirty="0" smtClean="0">
                <a:solidFill>
                  <a:srgbClr val="FF0000"/>
                </a:solidFill>
              </a:rPr>
              <a:t> </a:t>
            </a:r>
            <a:r>
              <a:rPr lang="it-IT" sz="2600" dirty="0" err="1" smtClean="0"/>
              <a:t>is</a:t>
            </a:r>
            <a:r>
              <a:rPr lang="it-IT" sz="2600" dirty="0" smtClean="0"/>
              <a:t> </a:t>
            </a:r>
            <a:r>
              <a:rPr lang="it-IT" sz="2600" dirty="0" err="1" smtClean="0"/>
              <a:t>caused</a:t>
            </a:r>
            <a:r>
              <a:rPr lang="it-IT" sz="2600" dirty="0" smtClean="0"/>
              <a:t> by the </a:t>
            </a:r>
            <a:r>
              <a:rPr lang="it-IT" sz="2600" dirty="0" err="1" smtClean="0"/>
              <a:t>trisomy</a:t>
            </a:r>
            <a:r>
              <a:rPr lang="it-IT" sz="2600" dirty="0" smtClean="0"/>
              <a:t> of </a:t>
            </a:r>
            <a:r>
              <a:rPr lang="it-IT" sz="2600" dirty="0" err="1" smtClean="0"/>
              <a:t>chromosome</a:t>
            </a:r>
            <a:r>
              <a:rPr lang="it-IT" sz="2600" dirty="0" smtClean="0"/>
              <a:t> 21.</a:t>
            </a:r>
          </a:p>
        </p:txBody>
      </p:sp>
      <p:pic>
        <p:nvPicPr>
          <p:cNvPr id="11162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3738" y="2111375"/>
            <a:ext cx="483235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515526"/>
          </a:xfrm>
        </p:spPr>
        <p:txBody>
          <a:bodyPr/>
          <a:lstStyle/>
          <a:p>
            <a:r>
              <a:rPr lang="it-IT" dirty="0" smtClean="0"/>
              <a:t>Down </a:t>
            </a:r>
            <a:r>
              <a:rPr lang="it-IT" dirty="0" err="1" smtClean="0"/>
              <a:t>syndrome</a:t>
            </a:r>
            <a:endParaRPr lang="it-IT" dirty="0" smtClean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3783013" y="1916113"/>
            <a:ext cx="57340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just"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2952750" algn="l"/>
              </a:tabLst>
            </a:pPr>
            <a:r>
              <a:rPr lang="en-US" sz="1800" dirty="0" smtClean="0"/>
              <a:t>Neurological: </a:t>
            </a:r>
            <a:endParaRPr lang="en-US" sz="1800" dirty="0"/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Tx/>
              <a:buChar char="–"/>
              <a:tabLst>
                <a:tab pos="2952750" algn="l"/>
              </a:tabLst>
            </a:pPr>
            <a:r>
              <a:rPr lang="en-US" sz="1800" dirty="0"/>
              <a:t>M</a:t>
            </a:r>
            <a:r>
              <a:rPr lang="en-US" sz="1800" dirty="0" smtClean="0"/>
              <a:t>ental retardation </a:t>
            </a:r>
            <a:r>
              <a:rPr lang="en-US" sz="1800" dirty="0"/>
              <a:t>		100%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Tx/>
              <a:buChar char="–"/>
              <a:tabLst>
                <a:tab pos="2952750" algn="l"/>
              </a:tabLst>
            </a:pPr>
            <a:r>
              <a:rPr lang="en-US" sz="1800" dirty="0"/>
              <a:t>Alzheimer </a:t>
            </a:r>
            <a:r>
              <a:rPr lang="en-US" sz="1800" dirty="0" smtClean="0"/>
              <a:t>from 35y of age</a:t>
            </a:r>
            <a:r>
              <a:rPr lang="en-US" sz="1800" dirty="0"/>
              <a:t>	100%</a:t>
            </a:r>
          </a:p>
          <a:p>
            <a:pPr marL="342900" indent="-342900" algn="just"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2952750" algn="l"/>
              </a:tabLst>
            </a:pPr>
            <a:r>
              <a:rPr lang="en-US" sz="1800" dirty="0"/>
              <a:t>M</a:t>
            </a:r>
            <a:r>
              <a:rPr lang="en-US" sz="1800" dirty="0" smtClean="0"/>
              <a:t>uscular </a:t>
            </a:r>
            <a:r>
              <a:rPr lang="en-US" sz="1800" dirty="0" err="1" smtClean="0"/>
              <a:t>hypotonia</a:t>
            </a:r>
            <a:r>
              <a:rPr lang="en-US" sz="1800" dirty="0" smtClean="0"/>
              <a:t> </a:t>
            </a:r>
            <a:r>
              <a:rPr lang="en-US" sz="1800" dirty="0"/>
              <a:t>		100%</a:t>
            </a:r>
          </a:p>
          <a:p>
            <a:pPr marL="342900" indent="-342900" algn="just"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2952750" algn="l"/>
              </a:tabLst>
            </a:pPr>
            <a:r>
              <a:rPr lang="en-US" sz="1800" dirty="0" smtClean="0"/>
              <a:t>Short stature </a:t>
            </a:r>
            <a:r>
              <a:rPr lang="en-US" sz="1800" dirty="0"/>
              <a:t>		70%</a:t>
            </a:r>
          </a:p>
          <a:p>
            <a:pPr marL="342900" indent="-342900" algn="just"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2952750" algn="l"/>
              </a:tabLst>
            </a:pPr>
            <a:endParaRPr lang="en-US" sz="1800" dirty="0"/>
          </a:p>
          <a:p>
            <a:pPr marL="342900" indent="-342900" algn="just">
              <a:spcBef>
                <a:spcPct val="20000"/>
              </a:spcBef>
              <a:spcAft>
                <a:spcPct val="2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2952750" algn="l"/>
              </a:tabLst>
            </a:pPr>
            <a:r>
              <a:rPr lang="en-US" sz="1800" dirty="0" smtClean="0"/>
              <a:t>Head: </a:t>
            </a:r>
            <a:endParaRPr lang="en-US" sz="1800" dirty="0"/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Tx/>
              <a:buChar char="–"/>
              <a:tabLst>
                <a:tab pos="2952750" algn="l"/>
              </a:tabLst>
            </a:pPr>
            <a:r>
              <a:rPr lang="en-US" sz="1800" dirty="0" err="1" smtClean="0"/>
              <a:t>Brachycephaly</a:t>
            </a:r>
            <a:r>
              <a:rPr lang="en-US" sz="1800" dirty="0" smtClean="0"/>
              <a:t> </a:t>
            </a:r>
            <a:r>
              <a:rPr lang="en-US" sz="1800" dirty="0"/>
              <a:t>		75%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Tx/>
              <a:buChar char="–"/>
              <a:tabLst>
                <a:tab pos="2952750" algn="l"/>
              </a:tabLst>
            </a:pPr>
            <a:r>
              <a:rPr lang="en-US" sz="1800" dirty="0" smtClean="0"/>
              <a:t>Epicanthic fold </a:t>
            </a:r>
            <a:r>
              <a:rPr lang="en-US" sz="1800" dirty="0"/>
              <a:t>		60%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Tx/>
              <a:buChar char="–"/>
              <a:tabLst>
                <a:tab pos="2952750" algn="l"/>
              </a:tabLst>
            </a:pPr>
            <a:r>
              <a:rPr lang="en-US" sz="1800" dirty="0" err="1"/>
              <a:t>B</a:t>
            </a:r>
            <a:r>
              <a:rPr lang="en-US" sz="1800" dirty="0" err="1" smtClean="0"/>
              <a:t>rushfield</a:t>
            </a:r>
            <a:r>
              <a:rPr lang="en-US" sz="1800" dirty="0" smtClean="0"/>
              <a:t> </a:t>
            </a:r>
            <a:r>
              <a:rPr lang="en-US" sz="1800" dirty="0"/>
              <a:t>spots </a:t>
            </a:r>
            <a:r>
              <a:rPr lang="en-US" sz="1800" dirty="0" smtClean="0"/>
              <a:t>iris </a:t>
            </a:r>
            <a:r>
              <a:rPr lang="en-US" sz="1800" dirty="0"/>
              <a:t>		55%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Tx/>
              <a:buChar char="–"/>
              <a:tabLst>
                <a:tab pos="2952750" algn="l"/>
              </a:tabLst>
            </a:pPr>
            <a:r>
              <a:rPr lang="en-US" sz="1800" dirty="0" smtClean="0"/>
              <a:t>Protruding tongue </a:t>
            </a:r>
            <a:r>
              <a:rPr lang="en-US" sz="1800" dirty="0"/>
              <a:t>		45%</a:t>
            </a:r>
          </a:p>
          <a:p>
            <a:pPr marL="742950" lvl="1" indent="-285750">
              <a:spcBef>
                <a:spcPct val="20000"/>
              </a:spcBef>
              <a:spcAft>
                <a:spcPct val="20000"/>
              </a:spcAft>
              <a:buFontTx/>
              <a:buChar char="–"/>
              <a:tabLst>
                <a:tab pos="2952750" algn="l"/>
              </a:tabLst>
            </a:pPr>
            <a:r>
              <a:rPr lang="en-US" sz="1800" dirty="0" smtClean="0"/>
              <a:t>Dysplastic ears</a:t>
            </a:r>
            <a:r>
              <a:rPr lang="en-US" sz="1800" dirty="0"/>
              <a:t>		50%</a:t>
            </a: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0"/>
            <a:ext cx="14859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4" descr="river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0300" y="2060575"/>
            <a:ext cx="213677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5" descr="brushfield spo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2513" y="4652963"/>
            <a:ext cx="230346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4232920" y="971436"/>
            <a:ext cx="22898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 dirty="0">
                <a:latin typeface="Tahoma" pitchFamily="34" charset="0"/>
              </a:rPr>
              <a:t>40.000 </a:t>
            </a:r>
            <a:r>
              <a:rPr lang="it-IT" sz="1800" dirty="0" err="1" smtClean="0">
                <a:latin typeface="Tahoma" pitchFamily="34" charset="0"/>
              </a:rPr>
              <a:t>cases</a:t>
            </a:r>
            <a:r>
              <a:rPr lang="it-IT" sz="1800" dirty="0" smtClean="0">
                <a:latin typeface="Tahoma" pitchFamily="34" charset="0"/>
              </a:rPr>
              <a:t> </a:t>
            </a:r>
            <a:r>
              <a:rPr lang="it-IT" sz="1800" dirty="0">
                <a:latin typeface="Tahoma" pitchFamily="34" charset="0"/>
              </a:rPr>
              <a:t>in </a:t>
            </a:r>
            <a:r>
              <a:rPr lang="it-IT" sz="1800" dirty="0" err="1" smtClean="0">
                <a:latin typeface="Tahoma" pitchFamily="34" charset="0"/>
              </a:rPr>
              <a:t>Italy</a:t>
            </a:r>
            <a:endParaRPr lang="en-US" sz="1800" dirty="0">
              <a:latin typeface="Tahoma" pitchFamily="34" charset="0"/>
            </a:endParaRPr>
          </a:p>
        </p:txBody>
      </p:sp>
      <p:pic>
        <p:nvPicPr>
          <p:cNvPr id="11264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725" y="0"/>
            <a:ext cx="152558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188990" y="149731"/>
            <a:ext cx="57464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 err="1" smtClean="0"/>
              <a:t>Characteristic</a:t>
            </a:r>
            <a:r>
              <a:rPr lang="it-IT" b="1" dirty="0" smtClean="0"/>
              <a:t> </a:t>
            </a:r>
            <a:r>
              <a:rPr lang="it-IT" b="1" dirty="0" err="1" smtClean="0"/>
              <a:t>features</a:t>
            </a:r>
            <a:r>
              <a:rPr lang="it-IT" b="1" dirty="0" smtClean="0"/>
              <a:t> of Down </a:t>
            </a:r>
            <a:r>
              <a:rPr lang="it-IT" b="1" dirty="0" err="1" smtClean="0"/>
              <a:t>syndrome</a:t>
            </a:r>
            <a:endParaRPr lang="it-IT" b="1" dirty="0"/>
          </a:p>
          <a:p>
            <a:r>
              <a:rPr lang="it-IT" dirty="0" smtClean="0"/>
              <a:t>(</a:t>
            </a:r>
            <a:r>
              <a:rPr lang="it-IT" dirty="0"/>
              <a:t>1:700 </a:t>
            </a:r>
            <a:r>
              <a:rPr lang="it-IT" dirty="0" smtClean="0"/>
              <a:t>live </a:t>
            </a:r>
            <a:r>
              <a:rPr lang="it-IT" dirty="0" err="1" smtClean="0"/>
              <a:t>births</a:t>
            </a:r>
            <a:r>
              <a:rPr lang="it-IT" dirty="0" smtClean="0"/>
              <a:t>)</a:t>
            </a:r>
            <a:endParaRPr lang="it-IT" dirty="0"/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3470275" y="1773238"/>
            <a:ext cx="66294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just" eaLnBrk="0" hangingPunct="0">
              <a:spcBef>
                <a:spcPct val="20000"/>
              </a:spcBef>
              <a:spcAft>
                <a:spcPct val="30000"/>
              </a:spcAft>
              <a:tabLst>
                <a:tab pos="4000500" algn="l"/>
              </a:tabLst>
            </a:pPr>
            <a:endParaRPr lang="en-US" sz="1300" dirty="0">
              <a:latin typeface="Tahoma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4000500" algn="l"/>
              </a:tabLst>
            </a:pPr>
            <a:r>
              <a:rPr lang="en-US" sz="1600" dirty="0" smtClean="0">
                <a:latin typeface="Tahoma" pitchFamily="34" charset="0"/>
              </a:rPr>
              <a:t>Short limbs, wide hands </a:t>
            </a:r>
            <a:r>
              <a:rPr lang="en-US" sz="1600" dirty="0">
                <a:latin typeface="Tahoma" pitchFamily="34" charset="0"/>
              </a:rPr>
              <a:t>		65%</a:t>
            </a:r>
          </a:p>
          <a:p>
            <a:pPr marL="342900" indent="-342900" algn="just" eaLnBrk="0" hangingPunct="0"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4000500" algn="l"/>
              </a:tabLst>
            </a:pPr>
            <a:r>
              <a:rPr lang="en-US" sz="1600" dirty="0" smtClean="0">
                <a:latin typeface="Tahoma" pitchFamily="34" charset="0"/>
              </a:rPr>
              <a:t>Short little finger</a:t>
            </a:r>
            <a:r>
              <a:rPr lang="en-US" sz="1600" dirty="0">
                <a:latin typeface="Tahoma" pitchFamily="34" charset="0"/>
              </a:rPr>
              <a:t>		60%</a:t>
            </a:r>
          </a:p>
          <a:p>
            <a:pPr marL="342900" indent="-342900" algn="just" eaLnBrk="0" hangingPunct="0"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4000500" algn="l"/>
              </a:tabLst>
            </a:pPr>
            <a:r>
              <a:rPr lang="en-US" sz="1600" dirty="0" smtClean="0">
                <a:latin typeface="Tahoma" pitchFamily="34" charset="0"/>
              </a:rPr>
              <a:t>Palmar </a:t>
            </a:r>
            <a:r>
              <a:rPr lang="en-US" sz="1600" dirty="0">
                <a:latin typeface="Tahoma" pitchFamily="34" charset="0"/>
              </a:rPr>
              <a:t>S</a:t>
            </a:r>
            <a:r>
              <a:rPr lang="en-US" sz="1600" dirty="0" smtClean="0">
                <a:latin typeface="Tahoma" pitchFamily="34" charset="0"/>
              </a:rPr>
              <a:t>imian crease </a:t>
            </a:r>
            <a:r>
              <a:rPr lang="en-US" sz="1600" dirty="0">
                <a:latin typeface="Tahoma" pitchFamily="34" charset="0"/>
              </a:rPr>
              <a:t>		60%</a:t>
            </a:r>
          </a:p>
          <a:p>
            <a:pPr marL="342900" indent="-342900" algn="just" eaLnBrk="0" hangingPunct="0"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4000500" algn="l"/>
              </a:tabLst>
            </a:pPr>
            <a:r>
              <a:rPr lang="en-US" sz="1600" dirty="0" smtClean="0">
                <a:latin typeface="Tahoma" pitchFamily="34" charset="0"/>
              </a:rPr>
              <a:t>heart </a:t>
            </a:r>
            <a:endParaRPr lang="en-US" sz="1600" dirty="0">
              <a:latin typeface="Tahoma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spcAft>
                <a:spcPct val="30000"/>
              </a:spcAft>
              <a:buClr>
                <a:schemeClr val="tx1"/>
              </a:buClr>
              <a:buFontTx/>
              <a:buChar char="–"/>
              <a:tabLst>
                <a:tab pos="4000500" algn="l"/>
              </a:tabLst>
            </a:pPr>
            <a:r>
              <a:rPr lang="en-US" sz="1600" dirty="0" smtClean="0">
                <a:latin typeface="Tahoma" pitchFamily="34" charset="0"/>
              </a:rPr>
              <a:t>Congenital cardiac defects</a:t>
            </a:r>
            <a:r>
              <a:rPr lang="en-US" sz="1600" dirty="0">
                <a:latin typeface="Tahoma" pitchFamily="34" charset="0"/>
              </a:rPr>
              <a:t>		40</a:t>
            </a:r>
            <a:r>
              <a:rPr lang="en-US" sz="1600" dirty="0" smtClean="0">
                <a:latin typeface="Tahoma" pitchFamily="34" charset="0"/>
              </a:rPr>
              <a:t>%</a:t>
            </a:r>
            <a:endParaRPr lang="en-US" sz="1600" dirty="0">
              <a:latin typeface="Tahoma" pitchFamily="34" charset="0"/>
            </a:endParaRPr>
          </a:p>
          <a:p>
            <a:pPr marL="342900" indent="-342900" algn="just" eaLnBrk="0" hangingPunct="0"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4000500" algn="l"/>
              </a:tabLst>
            </a:pPr>
            <a:r>
              <a:rPr lang="en-US" sz="1600" dirty="0" smtClean="0">
                <a:latin typeface="Tahoma" pitchFamily="34" charset="0"/>
              </a:rPr>
              <a:t>Gastrointestinal anomalies</a:t>
            </a:r>
            <a:endParaRPr lang="en-US" sz="1600" dirty="0">
              <a:latin typeface="Tahoma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spcAft>
                <a:spcPct val="30000"/>
              </a:spcAft>
              <a:buClr>
                <a:schemeClr val="tx1"/>
              </a:buClr>
              <a:buFontTx/>
              <a:buChar char="–"/>
              <a:tabLst>
                <a:tab pos="4000500" algn="l"/>
              </a:tabLst>
            </a:pPr>
            <a:r>
              <a:rPr lang="en-US" sz="1600" dirty="0">
                <a:latin typeface="Tahoma" pitchFamily="34" charset="0"/>
              </a:rPr>
              <a:t>Atresia</a:t>
            </a:r>
            <a:r>
              <a:rPr lang="en-US" sz="1600" dirty="0" smtClean="0">
                <a:latin typeface="Tahoma" pitchFamily="34" charset="0"/>
              </a:rPr>
              <a:t>/duodenal stenosis</a:t>
            </a:r>
            <a:r>
              <a:rPr lang="en-US" sz="1600" dirty="0">
                <a:latin typeface="Tahoma" pitchFamily="34" charset="0"/>
              </a:rPr>
              <a:t>		250x</a:t>
            </a:r>
          </a:p>
          <a:p>
            <a:pPr marL="742950" lvl="1" indent="-285750" eaLnBrk="0" hangingPunct="0">
              <a:spcBef>
                <a:spcPct val="20000"/>
              </a:spcBef>
              <a:spcAft>
                <a:spcPct val="30000"/>
              </a:spcAft>
              <a:buClr>
                <a:schemeClr val="tx1"/>
              </a:buClr>
              <a:buFontTx/>
              <a:buChar char="–"/>
              <a:tabLst>
                <a:tab pos="4000500" algn="l"/>
              </a:tabLst>
            </a:pPr>
            <a:r>
              <a:rPr lang="en-US" sz="1600" dirty="0">
                <a:latin typeface="Tahoma" pitchFamily="34" charset="0"/>
              </a:rPr>
              <a:t>I</a:t>
            </a:r>
            <a:r>
              <a:rPr lang="en-US" sz="1600" dirty="0" smtClean="0">
                <a:latin typeface="Tahoma" pitchFamily="34" charset="0"/>
              </a:rPr>
              <a:t>mperforate anus </a:t>
            </a:r>
            <a:r>
              <a:rPr lang="en-US" sz="1600" dirty="0">
                <a:latin typeface="Tahoma" pitchFamily="34" charset="0"/>
              </a:rPr>
              <a:t>		50x</a:t>
            </a:r>
          </a:p>
          <a:p>
            <a:pPr marL="742950" lvl="1" indent="-285750" eaLnBrk="0" hangingPunct="0">
              <a:spcBef>
                <a:spcPct val="20000"/>
              </a:spcBef>
              <a:spcAft>
                <a:spcPct val="30000"/>
              </a:spcAft>
              <a:buClr>
                <a:schemeClr val="tx1"/>
              </a:buClr>
              <a:buFontTx/>
              <a:buChar char="–"/>
              <a:tabLst>
                <a:tab pos="4000500" algn="l"/>
              </a:tabLst>
            </a:pPr>
            <a:r>
              <a:rPr lang="en-US" sz="1600" dirty="0" err="1">
                <a:latin typeface="Tahoma" pitchFamily="34" charset="0"/>
              </a:rPr>
              <a:t>Hirschsprung</a:t>
            </a:r>
            <a:r>
              <a:rPr lang="en-US" sz="1600" dirty="0">
                <a:latin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</a:rPr>
              <a:t>disease</a:t>
            </a:r>
            <a:r>
              <a:rPr lang="en-US" sz="1600" dirty="0">
                <a:latin typeface="Tahoma" pitchFamily="34" charset="0"/>
              </a:rPr>
              <a:t>		300x</a:t>
            </a:r>
          </a:p>
          <a:p>
            <a:pPr marL="342900" indent="-342900" algn="just" eaLnBrk="0" hangingPunct="0">
              <a:spcBef>
                <a:spcPct val="20000"/>
              </a:spcBef>
              <a:spcAft>
                <a:spcPct val="30000"/>
              </a:spcAft>
              <a:buClr>
                <a:schemeClr val="accent2"/>
              </a:buClr>
              <a:buSzPct val="75000"/>
              <a:buFont typeface="Monotype Sorts"/>
              <a:buChar char="u"/>
              <a:tabLst>
                <a:tab pos="4000500" algn="l"/>
              </a:tabLst>
            </a:pPr>
            <a:r>
              <a:rPr lang="en-US" sz="1600" dirty="0" smtClean="0">
                <a:latin typeface="Tahoma" pitchFamily="34" charset="0"/>
              </a:rPr>
              <a:t>Immune and hematopoietic systems: </a:t>
            </a:r>
            <a:endParaRPr lang="en-US" sz="1600" dirty="0">
              <a:latin typeface="Tahoma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spcAft>
                <a:spcPct val="30000"/>
              </a:spcAft>
              <a:buClr>
                <a:schemeClr val="tx1"/>
              </a:buClr>
              <a:buFontTx/>
              <a:buChar char="–"/>
              <a:tabLst>
                <a:tab pos="4000500" algn="l"/>
              </a:tabLst>
            </a:pPr>
            <a:r>
              <a:rPr lang="en-US" sz="1600" dirty="0" err="1" smtClean="0">
                <a:latin typeface="Tahoma" pitchFamily="34" charset="0"/>
              </a:rPr>
              <a:t>Myeloproliferative</a:t>
            </a:r>
            <a:r>
              <a:rPr lang="en-US" sz="1600" dirty="0" smtClean="0">
                <a:latin typeface="Tahoma" pitchFamily="34" charset="0"/>
              </a:rPr>
              <a:t> disorders </a:t>
            </a:r>
            <a:r>
              <a:rPr lang="en-US" sz="1600" dirty="0">
                <a:latin typeface="Tahoma" pitchFamily="34" charset="0"/>
              </a:rPr>
              <a:t>	</a:t>
            </a:r>
            <a:r>
              <a:rPr lang="en-US" sz="1600" dirty="0" smtClean="0">
                <a:latin typeface="Tahoma" pitchFamily="34" charset="0"/>
              </a:rPr>
              <a:t>	300x</a:t>
            </a:r>
            <a:endParaRPr lang="en-US" sz="1600" dirty="0">
              <a:latin typeface="Tahoma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spcAft>
                <a:spcPct val="30000"/>
              </a:spcAft>
              <a:buClr>
                <a:schemeClr val="tx1"/>
              </a:buClr>
              <a:buFontTx/>
              <a:buChar char="–"/>
              <a:tabLst>
                <a:tab pos="4000500" algn="l"/>
              </a:tabLst>
            </a:pPr>
            <a:r>
              <a:rPr lang="en-US" sz="1600" dirty="0" smtClean="0">
                <a:latin typeface="Tahoma" pitchFamily="34" charset="0"/>
              </a:rPr>
              <a:t>Leukemia </a:t>
            </a:r>
            <a:r>
              <a:rPr lang="en-US" sz="1600" dirty="0">
                <a:latin typeface="Tahoma" pitchFamily="34" charset="0"/>
              </a:rPr>
              <a:t>(ALL e AML) 		10-20x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4725" y="0"/>
            <a:ext cx="18986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4" descr="Atrioventricular Septal Defe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33147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5" descr="hirschpru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7838" y="4581525"/>
            <a:ext cx="24177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Text Box 6"/>
          <p:cNvSpPr txBox="1">
            <a:spLocks noChangeArrowheads="1"/>
          </p:cNvSpPr>
          <p:nvPr/>
        </p:nvSpPr>
        <p:spPr bwMode="auto">
          <a:xfrm>
            <a:off x="5748338" y="0"/>
            <a:ext cx="36376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600" dirty="0" err="1" smtClean="0">
                <a:solidFill>
                  <a:schemeClr val="accent2"/>
                </a:solidFill>
                <a:latin typeface="Tahoma" pitchFamily="34" charset="0"/>
              </a:rPr>
              <a:t>trisomy</a:t>
            </a:r>
            <a: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it-IT" sz="3600" dirty="0">
                <a:solidFill>
                  <a:schemeClr val="accent2"/>
                </a:solidFill>
                <a:latin typeface="Tahoma" pitchFamily="34" charset="0"/>
              </a:rPr>
              <a:t>21 Down</a:t>
            </a:r>
            <a:endParaRPr lang="en-US" sz="3600" dirty="0">
              <a:solidFill>
                <a:schemeClr val="accent2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6456" y="76200"/>
            <a:ext cx="9793088" cy="543739"/>
          </a:xfrm>
        </p:spPr>
        <p:txBody>
          <a:bodyPr/>
          <a:lstStyle/>
          <a:p>
            <a:pPr eaLnBrk="1" hangingPunct="1"/>
            <a:r>
              <a:rPr lang="it-IT" sz="3200" b="1" dirty="0" err="1" smtClean="0">
                <a:solidFill>
                  <a:srgbClr val="C00000"/>
                </a:solidFill>
                <a:latin typeface="Calibri" charset="0"/>
              </a:rPr>
              <a:t>Contributions</a:t>
            </a:r>
            <a:r>
              <a:rPr lang="it-IT" sz="3200" b="1" dirty="0" smtClean="0">
                <a:solidFill>
                  <a:srgbClr val="C00000"/>
                </a:solidFill>
                <a:latin typeface="Calibri" charset="0"/>
              </a:rPr>
              <a:t> from the </a:t>
            </a:r>
            <a:r>
              <a:rPr lang="it-IT" sz="3200" b="1" dirty="0" err="1" smtClean="0">
                <a:solidFill>
                  <a:srgbClr val="C00000"/>
                </a:solidFill>
                <a:latin typeface="Calibri" charset="0"/>
              </a:rPr>
              <a:t>Genome</a:t>
            </a:r>
            <a:r>
              <a:rPr lang="it-IT" sz="3200" b="1" dirty="0" smtClean="0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it-IT" sz="3200" b="1" dirty="0" err="1" smtClean="0">
                <a:solidFill>
                  <a:srgbClr val="C00000"/>
                </a:solidFill>
                <a:latin typeface="Calibri" charset="0"/>
              </a:rPr>
              <a:t>project</a:t>
            </a:r>
            <a:r>
              <a:rPr lang="it-IT" sz="3200" b="1" dirty="0" smtClean="0">
                <a:solidFill>
                  <a:srgbClr val="C00000"/>
                </a:solidFill>
                <a:latin typeface="Calibri" charset="0"/>
              </a:rPr>
              <a:t>:</a:t>
            </a:r>
            <a:r>
              <a:rPr lang="it-IT" sz="3200" dirty="0" smtClean="0">
                <a:solidFill>
                  <a:srgbClr val="C00000"/>
                </a:solidFill>
                <a:latin typeface="Calibri" charset="0"/>
              </a:rPr>
              <a:t> </a:t>
            </a:r>
            <a:r>
              <a:rPr lang="it-IT" sz="3200" b="1" dirty="0" err="1" smtClean="0">
                <a:solidFill>
                  <a:srgbClr val="C00000"/>
                </a:solidFill>
                <a:latin typeface="Calibri" charset="0"/>
              </a:rPr>
              <a:t>pathogenesis</a:t>
            </a:r>
            <a:endParaRPr lang="it-IT" sz="3200" b="1" dirty="0">
              <a:solidFill>
                <a:srgbClr val="C00000"/>
              </a:solidFill>
              <a:latin typeface="Calibri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85800"/>
            <a:ext cx="9245600" cy="394467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000" dirty="0">
                <a:latin typeface="Calibri" charset="0"/>
              </a:rPr>
              <a:t>The gene </a:t>
            </a:r>
            <a:r>
              <a:rPr lang="it-IT" sz="2000" dirty="0" err="1">
                <a:latin typeface="Calibri" charset="0"/>
              </a:rPr>
              <a:t>content</a:t>
            </a:r>
            <a:r>
              <a:rPr lang="it-IT" sz="2000" dirty="0">
                <a:latin typeface="Calibri" charset="0"/>
              </a:rPr>
              <a:t> of </a:t>
            </a:r>
            <a:r>
              <a:rPr lang="it-IT" sz="2000" dirty="0" err="1">
                <a:latin typeface="Calibri" charset="0"/>
              </a:rPr>
              <a:t>chromosome</a:t>
            </a:r>
            <a:r>
              <a:rPr lang="it-IT" sz="2000" dirty="0">
                <a:latin typeface="Calibri" charset="0"/>
              </a:rPr>
              <a:t> 21 </a:t>
            </a:r>
            <a:r>
              <a:rPr lang="it-IT" sz="2000" dirty="0" err="1">
                <a:latin typeface="Calibri" charset="0"/>
              </a:rPr>
              <a:t>is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now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estimated</a:t>
            </a:r>
            <a:r>
              <a:rPr lang="it-IT" sz="2000" dirty="0">
                <a:latin typeface="Calibri" charset="0"/>
              </a:rPr>
              <a:t> to be 329, </a:t>
            </a:r>
            <a:r>
              <a:rPr lang="it-IT" sz="2000" dirty="0" err="1">
                <a:latin typeface="Calibri" charset="0"/>
              </a:rPr>
              <a:t>including</a:t>
            </a:r>
            <a:r>
              <a:rPr lang="it-IT" sz="2000" dirty="0">
                <a:latin typeface="Calibri" charset="0"/>
              </a:rPr>
              <a:t> 165 </a:t>
            </a:r>
            <a:r>
              <a:rPr lang="it-IT" sz="2000" dirty="0" err="1">
                <a:latin typeface="Calibri" charset="0"/>
              </a:rPr>
              <a:t>experimentally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confirmed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genes</a:t>
            </a:r>
            <a:r>
              <a:rPr lang="it-IT" sz="2000" dirty="0">
                <a:latin typeface="Calibri" charset="0"/>
              </a:rPr>
              <a:t>, 150 gene </a:t>
            </a:r>
            <a:r>
              <a:rPr lang="it-IT" sz="2000" dirty="0" err="1">
                <a:latin typeface="Calibri" charset="0"/>
              </a:rPr>
              <a:t>models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based</a:t>
            </a:r>
            <a:r>
              <a:rPr lang="it-IT" sz="2000" dirty="0">
                <a:latin typeface="Calibri" charset="0"/>
              </a:rPr>
              <a:t> on </a:t>
            </a:r>
            <a:r>
              <a:rPr lang="it-IT" sz="2000" dirty="0" err="1">
                <a:latin typeface="Calibri" charset="0"/>
              </a:rPr>
              <a:t>expressed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sequence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tag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databases</a:t>
            </a:r>
            <a:r>
              <a:rPr lang="it-IT" sz="2000" dirty="0">
                <a:latin typeface="Calibri" charset="0"/>
              </a:rPr>
              <a:t>, and 14 computer </a:t>
            </a:r>
            <a:r>
              <a:rPr lang="it-IT" sz="2000" dirty="0" err="1">
                <a:latin typeface="Calibri" charset="0"/>
              </a:rPr>
              <a:t>predictions</a:t>
            </a:r>
            <a:r>
              <a:rPr lang="it-IT" sz="2000" dirty="0">
                <a:latin typeface="Calibri" charset="0"/>
              </a:rPr>
              <a:t> (</a:t>
            </a:r>
            <a:r>
              <a:rPr lang="it-IT" sz="2000" dirty="0" err="1">
                <a:latin typeface="Calibri" charset="0"/>
              </a:rPr>
              <a:t>see</a:t>
            </a:r>
            <a:r>
              <a:rPr lang="it-IT" sz="2000" dirty="0">
                <a:latin typeface="Calibri" charset="0"/>
              </a:rPr>
              <a:t> http://</a:t>
            </a:r>
            <a:r>
              <a:rPr lang="it-IT" sz="2000" dirty="0" err="1">
                <a:latin typeface="Calibri" charset="0"/>
              </a:rPr>
              <a:t>wwweri.uchsc.edu</a:t>
            </a:r>
            <a:r>
              <a:rPr lang="it-IT" sz="2000" dirty="0">
                <a:latin typeface="Calibri" charset="0"/>
              </a:rPr>
              <a:t>).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sz="2000" dirty="0"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000" dirty="0">
                <a:latin typeface="Calibri" charset="0"/>
              </a:rPr>
              <a:t>An </a:t>
            </a:r>
            <a:r>
              <a:rPr lang="it-IT" sz="2000" dirty="0" err="1">
                <a:latin typeface="Calibri" charset="0"/>
              </a:rPr>
              <a:t>additional</a:t>
            </a:r>
            <a:r>
              <a:rPr lang="it-IT" sz="2000" dirty="0">
                <a:latin typeface="Calibri" charset="0"/>
              </a:rPr>
              <a:t>, </a:t>
            </a:r>
            <a:r>
              <a:rPr lang="it-IT" sz="2000" dirty="0" err="1">
                <a:latin typeface="Calibri" charset="0"/>
              </a:rPr>
              <a:t>unexpected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finding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is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that</a:t>
            </a:r>
            <a:r>
              <a:rPr lang="it-IT" sz="2000" dirty="0">
                <a:latin typeface="Calibri" charset="0"/>
              </a:rPr>
              <a:t> the </a:t>
            </a:r>
            <a:r>
              <a:rPr lang="it-IT" sz="2000" dirty="0" err="1">
                <a:latin typeface="Calibri" charset="0"/>
              </a:rPr>
              <a:t>actual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fraction</a:t>
            </a:r>
            <a:r>
              <a:rPr lang="it-IT" sz="2000" dirty="0">
                <a:latin typeface="Calibri" charset="0"/>
              </a:rPr>
              <a:t> of </a:t>
            </a:r>
            <a:r>
              <a:rPr lang="it-IT" sz="2000" dirty="0" err="1">
                <a:latin typeface="Calibri" charset="0"/>
              </a:rPr>
              <a:t>chromosome</a:t>
            </a:r>
            <a:r>
              <a:rPr lang="it-IT" sz="2000" dirty="0">
                <a:latin typeface="Calibri" charset="0"/>
              </a:rPr>
              <a:t> 21 </a:t>
            </a:r>
            <a:r>
              <a:rPr lang="it-IT" sz="2000" dirty="0" err="1">
                <a:latin typeface="Calibri" charset="0"/>
              </a:rPr>
              <a:t>that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is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transcribed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into</a:t>
            </a:r>
            <a:r>
              <a:rPr lang="it-IT" sz="2000" dirty="0">
                <a:latin typeface="Calibri" charset="0"/>
              </a:rPr>
              <a:t> RNA </a:t>
            </a:r>
            <a:r>
              <a:rPr lang="it-IT" sz="2000" dirty="0" err="1">
                <a:latin typeface="Calibri" charset="0"/>
              </a:rPr>
              <a:t>might</a:t>
            </a:r>
            <a:r>
              <a:rPr lang="it-IT" sz="2000" dirty="0">
                <a:latin typeface="Calibri" charset="0"/>
              </a:rPr>
              <a:t> be an </a:t>
            </a:r>
            <a:r>
              <a:rPr lang="it-IT" sz="2000" dirty="0" err="1">
                <a:latin typeface="Calibri" charset="0"/>
              </a:rPr>
              <a:t>order</a:t>
            </a:r>
            <a:r>
              <a:rPr lang="it-IT" sz="2000" dirty="0">
                <a:latin typeface="Calibri" charset="0"/>
              </a:rPr>
              <a:t> of </a:t>
            </a:r>
            <a:r>
              <a:rPr lang="it-IT" sz="2000" dirty="0" err="1">
                <a:latin typeface="Calibri" charset="0"/>
              </a:rPr>
              <a:t>magnitude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higher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than</a:t>
            </a:r>
            <a:r>
              <a:rPr lang="it-IT" sz="2000" dirty="0">
                <a:latin typeface="Calibri" charset="0"/>
              </a:rPr>
              <a:t> the </a:t>
            </a:r>
            <a:r>
              <a:rPr lang="it-IT" sz="2000" dirty="0" err="1">
                <a:latin typeface="Calibri" charset="0"/>
              </a:rPr>
              <a:t>fraction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occupied</a:t>
            </a:r>
            <a:r>
              <a:rPr lang="it-IT" sz="2000" dirty="0">
                <a:latin typeface="Calibri" charset="0"/>
              </a:rPr>
              <a:t> by gene </a:t>
            </a:r>
            <a:r>
              <a:rPr lang="it-IT" sz="2000" dirty="0" err="1">
                <a:latin typeface="Calibri" charset="0"/>
              </a:rPr>
              <a:t>coding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sequences</a:t>
            </a:r>
            <a:r>
              <a:rPr lang="it-IT" sz="2000" dirty="0">
                <a:latin typeface="Calibri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it-IT" sz="2000" dirty="0">
              <a:latin typeface="Calibri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it-IT" sz="2000" dirty="0" err="1">
                <a:latin typeface="Calibri" charset="0"/>
              </a:rPr>
              <a:t>One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striking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conclusion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that</a:t>
            </a:r>
            <a:r>
              <a:rPr lang="it-IT" sz="2000" dirty="0">
                <a:latin typeface="Calibri" charset="0"/>
              </a:rPr>
              <a:t> can be </a:t>
            </a:r>
            <a:r>
              <a:rPr lang="it-IT" sz="2000" dirty="0" err="1">
                <a:latin typeface="Calibri" charset="0"/>
              </a:rPr>
              <a:t>drawn</a:t>
            </a:r>
            <a:r>
              <a:rPr lang="it-IT" sz="2000" dirty="0">
                <a:latin typeface="Calibri" charset="0"/>
              </a:rPr>
              <a:t> from the gene </a:t>
            </a:r>
            <a:r>
              <a:rPr lang="it-IT" sz="2000" dirty="0" err="1">
                <a:latin typeface="Calibri" charset="0"/>
              </a:rPr>
              <a:t>content</a:t>
            </a:r>
            <a:r>
              <a:rPr lang="it-IT" sz="2000" dirty="0">
                <a:latin typeface="Calibri" charset="0"/>
              </a:rPr>
              <a:t> of </a:t>
            </a:r>
            <a:r>
              <a:rPr lang="it-IT" sz="2000" dirty="0" err="1">
                <a:latin typeface="Calibri" charset="0"/>
              </a:rPr>
              <a:t>chromosome</a:t>
            </a:r>
            <a:r>
              <a:rPr lang="it-IT" sz="2000" dirty="0">
                <a:latin typeface="Calibri" charset="0"/>
              </a:rPr>
              <a:t> 21 </a:t>
            </a:r>
            <a:r>
              <a:rPr lang="it-IT" sz="2000" dirty="0" err="1">
                <a:latin typeface="Calibri" charset="0"/>
              </a:rPr>
              <a:t>is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that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there</a:t>
            </a:r>
            <a:r>
              <a:rPr lang="it-IT" sz="2000" dirty="0">
                <a:latin typeface="Calibri" charset="0"/>
              </a:rPr>
              <a:t> are sets of </a:t>
            </a:r>
            <a:r>
              <a:rPr lang="it-IT" sz="2000" dirty="0" err="1">
                <a:latin typeface="Calibri" charset="0"/>
              </a:rPr>
              <a:t>genes</a:t>
            </a:r>
            <a:r>
              <a:rPr lang="it-IT" sz="2000" dirty="0">
                <a:latin typeface="Calibri" charset="0"/>
              </a:rPr>
              <a:t> on the </a:t>
            </a:r>
            <a:r>
              <a:rPr lang="it-IT" sz="2000" dirty="0" err="1">
                <a:latin typeface="Calibri" charset="0"/>
              </a:rPr>
              <a:t>chromosome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that</a:t>
            </a:r>
            <a:r>
              <a:rPr lang="it-IT" sz="2000" dirty="0">
                <a:latin typeface="Calibri" charset="0"/>
              </a:rPr>
              <a:t> are </a:t>
            </a:r>
            <a:r>
              <a:rPr lang="it-IT" sz="2000" dirty="0" err="1">
                <a:latin typeface="Calibri" charset="0"/>
              </a:rPr>
              <a:t>involved</a:t>
            </a:r>
            <a:r>
              <a:rPr lang="it-IT" sz="2000" dirty="0">
                <a:latin typeface="Calibri" charset="0"/>
              </a:rPr>
              <a:t> in the </a:t>
            </a:r>
            <a:r>
              <a:rPr lang="it-IT" sz="2000" dirty="0" err="1">
                <a:latin typeface="Calibri" charset="0"/>
              </a:rPr>
              <a:t>same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metabolic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pathway</a:t>
            </a:r>
            <a:r>
              <a:rPr lang="it-IT" sz="2000" dirty="0">
                <a:latin typeface="Calibri" charset="0"/>
              </a:rPr>
              <a:t> or </a:t>
            </a:r>
            <a:r>
              <a:rPr lang="it-IT" sz="2000" dirty="0" err="1">
                <a:latin typeface="Calibri" charset="0"/>
              </a:rPr>
              <a:t>biological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system</a:t>
            </a:r>
            <a:r>
              <a:rPr lang="it-IT" sz="2000" dirty="0">
                <a:latin typeface="Calibri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22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6456" y="66223"/>
            <a:ext cx="10167416" cy="98693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C00000"/>
                </a:solidFill>
                <a:latin typeface="Calibri" charset="0"/>
              </a:rPr>
              <a:t>Genes that may have input into Down syndrome include: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464" y="970751"/>
            <a:ext cx="9684445" cy="5842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Calibri" charset="0"/>
                <a:hlinkClick r:id="rId3"/>
              </a:rPr>
              <a:t>Superoxide Dismutase (SOD1)</a:t>
            </a:r>
            <a:r>
              <a:rPr lang="it-IT" sz="2000" dirty="0">
                <a:latin typeface="Calibri" charset="0"/>
              </a:rPr>
              <a:t>-- </a:t>
            </a:r>
            <a:r>
              <a:rPr lang="it-IT" sz="2000" dirty="0" err="1">
                <a:latin typeface="Calibri" charset="0"/>
              </a:rPr>
              <a:t>overexpression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may</a:t>
            </a:r>
            <a:r>
              <a:rPr lang="it-IT" sz="2000" dirty="0">
                <a:latin typeface="Calibri" charset="0"/>
              </a:rPr>
              <a:t> cause premature </a:t>
            </a:r>
            <a:r>
              <a:rPr lang="it-IT" sz="2000" dirty="0" err="1">
                <a:latin typeface="Calibri" charset="0"/>
              </a:rPr>
              <a:t>aging</a:t>
            </a:r>
            <a:r>
              <a:rPr lang="it-IT" sz="2000" dirty="0">
                <a:latin typeface="Calibri" charset="0"/>
              </a:rPr>
              <a:t> and </a:t>
            </a:r>
            <a:r>
              <a:rPr lang="it-IT" sz="2000" dirty="0" err="1">
                <a:latin typeface="Calibri" charset="0"/>
              </a:rPr>
              <a:t>decreased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function</a:t>
            </a:r>
            <a:r>
              <a:rPr lang="it-IT" sz="2000" dirty="0">
                <a:latin typeface="Calibri" charset="0"/>
              </a:rPr>
              <a:t> of the immune </a:t>
            </a:r>
            <a:r>
              <a:rPr lang="it-IT" sz="2000" dirty="0" err="1">
                <a:latin typeface="Calibri" charset="0"/>
              </a:rPr>
              <a:t>system</a:t>
            </a:r>
            <a:r>
              <a:rPr lang="it-IT" sz="2000" dirty="0">
                <a:latin typeface="Calibri" charset="0"/>
              </a:rPr>
              <a:t>; </a:t>
            </a:r>
            <a:r>
              <a:rPr lang="it-IT" sz="2000" dirty="0" err="1">
                <a:latin typeface="Calibri" charset="0"/>
              </a:rPr>
              <a:t>its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role</a:t>
            </a:r>
            <a:r>
              <a:rPr lang="it-IT" sz="2000" dirty="0">
                <a:latin typeface="Calibri" charset="0"/>
              </a:rPr>
              <a:t> in Senile </a:t>
            </a:r>
            <a:r>
              <a:rPr lang="it-IT" sz="2000" dirty="0" err="1">
                <a:latin typeface="Calibri" charset="0"/>
              </a:rPr>
              <a:t>Dementia</a:t>
            </a:r>
            <a:r>
              <a:rPr lang="it-IT" sz="2000" dirty="0">
                <a:latin typeface="Calibri" charset="0"/>
              </a:rPr>
              <a:t> of the </a:t>
            </a:r>
            <a:r>
              <a:rPr lang="it-IT" sz="2000" dirty="0" err="1">
                <a:latin typeface="Calibri" charset="0"/>
              </a:rPr>
              <a:t>Alzheimer's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type</a:t>
            </a:r>
            <a:r>
              <a:rPr lang="it-IT" sz="2000" dirty="0">
                <a:latin typeface="Calibri" charset="0"/>
              </a:rPr>
              <a:t> or </a:t>
            </a:r>
            <a:r>
              <a:rPr lang="it-IT" sz="2000" dirty="0" err="1">
                <a:latin typeface="Calibri" charset="0"/>
              </a:rPr>
              <a:t>decreased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cognition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is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still</a:t>
            </a:r>
            <a:r>
              <a:rPr lang="it-IT" sz="2000" dirty="0">
                <a:latin typeface="Calibri" charset="0"/>
              </a:rPr>
              <a:t> speculative 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Calibri" charset="0"/>
                <a:hlinkClick r:id="rId4"/>
              </a:rPr>
              <a:t>COL6A1</a:t>
            </a:r>
            <a:r>
              <a:rPr lang="it-IT" sz="2000" dirty="0">
                <a:latin typeface="Calibri" charset="0"/>
              </a:rPr>
              <a:t> -- </a:t>
            </a:r>
            <a:r>
              <a:rPr lang="it-IT" sz="2000" dirty="0" err="1">
                <a:latin typeface="Calibri" charset="0"/>
              </a:rPr>
              <a:t>overexpression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may</a:t>
            </a:r>
            <a:r>
              <a:rPr lang="it-IT" sz="2000" dirty="0">
                <a:latin typeface="Calibri" charset="0"/>
              </a:rPr>
              <a:t> be the cause of </a:t>
            </a:r>
            <a:r>
              <a:rPr lang="it-IT" sz="2000" dirty="0" err="1">
                <a:latin typeface="Calibri" charset="0"/>
              </a:rPr>
              <a:t>heart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defects</a:t>
            </a:r>
            <a:r>
              <a:rPr lang="it-IT" sz="2000" dirty="0">
                <a:latin typeface="Calibri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Calibri" charset="0"/>
                <a:hlinkClick r:id="rId5"/>
              </a:rPr>
              <a:t>ETS2</a:t>
            </a:r>
            <a:r>
              <a:rPr lang="it-IT" sz="2000" dirty="0">
                <a:latin typeface="Calibri" charset="0"/>
              </a:rPr>
              <a:t> -- </a:t>
            </a:r>
            <a:r>
              <a:rPr lang="it-IT" sz="2000" dirty="0" err="1">
                <a:latin typeface="Calibri" charset="0"/>
              </a:rPr>
              <a:t>overexpression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may</a:t>
            </a:r>
            <a:r>
              <a:rPr lang="it-IT" sz="2000" dirty="0">
                <a:latin typeface="Calibri" charset="0"/>
              </a:rPr>
              <a:t> be the cause of </a:t>
            </a:r>
            <a:r>
              <a:rPr lang="it-IT" sz="2000" dirty="0" err="1">
                <a:latin typeface="Calibri" charset="0"/>
              </a:rPr>
              <a:t>skeletal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abnormalities</a:t>
            </a:r>
            <a:r>
              <a:rPr lang="it-IT" sz="2000" dirty="0">
                <a:latin typeface="Calibri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Calibri" charset="0"/>
                <a:hlinkClick r:id="rId6"/>
              </a:rPr>
              <a:t>CAF1A</a:t>
            </a:r>
            <a:r>
              <a:rPr lang="it-IT" sz="2000" dirty="0">
                <a:latin typeface="Calibri" charset="0"/>
              </a:rPr>
              <a:t> -- </a:t>
            </a:r>
            <a:r>
              <a:rPr lang="it-IT" sz="2000" dirty="0" err="1">
                <a:latin typeface="Calibri" charset="0"/>
              </a:rPr>
              <a:t>overexpression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may</a:t>
            </a:r>
            <a:r>
              <a:rPr lang="it-IT" sz="2000" dirty="0">
                <a:latin typeface="Calibri" charset="0"/>
              </a:rPr>
              <a:t> be </a:t>
            </a:r>
            <a:r>
              <a:rPr lang="it-IT" sz="2000" dirty="0" err="1">
                <a:latin typeface="Calibri" charset="0"/>
              </a:rPr>
              <a:t>detrimental</a:t>
            </a:r>
            <a:r>
              <a:rPr lang="it-IT" sz="2000" dirty="0">
                <a:latin typeface="Calibri" charset="0"/>
              </a:rPr>
              <a:t> to DNA </a:t>
            </a:r>
            <a:r>
              <a:rPr lang="it-IT" sz="2000" dirty="0" err="1">
                <a:latin typeface="Calibri" charset="0"/>
              </a:rPr>
              <a:t>synthesis</a:t>
            </a:r>
            <a:r>
              <a:rPr lang="it-IT" sz="2000" dirty="0">
                <a:latin typeface="Calibri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Calibri" charset="0"/>
                <a:hlinkClick r:id="rId7"/>
              </a:rPr>
              <a:t>Cystathione Beta Synthase (CBS)</a:t>
            </a:r>
            <a:r>
              <a:rPr lang="it-IT" sz="2000" dirty="0">
                <a:latin typeface="Calibri" charset="0"/>
              </a:rPr>
              <a:t> -- </a:t>
            </a:r>
            <a:r>
              <a:rPr lang="it-IT" sz="2000" dirty="0" err="1">
                <a:latin typeface="Calibri" charset="0"/>
              </a:rPr>
              <a:t>overexpression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may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disrupt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metabolism</a:t>
            </a:r>
            <a:r>
              <a:rPr lang="it-IT" sz="2000" dirty="0">
                <a:latin typeface="Calibri" charset="0"/>
              </a:rPr>
              <a:t> and DNA </a:t>
            </a:r>
            <a:r>
              <a:rPr lang="it-IT" sz="2000" dirty="0" err="1">
                <a:latin typeface="Calibri" charset="0"/>
              </a:rPr>
              <a:t>repair</a:t>
            </a:r>
            <a:r>
              <a:rPr lang="it-IT" sz="2000" dirty="0">
                <a:latin typeface="Calibri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Calibri" charset="0"/>
                <a:hlinkClick r:id="rId8"/>
              </a:rPr>
              <a:t>DYRK</a:t>
            </a:r>
            <a:r>
              <a:rPr lang="it-IT" sz="2000" dirty="0">
                <a:latin typeface="Calibri" charset="0"/>
              </a:rPr>
              <a:t> -- </a:t>
            </a:r>
            <a:r>
              <a:rPr lang="it-IT" sz="2000" dirty="0" err="1">
                <a:latin typeface="Calibri" charset="0"/>
              </a:rPr>
              <a:t>overexpression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may</a:t>
            </a:r>
            <a:r>
              <a:rPr lang="it-IT" sz="2000" dirty="0">
                <a:latin typeface="Calibri" charset="0"/>
              </a:rPr>
              <a:t> be the cause of </a:t>
            </a:r>
            <a:r>
              <a:rPr lang="it-IT" sz="2000" dirty="0" err="1">
                <a:latin typeface="Calibri" charset="0"/>
              </a:rPr>
              <a:t>mental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retardation</a:t>
            </a:r>
            <a:r>
              <a:rPr lang="it-IT" sz="2000" dirty="0">
                <a:latin typeface="Calibri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Calibri" charset="0"/>
                <a:hlinkClick r:id="rId9"/>
              </a:rPr>
              <a:t>CRYA1</a:t>
            </a:r>
            <a:r>
              <a:rPr lang="it-IT" sz="2000" dirty="0">
                <a:latin typeface="Calibri" charset="0"/>
              </a:rPr>
              <a:t> -- </a:t>
            </a:r>
            <a:r>
              <a:rPr lang="it-IT" sz="2000" dirty="0" err="1">
                <a:latin typeface="Calibri" charset="0"/>
              </a:rPr>
              <a:t>overexpression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may</a:t>
            </a:r>
            <a:r>
              <a:rPr lang="it-IT" sz="2000" dirty="0">
                <a:latin typeface="Calibri" charset="0"/>
              </a:rPr>
              <a:t> be the cause of </a:t>
            </a:r>
            <a:r>
              <a:rPr lang="it-IT" sz="2000" dirty="0" err="1">
                <a:latin typeface="Calibri" charset="0"/>
              </a:rPr>
              <a:t>cataracts</a:t>
            </a:r>
            <a:r>
              <a:rPr lang="it-IT" sz="2000" dirty="0">
                <a:latin typeface="Calibri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Calibri" charset="0"/>
                <a:hlinkClick r:id="rId10"/>
              </a:rPr>
              <a:t>GART</a:t>
            </a:r>
            <a:r>
              <a:rPr lang="it-IT" sz="2000" dirty="0">
                <a:latin typeface="Calibri" charset="0"/>
              </a:rPr>
              <a:t> -- </a:t>
            </a:r>
            <a:r>
              <a:rPr lang="it-IT" sz="2000" dirty="0" err="1">
                <a:latin typeface="Calibri" charset="0"/>
              </a:rPr>
              <a:t>overexpression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may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disrupt</a:t>
            </a:r>
            <a:r>
              <a:rPr lang="it-IT" sz="2000" dirty="0">
                <a:latin typeface="Calibri" charset="0"/>
              </a:rPr>
              <a:t> DNA </a:t>
            </a:r>
            <a:r>
              <a:rPr lang="it-IT" sz="2000" dirty="0" err="1">
                <a:latin typeface="Calibri" charset="0"/>
              </a:rPr>
              <a:t>synthesis</a:t>
            </a:r>
            <a:r>
              <a:rPr lang="it-IT" sz="2000" dirty="0">
                <a:latin typeface="Calibri" charset="0"/>
              </a:rPr>
              <a:t> and </a:t>
            </a:r>
            <a:r>
              <a:rPr lang="it-IT" sz="2000" dirty="0" err="1">
                <a:latin typeface="Calibri" charset="0"/>
              </a:rPr>
              <a:t>repair</a:t>
            </a:r>
            <a:r>
              <a:rPr lang="it-IT" sz="2000" dirty="0">
                <a:latin typeface="Calibri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>
                <a:latin typeface="Calibri" charset="0"/>
                <a:hlinkClick r:id="rId11"/>
              </a:rPr>
              <a:t>IFNAR</a:t>
            </a:r>
            <a:r>
              <a:rPr lang="it-IT" sz="2000" dirty="0">
                <a:latin typeface="Calibri" charset="0"/>
              </a:rPr>
              <a:t> -- the gene for </a:t>
            </a:r>
            <a:r>
              <a:rPr lang="it-IT" sz="2000" dirty="0" err="1">
                <a:latin typeface="Calibri" charset="0"/>
              </a:rPr>
              <a:t>expression</a:t>
            </a:r>
            <a:r>
              <a:rPr lang="it-IT" sz="2000" dirty="0">
                <a:latin typeface="Calibri" charset="0"/>
              </a:rPr>
              <a:t> of Interferon, </a:t>
            </a:r>
            <a:r>
              <a:rPr lang="it-IT" sz="2000" dirty="0" err="1">
                <a:latin typeface="Calibri" charset="0"/>
              </a:rPr>
              <a:t>overexpression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may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interfere</a:t>
            </a:r>
            <a:r>
              <a:rPr lang="it-IT" sz="2000" dirty="0">
                <a:latin typeface="Calibri" charset="0"/>
              </a:rPr>
              <a:t> with the immune </a:t>
            </a:r>
            <a:r>
              <a:rPr lang="it-IT" sz="2000" dirty="0" err="1">
                <a:latin typeface="Calibri" charset="0"/>
              </a:rPr>
              <a:t>system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as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well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as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other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organ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systems</a:t>
            </a:r>
            <a:r>
              <a:rPr lang="it-IT" sz="2000" dirty="0">
                <a:latin typeface="Calibri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2000" dirty="0" err="1">
                <a:latin typeface="Calibri" charset="0"/>
              </a:rPr>
              <a:t>Other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genes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that</a:t>
            </a:r>
            <a:r>
              <a:rPr lang="it-IT" sz="2000" dirty="0">
                <a:latin typeface="Calibri" charset="0"/>
              </a:rPr>
              <a:t> are </a:t>
            </a:r>
            <a:r>
              <a:rPr lang="it-IT" sz="2000" dirty="0" err="1">
                <a:latin typeface="Calibri" charset="0"/>
              </a:rPr>
              <a:t>also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suspects</a:t>
            </a:r>
            <a:r>
              <a:rPr lang="it-IT" sz="2000" dirty="0">
                <a:latin typeface="Calibri" charset="0"/>
              </a:rPr>
              <a:t> include </a:t>
            </a:r>
            <a:r>
              <a:rPr lang="it-IT" sz="2000" dirty="0">
                <a:latin typeface="Calibri" charset="0"/>
                <a:hlinkClick r:id="rId12"/>
              </a:rPr>
              <a:t>APP</a:t>
            </a:r>
            <a:r>
              <a:rPr lang="it-IT" sz="2000" dirty="0">
                <a:latin typeface="Calibri" charset="0"/>
              </a:rPr>
              <a:t>, </a:t>
            </a:r>
            <a:r>
              <a:rPr lang="it-IT" sz="2000" dirty="0">
                <a:latin typeface="Calibri" charset="0"/>
                <a:hlinkClick r:id="rId13"/>
              </a:rPr>
              <a:t>GLUR5</a:t>
            </a:r>
            <a:r>
              <a:rPr lang="it-IT" sz="2000" dirty="0">
                <a:latin typeface="Calibri" charset="0"/>
              </a:rPr>
              <a:t>, </a:t>
            </a:r>
            <a:r>
              <a:rPr lang="it-IT" sz="2000" dirty="0">
                <a:latin typeface="Calibri" charset="0"/>
                <a:hlinkClick r:id="rId14"/>
              </a:rPr>
              <a:t>S100B</a:t>
            </a:r>
            <a:r>
              <a:rPr lang="it-IT" sz="2000" dirty="0">
                <a:latin typeface="Calibri" charset="0"/>
              </a:rPr>
              <a:t>, </a:t>
            </a:r>
            <a:r>
              <a:rPr lang="it-IT" sz="2000" dirty="0">
                <a:latin typeface="Calibri" charset="0"/>
                <a:hlinkClick r:id="rId15"/>
              </a:rPr>
              <a:t>TAM</a:t>
            </a:r>
            <a:r>
              <a:rPr lang="it-IT" sz="2000" dirty="0">
                <a:latin typeface="Calibri" charset="0"/>
              </a:rPr>
              <a:t>, </a:t>
            </a:r>
            <a:r>
              <a:rPr lang="it-IT" sz="2000" dirty="0">
                <a:latin typeface="Calibri" charset="0"/>
                <a:hlinkClick r:id="rId16"/>
              </a:rPr>
              <a:t>PFKL</a:t>
            </a:r>
            <a:r>
              <a:rPr lang="it-IT" sz="2000" dirty="0">
                <a:latin typeface="Calibri" charset="0"/>
              </a:rPr>
              <a:t>, and a </a:t>
            </a:r>
            <a:r>
              <a:rPr lang="it-IT" sz="2000" dirty="0" err="1">
                <a:latin typeface="Calibri" charset="0"/>
              </a:rPr>
              <a:t>few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others</a:t>
            </a:r>
            <a:r>
              <a:rPr lang="it-IT" sz="2000" dirty="0">
                <a:latin typeface="Calibri" charset="0"/>
              </a:rPr>
              <a:t>. </a:t>
            </a:r>
            <a:r>
              <a:rPr lang="it-IT" sz="2000" dirty="0" err="1">
                <a:latin typeface="Calibri" charset="0"/>
              </a:rPr>
              <a:t>Again</a:t>
            </a:r>
            <a:r>
              <a:rPr lang="it-IT" sz="2000" dirty="0">
                <a:latin typeface="Calibri" charset="0"/>
              </a:rPr>
              <a:t>, </a:t>
            </a:r>
            <a:r>
              <a:rPr lang="it-IT" sz="2000" dirty="0" err="1">
                <a:latin typeface="Calibri" charset="0"/>
              </a:rPr>
              <a:t>it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is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important</a:t>
            </a:r>
            <a:r>
              <a:rPr lang="it-IT" sz="2000" dirty="0">
                <a:latin typeface="Calibri" charset="0"/>
              </a:rPr>
              <a:t> to note </a:t>
            </a:r>
            <a:r>
              <a:rPr lang="it-IT" sz="2000" dirty="0" err="1">
                <a:latin typeface="Calibri" charset="0"/>
              </a:rPr>
              <a:t>that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i="1" dirty="0">
                <a:latin typeface="Calibri" charset="0"/>
              </a:rPr>
              <a:t>no gene </a:t>
            </a:r>
            <a:r>
              <a:rPr lang="it-IT" sz="2000" i="1" dirty="0" err="1">
                <a:latin typeface="Calibri" charset="0"/>
              </a:rPr>
              <a:t>has</a:t>
            </a:r>
            <a:r>
              <a:rPr lang="it-IT" sz="2000" i="1" dirty="0">
                <a:latin typeface="Calibri" charset="0"/>
              </a:rPr>
              <a:t> </a:t>
            </a:r>
            <a:r>
              <a:rPr lang="it-IT" sz="2000" i="1" dirty="0" err="1">
                <a:latin typeface="Calibri" charset="0"/>
              </a:rPr>
              <a:t>yet</a:t>
            </a:r>
            <a:r>
              <a:rPr lang="it-IT" sz="2000" i="1" dirty="0">
                <a:latin typeface="Calibri" charset="0"/>
              </a:rPr>
              <a:t> </a:t>
            </a:r>
            <a:r>
              <a:rPr lang="it-IT" sz="2000" i="1" dirty="0" err="1">
                <a:latin typeface="Calibri" charset="0"/>
              </a:rPr>
              <a:t>been</a:t>
            </a:r>
            <a:r>
              <a:rPr lang="it-IT" sz="2000" i="1" dirty="0">
                <a:latin typeface="Calibri" charset="0"/>
              </a:rPr>
              <a:t> </a:t>
            </a:r>
            <a:r>
              <a:rPr lang="it-IT" sz="2000" i="1" dirty="0" err="1">
                <a:latin typeface="Calibri" charset="0"/>
              </a:rPr>
              <a:t>fully</a:t>
            </a:r>
            <a:r>
              <a:rPr lang="it-IT" sz="2000" i="1" dirty="0">
                <a:latin typeface="Calibri" charset="0"/>
              </a:rPr>
              <a:t> </a:t>
            </a:r>
            <a:r>
              <a:rPr lang="it-IT" sz="2000" i="1" dirty="0" err="1">
                <a:latin typeface="Calibri" charset="0"/>
              </a:rPr>
              <a:t>linked</a:t>
            </a:r>
            <a:r>
              <a:rPr lang="it-IT" sz="2000" i="1" dirty="0">
                <a:latin typeface="Calibri" charset="0"/>
              </a:rPr>
              <a:t> to </a:t>
            </a:r>
            <a:r>
              <a:rPr lang="it-IT" sz="2000" i="1" dirty="0" err="1">
                <a:latin typeface="Calibri" charset="0"/>
              </a:rPr>
              <a:t>any</a:t>
            </a:r>
            <a:r>
              <a:rPr lang="it-IT" sz="2000" i="1" dirty="0">
                <a:latin typeface="Calibri" charset="0"/>
              </a:rPr>
              <a:t> </a:t>
            </a:r>
            <a:r>
              <a:rPr lang="it-IT" sz="2000" i="1" dirty="0" err="1">
                <a:latin typeface="Calibri" charset="0"/>
              </a:rPr>
              <a:t>feature</a:t>
            </a:r>
            <a:r>
              <a:rPr lang="it-IT" sz="2000" i="1" dirty="0">
                <a:latin typeface="Calibri" charset="0"/>
              </a:rPr>
              <a:t> </a:t>
            </a:r>
            <a:r>
              <a:rPr lang="it-IT" sz="2000" i="1" dirty="0" err="1">
                <a:latin typeface="Calibri" charset="0"/>
              </a:rPr>
              <a:t>associated</a:t>
            </a:r>
            <a:r>
              <a:rPr lang="it-IT" sz="2000" i="1" dirty="0">
                <a:latin typeface="Calibri" charset="0"/>
              </a:rPr>
              <a:t> with Down </a:t>
            </a:r>
            <a:r>
              <a:rPr lang="it-IT" sz="2000" i="1" dirty="0" err="1">
                <a:latin typeface="Calibri" charset="0"/>
              </a:rPr>
              <a:t>syndrome</a:t>
            </a:r>
            <a:r>
              <a:rPr lang="it-IT" sz="2000" dirty="0">
                <a:latin typeface="Calibri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7025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0"/>
            <a:ext cx="63959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31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71438"/>
            <a:ext cx="60166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65500" y="3286125"/>
            <a:ext cx="6540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27" descr="sperm_eg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8763" y="1685925"/>
            <a:ext cx="3605212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1028"/>
          <p:cNvSpPr txBox="1">
            <a:spLocks noChangeArrowheads="1"/>
          </p:cNvSpPr>
          <p:nvPr/>
        </p:nvSpPr>
        <p:spPr bwMode="auto">
          <a:xfrm rot="-5400000">
            <a:off x="7752557" y="4728369"/>
            <a:ext cx="3976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 sz="1400"/>
              <a:t>http://www.vetmed.vt.edu/ACCD/Researchpage.htm</a:t>
            </a:r>
          </a:p>
        </p:txBody>
      </p:sp>
      <p:grpSp>
        <p:nvGrpSpPr>
          <p:cNvPr id="55300" name="Group 1036"/>
          <p:cNvGrpSpPr>
            <a:grpSpLocks/>
          </p:cNvGrpSpPr>
          <p:nvPr/>
        </p:nvGrpSpPr>
        <p:grpSpPr bwMode="auto">
          <a:xfrm>
            <a:off x="0" y="1890713"/>
            <a:ext cx="9906000" cy="3078162"/>
            <a:chOff x="0" y="1339"/>
            <a:chExt cx="5760" cy="1939"/>
          </a:xfrm>
        </p:grpSpPr>
        <p:sp>
          <p:nvSpPr>
            <p:cNvPr id="55304" name="Rectangle 1029"/>
            <p:cNvSpPr>
              <a:spLocks noChangeArrowheads="1"/>
            </p:cNvSpPr>
            <p:nvPr/>
          </p:nvSpPr>
          <p:spPr bwMode="auto">
            <a:xfrm>
              <a:off x="0" y="1339"/>
              <a:ext cx="576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rtl="1" eaLnBrk="0" hangingPunct="0"/>
              <a:endParaRPr lang="it-IT"/>
            </a:p>
          </p:txBody>
        </p:sp>
        <p:grpSp>
          <p:nvGrpSpPr>
            <p:cNvPr id="55305" name="Group 1035"/>
            <p:cNvGrpSpPr>
              <a:grpSpLocks/>
            </p:cNvGrpSpPr>
            <p:nvPr/>
          </p:nvGrpSpPr>
          <p:grpSpPr bwMode="auto">
            <a:xfrm>
              <a:off x="0" y="1339"/>
              <a:ext cx="3600" cy="1939"/>
              <a:chOff x="0" y="2638"/>
              <a:chExt cx="3600" cy="1939"/>
            </a:xfrm>
          </p:grpSpPr>
          <p:sp>
            <p:nvSpPr>
              <p:cNvPr id="55306" name="Rectangle 1030"/>
              <p:cNvSpPr>
                <a:spLocks noChangeArrowheads="1"/>
              </p:cNvSpPr>
              <p:nvPr/>
            </p:nvSpPr>
            <p:spPr bwMode="auto">
              <a:xfrm>
                <a:off x="0" y="2638"/>
                <a:ext cx="360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rtl="1" eaLnBrk="0" hangingPunct="0"/>
                <a:endParaRPr lang="it-IT"/>
              </a:p>
            </p:txBody>
          </p:sp>
          <p:grpSp>
            <p:nvGrpSpPr>
              <p:cNvPr id="55307" name="Group 1034"/>
              <p:cNvGrpSpPr>
                <a:grpSpLocks/>
              </p:cNvGrpSpPr>
              <p:nvPr/>
            </p:nvGrpSpPr>
            <p:grpSpPr bwMode="auto">
              <a:xfrm>
                <a:off x="0" y="2638"/>
                <a:ext cx="3499" cy="1939"/>
                <a:chOff x="0" y="4236"/>
                <a:chExt cx="3499" cy="1939"/>
              </a:xfrm>
            </p:grpSpPr>
            <p:sp>
              <p:nvSpPr>
                <p:cNvPr id="55308" name="Rectangle 1031"/>
                <p:cNvSpPr>
                  <a:spLocks noChangeArrowheads="1"/>
                </p:cNvSpPr>
                <p:nvPr/>
              </p:nvSpPr>
              <p:spPr bwMode="auto">
                <a:xfrm>
                  <a:off x="0" y="4236"/>
                  <a:ext cx="3499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rtl="1" eaLnBrk="0" hangingPunct="0"/>
                  <a:endParaRPr lang="it-IT"/>
                </a:p>
              </p:txBody>
            </p:sp>
            <p:sp>
              <p:nvSpPr>
                <p:cNvPr id="55309" name="Rectangle 1032"/>
                <p:cNvSpPr>
                  <a:spLocks noChangeArrowheads="1"/>
                </p:cNvSpPr>
                <p:nvPr/>
              </p:nvSpPr>
              <p:spPr bwMode="auto">
                <a:xfrm>
                  <a:off x="0" y="4236"/>
                  <a:ext cx="3499" cy="19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 rtl="1" eaLnBrk="0" hangingPunct="0"/>
                  <a:r>
                    <a:rPr lang="he-IL"/>
                    <a:t>  </a:t>
                  </a:r>
                  <a:endParaRPr lang="he-IL" sz="17200"/>
                </a:p>
                <a:p>
                  <a:pPr algn="r" eaLnBrk="0" hangingPunct="0"/>
                  <a:endParaRPr lang="he-IL" sz="17200"/>
                </a:p>
              </p:txBody>
            </p:sp>
          </p:grpSp>
        </p:grpSp>
      </p:grpSp>
      <p:pic>
        <p:nvPicPr>
          <p:cNvPr id="55301" name="Picture 1033" descr="eg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1916113"/>
            <a:ext cx="3681413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1037"/>
          <p:cNvSpPr txBox="1">
            <a:spLocks noChangeArrowheads="1"/>
          </p:cNvSpPr>
          <p:nvPr/>
        </p:nvSpPr>
        <p:spPr bwMode="auto">
          <a:xfrm rot="-5400000">
            <a:off x="7632700" y="4851400"/>
            <a:ext cx="3724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 sz="1400"/>
              <a:t>http://www.justthefacts.org/9months/month0.htm</a:t>
            </a:r>
          </a:p>
        </p:txBody>
      </p:sp>
      <p:sp>
        <p:nvSpPr>
          <p:cNvPr id="55303" name="Text Box 1038"/>
          <p:cNvSpPr txBox="1">
            <a:spLocks noChangeArrowheads="1"/>
          </p:cNvSpPr>
          <p:nvPr/>
        </p:nvSpPr>
        <p:spPr bwMode="auto">
          <a:xfrm>
            <a:off x="1195388" y="193675"/>
            <a:ext cx="723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During fertilization a sperm cell joins an egg cell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776288" y="765175"/>
            <a:ext cx="8420100" cy="1143000"/>
          </a:xfrm>
        </p:spPr>
        <p:txBody>
          <a:bodyPr/>
          <a:lstStyle/>
          <a:p>
            <a:r>
              <a:rPr lang="it-IT" sz="4800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Types</a:t>
            </a:r>
            <a:r>
              <a:rPr lang="it-IT" sz="4800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sz="4800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anomalies</a:t>
            </a:r>
            <a:r>
              <a:rPr lang="it-IT" sz="4800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 in Down </a:t>
            </a:r>
            <a:r>
              <a:rPr lang="it-IT" sz="4800" dirty="0" err="1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Syndrome</a:t>
            </a:r>
            <a:endParaRPr lang="it-IT" sz="72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523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1241435"/>
              </p:ext>
            </p:extLst>
          </p:nvPr>
        </p:nvGraphicFramePr>
        <p:xfrm>
          <a:off x="631825" y="2349500"/>
          <a:ext cx="12834938" cy="397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7" name="Document" r:id="rId5" imgW="11767311" imgH="3683334" progId="Word.Document.8">
                  <p:embed/>
                </p:oleObj>
              </mc:Choice>
              <mc:Fallback>
                <p:oleObj name="Document" r:id="rId5" imgW="11767311" imgH="3683334" progId="Word.Document.8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2349500"/>
                        <a:ext cx="12834938" cy="397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45638" y="0"/>
            <a:ext cx="3603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704528" y="2420888"/>
            <a:ext cx="2520280" cy="400110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MATERNAL AGE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296816" y="2420888"/>
            <a:ext cx="6120680" cy="400110"/>
          </a:xfrm>
          <a:prstGeom prst="rect">
            <a:avLst/>
          </a:prstGeom>
          <a:solidFill>
            <a:srgbClr val="6699FF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TYPE OF ANOMALY (</a:t>
            </a:r>
            <a:r>
              <a:rPr lang="it-IT" sz="2000" dirty="0" err="1" smtClean="0"/>
              <a:t>percentage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68624" y="2802414"/>
            <a:ext cx="659155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FFFF00"/>
                </a:solidFill>
              </a:rPr>
              <a:t>AGE</a:t>
            </a:r>
            <a:endParaRPr lang="it-IT" sz="1800" dirty="0">
              <a:solidFill>
                <a:srgbClr val="FFFF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745088" y="2780928"/>
            <a:ext cx="1298547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FFFF00"/>
                </a:solidFill>
              </a:rPr>
              <a:t>MOSAIC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257256" y="2780928"/>
            <a:ext cx="2088232" cy="36933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dirty="0" smtClean="0">
                <a:solidFill>
                  <a:srgbClr val="FFFF00"/>
                </a:solidFill>
              </a:rPr>
              <a:t>TRANSLOCATION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428625"/>
            <a:ext cx="90170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28625"/>
            <a:ext cx="8786813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85800"/>
            <a:ext cx="9245600" cy="892552"/>
          </a:xfrm>
        </p:spPr>
        <p:txBody>
          <a:bodyPr/>
          <a:lstStyle/>
          <a:p>
            <a:pPr>
              <a:buFont typeface="Times New Roman" pitchFamily="18" charset="0"/>
              <a:buNone/>
            </a:pPr>
            <a:r>
              <a:rPr lang="it-IT" sz="2600" dirty="0" smtClean="0"/>
              <a:t>The </a:t>
            </a:r>
            <a:r>
              <a:rPr lang="it-IT" sz="2600" dirty="0" err="1" smtClean="0"/>
              <a:t>incidence</a:t>
            </a:r>
            <a:r>
              <a:rPr lang="it-IT" sz="2600" dirty="0" smtClean="0"/>
              <a:t> of Down </a:t>
            </a:r>
            <a:r>
              <a:rPr lang="it-IT" sz="2600" dirty="0" err="1" smtClean="0"/>
              <a:t>syndrome</a:t>
            </a:r>
            <a:r>
              <a:rPr lang="it-IT" sz="2600" dirty="0" smtClean="0"/>
              <a:t> in the </a:t>
            </a:r>
            <a:r>
              <a:rPr lang="it-IT" sz="2600" dirty="0" err="1" smtClean="0"/>
              <a:t>offspring</a:t>
            </a:r>
            <a:r>
              <a:rPr lang="it-IT" sz="2600" dirty="0" smtClean="0"/>
              <a:t> of </a:t>
            </a:r>
            <a:r>
              <a:rPr lang="it-IT" sz="2600" dirty="0" err="1" smtClean="0"/>
              <a:t>healthy</a:t>
            </a:r>
            <a:r>
              <a:rPr lang="it-IT" sz="2600" dirty="0" smtClean="0"/>
              <a:t> </a:t>
            </a:r>
            <a:r>
              <a:rPr lang="it-IT" sz="2600" dirty="0" err="1" smtClean="0"/>
              <a:t>parents</a:t>
            </a:r>
            <a:r>
              <a:rPr lang="it-IT" sz="2600" dirty="0" smtClean="0"/>
              <a:t> </a:t>
            </a:r>
            <a:r>
              <a:rPr lang="it-IT" sz="2600" dirty="0" err="1" smtClean="0"/>
              <a:t>increases</a:t>
            </a:r>
            <a:r>
              <a:rPr lang="it-IT" sz="2600" dirty="0" smtClean="0"/>
              <a:t> with </a:t>
            </a:r>
            <a:r>
              <a:rPr lang="it-IT" sz="2600" dirty="0" err="1" smtClean="0"/>
              <a:t>maternal</a:t>
            </a:r>
            <a:r>
              <a:rPr lang="it-IT" sz="2600" dirty="0" smtClean="0"/>
              <a:t> </a:t>
            </a:r>
            <a:r>
              <a:rPr lang="it-IT" sz="2600" dirty="0" err="1" smtClean="0"/>
              <a:t>age</a:t>
            </a:r>
            <a:endParaRPr lang="it-IT" sz="2600" dirty="0" smtClean="0"/>
          </a:p>
        </p:txBody>
      </p:sp>
      <p:grpSp>
        <p:nvGrpSpPr>
          <p:cNvPr id="118787" name="Group 4"/>
          <p:cNvGrpSpPr>
            <a:grpSpLocks/>
          </p:cNvGrpSpPr>
          <p:nvPr/>
        </p:nvGrpSpPr>
        <p:grpSpPr bwMode="auto">
          <a:xfrm>
            <a:off x="1330415" y="1643064"/>
            <a:ext cx="8019960" cy="4846637"/>
            <a:chOff x="211" y="772"/>
            <a:chExt cx="4781" cy="3252"/>
          </a:xfrm>
        </p:grpSpPr>
        <p:grpSp>
          <p:nvGrpSpPr>
            <p:cNvPr id="118789" name="Group 5"/>
            <p:cNvGrpSpPr>
              <a:grpSpLocks/>
            </p:cNvGrpSpPr>
            <p:nvPr/>
          </p:nvGrpSpPr>
          <p:grpSpPr bwMode="auto">
            <a:xfrm>
              <a:off x="544" y="772"/>
              <a:ext cx="4448" cy="3252"/>
              <a:chOff x="544" y="772"/>
              <a:chExt cx="4448" cy="3252"/>
            </a:xfrm>
          </p:grpSpPr>
          <p:pic>
            <p:nvPicPr>
              <p:cNvPr id="118791" name="Picture 6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96" y="772"/>
                <a:ext cx="4296" cy="29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8792" name="Rectangle 7"/>
              <p:cNvSpPr>
                <a:spLocks noChangeArrowheads="1"/>
              </p:cNvSpPr>
              <p:nvPr/>
            </p:nvSpPr>
            <p:spPr bwMode="auto">
              <a:xfrm>
                <a:off x="2316" y="3817"/>
                <a:ext cx="1098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it-IT" sz="14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Maternal</a:t>
                </a:r>
                <a:r>
                  <a:rPr lang="it-IT" sz="1400" dirty="0" smtClean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r>
                  <a:rPr lang="it-IT" sz="14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age</a:t>
                </a:r>
                <a:r>
                  <a:rPr lang="it-IT" sz="1400" dirty="0" smtClean="0">
                    <a:solidFill>
                      <a:srgbClr val="000000"/>
                    </a:solidFill>
                    <a:latin typeface="Arial" pitchFamily="34" charset="0"/>
                  </a:rPr>
                  <a:t> (</a:t>
                </a:r>
                <a:r>
                  <a:rPr lang="it-IT" sz="1400" dirty="0" err="1" smtClean="0">
                    <a:solidFill>
                      <a:srgbClr val="000000"/>
                    </a:solidFill>
                    <a:latin typeface="Arial" pitchFamily="34" charset="0"/>
                  </a:rPr>
                  <a:t>years</a:t>
                </a:r>
                <a:r>
                  <a:rPr lang="it-IT" sz="1400" dirty="0" smtClean="0">
                    <a:solidFill>
                      <a:srgbClr val="000000"/>
                    </a:solidFill>
                    <a:latin typeface="Arial" pitchFamily="34" charset="0"/>
                  </a:rPr>
                  <a:t>)</a:t>
                </a:r>
                <a:endParaRPr lang="it-IT" sz="140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18793" name="Rectangle 8"/>
              <p:cNvSpPr>
                <a:spLocks noChangeArrowheads="1"/>
              </p:cNvSpPr>
              <p:nvPr/>
            </p:nvSpPr>
            <p:spPr bwMode="auto">
              <a:xfrm>
                <a:off x="3777" y="3632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45</a:t>
                </a:r>
              </a:p>
            </p:txBody>
          </p:sp>
          <p:sp>
            <p:nvSpPr>
              <p:cNvPr id="118794" name="Rectangle 9"/>
              <p:cNvSpPr>
                <a:spLocks noChangeArrowheads="1"/>
              </p:cNvSpPr>
              <p:nvPr/>
            </p:nvSpPr>
            <p:spPr bwMode="auto">
              <a:xfrm>
                <a:off x="4289" y="3625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50</a:t>
                </a:r>
              </a:p>
            </p:txBody>
          </p:sp>
          <p:sp>
            <p:nvSpPr>
              <p:cNvPr id="118795" name="Rectangle 10"/>
              <p:cNvSpPr>
                <a:spLocks noChangeArrowheads="1"/>
              </p:cNvSpPr>
              <p:nvPr/>
            </p:nvSpPr>
            <p:spPr bwMode="auto">
              <a:xfrm>
                <a:off x="2776" y="3625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35</a:t>
                </a:r>
              </a:p>
            </p:txBody>
          </p:sp>
          <p:sp>
            <p:nvSpPr>
              <p:cNvPr id="118796" name="Rectangle 11"/>
              <p:cNvSpPr>
                <a:spLocks noChangeArrowheads="1"/>
              </p:cNvSpPr>
              <p:nvPr/>
            </p:nvSpPr>
            <p:spPr bwMode="auto">
              <a:xfrm>
                <a:off x="2257" y="3632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30</a:t>
                </a:r>
              </a:p>
            </p:txBody>
          </p:sp>
          <p:sp>
            <p:nvSpPr>
              <p:cNvPr id="118797" name="Rectangle 12"/>
              <p:cNvSpPr>
                <a:spLocks noChangeArrowheads="1"/>
              </p:cNvSpPr>
              <p:nvPr/>
            </p:nvSpPr>
            <p:spPr bwMode="auto">
              <a:xfrm>
                <a:off x="1785" y="3632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25</a:t>
                </a:r>
              </a:p>
            </p:txBody>
          </p:sp>
          <p:sp>
            <p:nvSpPr>
              <p:cNvPr id="118798" name="Rectangle 13"/>
              <p:cNvSpPr>
                <a:spLocks noChangeArrowheads="1"/>
              </p:cNvSpPr>
              <p:nvPr/>
            </p:nvSpPr>
            <p:spPr bwMode="auto">
              <a:xfrm>
                <a:off x="3281" y="3625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40</a:t>
                </a:r>
              </a:p>
            </p:txBody>
          </p:sp>
          <p:sp>
            <p:nvSpPr>
              <p:cNvPr id="118799" name="Rectangle 14"/>
              <p:cNvSpPr>
                <a:spLocks noChangeArrowheads="1"/>
              </p:cNvSpPr>
              <p:nvPr/>
            </p:nvSpPr>
            <p:spPr bwMode="auto">
              <a:xfrm>
                <a:off x="1265" y="3632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20</a:t>
                </a:r>
              </a:p>
            </p:txBody>
          </p:sp>
          <p:sp>
            <p:nvSpPr>
              <p:cNvPr id="118800" name="Rectangle 15"/>
              <p:cNvSpPr>
                <a:spLocks noChangeArrowheads="1"/>
              </p:cNvSpPr>
              <p:nvPr/>
            </p:nvSpPr>
            <p:spPr bwMode="auto">
              <a:xfrm>
                <a:off x="551" y="1041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90</a:t>
                </a:r>
              </a:p>
            </p:txBody>
          </p:sp>
          <p:sp>
            <p:nvSpPr>
              <p:cNvPr id="118801" name="Rectangle 16"/>
              <p:cNvSpPr>
                <a:spLocks noChangeArrowheads="1"/>
              </p:cNvSpPr>
              <p:nvPr/>
            </p:nvSpPr>
            <p:spPr bwMode="auto">
              <a:xfrm>
                <a:off x="595" y="3457"/>
                <a:ext cx="16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0</a:t>
                </a:r>
              </a:p>
            </p:txBody>
          </p:sp>
          <p:sp>
            <p:nvSpPr>
              <p:cNvPr id="118802" name="Rectangle 17"/>
              <p:cNvSpPr>
                <a:spLocks noChangeArrowheads="1"/>
              </p:cNvSpPr>
              <p:nvPr/>
            </p:nvSpPr>
            <p:spPr bwMode="auto">
              <a:xfrm>
                <a:off x="550" y="3217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10</a:t>
                </a:r>
              </a:p>
            </p:txBody>
          </p:sp>
          <p:sp>
            <p:nvSpPr>
              <p:cNvPr id="118803" name="Rectangle 18"/>
              <p:cNvSpPr>
                <a:spLocks noChangeArrowheads="1"/>
              </p:cNvSpPr>
              <p:nvPr/>
            </p:nvSpPr>
            <p:spPr bwMode="auto">
              <a:xfrm>
                <a:off x="544" y="2928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20</a:t>
                </a:r>
              </a:p>
            </p:txBody>
          </p:sp>
          <p:sp>
            <p:nvSpPr>
              <p:cNvPr id="118804" name="Rectangle 19"/>
              <p:cNvSpPr>
                <a:spLocks noChangeArrowheads="1"/>
              </p:cNvSpPr>
              <p:nvPr/>
            </p:nvSpPr>
            <p:spPr bwMode="auto">
              <a:xfrm>
                <a:off x="552" y="2657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30</a:t>
                </a:r>
              </a:p>
            </p:txBody>
          </p:sp>
          <p:sp>
            <p:nvSpPr>
              <p:cNvPr id="118805" name="Rectangle 20"/>
              <p:cNvSpPr>
                <a:spLocks noChangeArrowheads="1"/>
              </p:cNvSpPr>
              <p:nvPr/>
            </p:nvSpPr>
            <p:spPr bwMode="auto">
              <a:xfrm>
                <a:off x="552" y="2401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40</a:t>
                </a:r>
              </a:p>
            </p:txBody>
          </p:sp>
          <p:sp>
            <p:nvSpPr>
              <p:cNvPr id="118806" name="Rectangle 21"/>
              <p:cNvSpPr>
                <a:spLocks noChangeArrowheads="1"/>
              </p:cNvSpPr>
              <p:nvPr/>
            </p:nvSpPr>
            <p:spPr bwMode="auto">
              <a:xfrm>
                <a:off x="552" y="2121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50</a:t>
                </a:r>
              </a:p>
            </p:txBody>
          </p:sp>
          <p:sp>
            <p:nvSpPr>
              <p:cNvPr id="118807" name="Rectangle 22"/>
              <p:cNvSpPr>
                <a:spLocks noChangeArrowheads="1"/>
              </p:cNvSpPr>
              <p:nvPr/>
            </p:nvSpPr>
            <p:spPr bwMode="auto">
              <a:xfrm>
                <a:off x="561" y="1865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60</a:t>
                </a:r>
              </a:p>
            </p:txBody>
          </p:sp>
          <p:sp>
            <p:nvSpPr>
              <p:cNvPr id="118808" name="Rectangle 23"/>
              <p:cNvSpPr>
                <a:spLocks noChangeArrowheads="1"/>
              </p:cNvSpPr>
              <p:nvPr/>
            </p:nvSpPr>
            <p:spPr bwMode="auto">
              <a:xfrm>
                <a:off x="551" y="1609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70</a:t>
                </a:r>
              </a:p>
            </p:txBody>
          </p:sp>
          <p:sp>
            <p:nvSpPr>
              <p:cNvPr id="118809" name="Rectangle 24"/>
              <p:cNvSpPr>
                <a:spLocks noChangeArrowheads="1"/>
              </p:cNvSpPr>
              <p:nvPr/>
            </p:nvSpPr>
            <p:spPr bwMode="auto">
              <a:xfrm>
                <a:off x="561" y="1329"/>
                <a:ext cx="229" cy="2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400">
                    <a:solidFill>
                      <a:srgbClr val="000000"/>
                    </a:solidFill>
                    <a:latin typeface="Arial" pitchFamily="34" charset="0"/>
                  </a:rPr>
                  <a:t>80</a:t>
                </a:r>
              </a:p>
            </p:txBody>
          </p:sp>
        </p:grpSp>
        <p:sp>
          <p:nvSpPr>
            <p:cNvPr id="118790" name="Rectangle 25"/>
            <p:cNvSpPr>
              <a:spLocks noChangeArrowheads="1"/>
            </p:cNvSpPr>
            <p:nvPr/>
          </p:nvSpPr>
          <p:spPr bwMode="auto">
            <a:xfrm rot="16200000">
              <a:off x="-495" y="2104"/>
              <a:ext cx="1724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it-IT" sz="1400" dirty="0" err="1">
                  <a:solidFill>
                    <a:srgbClr val="000000"/>
                  </a:solidFill>
                  <a:latin typeface="Arial" pitchFamily="34" charset="0"/>
                </a:rPr>
                <a:t>C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hildren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with Down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syndrome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algn="ctr" eaLnBrk="0" hangingPunct="0"/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(out of 1000 live </a:t>
              </a:r>
              <a:r>
                <a:rPr lang="it-IT" sz="1400" dirty="0" err="1" smtClean="0">
                  <a:solidFill>
                    <a:srgbClr val="000000"/>
                  </a:solidFill>
                  <a:latin typeface="Arial" pitchFamily="34" charset="0"/>
                </a:rPr>
                <a:t>births</a:t>
              </a:r>
              <a:r>
                <a:rPr lang="it-IT" sz="1400" dirty="0" smtClean="0">
                  <a:solidFill>
                    <a:srgbClr val="000000"/>
                  </a:solidFill>
                  <a:latin typeface="Arial" pitchFamily="34" charset="0"/>
                </a:rPr>
                <a:t>)</a:t>
              </a:r>
              <a:endParaRPr lang="it-IT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18788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515526"/>
          </a:xfrm>
        </p:spPr>
        <p:txBody>
          <a:bodyPr/>
          <a:lstStyle/>
          <a:p>
            <a:r>
              <a:rPr lang="it-IT" dirty="0" smtClean="0"/>
              <a:t>Down </a:t>
            </a:r>
            <a:r>
              <a:rPr lang="it-IT" dirty="0" err="1" smtClean="0"/>
              <a:t>syndrome</a:t>
            </a:r>
            <a:endParaRPr lang="it-IT" dirty="0" smtClean="0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4"/>
          <p:cNvSpPr>
            <a:spLocks noChangeArrowheads="1"/>
          </p:cNvSpPr>
          <p:nvPr/>
        </p:nvSpPr>
        <p:spPr bwMode="auto">
          <a:xfrm>
            <a:off x="285750" y="549275"/>
            <a:ext cx="9334500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Ins="718911" anchor="ctr">
            <a:spAutoFit/>
          </a:bodyPr>
          <a:lstStyle/>
          <a:p>
            <a:pPr algn="ctr" eaLnBrk="0" hangingPunct="0"/>
            <a:r>
              <a:rPr lang="en-US" sz="1600" b="1" dirty="0" smtClean="0">
                <a:latin typeface="Courier New" pitchFamily="49" charset="0"/>
              </a:rPr>
              <a:t>COMPLETED MONTHS</a:t>
            </a:r>
            <a:endParaRPr lang="en-US" sz="1600" b="1" dirty="0">
              <a:latin typeface="Courier New" pitchFamily="49" charset="0"/>
            </a:endParaRPr>
          </a:p>
          <a:p>
            <a:pPr algn="ctr" eaLnBrk="0" hangingPunct="0"/>
            <a:r>
              <a:rPr lang="en-US" sz="1600" b="1" dirty="0" smtClean="0">
                <a:latin typeface="Courier New" pitchFamily="49" charset="0"/>
              </a:rPr>
              <a:t>YEARS  </a:t>
            </a:r>
            <a:r>
              <a:rPr lang="en-US" sz="1600" b="1" dirty="0">
                <a:latin typeface="Courier New" pitchFamily="49" charset="0"/>
              </a:rPr>
              <a:t>0    1    2    3     4     5    6    7     8    9    10    11  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25  1376 1372  1367 1363  1358  1353 1348  1343 1338  1333 1328  1322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26  1317 1311  1306 1300  1294  1289 1283  1277 1271  1264 1258  1252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27  1245 1239  1232 1225  1219  1212 1205  1198 1191  1183 1176  1169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28  1161 1154  1146 1138  1130  1123 1115  1107 1099  1090 1082  1074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29  1065 1057  1048 1040  1031  1022 1014  1005  996   987  978   969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30   960  951   942  932   923   914  905   895  886   877  867   858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31   848  839   829  820   810   801  791   782  772   763  753   744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32   734  725   716  706   697   687  678   669  660   650  641   632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33   623  614   605  596   587   578  570   561  552   544  535   527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34   518  510   502  494   486   478  470   462  454   446  439   431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35   424  416   409  402   395   387  381   374  367   360  354   347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36   341  334   328  322   316   310  304   298  292   287  281   275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37   270  265   259  254   249   244  239   235  230   225  221   216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38   212  207   203  199   195   191  187   183  179   175  171   168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39   164  161   157  154   151   147  144   141  138   135  132   129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40   126  124   121  118   116   113  111   108  106   103  101    99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41    97   94    92   90    88    86   84    82   81    79   77    75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42    73   72    70   69    67    65   64    63   61    60   58    57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43    56   54    53   52    51    49   48    47   46    45   44    43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44    42   41    40   39    38    37   36    35   35    34   33    32</a:t>
            </a:r>
          </a:p>
          <a:p>
            <a:pPr algn="ctr" eaLnBrk="0" hangingPunct="0"/>
            <a:r>
              <a:rPr lang="en-US" sz="1600" b="1" dirty="0">
                <a:latin typeface="Courier New" pitchFamily="49" charset="0"/>
              </a:rPr>
              <a:t>45    31   31    30   29    29    28   27    27   26    25   25    24</a:t>
            </a:r>
          </a:p>
        </p:txBody>
      </p:sp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686354" y="65088"/>
            <a:ext cx="83711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Woman of 37,5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years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at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the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presumed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date of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childbirth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5766" name="Rectangle 6"/>
          <p:cNvSpPr>
            <a:spLocks noChangeArrowheads="1"/>
          </p:cNvSpPr>
          <p:nvPr/>
        </p:nvSpPr>
        <p:spPr bwMode="auto">
          <a:xfrm>
            <a:off x="273050" y="4005263"/>
            <a:ext cx="8712200" cy="2873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45767" name="Rectangle 7"/>
          <p:cNvSpPr>
            <a:spLocks noChangeArrowheads="1"/>
          </p:cNvSpPr>
          <p:nvPr/>
        </p:nvSpPr>
        <p:spPr bwMode="auto">
          <a:xfrm>
            <a:off x="4953000" y="836613"/>
            <a:ext cx="647700" cy="5378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2073275" y="6237288"/>
            <a:ext cx="5213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of 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1/239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to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have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a Down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child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5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6" grpId="0" animBg="1"/>
      <p:bldP spid="245767" grpId="0" animBg="1"/>
      <p:bldP spid="24576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142875"/>
            <a:ext cx="60166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3125" y="3429000"/>
            <a:ext cx="6278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CasellaDiTesto 3"/>
          <p:cNvSpPr txBox="1">
            <a:spLocks noChangeArrowheads="1"/>
          </p:cNvSpPr>
          <p:nvPr/>
        </p:nvSpPr>
        <p:spPr bwMode="auto">
          <a:xfrm>
            <a:off x="465139" y="928688"/>
            <a:ext cx="780022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only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human </a:t>
            </a:r>
            <a:r>
              <a:rPr lang="it-IT" dirty="0" err="1" smtClean="0"/>
              <a:t>trisomies</a:t>
            </a:r>
            <a:r>
              <a:rPr lang="it-IT" dirty="0" smtClean="0"/>
              <a:t> </a:t>
            </a:r>
            <a:r>
              <a:rPr lang="it-IT" dirty="0" err="1" smtClean="0"/>
              <a:t>compatible</a:t>
            </a:r>
            <a:r>
              <a:rPr lang="it-IT" dirty="0" smtClean="0"/>
              <a:t> with </a:t>
            </a:r>
            <a:r>
              <a:rPr lang="it-IT" dirty="0" err="1" smtClean="0"/>
              <a:t>birth</a:t>
            </a:r>
            <a:r>
              <a:rPr lang="it-IT" dirty="0" smtClean="0"/>
              <a:t> are: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b="1" dirty="0" err="1" smtClean="0"/>
              <a:t>Trisomy</a:t>
            </a:r>
            <a:r>
              <a:rPr lang="it-IT" b="1" dirty="0" smtClean="0"/>
              <a:t> </a:t>
            </a:r>
            <a:r>
              <a:rPr lang="it-IT" b="1" dirty="0"/>
              <a:t>13 </a:t>
            </a:r>
            <a:r>
              <a:rPr lang="it-IT" dirty="0" smtClean="0"/>
              <a:t>(</a:t>
            </a:r>
            <a:r>
              <a:rPr lang="it-IT" dirty="0" err="1" smtClean="0"/>
              <a:t>Patau</a:t>
            </a:r>
            <a:r>
              <a:rPr lang="it-IT" dirty="0" smtClean="0"/>
              <a:t> </a:t>
            </a:r>
            <a:r>
              <a:rPr lang="it-IT" dirty="0" err="1" smtClean="0"/>
              <a:t>syndrome</a:t>
            </a:r>
            <a:r>
              <a:rPr lang="it-IT" dirty="0" smtClean="0"/>
              <a:t>)</a:t>
            </a:r>
            <a:endParaRPr lang="it-IT" dirty="0"/>
          </a:p>
          <a:p>
            <a:r>
              <a:rPr lang="it-IT" dirty="0"/>
              <a:t>	</a:t>
            </a:r>
            <a:r>
              <a:rPr lang="it-IT" dirty="0" err="1" smtClean="0"/>
              <a:t>cleft</a:t>
            </a:r>
            <a:r>
              <a:rPr lang="it-IT" dirty="0" smtClean="0"/>
              <a:t> </a:t>
            </a:r>
            <a:r>
              <a:rPr lang="it-IT" dirty="0" err="1" smtClean="0"/>
              <a:t>lip</a:t>
            </a:r>
            <a:r>
              <a:rPr lang="it-IT" dirty="0" smtClean="0"/>
              <a:t>, small </a:t>
            </a:r>
            <a:r>
              <a:rPr lang="it-IT" dirty="0" err="1" smtClean="0"/>
              <a:t>malformed</a:t>
            </a:r>
            <a:r>
              <a:rPr lang="it-IT" dirty="0" smtClean="0"/>
              <a:t> head, </a:t>
            </a:r>
            <a:r>
              <a:rPr lang="it-IT" dirty="0" err="1" smtClean="0"/>
              <a:t>abnormal</a:t>
            </a:r>
            <a:r>
              <a:rPr lang="it-IT" dirty="0" smtClean="0"/>
              <a:t> under </a:t>
            </a:r>
            <a:r>
              <a:rPr lang="it-IT" dirty="0" err="1" smtClean="0"/>
              <a:t>foot</a:t>
            </a:r>
            <a:r>
              <a:rPr lang="it-IT" dirty="0" smtClean="0"/>
              <a:t>. Life expectancy:130 </a:t>
            </a:r>
            <a:r>
              <a:rPr lang="it-IT" dirty="0" err="1" smtClean="0"/>
              <a:t>days</a:t>
            </a:r>
            <a:endParaRPr lang="it-IT" dirty="0"/>
          </a:p>
          <a:p>
            <a:endParaRPr lang="it-IT" dirty="0"/>
          </a:p>
          <a:p>
            <a:r>
              <a:rPr lang="it-IT" b="1" dirty="0" smtClean="0"/>
              <a:t>Trisomy18 </a:t>
            </a:r>
            <a:r>
              <a:rPr lang="it-IT" dirty="0" smtClean="0"/>
              <a:t>(Edwards </a:t>
            </a:r>
            <a:r>
              <a:rPr lang="it-IT" dirty="0" err="1" smtClean="0"/>
              <a:t>syndrome</a:t>
            </a:r>
            <a:r>
              <a:rPr lang="it-IT" dirty="0" smtClean="0"/>
              <a:t>)</a:t>
            </a:r>
            <a:endParaRPr lang="it-IT" dirty="0"/>
          </a:p>
          <a:p>
            <a:r>
              <a:rPr lang="it-IT" dirty="0"/>
              <a:t>	</a:t>
            </a:r>
            <a:r>
              <a:rPr lang="it-IT" dirty="0" err="1" smtClean="0"/>
              <a:t>ears</a:t>
            </a:r>
            <a:r>
              <a:rPr lang="it-IT" dirty="0" smtClean="0"/>
              <a:t> from </a:t>
            </a:r>
            <a:r>
              <a:rPr lang="it-IT" dirty="0" err="1" smtClean="0"/>
              <a:t>Faun</a:t>
            </a:r>
            <a:r>
              <a:rPr lang="it-IT" dirty="0" smtClean="0"/>
              <a:t>, small </a:t>
            </a:r>
            <a:r>
              <a:rPr lang="it-IT" dirty="0" err="1" smtClean="0"/>
              <a:t>jaw</a:t>
            </a:r>
            <a:r>
              <a:rPr lang="it-IT" dirty="0" smtClean="0"/>
              <a:t>, </a:t>
            </a:r>
            <a:r>
              <a:rPr lang="it-IT" dirty="0" err="1" smtClean="0"/>
              <a:t>narrow</a:t>
            </a:r>
            <a:r>
              <a:rPr lang="it-IT" dirty="0" smtClean="0"/>
              <a:t> </a:t>
            </a:r>
            <a:r>
              <a:rPr lang="it-IT" dirty="0" err="1" smtClean="0"/>
              <a:t>pelvis</a:t>
            </a:r>
            <a:r>
              <a:rPr lang="it-IT" dirty="0" smtClean="0"/>
              <a:t>, </a:t>
            </a:r>
            <a:r>
              <a:rPr lang="it-IT" dirty="0" err="1" smtClean="0"/>
              <a:t>abnormal</a:t>
            </a:r>
            <a:r>
              <a:rPr lang="it-IT" dirty="0" smtClean="0"/>
              <a:t> under </a:t>
            </a:r>
            <a:r>
              <a:rPr lang="it-IT" dirty="0" err="1" smtClean="0"/>
              <a:t>foot</a:t>
            </a:r>
            <a:r>
              <a:rPr lang="it-IT" dirty="0" smtClean="0"/>
              <a:t>. Life </a:t>
            </a:r>
            <a:r>
              <a:rPr lang="it-IT" dirty="0" err="1" smtClean="0"/>
              <a:t>espectancy</a:t>
            </a:r>
            <a:r>
              <a:rPr lang="it-IT" dirty="0" smtClean="0"/>
              <a:t>: a </a:t>
            </a:r>
            <a:r>
              <a:rPr lang="it-IT" dirty="0" err="1" smtClean="0"/>
              <a:t>few</a:t>
            </a:r>
            <a:r>
              <a:rPr lang="it-IT" dirty="0" smtClean="0"/>
              <a:t> weeks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 smtClean="0"/>
              <a:t>For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trisomies</a:t>
            </a:r>
            <a:r>
              <a:rPr lang="it-IT" dirty="0" smtClean="0"/>
              <a:t> </a:t>
            </a:r>
            <a:r>
              <a:rPr lang="it-IT" dirty="0" err="1" smtClean="0"/>
              <a:t>patients</a:t>
            </a:r>
            <a:r>
              <a:rPr lang="it-IT" dirty="0" smtClean="0"/>
              <a:t> die in utero. 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0" y="584200"/>
            <a:ext cx="5121275" cy="704850"/>
          </a:xfrm>
        </p:spPr>
        <p:txBody>
          <a:bodyPr/>
          <a:lstStyle/>
          <a:p>
            <a:pPr algn="r" eaLnBrk="1" hangingPunct="1"/>
            <a:r>
              <a:rPr lang="it-IT" sz="2800" dirty="0" err="1" smtClean="0">
                <a:solidFill>
                  <a:srgbClr val="FFFF00"/>
                </a:solidFill>
              </a:rPr>
              <a:t>trisomy</a:t>
            </a:r>
            <a:r>
              <a:rPr lang="it-IT" sz="2800" dirty="0" smtClean="0">
                <a:solidFill>
                  <a:srgbClr val="FFFF00"/>
                </a:solidFill>
              </a:rPr>
              <a:t> 18  Edwards</a:t>
            </a:r>
            <a:r>
              <a:rPr lang="it-IT" sz="4000" dirty="0" smtClean="0">
                <a:solidFill>
                  <a:srgbClr val="FFFF00"/>
                </a:solidFill>
              </a:rPr>
              <a:t/>
            </a:r>
            <a:br>
              <a:rPr lang="it-IT" sz="4000" dirty="0" smtClean="0">
                <a:solidFill>
                  <a:srgbClr val="FFFF00"/>
                </a:solidFill>
              </a:rPr>
            </a:br>
            <a:endParaRPr lang="it-IT" sz="4000" dirty="0" smtClean="0">
              <a:solidFill>
                <a:srgbClr val="FFFF00"/>
              </a:solidFill>
            </a:endParaRPr>
          </a:p>
        </p:txBody>
      </p:sp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3470275" y="1916113"/>
            <a:ext cx="607218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(1/6.500 </a:t>
            </a:r>
            <a:r>
              <a:rPr lang="it-IT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births</a:t>
            </a: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)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90%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caused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by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maternal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non-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disjunction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M/F = 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¼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Only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2.5%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conceptions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are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completed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Of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these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, </a:t>
            </a: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33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% die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within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1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month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from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conception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,  </a:t>
            </a: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50%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within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2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months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Over </a:t>
            </a: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100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anomalies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Weight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below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the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norm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,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sucking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difficulties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Hypotonia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Hydrocephalus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,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epilepsy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Heart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defects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Hypoplasia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of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fingernails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Feet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with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prominent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heel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Crossed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legs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122884" name="Picture 4" descr="syndacty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060575"/>
            <a:ext cx="23796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5" descr="edwards-fi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3" y="4203700"/>
            <a:ext cx="312102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6902" name="Line 6"/>
          <p:cNvSpPr>
            <a:spLocks noChangeShapeType="1"/>
          </p:cNvSpPr>
          <p:nvPr/>
        </p:nvSpPr>
        <p:spPr bwMode="auto">
          <a:xfrm>
            <a:off x="819150" y="908050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0" y="584200"/>
            <a:ext cx="5121275" cy="704850"/>
          </a:xfrm>
        </p:spPr>
        <p:txBody>
          <a:bodyPr/>
          <a:lstStyle/>
          <a:p>
            <a:pPr algn="r" eaLnBrk="1" hangingPunct="1"/>
            <a:r>
              <a:rPr lang="it-IT" sz="2800" dirty="0" err="1" smtClean="0">
                <a:solidFill>
                  <a:srgbClr val="FFFF00"/>
                </a:solidFill>
              </a:rPr>
              <a:t>trisomy</a:t>
            </a:r>
            <a:r>
              <a:rPr lang="it-IT" sz="2800" dirty="0" smtClean="0">
                <a:solidFill>
                  <a:srgbClr val="FFFF00"/>
                </a:solidFill>
              </a:rPr>
              <a:t> 13  </a:t>
            </a:r>
            <a:r>
              <a:rPr lang="it-IT" sz="2800" dirty="0" err="1" smtClean="0">
                <a:solidFill>
                  <a:srgbClr val="FFFF00"/>
                </a:solidFill>
              </a:rPr>
              <a:t>Patau</a:t>
            </a:r>
            <a:r>
              <a:rPr lang="it-IT" sz="4000" dirty="0" smtClean="0">
                <a:solidFill>
                  <a:srgbClr val="FFFF00"/>
                </a:solidFill>
              </a:rPr>
              <a:t/>
            </a:r>
            <a:br>
              <a:rPr lang="it-IT" sz="4000" dirty="0" smtClean="0">
                <a:solidFill>
                  <a:srgbClr val="FFFF00"/>
                </a:solidFill>
              </a:rPr>
            </a:br>
            <a:endParaRPr lang="it-IT" sz="4000" dirty="0" smtClean="0">
              <a:solidFill>
                <a:srgbClr val="FFFF00"/>
              </a:solidFill>
            </a:endParaRPr>
          </a:p>
        </p:txBody>
      </p:sp>
      <p:sp>
        <p:nvSpPr>
          <p:cNvPr id="337923" name="Text Box 3"/>
          <p:cNvSpPr txBox="1">
            <a:spLocks noChangeArrowheads="1"/>
          </p:cNvSpPr>
          <p:nvPr/>
        </p:nvSpPr>
        <p:spPr bwMode="auto">
          <a:xfrm>
            <a:off x="3470275" y="1916113"/>
            <a:ext cx="607218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(1/12.000-20.000 </a:t>
            </a:r>
            <a:r>
              <a:rPr lang="it-IT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births</a:t>
            </a: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)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90%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caused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by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maternal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non-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disjunction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Only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2.5</a:t>
            </a: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%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conceptions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are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completed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>
              <a:buFontTx/>
              <a:buChar char="•"/>
              <a:defRPr/>
            </a:pP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Of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these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, </a:t>
            </a: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33% 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die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within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the first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month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, 50</a:t>
            </a: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%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within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2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months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Weight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below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the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norm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,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sucking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difficulties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Microcephaly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Blindness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and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deafness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Microphthalmia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/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anophthalmia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Labiopalatoschisis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>
                <a:solidFill>
                  <a:srgbClr val="FFFF00"/>
                </a:solidFill>
                <a:latin typeface="Tahoma" pitchFamily="34" charset="0"/>
              </a:rPr>
              <a:t>80%</a:t>
            </a: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Epilepsy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>
                <a:solidFill>
                  <a:srgbClr val="FFFF00"/>
                </a:solidFill>
                <a:latin typeface="Tahoma" pitchFamily="34" charset="0"/>
              </a:rPr>
              <a:t>C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ardiac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malformations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  <a:p>
            <a:pPr lvl="1">
              <a:buFontTx/>
              <a:buChar char="•"/>
              <a:defRPr/>
            </a:pP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Feet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with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prominent</a:t>
            </a:r>
            <a:r>
              <a:rPr lang="it-IT" sz="2000" dirty="0" smtClean="0">
                <a:solidFill>
                  <a:srgbClr val="FFFF00"/>
                </a:solidFill>
                <a:latin typeface="Tahoma" pitchFamily="34" charset="0"/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  <a:latin typeface="Tahoma" pitchFamily="34" charset="0"/>
              </a:rPr>
              <a:t>heel</a:t>
            </a:r>
            <a:endParaRPr lang="it-IT" sz="2000" dirty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123908" name="Picture 4" descr="juliette-email-f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333375"/>
            <a:ext cx="1974850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6" descr="Evan-4-0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25" y="188913"/>
            <a:ext cx="172243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4650" y="4292600"/>
            <a:ext cx="16541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8" descr="slide18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2513" y="4941888"/>
            <a:ext cx="2439987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9" descr="peri0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9675" y="2349500"/>
            <a:ext cx="1782763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30" name="Line 10"/>
          <p:cNvSpPr>
            <a:spLocks noChangeShapeType="1"/>
          </p:cNvSpPr>
          <p:nvPr/>
        </p:nvSpPr>
        <p:spPr bwMode="auto">
          <a:xfrm>
            <a:off x="5576888" y="908050"/>
            <a:ext cx="3675062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8" y="428625"/>
            <a:ext cx="8970962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79"/>
          <p:cNvGrpSpPr>
            <a:grpSpLocks/>
          </p:cNvGrpSpPr>
          <p:nvPr/>
        </p:nvGrpSpPr>
        <p:grpSpPr bwMode="auto">
          <a:xfrm>
            <a:off x="157163" y="1719263"/>
            <a:ext cx="4732337" cy="4616450"/>
            <a:chOff x="226" y="1083"/>
            <a:chExt cx="2752" cy="2908"/>
          </a:xfrm>
        </p:grpSpPr>
        <p:pic>
          <p:nvPicPr>
            <p:cNvPr id="54330" name="Picture 3" descr="human_karyotyp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6" y="1083"/>
              <a:ext cx="2752" cy="29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331" name="Rectangle 4"/>
            <p:cNvSpPr>
              <a:spLocks noChangeArrowheads="1"/>
            </p:cNvSpPr>
            <p:nvPr/>
          </p:nvSpPr>
          <p:spPr bwMode="auto">
            <a:xfrm>
              <a:off x="573" y="1152"/>
              <a:ext cx="152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32" name="Rectangle 5"/>
            <p:cNvSpPr>
              <a:spLocks noChangeArrowheads="1"/>
            </p:cNvSpPr>
            <p:nvPr/>
          </p:nvSpPr>
          <p:spPr bwMode="auto">
            <a:xfrm>
              <a:off x="997" y="1112"/>
              <a:ext cx="152" cy="8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33" name="Rectangle 6"/>
            <p:cNvSpPr>
              <a:spLocks noChangeArrowheads="1"/>
            </p:cNvSpPr>
            <p:nvPr/>
          </p:nvSpPr>
          <p:spPr bwMode="auto">
            <a:xfrm>
              <a:off x="1473" y="1105"/>
              <a:ext cx="152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34" name="Rectangle 7"/>
            <p:cNvSpPr>
              <a:spLocks noChangeArrowheads="1"/>
            </p:cNvSpPr>
            <p:nvPr/>
          </p:nvSpPr>
          <p:spPr bwMode="auto">
            <a:xfrm>
              <a:off x="2280" y="1097"/>
              <a:ext cx="152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35" name="Rectangle 8"/>
            <p:cNvSpPr>
              <a:spLocks noChangeArrowheads="1"/>
            </p:cNvSpPr>
            <p:nvPr/>
          </p:nvSpPr>
          <p:spPr bwMode="auto">
            <a:xfrm>
              <a:off x="2700" y="1105"/>
              <a:ext cx="152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36" name="Rectangle 9"/>
            <p:cNvSpPr>
              <a:spLocks noChangeArrowheads="1"/>
            </p:cNvSpPr>
            <p:nvPr/>
          </p:nvSpPr>
          <p:spPr bwMode="auto">
            <a:xfrm>
              <a:off x="501" y="1863"/>
              <a:ext cx="151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37" name="Rectangle 10"/>
            <p:cNvSpPr>
              <a:spLocks noChangeArrowheads="1"/>
            </p:cNvSpPr>
            <p:nvPr/>
          </p:nvSpPr>
          <p:spPr bwMode="auto">
            <a:xfrm>
              <a:off x="832" y="2024"/>
              <a:ext cx="151" cy="5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38" name="Rectangle 11"/>
            <p:cNvSpPr>
              <a:spLocks noChangeArrowheads="1"/>
            </p:cNvSpPr>
            <p:nvPr/>
          </p:nvSpPr>
          <p:spPr bwMode="auto">
            <a:xfrm>
              <a:off x="1208" y="2042"/>
              <a:ext cx="152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39" name="Rectangle 12"/>
            <p:cNvSpPr>
              <a:spLocks noChangeArrowheads="1"/>
            </p:cNvSpPr>
            <p:nvPr/>
          </p:nvSpPr>
          <p:spPr bwMode="auto">
            <a:xfrm>
              <a:off x="1552" y="2034"/>
              <a:ext cx="152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40" name="Rectangle 13"/>
            <p:cNvSpPr>
              <a:spLocks noChangeArrowheads="1"/>
            </p:cNvSpPr>
            <p:nvPr/>
          </p:nvSpPr>
          <p:spPr bwMode="auto">
            <a:xfrm>
              <a:off x="1890" y="2028"/>
              <a:ext cx="152" cy="5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41" name="Rectangle 14"/>
            <p:cNvSpPr>
              <a:spLocks noChangeArrowheads="1"/>
            </p:cNvSpPr>
            <p:nvPr/>
          </p:nvSpPr>
          <p:spPr bwMode="auto">
            <a:xfrm>
              <a:off x="2304" y="2006"/>
              <a:ext cx="152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42" name="Rectangle 15"/>
            <p:cNvSpPr>
              <a:spLocks noChangeArrowheads="1"/>
            </p:cNvSpPr>
            <p:nvPr/>
          </p:nvSpPr>
          <p:spPr bwMode="auto">
            <a:xfrm>
              <a:off x="2711" y="2034"/>
              <a:ext cx="152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43" name="Rectangle 16"/>
            <p:cNvSpPr>
              <a:spLocks noChangeArrowheads="1"/>
            </p:cNvSpPr>
            <p:nvPr/>
          </p:nvSpPr>
          <p:spPr bwMode="auto">
            <a:xfrm>
              <a:off x="452" y="2775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44" name="Rectangle 17"/>
            <p:cNvSpPr>
              <a:spLocks noChangeArrowheads="1"/>
            </p:cNvSpPr>
            <p:nvPr/>
          </p:nvSpPr>
          <p:spPr bwMode="auto">
            <a:xfrm>
              <a:off x="821" y="2779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45" name="Rectangle 18"/>
            <p:cNvSpPr>
              <a:spLocks noChangeArrowheads="1"/>
            </p:cNvSpPr>
            <p:nvPr/>
          </p:nvSpPr>
          <p:spPr bwMode="auto">
            <a:xfrm>
              <a:off x="1198" y="2760"/>
              <a:ext cx="151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46" name="Rectangle 19"/>
            <p:cNvSpPr>
              <a:spLocks noChangeArrowheads="1"/>
            </p:cNvSpPr>
            <p:nvPr/>
          </p:nvSpPr>
          <p:spPr bwMode="auto">
            <a:xfrm>
              <a:off x="1925" y="2742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47" name="Rectangle 20"/>
            <p:cNvSpPr>
              <a:spLocks noChangeArrowheads="1"/>
            </p:cNvSpPr>
            <p:nvPr/>
          </p:nvSpPr>
          <p:spPr bwMode="auto">
            <a:xfrm>
              <a:off x="2322" y="2767"/>
              <a:ext cx="151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48" name="Rectangle 21"/>
            <p:cNvSpPr>
              <a:spLocks noChangeArrowheads="1"/>
            </p:cNvSpPr>
            <p:nvPr/>
          </p:nvSpPr>
          <p:spPr bwMode="auto">
            <a:xfrm>
              <a:off x="2711" y="2793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49" name="Rectangle 22"/>
            <p:cNvSpPr>
              <a:spLocks noChangeArrowheads="1"/>
            </p:cNvSpPr>
            <p:nvPr/>
          </p:nvSpPr>
          <p:spPr bwMode="auto">
            <a:xfrm>
              <a:off x="446" y="3372"/>
              <a:ext cx="151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50" name="Rectangle 23"/>
            <p:cNvSpPr>
              <a:spLocks noChangeArrowheads="1"/>
            </p:cNvSpPr>
            <p:nvPr/>
          </p:nvSpPr>
          <p:spPr bwMode="auto">
            <a:xfrm>
              <a:off x="821" y="3354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51" name="Rectangle 24"/>
            <p:cNvSpPr>
              <a:spLocks noChangeArrowheads="1"/>
            </p:cNvSpPr>
            <p:nvPr/>
          </p:nvSpPr>
          <p:spPr bwMode="auto">
            <a:xfrm>
              <a:off x="1493" y="3344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52" name="Rectangle 25"/>
            <p:cNvSpPr>
              <a:spLocks noChangeArrowheads="1"/>
            </p:cNvSpPr>
            <p:nvPr/>
          </p:nvSpPr>
          <p:spPr bwMode="auto">
            <a:xfrm>
              <a:off x="1849" y="3369"/>
              <a:ext cx="151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53" name="Rectangle 26"/>
            <p:cNvSpPr>
              <a:spLocks noChangeArrowheads="1"/>
            </p:cNvSpPr>
            <p:nvPr/>
          </p:nvSpPr>
          <p:spPr bwMode="auto">
            <a:xfrm>
              <a:off x="2621" y="3333"/>
              <a:ext cx="152" cy="6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</p:grpSp>
      <p:grpSp>
        <p:nvGrpSpPr>
          <p:cNvPr id="54275" name="Group 80"/>
          <p:cNvGrpSpPr>
            <a:grpSpLocks noChangeAspect="1"/>
          </p:cNvGrpSpPr>
          <p:nvPr/>
        </p:nvGrpSpPr>
        <p:grpSpPr bwMode="auto">
          <a:xfrm>
            <a:off x="5240338" y="1268413"/>
            <a:ext cx="2847975" cy="2786062"/>
            <a:chOff x="3023" y="1083"/>
            <a:chExt cx="2751" cy="2916"/>
          </a:xfrm>
        </p:grpSpPr>
        <p:pic>
          <p:nvPicPr>
            <p:cNvPr id="54306" name="Picture 29" descr="human_karyotyp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23" y="1083"/>
              <a:ext cx="2751" cy="29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307" name="Rectangle 30"/>
            <p:cNvSpPr>
              <a:spLocks noChangeArrowheads="1"/>
            </p:cNvSpPr>
            <p:nvPr/>
          </p:nvSpPr>
          <p:spPr bwMode="auto">
            <a:xfrm>
              <a:off x="3370" y="1153"/>
              <a:ext cx="151" cy="8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08" name="Rectangle 31"/>
            <p:cNvSpPr>
              <a:spLocks noChangeArrowheads="1"/>
            </p:cNvSpPr>
            <p:nvPr/>
          </p:nvSpPr>
          <p:spPr bwMode="auto">
            <a:xfrm>
              <a:off x="3794" y="1113"/>
              <a:ext cx="151" cy="8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09" name="Rectangle 32"/>
            <p:cNvSpPr>
              <a:spLocks noChangeArrowheads="1"/>
            </p:cNvSpPr>
            <p:nvPr/>
          </p:nvSpPr>
          <p:spPr bwMode="auto">
            <a:xfrm>
              <a:off x="4270" y="1105"/>
              <a:ext cx="151" cy="8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10" name="Rectangle 33"/>
            <p:cNvSpPr>
              <a:spLocks noChangeArrowheads="1"/>
            </p:cNvSpPr>
            <p:nvPr/>
          </p:nvSpPr>
          <p:spPr bwMode="auto">
            <a:xfrm>
              <a:off x="5076" y="1097"/>
              <a:ext cx="152" cy="8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11" name="Rectangle 34"/>
            <p:cNvSpPr>
              <a:spLocks noChangeArrowheads="1"/>
            </p:cNvSpPr>
            <p:nvPr/>
          </p:nvSpPr>
          <p:spPr bwMode="auto">
            <a:xfrm>
              <a:off x="5496" y="1105"/>
              <a:ext cx="152" cy="8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12" name="Rectangle 35"/>
            <p:cNvSpPr>
              <a:spLocks noChangeArrowheads="1"/>
            </p:cNvSpPr>
            <p:nvPr/>
          </p:nvSpPr>
          <p:spPr bwMode="auto">
            <a:xfrm>
              <a:off x="3297" y="1865"/>
              <a:ext cx="152" cy="8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13" name="Rectangle 36"/>
            <p:cNvSpPr>
              <a:spLocks noChangeArrowheads="1"/>
            </p:cNvSpPr>
            <p:nvPr/>
          </p:nvSpPr>
          <p:spPr bwMode="auto">
            <a:xfrm>
              <a:off x="3629" y="2026"/>
              <a:ext cx="151" cy="5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14" name="Rectangle 37"/>
            <p:cNvSpPr>
              <a:spLocks noChangeArrowheads="1"/>
            </p:cNvSpPr>
            <p:nvPr/>
          </p:nvSpPr>
          <p:spPr bwMode="auto">
            <a:xfrm>
              <a:off x="4005" y="2045"/>
              <a:ext cx="151" cy="5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15" name="Rectangle 38"/>
            <p:cNvSpPr>
              <a:spLocks noChangeArrowheads="1"/>
            </p:cNvSpPr>
            <p:nvPr/>
          </p:nvSpPr>
          <p:spPr bwMode="auto">
            <a:xfrm>
              <a:off x="4349" y="2037"/>
              <a:ext cx="151" cy="5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16" name="Rectangle 39"/>
            <p:cNvSpPr>
              <a:spLocks noChangeArrowheads="1"/>
            </p:cNvSpPr>
            <p:nvPr/>
          </p:nvSpPr>
          <p:spPr bwMode="auto">
            <a:xfrm>
              <a:off x="4687" y="2030"/>
              <a:ext cx="151" cy="5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17" name="Rectangle 40"/>
            <p:cNvSpPr>
              <a:spLocks noChangeArrowheads="1"/>
            </p:cNvSpPr>
            <p:nvPr/>
          </p:nvSpPr>
          <p:spPr bwMode="auto">
            <a:xfrm>
              <a:off x="5101" y="2009"/>
              <a:ext cx="151" cy="5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18" name="Rectangle 41"/>
            <p:cNvSpPr>
              <a:spLocks noChangeArrowheads="1"/>
            </p:cNvSpPr>
            <p:nvPr/>
          </p:nvSpPr>
          <p:spPr bwMode="auto">
            <a:xfrm>
              <a:off x="5507" y="2037"/>
              <a:ext cx="152" cy="5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19" name="Rectangle 42"/>
            <p:cNvSpPr>
              <a:spLocks noChangeArrowheads="1"/>
            </p:cNvSpPr>
            <p:nvPr/>
          </p:nvSpPr>
          <p:spPr bwMode="auto">
            <a:xfrm>
              <a:off x="3249" y="2779"/>
              <a:ext cx="152" cy="3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20" name="Rectangle 43"/>
            <p:cNvSpPr>
              <a:spLocks noChangeArrowheads="1"/>
            </p:cNvSpPr>
            <p:nvPr/>
          </p:nvSpPr>
          <p:spPr bwMode="auto">
            <a:xfrm>
              <a:off x="3618" y="2783"/>
              <a:ext cx="152" cy="3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21" name="Rectangle 44"/>
            <p:cNvSpPr>
              <a:spLocks noChangeArrowheads="1"/>
            </p:cNvSpPr>
            <p:nvPr/>
          </p:nvSpPr>
          <p:spPr bwMode="auto">
            <a:xfrm>
              <a:off x="3994" y="2765"/>
              <a:ext cx="152" cy="3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22" name="Rectangle 45"/>
            <p:cNvSpPr>
              <a:spLocks noChangeArrowheads="1"/>
            </p:cNvSpPr>
            <p:nvPr/>
          </p:nvSpPr>
          <p:spPr bwMode="auto">
            <a:xfrm>
              <a:off x="4721" y="2746"/>
              <a:ext cx="152" cy="3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23" name="Rectangle 46"/>
            <p:cNvSpPr>
              <a:spLocks noChangeArrowheads="1"/>
            </p:cNvSpPr>
            <p:nvPr/>
          </p:nvSpPr>
          <p:spPr bwMode="auto">
            <a:xfrm>
              <a:off x="5118" y="2772"/>
              <a:ext cx="151" cy="3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24" name="Rectangle 47"/>
            <p:cNvSpPr>
              <a:spLocks noChangeArrowheads="1"/>
            </p:cNvSpPr>
            <p:nvPr/>
          </p:nvSpPr>
          <p:spPr bwMode="auto">
            <a:xfrm>
              <a:off x="5507" y="2798"/>
              <a:ext cx="152" cy="3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25" name="Rectangle 48"/>
            <p:cNvSpPr>
              <a:spLocks noChangeArrowheads="1"/>
            </p:cNvSpPr>
            <p:nvPr/>
          </p:nvSpPr>
          <p:spPr bwMode="auto">
            <a:xfrm>
              <a:off x="3242" y="3379"/>
              <a:ext cx="152" cy="3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26" name="Rectangle 49"/>
            <p:cNvSpPr>
              <a:spLocks noChangeArrowheads="1"/>
            </p:cNvSpPr>
            <p:nvPr/>
          </p:nvSpPr>
          <p:spPr bwMode="auto">
            <a:xfrm>
              <a:off x="3618" y="3360"/>
              <a:ext cx="152" cy="3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27" name="Rectangle 50"/>
            <p:cNvSpPr>
              <a:spLocks noChangeArrowheads="1"/>
            </p:cNvSpPr>
            <p:nvPr/>
          </p:nvSpPr>
          <p:spPr bwMode="auto">
            <a:xfrm>
              <a:off x="4290" y="3350"/>
              <a:ext cx="151" cy="3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28" name="Rectangle 51"/>
            <p:cNvSpPr>
              <a:spLocks noChangeArrowheads="1"/>
            </p:cNvSpPr>
            <p:nvPr/>
          </p:nvSpPr>
          <p:spPr bwMode="auto">
            <a:xfrm>
              <a:off x="4645" y="3376"/>
              <a:ext cx="152" cy="3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29" name="Rectangle 52"/>
            <p:cNvSpPr>
              <a:spLocks noChangeArrowheads="1"/>
            </p:cNvSpPr>
            <p:nvPr/>
          </p:nvSpPr>
          <p:spPr bwMode="auto">
            <a:xfrm>
              <a:off x="5132" y="3339"/>
              <a:ext cx="152" cy="6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</p:grpSp>
      <p:sp>
        <p:nvSpPr>
          <p:cNvPr id="54276" name="Text Box 78"/>
          <p:cNvSpPr txBox="1">
            <a:spLocks noChangeArrowheads="1"/>
          </p:cNvSpPr>
          <p:nvPr/>
        </p:nvSpPr>
        <p:spPr bwMode="auto">
          <a:xfrm>
            <a:off x="2411413" y="142875"/>
            <a:ext cx="54149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The sperm decides the sex of the offspring</a:t>
            </a:r>
          </a:p>
        </p:txBody>
      </p:sp>
      <p:sp>
        <p:nvSpPr>
          <p:cNvPr id="54277" name="Oval 81"/>
          <p:cNvSpPr>
            <a:spLocks noChangeArrowheads="1"/>
          </p:cNvSpPr>
          <p:nvPr/>
        </p:nvSpPr>
        <p:spPr bwMode="auto">
          <a:xfrm>
            <a:off x="3632200" y="5254625"/>
            <a:ext cx="487363" cy="985838"/>
          </a:xfrm>
          <a:prstGeom prst="ellipse">
            <a:avLst/>
          </a:prstGeom>
          <a:noFill/>
          <a:ln w="9525">
            <a:solidFill>
              <a:srgbClr val="CC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0" hangingPunct="0"/>
            <a:endParaRPr lang="it-IT"/>
          </a:p>
        </p:txBody>
      </p:sp>
      <p:sp>
        <p:nvSpPr>
          <p:cNvPr id="54278" name="Oval 82"/>
          <p:cNvSpPr>
            <a:spLocks noChangeArrowheads="1"/>
          </p:cNvSpPr>
          <p:nvPr/>
        </p:nvSpPr>
        <p:spPr bwMode="auto">
          <a:xfrm>
            <a:off x="9029700" y="5264150"/>
            <a:ext cx="485775" cy="985838"/>
          </a:xfrm>
          <a:prstGeom prst="ellipse">
            <a:avLst/>
          </a:prstGeom>
          <a:noFill/>
          <a:ln w="9525">
            <a:solidFill>
              <a:srgbClr val="CC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 eaLnBrk="0" hangingPunct="0"/>
            <a:endParaRPr lang="it-IT"/>
          </a:p>
        </p:txBody>
      </p:sp>
      <p:pic>
        <p:nvPicPr>
          <p:cNvPr id="54279" name="Picture 86" descr="gamm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4813" y="-36513"/>
            <a:ext cx="1757362" cy="203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88" descr="bw1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9456" r="56685" b="32610"/>
          <a:stretch>
            <a:fillRect/>
          </a:stretch>
        </p:blipFill>
        <p:spPr bwMode="auto">
          <a:xfrm>
            <a:off x="123825" y="28575"/>
            <a:ext cx="1560513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81" name="Group 79"/>
          <p:cNvGrpSpPr>
            <a:grpSpLocks noChangeAspect="1"/>
          </p:cNvGrpSpPr>
          <p:nvPr/>
        </p:nvGrpSpPr>
        <p:grpSpPr bwMode="auto">
          <a:xfrm>
            <a:off x="6824663" y="3994150"/>
            <a:ext cx="2936875" cy="2863850"/>
            <a:chOff x="226" y="1083"/>
            <a:chExt cx="2752" cy="2908"/>
          </a:xfrm>
        </p:grpSpPr>
        <p:pic>
          <p:nvPicPr>
            <p:cNvPr id="54282" name="Picture 3" descr="human_karyotyp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6" y="1083"/>
              <a:ext cx="2752" cy="29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283" name="Rectangle 4"/>
            <p:cNvSpPr>
              <a:spLocks noChangeArrowheads="1"/>
            </p:cNvSpPr>
            <p:nvPr/>
          </p:nvSpPr>
          <p:spPr bwMode="auto">
            <a:xfrm>
              <a:off x="573" y="1152"/>
              <a:ext cx="152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84" name="Rectangle 5"/>
            <p:cNvSpPr>
              <a:spLocks noChangeArrowheads="1"/>
            </p:cNvSpPr>
            <p:nvPr/>
          </p:nvSpPr>
          <p:spPr bwMode="auto">
            <a:xfrm>
              <a:off x="997" y="1112"/>
              <a:ext cx="152" cy="81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85" name="Rectangle 6"/>
            <p:cNvSpPr>
              <a:spLocks noChangeArrowheads="1"/>
            </p:cNvSpPr>
            <p:nvPr/>
          </p:nvSpPr>
          <p:spPr bwMode="auto">
            <a:xfrm>
              <a:off x="1473" y="1105"/>
              <a:ext cx="152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86" name="Rectangle 7"/>
            <p:cNvSpPr>
              <a:spLocks noChangeArrowheads="1"/>
            </p:cNvSpPr>
            <p:nvPr/>
          </p:nvSpPr>
          <p:spPr bwMode="auto">
            <a:xfrm>
              <a:off x="2280" y="1097"/>
              <a:ext cx="152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87" name="Rectangle 8"/>
            <p:cNvSpPr>
              <a:spLocks noChangeArrowheads="1"/>
            </p:cNvSpPr>
            <p:nvPr/>
          </p:nvSpPr>
          <p:spPr bwMode="auto">
            <a:xfrm>
              <a:off x="2700" y="1105"/>
              <a:ext cx="152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88" name="Rectangle 9"/>
            <p:cNvSpPr>
              <a:spLocks noChangeArrowheads="1"/>
            </p:cNvSpPr>
            <p:nvPr/>
          </p:nvSpPr>
          <p:spPr bwMode="auto">
            <a:xfrm>
              <a:off x="501" y="1863"/>
              <a:ext cx="151" cy="80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89" name="Rectangle 10"/>
            <p:cNvSpPr>
              <a:spLocks noChangeArrowheads="1"/>
            </p:cNvSpPr>
            <p:nvPr/>
          </p:nvSpPr>
          <p:spPr bwMode="auto">
            <a:xfrm>
              <a:off x="832" y="2024"/>
              <a:ext cx="151" cy="5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90" name="Rectangle 11"/>
            <p:cNvSpPr>
              <a:spLocks noChangeArrowheads="1"/>
            </p:cNvSpPr>
            <p:nvPr/>
          </p:nvSpPr>
          <p:spPr bwMode="auto">
            <a:xfrm>
              <a:off x="1208" y="2042"/>
              <a:ext cx="152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91" name="Rectangle 12"/>
            <p:cNvSpPr>
              <a:spLocks noChangeArrowheads="1"/>
            </p:cNvSpPr>
            <p:nvPr/>
          </p:nvSpPr>
          <p:spPr bwMode="auto">
            <a:xfrm>
              <a:off x="1552" y="2034"/>
              <a:ext cx="152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92" name="Rectangle 13"/>
            <p:cNvSpPr>
              <a:spLocks noChangeArrowheads="1"/>
            </p:cNvSpPr>
            <p:nvPr/>
          </p:nvSpPr>
          <p:spPr bwMode="auto">
            <a:xfrm>
              <a:off x="1890" y="2028"/>
              <a:ext cx="152" cy="5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93" name="Rectangle 14"/>
            <p:cNvSpPr>
              <a:spLocks noChangeArrowheads="1"/>
            </p:cNvSpPr>
            <p:nvPr/>
          </p:nvSpPr>
          <p:spPr bwMode="auto">
            <a:xfrm>
              <a:off x="2304" y="2006"/>
              <a:ext cx="152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94" name="Rectangle 15"/>
            <p:cNvSpPr>
              <a:spLocks noChangeArrowheads="1"/>
            </p:cNvSpPr>
            <p:nvPr/>
          </p:nvSpPr>
          <p:spPr bwMode="auto">
            <a:xfrm>
              <a:off x="2711" y="2034"/>
              <a:ext cx="152" cy="57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95" name="Rectangle 16"/>
            <p:cNvSpPr>
              <a:spLocks noChangeArrowheads="1"/>
            </p:cNvSpPr>
            <p:nvPr/>
          </p:nvSpPr>
          <p:spPr bwMode="auto">
            <a:xfrm>
              <a:off x="452" y="2775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96" name="Rectangle 17"/>
            <p:cNvSpPr>
              <a:spLocks noChangeArrowheads="1"/>
            </p:cNvSpPr>
            <p:nvPr/>
          </p:nvSpPr>
          <p:spPr bwMode="auto">
            <a:xfrm>
              <a:off x="821" y="2779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97" name="Rectangle 18"/>
            <p:cNvSpPr>
              <a:spLocks noChangeArrowheads="1"/>
            </p:cNvSpPr>
            <p:nvPr/>
          </p:nvSpPr>
          <p:spPr bwMode="auto">
            <a:xfrm>
              <a:off x="1198" y="2760"/>
              <a:ext cx="151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98" name="Rectangle 19"/>
            <p:cNvSpPr>
              <a:spLocks noChangeArrowheads="1"/>
            </p:cNvSpPr>
            <p:nvPr/>
          </p:nvSpPr>
          <p:spPr bwMode="auto">
            <a:xfrm>
              <a:off x="1925" y="2742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299" name="Rectangle 20"/>
            <p:cNvSpPr>
              <a:spLocks noChangeArrowheads="1"/>
            </p:cNvSpPr>
            <p:nvPr/>
          </p:nvSpPr>
          <p:spPr bwMode="auto">
            <a:xfrm>
              <a:off x="2322" y="2767"/>
              <a:ext cx="151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00" name="Rectangle 21"/>
            <p:cNvSpPr>
              <a:spLocks noChangeArrowheads="1"/>
            </p:cNvSpPr>
            <p:nvPr/>
          </p:nvSpPr>
          <p:spPr bwMode="auto">
            <a:xfrm>
              <a:off x="2711" y="2793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01" name="Rectangle 22"/>
            <p:cNvSpPr>
              <a:spLocks noChangeArrowheads="1"/>
            </p:cNvSpPr>
            <p:nvPr/>
          </p:nvSpPr>
          <p:spPr bwMode="auto">
            <a:xfrm>
              <a:off x="446" y="3372"/>
              <a:ext cx="151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02" name="Rectangle 23"/>
            <p:cNvSpPr>
              <a:spLocks noChangeArrowheads="1"/>
            </p:cNvSpPr>
            <p:nvPr/>
          </p:nvSpPr>
          <p:spPr bwMode="auto">
            <a:xfrm>
              <a:off x="821" y="3354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03" name="Rectangle 24"/>
            <p:cNvSpPr>
              <a:spLocks noChangeArrowheads="1"/>
            </p:cNvSpPr>
            <p:nvPr/>
          </p:nvSpPr>
          <p:spPr bwMode="auto">
            <a:xfrm>
              <a:off x="1493" y="3344"/>
              <a:ext cx="152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04" name="Rectangle 25"/>
            <p:cNvSpPr>
              <a:spLocks noChangeArrowheads="1"/>
            </p:cNvSpPr>
            <p:nvPr/>
          </p:nvSpPr>
          <p:spPr bwMode="auto">
            <a:xfrm>
              <a:off x="1849" y="3369"/>
              <a:ext cx="151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  <p:sp>
          <p:nvSpPr>
            <p:cNvPr id="54305" name="Rectangle 26"/>
            <p:cNvSpPr>
              <a:spLocks noChangeArrowheads="1"/>
            </p:cNvSpPr>
            <p:nvPr/>
          </p:nvSpPr>
          <p:spPr bwMode="auto">
            <a:xfrm>
              <a:off x="2621" y="3333"/>
              <a:ext cx="152" cy="6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1" eaLnBrk="0" hangingPunct="0"/>
              <a:endParaRPr lang="it-IT"/>
            </a:p>
          </p:txBody>
        </p:sp>
      </p:grp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742950" y="0"/>
            <a:ext cx="8420100" cy="1143000"/>
          </a:xfrm>
        </p:spPr>
        <p:txBody>
          <a:bodyPr/>
          <a:lstStyle/>
          <a:p>
            <a:r>
              <a:rPr lang="it-IT" sz="5400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Turner </a:t>
            </a:r>
            <a:r>
              <a:rPr lang="it-IT" sz="5400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syndrome</a:t>
            </a:r>
            <a:endParaRPr lang="it-IT" sz="80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15925" y="1773238"/>
            <a:ext cx="4127500" cy="4648200"/>
          </a:xfrm>
        </p:spPr>
      </p:pic>
      <p:sp>
        <p:nvSpPr>
          <p:cNvPr id="410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200650" y="1988840"/>
            <a:ext cx="4127500" cy="4114800"/>
          </a:xfrm>
        </p:spPr>
        <p:txBody>
          <a:bodyPr/>
          <a:lstStyle/>
          <a:p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Short stature</a:t>
            </a:r>
          </a:p>
          <a:p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Pterygium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colli</a:t>
            </a:r>
          </a:p>
          <a:p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Shield</a:t>
            </a:r>
            <a:r>
              <a:rPr lang="it-IT" sz="3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shaped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thorax</a:t>
            </a:r>
            <a:endParaRPr lang="it-IT" sz="3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Elbow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deformity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cubitus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valgus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Poor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breast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development</a:t>
            </a:r>
            <a:endParaRPr lang="it-IT" sz="3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45638" y="0"/>
            <a:ext cx="3603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366865"/>
              </p:ext>
            </p:extLst>
          </p:nvPr>
        </p:nvGraphicFramePr>
        <p:xfrm>
          <a:off x="8482013" y="1196752"/>
          <a:ext cx="1171575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2" name="Immagine bitmap" r:id="rId6" imgW="1171429" imgH="1171429" progId="PBrush">
                  <p:embed/>
                </p:oleObj>
              </mc:Choice>
              <mc:Fallback>
                <p:oleObj name="Immagine bitmap" r:id="rId6" imgW="1171429" imgH="1171429" progId="PBrush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2013" y="1196752"/>
                        <a:ext cx="1171575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515350" cy="417512"/>
          </a:xfrm>
        </p:spPr>
        <p:txBody>
          <a:bodyPr/>
          <a:lstStyle/>
          <a:p>
            <a:pPr algn="r" eaLnBrk="1" hangingPunct="1"/>
            <a:r>
              <a:rPr lang="it-IT" sz="2800" dirty="0" smtClean="0">
                <a:solidFill>
                  <a:srgbClr val="FFFF00"/>
                </a:solidFill>
              </a:rPr>
              <a:t> X </a:t>
            </a:r>
            <a:r>
              <a:rPr lang="it-IT" sz="2800" dirty="0" err="1" smtClean="0">
                <a:solidFill>
                  <a:srgbClr val="FFFF00"/>
                </a:solidFill>
              </a:rPr>
              <a:t>monosomy</a:t>
            </a:r>
            <a:r>
              <a:rPr lang="it-IT" sz="2800" dirty="0" smtClean="0">
                <a:solidFill>
                  <a:srgbClr val="FFFF00"/>
                </a:solidFill>
              </a:rPr>
              <a:t> (45,X0) Turner</a:t>
            </a:r>
          </a:p>
        </p:txBody>
      </p:sp>
      <p:pic>
        <p:nvPicPr>
          <p:cNvPr id="125956" name="Picture 4" descr="TURN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200" y="1412875"/>
            <a:ext cx="282257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09" name="Line 5"/>
          <p:cNvSpPr>
            <a:spLocks noChangeShapeType="1"/>
          </p:cNvSpPr>
          <p:nvPr/>
        </p:nvSpPr>
        <p:spPr bwMode="auto">
          <a:xfrm>
            <a:off x="584200" y="836613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44888" y="980728"/>
            <a:ext cx="5385048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</a:rPr>
              <a:t>Takes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its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name</a:t>
            </a:r>
            <a:r>
              <a:rPr lang="it-IT" dirty="0">
                <a:solidFill>
                  <a:srgbClr val="FFFF00"/>
                </a:solidFill>
              </a:rPr>
              <a:t> from the </a:t>
            </a:r>
            <a:r>
              <a:rPr lang="it-IT" dirty="0" err="1">
                <a:solidFill>
                  <a:srgbClr val="FFFF00"/>
                </a:solidFill>
              </a:rPr>
              <a:t>endocrinologist</a:t>
            </a:r>
            <a:r>
              <a:rPr lang="it-IT" dirty="0">
                <a:solidFill>
                  <a:srgbClr val="FFFF00"/>
                </a:solidFill>
              </a:rPr>
              <a:t> Henry Turner </a:t>
            </a:r>
            <a:r>
              <a:rPr lang="it-IT" dirty="0" err="1">
                <a:solidFill>
                  <a:srgbClr val="FFFF00"/>
                </a:solidFill>
              </a:rPr>
              <a:t>who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described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it</a:t>
            </a:r>
            <a:r>
              <a:rPr lang="it-IT" dirty="0">
                <a:solidFill>
                  <a:srgbClr val="FFFF00"/>
                </a:solidFill>
              </a:rPr>
              <a:t> in </a:t>
            </a:r>
            <a:r>
              <a:rPr lang="it-IT" dirty="0" smtClean="0">
                <a:solidFill>
                  <a:srgbClr val="FFFF00"/>
                </a:solidFill>
              </a:rPr>
              <a:t>1938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Turner </a:t>
            </a:r>
            <a:r>
              <a:rPr lang="it-IT" dirty="0" err="1">
                <a:solidFill>
                  <a:srgbClr val="FFFF00"/>
                </a:solidFill>
              </a:rPr>
              <a:t>syndrome</a:t>
            </a:r>
            <a:r>
              <a:rPr lang="it-IT" dirty="0">
                <a:solidFill>
                  <a:srgbClr val="FFFF00"/>
                </a:solidFill>
              </a:rPr>
              <a:t> (TS) </a:t>
            </a:r>
            <a:r>
              <a:rPr lang="it-IT" dirty="0" err="1">
                <a:solidFill>
                  <a:srgbClr val="FFFF00"/>
                </a:solidFill>
              </a:rPr>
              <a:t>defines</a:t>
            </a:r>
            <a:r>
              <a:rPr lang="it-IT" dirty="0">
                <a:solidFill>
                  <a:srgbClr val="FFFF00"/>
                </a:solidFill>
              </a:rPr>
              <a:t> a </a:t>
            </a:r>
            <a:r>
              <a:rPr lang="it-IT" dirty="0" err="1">
                <a:solidFill>
                  <a:srgbClr val="FFFF00"/>
                </a:solidFill>
              </a:rPr>
              <a:t>complex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female</a:t>
            </a:r>
            <a:r>
              <a:rPr lang="it-IT" dirty="0">
                <a:solidFill>
                  <a:srgbClr val="FFFF00"/>
                </a:solidFill>
              </a:rPr>
              <a:t> human </a:t>
            </a:r>
            <a:r>
              <a:rPr lang="it-IT" dirty="0" err="1">
                <a:solidFill>
                  <a:srgbClr val="FFFF00"/>
                </a:solidFill>
              </a:rPr>
              <a:t>phenotype</a:t>
            </a:r>
            <a:r>
              <a:rPr lang="it-IT" dirty="0">
                <a:solidFill>
                  <a:srgbClr val="FFFF00"/>
                </a:solidFill>
              </a:rPr>
              <a:t>, due to complete or </a:t>
            </a:r>
            <a:r>
              <a:rPr lang="it-IT" dirty="0" err="1">
                <a:solidFill>
                  <a:srgbClr val="FFFF00"/>
                </a:solidFill>
              </a:rPr>
              <a:t>partial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absence</a:t>
            </a:r>
            <a:r>
              <a:rPr lang="it-IT" dirty="0">
                <a:solidFill>
                  <a:srgbClr val="FFFF00"/>
                </a:solidFill>
              </a:rPr>
              <a:t> of the </a:t>
            </a:r>
            <a:r>
              <a:rPr lang="it-IT" dirty="0" err="1">
                <a:solidFill>
                  <a:srgbClr val="FFFF00"/>
                </a:solidFill>
              </a:rPr>
              <a:t>second</a:t>
            </a:r>
            <a:r>
              <a:rPr lang="it-IT" dirty="0">
                <a:solidFill>
                  <a:srgbClr val="FFFF00"/>
                </a:solidFill>
              </a:rPr>
              <a:t> sex </a:t>
            </a:r>
            <a:r>
              <a:rPr lang="it-IT" dirty="0" err="1" smtClean="0">
                <a:solidFill>
                  <a:srgbClr val="FFFF00"/>
                </a:solidFill>
              </a:rPr>
              <a:t>chromosome</a:t>
            </a:r>
            <a:endParaRPr lang="it-IT" dirty="0" smtClean="0">
              <a:solidFill>
                <a:srgbClr val="FFFF0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 err="1">
                <a:solidFill>
                  <a:srgbClr val="FFFF00"/>
                </a:solidFill>
              </a:rPr>
              <a:t>Depends</a:t>
            </a:r>
            <a:r>
              <a:rPr lang="it-IT" dirty="0">
                <a:solidFill>
                  <a:srgbClr val="FFFF00"/>
                </a:solidFill>
              </a:rPr>
              <a:t> on a </a:t>
            </a:r>
            <a:r>
              <a:rPr lang="it-IT" dirty="0" err="1">
                <a:solidFill>
                  <a:srgbClr val="FFFF00"/>
                </a:solidFill>
              </a:rPr>
              <a:t>mistake</a:t>
            </a:r>
            <a:r>
              <a:rPr lang="it-IT" dirty="0">
                <a:solidFill>
                  <a:srgbClr val="FFFF00"/>
                </a:solidFill>
              </a:rPr>
              <a:t> in </a:t>
            </a:r>
            <a:r>
              <a:rPr lang="it-IT" dirty="0" err="1">
                <a:solidFill>
                  <a:srgbClr val="FFFF00"/>
                </a:solidFill>
              </a:rPr>
              <a:t>spermatogenesis</a:t>
            </a:r>
            <a:r>
              <a:rPr lang="it-IT" dirty="0">
                <a:solidFill>
                  <a:srgbClr val="FFFF00"/>
                </a:solidFill>
              </a:rPr>
              <a:t> in 80% of </a:t>
            </a:r>
            <a:r>
              <a:rPr lang="it-IT" dirty="0" err="1">
                <a:solidFill>
                  <a:srgbClr val="FFFF00"/>
                </a:solidFill>
              </a:rPr>
              <a:t>cases</a:t>
            </a:r>
            <a:r>
              <a:rPr lang="it-IT" dirty="0">
                <a:solidFill>
                  <a:srgbClr val="FFFF00"/>
                </a:solidFill>
              </a:rPr>
              <a:t> and </a:t>
            </a:r>
            <a:r>
              <a:rPr lang="it-IT" dirty="0" err="1">
                <a:solidFill>
                  <a:srgbClr val="FFFF00"/>
                </a:solidFill>
              </a:rPr>
              <a:t>does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not</a:t>
            </a:r>
            <a:r>
              <a:rPr lang="it-IT" dirty="0">
                <a:solidFill>
                  <a:srgbClr val="FFFF00"/>
                </a:solidFill>
              </a:rPr>
              <a:t> correlate with </a:t>
            </a:r>
            <a:r>
              <a:rPr lang="it-IT" dirty="0" err="1">
                <a:solidFill>
                  <a:srgbClr val="FFFF00"/>
                </a:solidFill>
              </a:rPr>
              <a:t>parental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age</a:t>
            </a:r>
            <a:endParaRPr lang="it-IT" dirty="0" smtClean="0">
              <a:solidFill>
                <a:srgbClr val="FFFF0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A </a:t>
            </a:r>
            <a:r>
              <a:rPr lang="it-IT" dirty="0" err="1">
                <a:solidFill>
                  <a:srgbClr val="FFFF00"/>
                </a:solidFill>
              </a:rPr>
              <a:t>previous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child</a:t>
            </a:r>
            <a:r>
              <a:rPr lang="it-IT" dirty="0">
                <a:solidFill>
                  <a:srgbClr val="FFFF00"/>
                </a:solidFill>
              </a:rPr>
              <a:t> with TS </a:t>
            </a:r>
            <a:r>
              <a:rPr lang="it-IT" dirty="0" err="1">
                <a:solidFill>
                  <a:srgbClr val="FFFF00"/>
                </a:solidFill>
              </a:rPr>
              <a:t>does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not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increase</a:t>
            </a:r>
            <a:r>
              <a:rPr lang="it-IT" dirty="0">
                <a:solidFill>
                  <a:srgbClr val="FFFF00"/>
                </a:solidFill>
              </a:rPr>
              <a:t> the </a:t>
            </a:r>
            <a:r>
              <a:rPr lang="it-IT" dirty="0" err="1" smtClean="0">
                <a:solidFill>
                  <a:srgbClr val="FFFF00"/>
                </a:solidFill>
              </a:rPr>
              <a:t>reproductive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risk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expected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for an </a:t>
            </a:r>
            <a:r>
              <a:rPr lang="it-IT" dirty="0" err="1">
                <a:solidFill>
                  <a:srgbClr val="FFFF00"/>
                </a:solidFill>
              </a:rPr>
              <a:t>age-matched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couple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515350" cy="417512"/>
          </a:xfrm>
        </p:spPr>
        <p:txBody>
          <a:bodyPr/>
          <a:lstStyle/>
          <a:p>
            <a:pPr algn="r" eaLnBrk="1" hangingPunct="1"/>
            <a:r>
              <a:rPr lang="it-IT" sz="2800" dirty="0" smtClean="0">
                <a:solidFill>
                  <a:srgbClr val="FFFF00"/>
                </a:solidFill>
              </a:rPr>
              <a:t>X </a:t>
            </a:r>
            <a:r>
              <a:rPr lang="it-IT" sz="2800" dirty="0" err="1" smtClean="0">
                <a:solidFill>
                  <a:srgbClr val="FFFF00"/>
                </a:solidFill>
              </a:rPr>
              <a:t>monosomy</a:t>
            </a:r>
            <a:r>
              <a:rPr lang="it-IT" sz="2800" dirty="0" smtClean="0">
                <a:solidFill>
                  <a:srgbClr val="FFFF00"/>
                </a:solidFill>
              </a:rPr>
              <a:t> (45,X0) Turner</a:t>
            </a:r>
          </a:p>
        </p:txBody>
      </p:sp>
      <p:sp>
        <p:nvSpPr>
          <p:cNvPr id="355332" name="Line 4"/>
          <p:cNvSpPr>
            <a:spLocks noChangeShapeType="1"/>
          </p:cNvSpPr>
          <p:nvPr/>
        </p:nvSpPr>
        <p:spPr bwMode="auto">
          <a:xfrm>
            <a:off x="584200" y="836613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6981" name="Picture 5" descr="turnersyndr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838" y="2060575"/>
            <a:ext cx="27971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440832" y="908720"/>
            <a:ext cx="5976664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FFFF00"/>
                </a:solidFill>
              </a:rPr>
              <a:t>It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is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>
                <a:solidFill>
                  <a:srgbClr val="FFFF00"/>
                </a:solidFill>
              </a:rPr>
              <a:t>the </a:t>
            </a:r>
            <a:r>
              <a:rPr lang="it-IT" dirty="0" err="1">
                <a:solidFill>
                  <a:srgbClr val="FFFF00"/>
                </a:solidFill>
              </a:rPr>
              <a:t>only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monosomy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compatible</a:t>
            </a:r>
            <a:r>
              <a:rPr lang="it-IT" dirty="0">
                <a:solidFill>
                  <a:srgbClr val="FFFF00"/>
                </a:solidFill>
              </a:rPr>
              <a:t> with </a:t>
            </a:r>
            <a:r>
              <a:rPr lang="it-IT" dirty="0" smtClean="0">
                <a:solidFill>
                  <a:srgbClr val="FFFF00"/>
                </a:solidFill>
              </a:rPr>
              <a:t>life, </a:t>
            </a:r>
            <a:r>
              <a:rPr lang="it-IT" dirty="0" err="1">
                <a:solidFill>
                  <a:srgbClr val="FFFF00"/>
                </a:solidFill>
              </a:rPr>
              <a:t>but</a:t>
            </a:r>
            <a:r>
              <a:rPr lang="it-IT" dirty="0">
                <a:solidFill>
                  <a:srgbClr val="FFFF00"/>
                </a:solidFill>
              </a:rPr>
              <a:t> 98% of </a:t>
            </a:r>
            <a:r>
              <a:rPr lang="it-IT" dirty="0" err="1">
                <a:solidFill>
                  <a:srgbClr val="FFFF00"/>
                </a:solidFill>
              </a:rPr>
              <a:t>all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TS </a:t>
            </a:r>
            <a:r>
              <a:rPr lang="it-IT" dirty="0" err="1" smtClean="0">
                <a:solidFill>
                  <a:srgbClr val="FFFF00"/>
                </a:solidFill>
              </a:rPr>
              <a:t>monosomic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fetuses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undergoes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spontaneous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miscarriage</a:t>
            </a:r>
            <a:endParaRPr lang="it-IT" dirty="0" smtClean="0">
              <a:solidFill>
                <a:srgbClr val="FFFF0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The </a:t>
            </a:r>
            <a:r>
              <a:rPr lang="it-IT" dirty="0" err="1">
                <a:solidFill>
                  <a:srgbClr val="FFFF00"/>
                </a:solidFill>
              </a:rPr>
              <a:t>incidence</a:t>
            </a:r>
            <a:r>
              <a:rPr lang="it-IT" dirty="0">
                <a:solidFill>
                  <a:srgbClr val="FFFF00"/>
                </a:solidFill>
              </a:rPr>
              <a:t> in </a:t>
            </a:r>
            <a:r>
              <a:rPr lang="it-IT" dirty="0" err="1">
                <a:solidFill>
                  <a:srgbClr val="FFFF00"/>
                </a:solidFill>
              </a:rPr>
              <a:t>abortions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about</a:t>
            </a:r>
            <a:r>
              <a:rPr lang="it-IT" dirty="0">
                <a:solidFill>
                  <a:srgbClr val="FFFF00"/>
                </a:solidFill>
              </a:rPr>
              <a:t> 7-10%, </a:t>
            </a:r>
            <a:r>
              <a:rPr lang="it-IT" dirty="0" err="1">
                <a:solidFill>
                  <a:srgbClr val="FFFF00"/>
                </a:solidFill>
              </a:rPr>
              <a:t>while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at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birth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the </a:t>
            </a:r>
            <a:r>
              <a:rPr lang="it-IT" dirty="0" err="1" smtClean="0">
                <a:solidFill>
                  <a:srgbClr val="FFFF00"/>
                </a:solidFill>
              </a:rPr>
              <a:t>incidence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is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>
                <a:solidFill>
                  <a:srgbClr val="FFFF00"/>
                </a:solidFill>
              </a:rPr>
              <a:t>1/2500 </a:t>
            </a:r>
            <a:r>
              <a:rPr lang="it-IT" dirty="0" err="1">
                <a:solidFill>
                  <a:srgbClr val="FFFF00"/>
                </a:solidFill>
              </a:rPr>
              <a:t>females</a:t>
            </a:r>
            <a:r>
              <a:rPr lang="it-IT" dirty="0">
                <a:solidFill>
                  <a:srgbClr val="FFFF00"/>
                </a:solidFill>
              </a:rPr>
              <a:t>.</a:t>
            </a:r>
          </a:p>
          <a:p>
            <a:r>
              <a:rPr lang="it-IT" dirty="0" err="1">
                <a:solidFill>
                  <a:srgbClr val="FFFF00"/>
                </a:solidFill>
              </a:rPr>
              <a:t>It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unclear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why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the 45</a:t>
            </a:r>
            <a:r>
              <a:rPr lang="it-IT" dirty="0">
                <a:solidFill>
                  <a:srgbClr val="FFFF00"/>
                </a:solidFill>
              </a:rPr>
              <a:t>, </a:t>
            </a:r>
            <a:r>
              <a:rPr lang="it-IT" dirty="0" smtClean="0">
                <a:solidFill>
                  <a:srgbClr val="FFFF00"/>
                </a:solidFill>
              </a:rPr>
              <a:t>X0 </a:t>
            </a:r>
            <a:r>
              <a:rPr lang="it-IT" dirty="0" err="1" smtClean="0">
                <a:solidFill>
                  <a:srgbClr val="FFFF00"/>
                </a:solidFill>
              </a:rPr>
              <a:t>karyotype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lethal</a:t>
            </a:r>
            <a:r>
              <a:rPr lang="it-IT" dirty="0">
                <a:solidFill>
                  <a:srgbClr val="FFFF00"/>
                </a:solidFill>
              </a:rPr>
              <a:t> in utero </a:t>
            </a:r>
            <a:r>
              <a:rPr lang="it-IT" dirty="0" err="1" smtClean="0">
                <a:solidFill>
                  <a:srgbClr val="FFFF00"/>
                </a:solidFill>
              </a:rPr>
              <a:t>while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compatible</a:t>
            </a:r>
            <a:r>
              <a:rPr lang="it-IT" dirty="0" smtClean="0">
                <a:solidFill>
                  <a:srgbClr val="FFFF00"/>
                </a:solidFill>
              </a:rPr>
              <a:t> with </a:t>
            </a:r>
            <a:r>
              <a:rPr lang="it-IT" dirty="0" err="1">
                <a:solidFill>
                  <a:srgbClr val="FFFF00"/>
                </a:solidFill>
              </a:rPr>
              <a:t>postnatal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survival</a:t>
            </a:r>
            <a:endParaRPr lang="it-IT" dirty="0" smtClean="0">
              <a:solidFill>
                <a:srgbClr val="FFFF0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The </a:t>
            </a:r>
            <a:r>
              <a:rPr lang="it-IT" dirty="0" err="1">
                <a:solidFill>
                  <a:srgbClr val="FFFF00"/>
                </a:solidFill>
              </a:rPr>
              <a:t>real</a:t>
            </a:r>
            <a:r>
              <a:rPr lang="it-IT" dirty="0">
                <a:solidFill>
                  <a:srgbClr val="FFFF00"/>
                </a:solidFill>
              </a:rPr>
              <a:t> X </a:t>
            </a:r>
            <a:r>
              <a:rPr lang="it-IT" dirty="0" err="1">
                <a:solidFill>
                  <a:srgbClr val="FFFF00"/>
                </a:solidFill>
              </a:rPr>
              <a:t>chromosome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monosomy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responsible</a:t>
            </a:r>
            <a:r>
              <a:rPr lang="it-IT" dirty="0">
                <a:solidFill>
                  <a:srgbClr val="FFFF00"/>
                </a:solidFill>
              </a:rPr>
              <a:t> for 45% of </a:t>
            </a:r>
            <a:r>
              <a:rPr lang="it-IT" dirty="0" smtClean="0">
                <a:solidFill>
                  <a:srgbClr val="FFFF00"/>
                </a:solidFill>
              </a:rPr>
              <a:t>TS </a:t>
            </a:r>
            <a:r>
              <a:rPr lang="it-IT" dirty="0" err="1" smtClean="0">
                <a:solidFill>
                  <a:srgbClr val="FFFF00"/>
                </a:solidFill>
              </a:rPr>
              <a:t>cases</a:t>
            </a:r>
            <a:r>
              <a:rPr lang="it-IT" dirty="0" smtClean="0">
                <a:solidFill>
                  <a:srgbClr val="FFFF00"/>
                </a:solidFill>
              </a:rPr>
              <a:t>; </a:t>
            </a:r>
            <a:r>
              <a:rPr lang="it-IT" dirty="0" err="1">
                <a:solidFill>
                  <a:srgbClr val="FFFF00"/>
                </a:solidFill>
              </a:rPr>
              <a:t>others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have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mosaicism</a:t>
            </a:r>
            <a:r>
              <a:rPr lang="it-IT" dirty="0">
                <a:solidFill>
                  <a:srgbClr val="FFFF00"/>
                </a:solidFill>
              </a:rPr>
              <a:t> (45, X/46, XX) and/or an </a:t>
            </a:r>
            <a:r>
              <a:rPr lang="it-IT" dirty="0" err="1">
                <a:solidFill>
                  <a:srgbClr val="FFFF00"/>
                </a:solidFill>
              </a:rPr>
              <a:t>abnormal</a:t>
            </a:r>
            <a:r>
              <a:rPr lang="it-IT" dirty="0">
                <a:solidFill>
                  <a:srgbClr val="FFFF00"/>
                </a:solidFill>
              </a:rPr>
              <a:t> X </a:t>
            </a:r>
            <a:r>
              <a:rPr lang="it-IT" dirty="0" err="1" smtClean="0">
                <a:solidFill>
                  <a:srgbClr val="FFFF00"/>
                </a:solidFill>
              </a:rPr>
              <a:t>chromosome</a:t>
            </a:r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A </a:t>
            </a:r>
            <a:r>
              <a:rPr lang="it-IT" dirty="0" err="1">
                <a:solidFill>
                  <a:srgbClr val="FFFF00"/>
                </a:solidFill>
              </a:rPr>
              <a:t>low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level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of </a:t>
            </a:r>
            <a:r>
              <a:rPr lang="it-IT" dirty="0" err="1">
                <a:solidFill>
                  <a:srgbClr val="FFFF00"/>
                </a:solidFill>
              </a:rPr>
              <a:t>somatic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Turner </a:t>
            </a:r>
            <a:r>
              <a:rPr lang="it-IT" dirty="0" err="1" smtClean="0">
                <a:solidFill>
                  <a:srgbClr val="FFFF00"/>
                </a:solidFill>
              </a:rPr>
              <a:t>mosaicism</a:t>
            </a:r>
            <a:r>
              <a:rPr lang="it-IT" dirty="0" smtClean="0">
                <a:solidFill>
                  <a:srgbClr val="FFFF00"/>
                </a:solidFill>
              </a:rPr>
              <a:t>, </a:t>
            </a:r>
            <a:r>
              <a:rPr lang="it-IT" dirty="0" err="1" smtClean="0">
                <a:solidFill>
                  <a:srgbClr val="FFFF00"/>
                </a:solidFill>
              </a:rPr>
              <a:t>less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than</a:t>
            </a:r>
            <a:r>
              <a:rPr lang="it-IT" dirty="0" smtClean="0">
                <a:solidFill>
                  <a:srgbClr val="FFFF00"/>
                </a:solidFill>
              </a:rPr>
              <a:t> 2%, </a:t>
            </a:r>
            <a:r>
              <a:rPr lang="it-IT" dirty="0" err="1" smtClean="0">
                <a:solidFill>
                  <a:srgbClr val="FFFF00"/>
                </a:solidFill>
              </a:rPr>
              <a:t>is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found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>
                <a:solidFill>
                  <a:srgbClr val="FFFF00"/>
                </a:solidFill>
              </a:rPr>
              <a:t>in the </a:t>
            </a:r>
            <a:r>
              <a:rPr lang="it-IT" dirty="0" err="1">
                <a:solidFill>
                  <a:srgbClr val="FFFF00"/>
                </a:solidFill>
              </a:rPr>
              <a:t>normal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population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515350" cy="417512"/>
          </a:xfrm>
        </p:spPr>
        <p:txBody>
          <a:bodyPr/>
          <a:lstStyle/>
          <a:p>
            <a:pPr algn="r" eaLnBrk="1" hangingPunct="1"/>
            <a:r>
              <a:rPr lang="it-IT" sz="2800" dirty="0" smtClean="0">
                <a:solidFill>
                  <a:srgbClr val="FFFF00"/>
                </a:solidFill>
              </a:rPr>
              <a:t>X </a:t>
            </a:r>
            <a:r>
              <a:rPr lang="it-IT" sz="2800" dirty="0" err="1" smtClean="0">
                <a:solidFill>
                  <a:srgbClr val="FFFF00"/>
                </a:solidFill>
              </a:rPr>
              <a:t>monosomy</a:t>
            </a:r>
            <a:r>
              <a:rPr lang="it-IT" sz="2800" dirty="0" smtClean="0">
                <a:solidFill>
                  <a:srgbClr val="FFFF00"/>
                </a:solidFill>
              </a:rPr>
              <a:t> (45,X0) Turner</a:t>
            </a:r>
          </a:p>
        </p:txBody>
      </p:sp>
      <p:pic>
        <p:nvPicPr>
          <p:cNvPr id="128004" name="Picture 4" descr="TURN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200" y="1196975"/>
            <a:ext cx="282257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357" name="Line 5"/>
          <p:cNvSpPr>
            <a:spLocks noChangeShapeType="1"/>
          </p:cNvSpPr>
          <p:nvPr/>
        </p:nvSpPr>
        <p:spPr bwMode="auto">
          <a:xfrm>
            <a:off x="584200" y="836613"/>
            <a:ext cx="866775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84848" y="1124744"/>
            <a:ext cx="6192688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00"/>
                </a:solidFill>
              </a:rPr>
              <a:t>"menopause </a:t>
            </a:r>
            <a:r>
              <a:rPr lang="it-IT" dirty="0" err="1">
                <a:solidFill>
                  <a:srgbClr val="FFFF00"/>
                </a:solidFill>
              </a:rPr>
              <a:t>before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menarche</a:t>
            </a:r>
            <a:r>
              <a:rPr lang="it-IT" dirty="0" smtClean="0">
                <a:solidFill>
                  <a:srgbClr val="FFFF00"/>
                </a:solidFill>
              </a:rPr>
              <a:t>”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>
                <a:solidFill>
                  <a:srgbClr val="FFFF00"/>
                </a:solidFill>
              </a:rPr>
              <a:t>The </a:t>
            </a:r>
            <a:r>
              <a:rPr lang="it-IT" dirty="0" err="1">
                <a:solidFill>
                  <a:srgbClr val="FFFF00"/>
                </a:solidFill>
              </a:rPr>
              <a:t>ovaries</a:t>
            </a:r>
            <a:r>
              <a:rPr lang="it-IT" dirty="0">
                <a:solidFill>
                  <a:srgbClr val="FFFF00"/>
                </a:solidFill>
              </a:rPr>
              <a:t> are </a:t>
            </a:r>
            <a:r>
              <a:rPr lang="it-IT" dirty="0" err="1">
                <a:solidFill>
                  <a:srgbClr val="FFFF00"/>
                </a:solidFill>
              </a:rPr>
              <a:t>elongated</a:t>
            </a:r>
            <a:r>
              <a:rPr lang="it-IT" dirty="0">
                <a:solidFill>
                  <a:srgbClr val="FFFF00"/>
                </a:solidFill>
              </a:rPr>
              <a:t> and </a:t>
            </a:r>
            <a:r>
              <a:rPr lang="it-IT" dirty="0" err="1">
                <a:solidFill>
                  <a:srgbClr val="FFFF00"/>
                </a:solidFill>
              </a:rPr>
              <a:t>formed</a:t>
            </a:r>
            <a:r>
              <a:rPr lang="it-IT" dirty="0">
                <a:solidFill>
                  <a:srgbClr val="FFFF00"/>
                </a:solidFill>
              </a:rPr>
              <a:t> by </a:t>
            </a:r>
            <a:r>
              <a:rPr lang="it-IT" dirty="0" err="1">
                <a:solidFill>
                  <a:srgbClr val="FFFF00"/>
                </a:solidFill>
              </a:rPr>
              <a:t>stromal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tissue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devoid</a:t>
            </a:r>
            <a:r>
              <a:rPr lang="it-IT" dirty="0">
                <a:solidFill>
                  <a:srgbClr val="FFFF00"/>
                </a:solidFill>
              </a:rPr>
              <a:t> of </a:t>
            </a:r>
            <a:r>
              <a:rPr lang="it-IT" dirty="0" err="1">
                <a:solidFill>
                  <a:srgbClr val="FFFF00"/>
                </a:solidFill>
              </a:rPr>
              <a:t>follicles</a:t>
            </a:r>
            <a:r>
              <a:rPr lang="it-IT" dirty="0">
                <a:solidFill>
                  <a:srgbClr val="FFFF00"/>
                </a:solidFill>
              </a:rPr>
              <a:t>: </a:t>
            </a:r>
            <a:r>
              <a:rPr lang="it-IT" dirty="0" err="1" smtClean="0">
                <a:solidFill>
                  <a:srgbClr val="FFFF00"/>
                </a:solidFill>
              </a:rPr>
              <a:t>oocytes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often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undergo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apoptosis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>
                <a:solidFill>
                  <a:srgbClr val="FFFF00"/>
                </a:solidFill>
              </a:rPr>
              <a:t>in 2 </a:t>
            </a:r>
            <a:r>
              <a:rPr lang="it-IT" dirty="0" err="1">
                <a:solidFill>
                  <a:srgbClr val="FFFF00"/>
                </a:solidFill>
              </a:rPr>
              <a:t>years</a:t>
            </a:r>
            <a:r>
              <a:rPr lang="it-IT" dirty="0">
                <a:solidFill>
                  <a:srgbClr val="FFFF00"/>
                </a:solidFill>
              </a:rPr>
              <a:t> of </a:t>
            </a:r>
            <a:r>
              <a:rPr lang="it-IT" dirty="0" smtClean="0">
                <a:solidFill>
                  <a:srgbClr val="FFFF00"/>
                </a:solidFill>
              </a:rPr>
              <a:t>life</a:t>
            </a: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 err="1">
                <a:solidFill>
                  <a:srgbClr val="FFFF00"/>
                </a:solidFill>
              </a:rPr>
              <a:t>Prepubertal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ovarian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failure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leads</a:t>
            </a:r>
            <a:r>
              <a:rPr lang="it-IT" dirty="0">
                <a:solidFill>
                  <a:srgbClr val="FFFF00"/>
                </a:solidFill>
              </a:rPr>
              <a:t> to </a:t>
            </a:r>
            <a:r>
              <a:rPr lang="it-IT" dirty="0" err="1">
                <a:solidFill>
                  <a:srgbClr val="FFFF00"/>
                </a:solidFill>
              </a:rPr>
              <a:t>primary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amenorrhea</a:t>
            </a:r>
            <a:r>
              <a:rPr lang="it-IT" dirty="0">
                <a:solidFill>
                  <a:srgbClr val="FFFF00"/>
                </a:solidFill>
              </a:rPr>
              <a:t>, </a:t>
            </a:r>
            <a:r>
              <a:rPr lang="it-IT" dirty="0" err="1">
                <a:solidFill>
                  <a:srgbClr val="FFFF00"/>
                </a:solidFill>
              </a:rPr>
              <a:t>infertility</a:t>
            </a:r>
            <a:r>
              <a:rPr lang="it-IT" dirty="0">
                <a:solidFill>
                  <a:srgbClr val="FFFF00"/>
                </a:solidFill>
              </a:rPr>
              <a:t> and </a:t>
            </a:r>
            <a:r>
              <a:rPr lang="it-IT" dirty="0" err="1" smtClean="0">
                <a:solidFill>
                  <a:srgbClr val="FFFF00"/>
                </a:solidFill>
              </a:rPr>
              <a:t>oestrogen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deficiency</a:t>
            </a:r>
            <a:endParaRPr lang="it-IT" dirty="0" smtClean="0">
              <a:solidFill>
                <a:srgbClr val="FFFF0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In </a:t>
            </a:r>
            <a:r>
              <a:rPr lang="it-IT" dirty="0" err="1" smtClean="0">
                <a:solidFill>
                  <a:srgbClr val="FFFF00"/>
                </a:solidFill>
              </a:rPr>
              <a:t>less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than</a:t>
            </a:r>
            <a:r>
              <a:rPr lang="it-IT" dirty="0">
                <a:solidFill>
                  <a:srgbClr val="FFFF00"/>
                </a:solidFill>
              </a:rPr>
              <a:t> 10% of </a:t>
            </a:r>
            <a:r>
              <a:rPr lang="it-IT" dirty="0" err="1">
                <a:solidFill>
                  <a:srgbClr val="FFFF00"/>
                </a:solidFill>
              </a:rPr>
              <a:t>cases</a:t>
            </a:r>
            <a:r>
              <a:rPr lang="it-IT" dirty="0">
                <a:solidFill>
                  <a:srgbClr val="FFFF00"/>
                </a:solidFill>
              </a:rPr>
              <a:t>, </a:t>
            </a:r>
            <a:r>
              <a:rPr lang="it-IT" dirty="0" err="1">
                <a:solidFill>
                  <a:srgbClr val="FFFF00"/>
                </a:solidFill>
              </a:rPr>
              <a:t>puberty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can </a:t>
            </a:r>
            <a:r>
              <a:rPr lang="it-IT" dirty="0" err="1" smtClean="0">
                <a:solidFill>
                  <a:srgbClr val="FFFF00"/>
                </a:solidFill>
              </a:rPr>
              <a:t>occur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>
                <a:solidFill>
                  <a:srgbClr val="FFFF00"/>
                </a:solidFill>
              </a:rPr>
              <a:t>and </a:t>
            </a:r>
            <a:r>
              <a:rPr lang="it-IT" dirty="0" err="1">
                <a:solidFill>
                  <a:srgbClr val="FFFF00"/>
                </a:solidFill>
              </a:rPr>
              <a:t>pregnancies</a:t>
            </a:r>
            <a:r>
              <a:rPr lang="it-IT" dirty="0">
                <a:solidFill>
                  <a:srgbClr val="FFFF00"/>
                </a:solidFill>
              </a:rPr>
              <a:t> are </a:t>
            </a:r>
            <a:r>
              <a:rPr lang="it-IT" dirty="0" err="1">
                <a:solidFill>
                  <a:srgbClr val="FFFF00"/>
                </a:solidFill>
              </a:rPr>
              <a:t>possible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though</a:t>
            </a:r>
            <a:r>
              <a:rPr lang="it-IT" dirty="0" smtClean="0">
                <a:solidFill>
                  <a:srgbClr val="FFFF00"/>
                </a:solidFill>
              </a:rPr>
              <a:t> at </a:t>
            </a:r>
            <a:r>
              <a:rPr lang="it-IT" dirty="0">
                <a:solidFill>
                  <a:srgbClr val="FFFF00"/>
                </a:solidFill>
              </a:rPr>
              <a:t>an </a:t>
            </a:r>
            <a:r>
              <a:rPr lang="it-IT" dirty="0" err="1">
                <a:solidFill>
                  <a:srgbClr val="FFFF00"/>
                </a:solidFill>
              </a:rPr>
              <a:t>increased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risk</a:t>
            </a:r>
            <a:r>
              <a:rPr lang="it-IT" dirty="0">
                <a:solidFill>
                  <a:srgbClr val="FFFF00"/>
                </a:solidFill>
              </a:rPr>
              <a:t> of </a:t>
            </a:r>
            <a:r>
              <a:rPr lang="it-IT" dirty="0" err="1">
                <a:solidFill>
                  <a:srgbClr val="FFFF00"/>
                </a:solidFill>
              </a:rPr>
              <a:t>fetal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losses</a:t>
            </a:r>
            <a:endParaRPr lang="it-IT" dirty="0" smtClean="0">
              <a:solidFill>
                <a:srgbClr val="00B050"/>
              </a:solidFill>
            </a:endParaRPr>
          </a:p>
          <a:p>
            <a:endParaRPr lang="it-IT" dirty="0">
              <a:solidFill>
                <a:srgbClr val="FFFF00"/>
              </a:solidFill>
            </a:endParaRPr>
          </a:p>
          <a:p>
            <a:r>
              <a:rPr lang="it-IT" dirty="0" err="1">
                <a:solidFill>
                  <a:srgbClr val="FFFF00"/>
                </a:solidFill>
              </a:rPr>
              <a:t>Also</a:t>
            </a:r>
            <a:r>
              <a:rPr lang="it-IT" dirty="0">
                <a:solidFill>
                  <a:srgbClr val="FFFF00"/>
                </a:solidFill>
              </a:rPr>
              <a:t> in relation to the </a:t>
            </a:r>
            <a:r>
              <a:rPr lang="it-IT" dirty="0" err="1">
                <a:solidFill>
                  <a:srgbClr val="FFFF00"/>
                </a:solidFill>
              </a:rPr>
              <a:t>heterogeneity</a:t>
            </a:r>
            <a:r>
              <a:rPr lang="it-IT" dirty="0">
                <a:solidFill>
                  <a:srgbClr val="FFFF00"/>
                </a:solidFill>
              </a:rPr>
              <a:t> of </a:t>
            </a:r>
            <a:r>
              <a:rPr lang="it-IT" dirty="0" err="1">
                <a:solidFill>
                  <a:srgbClr val="FFFF00"/>
                </a:solidFill>
              </a:rPr>
              <a:t>genotype</a:t>
            </a:r>
            <a:r>
              <a:rPr lang="it-IT" dirty="0">
                <a:solidFill>
                  <a:srgbClr val="FFFF00"/>
                </a:solidFill>
              </a:rPr>
              <a:t>, </a:t>
            </a:r>
            <a:r>
              <a:rPr lang="it-IT" dirty="0" err="1">
                <a:solidFill>
                  <a:srgbClr val="FFFF00"/>
                </a:solidFill>
              </a:rPr>
              <a:t>phenotype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is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>
                <a:solidFill>
                  <a:srgbClr val="FFFF00"/>
                </a:solidFill>
              </a:rPr>
              <a:t>manifest</a:t>
            </a:r>
            <a:r>
              <a:rPr lang="it-IT" dirty="0">
                <a:solidFill>
                  <a:srgbClr val="FFFF00"/>
                </a:solidFill>
              </a:rPr>
              <a:t> in a </a:t>
            </a:r>
            <a:r>
              <a:rPr lang="it-IT" dirty="0" err="1">
                <a:solidFill>
                  <a:srgbClr val="FFFF00"/>
                </a:solidFill>
              </a:rPr>
              <a:t>very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variable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manner</a:t>
            </a:r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  <p:pic>
        <p:nvPicPr>
          <p:cNvPr id="111620" name="Picture 4" descr="C:\DGI\didattica\Medicina 5^anno\da www\shox slide1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906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69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958974" y="44624"/>
            <a:ext cx="8818562" cy="1143000"/>
          </a:xfrm>
        </p:spPr>
        <p:txBody>
          <a:bodyPr/>
          <a:lstStyle/>
          <a:p>
            <a:pPr algn="r" eaLnBrk="1" hangingPunct="1"/>
            <a:r>
              <a:rPr lang="it-IT" sz="2800" dirty="0" smtClean="0">
                <a:solidFill>
                  <a:srgbClr val="FFFF00"/>
                </a:solidFill>
              </a:rPr>
              <a:t> X </a:t>
            </a:r>
            <a:r>
              <a:rPr lang="it-IT" sz="2800" dirty="0" err="1" smtClean="0">
                <a:solidFill>
                  <a:srgbClr val="FFFF00"/>
                </a:solidFill>
              </a:rPr>
              <a:t>monosomy</a:t>
            </a:r>
            <a:r>
              <a:rPr lang="it-IT" sz="2800" dirty="0" smtClean="0">
                <a:solidFill>
                  <a:srgbClr val="FFFF00"/>
                </a:solidFill>
              </a:rPr>
              <a:t> (45,X0) Turner</a:t>
            </a:r>
            <a:br>
              <a:rPr lang="it-IT" sz="2800" dirty="0" smtClean="0">
                <a:solidFill>
                  <a:srgbClr val="FFFF00"/>
                </a:solidFill>
              </a:rPr>
            </a:br>
            <a:r>
              <a:rPr lang="it-IT" sz="2800" dirty="0" smtClean="0">
                <a:solidFill>
                  <a:srgbClr val="FFFF00"/>
                </a:solidFill>
              </a:rPr>
              <a:t>1:2.500</a:t>
            </a:r>
          </a:p>
        </p:txBody>
      </p:sp>
      <p:pic>
        <p:nvPicPr>
          <p:cNvPr id="129027" name="Picture 3" descr=" - Click on the image for a larger version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3297" y="1340768"/>
            <a:ext cx="21875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8" name="Picture 4" descr="slide"/>
          <p:cNvPicPr>
            <a:picLocks noChangeAspect="1" noChangeArrowheads="1"/>
          </p:cNvPicPr>
          <p:nvPr/>
        </p:nvPicPr>
        <p:blipFill>
          <a:blip r:embed="rId4"/>
          <a:srcRect l="34436" t="36900" r="36116" b="10063"/>
          <a:stretch>
            <a:fillRect/>
          </a:stretch>
        </p:blipFill>
        <p:spPr bwMode="auto">
          <a:xfrm>
            <a:off x="1533922" y="4077618"/>
            <a:ext cx="1712912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1112" y="1268760"/>
            <a:ext cx="3384375" cy="522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9257" y="-6940556"/>
            <a:ext cx="3887987" cy="5229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27" y="571501"/>
            <a:ext cx="9228402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52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6" y="428625"/>
            <a:ext cx="9011708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67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  <p:pic>
        <p:nvPicPr>
          <p:cNvPr id="115715" name="Picture 4" descr="C:\DGI\didattica\Medicina 5^anno\da www\SHOX slide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906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69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743200"/>
            <a:ext cx="58674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417513" y="457200"/>
            <a:ext cx="94884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500"/>
              </a:spcBef>
              <a:spcAft>
                <a:spcPts val="500"/>
              </a:spcAft>
            </a:pPr>
            <a:r>
              <a:rPr lang="it-IT" sz="3200">
                <a:latin typeface="Arial" pitchFamily="34" charset="0"/>
                <a:cs typeface="Arial" pitchFamily="34" charset="0"/>
              </a:rPr>
              <a:t>After puberty, the ovaries should develop into plump 3 to 5 cm ovoid organs, but these "streak" ovaries are typical for Turner's syndrome.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0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raternaltwinning"/>
          <p:cNvPicPr>
            <a:picLocks noChangeAspect="1" noChangeArrowheads="1"/>
          </p:cNvPicPr>
          <p:nvPr/>
        </p:nvPicPr>
        <p:blipFill>
          <a:blip r:embed="rId2"/>
          <a:srcRect b="18694"/>
          <a:stretch>
            <a:fillRect/>
          </a:stretch>
        </p:blipFill>
        <p:spPr bwMode="auto">
          <a:xfrm>
            <a:off x="1816100" y="2162175"/>
            <a:ext cx="18192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4043363" y="2189163"/>
            <a:ext cx="990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0" hangingPunct="0"/>
            <a:endParaRPr lang="it-IT"/>
          </a:p>
        </p:txBody>
      </p:sp>
      <p:pic>
        <p:nvPicPr>
          <p:cNvPr id="56324" name="Picture 4" descr="Identicaltwinning"/>
          <p:cNvPicPr>
            <a:picLocks noChangeAspect="1" noChangeArrowheads="1"/>
          </p:cNvPicPr>
          <p:nvPr/>
        </p:nvPicPr>
        <p:blipFill>
          <a:blip r:embed="rId3"/>
          <a:srcRect b="14262"/>
          <a:stretch>
            <a:fillRect/>
          </a:stretch>
        </p:blipFill>
        <p:spPr bwMode="auto">
          <a:xfrm>
            <a:off x="6191250" y="1909763"/>
            <a:ext cx="1633538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4135438" y="1954213"/>
            <a:ext cx="990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0" hangingPunct="0"/>
            <a:endParaRPr lang="it-IT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304925" y="404813"/>
            <a:ext cx="7378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>
                <a:latin typeface="Arial" pitchFamily="34" charset="0"/>
                <a:cs typeface="Arial" pitchFamily="34" charset="0"/>
              </a:rPr>
              <a:t>Individuals with identical chromosomes look identical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1574800" y="1504950"/>
            <a:ext cx="2205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>
                <a:latin typeface="Arial" pitchFamily="34" charset="0"/>
                <a:cs typeface="Arial" pitchFamily="34" charset="0"/>
              </a:rPr>
              <a:t>Fraternal twins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884863" y="1481138"/>
            <a:ext cx="2119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>
                <a:latin typeface="Arial" pitchFamily="34" charset="0"/>
                <a:cs typeface="Arial" pitchFamily="34" charset="0"/>
              </a:rPr>
              <a:t>Identical twins</a:t>
            </a: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-1090613" y="2457450"/>
            <a:ext cx="990600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0" hangingPunct="0"/>
            <a:endParaRPr lang="it-IT"/>
          </a:p>
        </p:txBody>
      </p:sp>
      <p:pic>
        <p:nvPicPr>
          <p:cNvPr id="56330" name="Picture 11" descr="brandonericdavep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1850" y="4679950"/>
            <a:ext cx="2403475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31" name="Text Box 16"/>
          <p:cNvSpPr txBox="1">
            <a:spLocks noChangeArrowheads="1"/>
          </p:cNvSpPr>
          <p:nvPr/>
        </p:nvSpPr>
        <p:spPr bwMode="auto">
          <a:xfrm>
            <a:off x="1025525" y="4910138"/>
            <a:ext cx="35893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 eaLnBrk="0" hangingPunct="0"/>
            <a:r>
              <a:rPr lang="en-US">
                <a:latin typeface="Arial" pitchFamily="34" charset="0"/>
                <a:cs typeface="Arial" pitchFamily="34" charset="0"/>
              </a:rPr>
              <a:t>Same degree of similarity as any two siblings</a:t>
            </a:r>
          </a:p>
        </p:txBody>
      </p:sp>
      <p:sp>
        <p:nvSpPr>
          <p:cNvPr id="56332" name="Line 17"/>
          <p:cNvSpPr>
            <a:spLocks noChangeShapeType="1"/>
          </p:cNvSpPr>
          <p:nvPr/>
        </p:nvSpPr>
        <p:spPr bwMode="auto">
          <a:xfrm>
            <a:off x="4857750" y="2092325"/>
            <a:ext cx="0" cy="2743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56333" name="Text Box 18"/>
          <p:cNvSpPr txBox="1">
            <a:spLocks noChangeArrowheads="1"/>
          </p:cNvSpPr>
          <p:nvPr/>
        </p:nvSpPr>
        <p:spPr bwMode="auto">
          <a:xfrm rot="-5400000">
            <a:off x="7433469" y="3891756"/>
            <a:ext cx="46370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 eaLnBrk="0" hangingPunct="0"/>
            <a:r>
              <a:rPr lang="en-US" sz="1200">
                <a:latin typeface="Arial" pitchFamily="34" charset="0"/>
                <a:cs typeface="Arial" pitchFamily="34" charset="0"/>
              </a:rPr>
              <a:t>http://www.childrenofsalem.com/days/kids/ericbran/ericbran1.html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5725"/>
            <a:ext cx="96012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9625" y="857250"/>
            <a:ext cx="8012113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90600"/>
            <a:ext cx="4079875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676400"/>
            <a:ext cx="2590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76288" y="476250"/>
            <a:ext cx="4127500" cy="1143000"/>
          </a:xfrm>
        </p:spPr>
        <p:txBody>
          <a:bodyPr/>
          <a:lstStyle/>
          <a:p>
            <a:r>
              <a:rPr lang="it-IT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Klinefelter</a:t>
            </a:r>
            <a:r>
              <a:rPr lang="it-IT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syndrome</a:t>
            </a:r>
            <a:r>
              <a:rPr lang="it-IT" dirty="0" smtClean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it-IT" sz="6600" dirty="0" smtClean="0">
              <a:solidFill>
                <a:srgbClr val="FF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0400" y="2438400"/>
            <a:ext cx="4127500" cy="4114800"/>
          </a:xfrm>
        </p:spPr>
        <p:txBody>
          <a:bodyPr/>
          <a:lstStyle/>
          <a:p>
            <a:r>
              <a:rPr lang="it-IT" sz="360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stature</a:t>
            </a:r>
          </a:p>
          <a:p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Gynecomastia</a:t>
            </a:r>
            <a:endParaRPr lang="it-IT" sz="3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disproportion</a:t>
            </a:r>
            <a:r>
              <a:rPr lang="it-IT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limbs</a:t>
            </a:r>
            <a:endParaRPr lang="it-IT" sz="3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36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hypogonadism</a:t>
            </a:r>
            <a:endParaRPr lang="it-IT" sz="3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it-IT" sz="36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5172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35550" y="228600"/>
            <a:ext cx="4127500" cy="6324600"/>
          </a:xfrm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5638" y="0"/>
            <a:ext cx="3603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1089025"/>
          </a:xfrm>
        </p:spPr>
        <p:txBody>
          <a:bodyPr/>
          <a:lstStyle/>
          <a:p>
            <a:pPr algn="r" eaLnBrk="1" hangingPunct="1"/>
            <a:r>
              <a:rPr lang="it-IT" sz="3600" dirty="0" err="1" smtClean="0">
                <a:solidFill>
                  <a:schemeClr val="accent2"/>
                </a:solidFill>
                <a:latin typeface="Tahoma" pitchFamily="34" charset="0"/>
              </a:rPr>
              <a:t>Klinefelter</a:t>
            </a:r>
            <a: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it-IT" sz="3600" dirty="0" err="1" smtClean="0">
                <a:solidFill>
                  <a:schemeClr val="accent2"/>
                </a:solidFill>
                <a:latin typeface="Tahoma" pitchFamily="34" charset="0"/>
              </a:rPr>
              <a:t>syndrome</a:t>
            </a:r>
            <a: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  <a:t> (47,XXY)</a:t>
            </a:r>
            <a:b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  <a:t>1:900-1:600 </a:t>
            </a:r>
            <a:r>
              <a:rPr lang="it-IT" sz="3600" dirty="0" err="1" smtClean="0">
                <a:solidFill>
                  <a:schemeClr val="accent2"/>
                </a:solidFill>
                <a:latin typeface="Tahoma" pitchFamily="34" charset="0"/>
              </a:rPr>
              <a:t>males</a:t>
            </a:r>
            <a:endParaRPr lang="it-IT" sz="3600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6463" y="1600200"/>
            <a:ext cx="5964237" cy="442172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sz="2400" dirty="0" smtClean="0"/>
              <a:t>50% of </a:t>
            </a:r>
            <a:r>
              <a:rPr lang="it-IT" sz="2400" dirty="0" err="1" smtClean="0"/>
              <a:t>pregnancies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</a:t>
            </a:r>
            <a:r>
              <a:rPr lang="it-IT" sz="2400" dirty="0" err="1" smtClean="0"/>
              <a:t>successful</a:t>
            </a:r>
            <a:endParaRPr lang="it-IT" sz="2400" dirty="0" smtClean="0"/>
          </a:p>
          <a:p>
            <a:pPr eaLnBrk="1" hangingPunct="1">
              <a:lnSpc>
                <a:spcPct val="90000"/>
              </a:lnSpc>
            </a:pPr>
            <a:r>
              <a:rPr lang="it-IT" sz="2400" dirty="0" smtClean="0"/>
              <a:t>male </a:t>
            </a:r>
            <a:r>
              <a:rPr lang="it-IT" sz="2400" dirty="0" err="1" smtClean="0"/>
              <a:t>phenotype</a:t>
            </a:r>
            <a:endParaRPr lang="it-IT" sz="2400" dirty="0" smtClean="0"/>
          </a:p>
          <a:p>
            <a:pPr eaLnBrk="1" hangingPunct="1">
              <a:lnSpc>
                <a:spcPct val="90000"/>
              </a:lnSpc>
            </a:pPr>
            <a:r>
              <a:rPr lang="it-IT" sz="2400" dirty="0" err="1" smtClean="0"/>
              <a:t>main</a:t>
            </a:r>
            <a:r>
              <a:rPr lang="it-IT" sz="2400" dirty="0" smtClean="0"/>
              <a:t> </a:t>
            </a:r>
            <a:r>
              <a:rPr lang="it-IT" sz="2400" dirty="0" err="1"/>
              <a:t>f</a:t>
            </a:r>
            <a:r>
              <a:rPr lang="it-IT" sz="2400" dirty="0" err="1" smtClean="0"/>
              <a:t>eatures</a:t>
            </a:r>
            <a:r>
              <a:rPr lang="it-IT" sz="2400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it-IT" sz="2400" dirty="0" err="1" smtClean="0">
                <a:solidFill>
                  <a:schemeClr val="accent2"/>
                </a:solidFill>
              </a:rPr>
              <a:t>Tall</a:t>
            </a:r>
            <a:r>
              <a:rPr lang="it-IT" sz="2400" dirty="0" smtClean="0">
                <a:solidFill>
                  <a:schemeClr val="accent2"/>
                </a:solidFill>
              </a:rPr>
              <a:t> stature</a:t>
            </a:r>
          </a:p>
          <a:p>
            <a:pPr lvl="1" eaLnBrk="1" hangingPunct="1">
              <a:lnSpc>
                <a:spcPct val="90000"/>
              </a:lnSpc>
            </a:pPr>
            <a:r>
              <a:rPr lang="it-IT" sz="2000" dirty="0" err="1" smtClean="0">
                <a:solidFill>
                  <a:schemeClr val="accent2"/>
                </a:solidFill>
              </a:rPr>
              <a:t>hypogonadism</a:t>
            </a:r>
            <a:r>
              <a:rPr lang="it-IT" sz="2000" dirty="0" smtClean="0">
                <a:solidFill>
                  <a:schemeClr val="accent2"/>
                </a:solidFill>
              </a:rPr>
              <a:t>, </a:t>
            </a:r>
            <a:r>
              <a:rPr lang="it-IT" sz="2000" dirty="0" err="1" smtClean="0">
                <a:solidFill>
                  <a:schemeClr val="accent2"/>
                </a:solidFill>
              </a:rPr>
              <a:t>low</a:t>
            </a:r>
            <a:r>
              <a:rPr lang="it-IT" sz="2000" dirty="0" smtClean="0">
                <a:solidFill>
                  <a:schemeClr val="accent2"/>
                </a:solidFill>
              </a:rPr>
              <a:t> testosterone </a:t>
            </a:r>
            <a:r>
              <a:rPr lang="it-IT" sz="2000" dirty="0" err="1" smtClean="0">
                <a:solidFill>
                  <a:schemeClr val="accent2"/>
                </a:solidFill>
              </a:rPr>
              <a:t>levels</a:t>
            </a:r>
            <a:r>
              <a:rPr lang="it-IT" sz="2000" dirty="0" smtClean="0">
                <a:solidFill>
                  <a:schemeClr val="accent2"/>
                </a:solidFill>
              </a:rPr>
              <a:t>, </a:t>
            </a:r>
            <a:r>
              <a:rPr lang="it-IT" sz="2000" dirty="0" err="1" smtClean="0">
                <a:solidFill>
                  <a:schemeClr val="accent2"/>
                </a:solidFill>
              </a:rPr>
              <a:t>lack</a:t>
            </a:r>
            <a:r>
              <a:rPr lang="it-IT" sz="2000" dirty="0" smtClean="0">
                <a:solidFill>
                  <a:schemeClr val="accent2"/>
                </a:solidFill>
              </a:rPr>
              <a:t> of </a:t>
            </a:r>
            <a:r>
              <a:rPr lang="it-IT" sz="2000" dirty="0" err="1" smtClean="0">
                <a:solidFill>
                  <a:schemeClr val="accent2"/>
                </a:solidFill>
              </a:rPr>
              <a:t>sperm</a:t>
            </a:r>
            <a:r>
              <a:rPr lang="it-IT" sz="2000" dirty="0" smtClean="0">
                <a:solidFill>
                  <a:schemeClr val="accent2"/>
                </a:solidFill>
              </a:rPr>
              <a:t> production (azoospermia) and </a:t>
            </a:r>
            <a:r>
              <a:rPr lang="it-IT" sz="2000" dirty="0" err="1" smtClean="0">
                <a:solidFill>
                  <a:schemeClr val="accent2"/>
                </a:solidFill>
              </a:rPr>
              <a:t>then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</a:rPr>
              <a:t>infertility</a:t>
            </a:r>
            <a:endParaRPr lang="it-IT" sz="2000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it-IT" sz="2000" dirty="0" err="1" smtClean="0">
                <a:solidFill>
                  <a:schemeClr val="accent2"/>
                </a:solidFill>
              </a:rPr>
              <a:t>Gynecomastia</a:t>
            </a:r>
            <a:endParaRPr lang="it-IT" sz="2000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it-IT" sz="2000" dirty="0" err="1" smtClean="0">
                <a:solidFill>
                  <a:schemeClr val="accent2"/>
                </a:solidFill>
              </a:rPr>
              <a:t>Both</a:t>
            </a:r>
            <a:r>
              <a:rPr lang="it-IT" sz="2000" dirty="0" smtClean="0">
                <a:solidFill>
                  <a:schemeClr val="accent2"/>
                </a:solidFill>
              </a:rPr>
              <a:t> intelligence and life </a:t>
            </a:r>
            <a:r>
              <a:rPr lang="it-IT" sz="2000" dirty="0" err="1" smtClean="0">
                <a:solidFill>
                  <a:schemeClr val="accent2"/>
                </a:solidFill>
              </a:rPr>
              <a:t>expectancy</a:t>
            </a:r>
            <a:r>
              <a:rPr lang="it-IT" sz="2000" dirty="0" smtClean="0">
                <a:solidFill>
                  <a:schemeClr val="accent2"/>
                </a:solidFill>
              </a:rPr>
              <a:t> are </a:t>
            </a:r>
            <a:r>
              <a:rPr lang="it-IT" sz="2000" dirty="0" err="1" smtClean="0">
                <a:solidFill>
                  <a:schemeClr val="accent2"/>
                </a:solidFill>
              </a:rPr>
              <a:t>almost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</a:rPr>
              <a:t>normal</a:t>
            </a:r>
            <a:endParaRPr lang="it-IT" sz="2000" dirty="0" smtClean="0">
              <a:solidFill>
                <a:schemeClr val="accent2"/>
              </a:solidFill>
            </a:endParaRPr>
          </a:p>
        </p:txBody>
      </p:sp>
      <p:pic>
        <p:nvPicPr>
          <p:cNvPr id="136196" name="Picture 4" descr="g-human-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2060575"/>
            <a:ext cx="20637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543739"/>
          </a:xfrm>
        </p:spPr>
        <p:txBody>
          <a:bodyPr/>
          <a:lstStyle/>
          <a:p>
            <a:pPr algn="r" eaLnBrk="1" hangingPunct="1"/>
            <a:r>
              <a:rPr lang="en-US" sz="3200" dirty="0" smtClean="0"/>
              <a:t>Other </a:t>
            </a:r>
            <a:r>
              <a:rPr lang="en-US" sz="3200" dirty="0" err="1" smtClean="0"/>
              <a:t>cytogenetics</a:t>
            </a:r>
            <a:r>
              <a:rPr lang="en-US" sz="3200" dirty="0" smtClean="0"/>
              <a:t> forms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85800"/>
            <a:ext cx="9245600" cy="411394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There are also </a:t>
            </a:r>
            <a:r>
              <a:rPr lang="en-US" dirty="0" err="1" smtClean="0"/>
              <a:t>Klinefelter</a:t>
            </a:r>
            <a:r>
              <a:rPr lang="en-US" dirty="0" smtClean="0"/>
              <a:t> cases </a:t>
            </a:r>
            <a:r>
              <a:rPr lang="en-US" b="1" dirty="0" smtClean="0">
                <a:solidFill>
                  <a:schemeClr val="accent2"/>
                </a:solidFill>
              </a:rPr>
              <a:t>48,XXYY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2"/>
                </a:solidFill>
              </a:rPr>
              <a:t>48,XXXY</a:t>
            </a:r>
            <a:r>
              <a:rPr lang="en-US" b="1" dirty="0" smtClean="0">
                <a:solidFill>
                  <a:srgbClr val="FFFF66"/>
                </a:solidFill>
              </a:rPr>
              <a:t> </a:t>
            </a:r>
            <a:r>
              <a:rPr lang="en-US" dirty="0" smtClean="0"/>
              <a:t>in 1 case out of 17,000 and 1 out of 50,000 born males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49,XXXXY</a:t>
            </a:r>
            <a:r>
              <a:rPr lang="en-US" dirty="0" smtClean="0"/>
              <a:t> in 1 case out of 85,000 -100,000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There are also males </a:t>
            </a:r>
            <a:r>
              <a:rPr lang="en-US" b="1" dirty="0" smtClean="0">
                <a:solidFill>
                  <a:schemeClr val="accent2"/>
                </a:solidFill>
              </a:rPr>
              <a:t>46,XX</a:t>
            </a:r>
            <a:r>
              <a:rPr lang="en-US" dirty="0" smtClean="0"/>
              <a:t> carrying a translocation of part of chromosome Y on chromosome X where </a:t>
            </a:r>
            <a:r>
              <a:rPr lang="en-US" dirty="0" err="1" smtClean="0"/>
              <a:t>translocationd</a:t>
            </a:r>
            <a:r>
              <a:rPr lang="en-US" dirty="0" smtClean="0"/>
              <a:t> includes the sex determining region (SRY)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dirty="0" smtClean="0"/>
              <a:t>mosaics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96850"/>
            <a:ext cx="9245600" cy="1095685"/>
          </a:xfrm>
        </p:spPr>
        <p:txBody>
          <a:bodyPr/>
          <a:lstStyle/>
          <a:p>
            <a:pPr algn="r" eaLnBrk="1" hangingPunct="1"/>
            <a:r>
              <a:rPr lang="en-US" sz="2400" dirty="0" smtClean="0">
                <a:solidFill>
                  <a:schemeClr val="accent2"/>
                </a:solidFill>
              </a:rPr>
              <a:t>The PAR regions on sex chromosomes contain non inactivated genes, as the double dosage is ensured anyway</a:t>
            </a:r>
          </a:p>
        </p:txBody>
      </p:sp>
      <p:pic>
        <p:nvPicPr>
          <p:cNvPr id="138243" name="Picture 4" descr="figur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8075" y="2090738"/>
            <a:ext cx="58515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 Box 5"/>
          <p:cNvSpPr txBox="1">
            <a:spLocks noChangeArrowheads="1"/>
          </p:cNvSpPr>
          <p:nvPr/>
        </p:nvSpPr>
        <p:spPr bwMode="auto">
          <a:xfrm>
            <a:off x="1363663" y="6237288"/>
            <a:ext cx="8034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Tahoma" pitchFamily="34" charset="0"/>
              </a:rPr>
              <a:t>PAR1 </a:t>
            </a: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>contains </a:t>
            </a:r>
            <a:r>
              <a:rPr lang="en-US" sz="2000" dirty="0">
                <a:solidFill>
                  <a:schemeClr val="accent2"/>
                </a:solidFill>
                <a:latin typeface="Tahoma" pitchFamily="34" charset="0"/>
              </a:rPr>
              <a:t>24 </a:t>
            </a: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>genes, </a:t>
            </a:r>
            <a:r>
              <a:rPr lang="en-US" sz="2000" dirty="0">
                <a:solidFill>
                  <a:schemeClr val="accent2"/>
                </a:solidFill>
                <a:latin typeface="Tahoma" pitchFamily="34" charset="0"/>
              </a:rPr>
              <a:t>PAR2 </a:t>
            </a: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>only </a:t>
            </a:r>
            <a:r>
              <a:rPr lang="en-US" sz="2000" dirty="0">
                <a:solidFill>
                  <a:schemeClr val="accent2"/>
                </a:solidFill>
                <a:latin typeface="Tahoma" pitchFamily="34" charset="0"/>
              </a:rPr>
              <a:t>4 </a:t>
            </a:r>
            <a:r>
              <a:rPr lang="en-US" sz="2000" dirty="0" smtClean="0">
                <a:solidFill>
                  <a:schemeClr val="accent2"/>
                </a:solidFill>
                <a:latin typeface="Tahoma" pitchFamily="34" charset="0"/>
              </a:rPr>
              <a:t>genes</a:t>
            </a:r>
            <a:endParaRPr lang="en-US" sz="2000" dirty="0">
              <a:solidFill>
                <a:schemeClr val="accent2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176213"/>
            <a:ext cx="9245600" cy="895350"/>
          </a:xfrm>
        </p:spPr>
        <p:txBody>
          <a:bodyPr/>
          <a:lstStyle/>
          <a:p>
            <a:pPr algn="r" eaLnBrk="1" hangingPunct="1"/>
            <a:r>
              <a:rPr lang="en-US" dirty="0" smtClean="0">
                <a:solidFill>
                  <a:schemeClr val="accent2"/>
                </a:solidFill>
              </a:rPr>
              <a:t>SHOX gene</a:t>
            </a:r>
            <a:r>
              <a:rPr lang="en-US" dirty="0" smtClean="0">
                <a:solidFill>
                  <a:srgbClr val="FFFF66"/>
                </a:solidFill>
              </a:rPr>
              <a:t/>
            </a:r>
            <a:br>
              <a:rPr lang="en-US" dirty="0" smtClean="0">
                <a:solidFill>
                  <a:srgbClr val="FFFF66"/>
                </a:solidFill>
              </a:rPr>
            </a:br>
            <a:r>
              <a:rPr lang="en-US" sz="2800" dirty="0" smtClean="0">
                <a:solidFill>
                  <a:schemeClr val="accent2"/>
                </a:solidFill>
              </a:rPr>
              <a:t>Short stature</a:t>
            </a:r>
            <a:r>
              <a:rPr lang="en-US" sz="2800" dirty="0" smtClean="0">
                <a:solidFill>
                  <a:srgbClr val="FFFF66"/>
                </a:solidFill>
              </a:rPr>
              <a:t> </a:t>
            </a:r>
            <a:r>
              <a:rPr lang="en-US" sz="2800" dirty="0" err="1" smtClean="0">
                <a:solidFill>
                  <a:schemeClr val="accent2"/>
                </a:solidFill>
              </a:rPr>
              <a:t>HOmeoboX</a:t>
            </a:r>
            <a:r>
              <a:rPr lang="en-US" sz="2800" dirty="0" smtClean="0">
                <a:solidFill>
                  <a:schemeClr val="accent2"/>
                </a:solidFill>
              </a:rPr>
              <a:t>-containing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347788"/>
            <a:ext cx="9245600" cy="376205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Either mutations or deletions of SHOX gene mapping in PAR1 cause growth retardation and short stature.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The short stature of Turner Syndrome females (X0) results from one single copy of SHOX (and also the shortened fourth metacarpus)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The increased stature of </a:t>
            </a:r>
            <a:r>
              <a:rPr lang="en-US" dirty="0" err="1" smtClean="0"/>
              <a:t>Klinefelter</a:t>
            </a:r>
            <a:r>
              <a:rPr lang="en-US" dirty="0" smtClean="0"/>
              <a:t> syndrome males (XXY) and of triple X females (XXX) might be a consequence of 3 SHOX gene copies</a:t>
            </a:r>
            <a:endParaRPr lang="it-IT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CasellaDiTesto 1"/>
          <p:cNvSpPr txBox="1">
            <a:spLocks noChangeArrowheads="1"/>
          </p:cNvSpPr>
          <p:nvPr/>
        </p:nvSpPr>
        <p:spPr bwMode="auto">
          <a:xfrm>
            <a:off x="231775" y="857250"/>
            <a:ext cx="65520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abnormal</a:t>
            </a:r>
            <a:r>
              <a:rPr lang="it-IT" dirty="0" smtClean="0"/>
              <a:t> sex </a:t>
            </a:r>
            <a:r>
              <a:rPr lang="it-IT" dirty="0" err="1" smtClean="0"/>
              <a:t>chromosome</a:t>
            </a:r>
            <a:r>
              <a:rPr lang="it-IT" dirty="0" smtClean="0"/>
              <a:t> </a:t>
            </a:r>
            <a:r>
              <a:rPr lang="it-IT" dirty="0" err="1" smtClean="0"/>
              <a:t>combinations</a:t>
            </a:r>
            <a:r>
              <a:rPr lang="it-IT" dirty="0" smtClean="0"/>
              <a:t> are:</a:t>
            </a:r>
            <a:endParaRPr lang="it-IT" dirty="0"/>
          </a:p>
          <a:p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416496" y="1772816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XYY</a:t>
            </a:r>
          </a:p>
          <a:p>
            <a:r>
              <a:rPr lang="it-IT" dirty="0" err="1" smtClean="0"/>
              <a:t>Controversial</a:t>
            </a:r>
            <a:r>
              <a:rPr lang="it-IT" dirty="0" smtClean="0"/>
              <a:t> </a:t>
            </a:r>
            <a:r>
              <a:rPr lang="it-IT" dirty="0" err="1"/>
              <a:t>history</a:t>
            </a:r>
            <a:r>
              <a:rPr lang="it-IT" dirty="0"/>
              <a:t>,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tried</a:t>
            </a:r>
            <a:r>
              <a:rPr lang="it-IT" dirty="0"/>
              <a:t> to associate the </a:t>
            </a:r>
            <a:r>
              <a:rPr lang="it-IT" dirty="0" err="1"/>
              <a:t>condition</a:t>
            </a:r>
            <a:endParaRPr lang="it-IT" dirty="0"/>
          </a:p>
          <a:p>
            <a:r>
              <a:rPr lang="it-IT" dirty="0"/>
              <a:t>XYY in a </a:t>
            </a:r>
            <a:r>
              <a:rPr lang="it-IT" dirty="0" err="1"/>
              <a:t>predisposition</a:t>
            </a:r>
            <a:r>
              <a:rPr lang="it-IT" dirty="0"/>
              <a:t> to </a:t>
            </a:r>
            <a:r>
              <a:rPr lang="it-IT" dirty="0" err="1"/>
              <a:t>violence</a:t>
            </a:r>
            <a:r>
              <a:rPr lang="it-IT" dirty="0"/>
              <a:t>, </a:t>
            </a:r>
            <a:r>
              <a:rPr lang="it-IT" dirty="0" err="1"/>
              <a:t>today</a:t>
            </a:r>
            <a:r>
              <a:rPr lang="it-IT" dirty="0"/>
              <a:t> </a:t>
            </a:r>
            <a:r>
              <a:rPr lang="it-IT" dirty="0" err="1"/>
              <a:t>widely</a:t>
            </a:r>
            <a:r>
              <a:rPr lang="it-IT" dirty="0"/>
              <a:t> </a:t>
            </a:r>
            <a:r>
              <a:rPr lang="it-IT" dirty="0" err="1"/>
              <a:t>shown</a:t>
            </a:r>
            <a:endParaRPr lang="it-IT" dirty="0"/>
          </a:p>
          <a:p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</a:t>
            </a:r>
            <a:r>
              <a:rPr lang="it-IT" dirty="0" err="1"/>
              <a:t>relationship</a:t>
            </a:r>
            <a:r>
              <a:rPr lang="it-IT" dirty="0"/>
              <a:t>.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males</a:t>
            </a:r>
            <a:r>
              <a:rPr lang="it-IT" dirty="0"/>
              <a:t> are fertile. </a:t>
            </a:r>
            <a:r>
              <a:rPr lang="it-IT" dirty="0" err="1" smtClean="0"/>
              <a:t>During</a:t>
            </a:r>
            <a:endParaRPr lang="it-IT" dirty="0"/>
          </a:p>
          <a:p>
            <a:r>
              <a:rPr lang="it-IT" dirty="0" err="1"/>
              <a:t>m</a:t>
            </a:r>
            <a:r>
              <a:rPr lang="it-IT" dirty="0" err="1" smtClean="0"/>
              <a:t>eiosis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normal</a:t>
            </a:r>
            <a:r>
              <a:rPr lang="it-IT" dirty="0"/>
              <a:t> XY </a:t>
            </a:r>
            <a:r>
              <a:rPr lang="it-IT" dirty="0" err="1"/>
              <a:t>pairing</a:t>
            </a:r>
            <a:r>
              <a:rPr lang="it-IT" dirty="0"/>
              <a:t>, </a:t>
            </a:r>
            <a:r>
              <a:rPr lang="it-IT" dirty="0" smtClean="0"/>
              <a:t>the </a:t>
            </a:r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/>
              <a:t>Y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 smtClean="0"/>
              <a:t>pair</a:t>
            </a:r>
            <a:r>
              <a:rPr lang="it-IT" dirty="0" smtClean="0"/>
              <a:t> </a:t>
            </a:r>
            <a:r>
              <a:rPr lang="it-IT" dirty="0"/>
              <a:t>and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/>
              <a:t>passed</a:t>
            </a:r>
            <a:r>
              <a:rPr lang="it-IT" dirty="0"/>
              <a:t> on to </a:t>
            </a:r>
            <a:r>
              <a:rPr lang="it-IT" dirty="0" err="1"/>
              <a:t>gametes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16496" y="4361036"/>
            <a:ext cx="9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XXX</a:t>
            </a:r>
          </a:p>
          <a:p>
            <a:r>
              <a:rPr lang="it-IT" dirty="0" err="1"/>
              <a:t>Phenotypically</a:t>
            </a:r>
            <a:r>
              <a:rPr lang="it-IT" dirty="0"/>
              <a:t> </a:t>
            </a:r>
            <a:r>
              <a:rPr lang="it-IT" dirty="0" err="1"/>
              <a:t>normal</a:t>
            </a:r>
            <a:r>
              <a:rPr lang="it-IT" dirty="0"/>
              <a:t> and fertile </a:t>
            </a:r>
            <a:r>
              <a:rPr lang="it-IT" dirty="0" err="1"/>
              <a:t>females</a:t>
            </a:r>
            <a:r>
              <a:rPr lang="it-IT" dirty="0"/>
              <a:t>.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 smtClean="0"/>
              <a:t>meiosis</a:t>
            </a:r>
            <a:r>
              <a:rPr lang="it-IT" dirty="0" smtClean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two</a:t>
            </a:r>
            <a:r>
              <a:rPr lang="it-IT" dirty="0"/>
              <a:t> X </a:t>
            </a:r>
            <a:r>
              <a:rPr lang="it-IT" dirty="0" err="1"/>
              <a:t>chromosomes</a:t>
            </a:r>
            <a:r>
              <a:rPr lang="it-IT" dirty="0"/>
              <a:t> </a:t>
            </a:r>
            <a:r>
              <a:rPr lang="it-IT" dirty="0" err="1" smtClean="0"/>
              <a:t>get</a:t>
            </a:r>
            <a:r>
              <a:rPr lang="it-IT" dirty="0" smtClean="0"/>
              <a:t> </a:t>
            </a:r>
            <a:r>
              <a:rPr lang="it-IT" dirty="0" err="1" smtClean="0"/>
              <a:t>paired</a:t>
            </a:r>
            <a:r>
              <a:rPr lang="it-IT" dirty="0" smtClean="0"/>
              <a:t>, </a:t>
            </a:r>
            <a:r>
              <a:rPr lang="it-IT" dirty="0"/>
              <a:t>the </a:t>
            </a:r>
            <a:r>
              <a:rPr lang="it-IT" dirty="0" err="1"/>
              <a:t>third</a:t>
            </a:r>
            <a:r>
              <a:rPr lang="it-IT" dirty="0"/>
              <a:t> </a:t>
            </a:r>
            <a:r>
              <a:rPr lang="it-IT" dirty="0" smtClean="0"/>
              <a:t>X </a:t>
            </a:r>
            <a:r>
              <a:rPr lang="it-IT" dirty="0" err="1" smtClean="0"/>
              <a:t>chromosome</a:t>
            </a:r>
            <a:r>
              <a:rPr lang="it-IT" dirty="0" smtClean="0"/>
              <a:t> </a:t>
            </a:r>
            <a:r>
              <a:rPr lang="it-IT" dirty="0" err="1" smtClean="0"/>
              <a:t>does</a:t>
            </a:r>
            <a:r>
              <a:rPr lang="it-IT" dirty="0" smtClean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 smtClean="0"/>
              <a:t>pair</a:t>
            </a:r>
            <a:r>
              <a:rPr lang="it-IT" dirty="0" smtClean="0"/>
              <a:t> </a:t>
            </a:r>
            <a:r>
              <a:rPr lang="it-IT" dirty="0"/>
              <a:t>and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transmitted</a:t>
            </a:r>
            <a:r>
              <a:rPr lang="it-IT" dirty="0" smtClean="0"/>
              <a:t> </a:t>
            </a:r>
            <a:r>
              <a:rPr lang="it-IT" dirty="0"/>
              <a:t>to </a:t>
            </a:r>
            <a:r>
              <a:rPr lang="it-IT" dirty="0" err="1"/>
              <a:t>gametes</a:t>
            </a:r>
            <a:r>
              <a:rPr lang="it-IT" dirty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76200"/>
            <a:ext cx="9245600" cy="1089025"/>
          </a:xfrm>
        </p:spPr>
        <p:txBody>
          <a:bodyPr/>
          <a:lstStyle/>
          <a:p>
            <a:pPr algn="r" eaLnBrk="1" hangingPunct="1"/>
            <a:r>
              <a:rPr lang="it-IT" sz="3600" dirty="0" err="1" smtClean="0">
                <a:solidFill>
                  <a:schemeClr val="accent2"/>
                </a:solidFill>
                <a:latin typeface="Tahoma" pitchFamily="34" charset="0"/>
              </a:rPr>
              <a:t>Males</a:t>
            </a:r>
            <a: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  <a:t> (47,XYY)</a:t>
            </a:r>
            <a:b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</a:br>
            <a:r>
              <a:rPr lang="it-IT" sz="3600" dirty="0" smtClean="0">
                <a:solidFill>
                  <a:schemeClr val="accent2"/>
                </a:solidFill>
                <a:latin typeface="Tahoma" pitchFamily="34" charset="0"/>
              </a:rPr>
              <a:t>1:1.000 </a:t>
            </a:r>
            <a:r>
              <a:rPr lang="it-IT" sz="3600" dirty="0" err="1" smtClean="0">
                <a:solidFill>
                  <a:schemeClr val="accent2"/>
                </a:solidFill>
                <a:latin typeface="Tahoma" pitchFamily="34" charset="0"/>
              </a:rPr>
              <a:t>males</a:t>
            </a:r>
            <a:endParaRPr lang="it-IT" sz="3600" dirty="0" smtClean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685800"/>
            <a:ext cx="9245600" cy="4281172"/>
          </a:xfrm>
        </p:spPr>
        <p:txBody>
          <a:bodyPr/>
          <a:lstStyle/>
          <a:p>
            <a:pPr eaLnBrk="1" hangingPunct="1"/>
            <a:r>
              <a:rPr lang="it-IT" dirty="0" smtClean="0"/>
              <a:t>Male </a:t>
            </a:r>
            <a:r>
              <a:rPr lang="it-IT" dirty="0" err="1" smtClean="0"/>
              <a:t>phenotype</a:t>
            </a:r>
            <a:endParaRPr lang="it-IT" dirty="0" smtClean="0"/>
          </a:p>
          <a:p>
            <a:pPr eaLnBrk="1" hangingPunct="1"/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features</a:t>
            </a:r>
            <a:r>
              <a:rPr lang="it-IT" dirty="0" smtClean="0"/>
              <a:t>:</a:t>
            </a:r>
          </a:p>
          <a:p>
            <a:pPr lvl="1" eaLnBrk="1" hangingPunct="1"/>
            <a:r>
              <a:rPr lang="it-IT" dirty="0" err="1" smtClean="0">
                <a:solidFill>
                  <a:schemeClr val="accent2"/>
                </a:solidFill>
              </a:rPr>
              <a:t>Tall</a:t>
            </a:r>
            <a:r>
              <a:rPr lang="it-IT" dirty="0" smtClean="0">
                <a:solidFill>
                  <a:schemeClr val="accent2"/>
                </a:solidFill>
              </a:rPr>
              <a:t> stature</a:t>
            </a:r>
          </a:p>
          <a:p>
            <a:pPr lvl="1" eaLnBrk="1" hangingPunct="1"/>
            <a:r>
              <a:rPr lang="it-IT" dirty="0" err="1" smtClean="0">
                <a:solidFill>
                  <a:schemeClr val="accent2"/>
                </a:solidFill>
              </a:rPr>
              <a:t>normal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fertility</a:t>
            </a:r>
            <a:endParaRPr lang="it-IT" dirty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it-IT" dirty="0" smtClean="0">
                <a:solidFill>
                  <a:schemeClr val="accent2"/>
                </a:solidFill>
              </a:rPr>
              <a:t>No </a:t>
            </a:r>
            <a:r>
              <a:rPr lang="it-IT" dirty="0" err="1" smtClean="0">
                <a:solidFill>
                  <a:schemeClr val="accent2"/>
                </a:solidFill>
              </a:rPr>
              <a:t>correlation</a:t>
            </a:r>
            <a:r>
              <a:rPr lang="it-IT" dirty="0" smtClean="0">
                <a:solidFill>
                  <a:schemeClr val="accent2"/>
                </a:solidFill>
              </a:rPr>
              <a:t> with </a:t>
            </a:r>
            <a:r>
              <a:rPr lang="it-IT" dirty="0" err="1" smtClean="0">
                <a:solidFill>
                  <a:schemeClr val="accent2"/>
                </a:solidFill>
              </a:rPr>
              <a:t>paternal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age</a:t>
            </a:r>
            <a:endParaRPr lang="it-IT" dirty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it-IT" dirty="0" err="1" smtClean="0">
                <a:solidFill>
                  <a:schemeClr val="accent2"/>
                </a:solidFill>
              </a:rPr>
              <a:t>Both</a:t>
            </a:r>
            <a:r>
              <a:rPr lang="it-IT" dirty="0" smtClean="0">
                <a:solidFill>
                  <a:schemeClr val="accent2"/>
                </a:solidFill>
              </a:rPr>
              <a:t> intelligence and life </a:t>
            </a:r>
            <a:r>
              <a:rPr lang="it-IT" dirty="0" err="1" smtClean="0">
                <a:solidFill>
                  <a:schemeClr val="accent2"/>
                </a:solidFill>
              </a:rPr>
              <a:t>expectancy</a:t>
            </a:r>
            <a:r>
              <a:rPr lang="it-IT" dirty="0" smtClean="0">
                <a:solidFill>
                  <a:schemeClr val="accent2"/>
                </a:solidFill>
              </a:rPr>
              <a:t> are </a:t>
            </a:r>
            <a:r>
              <a:rPr lang="it-IT" dirty="0" err="1" smtClean="0">
                <a:solidFill>
                  <a:schemeClr val="accent2"/>
                </a:solidFill>
              </a:rPr>
              <a:t>perfectly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normal</a:t>
            </a:r>
            <a:endParaRPr lang="it-IT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ERENO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O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O.POT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.POT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CC4eActiveLectureQuestions">
  <a:themeElements>
    <a:clrScheme name="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C4eActiveLecture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Astro">
  <a:themeElements>
    <a:clrScheme name="Astr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tr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SERENO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O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O.POT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.POT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SERENO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O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O.POT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.POT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C4eActiveLectureQuestions">
  <a:themeElements>
    <a:clrScheme name="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C4eActiveLecture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C4eActiveLectureQuestions">
  <a:themeElements>
    <a:clrScheme name="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C4eActiveLecture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C4eActiveLectureQuestions">
  <a:themeElements>
    <a:clrScheme name="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C4eActiveLecture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CC4eActiveLectureQuestions">
  <a:themeElements>
    <a:clrScheme name="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C4eActiveLecture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C4eActiveLectureQuestions">
  <a:themeElements>
    <a:clrScheme name="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C4eActiveLecture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CC4eActiveLectureQuestions">
  <a:themeElements>
    <a:clrScheme name="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C4eActiveLecture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333333"/>
    </a:dk1>
    <a:lt1>
      <a:srgbClr val="A9BDA9"/>
    </a:lt1>
    <a:dk2>
      <a:srgbClr val="004C2B"/>
    </a:dk2>
    <a:lt2>
      <a:srgbClr val="578963"/>
    </a:lt2>
    <a:accent1>
      <a:srgbClr val="FFCCCC"/>
    </a:accent1>
    <a:accent2>
      <a:srgbClr val="B3E1B3"/>
    </a:accent2>
    <a:accent3>
      <a:srgbClr val="D1DBD1"/>
    </a:accent3>
    <a:accent4>
      <a:srgbClr val="2A2A2A"/>
    </a:accent4>
    <a:accent5>
      <a:srgbClr val="FFE2E2"/>
    </a:accent5>
    <a:accent6>
      <a:srgbClr val="A2CCA2"/>
    </a:accent6>
    <a:hlink>
      <a:srgbClr val="BDD7E5"/>
    </a:hlink>
    <a:folHlink>
      <a:srgbClr val="D2AAD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C:\Programmi\Microsoft Office\Modelli\Strutture\SERENO.POT</Template>
  <TotalTime>5602</TotalTime>
  <Words>6299</Words>
  <Application>Microsoft Macintosh PowerPoint</Application>
  <PresentationFormat>A4 (21x29,7 cm)</PresentationFormat>
  <Paragraphs>981</Paragraphs>
  <Slides>187</Slides>
  <Notes>111</Notes>
  <HiddenSlides>0</HiddenSlides>
  <MMClips>0</MMClips>
  <ScaleCrop>false</ScaleCrop>
  <HeadingPairs>
    <vt:vector size="6" baseType="variant">
      <vt:variant>
        <vt:lpstr>Tema</vt:lpstr>
      </vt:variant>
      <vt:variant>
        <vt:i4>12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187</vt:i4>
      </vt:variant>
    </vt:vector>
  </HeadingPairs>
  <TitlesOfParts>
    <vt:vector size="203" baseType="lpstr">
      <vt:lpstr>SERENO</vt:lpstr>
      <vt:lpstr>Struttura predefinita</vt:lpstr>
      <vt:lpstr>1_SERENO</vt:lpstr>
      <vt:lpstr>CC4eActiveLectureQuestions</vt:lpstr>
      <vt:lpstr>1_CC4eActiveLectureQuestions</vt:lpstr>
      <vt:lpstr>2_CC4eActiveLectureQuestions</vt:lpstr>
      <vt:lpstr>3_CC4eActiveLectureQuestions</vt:lpstr>
      <vt:lpstr>4_CC4eActiveLectureQuestions</vt:lpstr>
      <vt:lpstr>5_CC4eActiveLectureQuestions</vt:lpstr>
      <vt:lpstr>6_CC4eActiveLectureQuestions</vt:lpstr>
      <vt:lpstr>Astro</vt:lpstr>
      <vt:lpstr>3_SERENO</vt:lpstr>
      <vt:lpstr>Immagine bitmap</vt:lpstr>
      <vt:lpstr>Document</vt:lpstr>
      <vt:lpstr>ClipArt</vt:lpstr>
      <vt:lpstr>Clip</vt:lpstr>
      <vt:lpstr>Presentazione di PowerPoint</vt:lpstr>
      <vt:lpstr>What diseases are attributable to genetics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Chromosomes</vt:lpstr>
      <vt:lpstr>The karyotype</vt:lpstr>
      <vt:lpstr>Presentazione di PowerPoint</vt:lpstr>
      <vt:lpstr>The karyotype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The banding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Gene dosage alterations</vt:lpstr>
      <vt:lpstr>Presence in body’s cells</vt:lpstr>
      <vt:lpstr>Types of anomaly</vt:lpstr>
      <vt:lpstr>Chromosomal alterations</vt:lpstr>
      <vt:lpstr>Chromosomal alterations</vt:lpstr>
      <vt:lpstr>Chromosomal alterations</vt:lpstr>
      <vt:lpstr>Severity of chromosomal abnormalities</vt:lpstr>
      <vt:lpstr>And in cases of balanced anomalies?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The frequency of numerical chromosomal anomalies is:</vt:lpstr>
      <vt:lpstr>Non-disjunction</vt:lpstr>
      <vt:lpstr>Non-disjunction</vt:lpstr>
      <vt:lpstr>Non-disjunction</vt:lpstr>
      <vt:lpstr>Non-disjunction</vt:lpstr>
      <vt:lpstr>Presentazione di PowerPoint</vt:lpstr>
      <vt:lpstr>Presentazione di PowerPoint</vt:lpstr>
      <vt:lpstr>The frequency of chromosomal abnormalities at birth is 0.65%</vt:lpstr>
      <vt:lpstr>Presentazione di PowerPoint</vt:lpstr>
      <vt:lpstr>The most frequent aneuploidies at birth</vt:lpstr>
      <vt:lpstr>Diseases due to chromosomal aberrations.</vt:lpstr>
      <vt:lpstr>Presentazione di PowerPoint</vt:lpstr>
      <vt:lpstr>Presentazione di PowerPoint</vt:lpstr>
      <vt:lpstr>Presentazione di PowerPoint</vt:lpstr>
      <vt:lpstr>Down syndrome</vt:lpstr>
      <vt:lpstr>Presentazione di PowerPoint</vt:lpstr>
      <vt:lpstr>Presentazione di PowerPoint</vt:lpstr>
      <vt:lpstr>Contributions from the Genome project: pathogenesis</vt:lpstr>
      <vt:lpstr>Genes that may have input into Down syndrome include:</vt:lpstr>
      <vt:lpstr>Presentazione di PowerPoint</vt:lpstr>
      <vt:lpstr>Presentazione di PowerPoint</vt:lpstr>
      <vt:lpstr>Types of anomalies in Down Syndrome</vt:lpstr>
      <vt:lpstr>Presentazione di PowerPoint</vt:lpstr>
      <vt:lpstr>Presentazione di PowerPoint</vt:lpstr>
      <vt:lpstr>Down syndrome</vt:lpstr>
      <vt:lpstr>Presentazione di PowerPoint</vt:lpstr>
      <vt:lpstr>Presentazione di PowerPoint</vt:lpstr>
      <vt:lpstr>Presentazione di PowerPoint</vt:lpstr>
      <vt:lpstr>trisomy 18  Edwards </vt:lpstr>
      <vt:lpstr>trisomy 13  Patau </vt:lpstr>
      <vt:lpstr>Presentazione di PowerPoint</vt:lpstr>
      <vt:lpstr>Turner syndrome</vt:lpstr>
      <vt:lpstr> X monosomy (45,X0) Turner</vt:lpstr>
      <vt:lpstr>X monosomy (45,X0) Turner</vt:lpstr>
      <vt:lpstr>X monosomy (45,X0) Turner</vt:lpstr>
      <vt:lpstr>Presentazione di PowerPoint</vt:lpstr>
      <vt:lpstr> X monosomy (45,X0) Turner 1:2.500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Klinefelter syndrome.</vt:lpstr>
      <vt:lpstr>Klinefelter syndrome (47,XXY) 1:900-1:600 males</vt:lpstr>
      <vt:lpstr>Other cytogenetics forms</vt:lpstr>
      <vt:lpstr>The PAR regions on sex chromosomes contain non inactivated genes, as the double dosage is ensured anyway</vt:lpstr>
      <vt:lpstr>SHOX gene Short stature HOmeoboX-containing</vt:lpstr>
      <vt:lpstr>Presentazione di PowerPoint</vt:lpstr>
      <vt:lpstr>Males (47,XYY) 1:1.000 males</vt:lpstr>
      <vt:lpstr>Trisomy X (47,XXX) 1:1.200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Chromosome 18 abnormalities</vt:lpstr>
      <vt:lpstr>Presentazione di PowerPoint</vt:lpstr>
      <vt:lpstr>DIAGNOSIS: genetic counselling and prenatal cytogenetics</vt:lpstr>
      <vt:lpstr>Genetic counselling</vt:lpstr>
      <vt:lpstr>Genetic counselling</vt:lpstr>
      <vt:lpstr>general reproductive risk</vt:lpstr>
      <vt:lpstr>Reproductive risk assessment in the preconception period</vt:lpstr>
      <vt:lpstr>carriers who have a reproductive risk regardless of the partner</vt:lpstr>
      <vt:lpstr>Presentazione di PowerPoint</vt:lpstr>
      <vt:lpstr>Presentazione di PowerPoint</vt:lpstr>
      <vt:lpstr>Presentazione di PowerPoint</vt:lpstr>
      <vt:lpstr>Presentazione di PowerPoint</vt:lpstr>
      <vt:lpstr> triple test   interpretation of results</vt:lpstr>
      <vt:lpstr>Presentazione di PowerPoint</vt:lpstr>
      <vt:lpstr>prenatal cytogenetics</vt:lpstr>
      <vt:lpstr>Presentazione di PowerPoint</vt:lpstr>
      <vt:lpstr>Fetal Testing</vt:lpstr>
      <vt:lpstr>Presentazione di PowerPoint</vt:lpstr>
      <vt:lpstr>Chromosomal analysis</vt:lpstr>
      <vt:lpstr>PREIMPLANTATION DIAGNOSIS</vt:lpstr>
      <vt:lpstr>Presentazione di PowerPoint</vt:lpstr>
      <vt:lpstr>Presentazione di PowerPoint</vt:lpstr>
      <vt:lpstr>Preimplantation diagnosis</vt:lpstr>
      <vt:lpstr>Conception</vt:lpstr>
      <vt:lpstr>Frequency of chromosomal abnormalities in prenatal diagnosis</vt:lpstr>
      <vt:lpstr>Frequency of chromosomal abnormalities in germ cells</vt:lpstr>
      <vt:lpstr>Chromosomal abnormalities in sperm</vt:lpstr>
      <vt:lpstr>Chromosomal abnormalities in oocytes</vt:lpstr>
      <vt:lpstr>Presentazione di PowerPoint</vt:lpstr>
      <vt:lpstr>Classical cytogenetics</vt:lpstr>
      <vt:lpstr>When the karyotype (classical cytogenetics) is not enough</vt:lpstr>
      <vt:lpstr>Molecular cytogenetics</vt:lpstr>
      <vt:lpstr>Molecular cytogenetics</vt:lpstr>
      <vt:lpstr>Presentazione di PowerPoint</vt:lpstr>
      <vt:lpstr>Molecular cytogenetics techniques</vt:lpstr>
      <vt:lpstr>FISH (Fluorescence in situ hybridization)</vt:lpstr>
      <vt:lpstr> FISH probes FISH probes must be targeted, cannot be helpful in overall genomic analyses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Down syndrome</vt:lpstr>
      <vt:lpstr>FISH IN PRENATAL DIAGNOSIS</vt:lpstr>
      <vt:lpstr>FISH</vt:lpstr>
      <vt:lpstr>Remember that..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MAIN MICRODELETION SYNDROMES</vt:lpstr>
      <vt:lpstr>Imprinting</vt:lpstr>
      <vt:lpstr>Imprinting</vt:lpstr>
      <vt:lpstr>Uniparental disomy</vt:lpstr>
      <vt:lpstr>Presentazione di PowerPoint</vt:lpstr>
      <vt:lpstr>Prader Willi/Angelman</vt:lpstr>
      <vt:lpstr>Angelman</vt:lpstr>
      <vt:lpstr>Angelman</vt:lpstr>
      <vt:lpstr>Prader-Willi</vt:lpstr>
      <vt:lpstr>Prader-Willi</vt:lpstr>
      <vt:lpstr>Presentazione di PowerPoint</vt:lpstr>
      <vt:lpstr>Williams-Beuren</vt:lpstr>
      <vt:lpstr>Williams genetics</vt:lpstr>
      <vt:lpstr>Williams FISH delezione 7q11.23</vt:lpstr>
      <vt:lpstr>Williams behaviour</vt:lpstr>
      <vt:lpstr>Williams signs and appearance </vt:lpstr>
      <vt:lpstr>Presentazione di PowerPoint</vt:lpstr>
      <vt:lpstr>Presentazione di PowerPoint</vt:lpstr>
      <vt:lpstr>DiGeorge (velocardiofacial) syndrome</vt:lpstr>
      <vt:lpstr>DiGeorge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patologia cromosomica fetale: analisi di frequenza</dc:title>
  <dc:creator>Amoroso</dc:creator>
  <cp:lastModifiedBy>Claudia Giachino</cp:lastModifiedBy>
  <cp:revision>592</cp:revision>
  <dcterms:created xsi:type="dcterms:W3CDTF">1601-01-01T00:00:00Z</dcterms:created>
  <dcterms:modified xsi:type="dcterms:W3CDTF">2018-12-17T15:26:21Z</dcterms:modified>
</cp:coreProperties>
</file>