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363" r:id="rId4"/>
    <p:sldId id="365" r:id="rId5"/>
    <p:sldId id="366" r:id="rId6"/>
    <p:sldId id="369" r:id="rId7"/>
    <p:sldId id="370" r:id="rId8"/>
    <p:sldId id="367" r:id="rId9"/>
    <p:sldId id="371" r:id="rId10"/>
    <p:sldId id="372" r:id="rId11"/>
    <p:sldId id="373" r:id="rId12"/>
    <p:sldId id="374" r:id="rId13"/>
    <p:sldId id="375" r:id="rId14"/>
    <p:sldId id="377" r:id="rId15"/>
    <p:sldId id="376" r:id="rId16"/>
    <p:sldId id="378" r:id="rId17"/>
  </p:sldIdLst>
  <p:sldSz cx="9144000" cy="6858000" type="screen4x3"/>
  <p:notesSz cx="6858000" cy="91440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1pPr>
    <a:lvl2pPr marL="4572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2pPr>
    <a:lvl3pPr marL="9144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3pPr>
    <a:lvl4pPr marL="13716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4pPr>
    <a:lvl5pPr marL="1828800"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ＭＳ Ｐゴシック" charset="0"/>
        <a:cs typeface="ＭＳ Ｐゴシック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2984"/>
  </p:normalViewPr>
  <p:slideViewPr>
    <p:cSldViewPr>
      <p:cViewPr varScale="1">
        <p:scale>
          <a:sx n="98" d="100"/>
          <a:sy n="98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752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ＭＳ Ｐゴシック" charset="0"/>
        <a:cs typeface="Avenir" charset="0"/>
        <a:sym typeface="Avenir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601C8-6032-3345-B632-6EF5F925F1BE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4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708E-C29D-2846-AD2F-BD15DD43C093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781800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781800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5851-01AF-B348-A71C-49B5A1179DE6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9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8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37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3106738"/>
            <a:ext cx="3538537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9250" y="3106738"/>
            <a:ext cx="3540125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83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1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8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87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97883-716C-9441-86BA-C0C194A148D3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54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07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60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92800" y="1771650"/>
            <a:ext cx="1806575" cy="3659188"/>
          </a:xfrm>
        </p:spPr>
        <p:txBody>
          <a:bodyPr vert="eaVert"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771650"/>
            <a:ext cx="5272087" cy="3659188"/>
          </a:xfrm>
        </p:spPr>
        <p:txBody>
          <a:bodyPr vert="eaVert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6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B047-4324-F345-91B7-7BB08E5542CB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2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537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A600-4F25-F64A-8938-829C216AAF0C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8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825E-7AFC-E242-8773-9F26842BDC85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7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6A5F-A400-BD46-B3D9-E7803ACA7AF8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8A64-74D4-644F-9577-80FEF255DBC7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1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5ABB0-97CA-BA48-814A-4D87F98C3D54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4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6699-6EAC-0544-9BDC-1AAFF513CF20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image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9144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6" name="Picture 2" descr="image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6308725"/>
            <a:ext cx="10525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sldNum" sz="quarter" idx="2"/>
          </p:nvPr>
        </p:nvSpPr>
        <p:spPr bwMode="auto">
          <a:xfrm>
            <a:off x="1133475" y="6489700"/>
            <a:ext cx="83026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FBE737-0E2A-584D-8A29-451EF0F6E862}" type="slidenum">
              <a:rPr lang="en-US"/>
              <a:pPr>
                <a:defRPr/>
              </a:pPr>
              <a:t>‹n.›</a:t>
            </a:fld>
            <a:endParaRPr lang="en-US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image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91440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4" name="Picture 2" descr="image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6308725"/>
            <a:ext cx="105251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AutoShape 3"/>
          <p:cNvSpPr>
            <a:spLocks/>
          </p:cNvSpPr>
          <p:nvPr/>
        </p:nvSpPr>
        <p:spPr bwMode="auto">
          <a:xfrm>
            <a:off x="0" y="6164263"/>
            <a:ext cx="9144000" cy="692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76" name="Picture 4" descr="image3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6200"/>
            <a:ext cx="91440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7" name="AutoShape 5"/>
          <p:cNvSpPr>
            <a:spLocks/>
          </p:cNvSpPr>
          <p:nvPr/>
        </p:nvSpPr>
        <p:spPr bwMode="auto">
          <a:xfrm>
            <a:off x="0" y="0"/>
            <a:ext cx="9144000" cy="5156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5B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78" name="Rectangle 6"/>
          <p:cNvSpPr>
            <a:spLocks noGrp="1"/>
          </p:cNvSpPr>
          <p:nvPr>
            <p:ph type="title"/>
          </p:nvPr>
        </p:nvSpPr>
        <p:spPr bwMode="auto">
          <a:xfrm>
            <a:off x="468313" y="1771650"/>
            <a:ext cx="7199312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3079" name="Rectangle 7"/>
          <p:cNvSpPr>
            <a:spLocks noGrp="1"/>
          </p:cNvSpPr>
          <p:nvPr>
            <p:ph type="body" idx="1"/>
          </p:nvPr>
        </p:nvSpPr>
        <p:spPr bwMode="auto">
          <a:xfrm>
            <a:off x="468313" y="3106738"/>
            <a:ext cx="7231062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pic>
        <p:nvPicPr>
          <p:cNvPr id="3080" name="Picture 8" descr="image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380163"/>
            <a:ext cx="18494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1" name="Picture 9" descr="image5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7688"/>
            <a:ext cx="27368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1650"/>
            <a:ext cx="8280400" cy="1223963"/>
          </a:xfrm>
        </p:spPr>
        <p:txBody>
          <a:bodyPr/>
          <a:lstStyle/>
          <a:p>
            <a:pPr defTabSz="914400" eaLnBrk="1">
              <a:defRPr/>
            </a:pP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Presenting your grant proposal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3106738"/>
            <a:ext cx="7231062" cy="609600"/>
          </a:xfrm>
        </p:spPr>
        <p:txBody>
          <a:bodyPr/>
          <a:lstStyle/>
          <a:p>
            <a:pPr marL="0" indent="0" defTabSz="914400" eaLnBrk="1">
              <a:spcBef>
                <a:spcPts val="300"/>
              </a:spcBef>
              <a:defRPr/>
            </a:pP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Jeroen Pasterkamp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/>
              <a:t>Interview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This is the moment!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Committee wants to meet you! Be yourself (mostly </a:t>
            </a:r>
            <a:r>
              <a:rPr lang="en-US" sz="1800" dirty="0">
                <a:latin typeface="Helvetica" charset="0"/>
                <a:sym typeface="Wingdings" pitchFamily="2" charset="2"/>
              </a:rPr>
              <a:t></a:t>
            </a:r>
            <a:r>
              <a:rPr lang="en-US" sz="1800" dirty="0">
                <a:latin typeface="Helvetica" charset="0"/>
              </a:rPr>
              <a:t>).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Do your homework: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Duration presentation (stay within time).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Committee members ((non)-expert, who will discuss with you?)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Venue – how to get there (don’t be late)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USB vs computer (make it work)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Language?</a:t>
            </a:r>
          </a:p>
          <a:p>
            <a:pPr marL="457200" lvl="1" indent="0" eaLnBrk="1"/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947601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/>
              <a:t>Interview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Start in time!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Get examples of successful presentations!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Practice, practice, practice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Practice in front of previous awardees, committee members, your family </a:t>
            </a:r>
            <a:r>
              <a:rPr lang="en-US" sz="1800" dirty="0" err="1">
                <a:latin typeface="Helvetica" charset="0"/>
              </a:rPr>
              <a:t>etc</a:t>
            </a:r>
            <a:endParaRPr lang="en-US" sz="1800" dirty="0">
              <a:latin typeface="Helvetica" charset="0"/>
            </a:endParaRP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Ask for an honest opinion (select people for this)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University training programs?</a:t>
            </a: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01E5B4-C012-DE48-B050-226A9C042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55" y="356615"/>
            <a:ext cx="33274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542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/>
              <a:t>Interview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Carefully consider what to put in: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Who are you/your consortium?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Why is the project needed/innovative?</a:t>
            </a:r>
          </a:p>
          <a:p>
            <a:pPr lvl="2" eaLnBrk="1">
              <a:buFontTx/>
              <a:buChar char="-"/>
            </a:pPr>
            <a:r>
              <a:rPr lang="en-US" sz="1800" dirty="0">
                <a:latin typeface="Helvetica" charset="0"/>
              </a:rPr>
              <a:t>Which level of ‘depth’ is needed?</a:t>
            </a: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3D155C-6E95-BF4D-BBE4-C8B7C4DF0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221088"/>
            <a:ext cx="1659508" cy="1659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EB9706-27A7-8847-BEC6-B78EEBB09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79"/>
          <a:stretch/>
        </p:blipFill>
        <p:spPr>
          <a:xfrm>
            <a:off x="5076056" y="4221088"/>
            <a:ext cx="226098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1170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/>
              <a:t>Interview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Carefully consider what to put in.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If possible address a few of the reviewers’ main points in your presentation.</a:t>
            </a: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399867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/>
              <a:t>Interview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Make sure they remember you (in a good way): clear message, special effect </a:t>
            </a:r>
            <a:r>
              <a:rPr lang="en-US" sz="1800" dirty="0" err="1">
                <a:latin typeface="Helvetica" charset="0"/>
              </a:rPr>
              <a:t>etc</a:t>
            </a:r>
            <a:r>
              <a:rPr lang="en-US" sz="1800" dirty="0">
                <a:latin typeface="Helvetica" charset="0"/>
              </a:rPr>
              <a:t>).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If you present together, present together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Be careful with movies (or prepare well)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Answer the questions (or admit that you can’t but don’t be a politician)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Practice questions (also general ones: where will you be in five years, how are you going to bring this to the clinic </a:t>
            </a:r>
            <a:r>
              <a:rPr lang="en-US" sz="1800" dirty="0" err="1">
                <a:latin typeface="Helvetica" charset="0"/>
              </a:rPr>
              <a:t>etc</a:t>
            </a:r>
            <a:r>
              <a:rPr lang="en-US" sz="1800" dirty="0">
                <a:latin typeface="Helvetica" charset="0"/>
              </a:rPr>
              <a:t>)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Don’t get offended, stay calm and respectful</a:t>
            </a: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7245164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AN EXAMPLE</a:t>
            </a:r>
            <a:endParaRPr lang="en-US" sz="2400" kern="0" dirty="0"/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5021055"/>
      </p:ext>
    </p:extLst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dirty="0" err="1"/>
              <a:t>Submission</a:t>
            </a:r>
            <a:r>
              <a:rPr lang="nl-NL" sz="1800" dirty="0"/>
              <a:t> of pre-</a:t>
            </a:r>
            <a:r>
              <a:rPr lang="nl-NL" sz="1800" dirty="0" err="1"/>
              <a:t>proposal</a:t>
            </a:r>
            <a:r>
              <a:rPr lang="nl-NL" sz="1800" dirty="0"/>
              <a:t> (short)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dirty="0" err="1"/>
              <a:t>Submission</a:t>
            </a:r>
            <a:r>
              <a:rPr lang="nl-NL" sz="1800" dirty="0"/>
              <a:t> of full </a:t>
            </a:r>
            <a:r>
              <a:rPr lang="nl-NL" sz="1800" dirty="0" err="1"/>
              <a:t>proposal</a:t>
            </a:r>
            <a:r>
              <a:rPr lang="nl-NL" sz="1800" dirty="0"/>
              <a:t> (long)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en-US" sz="1800" dirty="0">
                <a:latin typeface="Helvetica" charset="0"/>
              </a:rPr>
              <a:t>Reviewer reports</a:t>
            </a: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en-US" sz="1800" dirty="0">
                <a:latin typeface="Helvetica" charset="0"/>
              </a:rPr>
              <a:t>Rebuttal</a:t>
            </a: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en-US" sz="1800" dirty="0">
                <a:latin typeface="Helvetica" charset="0"/>
              </a:rPr>
              <a:t>Interview</a:t>
            </a:r>
          </a:p>
          <a:p>
            <a:pPr eaLnBrk="1">
              <a:buFontTx/>
              <a:buChar char="-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2871309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 err="1"/>
              <a:t>Submission</a:t>
            </a:r>
            <a:r>
              <a:rPr lang="nl-NL" sz="1800" b="1" dirty="0"/>
              <a:t> of pre-</a:t>
            </a:r>
            <a:r>
              <a:rPr lang="nl-NL" sz="1800" b="1" dirty="0" err="1"/>
              <a:t>proposal</a:t>
            </a:r>
            <a:r>
              <a:rPr lang="nl-NL" sz="1800" b="1" dirty="0"/>
              <a:t> (short)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Committee only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Tailor to needs of committee ((non)-experts?)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Be concise but convincing. Should be a miniature version of the full grant (without too many issues to raise by the committee)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Committee will see many – original topic, title, abstract</a:t>
            </a: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4654748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 err="1"/>
              <a:t>Reviewer</a:t>
            </a:r>
            <a:r>
              <a:rPr lang="nl-NL" sz="1800" b="1" dirty="0"/>
              <a:t> </a:t>
            </a:r>
            <a:r>
              <a:rPr lang="nl-NL" sz="1800" b="1" dirty="0" err="1"/>
              <a:t>reports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marL="571500"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Don’t take it personal</a:t>
            </a:r>
          </a:p>
          <a:p>
            <a:pPr marL="571500"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Read and digest (different people have different styles to convey their opinion, it is a reviewer’s job to find issues)</a:t>
            </a: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8F043B-CD50-844F-BD39-F0558ED84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917713"/>
            <a:ext cx="4176464" cy="20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81287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 err="1"/>
              <a:t>Reviewer</a:t>
            </a:r>
            <a:r>
              <a:rPr lang="nl-NL" sz="1800" b="1" dirty="0"/>
              <a:t> </a:t>
            </a:r>
            <a:r>
              <a:rPr lang="nl-NL" sz="1800" b="1" dirty="0" err="1"/>
              <a:t>reports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marL="571500"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Don’t take it personal</a:t>
            </a:r>
          </a:p>
          <a:p>
            <a:pPr marL="571500"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Read and digest (different people have different styles to convey their opinion, it is a reviewer’s job to find issues)</a:t>
            </a:r>
          </a:p>
          <a:p>
            <a:pPr marL="571500"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Have colleagues read the reports</a:t>
            </a: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40710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 err="1"/>
              <a:t>Rebuttal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Divide rebuttal into general issues (e.g. raised by all/several reviewers) and other issues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Be respectful, not emotional (do never ’totally disagree’)</a:t>
            </a: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6D76D5-C9ED-6942-87A3-E23C457A8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378" y="3867926"/>
            <a:ext cx="32893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25732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 err="1"/>
              <a:t>Rebuttal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Divide rebuttal into general issues (e.g. raised by all/several reviewers) and other issues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Be respectful, not emotional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Obey to word/page count (or inclusion of Figs, refs </a:t>
            </a:r>
            <a:r>
              <a:rPr lang="en-US" sz="1800" dirty="0" err="1">
                <a:latin typeface="Helvetica" charset="0"/>
              </a:rPr>
              <a:t>etc</a:t>
            </a:r>
            <a:r>
              <a:rPr lang="en-US" sz="1800" dirty="0">
                <a:latin typeface="Helvetica" charset="0"/>
              </a:rPr>
              <a:t>)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Fight the ‘bad with the good’ – reviewers often say opposite things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Answer with facts – preliminary data, refs </a:t>
            </a:r>
            <a:r>
              <a:rPr lang="en-US" sz="1800" dirty="0" err="1">
                <a:latin typeface="Helvetica" charset="0"/>
              </a:rPr>
              <a:t>etc</a:t>
            </a: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9735972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/>
              <a:t>Interview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This is the moment!</a:t>
            </a:r>
          </a:p>
          <a:p>
            <a:pPr marL="457200" lvl="1" indent="0" eaLnBrk="1"/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6EF925-56C3-B246-B000-868EE0845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728" y="3412194"/>
            <a:ext cx="4816430" cy="23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6257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55613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defRPr>
            </a:lvl9pPr>
          </a:lstStyle>
          <a:p>
            <a:pPr defTabSz="914400" eaLnBrk="1">
              <a:defRPr/>
            </a:pPr>
            <a:r>
              <a:rPr lang="en-US" sz="2400" b="1" kern="0" dirty="0">
                <a:solidFill>
                  <a:srgbClr val="005BA7"/>
                </a:solidFill>
                <a:latin typeface="Arial" charset="0"/>
                <a:cs typeface="Arial" charset="0"/>
                <a:sym typeface="Arial" charset="0"/>
              </a:rPr>
              <a:t>APPLICATION PROCESS</a:t>
            </a:r>
            <a:endParaRPr lang="en-US" sz="2400" kern="0" dirty="0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043608" y="1912764"/>
            <a:ext cx="75608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marL="0" indent="0" eaLnBrk="1"/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r>
              <a:rPr lang="nl-NL" sz="1800" b="1" dirty="0"/>
              <a:t>Interview</a:t>
            </a:r>
            <a:endParaRPr lang="en-US" sz="1800" b="1" dirty="0">
              <a:latin typeface="Helvetica" charset="0"/>
            </a:endParaRPr>
          </a:p>
          <a:p>
            <a:pPr marL="285750" indent="-285750" eaLnBrk="1">
              <a:buFontTx/>
              <a:buChar char="-"/>
            </a:pPr>
            <a:endParaRPr lang="en-US" sz="1800" dirty="0">
              <a:latin typeface="Helvetica" charset="0"/>
            </a:endParaRP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This is the moment!</a:t>
            </a:r>
          </a:p>
          <a:p>
            <a:pPr lvl="1" eaLnBrk="1">
              <a:buFontTx/>
              <a:buChar char="-"/>
            </a:pPr>
            <a:r>
              <a:rPr lang="en-US" sz="1800" dirty="0">
                <a:latin typeface="Helvetica" charset="0"/>
              </a:rPr>
              <a:t>Committee wants to meet you! Be yourself (mostly </a:t>
            </a:r>
            <a:r>
              <a:rPr lang="en-US" sz="1800" dirty="0">
                <a:latin typeface="Helvetica" charset="0"/>
                <a:sym typeface="Wingdings" pitchFamily="2" charset="2"/>
              </a:rPr>
              <a:t></a:t>
            </a:r>
            <a:r>
              <a:rPr lang="en-US" sz="1800" dirty="0">
                <a:latin typeface="Helvetica" charset="0"/>
              </a:rPr>
              <a:t>).</a:t>
            </a:r>
          </a:p>
          <a:p>
            <a:pPr marL="457200" lvl="1" indent="0" eaLnBrk="1"/>
            <a:endParaRPr lang="en-US" sz="1800" dirty="0">
              <a:latin typeface="Helvetica" charset="0"/>
            </a:endParaRPr>
          </a:p>
        </p:txBody>
      </p:sp>
      <p:sp>
        <p:nvSpPr>
          <p:cNvPr id="6" name="AutoShape 1">
            <a:extLst>
              <a:ext uri="{FF2B5EF4-FFF2-40B4-BE49-F238E27FC236}">
                <a16:creationId xmlns:a16="http://schemas.microsoft.com/office/drawing/2014/main" xmlns="" id="{135228A4-FC39-B14F-90DE-168443BC97DA}"/>
              </a:ext>
            </a:extLst>
          </p:cNvPr>
          <p:cNvSpPr>
            <a:spLocks/>
          </p:cNvSpPr>
          <p:nvPr/>
        </p:nvSpPr>
        <p:spPr bwMode="auto">
          <a:xfrm>
            <a:off x="466725" y="6253163"/>
            <a:ext cx="6840538" cy="227012"/>
          </a:xfrm>
          <a:custGeom>
            <a:avLst/>
            <a:gdLst>
              <a:gd name="T0" fmla="*/ 3420269 w 21600"/>
              <a:gd name="T1" fmla="*/ 113506 h 21600"/>
              <a:gd name="T2" fmla="*/ 3420269 w 21600"/>
              <a:gd name="T3" fmla="*/ 113506 h 21600"/>
              <a:gd name="T4" fmla="*/ 3420269 w 21600"/>
              <a:gd name="T5" fmla="*/ 113506 h 21600"/>
              <a:gd name="T6" fmla="*/ 3420269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b="1" dirty="0">
                <a:solidFill>
                  <a:srgbClr val="FFFFFF"/>
                </a:solidFill>
              </a:rPr>
              <a:t>Presenting your grant proposal</a:t>
            </a:r>
            <a:endParaRPr lang="en-US" alt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63A7AA88-3CC5-044B-AEAA-F19405426820}"/>
              </a:ext>
            </a:extLst>
          </p:cNvPr>
          <p:cNvSpPr>
            <a:spLocks/>
          </p:cNvSpPr>
          <p:nvPr/>
        </p:nvSpPr>
        <p:spPr bwMode="auto">
          <a:xfrm>
            <a:off x="468313" y="6496050"/>
            <a:ext cx="588962" cy="227013"/>
          </a:xfrm>
          <a:custGeom>
            <a:avLst/>
            <a:gdLst>
              <a:gd name="T0" fmla="*/ 294481 w 21600"/>
              <a:gd name="T1" fmla="*/ 113506 h 21600"/>
              <a:gd name="T2" fmla="*/ 294481 w 21600"/>
              <a:gd name="T3" fmla="*/ 113506 h 21600"/>
              <a:gd name="T4" fmla="*/ 294481 w 21600"/>
              <a:gd name="T5" fmla="*/ 113506 h 21600"/>
              <a:gd name="T6" fmla="*/ 294481 w 21600"/>
              <a:gd name="T7" fmla="*/ 113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sym typeface="Arial" charset="0"/>
              </a:defRPr>
            </a:lvl9pPr>
          </a:lstStyle>
          <a:p>
            <a:pPr eaLnBrk="1"/>
            <a:r>
              <a:rPr lang="en-US" altLang="en-US" sz="1000" dirty="0">
                <a:solidFill>
                  <a:srgbClr val="FFFFFF"/>
                </a:solidFill>
              </a:rPr>
              <a:t>08/05/18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5FEFBF-E468-FA4F-9129-3A555F73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667090"/>
            <a:ext cx="3143588" cy="235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0778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80C6"/>
      </a:accent1>
      <a:accent2>
        <a:srgbClr val="132C71"/>
      </a:accent2>
      <a:accent3>
        <a:srgbClr val="FFFFFF"/>
      </a:accent3>
      <a:accent4>
        <a:srgbClr val="000000"/>
      </a:accent4>
      <a:accent5>
        <a:srgbClr val="AAC0DF"/>
      </a:accent5>
      <a:accent6>
        <a:srgbClr val="10276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180C6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180C6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80C6"/>
      </a:accent1>
      <a:accent2>
        <a:srgbClr val="132C71"/>
      </a:accent2>
      <a:accent3>
        <a:srgbClr val="FFFFFF"/>
      </a:accent3>
      <a:accent4>
        <a:srgbClr val="000000"/>
      </a:accent4>
      <a:accent5>
        <a:srgbClr val="AAC0DF"/>
      </a:accent5>
      <a:accent6>
        <a:srgbClr val="10276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180C6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180C6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80C6"/>
      </a:accent1>
      <a:accent2>
        <a:srgbClr val="132C71"/>
      </a:accent2>
      <a:accent3>
        <a:srgbClr val="FFFFFF"/>
      </a:accent3>
      <a:accent4>
        <a:srgbClr val="000000"/>
      </a:accent4>
      <a:accent5>
        <a:srgbClr val="AAC0DF"/>
      </a:accent5>
      <a:accent6>
        <a:srgbClr val="10276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674</Words>
  <Application>Microsoft Macintosh PowerPoint</Application>
  <PresentationFormat>Presentazione su schermo (4:3)</PresentationFormat>
  <Paragraphs>139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Office Theme</vt:lpstr>
      <vt:lpstr>2_Office Theme</vt:lpstr>
      <vt:lpstr>Presenting your grant proposal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Voorstellen Online Module Toetsen en ICT 2014</dc:title>
  <cp:lastModifiedBy>Ginevra</cp:lastModifiedBy>
  <cp:revision>192</cp:revision>
  <dcterms:modified xsi:type="dcterms:W3CDTF">2018-05-09T14:36:35Z</dcterms:modified>
</cp:coreProperties>
</file>