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32" r:id="rId2"/>
    <p:sldId id="257" r:id="rId3"/>
    <p:sldId id="259" r:id="rId4"/>
    <p:sldId id="262" r:id="rId5"/>
    <p:sldId id="260" r:id="rId6"/>
    <p:sldId id="261" r:id="rId7"/>
    <p:sldId id="263" r:id="rId8"/>
    <p:sldId id="335" r:id="rId9"/>
    <p:sldId id="336" r:id="rId10"/>
    <p:sldId id="274" r:id="rId11"/>
    <p:sldId id="29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F78B2-1943-4F16-8473-A63EC495B22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B0029-B6EC-41B7-80DC-43455A233EA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790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>
            <a:extLst>
              <a:ext uri="{FF2B5EF4-FFF2-40B4-BE49-F238E27FC236}">
                <a16:creationId xmlns:a16="http://schemas.microsoft.com/office/drawing/2014/main" id="{82A93397-8063-4DE3-9B76-A401BA6955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Segnaposto note 2">
            <a:extLst>
              <a:ext uri="{FF2B5EF4-FFF2-40B4-BE49-F238E27FC236}">
                <a16:creationId xmlns:a16="http://schemas.microsoft.com/office/drawing/2014/main" id="{67748357-A89B-4771-9B12-3DBC77A5D5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21508" name="Segnaposto numero diapositiva 3">
            <a:extLst>
              <a:ext uri="{FF2B5EF4-FFF2-40B4-BE49-F238E27FC236}">
                <a16:creationId xmlns:a16="http://schemas.microsoft.com/office/drawing/2014/main" id="{2DA8C7BA-2A97-4FA0-8E1D-794C94BCE4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368D118-D34E-406D-98B8-A36E6EDEDC4A}" type="slidenum">
              <a:rPr lang="it-IT" altLang="it-IT">
                <a:cs typeface="Arial" panose="020B0604020202020204" pitchFamily="34" charset="0"/>
              </a:rPr>
              <a:pPr/>
              <a:t>11</a:t>
            </a:fld>
            <a:endParaRPr lang="it-IT" altLang="it-IT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78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710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9387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738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196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377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25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97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06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628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693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F2BF81C-EC95-43D8-95E5-CD712A641BCB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CB17BF1-044B-46FA-ACFF-242206E622C2}" type="slidenum">
              <a:rPr lang="it-IT" smtClean="0"/>
              <a:t>‹#›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32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ww.sba.unito.it/i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ogin.bibliopass.unito.it/menu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fire.rettorato.unito.it/helpdesk/knowledgebase.php?article=17" TargetMode="External"/><Relationship Id="rId2" Type="http://schemas.openxmlformats.org/officeDocument/2006/relationships/hyperlink" Target="http://www.dss.unito.it/dcps/downloads/DSS-vpn-unito.pdf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bibliopeano.unito.it/sites/b041/files/allegatiparagrafo/31-03-2015/accedi_da_casa-proxy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A4953-ED02-424A-BB7E-6FAA1F49E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1588" y="620713"/>
            <a:ext cx="8618537" cy="37036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BIBLIOGRAPHIC TUTORIAL</a:t>
            </a:r>
            <a:br>
              <a:rPr lang="it-IT" dirty="0"/>
            </a:br>
            <a:r>
              <a:rPr lang="it-IT" sz="2800" dirty="0"/>
              <a:t>Dr. Elisa Anedda (elisa.anedda@unito.it)</a:t>
            </a:r>
            <a:endParaRPr lang="it-IT" dirty="0"/>
          </a:p>
        </p:txBody>
      </p:sp>
      <p:sp>
        <p:nvSpPr>
          <p:cNvPr id="4" name="CasellaDiTesto 1">
            <a:extLst>
              <a:ext uri="{FF2B5EF4-FFF2-40B4-BE49-F238E27FC236}">
                <a16:creationId xmlns:a16="http://schemas.microsoft.com/office/drawing/2014/main" id="{C732BBD0-DC64-439E-8CF2-367B55790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775" y="6381750"/>
            <a:ext cx="5483225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latin typeface="+mn-lt"/>
              </a:rPr>
              <a:t>Master Cellular and molecular biology A.A. 2019/2020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7AC00A-0B34-49FF-AEBD-D290CCE56E43}"/>
              </a:ext>
            </a:extLst>
          </p:cNvPr>
          <p:cNvSpPr txBox="1"/>
          <p:nvPr/>
        </p:nvSpPr>
        <p:spPr>
          <a:xfrm>
            <a:off x="1271588" y="4598504"/>
            <a:ext cx="9807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Lesson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ttangolo 2">
            <a:extLst>
              <a:ext uri="{FF2B5EF4-FFF2-40B4-BE49-F238E27FC236}">
                <a16:creationId xmlns:a16="http://schemas.microsoft.com/office/drawing/2014/main" id="{65DD8035-883E-4466-B4BD-C8BE25D92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1989138"/>
            <a:ext cx="7991475" cy="41910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altLang="it-IT" sz="2000" dirty="0">
                <a:latin typeface="Trebuchet MS" panose="020B0603020202020204" pitchFamily="34" charset="0"/>
                <a:cs typeface="Arial" panose="020B0604020202020204" pitchFamily="34" charset="0"/>
              </a:rPr>
              <a:t>Search engines are automatic systems that allow to find documents or other hyperlinks through keywords or exact words in a digital archive.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altLang="it-IT" sz="2000" dirty="0"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altLang="it-IT" sz="2000" dirty="0">
                <a:latin typeface="Trebuchet MS" panose="020B0603020202020204" pitchFamily="34" charset="0"/>
                <a:cs typeface="Arial" panose="020B0604020202020204" pitchFamily="34" charset="0"/>
              </a:rPr>
              <a:t>Results are usually relevant but not always.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altLang="it-IT" sz="2000" dirty="0"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altLang="it-IT" sz="2000" dirty="0">
                <a:latin typeface="Trebuchet MS" panose="020B0603020202020204" pitchFamily="34" charset="0"/>
                <a:cs typeface="Arial" panose="020B0604020202020204" pitchFamily="34" charset="0"/>
              </a:rPr>
              <a:t>To improve the research is often possible to use filters such as the year of pubblication, the scientific field, the author’s name and logical filters (AND, OR, NOT).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334471-8CFF-45A1-93D5-55D0D68A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Search engines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AF8E446F-0F9B-4B04-B0DE-69ABDE2EAEFF}"/>
              </a:ext>
            </a:extLst>
          </p:cNvPr>
          <p:cNvSpPr/>
          <p:nvPr/>
        </p:nvSpPr>
        <p:spPr>
          <a:xfrm>
            <a:off x="1809750" y="3933825"/>
            <a:ext cx="8424863" cy="19383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>
                <a:solidFill>
                  <a:schemeClr val="tx1"/>
                </a:solidFill>
              </a:rPr>
              <a:t>NOT</a:t>
            </a:r>
            <a:r>
              <a:rPr lang="it-IT" sz="2000" dirty="0">
                <a:solidFill>
                  <a:schemeClr val="tx1"/>
                </a:solidFill>
              </a:rPr>
              <a:t>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dirty="0">
                <a:solidFill>
                  <a:schemeClr val="tx1"/>
                </a:solidFill>
              </a:rPr>
              <a:t>Narrow part of the research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dirty="0">
                <a:solidFill>
                  <a:schemeClr val="tx1"/>
                </a:solidFill>
              </a:rPr>
              <a:t>es. «target therapy» NOT «cancer»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dirty="0">
                <a:solidFill>
                  <a:schemeClr val="tx1"/>
                </a:solidFill>
              </a:rPr>
              <a:t>Finds all the records that include «target therapy» term, but exclude the term «cancer».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B0772AE-C0F8-49BB-8994-E8CC326FA2DD}"/>
              </a:ext>
            </a:extLst>
          </p:cNvPr>
          <p:cNvSpPr/>
          <p:nvPr/>
        </p:nvSpPr>
        <p:spPr>
          <a:xfrm>
            <a:off x="1809750" y="404813"/>
            <a:ext cx="8424863" cy="163195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/>
              <a:t>AND</a:t>
            </a:r>
            <a:r>
              <a:rPr lang="it-IT" sz="2000" dirty="0"/>
              <a:t>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>
                <a:solidFill>
                  <a:schemeClr val="tx1"/>
                </a:solidFill>
              </a:rPr>
              <a:t>Narrow the research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dirty="0"/>
              <a:t>es. «target therapy» AND «cancer»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dirty="0"/>
              <a:t>Finds all the records that include both terms.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7102094-AEF8-4468-AD01-0B47AE958675}"/>
              </a:ext>
            </a:extLst>
          </p:cNvPr>
          <p:cNvSpPr/>
          <p:nvPr/>
        </p:nvSpPr>
        <p:spPr>
          <a:xfrm>
            <a:off x="1809750" y="2133600"/>
            <a:ext cx="8424863" cy="16319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>
                <a:solidFill>
                  <a:schemeClr val="tx1"/>
                </a:solidFill>
              </a:rPr>
              <a:t>OR</a:t>
            </a:r>
            <a:r>
              <a:rPr lang="it-IT" sz="2000" dirty="0">
                <a:solidFill>
                  <a:schemeClr val="tx1"/>
                </a:solidFill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>
                <a:solidFill>
                  <a:schemeClr val="tx1"/>
                </a:solidFill>
              </a:rPr>
              <a:t>Broad the research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dirty="0">
                <a:solidFill>
                  <a:schemeClr val="tx1"/>
                </a:solidFill>
              </a:rPr>
              <a:t>es. «target therapy» OR «cancer»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dirty="0">
                <a:solidFill>
                  <a:schemeClr val="tx1"/>
                </a:solidFill>
              </a:rPr>
              <a:t>Finds all the records that include one or the other or both terms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9A85DA8-9710-4310-BCAA-4A564295C306}"/>
              </a:ext>
            </a:extLst>
          </p:cNvPr>
          <p:cNvGrpSpPr>
            <a:grpSpLocks/>
          </p:cNvGrpSpPr>
          <p:nvPr/>
        </p:nvGrpSpPr>
        <p:grpSpPr bwMode="auto">
          <a:xfrm>
            <a:off x="8181343" y="4184643"/>
            <a:ext cx="3118266" cy="1871996"/>
            <a:chOff x="202059" y="570379"/>
            <a:chExt cx="8575807" cy="5834578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C551B21-3EEE-4961-A08B-421072C51A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2059" y="836712"/>
              <a:ext cx="8575807" cy="5568245"/>
              <a:chOff x="202059" y="836712"/>
              <a:chExt cx="8575807" cy="5568245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8085C91C-87C2-4C1A-B3D1-9FE85C68804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813951">
                <a:off x="2268887" y="3451365"/>
                <a:ext cx="6486542" cy="152536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3D4D9F7A-8011-43F7-A7E8-71230D59389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578715">
                <a:off x="202059" y="4767754"/>
                <a:ext cx="4718222" cy="163720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29B10FB9-C94B-4F56-A138-B8DB37AAAD1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/>
              <a:srcRect l="17796" t="51195"/>
              <a:stretch>
                <a:fillRect/>
              </a:stretch>
            </p:blipFill>
            <p:spPr bwMode="auto">
              <a:xfrm>
                <a:off x="1095598" y="2347346"/>
                <a:ext cx="5060597" cy="118673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7A28868F-4922-4BAE-959F-E7DE25474F5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-1018932">
                <a:off x="683568" y="836712"/>
                <a:ext cx="4572000" cy="14257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C9E44FC2-5B68-4FB7-A0EE-014AE679A71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 rot="781773">
                <a:off x="2477433" y="2097803"/>
                <a:ext cx="5068688" cy="1800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E9C97652-2A05-47D5-8B2D-5A9E4B1F15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 rot="-151721">
                <a:off x="3158179" y="1386031"/>
                <a:ext cx="5619687" cy="131793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EBD4400B-B319-4253-B8A9-4E3FF31082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 rot="-856016">
                <a:off x="4080055" y="4460729"/>
                <a:ext cx="4470836" cy="1721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0E385E7C-499E-41AF-B547-F00426D084C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 rot="864535">
                <a:off x="340029" y="3803377"/>
                <a:ext cx="5724128" cy="14633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CBE772D-FF56-4738-9706-0F49792961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774882">
              <a:off x="3468661" y="570379"/>
              <a:ext cx="5164036" cy="13026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E358411-FCBA-4804-BE46-E0B60B7ABC80}"/>
              </a:ext>
            </a:extLst>
          </p:cNvPr>
          <p:cNvSpPr txBox="1"/>
          <p:nvPr/>
        </p:nvSpPr>
        <p:spPr>
          <a:xfrm>
            <a:off x="1073150" y="1724025"/>
            <a:ext cx="10207625" cy="4800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latin typeface="+mn-lt"/>
              </a:rPr>
              <a:t>Educational goals</a:t>
            </a:r>
            <a:r>
              <a:rPr lang="it-IT" dirty="0">
                <a:latin typeface="+mn-lt"/>
              </a:rPr>
              <a:t>: aquisition of the abilities of finding, evaluating, </a:t>
            </a:r>
            <a:br>
              <a:rPr lang="it-IT" dirty="0">
                <a:latin typeface="+mn-lt"/>
              </a:rPr>
            </a:br>
            <a:r>
              <a:rPr lang="it-IT" dirty="0">
                <a:latin typeface="+mn-lt"/>
              </a:rPr>
              <a:t>using and citating scientific literature.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latin typeface="+mn-lt"/>
              </a:rPr>
              <a:t>Subjects</a:t>
            </a:r>
            <a:br>
              <a:rPr lang="it-IT" b="1" dirty="0">
                <a:latin typeface="+mn-lt"/>
              </a:rPr>
            </a:br>
            <a:r>
              <a:rPr lang="it-IT" dirty="0">
                <a:latin typeface="+mn-lt"/>
              </a:rPr>
              <a:t>The first part of the course is dedicated to bibliographic research, therefore structure and functioning of the main databases will be illustrated. </a:t>
            </a:r>
            <a:br>
              <a:rPr lang="it-IT" dirty="0">
                <a:latin typeface="+mn-lt"/>
              </a:rPr>
            </a:br>
            <a:r>
              <a:rPr lang="it-IT" dirty="0">
                <a:latin typeface="+mn-lt"/>
              </a:rPr>
              <a:t>The second part of the course is dedicated to writing a scientific paper. Also, the rules for the scientific citing will be given together with the staple indications for scientific paper writing, collection, reading and registering of scientific literature.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b="1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latin typeface="+mn-lt"/>
              </a:rPr>
              <a:t>In particular:</a:t>
            </a:r>
            <a:endParaRPr lang="it-IT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Introduction to Bibliography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Libraries and databases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Academic manuscript and bibliographic citation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Reading, selecting and registering a paper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Bibliography composition with Mendeley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>
                <a:latin typeface="+mn-lt"/>
              </a:rPr>
              <a:t>Paper presentation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2C6F216-66EF-47E4-AB99-AAD602E7C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Course’s program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ttangolo 3">
            <a:extLst>
              <a:ext uri="{FF2B5EF4-FFF2-40B4-BE49-F238E27FC236}">
                <a16:creationId xmlns:a16="http://schemas.microsoft.com/office/drawing/2014/main" id="{D8CAAF03-E0BD-4C6E-AD1E-B4290711F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313" y="1882775"/>
            <a:ext cx="7131050" cy="6477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/>
              <a:t>A scientific paper is a literary genre on its own, it follows preset formal rules</a:t>
            </a:r>
          </a:p>
        </p:txBody>
      </p:sp>
      <p:sp>
        <p:nvSpPr>
          <p:cNvPr id="8198" name="CasellaDiTesto 5">
            <a:extLst>
              <a:ext uri="{FF2B5EF4-FFF2-40B4-BE49-F238E27FC236}">
                <a16:creationId xmlns:a16="http://schemas.microsoft.com/office/drawing/2014/main" id="{A3FC7A4E-C6FA-4D2B-9887-60A6922D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0213" y="4149725"/>
            <a:ext cx="3384550" cy="83026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400" b="1" dirty="0">
                <a:solidFill>
                  <a:schemeClr val="bg1"/>
                </a:solidFill>
              </a:rPr>
              <a:t>It must be CLEAR and EASILY AVAILABLE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42053373-D39D-410E-AD19-C7D07031928D}"/>
              </a:ext>
            </a:extLst>
          </p:cNvPr>
          <p:cNvSpPr/>
          <p:nvPr/>
        </p:nvSpPr>
        <p:spPr>
          <a:xfrm>
            <a:off x="8148638" y="2568575"/>
            <a:ext cx="647700" cy="1295400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pic>
        <p:nvPicPr>
          <p:cNvPr id="12293" name="Picture 5">
            <a:extLst>
              <a:ext uri="{FF2B5EF4-FFF2-40B4-BE49-F238E27FC236}">
                <a16:creationId xmlns:a16="http://schemas.microsoft.com/office/drawing/2014/main" id="{4AA369BE-92AE-4C14-A97F-804ACA496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2736850"/>
            <a:ext cx="3995737" cy="337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EC478B-BA9F-4C64-BB77-32165CD3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is a scientific paper?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3F71B0E3-4076-48B0-8C58-CF8826DB06A1}"/>
              </a:ext>
            </a:extLst>
          </p:cNvPr>
          <p:cNvSpPr/>
          <p:nvPr/>
        </p:nvSpPr>
        <p:spPr>
          <a:xfrm>
            <a:off x="766763" y="1219200"/>
            <a:ext cx="8135937" cy="44196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dirty="0">
                <a:latin typeface="+mn-lt"/>
              </a:rPr>
              <a:t>The scientific paper’s drafting implicates:</a:t>
            </a:r>
          </a:p>
          <a:p>
            <a:pPr marL="285750" indent="-28575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n-lt"/>
              </a:rPr>
              <a:t>Identify and define the main subject</a:t>
            </a:r>
          </a:p>
          <a:p>
            <a:pPr marL="285750" indent="-28575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n-lt"/>
              </a:rPr>
              <a:t>Plan and structure the work</a:t>
            </a:r>
          </a:p>
          <a:p>
            <a:pPr marL="285750" indent="-28575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n-lt"/>
              </a:rPr>
              <a:t>Cite properly</a:t>
            </a:r>
          </a:p>
          <a:p>
            <a:pPr marL="285750" indent="-28575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u="sng" dirty="0">
                <a:latin typeface="+mn-lt"/>
              </a:rPr>
              <a:t>Develope new ideas</a:t>
            </a:r>
          </a:p>
          <a:p>
            <a:pPr marL="285750" indent="-28575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dirty="0">
                <a:latin typeface="+mn-lt"/>
              </a:rPr>
              <a:t>Draft the paper following formal, stylistic and linguistic rules </a:t>
            </a:r>
          </a:p>
        </p:txBody>
      </p:sp>
      <p:pic>
        <p:nvPicPr>
          <p:cNvPr id="13315" name="Picture 5">
            <a:extLst>
              <a:ext uri="{FF2B5EF4-FFF2-40B4-BE49-F238E27FC236}">
                <a16:creationId xmlns:a16="http://schemas.microsoft.com/office/drawing/2014/main" id="{A054E0F9-E948-4FEB-A090-016A73C09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588" y="981075"/>
            <a:ext cx="3168650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asellaDiTesto 1">
            <a:extLst>
              <a:ext uri="{FF2B5EF4-FFF2-40B4-BE49-F238E27FC236}">
                <a16:creationId xmlns:a16="http://schemas.microsoft.com/office/drawing/2014/main" id="{E2E121BE-0E77-4F8C-91E2-CF55A8076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7113" y="5975350"/>
            <a:ext cx="5326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t-IT" altLang="it-IT" b="1">
                <a:latin typeface="Trebuchet MS" panose="020B0603020202020204" pitchFamily="34" charset="0"/>
                <a:cs typeface="Arial" panose="020B0604020202020204" pitchFamily="34" charset="0"/>
              </a:rPr>
              <a:t>Where does the bibliographic research stand?</a:t>
            </a:r>
          </a:p>
        </p:txBody>
      </p:sp>
      <p:grpSp>
        <p:nvGrpSpPr>
          <p:cNvPr id="14339" name="Group 1">
            <a:extLst>
              <a:ext uri="{FF2B5EF4-FFF2-40B4-BE49-F238E27FC236}">
                <a16:creationId xmlns:a16="http://schemas.microsoft.com/office/drawing/2014/main" id="{0768621D-AF22-4CA2-8C0D-92FF1AB80A3C}"/>
              </a:ext>
            </a:extLst>
          </p:cNvPr>
          <p:cNvGrpSpPr>
            <a:grpSpLocks/>
          </p:cNvGrpSpPr>
          <p:nvPr/>
        </p:nvGrpSpPr>
        <p:grpSpPr bwMode="auto">
          <a:xfrm>
            <a:off x="1830388" y="1916113"/>
            <a:ext cx="8569325" cy="3617912"/>
            <a:chOff x="425450" y="823913"/>
            <a:chExt cx="8539163" cy="4638675"/>
          </a:xfrm>
        </p:grpSpPr>
        <p:sp>
          <p:nvSpPr>
            <p:cNvPr id="4" name="Ovale 3">
              <a:extLst>
                <a:ext uri="{FF2B5EF4-FFF2-40B4-BE49-F238E27FC236}">
                  <a16:creationId xmlns:a16="http://schemas.microsoft.com/office/drawing/2014/main" id="{D0058EB7-BC5F-442F-87A1-E69EFC58F3F7}"/>
                </a:ext>
              </a:extLst>
            </p:cNvPr>
            <p:cNvSpPr/>
            <p:nvPr/>
          </p:nvSpPr>
          <p:spPr>
            <a:xfrm>
              <a:off x="425450" y="880904"/>
              <a:ext cx="2665522" cy="96477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14342" name="CasellaDiTesto 2">
              <a:extLst>
                <a:ext uri="{FF2B5EF4-FFF2-40B4-BE49-F238E27FC236}">
                  <a16:creationId xmlns:a16="http://schemas.microsoft.com/office/drawing/2014/main" id="{68DFFF4E-B5BF-4162-A3FB-EA6463981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3076" y="1127125"/>
              <a:ext cx="2116822" cy="473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it-IT" altLang="it-IT">
                  <a:latin typeface="Trebuchet MS" panose="020B0603020202020204" pitchFamily="34" charset="0"/>
                  <a:cs typeface="Arial" panose="020B0604020202020204" pitchFamily="34" charset="0"/>
                </a:rPr>
                <a:t>Subject of interest</a:t>
              </a:r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FC129918-F0AE-46F2-89BC-280DB787F6D0}"/>
                </a:ext>
              </a:extLst>
            </p:cNvPr>
            <p:cNvSpPr/>
            <p:nvPr/>
          </p:nvSpPr>
          <p:spPr>
            <a:xfrm>
              <a:off x="2832299" y="2248532"/>
              <a:ext cx="2376264" cy="1187261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075D299A-79C7-4224-9CA3-1FBA90673F3A}"/>
                </a:ext>
              </a:extLst>
            </p:cNvPr>
            <p:cNvSpPr txBox="1"/>
            <p:nvPr/>
          </p:nvSpPr>
          <p:spPr>
            <a:xfrm>
              <a:off x="2994228" y="2488219"/>
              <a:ext cx="2052406" cy="9076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+mn-lt"/>
                </a:rPr>
                <a:t>BIBLIOGRAPHIC RESEARCH</a:t>
              </a:r>
            </a:p>
          </p:txBody>
        </p:sp>
        <p:cxnSp>
          <p:nvCxnSpPr>
            <p:cNvPr id="9" name="Connettore 4 8">
              <a:extLst>
                <a:ext uri="{FF2B5EF4-FFF2-40B4-BE49-F238E27FC236}">
                  <a16:creationId xmlns:a16="http://schemas.microsoft.com/office/drawing/2014/main" id="{5316CD5F-D69E-4C85-828C-ADAB80FA6EA3}"/>
                </a:ext>
              </a:extLst>
            </p:cNvPr>
            <p:cNvCxnSpPr>
              <a:stCxn id="4" idx="4"/>
              <a:endCxn id="0" idx="1"/>
            </p:cNvCxnSpPr>
            <p:nvPr/>
          </p:nvCxnSpPr>
          <p:spPr>
            <a:xfrm rot="16200000" flipH="1">
              <a:off x="1796824" y="1806280"/>
              <a:ext cx="995310" cy="107411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e 9">
              <a:extLst>
                <a:ext uri="{FF2B5EF4-FFF2-40B4-BE49-F238E27FC236}">
                  <a16:creationId xmlns:a16="http://schemas.microsoft.com/office/drawing/2014/main" id="{1F4EE2E2-70BC-463C-A034-7E38BB8B6A19}"/>
                </a:ext>
              </a:extLst>
            </p:cNvPr>
            <p:cNvSpPr/>
            <p:nvPr/>
          </p:nvSpPr>
          <p:spPr>
            <a:xfrm>
              <a:off x="6011182" y="823913"/>
              <a:ext cx="2953431" cy="116424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14349" name="CasellaDiTesto 10">
              <a:extLst>
                <a:ext uri="{FF2B5EF4-FFF2-40B4-BE49-F238E27FC236}">
                  <a16:creationId xmlns:a16="http://schemas.microsoft.com/office/drawing/2014/main" id="{FA7B1255-2AD2-49D7-967B-9D79C506A7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1100" y="1089025"/>
              <a:ext cx="2454275" cy="473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it-IT" altLang="it-IT">
                  <a:latin typeface="Trebuchet MS" panose="020B0603020202020204" pitchFamily="34" charset="0"/>
                  <a:cs typeface="Arial" panose="020B0604020202020204" pitchFamily="34" charset="0"/>
                </a:rPr>
                <a:t>Design of the project</a:t>
              </a:r>
            </a:p>
          </p:txBody>
        </p:sp>
        <p:cxnSp>
          <p:nvCxnSpPr>
            <p:cNvPr id="14" name="Connettore 4 13">
              <a:extLst>
                <a:ext uri="{FF2B5EF4-FFF2-40B4-BE49-F238E27FC236}">
                  <a16:creationId xmlns:a16="http://schemas.microsoft.com/office/drawing/2014/main" id="{EBC22B45-66A9-4223-A8E3-5E6A9ECEC89B}"/>
                </a:ext>
              </a:extLst>
            </p:cNvPr>
            <p:cNvCxnSpPr>
              <a:stCxn id="0" idx="3"/>
              <a:endCxn id="10" idx="2"/>
            </p:cNvCxnSpPr>
            <p:nvPr/>
          </p:nvCxnSpPr>
          <p:spPr>
            <a:xfrm flipV="1">
              <a:off x="5209153" y="1406037"/>
              <a:ext cx="802029" cy="1434956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ttangolo arrotondato 14">
              <a:extLst>
                <a:ext uri="{FF2B5EF4-FFF2-40B4-BE49-F238E27FC236}">
                  <a16:creationId xmlns:a16="http://schemas.microsoft.com/office/drawing/2014/main" id="{53097A41-53BF-47E6-A239-F9846588DF29}"/>
                </a:ext>
              </a:extLst>
            </p:cNvPr>
            <p:cNvSpPr/>
            <p:nvPr/>
          </p:nvSpPr>
          <p:spPr>
            <a:xfrm>
              <a:off x="6462028" y="2653737"/>
              <a:ext cx="2051740" cy="757169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dirty="0">
                  <a:solidFill>
                    <a:schemeClr val="tx1"/>
                  </a:solidFill>
                </a:rPr>
                <a:t>Experiment</a:t>
              </a:r>
            </a:p>
          </p:txBody>
        </p:sp>
        <p:cxnSp>
          <p:nvCxnSpPr>
            <p:cNvPr id="17" name="Connettore 2 16">
              <a:extLst>
                <a:ext uri="{FF2B5EF4-FFF2-40B4-BE49-F238E27FC236}">
                  <a16:creationId xmlns:a16="http://schemas.microsoft.com/office/drawing/2014/main" id="{6195D25D-DE4B-46F6-A2AA-3DB6AED62D24}"/>
                </a:ext>
              </a:extLst>
            </p:cNvPr>
            <p:cNvCxnSpPr>
              <a:stCxn id="10" idx="4"/>
              <a:endCxn id="15" idx="0"/>
            </p:cNvCxnSpPr>
            <p:nvPr/>
          </p:nvCxnSpPr>
          <p:spPr>
            <a:xfrm>
              <a:off x="7488688" y="1988162"/>
              <a:ext cx="0" cy="66557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e 17">
              <a:extLst>
                <a:ext uri="{FF2B5EF4-FFF2-40B4-BE49-F238E27FC236}">
                  <a16:creationId xmlns:a16="http://schemas.microsoft.com/office/drawing/2014/main" id="{7257AB67-C153-428C-AE7F-560E5F175B87}"/>
                </a:ext>
              </a:extLst>
            </p:cNvPr>
            <p:cNvSpPr/>
            <p:nvPr/>
          </p:nvSpPr>
          <p:spPr>
            <a:xfrm>
              <a:off x="1475840" y="4210818"/>
              <a:ext cx="1716374" cy="125177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dirty="0">
                  <a:solidFill>
                    <a:schemeClr val="tx1"/>
                  </a:solidFill>
                </a:rPr>
                <a:t>Paper writing</a:t>
              </a:r>
              <a:endParaRPr lang="it-IT" i="1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Connettore 2 19">
              <a:extLst>
                <a:ext uri="{FF2B5EF4-FFF2-40B4-BE49-F238E27FC236}">
                  <a16:creationId xmlns:a16="http://schemas.microsoft.com/office/drawing/2014/main" id="{ADEF1D7E-14F2-4ED5-BA35-E9B38FBE44F4}"/>
                </a:ext>
              </a:extLst>
            </p:cNvPr>
            <p:cNvCxnSpPr>
              <a:stCxn id="45" idx="1"/>
              <a:endCxn id="18" idx="6"/>
            </p:cNvCxnSpPr>
            <p:nvPr/>
          </p:nvCxnSpPr>
          <p:spPr>
            <a:xfrm flipH="1">
              <a:off x="3192214" y="4837721"/>
              <a:ext cx="92541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ttangolo arrotondato 44">
              <a:extLst>
                <a:ext uri="{FF2B5EF4-FFF2-40B4-BE49-F238E27FC236}">
                  <a16:creationId xmlns:a16="http://schemas.microsoft.com/office/drawing/2014/main" id="{91EDB5A9-6F37-4CA5-A964-771F85AD252A}"/>
                </a:ext>
              </a:extLst>
            </p:cNvPr>
            <p:cNvSpPr/>
            <p:nvPr/>
          </p:nvSpPr>
          <p:spPr>
            <a:xfrm>
              <a:off x="4117633" y="4298339"/>
              <a:ext cx="2880662" cy="1078762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dirty="0">
                  <a:solidFill>
                    <a:schemeClr val="tx1"/>
                  </a:solidFill>
                </a:rPr>
                <a:t>Results elaboration</a:t>
              </a:r>
            </a:p>
          </p:txBody>
        </p:sp>
        <p:cxnSp>
          <p:nvCxnSpPr>
            <p:cNvPr id="50" name="Connettore 4 49">
              <a:extLst>
                <a:ext uri="{FF2B5EF4-FFF2-40B4-BE49-F238E27FC236}">
                  <a16:creationId xmlns:a16="http://schemas.microsoft.com/office/drawing/2014/main" id="{21F49B40-830D-42D5-9D6B-A74A5B004E51}"/>
                </a:ext>
              </a:extLst>
            </p:cNvPr>
            <p:cNvCxnSpPr>
              <a:stCxn id="15" idx="2"/>
              <a:endCxn id="45" idx="3"/>
            </p:cNvCxnSpPr>
            <p:nvPr/>
          </p:nvCxnSpPr>
          <p:spPr>
            <a:xfrm rot="5400000">
              <a:off x="6530084" y="3879116"/>
              <a:ext cx="1426816" cy="490393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0E33DCA1-5693-4B7C-A477-C6614E83B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Bibliographic research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asellaDiTesto 2">
            <a:extLst>
              <a:ext uri="{FF2B5EF4-FFF2-40B4-BE49-F238E27FC236}">
                <a16:creationId xmlns:a16="http://schemas.microsoft.com/office/drawing/2014/main" id="{4FE1DAFC-158F-44BA-B0C0-19F4E6308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425" y="2978150"/>
            <a:ext cx="9201150" cy="2678113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400" dirty="0"/>
              <a:t>It is the first step to design a new project because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2400" dirty="0"/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altLang="it-IT" sz="2400" dirty="0"/>
              <a:t>Allows to know the </a:t>
            </a:r>
            <a:r>
              <a:rPr lang="it-IT" altLang="it-IT" sz="2400" b="1" dirty="0"/>
              <a:t>state of the art </a:t>
            </a:r>
            <a:r>
              <a:rPr lang="it-IT" altLang="it-IT" sz="2400" dirty="0"/>
              <a:t>in the subject field of our interest, avoiding an already existing proposition.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it-IT" altLang="it-IT" sz="2400" dirty="0"/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altLang="it-IT" sz="2400" dirty="0"/>
              <a:t>Allows to experiment new ways, adding up a new brick to the scientific knowledge. 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1DC7E99-4142-4CB1-8531-BB78A601412A}"/>
              </a:ext>
            </a:extLst>
          </p:cNvPr>
          <p:cNvSpPr txBox="1"/>
          <p:nvPr/>
        </p:nvSpPr>
        <p:spPr>
          <a:xfrm>
            <a:off x="3471863" y="1189038"/>
            <a:ext cx="5248275" cy="9223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dirty="0">
                <a:solidFill>
                  <a:schemeClr val="bg1"/>
                </a:solidFill>
              </a:rPr>
              <a:t>WHY?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07B988B3-0C80-462D-B3BF-208BEBF816B1}"/>
              </a:ext>
            </a:extLst>
          </p:cNvPr>
          <p:cNvSpPr/>
          <p:nvPr/>
        </p:nvSpPr>
        <p:spPr>
          <a:xfrm>
            <a:off x="1023938" y="2651125"/>
            <a:ext cx="10144125" cy="31702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2000" b="1" dirty="0"/>
              <a:t>Title and research object</a:t>
            </a:r>
            <a:r>
              <a:rPr lang="it-IT" sz="2000" dirty="0"/>
              <a:t>: choose and analyse the subject;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it-IT" sz="2000" b="1" dirty="0"/>
              <a:t>Goal (question or research hypothesis</a:t>
            </a:r>
            <a:r>
              <a:rPr lang="it-IT" sz="2000" dirty="0"/>
              <a:t>): creation of a conceptual map containing keywords on the chosen subject (searhing for basic informations);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endParaRPr lang="it-IT" sz="2000" dirty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it-IT" sz="2000" b="1" dirty="0"/>
              <a:t>Tools</a:t>
            </a:r>
            <a:r>
              <a:rPr lang="it-IT" sz="2000" dirty="0"/>
              <a:t>: library, Internet (OPAC, search engines, bibliographic databases);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endParaRPr lang="it-IT" sz="2000" dirty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it-IT" sz="2000" b="1" dirty="0"/>
              <a:t>Sources</a:t>
            </a:r>
            <a:r>
              <a:rPr lang="it-IT" sz="2000" dirty="0"/>
              <a:t>: evaluation of bibliographic sources (primary, secondary or critical literature);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endParaRPr lang="it-IT" sz="2000" dirty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it-IT" sz="2000" b="1" dirty="0"/>
              <a:t>Structure</a:t>
            </a:r>
            <a:r>
              <a:rPr lang="it-IT" sz="2000" dirty="0"/>
              <a:t>: creation of a first index structured in chapters, paragraphs and sub-paragraphs. </a:t>
            </a:r>
          </a:p>
        </p:txBody>
      </p:sp>
      <p:sp>
        <p:nvSpPr>
          <p:cNvPr id="6" name="CasellaDiTesto 4">
            <a:extLst>
              <a:ext uri="{FF2B5EF4-FFF2-40B4-BE49-F238E27FC236}">
                <a16:creationId xmlns:a16="http://schemas.microsoft.com/office/drawing/2014/main" id="{2FE49FCF-5565-41A3-9BD4-2343EF711F6C}"/>
              </a:ext>
            </a:extLst>
          </p:cNvPr>
          <p:cNvSpPr txBox="1"/>
          <p:nvPr/>
        </p:nvSpPr>
        <p:spPr>
          <a:xfrm>
            <a:off x="3471863" y="765175"/>
            <a:ext cx="5248275" cy="9223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5400" dirty="0">
                <a:solidFill>
                  <a:schemeClr val="bg1"/>
                </a:solidFill>
              </a:rPr>
              <a:t>HOW?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ttangolo 3">
            <a:extLst>
              <a:ext uri="{FF2B5EF4-FFF2-40B4-BE49-F238E27FC236}">
                <a16:creationId xmlns:a16="http://schemas.microsoft.com/office/drawing/2014/main" id="{382C2B9C-9DB3-49DC-8C5C-B6240C9D7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7738" y="1412875"/>
            <a:ext cx="3101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it-IT" altLang="it-IT">
                <a:latin typeface="Trebuchet MS" panose="020B0603020202020204" pitchFamily="34" charset="0"/>
                <a:cs typeface="Arial" panose="020B0604020202020204" pitchFamily="34" charset="0"/>
                <a:hlinkClick r:id="rId2"/>
              </a:rPr>
              <a:t>https://www.sba.unito.it/it</a:t>
            </a:r>
            <a:endParaRPr lang="it-IT" altLang="it-IT"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11" name="Picture 2">
            <a:extLst>
              <a:ext uri="{FF2B5EF4-FFF2-40B4-BE49-F238E27FC236}">
                <a16:creationId xmlns:a16="http://schemas.microsoft.com/office/drawing/2014/main" id="{A4BBD879-6008-46B8-994A-DA79DC246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44450"/>
            <a:ext cx="26479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3">
            <a:extLst>
              <a:ext uri="{FF2B5EF4-FFF2-40B4-BE49-F238E27FC236}">
                <a16:creationId xmlns:a16="http://schemas.microsoft.com/office/drawing/2014/main" id="{139AA249-6350-4303-B60E-2D5EF50C15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" y="635000"/>
            <a:ext cx="3722688" cy="55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5F46C4C3-8868-4020-B6D0-C1B64823522D}"/>
              </a:ext>
            </a:extLst>
          </p:cNvPr>
          <p:cNvSpPr/>
          <p:nvPr/>
        </p:nvSpPr>
        <p:spPr>
          <a:xfrm>
            <a:off x="2760663" y="4005263"/>
            <a:ext cx="2979737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pic>
        <p:nvPicPr>
          <p:cNvPr id="17414" name="Picture 3">
            <a:extLst>
              <a:ext uri="{FF2B5EF4-FFF2-40B4-BE49-F238E27FC236}">
                <a16:creationId xmlns:a16="http://schemas.microsoft.com/office/drawing/2014/main" id="{051C649C-C1EB-4372-B7E9-B0D072E628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588" y="1855788"/>
            <a:ext cx="4300537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TextBox 4">
            <a:extLst>
              <a:ext uri="{FF2B5EF4-FFF2-40B4-BE49-F238E27FC236}">
                <a16:creationId xmlns:a16="http://schemas.microsoft.com/office/drawing/2014/main" id="{D280AA07-22B6-450C-B8FB-65FDFA6BB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413" y="4797425"/>
            <a:ext cx="4303712" cy="14763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altLang="it-IT" dirty="0">
                <a:latin typeface="Trebuchet MS" panose="020B0603020202020204" pitchFamily="34" charset="0"/>
                <a:cs typeface="Arial" panose="020B0604020202020204" pitchFamily="34" charset="0"/>
                <a:hlinkClick r:id="rId6"/>
              </a:rPr>
              <a:t>https://login.bibliopass.unito.it/menu</a:t>
            </a:r>
            <a:endParaRPr lang="it-IT" altLang="it-IT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altLang="it-IT" dirty="0"/>
              <a:t>Login with your Unito account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altLang="it-IT" dirty="0"/>
              <a:t>Select a search engine to start your bibliographic research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ttangolo 3">
            <a:extLst>
              <a:ext uri="{FF2B5EF4-FFF2-40B4-BE49-F238E27FC236}">
                <a16:creationId xmlns:a16="http://schemas.microsoft.com/office/drawing/2014/main" id="{9FBDE0F0-A92B-473F-8E08-A1409E9FF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492375"/>
            <a:ext cx="4854575" cy="8731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latin typeface="Trebuchet MS" panose="020B0603020202020204" pitchFamily="34" charset="0"/>
                <a:hlinkClick r:id="rId2"/>
              </a:rPr>
              <a:t>http://www.dss.unito.it/dcps/downloads/DSS-vpn-unito.pdf</a:t>
            </a:r>
            <a:endParaRPr lang="it-IT" altLang="it-IT" dirty="0">
              <a:latin typeface="Trebuchet MS" panose="020B0603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EA47ADF-9DD0-4008-81C3-53E928CC25FA}"/>
              </a:ext>
            </a:extLst>
          </p:cNvPr>
          <p:cNvSpPr txBox="1"/>
          <p:nvPr/>
        </p:nvSpPr>
        <p:spPr>
          <a:xfrm>
            <a:off x="1096963" y="3716338"/>
            <a:ext cx="4249737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For older Windows versions: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A6DB528-98DB-4064-9B4E-135199E0EE11}"/>
              </a:ext>
            </a:extLst>
          </p:cNvPr>
          <p:cNvSpPr txBox="1"/>
          <p:nvPr/>
        </p:nvSpPr>
        <p:spPr>
          <a:xfrm>
            <a:off x="1096963" y="2636838"/>
            <a:ext cx="4233862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For Windows 10:</a:t>
            </a:r>
          </a:p>
        </p:txBody>
      </p:sp>
      <p:sp>
        <p:nvSpPr>
          <p:cNvPr id="44039" name="Rettangolo 6">
            <a:extLst>
              <a:ext uri="{FF2B5EF4-FFF2-40B4-BE49-F238E27FC236}">
                <a16:creationId xmlns:a16="http://schemas.microsoft.com/office/drawing/2014/main" id="{5EE6819F-73BC-443E-A820-0196F48AE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3598863"/>
            <a:ext cx="4854575" cy="64611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latin typeface="Trebuchet MS" panose="020B0603020202020204" pitchFamily="34" charset="0"/>
                <a:hlinkClick r:id="rId3"/>
              </a:rPr>
              <a:t>https://fire.rettorato.unito.it/helpdesk/knowledgebase.php?article=17</a:t>
            </a:r>
            <a:endParaRPr lang="it-IT" altLang="it-IT" dirty="0">
              <a:latin typeface="Trebuchet MS" panose="020B0603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6049F02-D886-4769-8EDD-FD0E11A3FAC7}"/>
              </a:ext>
            </a:extLst>
          </p:cNvPr>
          <p:cNvSpPr txBox="1"/>
          <p:nvPr/>
        </p:nvSpPr>
        <p:spPr>
          <a:xfrm>
            <a:off x="1096963" y="4967288"/>
            <a:ext cx="4233862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For others:</a:t>
            </a:r>
          </a:p>
        </p:txBody>
      </p:sp>
      <p:sp>
        <p:nvSpPr>
          <p:cNvPr id="44041" name="Rettangolo 8">
            <a:extLst>
              <a:ext uri="{FF2B5EF4-FFF2-40B4-BE49-F238E27FC236}">
                <a16:creationId xmlns:a16="http://schemas.microsoft.com/office/drawing/2014/main" id="{B375F783-8BF1-4CD5-BDF1-78D30FD90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4438" y="4881563"/>
            <a:ext cx="4860925" cy="9239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latin typeface="Trebuchet MS" panose="020B0603020202020204" pitchFamily="34" charset="0"/>
                <a:hlinkClick r:id="rId4"/>
              </a:rPr>
              <a:t>https://www.bibliopeano.unito.it/sites/b041/files/allegatiparagrafo/31-03-2015/accedi_da_casa-proxy.pdf</a:t>
            </a:r>
            <a:endParaRPr lang="it-IT" altLang="it-IT" dirty="0">
              <a:latin typeface="Trebuchet MS" panose="020B0603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6F0CCE-6307-4C7F-AC61-172B5928C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VPN (Virtual Private Network)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DE7E8B-39D2-4BC9-A622-278B0168866E}"/>
              </a:ext>
            </a:extLst>
          </p:cNvPr>
          <p:cNvSpPr txBox="1"/>
          <p:nvPr/>
        </p:nvSpPr>
        <p:spPr>
          <a:xfrm>
            <a:off x="3289300" y="1862138"/>
            <a:ext cx="5613400" cy="369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It allows to access the databases outside the university. 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7E754CD3-04FE-404C-A09F-DCFA43483056}"/>
              </a:ext>
            </a:extLst>
          </p:cNvPr>
          <p:cNvSpPr/>
          <p:nvPr/>
        </p:nvSpPr>
        <p:spPr>
          <a:xfrm>
            <a:off x="5614988" y="2697163"/>
            <a:ext cx="503237" cy="2270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D6E29145-0261-4C2D-B5BE-5EB9F8B7D735}"/>
              </a:ext>
            </a:extLst>
          </p:cNvPr>
          <p:cNvSpPr/>
          <p:nvPr/>
        </p:nvSpPr>
        <p:spPr>
          <a:xfrm>
            <a:off x="5610225" y="3789363"/>
            <a:ext cx="504825" cy="225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CB877735-4940-4234-B171-E61C55650C14}"/>
              </a:ext>
            </a:extLst>
          </p:cNvPr>
          <p:cNvSpPr/>
          <p:nvPr/>
        </p:nvSpPr>
        <p:spPr>
          <a:xfrm>
            <a:off x="5610225" y="5106988"/>
            <a:ext cx="504825" cy="2270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645</Words>
  <Application>Microsoft Office PowerPoint</Application>
  <PresentationFormat>Widescreen</PresentationFormat>
  <Paragraphs>82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Retrospect</vt:lpstr>
      <vt:lpstr>BIBLIOGRAPHIC TUTORIAL Dr. Elisa Anedda (elisa.anedda@unito.it)</vt:lpstr>
      <vt:lpstr>Course’s program</vt:lpstr>
      <vt:lpstr>What is a scientific paper?</vt:lpstr>
      <vt:lpstr>PowerPoint Presentation</vt:lpstr>
      <vt:lpstr>Bibliographic research</vt:lpstr>
      <vt:lpstr>PowerPoint Presentation</vt:lpstr>
      <vt:lpstr>PowerPoint Presentation</vt:lpstr>
      <vt:lpstr>PowerPoint Presentation</vt:lpstr>
      <vt:lpstr>VPN (Virtual Private Network)</vt:lpstr>
      <vt:lpstr>Search engines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BIBLIOGRAPHIC TUTORIAL Dr. Elisa Anedda (elisa.anedda@unito.it)</dc:title>
  <dc:creator>Elisa Anedda</dc:creator>
  <cp:lastModifiedBy>Elisa Anedda</cp:lastModifiedBy>
  <cp:revision>1</cp:revision>
  <dcterms:created xsi:type="dcterms:W3CDTF">2020-05-14T10:10:04Z</dcterms:created>
  <dcterms:modified xsi:type="dcterms:W3CDTF">2020-05-14T10:11:16Z</dcterms:modified>
</cp:coreProperties>
</file>