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46" r:id="rId3"/>
    <p:sldId id="347" r:id="rId4"/>
    <p:sldId id="348" r:id="rId5"/>
    <p:sldId id="349" r:id="rId6"/>
    <p:sldId id="350" r:id="rId7"/>
    <p:sldId id="351" r:id="rId8"/>
    <p:sldId id="35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7132"/>
    <p:restoredTop sz="94693"/>
  </p:normalViewPr>
  <p:slideViewPr>
    <p:cSldViewPr snapToGrid="0" snapToObjects="1">
      <p:cViewPr varScale="1">
        <p:scale>
          <a:sx n="118" d="100"/>
          <a:sy n="118" d="100"/>
        </p:scale>
        <p:origin x="5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35C3F-FAD6-9149-8A8E-2EE758AA0EFA}" type="datetimeFigureOut">
              <a:rPr lang="it-IT" smtClean="0"/>
              <a:t>05/10/18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0B2AE-C65C-BC4C-BA8D-FF7AE6653A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9629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10/5/18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10/5/18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10/5/18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10/5/18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10/5/18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467472" y="983106"/>
            <a:ext cx="8825658" cy="33295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Ion Channels</a:t>
            </a: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467472" y="4312686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/>
              <a:t>Structure and Function</a:t>
            </a: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332" y="1182710"/>
            <a:ext cx="5535595" cy="55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74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39759" y="311051"/>
            <a:ext cx="11404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/>
              <a:t>Mechanically gated ion channels</a:t>
            </a:r>
            <a:endParaRPr lang="en-US" sz="36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71771" r="-464"/>
          <a:stretch/>
        </p:blipFill>
        <p:spPr>
          <a:xfrm>
            <a:off x="9580727" y="170744"/>
            <a:ext cx="1897041" cy="367200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5853" y="1447800"/>
            <a:ext cx="8828965" cy="528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it-IT" altLang="it-IT" sz="2000" dirty="0" err="1"/>
              <a:t>Mechanosensitive</a:t>
            </a:r>
            <a:r>
              <a:rPr lang="it-IT" altLang="it-IT" sz="2000" dirty="0"/>
              <a:t> </a:t>
            </a:r>
            <a:r>
              <a:rPr lang="it-IT" altLang="it-IT" sz="2000" dirty="0" err="1"/>
              <a:t>channels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has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been</a:t>
            </a:r>
            <a:r>
              <a:rPr lang="it-IT" altLang="it-IT" sz="2000" dirty="0"/>
              <a:t> </a:t>
            </a:r>
            <a:r>
              <a:rPr lang="it-IT" altLang="it-IT" sz="2000" dirty="0" err="1"/>
              <a:t>detected</a:t>
            </a:r>
            <a:r>
              <a:rPr lang="it-IT" altLang="it-IT" sz="2000" dirty="0"/>
              <a:t> in </a:t>
            </a:r>
            <a:r>
              <a:rPr lang="it-IT" altLang="it-IT" sz="2000" dirty="0" err="1"/>
              <a:t>nearly</a:t>
            </a:r>
            <a:r>
              <a:rPr lang="it-IT" altLang="it-IT" sz="2000" dirty="0"/>
              <a:t> </a:t>
            </a:r>
            <a:r>
              <a:rPr lang="it-IT" altLang="it-IT" sz="2000" dirty="0" err="1"/>
              <a:t>every</a:t>
            </a:r>
            <a:r>
              <a:rPr lang="it-IT" altLang="it-IT" sz="2000" dirty="0"/>
              <a:t> </a:t>
            </a:r>
            <a:r>
              <a:rPr lang="it-IT" altLang="it-IT" sz="2000" dirty="0" err="1"/>
              <a:t>organism</a:t>
            </a:r>
            <a:r>
              <a:rPr lang="it-IT" altLang="it-IT" sz="2000" dirty="0"/>
              <a:t>. </a:t>
            </a:r>
            <a:r>
              <a:rPr lang="it-IT" altLang="it-IT" sz="2000" dirty="0" err="1"/>
              <a:t>These</a:t>
            </a:r>
            <a:r>
              <a:rPr lang="it-IT" altLang="it-IT" sz="2000" dirty="0"/>
              <a:t> </a:t>
            </a:r>
            <a:r>
              <a:rPr lang="it-IT" altLang="it-IT" sz="2000" dirty="0" err="1"/>
              <a:t>channels</a:t>
            </a:r>
            <a:r>
              <a:rPr lang="it-IT" altLang="it-IT" sz="2000" dirty="0"/>
              <a:t> are </a:t>
            </a:r>
            <a:r>
              <a:rPr lang="it-IT" altLang="it-IT" sz="2000" dirty="0" err="1"/>
              <a:t>directly</a:t>
            </a:r>
            <a:r>
              <a:rPr lang="it-IT" altLang="it-IT" sz="2000" dirty="0"/>
              <a:t> </a:t>
            </a:r>
            <a:r>
              <a:rPr lang="it-IT" altLang="it-IT" sz="2000" dirty="0" err="1"/>
              <a:t>gated</a:t>
            </a:r>
            <a:r>
              <a:rPr lang="it-IT" altLang="it-IT" sz="2000" dirty="0"/>
              <a:t> by </a:t>
            </a:r>
            <a:r>
              <a:rPr lang="it-IT" altLang="it-IT" sz="2000" dirty="0" err="1"/>
              <a:t>forces</a:t>
            </a:r>
            <a:r>
              <a:rPr lang="it-IT" altLang="it-IT" sz="2000" dirty="0"/>
              <a:t> to </a:t>
            </a:r>
            <a:r>
              <a:rPr lang="it-IT" altLang="it-IT" sz="2000" dirty="0" err="1"/>
              <a:t>convert</a:t>
            </a:r>
            <a:r>
              <a:rPr lang="it-IT" altLang="it-IT" sz="2000" dirty="0"/>
              <a:t> </a:t>
            </a:r>
            <a:r>
              <a:rPr lang="it-IT" altLang="it-IT" sz="2000" dirty="0" err="1"/>
              <a:t>mechanical</a:t>
            </a:r>
            <a:r>
              <a:rPr lang="it-IT" altLang="it-IT" sz="2000" dirty="0"/>
              <a:t> </a:t>
            </a:r>
            <a:r>
              <a:rPr lang="it-IT" altLang="it-IT" sz="2000" dirty="0" err="1"/>
              <a:t>stimuli</a:t>
            </a:r>
            <a:r>
              <a:rPr lang="it-IT" altLang="it-IT" sz="2000" dirty="0"/>
              <a:t> </a:t>
            </a:r>
            <a:r>
              <a:rPr lang="it-IT" altLang="it-IT" sz="2000" dirty="0" err="1"/>
              <a:t>into</a:t>
            </a:r>
            <a:r>
              <a:rPr lang="it-IT" altLang="it-IT" sz="2000" dirty="0"/>
              <a:t> </a:t>
            </a:r>
            <a:r>
              <a:rPr lang="it-IT" altLang="it-IT" sz="2000" dirty="0" err="1"/>
              <a:t>electrical</a:t>
            </a:r>
            <a:r>
              <a:rPr lang="it-IT" altLang="it-IT" sz="2000" dirty="0"/>
              <a:t> </a:t>
            </a:r>
            <a:r>
              <a:rPr lang="it-IT" altLang="it-IT" sz="2000" dirty="0" err="1"/>
              <a:t>signals</a:t>
            </a:r>
            <a:r>
              <a:rPr lang="it-IT" altLang="it-IT" sz="2000" dirty="0"/>
              <a:t> and </a:t>
            </a:r>
            <a:r>
              <a:rPr lang="it-IT" altLang="it-IT" sz="2000" dirty="0" err="1"/>
              <a:t>thus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function</a:t>
            </a:r>
            <a:r>
              <a:rPr lang="it-IT" altLang="it-IT" sz="2000" dirty="0"/>
              <a:t> </a:t>
            </a:r>
            <a:r>
              <a:rPr lang="it-IT" altLang="it-IT" sz="2000" dirty="0" err="1"/>
              <a:t>as</a:t>
            </a:r>
            <a:r>
              <a:rPr lang="it-IT" altLang="it-IT" sz="2000" dirty="0"/>
              <a:t> the force </a:t>
            </a:r>
            <a:r>
              <a:rPr lang="it-IT" altLang="it-IT" sz="2000" dirty="0" err="1"/>
              <a:t>transducer</a:t>
            </a:r>
            <a:r>
              <a:rPr lang="it-IT" altLang="it-IT" sz="2000" dirty="0"/>
              <a:t> in </a:t>
            </a:r>
            <a:r>
              <a:rPr lang="it-IT" altLang="it-IT" sz="2000" dirty="0" err="1"/>
              <a:t>mechanosensory</a:t>
            </a:r>
            <a:r>
              <a:rPr lang="it-IT" altLang="it-IT" sz="2000" dirty="0"/>
              <a:t> </a:t>
            </a:r>
            <a:r>
              <a:rPr lang="it-IT" altLang="it-IT" sz="2000" dirty="0" err="1"/>
              <a:t>transduction</a:t>
            </a:r>
            <a:endParaRPr lang="it-IT" altLang="it-IT" sz="2000" dirty="0"/>
          </a:p>
          <a:p>
            <a:pPr marL="342900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it-IT" altLang="it-IT" sz="2000" dirty="0" err="1"/>
              <a:t>Mechanosensitive</a:t>
            </a:r>
            <a:r>
              <a:rPr lang="it-IT" altLang="it-IT" sz="2000" dirty="0"/>
              <a:t> </a:t>
            </a:r>
            <a:r>
              <a:rPr lang="it-IT" altLang="it-IT" sz="2000" dirty="0" err="1"/>
              <a:t>channels</a:t>
            </a:r>
            <a:r>
              <a:rPr lang="it-IT" altLang="it-IT" sz="2000" dirty="0"/>
              <a:t> open </a:t>
            </a:r>
            <a:r>
              <a:rPr lang="it-IT" altLang="it-IT" sz="2000" b="1" dirty="0" err="1"/>
              <a:t>very</a:t>
            </a:r>
            <a:r>
              <a:rPr lang="it-IT" altLang="it-IT" sz="2000" b="1" dirty="0"/>
              <a:t> </a:t>
            </a:r>
            <a:r>
              <a:rPr lang="it-IT" altLang="it-IT" sz="2000" b="1" dirty="0" err="1"/>
              <a:t>rapidly</a:t>
            </a:r>
            <a:r>
              <a:rPr lang="it-IT" altLang="it-IT" sz="2000" b="1" dirty="0"/>
              <a:t> with short </a:t>
            </a:r>
            <a:r>
              <a:rPr lang="it-IT" altLang="it-IT" sz="2000" b="1" dirty="0" err="1"/>
              <a:t>latency</a:t>
            </a:r>
            <a:r>
              <a:rPr lang="it-IT" altLang="it-IT" sz="2000" dirty="0"/>
              <a:t>, </a:t>
            </a:r>
            <a:r>
              <a:rPr lang="it-IT" altLang="it-IT" sz="2000" dirty="0" err="1"/>
              <a:t>usually</a:t>
            </a:r>
            <a:r>
              <a:rPr lang="it-IT" altLang="it-IT" sz="2000" dirty="0"/>
              <a:t> </a:t>
            </a:r>
            <a:r>
              <a:rPr lang="it-IT" altLang="it-IT" sz="2000" dirty="0" err="1"/>
              <a:t>less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than</a:t>
            </a:r>
            <a:r>
              <a:rPr lang="it-IT" altLang="it-IT" sz="2000" dirty="0"/>
              <a:t> 5 </a:t>
            </a:r>
            <a:r>
              <a:rPr lang="it-IT" altLang="it-IT" sz="2000" dirty="0" err="1"/>
              <a:t>milliseconds</a:t>
            </a:r>
            <a:r>
              <a:rPr lang="it-IT" altLang="it-IT" sz="2000" dirty="0"/>
              <a:t>, </a:t>
            </a:r>
            <a:r>
              <a:rPr lang="it-IT" altLang="it-IT" sz="2000" dirty="0" err="1"/>
              <a:t>which</a:t>
            </a:r>
            <a:r>
              <a:rPr lang="it-IT" altLang="it-IT" sz="2000" dirty="0"/>
              <a:t> </a:t>
            </a:r>
            <a:r>
              <a:rPr lang="it-IT" altLang="it-IT" sz="2000" dirty="0" err="1"/>
              <a:t>makes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it</a:t>
            </a:r>
            <a:r>
              <a:rPr lang="it-IT" altLang="it-IT" sz="2000" dirty="0"/>
              <a:t> </a:t>
            </a:r>
            <a:r>
              <a:rPr lang="it-IT" altLang="it-IT" sz="2000" dirty="0" err="1"/>
              <a:t>unlikely</a:t>
            </a:r>
            <a:r>
              <a:rPr lang="it-IT" altLang="it-IT" sz="2000" dirty="0"/>
              <a:t> </a:t>
            </a:r>
            <a:r>
              <a:rPr lang="it-IT" altLang="it-IT" sz="2000" dirty="0" err="1"/>
              <a:t>that</a:t>
            </a:r>
            <a:r>
              <a:rPr lang="it-IT" altLang="it-IT" sz="2000" dirty="0"/>
              <a:t> </a:t>
            </a:r>
            <a:r>
              <a:rPr lang="it-IT" altLang="it-IT" sz="2000" dirty="0" err="1"/>
              <a:t>second</a:t>
            </a:r>
            <a:r>
              <a:rPr lang="it-IT" altLang="it-IT" sz="2000" dirty="0"/>
              <a:t> </a:t>
            </a:r>
            <a:r>
              <a:rPr lang="it-IT" altLang="it-IT" sz="2000" dirty="0" err="1"/>
              <a:t>messengers</a:t>
            </a:r>
            <a:r>
              <a:rPr lang="it-IT" altLang="it-IT" sz="2000" dirty="0"/>
              <a:t> are </a:t>
            </a:r>
            <a:r>
              <a:rPr lang="it-IT" altLang="it-IT" sz="2000" dirty="0" err="1"/>
              <a:t>involved</a:t>
            </a:r>
            <a:r>
              <a:rPr lang="it-IT" altLang="it-IT" sz="2000" dirty="0"/>
              <a:t> in </a:t>
            </a:r>
            <a:r>
              <a:rPr lang="it-IT" altLang="it-IT" sz="2000" dirty="0" err="1"/>
              <a:t>channel</a:t>
            </a:r>
            <a:r>
              <a:rPr lang="it-IT" altLang="it-IT" sz="2000" dirty="0"/>
              <a:t> </a:t>
            </a:r>
            <a:r>
              <a:rPr lang="it-IT" altLang="it-IT" sz="2000" dirty="0" err="1"/>
              <a:t>gating</a:t>
            </a:r>
            <a:r>
              <a:rPr lang="it-IT" altLang="it-IT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0983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5050" y="1882588"/>
            <a:ext cx="7581901" cy="3953436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It is generally believed that the three common mechanical sensory modalities — touch, hearing and </a:t>
            </a:r>
            <a:r>
              <a:rPr lang="en-US" dirty="0" err="1"/>
              <a:t>proprioception</a:t>
            </a:r>
            <a:r>
              <a:rPr lang="en-US" dirty="0"/>
              <a:t> — are mediated by </a:t>
            </a:r>
            <a:r>
              <a:rPr lang="en-US" dirty="0" err="1"/>
              <a:t>mechanosensitive</a:t>
            </a:r>
            <a:r>
              <a:rPr lang="en-US" dirty="0"/>
              <a:t> channels that are directly gated by forces. </a:t>
            </a:r>
          </a:p>
          <a:p>
            <a:pPr algn="just"/>
            <a:r>
              <a:rPr lang="en-US" dirty="0"/>
              <a:t>The molecular identities of these channels, however, remain largely elusive, particularly in mammals. A new study by </a:t>
            </a:r>
            <a:r>
              <a:rPr lang="en-US" dirty="0" err="1"/>
              <a:t>Coste</a:t>
            </a:r>
            <a:r>
              <a:rPr lang="en-US" dirty="0"/>
              <a:t> et al., published recently in Science, has now shed light on this enigma.</a:t>
            </a:r>
            <a:endParaRPr lang="it-IT" dirty="0"/>
          </a:p>
        </p:txBody>
      </p:sp>
      <p:sp>
        <p:nvSpPr>
          <p:cNvPr id="5" name="Titolo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/>
              <a:t>Mechanically gated ion channels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98388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Mechano-sensitive channels in eukaryotes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46111" y="2143761"/>
            <a:ext cx="5031358" cy="39751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/>
              <a:t>the biophysical properties of </a:t>
            </a:r>
            <a:r>
              <a:rPr lang="en-US" sz="2400" dirty="0" err="1"/>
              <a:t>mechanosensitive</a:t>
            </a:r>
            <a:r>
              <a:rPr lang="en-US" sz="2400" dirty="0"/>
              <a:t> channels recorded from different cell types show large variation, suggesting that the molecular nature of </a:t>
            </a:r>
            <a:r>
              <a:rPr lang="en-US" sz="2400" dirty="0" err="1"/>
              <a:t>mechanosensitive</a:t>
            </a:r>
            <a:r>
              <a:rPr lang="en-US" sz="2400" dirty="0"/>
              <a:t> channels is highly heterogeneous</a:t>
            </a:r>
          </a:p>
        </p:txBody>
      </p:sp>
      <p:pic>
        <p:nvPicPr>
          <p:cNvPr id="9" name="Content Placeholder 3" descr="science(3).pd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6056" t="6326" r="7318" b="46485"/>
          <a:stretch>
            <a:fillRect/>
          </a:stretch>
        </p:blipFill>
        <p:spPr>
          <a:xfrm>
            <a:off x="6289730" y="2143761"/>
            <a:ext cx="4195281" cy="4539790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641992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ience(3).pd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35595" t="6912" r="25148" b="78396"/>
          <a:stretch>
            <a:fillRect/>
          </a:stretch>
        </p:blipFill>
        <p:spPr>
          <a:xfrm>
            <a:off x="1306102" y="2720681"/>
            <a:ext cx="4196051" cy="2039150"/>
          </a:xfrm>
          <a:solidFill>
            <a:schemeClr val="tx1"/>
          </a:solidFill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622878" y="1446663"/>
            <a:ext cx="5964071" cy="490522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The first breakthrough came from studies in the genetic model organism </a:t>
            </a:r>
            <a:r>
              <a:rPr lang="en-US" dirty="0" err="1"/>
              <a:t>Caenorhabditis</a:t>
            </a:r>
            <a:r>
              <a:rPr lang="en-US" dirty="0"/>
              <a:t> </a:t>
            </a:r>
            <a:r>
              <a:rPr lang="en-US" dirty="0" err="1"/>
              <a:t>elegans</a:t>
            </a:r>
            <a:r>
              <a:rPr lang="en-US" dirty="0"/>
              <a:t>. Using genetic and electrophysiological approaches, </a:t>
            </a:r>
            <a:r>
              <a:rPr lang="en-US" dirty="0" err="1"/>
              <a:t>Chalfie</a:t>
            </a:r>
            <a:r>
              <a:rPr lang="en-US" dirty="0"/>
              <a:t> and colleagues have identified a </a:t>
            </a:r>
            <a:r>
              <a:rPr lang="en-US" dirty="0" err="1"/>
              <a:t>mechanosensitive</a:t>
            </a:r>
            <a:r>
              <a:rPr lang="en-US" dirty="0"/>
              <a:t> channel complex comprising MEC-4, MEC-10, MEC-2 and MEC-6 that senses gentle body touch in C. </a:t>
            </a:r>
            <a:r>
              <a:rPr lang="en-US" dirty="0" err="1"/>
              <a:t>elegans</a:t>
            </a:r>
            <a:r>
              <a:rPr lang="it-IT" dirty="0"/>
              <a:t>. </a:t>
            </a:r>
            <a:r>
              <a:rPr lang="en-US" dirty="0"/>
              <a:t>MEC-4 and MEC-10 form the channel pore.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MEC-4 and MEC-10 belong to the </a:t>
            </a:r>
            <a:r>
              <a:rPr lang="en-US" sz="2400" b="1" dirty="0" err="1"/>
              <a:t>ENaC</a:t>
            </a:r>
            <a:r>
              <a:rPr lang="en-US" sz="2400" b="1" dirty="0"/>
              <a:t>/DEG</a:t>
            </a:r>
            <a:r>
              <a:rPr lang="en-US" dirty="0"/>
              <a:t> family of sodium channels that are conserved from worms to humans</a:t>
            </a:r>
            <a:endParaRPr lang="it-IT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/>
              <a:t>Mechano-sensitive channels in eukaryotes</a:t>
            </a:r>
          </a:p>
        </p:txBody>
      </p:sp>
    </p:spTree>
    <p:extLst>
      <p:ext uri="{BB962C8B-B14F-4D97-AF65-F5344CB8AC3E}">
        <p14:creationId xmlns:p14="http://schemas.microsoft.com/office/powerpoint/2010/main" val="1809537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Mechano-sensitive channels in eukaryotes</a:t>
            </a:r>
          </a:p>
        </p:txBody>
      </p:sp>
      <p:pic>
        <p:nvPicPr>
          <p:cNvPr id="4" name="Content Placeholder 3" descr="science(3).pd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37629" t="17977" r="13906" b="65644"/>
          <a:stretch>
            <a:fillRect/>
          </a:stretch>
        </p:blipFill>
        <p:spPr>
          <a:xfrm>
            <a:off x="4194923" y="1910810"/>
            <a:ext cx="4619426" cy="2027121"/>
          </a:xfrm>
          <a:solidFill>
            <a:schemeClr val="tx1"/>
          </a:solidFill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50878" y="4287525"/>
            <a:ext cx="9444250" cy="2330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000" b="1" dirty="0"/>
              <a:t>TRP family channels </a:t>
            </a:r>
            <a:r>
              <a:rPr lang="en-US" dirty="0"/>
              <a:t>have recently emerged as another class of leading candidates for </a:t>
            </a:r>
            <a:r>
              <a:rPr lang="en-US" dirty="0" err="1"/>
              <a:t>mechanosensitive</a:t>
            </a:r>
            <a:r>
              <a:rPr lang="en-US" dirty="0"/>
              <a:t> channels.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311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Mechano-sensitive channels in eukaryotes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05417" y="4049422"/>
            <a:ext cx="10495180" cy="39751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A second, but not mutually exclusive, possibility is that </a:t>
            </a:r>
            <a:r>
              <a:rPr lang="en-US" dirty="0" err="1"/>
              <a:t>mechanosensitive</a:t>
            </a:r>
            <a:r>
              <a:rPr lang="en-US" dirty="0"/>
              <a:t> channels in mammals are encoded by completely different types of genes. Indeed, </a:t>
            </a:r>
            <a:r>
              <a:rPr lang="en-US" sz="2000" b="1" dirty="0"/>
              <a:t>the two-pore-domain K+ channel TREK1</a:t>
            </a:r>
            <a:r>
              <a:rPr lang="en-US" dirty="0"/>
              <a:t> has been reported to form a </a:t>
            </a:r>
            <a:r>
              <a:rPr lang="en-US" dirty="0" err="1"/>
              <a:t>mechanosensitive</a:t>
            </a:r>
            <a:r>
              <a:rPr lang="en-US" dirty="0"/>
              <a:t> channel in mammals, but, given that the opening of this K+ channel hyperpolarizes rather than depolarizes a neuron, it cannot be the primary channel mediating touch, hearing and </a:t>
            </a:r>
            <a:r>
              <a:rPr lang="en-US" dirty="0" err="1"/>
              <a:t>proprioception</a:t>
            </a:r>
            <a:r>
              <a:rPr lang="en-US" dirty="0"/>
              <a:t> in mammals.</a:t>
            </a:r>
          </a:p>
        </p:txBody>
      </p:sp>
      <p:pic>
        <p:nvPicPr>
          <p:cNvPr id="9" name="Content Placeholder 3" descr="science(3).pd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6056" t="10928" r="7318" b="74539"/>
          <a:stretch>
            <a:fillRect/>
          </a:stretch>
        </p:blipFill>
        <p:spPr>
          <a:xfrm>
            <a:off x="3287837" y="1922896"/>
            <a:ext cx="5815644" cy="1938101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36664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Mechano-sensitive channels in eukaryotes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63773" y="2411732"/>
            <a:ext cx="5932227" cy="3975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/>
              <a:t>Since 2010 a novel class of mechanosensitive channels in mammals has been identified by </a:t>
            </a:r>
            <a:r>
              <a:rPr lang="en-US" sz="2400" dirty="0" err="1"/>
              <a:t>Patapoutian</a:t>
            </a:r>
            <a:r>
              <a:rPr lang="en-US" sz="2400" dirty="0"/>
              <a:t> and colleagues have now identified a novel class of mechanosensitive channels in mammals: </a:t>
            </a:r>
            <a:r>
              <a:rPr lang="en-US" sz="2400" b="1" dirty="0"/>
              <a:t>PIEZO Channels</a:t>
            </a:r>
          </a:p>
        </p:txBody>
      </p:sp>
      <p:pic>
        <p:nvPicPr>
          <p:cNvPr id="9" name="Content Placeholder 3" descr="science(3).pdf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6056" t="34042" r="33510" b="58014"/>
          <a:stretch/>
        </p:blipFill>
        <p:spPr>
          <a:xfrm>
            <a:off x="6404006" y="2556834"/>
            <a:ext cx="5435563" cy="1842448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8553506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Ione</Template>
  <TotalTime>1143</TotalTime>
  <Words>387</Words>
  <Application>Microsoft Macintosh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Ione</vt:lpstr>
      <vt:lpstr>Presentazione standard di PowerPoint</vt:lpstr>
      <vt:lpstr>Presentazione standard di PowerPoint</vt:lpstr>
      <vt:lpstr>Mechanically gated ion channels</vt:lpstr>
      <vt:lpstr>Mechano-sensitive channels in eukaryotes</vt:lpstr>
      <vt:lpstr>Mechano-sensitive channels in eukaryotes</vt:lpstr>
      <vt:lpstr>Mechano-sensitive channels in eukaryotes</vt:lpstr>
      <vt:lpstr>Mechano-sensitive channels in eukaryotes</vt:lpstr>
      <vt:lpstr>Mechano-sensitive channels in eukaryotes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Alessandra Fiorio Pla</cp:lastModifiedBy>
  <cp:revision>97</cp:revision>
  <cp:lastPrinted>2017-10-09T19:56:05Z</cp:lastPrinted>
  <dcterms:created xsi:type="dcterms:W3CDTF">2016-10-08T15:08:17Z</dcterms:created>
  <dcterms:modified xsi:type="dcterms:W3CDTF">2018-10-05T16:20:07Z</dcterms:modified>
</cp:coreProperties>
</file>