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8" r:id="rId2"/>
    <p:sldId id="269" r:id="rId3"/>
    <p:sldId id="257" r:id="rId4"/>
    <p:sldId id="260" r:id="rId5"/>
    <p:sldId id="270" r:id="rId6"/>
    <p:sldId id="271" r:id="rId7"/>
    <p:sldId id="272" r:id="rId8"/>
    <p:sldId id="273" r:id="rId9"/>
    <p:sldId id="274" r:id="rId10"/>
    <p:sldId id="284" r:id="rId11"/>
    <p:sldId id="275" r:id="rId12"/>
    <p:sldId id="276" r:id="rId13"/>
    <p:sldId id="264" r:id="rId14"/>
    <p:sldId id="285" r:id="rId15"/>
    <p:sldId id="286" r:id="rId16"/>
    <p:sldId id="287" r:id="rId17"/>
    <p:sldId id="288" r:id="rId18"/>
    <p:sldId id="28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F05AE-C1D9-47F7-9858-37C8871B1870}" type="datetimeFigureOut">
              <a:rPr lang="it-IT" smtClean="0"/>
              <a:t>14/05/2020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04C54B-C137-4FCE-A85F-D7A7F317AFA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7696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Possibile creare cartelle per argomento, ma ricordatevi sempre di inserire i riferimenti sempre nella cartella principale e poi trascinarli nella cartella argomento, perché se non appaiono nella cartella principale, Word non lo trova</a:t>
            </a:r>
          </a:p>
          <a:p>
            <a:endParaRPr lang="it-IT" dirty="0"/>
          </a:p>
          <a:p>
            <a:r>
              <a:rPr lang="it-IT" dirty="0"/>
              <a:t>Possibile anche creare gruppi di lavoro in cui potete condividere gli articoli con altri, utile per la tesi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AC6FF-027E-43F3-B6B2-129D646D0E2D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4452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Possibile creare cartelle per argomento, ma ricordatevi sempre di inserire i riferimenti sempre nella cartella principale e poi trascinarli nella cartella argomento, perché se non appaiono nella cartella principale, Word non lo trova</a:t>
            </a:r>
          </a:p>
          <a:p>
            <a:endParaRPr lang="it-IT" dirty="0"/>
          </a:p>
          <a:p>
            <a:r>
              <a:rPr lang="it-IT" dirty="0"/>
              <a:t>Possibile anche creare gruppi di lavoro in cui potete condividere gli articoli con altri, utile per la tesi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AC6FF-027E-43F3-B6B2-129D646D0E2D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0472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Possibile creare cartelle per argomento, ma ricordatevi sempre di inserire i riferimenti sempre nella cartella principale e poi trascinarli nella cartella argomento, perché se non appaiono nella cartella principale, Word non lo trova</a:t>
            </a:r>
          </a:p>
          <a:p>
            <a:endParaRPr lang="it-IT" dirty="0"/>
          </a:p>
          <a:p>
            <a:r>
              <a:rPr lang="it-IT" dirty="0"/>
              <a:t>Possibile anche creare gruppi di lavoro in cui potete condividere gli articoli con altri, utile per la tesi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AC6FF-027E-43F3-B6B2-129D646D0E2D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5019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Possibile creare cartelle per argomento, ma ricordatevi sempre di inserire i riferimenti sempre nella cartella principale e poi trascinarli nella cartella argomento, perché se non appaiono nella cartella principale, Word non lo trova</a:t>
            </a:r>
          </a:p>
          <a:p>
            <a:endParaRPr lang="it-IT" dirty="0"/>
          </a:p>
          <a:p>
            <a:r>
              <a:rPr lang="it-IT" dirty="0"/>
              <a:t>Possibile anche creare gruppi di lavoro in cui potete condividere gli articoli con altri, utile per la tesi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AC6FF-027E-43F3-B6B2-129D646D0E2D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9020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B63D-7BE3-4367-8F95-C11EC0F9C338}" type="datetimeFigureOut">
              <a:rPr lang="it-IT" smtClean="0"/>
              <a:t>14/05/2020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0553-15EF-4EC0-9DED-1B00F8AC763F}" type="slidenum">
              <a:rPr lang="it-IT" smtClean="0"/>
              <a:t>‹#›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893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B63D-7BE3-4367-8F95-C11EC0F9C338}" type="datetimeFigureOut">
              <a:rPr lang="it-IT" smtClean="0"/>
              <a:t>14/05/2020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0553-15EF-4EC0-9DED-1B00F8AC763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9491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B63D-7BE3-4367-8F95-C11EC0F9C338}" type="datetimeFigureOut">
              <a:rPr lang="it-IT" smtClean="0"/>
              <a:t>14/05/2020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0553-15EF-4EC0-9DED-1B00F8AC763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7651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B63D-7BE3-4367-8F95-C11EC0F9C338}" type="datetimeFigureOut">
              <a:rPr lang="it-IT" smtClean="0"/>
              <a:t>14/05/2020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0553-15EF-4EC0-9DED-1B00F8AC763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7089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B63D-7BE3-4367-8F95-C11EC0F9C338}" type="datetimeFigureOut">
              <a:rPr lang="it-IT" smtClean="0"/>
              <a:t>14/05/2020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0553-15EF-4EC0-9DED-1B00F8AC763F}" type="slidenum">
              <a:rPr lang="it-IT" smtClean="0"/>
              <a:t>‹#›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939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B63D-7BE3-4367-8F95-C11EC0F9C338}" type="datetimeFigureOut">
              <a:rPr lang="it-IT" smtClean="0"/>
              <a:t>14/05/2020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0553-15EF-4EC0-9DED-1B00F8AC763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3563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B63D-7BE3-4367-8F95-C11EC0F9C338}" type="datetimeFigureOut">
              <a:rPr lang="it-IT" smtClean="0"/>
              <a:t>14/05/2020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0553-15EF-4EC0-9DED-1B00F8AC763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142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B63D-7BE3-4367-8F95-C11EC0F9C338}" type="datetimeFigureOut">
              <a:rPr lang="it-IT" smtClean="0"/>
              <a:t>14/05/2020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0553-15EF-4EC0-9DED-1B00F8AC763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97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B63D-7BE3-4367-8F95-C11EC0F9C338}" type="datetimeFigureOut">
              <a:rPr lang="it-IT" smtClean="0"/>
              <a:t>14/05/2020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0553-15EF-4EC0-9DED-1B00F8AC763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0576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F1BB63D-7BE3-4367-8F95-C11EC0F9C338}" type="datetimeFigureOut">
              <a:rPr lang="it-IT" smtClean="0"/>
              <a:t>14/05/2020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2B0553-15EF-4EC0-9DED-1B00F8AC763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6851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B63D-7BE3-4367-8F95-C11EC0F9C338}" type="datetimeFigureOut">
              <a:rPr lang="it-IT" smtClean="0"/>
              <a:t>14/05/2020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0553-15EF-4EC0-9DED-1B00F8AC763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8694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F1BB63D-7BE3-4367-8F95-C11EC0F9C338}" type="datetimeFigureOut">
              <a:rPr lang="it-IT" smtClean="0"/>
              <a:t>14/05/2020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D2B0553-15EF-4EC0-9DED-1B00F8AC763F}" type="slidenum">
              <a:rPr lang="it-IT" smtClean="0"/>
              <a:t>‹#›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27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deley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18E4D20-2916-47EC-843E-9DA51663A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992" y="257715"/>
            <a:ext cx="1556016" cy="1245725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23473298-ABD5-44F6-9406-4B7CA32B1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7F509F-E744-4119-B365-5E89F38F7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344" y="6417593"/>
            <a:ext cx="331304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1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</a:rPr>
              <a:t>Università degli Studi di Torino</a:t>
            </a:r>
            <a:endParaRPr kumimoji="0" lang="it-IT" altLang="it-IT" sz="2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07909EF-A140-4D9E-8408-0EE52BEACE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it-IT" dirty="0"/>
            </a:br>
            <a:br>
              <a:rPr lang="it-IT" dirty="0"/>
            </a:br>
            <a:br>
              <a:rPr lang="it-IT" dirty="0"/>
            </a:br>
            <a:r>
              <a:rPr lang="it-IT" dirty="0"/>
              <a:t>HOW TO use MENDELEY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D69B7094-621C-46AC-BC6E-37638B560C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Dr. Elisa Anedda (elisa.anedda@unito.it)</a:t>
            </a:r>
            <a:endParaRPr lang="it-IT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29DCEC-0732-4776-87F2-08E58BD9615A}"/>
              </a:ext>
            </a:extLst>
          </p:cNvPr>
          <p:cNvSpPr txBox="1"/>
          <p:nvPr/>
        </p:nvSpPr>
        <p:spPr>
          <a:xfrm>
            <a:off x="1097280" y="5300870"/>
            <a:ext cx="988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Lesson 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14069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A78C47CC-1CD0-40BA-822D-2DDA13AD83FC}"/>
              </a:ext>
            </a:extLst>
          </p:cNvPr>
          <p:cNvSpPr txBox="1"/>
          <p:nvPr/>
        </p:nvSpPr>
        <p:spPr>
          <a:xfrm>
            <a:off x="495524" y="4117684"/>
            <a:ext cx="3127513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Digit first author’s name or a keyword, find the paper of your interest, then click 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If more than one reference, add all the references and then click OK 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0BCE31BE-99C8-47FB-A875-3AFDC60B4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344" y="6417593"/>
            <a:ext cx="331304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1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</a:rPr>
              <a:t>Università degli Studi di Torino</a:t>
            </a:r>
            <a:endParaRPr kumimoji="0" lang="it-IT" altLang="it-IT" sz="2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AB6984-B9A6-4786-8126-19C86A78C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Add a citation with Word</a:t>
            </a:r>
          </a:p>
        </p:txBody>
      </p:sp>
      <p:sp>
        <p:nvSpPr>
          <p:cNvPr id="16" name="Freccia in giù 6">
            <a:extLst>
              <a:ext uri="{FF2B5EF4-FFF2-40B4-BE49-F238E27FC236}">
                <a16:creationId xmlns:a16="http://schemas.microsoft.com/office/drawing/2014/main" id="{D2137AA5-95B7-4E61-AA7B-E2D677EB90D3}"/>
              </a:ext>
            </a:extLst>
          </p:cNvPr>
          <p:cNvSpPr/>
          <p:nvPr/>
        </p:nvSpPr>
        <p:spPr>
          <a:xfrm rot="19001761">
            <a:off x="5063127" y="3076557"/>
            <a:ext cx="323745" cy="11479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CBA966-CA6F-47F4-99CB-FFACE249E263}"/>
              </a:ext>
            </a:extLst>
          </p:cNvPr>
          <p:cNvSpPr txBox="1"/>
          <p:nvPr/>
        </p:nvSpPr>
        <p:spPr>
          <a:xfrm>
            <a:off x="7341704" y="2572650"/>
            <a:ext cx="347207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Journal name for the specific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77D6E0-A506-4AFF-88D6-1DBC718C8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94" y="1863955"/>
            <a:ext cx="6344535" cy="1238423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9F921F90-B4AB-4290-84EB-DB42DF7A85B2}"/>
              </a:ext>
            </a:extLst>
          </p:cNvPr>
          <p:cNvSpPr/>
          <p:nvPr/>
        </p:nvSpPr>
        <p:spPr>
          <a:xfrm>
            <a:off x="4158102" y="2043160"/>
            <a:ext cx="569844" cy="10999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id="{984D8AAE-8E1D-4AC7-9D13-6C173F1DF118}"/>
              </a:ext>
            </a:extLst>
          </p:cNvPr>
          <p:cNvSpPr/>
          <p:nvPr/>
        </p:nvSpPr>
        <p:spPr>
          <a:xfrm rot="2867706">
            <a:off x="3410963" y="3000476"/>
            <a:ext cx="362473" cy="1194604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DDECE3-7524-4DA1-8E45-CB0EAB759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283" y="4198645"/>
            <a:ext cx="7049397" cy="1745322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70B79C85-C02E-430B-9E33-068EBF27532B}"/>
              </a:ext>
            </a:extLst>
          </p:cNvPr>
          <p:cNvSpPr/>
          <p:nvPr/>
        </p:nvSpPr>
        <p:spPr>
          <a:xfrm>
            <a:off x="5556809" y="5354006"/>
            <a:ext cx="1486153" cy="4193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29A3B53-660A-4ECB-BA5F-BF9809EBC162}"/>
              </a:ext>
            </a:extLst>
          </p:cNvPr>
          <p:cNvSpPr/>
          <p:nvPr/>
        </p:nvSpPr>
        <p:spPr>
          <a:xfrm>
            <a:off x="5424970" y="2593126"/>
            <a:ext cx="1617991" cy="3488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825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9" grpId="0" animBg="1"/>
      <p:bldP spid="6" grpId="0" animBg="1"/>
      <p:bldP spid="7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29765B3-6EE4-4C86-9E27-CE8E616A9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584" y="1737360"/>
            <a:ext cx="8772746" cy="4381230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EB2E36B3-5B06-4E2B-B699-7076527DBEB2}"/>
              </a:ext>
            </a:extLst>
          </p:cNvPr>
          <p:cNvSpPr/>
          <p:nvPr/>
        </p:nvSpPr>
        <p:spPr>
          <a:xfrm>
            <a:off x="4134677" y="2054749"/>
            <a:ext cx="583096" cy="10204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180A449-4B5B-47A7-8095-145ACD5280F1}"/>
              </a:ext>
            </a:extLst>
          </p:cNvPr>
          <p:cNvSpPr/>
          <p:nvPr/>
        </p:nvSpPr>
        <p:spPr>
          <a:xfrm>
            <a:off x="5155094" y="4736328"/>
            <a:ext cx="1431235" cy="3843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34FF374-502A-488A-8BC2-F3F65557D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344" y="6417593"/>
            <a:ext cx="331304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1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</a:rPr>
              <a:t>Università degli Studi di Torino</a:t>
            </a:r>
            <a:endParaRPr kumimoji="0" lang="it-IT" altLang="it-IT" sz="2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08AEC96-34CE-4895-92AA-1C724C219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Edit citations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E87C94-FE7F-4CAF-9F4D-CE133F70E9C4}"/>
              </a:ext>
            </a:extLst>
          </p:cNvPr>
          <p:cNvSpPr txBox="1"/>
          <p:nvPr/>
        </p:nvSpPr>
        <p:spPr>
          <a:xfrm>
            <a:off x="290271" y="2812605"/>
            <a:ext cx="3485322" cy="17113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dirty="0"/>
              <a:t>Click on the citation of interest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dirty="0"/>
              <a:t>Click on Edit Citation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dirty="0"/>
              <a:t>Modify the reference, then click OK</a:t>
            </a:r>
          </a:p>
        </p:txBody>
      </p:sp>
    </p:spTree>
    <p:extLst>
      <p:ext uri="{BB962C8B-B14F-4D97-AF65-F5344CB8AC3E}">
        <p14:creationId xmlns:p14="http://schemas.microsoft.com/office/powerpoint/2010/main" val="143537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F114F2D-F6FF-408D-B988-130AA789CB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4" b="19412"/>
          <a:stretch/>
        </p:blipFill>
        <p:spPr>
          <a:xfrm>
            <a:off x="1474594" y="2024366"/>
            <a:ext cx="9242812" cy="4098138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ECD771D4-840E-4421-840C-A13D1D0E932D}"/>
              </a:ext>
            </a:extLst>
          </p:cNvPr>
          <p:cNvSpPr/>
          <p:nvPr/>
        </p:nvSpPr>
        <p:spPr>
          <a:xfrm>
            <a:off x="5417395" y="2297996"/>
            <a:ext cx="1450529" cy="2697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id="{0EC468D8-69EC-4839-BE09-8081EC0EB6B4}"/>
              </a:ext>
            </a:extLst>
          </p:cNvPr>
          <p:cNvSpPr/>
          <p:nvPr/>
        </p:nvSpPr>
        <p:spPr>
          <a:xfrm rot="16200000">
            <a:off x="3046382" y="5312775"/>
            <a:ext cx="587166" cy="660666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134EB79-505F-4227-9210-621C28805ED7}"/>
              </a:ext>
            </a:extLst>
          </p:cNvPr>
          <p:cNvSpPr/>
          <p:nvPr/>
        </p:nvSpPr>
        <p:spPr>
          <a:xfrm>
            <a:off x="3868498" y="5151185"/>
            <a:ext cx="6173560" cy="9124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3E2894F-AAE1-4E20-9BCE-C58536D34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344" y="6417593"/>
            <a:ext cx="331304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1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</a:rPr>
              <a:t>Università degli Studi di Torino</a:t>
            </a:r>
            <a:endParaRPr kumimoji="0" lang="it-IT" altLang="it-IT" sz="2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4932EF-2831-4FF6-A08C-82135072F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361" y="334185"/>
            <a:ext cx="10058400" cy="1450757"/>
          </a:xfrm>
        </p:spPr>
        <p:txBody>
          <a:bodyPr/>
          <a:lstStyle/>
          <a:p>
            <a:r>
              <a:rPr lang="it-IT" dirty="0"/>
              <a:t>Insert Bibliography</a:t>
            </a:r>
          </a:p>
        </p:txBody>
      </p:sp>
    </p:spTree>
    <p:extLst>
      <p:ext uri="{BB962C8B-B14F-4D97-AF65-F5344CB8AC3E}">
        <p14:creationId xmlns:p14="http://schemas.microsoft.com/office/powerpoint/2010/main" val="160145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DA16735-6311-4A5B-BE1F-28B51DD48F65}"/>
              </a:ext>
            </a:extLst>
          </p:cNvPr>
          <p:cNvSpPr txBox="1"/>
          <p:nvPr/>
        </p:nvSpPr>
        <p:spPr>
          <a:xfrm>
            <a:off x="4625316" y="1816873"/>
            <a:ext cx="4359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Creat folder by subject or project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F0C2201C-E7AA-499B-B40D-82AA92A9D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344" y="6417593"/>
            <a:ext cx="331304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1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</a:rPr>
              <a:t>Università degli Studi di Torino</a:t>
            </a:r>
            <a:endParaRPr kumimoji="0" lang="it-IT" altLang="it-IT" sz="2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6610B5-3DCC-44DF-B7CF-4CB841DD1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Mendeley’s extra functions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F97C789-910E-42ED-8D5C-22EDAAEC2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089157"/>
            <a:ext cx="2457793" cy="3553321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FB3E2DA2-9BBA-4C93-A2E4-B0A039B13A9D}"/>
              </a:ext>
            </a:extLst>
          </p:cNvPr>
          <p:cNvSpPr/>
          <p:nvPr/>
        </p:nvSpPr>
        <p:spPr>
          <a:xfrm>
            <a:off x="1371057" y="5364182"/>
            <a:ext cx="1272209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B44A97-A60C-4DF6-9B2C-B93587AD6824}"/>
              </a:ext>
            </a:extLst>
          </p:cNvPr>
          <p:cNvSpPr txBox="1"/>
          <p:nvPr/>
        </p:nvSpPr>
        <p:spPr>
          <a:xfrm>
            <a:off x="3909392" y="3126619"/>
            <a:ext cx="7246288" cy="25423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dirty="0"/>
              <a:t>Create the folder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dirty="0"/>
              <a:t>Name the folder by subject or project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dirty="0"/>
              <a:t>Drag in the folder all the references you want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it-IT" dirty="0"/>
          </a:p>
          <a:p>
            <a:pPr>
              <a:lnSpc>
                <a:spcPct val="150000"/>
              </a:lnSpc>
            </a:pPr>
            <a:r>
              <a:rPr lang="it-IT" b="1" dirty="0"/>
              <a:t>Remember </a:t>
            </a:r>
            <a:r>
              <a:rPr lang="it-IT" dirty="0"/>
              <a:t>to add the paper in the library first, </a:t>
            </a:r>
            <a:r>
              <a:rPr lang="it-IT" b="1" dirty="0"/>
              <a:t>THEN</a:t>
            </a:r>
            <a:r>
              <a:rPr lang="it-IT" dirty="0"/>
              <a:t> drag in the folder. Otherwise Word won’t recognise the reference.</a:t>
            </a:r>
          </a:p>
        </p:txBody>
      </p:sp>
    </p:spTree>
    <p:extLst>
      <p:ext uri="{BB962C8B-B14F-4D97-AF65-F5344CB8AC3E}">
        <p14:creationId xmlns:p14="http://schemas.microsoft.com/office/powerpoint/2010/main" val="174240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DA16735-6311-4A5B-BE1F-28B51DD48F65}"/>
              </a:ext>
            </a:extLst>
          </p:cNvPr>
          <p:cNvSpPr txBox="1"/>
          <p:nvPr/>
        </p:nvSpPr>
        <p:spPr>
          <a:xfrm>
            <a:off x="4625316" y="1803621"/>
            <a:ext cx="4359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Create group for work project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F0C2201C-E7AA-499B-B40D-82AA92A9D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344" y="6417593"/>
            <a:ext cx="331304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1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</a:rPr>
              <a:t>Università degli Studi di Torino</a:t>
            </a:r>
            <a:endParaRPr kumimoji="0" lang="it-IT" altLang="it-IT" sz="2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6610B5-3DCC-44DF-B7CF-4CB841DD1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Mendeley’s extra functions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B44A97-A60C-4DF6-9B2C-B93587AD6824}"/>
              </a:ext>
            </a:extLst>
          </p:cNvPr>
          <p:cNvSpPr txBox="1"/>
          <p:nvPr/>
        </p:nvSpPr>
        <p:spPr>
          <a:xfrm>
            <a:off x="9337381" y="1977560"/>
            <a:ext cx="2698988" cy="42043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dirty="0"/>
              <a:t>Create the group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dirty="0"/>
              <a:t>Name the group by subject or project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dirty="0"/>
              <a:t>Set the privacy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dirty="0"/>
              <a:t>Invite members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dirty="0"/>
              <a:t>Drag all the references you want</a:t>
            </a:r>
          </a:p>
          <a:p>
            <a:pPr>
              <a:lnSpc>
                <a:spcPct val="150000"/>
              </a:lnSpc>
            </a:pPr>
            <a:r>
              <a:rPr lang="it-IT" b="1" dirty="0"/>
              <a:t>Remember </a:t>
            </a:r>
            <a:r>
              <a:rPr lang="it-IT" dirty="0"/>
              <a:t>to add the papers in the library first, </a:t>
            </a:r>
            <a:r>
              <a:rPr lang="it-IT" b="1" dirty="0"/>
              <a:t>THEN</a:t>
            </a:r>
            <a:r>
              <a:rPr lang="it-IT" dirty="0"/>
              <a:t> drag in the group.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4048F9-A916-412C-95E2-AD0B5B0286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904385"/>
            <a:ext cx="2706094" cy="3899332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FB3E2DA2-9BBA-4C93-A2E4-B0A039B13A9D}"/>
              </a:ext>
            </a:extLst>
          </p:cNvPr>
          <p:cNvSpPr/>
          <p:nvPr/>
        </p:nvSpPr>
        <p:spPr>
          <a:xfrm>
            <a:off x="1450570" y="5498917"/>
            <a:ext cx="1272209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CC9390-4A89-450C-BF2A-5728DD74A6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069" y="2590540"/>
            <a:ext cx="2706094" cy="31780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1B91C7-A216-471F-B457-88C044E80F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723" y="2625249"/>
            <a:ext cx="3999885" cy="160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1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DA16735-6311-4A5B-BE1F-28B51DD48F65}"/>
              </a:ext>
            </a:extLst>
          </p:cNvPr>
          <p:cNvSpPr txBox="1"/>
          <p:nvPr/>
        </p:nvSpPr>
        <p:spPr>
          <a:xfrm>
            <a:off x="4625316" y="1803621"/>
            <a:ext cx="4359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Check for duplicates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F0C2201C-E7AA-499B-B40D-82AA92A9D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344" y="6417593"/>
            <a:ext cx="331304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1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</a:rPr>
              <a:t>Università degli Studi di Torino</a:t>
            </a:r>
            <a:endParaRPr kumimoji="0" lang="it-IT" altLang="it-IT" sz="2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6610B5-3DCC-44DF-B7CF-4CB841DD1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Mendeley’s extra functions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B44A97-A60C-4DF6-9B2C-B93587AD6824}"/>
              </a:ext>
            </a:extLst>
          </p:cNvPr>
          <p:cNvSpPr txBox="1"/>
          <p:nvPr/>
        </p:nvSpPr>
        <p:spPr>
          <a:xfrm>
            <a:off x="5883965" y="2719704"/>
            <a:ext cx="5794595" cy="25423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dirty="0"/>
              <a:t>It happens to add more than once the same paper.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dirty="0"/>
              <a:t>‘Check for duplicates’ helps you to find multiple paper in the library.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dirty="0"/>
              <a:t>It doesn’t always work, ‘cause it recognises </a:t>
            </a:r>
            <a:r>
              <a:rPr lang="it-IT" b="1" dirty="0"/>
              <a:t>only identical papers</a:t>
            </a:r>
            <a:r>
              <a:rPr lang="it-IT" dirty="0"/>
              <a:t>, if there’s a single difference in the paper information, it will not consider it as a duplicate.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01BA16-0A77-4F72-A7F1-2F8726511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87" y="2351237"/>
            <a:ext cx="4359658" cy="291083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FB3E2DA2-9BBA-4C93-A2E4-B0A039B13A9D}"/>
              </a:ext>
            </a:extLst>
          </p:cNvPr>
          <p:cNvSpPr/>
          <p:nvPr/>
        </p:nvSpPr>
        <p:spPr>
          <a:xfrm>
            <a:off x="2974570" y="4345977"/>
            <a:ext cx="1650746" cy="332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794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DA16735-6311-4A5B-BE1F-28B51DD48F65}"/>
              </a:ext>
            </a:extLst>
          </p:cNvPr>
          <p:cNvSpPr txBox="1"/>
          <p:nvPr/>
        </p:nvSpPr>
        <p:spPr>
          <a:xfrm>
            <a:off x="5883965" y="1766866"/>
            <a:ext cx="2281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Web importer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F0C2201C-E7AA-499B-B40D-82AA92A9D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344" y="6417593"/>
            <a:ext cx="331304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1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</a:rPr>
              <a:t>Università degli Studi di Torino</a:t>
            </a:r>
            <a:endParaRPr kumimoji="0" lang="it-IT" altLang="it-IT" sz="2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6610B5-3DCC-44DF-B7CF-4CB841DD1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Mendeley’s extra functions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B44A97-A60C-4DF6-9B2C-B93587AD6824}"/>
              </a:ext>
            </a:extLst>
          </p:cNvPr>
          <p:cNvSpPr txBox="1"/>
          <p:nvPr/>
        </p:nvSpPr>
        <p:spPr>
          <a:xfrm>
            <a:off x="5883965" y="2719704"/>
            <a:ext cx="5794595" cy="12958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dirty="0"/>
              <a:t>It allows you to import directly references from the web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dirty="0"/>
              <a:t>Useful for webpages and to directly download paper PDFs (if available).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B45F3C-AAFA-4058-B4EA-5A9C6D58B1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41" y="2351237"/>
            <a:ext cx="4359658" cy="291083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FB3E2DA2-9BBA-4C93-A2E4-B0A039B13A9D}"/>
              </a:ext>
            </a:extLst>
          </p:cNvPr>
          <p:cNvSpPr/>
          <p:nvPr/>
        </p:nvSpPr>
        <p:spPr>
          <a:xfrm>
            <a:off x="2613014" y="3362004"/>
            <a:ext cx="1650746" cy="332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96D5DA-151C-48F2-A92E-00FCD0914BE2}"/>
              </a:ext>
            </a:extLst>
          </p:cNvPr>
          <p:cNvSpPr txBox="1"/>
          <p:nvPr/>
        </p:nvSpPr>
        <p:spPr>
          <a:xfrm>
            <a:off x="5883965" y="4134680"/>
            <a:ext cx="5794595" cy="21268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dirty="0"/>
              <a:t>Install the web importer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dirty="0"/>
              <a:t>Open your web browser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dirty="0"/>
              <a:t>Click on the Mendeley icon on the right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dirty="0"/>
              <a:t>Log in with your Mendeley account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dirty="0"/>
              <a:t>Search for an article</a:t>
            </a:r>
          </a:p>
        </p:txBody>
      </p:sp>
    </p:spTree>
    <p:extLst>
      <p:ext uri="{BB962C8B-B14F-4D97-AF65-F5344CB8AC3E}">
        <p14:creationId xmlns:p14="http://schemas.microsoft.com/office/powerpoint/2010/main" val="307274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5643E7-51E1-4430-88F0-5D802EA49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45" y="286603"/>
            <a:ext cx="10462070" cy="58558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161BC97-9874-4155-9184-EFB69D6A8D97}"/>
              </a:ext>
            </a:extLst>
          </p:cNvPr>
          <p:cNvSpPr/>
          <p:nvPr/>
        </p:nvSpPr>
        <p:spPr>
          <a:xfrm>
            <a:off x="9674087" y="286603"/>
            <a:ext cx="357809" cy="4289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1AC5C0-C794-45D9-8C24-C62521BDA066}"/>
              </a:ext>
            </a:extLst>
          </p:cNvPr>
          <p:cNvSpPr/>
          <p:nvPr/>
        </p:nvSpPr>
        <p:spPr>
          <a:xfrm>
            <a:off x="8375374" y="609600"/>
            <a:ext cx="967409" cy="2252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2EB206-AA15-41C7-93F8-C399D399CA48}"/>
              </a:ext>
            </a:extLst>
          </p:cNvPr>
          <p:cNvSpPr/>
          <p:nvPr/>
        </p:nvSpPr>
        <p:spPr>
          <a:xfrm>
            <a:off x="7646504" y="1060174"/>
            <a:ext cx="3650051" cy="31407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122FB2-E51A-4AA5-B69D-6344F1DA4691}"/>
              </a:ext>
            </a:extLst>
          </p:cNvPr>
          <p:cNvSpPr/>
          <p:nvPr/>
        </p:nvSpPr>
        <p:spPr>
          <a:xfrm>
            <a:off x="7646504" y="2133600"/>
            <a:ext cx="1908313" cy="5168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648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ACDE2F-3CA5-4925-873F-F75D0E369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29" y="286603"/>
            <a:ext cx="10782542" cy="60761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FC2EC03-E9D8-4048-A8CE-7C1FE51734EC}"/>
              </a:ext>
            </a:extLst>
          </p:cNvPr>
          <p:cNvSpPr/>
          <p:nvPr/>
        </p:nvSpPr>
        <p:spPr>
          <a:xfrm>
            <a:off x="702365" y="954156"/>
            <a:ext cx="6612835" cy="3975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661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BD18CBC-2656-46D4-BA1D-2280E7E79DF4}"/>
              </a:ext>
            </a:extLst>
          </p:cNvPr>
          <p:cNvGrpSpPr/>
          <p:nvPr/>
        </p:nvGrpSpPr>
        <p:grpSpPr>
          <a:xfrm>
            <a:off x="2142656" y="1826604"/>
            <a:ext cx="7906685" cy="4397487"/>
            <a:chOff x="1568691" y="915891"/>
            <a:chExt cx="9478759" cy="5336900"/>
          </a:xfrm>
        </p:grpSpPr>
        <p:pic>
          <p:nvPicPr>
            <p:cNvPr id="5" name="Immagine 4" descr="Immagine che contiene monitor&#10;&#10;Descrizione generata automaticamente">
              <a:extLst>
                <a:ext uri="{FF2B5EF4-FFF2-40B4-BE49-F238E27FC236}">
                  <a16:creationId xmlns:a16="http://schemas.microsoft.com/office/drawing/2014/main" id="{A590BEDA-D6C5-4169-80DB-648951833A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691" y="1013792"/>
              <a:ext cx="9478759" cy="5238999"/>
            </a:xfrm>
            <a:prstGeom prst="rect">
              <a:avLst/>
            </a:prstGeom>
          </p:spPr>
        </p:pic>
        <p:sp>
          <p:nvSpPr>
            <p:cNvPr id="6" name="Ovale 5">
              <a:extLst>
                <a:ext uri="{FF2B5EF4-FFF2-40B4-BE49-F238E27FC236}">
                  <a16:creationId xmlns:a16="http://schemas.microsoft.com/office/drawing/2014/main" id="{6C3038A9-B8BE-40D6-A268-74B847DD1596}"/>
                </a:ext>
              </a:extLst>
            </p:cNvPr>
            <p:cNvSpPr/>
            <p:nvPr/>
          </p:nvSpPr>
          <p:spPr>
            <a:xfrm>
              <a:off x="9804177" y="915891"/>
              <a:ext cx="1126435" cy="67437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1482B7DA-1126-46E9-94F2-EAF7872BC967}"/>
                </a:ext>
              </a:extLst>
            </p:cNvPr>
            <p:cNvSpPr/>
            <p:nvPr/>
          </p:nvSpPr>
          <p:spPr>
            <a:xfrm>
              <a:off x="5066526" y="5062329"/>
              <a:ext cx="2292626" cy="78187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E24F1C3-5C92-4154-897E-C1C894C395AE}"/>
              </a:ext>
            </a:extLst>
          </p:cNvPr>
          <p:cNvSpPr txBox="1"/>
          <p:nvPr/>
        </p:nvSpPr>
        <p:spPr>
          <a:xfrm>
            <a:off x="3657599" y="322638"/>
            <a:ext cx="4876800" cy="12958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hlinkClick r:id="rId3"/>
              </a:rPr>
              <a:t>https://www.mendeley.com/</a:t>
            </a:r>
            <a:endParaRPr lang="it-IT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Download Mendeley software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Create a free account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57A98BD-41FA-436E-9203-3A4363FEA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344" y="6417593"/>
            <a:ext cx="331304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1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</a:rPr>
              <a:t>Università degli Studi di Torino</a:t>
            </a:r>
            <a:endParaRPr kumimoji="0" lang="it-IT" altLang="it-IT" sz="2800" b="0" i="0" u="none" strike="noStrike" cap="none" normalizeH="0" baseline="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92286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AD5B6A9-2E7C-4F5D-98A4-E9AE2265F0C8}"/>
              </a:ext>
            </a:extLst>
          </p:cNvPr>
          <p:cNvGrpSpPr/>
          <p:nvPr/>
        </p:nvGrpSpPr>
        <p:grpSpPr>
          <a:xfrm>
            <a:off x="475958" y="2083281"/>
            <a:ext cx="5288738" cy="1345719"/>
            <a:chOff x="677283" y="450710"/>
            <a:chExt cx="5924858" cy="1603377"/>
          </a:xfrm>
        </p:grpSpPr>
        <p:pic>
          <p:nvPicPr>
            <p:cNvPr id="6" name="Immagine 5" descr="Immagine che contiene screenshot, cielo&#10;&#10;Descrizione generata automaticamente">
              <a:extLst>
                <a:ext uri="{FF2B5EF4-FFF2-40B4-BE49-F238E27FC236}">
                  <a16:creationId xmlns:a16="http://schemas.microsoft.com/office/drawing/2014/main" id="{FF7EE3D3-5A13-4823-A48E-E6C9D5951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283" y="450710"/>
              <a:ext cx="5924858" cy="1603377"/>
            </a:xfrm>
            <a:prstGeom prst="rect">
              <a:avLst/>
            </a:prstGeom>
          </p:spPr>
        </p:pic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3AF74FC8-7AEF-4DDC-A734-894C0482FD5D}"/>
                </a:ext>
              </a:extLst>
            </p:cNvPr>
            <p:cNvSpPr/>
            <p:nvPr/>
          </p:nvSpPr>
          <p:spPr>
            <a:xfrm>
              <a:off x="677283" y="1086678"/>
              <a:ext cx="1032247" cy="67586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0" name="Rectangle 3">
            <a:extLst>
              <a:ext uri="{FF2B5EF4-FFF2-40B4-BE49-F238E27FC236}">
                <a16:creationId xmlns:a16="http://schemas.microsoft.com/office/drawing/2014/main" id="{5A379B4C-8726-4B87-9AFF-758D0863F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344" y="6417593"/>
            <a:ext cx="331304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1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</a:rPr>
              <a:t>Università degli Studi di Torino</a:t>
            </a:r>
            <a:endParaRPr kumimoji="0" lang="it-IT" altLang="it-IT" sz="2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618E2F3-418C-4E00-B3F7-17559DCE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Add a PDF paper on Mendeley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4EBAFA-916B-4DDA-A275-4C5FE55522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387" y="1820654"/>
            <a:ext cx="6335009" cy="450595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BF6EAAE-075E-4437-A599-87641B3E29C0}"/>
              </a:ext>
            </a:extLst>
          </p:cNvPr>
          <p:cNvSpPr/>
          <p:nvPr/>
        </p:nvSpPr>
        <p:spPr>
          <a:xfrm>
            <a:off x="5194852" y="5565913"/>
            <a:ext cx="1060174" cy="4240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3485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2E9A43FC-44ED-4B34-9FAC-FD671FC97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344" y="6417593"/>
            <a:ext cx="331304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1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</a:rPr>
              <a:t>Università degli Studi di Torino</a:t>
            </a:r>
            <a:endParaRPr kumimoji="0" lang="it-IT" altLang="it-IT" sz="2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179EEF-A86F-4804-849A-680001D19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670"/>
            <a:ext cx="12192000" cy="531057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DAF171-3C8C-466F-8C8C-179A89A185E1}"/>
              </a:ext>
            </a:extLst>
          </p:cNvPr>
          <p:cNvSpPr/>
          <p:nvPr/>
        </p:nvSpPr>
        <p:spPr>
          <a:xfrm>
            <a:off x="2332383" y="1033670"/>
            <a:ext cx="6149008" cy="338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028F9ED-9229-4243-A160-147E0672AFEB}"/>
              </a:ext>
            </a:extLst>
          </p:cNvPr>
          <p:cNvGrpSpPr/>
          <p:nvPr/>
        </p:nvGrpSpPr>
        <p:grpSpPr>
          <a:xfrm>
            <a:off x="8613913" y="116919"/>
            <a:ext cx="3578087" cy="5702322"/>
            <a:chOff x="8613913" y="116919"/>
            <a:chExt cx="3578087" cy="570232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08228B9-CF79-4494-8889-ABABD9B3D14F}"/>
                </a:ext>
              </a:extLst>
            </p:cNvPr>
            <p:cNvSpPr/>
            <p:nvPr/>
          </p:nvSpPr>
          <p:spPr>
            <a:xfrm>
              <a:off x="8613913" y="834887"/>
              <a:ext cx="3578087" cy="498435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F82901B-7A3B-4435-8007-3030E8E9237E}"/>
                </a:ext>
              </a:extLst>
            </p:cNvPr>
            <p:cNvSpPr txBox="1"/>
            <p:nvPr/>
          </p:nvSpPr>
          <p:spPr>
            <a:xfrm>
              <a:off x="9286460" y="116919"/>
              <a:ext cx="2232992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/>
                <a:t>ALL PAPER DETAILS</a:t>
              </a:r>
            </a:p>
          </p:txBody>
        </p:sp>
        <p:sp>
          <p:nvSpPr>
            <p:cNvPr id="13" name="Arrow: Down 12">
              <a:extLst>
                <a:ext uri="{FF2B5EF4-FFF2-40B4-BE49-F238E27FC236}">
                  <a16:creationId xmlns:a16="http://schemas.microsoft.com/office/drawing/2014/main" id="{E16676F6-D0E5-4BD5-8A60-8861B70F6988}"/>
                </a:ext>
              </a:extLst>
            </p:cNvPr>
            <p:cNvSpPr/>
            <p:nvPr/>
          </p:nvSpPr>
          <p:spPr>
            <a:xfrm>
              <a:off x="10283687" y="508670"/>
              <a:ext cx="185530" cy="326217"/>
            </a:xfrm>
            <a:prstGeom prst="down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95606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43863C9B-FCFA-4310-BA02-38D8A7275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038057"/>
            <a:ext cx="3757656" cy="2396349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A7A278FA-1841-4F99-B439-6346ADD83623}"/>
              </a:ext>
            </a:extLst>
          </p:cNvPr>
          <p:cNvSpPr/>
          <p:nvPr/>
        </p:nvSpPr>
        <p:spPr>
          <a:xfrm>
            <a:off x="1323614" y="3633529"/>
            <a:ext cx="1696278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31DEA729-B1A4-4CDF-9510-5D34EAAD1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358" y="1803620"/>
            <a:ext cx="3256717" cy="4386598"/>
          </a:xfrm>
          <a:prstGeom prst="rect">
            <a:avLst/>
          </a:prstGeom>
        </p:spPr>
      </p:pic>
      <p:sp>
        <p:nvSpPr>
          <p:cNvPr id="4" name="Parentesi graffa aperta 3">
            <a:extLst>
              <a:ext uri="{FF2B5EF4-FFF2-40B4-BE49-F238E27FC236}">
                <a16:creationId xmlns:a16="http://schemas.microsoft.com/office/drawing/2014/main" id="{42D53483-E89F-498D-A73F-39FE2DD30E5F}"/>
              </a:ext>
            </a:extLst>
          </p:cNvPr>
          <p:cNvSpPr/>
          <p:nvPr/>
        </p:nvSpPr>
        <p:spPr>
          <a:xfrm>
            <a:off x="7898296" y="2034960"/>
            <a:ext cx="1265647" cy="1184135"/>
          </a:xfrm>
          <a:prstGeom prst="leftBrace">
            <a:avLst>
              <a:gd name="adj1" fmla="val 0"/>
              <a:gd name="adj2" fmla="val 35898"/>
            </a:avLst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4F63BC8-F75D-451D-A491-09251973813C}"/>
              </a:ext>
            </a:extLst>
          </p:cNvPr>
          <p:cNvSpPr txBox="1"/>
          <p:nvPr/>
        </p:nvSpPr>
        <p:spPr>
          <a:xfrm>
            <a:off x="9163943" y="1890022"/>
            <a:ext cx="1991737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Scientific papers</a:t>
            </a:r>
          </a:p>
          <a:p>
            <a:r>
              <a:rPr lang="it-IT" dirty="0"/>
              <a:t>Webpages</a:t>
            </a:r>
          </a:p>
          <a:p>
            <a:r>
              <a:rPr lang="it-IT" dirty="0"/>
              <a:t>Books</a:t>
            </a:r>
          </a:p>
          <a:p>
            <a:r>
              <a:rPr lang="it-IT" dirty="0"/>
              <a:t>Reports</a:t>
            </a:r>
          </a:p>
          <a:p>
            <a:r>
              <a:rPr lang="it-IT" dirty="0"/>
              <a:t>Conferences </a:t>
            </a:r>
            <a:br>
              <a:rPr lang="it-IT" dirty="0"/>
            </a:br>
            <a:r>
              <a:rPr lang="it-IT" dirty="0"/>
              <a:t>etc.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F9EE68B-6004-4961-B046-982124A91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344" y="6417593"/>
            <a:ext cx="331304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1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</a:rPr>
              <a:t>Università degli Studi di Torino</a:t>
            </a:r>
            <a:endParaRPr kumimoji="0" lang="it-IT" altLang="it-IT" sz="2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F83AE7-0BAB-4380-9DE7-1D7E38681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Add manually a paper on Mendeley</a:t>
            </a:r>
          </a:p>
        </p:txBody>
      </p:sp>
    </p:spTree>
    <p:extLst>
      <p:ext uri="{BB962C8B-B14F-4D97-AF65-F5344CB8AC3E}">
        <p14:creationId xmlns:p14="http://schemas.microsoft.com/office/powerpoint/2010/main" val="357582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BF220-DF15-41CB-8922-83600093F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Research papers on Mendeley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2DECBBB-4B94-4946-8D8B-6137D3B7915A}"/>
              </a:ext>
            </a:extLst>
          </p:cNvPr>
          <p:cNvGrpSpPr/>
          <p:nvPr/>
        </p:nvGrpSpPr>
        <p:grpSpPr>
          <a:xfrm>
            <a:off x="357809" y="1737360"/>
            <a:ext cx="9274514" cy="4935997"/>
            <a:chOff x="357809" y="1734047"/>
            <a:chExt cx="9274514" cy="4935997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E1FDDAA-18E7-46C3-BE3A-B44AB148A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809" y="1734047"/>
              <a:ext cx="9274514" cy="4935997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FC78E9-9950-46E5-B01E-226B53AC5444}"/>
                </a:ext>
              </a:extLst>
            </p:cNvPr>
            <p:cNvSpPr/>
            <p:nvPr/>
          </p:nvSpPr>
          <p:spPr>
            <a:xfrm>
              <a:off x="8878957" y="2875722"/>
              <a:ext cx="753366" cy="30908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AC17560-E20C-4695-86BA-5008AF552189}"/>
                </a:ext>
              </a:extLst>
            </p:cNvPr>
            <p:cNvSpPr/>
            <p:nvPr/>
          </p:nvSpPr>
          <p:spPr>
            <a:xfrm>
              <a:off x="496957" y="2516987"/>
              <a:ext cx="753366" cy="30908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4C0F98D-9F34-4CCD-89FB-5171AC4D2007}"/>
                </a:ext>
              </a:extLst>
            </p:cNvPr>
            <p:cNvSpPr/>
            <p:nvPr/>
          </p:nvSpPr>
          <p:spPr>
            <a:xfrm>
              <a:off x="2182994" y="2671528"/>
              <a:ext cx="1342084" cy="30908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D3FD245-8345-4BE0-A333-A5EB7E10D906}"/>
              </a:ext>
            </a:extLst>
          </p:cNvPr>
          <p:cNvSpPr txBox="1"/>
          <p:nvPr/>
        </p:nvSpPr>
        <p:spPr>
          <a:xfrm>
            <a:off x="7276906" y="4202045"/>
            <a:ext cx="4710834" cy="21268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No filters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Same search engine terms (AND, OR etc)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Marks papers already on library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Possible to save only the reference on the library, without the PDF</a:t>
            </a:r>
          </a:p>
        </p:txBody>
      </p:sp>
    </p:spTree>
    <p:extLst>
      <p:ext uri="{BB962C8B-B14F-4D97-AF65-F5344CB8AC3E}">
        <p14:creationId xmlns:p14="http://schemas.microsoft.com/office/powerpoint/2010/main" val="33011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981ECD12-D1F8-467C-8C91-9C9FC3F1FDCF}"/>
              </a:ext>
            </a:extLst>
          </p:cNvPr>
          <p:cNvGrpSpPr/>
          <p:nvPr/>
        </p:nvGrpSpPr>
        <p:grpSpPr>
          <a:xfrm>
            <a:off x="725825" y="1920393"/>
            <a:ext cx="4405289" cy="3446738"/>
            <a:chOff x="891175" y="831213"/>
            <a:chExt cx="5348948" cy="3422734"/>
          </a:xfrm>
        </p:grpSpPr>
        <p:pic>
          <p:nvPicPr>
            <p:cNvPr id="3" name="Immagine 2" descr="Immagine che contiene screenshot&#10;&#10;Descrizione generata automaticamente">
              <a:extLst>
                <a:ext uri="{FF2B5EF4-FFF2-40B4-BE49-F238E27FC236}">
                  <a16:creationId xmlns:a16="http://schemas.microsoft.com/office/drawing/2014/main" id="{E042CDCB-50FD-4059-974E-410E0C734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175" y="831213"/>
              <a:ext cx="5348948" cy="3422734"/>
            </a:xfrm>
            <a:prstGeom prst="rect">
              <a:avLst/>
            </a:prstGeom>
          </p:spPr>
        </p:pic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3D09DFE7-2DDA-443F-9D9E-B9BBCFAB8072}"/>
                </a:ext>
              </a:extLst>
            </p:cNvPr>
            <p:cNvSpPr txBox="1"/>
            <p:nvPr/>
          </p:nvSpPr>
          <p:spPr>
            <a:xfrm>
              <a:off x="2875723" y="2279374"/>
              <a:ext cx="795129" cy="3054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dirty="0"/>
                <a:t>Install</a:t>
              </a:r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2D8EF9EF-9E95-4BC1-9D04-2270F1635FD3}"/>
                </a:ext>
              </a:extLst>
            </p:cNvPr>
            <p:cNvSpPr/>
            <p:nvPr/>
          </p:nvSpPr>
          <p:spPr>
            <a:xfrm>
              <a:off x="2875723" y="2279374"/>
              <a:ext cx="2358886" cy="3693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A0418B3-E3F5-41B0-B626-63DC05F5D882}"/>
              </a:ext>
            </a:extLst>
          </p:cNvPr>
          <p:cNvGrpSpPr/>
          <p:nvPr/>
        </p:nvGrpSpPr>
        <p:grpSpPr>
          <a:xfrm>
            <a:off x="5641031" y="4515402"/>
            <a:ext cx="5907573" cy="1814086"/>
            <a:chOff x="5641031" y="4515402"/>
            <a:chExt cx="5907573" cy="1814086"/>
          </a:xfrm>
        </p:grpSpPr>
        <p:pic>
          <p:nvPicPr>
            <p:cNvPr id="13" name="Immagine 12" descr="Immagine che contiene screenshot&#10;&#10;Descrizione generata automaticamente">
              <a:extLst>
                <a:ext uri="{FF2B5EF4-FFF2-40B4-BE49-F238E27FC236}">
                  <a16:creationId xmlns:a16="http://schemas.microsoft.com/office/drawing/2014/main" id="{F373FE92-682A-43FB-94CB-F7962D7913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131"/>
            <a:stretch/>
          </p:blipFill>
          <p:spPr>
            <a:xfrm>
              <a:off x="5641031" y="4515402"/>
              <a:ext cx="5907573" cy="1814086"/>
            </a:xfrm>
            <a:prstGeom prst="rect">
              <a:avLst/>
            </a:prstGeom>
          </p:spPr>
        </p:pic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1F68C2A5-4E6C-46A6-8920-19391A123B86}"/>
                </a:ext>
              </a:extLst>
            </p:cNvPr>
            <p:cNvSpPr/>
            <p:nvPr/>
          </p:nvSpPr>
          <p:spPr>
            <a:xfrm>
              <a:off x="7276227" y="4828402"/>
              <a:ext cx="3617843" cy="116619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0" name="Rectangle 3">
            <a:extLst>
              <a:ext uri="{FF2B5EF4-FFF2-40B4-BE49-F238E27FC236}">
                <a16:creationId xmlns:a16="http://schemas.microsoft.com/office/drawing/2014/main" id="{3A34C18E-AF03-4351-A171-6A67A20F2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344" y="6417593"/>
            <a:ext cx="331304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1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</a:rPr>
              <a:t>Università degli Studi di Torino</a:t>
            </a:r>
            <a:endParaRPr kumimoji="0" lang="it-IT" altLang="it-IT" sz="2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F8F514-28AA-4A8A-946A-A1A45EC30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How to cite on Word?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F83DE6-F394-4872-8EBF-8FAF035D83E3}"/>
              </a:ext>
            </a:extLst>
          </p:cNvPr>
          <p:cNvSpPr txBox="1"/>
          <p:nvPr/>
        </p:nvSpPr>
        <p:spPr>
          <a:xfrm>
            <a:off x="6150948" y="1994677"/>
            <a:ext cx="392186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dirty="0"/>
              <a:t>Open Mendeley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Tools </a:t>
            </a:r>
            <a:r>
              <a:rPr lang="it-IT" dirty="0">
                <a:sym typeface="Wingdings" panose="05000000000000000000" pitchFamily="2" charset="2"/>
              </a:rPr>
              <a:t> Install MS Word Plugin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E835FD-DF0D-4D8E-8C3A-EB490946FC54}"/>
              </a:ext>
            </a:extLst>
          </p:cNvPr>
          <p:cNvSpPr txBox="1"/>
          <p:nvPr/>
        </p:nvSpPr>
        <p:spPr>
          <a:xfrm>
            <a:off x="6150948" y="2941983"/>
            <a:ext cx="392186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>
                <a:sym typeface="Wingdings" panose="05000000000000000000" pitchFamily="2" charset="2"/>
              </a:rPr>
              <a:t>3.	Open Office Word</a:t>
            </a:r>
          </a:p>
          <a:p>
            <a:r>
              <a:rPr lang="it-IT" dirty="0">
                <a:sym typeface="Wingdings" panose="05000000000000000000" pitchFamily="2" charset="2"/>
              </a:rPr>
              <a:t>4.	Click on References</a:t>
            </a:r>
            <a:endParaRPr lang="it-IT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2656548-898E-480B-9695-2DC315353283}"/>
              </a:ext>
            </a:extLst>
          </p:cNvPr>
          <p:cNvCxnSpPr>
            <a:stCxn id="8" idx="1"/>
            <a:endCxn id="3" idx="3"/>
          </p:cNvCxnSpPr>
          <p:nvPr/>
        </p:nvCxnSpPr>
        <p:spPr>
          <a:xfrm flipH="1">
            <a:off x="5131114" y="2317843"/>
            <a:ext cx="1019834" cy="1325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9313F4B-41CA-4FF2-B334-8659C8E3117D}"/>
              </a:ext>
            </a:extLst>
          </p:cNvPr>
          <p:cNvCxnSpPr>
            <a:stCxn id="9" idx="2"/>
            <a:endCxn id="13" idx="0"/>
          </p:cNvCxnSpPr>
          <p:nvPr/>
        </p:nvCxnSpPr>
        <p:spPr>
          <a:xfrm>
            <a:off x="8111879" y="3588314"/>
            <a:ext cx="482939" cy="927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14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5CCE46A-2E2E-4837-930A-9823B7940971}"/>
              </a:ext>
            </a:extLst>
          </p:cNvPr>
          <p:cNvGrpSpPr/>
          <p:nvPr/>
        </p:nvGrpSpPr>
        <p:grpSpPr>
          <a:xfrm>
            <a:off x="515900" y="1989482"/>
            <a:ext cx="7031095" cy="4037035"/>
            <a:chOff x="515900" y="1989482"/>
            <a:chExt cx="7031095" cy="4037035"/>
          </a:xfrm>
        </p:grpSpPr>
        <p:pic>
          <p:nvPicPr>
            <p:cNvPr id="5" name="Immagine 4" descr="Immagine che contiene screenshot&#10;&#10;Descrizione generata automaticamente">
              <a:extLst>
                <a:ext uri="{FF2B5EF4-FFF2-40B4-BE49-F238E27FC236}">
                  <a16:creationId xmlns:a16="http://schemas.microsoft.com/office/drawing/2014/main" id="{D4EE97CE-D34A-42F4-86E3-6178F86AD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0" y="1989482"/>
              <a:ext cx="7031095" cy="4037035"/>
            </a:xfrm>
            <a:prstGeom prst="rect">
              <a:avLst/>
            </a:prstGeom>
          </p:spPr>
        </p:pic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C871D62E-D410-4EF6-97E3-8B0B6E5600B5}"/>
                </a:ext>
              </a:extLst>
            </p:cNvPr>
            <p:cNvSpPr/>
            <p:nvPr/>
          </p:nvSpPr>
          <p:spPr>
            <a:xfrm>
              <a:off x="3478143" y="4061007"/>
              <a:ext cx="3658285" cy="20153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D646276-EC97-4835-8EEA-33596C3863E4}"/>
              </a:ext>
            </a:extLst>
          </p:cNvPr>
          <p:cNvGrpSpPr/>
          <p:nvPr/>
        </p:nvGrpSpPr>
        <p:grpSpPr>
          <a:xfrm>
            <a:off x="6460986" y="1938889"/>
            <a:ext cx="5079255" cy="4244236"/>
            <a:chOff x="5710231" y="1391480"/>
            <a:chExt cx="6289213" cy="4882930"/>
          </a:xfrm>
        </p:grpSpPr>
        <p:pic>
          <p:nvPicPr>
            <p:cNvPr id="8" name="Immagine 7" descr="Immagine che contiene screenshot&#10;&#10;Descrizione generata automaticamente">
              <a:extLst>
                <a:ext uri="{FF2B5EF4-FFF2-40B4-BE49-F238E27FC236}">
                  <a16:creationId xmlns:a16="http://schemas.microsoft.com/office/drawing/2014/main" id="{60449199-565B-494A-A77C-C529E9476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0231" y="1391480"/>
              <a:ext cx="6289213" cy="4882930"/>
            </a:xfrm>
            <a:prstGeom prst="rect">
              <a:avLst/>
            </a:prstGeom>
          </p:spPr>
        </p:pic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3D25DC61-7746-4DCC-AAF3-EE88704813FC}"/>
                </a:ext>
              </a:extLst>
            </p:cNvPr>
            <p:cNvSpPr/>
            <p:nvPr/>
          </p:nvSpPr>
          <p:spPr>
            <a:xfrm>
              <a:off x="10707757" y="4386470"/>
              <a:ext cx="887895" cy="50358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Ovale 9">
              <a:extLst>
                <a:ext uri="{FF2B5EF4-FFF2-40B4-BE49-F238E27FC236}">
                  <a16:creationId xmlns:a16="http://schemas.microsoft.com/office/drawing/2014/main" id="{7443143C-35F7-465A-BF99-C6F25CF0D96F}"/>
                </a:ext>
              </a:extLst>
            </p:cNvPr>
            <p:cNvSpPr/>
            <p:nvPr/>
          </p:nvSpPr>
          <p:spPr>
            <a:xfrm>
              <a:off x="6546574" y="1683026"/>
              <a:ext cx="907657" cy="4638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1" name="Rectangle 3">
            <a:extLst>
              <a:ext uri="{FF2B5EF4-FFF2-40B4-BE49-F238E27FC236}">
                <a16:creationId xmlns:a16="http://schemas.microsoft.com/office/drawing/2014/main" id="{387443D2-D8F3-4939-9A50-C3E38DF0D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344" y="6417593"/>
            <a:ext cx="331304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1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</a:rPr>
              <a:t>Università degli Studi di Torino</a:t>
            </a:r>
            <a:endParaRPr kumimoji="0" lang="it-IT" altLang="it-IT" sz="2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FDBD50-DA4F-45D3-93FD-04C6B2DCC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Style</a:t>
            </a:r>
          </a:p>
        </p:txBody>
      </p:sp>
    </p:spTree>
    <p:extLst>
      <p:ext uri="{BB962C8B-B14F-4D97-AF65-F5344CB8AC3E}">
        <p14:creationId xmlns:p14="http://schemas.microsoft.com/office/powerpoint/2010/main" val="96052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A78C47CC-1CD0-40BA-822D-2DDA13AD83FC}"/>
              </a:ext>
            </a:extLst>
          </p:cNvPr>
          <p:cNvSpPr txBox="1"/>
          <p:nvPr/>
        </p:nvSpPr>
        <p:spPr>
          <a:xfrm>
            <a:off x="495524" y="4117684"/>
            <a:ext cx="3127513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Digit first author’s name or a keyword, find the paper of your interest, then click 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If more than one reference, add all the references and then click OK 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0BCE31BE-99C8-47FB-A875-3AFDC60B4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344" y="6417593"/>
            <a:ext cx="331304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1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</a:rPr>
              <a:t>Università degli Studi di Torino</a:t>
            </a:r>
            <a:endParaRPr kumimoji="0" lang="it-IT" altLang="it-IT" sz="2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AB6984-B9A6-4786-8126-19C86A78C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Add a citation with Word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709F3DC-2588-440B-A66B-89B853451E10}"/>
              </a:ext>
            </a:extLst>
          </p:cNvPr>
          <p:cNvGrpSpPr/>
          <p:nvPr/>
        </p:nvGrpSpPr>
        <p:grpSpPr>
          <a:xfrm>
            <a:off x="495524" y="1897711"/>
            <a:ext cx="6306430" cy="1209844"/>
            <a:chOff x="495524" y="1897711"/>
            <a:chExt cx="6306430" cy="120984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376BEB5-C3D2-4AEA-8638-C8728FE79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24" y="1897711"/>
              <a:ext cx="6306430" cy="1209844"/>
            </a:xfrm>
            <a:prstGeom prst="rect">
              <a:avLst/>
            </a:prstGeom>
          </p:spPr>
        </p:pic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9F921F90-B4AB-4290-84EB-DB42DF7A85B2}"/>
                </a:ext>
              </a:extLst>
            </p:cNvPr>
            <p:cNvSpPr/>
            <p:nvPr/>
          </p:nvSpPr>
          <p:spPr>
            <a:xfrm>
              <a:off x="3870876" y="2003405"/>
              <a:ext cx="569844" cy="10999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7" name="Freccia in giù 6">
            <a:extLst>
              <a:ext uri="{FF2B5EF4-FFF2-40B4-BE49-F238E27FC236}">
                <a16:creationId xmlns:a16="http://schemas.microsoft.com/office/drawing/2014/main" id="{984D8AAE-8E1D-4AC7-9D13-6C173F1DF118}"/>
              </a:ext>
            </a:extLst>
          </p:cNvPr>
          <p:cNvSpPr/>
          <p:nvPr/>
        </p:nvSpPr>
        <p:spPr>
          <a:xfrm rot="3028713">
            <a:off x="3181393" y="2901066"/>
            <a:ext cx="265043" cy="1401417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FCA1D08-0F74-407A-9152-DD5576F742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720" y="3678836"/>
            <a:ext cx="7540677" cy="2335751"/>
          </a:xfrm>
          <a:prstGeom prst="rect">
            <a:avLst/>
          </a:prstGeom>
        </p:spPr>
      </p:pic>
      <p:sp>
        <p:nvSpPr>
          <p:cNvPr id="16" name="Freccia in giù 6">
            <a:extLst>
              <a:ext uri="{FF2B5EF4-FFF2-40B4-BE49-F238E27FC236}">
                <a16:creationId xmlns:a16="http://schemas.microsoft.com/office/drawing/2014/main" id="{D2137AA5-95B7-4E61-AA7B-E2D677EB90D3}"/>
              </a:ext>
            </a:extLst>
          </p:cNvPr>
          <p:cNvSpPr/>
          <p:nvPr/>
        </p:nvSpPr>
        <p:spPr>
          <a:xfrm rot="18953277">
            <a:off x="4891083" y="2976212"/>
            <a:ext cx="265043" cy="1401417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0B79C85-C02E-430B-9E33-068EBF27532B}"/>
              </a:ext>
            </a:extLst>
          </p:cNvPr>
          <p:cNvSpPr/>
          <p:nvPr/>
        </p:nvSpPr>
        <p:spPr>
          <a:xfrm>
            <a:off x="6065521" y="5049031"/>
            <a:ext cx="459850" cy="4193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29A3B53-660A-4ECB-BA5F-BF9809EBC162}"/>
              </a:ext>
            </a:extLst>
          </p:cNvPr>
          <p:cNvSpPr/>
          <p:nvPr/>
        </p:nvSpPr>
        <p:spPr>
          <a:xfrm>
            <a:off x="5459896" y="2593126"/>
            <a:ext cx="1342058" cy="3488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CBA966-CA6F-47F4-99CB-FFACE249E263}"/>
              </a:ext>
            </a:extLst>
          </p:cNvPr>
          <p:cNvSpPr txBox="1"/>
          <p:nvPr/>
        </p:nvSpPr>
        <p:spPr>
          <a:xfrm>
            <a:off x="6944139" y="2586499"/>
            <a:ext cx="347207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Journal name for the specific style</a:t>
            </a:r>
          </a:p>
        </p:txBody>
      </p:sp>
    </p:spTree>
    <p:extLst>
      <p:ext uri="{BB962C8B-B14F-4D97-AF65-F5344CB8AC3E}">
        <p14:creationId xmlns:p14="http://schemas.microsoft.com/office/powerpoint/2010/main" val="425712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743</Words>
  <Application>Microsoft Office PowerPoint</Application>
  <PresentationFormat>Widescreen</PresentationFormat>
  <Paragraphs>101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Retrospect</vt:lpstr>
      <vt:lpstr>   HOW TO use MENDELEY</vt:lpstr>
      <vt:lpstr>PowerPoint Presentation</vt:lpstr>
      <vt:lpstr>Add a PDF paper on Mendeley</vt:lpstr>
      <vt:lpstr>PowerPoint Presentation</vt:lpstr>
      <vt:lpstr>Add manually a paper on Mendeley</vt:lpstr>
      <vt:lpstr>Research papers on Mendeley</vt:lpstr>
      <vt:lpstr>How to cite on Word?</vt:lpstr>
      <vt:lpstr>Style</vt:lpstr>
      <vt:lpstr>Add a citation with Word</vt:lpstr>
      <vt:lpstr>Add a citation with Word</vt:lpstr>
      <vt:lpstr>Edit citations</vt:lpstr>
      <vt:lpstr>Insert Bibliography</vt:lpstr>
      <vt:lpstr>Mendeley’s extra functions</vt:lpstr>
      <vt:lpstr>Mendeley’s extra functions</vt:lpstr>
      <vt:lpstr>Mendeley’s extra functions</vt:lpstr>
      <vt:lpstr>Mendeley’s extra functions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HOW TO use MENDELEY</dc:title>
  <dc:creator>Elisa Anedda</dc:creator>
  <cp:lastModifiedBy>Elisa Anedda</cp:lastModifiedBy>
  <cp:revision>2</cp:revision>
  <dcterms:created xsi:type="dcterms:W3CDTF">2020-05-14T10:39:14Z</dcterms:created>
  <dcterms:modified xsi:type="dcterms:W3CDTF">2020-05-14T10:40:12Z</dcterms:modified>
</cp:coreProperties>
</file>